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wmf" ContentType="image/x-wmf"/>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ContentType="application/vnd.openxmlformats-officedocument.custom-properties+xml" PartName="/docProps/custom.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handoutMasterIdLst>
    <p:handoutMasterId r:id="rId119"/>
  </p:handoutMasterIdLst>
  <p:sldIdLst>
    <p:sldId id="285" r:id="rId2"/>
    <p:sldId id="455" r:id="rId3"/>
    <p:sldId id="456" r:id="rId4"/>
    <p:sldId id="457" r:id="rId5"/>
    <p:sldId id="458" r:id="rId6"/>
    <p:sldId id="459" r:id="rId7"/>
    <p:sldId id="460" r:id="rId8"/>
    <p:sldId id="461" r:id="rId9"/>
    <p:sldId id="462" r:id="rId10"/>
    <p:sldId id="463" r:id="rId11"/>
    <p:sldId id="464" r:id="rId12"/>
    <p:sldId id="467" r:id="rId13"/>
    <p:sldId id="466" r:id="rId14"/>
    <p:sldId id="265" r:id="rId15"/>
    <p:sldId id="469" r:id="rId16"/>
    <p:sldId id="263" r:id="rId17"/>
    <p:sldId id="262" r:id="rId18"/>
    <p:sldId id="277" r:id="rId19"/>
    <p:sldId id="470" r:id="rId20"/>
    <p:sldId id="270" r:id="rId21"/>
    <p:sldId id="505" r:id="rId22"/>
    <p:sldId id="506" r:id="rId23"/>
    <p:sldId id="517" r:id="rId24"/>
    <p:sldId id="472" r:id="rId25"/>
    <p:sldId id="473" r:id="rId26"/>
    <p:sldId id="516" r:id="rId27"/>
    <p:sldId id="474" r:id="rId28"/>
    <p:sldId id="477" r:id="rId29"/>
    <p:sldId id="515" r:id="rId30"/>
    <p:sldId id="479" r:id="rId31"/>
    <p:sldId id="480" r:id="rId32"/>
    <p:sldId id="481" r:id="rId33"/>
    <p:sldId id="514" r:id="rId34"/>
    <p:sldId id="491" r:id="rId35"/>
    <p:sldId id="492" r:id="rId36"/>
    <p:sldId id="483" r:id="rId37"/>
    <p:sldId id="484" r:id="rId38"/>
    <p:sldId id="486" r:id="rId39"/>
    <p:sldId id="485" r:id="rId40"/>
    <p:sldId id="513" r:id="rId41"/>
    <p:sldId id="493" r:id="rId42"/>
    <p:sldId id="489" r:id="rId43"/>
    <p:sldId id="499" r:id="rId44"/>
    <p:sldId id="512" r:id="rId45"/>
    <p:sldId id="501" r:id="rId46"/>
    <p:sldId id="500" r:id="rId47"/>
    <p:sldId id="498" r:id="rId48"/>
    <p:sldId id="496" r:id="rId49"/>
    <p:sldId id="511" r:id="rId50"/>
    <p:sldId id="520" r:id="rId51"/>
    <p:sldId id="518" r:id="rId52"/>
    <p:sldId id="502" r:id="rId53"/>
    <p:sldId id="507" r:id="rId54"/>
    <p:sldId id="519" r:id="rId55"/>
    <p:sldId id="508" r:id="rId56"/>
    <p:sldId id="509" r:id="rId57"/>
    <p:sldId id="510" r:id="rId58"/>
    <p:sldId id="310" r:id="rId59"/>
    <p:sldId id="287" r:id="rId60"/>
    <p:sldId id="288" r:id="rId61"/>
    <p:sldId id="293" r:id="rId62"/>
    <p:sldId id="294" r:id="rId63"/>
    <p:sldId id="295" r:id="rId64"/>
    <p:sldId id="305" r:id="rId65"/>
    <p:sldId id="523" r:id="rId66"/>
    <p:sldId id="524" r:id="rId67"/>
    <p:sldId id="525" r:id="rId68"/>
    <p:sldId id="543" r:id="rId69"/>
    <p:sldId id="561" r:id="rId70"/>
    <p:sldId id="544" r:id="rId71"/>
    <p:sldId id="562" r:id="rId72"/>
    <p:sldId id="528" r:id="rId73"/>
    <p:sldId id="529" r:id="rId74"/>
    <p:sldId id="530" r:id="rId75"/>
    <p:sldId id="531" r:id="rId76"/>
    <p:sldId id="532" r:id="rId77"/>
    <p:sldId id="533" r:id="rId78"/>
    <p:sldId id="564" r:id="rId79"/>
    <p:sldId id="534" r:id="rId80"/>
    <p:sldId id="535" r:id="rId81"/>
    <p:sldId id="536" r:id="rId82"/>
    <p:sldId id="537" r:id="rId83"/>
    <p:sldId id="538" r:id="rId84"/>
    <p:sldId id="539" r:id="rId85"/>
    <p:sldId id="540" r:id="rId86"/>
    <p:sldId id="541" r:id="rId87"/>
    <p:sldId id="542" r:id="rId88"/>
    <p:sldId id="563" r:id="rId89"/>
    <p:sldId id="545" r:id="rId90"/>
    <p:sldId id="521" r:id="rId91"/>
    <p:sldId id="579" r:id="rId92"/>
    <p:sldId id="546" r:id="rId93"/>
    <p:sldId id="580" r:id="rId94"/>
    <p:sldId id="560" r:id="rId95"/>
    <p:sldId id="547" r:id="rId96"/>
    <p:sldId id="548" r:id="rId97"/>
    <p:sldId id="549" r:id="rId98"/>
    <p:sldId id="559" r:id="rId99"/>
    <p:sldId id="558" r:id="rId100"/>
    <p:sldId id="550" r:id="rId101"/>
    <p:sldId id="551" r:id="rId102"/>
    <p:sldId id="552" r:id="rId103"/>
    <p:sldId id="553" r:id="rId104"/>
    <p:sldId id="565" r:id="rId105"/>
    <p:sldId id="566" r:id="rId106"/>
    <p:sldId id="567" r:id="rId107"/>
    <p:sldId id="569" r:id="rId108"/>
    <p:sldId id="570" r:id="rId109"/>
    <p:sldId id="571" r:id="rId110"/>
    <p:sldId id="572" r:id="rId111"/>
    <p:sldId id="573" r:id="rId112"/>
    <p:sldId id="574" r:id="rId113"/>
    <p:sldId id="575" r:id="rId114"/>
    <p:sldId id="576" r:id="rId115"/>
    <p:sldId id="577" r:id="rId116"/>
    <p:sldId id="578" r:id="rId11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defTabSz="457200"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defTabSz="457200"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defTabSz="457200"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defTabSz="457200"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A421"/>
    <a:srgbClr val="F49900"/>
    <a:srgbClr val="F7B23D"/>
    <a:srgbClr val="EAEAEA"/>
    <a:srgbClr val="F2C84D"/>
    <a:srgbClr val="DC9427"/>
    <a:srgbClr val="E5AA50"/>
    <a:srgbClr val="F6182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197" autoAdjust="0"/>
    <p:restoredTop sz="77365" autoAdjust="0"/>
  </p:normalViewPr>
  <p:slideViewPr>
    <p:cSldViewPr snapToGrid="0">
      <p:cViewPr>
        <p:scale>
          <a:sx n="70" d="100"/>
          <a:sy n="70" d="100"/>
        </p:scale>
        <p:origin x="-1398" y="546"/>
      </p:cViewPr>
      <p:guideLst>
        <p:guide orient="horz" pos="2160"/>
        <p:guide pos="2880"/>
      </p:guideLst>
    </p:cSldViewPr>
  </p:slideViewPr>
  <p:outlineViewPr>
    <p:cViewPr>
      <p:scale>
        <a:sx n="33" d="100"/>
        <a:sy n="33" d="100"/>
      </p:scale>
      <p:origin x="0" y="24330"/>
    </p:cViewPr>
  </p:outlineViewPr>
  <p:notesTextViewPr>
    <p:cViewPr>
      <p:scale>
        <a:sx n="100" d="100"/>
        <a:sy n="100" d="100"/>
      </p:scale>
      <p:origin x="0" y="0"/>
    </p:cViewPr>
  </p:notesTextViewPr>
  <p:sorterViewPr>
    <p:cViewPr>
      <p:scale>
        <a:sx n="66" d="100"/>
        <a:sy n="66" d="100"/>
      </p:scale>
      <p:origin x="0" y="3744"/>
    </p:cViewPr>
  </p:sorterViewPr>
  <p:notesViewPr>
    <p:cSldViewPr snapToGrid="0">
      <p:cViewPr varScale="1">
        <p:scale>
          <a:sx n="54" d="100"/>
          <a:sy n="54" d="100"/>
        </p:scale>
        <p:origin x="-2928"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BB053-3E80-49F3-ADBC-6EA74CF75FD9}"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US"/>
        </a:p>
      </dgm:t>
    </dgm:pt>
    <dgm:pt modelId="{04CB366C-3008-492C-8C31-4BDE6EE05D34}">
      <dgm:prSet phldrT="[Text]" custT="1">
        <dgm:style>
          <a:lnRef idx="0">
            <a:schemeClr val="accent5"/>
          </a:lnRef>
          <a:fillRef idx="3">
            <a:schemeClr val="accent5"/>
          </a:fillRef>
          <a:effectRef idx="3">
            <a:schemeClr val="accent5"/>
          </a:effectRef>
          <a:fontRef idx="minor">
            <a:schemeClr val="lt1"/>
          </a:fontRef>
        </dgm:style>
      </dgm:prSet>
      <dgm:spPr>
        <a:ln/>
      </dgm:spPr>
      <dgm:t>
        <a:bodyPr/>
        <a:lstStyle/>
        <a:p>
          <a:pPr algn="ctr" defTabSz="914400">
            <a:buNone/>
          </a:pPr>
          <a:r>
            <a:rPr lang="en-US" sz="1600" b="0" i="0" dirty="0" err="1">
              <a:latin typeface="Arial"/>
              <a:ea typeface="+mn-ea"/>
              <a:cs typeface="+mn-cs"/>
            </a:rPr>
            <a:t>虚拟化</a:t>
          </a:r>
          <a:endParaRPr lang="en-US" sz="1600" b="0" i="0" dirty="0">
            <a:latin typeface="Arial"/>
            <a:ea typeface="+mn-ea"/>
            <a:cs typeface="+mn-cs"/>
          </a:endParaRPr>
        </a:p>
      </dgm:t>
    </dgm:pt>
    <dgm:pt modelId="{2BD9D4D9-3475-47BB-826F-1010FBFA878D}" type="parTrans" cxnId="{31CA0B0B-57DB-47BE-A685-654DBA1A519E}">
      <dgm:prSet/>
      <dgm:spPr/>
      <dgm:t>
        <a:bodyPr/>
        <a:lstStyle/>
        <a:p>
          <a:endParaRPr lang="en-US"/>
        </a:p>
      </dgm:t>
    </dgm:pt>
    <dgm:pt modelId="{3BCE5443-36A5-4B22-81BD-F7AC64594E8B}" type="sibTrans" cxnId="{31CA0B0B-57DB-47BE-A685-654DBA1A519E}">
      <dgm:prSet/>
      <dgm:spPr/>
      <dgm:t>
        <a:bodyPr/>
        <a:lstStyle/>
        <a:p>
          <a:endParaRPr lang="en-US"/>
        </a:p>
      </dgm:t>
    </dgm:pt>
    <dgm:pt modelId="{5E1C7B9A-242A-4219-B582-376C5813C6EE}">
      <dgm:prSet phldrT="[Text]" custT="1">
        <dgm:style>
          <a:lnRef idx="0">
            <a:schemeClr val="accent5"/>
          </a:lnRef>
          <a:fillRef idx="3">
            <a:schemeClr val="accent5"/>
          </a:fillRef>
          <a:effectRef idx="3">
            <a:schemeClr val="accent5"/>
          </a:effectRef>
          <a:fontRef idx="minor">
            <a:schemeClr val="lt1"/>
          </a:fontRef>
        </dgm:style>
      </dgm:prSet>
      <dgm:spPr>
        <a:ln/>
      </dgm:spPr>
      <dgm:t>
        <a:bodyPr/>
        <a:lstStyle/>
        <a:p>
          <a:pPr algn="l" defTabSz="914400">
            <a:buNone/>
          </a:pPr>
          <a:r>
            <a:rPr lang="en-US" sz="1600" b="0" i="0" dirty="0" err="1">
              <a:latin typeface="Arial"/>
              <a:ea typeface="+mn-ea"/>
              <a:cs typeface="+mn-cs"/>
            </a:rPr>
            <a:t>多租户</a:t>
          </a:r>
          <a:endParaRPr lang="en-US" sz="1600" b="0" i="0" dirty="0">
            <a:latin typeface="Arial"/>
            <a:ea typeface="+mn-ea"/>
            <a:cs typeface="+mn-cs"/>
          </a:endParaRPr>
        </a:p>
      </dgm:t>
    </dgm:pt>
    <dgm:pt modelId="{352A4C48-0899-4347-9197-514ECF7D1225}" type="parTrans" cxnId="{1BFDB0FB-BD84-43A6-970D-7E22CF482FC0}">
      <dgm:prSet/>
      <dgm:spPr/>
      <dgm:t>
        <a:bodyPr/>
        <a:lstStyle/>
        <a:p>
          <a:endParaRPr lang="en-US"/>
        </a:p>
      </dgm:t>
    </dgm:pt>
    <dgm:pt modelId="{607EB4E8-6787-48EE-BF81-F983A28AEE3F}" type="sibTrans" cxnId="{1BFDB0FB-BD84-43A6-970D-7E22CF482FC0}">
      <dgm:prSet/>
      <dgm:spPr/>
      <dgm:t>
        <a:bodyPr/>
        <a:lstStyle/>
        <a:p>
          <a:endParaRPr lang="en-US"/>
        </a:p>
      </dgm:t>
    </dgm:pt>
    <dgm:pt modelId="{471AABAB-7F82-4C3B-B076-DB19E438FC5B}" type="pres">
      <dgm:prSet presAssocID="{D06BB053-3E80-49F3-ADBC-6EA74CF75FD9}" presName="cycle" presStyleCnt="0">
        <dgm:presLayoutVars>
          <dgm:dir/>
          <dgm:resizeHandles val="exact"/>
        </dgm:presLayoutVars>
      </dgm:prSet>
      <dgm:spPr/>
      <dgm:t>
        <a:bodyPr/>
        <a:lstStyle/>
        <a:p>
          <a:endParaRPr lang="en-US"/>
        </a:p>
      </dgm:t>
    </dgm:pt>
    <dgm:pt modelId="{A982AE7A-CCF2-4C48-9402-D8AC1E22204A}" type="pres">
      <dgm:prSet presAssocID="{04CB366C-3008-492C-8C31-4BDE6EE05D34}" presName="arrow" presStyleLbl="node1" presStyleIdx="0" presStyleCnt="2" custScaleY="100458" custRadScaleRad="99809" custRadScaleInc="79">
        <dgm:presLayoutVars>
          <dgm:bulletEnabled val="1"/>
        </dgm:presLayoutVars>
      </dgm:prSet>
      <dgm:spPr/>
      <dgm:t>
        <a:bodyPr/>
        <a:lstStyle/>
        <a:p>
          <a:endParaRPr lang="en-US"/>
        </a:p>
      </dgm:t>
    </dgm:pt>
    <dgm:pt modelId="{20C9092C-539A-433D-95C7-5602225BE907}" type="pres">
      <dgm:prSet presAssocID="{5E1C7B9A-242A-4219-B582-376C5813C6EE}" presName="arrow" presStyleLbl="node1" presStyleIdx="1" presStyleCnt="2" custAng="0" custScaleY="100458" custRadScaleRad="91772" custRadScaleInc="99">
        <dgm:presLayoutVars>
          <dgm:bulletEnabled val="1"/>
        </dgm:presLayoutVars>
      </dgm:prSet>
      <dgm:spPr/>
      <dgm:t>
        <a:bodyPr/>
        <a:lstStyle/>
        <a:p>
          <a:endParaRPr lang="en-US"/>
        </a:p>
      </dgm:t>
    </dgm:pt>
  </dgm:ptLst>
  <dgm:cxnLst>
    <dgm:cxn modelId="{C80502C5-8EA3-4F55-97A2-002D98DD7B7D}" type="presOf" srcId="{D06BB053-3E80-49F3-ADBC-6EA74CF75FD9}" destId="{471AABAB-7F82-4C3B-B076-DB19E438FC5B}" srcOrd="0" destOrd="0" presId="urn:microsoft.com/office/officeart/2005/8/layout/arrow1"/>
    <dgm:cxn modelId="{31CA0B0B-57DB-47BE-A685-654DBA1A519E}" srcId="{D06BB053-3E80-49F3-ADBC-6EA74CF75FD9}" destId="{04CB366C-3008-492C-8C31-4BDE6EE05D34}" srcOrd="0" destOrd="0" parTransId="{2BD9D4D9-3475-47BB-826F-1010FBFA878D}" sibTransId="{3BCE5443-36A5-4B22-81BD-F7AC64594E8B}"/>
    <dgm:cxn modelId="{83537EBE-7A5B-4D95-946A-E98347E91EBD}" type="presOf" srcId="{04CB366C-3008-492C-8C31-4BDE6EE05D34}" destId="{A982AE7A-CCF2-4C48-9402-D8AC1E22204A}" srcOrd="0" destOrd="0" presId="urn:microsoft.com/office/officeart/2005/8/layout/arrow1"/>
    <dgm:cxn modelId="{1BFDB0FB-BD84-43A6-970D-7E22CF482FC0}" srcId="{D06BB053-3E80-49F3-ADBC-6EA74CF75FD9}" destId="{5E1C7B9A-242A-4219-B582-376C5813C6EE}" srcOrd="1" destOrd="0" parTransId="{352A4C48-0899-4347-9197-514ECF7D1225}" sibTransId="{607EB4E8-6787-48EE-BF81-F983A28AEE3F}"/>
    <dgm:cxn modelId="{CAD8C56E-0EC8-4850-931B-2DA84E08B9C3}" type="presOf" srcId="{5E1C7B9A-242A-4219-B582-376C5813C6EE}" destId="{20C9092C-539A-433D-95C7-5602225BE907}" srcOrd="0" destOrd="0" presId="urn:microsoft.com/office/officeart/2005/8/layout/arrow1"/>
    <dgm:cxn modelId="{D0C531C0-282A-432E-87F3-1777B11E25C4}" type="presParOf" srcId="{471AABAB-7F82-4C3B-B076-DB19E438FC5B}" destId="{A982AE7A-CCF2-4C48-9402-D8AC1E22204A}" srcOrd="0" destOrd="0" presId="urn:microsoft.com/office/officeart/2005/8/layout/arrow1"/>
    <dgm:cxn modelId="{38EDFDD8-B7D2-44D5-B1BE-3C35D5D75411}" type="presParOf" srcId="{471AABAB-7F82-4C3B-B076-DB19E438FC5B}" destId="{20C9092C-539A-433D-95C7-5602225BE907}" srcOrd="1" destOrd="0" presId="urn:microsoft.com/office/officeart/2005/8/layout/arrow1"/>
  </dgm:cxnLst>
  <dgm:bg/>
  <dgm:whole/>
</dgm:dataModel>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5DA24F47-D107-4096-A55A-225B5A7C9F2A}" type="datetimeFigureOut">
              <a:rPr lang="zh-CN" altLang="en-US"/>
              <a:pPr>
                <a:defRPr/>
              </a:pPr>
              <a:t>2012/8/5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79FFE715-4DA1-48AE-9B23-DFA2C237CEF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defRPr>
            </a:lvl1pPr>
          </a:lstStyle>
          <a:p>
            <a:pPr>
              <a:defRPr/>
            </a:pPr>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n-ea"/>
              </a:defRPr>
            </a:lvl1pPr>
          </a:lstStyle>
          <a:p>
            <a:pPr>
              <a:defRPr/>
            </a:pPr>
            <a:fld id="{B649BB2E-6B51-49D8-A036-34CAF1C5EE49}" type="datetimeFigureOut">
              <a:rPr lang="zh-CN" altLang="en-US"/>
              <a:pPr>
                <a:defRPr/>
              </a:pPr>
              <a:t>2012/8/5</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defRPr>
            </a:lvl1pPr>
          </a:lstStyle>
          <a:p>
            <a:pPr>
              <a:defRPr/>
            </a:pPr>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n-ea"/>
              </a:defRPr>
            </a:lvl1pPr>
          </a:lstStyle>
          <a:p>
            <a:pPr>
              <a:defRPr/>
            </a:pPr>
            <a:fld id="{3737CC29-ECA5-476D-A431-1D163326B06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BA759E32-DC28-4DE8-B888-3A9483BFA258}" type="slidenum">
              <a:rPr lang="zh-CN" altLang="en-US">
                <a:latin typeface="Arial" pitchFamily="34" charset="0"/>
              </a:rPr>
              <a:pPr/>
              <a:t>3</a:t>
            </a:fld>
            <a:endParaRPr lang="en-US" altLang="zh-CN">
              <a:latin typeface="Arial" pitchFamily="3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p:spPr>
      </p:sp>
      <p:sp>
        <p:nvSpPr>
          <p:cNvPr id="218115" name="Rectangle 3"/>
          <p:cNvSpPr>
            <a:spLocks noGrp="1" noChangeArrowheads="1"/>
          </p:cNvSpPr>
          <p:nvPr>
            <p:ph type="body" idx="1"/>
          </p:nvPr>
        </p:nvSpPr>
        <p:spPr bwMode="auto">
          <a:xfrm>
            <a:off x="914400" y="4343400"/>
            <a:ext cx="5029200" cy="4114800"/>
          </a:xfrm>
          <a:noFill/>
        </p:spPr>
        <p:txBody>
          <a:bodyPr lIns="91221" tIns="45610" rIns="91221" bIns="45610"/>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p>
            <a:pPr algn="r">
              <a:defRPr/>
            </a:pPr>
            <a:fld id="{212A3E19-12C5-4A6B-8738-4D754783E2AC}" type="slidenum">
              <a:rPr lang="zh-CN" altLang="en-US" sz="1200">
                <a:latin typeface="Calibri" pitchFamily="34" charset="0"/>
                <a:ea typeface="+mn-ea"/>
              </a:rPr>
              <a:pPr algn="r">
                <a:defRPr/>
              </a:pPr>
              <a:t>14</a:t>
            </a:fld>
            <a:endParaRPr lang="en-US" altLang="zh-CN" sz="1200">
              <a:latin typeface="Calibri" pitchFamily="34" charset="0"/>
              <a:ea typeface="+mn-ea"/>
            </a:endParaRPr>
          </a:p>
        </p:txBody>
      </p:sp>
      <p:sp>
        <p:nvSpPr>
          <p:cNvPr id="2253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C484685-2BD5-438D-969A-445FB1CFB92A}" type="slidenum">
              <a:rPr lang="en-US" altLang="zh-CN" sz="1200"/>
              <a:pPr algn="r"/>
              <a:t>14</a:t>
            </a:fld>
            <a:endParaRPr lang="en-US" altLang="zh-CN" sz="1200"/>
          </a:p>
        </p:txBody>
      </p:sp>
      <p:sp>
        <p:nvSpPr>
          <p:cNvPr id="2253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altLang="zh-CN" smtClean="0"/>
              <a:t>F5 1.81B EPS +0.95</a:t>
            </a:r>
          </a:p>
          <a:p>
            <a:pPr eaLnBrk="1" hangingPunct="1"/>
            <a:r>
              <a:rPr lang="en-US" altLang="zh-CN" smtClean="0"/>
              <a:t>Radware 104M EPS -1.6</a:t>
            </a:r>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normAutofit fontScale="77500" lnSpcReduction="20000"/>
          </a:bodyPr>
          <a:lstStyle/>
          <a:p>
            <a:pPr>
              <a:lnSpc>
                <a:spcPct val="80000"/>
              </a:lnSpc>
            </a:pPr>
            <a:r>
              <a:rPr lang="en-US" sz="800" dirty="0" smtClean="0"/>
              <a:t>Market problem</a:t>
            </a:r>
          </a:p>
          <a:p>
            <a:pPr>
              <a:lnSpc>
                <a:spcPct val="80000"/>
              </a:lnSpc>
            </a:pPr>
            <a:r>
              <a:rPr lang="en-US" sz="800" dirty="0" smtClean="0"/>
              <a:t>- Customers will leave websites, abandon shopping</a:t>
            </a:r>
            <a:r>
              <a:rPr lang="en-US" sz="800" baseline="0" dirty="0" smtClean="0"/>
              <a:t> carts, if the </a:t>
            </a:r>
            <a:r>
              <a:rPr lang="en-US" sz="800" dirty="0" smtClean="0"/>
              <a:t>applications</a:t>
            </a:r>
            <a:r>
              <a:rPr lang="en-US" sz="800" baseline="0" dirty="0" smtClean="0"/>
              <a:t> is too slow</a:t>
            </a:r>
            <a:endParaRPr lang="en-US" sz="800" dirty="0" smtClean="0"/>
          </a:p>
          <a:p>
            <a:pPr>
              <a:lnSpc>
                <a:spcPct val="80000"/>
              </a:lnSpc>
              <a:buFontTx/>
              <a:buChar char="-"/>
            </a:pPr>
            <a:r>
              <a:rPr lang="en-US" sz="800" dirty="0" smtClean="0"/>
              <a:t>Users are less productive because key (mission critical) web apps are not responsive </a:t>
            </a:r>
          </a:p>
          <a:p>
            <a:pPr>
              <a:lnSpc>
                <a:spcPct val="80000"/>
              </a:lnSpc>
              <a:buFontTx/>
              <a:buNone/>
            </a:pPr>
            <a:endParaRPr lang="en-US" sz="800" dirty="0" smtClean="0"/>
          </a:p>
          <a:p>
            <a:pPr>
              <a:lnSpc>
                <a:spcPct val="80000"/>
              </a:lnSpc>
              <a:buFontTx/>
              <a:buNone/>
            </a:pPr>
            <a:r>
              <a:rPr lang="en-US" sz="800" dirty="0" smtClean="0"/>
              <a:t>Why</a:t>
            </a:r>
            <a:r>
              <a:rPr lang="en-US" sz="800" baseline="0" dirty="0" smtClean="0"/>
              <a:t> are apps slow?</a:t>
            </a:r>
          </a:p>
          <a:p>
            <a:pPr>
              <a:buFont typeface="Arial" pitchFamily="34" charset="0"/>
              <a:buChar char="•"/>
            </a:pPr>
            <a:r>
              <a:rPr lang="en-US" sz="800" dirty="0" smtClean="0"/>
              <a:t>Rich internet apps, increasing web page sizes</a:t>
            </a:r>
          </a:p>
          <a:p>
            <a:pPr>
              <a:buFont typeface="Arial" pitchFamily="34" charset="0"/>
              <a:buChar char="•"/>
            </a:pPr>
            <a:r>
              <a:rPr lang="en-US" sz="800" dirty="0" smtClean="0"/>
              <a:t>Huge number of requests per second</a:t>
            </a:r>
          </a:p>
          <a:p>
            <a:pPr>
              <a:buFont typeface="Arial" pitchFamily="34" charset="0"/>
              <a:buChar char="•"/>
            </a:pPr>
            <a:r>
              <a:rPr lang="en-US" sz="800" dirty="0" smtClean="0"/>
              <a:t>Accessing</a:t>
            </a:r>
            <a:r>
              <a:rPr lang="en-US" sz="800" baseline="0" dirty="0" smtClean="0"/>
              <a:t> apps remotely, </a:t>
            </a:r>
            <a:r>
              <a:rPr lang="en-US" sz="800" dirty="0" smtClean="0"/>
              <a:t>mobile users</a:t>
            </a:r>
          </a:p>
          <a:p>
            <a:pPr>
              <a:buFont typeface="Arial" pitchFamily="34" charset="0"/>
              <a:buChar char="•"/>
            </a:pPr>
            <a:r>
              <a:rPr lang="en-US" sz="800" dirty="0" smtClean="0"/>
              <a:t>Throughput and bandwidth challenges</a:t>
            </a:r>
          </a:p>
          <a:p>
            <a:pPr>
              <a:buFont typeface="Arial" pitchFamily="34" charset="0"/>
              <a:buChar char="•"/>
            </a:pPr>
            <a:r>
              <a:rPr lang="fr-FR" sz="800" dirty="0" err="1" smtClean="0"/>
              <a:t>Complex</a:t>
            </a:r>
            <a:r>
              <a:rPr lang="fr-FR" sz="800" dirty="0" smtClean="0"/>
              <a:t> application </a:t>
            </a:r>
            <a:r>
              <a:rPr lang="fr-FR" sz="800" dirty="0" err="1" smtClean="0"/>
              <a:t>environments</a:t>
            </a:r>
            <a:r>
              <a:rPr lang="fr-FR" sz="800" dirty="0" smtClean="0"/>
              <a:t> – SOA, B2B XML/SOAP</a:t>
            </a:r>
            <a:r>
              <a:rPr lang="en-US" sz="800" dirty="0" smtClean="0"/>
              <a:t>	</a:t>
            </a:r>
          </a:p>
          <a:p>
            <a:pPr>
              <a:buFont typeface="Arial" pitchFamily="34" charset="0"/>
              <a:buChar char="•"/>
            </a:pPr>
            <a:r>
              <a:rPr lang="en-US" sz="800" dirty="0" smtClean="0"/>
              <a:t>Bad coding of Web-enabled applications combined with inappropriate protocols</a:t>
            </a:r>
          </a:p>
          <a:p>
            <a:pPr>
              <a:lnSpc>
                <a:spcPct val="80000"/>
              </a:lnSpc>
              <a:buFontTx/>
              <a:buNone/>
            </a:pPr>
            <a:endParaRPr lang="en-US" sz="800" dirty="0" smtClean="0"/>
          </a:p>
          <a:p>
            <a:pPr>
              <a:lnSpc>
                <a:spcPct val="80000"/>
              </a:lnSpc>
              <a:buFontTx/>
              <a:buNone/>
            </a:pPr>
            <a:r>
              <a:rPr lang="en-US" sz="800" dirty="0" smtClean="0"/>
              <a:t>Solution: BIG-IP WebAccelerator dramatically improves user experience by accelerating web</a:t>
            </a:r>
            <a:r>
              <a:rPr lang="en-US" sz="800" baseline="0" dirty="0" smtClean="0"/>
              <a:t> application performance while achieving infrastructure efficiency and reducing costs.</a:t>
            </a:r>
            <a:endParaRPr lang="en-US" sz="800" dirty="0" smtClean="0"/>
          </a:p>
          <a:p>
            <a:pPr>
              <a:lnSpc>
                <a:spcPct val="80000"/>
              </a:lnSpc>
            </a:pPr>
            <a:endParaRPr lang="en-US" sz="800" dirty="0" smtClean="0"/>
          </a:p>
          <a:p>
            <a:pPr>
              <a:lnSpc>
                <a:spcPct val="80000"/>
              </a:lnSpc>
            </a:pPr>
            <a:r>
              <a:rPr lang="en-US" sz="800" dirty="0" smtClean="0"/>
              <a:t>Market Problem Detail:</a:t>
            </a:r>
          </a:p>
          <a:p>
            <a:pPr>
              <a:lnSpc>
                <a:spcPct val="80000"/>
              </a:lnSpc>
            </a:pPr>
            <a:r>
              <a:rPr lang="en-US" sz="800" dirty="0" smtClean="0"/>
              <a:t>There were a number all too common reasons why applications via the WAN are unusable.</a:t>
            </a:r>
          </a:p>
          <a:p>
            <a:pPr>
              <a:lnSpc>
                <a:spcPct val="80000"/>
              </a:lnSpc>
              <a:buFontTx/>
              <a:buChar char="-"/>
            </a:pPr>
            <a:r>
              <a:rPr lang="en-US" sz="800" dirty="0" smtClean="0"/>
              <a:t>Shifting from a client server app to a web based app because of the benefits that browsers based applications give</a:t>
            </a:r>
          </a:p>
          <a:p>
            <a:pPr lvl="1">
              <a:lnSpc>
                <a:spcPct val="80000"/>
              </a:lnSpc>
              <a:buFontTx/>
              <a:buChar char="-"/>
            </a:pPr>
            <a:r>
              <a:rPr lang="en-US" sz="800" dirty="0" smtClean="0"/>
              <a:t>Web application need to be highly functional and feature rich… leading to a very fat web app (fat and fresh)</a:t>
            </a:r>
          </a:p>
          <a:p>
            <a:pPr>
              <a:lnSpc>
                <a:spcPct val="80000"/>
              </a:lnSpc>
              <a:buFontTx/>
              <a:buChar char="-"/>
            </a:pPr>
            <a:r>
              <a:rPr lang="en-US" sz="800" dirty="0" smtClean="0"/>
              <a:t>Increasing regulation forces companies to consolidate their servers in a need for greater control</a:t>
            </a:r>
          </a:p>
          <a:p>
            <a:pPr lvl="1">
              <a:lnSpc>
                <a:spcPct val="80000"/>
              </a:lnSpc>
              <a:buFontTx/>
              <a:buChar char="-"/>
            </a:pPr>
            <a:r>
              <a:rPr lang="en-US" sz="800" dirty="0" smtClean="0"/>
              <a:t>Data Centers are consolidating</a:t>
            </a:r>
          </a:p>
          <a:p>
            <a:pPr>
              <a:lnSpc>
                <a:spcPct val="80000"/>
              </a:lnSpc>
              <a:buFontTx/>
              <a:buChar char="-"/>
            </a:pPr>
            <a:r>
              <a:rPr lang="en-US" sz="800" dirty="0" smtClean="0"/>
              <a:t>Users are more and more remote as companies’ workforces have become more global</a:t>
            </a:r>
          </a:p>
          <a:p>
            <a:pPr>
              <a:lnSpc>
                <a:spcPct val="80000"/>
              </a:lnSpc>
              <a:buFontTx/>
              <a:buChar char="-"/>
            </a:pPr>
            <a:r>
              <a:rPr lang="en-US" sz="800" dirty="0" smtClean="0"/>
              <a:t>Security and Authentication adds overhead</a:t>
            </a:r>
          </a:p>
          <a:p>
            <a:pPr>
              <a:lnSpc>
                <a:spcPct val="80000"/>
              </a:lnSpc>
              <a:buFontTx/>
              <a:buChar char="-"/>
            </a:pPr>
            <a:r>
              <a:rPr lang="en-US" sz="800" dirty="0" smtClean="0"/>
              <a:t>Chatty applications and protocols (CIFS and others)</a:t>
            </a:r>
          </a:p>
          <a:p>
            <a:pPr>
              <a:lnSpc>
                <a:spcPct val="80000"/>
              </a:lnSpc>
              <a:buFontTx/>
              <a:buChar char="-"/>
            </a:pPr>
            <a:r>
              <a:rPr lang="en-US" sz="800" dirty="0" smtClean="0"/>
              <a:t>Lack of bandwidth, high latency, congestion, and packet loss</a:t>
            </a:r>
          </a:p>
          <a:p>
            <a:pPr>
              <a:lnSpc>
                <a:spcPct val="80000"/>
              </a:lnSpc>
              <a:buFontTx/>
              <a:buChar char="-"/>
            </a:pPr>
            <a:r>
              <a:rPr lang="en-US" sz="800" dirty="0" smtClean="0"/>
              <a:t>Browser/platform/TCP stack incompatibility</a:t>
            </a:r>
          </a:p>
          <a:p>
            <a:pPr>
              <a:lnSpc>
                <a:spcPct val="80000"/>
              </a:lnSpc>
              <a:buFontTx/>
              <a:buChar char="-"/>
            </a:pPr>
            <a:r>
              <a:rPr lang="en-US" sz="800" dirty="0" smtClean="0"/>
              <a:t>Server latency – too busy serving same data over and over</a:t>
            </a:r>
          </a:p>
          <a:p>
            <a:pPr>
              <a:lnSpc>
                <a:spcPct val="80000"/>
              </a:lnSpc>
              <a:buFontTx/>
              <a:buChar char="-"/>
            </a:pPr>
            <a:endParaRPr lang="en-US" sz="500" dirty="0" smtClean="0"/>
          </a:p>
          <a:p>
            <a:pPr>
              <a:lnSpc>
                <a:spcPct val="80000"/>
              </a:lnSpc>
            </a:pPr>
            <a:r>
              <a:rPr lang="en-US" sz="800" dirty="0" smtClean="0"/>
              <a:t>Move to browser-based application interfaces</a:t>
            </a:r>
          </a:p>
          <a:p>
            <a:pPr>
              <a:lnSpc>
                <a:spcPct val="80000"/>
              </a:lnSpc>
            </a:pPr>
            <a:r>
              <a:rPr lang="en-US" sz="800" dirty="0" smtClean="0"/>
              <a:t>No coordination or planning between developers, server administrators and network architects</a:t>
            </a:r>
          </a:p>
          <a:p>
            <a:pPr>
              <a:lnSpc>
                <a:spcPct val="80000"/>
              </a:lnSpc>
            </a:pPr>
            <a:r>
              <a:rPr lang="en-US" sz="800" dirty="0" smtClean="0"/>
              <a:t>Bad coding of Web-enabled applications combined with inappropriate protocols</a:t>
            </a:r>
          </a:p>
          <a:p>
            <a:pPr>
              <a:lnSpc>
                <a:spcPct val="80000"/>
              </a:lnSpc>
            </a:pPr>
            <a:r>
              <a:rPr lang="en-US" sz="800" dirty="0" smtClean="0"/>
              <a:t>Centralization of branch office servers</a:t>
            </a:r>
          </a:p>
          <a:p>
            <a:pPr>
              <a:lnSpc>
                <a:spcPct val="80000"/>
              </a:lnSpc>
            </a:pPr>
            <a:r>
              <a:rPr lang="en-US" sz="800" dirty="0" smtClean="0"/>
              <a:t>XML and other rich content</a:t>
            </a:r>
          </a:p>
          <a:p>
            <a:pPr>
              <a:lnSpc>
                <a:spcPct val="80000"/>
              </a:lnSpc>
              <a:buFontTx/>
              <a:buChar char="-"/>
            </a:pPr>
            <a:endParaRPr lang="en-US" sz="500" dirty="0" smtClean="0"/>
          </a:p>
          <a:p>
            <a:pPr>
              <a:lnSpc>
                <a:spcPct val="80000"/>
              </a:lnSpc>
              <a:buFontTx/>
              <a:buNone/>
            </a:pPr>
            <a:r>
              <a:rPr lang="en-US" sz="500" dirty="0" smtClean="0"/>
              <a:t>Trends and Drivers info:</a:t>
            </a:r>
          </a:p>
          <a:p>
            <a:pPr>
              <a:lnSpc>
                <a:spcPct val="80000"/>
              </a:lnSpc>
            </a:pPr>
            <a:r>
              <a:rPr lang="en-US" sz="800" dirty="0" smtClean="0"/>
              <a:t>Massively integrated applications</a:t>
            </a:r>
          </a:p>
          <a:p>
            <a:pPr lvl="1">
              <a:lnSpc>
                <a:spcPct val="80000"/>
              </a:lnSpc>
            </a:pPr>
            <a:r>
              <a:rPr lang="en-US" sz="800" dirty="0" smtClean="0"/>
              <a:t>Move from content to applications</a:t>
            </a:r>
          </a:p>
          <a:p>
            <a:pPr>
              <a:lnSpc>
                <a:spcPct val="80000"/>
              </a:lnSpc>
            </a:pPr>
            <a:r>
              <a:rPr lang="en-US" sz="800" dirty="0" smtClean="0"/>
              <a:t>Globalization &amp; Outsourcing</a:t>
            </a:r>
          </a:p>
          <a:p>
            <a:pPr lvl="1">
              <a:lnSpc>
                <a:spcPct val="80000"/>
              </a:lnSpc>
            </a:pPr>
            <a:r>
              <a:rPr lang="en-US" sz="800" dirty="0" smtClean="0"/>
              <a:t>Increased latency between users and applications</a:t>
            </a:r>
          </a:p>
          <a:p>
            <a:pPr>
              <a:lnSpc>
                <a:spcPct val="80000"/>
              </a:lnSpc>
            </a:pPr>
            <a:r>
              <a:rPr lang="en-US" sz="800" dirty="0" smtClean="0"/>
              <a:t>Server Consolidation</a:t>
            </a:r>
          </a:p>
          <a:p>
            <a:pPr lvl="1">
              <a:lnSpc>
                <a:spcPct val="80000"/>
              </a:lnSpc>
            </a:pPr>
            <a:r>
              <a:rPr lang="en-US" sz="800" dirty="0" smtClean="0"/>
              <a:t>Increased load on servers</a:t>
            </a:r>
          </a:p>
          <a:p>
            <a:pPr>
              <a:lnSpc>
                <a:spcPct val="80000"/>
              </a:lnSpc>
            </a:pPr>
            <a:r>
              <a:rPr lang="en-US" sz="800" dirty="0" smtClean="0"/>
              <a:t>Increased prevalence of performance based SLAs</a:t>
            </a:r>
          </a:p>
          <a:p>
            <a:pPr lvl="1">
              <a:lnSpc>
                <a:spcPct val="80000"/>
              </a:lnSpc>
            </a:pPr>
            <a:r>
              <a:rPr lang="en-US" sz="800" dirty="0" smtClean="0"/>
              <a:t>Page load times &amp; Replication throughput</a:t>
            </a:r>
          </a:p>
          <a:p>
            <a:pPr lvl="1">
              <a:lnSpc>
                <a:spcPct val="80000"/>
              </a:lnSpc>
            </a:pPr>
            <a:r>
              <a:rPr lang="en-US" sz="800" dirty="0" smtClean="0"/>
              <a:t>Financial penalties</a:t>
            </a:r>
          </a:p>
          <a:p>
            <a:pPr>
              <a:lnSpc>
                <a:spcPct val="80000"/>
              </a:lnSpc>
              <a:buFontTx/>
              <a:buChar char="-"/>
            </a:pPr>
            <a:endParaRPr lang="en-US" sz="500" dirty="0" smtClean="0"/>
          </a:p>
          <a:p>
            <a:pPr>
              <a:lnSpc>
                <a:spcPct val="80000"/>
              </a:lnSpc>
              <a:buFontTx/>
              <a:buChar char="-"/>
            </a:pPr>
            <a:endParaRPr lang="en-US" sz="500" dirty="0" smtClean="0"/>
          </a:p>
          <a:p>
            <a:pPr>
              <a:lnSpc>
                <a:spcPct val="80000"/>
              </a:lnSpc>
              <a:buFontTx/>
              <a:buChar char="-"/>
            </a:pPr>
            <a:endParaRPr lang="en-US" sz="500" dirty="0" smtClean="0"/>
          </a:p>
          <a:p>
            <a:pPr>
              <a:lnSpc>
                <a:spcPct val="80000"/>
              </a:lnSpc>
              <a:buFontTx/>
              <a:buChar char="-"/>
            </a:pPr>
            <a:r>
              <a:rPr lang="en-US" sz="500" dirty="0" smtClean="0"/>
              <a:t>Many legacy applications are being delivered over the web</a:t>
            </a:r>
          </a:p>
          <a:p>
            <a:pPr lvl="1">
              <a:lnSpc>
                <a:spcPct val="80000"/>
              </a:lnSpc>
              <a:buFontTx/>
              <a:buChar char="-"/>
            </a:pPr>
            <a:r>
              <a:rPr lang="en-US" sz="500" dirty="0" smtClean="0"/>
              <a:t>Includes portals, CRM, collaboration, financials</a:t>
            </a:r>
          </a:p>
          <a:p>
            <a:pPr lvl="1">
              <a:lnSpc>
                <a:spcPct val="80000"/>
              </a:lnSpc>
              <a:buFontTx/>
              <a:buChar char="-"/>
            </a:pPr>
            <a:r>
              <a:rPr lang="en-US" sz="500" dirty="0" smtClean="0"/>
              <a:t>SharePoint, Oracle Portal, Siebel, SAP, Plumtree, Hyperion</a:t>
            </a:r>
          </a:p>
          <a:p>
            <a:pPr lvl="1">
              <a:lnSpc>
                <a:spcPct val="80000"/>
              </a:lnSpc>
              <a:buFontTx/>
              <a:buChar char="-"/>
            </a:pPr>
            <a:endParaRPr lang="en-US" sz="500" dirty="0" smtClean="0"/>
          </a:p>
          <a:p>
            <a:pPr lvl="1">
              <a:lnSpc>
                <a:spcPct val="80000"/>
              </a:lnSpc>
              <a:buFontTx/>
              <a:buChar char="-"/>
            </a:pPr>
            <a:endParaRPr lang="en-US" sz="500" dirty="0" smtClean="0"/>
          </a:p>
          <a:p>
            <a:pPr>
              <a:lnSpc>
                <a:spcPct val="80000"/>
              </a:lnSpc>
              <a:spcBef>
                <a:spcPct val="15000"/>
              </a:spcBef>
            </a:pPr>
            <a:r>
              <a:rPr lang="en-US" sz="800" b="1" dirty="0" smtClean="0"/>
              <a:t>Lots of apps built on old code not intended for the business internet</a:t>
            </a:r>
          </a:p>
          <a:p>
            <a:pPr>
              <a:lnSpc>
                <a:spcPct val="80000"/>
              </a:lnSpc>
              <a:spcBef>
                <a:spcPct val="15000"/>
              </a:spcBef>
            </a:pPr>
            <a:endParaRPr lang="en-US" sz="800" b="1" dirty="0" smtClean="0"/>
          </a:p>
          <a:p>
            <a:pPr>
              <a:lnSpc>
                <a:spcPct val="80000"/>
              </a:lnSpc>
              <a:spcBef>
                <a:spcPct val="15000"/>
              </a:spcBef>
            </a:pPr>
            <a:r>
              <a:rPr lang="en-US" sz="900" b="1" dirty="0" smtClean="0">
                <a:solidFill>
                  <a:srgbClr val="CC0000"/>
                </a:solidFill>
              </a:rPr>
              <a:t>Today's applications have radically changed the demands on the network.</a:t>
            </a:r>
            <a:endParaRPr lang="en-US" sz="800" b="1" dirty="0" smtClean="0"/>
          </a:p>
          <a:p>
            <a:pPr>
              <a:lnSpc>
                <a:spcPct val="80000"/>
              </a:lnSpc>
              <a:spcBef>
                <a:spcPct val="15000"/>
              </a:spcBef>
            </a:pPr>
            <a:endParaRPr lang="en-US" sz="800" b="1" dirty="0" smtClean="0"/>
          </a:p>
          <a:p>
            <a:pPr>
              <a:lnSpc>
                <a:spcPct val="80000"/>
              </a:lnSpc>
              <a:spcBef>
                <a:spcPct val="15000"/>
              </a:spcBef>
            </a:pPr>
            <a:r>
              <a:rPr lang="en-US" sz="800" b="1" dirty="0" smtClean="0"/>
              <a:t>Client Issue: How are changes in application and business environments affecting application performance?</a:t>
            </a:r>
          </a:p>
          <a:p>
            <a:pPr>
              <a:lnSpc>
                <a:spcPct val="80000"/>
              </a:lnSpc>
              <a:spcBef>
                <a:spcPct val="15000"/>
              </a:spcBef>
            </a:pPr>
            <a:r>
              <a:rPr lang="en-US" sz="800" dirty="0" smtClean="0"/>
              <a:t>Most businesses do not consider the implications of new Web-based applications during the planning and implementation stages. Many deployments suffer from poor performance due to the unique characteristics of Web-based application technologies. Network and server resources are thrown at the performance problem, only to find that the root cause cannot be addressed by looking at the individual bottlenecks. Through year-end 2007, businesses will deploy twice as many servers in their Web-enabled deployments than are required (0.8 probability). The reactive response to problems arising from business-class, Web-enabled applications is similar to what we observed during the migration of applications from a Systems Network Architecture (SNA) environment to client/server, routed-based architectures in the early 1990s. When characteristics of client/server applications and routed IP networks were better-understood, network designs addressed the key requirements and were deployed with significantly fewer problems. Other challenges also cause user performance issues. Many businesses are pushing to centralize distributed file and mail services. Although a major boost to operations, centralization comes at an expense. Responding with bandwidth (the usual response) does not solve many of the underlying problems. As we move toward more-complex, distributed user environments, user performance will continue to be a significant issue. Gartner</a:t>
            </a:r>
          </a:p>
          <a:p>
            <a:pPr lvl="1">
              <a:lnSpc>
                <a:spcPct val="80000"/>
              </a:lnSpc>
              <a:buFontTx/>
              <a:buChar char="-"/>
            </a:pPr>
            <a:endParaRPr lang="en-US" sz="500" dirty="0" smtClean="0"/>
          </a:p>
          <a:p>
            <a:pPr>
              <a:lnSpc>
                <a:spcPct val="80000"/>
              </a:lnSpc>
            </a:pPr>
            <a:r>
              <a:rPr lang="en-US" sz="900" b="1" u="sng" dirty="0" smtClean="0"/>
              <a:t>Past</a:t>
            </a:r>
            <a:r>
              <a:rPr lang="en-US" sz="900" b="1" u="sng" dirty="0" smtClean="0">
                <a:solidFill>
                  <a:srgbClr val="CC0000"/>
                </a:solidFill>
              </a:rPr>
              <a:t> (Client/Server Era)</a:t>
            </a:r>
          </a:p>
          <a:p>
            <a:pPr>
              <a:lnSpc>
                <a:spcPct val="80000"/>
              </a:lnSpc>
              <a:buFont typeface="Wingdings" pitchFamily="2" charset="2"/>
              <a:buNone/>
            </a:pPr>
            <a:r>
              <a:rPr lang="en-US" sz="800" dirty="0" smtClean="0"/>
              <a:t>Distributed servers</a:t>
            </a:r>
          </a:p>
          <a:p>
            <a:pPr>
              <a:lnSpc>
                <a:spcPct val="80000"/>
              </a:lnSpc>
              <a:buFont typeface="Wingdings" pitchFamily="2" charset="2"/>
              <a:buNone/>
            </a:pPr>
            <a:r>
              <a:rPr lang="en-US" sz="800" dirty="0" smtClean="0"/>
              <a:t>100s TCP sessions/day</a:t>
            </a:r>
          </a:p>
          <a:p>
            <a:pPr>
              <a:lnSpc>
                <a:spcPct val="80000"/>
              </a:lnSpc>
              <a:buFont typeface="Wingdings" pitchFamily="2" charset="2"/>
              <a:buNone/>
            </a:pPr>
            <a:r>
              <a:rPr lang="en-US" sz="800" dirty="0" smtClean="0"/>
              <a:t>Clear text</a:t>
            </a:r>
          </a:p>
          <a:p>
            <a:pPr>
              <a:lnSpc>
                <a:spcPct val="80000"/>
              </a:lnSpc>
              <a:buFont typeface="Wingdings" pitchFamily="2" charset="2"/>
              <a:buNone/>
            </a:pPr>
            <a:r>
              <a:rPr lang="en-US" sz="800" dirty="0" smtClean="0"/>
              <a:t>Simple text presentation</a:t>
            </a:r>
          </a:p>
          <a:p>
            <a:pPr>
              <a:lnSpc>
                <a:spcPct val="80000"/>
              </a:lnSpc>
              <a:buFont typeface="Wingdings" pitchFamily="2" charset="2"/>
              <a:buNone/>
            </a:pPr>
            <a:r>
              <a:rPr lang="en-US" sz="800" dirty="0" smtClean="0"/>
              <a:t>Terse WAN protocol </a:t>
            </a:r>
            <a:r>
              <a:rPr lang="en-US" sz="800" dirty="0" smtClean="0">
                <a:cs typeface="Arial" charset="0"/>
              </a:rPr>
              <a:t>—</a:t>
            </a:r>
            <a:r>
              <a:rPr lang="en-US" sz="800" dirty="0" smtClean="0"/>
              <a:t> TCP/IP</a:t>
            </a:r>
          </a:p>
          <a:p>
            <a:pPr>
              <a:lnSpc>
                <a:spcPct val="80000"/>
              </a:lnSpc>
              <a:buFont typeface="Wingdings" pitchFamily="2" charset="2"/>
              <a:buNone/>
            </a:pPr>
            <a:endParaRPr lang="en-US" sz="800" dirty="0" smtClean="0"/>
          </a:p>
          <a:p>
            <a:pPr>
              <a:lnSpc>
                <a:spcPct val="80000"/>
              </a:lnSpc>
            </a:pPr>
            <a:r>
              <a:rPr lang="en-US" sz="900" b="1" u="sng" dirty="0" smtClean="0"/>
              <a:t>Today</a:t>
            </a:r>
            <a:r>
              <a:rPr lang="en-US" sz="900" b="1" u="sng" dirty="0" smtClean="0">
                <a:solidFill>
                  <a:srgbClr val="CC0000"/>
                </a:solidFill>
              </a:rPr>
              <a:t> (Emerging Application Era)</a:t>
            </a:r>
          </a:p>
          <a:p>
            <a:pPr>
              <a:lnSpc>
                <a:spcPct val="80000"/>
              </a:lnSpc>
              <a:buFont typeface="Wingdings" pitchFamily="2" charset="2"/>
              <a:buNone/>
            </a:pPr>
            <a:r>
              <a:rPr lang="en-US" sz="800" dirty="0" smtClean="0"/>
              <a:t>Centralized servers </a:t>
            </a:r>
            <a:br>
              <a:rPr lang="en-US" sz="800" dirty="0" smtClean="0"/>
            </a:br>
            <a:r>
              <a:rPr lang="en-US" sz="800" dirty="0" smtClean="0"/>
              <a:t>(application, mail, file)</a:t>
            </a:r>
          </a:p>
          <a:p>
            <a:pPr>
              <a:lnSpc>
                <a:spcPct val="80000"/>
              </a:lnSpc>
              <a:buFont typeface="Wingdings" pitchFamily="2" charset="2"/>
              <a:buNone/>
            </a:pPr>
            <a:r>
              <a:rPr lang="en-US" sz="800" dirty="0" smtClean="0"/>
              <a:t>100s TCP sessions/second</a:t>
            </a:r>
          </a:p>
          <a:p>
            <a:pPr>
              <a:lnSpc>
                <a:spcPct val="80000"/>
              </a:lnSpc>
              <a:buFont typeface="Wingdings" pitchFamily="2" charset="2"/>
              <a:buNone/>
            </a:pPr>
            <a:r>
              <a:rPr lang="en-US" sz="800" dirty="0" smtClean="0"/>
              <a:t>SSL or IPsec encryption</a:t>
            </a:r>
          </a:p>
          <a:p>
            <a:pPr>
              <a:lnSpc>
                <a:spcPct val="80000"/>
              </a:lnSpc>
              <a:buFont typeface="Wingdings" pitchFamily="2" charset="2"/>
              <a:buNone/>
            </a:pPr>
            <a:r>
              <a:rPr lang="en-US" sz="800" dirty="0" smtClean="0"/>
              <a:t>Rich content (graphics, XML)</a:t>
            </a:r>
          </a:p>
          <a:p>
            <a:pPr>
              <a:lnSpc>
                <a:spcPct val="80000"/>
              </a:lnSpc>
              <a:buFont typeface="Wingdings" pitchFamily="2" charset="2"/>
              <a:buNone/>
            </a:pPr>
            <a:r>
              <a:rPr lang="en-US" sz="800" dirty="0" smtClean="0"/>
              <a:t>Chatty LAN protocols </a:t>
            </a:r>
            <a:r>
              <a:rPr lang="en-US" sz="800" dirty="0" smtClean="0">
                <a:cs typeface="Arial" charset="0"/>
              </a:rPr>
              <a:t>—</a:t>
            </a:r>
            <a:r>
              <a:rPr lang="en-US" sz="800" dirty="0" smtClean="0"/>
              <a:t> CIFS, NFS, MAPI, HTTP(S)</a:t>
            </a:r>
          </a:p>
          <a:p>
            <a:pPr>
              <a:lnSpc>
                <a:spcPct val="80000"/>
              </a:lnSpc>
              <a:buFont typeface="Wingdings" pitchFamily="2" charset="2"/>
              <a:buNone/>
            </a:pPr>
            <a:r>
              <a:rPr lang="en-US" sz="800" dirty="0" smtClean="0"/>
              <a:t>Complex application environments – SOA, B2B XML/SOAP</a:t>
            </a:r>
          </a:p>
          <a:p>
            <a:pPr>
              <a:lnSpc>
                <a:spcPct val="80000"/>
              </a:lnSpc>
              <a:buFont typeface="Wingdings" pitchFamily="2" charset="2"/>
              <a:buNone/>
            </a:pPr>
            <a:endParaRPr lang="en-US" sz="800" dirty="0" smtClean="0"/>
          </a:p>
          <a:p>
            <a:endParaRPr lang="en-US" dirty="0" smtClean="0"/>
          </a:p>
          <a:p>
            <a:endParaRPr lang="en-US" dirty="0" smtClean="0"/>
          </a:p>
        </p:txBody>
      </p:sp>
      <p:sp>
        <p:nvSpPr>
          <p:cNvPr id="55300" name="Slide Number Placeholder 3"/>
          <p:cNvSpPr>
            <a:spLocks noGrp="1"/>
          </p:cNvSpPr>
          <p:nvPr>
            <p:ph type="sldNum" sz="quarter" idx="5"/>
          </p:nvPr>
        </p:nvSpPr>
        <p:spPr>
          <a:noFill/>
        </p:spPr>
        <p:txBody>
          <a:bodyPr/>
          <a:lstStyle/>
          <a:p>
            <a:fld id="{2221B23D-840A-4333-9E2F-0CDCEA264EAC}" type="slidenum">
              <a:rPr lang="en-US" smtClean="0">
                <a:ea typeface="ＭＳ Ｐゴシック" pitchFamily="34" charset="-128"/>
              </a:rPr>
              <a:pPr/>
              <a:t>34</a:t>
            </a:fld>
            <a:endParaRPr lang="en-US" dirty="0" smtClean="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a:noFill/>
          <a:ln/>
        </p:spPr>
        <p:txBody>
          <a:bodyPr/>
          <a:lstStyle/>
          <a:p>
            <a:r>
              <a:rPr lang="en-US" altLang="zh-CN" smtClean="0">
                <a:latin typeface="Arial" pitchFamily="34" charset="0"/>
              </a:rPr>
              <a:t>1.</a:t>
            </a:r>
            <a:r>
              <a:rPr lang="zh-CN" altLang="en-US" smtClean="0">
                <a:latin typeface="Arial" pitchFamily="34" charset="0"/>
              </a:rPr>
              <a:t>访问中国移动首页 </a:t>
            </a:r>
            <a:r>
              <a:rPr lang="en-US" altLang="zh-CN" smtClean="0">
                <a:latin typeface="Arial" pitchFamily="34" charset="0"/>
              </a:rPr>
              <a:t>click</a:t>
            </a:r>
          </a:p>
          <a:p>
            <a:r>
              <a:rPr lang="en-US" altLang="zh-CN" smtClean="0">
                <a:latin typeface="Arial" pitchFamily="34" charset="0"/>
              </a:rPr>
              <a:t>2.</a:t>
            </a:r>
            <a:r>
              <a:rPr lang="zh-CN" altLang="en-US" smtClean="0">
                <a:latin typeface="Arial" pitchFamily="34" charset="0"/>
              </a:rPr>
              <a:t>用户打开页面用了共计</a:t>
            </a:r>
            <a:r>
              <a:rPr lang="en-US" altLang="zh-CN" smtClean="0">
                <a:latin typeface="Arial" pitchFamily="34" charset="0"/>
              </a:rPr>
              <a:t>4.667</a:t>
            </a:r>
            <a:r>
              <a:rPr lang="zh-CN" altLang="en-US" smtClean="0">
                <a:latin typeface="Arial" pitchFamily="34" charset="0"/>
              </a:rPr>
              <a:t>秒 </a:t>
            </a:r>
            <a:r>
              <a:rPr lang="en-US" altLang="zh-CN" smtClean="0">
                <a:latin typeface="Arial" pitchFamily="34" charset="0"/>
              </a:rPr>
              <a:t>click</a:t>
            </a:r>
          </a:p>
          <a:p>
            <a:r>
              <a:rPr lang="en-US" altLang="zh-CN" smtClean="0">
                <a:latin typeface="Arial" pitchFamily="34" charset="0"/>
              </a:rPr>
              <a:t>3.</a:t>
            </a:r>
            <a:r>
              <a:rPr lang="zh-CN" altLang="en-US" smtClean="0">
                <a:latin typeface="Arial" pitchFamily="34" charset="0"/>
              </a:rPr>
              <a:t>用</a:t>
            </a:r>
            <a:r>
              <a:rPr lang="en-US" altLang="zh-CN" smtClean="0">
                <a:latin typeface="Arial" pitchFamily="34" charset="0"/>
              </a:rPr>
              <a:t>httpwatch</a:t>
            </a:r>
            <a:r>
              <a:rPr lang="zh-CN" altLang="en-US" smtClean="0">
                <a:latin typeface="Arial" pitchFamily="34" charset="0"/>
              </a:rPr>
              <a:t>分析，其中很多都只是询问</a:t>
            </a:r>
            <a:r>
              <a:rPr lang="en-US" altLang="zh-CN" smtClean="0">
                <a:latin typeface="Arial" pitchFamily="34" charset="0"/>
              </a:rPr>
              <a:t>browser</a:t>
            </a:r>
            <a:r>
              <a:rPr lang="zh-CN" altLang="en-US" smtClean="0">
                <a:latin typeface="Arial" pitchFamily="34" charset="0"/>
              </a:rPr>
              <a:t>中的内容是否过期 </a:t>
            </a:r>
            <a:r>
              <a:rPr lang="en-US" altLang="zh-CN" smtClean="0">
                <a:latin typeface="Arial" pitchFamily="34" charset="0"/>
              </a:rPr>
              <a:t>click</a:t>
            </a:r>
          </a:p>
          <a:p>
            <a:r>
              <a:rPr lang="en-US" altLang="zh-CN" smtClean="0">
                <a:latin typeface="Arial" pitchFamily="34" charset="0"/>
              </a:rPr>
              <a:t>4.</a:t>
            </a:r>
            <a:r>
              <a:rPr lang="zh-CN" altLang="en-US" smtClean="0">
                <a:latin typeface="Arial" pitchFamily="34" charset="0"/>
              </a:rPr>
              <a:t>但其中一个内容影响了用户打开页面的速度。</a:t>
            </a:r>
            <a:r>
              <a:rPr lang="en-US" altLang="zh-CN" smtClean="0">
                <a:latin typeface="Arial" pitchFamily="34" charset="0"/>
              </a:rPr>
              <a:t>Click</a:t>
            </a:r>
          </a:p>
          <a:p>
            <a:r>
              <a:rPr lang="en-US" altLang="zh-CN" smtClean="0">
                <a:latin typeface="Arial" pitchFamily="34" charset="0"/>
              </a:rPr>
              <a:t>5.</a:t>
            </a:r>
            <a:r>
              <a:rPr lang="zh-CN" altLang="en-US" smtClean="0">
                <a:latin typeface="Arial" pitchFamily="34" charset="0"/>
              </a:rPr>
              <a:t>一个小图片的过期确认等待让用户等待了</a:t>
            </a:r>
            <a:r>
              <a:rPr lang="en-US" altLang="zh-CN" smtClean="0">
                <a:latin typeface="Arial" pitchFamily="34" charset="0"/>
              </a:rPr>
              <a:t>3.190</a:t>
            </a:r>
            <a:r>
              <a:rPr lang="zh-CN" altLang="en-US" smtClean="0">
                <a:latin typeface="Arial" pitchFamily="34" charset="0"/>
              </a:rPr>
              <a:t>秒</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p:spPr>
        <p:txBody>
          <a:bodyPr/>
          <a:lstStyle/>
          <a:p>
            <a:r>
              <a:rPr lang="zh-CN" altLang="en-US" smtClean="0">
                <a:latin typeface="Arial" pitchFamily="34" charset="0"/>
              </a:rPr>
              <a:t>客户</a:t>
            </a:r>
            <a:r>
              <a:rPr lang="en-US" altLang="zh-CN" smtClean="0">
                <a:latin typeface="Arial" pitchFamily="34" charset="0"/>
              </a:rPr>
              <a:t>-</a:t>
            </a:r>
            <a:r>
              <a:rPr lang="zh-CN" altLang="en-US" smtClean="0">
                <a:latin typeface="Arial" pitchFamily="34" charset="0"/>
              </a:rPr>
              <a:t>空中客车空中客车公司总部设在法国图卢兹 </a:t>
            </a:r>
          </a:p>
          <a:p>
            <a:r>
              <a:rPr lang="zh-CN" altLang="en-US" smtClean="0">
                <a:latin typeface="Arial" pitchFamily="34" charset="0"/>
              </a:rPr>
              <a:t>中国至法国的网络的连接</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Rot="1" noChangeAspect="1" noChangeArrowheads="1" noTextEdit="1"/>
          </p:cNvSpPr>
          <p:nvPr>
            <p:ph type="sldImg"/>
          </p:nvPr>
        </p:nvSpPr>
        <p:spPr>
          <a:xfrm>
            <a:off x="1146175" y="685800"/>
            <a:ext cx="4572000" cy="3429000"/>
          </a:xfrm>
          <a:ln/>
        </p:spPr>
      </p:sp>
      <p:sp>
        <p:nvSpPr>
          <p:cNvPr id="354307" name="Rectangle 3"/>
          <p:cNvSpPr>
            <a:spLocks noGrp="1" noChangeArrowheads="1"/>
          </p:cNvSpPr>
          <p:nvPr>
            <p:ph type="body" idx="1"/>
          </p:nvPr>
        </p:nvSpPr>
        <p:spPr>
          <a:xfrm>
            <a:off x="685800" y="4343400"/>
            <a:ext cx="5486400" cy="4114800"/>
          </a:xfrm>
          <a:noFill/>
          <a:ln/>
        </p:spPr>
        <p:txBody>
          <a:bodyPr/>
          <a:lstStyle/>
          <a:p>
            <a:r>
              <a:rPr lang="en-US" altLang="zh-CN" smtClean="0">
                <a:latin typeface="Arial" pitchFamily="34" charset="0"/>
                <a:ea typeface="宋体" pitchFamily="2" charset="-122"/>
              </a:rPr>
              <a:t>The WebAcclerator product offers the industry</a:t>
            </a:r>
            <a:r>
              <a:rPr lang="en-US" altLang="zh-CN" smtClean="0">
                <a:latin typeface="Times"/>
                <a:ea typeface="宋体" pitchFamily="2" charset="-122"/>
              </a:rPr>
              <a:t>’</a:t>
            </a:r>
            <a:r>
              <a:rPr lang="en-US" altLang="zh-CN" smtClean="0">
                <a:latin typeface="Arial" pitchFamily="34" charset="0"/>
                <a:ea typeface="宋体" pitchFamily="2" charset="-122"/>
              </a:rPr>
              <a:t>s most advanced web application acceleration through F5</a:t>
            </a:r>
            <a:r>
              <a:rPr lang="en-US" altLang="zh-CN" smtClean="0">
                <a:latin typeface="Times"/>
                <a:ea typeface="宋体" pitchFamily="2" charset="-122"/>
              </a:rPr>
              <a:t>’</a:t>
            </a:r>
            <a:r>
              <a:rPr lang="en-US" altLang="zh-CN" smtClean="0">
                <a:latin typeface="Arial" pitchFamily="34" charset="0"/>
                <a:ea typeface="宋体" pitchFamily="2" charset="-122"/>
              </a:rPr>
              <a:t>s unique </a:t>
            </a:r>
            <a:r>
              <a:rPr lang="en-US" altLang="zh-CN" b="1" smtClean="0">
                <a:latin typeface="Arial" pitchFamily="34" charset="0"/>
                <a:ea typeface="宋体" pitchFamily="2" charset="-122"/>
              </a:rPr>
              <a:t>Validated Web Application</a:t>
            </a:r>
            <a:r>
              <a:rPr lang="en-US" altLang="zh-CN" smtClean="0">
                <a:latin typeface="Arial" pitchFamily="34" charset="0"/>
                <a:ea typeface="宋体" pitchFamily="2" charset="-122"/>
              </a:rPr>
              <a:t> acceleration policies and </a:t>
            </a:r>
            <a:r>
              <a:rPr lang="en-US" altLang="zh-CN" b="1" smtClean="0">
                <a:latin typeface="Arial" pitchFamily="34" charset="0"/>
                <a:ea typeface="宋体" pitchFamily="2" charset="-122"/>
              </a:rPr>
              <a:t>Intelligent Browser Referencing</a:t>
            </a:r>
            <a:r>
              <a:rPr lang="en-US" altLang="zh-CN" smtClean="0">
                <a:latin typeface="Arial" pitchFamily="34" charset="0"/>
                <a:ea typeface="宋体" pitchFamily="2" charset="-122"/>
              </a:rPr>
              <a:t> technologies. </a:t>
            </a:r>
          </a:p>
          <a:p>
            <a:endParaRPr lang="en-US" altLang="zh-CN" smtClean="0">
              <a:latin typeface="Arial" pitchFamily="34" charset="0"/>
              <a:ea typeface="宋体" pitchFamily="2" charset="-122"/>
            </a:endParaRPr>
          </a:p>
          <a:p>
            <a:r>
              <a:rPr lang="en-US" altLang="zh-CN" smtClean="0">
                <a:latin typeface="Arial" pitchFamily="34" charset="0"/>
                <a:ea typeface="宋体" pitchFamily="2" charset="-122"/>
              </a:rPr>
              <a:t>Validated Web Application acceleration policies offer specialized configuration options that have been certified, tested and proven to work effectively with web application platforms from Microsoft, Siebel, Oracle, and Plumtree/BEA Aqualogic. Additionally, the policies can act as built-in templates to enable enterprises to quickly customize WebAccelerator for their specific web applications.</a:t>
            </a:r>
          </a:p>
          <a:p>
            <a:endParaRPr lang="en-US" altLang="zh-CN" smtClean="0">
              <a:latin typeface="Arial" pitchFamily="34" charset="0"/>
              <a:ea typeface="宋体" pitchFamily="2" charset="-122"/>
            </a:endParaRPr>
          </a:p>
          <a:p>
            <a:r>
              <a:rPr lang="en-US" altLang="zh-CN" smtClean="0">
                <a:latin typeface="Times"/>
                <a:ea typeface="宋体" pitchFamily="2" charset="-122"/>
              </a:rPr>
              <a:t>“</a:t>
            </a:r>
            <a:r>
              <a:rPr lang="en-US" altLang="zh-CN" smtClean="0">
                <a:latin typeface="Arial" pitchFamily="34" charset="0"/>
                <a:ea typeface="宋体" pitchFamily="2" charset="-122"/>
              </a:rPr>
              <a:t>With WebAccelerator, F5 is the first vendor to deliver such extensive application specificity and offers </a:t>
            </a:r>
            <a:r>
              <a:rPr lang="en-US" altLang="zh-CN" smtClean="0">
                <a:latin typeface="Times"/>
                <a:ea typeface="宋体" pitchFamily="2" charset="-122"/>
              </a:rPr>
              <a:t>‘</a:t>
            </a:r>
            <a:r>
              <a:rPr lang="en-US" altLang="zh-CN" smtClean="0">
                <a:latin typeface="Arial" pitchFamily="34" charset="0"/>
                <a:ea typeface="宋体" pitchFamily="2" charset="-122"/>
              </a:rPr>
              <a:t>packaged intelligence</a:t>
            </a:r>
            <a:r>
              <a:rPr lang="en-US" altLang="zh-CN" smtClean="0">
                <a:latin typeface="Times"/>
                <a:ea typeface="宋体" pitchFamily="2" charset="-122"/>
              </a:rPr>
              <a:t>’</a:t>
            </a:r>
            <a:r>
              <a:rPr lang="en-US" altLang="zh-CN" smtClean="0">
                <a:latin typeface="Arial" pitchFamily="34" charset="0"/>
                <a:ea typeface="宋体" pitchFamily="2" charset="-122"/>
              </a:rPr>
              <a:t> for the application being deployed,</a:t>
            </a:r>
            <a:r>
              <a:rPr lang="en-US" altLang="zh-CN" smtClean="0">
                <a:latin typeface="Times"/>
                <a:ea typeface="宋体" pitchFamily="2" charset="-122"/>
              </a:rPr>
              <a:t>”</a:t>
            </a:r>
            <a:r>
              <a:rPr lang="en-US" altLang="zh-CN" smtClean="0">
                <a:latin typeface="Arial" pitchFamily="34" charset="0"/>
                <a:ea typeface="宋体" pitchFamily="2" charset="-122"/>
              </a:rPr>
              <a:t> said Jason Needham, Director of Product Management at F5. </a:t>
            </a:r>
            <a:r>
              <a:rPr lang="en-US" altLang="zh-CN" smtClean="0">
                <a:latin typeface="Times"/>
                <a:ea typeface="宋体" pitchFamily="2" charset="-122"/>
              </a:rPr>
              <a:t>“</a:t>
            </a:r>
            <a:r>
              <a:rPr lang="en-US" altLang="zh-CN" smtClean="0">
                <a:latin typeface="Arial" pitchFamily="34" charset="0"/>
                <a:ea typeface="宋体" pitchFamily="2" charset="-122"/>
              </a:rPr>
              <a:t>This capability enables our customers to improve their application acceleration results, handle application anomalies out-of-the box, and reduce the cost of deployment.</a:t>
            </a:r>
            <a:r>
              <a:rPr lang="en-US" altLang="zh-CN" smtClean="0">
                <a:latin typeface="Times"/>
                <a:ea typeface="宋体" pitchFamily="2" charset="-122"/>
              </a:rPr>
              <a:t>”</a:t>
            </a:r>
            <a:r>
              <a:rPr lang="en-US" altLang="zh-CN" smtClean="0">
                <a:latin typeface="Arial" pitchFamily="34" charset="0"/>
                <a:ea typeface="宋体" pitchFamily="2" charset="-122"/>
              </a:rPr>
              <a:t> </a:t>
            </a:r>
          </a:p>
          <a:p>
            <a:endParaRPr lang="en-US" altLang="zh-CN" smtClean="0">
              <a:latin typeface="Arial" pitchFamily="34" charset="0"/>
              <a:ea typeface="宋体" pitchFamily="2" charset="-122"/>
            </a:endParaRPr>
          </a:p>
          <a:p>
            <a:r>
              <a:rPr lang="en-US" altLang="zh-CN" smtClean="0">
                <a:latin typeface="Times"/>
                <a:ea typeface="宋体" pitchFamily="2" charset="-122"/>
              </a:rPr>
              <a:t>“</a:t>
            </a:r>
            <a:r>
              <a:rPr lang="en-US" altLang="zh-CN" smtClean="0">
                <a:latin typeface="Arial" pitchFamily="34" charset="0"/>
                <a:ea typeface="宋体" pitchFamily="2" charset="-122"/>
              </a:rPr>
              <a:t>With its new release of WebAccelerator, F5 has taken some innovative steps in this market by offering unique capabilities that will help accelerate some of the more popular web applications. Enterprises can benefit from F5</a:t>
            </a:r>
            <a:r>
              <a:rPr lang="en-US" altLang="zh-CN" smtClean="0">
                <a:latin typeface="Times"/>
                <a:ea typeface="宋体" pitchFamily="2" charset="-122"/>
              </a:rPr>
              <a:t>’</a:t>
            </a:r>
            <a:r>
              <a:rPr lang="en-US" altLang="zh-CN" smtClean="0">
                <a:latin typeface="Arial" pitchFamily="34" charset="0"/>
                <a:ea typeface="宋体" pitchFamily="2" charset="-122"/>
              </a:rPr>
              <a:t>s application specificity, comprehensive Application Delivery Networking portfolio, and unique TMOS architecture.</a:t>
            </a:r>
            <a:r>
              <a:rPr lang="en-US" altLang="zh-CN" smtClean="0">
                <a:latin typeface="Times"/>
                <a:ea typeface="宋体" pitchFamily="2" charset="-122"/>
              </a:rPr>
              <a:t>”</a:t>
            </a:r>
            <a:r>
              <a:rPr lang="en-US" altLang="zh-CN" smtClean="0">
                <a:latin typeface="Arial" pitchFamily="34" charset="0"/>
                <a:ea typeface="宋体" pitchFamily="2" charset="-122"/>
              </a:rPr>
              <a:t> said Zeus Karravala, Vice President at the Yankee Group. </a:t>
            </a:r>
          </a:p>
          <a:p>
            <a:endParaRPr lang="en-US" altLang="zh-CN" smtClean="0">
              <a:latin typeface="Arial" pitchFamily="34" charset="0"/>
              <a:ea typeface="宋体" pitchFamily="2" charset="-122"/>
            </a:endParaRPr>
          </a:p>
          <a:p>
            <a:r>
              <a:rPr lang="en-US" altLang="zh-CN" sz="1600" i="1" smtClean="0">
                <a:latin typeface="Arial" pitchFamily="34" charset="0"/>
                <a:ea typeface="宋体" pitchFamily="2" charset="-122"/>
              </a:rPr>
              <a:t>"A lot of companies offer application performance. But </a:t>
            </a:r>
            <a:r>
              <a:rPr lang="en-US" altLang="zh-CN" sz="1600" i="1" u="sng" smtClean="0">
                <a:latin typeface="Arial" pitchFamily="34" charset="0"/>
                <a:ea typeface="宋体" pitchFamily="2" charset="-122"/>
              </a:rPr>
              <a:t>F5 offers application-specific solutions</a:t>
            </a:r>
            <a:r>
              <a:rPr lang="en-US" altLang="zh-CN" sz="1600" i="1" smtClean="0">
                <a:latin typeface="Arial" pitchFamily="34" charset="0"/>
                <a:ea typeface="宋体" pitchFamily="2" charset="-122"/>
              </a:rPr>
              <a:t> that are pre-configured for Oracle and other applications instead of making the enterprise customer figure out how to do it...by providing a generic solution for all applications," said Zeus Kerravala, an analyst at Yankee Group Research Inc. in Boston.</a:t>
            </a:r>
          </a:p>
          <a:p>
            <a:endParaRPr lang="zh-CN" altLang="en-US" smtClean="0">
              <a:latin typeface="Arial" pitchFamily="34"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BIG-IP APM = AAA control on BIG-IP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Integrates with AAA servers—including Active Directory, LDAP, RADIUS, and Native RSA </a:t>
            </a:r>
            <a:r>
              <a:rPr lang="en-US" sz="1200" b="0" i="0" u="none" strike="noStrike" kern="1200" baseline="0" dirty="0" err="1" smtClean="0">
                <a:solidFill>
                  <a:schemeClr val="tx1"/>
                </a:solidFill>
                <a:latin typeface="+mn-lt"/>
                <a:ea typeface="+mn-ea"/>
                <a:cs typeface="+mn-cs"/>
              </a:rPr>
              <a:t>SecurID</a:t>
            </a:r>
            <a:endParaRPr lang="en-US" dirty="0" smtClean="0"/>
          </a:p>
          <a:p>
            <a:endParaRPr lang="en-US" dirty="0"/>
          </a:p>
        </p:txBody>
      </p:sp>
      <p:sp>
        <p:nvSpPr>
          <p:cNvPr id="4" name="Slide Number Placeholder 3"/>
          <p:cNvSpPr>
            <a:spLocks noGrp="1"/>
          </p:cNvSpPr>
          <p:nvPr>
            <p:ph type="sldNum" sz="quarter" idx="10"/>
          </p:nvPr>
        </p:nvSpPr>
        <p:spPr/>
        <p:txBody>
          <a:bodyPr/>
          <a:lstStyle/>
          <a:p>
            <a:fld id="{9BC5DF61-85AD-1F46-BC42-4222DF535F5C}" type="slidenum">
              <a:rPr lang="en-US" smtClean="0"/>
              <a:pPr/>
              <a:t>42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p:spPr>
      </p:sp>
      <p:sp>
        <p:nvSpPr>
          <p:cNvPr id="13005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a:cs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1447800" y="457200"/>
            <a:ext cx="3962400" cy="2971800"/>
          </a:xfrm>
          <a:noFill/>
          <a:ln>
            <a:solidFill>
              <a:srgbClr val="000000"/>
            </a:solidFill>
            <a:miter lim="800000"/>
            <a:headEnd/>
            <a:tailEnd/>
          </a:ln>
        </p:spPr>
      </p:sp>
      <p:sp>
        <p:nvSpPr>
          <p:cNvPr id="129027" name="Rectangle 3"/>
          <p:cNvSpPr>
            <a:spLocks noGrp="1" noChangeArrowheads="1"/>
          </p:cNvSpPr>
          <p:nvPr>
            <p:ph type="body" idx="1"/>
          </p:nvPr>
        </p:nvSpPr>
        <p:spPr bwMode="auto">
          <a:xfrm>
            <a:off x="685800" y="3505200"/>
            <a:ext cx="5562600" cy="5105400"/>
          </a:xfrm>
          <a:noFill/>
        </p:spPr>
        <p:txBody>
          <a:bodyPr wrap="square" numCol="1" anchor="t" anchorCtr="0" compatLnSpc="1">
            <a:prstTxWarp prst="textNoShape">
              <a:avLst/>
            </a:prstTxWarp>
          </a:bodyPr>
          <a:lstStyle/>
          <a:p>
            <a:pPr eaLnBrk="1" hangingPunct="1"/>
            <a:endParaRPr lang="zh-CN" altLang="en-US">
              <a:cs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051FE2D-383B-4312-A686-63055EB0CBEA}" type="slidenum">
              <a:rPr lang="zh-CN" altLang="en-US">
                <a:latin typeface="Arial" pitchFamily="34" charset="0"/>
              </a:rPr>
              <a:pPr/>
              <a:t>4</a:t>
            </a:fld>
            <a:endParaRPr lang="en-US" altLang="zh-CN">
              <a:latin typeface="Arial"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p:spPr>
      </p:sp>
      <p:sp>
        <p:nvSpPr>
          <p:cNvPr id="1310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a:cs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CEAFC9E-608D-463D-AFE2-B34D117C0C9A}" type="slidenum">
              <a:rPr lang="en-US"/>
              <a:pPr/>
              <a:t>48</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EF14A4A7-FC52-4DB7-91EF-16E5A2DAB24B}" type="slidenum">
              <a:rPr lang="en-US" smtClean="0"/>
              <a:pPr/>
              <a:t>52</a:t>
            </a:fld>
            <a:endParaRPr lang="en-US" smtClean="0"/>
          </a:p>
        </p:txBody>
      </p:sp>
      <p:sp>
        <p:nvSpPr>
          <p:cNvPr id="107523" name="Rectangle 7"/>
          <p:cNvSpPr txBox="1">
            <a:spLocks noGrp="1" noChangeArrowheads="1"/>
          </p:cNvSpPr>
          <p:nvPr/>
        </p:nvSpPr>
        <p:spPr bwMode="auto">
          <a:xfrm>
            <a:off x="3886200" y="8686801"/>
            <a:ext cx="2971800" cy="457200"/>
          </a:xfrm>
          <a:prstGeom prst="rect">
            <a:avLst/>
          </a:prstGeom>
          <a:noFill/>
          <a:ln w="9525">
            <a:noFill/>
            <a:miter lim="800000"/>
            <a:headEnd/>
            <a:tailEnd/>
          </a:ln>
        </p:spPr>
        <p:txBody>
          <a:bodyPr lIns="91069" tIns="45534" rIns="91069" bIns="45534" anchor="b"/>
          <a:lstStyle/>
          <a:p>
            <a:pPr algn="r"/>
            <a:fld id="{DCC5AE10-B7F6-48E2-B6DB-6DC4BC2C4CE9}" type="slidenum">
              <a:rPr lang="en-US" sz="1200"/>
              <a:pPr algn="r"/>
              <a:t>52</a:t>
            </a:fld>
            <a:endParaRPr lang="en-US" sz="1200"/>
          </a:p>
        </p:txBody>
      </p:sp>
      <p:sp>
        <p:nvSpPr>
          <p:cNvPr id="107524" name="Rectangle 2"/>
          <p:cNvSpPr>
            <a:spLocks noGrp="1" noRot="1" noChangeAspect="1" noChangeArrowheads="1" noTextEdit="1"/>
          </p:cNvSpPr>
          <p:nvPr>
            <p:ph type="sldImg"/>
          </p:nvPr>
        </p:nvSpPr>
        <p:spPr>
          <a:solidFill>
            <a:srgbClr val="FFFFFF"/>
          </a:solidFill>
          <a:ln/>
        </p:spPr>
      </p:sp>
      <p:sp>
        <p:nvSpPr>
          <p:cNvPr id="14341" name="Rectangle 3"/>
          <p:cNvSpPr>
            <a:spLocks noGrp="1" noChangeArrowheads="1"/>
          </p:cNvSpPr>
          <p:nvPr>
            <p:ph type="body" idx="1"/>
          </p:nvPr>
        </p:nvSpPr>
        <p:spPr>
          <a:solidFill>
            <a:schemeClr val="accent1"/>
          </a:solidFill>
          <a:ln>
            <a:solidFill>
              <a:schemeClr val="tx1"/>
            </a:solidFill>
          </a:ln>
        </p:spPr>
        <p:txBody>
          <a:bodyPr/>
          <a:lstStyle/>
          <a:p>
            <a:pPr marL="187772" indent="-187772">
              <a:lnSpc>
                <a:spcPct val="90000"/>
              </a:lnSpc>
              <a:defRPr/>
            </a:pPr>
            <a:endParaRPr lang="en-US" dirty="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B6AD713-6646-4C83-9032-8B00979C421E}" type="slidenum">
              <a:rPr lang="en-US" smtClean="0">
                <a:latin typeface="Times"/>
                <a:ea typeface="MS PGothic"/>
                <a:cs typeface="MS PGothic"/>
              </a:rPr>
              <a:pPr/>
              <a:t>65</a:t>
            </a:fld>
            <a:endParaRPr lang="en-US" smtClean="0">
              <a:latin typeface="Times"/>
              <a:ea typeface="MS PGothic"/>
              <a:cs typeface="MS PGothic"/>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F754F205-2A3A-4788-B674-DF082FF2FD04}" type="slidenum">
              <a:rPr lang="en-US" smtClean="0"/>
              <a:pPr>
                <a:defRPr/>
              </a:pPr>
              <a:t>67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endParaRPr lang="en-US" dirty="0" smtClean="0"/>
          </a:p>
        </p:txBody>
      </p:sp>
      <p:sp>
        <p:nvSpPr>
          <p:cNvPr id="12292" name="Slide Number Placeholder 3"/>
          <p:cNvSpPr>
            <a:spLocks noGrp="1"/>
          </p:cNvSpPr>
          <p:nvPr>
            <p:ph type="sldNum" sz="quarter" idx="5"/>
          </p:nvPr>
        </p:nvSpPr>
        <p:spPr>
          <a:noFill/>
        </p:spPr>
        <p:txBody>
          <a:bodyPr/>
          <a:lstStyle/>
          <a:p>
            <a:fld id="{2C3F3EAA-888A-4E44-BC11-33FE037937B7}" type="slidenum">
              <a:rPr lang="en-US" smtClean="0">
                <a:solidFill>
                  <a:prstClr val="black"/>
                </a:solidFill>
              </a:rPr>
              <a:pPr/>
              <a:t>68</a:t>
            </a:fld>
            <a:endParaRPr lang="en-US" dirty="0" smtClean="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342840" indent="-342840" defTabSz="457121">
              <a:spcBef>
                <a:spcPct val="20000"/>
              </a:spcBef>
              <a:buClr>
                <a:srgbClr val="A5072B"/>
              </a:buClr>
              <a:buFont typeface="Arial" pitchFamily="34" charset="0"/>
              <a:buChar char="•"/>
              <a:defRPr/>
            </a:pPr>
            <a:r>
              <a:rPr lang="en-US" sz="2500" b="1" dirty="0">
                <a:latin typeface="Arial"/>
                <a:cs typeface="Arial"/>
              </a:rPr>
              <a:t>High performance for </a:t>
            </a:r>
            <a:r>
              <a:rPr lang="en-US" sz="2500" b="1" dirty="0" smtClean="0">
                <a:latin typeface="Arial"/>
                <a:cs typeface="Arial"/>
              </a:rPr>
              <a:t>acceleration</a:t>
            </a:r>
            <a:endParaRPr lang="en-US" sz="2500" b="1" dirty="0">
              <a:latin typeface="Arial"/>
              <a:cs typeface="Arial"/>
            </a:endParaRPr>
          </a:p>
          <a:p>
            <a:pPr marL="742821" lvl="1" indent="-285700" defTabSz="457121">
              <a:spcBef>
                <a:spcPct val="20000"/>
              </a:spcBef>
              <a:buFont typeface="Arial" pitchFamily="34" charset="0"/>
              <a:buChar char="–"/>
              <a:defRPr/>
            </a:pPr>
            <a:r>
              <a:rPr lang="en-US" sz="1800" dirty="0" smtClean="0">
                <a:latin typeface="Arial"/>
                <a:cs typeface="Arial"/>
              </a:rPr>
              <a:t>24Gbps  </a:t>
            </a:r>
            <a:r>
              <a:rPr lang="en-US" sz="1800" dirty="0">
                <a:latin typeface="Arial"/>
                <a:cs typeface="Arial"/>
              </a:rPr>
              <a:t>L4/L7 throughput</a:t>
            </a:r>
          </a:p>
          <a:p>
            <a:pPr marL="742821" lvl="1" indent="-285700" defTabSz="457121">
              <a:spcBef>
                <a:spcPct val="20000"/>
              </a:spcBef>
              <a:buFont typeface="Arial" pitchFamily="34" charset="0"/>
              <a:buChar char="–"/>
              <a:defRPr/>
            </a:pPr>
            <a:r>
              <a:rPr lang="en-US" sz="1800" dirty="0" smtClean="0">
                <a:latin typeface="Arial"/>
                <a:cs typeface="Arial"/>
              </a:rPr>
              <a:t>16Gbps HW compression</a:t>
            </a:r>
            <a:endParaRPr lang="en-US" sz="1800" dirty="0">
              <a:latin typeface="Arial"/>
              <a:cs typeface="Arial"/>
            </a:endParaRPr>
          </a:p>
          <a:p>
            <a:pPr marL="742821" lvl="1" indent="-285700" defTabSz="457121">
              <a:spcBef>
                <a:spcPct val="20000"/>
              </a:spcBef>
              <a:buFont typeface="Arial" pitchFamily="34" charset="0"/>
              <a:buChar char="–"/>
              <a:defRPr/>
            </a:pPr>
            <a:r>
              <a:rPr lang="en-US" dirty="0" smtClean="0">
                <a:latin typeface="Arial"/>
                <a:cs typeface="Arial"/>
              </a:rPr>
              <a:t>100K SSL </a:t>
            </a:r>
            <a:r>
              <a:rPr lang="en-US" dirty="0" err="1" smtClean="0">
                <a:latin typeface="Arial"/>
                <a:cs typeface="Arial"/>
              </a:rPr>
              <a:t>tps</a:t>
            </a:r>
            <a:endParaRPr lang="en-US" sz="1800" dirty="0">
              <a:latin typeface="Arial"/>
              <a:cs typeface="Arial"/>
            </a:endParaRPr>
          </a:p>
          <a:p>
            <a:pPr marL="342840" indent="-342840" defTabSz="457121">
              <a:spcBef>
                <a:spcPts val="1200"/>
              </a:spcBef>
              <a:buClr>
                <a:srgbClr val="A5072B"/>
              </a:buClr>
              <a:buFont typeface="Arial" pitchFamily="34" charset="0"/>
              <a:buChar char="•"/>
              <a:defRPr/>
            </a:pPr>
            <a:r>
              <a:rPr lang="en-US" sz="2500" b="1" dirty="0" smtClean="0">
                <a:latin typeface="Arial"/>
                <a:cs typeface="Arial"/>
              </a:rPr>
              <a:t>High Throughput Replication Workloads  and web applications</a:t>
            </a:r>
            <a:endParaRPr lang="en-US" sz="2500" b="1" dirty="0">
              <a:latin typeface="Arial"/>
              <a:cs typeface="Arial"/>
            </a:endParaRPr>
          </a:p>
          <a:p>
            <a:pPr marL="742821" lvl="1" indent="-285700" defTabSz="457121">
              <a:spcBef>
                <a:spcPct val="20000"/>
              </a:spcBef>
              <a:buFont typeface="Arial" pitchFamily="34" charset="0"/>
              <a:buChar char="–"/>
              <a:defRPr/>
            </a:pPr>
            <a:r>
              <a:rPr lang="en-US" sz="1800" dirty="0" smtClean="0">
                <a:latin typeface="Arial"/>
                <a:cs typeface="Arial"/>
              </a:rPr>
              <a:t>WOM and WA performance and scalability</a:t>
            </a:r>
          </a:p>
          <a:p>
            <a:pPr marL="342840" indent="-342840" defTabSz="457121">
              <a:spcBef>
                <a:spcPts val="1200"/>
              </a:spcBef>
              <a:buClr>
                <a:srgbClr val="A5072B"/>
              </a:buClr>
              <a:buFont typeface="Arial" pitchFamily="34" charset="0"/>
              <a:buChar char="•"/>
              <a:defRPr/>
            </a:pPr>
            <a:r>
              <a:rPr lang="en-US" sz="2500" b="1" dirty="0" smtClean="0">
                <a:latin typeface="Arial"/>
                <a:cs typeface="Arial"/>
              </a:rPr>
              <a:t>Secure and Reliable</a:t>
            </a:r>
          </a:p>
          <a:p>
            <a:pPr marL="791438" lvl="1" indent="-342840" defTabSz="457121">
              <a:spcBef>
                <a:spcPts val="1200"/>
              </a:spcBef>
              <a:buClr>
                <a:srgbClr val="A5072B"/>
              </a:buClr>
              <a:buFont typeface="Arial" pitchFamily="34" charset="0"/>
              <a:buChar char="‒"/>
              <a:defRPr/>
            </a:pPr>
            <a:r>
              <a:rPr lang="en-US" sz="1800" dirty="0" smtClean="0">
                <a:latin typeface="Arial"/>
                <a:cs typeface="Arial"/>
              </a:rPr>
              <a:t>FIPS, SSL and IPSEC encryption </a:t>
            </a:r>
            <a:endParaRPr lang="en-US" sz="1800" dirty="0">
              <a:latin typeface="Arial"/>
              <a:cs typeface="Arial"/>
            </a:endParaRPr>
          </a:p>
          <a:p>
            <a:pPr marL="742821" lvl="1" indent="-285700" defTabSz="457121">
              <a:spcBef>
                <a:spcPct val="20000"/>
              </a:spcBef>
              <a:buFont typeface="Arial" pitchFamily="34" charset="0"/>
              <a:buChar char="–"/>
              <a:defRPr/>
            </a:pPr>
            <a:r>
              <a:rPr lang="en-US" sz="1800" dirty="0">
                <a:latin typeface="Arial"/>
                <a:cs typeface="Arial"/>
              </a:rPr>
              <a:t>Dual power supplies and dual hard drives (RAID 1) standard</a:t>
            </a:r>
          </a:p>
          <a:p>
            <a:pPr marL="742821" lvl="1" indent="-285700" defTabSz="457121">
              <a:spcBef>
                <a:spcPct val="20000"/>
              </a:spcBef>
              <a:buFont typeface="Arial" pitchFamily="34" charset="0"/>
              <a:buChar char="–"/>
              <a:defRPr/>
            </a:pPr>
            <a:r>
              <a:rPr lang="en-US" sz="1800" dirty="0">
                <a:latin typeface="Arial"/>
                <a:cs typeface="Arial"/>
              </a:rPr>
              <a:t>Front-to-back cooling</a:t>
            </a:r>
            <a:endParaRPr lang="en-US" sz="1600" dirty="0">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154F26A8-805B-42CC-9FE7-8FA615F8AA8E}" type="slidenum">
              <a:rPr lang="en-US" smtClean="0"/>
              <a:pPr/>
              <a:t>69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92"/>
            <a:r>
              <a:rPr lang="en-US" dirty="0">
                <a:latin typeface="Calibri"/>
              </a:rPr>
              <a:t>So what is </a:t>
            </a:r>
            <a:r>
              <a:rPr lang="en-US" dirty="0" err="1">
                <a:latin typeface="Calibri"/>
              </a:rPr>
              <a:t>vCMP</a:t>
            </a:r>
            <a:r>
              <a:rPr lang="en-US" dirty="0">
                <a:latin typeface="Calibri"/>
              </a:rPr>
              <a:t>?  "Virtual Clustered Multiprocessing" is F5's unique capability to extend virtualization concepts to the BIG-IP platform. </a:t>
            </a:r>
          </a:p>
          <a:p>
            <a:pPr defTabSz="914292"/>
            <a:endParaRPr lang="en-US" dirty="0" smtClean="0"/>
          </a:p>
          <a:p>
            <a:pPr defTabSz="914292"/>
            <a:r>
              <a:rPr lang="en-US" dirty="0">
                <a:latin typeface="Calibri"/>
              </a:rPr>
              <a:t>PHOTOS of 2400 and 4400</a:t>
            </a:r>
          </a:p>
        </p:txBody>
      </p:sp>
      <p:sp>
        <p:nvSpPr>
          <p:cNvPr id="4" name="Slide Number Placeholder 3"/>
          <p:cNvSpPr>
            <a:spLocks noGrp="1"/>
          </p:cNvSpPr>
          <p:nvPr>
            <p:ph type="sldNum" sz="quarter" idx="10"/>
          </p:nvPr>
        </p:nvSpPr>
        <p:spPr/>
        <p:txBody>
          <a:bodyPr/>
          <a:lstStyle/>
          <a:p>
            <a:fld id="{CBD52F5C-E0C9-4BDE-94A9-E07F2ED2A028}" type="slidenum">
              <a:rPr lang="en-US">
                <a:solidFill>
                  <a:prstClr val="black"/>
                </a:solidFill>
              </a:rPr>
              <a:pPr/>
              <a:t>70</a:t>
            </a:fld>
            <a:endParaRPr lang="en-US">
              <a:solidFill>
                <a:prstClr val="black"/>
              </a:solidFill>
            </a:endParaRPr>
          </a:p>
        </p:txBody>
      </p:sp>
    </p:spTree>
    <p:extLst>
      <p:ext uri="{BB962C8B-B14F-4D97-AF65-F5344CB8AC3E}">
        <p14:creationId xmlns:p14="http://schemas.microsoft.com/office/powerpoint/2010/main" xmlns="" val="207755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342840" indent="-342840" defTabSz="457121">
              <a:spcBef>
                <a:spcPct val="20000"/>
              </a:spcBef>
              <a:buClr>
                <a:srgbClr val="A5072B"/>
              </a:buClr>
              <a:buFont typeface="Arial" pitchFamily="34" charset="0"/>
              <a:buChar char="•"/>
              <a:defRPr/>
            </a:pPr>
            <a:r>
              <a:rPr lang="en-US" sz="2500" b="1" dirty="0">
                <a:latin typeface="Arial"/>
                <a:cs typeface="Arial"/>
              </a:rPr>
              <a:t>High performance for </a:t>
            </a:r>
            <a:r>
              <a:rPr lang="en-US" sz="2500" b="1" dirty="0" smtClean="0">
                <a:latin typeface="Arial"/>
                <a:cs typeface="Arial"/>
              </a:rPr>
              <a:t>acceleration</a:t>
            </a:r>
            <a:endParaRPr lang="en-US" sz="2500" b="1" dirty="0">
              <a:latin typeface="Arial"/>
              <a:cs typeface="Arial"/>
            </a:endParaRPr>
          </a:p>
          <a:p>
            <a:pPr marL="742821" lvl="1" indent="-285700" defTabSz="457121">
              <a:spcBef>
                <a:spcPct val="20000"/>
              </a:spcBef>
              <a:buFont typeface="Arial" pitchFamily="34" charset="0"/>
              <a:buChar char="–"/>
              <a:defRPr/>
            </a:pPr>
            <a:r>
              <a:rPr lang="en-US" sz="1800" dirty="0" smtClean="0">
                <a:latin typeface="Arial"/>
                <a:cs typeface="Arial"/>
              </a:rPr>
              <a:t>24Gbps  </a:t>
            </a:r>
            <a:r>
              <a:rPr lang="en-US" sz="1800" dirty="0">
                <a:latin typeface="Arial"/>
                <a:cs typeface="Arial"/>
              </a:rPr>
              <a:t>L4/L7 throughput</a:t>
            </a:r>
          </a:p>
          <a:p>
            <a:pPr marL="742821" lvl="1" indent="-285700" defTabSz="457121">
              <a:spcBef>
                <a:spcPct val="20000"/>
              </a:spcBef>
              <a:buFont typeface="Arial" pitchFamily="34" charset="0"/>
              <a:buChar char="–"/>
              <a:defRPr/>
            </a:pPr>
            <a:r>
              <a:rPr lang="en-US" sz="1800" dirty="0" smtClean="0">
                <a:latin typeface="Arial"/>
                <a:cs typeface="Arial"/>
              </a:rPr>
              <a:t>16Gbps HW compression</a:t>
            </a:r>
            <a:endParaRPr lang="en-US" sz="1800" dirty="0">
              <a:latin typeface="Arial"/>
              <a:cs typeface="Arial"/>
            </a:endParaRPr>
          </a:p>
          <a:p>
            <a:pPr marL="742821" lvl="1" indent="-285700" defTabSz="457121">
              <a:spcBef>
                <a:spcPct val="20000"/>
              </a:spcBef>
              <a:buFont typeface="Arial" pitchFamily="34" charset="0"/>
              <a:buChar char="–"/>
              <a:defRPr/>
            </a:pPr>
            <a:r>
              <a:rPr lang="en-US" dirty="0" smtClean="0">
                <a:latin typeface="Arial"/>
                <a:cs typeface="Arial"/>
              </a:rPr>
              <a:t>100K SSL </a:t>
            </a:r>
            <a:r>
              <a:rPr lang="en-US" dirty="0" err="1" smtClean="0">
                <a:latin typeface="Arial"/>
                <a:cs typeface="Arial"/>
              </a:rPr>
              <a:t>tps</a:t>
            </a:r>
            <a:endParaRPr lang="en-US" sz="1800" dirty="0">
              <a:latin typeface="Arial"/>
              <a:cs typeface="Arial"/>
            </a:endParaRPr>
          </a:p>
          <a:p>
            <a:pPr marL="342840" indent="-342840" defTabSz="457121">
              <a:spcBef>
                <a:spcPts val="1200"/>
              </a:spcBef>
              <a:buClr>
                <a:srgbClr val="A5072B"/>
              </a:buClr>
              <a:buFont typeface="Arial" pitchFamily="34" charset="0"/>
              <a:buChar char="•"/>
              <a:defRPr/>
            </a:pPr>
            <a:r>
              <a:rPr lang="en-US" sz="2500" b="1" dirty="0" smtClean="0">
                <a:latin typeface="Arial"/>
                <a:cs typeface="Arial"/>
              </a:rPr>
              <a:t>High Throughput Replication Workloads  and web applications</a:t>
            </a:r>
            <a:endParaRPr lang="en-US" sz="2500" b="1" dirty="0">
              <a:latin typeface="Arial"/>
              <a:cs typeface="Arial"/>
            </a:endParaRPr>
          </a:p>
          <a:p>
            <a:pPr marL="742821" lvl="1" indent="-285700" defTabSz="457121">
              <a:spcBef>
                <a:spcPct val="20000"/>
              </a:spcBef>
              <a:buFont typeface="Arial" pitchFamily="34" charset="0"/>
              <a:buChar char="–"/>
              <a:defRPr/>
            </a:pPr>
            <a:r>
              <a:rPr lang="en-US" sz="1800" dirty="0" smtClean="0">
                <a:latin typeface="Arial"/>
                <a:cs typeface="Arial"/>
              </a:rPr>
              <a:t>WOM and WA performance and scalability</a:t>
            </a:r>
          </a:p>
          <a:p>
            <a:pPr marL="342840" indent="-342840" defTabSz="457121">
              <a:spcBef>
                <a:spcPts val="1200"/>
              </a:spcBef>
              <a:buClr>
                <a:srgbClr val="A5072B"/>
              </a:buClr>
              <a:buFont typeface="Arial" pitchFamily="34" charset="0"/>
              <a:buChar char="•"/>
              <a:defRPr/>
            </a:pPr>
            <a:r>
              <a:rPr lang="en-US" sz="2500" b="1" dirty="0" smtClean="0">
                <a:latin typeface="Arial"/>
                <a:cs typeface="Arial"/>
              </a:rPr>
              <a:t>Secure and Reliable</a:t>
            </a:r>
          </a:p>
          <a:p>
            <a:pPr marL="791438" lvl="1" indent="-342840" defTabSz="457121">
              <a:spcBef>
                <a:spcPts val="1200"/>
              </a:spcBef>
              <a:buClr>
                <a:srgbClr val="A5072B"/>
              </a:buClr>
              <a:buFont typeface="Arial" pitchFamily="34" charset="0"/>
              <a:buChar char="‒"/>
              <a:defRPr/>
            </a:pPr>
            <a:r>
              <a:rPr lang="en-US" sz="1800" dirty="0" smtClean="0">
                <a:latin typeface="Arial"/>
                <a:cs typeface="Arial"/>
              </a:rPr>
              <a:t>FIPS, SSL and IPSEC encryption </a:t>
            </a:r>
            <a:endParaRPr lang="en-US" sz="1800" dirty="0">
              <a:latin typeface="Arial"/>
              <a:cs typeface="Arial"/>
            </a:endParaRPr>
          </a:p>
          <a:p>
            <a:pPr marL="742821" lvl="1" indent="-285700" defTabSz="457121">
              <a:spcBef>
                <a:spcPct val="20000"/>
              </a:spcBef>
              <a:buFont typeface="Arial" pitchFamily="34" charset="0"/>
              <a:buChar char="–"/>
              <a:defRPr/>
            </a:pPr>
            <a:r>
              <a:rPr lang="en-US" sz="1800" dirty="0">
                <a:latin typeface="Arial"/>
                <a:cs typeface="Arial"/>
              </a:rPr>
              <a:t>Dual power supplies and dual hard drives (RAID 1) standard</a:t>
            </a:r>
          </a:p>
          <a:p>
            <a:pPr marL="742821" lvl="1" indent="-285700" defTabSz="457121">
              <a:spcBef>
                <a:spcPct val="20000"/>
              </a:spcBef>
              <a:buFont typeface="Arial" pitchFamily="34" charset="0"/>
              <a:buChar char="–"/>
              <a:defRPr/>
            </a:pPr>
            <a:r>
              <a:rPr lang="en-US" sz="1800" dirty="0">
                <a:latin typeface="Arial"/>
                <a:cs typeface="Arial"/>
              </a:rPr>
              <a:t>Front-to-back cooling</a:t>
            </a:r>
            <a:endParaRPr lang="en-US" sz="1600" dirty="0">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154F26A8-805B-42CC-9FE7-8FA615F8AA8E}" type="slidenum">
              <a:rPr lang="en-US" smtClean="0"/>
              <a:pPr/>
              <a:t>71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292"/>
            <a:r>
              <a:rPr lang="en-US" dirty="0">
                <a:latin typeface="Calibri"/>
              </a:rPr>
              <a:t>Build</a:t>
            </a:r>
          </a:p>
        </p:txBody>
      </p:sp>
      <p:sp>
        <p:nvSpPr>
          <p:cNvPr id="4" name="Slide Number Placeholder 3"/>
          <p:cNvSpPr>
            <a:spLocks noGrp="1"/>
          </p:cNvSpPr>
          <p:nvPr>
            <p:ph type="sldNum" sz="quarter" idx="10"/>
          </p:nvPr>
        </p:nvSpPr>
        <p:spPr/>
        <p:txBody>
          <a:bodyPr/>
          <a:lstStyle/>
          <a:p>
            <a:fld id="{93F1326A-02DB-458A-8F8D-86CCD7867E68}" type="slidenum">
              <a:rPr lang="en-US">
                <a:solidFill>
                  <a:prstClr val="black"/>
                </a:solidFill>
              </a:rPr>
              <a:pPr/>
              <a:t>72</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740DDF8-1BF5-4927-9BCF-3BAAE67851F2}" type="slidenum">
              <a:rPr lang="zh-CN" altLang="en-US">
                <a:latin typeface="Arial" pitchFamily="34" charset="0"/>
              </a:rPr>
              <a:pPr/>
              <a:t>5</a:t>
            </a:fld>
            <a:endParaRPr lang="en-US" altLang="zh-CN">
              <a:latin typeface="Arial"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92"/>
            <a:r>
              <a:rPr lang="en-US" dirty="0">
                <a:latin typeface="Calibri"/>
              </a:rPr>
              <a:t>Add security…</a:t>
            </a:r>
          </a:p>
        </p:txBody>
      </p:sp>
      <p:sp>
        <p:nvSpPr>
          <p:cNvPr id="4" name="Slide Number Placeholder 3"/>
          <p:cNvSpPr>
            <a:spLocks noGrp="1"/>
          </p:cNvSpPr>
          <p:nvPr>
            <p:ph type="sldNum" sz="quarter" idx="10"/>
          </p:nvPr>
        </p:nvSpPr>
        <p:spPr/>
        <p:txBody>
          <a:bodyPr/>
          <a:lstStyle/>
          <a:p>
            <a:fld id="{CBD52F5C-E0C9-4BDE-94A9-E07F2ED2A028}" type="slidenum">
              <a:rPr lang="en-US">
                <a:solidFill>
                  <a:prstClr val="black"/>
                </a:solidFill>
              </a:rPr>
              <a:pPr/>
              <a:t>73</a:t>
            </a:fld>
            <a:endParaRPr lang="en-US">
              <a:solidFill>
                <a:prstClr val="black"/>
              </a:solidFill>
            </a:endParaRPr>
          </a:p>
        </p:txBody>
      </p:sp>
    </p:spTree>
    <p:extLst>
      <p:ext uri="{BB962C8B-B14F-4D97-AF65-F5344CB8AC3E}">
        <p14:creationId xmlns:p14="http://schemas.microsoft.com/office/powerpoint/2010/main" xmlns="" val="609248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52F5C-E0C9-4BDE-94A9-E07F2ED2A028}" type="slidenum">
              <a:rPr lang="en-US">
                <a:solidFill>
                  <a:prstClr val="black"/>
                </a:solidFill>
              </a:rPr>
              <a:pPr/>
              <a:t>75</a:t>
            </a:fld>
            <a:endParaRPr lang="en-US">
              <a:solidFill>
                <a:prstClr val="black"/>
              </a:solidFill>
            </a:endParaRPr>
          </a:p>
        </p:txBody>
      </p:sp>
    </p:spTree>
    <p:extLst>
      <p:ext uri="{BB962C8B-B14F-4D97-AF65-F5344CB8AC3E}">
        <p14:creationId xmlns:p14="http://schemas.microsoft.com/office/powerpoint/2010/main" xmlns="" val="1393669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52F5C-E0C9-4BDE-94A9-E07F2ED2A028}" type="slidenum">
              <a:rPr lang="en-US">
                <a:solidFill>
                  <a:prstClr val="black"/>
                </a:solidFill>
              </a:rPr>
              <a:pPr/>
              <a:t>76</a:t>
            </a:fld>
            <a:endParaRPr lang="en-US">
              <a:solidFill>
                <a:prstClr val="black"/>
              </a:solidFill>
            </a:endParaRPr>
          </a:p>
        </p:txBody>
      </p:sp>
    </p:spTree>
    <p:extLst>
      <p:ext uri="{BB962C8B-B14F-4D97-AF65-F5344CB8AC3E}">
        <p14:creationId xmlns:p14="http://schemas.microsoft.com/office/powerpoint/2010/main" xmlns="" val="1393669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52F5C-E0C9-4BDE-94A9-E07F2ED2A028}" type="slidenum">
              <a:rPr lang="en-US">
                <a:solidFill>
                  <a:prstClr val="black"/>
                </a:solidFill>
              </a:rPr>
              <a:pPr/>
              <a:t>77</a:t>
            </a:fld>
            <a:endParaRPr lang="en-US">
              <a:solidFill>
                <a:prstClr val="black"/>
              </a:solidFill>
            </a:endParaRPr>
          </a:p>
        </p:txBody>
      </p:sp>
    </p:spTree>
    <p:extLst>
      <p:ext uri="{BB962C8B-B14F-4D97-AF65-F5344CB8AC3E}">
        <p14:creationId xmlns:p14="http://schemas.microsoft.com/office/powerpoint/2010/main" xmlns="" val="1393669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7A16A5E-57B7-4F2C-B579-9389D3777709}" type="slidenum">
              <a:rPr lang="en-US" smtClean="0"/>
              <a:pPr>
                <a:defRPr/>
              </a:pPr>
              <a:t>79</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57146"/>
            <a:r>
              <a:rPr lang="en-US" dirty="0">
                <a:latin typeface="Calibri"/>
              </a:rPr>
              <a:t>That gives enterprises the Strategic points of control in application network infrastructure. </a:t>
            </a:r>
          </a:p>
        </p:txBody>
      </p:sp>
      <p:sp>
        <p:nvSpPr>
          <p:cNvPr id="4" name="Slide Number Placeholder 3"/>
          <p:cNvSpPr>
            <a:spLocks noGrp="1"/>
          </p:cNvSpPr>
          <p:nvPr>
            <p:ph type="sldNum" sz="quarter" idx="10"/>
          </p:nvPr>
        </p:nvSpPr>
        <p:spPr/>
        <p:txBody>
          <a:bodyPr/>
          <a:lstStyle/>
          <a:p>
            <a:pPr defTabSz="457146"/>
            <a:fld id="{CEFEC7BA-DF56-1A4F-AA0F-D8320B6DC323}" type="slidenum">
              <a:rPr lang="en-US">
                <a:latin typeface="Calibri"/>
              </a:rPr>
              <a:pPr defTabSz="457146"/>
              <a:t>80</a:t>
            </a:fld>
            <a:endParaRPr lang="en-US" dirty="0">
              <a:latin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solidFill>
            <a:srgbClr val="FFFFFF"/>
          </a:solidFill>
          <a:ln/>
        </p:spPr>
      </p:sp>
      <p:sp>
        <p:nvSpPr>
          <p:cNvPr id="35843" name="Notes Placeholder 2"/>
          <p:cNvSpPr>
            <a:spLocks noGrp="1"/>
          </p:cNvSpPr>
          <p:nvPr>
            <p:ph type="body" idx="1"/>
          </p:nvPr>
        </p:nvSpPr>
        <p:spPr>
          <a:solidFill>
            <a:srgbClr val="FFFFFF"/>
          </a:solidFill>
          <a:ln>
            <a:solidFill>
              <a:srgbClr val="000000"/>
            </a:solidFill>
          </a:ln>
        </p:spPr>
        <p:txBody>
          <a:bodyPr/>
          <a:lstStyle/>
          <a:p>
            <a:endParaRPr lang="en-US" dirty="0" smtClean="0"/>
          </a:p>
        </p:txBody>
      </p:sp>
      <p:sp>
        <p:nvSpPr>
          <p:cNvPr id="35844" name="Slide Number Placeholder 3"/>
          <p:cNvSpPr txBox="1">
            <a:spLocks noGrp="1"/>
          </p:cNvSpPr>
          <p:nvPr/>
        </p:nvSpPr>
        <p:spPr bwMode="auto">
          <a:xfrm>
            <a:off x="3885580" y="8686489"/>
            <a:ext cx="2972421" cy="457512"/>
          </a:xfrm>
          <a:prstGeom prst="rect">
            <a:avLst/>
          </a:prstGeom>
          <a:noFill/>
          <a:ln w="9525">
            <a:noFill/>
            <a:miter lim="800000"/>
            <a:headEnd/>
            <a:tailEnd/>
          </a:ln>
        </p:spPr>
        <p:txBody>
          <a:bodyPr lIns="91425" tIns="45713" rIns="91425" bIns="45713" anchor="b"/>
          <a:lstStyle/>
          <a:p>
            <a:pPr algn="r" eaLnBrk="0" hangingPunct="0"/>
            <a:fld id="{8BCD3E13-866D-47E8-A6E0-F7CC1A2085BE}" type="slidenum">
              <a:rPr lang="en-US" sz="1200"/>
              <a:pPr algn="r" eaLnBrk="0" hangingPunct="0"/>
              <a:t>81</a:t>
            </a:fld>
            <a:endParaRPr 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885582" y="8686490"/>
            <a:ext cx="2972421" cy="457512"/>
          </a:xfrm>
          <a:prstGeom prst="rect">
            <a:avLst/>
          </a:prstGeom>
          <a:noFill/>
          <a:ln w="9525">
            <a:noFill/>
            <a:miter lim="800000"/>
            <a:headEnd/>
            <a:tailEnd/>
          </a:ln>
        </p:spPr>
        <p:txBody>
          <a:bodyPr lIns="91408" tIns="45706" rIns="91408" bIns="45706" anchor="b"/>
          <a:lstStyle/>
          <a:p>
            <a:pPr algn="r" eaLnBrk="0" hangingPunct="0"/>
            <a:fld id="{806EAB79-EF2E-46A7-98F2-A416C23A2945}" type="slidenum">
              <a:rPr lang="en-US" sz="1200">
                <a:solidFill>
                  <a:prstClr val="black"/>
                </a:solidFill>
              </a:rPr>
              <a:pPr algn="r" eaLnBrk="0" hangingPunct="0"/>
              <a:t>82</a:t>
            </a:fld>
            <a:endParaRPr lang="en-US" sz="1200" dirty="0">
              <a:solidFill>
                <a:prstClr val="black"/>
              </a:solidFill>
            </a:endParaRPr>
          </a:p>
        </p:txBody>
      </p:sp>
      <p:sp>
        <p:nvSpPr>
          <p:cNvPr id="34819" name="Rectangle 2"/>
          <p:cNvSpPr>
            <a:spLocks noGrp="1" noRot="1" noChangeAspect="1" noChangeArrowheads="1" noTextEdit="1"/>
          </p:cNvSpPr>
          <p:nvPr>
            <p:ph type="sldImg"/>
          </p:nvPr>
        </p:nvSpPr>
        <p:spPr>
          <a:xfrm>
            <a:off x="1144589" y="685800"/>
            <a:ext cx="4572000" cy="3429000"/>
          </a:xfrm>
          <a:ln/>
        </p:spPr>
      </p:sp>
      <p:sp>
        <p:nvSpPr>
          <p:cNvPr id="29700" name="Rectangle 3"/>
          <p:cNvSpPr>
            <a:spLocks noGrp="1" noChangeArrowheads="1"/>
          </p:cNvSpPr>
          <p:nvPr>
            <p:ph type="body" idx="1"/>
          </p:nvPr>
        </p:nvSpPr>
        <p:spPr>
          <a:ln/>
        </p:spPr>
        <p:txBody>
          <a:bodyPr/>
          <a:lstStyle/>
          <a:p>
            <a:pPr eaLnBrk="1" hangingPunct="1">
              <a:defRPr/>
            </a:pP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B87BE8-20F6-4168-9ACC-B0E17C4EA09F}" type="slidenum">
              <a:rPr lang="en-US" smtClean="0"/>
              <a:pPr/>
              <a:t>88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十二五</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期间卫生信息化发展的总体思路和任务</a:t>
            </a:r>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一是利用平台技术，联通纵向业务应用，实现统筹规划、资源整合，促进业务应用系统的互联互通和信息共享，从根本上消除“信息烟囱”、“信息孤岛”现象。</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二是统筹完善业务应用系统，突出服务功能，共享各业务领域信息，优化流程，促进医疗质量提高、医疗费用降低，直接让人民群众受益。规范公共卫生信息的收集、整理、分析，增强政府公共卫生管理和科学决策能力。</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三是以居民电子健康档案和电子病历数据资源库的标准化、规范化建设为重点，通过信息平台和业务系统的互联互通实现数据交换与业务协同以及对居民健康的动态管理。</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四是以配备统一、规范的居民健康卡为突破口，促进互联互通，实现信息的有效交换，方便居民享受连续的预防、医疗、保健、康复等医疗卫生服务</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rgbClr val="FF0000"/>
                </a:solidFill>
                <a:effectLst/>
                <a:latin typeface="+mn-lt"/>
                <a:ea typeface="+mn-ea"/>
                <a:cs typeface="+mn-cs"/>
              </a:rPr>
              <a:t>卫生信息平台建设试点</a:t>
            </a:r>
            <a:r>
              <a:rPr lang="zh-CN" altLang="zh-CN" sz="1200" kern="1200" dirty="0" smtClean="0">
                <a:solidFill>
                  <a:schemeClr val="tx1"/>
                </a:solidFill>
                <a:effectLst/>
                <a:latin typeface="+mn-lt"/>
                <a:ea typeface="+mn-ea"/>
                <a:cs typeface="+mn-cs"/>
              </a:rPr>
              <a:t>、居民电子健康档案和电子病历建设、居民健康卡建设等重点工作提出了明确的要求。</a:t>
            </a:r>
          </a:p>
          <a:p>
            <a:endParaRPr lang="zh-CN" altLang="en-US" dirty="0"/>
          </a:p>
        </p:txBody>
      </p:sp>
      <p:sp>
        <p:nvSpPr>
          <p:cNvPr id="4" name="灯片编号占位符 3"/>
          <p:cNvSpPr>
            <a:spLocks noGrp="1"/>
          </p:cNvSpPr>
          <p:nvPr>
            <p:ph type="sldNum" sz="quarter" idx="10"/>
          </p:nvPr>
        </p:nvSpPr>
        <p:spPr/>
        <p:txBody>
          <a:bodyPr/>
          <a:lstStyle/>
          <a:p>
            <a:fld id="{68FE7CB7-47B8-450D-9434-05605D0AB9CF}" type="slidenum">
              <a:rPr lang="en-US" smtClean="0"/>
              <a:pPr/>
              <a:t>99</a:t>
            </a:fld>
            <a:endParaRPr lang="en-US"/>
          </a:p>
        </p:txBody>
      </p:sp>
    </p:spTree>
    <p:extLst>
      <p:ext uri="{BB962C8B-B14F-4D97-AF65-F5344CB8AC3E}">
        <p14:creationId xmlns="" xmlns:p14="http://schemas.microsoft.com/office/powerpoint/2010/main" val="1354703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41BE178-23C5-493A-A54E-8AFC49CB22A7}" type="slidenum">
              <a:rPr lang="zh-CN" altLang="en-US">
                <a:latin typeface="Arial" pitchFamily="34" charset="0"/>
              </a:rPr>
              <a:pPr/>
              <a:t>6</a:t>
            </a:fld>
            <a:endParaRPr lang="en-US" altLang="zh-CN">
              <a:latin typeface="Arial"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服务器虚拟化  </a:t>
            </a:r>
            <a:r>
              <a:rPr lang="en-US" altLang="zh-CN" dirty="0" smtClean="0"/>
              <a:t>--Web</a:t>
            </a:r>
            <a:r>
              <a:rPr lang="zh-CN" altLang="en-US" dirty="0" smtClean="0"/>
              <a:t>、</a:t>
            </a:r>
            <a:r>
              <a:rPr lang="en-US" altLang="zh-CN" dirty="0" smtClean="0"/>
              <a:t>APP</a:t>
            </a:r>
            <a:r>
              <a:rPr lang="zh-CN" altLang="en-US" baseline="0" dirty="0" smtClean="0"/>
              <a:t> 、</a:t>
            </a:r>
            <a:r>
              <a:rPr lang="en-US" altLang="zh-CN" baseline="0" dirty="0" smtClean="0"/>
              <a:t>DB</a:t>
            </a:r>
          </a:p>
          <a:p>
            <a:endParaRPr lang="en-US" altLang="zh-CN" baseline="0" dirty="0" smtClean="0"/>
          </a:p>
          <a:p>
            <a:r>
              <a:rPr lang="en-US" altLang="zh-CN" baseline="0" dirty="0" smtClean="0"/>
              <a:t>ESB </a:t>
            </a:r>
            <a:r>
              <a:rPr lang="zh-CN" altLang="en-US" baseline="0" dirty="0" smtClean="0"/>
              <a:t>企业服务总线  </a:t>
            </a:r>
            <a:r>
              <a:rPr lang="en-US" altLang="zh-CN" baseline="0" dirty="0" smtClean="0"/>
              <a:t>Web server  SOAP </a:t>
            </a:r>
            <a:r>
              <a:rPr lang="zh-CN" altLang="en-US" baseline="0" dirty="0" smtClean="0"/>
              <a:t>等</a:t>
            </a:r>
            <a:endParaRPr lang="zh-CN" altLang="en-US" dirty="0"/>
          </a:p>
        </p:txBody>
      </p:sp>
      <p:sp>
        <p:nvSpPr>
          <p:cNvPr id="4" name="灯片编号占位符 3"/>
          <p:cNvSpPr>
            <a:spLocks noGrp="1"/>
          </p:cNvSpPr>
          <p:nvPr>
            <p:ph type="sldNum" sz="quarter" idx="10"/>
          </p:nvPr>
        </p:nvSpPr>
        <p:spPr/>
        <p:txBody>
          <a:bodyPr/>
          <a:lstStyle/>
          <a:p>
            <a:fld id="{68FE7CB7-47B8-450D-9434-05605D0AB9CF}" type="slidenum">
              <a:rPr lang="en-US" smtClean="0"/>
              <a:pPr/>
              <a:t>101</a:t>
            </a:fld>
            <a:endParaRPr lang="en-US"/>
          </a:p>
        </p:txBody>
      </p:sp>
    </p:spTree>
    <p:extLst>
      <p:ext uri="{BB962C8B-B14F-4D97-AF65-F5344CB8AC3E}">
        <p14:creationId xmlns="" xmlns:p14="http://schemas.microsoft.com/office/powerpoint/2010/main" val="1674306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FE7CB7-47B8-450D-9434-05605D0AB9CF}" type="slidenum">
              <a:rPr lang="en-US" smtClean="0"/>
              <a:pPr/>
              <a:t>103</a:t>
            </a:fld>
            <a:endParaRPr lang="en-US"/>
          </a:p>
        </p:txBody>
      </p:sp>
    </p:spTree>
    <p:extLst>
      <p:ext uri="{BB962C8B-B14F-4D97-AF65-F5344CB8AC3E}">
        <p14:creationId xmlns="" xmlns:p14="http://schemas.microsoft.com/office/powerpoint/2010/main" val="4243679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5B5DA0B-17B2-4AEA-A577-6D7B0CA98A32}" type="slidenum">
              <a:rPr lang="en-US" altLang="zh-CN" smtClean="0"/>
              <a:pPr/>
              <a:t>105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5B5DA0B-17B2-4AEA-A577-6D7B0CA98A32}" type="slidenum">
              <a:rPr lang="en-US" altLang="zh-CN" smtClean="0"/>
              <a:pPr/>
              <a:t>106</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5B5DA0B-17B2-4AEA-A577-6D7B0CA98A32}" type="slidenum">
              <a:rPr lang="en-US" altLang="zh-CN" smtClean="0"/>
              <a:pPr/>
              <a:t>107</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5B5DA0B-17B2-4AEA-A577-6D7B0CA98A32}" type="slidenum">
              <a:rPr lang="en-US" altLang="zh-CN" smtClean="0"/>
              <a:pPr/>
              <a:t>108</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5B5DA0B-17B2-4AEA-A577-6D7B0CA98A32}" type="slidenum">
              <a:rPr lang="en-US" altLang="zh-CN" smtClean="0"/>
              <a:pPr/>
              <a:t>109</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5B5DA0B-17B2-4AEA-A577-6D7B0CA98A32}" type="slidenum">
              <a:rPr lang="en-US" altLang="zh-CN" smtClean="0"/>
              <a:pPr/>
              <a:t>110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605128C-71C1-4695-8BF1-FFA0C951059A}" type="slidenum">
              <a:rPr lang="zh-CN" altLang="en-US">
                <a:latin typeface="Arial" pitchFamily="34" charset="0"/>
              </a:rPr>
              <a:pPr/>
              <a:t>7</a:t>
            </a:fld>
            <a:endParaRPr lang="en-US" altLang="zh-CN">
              <a:latin typeface="Arial"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605128C-71C1-4695-8BF1-FFA0C951059A}" type="slidenum">
              <a:rPr lang="zh-CN" altLang="en-US">
                <a:latin typeface="Arial" pitchFamily="34" charset="0"/>
              </a:rPr>
              <a:pPr/>
              <a:t>8</a:t>
            </a:fld>
            <a:endParaRPr lang="en-US" altLang="zh-CN">
              <a:latin typeface="Arial"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605128C-71C1-4695-8BF1-FFA0C951059A}" type="slidenum">
              <a:rPr lang="zh-CN" altLang="en-US">
                <a:latin typeface="Arial" pitchFamily="34" charset="0"/>
              </a:rPr>
              <a:pPr/>
              <a:t>9</a:t>
            </a:fld>
            <a:endParaRPr lang="en-US" altLang="zh-CN">
              <a:latin typeface="Arial"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605128C-71C1-4695-8BF1-FFA0C951059A}" type="slidenum">
              <a:rPr lang="zh-CN" altLang="en-US">
                <a:latin typeface="Arial" pitchFamily="34" charset="0"/>
              </a:rPr>
              <a:pPr/>
              <a:t>10</a:t>
            </a:fld>
            <a:endParaRPr lang="en-US" altLang="zh-CN">
              <a:latin typeface="Arial"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605128C-71C1-4695-8BF1-FFA0C951059A}" type="slidenum">
              <a:rPr lang="zh-CN" altLang="en-US">
                <a:latin typeface="Arial" pitchFamily="34" charset="0"/>
              </a:rPr>
              <a:pPr/>
              <a:t>11</a:t>
            </a:fld>
            <a:endParaRPr lang="en-US" altLang="zh-CN">
              <a:latin typeface="Arial"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 Target="../slides/slide16.xml"/><Relationship Id="rId5" Type="http://schemas.openxmlformats.org/officeDocument/2006/relationships/slide" Target="../slides/slide17.xml"/><Relationship Id="rId4" Type="http://schemas.openxmlformats.org/officeDocument/2006/relationships/slide" Target="../slides/slide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 Target="../slides/slide16.xml"/><Relationship Id="rId5" Type="http://schemas.openxmlformats.org/officeDocument/2006/relationships/slide" Target="../slides/slide17.xml"/><Relationship Id="rId4" Type="http://schemas.openxmlformats.org/officeDocument/2006/relationships/slide" Target="../slides/slide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4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38138" y="0"/>
            <a:ext cx="6858000" cy="914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38138" y="1443038"/>
            <a:ext cx="8464550" cy="3262312"/>
          </a:xfrm>
        </p:spPr>
        <p:txBody>
          <a:bodyPr/>
          <a:lstStyle/>
          <a:p>
            <a:pPr lvl="0"/>
            <a:endParaRPr lang="zh-CN" altLang="en-US" noProof="0" smtClean="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ortfolio">
    <p:spTree>
      <p:nvGrpSpPr>
        <p:cNvPr id="1" name=""/>
        <p:cNvGrpSpPr/>
        <p:nvPr/>
      </p:nvGrpSpPr>
      <p:grpSpPr>
        <a:xfrm>
          <a:off x="0" y="0"/>
          <a:ext cx="0" cy="0"/>
          <a:chOff x="0" y="0"/>
          <a:chExt cx="0" cy="0"/>
        </a:xfrm>
      </p:grpSpPr>
      <p:sp>
        <p:nvSpPr>
          <p:cNvPr id="7" name="TextBox 6">
            <a:hlinkClick r:id="rId2" action="ppaction://hlinksldjump"/>
          </p:cNvPr>
          <p:cNvSpPr txBox="1"/>
          <p:nvPr userDrawn="1"/>
        </p:nvSpPr>
        <p:spPr>
          <a:xfrm>
            <a:off x="731520" y="0"/>
            <a:ext cx="1039067" cy="338554"/>
          </a:xfrm>
          <a:prstGeom prst="rect">
            <a:avLst/>
          </a:prstGeom>
          <a:noFill/>
        </p:spPr>
        <p:txBody>
          <a:bodyPr wrap="none" rtlCol="0">
            <a:spAutoFit/>
          </a:bodyPr>
          <a:lstStyle/>
          <a:p>
            <a:r>
              <a:rPr lang="en-US" sz="1600" dirty="0" smtClean="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rPr>
              <a:t>Overview</a:t>
            </a:r>
            <a:endParaRPr lang="en-US" sz="1600" dirty="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endParaRPr>
          </a:p>
        </p:txBody>
      </p:sp>
      <p:sp>
        <p:nvSpPr>
          <p:cNvPr id="8" name="TextBox 7">
            <a:hlinkClick r:id="rId3" action="ppaction://hlinksldjump"/>
          </p:cNvPr>
          <p:cNvSpPr txBox="1"/>
          <p:nvPr userDrawn="1"/>
        </p:nvSpPr>
        <p:spPr>
          <a:xfrm>
            <a:off x="2194560" y="0"/>
            <a:ext cx="936475"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600" b="0" dirty="0" smtClean="0">
                <a:solidFill>
                  <a:schemeClr val="bg1"/>
                </a:solidFill>
                <a:effectLst>
                  <a:outerShdw blurRad="38100" dist="38100" dir="2700000" algn="tl">
                    <a:srgbClr val="000000">
                      <a:alpha val="43137"/>
                    </a:srgbClr>
                  </a:outerShdw>
                </a:effectLst>
              </a:rPr>
              <a:t>Portfolio</a:t>
            </a:r>
            <a:endParaRPr lang="en-US" sz="1600" b="0" dirty="0">
              <a:solidFill>
                <a:schemeClr val="bg1"/>
              </a:solidFill>
              <a:effectLst>
                <a:outerShdw blurRad="38100" dist="38100" dir="2700000" algn="tl">
                  <a:srgbClr val="000000">
                    <a:alpha val="43137"/>
                  </a:srgbClr>
                </a:outerShdw>
              </a:effectLst>
            </a:endParaRPr>
          </a:p>
        </p:txBody>
      </p:sp>
      <p:sp>
        <p:nvSpPr>
          <p:cNvPr id="9" name="TextBox 8">
            <a:hlinkClick r:id="rId4" action="ppaction://hlinksldjump"/>
          </p:cNvPr>
          <p:cNvSpPr txBox="1"/>
          <p:nvPr userDrawn="1"/>
        </p:nvSpPr>
        <p:spPr>
          <a:xfrm>
            <a:off x="3657600" y="0"/>
            <a:ext cx="1037463" cy="338554"/>
          </a:xfrm>
          <a:prstGeom prst="rect">
            <a:avLst/>
          </a:prstGeom>
          <a:noFill/>
        </p:spPr>
        <p:txBody>
          <a:bodyPr wrap="none" rtlCol="0">
            <a:spAutoFit/>
          </a:bodyPr>
          <a:lstStyle/>
          <a:p>
            <a:r>
              <a:rPr lang="en-US" sz="1600" dirty="0" smtClean="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rPr>
              <a:t>Releases</a:t>
            </a:r>
            <a:endParaRPr lang="en-US" sz="1600" dirty="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endParaRPr>
          </a:p>
        </p:txBody>
      </p:sp>
      <p:sp>
        <p:nvSpPr>
          <p:cNvPr id="10" name="TextBox 9">
            <a:hlinkClick r:id="rId5" action="ppaction://hlinksldjump"/>
          </p:cNvPr>
          <p:cNvSpPr txBox="1"/>
          <p:nvPr userDrawn="1"/>
        </p:nvSpPr>
        <p:spPr>
          <a:xfrm>
            <a:off x="5120640" y="0"/>
            <a:ext cx="1137619" cy="338554"/>
          </a:xfrm>
          <a:prstGeom prst="rect">
            <a:avLst/>
          </a:prstGeom>
          <a:noFill/>
        </p:spPr>
        <p:txBody>
          <a:bodyPr wrap="none" rtlCol="0">
            <a:spAutoFit/>
          </a:bodyPr>
          <a:lstStyle/>
          <a:p>
            <a:r>
              <a:rPr lang="en-US" sz="1600" dirty="0" smtClean="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rPr>
              <a:t>Hot Topics</a:t>
            </a:r>
            <a:endParaRPr lang="en-US" sz="1600" dirty="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endParaRPr>
          </a:p>
        </p:txBody>
      </p:sp>
      <p:sp>
        <p:nvSpPr>
          <p:cNvPr id="11" name="TextBox 10">
            <a:hlinkClick r:id="rId6" action="ppaction://hlinksldjump"/>
          </p:cNvPr>
          <p:cNvSpPr txBox="1"/>
          <p:nvPr userDrawn="1"/>
        </p:nvSpPr>
        <p:spPr>
          <a:xfrm>
            <a:off x="6583680" y="0"/>
            <a:ext cx="1026243" cy="338554"/>
          </a:xfrm>
          <a:prstGeom prst="rect">
            <a:avLst/>
          </a:prstGeom>
          <a:noFill/>
        </p:spPr>
        <p:txBody>
          <a:bodyPr wrap="none" rtlCol="0">
            <a:spAutoFit/>
          </a:bodyPr>
          <a:lstStyle/>
          <a:p>
            <a:r>
              <a:rPr lang="en-US" sz="1600" dirty="0" smtClean="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rPr>
              <a:t>Solutions</a:t>
            </a:r>
            <a:endParaRPr lang="en-US" sz="1600" dirty="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endParaRPr>
          </a:p>
        </p:txBody>
      </p:sp>
      <p:sp>
        <p:nvSpPr>
          <p:cNvPr id="13" name="Title 11"/>
          <p:cNvSpPr>
            <a:spLocks noGrp="1"/>
          </p:cNvSpPr>
          <p:nvPr>
            <p:ph type="title" hasCustomPrompt="1"/>
          </p:nvPr>
        </p:nvSpPr>
        <p:spPr>
          <a:xfrm>
            <a:off x="457200" y="457200"/>
            <a:ext cx="8229600" cy="990600"/>
          </a:xfrm>
          <a:prstGeom prst="rect">
            <a:avLst/>
          </a:prstGeom>
        </p:spPr>
        <p:txBody>
          <a:bodyPr/>
          <a:lstStyle>
            <a:lvl1pPr>
              <a:defRPr>
                <a:effectLst/>
              </a:defRPr>
            </a:lvl1pPr>
          </a:lstStyle>
          <a:p>
            <a:r>
              <a:rPr lang="en-US" dirty="0" smtClean="0"/>
              <a:t>Title</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9" name="Rectangle 2"/>
          <p:cNvSpPr txBox="1">
            <a:spLocks noChangeArrowheads="1"/>
          </p:cNvSpPr>
          <p:nvPr userDrawn="1"/>
        </p:nvSpPr>
        <p:spPr>
          <a:xfrm>
            <a:off x="457201" y="397661"/>
            <a:ext cx="8686799" cy="841848"/>
          </a:xfrm>
          <a:prstGeom prst="rect">
            <a:avLst/>
          </a:prstGeom>
        </p:spPr>
        <p:txBody>
          <a:bodyPr vert="horz" lIns="91440" tIns="45720" rIns="91440" bIns="45720" rtlCol="0" anchor="t" anchorCtr="0">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lang="en-US" sz="3000" b="1" dirty="0" smtClean="0">
              <a:latin typeface="+mj-lt"/>
              <a:ea typeface="+mj-ea"/>
              <a:cs typeface="Arial"/>
            </a:endParaRPr>
          </a:p>
        </p:txBody>
      </p:sp>
      <p:sp>
        <p:nvSpPr>
          <p:cNvPr id="12" name="Title 11"/>
          <p:cNvSpPr>
            <a:spLocks noGrp="1"/>
          </p:cNvSpPr>
          <p:nvPr>
            <p:ph type="title" hasCustomPrompt="1"/>
          </p:nvPr>
        </p:nvSpPr>
        <p:spPr>
          <a:xfrm>
            <a:off x="457200" y="457200"/>
            <a:ext cx="8229600" cy="990600"/>
          </a:xfrm>
          <a:prstGeom prst="rect">
            <a:avLst/>
          </a:prstGeom>
        </p:spPr>
        <p:txBody>
          <a:bodyPr/>
          <a:lstStyle>
            <a:lvl1pPr>
              <a:defRPr>
                <a:effectLst>
                  <a:outerShdw blurRad="50800" dist="12700" dir="5400000" algn="ctr" rotWithShape="0">
                    <a:schemeClr val="bg1">
                      <a:alpha val="75000"/>
                    </a:schemeClr>
                  </a:outerShdw>
                </a:effectLst>
              </a:defRPr>
            </a:lvl1pPr>
          </a:lstStyle>
          <a:p>
            <a:r>
              <a:rPr lang="en-US" dirty="0" smtClean="0"/>
              <a:t>Next</a:t>
            </a:r>
            <a:endParaRPr lang="en-US" dirty="0"/>
          </a:p>
        </p:txBody>
      </p:sp>
    </p:spTree>
    <p:extLst>
      <p:ext uri="{BB962C8B-B14F-4D97-AF65-F5344CB8AC3E}">
        <p14:creationId xmlns:p14="http://schemas.microsoft.com/office/powerpoint/2010/main" xmlns="" val="1718558281"/>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2"/>
          <p:cNvSpPr>
            <a:spLocks noGrp="1"/>
          </p:cNvSpPr>
          <p:nvPr>
            <p:ph idx="1"/>
          </p:nvPr>
        </p:nvSpPr>
        <p:spPr>
          <a:xfrm>
            <a:off x="640080" y="1645920"/>
            <a:ext cx="7863840" cy="4572000"/>
          </a:xfrm>
        </p:spPr>
        <p:txBody>
          <a:bodyPr/>
          <a:lstStyle>
            <a:lvl1pPr marL="0" indent="0">
              <a:buNone/>
              <a:defRPr sz="2200">
                <a:solidFill>
                  <a:schemeClr val="tx1">
                    <a:lumMod val="85000"/>
                    <a:lumOff val="15000"/>
                  </a:schemeClr>
                </a:solidFill>
              </a:defRPr>
            </a:lvl1pPr>
            <a:lvl2pPr marL="0" indent="0">
              <a:buFont typeface="Arial" pitchFamily="34" charset="0"/>
              <a:buNone/>
              <a:defRPr sz="2200">
                <a:solidFill>
                  <a:schemeClr val="tx1">
                    <a:lumMod val="65000"/>
                    <a:lumOff val="35000"/>
                  </a:schemeClr>
                </a:solidFill>
              </a:defRPr>
            </a:lvl2pPr>
            <a:lvl3pPr marL="0" indent="0">
              <a:buNone/>
              <a:defRPr sz="2200">
                <a:solidFill>
                  <a:schemeClr val="tx1">
                    <a:lumMod val="65000"/>
                    <a:lumOff val="35000"/>
                  </a:schemeClr>
                </a:solidFill>
              </a:defRPr>
            </a:lvl3pPr>
            <a:lvl4pPr marL="0" indent="0">
              <a:buFont typeface="Arial" pitchFamily="34" charset="0"/>
              <a:buNone/>
              <a:defRPr sz="2200">
                <a:solidFill>
                  <a:schemeClr val="tx1">
                    <a:lumMod val="65000"/>
                    <a:lumOff val="35000"/>
                  </a:schemeClr>
                </a:solidFill>
              </a:defRPr>
            </a:lvl4pPr>
            <a:lvl5pPr marL="0" indent="0">
              <a:buFont typeface="Arial" pitchFamily="34" charset="0"/>
              <a:buNone/>
              <a:defRPr sz="2200">
                <a:solidFill>
                  <a:schemeClr val="tx1">
                    <a:lumMod val="65000"/>
                    <a:lumOff val="35000"/>
                  </a:schemeClr>
                </a:solidFill>
              </a:defRPr>
            </a:lvl5pPr>
          </a:lstStyle>
          <a:p>
            <a:pPr lvl="0"/>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400342170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t Topics">
    <p:spTree>
      <p:nvGrpSpPr>
        <p:cNvPr id="1" name=""/>
        <p:cNvGrpSpPr/>
        <p:nvPr/>
      </p:nvGrpSpPr>
      <p:grpSpPr>
        <a:xfrm>
          <a:off x="0" y="0"/>
          <a:ext cx="0" cy="0"/>
          <a:chOff x="0" y="0"/>
          <a:chExt cx="0" cy="0"/>
        </a:xfrm>
      </p:grpSpPr>
      <p:sp>
        <p:nvSpPr>
          <p:cNvPr id="7" name="TextBox 6">
            <a:hlinkClick r:id="rId2" action="ppaction://hlinksldjump"/>
          </p:cNvPr>
          <p:cNvSpPr txBox="1"/>
          <p:nvPr userDrawn="1"/>
        </p:nvSpPr>
        <p:spPr>
          <a:xfrm>
            <a:off x="731520" y="0"/>
            <a:ext cx="1039067" cy="338554"/>
          </a:xfrm>
          <a:prstGeom prst="rect">
            <a:avLst/>
          </a:prstGeom>
          <a:noFill/>
        </p:spPr>
        <p:txBody>
          <a:bodyPr wrap="none" rtlCol="0">
            <a:spAutoFit/>
          </a:bodyPr>
          <a:lstStyle/>
          <a:p>
            <a:r>
              <a:rPr lang="en-US" sz="1600" dirty="0" smtClean="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rPr>
              <a:t>Overview</a:t>
            </a:r>
            <a:endParaRPr lang="en-US" sz="1600" dirty="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endParaRPr>
          </a:p>
        </p:txBody>
      </p:sp>
      <p:sp>
        <p:nvSpPr>
          <p:cNvPr id="8" name="TextBox 7">
            <a:hlinkClick r:id="rId3" action="ppaction://hlinksldjump"/>
          </p:cNvPr>
          <p:cNvSpPr txBox="1"/>
          <p:nvPr userDrawn="1"/>
        </p:nvSpPr>
        <p:spPr>
          <a:xfrm>
            <a:off x="2194560" y="0"/>
            <a:ext cx="936475" cy="338554"/>
          </a:xfrm>
          <a:prstGeom prst="rect">
            <a:avLst/>
          </a:prstGeom>
          <a:noFill/>
        </p:spPr>
        <p:txBody>
          <a:bodyPr wrap="none" rtlCol="0">
            <a:spAutoFit/>
          </a:bodyPr>
          <a:lstStyle/>
          <a:p>
            <a:r>
              <a:rPr lang="en-US" sz="1600" dirty="0" smtClean="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rPr>
              <a:t>Portfolio</a:t>
            </a:r>
            <a:endParaRPr lang="en-US" sz="1600" dirty="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endParaRPr>
          </a:p>
        </p:txBody>
      </p:sp>
      <p:sp>
        <p:nvSpPr>
          <p:cNvPr id="9" name="TextBox 8">
            <a:hlinkClick r:id="rId4" action="ppaction://hlinksldjump"/>
          </p:cNvPr>
          <p:cNvSpPr txBox="1"/>
          <p:nvPr userDrawn="1"/>
        </p:nvSpPr>
        <p:spPr>
          <a:xfrm>
            <a:off x="3657600" y="0"/>
            <a:ext cx="1037463" cy="338554"/>
          </a:xfrm>
          <a:prstGeom prst="rect">
            <a:avLst/>
          </a:prstGeom>
          <a:noFill/>
          <a:effectLst/>
        </p:spPr>
        <p:txBody>
          <a:bodyPr wrap="none" rtlCol="0">
            <a:spAutoFit/>
          </a:bodyPr>
          <a:lstStyle/>
          <a:p>
            <a:r>
              <a:rPr lang="en-US" sz="1600" dirty="0" smtClean="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rPr>
              <a:t>Releases</a:t>
            </a:r>
            <a:endParaRPr lang="en-US" sz="1600" dirty="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endParaRPr>
          </a:p>
        </p:txBody>
      </p:sp>
      <p:sp>
        <p:nvSpPr>
          <p:cNvPr id="10" name="TextBox 9">
            <a:hlinkClick r:id="rId5" action="ppaction://hlinksldjump"/>
          </p:cNvPr>
          <p:cNvSpPr txBox="1"/>
          <p:nvPr userDrawn="1"/>
        </p:nvSpPr>
        <p:spPr>
          <a:xfrm>
            <a:off x="5120640" y="0"/>
            <a:ext cx="1137619"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600" dirty="0" smtClean="0">
                <a:solidFill>
                  <a:schemeClr val="bg1"/>
                </a:solidFill>
                <a:effectLst>
                  <a:outerShdw blurRad="38100" dist="38100" dir="2700000" algn="tl">
                    <a:srgbClr val="000000">
                      <a:alpha val="43137"/>
                    </a:srgbClr>
                  </a:outerShdw>
                </a:effectLst>
              </a:rPr>
              <a:t>Hot Topics</a:t>
            </a:r>
            <a:endParaRPr lang="en-US" sz="1600" dirty="0">
              <a:solidFill>
                <a:schemeClr val="bg1"/>
              </a:solidFill>
              <a:effectLst>
                <a:outerShdw blurRad="38100" dist="38100" dir="2700000" algn="tl">
                  <a:srgbClr val="000000">
                    <a:alpha val="43137"/>
                  </a:srgbClr>
                </a:outerShdw>
              </a:effectLst>
            </a:endParaRPr>
          </a:p>
        </p:txBody>
      </p:sp>
      <p:sp>
        <p:nvSpPr>
          <p:cNvPr id="11" name="TextBox 10">
            <a:hlinkClick r:id="rId6" action="ppaction://hlinksldjump"/>
          </p:cNvPr>
          <p:cNvSpPr txBox="1"/>
          <p:nvPr userDrawn="1"/>
        </p:nvSpPr>
        <p:spPr>
          <a:xfrm>
            <a:off x="6583680" y="0"/>
            <a:ext cx="1026243" cy="338554"/>
          </a:xfrm>
          <a:prstGeom prst="rect">
            <a:avLst/>
          </a:prstGeom>
          <a:noFill/>
        </p:spPr>
        <p:txBody>
          <a:bodyPr wrap="none" rtlCol="0">
            <a:spAutoFit/>
          </a:bodyPr>
          <a:lstStyle/>
          <a:p>
            <a:r>
              <a:rPr lang="en-US" sz="1600" dirty="0" smtClean="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rPr>
              <a:t>Solutions</a:t>
            </a:r>
            <a:endParaRPr lang="en-US" sz="1600" dirty="0">
              <a:gradFill>
                <a:gsLst>
                  <a:gs pos="25000">
                    <a:schemeClr val="bg1">
                      <a:lumMod val="85000"/>
                    </a:schemeClr>
                  </a:gs>
                  <a:gs pos="80000">
                    <a:schemeClr val="tx1">
                      <a:lumMod val="50000"/>
                      <a:lumOff val="50000"/>
                    </a:schemeClr>
                  </a:gs>
                </a:gsLst>
                <a:lin ang="5400000" scaled="1"/>
              </a:gradFill>
              <a:effectLst>
                <a:outerShdw blurRad="38100" dist="38100" dir="2700000" algn="tl">
                  <a:srgbClr val="000000">
                    <a:alpha val="43137"/>
                  </a:srgbClr>
                </a:outerShdw>
              </a:effectLst>
            </a:endParaRPr>
          </a:p>
        </p:txBody>
      </p:sp>
      <p:sp>
        <p:nvSpPr>
          <p:cNvPr id="13" name="Title 11"/>
          <p:cNvSpPr>
            <a:spLocks noGrp="1"/>
          </p:cNvSpPr>
          <p:nvPr>
            <p:ph type="title" hasCustomPrompt="1"/>
          </p:nvPr>
        </p:nvSpPr>
        <p:spPr>
          <a:xfrm>
            <a:off x="457200" y="457200"/>
            <a:ext cx="8229600" cy="990600"/>
          </a:xfrm>
          <a:prstGeom prst="rect">
            <a:avLst/>
          </a:prstGeom>
        </p:spPr>
        <p:txBody>
          <a:bodyPr/>
          <a:lstStyle>
            <a:lvl1pPr>
              <a:defRPr>
                <a:effectLst/>
              </a:defRPr>
            </a:lvl1pPr>
          </a:lstStyle>
          <a:p>
            <a:r>
              <a:rPr lang="en-US" dirty="0" smtClean="0"/>
              <a:t>Title</a:t>
            </a:r>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tatement">
    <p:spTree>
      <p:nvGrpSpPr>
        <p:cNvPr id="1" name=""/>
        <p:cNvGrpSpPr/>
        <p:nvPr/>
      </p:nvGrpSpPr>
      <p:grpSpPr>
        <a:xfrm>
          <a:off x="0" y="0"/>
          <a:ext cx="0" cy="0"/>
          <a:chOff x="0" y="0"/>
          <a:chExt cx="0" cy="0"/>
        </a:xfrm>
      </p:grpSpPr>
      <p:sp>
        <p:nvSpPr>
          <p:cNvPr id="5" name="TextBox 4"/>
          <p:cNvSpPr txBox="1"/>
          <p:nvPr/>
        </p:nvSpPr>
        <p:spPr>
          <a:xfrm>
            <a:off x="609600" y="2362200"/>
            <a:ext cx="2743200" cy="1752600"/>
          </a:xfrm>
          <a:prstGeom prst="rect">
            <a:avLst/>
          </a:prstGeom>
          <a:noFill/>
        </p:spPr>
        <p:txBody>
          <a:bodyPr wrap="square" rtlCol="0">
            <a:spAutoFit/>
          </a:bodyPr>
          <a:lstStyle/>
          <a:p>
            <a:endParaRPr lang="en-US" dirty="0"/>
          </a:p>
        </p:txBody>
      </p:sp>
      <p:sp>
        <p:nvSpPr>
          <p:cNvPr id="7" name="Text Placeholder 6"/>
          <p:cNvSpPr>
            <a:spLocks noGrp="1"/>
          </p:cNvSpPr>
          <p:nvPr>
            <p:ph type="body" sz="quarter" idx="10" hasCustomPrompt="1"/>
          </p:nvPr>
        </p:nvSpPr>
        <p:spPr>
          <a:xfrm>
            <a:off x="0" y="1463040"/>
            <a:ext cx="9144000" cy="2616101"/>
          </a:xfrm>
          <a:solidFill>
            <a:schemeClr val="accent6"/>
          </a:solidFill>
        </p:spPr>
        <p:txBody>
          <a:bodyPr lIns="914400" tIns="274320" rIns="731520" bIns="365760">
            <a:spAutoFit/>
          </a:bodyPr>
          <a:lstStyle>
            <a:lvl1pPr marL="0" indent="0">
              <a:buNone/>
              <a:defRPr sz="3200" baseline="0">
                <a:solidFill>
                  <a:schemeClr val="bg1"/>
                </a:solidFill>
              </a:defRPr>
            </a:lvl1pPr>
            <a:lvl2pPr marL="457200" indent="0">
              <a:buFont typeface="Arial" pitchFamily="34" charset="0"/>
              <a:buNone/>
              <a:defRPr/>
            </a:lvl2pPr>
            <a:lvl3pPr marL="822960" indent="0">
              <a:buNone/>
              <a:defRPr/>
            </a:lvl3pPr>
            <a:lvl4pPr marL="1188720" indent="0">
              <a:buFont typeface="Arial" pitchFamily="34" charset="0"/>
              <a:buNone/>
              <a:defRPr/>
            </a:lvl4pPr>
            <a:lvl5pPr marL="1554480" indent="0">
              <a:buFont typeface="Arial" pitchFamily="34" charset="0"/>
              <a:buNone/>
              <a:defRPr/>
            </a:lvl5pPr>
          </a:lstStyle>
          <a:p>
            <a:pPr lvl="0"/>
            <a:r>
              <a:rPr lang="en-US" dirty="0" smtClean="0"/>
              <a:t>Statement or transition slide (optional). Good place to make a broad summarizing point. Color can be changed with template colors if needed.</a:t>
            </a:r>
          </a:p>
        </p:txBody>
      </p:sp>
      <p:sp>
        <p:nvSpPr>
          <p:cNvPr id="11" name="TextBox 10"/>
          <p:cNvSpPr txBox="1"/>
          <p:nvPr userDrawn="1"/>
        </p:nvSpPr>
        <p:spPr>
          <a:xfrm>
            <a:off x="7863840" y="6537960"/>
            <a:ext cx="1097280" cy="228600"/>
          </a:xfrm>
          <a:prstGeom prst="rect">
            <a:avLst/>
          </a:prstGeom>
          <a:noFill/>
        </p:spPr>
        <p:txBody>
          <a:bodyPr wrap="none" lIns="0" tIns="0" rIns="0" bIns="0" rtlCol="0" anchor="ctr">
            <a:noAutofit/>
          </a:bodyPr>
          <a:lstStyle/>
          <a:p>
            <a:pPr algn="r"/>
            <a:r>
              <a:rPr lang="en-US" sz="800" dirty="0" smtClean="0">
                <a:solidFill>
                  <a:schemeClr val="bg1">
                    <a:lumMod val="50000"/>
                  </a:schemeClr>
                </a:solidFill>
              </a:rPr>
              <a:t>© F5 Networks, Inc.</a:t>
            </a:r>
            <a:endParaRPr lang="en-US" sz="800" dirty="0">
              <a:solidFill>
                <a:schemeClr val="bg1">
                  <a:lumMod val="50000"/>
                </a:schemeClr>
              </a:solidFill>
            </a:endParaRPr>
          </a:p>
        </p:txBody>
      </p:sp>
      <p:sp>
        <p:nvSpPr>
          <p:cNvPr id="12" name="Text Box 9"/>
          <p:cNvSpPr txBox="1">
            <a:spLocks noChangeArrowheads="1"/>
          </p:cNvSpPr>
          <p:nvPr userDrawn="1"/>
        </p:nvSpPr>
        <p:spPr bwMode="auto">
          <a:xfrm>
            <a:off x="8412480" y="0"/>
            <a:ext cx="548640" cy="228600"/>
          </a:xfrm>
          <a:prstGeom prst="rect">
            <a:avLst/>
          </a:prstGeom>
          <a:noFill/>
          <a:ln w="9525">
            <a:noFill/>
            <a:miter lim="800000"/>
            <a:headEnd/>
            <a:tailEnd/>
          </a:ln>
          <a:effectLst/>
        </p:spPr>
        <p:txBody>
          <a:bodyPr wrap="none" lIns="0" tIns="0" rIns="0" bIns="0" anchor="ctr">
            <a:noAutofit/>
          </a:bodyPr>
          <a:lstStyle/>
          <a:p>
            <a:pPr algn="r" fontAlgn="base">
              <a:spcBef>
                <a:spcPct val="0"/>
              </a:spcBef>
              <a:spcAft>
                <a:spcPct val="0"/>
              </a:spcAft>
            </a:pPr>
            <a:fld id="{D22C7745-0B09-4CCA-B4B5-ACB1F8FD4425}" type="slidenum">
              <a:rPr lang="en-US" sz="900">
                <a:solidFill>
                  <a:schemeClr val="bg1">
                    <a:lumMod val="50000"/>
                  </a:schemeClr>
                </a:solidFill>
                <a:latin typeface="Arial"/>
                <a:ea typeface="ＭＳ Ｐゴシック" pitchFamily="34" charset="-128"/>
                <a:cs typeface="Arial" pitchFamily="34" charset="0"/>
              </a:rPr>
              <a:pPr algn="r" fontAlgn="base">
                <a:spcBef>
                  <a:spcPct val="0"/>
                </a:spcBef>
                <a:spcAft>
                  <a:spcPct val="0"/>
                </a:spcAft>
              </a:pPr>
              <a:t>‹#›</a:t>
            </a:fld>
            <a:endParaRPr lang="en-US" sz="900" dirty="0">
              <a:solidFill>
                <a:schemeClr val="bg1">
                  <a:lumMod val="50000"/>
                </a:schemeClr>
              </a:solidFill>
              <a:latin typeface="Arial"/>
              <a:ea typeface="ＭＳ Ｐゴシック" pitchFamily="34" charset="-128"/>
              <a:cs typeface="Arial" pitchFamily="34" charset="0"/>
            </a:endParaRPr>
          </a:p>
        </p:txBody>
      </p:sp>
    </p:spTree>
    <p:extLst>
      <p:ext uri="{BB962C8B-B14F-4D97-AF65-F5344CB8AC3E}">
        <p14:creationId xmlns="" xmlns:p14="http://schemas.microsoft.com/office/powerpoint/2010/main" val="40258404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itle 1"/>
          <p:cNvSpPr txBox="1">
            <a:spLocks/>
          </p:cNvSpPr>
          <p:nvPr userDrawn="1"/>
        </p:nvSpPr>
        <p:spPr bwMode="auto">
          <a:xfrm>
            <a:off x="0" y="4662488"/>
            <a:ext cx="8229600" cy="809625"/>
          </a:xfrm>
          <a:prstGeom prst="rect">
            <a:avLst/>
          </a:prstGeom>
          <a:noFill/>
          <a:ln w="9525">
            <a:noFill/>
            <a:miter lim="800000"/>
            <a:headEnd/>
            <a:tailEnd/>
          </a:ln>
        </p:spPr>
        <p:txBody>
          <a:bodyPr/>
          <a:lstStyle/>
          <a:p>
            <a:pPr eaLnBrk="0" hangingPunct="0">
              <a:defRPr/>
            </a:pPr>
            <a:endParaRPr lang="en-US" sz="1200" b="1" dirty="0">
              <a:solidFill>
                <a:srgbClr val="7F7F7F"/>
              </a:solidFill>
              <a:latin typeface="Arial"/>
              <a:ea typeface="+mj-ea"/>
              <a:cs typeface="Aria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9144000" cy="415925"/>
          </a:xfrm>
          <a:prstGeom prst="rect">
            <a:avLst/>
          </a:prstGeom>
          <a:solidFill>
            <a:srgbClr val="F499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rgbClr val="FFFFFF"/>
              </a:solidFill>
            </a:endParaRPr>
          </a:p>
        </p:txBody>
      </p:sp>
      <p:sp>
        <p:nvSpPr>
          <p:cNvPr id="1027" name="Title Placeholder 1"/>
          <p:cNvSpPr>
            <a:spLocks noGrp="1"/>
          </p:cNvSpPr>
          <p:nvPr>
            <p:ph type="title"/>
          </p:nvPr>
        </p:nvSpPr>
        <p:spPr bwMode="auto">
          <a:xfrm>
            <a:off x="457200" y="533400"/>
            <a:ext cx="8229600" cy="808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smtClean="0"/>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7" name="Rectangle 6"/>
          <p:cNvSpPr/>
          <p:nvPr/>
        </p:nvSpPr>
        <p:spPr>
          <a:xfrm>
            <a:off x="0" y="0"/>
            <a:ext cx="9144000" cy="76200"/>
          </a:xfrm>
          <a:prstGeom prst="rect">
            <a:avLst/>
          </a:prstGeom>
          <a:solidFill>
            <a:srgbClr val="F7B23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rgbClr val="FFFFFF"/>
              </a:solidFill>
            </a:endParaRPr>
          </a:p>
        </p:txBody>
      </p:sp>
      <p:cxnSp>
        <p:nvCxnSpPr>
          <p:cNvPr id="10" name="Straight Connector 9"/>
          <p:cNvCxnSpPr/>
          <p:nvPr/>
        </p:nvCxnSpPr>
        <p:spPr>
          <a:xfrm rot="5400000">
            <a:off x="402431" y="207169"/>
            <a:ext cx="415925" cy="1588"/>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Text Box 9"/>
          <p:cNvSpPr txBox="1">
            <a:spLocks noChangeArrowheads="1"/>
          </p:cNvSpPr>
          <p:nvPr/>
        </p:nvSpPr>
        <p:spPr bwMode="auto">
          <a:xfrm>
            <a:off x="8387255" y="106363"/>
            <a:ext cx="623395" cy="261937"/>
          </a:xfrm>
          <a:prstGeom prst="rect">
            <a:avLst/>
          </a:prstGeom>
          <a:noFill/>
          <a:ln w="9525">
            <a:noFill/>
            <a:miter lim="800000"/>
            <a:headEnd/>
            <a:tailEnd/>
          </a:ln>
          <a:effectLst/>
        </p:spPr>
        <p:txBody>
          <a:bodyPr wrap="square">
            <a:spAutoFit/>
          </a:bodyPr>
          <a:lstStyle/>
          <a:p>
            <a:pPr algn="ctr">
              <a:defRPr/>
            </a:pPr>
            <a:fld id="{2E0622D3-0B08-4575-A0C1-29785CC4FACD}" type="slidenum">
              <a:rPr lang="zh-CN" altLang="en-US" sz="1100">
                <a:solidFill>
                  <a:schemeClr val="bg1"/>
                </a:solidFill>
                <a:ea typeface="+mn-ea"/>
                <a:cs typeface="Arial" pitchFamily="34" charset="0"/>
              </a:rPr>
              <a:pPr algn="ctr">
                <a:defRPr/>
              </a:pPr>
              <a:t>‹#›</a:t>
            </a:fld>
            <a:endParaRPr lang="en-US" altLang="zh-CN" sz="1100" dirty="0">
              <a:solidFill>
                <a:schemeClr val="bg1"/>
              </a:solidFill>
              <a:ea typeface="+mn-ea"/>
              <a:cs typeface="Arial" pitchFamily="34" charset="0"/>
            </a:endParaRPr>
          </a:p>
        </p:txBody>
      </p:sp>
      <p:sp>
        <p:nvSpPr>
          <p:cNvPr id="9" name="TextBox 8"/>
          <p:cNvSpPr txBox="1"/>
          <p:nvPr userDrawn="1"/>
        </p:nvSpPr>
        <p:spPr>
          <a:xfrm>
            <a:off x="3632200" y="2794000"/>
            <a:ext cx="184150" cy="369888"/>
          </a:xfrm>
          <a:prstGeom prst="rect">
            <a:avLst/>
          </a:prstGeom>
          <a:noFill/>
        </p:spPr>
        <p:txBody>
          <a:bodyPr wrap="none">
            <a:spAutoFit/>
          </a:bodyPr>
          <a:lstStyle/>
          <a:p>
            <a:pPr>
              <a:defRPr/>
            </a:pPr>
            <a:endParaRPr lang="zh-CN" altLang="en-US" dirty="0">
              <a:latin typeface="Arial" charset="0"/>
            </a:endParaRPr>
          </a:p>
        </p:txBody>
      </p:sp>
      <p:sp>
        <p:nvSpPr>
          <p:cNvPr id="12" name="Title 1"/>
          <p:cNvSpPr txBox="1">
            <a:spLocks/>
          </p:cNvSpPr>
          <p:nvPr userDrawn="1"/>
        </p:nvSpPr>
        <p:spPr bwMode="auto">
          <a:xfrm>
            <a:off x="-1" y="6643688"/>
            <a:ext cx="1478757" cy="214311"/>
          </a:xfrm>
          <a:prstGeom prst="rect">
            <a:avLst/>
          </a:prstGeom>
          <a:noFill/>
          <a:ln w="9525">
            <a:noFill/>
            <a:miter lim="800000"/>
            <a:headEnd/>
            <a:tailEnd/>
          </a:ln>
        </p:spPr>
        <p:txBody>
          <a:bodyPr/>
          <a:lstStyle/>
          <a:p>
            <a:pPr eaLnBrk="0" hangingPunct="0">
              <a:defRPr/>
            </a:pPr>
            <a:r>
              <a:rPr lang="en-US" altLang="zh-CN" sz="900" b="1" dirty="0" smtClean="0">
                <a:solidFill>
                  <a:srgbClr val="7F7F7F"/>
                </a:solidFill>
                <a:latin typeface="Arial"/>
                <a:ea typeface="+mj-ea"/>
                <a:cs typeface="Arial"/>
              </a:rPr>
              <a:t>www.holyzone.com.cn</a:t>
            </a:r>
            <a:endParaRPr lang="en-US" sz="900" b="1" dirty="0">
              <a:solidFill>
                <a:srgbClr val="7F7F7F"/>
              </a:solidFill>
              <a:latin typeface="Arial"/>
              <a:ea typeface="+mj-ea"/>
              <a:cs typeface="Arial"/>
            </a:endParaRPr>
          </a:p>
        </p:txBody>
      </p:sp>
      <p:pic>
        <p:nvPicPr>
          <p:cNvPr id="13" name="Picture 2"/>
          <p:cNvPicPr>
            <a:picLocks noChangeAspect="1" noChangeArrowheads="1"/>
          </p:cNvPicPr>
          <p:nvPr userDrawn="1"/>
        </p:nvPicPr>
        <p:blipFill>
          <a:blip r:embed="rId19"/>
          <a:srcRect/>
          <a:stretch>
            <a:fillRect/>
          </a:stretch>
        </p:blipFill>
        <p:spPr bwMode="auto">
          <a:xfrm>
            <a:off x="8367386" y="6497794"/>
            <a:ext cx="776614" cy="36020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7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3" r:id="rId12"/>
    <p:sldLayoutId id="2147483677" r:id="rId13"/>
    <p:sldLayoutId id="2147483678" r:id="rId14"/>
    <p:sldLayoutId id="2147483679" r:id="rId15"/>
    <p:sldLayoutId id="2147483680" r:id="rId16"/>
    <p:sldLayoutId id="2147483681" r:id="rId17"/>
  </p:sldLayoutIdLst>
  <p:hf hdr="0" dt="0"/>
  <p:txStyles>
    <p:titleStyle>
      <a:lvl1pPr algn="l" defTabSz="457200" rtl="0" eaLnBrk="0" fontAlgn="base" hangingPunct="0">
        <a:spcBef>
          <a:spcPct val="0"/>
        </a:spcBef>
        <a:spcAft>
          <a:spcPct val="0"/>
        </a:spcAft>
        <a:defRPr sz="3200" b="1" kern="1200">
          <a:ln>
            <a:solidFill>
              <a:srgbClr val="ECA421"/>
            </a:solidFill>
          </a:ln>
          <a:solidFill>
            <a:srgbClr val="ECA421"/>
          </a:solidFill>
          <a:effectLst>
            <a:innerShdw blurRad="63500" dist="50800" dir="18900000">
              <a:prstClr val="black">
                <a:alpha val="50000"/>
              </a:prstClr>
            </a:innerShdw>
          </a:effectLst>
          <a:latin typeface="Arial"/>
          <a:ea typeface="+mj-ea"/>
          <a:cs typeface="Arial"/>
        </a:defRPr>
      </a:lvl1pPr>
      <a:lvl2pPr algn="l" defTabSz="457200" rtl="0" eaLnBrk="0" fontAlgn="base" hangingPunct="0">
        <a:spcBef>
          <a:spcPct val="0"/>
        </a:spcBef>
        <a:spcAft>
          <a:spcPct val="0"/>
        </a:spcAft>
        <a:defRPr sz="3200" b="1">
          <a:solidFill>
            <a:srgbClr val="7F7F7F"/>
          </a:solidFill>
          <a:latin typeface="Arial" pitchFamily="34" charset="0"/>
          <a:cs typeface="Arial" pitchFamily="34" charset="0"/>
        </a:defRPr>
      </a:lvl2pPr>
      <a:lvl3pPr algn="l" defTabSz="457200" rtl="0" eaLnBrk="0" fontAlgn="base" hangingPunct="0">
        <a:spcBef>
          <a:spcPct val="0"/>
        </a:spcBef>
        <a:spcAft>
          <a:spcPct val="0"/>
        </a:spcAft>
        <a:defRPr sz="3200" b="1">
          <a:solidFill>
            <a:srgbClr val="7F7F7F"/>
          </a:solidFill>
          <a:latin typeface="Arial" pitchFamily="34" charset="0"/>
          <a:cs typeface="Arial" pitchFamily="34" charset="0"/>
        </a:defRPr>
      </a:lvl3pPr>
      <a:lvl4pPr algn="l" defTabSz="457200" rtl="0" eaLnBrk="0" fontAlgn="base" hangingPunct="0">
        <a:spcBef>
          <a:spcPct val="0"/>
        </a:spcBef>
        <a:spcAft>
          <a:spcPct val="0"/>
        </a:spcAft>
        <a:defRPr sz="3200" b="1">
          <a:solidFill>
            <a:srgbClr val="7F7F7F"/>
          </a:solidFill>
          <a:latin typeface="Arial" pitchFamily="34" charset="0"/>
          <a:cs typeface="Arial" pitchFamily="34" charset="0"/>
        </a:defRPr>
      </a:lvl4pPr>
      <a:lvl5pPr algn="l" defTabSz="457200" rtl="0" eaLnBrk="0" fontAlgn="base" hangingPunct="0">
        <a:spcBef>
          <a:spcPct val="0"/>
        </a:spcBef>
        <a:spcAft>
          <a:spcPct val="0"/>
        </a:spcAft>
        <a:defRPr sz="3200" b="1">
          <a:solidFill>
            <a:srgbClr val="7F7F7F"/>
          </a:solidFill>
          <a:latin typeface="Arial" pitchFamily="34" charset="0"/>
          <a:cs typeface="Arial" pitchFamily="34" charset="0"/>
        </a:defRPr>
      </a:lvl5pPr>
      <a:lvl6pPr marL="457200" algn="l" defTabSz="457200" rtl="0" fontAlgn="base">
        <a:spcBef>
          <a:spcPct val="0"/>
        </a:spcBef>
        <a:spcAft>
          <a:spcPct val="0"/>
        </a:spcAft>
        <a:defRPr sz="3200" b="1">
          <a:solidFill>
            <a:srgbClr val="7F7F7F"/>
          </a:solidFill>
          <a:latin typeface="Arial" pitchFamily="34" charset="0"/>
          <a:cs typeface="Arial" pitchFamily="34" charset="0"/>
        </a:defRPr>
      </a:lvl6pPr>
      <a:lvl7pPr marL="914400" algn="l" defTabSz="457200" rtl="0" fontAlgn="base">
        <a:spcBef>
          <a:spcPct val="0"/>
        </a:spcBef>
        <a:spcAft>
          <a:spcPct val="0"/>
        </a:spcAft>
        <a:defRPr sz="3200" b="1">
          <a:solidFill>
            <a:srgbClr val="7F7F7F"/>
          </a:solidFill>
          <a:latin typeface="Arial" pitchFamily="34" charset="0"/>
          <a:cs typeface="Arial" pitchFamily="34" charset="0"/>
        </a:defRPr>
      </a:lvl7pPr>
      <a:lvl8pPr marL="1371600" algn="l" defTabSz="457200" rtl="0" fontAlgn="base">
        <a:spcBef>
          <a:spcPct val="0"/>
        </a:spcBef>
        <a:spcAft>
          <a:spcPct val="0"/>
        </a:spcAft>
        <a:defRPr sz="3200" b="1">
          <a:solidFill>
            <a:srgbClr val="7F7F7F"/>
          </a:solidFill>
          <a:latin typeface="Arial" pitchFamily="34" charset="0"/>
          <a:cs typeface="Arial" pitchFamily="34" charset="0"/>
        </a:defRPr>
      </a:lvl8pPr>
      <a:lvl9pPr marL="1828800" algn="l" defTabSz="457200" rtl="0" fontAlgn="base">
        <a:spcBef>
          <a:spcPct val="0"/>
        </a:spcBef>
        <a:spcAft>
          <a:spcPct val="0"/>
        </a:spcAft>
        <a:defRPr sz="3200" b="1">
          <a:solidFill>
            <a:srgbClr val="7F7F7F"/>
          </a:solidFill>
          <a:latin typeface="Arial" pitchFamily="34" charset="0"/>
          <a:cs typeface="Arial" pitchFamily="34" charset="0"/>
        </a:defRPr>
      </a:lvl9pPr>
    </p:titleStyle>
    <p:bodyStyle>
      <a:lvl1pPr marL="342900" indent="-342900" algn="l" defTabSz="457200" rtl="0" eaLnBrk="0" fontAlgn="base" hangingPunct="0">
        <a:spcBef>
          <a:spcPct val="20000"/>
        </a:spcBef>
        <a:spcAft>
          <a:spcPct val="0"/>
        </a:spcAft>
        <a:buClr>
          <a:srgbClr val="B10634"/>
        </a:buClr>
        <a:buFont typeface="Arial" pitchFamily="34" charset="0"/>
        <a:buChar char="•"/>
        <a:defRPr sz="2800" kern="1200">
          <a:solidFill>
            <a:schemeClr val="tx1"/>
          </a:solidFill>
          <a:latin typeface="Arial"/>
          <a:ea typeface="+mn-ea"/>
          <a:cs typeface="Arial"/>
        </a:defRPr>
      </a:lvl1pPr>
      <a:lvl2pPr marL="742950" indent="-285750" algn="l" defTabSz="457200" rtl="0" eaLnBrk="0" fontAlgn="base" hangingPunct="0">
        <a:spcBef>
          <a:spcPct val="20000"/>
        </a:spcBef>
        <a:spcAft>
          <a:spcPct val="0"/>
        </a:spcAft>
        <a:buClr>
          <a:srgbClr val="F7B23D"/>
        </a:buClr>
        <a:buFont typeface="Wingdings" pitchFamily="2" charset="2"/>
        <a:buChar char="Ø"/>
        <a:defRPr sz="2400" kern="1200">
          <a:solidFill>
            <a:schemeClr val="tx1"/>
          </a:solidFill>
          <a:latin typeface="Arial"/>
          <a:ea typeface="+mn-ea"/>
          <a:cs typeface="Arial"/>
        </a:defRPr>
      </a:lvl2pPr>
      <a:lvl3pPr marL="1143000" indent="-228600" algn="l" defTabSz="457200" rtl="0" eaLnBrk="0" fontAlgn="base" hangingPunct="0">
        <a:spcBef>
          <a:spcPct val="20000"/>
        </a:spcBef>
        <a:spcAft>
          <a:spcPct val="0"/>
        </a:spcAft>
        <a:buClr>
          <a:srgbClr val="ECA421"/>
        </a:buClr>
        <a:buFont typeface="Arial" pitchFamily="34" charset="0"/>
        <a:buChar char="•"/>
        <a:defRPr sz="2000" kern="1200">
          <a:solidFill>
            <a:schemeClr val="tx1"/>
          </a:solidFill>
          <a:latin typeface="Arial"/>
          <a:ea typeface="+mn-ea"/>
          <a:cs typeface="Arial"/>
        </a:defRPr>
      </a:lvl3pPr>
      <a:lvl4pPr marL="1600200" indent="-228600" algn="l" defTabSz="457200" rtl="0" eaLnBrk="0" fontAlgn="base" hangingPunct="0">
        <a:spcBef>
          <a:spcPct val="20000"/>
        </a:spcBef>
        <a:spcAft>
          <a:spcPct val="0"/>
        </a:spcAft>
        <a:buFont typeface="Arial" pitchFamily="34" charset="0"/>
        <a:buChar char="–"/>
        <a:defRPr kern="1200">
          <a:solidFill>
            <a:schemeClr val="tx1"/>
          </a:solidFill>
          <a:latin typeface="Arial"/>
          <a:ea typeface="+mn-ea"/>
          <a:cs typeface="Arial"/>
        </a:defRPr>
      </a:lvl4pPr>
      <a:lvl5pPr marL="2057400" indent="-228600" algn="l" defTabSz="457200" rtl="0" eaLnBrk="0" fontAlgn="base" hangingPunct="0">
        <a:spcBef>
          <a:spcPct val="20000"/>
        </a:spcBef>
        <a:spcAft>
          <a:spcPct val="0"/>
        </a:spcAft>
        <a:buFont typeface="Arial" pitchFamily="34" charset="0"/>
        <a:buChar char="»"/>
        <a:defRPr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260.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06.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07.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08.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7.png"/><Relationship Id="rId7" Type="http://schemas.openxmlformats.org/officeDocument/2006/relationships/image" Target="../media/image26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09.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image" Target="../media/image26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273.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66.png"/><Relationship Id="rId4" Type="http://schemas.openxmlformats.org/officeDocument/2006/relationships/image" Target="../media/image27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74.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1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74.png"/><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7.png"/><Relationship Id="rId4" Type="http://schemas.openxmlformats.org/officeDocument/2006/relationships/image" Target="../media/image275.png"/></Relationships>
</file>

<file path=ppt/slides/_rels/slide116.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266.png"/><Relationship Id="rId3" Type="http://schemas.openxmlformats.org/officeDocument/2006/relationships/image" Target="../media/image279.png"/><Relationship Id="rId7" Type="http://schemas.openxmlformats.org/officeDocument/2006/relationships/image" Target="../media/image283.png"/><Relationship Id="rId12" Type="http://schemas.openxmlformats.org/officeDocument/2006/relationships/image" Target="../media/image287.png"/><Relationship Id="rId2" Type="http://schemas.openxmlformats.org/officeDocument/2006/relationships/image" Target="../media/image278.png"/><Relationship Id="rId1" Type="http://schemas.openxmlformats.org/officeDocument/2006/relationships/slideLayout" Target="../slideLayouts/slideLayout15.xml"/><Relationship Id="rId6" Type="http://schemas.openxmlformats.org/officeDocument/2006/relationships/image" Target="../media/image282.png"/><Relationship Id="rId11" Type="http://schemas.openxmlformats.org/officeDocument/2006/relationships/image" Target="../media/image286.png"/><Relationship Id="rId5" Type="http://schemas.openxmlformats.org/officeDocument/2006/relationships/image" Target="../media/image281.png"/><Relationship Id="rId10" Type="http://schemas.openxmlformats.org/officeDocument/2006/relationships/image" Target="../media/image285.png"/><Relationship Id="rId4" Type="http://schemas.openxmlformats.org/officeDocument/2006/relationships/image" Target="../media/image280.png"/><Relationship Id="rId9" Type="http://schemas.openxmlformats.org/officeDocument/2006/relationships/image" Target="../media/image154.jpeg"/><Relationship Id="rId14" Type="http://schemas.openxmlformats.org/officeDocument/2006/relationships/image" Target="../media/image288.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hyperlink" Target="http://zeus/" TargetMode="External"/><Relationship Id="rId7" Type="http://schemas.openxmlformats.org/officeDocument/2006/relationships/hyperlink" Target="http://www.sap.com/index.aspx" TargetMode="External"/><Relationship Id="rId12" Type="http://schemas.openxmlformats.org/officeDocument/2006/relationships/image" Target="../media/image46.jpeg"/><Relationship Id="rId2" Type="http://schemas.openxmlformats.org/officeDocument/2006/relationships/image" Target="../media/image39.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5.jpeg"/><Relationship Id="rId5" Type="http://schemas.openxmlformats.org/officeDocument/2006/relationships/image" Target="../media/image41.jpe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hyperlink" Target="http://www.rsasecurity.com/" TargetMode="External"/><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3.xml"/><Relationship Id="rId4"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hyperlink" Target="ASM.pptx" TargetMode="External"/><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image" Target="../media/image102.jpe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jpeg"/><Relationship Id="rId12"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10.wmf"/><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9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hyperlink" Target="WOM.pptx"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image" Target="../media/image102.jpeg"/></Relationships>
</file>

<file path=ppt/slides/_rels/slide5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5.png"/><Relationship Id="rId7" Type="http://schemas.openxmlformats.org/officeDocument/2006/relationships/image" Target="../media/image121.jpe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tags" Target="../tags/tag3.xml"/><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jpeg"/><Relationship Id="rId10" Type="http://schemas.openxmlformats.org/officeDocument/2006/relationships/image" Target="../media/image128.png"/><Relationship Id="rId4" Type="http://schemas.openxmlformats.org/officeDocument/2006/relationships/slideLayout" Target="../slideLayouts/slideLayout2.xml"/><Relationship Id="rId9"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8.png"/><Relationship Id="rId7" Type="http://schemas.openxmlformats.org/officeDocument/2006/relationships/image" Target="../media/image133.jpe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32.jpeg"/><Relationship Id="rId4" Type="http://schemas.openxmlformats.org/officeDocument/2006/relationships/image" Target="../media/image126.jpe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wmf"/><Relationship Id="rId7" Type="http://schemas.openxmlformats.org/officeDocument/2006/relationships/image" Target="../media/image140.png"/><Relationship Id="rId12" Type="http://schemas.openxmlformats.org/officeDocument/2006/relationships/image" Target="../media/image144.jpeg"/><Relationship Id="rId2" Type="http://schemas.openxmlformats.org/officeDocument/2006/relationships/image" Target="../media/image135.jpeg"/><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3.png"/><Relationship Id="rId5" Type="http://schemas.openxmlformats.org/officeDocument/2006/relationships/image" Target="../media/image138.png"/><Relationship Id="rId10" Type="http://schemas.openxmlformats.org/officeDocument/2006/relationships/image" Target="../media/image97.png"/><Relationship Id="rId4" Type="http://schemas.openxmlformats.org/officeDocument/2006/relationships/image" Target="../media/image137.png"/><Relationship Id="rId9"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5.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149.png"/><Relationship Id="rId7" Type="http://schemas.openxmlformats.org/officeDocument/2006/relationships/image" Target="../media/image152.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1.jpeg"/><Relationship Id="rId11" Type="http://schemas.openxmlformats.org/officeDocument/2006/relationships/image" Target="../media/image155.png"/><Relationship Id="rId5" Type="http://schemas.openxmlformats.org/officeDocument/2006/relationships/image" Target="../media/image150.jpeg"/><Relationship Id="rId10" Type="http://schemas.openxmlformats.org/officeDocument/2006/relationships/image" Target="../media/image85.png"/><Relationship Id="rId4" Type="http://schemas.openxmlformats.org/officeDocument/2006/relationships/image" Target="../media/image57.png"/><Relationship Id="rId9" Type="http://schemas.openxmlformats.org/officeDocument/2006/relationships/image" Target="../media/image154.jpeg"/></Relationships>
</file>

<file path=ppt/slides/_rels/slide6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60.jpeg"/><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4.jpeg"/><Relationship Id="rId5" Type="http://schemas.openxmlformats.org/officeDocument/2006/relationships/image" Target="../media/image163.jpeg"/><Relationship Id="rId4" Type="http://schemas.openxmlformats.org/officeDocument/2006/relationships/image" Target="../media/image162.pn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66.png"/></Relationships>
</file>

<file path=ppt/slides/_rels/slide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7.png"/><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166.png"/></Relationships>
</file>

<file path=ppt/slides/_rels/slide7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7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78.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notesSlide" Target="../notesSlides/notesSlide34.xml"/><Relationship Id="rId16"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slideLayout" Target="../slideLayouts/slideLayout6.xml"/><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tags" Target="../tags/tag5.xml"/><Relationship Id="rId16" Type="http://schemas.openxmlformats.org/officeDocument/2006/relationships/image" Target="../media/image196.png"/><Relationship Id="rId1" Type="http://schemas.openxmlformats.org/officeDocument/2006/relationships/tags" Target="../tags/tag4.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notesSlide" Target="../notesSlides/notesSlide35.xml"/><Relationship Id="rId9" Type="http://schemas.openxmlformats.org/officeDocument/2006/relationships/image" Target="../media/image189.png"/><Relationship Id="rId14" Type="http://schemas.openxmlformats.org/officeDocument/2006/relationships/image" Target="../media/image194.png"/></Relationships>
</file>

<file path=ppt/slides/_rels/slide8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9.png"/></Relationships>
</file>

<file path=ppt/slides/_rels/slide8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8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xml"/><Relationship Id="rId4" Type="http://schemas.openxmlformats.org/officeDocument/2006/relationships/image" Target="../media/image204.png"/></Relationships>
</file>

<file path=ppt/slides/_rels/slide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slide" Target="slide43.xml"/><Relationship Id="rId4" Type="http://schemas.openxmlformats.org/officeDocument/2006/relationships/image" Target="../media/image208.png"/></Relationships>
</file>

<file path=ppt/slides/_rels/slide89.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emf"/><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10" Type="http://schemas.openxmlformats.org/officeDocument/2006/relationships/image" Target="../media/image129.png"/><Relationship Id="rId4" Type="http://schemas.openxmlformats.org/officeDocument/2006/relationships/image" Target="../media/image211.png"/><Relationship Id="rId9" Type="http://schemas.openxmlformats.org/officeDocument/2006/relationships/image" Target="../media/image12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223.png"/><Relationship Id="rId18" Type="http://schemas.openxmlformats.org/officeDocument/2006/relationships/image" Target="../media/image228.png"/><Relationship Id="rId26" Type="http://schemas.openxmlformats.org/officeDocument/2006/relationships/image" Target="../media/image236.png"/><Relationship Id="rId3" Type="http://schemas.openxmlformats.org/officeDocument/2006/relationships/image" Target="../media/image217.png"/><Relationship Id="rId21" Type="http://schemas.openxmlformats.org/officeDocument/2006/relationships/image" Target="../media/image231.png"/><Relationship Id="rId34" Type="http://schemas.openxmlformats.org/officeDocument/2006/relationships/image" Target="../media/image244.png"/><Relationship Id="rId7" Type="http://schemas.openxmlformats.org/officeDocument/2006/relationships/image" Target="../media/image219.png"/><Relationship Id="rId12" Type="http://schemas.openxmlformats.org/officeDocument/2006/relationships/image" Target="../media/image222.png"/><Relationship Id="rId17" Type="http://schemas.openxmlformats.org/officeDocument/2006/relationships/image" Target="../media/image227.png"/><Relationship Id="rId25" Type="http://schemas.openxmlformats.org/officeDocument/2006/relationships/image" Target="../media/image235.png"/><Relationship Id="rId33" Type="http://schemas.openxmlformats.org/officeDocument/2006/relationships/image" Target="../media/image243.png"/><Relationship Id="rId2" Type="http://schemas.openxmlformats.org/officeDocument/2006/relationships/image" Target="../media/image216.png"/><Relationship Id="rId16" Type="http://schemas.openxmlformats.org/officeDocument/2006/relationships/image" Target="../media/image226.png"/><Relationship Id="rId20" Type="http://schemas.openxmlformats.org/officeDocument/2006/relationships/image" Target="../media/image230.png"/><Relationship Id="rId29"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221.png"/><Relationship Id="rId24" Type="http://schemas.openxmlformats.org/officeDocument/2006/relationships/image" Target="../media/image234.png"/><Relationship Id="rId32" Type="http://schemas.openxmlformats.org/officeDocument/2006/relationships/image" Target="../media/image242.png"/><Relationship Id="rId5" Type="http://schemas.openxmlformats.org/officeDocument/2006/relationships/image" Target="../media/image218.png"/><Relationship Id="rId15" Type="http://schemas.openxmlformats.org/officeDocument/2006/relationships/image" Target="../media/image225.png"/><Relationship Id="rId23" Type="http://schemas.openxmlformats.org/officeDocument/2006/relationships/image" Target="../media/image233.png"/><Relationship Id="rId28" Type="http://schemas.openxmlformats.org/officeDocument/2006/relationships/image" Target="../media/image238.png"/><Relationship Id="rId10" Type="http://schemas.openxmlformats.org/officeDocument/2006/relationships/image" Target="../media/image220.png"/><Relationship Id="rId19" Type="http://schemas.openxmlformats.org/officeDocument/2006/relationships/image" Target="../media/image229.png"/><Relationship Id="rId31" Type="http://schemas.openxmlformats.org/officeDocument/2006/relationships/image" Target="../media/image241.png"/><Relationship Id="rId4" Type="http://schemas.openxmlformats.org/officeDocument/2006/relationships/image" Target="../media/image66.png"/><Relationship Id="rId9" Type="http://schemas.openxmlformats.org/officeDocument/2006/relationships/image" Target="../media/image107.png"/><Relationship Id="rId14" Type="http://schemas.openxmlformats.org/officeDocument/2006/relationships/image" Target="../media/image224.png"/><Relationship Id="rId22" Type="http://schemas.openxmlformats.org/officeDocument/2006/relationships/image" Target="../media/image232.png"/><Relationship Id="rId27" Type="http://schemas.openxmlformats.org/officeDocument/2006/relationships/image" Target="../media/image237.png"/><Relationship Id="rId30" Type="http://schemas.openxmlformats.org/officeDocument/2006/relationships/image" Target="../media/image240.png"/><Relationship Id="rId35" Type="http://schemas.openxmlformats.org/officeDocument/2006/relationships/image" Target="../media/image245.png"/></Relationships>
</file>

<file path=ppt/slides/_rels/slide9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9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67.png"/><Relationship Id="rId4" Type="http://schemas.openxmlformats.org/officeDocument/2006/relationships/image" Target="../media/image251.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55.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PPT comps_title2.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标题 1"/>
          <p:cNvSpPr>
            <a:spLocks noGrp="1"/>
          </p:cNvSpPr>
          <p:nvPr>
            <p:ph type="title"/>
          </p:nvPr>
        </p:nvSpPr>
        <p:spPr>
          <a:xfrm>
            <a:off x="2946898" y="2195964"/>
            <a:ext cx="5596601" cy="1270568"/>
          </a:xfrm>
        </p:spPr>
        <p:txBody>
          <a:bodyPr/>
          <a:lstStyle/>
          <a:p>
            <a:r>
              <a:rPr lang="en-US" altLang="zh-CN" b="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F5-</a:t>
            </a:r>
            <a:r>
              <a:rPr lang="zh-CN" altLang="en-US" b="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应用交付专家</a:t>
            </a:r>
            <a:endParaRPr lang="zh-CN" altLang="en-US" b="0" cap="none"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文本占位符 2"/>
          <p:cNvSpPr>
            <a:spLocks noGrp="1"/>
          </p:cNvSpPr>
          <p:nvPr>
            <p:ph type="body" idx="1"/>
          </p:nvPr>
        </p:nvSpPr>
        <p:spPr/>
        <p:txBody>
          <a:bodyPr/>
          <a:lstStyle/>
          <a:p>
            <a:endParaRPr lang="zh-CN" altLang="en-US"/>
          </a:p>
        </p:txBody>
      </p:sp>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a:xfrm>
            <a:off x="8305800" y="6400800"/>
            <a:ext cx="522288" cy="228600"/>
          </a:xfrm>
          <a:prstGeom prst="rect">
            <a:avLst/>
          </a:prstGeom>
          <a:noFill/>
        </p:spPr>
        <p:txBody>
          <a:bodyPr/>
          <a:lstStyle/>
          <a:p>
            <a:fld id="{82B76379-46D6-4277-9CCE-9E29658F5B49}" type="slidenum">
              <a:rPr lang="zh-CN" altLang="en-US">
                <a:latin typeface="Arial" pitchFamily="34" charset="0"/>
              </a:rPr>
              <a:pPr/>
              <a:t>10</a:t>
            </a:fld>
            <a:endParaRPr lang="en-US" altLang="zh-CN">
              <a:latin typeface="Arial" pitchFamily="34" charset="0"/>
            </a:endParaRPr>
          </a:p>
        </p:txBody>
      </p:sp>
      <p:sp>
        <p:nvSpPr>
          <p:cNvPr id="11267" name="Rectangle 3"/>
          <p:cNvSpPr>
            <a:spLocks noGrp="1" noChangeArrowheads="1"/>
          </p:cNvSpPr>
          <p:nvPr>
            <p:ph type="title"/>
          </p:nvPr>
        </p:nvSpPr>
        <p:spPr>
          <a:xfrm>
            <a:off x="228600" y="228600"/>
            <a:ext cx="8229600" cy="533400"/>
          </a:xfrm>
        </p:spPr>
        <p:txBody>
          <a:bodyPr>
            <a:normAutofit fontScale="90000"/>
          </a:bodyPr>
          <a:lstStyle/>
          <a:p>
            <a:pPr eaLnBrk="1" hangingPunct="1"/>
            <a:r>
              <a:rPr lang="en-US" altLang="zh-CN" b="0" dirty="0" smtClean="0">
                <a:ea typeface="宋体" pitchFamily="2" charset="-122"/>
              </a:rPr>
              <a:t> </a:t>
            </a:r>
            <a:r>
              <a:rPr lang="en-US" altLang="zh-CN" b="0" dirty="0" smtClean="0">
                <a:ea typeface="宋体" pitchFamily="2" charset="-122"/>
              </a:rPr>
              <a:t>F5</a:t>
            </a:r>
            <a:r>
              <a:rPr lang="zh-CN" altLang="en-US" b="0" dirty="0" smtClean="0">
                <a:ea typeface="宋体" pitchFamily="2" charset="-122"/>
              </a:rPr>
              <a:t>如何面对这些问题</a:t>
            </a:r>
            <a:endParaRPr lang="en-US" altLang="zh-CN" b="0" dirty="0" smtClean="0">
              <a:ea typeface="宋体" pitchFamily="2" charset="-122"/>
            </a:endParaRPr>
          </a:p>
        </p:txBody>
      </p:sp>
      <p:sp>
        <p:nvSpPr>
          <p:cNvPr id="11282" name="Rectangle 67"/>
          <p:cNvSpPr>
            <a:spLocks noChangeArrowheads="1"/>
          </p:cNvSpPr>
          <p:nvPr/>
        </p:nvSpPr>
        <p:spPr bwMode="auto">
          <a:xfrm rot="2591418">
            <a:off x="5895948" y="3348031"/>
            <a:ext cx="533400" cy="533400"/>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sp>
        <p:nvSpPr>
          <p:cNvPr id="11283" name="Rectangle 74"/>
          <p:cNvSpPr>
            <a:spLocks noChangeArrowheads="1"/>
          </p:cNvSpPr>
          <p:nvPr/>
        </p:nvSpPr>
        <p:spPr bwMode="auto">
          <a:xfrm rot="2591418">
            <a:off x="5895948" y="3348031"/>
            <a:ext cx="533400" cy="533400"/>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grpSp>
        <p:nvGrpSpPr>
          <p:cNvPr id="2" name="Group 75"/>
          <p:cNvGrpSpPr>
            <a:grpSpLocks/>
          </p:cNvGrpSpPr>
          <p:nvPr/>
        </p:nvGrpSpPr>
        <p:grpSpPr bwMode="auto">
          <a:xfrm>
            <a:off x="714348" y="2482843"/>
            <a:ext cx="7178675" cy="1398588"/>
            <a:chOff x="374" y="271"/>
            <a:chExt cx="4522" cy="881"/>
          </a:xfrm>
        </p:grpSpPr>
        <p:grpSp>
          <p:nvGrpSpPr>
            <p:cNvPr id="3" name="Group 76"/>
            <p:cNvGrpSpPr>
              <a:grpSpLocks/>
            </p:cNvGrpSpPr>
            <p:nvPr/>
          </p:nvGrpSpPr>
          <p:grpSpPr bwMode="auto">
            <a:xfrm>
              <a:off x="4176" y="672"/>
              <a:ext cx="240" cy="432"/>
              <a:chOff x="4224" y="624"/>
              <a:chExt cx="384" cy="528"/>
            </a:xfrm>
          </p:grpSpPr>
          <p:sp>
            <p:nvSpPr>
              <p:cNvPr id="11412" name="Oval 77"/>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13" name="Line 78"/>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14" name="Line 79"/>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15" name="Line 80"/>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16" name="Line 81"/>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17" name="Line 82"/>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8" name="Line 83"/>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9" name="Line 84"/>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grpSp>
          <p:nvGrpSpPr>
            <p:cNvPr id="4" name="Group 85"/>
            <p:cNvGrpSpPr>
              <a:grpSpLocks/>
            </p:cNvGrpSpPr>
            <p:nvPr/>
          </p:nvGrpSpPr>
          <p:grpSpPr bwMode="auto">
            <a:xfrm>
              <a:off x="4656" y="672"/>
              <a:ext cx="240" cy="432"/>
              <a:chOff x="4224" y="624"/>
              <a:chExt cx="384" cy="528"/>
            </a:xfrm>
          </p:grpSpPr>
          <p:sp>
            <p:nvSpPr>
              <p:cNvPr id="11404" name="Oval 86"/>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05" name="Line 87"/>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06" name="Line 88"/>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07" name="Line 89"/>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08" name="Line 90"/>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09" name="Line 91"/>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0" name="Line 92"/>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1" name="Line 93"/>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sp>
          <p:nvSpPr>
            <p:cNvPr id="11391" name="Text Box 94"/>
            <p:cNvSpPr txBox="1">
              <a:spLocks noChangeArrowheads="1"/>
            </p:cNvSpPr>
            <p:nvPr/>
          </p:nvSpPr>
          <p:spPr bwMode="auto">
            <a:xfrm>
              <a:off x="4070" y="271"/>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用户体验</a:t>
              </a:r>
              <a:endParaRPr lang="en-US" altLang="zh-CN">
                <a:ea typeface="宋体" pitchFamily="2" charset="-122"/>
              </a:endParaRPr>
            </a:p>
          </p:txBody>
        </p:sp>
        <p:sp>
          <p:nvSpPr>
            <p:cNvPr id="11395" name="Text Box 98"/>
            <p:cNvSpPr txBox="1">
              <a:spLocks noChangeArrowheads="1"/>
            </p:cNvSpPr>
            <p:nvPr/>
          </p:nvSpPr>
          <p:spPr bwMode="auto">
            <a:xfrm>
              <a:off x="374" y="847"/>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商业信息</a:t>
              </a:r>
              <a:endParaRPr lang="en-US" altLang="zh-CN">
                <a:ea typeface="宋体" pitchFamily="2" charset="-122"/>
              </a:endParaRPr>
            </a:p>
          </p:txBody>
        </p:sp>
        <p:sp>
          <p:nvSpPr>
            <p:cNvPr id="11396" name="Line 99"/>
            <p:cNvSpPr>
              <a:spLocks noChangeShapeType="1"/>
            </p:cNvSpPr>
            <p:nvPr/>
          </p:nvSpPr>
          <p:spPr bwMode="auto">
            <a:xfrm>
              <a:off x="1104" y="720"/>
              <a:ext cx="2688" cy="0"/>
            </a:xfrm>
            <a:prstGeom prst="line">
              <a:avLst/>
            </a:prstGeom>
            <a:noFill/>
            <a:ln w="57150">
              <a:solidFill>
                <a:schemeClr val="tx1"/>
              </a:solidFill>
              <a:round/>
              <a:headEnd/>
              <a:tailEnd/>
            </a:ln>
          </p:spPr>
          <p:txBody>
            <a:bodyPr/>
            <a:lstStyle/>
            <a:p>
              <a:endParaRPr lang="zh-CN" altLang="en-US"/>
            </a:p>
          </p:txBody>
        </p:sp>
        <p:sp>
          <p:nvSpPr>
            <p:cNvPr id="11397" name="Line 100"/>
            <p:cNvSpPr>
              <a:spLocks noChangeShapeType="1"/>
            </p:cNvSpPr>
            <p:nvPr/>
          </p:nvSpPr>
          <p:spPr bwMode="auto">
            <a:xfrm>
              <a:off x="1104" y="1152"/>
              <a:ext cx="2688" cy="0"/>
            </a:xfrm>
            <a:prstGeom prst="line">
              <a:avLst/>
            </a:prstGeom>
            <a:noFill/>
            <a:ln w="57150">
              <a:solidFill>
                <a:schemeClr val="tx1"/>
              </a:solidFill>
              <a:round/>
              <a:headEnd/>
              <a:tailEnd/>
            </a:ln>
          </p:spPr>
          <p:txBody>
            <a:bodyPr/>
            <a:lstStyle/>
            <a:p>
              <a:endParaRPr lang="zh-CN" altLang="en-US"/>
            </a:p>
          </p:txBody>
        </p:sp>
        <p:sp>
          <p:nvSpPr>
            <p:cNvPr id="61541" name="Text Box 101"/>
            <p:cNvSpPr txBox="1">
              <a:spLocks noChangeArrowheads="1"/>
            </p:cNvSpPr>
            <p:nvPr/>
          </p:nvSpPr>
          <p:spPr bwMode="auto">
            <a:xfrm>
              <a:off x="1056"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服务器</a:t>
              </a:r>
              <a:endParaRPr lang="en-US" altLang="zh-CN" sz="1200" b="1">
                <a:effectLst>
                  <a:outerShdw blurRad="38100" dist="38100" dir="2700000" algn="tl">
                    <a:srgbClr val="C0C0C0"/>
                  </a:outerShdw>
                </a:effectLst>
                <a:latin typeface="Arial" charset="0"/>
                <a:ea typeface="宋体" pitchFamily="2" charset="-122"/>
              </a:endParaRPr>
            </a:p>
          </p:txBody>
        </p:sp>
        <p:sp>
          <p:nvSpPr>
            <p:cNvPr id="61542" name="Text Box 102"/>
            <p:cNvSpPr txBox="1">
              <a:spLocks noChangeArrowheads="1"/>
            </p:cNvSpPr>
            <p:nvPr/>
          </p:nvSpPr>
          <p:spPr bwMode="auto">
            <a:xfrm>
              <a:off x="1612"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应用</a:t>
              </a:r>
              <a:endParaRPr lang="en-US" altLang="zh-CN" sz="1200" b="1">
                <a:effectLst>
                  <a:outerShdw blurRad="38100" dist="38100" dir="2700000" algn="tl">
                    <a:srgbClr val="C0C0C0"/>
                  </a:outerShdw>
                </a:effectLst>
                <a:latin typeface="Arial" charset="0"/>
                <a:ea typeface="宋体" pitchFamily="2" charset="-122"/>
              </a:endParaRPr>
            </a:p>
          </p:txBody>
        </p:sp>
        <p:sp>
          <p:nvSpPr>
            <p:cNvPr id="61543" name="Text Box 103"/>
            <p:cNvSpPr txBox="1">
              <a:spLocks noChangeArrowheads="1"/>
            </p:cNvSpPr>
            <p:nvPr/>
          </p:nvSpPr>
          <p:spPr bwMode="auto">
            <a:xfrm>
              <a:off x="1996"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门户</a:t>
              </a:r>
              <a:endParaRPr lang="en-US" altLang="zh-CN" sz="1200" b="1">
                <a:effectLst>
                  <a:outerShdw blurRad="38100" dist="38100" dir="2700000" algn="tl">
                    <a:srgbClr val="C0C0C0"/>
                  </a:outerShdw>
                </a:effectLst>
                <a:latin typeface="Arial" charset="0"/>
                <a:ea typeface="宋体" pitchFamily="2" charset="-122"/>
              </a:endParaRPr>
            </a:p>
          </p:txBody>
        </p:sp>
        <p:sp>
          <p:nvSpPr>
            <p:cNvPr id="61544" name="Text Box 104"/>
            <p:cNvSpPr txBox="1">
              <a:spLocks noChangeArrowheads="1"/>
            </p:cNvSpPr>
            <p:nvPr/>
          </p:nvSpPr>
          <p:spPr bwMode="auto">
            <a:xfrm>
              <a:off x="2352" y="528"/>
              <a:ext cx="500"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数据中心</a:t>
              </a:r>
              <a:endParaRPr lang="en-US" altLang="zh-CN" sz="1200" b="1">
                <a:effectLst>
                  <a:outerShdw blurRad="38100" dist="38100" dir="2700000" algn="tl">
                    <a:srgbClr val="C0C0C0"/>
                  </a:outerShdw>
                </a:effectLst>
                <a:latin typeface="Arial" charset="0"/>
                <a:ea typeface="宋体" pitchFamily="2" charset="-122"/>
              </a:endParaRPr>
            </a:p>
          </p:txBody>
        </p:sp>
        <p:sp>
          <p:nvSpPr>
            <p:cNvPr id="61545" name="Text Box 105"/>
            <p:cNvSpPr txBox="1">
              <a:spLocks noChangeArrowheads="1"/>
            </p:cNvSpPr>
            <p:nvPr/>
          </p:nvSpPr>
          <p:spPr bwMode="auto">
            <a:xfrm>
              <a:off x="2928" y="528"/>
              <a:ext cx="324" cy="173"/>
            </a:xfrm>
            <a:prstGeom prst="rect">
              <a:avLst/>
            </a:prstGeom>
            <a:noFill/>
            <a:ln w="9525" algn="ctr">
              <a:noFill/>
              <a:miter lim="800000"/>
              <a:headEnd/>
              <a:tailEnd/>
            </a:ln>
            <a:effectLst/>
          </p:spPr>
          <p:txBody>
            <a:bodyPr wrap="none">
              <a:spAutoFit/>
            </a:bodyPr>
            <a:lstStyle/>
            <a:p>
              <a:pPr marL="342900" indent="-342900">
                <a:defRPr/>
              </a:pPr>
              <a:r>
                <a:rPr lang="en-US" altLang="zh-CN" sz="1200" b="1">
                  <a:effectLst>
                    <a:outerShdw blurRad="38100" dist="38100" dir="2700000" algn="tl">
                      <a:srgbClr val="C0C0C0"/>
                    </a:outerShdw>
                  </a:effectLst>
                  <a:latin typeface="Arial" charset="0"/>
                  <a:ea typeface="宋体" pitchFamily="2" charset="-122"/>
                </a:rPr>
                <a:t>ISPs</a:t>
              </a:r>
            </a:p>
          </p:txBody>
        </p:sp>
        <p:sp>
          <p:nvSpPr>
            <p:cNvPr id="61546" name="Text Box 106"/>
            <p:cNvSpPr txBox="1">
              <a:spLocks noChangeArrowheads="1"/>
            </p:cNvSpPr>
            <p:nvPr/>
          </p:nvSpPr>
          <p:spPr bwMode="auto">
            <a:xfrm>
              <a:off x="3360"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客户端</a:t>
              </a:r>
            </a:p>
          </p:txBody>
        </p:sp>
      </p:grpSp>
      <p:pic>
        <p:nvPicPr>
          <p:cNvPr id="11287" name="Picture 109" descr="cellphone"/>
          <p:cNvPicPr>
            <a:picLocks noChangeAspect="1" noChangeArrowheads="1"/>
          </p:cNvPicPr>
          <p:nvPr/>
        </p:nvPicPr>
        <p:blipFill>
          <a:blip r:embed="rId3"/>
          <a:srcRect/>
          <a:stretch>
            <a:fillRect/>
          </a:stretch>
        </p:blipFill>
        <p:spPr bwMode="auto">
          <a:xfrm>
            <a:off x="8181948" y="2586031"/>
            <a:ext cx="201613" cy="457200"/>
          </a:xfrm>
          <a:prstGeom prst="rect">
            <a:avLst/>
          </a:prstGeom>
          <a:noFill/>
          <a:ln w="9525">
            <a:noFill/>
            <a:miter lim="800000"/>
            <a:headEnd/>
            <a:tailEnd/>
          </a:ln>
        </p:spPr>
      </p:pic>
      <p:pic>
        <p:nvPicPr>
          <p:cNvPr id="11288" name="Picture 110" descr="laptop"/>
          <p:cNvPicPr>
            <a:picLocks noChangeAspect="1" noChangeArrowheads="1"/>
          </p:cNvPicPr>
          <p:nvPr/>
        </p:nvPicPr>
        <p:blipFill>
          <a:blip r:embed="rId4"/>
          <a:srcRect/>
          <a:stretch>
            <a:fillRect/>
          </a:stretch>
        </p:blipFill>
        <p:spPr bwMode="auto">
          <a:xfrm>
            <a:off x="8105748" y="3195631"/>
            <a:ext cx="393700" cy="449263"/>
          </a:xfrm>
          <a:prstGeom prst="rect">
            <a:avLst/>
          </a:prstGeom>
          <a:noFill/>
          <a:ln w="9525">
            <a:noFill/>
            <a:miter lim="800000"/>
            <a:headEnd/>
            <a:tailEnd/>
          </a:ln>
        </p:spPr>
      </p:pic>
      <p:pic>
        <p:nvPicPr>
          <p:cNvPr id="11289" name="Picture 111" descr="client"/>
          <p:cNvPicPr>
            <a:picLocks noChangeAspect="1" noChangeArrowheads="1"/>
          </p:cNvPicPr>
          <p:nvPr/>
        </p:nvPicPr>
        <p:blipFill>
          <a:blip r:embed="rId5"/>
          <a:srcRect/>
          <a:stretch>
            <a:fillRect/>
          </a:stretch>
        </p:blipFill>
        <p:spPr bwMode="auto">
          <a:xfrm>
            <a:off x="8039073" y="3881431"/>
            <a:ext cx="447675" cy="457200"/>
          </a:xfrm>
          <a:prstGeom prst="rect">
            <a:avLst/>
          </a:prstGeom>
          <a:noFill/>
          <a:ln w="9525">
            <a:noFill/>
            <a:miter lim="800000"/>
            <a:headEnd/>
            <a:tailEnd/>
          </a:ln>
        </p:spPr>
      </p:pic>
      <p:sp>
        <p:nvSpPr>
          <p:cNvPr id="11290" name="Text Box 112"/>
          <p:cNvSpPr txBox="1">
            <a:spLocks noChangeArrowheads="1"/>
          </p:cNvSpPr>
          <p:nvPr/>
        </p:nvSpPr>
        <p:spPr bwMode="auto">
          <a:xfrm>
            <a:off x="3286098" y="2428868"/>
            <a:ext cx="668338"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WA</a:t>
            </a:r>
            <a:endParaRPr lang="en-US" altLang="zh-CN" dirty="0">
              <a:ea typeface="宋体" pitchFamily="2" charset="-122"/>
            </a:endParaRPr>
          </a:p>
        </p:txBody>
      </p:sp>
      <p:sp>
        <p:nvSpPr>
          <p:cNvPr id="11379" name="Line 126"/>
          <p:cNvSpPr>
            <a:spLocks noChangeShapeType="1"/>
          </p:cNvSpPr>
          <p:nvPr/>
        </p:nvSpPr>
        <p:spPr bwMode="auto">
          <a:xfrm flipV="1">
            <a:off x="3228948" y="3195631"/>
            <a:ext cx="228600" cy="0"/>
          </a:xfrm>
          <a:prstGeom prst="line">
            <a:avLst/>
          </a:prstGeom>
          <a:noFill/>
          <a:ln w="57150">
            <a:solidFill>
              <a:schemeClr val="tx1"/>
            </a:solidFill>
            <a:round/>
            <a:headEnd/>
            <a:tailEnd/>
          </a:ln>
        </p:spPr>
        <p:txBody>
          <a:bodyPr/>
          <a:lstStyle/>
          <a:p>
            <a:endParaRPr lang="zh-CN" altLang="en-US"/>
          </a:p>
        </p:txBody>
      </p:sp>
      <p:grpSp>
        <p:nvGrpSpPr>
          <p:cNvPr id="5" name="Group 158"/>
          <p:cNvGrpSpPr>
            <a:grpSpLocks/>
          </p:cNvGrpSpPr>
          <p:nvPr/>
        </p:nvGrpSpPr>
        <p:grpSpPr bwMode="auto">
          <a:xfrm>
            <a:off x="5514948" y="3195631"/>
            <a:ext cx="381000" cy="228600"/>
            <a:chOff x="1680" y="720"/>
            <a:chExt cx="240" cy="144"/>
          </a:xfrm>
        </p:grpSpPr>
        <p:sp>
          <p:nvSpPr>
            <p:cNvPr id="11349" name="Line 159"/>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50" name="Line 160"/>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51" name="Line 161"/>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52" name="Line 16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53" name="Line 163"/>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54" name="Line 164"/>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55" name="Line 165"/>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56" name="Line 16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57" name="Line 167"/>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58" name="Line 168"/>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sp>
        <p:nvSpPr>
          <p:cNvPr id="11340" name="Line 180"/>
          <p:cNvSpPr>
            <a:spLocks noChangeShapeType="1"/>
          </p:cNvSpPr>
          <p:nvPr/>
        </p:nvSpPr>
        <p:spPr bwMode="auto">
          <a:xfrm>
            <a:off x="3228948" y="3881431"/>
            <a:ext cx="228600" cy="0"/>
          </a:xfrm>
          <a:prstGeom prst="line">
            <a:avLst/>
          </a:prstGeom>
          <a:noFill/>
          <a:ln w="57150">
            <a:solidFill>
              <a:schemeClr val="tx1"/>
            </a:solidFill>
            <a:round/>
            <a:headEnd/>
            <a:tailEnd/>
          </a:ln>
        </p:spPr>
        <p:txBody>
          <a:bodyPr/>
          <a:lstStyle/>
          <a:p>
            <a:endParaRPr lang="zh-CN" altLang="en-US"/>
          </a:p>
        </p:txBody>
      </p:sp>
      <p:grpSp>
        <p:nvGrpSpPr>
          <p:cNvPr id="6" name="Group 209"/>
          <p:cNvGrpSpPr>
            <a:grpSpLocks/>
          </p:cNvGrpSpPr>
          <p:nvPr/>
        </p:nvGrpSpPr>
        <p:grpSpPr bwMode="auto">
          <a:xfrm>
            <a:off x="5514948" y="3652831"/>
            <a:ext cx="381000" cy="228600"/>
            <a:chOff x="1248" y="1008"/>
            <a:chExt cx="240" cy="144"/>
          </a:xfrm>
        </p:grpSpPr>
        <p:sp>
          <p:nvSpPr>
            <p:cNvPr id="11313" name="Line 21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14" name="Line 21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15" name="Line 21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16" name="Line 21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17" name="Line 21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18" name="Line 21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19" name="Line 21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20" name="Line 21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21" name="Line 21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sp>
        <p:nvSpPr>
          <p:cNvPr id="11301" name="Text Box 226"/>
          <p:cNvSpPr txBox="1">
            <a:spLocks noChangeArrowheads="1"/>
          </p:cNvSpPr>
          <p:nvPr/>
        </p:nvSpPr>
        <p:spPr bwMode="auto">
          <a:xfrm>
            <a:off x="6886548" y="3805231"/>
            <a:ext cx="590550" cy="336550"/>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访问</a:t>
            </a:r>
            <a:endParaRPr lang="en-US" altLang="zh-CN">
              <a:ea typeface="宋体" pitchFamily="2" charset="-122"/>
            </a:endParaRPr>
          </a:p>
        </p:txBody>
      </p:sp>
      <p:sp>
        <p:nvSpPr>
          <p:cNvPr id="11302" name="Line 227"/>
          <p:cNvSpPr>
            <a:spLocks noChangeShapeType="1"/>
          </p:cNvSpPr>
          <p:nvPr/>
        </p:nvSpPr>
        <p:spPr bwMode="auto">
          <a:xfrm flipH="1">
            <a:off x="6276948" y="3043231"/>
            <a:ext cx="457200" cy="0"/>
          </a:xfrm>
          <a:prstGeom prst="line">
            <a:avLst/>
          </a:prstGeom>
          <a:noFill/>
          <a:ln w="57150">
            <a:solidFill>
              <a:schemeClr val="tx1"/>
            </a:solidFill>
            <a:round/>
            <a:headEnd/>
            <a:tailEnd type="triangle" w="med" len="med"/>
          </a:ln>
        </p:spPr>
        <p:txBody>
          <a:bodyPr/>
          <a:lstStyle/>
          <a:p>
            <a:endParaRPr lang="zh-CN" altLang="en-US"/>
          </a:p>
        </p:txBody>
      </p:sp>
      <p:sp>
        <p:nvSpPr>
          <p:cNvPr id="11303" name="Line 228"/>
          <p:cNvSpPr>
            <a:spLocks noChangeShapeType="1"/>
          </p:cNvSpPr>
          <p:nvPr/>
        </p:nvSpPr>
        <p:spPr bwMode="auto">
          <a:xfrm>
            <a:off x="1857348" y="3271831"/>
            <a:ext cx="533400" cy="0"/>
          </a:xfrm>
          <a:prstGeom prst="line">
            <a:avLst/>
          </a:prstGeom>
          <a:noFill/>
          <a:ln w="76200">
            <a:solidFill>
              <a:schemeClr val="tx1"/>
            </a:solidFill>
            <a:round/>
            <a:headEnd/>
            <a:tailEnd/>
          </a:ln>
        </p:spPr>
        <p:txBody>
          <a:bodyPr/>
          <a:lstStyle/>
          <a:p>
            <a:endParaRPr lang="zh-CN" altLang="en-US"/>
          </a:p>
        </p:txBody>
      </p:sp>
      <p:sp>
        <p:nvSpPr>
          <p:cNvPr id="11304" name="Line 229"/>
          <p:cNvSpPr>
            <a:spLocks noChangeShapeType="1"/>
          </p:cNvSpPr>
          <p:nvPr/>
        </p:nvSpPr>
        <p:spPr bwMode="auto">
          <a:xfrm>
            <a:off x="1857348" y="3805231"/>
            <a:ext cx="533400" cy="0"/>
          </a:xfrm>
          <a:prstGeom prst="line">
            <a:avLst/>
          </a:prstGeom>
          <a:noFill/>
          <a:ln w="76200">
            <a:solidFill>
              <a:schemeClr val="tx1"/>
            </a:solidFill>
            <a:round/>
            <a:headEnd/>
            <a:tailEnd/>
          </a:ln>
        </p:spPr>
        <p:txBody>
          <a:bodyPr/>
          <a:lstStyle/>
          <a:p>
            <a:endParaRPr lang="zh-CN" altLang="en-US"/>
          </a:p>
        </p:txBody>
      </p:sp>
      <p:sp>
        <p:nvSpPr>
          <p:cNvPr id="11305" name="Line 230"/>
          <p:cNvSpPr>
            <a:spLocks noChangeShapeType="1"/>
          </p:cNvSpPr>
          <p:nvPr/>
        </p:nvSpPr>
        <p:spPr bwMode="auto">
          <a:xfrm>
            <a:off x="2619348" y="3271831"/>
            <a:ext cx="533400" cy="0"/>
          </a:xfrm>
          <a:prstGeom prst="line">
            <a:avLst/>
          </a:prstGeom>
          <a:noFill/>
          <a:ln w="76200">
            <a:solidFill>
              <a:schemeClr val="tx1"/>
            </a:solidFill>
            <a:round/>
            <a:headEnd/>
            <a:tailEnd/>
          </a:ln>
        </p:spPr>
        <p:txBody>
          <a:bodyPr/>
          <a:lstStyle/>
          <a:p>
            <a:endParaRPr lang="zh-CN" altLang="en-US"/>
          </a:p>
        </p:txBody>
      </p:sp>
      <p:sp>
        <p:nvSpPr>
          <p:cNvPr id="11306" name="Line 231"/>
          <p:cNvSpPr>
            <a:spLocks noChangeShapeType="1"/>
          </p:cNvSpPr>
          <p:nvPr/>
        </p:nvSpPr>
        <p:spPr bwMode="auto">
          <a:xfrm>
            <a:off x="4786314" y="3786190"/>
            <a:ext cx="533400" cy="0"/>
          </a:xfrm>
          <a:prstGeom prst="line">
            <a:avLst/>
          </a:prstGeom>
          <a:noFill/>
          <a:ln w="76200">
            <a:solidFill>
              <a:srgbClr val="FF0000"/>
            </a:solidFill>
            <a:round/>
            <a:headEnd/>
            <a:tailEnd/>
          </a:ln>
        </p:spPr>
        <p:txBody>
          <a:bodyPr/>
          <a:lstStyle/>
          <a:p>
            <a:endParaRPr lang="zh-CN" altLang="en-US"/>
          </a:p>
        </p:txBody>
      </p:sp>
      <p:sp>
        <p:nvSpPr>
          <p:cNvPr id="130" name="Line 231"/>
          <p:cNvSpPr>
            <a:spLocks noChangeShapeType="1"/>
          </p:cNvSpPr>
          <p:nvPr/>
        </p:nvSpPr>
        <p:spPr bwMode="auto">
          <a:xfrm>
            <a:off x="4786314" y="3286124"/>
            <a:ext cx="533400" cy="0"/>
          </a:xfrm>
          <a:prstGeom prst="line">
            <a:avLst/>
          </a:prstGeom>
          <a:noFill/>
          <a:ln w="76200">
            <a:solidFill>
              <a:srgbClr val="FF0000"/>
            </a:solidFill>
            <a:round/>
            <a:headEnd/>
            <a:tailEnd/>
          </a:ln>
        </p:spPr>
        <p:txBody>
          <a:bodyPr/>
          <a:lstStyle/>
          <a:p>
            <a:endParaRPr lang="zh-CN" altLang="en-US"/>
          </a:p>
        </p:txBody>
      </p:sp>
      <p:sp>
        <p:nvSpPr>
          <p:cNvPr id="131" name="Line 230"/>
          <p:cNvSpPr>
            <a:spLocks noChangeShapeType="1"/>
          </p:cNvSpPr>
          <p:nvPr/>
        </p:nvSpPr>
        <p:spPr bwMode="auto">
          <a:xfrm>
            <a:off x="2571723" y="3786181"/>
            <a:ext cx="533400" cy="0"/>
          </a:xfrm>
          <a:prstGeom prst="line">
            <a:avLst/>
          </a:prstGeom>
          <a:noFill/>
          <a:ln w="76200">
            <a:solidFill>
              <a:schemeClr val="tx1"/>
            </a:solidFill>
            <a:round/>
            <a:headEnd/>
            <a:tailEnd/>
          </a:ln>
        </p:spPr>
        <p:txBody>
          <a:bodyPr/>
          <a:lstStyle/>
          <a:p>
            <a:endParaRPr lang="zh-CN" altLang="en-US"/>
          </a:p>
        </p:txBody>
      </p:sp>
      <p:sp>
        <p:nvSpPr>
          <p:cNvPr id="132" name="Text Box 112"/>
          <p:cNvSpPr txBox="1">
            <a:spLocks noChangeArrowheads="1"/>
          </p:cNvSpPr>
          <p:nvPr/>
        </p:nvSpPr>
        <p:spPr bwMode="auto">
          <a:xfrm>
            <a:off x="3143223" y="3929056"/>
            <a:ext cx="850900"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ASM</a:t>
            </a:r>
            <a:endParaRPr lang="en-US" altLang="zh-CN" dirty="0">
              <a:ea typeface="宋体" pitchFamily="2" charset="-122"/>
            </a:endParaRPr>
          </a:p>
        </p:txBody>
      </p:sp>
      <p:sp>
        <p:nvSpPr>
          <p:cNvPr id="116" name="Text Box 112"/>
          <p:cNvSpPr txBox="1">
            <a:spLocks noChangeArrowheads="1"/>
          </p:cNvSpPr>
          <p:nvPr/>
        </p:nvSpPr>
        <p:spPr bwMode="auto">
          <a:xfrm>
            <a:off x="3286098" y="2428868"/>
            <a:ext cx="668338"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WA</a:t>
            </a:r>
            <a:endParaRPr lang="en-US" altLang="zh-CN" dirty="0">
              <a:ea typeface="宋体" pitchFamily="2" charset="-122"/>
            </a:endParaRPr>
          </a:p>
        </p:txBody>
      </p:sp>
      <p:sp>
        <p:nvSpPr>
          <p:cNvPr id="117" name="Text Box 112"/>
          <p:cNvSpPr txBox="1">
            <a:spLocks noChangeArrowheads="1"/>
          </p:cNvSpPr>
          <p:nvPr/>
        </p:nvSpPr>
        <p:spPr bwMode="auto">
          <a:xfrm>
            <a:off x="3857598" y="2428868"/>
            <a:ext cx="866775"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GTM</a:t>
            </a:r>
            <a:endParaRPr lang="en-US" altLang="zh-CN" dirty="0">
              <a:ea typeface="宋体" pitchFamily="2" charset="-122"/>
            </a:endParaRPr>
          </a:p>
        </p:txBody>
      </p:sp>
      <p:sp>
        <p:nvSpPr>
          <p:cNvPr id="118" name="Text Box 112"/>
          <p:cNvSpPr txBox="1">
            <a:spLocks noChangeArrowheads="1"/>
          </p:cNvSpPr>
          <p:nvPr/>
        </p:nvSpPr>
        <p:spPr bwMode="auto">
          <a:xfrm>
            <a:off x="3929036" y="3929056"/>
            <a:ext cx="969963"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WOM</a:t>
            </a:r>
            <a:endParaRPr lang="en-US" altLang="zh-CN" dirty="0">
              <a:ea typeface="宋体" pitchFamily="2" charset="-122"/>
            </a:endParaRPr>
          </a:p>
        </p:txBody>
      </p:sp>
      <p:sp>
        <p:nvSpPr>
          <p:cNvPr id="119" name="Text Box 112"/>
          <p:cNvSpPr txBox="1">
            <a:spLocks noChangeArrowheads="1"/>
          </p:cNvSpPr>
          <p:nvPr/>
        </p:nvSpPr>
        <p:spPr bwMode="auto">
          <a:xfrm>
            <a:off x="4714876" y="2428868"/>
            <a:ext cx="579005" cy="461665"/>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LC</a:t>
            </a:r>
            <a:endParaRPr lang="en-US" altLang="zh-CN" dirty="0">
              <a:ea typeface="宋体" pitchFamily="2" charset="-122"/>
            </a:endParaRPr>
          </a:p>
        </p:txBody>
      </p:sp>
      <p:sp>
        <p:nvSpPr>
          <p:cNvPr id="133" name="Text Box 112"/>
          <p:cNvSpPr txBox="1">
            <a:spLocks noChangeArrowheads="1"/>
          </p:cNvSpPr>
          <p:nvPr/>
        </p:nvSpPr>
        <p:spPr bwMode="auto">
          <a:xfrm>
            <a:off x="1785918" y="2428868"/>
            <a:ext cx="777875" cy="461964"/>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sp>
        <p:nvSpPr>
          <p:cNvPr id="134" name="Text Box 112"/>
          <p:cNvSpPr txBox="1">
            <a:spLocks noChangeArrowheads="1"/>
          </p:cNvSpPr>
          <p:nvPr/>
        </p:nvSpPr>
        <p:spPr bwMode="auto">
          <a:xfrm>
            <a:off x="2500298" y="2428868"/>
            <a:ext cx="777875" cy="461964"/>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sp>
        <p:nvSpPr>
          <p:cNvPr id="120" name="Line 230"/>
          <p:cNvSpPr>
            <a:spLocks noChangeShapeType="1"/>
          </p:cNvSpPr>
          <p:nvPr/>
        </p:nvSpPr>
        <p:spPr bwMode="auto">
          <a:xfrm>
            <a:off x="4000496" y="3786190"/>
            <a:ext cx="533400" cy="0"/>
          </a:xfrm>
          <a:prstGeom prst="line">
            <a:avLst/>
          </a:prstGeom>
          <a:noFill/>
          <a:ln w="76200">
            <a:solidFill>
              <a:schemeClr val="tx1"/>
            </a:solidFill>
            <a:round/>
            <a:headEnd/>
            <a:tailEnd/>
          </a:ln>
        </p:spPr>
        <p:txBody>
          <a:bodyPr/>
          <a:lstStyle/>
          <a:p>
            <a:endParaRPr lang="zh-CN" altLang="en-US"/>
          </a:p>
        </p:txBody>
      </p:sp>
      <p:sp>
        <p:nvSpPr>
          <p:cNvPr id="121" name="Line 230"/>
          <p:cNvSpPr>
            <a:spLocks noChangeShapeType="1"/>
          </p:cNvSpPr>
          <p:nvPr/>
        </p:nvSpPr>
        <p:spPr bwMode="auto">
          <a:xfrm>
            <a:off x="3276830" y="3780580"/>
            <a:ext cx="533400" cy="0"/>
          </a:xfrm>
          <a:prstGeom prst="line">
            <a:avLst/>
          </a:prstGeom>
          <a:noFill/>
          <a:ln w="76200">
            <a:solidFill>
              <a:schemeClr val="tx1"/>
            </a:solidFill>
            <a:round/>
            <a:headEnd/>
            <a:tailEnd/>
          </a:ln>
        </p:spPr>
        <p:txBody>
          <a:bodyPr/>
          <a:lstStyle/>
          <a:p>
            <a:endParaRPr lang="zh-CN" altLang="en-US"/>
          </a:p>
        </p:txBody>
      </p:sp>
      <p:sp>
        <p:nvSpPr>
          <p:cNvPr id="122" name="Line 230"/>
          <p:cNvSpPr>
            <a:spLocks noChangeShapeType="1"/>
          </p:cNvSpPr>
          <p:nvPr/>
        </p:nvSpPr>
        <p:spPr bwMode="auto">
          <a:xfrm>
            <a:off x="3254391" y="3270087"/>
            <a:ext cx="533400" cy="0"/>
          </a:xfrm>
          <a:prstGeom prst="line">
            <a:avLst/>
          </a:prstGeom>
          <a:noFill/>
          <a:ln w="76200">
            <a:solidFill>
              <a:schemeClr val="tx1"/>
            </a:solidFill>
            <a:round/>
            <a:headEnd/>
            <a:tailEnd/>
          </a:ln>
        </p:spPr>
        <p:txBody>
          <a:bodyPr/>
          <a:lstStyle/>
          <a:p>
            <a:endParaRPr lang="zh-CN" altLang="en-US"/>
          </a:p>
        </p:txBody>
      </p:sp>
      <p:sp>
        <p:nvSpPr>
          <p:cNvPr id="123" name="Line 230"/>
          <p:cNvSpPr>
            <a:spLocks noChangeShapeType="1"/>
          </p:cNvSpPr>
          <p:nvPr/>
        </p:nvSpPr>
        <p:spPr bwMode="auto">
          <a:xfrm>
            <a:off x="4000496" y="3286124"/>
            <a:ext cx="533400" cy="0"/>
          </a:xfrm>
          <a:prstGeom prst="line">
            <a:avLst/>
          </a:prstGeom>
          <a:noFill/>
          <a:ln w="76200">
            <a:solidFill>
              <a:schemeClr val="tx1"/>
            </a:solidFill>
            <a:round/>
            <a:headEnd/>
            <a:tailEnd/>
          </a:ln>
        </p:spPr>
        <p:txBody>
          <a:bodyPr/>
          <a:lstStyle/>
          <a:p>
            <a:endParaRPr lang="zh-CN" altLang="en-US"/>
          </a:p>
        </p:txBody>
      </p:sp>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1201" y="457200"/>
            <a:ext cx="8467725" cy="607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933448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79" y="428625"/>
            <a:ext cx="7863840" cy="914400"/>
          </a:xfrm>
        </p:spPr>
        <p:txBody>
          <a:bodyPr/>
          <a:lstStyle/>
          <a:p>
            <a:r>
              <a:rPr lang="en-US" dirty="0" smtClean="0"/>
              <a:t>E-</a:t>
            </a:r>
            <a:r>
              <a:rPr lang="en-US" altLang="zh-CN" dirty="0" smtClean="0"/>
              <a:t>Medical Record</a:t>
            </a:r>
            <a:r>
              <a:rPr lang="en-US" dirty="0" smtClean="0"/>
              <a:t> Architecture</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6212" y="885825"/>
            <a:ext cx="8791575" cy="5972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846833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71488" y="685800"/>
            <a:ext cx="8201025" cy="579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707976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52600" y="3648075"/>
            <a:ext cx="5572125" cy="3209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内容占位符 3"/>
          <p:cNvPicPr>
            <a:picLocks noGrp="1" noChangeAspect="1"/>
          </p:cNvPicPr>
          <p:nvPr>
            <p:ph idx="1"/>
          </p:nvPr>
        </p:nvPicPr>
        <p:blipFill>
          <a:blip r:embed="rId4" cstate="print">
            <a:extLst>
              <a:ext uri="{28A0092B-C50C-407E-A947-70E740481C1C}">
                <a14:useLocalDpi xmlns="" xmlns:a14="http://schemas.microsoft.com/office/drawing/2010/main" val="0"/>
              </a:ext>
            </a:extLst>
          </a:blip>
          <a:stretch>
            <a:fillRect/>
          </a:stretch>
        </p:blipFill>
        <p:spPr>
          <a:xfrm>
            <a:off x="606424" y="1447800"/>
            <a:ext cx="7864475" cy="4743539"/>
          </a:xfrm>
        </p:spPr>
      </p:pic>
      <p:sp>
        <p:nvSpPr>
          <p:cNvPr id="3" name="标题 2"/>
          <p:cNvSpPr>
            <a:spLocks noGrp="1"/>
          </p:cNvSpPr>
          <p:nvPr>
            <p:ph type="title"/>
          </p:nvPr>
        </p:nvSpPr>
        <p:spPr/>
        <p:txBody>
          <a:bodyPr/>
          <a:lstStyle/>
          <a:p>
            <a:r>
              <a:rPr lang="zh-CN" altLang="en-US" dirty="0" smtClean="0"/>
              <a:t>应用级容灾</a:t>
            </a:r>
            <a:endParaRPr lang="zh-CN" altLang="en-US" dirty="0"/>
          </a:p>
        </p:txBody>
      </p:sp>
    </p:spTree>
    <p:extLst>
      <p:ext uri="{BB962C8B-B14F-4D97-AF65-F5344CB8AC3E}">
        <p14:creationId xmlns="" xmlns:p14="http://schemas.microsoft.com/office/powerpoint/2010/main" val="27541004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1463040"/>
            <a:ext cx="9144000" cy="1138773"/>
          </a:xfrm>
        </p:spPr>
        <p:txBody>
          <a:bodyPr/>
          <a:lstStyle/>
          <a:p>
            <a:pPr algn="ctr"/>
            <a:r>
              <a:rPr lang="zh-CN" altLang="en-US" dirty="0" smtClean="0"/>
              <a:t>广电城域网出口</a:t>
            </a:r>
            <a:endParaRPr lang="zh-CN" altLang="en-US" dirty="0"/>
          </a:p>
        </p:txBody>
      </p:sp>
    </p:spTree>
    <p:extLst>
      <p:ext uri="{BB962C8B-B14F-4D97-AF65-F5344CB8AC3E}">
        <p14:creationId xmlns="" xmlns:p14="http://schemas.microsoft.com/office/powerpoint/2010/main" val="38269023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a:off x="4252987" y="4776506"/>
            <a:ext cx="1727199" cy="2006601"/>
            <a:chOff x="3835401" y="4013199"/>
            <a:chExt cx="1727199" cy="2006601"/>
          </a:xfrm>
        </p:grpSpPr>
        <p:sp>
          <p:nvSpPr>
            <p:cNvPr id="61" name="Rounded Rectangle 60"/>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4" name="Group 61"/>
            <p:cNvGrpSpPr/>
            <p:nvPr/>
          </p:nvGrpSpPr>
          <p:grpSpPr>
            <a:xfrm>
              <a:off x="3835401" y="4013199"/>
              <a:ext cx="1727199" cy="1837270"/>
              <a:chOff x="3835401" y="4013199"/>
              <a:chExt cx="1727199" cy="1837270"/>
            </a:xfrm>
          </p:grpSpPr>
          <p:pic>
            <p:nvPicPr>
              <p:cNvPr id="64" name="Picture 63" descr="f5_icon_hardware_desktop.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65" name="Picture 64" descr="f5_icon_hardware_lap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66" name="Picture 65" descr="f5_icon_hardware_mobil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63"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sp>
        <p:nvSpPr>
          <p:cNvPr id="8194" name="Title 1"/>
          <p:cNvSpPr>
            <a:spLocks noGrp="1"/>
          </p:cNvSpPr>
          <p:nvPr>
            <p:ph type="title"/>
          </p:nvPr>
        </p:nvSpPr>
        <p:spPr/>
        <p:txBody>
          <a:bodyPr/>
          <a:lstStyle/>
          <a:p>
            <a:pPr eaLnBrk="1" hangingPunct="1"/>
            <a:r>
              <a:rPr lang="zh-CN" altLang="en-US" dirty="0" smtClean="0"/>
              <a:t>传统出口链路解决方案</a:t>
            </a:r>
            <a:endParaRPr lang="en-US" altLang="zh-CN" dirty="0" smtClean="0"/>
          </a:p>
        </p:txBody>
      </p:sp>
      <p:sp>
        <p:nvSpPr>
          <p:cNvPr id="3" name="Content Placeholder 2"/>
          <p:cNvSpPr>
            <a:spLocks noGrp="1"/>
          </p:cNvSpPr>
          <p:nvPr>
            <p:ph idx="1"/>
          </p:nvPr>
        </p:nvSpPr>
        <p:spPr>
          <a:xfrm>
            <a:off x="736848" y="1676400"/>
            <a:ext cx="3547120" cy="4343400"/>
          </a:xfrm>
        </p:spPr>
        <p:txBody>
          <a:bodyPr>
            <a:normAutofit/>
          </a:bodyPr>
          <a:lstStyle/>
          <a:p>
            <a:pPr>
              <a:lnSpc>
                <a:spcPct val="80000"/>
              </a:lnSpc>
            </a:pPr>
            <a:r>
              <a:rPr lang="zh-CN" altLang="en-US" sz="2000" b="1" dirty="0"/>
              <a:t>流</a:t>
            </a:r>
            <a:r>
              <a:rPr lang="zh-CN" altLang="en-US" sz="2000" b="1" dirty="0" smtClean="0"/>
              <a:t>量分发：</a:t>
            </a:r>
            <a:endParaRPr lang="zh-CN" altLang="en-US" sz="2000" b="1" dirty="0"/>
          </a:p>
          <a:p>
            <a:pPr marL="742950" lvl="1" indent="-342900" eaLnBrk="1" hangingPunct="1">
              <a:lnSpc>
                <a:spcPct val="80000"/>
              </a:lnSpc>
              <a:buFont typeface="Arial" pitchFamily="34" charset="0"/>
              <a:buChar char="•"/>
            </a:pPr>
            <a:r>
              <a:rPr lang="zh-CN" altLang="en-US" sz="1700" dirty="0" smtClean="0"/>
              <a:t>采用防</a:t>
            </a:r>
            <a:r>
              <a:rPr lang="zh-CN" altLang="en-US" sz="1700" dirty="0"/>
              <a:t>火</a:t>
            </a:r>
            <a:r>
              <a:rPr lang="zh-CN" altLang="en-US" sz="1700" dirty="0" smtClean="0"/>
              <a:t>墙分发用户流量，无有效链路状态探测机制</a:t>
            </a:r>
            <a:endParaRPr lang="en-US" altLang="zh-CN" sz="1700" dirty="0" smtClean="0"/>
          </a:p>
          <a:p>
            <a:pPr marL="742950" lvl="1" indent="-342900" eaLnBrk="1" hangingPunct="1">
              <a:lnSpc>
                <a:spcPct val="80000"/>
              </a:lnSpc>
              <a:buFont typeface="Arial" pitchFamily="34" charset="0"/>
              <a:buChar char="•"/>
            </a:pPr>
            <a:r>
              <a:rPr lang="zh-CN" altLang="en-US" sz="1700" dirty="0"/>
              <a:t>链</a:t>
            </a:r>
            <a:r>
              <a:rPr lang="zh-CN" altLang="en-US" sz="1700" dirty="0" smtClean="0"/>
              <a:t>路中断直接影响用户访问，必须手工切换故障链路流量</a:t>
            </a:r>
            <a:endParaRPr lang="en-US" altLang="zh-CN" sz="1700" dirty="0" smtClean="0"/>
          </a:p>
          <a:p>
            <a:pPr marL="742950" lvl="1" indent="-342900" eaLnBrk="1" hangingPunct="1">
              <a:lnSpc>
                <a:spcPct val="80000"/>
              </a:lnSpc>
              <a:buFont typeface="Arial" pitchFamily="34" charset="0"/>
              <a:buChar char="•"/>
            </a:pPr>
            <a:r>
              <a:rPr lang="zh-CN" altLang="en-US" sz="1700" dirty="0" smtClean="0"/>
              <a:t>直接影响用户满意度</a:t>
            </a:r>
            <a:endParaRPr lang="en-US" altLang="zh-CN" sz="1700" dirty="0" smtClean="0"/>
          </a:p>
          <a:p>
            <a:pPr marL="742950" lvl="1" indent="-342900" eaLnBrk="1" hangingPunct="1">
              <a:lnSpc>
                <a:spcPct val="80000"/>
              </a:lnSpc>
              <a:buFont typeface="+mj-lt"/>
              <a:buAutoNum type="arabicPeriod"/>
            </a:pPr>
            <a:endParaRPr lang="en-US" altLang="zh-CN" sz="1700" dirty="0"/>
          </a:p>
          <a:p>
            <a:pPr marL="58102" indent="0">
              <a:lnSpc>
                <a:spcPct val="80000"/>
              </a:lnSpc>
            </a:pPr>
            <a:r>
              <a:rPr lang="zh-CN" altLang="en-US" sz="1900" dirty="0" smtClean="0"/>
              <a:t>线路扩展</a:t>
            </a:r>
            <a:endParaRPr lang="en-US" altLang="zh-CN" sz="1900" dirty="0" smtClean="0"/>
          </a:p>
          <a:p>
            <a:pPr marL="685800" lvl="1" indent="-285750">
              <a:lnSpc>
                <a:spcPct val="80000"/>
              </a:lnSpc>
              <a:buFont typeface="Arial" pitchFamily="34" charset="0"/>
              <a:buChar char="•"/>
            </a:pPr>
            <a:r>
              <a:rPr lang="zh-CN" altLang="en-US" sz="1700" dirty="0"/>
              <a:t>手</a:t>
            </a:r>
            <a:r>
              <a:rPr lang="zh-CN" altLang="en-US" sz="1700" dirty="0" smtClean="0"/>
              <a:t>工调整流量分配</a:t>
            </a:r>
            <a:endParaRPr lang="en-US" altLang="zh-CN" sz="1700" dirty="0" smtClean="0"/>
          </a:p>
          <a:p>
            <a:pPr marL="685800" lvl="1" indent="-285750">
              <a:lnSpc>
                <a:spcPct val="80000"/>
              </a:lnSpc>
              <a:buFont typeface="Arial" pitchFamily="34" charset="0"/>
              <a:buChar char="•"/>
            </a:pPr>
            <a:r>
              <a:rPr lang="zh-CN" altLang="en-US" sz="1700" dirty="0"/>
              <a:t>管</a:t>
            </a:r>
            <a:r>
              <a:rPr lang="zh-CN" altLang="en-US" sz="1700" dirty="0" smtClean="0"/>
              <a:t>理复杂</a:t>
            </a:r>
            <a:endParaRPr lang="en-US" altLang="zh-CN" sz="1700" dirty="0" smtClean="0"/>
          </a:p>
        </p:txBody>
      </p:sp>
      <p:grpSp>
        <p:nvGrpSpPr>
          <p:cNvPr id="7" name="Group 3"/>
          <p:cNvGrpSpPr/>
          <p:nvPr/>
        </p:nvGrpSpPr>
        <p:grpSpPr>
          <a:xfrm>
            <a:off x="4252987" y="1651060"/>
            <a:ext cx="945256" cy="1026130"/>
            <a:chOff x="4038600" y="4315968"/>
            <a:chExt cx="1170432" cy="1290085"/>
          </a:xfrm>
        </p:grpSpPr>
        <p:pic>
          <p:nvPicPr>
            <p:cNvPr id="5" name="Picture 4"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6"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0" name="Group 6"/>
          <p:cNvGrpSpPr/>
          <p:nvPr/>
        </p:nvGrpSpPr>
        <p:grpSpPr>
          <a:xfrm>
            <a:off x="5640088" y="1658952"/>
            <a:ext cx="945256" cy="1026130"/>
            <a:chOff x="4038600" y="4315968"/>
            <a:chExt cx="1170432" cy="1290085"/>
          </a:xfrm>
        </p:grpSpPr>
        <p:pic>
          <p:nvPicPr>
            <p:cNvPr id="8" name="Picture 7"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9"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3" name="Group 9"/>
          <p:cNvGrpSpPr/>
          <p:nvPr/>
        </p:nvGrpSpPr>
        <p:grpSpPr>
          <a:xfrm>
            <a:off x="7164288" y="1719110"/>
            <a:ext cx="945256" cy="1026130"/>
            <a:chOff x="4038600" y="4315968"/>
            <a:chExt cx="1170432" cy="1290085"/>
          </a:xfrm>
        </p:grpSpPr>
        <p:pic>
          <p:nvPicPr>
            <p:cNvPr id="11" name="Picture 10"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12"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4" name="Group 20"/>
          <p:cNvGrpSpPr/>
          <p:nvPr/>
        </p:nvGrpSpPr>
        <p:grpSpPr>
          <a:xfrm>
            <a:off x="5509501" y="3032853"/>
            <a:ext cx="1170432" cy="1191399"/>
            <a:chOff x="6413500" y="4343400"/>
            <a:chExt cx="1170432" cy="1191399"/>
          </a:xfrm>
        </p:grpSpPr>
        <p:pic>
          <p:nvPicPr>
            <p:cNvPr id="22" name="Picture 21" descr="f5_icon_firewall.png"/>
            <p:cNvPicPr>
              <a:picLocks noChangeAspect="1"/>
            </p:cNvPicPr>
            <p:nvPr/>
          </p:nvPicPr>
          <p:blipFill>
            <a:blip r:embed="rId7" cstate="print"/>
            <a:stretch>
              <a:fillRect/>
            </a:stretch>
          </p:blipFill>
          <p:spPr>
            <a:xfrm>
              <a:off x="6413500" y="4343400"/>
              <a:ext cx="1170432" cy="1170432"/>
            </a:xfrm>
            <a:prstGeom prst="rect">
              <a:avLst/>
            </a:prstGeom>
          </p:spPr>
        </p:pic>
        <p:sp>
          <p:nvSpPr>
            <p:cNvPr id="23" name="TextBox 43"/>
            <p:cNvSpPr txBox="1"/>
            <p:nvPr/>
          </p:nvSpPr>
          <p:spPr>
            <a:xfrm>
              <a:off x="6477000" y="5257800"/>
              <a:ext cx="10668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rPr>
                <a:t>Firewall</a:t>
              </a:r>
              <a:endParaRPr lang="en-US" sz="1200" dirty="0">
                <a:solidFill>
                  <a:srgbClr val="000000">
                    <a:alpha val="85000"/>
                  </a:srgbClr>
                </a:solidFill>
              </a:endParaRPr>
            </a:p>
          </p:txBody>
        </p:sp>
      </p:grpSp>
      <p:grpSp>
        <p:nvGrpSpPr>
          <p:cNvPr id="15" name="Group 23"/>
          <p:cNvGrpSpPr/>
          <p:nvPr/>
        </p:nvGrpSpPr>
        <p:grpSpPr>
          <a:xfrm>
            <a:off x="4252987" y="548680"/>
            <a:ext cx="1755648" cy="1170432"/>
            <a:chOff x="4797552" y="2362200"/>
            <a:chExt cx="1755648" cy="1170432"/>
          </a:xfrm>
        </p:grpSpPr>
        <p:pic>
          <p:nvPicPr>
            <p:cNvPr id="25" name="Picture 24"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26"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电信</a:t>
              </a:r>
              <a:endParaRPr lang="en-US" sz="1200" dirty="0">
                <a:solidFill>
                  <a:srgbClr val="000000">
                    <a:alpha val="85000"/>
                  </a:srgbClr>
                </a:solidFill>
                <a:latin typeface="MS PGothic" pitchFamily="34" charset="-128"/>
                <a:ea typeface="MS PGothic" pitchFamily="34" charset="-128"/>
              </a:endParaRPr>
            </a:p>
          </p:txBody>
        </p:sp>
      </p:grpSp>
      <p:grpSp>
        <p:nvGrpSpPr>
          <p:cNvPr id="16" name="Group 26"/>
          <p:cNvGrpSpPr/>
          <p:nvPr/>
        </p:nvGrpSpPr>
        <p:grpSpPr>
          <a:xfrm>
            <a:off x="6275468" y="548680"/>
            <a:ext cx="1755648" cy="1170432"/>
            <a:chOff x="4797552" y="2362200"/>
            <a:chExt cx="1755648" cy="1170432"/>
          </a:xfrm>
        </p:grpSpPr>
        <p:pic>
          <p:nvPicPr>
            <p:cNvPr id="28" name="Picture 27"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29"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联通</a:t>
              </a:r>
              <a:endParaRPr lang="en-US" sz="1200" dirty="0">
                <a:solidFill>
                  <a:srgbClr val="000000">
                    <a:alpha val="85000"/>
                  </a:srgbClr>
                </a:solidFill>
                <a:latin typeface="MS PGothic" pitchFamily="34" charset="-128"/>
                <a:ea typeface="MS PGothic" pitchFamily="34" charset="-128"/>
              </a:endParaRPr>
            </a:p>
          </p:txBody>
        </p:sp>
      </p:grpSp>
      <p:cxnSp>
        <p:nvCxnSpPr>
          <p:cNvPr id="30" name="Straight Connector 29"/>
          <p:cNvCxnSpPr/>
          <p:nvPr/>
        </p:nvCxnSpPr>
        <p:spPr>
          <a:xfrm flipV="1">
            <a:off x="4724794" y="1525350"/>
            <a:ext cx="401191" cy="59908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6094717" y="1525350"/>
            <a:ext cx="585216" cy="59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flipV="1">
            <a:off x="7380312" y="1525350"/>
            <a:ext cx="255784" cy="6592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6" idx="2"/>
          </p:cNvCxnSpPr>
          <p:nvPr/>
        </p:nvCxnSpPr>
        <p:spPr>
          <a:xfrm flipH="1" flipV="1">
            <a:off x="4724795" y="2677190"/>
            <a:ext cx="1369922" cy="7203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8" idx="2"/>
          </p:cNvCxnSpPr>
          <p:nvPr/>
        </p:nvCxnSpPr>
        <p:spPr>
          <a:xfrm flipH="1" flipV="1">
            <a:off x="6112716" y="2589913"/>
            <a:ext cx="12032" cy="80764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12" idx="2"/>
          </p:cNvCxnSpPr>
          <p:nvPr/>
        </p:nvCxnSpPr>
        <p:spPr>
          <a:xfrm flipV="1">
            <a:off x="6094717" y="2745240"/>
            <a:ext cx="1541379" cy="652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3" idx="2"/>
          </p:cNvCxnSpPr>
          <p:nvPr/>
        </p:nvCxnSpPr>
        <p:spPr>
          <a:xfrm>
            <a:off x="6106401" y="4224252"/>
            <a:ext cx="5494" cy="3974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Curved Connector 50"/>
          <p:cNvCxnSpPr/>
          <p:nvPr/>
        </p:nvCxnSpPr>
        <p:spPr>
          <a:xfrm rot="16200000" flipV="1">
            <a:off x="4156025" y="3258158"/>
            <a:ext cx="2149150" cy="1009970"/>
          </a:xfrm>
          <a:prstGeom prst="curvedConnector3">
            <a:avLst>
              <a:gd name="adj1" fmla="val 63996"/>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4" name="Curved Connector 53"/>
          <p:cNvCxnSpPr/>
          <p:nvPr/>
        </p:nvCxnSpPr>
        <p:spPr>
          <a:xfrm rot="5400000" flipH="1" flipV="1">
            <a:off x="5164889" y="3799147"/>
            <a:ext cx="2221158" cy="12700"/>
          </a:xfrm>
          <a:prstGeom prst="curvedConnector3">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6" name="Curved Connector 55"/>
          <p:cNvCxnSpPr/>
          <p:nvPr/>
        </p:nvCxnSpPr>
        <p:spPr>
          <a:xfrm rot="5400000" flipH="1" flipV="1">
            <a:off x="6000551" y="3279711"/>
            <a:ext cx="2221158" cy="1051572"/>
          </a:xfrm>
          <a:prstGeom prst="curvedConnector3">
            <a:avLst>
              <a:gd name="adj1" fmla="val 65709"/>
            </a:avLst>
          </a:prstGeom>
          <a:ln>
            <a:tailEnd type="arrow"/>
          </a:ln>
        </p:spPr>
        <p:style>
          <a:lnRef idx="3">
            <a:schemeClr val="accent5"/>
          </a:lnRef>
          <a:fillRef idx="0">
            <a:schemeClr val="accent5"/>
          </a:fillRef>
          <a:effectRef idx="2">
            <a:schemeClr val="accent5"/>
          </a:effectRef>
          <a:fontRef idx="minor">
            <a:schemeClr val="tx1"/>
          </a:fontRef>
        </p:style>
      </p:cxnSp>
      <p:grpSp>
        <p:nvGrpSpPr>
          <p:cNvPr id="17" name="Group 66"/>
          <p:cNvGrpSpPr/>
          <p:nvPr/>
        </p:nvGrpSpPr>
        <p:grpSpPr>
          <a:xfrm>
            <a:off x="5865272" y="4776506"/>
            <a:ext cx="1727199" cy="2006601"/>
            <a:chOff x="3835401" y="4013199"/>
            <a:chExt cx="1727199" cy="2006601"/>
          </a:xfrm>
        </p:grpSpPr>
        <p:sp>
          <p:nvSpPr>
            <p:cNvPr id="68" name="Rounded Rectangle 67"/>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18" name="Group 68"/>
            <p:cNvGrpSpPr/>
            <p:nvPr/>
          </p:nvGrpSpPr>
          <p:grpSpPr>
            <a:xfrm>
              <a:off x="3835401" y="4013199"/>
              <a:ext cx="1727199" cy="1837270"/>
              <a:chOff x="3835401" y="4013199"/>
              <a:chExt cx="1727199" cy="1837270"/>
            </a:xfrm>
          </p:grpSpPr>
          <p:pic>
            <p:nvPicPr>
              <p:cNvPr id="71" name="Picture 70" descr="f5_icon_hardware_desktop.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72" name="Picture 71" descr="f5_icon_hardware_lap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73" name="Picture 72" descr="f5_icon_hardware_mobil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70"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spTree>
    <p:extLst>
      <p:ext uri="{BB962C8B-B14F-4D97-AF65-F5344CB8AC3E}">
        <p14:creationId xmlns="" xmlns:p14="http://schemas.microsoft.com/office/powerpoint/2010/main" val="24134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down)">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a:off x="4252987" y="4776506"/>
            <a:ext cx="1727199" cy="2006601"/>
            <a:chOff x="3835401" y="4013199"/>
            <a:chExt cx="1727199" cy="2006601"/>
          </a:xfrm>
        </p:grpSpPr>
        <p:sp>
          <p:nvSpPr>
            <p:cNvPr id="61" name="Rounded Rectangle 60"/>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4" name="Group 61"/>
            <p:cNvGrpSpPr/>
            <p:nvPr/>
          </p:nvGrpSpPr>
          <p:grpSpPr>
            <a:xfrm>
              <a:off x="3835401" y="4013199"/>
              <a:ext cx="1727199" cy="1837270"/>
              <a:chOff x="3835401" y="4013199"/>
              <a:chExt cx="1727199" cy="1837270"/>
            </a:xfrm>
          </p:grpSpPr>
          <p:pic>
            <p:nvPicPr>
              <p:cNvPr id="64" name="Picture 63" descr="f5_icon_hardware_desktop.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65" name="Picture 64" descr="f5_icon_hardware_lap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66" name="Picture 65" descr="f5_icon_hardware_mobil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63"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sp>
        <p:nvSpPr>
          <p:cNvPr id="8194" name="Title 1"/>
          <p:cNvSpPr>
            <a:spLocks noGrp="1"/>
          </p:cNvSpPr>
          <p:nvPr>
            <p:ph type="title"/>
          </p:nvPr>
        </p:nvSpPr>
        <p:spPr/>
        <p:txBody>
          <a:bodyPr/>
          <a:lstStyle/>
          <a:p>
            <a:pPr eaLnBrk="1" hangingPunct="1"/>
            <a:r>
              <a:rPr lang="zh-CN" altLang="en-US" dirty="0" smtClean="0"/>
              <a:t>传统出口链路解决方案</a:t>
            </a:r>
            <a:endParaRPr lang="en-US" altLang="zh-CN" dirty="0" smtClean="0"/>
          </a:p>
        </p:txBody>
      </p:sp>
      <p:sp>
        <p:nvSpPr>
          <p:cNvPr id="3" name="Content Placeholder 2"/>
          <p:cNvSpPr>
            <a:spLocks noGrp="1"/>
          </p:cNvSpPr>
          <p:nvPr>
            <p:ph idx="1"/>
          </p:nvPr>
        </p:nvSpPr>
        <p:spPr>
          <a:xfrm>
            <a:off x="736848" y="1676400"/>
            <a:ext cx="3547120" cy="4343400"/>
          </a:xfrm>
        </p:spPr>
        <p:txBody>
          <a:bodyPr>
            <a:normAutofit/>
          </a:bodyPr>
          <a:lstStyle/>
          <a:p>
            <a:pPr>
              <a:lnSpc>
                <a:spcPct val="80000"/>
              </a:lnSpc>
            </a:pPr>
            <a:r>
              <a:rPr lang="zh-CN" altLang="en-US" sz="2000" b="1" dirty="0"/>
              <a:t>流</a:t>
            </a:r>
            <a:r>
              <a:rPr lang="zh-CN" altLang="en-US" sz="2000" b="1" dirty="0" smtClean="0"/>
              <a:t>量分发：</a:t>
            </a:r>
            <a:endParaRPr lang="zh-CN" altLang="en-US" sz="2000" b="1" dirty="0"/>
          </a:p>
          <a:p>
            <a:pPr marL="742950" lvl="1" indent="-342900" eaLnBrk="1" hangingPunct="1">
              <a:lnSpc>
                <a:spcPct val="80000"/>
              </a:lnSpc>
              <a:buFont typeface="Arial" pitchFamily="34" charset="0"/>
              <a:buChar char="•"/>
            </a:pPr>
            <a:r>
              <a:rPr lang="zh-CN" altLang="en-US" sz="1700" dirty="0" smtClean="0"/>
              <a:t>采用防</a:t>
            </a:r>
            <a:r>
              <a:rPr lang="zh-CN" altLang="en-US" sz="1700" dirty="0"/>
              <a:t>火</a:t>
            </a:r>
            <a:r>
              <a:rPr lang="zh-CN" altLang="en-US" sz="1700" dirty="0" smtClean="0"/>
              <a:t>墙分发用户流量，无有效链路状态探测机制</a:t>
            </a:r>
            <a:endParaRPr lang="en-US" altLang="zh-CN" sz="1700" dirty="0" smtClean="0"/>
          </a:p>
          <a:p>
            <a:pPr marL="742950" lvl="1" indent="-342900" eaLnBrk="1" hangingPunct="1">
              <a:lnSpc>
                <a:spcPct val="80000"/>
              </a:lnSpc>
              <a:buFont typeface="Arial" pitchFamily="34" charset="0"/>
              <a:buChar char="•"/>
            </a:pPr>
            <a:r>
              <a:rPr lang="zh-CN" altLang="en-US" sz="1700" dirty="0"/>
              <a:t>链</a:t>
            </a:r>
            <a:r>
              <a:rPr lang="zh-CN" altLang="en-US" sz="1700" dirty="0" smtClean="0"/>
              <a:t>路中断直接影响用户访问，必须手工切换故障链路流量</a:t>
            </a:r>
            <a:endParaRPr lang="en-US" altLang="zh-CN" sz="1700" dirty="0" smtClean="0"/>
          </a:p>
          <a:p>
            <a:pPr marL="742950" lvl="1" indent="-342900" eaLnBrk="1" hangingPunct="1">
              <a:lnSpc>
                <a:spcPct val="80000"/>
              </a:lnSpc>
              <a:buFont typeface="Arial" pitchFamily="34" charset="0"/>
              <a:buChar char="•"/>
            </a:pPr>
            <a:r>
              <a:rPr lang="zh-CN" altLang="en-US" sz="1700" dirty="0" smtClean="0"/>
              <a:t>直接影响用户满意度</a:t>
            </a:r>
            <a:endParaRPr lang="en-US" altLang="zh-CN" sz="1700" dirty="0" smtClean="0"/>
          </a:p>
          <a:p>
            <a:pPr marL="742950" lvl="1" indent="-342900" eaLnBrk="1" hangingPunct="1">
              <a:lnSpc>
                <a:spcPct val="80000"/>
              </a:lnSpc>
              <a:buFont typeface="+mj-lt"/>
              <a:buAutoNum type="arabicPeriod"/>
            </a:pPr>
            <a:endParaRPr lang="en-US" altLang="zh-CN" sz="1700" dirty="0"/>
          </a:p>
          <a:p>
            <a:pPr marL="58102" indent="0">
              <a:lnSpc>
                <a:spcPct val="80000"/>
              </a:lnSpc>
            </a:pPr>
            <a:r>
              <a:rPr lang="zh-CN" altLang="en-US" sz="1900" dirty="0" smtClean="0"/>
              <a:t>线路扩展</a:t>
            </a:r>
            <a:endParaRPr lang="en-US" altLang="zh-CN" sz="1900" dirty="0" smtClean="0"/>
          </a:p>
          <a:p>
            <a:pPr marL="685800" lvl="1" indent="-285750">
              <a:lnSpc>
                <a:spcPct val="80000"/>
              </a:lnSpc>
              <a:buFont typeface="Arial" pitchFamily="34" charset="0"/>
              <a:buChar char="•"/>
            </a:pPr>
            <a:r>
              <a:rPr lang="zh-CN" altLang="en-US" sz="1700" dirty="0"/>
              <a:t>手</a:t>
            </a:r>
            <a:r>
              <a:rPr lang="zh-CN" altLang="en-US" sz="1700" dirty="0" smtClean="0"/>
              <a:t>工调整流量分配</a:t>
            </a:r>
            <a:endParaRPr lang="en-US" altLang="zh-CN" sz="1700" dirty="0" smtClean="0"/>
          </a:p>
          <a:p>
            <a:pPr marL="685800" lvl="1" indent="-285750">
              <a:lnSpc>
                <a:spcPct val="80000"/>
              </a:lnSpc>
              <a:buFont typeface="Arial" pitchFamily="34" charset="0"/>
              <a:buChar char="•"/>
            </a:pPr>
            <a:r>
              <a:rPr lang="zh-CN" altLang="en-US" sz="1700" dirty="0"/>
              <a:t>管</a:t>
            </a:r>
            <a:r>
              <a:rPr lang="zh-CN" altLang="en-US" sz="1700" dirty="0" smtClean="0"/>
              <a:t>理复杂</a:t>
            </a:r>
            <a:endParaRPr lang="en-US" altLang="zh-CN" sz="1700" dirty="0" smtClean="0"/>
          </a:p>
        </p:txBody>
      </p:sp>
      <p:grpSp>
        <p:nvGrpSpPr>
          <p:cNvPr id="7" name="Group 3"/>
          <p:cNvGrpSpPr/>
          <p:nvPr/>
        </p:nvGrpSpPr>
        <p:grpSpPr>
          <a:xfrm>
            <a:off x="4252987" y="1651060"/>
            <a:ext cx="945256" cy="1026130"/>
            <a:chOff x="4038600" y="4315968"/>
            <a:chExt cx="1170432" cy="1290085"/>
          </a:xfrm>
        </p:grpSpPr>
        <p:pic>
          <p:nvPicPr>
            <p:cNvPr id="5" name="Picture 4"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6"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0" name="Group 6"/>
          <p:cNvGrpSpPr/>
          <p:nvPr/>
        </p:nvGrpSpPr>
        <p:grpSpPr>
          <a:xfrm>
            <a:off x="5640088" y="1658952"/>
            <a:ext cx="945256" cy="1026130"/>
            <a:chOff x="4038600" y="4315968"/>
            <a:chExt cx="1170432" cy="1290085"/>
          </a:xfrm>
        </p:grpSpPr>
        <p:pic>
          <p:nvPicPr>
            <p:cNvPr id="8" name="Picture 7"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9"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3" name="Group 9"/>
          <p:cNvGrpSpPr/>
          <p:nvPr/>
        </p:nvGrpSpPr>
        <p:grpSpPr>
          <a:xfrm>
            <a:off x="7164288" y="1719110"/>
            <a:ext cx="945256" cy="1026130"/>
            <a:chOff x="4038600" y="4315968"/>
            <a:chExt cx="1170432" cy="1290085"/>
          </a:xfrm>
        </p:grpSpPr>
        <p:pic>
          <p:nvPicPr>
            <p:cNvPr id="11" name="Picture 10"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12"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4" name="Group 20"/>
          <p:cNvGrpSpPr/>
          <p:nvPr/>
        </p:nvGrpSpPr>
        <p:grpSpPr>
          <a:xfrm>
            <a:off x="5509501" y="3032853"/>
            <a:ext cx="1170432" cy="1191399"/>
            <a:chOff x="6413500" y="4343400"/>
            <a:chExt cx="1170432" cy="1191399"/>
          </a:xfrm>
        </p:grpSpPr>
        <p:pic>
          <p:nvPicPr>
            <p:cNvPr id="22" name="Picture 21" descr="f5_icon_firewall.png"/>
            <p:cNvPicPr>
              <a:picLocks noChangeAspect="1"/>
            </p:cNvPicPr>
            <p:nvPr/>
          </p:nvPicPr>
          <p:blipFill>
            <a:blip r:embed="rId7" cstate="print"/>
            <a:stretch>
              <a:fillRect/>
            </a:stretch>
          </p:blipFill>
          <p:spPr>
            <a:xfrm>
              <a:off x="6413500" y="4343400"/>
              <a:ext cx="1170432" cy="1170432"/>
            </a:xfrm>
            <a:prstGeom prst="rect">
              <a:avLst/>
            </a:prstGeom>
          </p:spPr>
        </p:pic>
        <p:sp>
          <p:nvSpPr>
            <p:cNvPr id="23" name="TextBox 43"/>
            <p:cNvSpPr txBox="1"/>
            <p:nvPr/>
          </p:nvSpPr>
          <p:spPr>
            <a:xfrm>
              <a:off x="6477000" y="5257800"/>
              <a:ext cx="10668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rPr>
                <a:t>Firewall</a:t>
              </a:r>
              <a:endParaRPr lang="en-US" sz="1200" dirty="0">
                <a:solidFill>
                  <a:srgbClr val="000000">
                    <a:alpha val="85000"/>
                  </a:srgbClr>
                </a:solidFill>
              </a:endParaRPr>
            </a:p>
          </p:txBody>
        </p:sp>
      </p:grpSp>
      <p:grpSp>
        <p:nvGrpSpPr>
          <p:cNvPr id="15" name="Group 23"/>
          <p:cNvGrpSpPr/>
          <p:nvPr/>
        </p:nvGrpSpPr>
        <p:grpSpPr>
          <a:xfrm>
            <a:off x="4252987" y="548680"/>
            <a:ext cx="1755648" cy="1170432"/>
            <a:chOff x="4797552" y="2362200"/>
            <a:chExt cx="1755648" cy="1170432"/>
          </a:xfrm>
        </p:grpSpPr>
        <p:pic>
          <p:nvPicPr>
            <p:cNvPr id="25" name="Picture 24"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26"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电信</a:t>
              </a:r>
              <a:endParaRPr lang="en-US" sz="1200" dirty="0">
                <a:solidFill>
                  <a:srgbClr val="000000">
                    <a:alpha val="85000"/>
                  </a:srgbClr>
                </a:solidFill>
                <a:latin typeface="MS PGothic" pitchFamily="34" charset="-128"/>
                <a:ea typeface="MS PGothic" pitchFamily="34" charset="-128"/>
              </a:endParaRPr>
            </a:p>
          </p:txBody>
        </p:sp>
      </p:grpSp>
      <p:grpSp>
        <p:nvGrpSpPr>
          <p:cNvPr id="16" name="Group 26"/>
          <p:cNvGrpSpPr/>
          <p:nvPr/>
        </p:nvGrpSpPr>
        <p:grpSpPr>
          <a:xfrm>
            <a:off x="6275468" y="548680"/>
            <a:ext cx="1755648" cy="1170432"/>
            <a:chOff x="4797552" y="2362200"/>
            <a:chExt cx="1755648" cy="1170432"/>
          </a:xfrm>
        </p:grpSpPr>
        <p:pic>
          <p:nvPicPr>
            <p:cNvPr id="28" name="Picture 27"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29"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联通</a:t>
              </a:r>
              <a:endParaRPr lang="en-US" sz="1200" dirty="0">
                <a:solidFill>
                  <a:srgbClr val="000000">
                    <a:alpha val="85000"/>
                  </a:srgbClr>
                </a:solidFill>
                <a:latin typeface="MS PGothic" pitchFamily="34" charset="-128"/>
                <a:ea typeface="MS PGothic" pitchFamily="34" charset="-128"/>
              </a:endParaRPr>
            </a:p>
          </p:txBody>
        </p:sp>
      </p:grpSp>
      <p:cxnSp>
        <p:nvCxnSpPr>
          <p:cNvPr id="30" name="Straight Connector 29"/>
          <p:cNvCxnSpPr/>
          <p:nvPr/>
        </p:nvCxnSpPr>
        <p:spPr>
          <a:xfrm flipV="1">
            <a:off x="4724794" y="1525350"/>
            <a:ext cx="401191" cy="59908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6094717" y="1525350"/>
            <a:ext cx="585216" cy="59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flipV="1">
            <a:off x="7380312" y="1525350"/>
            <a:ext cx="255784" cy="6592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6" idx="2"/>
          </p:cNvCxnSpPr>
          <p:nvPr/>
        </p:nvCxnSpPr>
        <p:spPr>
          <a:xfrm flipH="1" flipV="1">
            <a:off x="4724795" y="2677190"/>
            <a:ext cx="1369922" cy="7203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8" idx="2"/>
          </p:cNvCxnSpPr>
          <p:nvPr/>
        </p:nvCxnSpPr>
        <p:spPr>
          <a:xfrm flipH="1" flipV="1">
            <a:off x="6112716" y="2589913"/>
            <a:ext cx="12032" cy="80764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12" idx="2"/>
          </p:cNvCxnSpPr>
          <p:nvPr/>
        </p:nvCxnSpPr>
        <p:spPr>
          <a:xfrm flipV="1">
            <a:off x="6094717" y="2745240"/>
            <a:ext cx="1541379" cy="652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3" idx="2"/>
          </p:cNvCxnSpPr>
          <p:nvPr/>
        </p:nvCxnSpPr>
        <p:spPr>
          <a:xfrm>
            <a:off x="6106401" y="4224252"/>
            <a:ext cx="5494" cy="397442"/>
          </a:xfrm>
          <a:prstGeom prst="line">
            <a:avLst/>
          </a:prstGeom>
        </p:spPr>
        <p:style>
          <a:lnRef idx="2">
            <a:schemeClr val="accent1"/>
          </a:lnRef>
          <a:fillRef idx="0">
            <a:schemeClr val="accent1"/>
          </a:fillRef>
          <a:effectRef idx="1">
            <a:schemeClr val="accent1"/>
          </a:effectRef>
          <a:fontRef idx="minor">
            <a:schemeClr val="tx1"/>
          </a:fontRef>
        </p:style>
      </p:cxnSp>
      <p:sp>
        <p:nvSpPr>
          <p:cNvPr id="47" name="Explosion 1 46"/>
          <p:cNvSpPr/>
          <p:nvPr/>
        </p:nvSpPr>
        <p:spPr>
          <a:xfrm>
            <a:off x="4516385" y="1719112"/>
            <a:ext cx="755940" cy="310294"/>
          </a:xfrm>
          <a:prstGeom prst="irregularSeal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latin typeface="MS PGothic" pitchFamily="34" charset="-128"/>
              <a:ea typeface="MS PGothic" pitchFamily="34" charset="-128"/>
            </a:endParaRPr>
          </a:p>
        </p:txBody>
      </p:sp>
      <p:cxnSp>
        <p:nvCxnSpPr>
          <p:cNvPr id="51" name="Curved Connector 50"/>
          <p:cNvCxnSpPr/>
          <p:nvPr/>
        </p:nvCxnSpPr>
        <p:spPr>
          <a:xfrm rot="16200000" flipV="1">
            <a:off x="4156025" y="3258158"/>
            <a:ext cx="2149150" cy="1009970"/>
          </a:xfrm>
          <a:prstGeom prst="curvedConnector3">
            <a:avLst>
              <a:gd name="adj1" fmla="val 63996"/>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4" name="Curved Connector 53"/>
          <p:cNvCxnSpPr/>
          <p:nvPr/>
        </p:nvCxnSpPr>
        <p:spPr>
          <a:xfrm rot="5400000" flipH="1" flipV="1">
            <a:off x="5164889" y="3799147"/>
            <a:ext cx="2221158" cy="12700"/>
          </a:xfrm>
          <a:prstGeom prst="curvedConnector3">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6" name="Curved Connector 55"/>
          <p:cNvCxnSpPr/>
          <p:nvPr/>
        </p:nvCxnSpPr>
        <p:spPr>
          <a:xfrm rot="5400000" flipH="1" flipV="1">
            <a:off x="6000551" y="3279711"/>
            <a:ext cx="2221158" cy="1051572"/>
          </a:xfrm>
          <a:prstGeom prst="curvedConnector3">
            <a:avLst>
              <a:gd name="adj1" fmla="val 65709"/>
            </a:avLst>
          </a:prstGeom>
          <a:ln>
            <a:tailEnd type="arrow"/>
          </a:ln>
        </p:spPr>
        <p:style>
          <a:lnRef idx="3">
            <a:schemeClr val="accent5"/>
          </a:lnRef>
          <a:fillRef idx="0">
            <a:schemeClr val="accent5"/>
          </a:fillRef>
          <a:effectRef idx="2">
            <a:schemeClr val="accent5"/>
          </a:effectRef>
          <a:fontRef idx="minor">
            <a:schemeClr val="tx1"/>
          </a:fontRef>
        </p:style>
      </p:cxnSp>
      <p:sp>
        <p:nvSpPr>
          <p:cNvPr id="58" name="Explosion 1 57"/>
          <p:cNvSpPr/>
          <p:nvPr/>
        </p:nvSpPr>
        <p:spPr>
          <a:xfrm>
            <a:off x="4724794" y="4916075"/>
            <a:ext cx="1136857" cy="1750331"/>
          </a:xfrm>
          <a:prstGeom prst="irregularSeal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latin typeface="MS PGothic" pitchFamily="34" charset="-128"/>
              <a:ea typeface="MS PGothic" pitchFamily="34" charset="-128"/>
            </a:endParaRPr>
          </a:p>
        </p:txBody>
      </p:sp>
      <p:grpSp>
        <p:nvGrpSpPr>
          <p:cNvPr id="17" name="Group 66"/>
          <p:cNvGrpSpPr/>
          <p:nvPr/>
        </p:nvGrpSpPr>
        <p:grpSpPr>
          <a:xfrm>
            <a:off x="5865272" y="4776506"/>
            <a:ext cx="1727199" cy="2006601"/>
            <a:chOff x="3835401" y="4013199"/>
            <a:chExt cx="1727199" cy="2006601"/>
          </a:xfrm>
        </p:grpSpPr>
        <p:sp>
          <p:nvSpPr>
            <p:cNvPr id="68" name="Rounded Rectangle 67"/>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18" name="Group 68"/>
            <p:cNvGrpSpPr/>
            <p:nvPr/>
          </p:nvGrpSpPr>
          <p:grpSpPr>
            <a:xfrm>
              <a:off x="3835401" y="4013199"/>
              <a:ext cx="1727199" cy="1837270"/>
              <a:chOff x="3835401" y="4013199"/>
              <a:chExt cx="1727199" cy="1837270"/>
            </a:xfrm>
          </p:grpSpPr>
          <p:pic>
            <p:nvPicPr>
              <p:cNvPr id="71" name="Picture 70" descr="f5_icon_hardware_desktop.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72" name="Picture 71" descr="f5_icon_hardware_lap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73" name="Picture 72" descr="f5_icon_hardware_mobil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70"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spTree>
    <p:extLst>
      <p:ext uri="{BB962C8B-B14F-4D97-AF65-F5344CB8AC3E}">
        <p14:creationId xmlns="" xmlns:p14="http://schemas.microsoft.com/office/powerpoint/2010/main" val="138291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down)">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p:cTn id="29" dur="500" fill="hold"/>
                                        <p:tgtEl>
                                          <p:spTgt spid="58"/>
                                        </p:tgtEl>
                                        <p:attrNameLst>
                                          <p:attrName>ppt_w</p:attrName>
                                        </p:attrNameLst>
                                      </p:cBhvr>
                                      <p:tavLst>
                                        <p:tav tm="0">
                                          <p:val>
                                            <p:fltVal val="0"/>
                                          </p:val>
                                        </p:tav>
                                        <p:tav tm="100000">
                                          <p:val>
                                            <p:strVal val="#ppt_w"/>
                                          </p:val>
                                        </p:tav>
                                      </p:tavLst>
                                    </p:anim>
                                    <p:anim calcmode="lin" valueType="num">
                                      <p:cBhvr>
                                        <p:cTn id="30" dur="500" fill="hold"/>
                                        <p:tgtEl>
                                          <p:spTgt spid="58"/>
                                        </p:tgtEl>
                                        <p:attrNameLst>
                                          <p:attrName>ppt_h</p:attrName>
                                        </p:attrNameLst>
                                      </p:cBhvr>
                                      <p:tavLst>
                                        <p:tav tm="0">
                                          <p:val>
                                            <p:fltVal val="0"/>
                                          </p:val>
                                        </p:tav>
                                        <p:tav tm="100000">
                                          <p:val>
                                            <p:strVal val="#ppt_h"/>
                                          </p:val>
                                        </p:tav>
                                      </p:tavLst>
                                    </p:anim>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a:off x="4252987" y="4776506"/>
            <a:ext cx="1727199" cy="2006601"/>
            <a:chOff x="3835401" y="4013199"/>
            <a:chExt cx="1727199" cy="2006601"/>
          </a:xfrm>
        </p:grpSpPr>
        <p:sp>
          <p:nvSpPr>
            <p:cNvPr id="61" name="Rounded Rectangle 60"/>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4" name="Group 61"/>
            <p:cNvGrpSpPr/>
            <p:nvPr/>
          </p:nvGrpSpPr>
          <p:grpSpPr>
            <a:xfrm>
              <a:off x="3835401" y="4013199"/>
              <a:ext cx="1727199" cy="1837270"/>
              <a:chOff x="3835401" y="4013199"/>
              <a:chExt cx="1727199" cy="1837270"/>
            </a:xfrm>
          </p:grpSpPr>
          <p:pic>
            <p:nvPicPr>
              <p:cNvPr id="64" name="Picture 63" descr="f5_icon_hardware_desktop.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65" name="Picture 64" descr="f5_icon_hardware_lap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66" name="Picture 65" descr="f5_icon_hardware_mobil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63"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sp>
        <p:nvSpPr>
          <p:cNvPr id="8194" name="Title 1"/>
          <p:cNvSpPr>
            <a:spLocks noGrp="1"/>
          </p:cNvSpPr>
          <p:nvPr>
            <p:ph type="title"/>
          </p:nvPr>
        </p:nvSpPr>
        <p:spPr/>
        <p:txBody>
          <a:bodyPr/>
          <a:lstStyle/>
          <a:p>
            <a:pPr eaLnBrk="1" hangingPunct="1"/>
            <a:r>
              <a:rPr lang="en-US" altLang="zh-CN" dirty="0" smtClean="0"/>
              <a:t>F5</a:t>
            </a:r>
            <a:r>
              <a:rPr lang="zh-CN" altLang="en-US" dirty="0" smtClean="0"/>
              <a:t>解决方案主要</a:t>
            </a:r>
            <a:r>
              <a:rPr lang="zh-CN" altLang="en-US" dirty="0"/>
              <a:t>特点</a:t>
            </a:r>
            <a:endParaRPr lang="en-US" altLang="zh-CN" dirty="0" smtClean="0"/>
          </a:p>
        </p:txBody>
      </p:sp>
      <p:sp>
        <p:nvSpPr>
          <p:cNvPr id="3" name="Content Placeholder 2"/>
          <p:cNvSpPr>
            <a:spLocks noGrp="1"/>
          </p:cNvSpPr>
          <p:nvPr>
            <p:ph idx="1"/>
          </p:nvPr>
        </p:nvSpPr>
        <p:spPr>
          <a:xfrm>
            <a:off x="664840" y="1676400"/>
            <a:ext cx="3547120" cy="4343400"/>
          </a:xfrm>
        </p:spPr>
        <p:txBody>
          <a:bodyPr>
            <a:normAutofit/>
          </a:bodyPr>
          <a:lstStyle/>
          <a:p>
            <a:pPr eaLnBrk="1" hangingPunct="1">
              <a:lnSpc>
                <a:spcPct val="80000"/>
              </a:lnSpc>
            </a:pPr>
            <a:r>
              <a:rPr lang="zh-CN" altLang="en-US" sz="2000" b="1" dirty="0" smtClean="0"/>
              <a:t>提升可用性</a:t>
            </a:r>
            <a:endParaRPr lang="en-US" altLang="zh-CN" sz="2000" b="1" dirty="0" smtClean="0"/>
          </a:p>
          <a:p>
            <a:pPr marL="400050" lvl="1" indent="0" eaLnBrk="1" hangingPunct="1">
              <a:lnSpc>
                <a:spcPct val="80000"/>
              </a:lnSpc>
              <a:buNone/>
            </a:pPr>
            <a:r>
              <a:rPr lang="zh-CN" altLang="en-US" sz="1700" dirty="0" smtClean="0"/>
              <a:t>自动管理多条</a:t>
            </a:r>
            <a:r>
              <a:rPr lang="en-US" altLang="zh-CN" sz="1700" dirty="0" smtClean="0"/>
              <a:t>ISP</a:t>
            </a:r>
            <a:r>
              <a:rPr lang="zh-CN" altLang="en-US" sz="1700" dirty="0" smtClean="0"/>
              <a:t>链路</a:t>
            </a:r>
            <a:endParaRPr lang="en-US" altLang="zh-CN" sz="1700" dirty="0" smtClean="0"/>
          </a:p>
          <a:p>
            <a:pPr marL="742950" lvl="1" indent="-342900" eaLnBrk="1" hangingPunct="1">
              <a:lnSpc>
                <a:spcPct val="80000"/>
              </a:lnSpc>
              <a:buFont typeface="Arial" pitchFamily="34" charset="0"/>
              <a:buChar char="•"/>
            </a:pPr>
            <a:r>
              <a:rPr lang="zh-CN" altLang="en-US" sz="1700" dirty="0" smtClean="0"/>
              <a:t>链路健康检查</a:t>
            </a:r>
            <a:endParaRPr lang="en-US" altLang="zh-CN" sz="1700" dirty="0" smtClean="0"/>
          </a:p>
          <a:p>
            <a:pPr marL="742950" lvl="1" indent="-342900" eaLnBrk="1" hangingPunct="1">
              <a:lnSpc>
                <a:spcPct val="80000"/>
              </a:lnSpc>
              <a:buFont typeface="Arial" pitchFamily="34" charset="0"/>
              <a:buChar char="•"/>
            </a:pPr>
            <a:r>
              <a:rPr lang="zh-CN" altLang="en-US" sz="1700" dirty="0"/>
              <a:t>自</a:t>
            </a:r>
            <a:r>
              <a:rPr lang="zh-CN" altLang="en-US" sz="1700" dirty="0" smtClean="0"/>
              <a:t>动切换故障链路</a:t>
            </a:r>
            <a:endParaRPr lang="en-US" altLang="zh-CN" sz="1700" dirty="0" smtClean="0"/>
          </a:p>
          <a:p>
            <a:pPr marL="742950" lvl="1" indent="-342900" eaLnBrk="1" hangingPunct="1">
              <a:lnSpc>
                <a:spcPct val="80000"/>
              </a:lnSpc>
              <a:buFont typeface="Arial" pitchFamily="34" charset="0"/>
              <a:buChar char="•"/>
            </a:pPr>
            <a:r>
              <a:rPr lang="zh-CN" altLang="en-US" sz="1700" dirty="0" smtClean="0"/>
              <a:t>提升用户满意度</a:t>
            </a:r>
            <a:endParaRPr lang="en-US" altLang="zh-CN" sz="1700" dirty="0" smtClean="0"/>
          </a:p>
          <a:p>
            <a:pPr marL="742950" lvl="1" indent="-342900" eaLnBrk="1" hangingPunct="1">
              <a:lnSpc>
                <a:spcPct val="80000"/>
              </a:lnSpc>
              <a:buFont typeface="Arial" pitchFamily="34" charset="0"/>
              <a:buChar char="•"/>
            </a:pPr>
            <a:endParaRPr lang="en-US" altLang="zh-CN" sz="1700" dirty="0"/>
          </a:p>
          <a:p>
            <a:pPr marL="742950" lvl="1" indent="-342900">
              <a:lnSpc>
                <a:spcPct val="80000"/>
              </a:lnSpc>
              <a:buFont typeface="+mj-lt"/>
              <a:buAutoNum type="arabicPeriod"/>
            </a:pPr>
            <a:endParaRPr lang="en-US" altLang="zh-CN" sz="1700" dirty="0"/>
          </a:p>
          <a:p>
            <a:pPr marL="58102" indent="0">
              <a:lnSpc>
                <a:spcPct val="80000"/>
              </a:lnSpc>
            </a:pPr>
            <a:r>
              <a:rPr lang="zh-CN" altLang="en-US" sz="1900" dirty="0"/>
              <a:t>线路扩展</a:t>
            </a:r>
            <a:endParaRPr lang="en-US" altLang="zh-CN" sz="1900" dirty="0"/>
          </a:p>
          <a:p>
            <a:pPr marL="685800" lvl="1" indent="-285750">
              <a:lnSpc>
                <a:spcPct val="80000"/>
              </a:lnSpc>
              <a:buFont typeface="Arial" pitchFamily="34" charset="0"/>
              <a:buChar char="•"/>
            </a:pPr>
            <a:r>
              <a:rPr lang="zh-CN" altLang="en-US" sz="1700" dirty="0" smtClean="0"/>
              <a:t>自动调</a:t>
            </a:r>
            <a:r>
              <a:rPr lang="zh-CN" altLang="en-US" sz="1700" dirty="0"/>
              <a:t>整流量分配</a:t>
            </a:r>
            <a:endParaRPr lang="en-US" altLang="zh-CN" sz="1700" dirty="0"/>
          </a:p>
          <a:p>
            <a:pPr marL="685800" lvl="1" indent="-285750">
              <a:lnSpc>
                <a:spcPct val="80000"/>
              </a:lnSpc>
              <a:buFont typeface="Arial" pitchFamily="34" charset="0"/>
              <a:buChar char="•"/>
            </a:pPr>
            <a:r>
              <a:rPr lang="zh-CN" altLang="en-US" sz="1700" dirty="0" smtClean="0"/>
              <a:t>轻松管理</a:t>
            </a:r>
            <a:endParaRPr lang="en-US" altLang="zh-CN" sz="1700" dirty="0"/>
          </a:p>
        </p:txBody>
      </p:sp>
      <p:grpSp>
        <p:nvGrpSpPr>
          <p:cNvPr id="7" name="Group 3"/>
          <p:cNvGrpSpPr/>
          <p:nvPr/>
        </p:nvGrpSpPr>
        <p:grpSpPr>
          <a:xfrm>
            <a:off x="4252987" y="1651060"/>
            <a:ext cx="945256" cy="1026130"/>
            <a:chOff x="4038600" y="4315968"/>
            <a:chExt cx="1170432" cy="1290085"/>
          </a:xfrm>
        </p:grpSpPr>
        <p:pic>
          <p:nvPicPr>
            <p:cNvPr id="5" name="Picture 4"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6"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0" name="Group 6"/>
          <p:cNvGrpSpPr/>
          <p:nvPr/>
        </p:nvGrpSpPr>
        <p:grpSpPr>
          <a:xfrm>
            <a:off x="5640088" y="1658952"/>
            <a:ext cx="945256" cy="1026130"/>
            <a:chOff x="4038600" y="4315968"/>
            <a:chExt cx="1170432" cy="1290085"/>
          </a:xfrm>
        </p:grpSpPr>
        <p:pic>
          <p:nvPicPr>
            <p:cNvPr id="8" name="Picture 7"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9"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3" name="Group 9"/>
          <p:cNvGrpSpPr/>
          <p:nvPr/>
        </p:nvGrpSpPr>
        <p:grpSpPr>
          <a:xfrm>
            <a:off x="7164288" y="1719110"/>
            <a:ext cx="945256" cy="1026130"/>
            <a:chOff x="4038600" y="4315968"/>
            <a:chExt cx="1170432" cy="1290085"/>
          </a:xfrm>
        </p:grpSpPr>
        <p:pic>
          <p:nvPicPr>
            <p:cNvPr id="11" name="Picture 10"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12"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5" name="Group 12"/>
          <p:cNvGrpSpPr/>
          <p:nvPr/>
        </p:nvGrpSpPr>
        <p:grpSpPr>
          <a:xfrm>
            <a:off x="5246924" y="3141680"/>
            <a:ext cx="1755648" cy="1367368"/>
            <a:chOff x="2489199" y="4343400"/>
            <a:chExt cx="1755648" cy="1367368"/>
          </a:xfrm>
        </p:grpSpPr>
        <p:sp>
          <p:nvSpPr>
            <p:cNvPr id="14" name="Rounded Rectangle 13"/>
            <p:cNvSpPr/>
            <p:nvPr/>
          </p:nvSpPr>
          <p:spPr>
            <a:xfrm>
              <a:off x="2514600" y="4495800"/>
              <a:ext cx="1676400" cy="1214968"/>
            </a:xfrm>
            <a:prstGeom prst="roundRect">
              <a:avLst>
                <a:gd name="adj" fmla="val 7258"/>
              </a:avLst>
            </a:prstGeom>
            <a:solidFill>
              <a:schemeClr val="bg2">
                <a:lumMod val="95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 </a:t>
              </a:r>
              <a:endParaRPr lang="en-US" dirty="0"/>
            </a:p>
          </p:txBody>
        </p:sp>
        <p:grpSp>
          <p:nvGrpSpPr>
            <p:cNvPr id="18" name="Group 14"/>
            <p:cNvGrpSpPr/>
            <p:nvPr/>
          </p:nvGrpSpPr>
          <p:grpSpPr>
            <a:xfrm>
              <a:off x="2489199" y="4343400"/>
              <a:ext cx="1755648" cy="1227067"/>
              <a:chOff x="2489199" y="4343400"/>
              <a:chExt cx="1755648" cy="1227067"/>
            </a:xfrm>
          </p:grpSpPr>
          <p:pic>
            <p:nvPicPr>
              <p:cNvPr id="16" name="Picture 15" descr="f5_icon_hardware_VIPRON2400.png"/>
              <p:cNvPicPr>
                <a:picLocks noChangeAspect="1"/>
              </p:cNvPicPr>
              <p:nvPr/>
            </p:nvPicPr>
            <p:blipFill>
              <a:blip r:embed="rId7" cstate="print"/>
              <a:stretch>
                <a:fillRect/>
              </a:stretch>
            </p:blipFill>
            <p:spPr>
              <a:xfrm>
                <a:off x="2489199" y="4343400"/>
                <a:ext cx="1755648" cy="1170432"/>
              </a:xfrm>
              <a:prstGeom prst="rect">
                <a:avLst/>
              </a:prstGeom>
            </p:spPr>
          </p:pic>
          <p:sp>
            <p:nvSpPr>
              <p:cNvPr id="17" name="TextBox 31"/>
              <p:cNvSpPr txBox="1"/>
              <p:nvPr/>
            </p:nvSpPr>
            <p:spPr>
              <a:xfrm>
                <a:off x="2641599" y="5293468"/>
                <a:ext cx="14478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rPr>
                  <a:t>VIPRION</a:t>
                </a:r>
              </a:p>
            </p:txBody>
          </p:sp>
        </p:grpSp>
      </p:grpSp>
      <p:grpSp>
        <p:nvGrpSpPr>
          <p:cNvPr id="19" name="Group 23"/>
          <p:cNvGrpSpPr/>
          <p:nvPr/>
        </p:nvGrpSpPr>
        <p:grpSpPr>
          <a:xfrm>
            <a:off x="4252987" y="548680"/>
            <a:ext cx="1755648" cy="1170432"/>
            <a:chOff x="4797552" y="2362200"/>
            <a:chExt cx="1755648" cy="1170432"/>
          </a:xfrm>
        </p:grpSpPr>
        <p:pic>
          <p:nvPicPr>
            <p:cNvPr id="25" name="Picture 24"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26"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电信</a:t>
              </a:r>
              <a:endParaRPr lang="en-US" sz="1200" dirty="0">
                <a:solidFill>
                  <a:srgbClr val="000000">
                    <a:alpha val="85000"/>
                  </a:srgbClr>
                </a:solidFill>
                <a:latin typeface="MS PGothic" pitchFamily="34" charset="-128"/>
                <a:ea typeface="MS PGothic" pitchFamily="34" charset="-128"/>
              </a:endParaRPr>
            </a:p>
          </p:txBody>
        </p:sp>
      </p:grpSp>
      <p:grpSp>
        <p:nvGrpSpPr>
          <p:cNvPr id="20" name="Group 26"/>
          <p:cNvGrpSpPr/>
          <p:nvPr/>
        </p:nvGrpSpPr>
        <p:grpSpPr>
          <a:xfrm>
            <a:off x="6275468" y="548680"/>
            <a:ext cx="1755648" cy="1170432"/>
            <a:chOff x="4797552" y="2362200"/>
            <a:chExt cx="1755648" cy="1170432"/>
          </a:xfrm>
        </p:grpSpPr>
        <p:pic>
          <p:nvPicPr>
            <p:cNvPr id="28" name="Picture 27"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29"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联通</a:t>
              </a:r>
              <a:endParaRPr lang="en-US" sz="1200" dirty="0">
                <a:solidFill>
                  <a:srgbClr val="000000">
                    <a:alpha val="85000"/>
                  </a:srgbClr>
                </a:solidFill>
                <a:latin typeface="MS PGothic" pitchFamily="34" charset="-128"/>
                <a:ea typeface="MS PGothic" pitchFamily="34" charset="-128"/>
              </a:endParaRPr>
            </a:p>
          </p:txBody>
        </p:sp>
      </p:grpSp>
      <p:cxnSp>
        <p:nvCxnSpPr>
          <p:cNvPr id="30" name="Straight Connector 29"/>
          <p:cNvCxnSpPr/>
          <p:nvPr/>
        </p:nvCxnSpPr>
        <p:spPr>
          <a:xfrm flipV="1">
            <a:off x="4724794" y="1525350"/>
            <a:ext cx="401191" cy="59908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6094717" y="1525350"/>
            <a:ext cx="585216" cy="59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flipV="1">
            <a:off x="7380312" y="1525350"/>
            <a:ext cx="255784" cy="6592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6" idx="2"/>
          </p:cNvCxnSpPr>
          <p:nvPr/>
        </p:nvCxnSpPr>
        <p:spPr>
          <a:xfrm flipH="1" flipV="1">
            <a:off x="4724795" y="2677190"/>
            <a:ext cx="1369922" cy="7203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8" idx="2"/>
          </p:cNvCxnSpPr>
          <p:nvPr/>
        </p:nvCxnSpPr>
        <p:spPr>
          <a:xfrm flipH="1" flipV="1">
            <a:off x="6112716" y="2589913"/>
            <a:ext cx="12032" cy="80764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12" idx="2"/>
          </p:cNvCxnSpPr>
          <p:nvPr/>
        </p:nvCxnSpPr>
        <p:spPr>
          <a:xfrm flipV="1">
            <a:off x="6094717" y="2745240"/>
            <a:ext cx="1541379" cy="652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106401" y="4224252"/>
            <a:ext cx="5494" cy="397442"/>
          </a:xfrm>
          <a:prstGeom prst="line">
            <a:avLst/>
          </a:prstGeom>
        </p:spPr>
        <p:style>
          <a:lnRef idx="2">
            <a:schemeClr val="accent1"/>
          </a:lnRef>
          <a:fillRef idx="0">
            <a:schemeClr val="accent1"/>
          </a:fillRef>
          <a:effectRef idx="1">
            <a:schemeClr val="accent1"/>
          </a:effectRef>
          <a:fontRef idx="minor">
            <a:schemeClr val="tx1"/>
          </a:fontRef>
        </p:style>
      </p:cxnSp>
      <p:sp>
        <p:nvSpPr>
          <p:cNvPr id="47" name="Explosion 1 46"/>
          <p:cNvSpPr/>
          <p:nvPr/>
        </p:nvSpPr>
        <p:spPr>
          <a:xfrm>
            <a:off x="4516385" y="1719112"/>
            <a:ext cx="755940" cy="310294"/>
          </a:xfrm>
          <a:prstGeom prst="irregularSeal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latin typeface="MS PGothic" pitchFamily="34" charset="-128"/>
              <a:ea typeface="MS PGothic" pitchFamily="34" charset="-128"/>
            </a:endParaRPr>
          </a:p>
        </p:txBody>
      </p:sp>
      <p:cxnSp>
        <p:nvCxnSpPr>
          <p:cNvPr id="51" name="Curved Connector 50"/>
          <p:cNvCxnSpPr/>
          <p:nvPr/>
        </p:nvCxnSpPr>
        <p:spPr>
          <a:xfrm rot="16200000" flipV="1">
            <a:off x="4156025" y="3258158"/>
            <a:ext cx="2149150" cy="1009970"/>
          </a:xfrm>
          <a:prstGeom prst="curvedConnector3">
            <a:avLst>
              <a:gd name="adj1" fmla="val 63996"/>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4" name="Curved Connector 53"/>
          <p:cNvCxnSpPr/>
          <p:nvPr/>
        </p:nvCxnSpPr>
        <p:spPr>
          <a:xfrm rot="5400000" flipH="1" flipV="1">
            <a:off x="5164889" y="3799147"/>
            <a:ext cx="2221158" cy="12700"/>
          </a:xfrm>
          <a:prstGeom prst="curvedConnector3">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6" name="Curved Connector 55"/>
          <p:cNvCxnSpPr/>
          <p:nvPr/>
        </p:nvCxnSpPr>
        <p:spPr>
          <a:xfrm rot="5400000" flipH="1" flipV="1">
            <a:off x="6000551" y="3279711"/>
            <a:ext cx="2221158" cy="1051572"/>
          </a:xfrm>
          <a:prstGeom prst="curvedConnector3">
            <a:avLst>
              <a:gd name="adj1" fmla="val 65709"/>
            </a:avLst>
          </a:prstGeom>
          <a:ln>
            <a:tailEnd type="arrow"/>
          </a:ln>
        </p:spPr>
        <p:style>
          <a:lnRef idx="3">
            <a:schemeClr val="accent5"/>
          </a:lnRef>
          <a:fillRef idx="0">
            <a:schemeClr val="accent5"/>
          </a:fillRef>
          <a:effectRef idx="2">
            <a:schemeClr val="accent5"/>
          </a:effectRef>
          <a:fontRef idx="minor">
            <a:schemeClr val="tx1"/>
          </a:fontRef>
        </p:style>
      </p:cxnSp>
      <p:grpSp>
        <p:nvGrpSpPr>
          <p:cNvPr id="21" name="Group 66"/>
          <p:cNvGrpSpPr/>
          <p:nvPr/>
        </p:nvGrpSpPr>
        <p:grpSpPr>
          <a:xfrm>
            <a:off x="5865272" y="4776506"/>
            <a:ext cx="1727199" cy="2006601"/>
            <a:chOff x="3835401" y="4013199"/>
            <a:chExt cx="1727199" cy="2006601"/>
          </a:xfrm>
        </p:grpSpPr>
        <p:sp>
          <p:nvSpPr>
            <p:cNvPr id="68" name="Rounded Rectangle 67"/>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22" name="Group 68"/>
            <p:cNvGrpSpPr/>
            <p:nvPr/>
          </p:nvGrpSpPr>
          <p:grpSpPr>
            <a:xfrm>
              <a:off x="3835401" y="4013199"/>
              <a:ext cx="1727199" cy="1837270"/>
              <a:chOff x="3835401" y="4013199"/>
              <a:chExt cx="1727199" cy="1837270"/>
            </a:xfrm>
          </p:grpSpPr>
          <p:pic>
            <p:nvPicPr>
              <p:cNvPr id="71" name="Picture 70" descr="f5_icon_hardware_desktop.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72" name="Picture 71" descr="f5_icon_hardware_lap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73" name="Picture 72" descr="f5_icon_hardware_mobil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70"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cxnSp>
        <p:nvCxnSpPr>
          <p:cNvPr id="36" name="Curved Connector 35"/>
          <p:cNvCxnSpPr/>
          <p:nvPr/>
        </p:nvCxnSpPr>
        <p:spPr>
          <a:xfrm rot="16200000" flipV="1">
            <a:off x="4569838" y="1849867"/>
            <a:ext cx="1616330" cy="967296"/>
          </a:xfrm>
          <a:prstGeom prst="curvedConnector3">
            <a:avLst>
              <a:gd name="adj1" fmla="val 29157"/>
            </a:avLst>
          </a:prstGeom>
          <a:ln>
            <a:prstDash val="sysDash"/>
            <a:headEnd type="arrow"/>
            <a:tailEnd type="arrow"/>
          </a:ln>
        </p:spPr>
        <p:style>
          <a:lnRef idx="2">
            <a:schemeClr val="accent2"/>
          </a:lnRef>
          <a:fillRef idx="0">
            <a:schemeClr val="accent2"/>
          </a:fillRef>
          <a:effectRef idx="1">
            <a:schemeClr val="accent2"/>
          </a:effectRef>
          <a:fontRef idx="minor">
            <a:schemeClr val="tx1"/>
          </a:fontRef>
        </p:style>
      </p:cxnSp>
      <p:cxnSp>
        <p:nvCxnSpPr>
          <p:cNvPr id="74" name="Curved Connector 73"/>
          <p:cNvCxnSpPr/>
          <p:nvPr/>
        </p:nvCxnSpPr>
        <p:spPr>
          <a:xfrm rot="5400000" flipH="1" flipV="1">
            <a:off x="5362017" y="2268773"/>
            <a:ext cx="1841826" cy="208789"/>
          </a:xfrm>
          <a:prstGeom prst="curvedConnector3">
            <a:avLst/>
          </a:prstGeom>
          <a:ln>
            <a:prstDash val="sysDash"/>
            <a:headEnd type="arrow"/>
            <a:tailEnd type="arrow"/>
          </a:ln>
        </p:spPr>
        <p:style>
          <a:lnRef idx="2">
            <a:schemeClr val="accent2"/>
          </a:lnRef>
          <a:fillRef idx="0">
            <a:schemeClr val="accent2"/>
          </a:fillRef>
          <a:effectRef idx="1">
            <a:schemeClr val="accent2"/>
          </a:effectRef>
          <a:fontRef idx="minor">
            <a:schemeClr val="tx1"/>
          </a:fontRef>
        </p:style>
      </p:cxnSp>
      <p:cxnSp>
        <p:nvCxnSpPr>
          <p:cNvPr id="75" name="Curved Connector 74"/>
          <p:cNvCxnSpPr/>
          <p:nvPr/>
        </p:nvCxnSpPr>
        <p:spPr>
          <a:xfrm rot="5400000" flipH="1" flipV="1">
            <a:off x="6055222" y="1991587"/>
            <a:ext cx="1544345" cy="755842"/>
          </a:xfrm>
          <a:prstGeom prst="curvedConnector3">
            <a:avLst>
              <a:gd name="adj1" fmla="val 31302"/>
            </a:avLst>
          </a:prstGeom>
          <a:ln>
            <a:prstDash val="sysDash"/>
            <a:headEnd type="arrow"/>
            <a:tailEnd type="arrow"/>
          </a:ln>
        </p:spPr>
        <p:style>
          <a:lnRef idx="2">
            <a:schemeClr val="accent2"/>
          </a:lnRef>
          <a:fillRef idx="0">
            <a:schemeClr val="accent2"/>
          </a:fillRef>
          <a:effectRef idx="1">
            <a:schemeClr val="accent2"/>
          </a:effectRef>
          <a:fontRef idx="minor">
            <a:schemeClr val="tx1"/>
          </a:fontRef>
        </p:style>
      </p:cxnSp>
      <p:cxnSp>
        <p:nvCxnSpPr>
          <p:cNvPr id="76" name="Curved Connector 75"/>
          <p:cNvCxnSpPr/>
          <p:nvPr/>
        </p:nvCxnSpPr>
        <p:spPr>
          <a:xfrm rot="5400000" flipH="1" flipV="1">
            <a:off x="4436004" y="3417398"/>
            <a:ext cx="2256752" cy="601783"/>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 xmlns:p14="http://schemas.microsoft.com/office/powerpoint/2010/main" val="402042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down)">
                                      <p:cBhvr>
                                        <p:cTn id="10" dur="500"/>
                                        <p:tgtEl>
                                          <p:spTgt spid="74"/>
                                        </p:tgtEl>
                                      </p:cBhvr>
                                    </p:animEffect>
                                  </p:childTnLst>
                                </p:cTn>
                              </p:par>
                              <p:par>
                                <p:cTn id="11" presetID="22" presetClass="entr" presetSubtype="4"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down)">
                                      <p:cBhvr>
                                        <p:cTn id="13" dur="500"/>
                                        <p:tgtEl>
                                          <p:spTgt spid="7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down)">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down)">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animEffect transition="in" filter="fad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nodeType="clickEffect">
                                  <p:stCondLst>
                                    <p:cond delay="0"/>
                                  </p:stCondLst>
                                  <p:childTnLst>
                                    <p:animEffect transition="out" filter="wipe(down)">
                                      <p:cBhvr>
                                        <p:cTn id="39" dur="500"/>
                                        <p:tgtEl>
                                          <p:spTgt spid="51"/>
                                        </p:tgtEl>
                                      </p:cBhvr>
                                    </p:animEffect>
                                    <p:set>
                                      <p:cBhvr>
                                        <p:cTn id="40" dur="1" fill="hold">
                                          <p:stCondLst>
                                            <p:cond delay="499"/>
                                          </p:stCondLst>
                                        </p:cTn>
                                        <p:tgtEl>
                                          <p:spTgt spid="5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down)">
                                      <p:cBhvr>
                                        <p:cTn id="4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a:off x="5246924" y="3141680"/>
            <a:ext cx="1755648" cy="1367368"/>
            <a:chOff x="2489199" y="4343400"/>
            <a:chExt cx="1755648" cy="1367368"/>
          </a:xfrm>
        </p:grpSpPr>
        <p:sp>
          <p:nvSpPr>
            <p:cNvPr id="61" name="Rounded Rectangle 60"/>
            <p:cNvSpPr/>
            <p:nvPr/>
          </p:nvSpPr>
          <p:spPr>
            <a:xfrm>
              <a:off x="2514600" y="4495800"/>
              <a:ext cx="1676400" cy="1214968"/>
            </a:xfrm>
            <a:prstGeom prst="roundRect">
              <a:avLst>
                <a:gd name="adj" fmla="val 7258"/>
              </a:avLst>
            </a:prstGeom>
            <a:solidFill>
              <a:schemeClr val="bg2">
                <a:lumMod val="95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 </a:t>
              </a:r>
              <a:endParaRPr lang="en-US" dirty="0"/>
            </a:p>
          </p:txBody>
        </p:sp>
        <p:grpSp>
          <p:nvGrpSpPr>
            <p:cNvPr id="4" name="Group 61"/>
            <p:cNvGrpSpPr/>
            <p:nvPr/>
          </p:nvGrpSpPr>
          <p:grpSpPr>
            <a:xfrm>
              <a:off x="2489199" y="4343400"/>
              <a:ext cx="1755648" cy="1227067"/>
              <a:chOff x="2489199" y="4343400"/>
              <a:chExt cx="1755648" cy="1227067"/>
            </a:xfrm>
          </p:grpSpPr>
          <p:pic>
            <p:nvPicPr>
              <p:cNvPr id="63" name="Picture 62" descr="f5_icon_hardware_VIPRON2400.png"/>
              <p:cNvPicPr>
                <a:picLocks noChangeAspect="1"/>
              </p:cNvPicPr>
              <p:nvPr/>
            </p:nvPicPr>
            <p:blipFill>
              <a:blip r:embed="rId3" cstate="print"/>
              <a:stretch>
                <a:fillRect/>
              </a:stretch>
            </p:blipFill>
            <p:spPr>
              <a:xfrm>
                <a:off x="2489199" y="4343400"/>
                <a:ext cx="1755648" cy="1170432"/>
              </a:xfrm>
              <a:prstGeom prst="rect">
                <a:avLst/>
              </a:prstGeom>
            </p:spPr>
          </p:pic>
          <p:sp>
            <p:nvSpPr>
              <p:cNvPr id="64" name="TextBox 31"/>
              <p:cNvSpPr txBox="1"/>
              <p:nvPr/>
            </p:nvSpPr>
            <p:spPr>
              <a:xfrm>
                <a:off x="2641599" y="5293468"/>
                <a:ext cx="14478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rPr>
                  <a:t>VIPRION</a:t>
                </a:r>
              </a:p>
            </p:txBody>
          </p:sp>
        </p:grpSp>
      </p:grpSp>
      <p:sp>
        <p:nvSpPr>
          <p:cNvPr id="8194" name="Title 1"/>
          <p:cNvSpPr>
            <a:spLocks noGrp="1"/>
          </p:cNvSpPr>
          <p:nvPr>
            <p:ph type="title"/>
          </p:nvPr>
        </p:nvSpPr>
        <p:spPr/>
        <p:txBody>
          <a:bodyPr/>
          <a:lstStyle/>
          <a:p>
            <a:pPr eaLnBrk="1" hangingPunct="1"/>
            <a:r>
              <a:rPr lang="en-US" altLang="zh-CN" dirty="0" smtClean="0"/>
              <a:t>F5</a:t>
            </a:r>
            <a:r>
              <a:rPr lang="zh-CN" altLang="en-US" dirty="0" smtClean="0"/>
              <a:t>解决方案主要</a:t>
            </a:r>
            <a:r>
              <a:rPr lang="zh-CN" altLang="en-US" dirty="0"/>
              <a:t>特点</a:t>
            </a:r>
            <a:endParaRPr lang="en-US" altLang="zh-CN" dirty="0" smtClean="0"/>
          </a:p>
        </p:txBody>
      </p:sp>
      <p:sp>
        <p:nvSpPr>
          <p:cNvPr id="3" name="Content Placeholder 2"/>
          <p:cNvSpPr>
            <a:spLocks noGrp="1"/>
          </p:cNvSpPr>
          <p:nvPr>
            <p:ph idx="1"/>
          </p:nvPr>
        </p:nvSpPr>
        <p:spPr>
          <a:xfrm>
            <a:off x="664840" y="1676400"/>
            <a:ext cx="3331096" cy="4343400"/>
          </a:xfrm>
        </p:spPr>
        <p:txBody>
          <a:bodyPr>
            <a:normAutofit/>
          </a:bodyPr>
          <a:lstStyle/>
          <a:p>
            <a:pPr eaLnBrk="1" hangingPunct="1">
              <a:lnSpc>
                <a:spcPct val="80000"/>
              </a:lnSpc>
            </a:pPr>
            <a:r>
              <a:rPr lang="zh-CN" altLang="en-US" sz="2000" b="1" dirty="0" smtClean="0"/>
              <a:t>降低运营成本</a:t>
            </a:r>
            <a:endParaRPr lang="en-US" altLang="zh-CN" sz="2000" b="1" dirty="0" smtClean="0"/>
          </a:p>
          <a:p>
            <a:pPr marL="342900" lvl="1" indent="-342900" eaLnBrk="1" hangingPunct="1">
              <a:lnSpc>
                <a:spcPct val="80000"/>
              </a:lnSpc>
              <a:buFont typeface="Arial" pitchFamily="34" charset="0"/>
              <a:buChar char="•"/>
            </a:pPr>
            <a:r>
              <a:rPr lang="zh-CN" altLang="en-US" sz="1700" dirty="0" smtClean="0"/>
              <a:t>聚合多条低成本链路</a:t>
            </a:r>
            <a:endParaRPr lang="en-US" altLang="zh-CN" sz="1700" dirty="0" smtClean="0"/>
          </a:p>
          <a:p>
            <a:pPr marL="342900" lvl="2" indent="-342900">
              <a:lnSpc>
                <a:spcPct val="80000"/>
              </a:lnSpc>
              <a:buFont typeface="Arial" pitchFamily="34" charset="0"/>
              <a:buChar char="•"/>
            </a:pPr>
            <a:r>
              <a:rPr lang="zh-CN" altLang="en-US" sz="1700" dirty="0" smtClean="0"/>
              <a:t>使用多条</a:t>
            </a:r>
            <a:r>
              <a:rPr lang="en-US" altLang="zh-CN" sz="1700" dirty="0" smtClean="0"/>
              <a:t>1G</a:t>
            </a:r>
            <a:r>
              <a:rPr lang="zh-CN" altLang="en-US" sz="1700" dirty="0" smtClean="0"/>
              <a:t>链路聚合为</a:t>
            </a:r>
            <a:r>
              <a:rPr lang="en-US" altLang="zh-CN" sz="1700" dirty="0" smtClean="0"/>
              <a:t>10G</a:t>
            </a:r>
            <a:r>
              <a:rPr lang="zh-CN" altLang="en-US" sz="1700" dirty="0" smtClean="0"/>
              <a:t>链路</a:t>
            </a:r>
            <a:endParaRPr lang="en-US" altLang="zh-CN" sz="1700" dirty="0" smtClean="0"/>
          </a:p>
          <a:p>
            <a:pPr marL="342900" lvl="2" indent="-342900">
              <a:lnSpc>
                <a:spcPct val="80000"/>
              </a:lnSpc>
              <a:buFont typeface="Arial" pitchFamily="34" charset="0"/>
              <a:buChar char="•"/>
            </a:pPr>
            <a:r>
              <a:rPr lang="zh-CN" altLang="en-US" sz="1700" dirty="0"/>
              <a:t>使</a:t>
            </a:r>
            <a:r>
              <a:rPr lang="zh-CN" altLang="en-US" sz="1700" dirty="0" smtClean="0"/>
              <a:t>用多条</a:t>
            </a:r>
            <a:r>
              <a:rPr lang="en-US" altLang="zh-CN" sz="1700" dirty="0" smtClean="0"/>
              <a:t>100M</a:t>
            </a:r>
            <a:r>
              <a:rPr lang="zh-CN" altLang="en-US" sz="1700" dirty="0" smtClean="0"/>
              <a:t>链路聚合为</a:t>
            </a:r>
            <a:r>
              <a:rPr lang="en-US" altLang="zh-CN" sz="1700" dirty="0" smtClean="0"/>
              <a:t>1G</a:t>
            </a:r>
            <a:r>
              <a:rPr lang="zh-CN" altLang="en-US" sz="1700" dirty="0" smtClean="0"/>
              <a:t>链路</a:t>
            </a:r>
            <a:endParaRPr lang="en-US" altLang="zh-CN" sz="1700" dirty="0" smtClean="0"/>
          </a:p>
          <a:p>
            <a:pPr marL="342900" lvl="1" indent="-342900" eaLnBrk="1" hangingPunct="1">
              <a:lnSpc>
                <a:spcPct val="80000"/>
              </a:lnSpc>
              <a:buFont typeface="Arial" pitchFamily="34" charset="0"/>
              <a:buChar char="•"/>
            </a:pPr>
            <a:r>
              <a:rPr lang="zh-CN" altLang="en-US" sz="1700" dirty="0" smtClean="0"/>
              <a:t>提高现有带宽使用率</a:t>
            </a:r>
            <a:endParaRPr lang="en-US" altLang="zh-CN" sz="1700" dirty="0" smtClean="0"/>
          </a:p>
          <a:p>
            <a:pPr marL="342900" lvl="2" indent="-342900">
              <a:lnSpc>
                <a:spcPct val="80000"/>
              </a:lnSpc>
              <a:buFont typeface="Arial" pitchFamily="34" charset="0"/>
              <a:buChar char="•"/>
            </a:pPr>
            <a:r>
              <a:rPr lang="zh-CN" altLang="en-US" sz="1700" dirty="0"/>
              <a:t>按带宽比</a:t>
            </a:r>
            <a:r>
              <a:rPr lang="zh-CN" altLang="en-US" sz="1700" dirty="0" smtClean="0"/>
              <a:t>例均衡分配流量</a:t>
            </a:r>
            <a:endParaRPr lang="en-US" altLang="zh-CN" sz="1700" dirty="0" smtClean="0"/>
          </a:p>
          <a:p>
            <a:pPr marL="342900" lvl="2" indent="-342900">
              <a:lnSpc>
                <a:spcPct val="80000"/>
              </a:lnSpc>
              <a:buFont typeface="Arial" pitchFamily="34" charset="0"/>
              <a:buChar char="•"/>
            </a:pPr>
            <a:r>
              <a:rPr lang="zh-CN" altLang="en-US" sz="1700" dirty="0" smtClean="0"/>
              <a:t>提高总体带宽的使用率</a:t>
            </a:r>
            <a:endParaRPr lang="en-US" altLang="zh-CN" sz="1700" dirty="0" smtClean="0"/>
          </a:p>
          <a:p>
            <a:pPr lvl="2">
              <a:lnSpc>
                <a:spcPct val="80000"/>
              </a:lnSpc>
            </a:pPr>
            <a:endParaRPr lang="en-US" altLang="zh-CN" sz="1700" dirty="0" smtClean="0"/>
          </a:p>
        </p:txBody>
      </p:sp>
      <p:grpSp>
        <p:nvGrpSpPr>
          <p:cNvPr id="6" name="Group 3"/>
          <p:cNvGrpSpPr/>
          <p:nvPr/>
        </p:nvGrpSpPr>
        <p:grpSpPr>
          <a:xfrm>
            <a:off x="4252987" y="4776506"/>
            <a:ext cx="1727199" cy="2006601"/>
            <a:chOff x="3835401" y="4013199"/>
            <a:chExt cx="1727199" cy="2006601"/>
          </a:xfrm>
        </p:grpSpPr>
        <p:sp>
          <p:nvSpPr>
            <p:cNvPr id="5" name="Rounded Rectangle 4"/>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11" name="Group 5"/>
            <p:cNvGrpSpPr/>
            <p:nvPr/>
          </p:nvGrpSpPr>
          <p:grpSpPr>
            <a:xfrm>
              <a:off x="3835401" y="4013199"/>
              <a:ext cx="1727199" cy="1837270"/>
              <a:chOff x="3835401" y="4013199"/>
              <a:chExt cx="1727199" cy="1837270"/>
            </a:xfrm>
          </p:grpSpPr>
          <p:pic>
            <p:nvPicPr>
              <p:cNvPr id="8" name="Picture 7" descr="f5_icon_hardware_desk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9" name="Picture 8" descr="f5_icon_hardware_laptop.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10" name="Picture 9" descr="f5_icon_hardware_mobile.png"/>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7"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grpSp>
        <p:nvGrpSpPr>
          <p:cNvPr id="14" name="Group 10"/>
          <p:cNvGrpSpPr/>
          <p:nvPr/>
        </p:nvGrpSpPr>
        <p:grpSpPr>
          <a:xfrm>
            <a:off x="4252987" y="1651060"/>
            <a:ext cx="945256" cy="1026130"/>
            <a:chOff x="4038600" y="4315968"/>
            <a:chExt cx="1170432" cy="1290085"/>
          </a:xfrm>
        </p:grpSpPr>
        <p:pic>
          <p:nvPicPr>
            <p:cNvPr id="12" name="Picture 11" descr="f5_icon_router.png"/>
            <p:cNvPicPr>
              <a:picLocks noChangeAspect="1"/>
            </p:cNvPicPr>
            <p:nvPr/>
          </p:nvPicPr>
          <p:blipFill>
            <a:blip r:embed="rId7" cstate="print"/>
            <a:stretch>
              <a:fillRect/>
            </a:stretch>
          </p:blipFill>
          <p:spPr>
            <a:xfrm>
              <a:off x="4038600" y="4315968"/>
              <a:ext cx="1170432" cy="1170432"/>
            </a:xfrm>
            <a:prstGeom prst="rect">
              <a:avLst/>
            </a:prstGeom>
          </p:spPr>
        </p:pic>
        <p:sp>
          <p:nvSpPr>
            <p:cNvPr id="13"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7" name="Group 13"/>
          <p:cNvGrpSpPr/>
          <p:nvPr/>
        </p:nvGrpSpPr>
        <p:grpSpPr>
          <a:xfrm>
            <a:off x="5640088" y="1658952"/>
            <a:ext cx="945256" cy="1026130"/>
            <a:chOff x="4038600" y="4315968"/>
            <a:chExt cx="1170432" cy="1290085"/>
          </a:xfrm>
        </p:grpSpPr>
        <p:pic>
          <p:nvPicPr>
            <p:cNvPr id="15" name="Picture 14" descr="f5_icon_router.png"/>
            <p:cNvPicPr>
              <a:picLocks noChangeAspect="1"/>
            </p:cNvPicPr>
            <p:nvPr/>
          </p:nvPicPr>
          <p:blipFill>
            <a:blip r:embed="rId7" cstate="print"/>
            <a:stretch>
              <a:fillRect/>
            </a:stretch>
          </p:blipFill>
          <p:spPr>
            <a:xfrm>
              <a:off x="4038600" y="4315968"/>
              <a:ext cx="1170432" cy="1170432"/>
            </a:xfrm>
            <a:prstGeom prst="rect">
              <a:avLst/>
            </a:prstGeom>
          </p:spPr>
        </p:pic>
        <p:sp>
          <p:nvSpPr>
            <p:cNvPr id="16"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20" name="Group 16"/>
          <p:cNvGrpSpPr/>
          <p:nvPr/>
        </p:nvGrpSpPr>
        <p:grpSpPr>
          <a:xfrm>
            <a:off x="7164288" y="1719110"/>
            <a:ext cx="945256" cy="1026130"/>
            <a:chOff x="4038600" y="4315968"/>
            <a:chExt cx="1170432" cy="1290085"/>
          </a:xfrm>
        </p:grpSpPr>
        <p:pic>
          <p:nvPicPr>
            <p:cNvPr id="18" name="Picture 17" descr="f5_icon_router.png"/>
            <p:cNvPicPr>
              <a:picLocks noChangeAspect="1"/>
            </p:cNvPicPr>
            <p:nvPr/>
          </p:nvPicPr>
          <p:blipFill>
            <a:blip r:embed="rId7" cstate="print"/>
            <a:stretch>
              <a:fillRect/>
            </a:stretch>
          </p:blipFill>
          <p:spPr>
            <a:xfrm>
              <a:off x="4038600" y="4315968"/>
              <a:ext cx="1170432" cy="1170432"/>
            </a:xfrm>
            <a:prstGeom prst="rect">
              <a:avLst/>
            </a:prstGeom>
          </p:spPr>
        </p:pic>
        <p:sp>
          <p:nvSpPr>
            <p:cNvPr id="19"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21" name="Group 22"/>
          <p:cNvGrpSpPr/>
          <p:nvPr/>
        </p:nvGrpSpPr>
        <p:grpSpPr>
          <a:xfrm>
            <a:off x="4252987" y="548680"/>
            <a:ext cx="1755648" cy="1170432"/>
            <a:chOff x="4797552" y="2362200"/>
            <a:chExt cx="1755648" cy="1170432"/>
          </a:xfrm>
        </p:grpSpPr>
        <p:pic>
          <p:nvPicPr>
            <p:cNvPr id="24" name="Picture 23"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25"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电信</a:t>
              </a:r>
              <a:endParaRPr lang="en-US" sz="1200" dirty="0">
                <a:solidFill>
                  <a:srgbClr val="000000">
                    <a:alpha val="85000"/>
                  </a:srgbClr>
                </a:solidFill>
                <a:latin typeface="MS PGothic" pitchFamily="34" charset="-128"/>
                <a:ea typeface="MS PGothic" pitchFamily="34" charset="-128"/>
              </a:endParaRPr>
            </a:p>
          </p:txBody>
        </p:sp>
      </p:grpSp>
      <p:grpSp>
        <p:nvGrpSpPr>
          <p:cNvPr id="22" name="Group 25"/>
          <p:cNvGrpSpPr/>
          <p:nvPr/>
        </p:nvGrpSpPr>
        <p:grpSpPr>
          <a:xfrm>
            <a:off x="6275468" y="548680"/>
            <a:ext cx="1755648" cy="1170432"/>
            <a:chOff x="4797552" y="2362200"/>
            <a:chExt cx="1755648" cy="1170432"/>
          </a:xfrm>
        </p:grpSpPr>
        <p:pic>
          <p:nvPicPr>
            <p:cNvPr id="27" name="Picture 26"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28"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联通</a:t>
              </a:r>
              <a:endParaRPr lang="en-US" sz="1200" dirty="0">
                <a:solidFill>
                  <a:srgbClr val="000000">
                    <a:alpha val="85000"/>
                  </a:srgbClr>
                </a:solidFill>
                <a:latin typeface="MS PGothic" pitchFamily="34" charset="-128"/>
                <a:ea typeface="MS PGothic" pitchFamily="34" charset="-128"/>
              </a:endParaRPr>
            </a:p>
          </p:txBody>
        </p:sp>
      </p:grpSp>
      <p:cxnSp>
        <p:nvCxnSpPr>
          <p:cNvPr id="29" name="Straight Connector 28"/>
          <p:cNvCxnSpPr/>
          <p:nvPr/>
        </p:nvCxnSpPr>
        <p:spPr>
          <a:xfrm flipV="1">
            <a:off x="4724794" y="1525350"/>
            <a:ext cx="401191" cy="59908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6094717" y="1525350"/>
            <a:ext cx="585216" cy="59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7380312" y="1525350"/>
            <a:ext cx="255784" cy="6592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3" idx="2"/>
          </p:cNvCxnSpPr>
          <p:nvPr/>
        </p:nvCxnSpPr>
        <p:spPr>
          <a:xfrm flipH="1" flipV="1">
            <a:off x="4724795" y="2677190"/>
            <a:ext cx="1369922" cy="7203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15" idx="2"/>
          </p:cNvCxnSpPr>
          <p:nvPr/>
        </p:nvCxnSpPr>
        <p:spPr>
          <a:xfrm flipH="1" flipV="1">
            <a:off x="6112716" y="2589913"/>
            <a:ext cx="12032" cy="807645"/>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9" idx="2"/>
          </p:cNvCxnSpPr>
          <p:nvPr/>
        </p:nvCxnSpPr>
        <p:spPr>
          <a:xfrm flipV="1">
            <a:off x="6094717" y="2745240"/>
            <a:ext cx="1541379" cy="652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106401" y="4224252"/>
            <a:ext cx="5494" cy="3974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Curved Connector 36"/>
          <p:cNvCxnSpPr/>
          <p:nvPr/>
        </p:nvCxnSpPr>
        <p:spPr>
          <a:xfrm rot="16200000" flipV="1">
            <a:off x="4156025" y="3258158"/>
            <a:ext cx="2149150" cy="1009970"/>
          </a:xfrm>
          <a:prstGeom prst="curvedConnector3">
            <a:avLst>
              <a:gd name="adj1" fmla="val 63996"/>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8" name="Curved Connector 37"/>
          <p:cNvCxnSpPr/>
          <p:nvPr/>
        </p:nvCxnSpPr>
        <p:spPr>
          <a:xfrm rot="5400000" flipH="1" flipV="1">
            <a:off x="5164889" y="3799147"/>
            <a:ext cx="2221158" cy="12700"/>
          </a:xfrm>
          <a:prstGeom prst="curvedConnector3">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9" name="Curved Connector 38"/>
          <p:cNvCxnSpPr/>
          <p:nvPr/>
        </p:nvCxnSpPr>
        <p:spPr>
          <a:xfrm rot="5400000" flipH="1" flipV="1">
            <a:off x="6000551" y="3279711"/>
            <a:ext cx="2221158" cy="1051572"/>
          </a:xfrm>
          <a:prstGeom prst="curvedConnector3">
            <a:avLst>
              <a:gd name="adj1" fmla="val 65709"/>
            </a:avLst>
          </a:prstGeom>
          <a:ln>
            <a:tailEnd type="arrow"/>
          </a:ln>
        </p:spPr>
        <p:style>
          <a:lnRef idx="3">
            <a:schemeClr val="accent5"/>
          </a:lnRef>
          <a:fillRef idx="0">
            <a:schemeClr val="accent5"/>
          </a:fillRef>
          <a:effectRef idx="2">
            <a:schemeClr val="accent5"/>
          </a:effectRef>
          <a:fontRef idx="minor">
            <a:schemeClr val="tx1"/>
          </a:fontRef>
        </p:style>
      </p:cxnSp>
      <p:grpSp>
        <p:nvGrpSpPr>
          <p:cNvPr id="23" name="Group 40"/>
          <p:cNvGrpSpPr/>
          <p:nvPr/>
        </p:nvGrpSpPr>
        <p:grpSpPr>
          <a:xfrm>
            <a:off x="5865272" y="4776506"/>
            <a:ext cx="1727199" cy="2006601"/>
            <a:chOff x="3835401" y="4013199"/>
            <a:chExt cx="1727199" cy="2006601"/>
          </a:xfrm>
        </p:grpSpPr>
        <p:sp>
          <p:nvSpPr>
            <p:cNvPr id="42" name="Rounded Rectangle 41"/>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26" name="Group 42"/>
            <p:cNvGrpSpPr/>
            <p:nvPr/>
          </p:nvGrpSpPr>
          <p:grpSpPr>
            <a:xfrm>
              <a:off x="3835401" y="4013199"/>
              <a:ext cx="1727199" cy="1837270"/>
              <a:chOff x="3835401" y="4013199"/>
              <a:chExt cx="1727199" cy="1837270"/>
            </a:xfrm>
          </p:grpSpPr>
          <p:pic>
            <p:nvPicPr>
              <p:cNvPr id="45" name="Picture 44" descr="f5_icon_hardware_desk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46" name="Picture 45" descr="f5_icon_hardware_laptop.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47" name="Picture 46" descr="f5_icon_hardware_mobile.png"/>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44"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sp>
        <p:nvSpPr>
          <p:cNvPr id="48" name="TextBox 47"/>
          <p:cNvSpPr txBox="1"/>
          <p:nvPr/>
        </p:nvSpPr>
        <p:spPr>
          <a:xfrm>
            <a:off x="4849726" y="1719112"/>
            <a:ext cx="529312" cy="276999"/>
          </a:xfrm>
          <a:prstGeom prst="rect">
            <a:avLst/>
          </a:prstGeom>
          <a:noFill/>
        </p:spPr>
        <p:txBody>
          <a:bodyPr wrap="none" rtlCol="0">
            <a:spAutoFit/>
          </a:bodyPr>
          <a:lstStyle/>
          <a:p>
            <a:r>
              <a:rPr lang="en-US" altLang="zh-CN" sz="1200" dirty="0" smtClean="0">
                <a:latin typeface="MS PGothic" pitchFamily="34" charset="-128"/>
                <a:ea typeface="MS PGothic" pitchFamily="34" charset="-128"/>
              </a:rPr>
              <a:t>500M</a:t>
            </a:r>
            <a:endParaRPr lang="zh-CN" altLang="en-US" sz="1200" dirty="0">
              <a:latin typeface="MS PGothic" pitchFamily="34" charset="-128"/>
              <a:ea typeface="MS PGothic" pitchFamily="34" charset="-128"/>
            </a:endParaRPr>
          </a:p>
        </p:txBody>
      </p:sp>
      <p:sp>
        <p:nvSpPr>
          <p:cNvPr id="50" name="TextBox 49"/>
          <p:cNvSpPr txBox="1"/>
          <p:nvPr/>
        </p:nvSpPr>
        <p:spPr>
          <a:xfrm>
            <a:off x="6421604" y="1682445"/>
            <a:ext cx="529312" cy="276999"/>
          </a:xfrm>
          <a:prstGeom prst="rect">
            <a:avLst/>
          </a:prstGeom>
          <a:noFill/>
        </p:spPr>
        <p:txBody>
          <a:bodyPr wrap="none" rtlCol="0">
            <a:spAutoFit/>
          </a:bodyPr>
          <a:lstStyle/>
          <a:p>
            <a:r>
              <a:rPr lang="en-US" altLang="zh-CN" sz="1200" dirty="0" smtClean="0">
                <a:latin typeface="MS PGothic" pitchFamily="34" charset="-128"/>
                <a:ea typeface="MS PGothic" pitchFamily="34" charset="-128"/>
              </a:rPr>
              <a:t>500M</a:t>
            </a:r>
            <a:endParaRPr lang="zh-CN" altLang="en-US" sz="1200" dirty="0">
              <a:latin typeface="MS PGothic" pitchFamily="34" charset="-128"/>
              <a:ea typeface="MS PGothic" pitchFamily="34" charset="-128"/>
            </a:endParaRPr>
          </a:p>
        </p:txBody>
      </p:sp>
      <p:sp>
        <p:nvSpPr>
          <p:cNvPr id="51" name="TextBox 50"/>
          <p:cNvSpPr txBox="1"/>
          <p:nvPr/>
        </p:nvSpPr>
        <p:spPr>
          <a:xfrm>
            <a:off x="7508204" y="1719111"/>
            <a:ext cx="365806" cy="276999"/>
          </a:xfrm>
          <a:prstGeom prst="rect">
            <a:avLst/>
          </a:prstGeom>
          <a:noFill/>
        </p:spPr>
        <p:txBody>
          <a:bodyPr wrap="none" rtlCol="0">
            <a:spAutoFit/>
          </a:bodyPr>
          <a:lstStyle/>
          <a:p>
            <a:r>
              <a:rPr lang="en-US" altLang="zh-CN" sz="1200" dirty="0" smtClean="0">
                <a:latin typeface="MS PGothic" pitchFamily="34" charset="-128"/>
                <a:ea typeface="MS PGothic" pitchFamily="34" charset="-128"/>
              </a:rPr>
              <a:t>1G</a:t>
            </a:r>
            <a:endParaRPr lang="zh-CN" altLang="en-US" sz="1200" dirty="0">
              <a:latin typeface="MS PGothic" pitchFamily="34" charset="-128"/>
              <a:ea typeface="MS PGothic" pitchFamily="34" charset="-128"/>
            </a:endParaRPr>
          </a:p>
        </p:txBody>
      </p:sp>
      <p:sp>
        <p:nvSpPr>
          <p:cNvPr id="54" name="Rectangle 53"/>
          <p:cNvSpPr/>
          <p:nvPr/>
        </p:nvSpPr>
        <p:spPr>
          <a:xfrm>
            <a:off x="7828060" y="1651062"/>
            <a:ext cx="69994" cy="474659"/>
          </a:xfrm>
          <a:prstGeom prst="rect">
            <a:avLst/>
          </a:prstGeom>
          <a:solidFill>
            <a:srgbClr val="00B05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MS PGothic" pitchFamily="34" charset="-128"/>
              <a:ea typeface="MS PGothic" pitchFamily="34" charset="-128"/>
            </a:endParaRPr>
          </a:p>
        </p:txBody>
      </p:sp>
      <p:sp>
        <p:nvSpPr>
          <p:cNvPr id="65" name="Rectangle 64"/>
          <p:cNvSpPr/>
          <p:nvPr/>
        </p:nvSpPr>
        <p:spPr>
          <a:xfrm>
            <a:off x="5980186" y="1682445"/>
            <a:ext cx="88285" cy="411834"/>
          </a:xfrm>
          <a:prstGeom prst="rect">
            <a:avLst/>
          </a:prstGeom>
          <a:solidFill>
            <a:srgbClr val="00B05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MS PGothic" pitchFamily="34" charset="-128"/>
              <a:ea typeface="MS PGothic" pitchFamily="34" charset="-128"/>
            </a:endParaRPr>
          </a:p>
        </p:txBody>
      </p:sp>
      <p:sp>
        <p:nvSpPr>
          <p:cNvPr id="66" name="Rectangle 65"/>
          <p:cNvSpPr/>
          <p:nvPr/>
        </p:nvSpPr>
        <p:spPr>
          <a:xfrm>
            <a:off x="4634504" y="1682445"/>
            <a:ext cx="79272" cy="422964"/>
          </a:xfrm>
          <a:prstGeom prst="rect">
            <a:avLst/>
          </a:prstGeom>
          <a:solidFill>
            <a:srgbClr val="00B05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latin typeface="MS PGothic" pitchFamily="34" charset="-128"/>
              <a:ea typeface="MS PGothic" pitchFamily="34" charset="-128"/>
            </a:endParaRPr>
          </a:p>
        </p:txBody>
      </p:sp>
    </p:spTree>
    <p:extLst>
      <p:ext uri="{BB962C8B-B14F-4D97-AF65-F5344CB8AC3E}">
        <p14:creationId xmlns="" xmlns:p14="http://schemas.microsoft.com/office/powerpoint/2010/main" val="99949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zh-CN" dirty="0" smtClean="0"/>
              <a:t>F5</a:t>
            </a:r>
            <a:r>
              <a:rPr lang="zh-CN" altLang="en-US" dirty="0" smtClean="0"/>
              <a:t>解决方案主要</a:t>
            </a:r>
            <a:r>
              <a:rPr lang="zh-CN" altLang="en-US" dirty="0"/>
              <a:t>特点</a:t>
            </a:r>
            <a:endParaRPr lang="en-US" altLang="zh-CN" dirty="0" smtClean="0"/>
          </a:p>
        </p:txBody>
      </p:sp>
      <p:sp>
        <p:nvSpPr>
          <p:cNvPr id="3" name="Content Placeholder 2"/>
          <p:cNvSpPr>
            <a:spLocks noGrp="1"/>
          </p:cNvSpPr>
          <p:nvPr>
            <p:ph idx="1"/>
          </p:nvPr>
        </p:nvSpPr>
        <p:spPr>
          <a:xfrm>
            <a:off x="664840" y="1676400"/>
            <a:ext cx="3115072" cy="4343400"/>
          </a:xfrm>
        </p:spPr>
        <p:txBody>
          <a:bodyPr>
            <a:normAutofit/>
          </a:bodyPr>
          <a:lstStyle/>
          <a:p>
            <a:pPr eaLnBrk="1" hangingPunct="1">
              <a:lnSpc>
                <a:spcPct val="80000"/>
              </a:lnSpc>
            </a:pPr>
            <a:r>
              <a:rPr lang="zh-CN" altLang="en-US" sz="2000" b="1" dirty="0" smtClean="0"/>
              <a:t>提升应用的性能</a:t>
            </a:r>
            <a:endParaRPr lang="en-US" altLang="zh-CN" sz="2000" b="1" dirty="0" smtClean="0"/>
          </a:p>
          <a:p>
            <a:pPr lvl="1" eaLnBrk="1" hangingPunct="1">
              <a:lnSpc>
                <a:spcPct val="80000"/>
              </a:lnSpc>
              <a:buFont typeface="Arial" pitchFamily="34" charset="0"/>
              <a:buChar char="•"/>
            </a:pPr>
            <a:r>
              <a:rPr lang="zh-CN" altLang="en-US" sz="1700" dirty="0" smtClean="0"/>
              <a:t>根据客户地域或就近性选择链路，提升用户访问体验</a:t>
            </a:r>
            <a:endParaRPr lang="en-US" altLang="zh-CN" sz="1700" dirty="0" smtClean="0"/>
          </a:p>
          <a:p>
            <a:pPr lvl="1" eaLnBrk="1" hangingPunct="1">
              <a:lnSpc>
                <a:spcPct val="80000"/>
              </a:lnSpc>
              <a:buFont typeface="Arial" pitchFamily="34" charset="0"/>
              <a:buChar char="•"/>
            </a:pPr>
            <a:r>
              <a:rPr lang="en-US" altLang="zh-CN" sz="1700" dirty="0" smtClean="0"/>
              <a:t>TCP Express </a:t>
            </a:r>
            <a:r>
              <a:rPr lang="zh-CN" altLang="en-US" sz="1700" dirty="0" smtClean="0"/>
              <a:t>和压缩提升用户的访问体验</a:t>
            </a:r>
            <a:endParaRPr lang="en-US" altLang="zh-CN" sz="1700" dirty="0" smtClean="0"/>
          </a:p>
          <a:p>
            <a:pPr lvl="1" eaLnBrk="1" hangingPunct="1">
              <a:lnSpc>
                <a:spcPct val="80000"/>
              </a:lnSpc>
            </a:pPr>
            <a:endParaRPr lang="en-US" altLang="zh-CN" sz="1700" dirty="0" smtClean="0"/>
          </a:p>
        </p:txBody>
      </p:sp>
      <p:grpSp>
        <p:nvGrpSpPr>
          <p:cNvPr id="2" name="Group 3"/>
          <p:cNvGrpSpPr/>
          <p:nvPr/>
        </p:nvGrpSpPr>
        <p:grpSpPr>
          <a:xfrm>
            <a:off x="4252987" y="4776506"/>
            <a:ext cx="1727199" cy="2006601"/>
            <a:chOff x="3835401" y="4013199"/>
            <a:chExt cx="1727199" cy="2006601"/>
          </a:xfrm>
        </p:grpSpPr>
        <p:sp>
          <p:nvSpPr>
            <p:cNvPr id="5" name="Rounded Rectangle 4"/>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4" name="Group 5"/>
            <p:cNvGrpSpPr/>
            <p:nvPr/>
          </p:nvGrpSpPr>
          <p:grpSpPr>
            <a:xfrm>
              <a:off x="3835401" y="4013199"/>
              <a:ext cx="1727199" cy="1837270"/>
              <a:chOff x="3835401" y="4013199"/>
              <a:chExt cx="1727199" cy="1837270"/>
            </a:xfrm>
          </p:grpSpPr>
          <p:pic>
            <p:nvPicPr>
              <p:cNvPr id="8" name="Picture 7" descr="f5_icon_hardware_desktop.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9" name="Picture 8" descr="f5_icon_hardware_lap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10" name="Picture 9" descr="f5_icon_hardware_mobil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7"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grpSp>
        <p:nvGrpSpPr>
          <p:cNvPr id="6" name="Group 10"/>
          <p:cNvGrpSpPr/>
          <p:nvPr/>
        </p:nvGrpSpPr>
        <p:grpSpPr>
          <a:xfrm>
            <a:off x="4252987" y="1651060"/>
            <a:ext cx="945256" cy="1026130"/>
            <a:chOff x="4038600" y="4315968"/>
            <a:chExt cx="1170432" cy="1290085"/>
          </a:xfrm>
        </p:grpSpPr>
        <p:pic>
          <p:nvPicPr>
            <p:cNvPr id="12" name="Picture 11"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13"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1" name="Group 13"/>
          <p:cNvGrpSpPr/>
          <p:nvPr/>
        </p:nvGrpSpPr>
        <p:grpSpPr>
          <a:xfrm>
            <a:off x="5640088" y="1658952"/>
            <a:ext cx="945256" cy="1026130"/>
            <a:chOff x="4038600" y="4315968"/>
            <a:chExt cx="1170432" cy="1290085"/>
          </a:xfrm>
        </p:grpSpPr>
        <p:pic>
          <p:nvPicPr>
            <p:cNvPr id="15" name="Picture 14"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16"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4" name="Group 16"/>
          <p:cNvGrpSpPr/>
          <p:nvPr/>
        </p:nvGrpSpPr>
        <p:grpSpPr>
          <a:xfrm>
            <a:off x="7164288" y="1719110"/>
            <a:ext cx="945256" cy="1026130"/>
            <a:chOff x="4038600" y="4315968"/>
            <a:chExt cx="1170432" cy="1290085"/>
          </a:xfrm>
        </p:grpSpPr>
        <p:pic>
          <p:nvPicPr>
            <p:cNvPr id="18" name="Picture 17" descr="f5_icon_router.png"/>
            <p:cNvPicPr>
              <a:picLocks noChangeAspect="1"/>
            </p:cNvPicPr>
            <p:nvPr/>
          </p:nvPicPr>
          <p:blipFill>
            <a:blip r:embed="rId6" cstate="print"/>
            <a:stretch>
              <a:fillRect/>
            </a:stretch>
          </p:blipFill>
          <p:spPr>
            <a:xfrm>
              <a:off x="4038600" y="4315968"/>
              <a:ext cx="1170432" cy="1170432"/>
            </a:xfrm>
            <a:prstGeom prst="rect">
              <a:avLst/>
            </a:prstGeom>
          </p:spPr>
        </p:pic>
        <p:sp>
          <p:nvSpPr>
            <p:cNvPr id="19" name="TextBox 58"/>
            <p:cNvSpPr txBox="1"/>
            <p:nvPr/>
          </p:nvSpPr>
          <p:spPr>
            <a:xfrm>
              <a:off x="4089400" y="5257801"/>
              <a:ext cx="1066799" cy="3482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latin typeface="MS PGothic" pitchFamily="34" charset="-128"/>
                  <a:ea typeface="MS PGothic" pitchFamily="34" charset="-128"/>
                </a:rPr>
                <a:t>Router</a:t>
              </a:r>
              <a:endParaRPr lang="en-US" sz="1200" dirty="0">
                <a:solidFill>
                  <a:srgbClr val="000000">
                    <a:alpha val="85000"/>
                  </a:srgbClr>
                </a:solidFill>
                <a:latin typeface="MS PGothic" pitchFamily="34" charset="-128"/>
                <a:ea typeface="MS PGothic" pitchFamily="34" charset="-128"/>
              </a:endParaRPr>
            </a:p>
          </p:txBody>
        </p:sp>
      </p:grpSp>
      <p:grpSp>
        <p:nvGrpSpPr>
          <p:cNvPr id="17" name="Group 19"/>
          <p:cNvGrpSpPr/>
          <p:nvPr/>
        </p:nvGrpSpPr>
        <p:grpSpPr>
          <a:xfrm>
            <a:off x="5246924" y="3141680"/>
            <a:ext cx="1755648" cy="1367368"/>
            <a:chOff x="2489199" y="4343400"/>
            <a:chExt cx="1755648" cy="1367368"/>
          </a:xfrm>
        </p:grpSpPr>
        <p:sp>
          <p:nvSpPr>
            <p:cNvPr id="21" name="Rounded Rectangle 20"/>
            <p:cNvSpPr/>
            <p:nvPr/>
          </p:nvSpPr>
          <p:spPr>
            <a:xfrm>
              <a:off x="2514600" y="4495800"/>
              <a:ext cx="1676400" cy="1214968"/>
            </a:xfrm>
            <a:prstGeom prst="roundRect">
              <a:avLst>
                <a:gd name="adj" fmla="val 7258"/>
              </a:avLst>
            </a:prstGeom>
            <a:solidFill>
              <a:schemeClr val="bg2">
                <a:lumMod val="95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 </a:t>
              </a:r>
              <a:endParaRPr lang="en-US" dirty="0"/>
            </a:p>
          </p:txBody>
        </p:sp>
        <p:grpSp>
          <p:nvGrpSpPr>
            <p:cNvPr id="20" name="Group 21"/>
            <p:cNvGrpSpPr/>
            <p:nvPr/>
          </p:nvGrpSpPr>
          <p:grpSpPr>
            <a:xfrm>
              <a:off x="2489199" y="4343400"/>
              <a:ext cx="1755648" cy="1227067"/>
              <a:chOff x="2489199" y="4343400"/>
              <a:chExt cx="1755648" cy="1227067"/>
            </a:xfrm>
          </p:grpSpPr>
          <p:pic>
            <p:nvPicPr>
              <p:cNvPr id="23" name="Picture 22" descr="f5_icon_hardware_VIPRON2400.png"/>
              <p:cNvPicPr>
                <a:picLocks noChangeAspect="1"/>
              </p:cNvPicPr>
              <p:nvPr/>
            </p:nvPicPr>
            <p:blipFill>
              <a:blip r:embed="rId7" cstate="print"/>
              <a:stretch>
                <a:fillRect/>
              </a:stretch>
            </p:blipFill>
            <p:spPr>
              <a:xfrm>
                <a:off x="2489199" y="4343400"/>
                <a:ext cx="1755648" cy="1170432"/>
              </a:xfrm>
              <a:prstGeom prst="rect">
                <a:avLst/>
              </a:prstGeom>
            </p:spPr>
          </p:pic>
          <p:sp>
            <p:nvSpPr>
              <p:cNvPr id="24" name="TextBox 31"/>
              <p:cNvSpPr txBox="1"/>
              <p:nvPr/>
            </p:nvSpPr>
            <p:spPr>
              <a:xfrm>
                <a:off x="2641599" y="5293468"/>
                <a:ext cx="14478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rPr>
                  <a:t>VIPRION</a:t>
                </a:r>
              </a:p>
            </p:txBody>
          </p:sp>
        </p:grpSp>
      </p:grpSp>
      <p:grpSp>
        <p:nvGrpSpPr>
          <p:cNvPr id="22" name="Group 24"/>
          <p:cNvGrpSpPr/>
          <p:nvPr/>
        </p:nvGrpSpPr>
        <p:grpSpPr>
          <a:xfrm>
            <a:off x="4252987" y="548680"/>
            <a:ext cx="1755648" cy="1170432"/>
            <a:chOff x="4797552" y="2362200"/>
            <a:chExt cx="1755648" cy="1170432"/>
          </a:xfrm>
        </p:grpSpPr>
        <p:pic>
          <p:nvPicPr>
            <p:cNvPr id="26" name="Picture 25"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27"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电信</a:t>
              </a:r>
              <a:endParaRPr lang="en-US" sz="1200" dirty="0">
                <a:solidFill>
                  <a:srgbClr val="000000">
                    <a:alpha val="85000"/>
                  </a:srgbClr>
                </a:solidFill>
                <a:latin typeface="MS PGothic" pitchFamily="34" charset="-128"/>
                <a:ea typeface="MS PGothic" pitchFamily="34" charset="-128"/>
              </a:endParaRPr>
            </a:p>
          </p:txBody>
        </p:sp>
      </p:grpSp>
      <p:grpSp>
        <p:nvGrpSpPr>
          <p:cNvPr id="25" name="Group 27"/>
          <p:cNvGrpSpPr/>
          <p:nvPr/>
        </p:nvGrpSpPr>
        <p:grpSpPr>
          <a:xfrm>
            <a:off x="6275468" y="548680"/>
            <a:ext cx="1755648" cy="1170432"/>
            <a:chOff x="4797552" y="2362200"/>
            <a:chExt cx="1755648" cy="1170432"/>
          </a:xfrm>
        </p:grpSpPr>
        <p:pic>
          <p:nvPicPr>
            <p:cNvPr id="29" name="Picture 28" descr="f5_icon_web_cloud2.png"/>
            <p:cNvPicPr>
              <a:picLocks noChangeAspect="1"/>
            </p:cNvPicPr>
            <p:nvPr/>
          </p:nvPicPr>
          <p:blipFill>
            <a:blip r:embed="rId8" cstate="print"/>
            <a:stretch>
              <a:fillRect/>
            </a:stretch>
          </p:blipFill>
          <p:spPr>
            <a:xfrm>
              <a:off x="4797552" y="2362200"/>
              <a:ext cx="1755648" cy="1170432"/>
            </a:xfrm>
            <a:prstGeom prst="rect">
              <a:avLst/>
            </a:prstGeom>
          </p:spPr>
        </p:pic>
        <p:sp>
          <p:nvSpPr>
            <p:cNvPr id="30" name="TextBox 35"/>
            <p:cNvSpPr txBox="1"/>
            <p:nvPr/>
          </p:nvSpPr>
          <p:spPr>
            <a:xfrm>
              <a:off x="5060950" y="2819400"/>
              <a:ext cx="1219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联通</a:t>
              </a:r>
              <a:endParaRPr lang="en-US" sz="1200" dirty="0">
                <a:solidFill>
                  <a:srgbClr val="000000">
                    <a:alpha val="85000"/>
                  </a:srgbClr>
                </a:solidFill>
                <a:latin typeface="MS PGothic" pitchFamily="34" charset="-128"/>
                <a:ea typeface="MS PGothic" pitchFamily="34" charset="-128"/>
              </a:endParaRPr>
            </a:p>
          </p:txBody>
        </p:sp>
      </p:grpSp>
      <p:cxnSp>
        <p:nvCxnSpPr>
          <p:cNvPr id="31" name="Straight Connector 30"/>
          <p:cNvCxnSpPr/>
          <p:nvPr/>
        </p:nvCxnSpPr>
        <p:spPr>
          <a:xfrm flipV="1">
            <a:off x="4724794" y="1525350"/>
            <a:ext cx="401191" cy="59908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6094717" y="1525350"/>
            <a:ext cx="585216" cy="5911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flipV="1">
            <a:off x="7380312" y="1525350"/>
            <a:ext cx="255784" cy="6592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2"/>
          </p:cNvCxnSpPr>
          <p:nvPr/>
        </p:nvCxnSpPr>
        <p:spPr>
          <a:xfrm flipH="1" flipV="1">
            <a:off x="4724795" y="2677190"/>
            <a:ext cx="1369922" cy="7203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5" idx="2"/>
          </p:cNvCxnSpPr>
          <p:nvPr/>
        </p:nvCxnSpPr>
        <p:spPr>
          <a:xfrm flipH="1" flipV="1">
            <a:off x="6112716" y="2589913"/>
            <a:ext cx="12032" cy="807645"/>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9" idx="2"/>
          </p:cNvCxnSpPr>
          <p:nvPr/>
        </p:nvCxnSpPr>
        <p:spPr>
          <a:xfrm flipV="1">
            <a:off x="6094717" y="2745240"/>
            <a:ext cx="1541379" cy="652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106401" y="4224252"/>
            <a:ext cx="5494" cy="3974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V="1">
            <a:off x="4156025" y="3258158"/>
            <a:ext cx="2149150" cy="1009970"/>
          </a:xfrm>
          <a:prstGeom prst="curvedConnector3">
            <a:avLst>
              <a:gd name="adj1" fmla="val 63996"/>
            </a:avLst>
          </a:prstGeom>
          <a:ln>
            <a:tailEnd type="arrow"/>
          </a:ln>
        </p:spPr>
        <p:style>
          <a:lnRef idx="3">
            <a:schemeClr val="accent5"/>
          </a:lnRef>
          <a:fillRef idx="0">
            <a:schemeClr val="accent5"/>
          </a:fillRef>
          <a:effectRef idx="2">
            <a:schemeClr val="accent5"/>
          </a:effectRef>
          <a:fontRef idx="minor">
            <a:schemeClr val="tx1"/>
          </a:fontRef>
        </p:style>
      </p:cxnSp>
      <p:cxnSp>
        <p:nvCxnSpPr>
          <p:cNvPr id="40" name="Curved Connector 39"/>
          <p:cNvCxnSpPr/>
          <p:nvPr/>
        </p:nvCxnSpPr>
        <p:spPr>
          <a:xfrm rot="5400000" flipH="1" flipV="1">
            <a:off x="5164889" y="3799147"/>
            <a:ext cx="2221158" cy="12700"/>
          </a:xfrm>
          <a:prstGeom prst="curvedConnector3">
            <a:avLst/>
          </a:prstGeom>
          <a:ln>
            <a:tailEnd type="arrow"/>
          </a:ln>
        </p:spPr>
        <p:style>
          <a:lnRef idx="3">
            <a:schemeClr val="accent5"/>
          </a:lnRef>
          <a:fillRef idx="0">
            <a:schemeClr val="accent5"/>
          </a:fillRef>
          <a:effectRef idx="2">
            <a:schemeClr val="accent5"/>
          </a:effectRef>
          <a:fontRef idx="minor">
            <a:schemeClr val="tx1"/>
          </a:fontRef>
        </p:style>
      </p:cxnSp>
      <p:cxnSp>
        <p:nvCxnSpPr>
          <p:cNvPr id="41" name="Curved Connector 40"/>
          <p:cNvCxnSpPr/>
          <p:nvPr/>
        </p:nvCxnSpPr>
        <p:spPr>
          <a:xfrm rot="5400000" flipH="1" flipV="1">
            <a:off x="6000551" y="3279711"/>
            <a:ext cx="2221158" cy="1051572"/>
          </a:xfrm>
          <a:prstGeom prst="curvedConnector3">
            <a:avLst>
              <a:gd name="adj1" fmla="val 65709"/>
            </a:avLst>
          </a:prstGeom>
          <a:ln>
            <a:tailEnd type="arrow"/>
          </a:ln>
        </p:spPr>
        <p:style>
          <a:lnRef idx="3">
            <a:schemeClr val="accent5"/>
          </a:lnRef>
          <a:fillRef idx="0">
            <a:schemeClr val="accent5"/>
          </a:fillRef>
          <a:effectRef idx="2">
            <a:schemeClr val="accent5"/>
          </a:effectRef>
          <a:fontRef idx="minor">
            <a:schemeClr val="tx1"/>
          </a:fontRef>
        </p:style>
      </p:cxnSp>
      <p:grpSp>
        <p:nvGrpSpPr>
          <p:cNvPr id="28" name="Group 41"/>
          <p:cNvGrpSpPr/>
          <p:nvPr/>
        </p:nvGrpSpPr>
        <p:grpSpPr>
          <a:xfrm>
            <a:off x="5865272" y="4776506"/>
            <a:ext cx="1727199" cy="2006601"/>
            <a:chOff x="3835401" y="4013199"/>
            <a:chExt cx="1727199" cy="2006601"/>
          </a:xfrm>
        </p:grpSpPr>
        <p:sp>
          <p:nvSpPr>
            <p:cNvPr id="43" name="Rounded Rectangle 42"/>
            <p:cNvSpPr/>
            <p:nvPr/>
          </p:nvSpPr>
          <p:spPr>
            <a:xfrm>
              <a:off x="4038600" y="4114800"/>
              <a:ext cx="1524000" cy="1905000"/>
            </a:xfrm>
            <a:prstGeom prst="roundRect">
              <a:avLst>
                <a:gd name="adj" fmla="val 7258"/>
              </a:avLst>
            </a:prstGeom>
            <a:solidFill>
              <a:schemeClr val="bg1"/>
            </a:solidFill>
            <a:ln w="190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grpSp>
          <p:nvGrpSpPr>
            <p:cNvPr id="38" name="Group 43"/>
            <p:cNvGrpSpPr/>
            <p:nvPr/>
          </p:nvGrpSpPr>
          <p:grpSpPr>
            <a:xfrm>
              <a:off x="3835401" y="4013199"/>
              <a:ext cx="1727199" cy="1837270"/>
              <a:chOff x="3835401" y="4013199"/>
              <a:chExt cx="1727199" cy="1837270"/>
            </a:xfrm>
          </p:grpSpPr>
          <p:pic>
            <p:nvPicPr>
              <p:cNvPr id="46" name="Picture 45" descr="f5_icon_hardware_desktop.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19600" y="4013199"/>
                <a:ext cx="1143000" cy="1143000"/>
              </a:xfrm>
              <a:prstGeom prst="rect">
                <a:avLst/>
              </a:prstGeom>
            </p:spPr>
          </p:pic>
          <p:pic>
            <p:nvPicPr>
              <p:cNvPr id="47" name="Picture 46" descr="f5_icon_hardware_laptop.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4707469"/>
                <a:ext cx="1143000" cy="1143000"/>
              </a:xfrm>
              <a:prstGeom prst="rect">
                <a:avLst/>
              </a:prstGeom>
            </p:spPr>
          </p:pic>
          <p:pic>
            <p:nvPicPr>
              <p:cNvPr id="48" name="Picture 47" descr="f5_icon_hardware_mobil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835401" y="4378981"/>
                <a:ext cx="1143000" cy="1143000"/>
              </a:xfrm>
              <a:prstGeom prst="rect">
                <a:avLst/>
              </a:prstGeom>
            </p:spPr>
          </p:pic>
        </p:grpSp>
        <p:sp>
          <p:nvSpPr>
            <p:cNvPr id="45" name="TextBox 20"/>
            <p:cNvSpPr txBox="1"/>
            <p:nvPr/>
          </p:nvSpPr>
          <p:spPr>
            <a:xfrm>
              <a:off x="4148665" y="5626101"/>
              <a:ext cx="1295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smtClean="0">
                  <a:solidFill>
                    <a:srgbClr val="000000">
                      <a:alpha val="85000"/>
                    </a:srgbClr>
                  </a:solidFill>
                  <a:latin typeface="MS PGothic" pitchFamily="34" charset="-128"/>
                  <a:ea typeface="MS PGothic" pitchFamily="34" charset="-128"/>
                </a:rPr>
                <a:t>广电城域网用户</a:t>
              </a:r>
              <a:endParaRPr lang="en-US" sz="1200" dirty="0">
                <a:solidFill>
                  <a:srgbClr val="000000">
                    <a:alpha val="85000"/>
                  </a:srgbClr>
                </a:solidFill>
                <a:latin typeface="MS PGothic" pitchFamily="34" charset="-128"/>
                <a:ea typeface="MS PGothic" pitchFamily="34" charset="-128"/>
              </a:endParaRPr>
            </a:p>
          </p:txBody>
        </p:sp>
      </p:grpSp>
      <p:cxnSp>
        <p:nvCxnSpPr>
          <p:cNvPr id="49" name="Curved Connector 48"/>
          <p:cNvCxnSpPr/>
          <p:nvPr/>
        </p:nvCxnSpPr>
        <p:spPr>
          <a:xfrm rot="16200000" flipV="1">
            <a:off x="4569838" y="1849867"/>
            <a:ext cx="1616330" cy="967296"/>
          </a:xfrm>
          <a:prstGeom prst="curvedConnector3">
            <a:avLst>
              <a:gd name="adj1" fmla="val 29157"/>
            </a:avLst>
          </a:prstGeom>
          <a:ln>
            <a:prstDash val="sysDash"/>
            <a:headEnd type="arrow"/>
            <a:tailEnd type="arrow"/>
          </a:ln>
        </p:spPr>
        <p:style>
          <a:lnRef idx="2">
            <a:schemeClr val="accent2"/>
          </a:lnRef>
          <a:fillRef idx="0">
            <a:schemeClr val="accent2"/>
          </a:fillRef>
          <a:effectRef idx="1">
            <a:schemeClr val="accent2"/>
          </a:effectRef>
          <a:fontRef idx="minor">
            <a:schemeClr val="tx1"/>
          </a:fontRef>
        </p:style>
      </p:cxnSp>
      <p:cxnSp>
        <p:nvCxnSpPr>
          <p:cNvPr id="50" name="Curved Connector 49"/>
          <p:cNvCxnSpPr/>
          <p:nvPr/>
        </p:nvCxnSpPr>
        <p:spPr>
          <a:xfrm rot="5400000" flipH="1" flipV="1">
            <a:off x="5362017" y="2268773"/>
            <a:ext cx="1841826" cy="208789"/>
          </a:xfrm>
          <a:prstGeom prst="curvedConnector3">
            <a:avLst/>
          </a:prstGeom>
          <a:ln>
            <a:prstDash val="sysDash"/>
            <a:headEnd type="arrow"/>
            <a:tailEnd type="arrow"/>
          </a:ln>
        </p:spPr>
        <p:style>
          <a:lnRef idx="2">
            <a:schemeClr val="accent2"/>
          </a:lnRef>
          <a:fillRef idx="0">
            <a:schemeClr val="accent2"/>
          </a:fillRef>
          <a:effectRef idx="1">
            <a:schemeClr val="accent2"/>
          </a:effectRef>
          <a:fontRef idx="minor">
            <a:schemeClr val="tx1"/>
          </a:fontRef>
        </p:style>
      </p:cxnSp>
      <p:cxnSp>
        <p:nvCxnSpPr>
          <p:cNvPr id="51" name="Curved Connector 50"/>
          <p:cNvCxnSpPr/>
          <p:nvPr/>
        </p:nvCxnSpPr>
        <p:spPr>
          <a:xfrm rot="5400000" flipH="1" flipV="1">
            <a:off x="6055222" y="1991587"/>
            <a:ext cx="1544345" cy="755842"/>
          </a:xfrm>
          <a:prstGeom prst="curvedConnector3">
            <a:avLst>
              <a:gd name="adj1" fmla="val 31302"/>
            </a:avLst>
          </a:prstGeom>
          <a:ln>
            <a:prstDash val="sysDash"/>
            <a:headEnd type="arrow"/>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 xmlns:p14="http://schemas.microsoft.com/office/powerpoint/2010/main" val="374066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par>
                                <p:cTn id="8" presetID="22" presetClass="entr" presetSubtype="4"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down)">
                                      <p:cBhvr>
                                        <p:cTn id="10" dur="500"/>
                                        <p:tgtEl>
                                          <p:spTgt spid="50"/>
                                        </p:tgtEl>
                                      </p:cBhvr>
                                    </p:animEffect>
                                  </p:childTnLst>
                                </p:cTn>
                              </p:par>
                              <p:par>
                                <p:cTn id="11" presetID="22" presetClass="entr" presetSubtype="4"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down)">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a:xfrm>
            <a:off x="8305800" y="6400800"/>
            <a:ext cx="522288" cy="228600"/>
          </a:xfrm>
          <a:prstGeom prst="rect">
            <a:avLst/>
          </a:prstGeom>
          <a:noFill/>
        </p:spPr>
        <p:txBody>
          <a:bodyPr/>
          <a:lstStyle/>
          <a:p>
            <a:fld id="{82B76379-46D6-4277-9CCE-9E29658F5B49}" type="slidenum">
              <a:rPr lang="zh-CN" altLang="en-US">
                <a:latin typeface="Arial" pitchFamily="34" charset="0"/>
              </a:rPr>
              <a:pPr/>
              <a:t>11</a:t>
            </a:fld>
            <a:endParaRPr lang="en-US" altLang="zh-CN">
              <a:latin typeface="Arial" pitchFamily="34" charset="0"/>
            </a:endParaRPr>
          </a:p>
        </p:txBody>
      </p:sp>
      <p:sp>
        <p:nvSpPr>
          <p:cNvPr id="11267" name="Rectangle 3"/>
          <p:cNvSpPr>
            <a:spLocks noGrp="1" noChangeArrowheads="1"/>
          </p:cNvSpPr>
          <p:nvPr>
            <p:ph type="title"/>
          </p:nvPr>
        </p:nvSpPr>
        <p:spPr>
          <a:xfrm>
            <a:off x="228600" y="228600"/>
            <a:ext cx="8229600" cy="533400"/>
          </a:xfrm>
        </p:spPr>
        <p:txBody>
          <a:bodyPr>
            <a:normAutofit fontScale="90000"/>
          </a:bodyPr>
          <a:lstStyle/>
          <a:p>
            <a:pPr eaLnBrk="1" hangingPunct="1"/>
            <a:r>
              <a:rPr lang="en-US" altLang="zh-CN" b="0" dirty="0" smtClean="0">
                <a:ea typeface="宋体" pitchFamily="2" charset="-122"/>
              </a:rPr>
              <a:t>F5</a:t>
            </a:r>
            <a:r>
              <a:rPr lang="zh-CN" altLang="en-US" b="0" dirty="0" smtClean="0">
                <a:ea typeface="宋体" pitchFamily="2" charset="-122"/>
              </a:rPr>
              <a:t>如何面对这些问题</a:t>
            </a:r>
            <a:endParaRPr lang="en-US" altLang="zh-CN" b="0" dirty="0" smtClean="0">
              <a:ea typeface="宋体" pitchFamily="2" charset="-122"/>
            </a:endParaRPr>
          </a:p>
        </p:txBody>
      </p:sp>
      <p:sp>
        <p:nvSpPr>
          <p:cNvPr id="11282" name="Rectangle 67"/>
          <p:cNvSpPr>
            <a:spLocks noChangeArrowheads="1"/>
          </p:cNvSpPr>
          <p:nvPr/>
        </p:nvSpPr>
        <p:spPr bwMode="auto">
          <a:xfrm rot="2591418">
            <a:off x="5895948" y="3348031"/>
            <a:ext cx="533400" cy="533400"/>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sp>
        <p:nvSpPr>
          <p:cNvPr id="11283" name="Rectangle 74"/>
          <p:cNvSpPr>
            <a:spLocks noChangeArrowheads="1"/>
          </p:cNvSpPr>
          <p:nvPr/>
        </p:nvSpPr>
        <p:spPr bwMode="auto">
          <a:xfrm rot="2591418">
            <a:off x="5895948" y="3348031"/>
            <a:ext cx="533400" cy="533400"/>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grpSp>
        <p:nvGrpSpPr>
          <p:cNvPr id="2" name="Group 75"/>
          <p:cNvGrpSpPr>
            <a:grpSpLocks/>
          </p:cNvGrpSpPr>
          <p:nvPr/>
        </p:nvGrpSpPr>
        <p:grpSpPr bwMode="auto">
          <a:xfrm>
            <a:off x="714348" y="2482843"/>
            <a:ext cx="7178675" cy="1398588"/>
            <a:chOff x="374" y="271"/>
            <a:chExt cx="4522" cy="881"/>
          </a:xfrm>
        </p:grpSpPr>
        <p:grpSp>
          <p:nvGrpSpPr>
            <p:cNvPr id="3" name="Group 76"/>
            <p:cNvGrpSpPr>
              <a:grpSpLocks/>
            </p:cNvGrpSpPr>
            <p:nvPr/>
          </p:nvGrpSpPr>
          <p:grpSpPr bwMode="auto">
            <a:xfrm>
              <a:off x="4176" y="672"/>
              <a:ext cx="240" cy="432"/>
              <a:chOff x="4224" y="624"/>
              <a:chExt cx="384" cy="528"/>
            </a:xfrm>
          </p:grpSpPr>
          <p:sp>
            <p:nvSpPr>
              <p:cNvPr id="11412" name="Oval 77"/>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13" name="Line 78"/>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14" name="Line 79"/>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15" name="Line 80"/>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16" name="Line 81"/>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17" name="Line 82"/>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8" name="Line 83"/>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9" name="Line 84"/>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grpSp>
          <p:nvGrpSpPr>
            <p:cNvPr id="4" name="Group 85"/>
            <p:cNvGrpSpPr>
              <a:grpSpLocks/>
            </p:cNvGrpSpPr>
            <p:nvPr/>
          </p:nvGrpSpPr>
          <p:grpSpPr bwMode="auto">
            <a:xfrm>
              <a:off x="4656" y="672"/>
              <a:ext cx="240" cy="432"/>
              <a:chOff x="4224" y="624"/>
              <a:chExt cx="384" cy="528"/>
            </a:xfrm>
          </p:grpSpPr>
          <p:sp>
            <p:nvSpPr>
              <p:cNvPr id="11404" name="Oval 86"/>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05" name="Line 87"/>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06" name="Line 88"/>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07" name="Line 89"/>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08" name="Line 90"/>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09" name="Line 91"/>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0" name="Line 92"/>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1" name="Line 93"/>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sp>
          <p:nvSpPr>
            <p:cNvPr id="11391" name="Text Box 94"/>
            <p:cNvSpPr txBox="1">
              <a:spLocks noChangeArrowheads="1"/>
            </p:cNvSpPr>
            <p:nvPr/>
          </p:nvSpPr>
          <p:spPr bwMode="auto">
            <a:xfrm>
              <a:off x="4070" y="271"/>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用户体验</a:t>
              </a:r>
              <a:endParaRPr lang="en-US" altLang="zh-CN">
                <a:ea typeface="宋体" pitchFamily="2" charset="-122"/>
              </a:endParaRPr>
            </a:p>
          </p:txBody>
        </p:sp>
        <p:sp>
          <p:nvSpPr>
            <p:cNvPr id="11395" name="Text Box 98"/>
            <p:cNvSpPr txBox="1">
              <a:spLocks noChangeArrowheads="1"/>
            </p:cNvSpPr>
            <p:nvPr/>
          </p:nvSpPr>
          <p:spPr bwMode="auto">
            <a:xfrm>
              <a:off x="374" y="847"/>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商业信息</a:t>
              </a:r>
              <a:endParaRPr lang="en-US" altLang="zh-CN">
                <a:ea typeface="宋体" pitchFamily="2" charset="-122"/>
              </a:endParaRPr>
            </a:p>
          </p:txBody>
        </p:sp>
        <p:sp>
          <p:nvSpPr>
            <p:cNvPr id="11396" name="Line 99"/>
            <p:cNvSpPr>
              <a:spLocks noChangeShapeType="1"/>
            </p:cNvSpPr>
            <p:nvPr/>
          </p:nvSpPr>
          <p:spPr bwMode="auto">
            <a:xfrm>
              <a:off x="1104" y="720"/>
              <a:ext cx="2688" cy="0"/>
            </a:xfrm>
            <a:prstGeom prst="line">
              <a:avLst/>
            </a:prstGeom>
            <a:noFill/>
            <a:ln w="57150">
              <a:solidFill>
                <a:schemeClr val="tx1"/>
              </a:solidFill>
              <a:round/>
              <a:headEnd/>
              <a:tailEnd/>
            </a:ln>
          </p:spPr>
          <p:txBody>
            <a:bodyPr/>
            <a:lstStyle/>
            <a:p>
              <a:endParaRPr lang="zh-CN" altLang="en-US"/>
            </a:p>
          </p:txBody>
        </p:sp>
        <p:sp>
          <p:nvSpPr>
            <p:cNvPr id="11397" name="Line 100"/>
            <p:cNvSpPr>
              <a:spLocks noChangeShapeType="1"/>
            </p:cNvSpPr>
            <p:nvPr/>
          </p:nvSpPr>
          <p:spPr bwMode="auto">
            <a:xfrm>
              <a:off x="1104" y="1152"/>
              <a:ext cx="2688" cy="0"/>
            </a:xfrm>
            <a:prstGeom prst="line">
              <a:avLst/>
            </a:prstGeom>
            <a:noFill/>
            <a:ln w="57150">
              <a:solidFill>
                <a:schemeClr val="tx1"/>
              </a:solidFill>
              <a:round/>
              <a:headEnd/>
              <a:tailEnd/>
            </a:ln>
          </p:spPr>
          <p:txBody>
            <a:bodyPr/>
            <a:lstStyle/>
            <a:p>
              <a:endParaRPr lang="zh-CN" altLang="en-US"/>
            </a:p>
          </p:txBody>
        </p:sp>
        <p:sp>
          <p:nvSpPr>
            <p:cNvPr id="61541" name="Text Box 101"/>
            <p:cNvSpPr txBox="1">
              <a:spLocks noChangeArrowheads="1"/>
            </p:cNvSpPr>
            <p:nvPr/>
          </p:nvSpPr>
          <p:spPr bwMode="auto">
            <a:xfrm>
              <a:off x="1056"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服务器</a:t>
              </a:r>
              <a:endParaRPr lang="en-US" altLang="zh-CN" sz="1200" b="1">
                <a:effectLst>
                  <a:outerShdw blurRad="38100" dist="38100" dir="2700000" algn="tl">
                    <a:srgbClr val="C0C0C0"/>
                  </a:outerShdw>
                </a:effectLst>
                <a:latin typeface="Arial" charset="0"/>
                <a:ea typeface="宋体" pitchFamily="2" charset="-122"/>
              </a:endParaRPr>
            </a:p>
          </p:txBody>
        </p:sp>
        <p:sp>
          <p:nvSpPr>
            <p:cNvPr id="61542" name="Text Box 102"/>
            <p:cNvSpPr txBox="1">
              <a:spLocks noChangeArrowheads="1"/>
            </p:cNvSpPr>
            <p:nvPr/>
          </p:nvSpPr>
          <p:spPr bwMode="auto">
            <a:xfrm>
              <a:off x="1612"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应用</a:t>
              </a:r>
              <a:endParaRPr lang="en-US" altLang="zh-CN" sz="1200" b="1">
                <a:effectLst>
                  <a:outerShdw blurRad="38100" dist="38100" dir="2700000" algn="tl">
                    <a:srgbClr val="C0C0C0"/>
                  </a:outerShdw>
                </a:effectLst>
                <a:latin typeface="Arial" charset="0"/>
                <a:ea typeface="宋体" pitchFamily="2" charset="-122"/>
              </a:endParaRPr>
            </a:p>
          </p:txBody>
        </p:sp>
        <p:sp>
          <p:nvSpPr>
            <p:cNvPr id="61543" name="Text Box 103"/>
            <p:cNvSpPr txBox="1">
              <a:spLocks noChangeArrowheads="1"/>
            </p:cNvSpPr>
            <p:nvPr/>
          </p:nvSpPr>
          <p:spPr bwMode="auto">
            <a:xfrm>
              <a:off x="1996"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门户</a:t>
              </a:r>
              <a:endParaRPr lang="en-US" altLang="zh-CN" sz="1200" b="1">
                <a:effectLst>
                  <a:outerShdw blurRad="38100" dist="38100" dir="2700000" algn="tl">
                    <a:srgbClr val="C0C0C0"/>
                  </a:outerShdw>
                </a:effectLst>
                <a:latin typeface="Arial" charset="0"/>
                <a:ea typeface="宋体" pitchFamily="2" charset="-122"/>
              </a:endParaRPr>
            </a:p>
          </p:txBody>
        </p:sp>
        <p:sp>
          <p:nvSpPr>
            <p:cNvPr id="61544" name="Text Box 104"/>
            <p:cNvSpPr txBox="1">
              <a:spLocks noChangeArrowheads="1"/>
            </p:cNvSpPr>
            <p:nvPr/>
          </p:nvSpPr>
          <p:spPr bwMode="auto">
            <a:xfrm>
              <a:off x="2352" y="528"/>
              <a:ext cx="500"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数据中心</a:t>
              </a:r>
              <a:endParaRPr lang="en-US" altLang="zh-CN" sz="1200" b="1">
                <a:effectLst>
                  <a:outerShdw blurRad="38100" dist="38100" dir="2700000" algn="tl">
                    <a:srgbClr val="C0C0C0"/>
                  </a:outerShdw>
                </a:effectLst>
                <a:latin typeface="Arial" charset="0"/>
                <a:ea typeface="宋体" pitchFamily="2" charset="-122"/>
              </a:endParaRPr>
            </a:p>
          </p:txBody>
        </p:sp>
        <p:sp>
          <p:nvSpPr>
            <p:cNvPr id="61545" name="Text Box 105"/>
            <p:cNvSpPr txBox="1">
              <a:spLocks noChangeArrowheads="1"/>
            </p:cNvSpPr>
            <p:nvPr/>
          </p:nvSpPr>
          <p:spPr bwMode="auto">
            <a:xfrm>
              <a:off x="2928" y="528"/>
              <a:ext cx="324" cy="173"/>
            </a:xfrm>
            <a:prstGeom prst="rect">
              <a:avLst/>
            </a:prstGeom>
            <a:noFill/>
            <a:ln w="9525" algn="ctr">
              <a:noFill/>
              <a:miter lim="800000"/>
              <a:headEnd/>
              <a:tailEnd/>
            </a:ln>
            <a:effectLst/>
          </p:spPr>
          <p:txBody>
            <a:bodyPr wrap="none">
              <a:spAutoFit/>
            </a:bodyPr>
            <a:lstStyle/>
            <a:p>
              <a:pPr marL="342900" indent="-342900">
                <a:defRPr/>
              </a:pPr>
              <a:r>
                <a:rPr lang="en-US" altLang="zh-CN" sz="1200" b="1">
                  <a:effectLst>
                    <a:outerShdw blurRad="38100" dist="38100" dir="2700000" algn="tl">
                      <a:srgbClr val="C0C0C0"/>
                    </a:outerShdw>
                  </a:effectLst>
                  <a:latin typeface="Arial" charset="0"/>
                  <a:ea typeface="宋体" pitchFamily="2" charset="-122"/>
                </a:rPr>
                <a:t>ISPs</a:t>
              </a:r>
            </a:p>
          </p:txBody>
        </p:sp>
        <p:sp>
          <p:nvSpPr>
            <p:cNvPr id="61546" name="Text Box 106"/>
            <p:cNvSpPr txBox="1">
              <a:spLocks noChangeArrowheads="1"/>
            </p:cNvSpPr>
            <p:nvPr/>
          </p:nvSpPr>
          <p:spPr bwMode="auto">
            <a:xfrm>
              <a:off x="3360"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客户端</a:t>
              </a:r>
            </a:p>
          </p:txBody>
        </p:sp>
      </p:grpSp>
      <p:pic>
        <p:nvPicPr>
          <p:cNvPr id="11287" name="Picture 109" descr="cellphone"/>
          <p:cNvPicPr>
            <a:picLocks noChangeAspect="1" noChangeArrowheads="1"/>
          </p:cNvPicPr>
          <p:nvPr/>
        </p:nvPicPr>
        <p:blipFill>
          <a:blip r:embed="rId3"/>
          <a:srcRect/>
          <a:stretch>
            <a:fillRect/>
          </a:stretch>
        </p:blipFill>
        <p:spPr bwMode="auto">
          <a:xfrm>
            <a:off x="8181948" y="2586031"/>
            <a:ext cx="201613" cy="457200"/>
          </a:xfrm>
          <a:prstGeom prst="rect">
            <a:avLst/>
          </a:prstGeom>
          <a:noFill/>
          <a:ln w="9525">
            <a:noFill/>
            <a:miter lim="800000"/>
            <a:headEnd/>
            <a:tailEnd/>
          </a:ln>
        </p:spPr>
      </p:pic>
      <p:pic>
        <p:nvPicPr>
          <p:cNvPr id="11288" name="Picture 110" descr="laptop"/>
          <p:cNvPicPr>
            <a:picLocks noChangeAspect="1" noChangeArrowheads="1"/>
          </p:cNvPicPr>
          <p:nvPr/>
        </p:nvPicPr>
        <p:blipFill>
          <a:blip r:embed="rId4"/>
          <a:srcRect/>
          <a:stretch>
            <a:fillRect/>
          </a:stretch>
        </p:blipFill>
        <p:spPr bwMode="auto">
          <a:xfrm>
            <a:off x="8105748" y="3195631"/>
            <a:ext cx="393700" cy="449263"/>
          </a:xfrm>
          <a:prstGeom prst="rect">
            <a:avLst/>
          </a:prstGeom>
          <a:noFill/>
          <a:ln w="9525">
            <a:noFill/>
            <a:miter lim="800000"/>
            <a:headEnd/>
            <a:tailEnd/>
          </a:ln>
        </p:spPr>
      </p:pic>
      <p:pic>
        <p:nvPicPr>
          <p:cNvPr id="11289" name="Picture 111" descr="client"/>
          <p:cNvPicPr>
            <a:picLocks noChangeAspect="1" noChangeArrowheads="1"/>
          </p:cNvPicPr>
          <p:nvPr/>
        </p:nvPicPr>
        <p:blipFill>
          <a:blip r:embed="rId5"/>
          <a:srcRect/>
          <a:stretch>
            <a:fillRect/>
          </a:stretch>
        </p:blipFill>
        <p:spPr bwMode="auto">
          <a:xfrm>
            <a:off x="8039073" y="3881431"/>
            <a:ext cx="447675" cy="457200"/>
          </a:xfrm>
          <a:prstGeom prst="rect">
            <a:avLst/>
          </a:prstGeom>
          <a:noFill/>
          <a:ln w="9525">
            <a:noFill/>
            <a:miter lim="800000"/>
            <a:headEnd/>
            <a:tailEnd/>
          </a:ln>
        </p:spPr>
      </p:pic>
      <p:sp>
        <p:nvSpPr>
          <p:cNvPr id="11290" name="Text Box 112"/>
          <p:cNvSpPr txBox="1">
            <a:spLocks noChangeArrowheads="1"/>
          </p:cNvSpPr>
          <p:nvPr/>
        </p:nvSpPr>
        <p:spPr bwMode="auto">
          <a:xfrm>
            <a:off x="3286098" y="2428868"/>
            <a:ext cx="668338"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WA</a:t>
            </a:r>
            <a:endParaRPr lang="en-US" altLang="zh-CN" dirty="0">
              <a:ea typeface="宋体" pitchFamily="2" charset="-122"/>
            </a:endParaRPr>
          </a:p>
        </p:txBody>
      </p:sp>
      <p:sp>
        <p:nvSpPr>
          <p:cNvPr id="11379" name="Line 126"/>
          <p:cNvSpPr>
            <a:spLocks noChangeShapeType="1"/>
          </p:cNvSpPr>
          <p:nvPr/>
        </p:nvSpPr>
        <p:spPr bwMode="auto">
          <a:xfrm flipV="1">
            <a:off x="3228948" y="3195631"/>
            <a:ext cx="228600" cy="0"/>
          </a:xfrm>
          <a:prstGeom prst="line">
            <a:avLst/>
          </a:prstGeom>
          <a:noFill/>
          <a:ln w="57150">
            <a:solidFill>
              <a:schemeClr val="tx1"/>
            </a:solidFill>
            <a:round/>
            <a:headEnd/>
            <a:tailEnd/>
          </a:ln>
        </p:spPr>
        <p:txBody>
          <a:bodyPr/>
          <a:lstStyle/>
          <a:p>
            <a:endParaRPr lang="zh-CN" altLang="en-US"/>
          </a:p>
        </p:txBody>
      </p:sp>
      <p:sp>
        <p:nvSpPr>
          <p:cNvPr id="11340" name="Line 180"/>
          <p:cNvSpPr>
            <a:spLocks noChangeShapeType="1"/>
          </p:cNvSpPr>
          <p:nvPr/>
        </p:nvSpPr>
        <p:spPr bwMode="auto">
          <a:xfrm>
            <a:off x="3228948" y="3881431"/>
            <a:ext cx="228600" cy="0"/>
          </a:xfrm>
          <a:prstGeom prst="line">
            <a:avLst/>
          </a:prstGeom>
          <a:noFill/>
          <a:ln w="57150">
            <a:solidFill>
              <a:schemeClr val="tx1"/>
            </a:solidFill>
            <a:round/>
            <a:headEnd/>
            <a:tailEnd/>
          </a:ln>
        </p:spPr>
        <p:txBody>
          <a:bodyPr/>
          <a:lstStyle/>
          <a:p>
            <a:endParaRPr lang="zh-CN" altLang="en-US"/>
          </a:p>
        </p:txBody>
      </p:sp>
      <p:sp>
        <p:nvSpPr>
          <p:cNvPr id="11301" name="Text Box 226"/>
          <p:cNvSpPr txBox="1">
            <a:spLocks noChangeArrowheads="1"/>
          </p:cNvSpPr>
          <p:nvPr/>
        </p:nvSpPr>
        <p:spPr bwMode="auto">
          <a:xfrm>
            <a:off x="6886548" y="3805231"/>
            <a:ext cx="590550" cy="336550"/>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访问</a:t>
            </a:r>
            <a:endParaRPr lang="en-US" altLang="zh-CN">
              <a:ea typeface="宋体" pitchFamily="2" charset="-122"/>
            </a:endParaRPr>
          </a:p>
        </p:txBody>
      </p:sp>
      <p:sp>
        <p:nvSpPr>
          <p:cNvPr id="11302" name="Line 227"/>
          <p:cNvSpPr>
            <a:spLocks noChangeShapeType="1"/>
          </p:cNvSpPr>
          <p:nvPr/>
        </p:nvSpPr>
        <p:spPr bwMode="auto">
          <a:xfrm flipH="1">
            <a:off x="6276948" y="3043231"/>
            <a:ext cx="457200" cy="0"/>
          </a:xfrm>
          <a:prstGeom prst="line">
            <a:avLst/>
          </a:prstGeom>
          <a:noFill/>
          <a:ln w="57150">
            <a:solidFill>
              <a:schemeClr val="tx1"/>
            </a:solidFill>
            <a:round/>
            <a:headEnd/>
            <a:tailEnd type="triangle" w="med" len="med"/>
          </a:ln>
        </p:spPr>
        <p:txBody>
          <a:bodyPr/>
          <a:lstStyle/>
          <a:p>
            <a:endParaRPr lang="zh-CN" altLang="en-US"/>
          </a:p>
        </p:txBody>
      </p:sp>
      <p:sp>
        <p:nvSpPr>
          <p:cNvPr id="11303" name="Line 228"/>
          <p:cNvSpPr>
            <a:spLocks noChangeShapeType="1"/>
          </p:cNvSpPr>
          <p:nvPr/>
        </p:nvSpPr>
        <p:spPr bwMode="auto">
          <a:xfrm>
            <a:off x="1857348" y="3271831"/>
            <a:ext cx="533400" cy="0"/>
          </a:xfrm>
          <a:prstGeom prst="line">
            <a:avLst/>
          </a:prstGeom>
          <a:noFill/>
          <a:ln w="76200">
            <a:solidFill>
              <a:schemeClr val="tx1"/>
            </a:solidFill>
            <a:round/>
            <a:headEnd/>
            <a:tailEnd/>
          </a:ln>
        </p:spPr>
        <p:txBody>
          <a:bodyPr/>
          <a:lstStyle/>
          <a:p>
            <a:endParaRPr lang="zh-CN" altLang="en-US"/>
          </a:p>
        </p:txBody>
      </p:sp>
      <p:sp>
        <p:nvSpPr>
          <p:cNvPr id="11304" name="Line 229"/>
          <p:cNvSpPr>
            <a:spLocks noChangeShapeType="1"/>
          </p:cNvSpPr>
          <p:nvPr/>
        </p:nvSpPr>
        <p:spPr bwMode="auto">
          <a:xfrm>
            <a:off x="1857348" y="3805231"/>
            <a:ext cx="533400" cy="0"/>
          </a:xfrm>
          <a:prstGeom prst="line">
            <a:avLst/>
          </a:prstGeom>
          <a:noFill/>
          <a:ln w="76200">
            <a:solidFill>
              <a:schemeClr val="tx1"/>
            </a:solidFill>
            <a:round/>
            <a:headEnd/>
            <a:tailEnd/>
          </a:ln>
        </p:spPr>
        <p:txBody>
          <a:bodyPr/>
          <a:lstStyle/>
          <a:p>
            <a:endParaRPr lang="zh-CN" altLang="en-US"/>
          </a:p>
        </p:txBody>
      </p:sp>
      <p:sp>
        <p:nvSpPr>
          <p:cNvPr id="11305" name="Line 230"/>
          <p:cNvSpPr>
            <a:spLocks noChangeShapeType="1"/>
          </p:cNvSpPr>
          <p:nvPr/>
        </p:nvSpPr>
        <p:spPr bwMode="auto">
          <a:xfrm>
            <a:off x="2619348" y="3271831"/>
            <a:ext cx="533400" cy="0"/>
          </a:xfrm>
          <a:prstGeom prst="line">
            <a:avLst/>
          </a:prstGeom>
          <a:noFill/>
          <a:ln w="76200">
            <a:solidFill>
              <a:schemeClr val="tx1"/>
            </a:solidFill>
            <a:round/>
            <a:headEnd/>
            <a:tailEnd/>
          </a:ln>
        </p:spPr>
        <p:txBody>
          <a:bodyPr/>
          <a:lstStyle/>
          <a:p>
            <a:endParaRPr lang="zh-CN" altLang="en-US"/>
          </a:p>
        </p:txBody>
      </p:sp>
      <p:sp>
        <p:nvSpPr>
          <p:cNvPr id="11306" name="Line 231"/>
          <p:cNvSpPr>
            <a:spLocks noChangeShapeType="1"/>
          </p:cNvSpPr>
          <p:nvPr/>
        </p:nvSpPr>
        <p:spPr bwMode="auto">
          <a:xfrm>
            <a:off x="4786314" y="3786190"/>
            <a:ext cx="533400" cy="0"/>
          </a:xfrm>
          <a:prstGeom prst="line">
            <a:avLst/>
          </a:prstGeom>
          <a:noFill/>
          <a:ln w="76200">
            <a:solidFill>
              <a:schemeClr val="tx1"/>
            </a:solidFill>
            <a:round/>
            <a:headEnd/>
            <a:tailEnd/>
          </a:ln>
        </p:spPr>
        <p:txBody>
          <a:bodyPr/>
          <a:lstStyle/>
          <a:p>
            <a:endParaRPr lang="zh-CN" altLang="en-US"/>
          </a:p>
        </p:txBody>
      </p:sp>
      <p:sp>
        <p:nvSpPr>
          <p:cNvPr id="130" name="Line 231"/>
          <p:cNvSpPr>
            <a:spLocks noChangeShapeType="1"/>
          </p:cNvSpPr>
          <p:nvPr/>
        </p:nvSpPr>
        <p:spPr bwMode="auto">
          <a:xfrm>
            <a:off x="4786314" y="3286124"/>
            <a:ext cx="533400" cy="0"/>
          </a:xfrm>
          <a:prstGeom prst="line">
            <a:avLst/>
          </a:prstGeom>
          <a:noFill/>
          <a:ln w="76200">
            <a:solidFill>
              <a:schemeClr val="tx1"/>
            </a:solidFill>
            <a:round/>
            <a:headEnd/>
            <a:tailEnd/>
          </a:ln>
        </p:spPr>
        <p:txBody>
          <a:bodyPr/>
          <a:lstStyle/>
          <a:p>
            <a:endParaRPr lang="zh-CN" altLang="en-US"/>
          </a:p>
        </p:txBody>
      </p:sp>
      <p:sp>
        <p:nvSpPr>
          <p:cNvPr id="131" name="Line 230"/>
          <p:cNvSpPr>
            <a:spLocks noChangeShapeType="1"/>
          </p:cNvSpPr>
          <p:nvPr/>
        </p:nvSpPr>
        <p:spPr bwMode="auto">
          <a:xfrm>
            <a:off x="2571723" y="3786181"/>
            <a:ext cx="533400" cy="0"/>
          </a:xfrm>
          <a:prstGeom prst="line">
            <a:avLst/>
          </a:prstGeom>
          <a:noFill/>
          <a:ln w="76200">
            <a:solidFill>
              <a:schemeClr val="tx1"/>
            </a:solidFill>
            <a:round/>
            <a:headEnd/>
            <a:tailEnd/>
          </a:ln>
        </p:spPr>
        <p:txBody>
          <a:bodyPr/>
          <a:lstStyle/>
          <a:p>
            <a:endParaRPr lang="zh-CN" altLang="en-US"/>
          </a:p>
        </p:txBody>
      </p:sp>
      <p:sp>
        <p:nvSpPr>
          <p:cNvPr id="132" name="Text Box 112"/>
          <p:cNvSpPr txBox="1">
            <a:spLocks noChangeArrowheads="1"/>
          </p:cNvSpPr>
          <p:nvPr/>
        </p:nvSpPr>
        <p:spPr bwMode="auto">
          <a:xfrm>
            <a:off x="3143223" y="3929056"/>
            <a:ext cx="850900"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ASM</a:t>
            </a:r>
            <a:endParaRPr lang="en-US" altLang="zh-CN" dirty="0">
              <a:ea typeface="宋体" pitchFamily="2" charset="-122"/>
            </a:endParaRPr>
          </a:p>
        </p:txBody>
      </p:sp>
      <p:sp>
        <p:nvSpPr>
          <p:cNvPr id="116" name="Text Box 112"/>
          <p:cNvSpPr txBox="1">
            <a:spLocks noChangeArrowheads="1"/>
          </p:cNvSpPr>
          <p:nvPr/>
        </p:nvSpPr>
        <p:spPr bwMode="auto">
          <a:xfrm>
            <a:off x="3286098" y="2428868"/>
            <a:ext cx="668338"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WA</a:t>
            </a:r>
            <a:endParaRPr lang="en-US" altLang="zh-CN" dirty="0">
              <a:ea typeface="宋体" pitchFamily="2" charset="-122"/>
            </a:endParaRPr>
          </a:p>
        </p:txBody>
      </p:sp>
      <p:sp>
        <p:nvSpPr>
          <p:cNvPr id="117" name="Text Box 112"/>
          <p:cNvSpPr txBox="1">
            <a:spLocks noChangeArrowheads="1"/>
          </p:cNvSpPr>
          <p:nvPr/>
        </p:nvSpPr>
        <p:spPr bwMode="auto">
          <a:xfrm>
            <a:off x="3857598" y="2428868"/>
            <a:ext cx="866775"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GTM</a:t>
            </a:r>
            <a:endParaRPr lang="en-US" altLang="zh-CN" dirty="0">
              <a:ea typeface="宋体" pitchFamily="2" charset="-122"/>
            </a:endParaRPr>
          </a:p>
        </p:txBody>
      </p:sp>
      <p:sp>
        <p:nvSpPr>
          <p:cNvPr id="118" name="Text Box 112"/>
          <p:cNvSpPr txBox="1">
            <a:spLocks noChangeArrowheads="1"/>
          </p:cNvSpPr>
          <p:nvPr/>
        </p:nvSpPr>
        <p:spPr bwMode="auto">
          <a:xfrm>
            <a:off x="3929036" y="3929056"/>
            <a:ext cx="969963" cy="461963"/>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WOM</a:t>
            </a:r>
            <a:endParaRPr lang="en-US" altLang="zh-CN" dirty="0">
              <a:ea typeface="宋体" pitchFamily="2" charset="-122"/>
            </a:endParaRPr>
          </a:p>
        </p:txBody>
      </p:sp>
      <p:sp>
        <p:nvSpPr>
          <p:cNvPr id="119" name="Text Box 112"/>
          <p:cNvSpPr txBox="1">
            <a:spLocks noChangeArrowheads="1"/>
          </p:cNvSpPr>
          <p:nvPr/>
        </p:nvSpPr>
        <p:spPr bwMode="auto">
          <a:xfrm>
            <a:off x="4714876" y="2428868"/>
            <a:ext cx="579005" cy="461665"/>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LC</a:t>
            </a:r>
            <a:endParaRPr lang="en-US" altLang="zh-CN" dirty="0">
              <a:ea typeface="宋体" pitchFamily="2" charset="-122"/>
            </a:endParaRPr>
          </a:p>
        </p:txBody>
      </p:sp>
      <p:sp>
        <p:nvSpPr>
          <p:cNvPr id="133" name="Text Box 112"/>
          <p:cNvSpPr txBox="1">
            <a:spLocks noChangeArrowheads="1"/>
          </p:cNvSpPr>
          <p:nvPr/>
        </p:nvSpPr>
        <p:spPr bwMode="auto">
          <a:xfrm>
            <a:off x="1785918" y="2428868"/>
            <a:ext cx="777875" cy="461964"/>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sp>
        <p:nvSpPr>
          <p:cNvPr id="134" name="Text Box 112"/>
          <p:cNvSpPr txBox="1">
            <a:spLocks noChangeArrowheads="1"/>
          </p:cNvSpPr>
          <p:nvPr/>
        </p:nvSpPr>
        <p:spPr bwMode="auto">
          <a:xfrm>
            <a:off x="2500298" y="2428868"/>
            <a:ext cx="777875" cy="461964"/>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sp>
        <p:nvSpPr>
          <p:cNvPr id="120" name="Line 230"/>
          <p:cNvSpPr>
            <a:spLocks noChangeShapeType="1"/>
          </p:cNvSpPr>
          <p:nvPr/>
        </p:nvSpPr>
        <p:spPr bwMode="auto">
          <a:xfrm>
            <a:off x="4000496" y="3786190"/>
            <a:ext cx="533400" cy="0"/>
          </a:xfrm>
          <a:prstGeom prst="line">
            <a:avLst/>
          </a:prstGeom>
          <a:noFill/>
          <a:ln w="76200">
            <a:solidFill>
              <a:schemeClr val="tx1"/>
            </a:solidFill>
            <a:round/>
            <a:headEnd/>
            <a:tailEnd/>
          </a:ln>
        </p:spPr>
        <p:txBody>
          <a:bodyPr/>
          <a:lstStyle/>
          <a:p>
            <a:endParaRPr lang="zh-CN" altLang="en-US"/>
          </a:p>
        </p:txBody>
      </p:sp>
      <p:sp>
        <p:nvSpPr>
          <p:cNvPr id="121" name="Line 230"/>
          <p:cNvSpPr>
            <a:spLocks noChangeShapeType="1"/>
          </p:cNvSpPr>
          <p:nvPr/>
        </p:nvSpPr>
        <p:spPr bwMode="auto">
          <a:xfrm>
            <a:off x="3276830" y="3780580"/>
            <a:ext cx="533400" cy="0"/>
          </a:xfrm>
          <a:prstGeom prst="line">
            <a:avLst/>
          </a:prstGeom>
          <a:noFill/>
          <a:ln w="76200">
            <a:solidFill>
              <a:schemeClr val="tx1"/>
            </a:solidFill>
            <a:round/>
            <a:headEnd/>
            <a:tailEnd/>
          </a:ln>
        </p:spPr>
        <p:txBody>
          <a:bodyPr/>
          <a:lstStyle/>
          <a:p>
            <a:endParaRPr lang="zh-CN" altLang="en-US"/>
          </a:p>
        </p:txBody>
      </p:sp>
      <p:sp>
        <p:nvSpPr>
          <p:cNvPr id="122" name="Line 230"/>
          <p:cNvSpPr>
            <a:spLocks noChangeShapeType="1"/>
          </p:cNvSpPr>
          <p:nvPr/>
        </p:nvSpPr>
        <p:spPr bwMode="auto">
          <a:xfrm>
            <a:off x="3254391" y="3270087"/>
            <a:ext cx="533400" cy="0"/>
          </a:xfrm>
          <a:prstGeom prst="line">
            <a:avLst/>
          </a:prstGeom>
          <a:noFill/>
          <a:ln w="76200">
            <a:solidFill>
              <a:schemeClr val="tx1"/>
            </a:solidFill>
            <a:round/>
            <a:headEnd/>
            <a:tailEnd/>
          </a:ln>
        </p:spPr>
        <p:txBody>
          <a:bodyPr/>
          <a:lstStyle/>
          <a:p>
            <a:endParaRPr lang="zh-CN" altLang="en-US"/>
          </a:p>
        </p:txBody>
      </p:sp>
      <p:sp>
        <p:nvSpPr>
          <p:cNvPr id="123" name="Line 230"/>
          <p:cNvSpPr>
            <a:spLocks noChangeShapeType="1"/>
          </p:cNvSpPr>
          <p:nvPr/>
        </p:nvSpPr>
        <p:spPr bwMode="auto">
          <a:xfrm>
            <a:off x="4000496" y="3286124"/>
            <a:ext cx="533400" cy="0"/>
          </a:xfrm>
          <a:prstGeom prst="line">
            <a:avLst/>
          </a:prstGeom>
          <a:noFill/>
          <a:ln w="76200">
            <a:solidFill>
              <a:schemeClr val="tx1"/>
            </a:solidFill>
            <a:round/>
            <a:headEnd/>
            <a:tailEnd/>
          </a:ln>
        </p:spPr>
        <p:txBody>
          <a:bodyPr/>
          <a:lstStyle/>
          <a:p>
            <a:endParaRPr lang="zh-CN" altLang="en-US"/>
          </a:p>
        </p:txBody>
      </p:sp>
      <p:sp>
        <p:nvSpPr>
          <p:cNvPr id="81" name="Line 231"/>
          <p:cNvSpPr>
            <a:spLocks noChangeShapeType="1"/>
          </p:cNvSpPr>
          <p:nvPr/>
        </p:nvSpPr>
        <p:spPr bwMode="auto">
          <a:xfrm>
            <a:off x="5522584" y="3286124"/>
            <a:ext cx="533400" cy="0"/>
          </a:xfrm>
          <a:prstGeom prst="line">
            <a:avLst/>
          </a:prstGeom>
          <a:noFill/>
          <a:ln w="76200">
            <a:solidFill>
              <a:srgbClr val="FF0000"/>
            </a:solidFill>
            <a:round/>
            <a:headEnd/>
            <a:tailEnd/>
          </a:ln>
        </p:spPr>
        <p:txBody>
          <a:bodyPr/>
          <a:lstStyle/>
          <a:p>
            <a:endParaRPr lang="zh-CN" altLang="en-US"/>
          </a:p>
        </p:txBody>
      </p:sp>
      <p:sp>
        <p:nvSpPr>
          <p:cNvPr id="82" name="Line 231"/>
          <p:cNvSpPr>
            <a:spLocks noChangeShapeType="1"/>
          </p:cNvSpPr>
          <p:nvPr/>
        </p:nvSpPr>
        <p:spPr bwMode="auto">
          <a:xfrm>
            <a:off x="5522584" y="3774314"/>
            <a:ext cx="533400" cy="0"/>
          </a:xfrm>
          <a:prstGeom prst="line">
            <a:avLst/>
          </a:prstGeom>
          <a:noFill/>
          <a:ln w="76200">
            <a:solidFill>
              <a:srgbClr val="FF0000"/>
            </a:solidFill>
            <a:round/>
            <a:headEnd/>
            <a:tailEnd/>
          </a:ln>
        </p:spPr>
        <p:txBody>
          <a:bodyPr/>
          <a:lstStyle/>
          <a:p>
            <a:endParaRPr lang="zh-CN" altLang="en-US"/>
          </a:p>
        </p:txBody>
      </p:sp>
      <p:sp>
        <p:nvSpPr>
          <p:cNvPr id="83" name="Text Box 112"/>
          <p:cNvSpPr txBox="1">
            <a:spLocks noChangeArrowheads="1"/>
          </p:cNvSpPr>
          <p:nvPr/>
        </p:nvSpPr>
        <p:spPr bwMode="auto">
          <a:xfrm>
            <a:off x="5357818" y="2428868"/>
            <a:ext cx="851515" cy="461665"/>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APM</a:t>
            </a:r>
            <a:endParaRPr lang="en-US" altLang="zh-CN" dirty="0">
              <a:ea typeface="宋体" pitchFamily="2" charset="-122"/>
            </a:endParaRPr>
          </a:p>
        </p:txBody>
      </p:sp>
      <p:sp>
        <p:nvSpPr>
          <p:cNvPr id="84" name="Text Box 112"/>
          <p:cNvSpPr txBox="1">
            <a:spLocks noChangeArrowheads="1"/>
          </p:cNvSpPr>
          <p:nvPr/>
        </p:nvSpPr>
        <p:spPr bwMode="auto">
          <a:xfrm>
            <a:off x="5357818" y="3929066"/>
            <a:ext cx="1056700" cy="461665"/>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EDGE</a:t>
            </a:r>
            <a:endParaRPr lang="en-US" altLang="zh-CN" dirty="0">
              <a:ea typeface="宋体" pitchFamily="2" charset="-122"/>
            </a:endParaRPr>
          </a:p>
        </p:txBody>
      </p:sp>
      <p:sp>
        <p:nvSpPr>
          <p:cNvPr id="85" name="椭圆 84"/>
          <p:cNvSpPr/>
          <p:nvPr/>
        </p:nvSpPr>
        <p:spPr>
          <a:xfrm>
            <a:off x="3357554" y="2357430"/>
            <a:ext cx="571504" cy="500066"/>
          </a:xfrm>
          <a:prstGeom prst="ellipse">
            <a:avLst/>
          </a:prstGeom>
          <a:solidFill>
            <a:srgbClr val="FF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5429256" y="2369306"/>
            <a:ext cx="714379" cy="488190"/>
          </a:xfrm>
          <a:prstGeom prst="ellipse">
            <a:avLst/>
          </a:prstGeom>
          <a:solidFill>
            <a:srgbClr val="FF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4000496" y="3929066"/>
            <a:ext cx="857256" cy="500066"/>
          </a:xfrm>
          <a:prstGeom prst="ellipse">
            <a:avLst/>
          </a:prstGeom>
          <a:solidFill>
            <a:srgbClr val="FF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diamond(in)">
                                      <p:cBhvr>
                                        <p:cTn id="7" dur="20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amond(in)">
                                      <p:cBhvr>
                                        <p:cTn id="12" dur="20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diamond(in)">
                                      <p:cBhvr>
                                        <p:cTn id="17" dur="20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ppt_x"/>
                                          </p:val>
                                        </p:tav>
                                        <p:tav tm="100000">
                                          <p:val>
                                            <p:strVal val="#ppt_x"/>
                                          </p:val>
                                        </p:tav>
                                      </p:tavLst>
                                    </p:anim>
                                    <p:anim calcmode="lin" valueType="num">
                                      <p:cBhvr additive="base">
                                        <p:cTn id="23"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animBg="1"/>
      <p:bldP spid="86" grpId="0" animBg="1"/>
      <p:bldP spid="8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zh-CN" dirty="0" smtClean="0"/>
              <a:t>F5</a:t>
            </a:r>
            <a:r>
              <a:rPr lang="zh-CN" altLang="en-US" dirty="0" smtClean="0"/>
              <a:t>解决方案主要</a:t>
            </a:r>
            <a:r>
              <a:rPr lang="zh-CN" altLang="en-US" dirty="0"/>
              <a:t>特点</a:t>
            </a:r>
            <a:endParaRPr lang="en-US" altLang="zh-CN" dirty="0" smtClean="0"/>
          </a:p>
        </p:txBody>
      </p:sp>
      <p:sp>
        <p:nvSpPr>
          <p:cNvPr id="3" name="Content Placeholder 2"/>
          <p:cNvSpPr>
            <a:spLocks noGrp="1"/>
          </p:cNvSpPr>
          <p:nvPr>
            <p:ph idx="1"/>
          </p:nvPr>
        </p:nvSpPr>
        <p:spPr>
          <a:xfrm>
            <a:off x="736848" y="1676400"/>
            <a:ext cx="3979168" cy="4343400"/>
          </a:xfrm>
        </p:spPr>
        <p:txBody>
          <a:bodyPr>
            <a:normAutofit/>
          </a:bodyPr>
          <a:lstStyle/>
          <a:p>
            <a:pPr eaLnBrk="1" hangingPunct="1">
              <a:lnSpc>
                <a:spcPct val="80000"/>
              </a:lnSpc>
            </a:pPr>
            <a:r>
              <a:rPr lang="zh-CN" altLang="en-US" sz="2000" b="1" dirty="0" smtClean="0"/>
              <a:t>投资保护</a:t>
            </a:r>
            <a:r>
              <a:rPr lang="en-US" altLang="zh-CN" sz="2000" b="1" dirty="0" smtClean="0"/>
              <a:t> </a:t>
            </a:r>
            <a:endParaRPr lang="en-US" altLang="zh-CN" sz="1800" b="1" dirty="0" smtClean="0"/>
          </a:p>
          <a:p>
            <a:pPr lvl="1" eaLnBrk="1" hangingPunct="1">
              <a:lnSpc>
                <a:spcPct val="80000"/>
              </a:lnSpc>
              <a:buFont typeface="Arial" pitchFamily="34" charset="0"/>
              <a:buChar char="•"/>
            </a:pPr>
            <a:r>
              <a:rPr lang="zh-CN" altLang="en-US" sz="1700" dirty="0" smtClean="0"/>
              <a:t>按需扩展的硬件平台</a:t>
            </a:r>
            <a:endParaRPr lang="en-US" altLang="zh-CN" sz="1700" dirty="0" smtClean="0"/>
          </a:p>
          <a:p>
            <a:pPr lvl="1" eaLnBrk="1" hangingPunct="1">
              <a:lnSpc>
                <a:spcPct val="80000"/>
              </a:lnSpc>
              <a:buFont typeface="Arial" pitchFamily="34" charset="0"/>
              <a:buChar char="•"/>
            </a:pPr>
            <a:r>
              <a:rPr lang="zh-CN" altLang="en-US" sz="1700" dirty="0" smtClean="0"/>
              <a:t>可随时增加服务器、防火墙负载均衡功能</a:t>
            </a:r>
            <a:endParaRPr lang="en-US" altLang="zh-CN" sz="1700" dirty="0" smtClean="0"/>
          </a:p>
          <a:p>
            <a:pPr lvl="1" eaLnBrk="1" hangingPunct="1">
              <a:lnSpc>
                <a:spcPct val="80000"/>
              </a:lnSpc>
              <a:buFont typeface="Arial" pitchFamily="34" charset="0"/>
              <a:buChar char="•"/>
            </a:pPr>
            <a:r>
              <a:rPr lang="zh-CN" altLang="en-US" sz="1700" dirty="0" smtClean="0"/>
              <a:t>支持</a:t>
            </a:r>
            <a:r>
              <a:rPr lang="en-US" altLang="zh-CN" sz="1700" dirty="0" smtClean="0"/>
              <a:t>IPv6</a:t>
            </a:r>
          </a:p>
        </p:txBody>
      </p:sp>
      <p:pic>
        <p:nvPicPr>
          <p:cNvPr id="5" name="Content Placeholder 3" descr="VIP_2400.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bwMode="auto">
          <a:xfrm>
            <a:off x="5508104" y="2183110"/>
            <a:ext cx="2783561" cy="1524000"/>
          </a:xfrm>
          <a:prstGeom prst="rect">
            <a:avLst/>
          </a:prstGeom>
          <a:noFill/>
          <a:ln w="9525">
            <a:noFill/>
            <a:miter lim="800000"/>
            <a:headEnd/>
            <a:tailEnd/>
          </a:ln>
          <a:effectLst>
            <a:outerShdw blurRad="292100" dist="139700" dir="2700000" algn="tl" rotWithShape="0">
              <a:srgbClr val="333333">
                <a:alpha val="65000"/>
              </a:srgbClr>
            </a:outerShdw>
          </a:effectLst>
        </p:spPr>
      </p:pic>
      <p:sp>
        <p:nvSpPr>
          <p:cNvPr id="6" name="Rectangle 5"/>
          <p:cNvSpPr/>
          <p:nvPr/>
        </p:nvSpPr>
        <p:spPr>
          <a:xfrm>
            <a:off x="5680685" y="3236922"/>
            <a:ext cx="1205343" cy="259279"/>
          </a:xfrm>
          <a:prstGeom prst="rect">
            <a:avLst/>
          </a:prstGeom>
          <a:solidFill>
            <a:schemeClr val="tx1">
              <a:lumMod val="85000"/>
              <a:lumOff val="1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899885" y="3248673"/>
            <a:ext cx="1066800" cy="247528"/>
          </a:xfrm>
          <a:prstGeom prst="rect">
            <a:avLst/>
          </a:prstGeom>
          <a:solidFill>
            <a:schemeClr val="tx1">
              <a:lumMod val="85000"/>
              <a:lumOff val="1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886028" y="2930988"/>
            <a:ext cx="1085849" cy="305934"/>
          </a:xfrm>
          <a:prstGeom prst="rect">
            <a:avLst/>
          </a:prstGeom>
          <a:solidFill>
            <a:schemeClr val="tx1">
              <a:lumMod val="85000"/>
              <a:lumOff val="1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55567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案例：湖北广电</a:t>
            </a:r>
            <a:endParaRPr lang="zh-CN" altLang="en-US" dirty="0"/>
          </a:p>
        </p:txBody>
      </p:sp>
      <p:pic>
        <p:nvPicPr>
          <p:cNvPr id="5" name="图片 4" descr="wuhan tv.jpg"/>
          <p:cNvPicPr>
            <a:picLocks noChangeAspect="1"/>
          </p:cNvPicPr>
          <p:nvPr/>
        </p:nvPicPr>
        <p:blipFill>
          <a:blip r:embed="rId2" cstate="print"/>
          <a:stretch>
            <a:fillRect/>
          </a:stretch>
        </p:blipFill>
        <p:spPr>
          <a:xfrm>
            <a:off x="611560" y="1484784"/>
            <a:ext cx="7785745" cy="5207098"/>
          </a:xfrm>
          <a:prstGeom prst="rect">
            <a:avLst/>
          </a:prstGeom>
        </p:spPr>
      </p:pic>
      <p:pic>
        <p:nvPicPr>
          <p:cNvPr id="4" name="Picture 12" descr="F5logo (blue background)"/>
          <p:cNvPicPr>
            <a:picLocks noChangeAspect="1" noChangeArrowheads="1"/>
          </p:cNvPicPr>
          <p:nvPr/>
        </p:nvPicPr>
        <p:blipFill>
          <a:blip r:embed="rId3" cstate="print">
            <a:clrChange>
              <a:clrFrom>
                <a:srgbClr val="647C94"/>
              </a:clrFrom>
              <a:clrTo>
                <a:srgbClr val="647C94">
                  <a:alpha val="0"/>
                </a:srgbClr>
              </a:clrTo>
            </a:clrChange>
          </a:blip>
          <a:srcRect/>
          <a:stretch>
            <a:fillRect/>
          </a:stretch>
        </p:blipFill>
        <p:spPr bwMode="auto">
          <a:xfrm>
            <a:off x="5868144" y="3467348"/>
            <a:ext cx="438150" cy="393700"/>
          </a:xfrm>
          <a:prstGeom prst="rect">
            <a:avLst/>
          </a:prstGeom>
          <a:noFill/>
          <a:ln w="9525">
            <a:noFill/>
            <a:miter lim="800000"/>
            <a:headEnd/>
            <a:tailEnd/>
          </a:ln>
        </p:spPr>
      </p:pic>
      <p:pic>
        <p:nvPicPr>
          <p:cNvPr id="6" name="Picture 12" descr="F5logo (blue background)"/>
          <p:cNvPicPr>
            <a:picLocks noChangeAspect="1" noChangeArrowheads="1"/>
          </p:cNvPicPr>
          <p:nvPr/>
        </p:nvPicPr>
        <p:blipFill>
          <a:blip r:embed="rId3" cstate="print">
            <a:clrChange>
              <a:clrFrom>
                <a:srgbClr val="647C94"/>
              </a:clrFrom>
              <a:clrTo>
                <a:srgbClr val="647C94">
                  <a:alpha val="0"/>
                </a:srgbClr>
              </a:clrTo>
            </a:clrChange>
          </a:blip>
          <a:srcRect/>
          <a:stretch>
            <a:fillRect/>
          </a:stretch>
        </p:blipFill>
        <p:spPr bwMode="auto">
          <a:xfrm>
            <a:off x="5868144" y="3035300"/>
            <a:ext cx="438150" cy="393700"/>
          </a:xfrm>
          <a:prstGeom prst="rect">
            <a:avLst/>
          </a:prstGeom>
          <a:noFill/>
          <a:ln w="9525">
            <a:noFill/>
            <a:miter lim="800000"/>
            <a:headEnd/>
            <a:tailEnd/>
          </a:ln>
        </p:spPr>
      </p:pic>
      <p:pic>
        <p:nvPicPr>
          <p:cNvPr id="7" name="Picture 12" descr="F5logo (blue background)"/>
          <p:cNvPicPr>
            <a:picLocks noChangeAspect="1" noChangeArrowheads="1"/>
          </p:cNvPicPr>
          <p:nvPr/>
        </p:nvPicPr>
        <p:blipFill>
          <a:blip r:embed="rId3" cstate="print">
            <a:clrChange>
              <a:clrFrom>
                <a:srgbClr val="647C94"/>
              </a:clrFrom>
              <a:clrTo>
                <a:srgbClr val="647C94">
                  <a:alpha val="0"/>
                </a:srgbClr>
              </a:clrTo>
            </a:clrChange>
          </a:blip>
          <a:srcRect/>
          <a:stretch>
            <a:fillRect/>
          </a:stretch>
        </p:blipFill>
        <p:spPr bwMode="auto">
          <a:xfrm>
            <a:off x="5868144" y="2603252"/>
            <a:ext cx="438150" cy="393700"/>
          </a:xfrm>
          <a:prstGeom prst="rect">
            <a:avLst/>
          </a:prstGeom>
          <a:noFill/>
          <a:ln w="9525">
            <a:noFill/>
            <a:miter lim="800000"/>
            <a:headEnd/>
            <a:tailEnd/>
          </a:ln>
        </p:spPr>
      </p:pic>
      <p:pic>
        <p:nvPicPr>
          <p:cNvPr id="8" name="Picture 12" descr="F5logo (blue background)"/>
          <p:cNvPicPr>
            <a:picLocks noChangeAspect="1" noChangeArrowheads="1"/>
          </p:cNvPicPr>
          <p:nvPr/>
        </p:nvPicPr>
        <p:blipFill>
          <a:blip r:embed="rId3" cstate="print">
            <a:clrChange>
              <a:clrFrom>
                <a:srgbClr val="647C94"/>
              </a:clrFrom>
              <a:clrTo>
                <a:srgbClr val="647C94">
                  <a:alpha val="0"/>
                </a:srgbClr>
              </a:clrTo>
            </a:clrChange>
          </a:blip>
          <a:srcRect/>
          <a:stretch>
            <a:fillRect/>
          </a:stretch>
        </p:blipFill>
        <p:spPr bwMode="auto">
          <a:xfrm>
            <a:off x="5868144" y="2243212"/>
            <a:ext cx="438150" cy="393700"/>
          </a:xfrm>
          <a:prstGeom prst="rect">
            <a:avLst/>
          </a:prstGeom>
          <a:noFill/>
          <a:ln w="9525">
            <a:noFill/>
            <a:miter lim="800000"/>
            <a:headEnd/>
            <a:tailEnd/>
          </a:ln>
        </p:spPr>
      </p:pic>
      <p:pic>
        <p:nvPicPr>
          <p:cNvPr id="11" name="Picture 12" descr="F5logo (blue background)"/>
          <p:cNvPicPr>
            <a:picLocks noChangeAspect="1" noChangeArrowheads="1"/>
          </p:cNvPicPr>
          <p:nvPr/>
        </p:nvPicPr>
        <p:blipFill>
          <a:blip r:embed="rId3" cstate="print">
            <a:clrChange>
              <a:clrFrom>
                <a:srgbClr val="647C94"/>
              </a:clrFrom>
              <a:clrTo>
                <a:srgbClr val="647C94">
                  <a:alpha val="0"/>
                </a:srgbClr>
              </a:clrTo>
            </a:clrChange>
          </a:blip>
          <a:srcRect/>
          <a:stretch>
            <a:fillRect/>
          </a:stretch>
        </p:blipFill>
        <p:spPr bwMode="auto">
          <a:xfrm>
            <a:off x="5868144" y="1844824"/>
            <a:ext cx="438150" cy="393700"/>
          </a:xfrm>
          <a:prstGeom prst="rect">
            <a:avLst/>
          </a:prstGeom>
          <a:noFill/>
          <a:ln w="9525">
            <a:noFill/>
            <a:miter lim="800000"/>
            <a:headEnd/>
            <a:tailEnd/>
          </a:ln>
        </p:spPr>
      </p:pic>
    </p:spTree>
    <p:extLst>
      <p:ext uri="{BB962C8B-B14F-4D97-AF65-F5344CB8AC3E}">
        <p14:creationId xmlns="" xmlns:p14="http://schemas.microsoft.com/office/powerpoint/2010/main" val="280419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案例：湖南广电</a:t>
            </a:r>
            <a:endParaRPr lang="zh-CN" altLang="en-US" dirty="0"/>
          </a:p>
        </p:txBody>
      </p:sp>
      <p:grpSp>
        <p:nvGrpSpPr>
          <p:cNvPr id="3" name="Group 3"/>
          <p:cNvGrpSpPr>
            <a:grpSpLocks/>
          </p:cNvGrpSpPr>
          <p:nvPr/>
        </p:nvGrpSpPr>
        <p:grpSpPr bwMode="auto">
          <a:xfrm>
            <a:off x="2927350" y="1347788"/>
            <a:ext cx="2895600" cy="960437"/>
            <a:chOff x="2407558" y="2088243"/>
            <a:chExt cx="1456436" cy="960628"/>
          </a:xfrm>
        </p:grpSpPr>
        <p:pic>
          <p:nvPicPr>
            <p:cNvPr id="5" name="Picture 245" descr="cloud_03.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07558" y="2088243"/>
              <a:ext cx="1456436" cy="960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9" descr="globe"/>
            <p:cNvPicPr>
              <a:picLocks noChangeAspect="1" noChangeArrowheads="1"/>
            </p:cNvPicPr>
            <p:nvPr/>
          </p:nvPicPr>
          <p:blipFill>
            <a:blip r:embed="rId3" cstate="print">
              <a:extLst>
                <a:ext uri="{28A0092B-C50C-407E-A947-70E740481C1C}">
                  <a14:useLocalDpi xmlns="" xmlns:a14="http://schemas.microsoft.com/office/drawing/2010/main" val="0"/>
                </a:ext>
              </a:extLst>
            </a:blip>
            <a:srcRect l="10057" t="10623" r="11194" b="11757"/>
            <a:stretch>
              <a:fillRect/>
            </a:stretch>
          </p:blipFill>
          <p:spPr bwMode="auto">
            <a:xfrm>
              <a:off x="2557541" y="2185258"/>
              <a:ext cx="1126582" cy="686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1062"/>
            <p:cNvSpPr>
              <a:spLocks noChangeArrowheads="1"/>
            </p:cNvSpPr>
            <p:nvPr/>
          </p:nvSpPr>
          <p:spPr bwMode="auto">
            <a:xfrm>
              <a:off x="2871611" y="2458860"/>
              <a:ext cx="534727" cy="203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80000"/>
                </a:lnSpc>
              </a:pPr>
              <a:r>
                <a:rPr lang="en-US" altLang="zh-CN" sz="900" b="1">
                  <a:ea typeface="ＭＳ Ｐゴシック" pitchFamily="34" charset="-128"/>
                  <a:cs typeface="Arial" pitchFamily="34" charset="0"/>
                </a:rPr>
                <a:t>Internet or WAN</a:t>
              </a:r>
            </a:p>
          </p:txBody>
        </p:sp>
      </p:grpSp>
      <p:grpSp>
        <p:nvGrpSpPr>
          <p:cNvPr id="4" name="Group 81"/>
          <p:cNvGrpSpPr>
            <a:grpSpLocks/>
          </p:cNvGrpSpPr>
          <p:nvPr/>
        </p:nvGrpSpPr>
        <p:grpSpPr bwMode="auto">
          <a:xfrm>
            <a:off x="3765550" y="2643188"/>
            <a:ext cx="1371600" cy="1600200"/>
            <a:chOff x="2977322" y="3169570"/>
            <a:chExt cx="543739" cy="730807"/>
          </a:xfrm>
        </p:grpSpPr>
        <p:pic>
          <p:nvPicPr>
            <p:cNvPr id="12" name="Picture 53" descr="firewall"/>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67204" y="3169570"/>
              <a:ext cx="363975" cy="515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 Box 55"/>
            <p:cNvSpPr txBox="1">
              <a:spLocks noChangeArrowheads="1"/>
            </p:cNvSpPr>
            <p:nvPr/>
          </p:nvSpPr>
          <p:spPr bwMode="auto">
            <a:xfrm>
              <a:off x="2977322" y="3684933"/>
              <a:ext cx="54373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zh-CN" sz="800">
                  <a:cs typeface="Arial" pitchFamily="34" charset="0"/>
                </a:rPr>
                <a:t>Firewall</a:t>
              </a:r>
            </a:p>
          </p:txBody>
        </p:sp>
      </p:grpSp>
      <p:grpSp>
        <p:nvGrpSpPr>
          <p:cNvPr id="8" name="Group 80"/>
          <p:cNvGrpSpPr>
            <a:grpSpLocks/>
          </p:cNvGrpSpPr>
          <p:nvPr/>
        </p:nvGrpSpPr>
        <p:grpSpPr bwMode="auto">
          <a:xfrm>
            <a:off x="3384550" y="1804988"/>
            <a:ext cx="773113" cy="773112"/>
            <a:chOff x="1649068" y="3195646"/>
            <a:chExt cx="773043" cy="773043"/>
          </a:xfrm>
        </p:grpSpPr>
        <p:pic>
          <p:nvPicPr>
            <p:cNvPr id="15" name="Picture 18" descr="route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649068" y="3195646"/>
              <a:ext cx="773043" cy="773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26"/>
            <p:cNvSpPr txBox="1">
              <a:spLocks noChangeArrowheads="1"/>
            </p:cNvSpPr>
            <p:nvPr/>
          </p:nvSpPr>
          <p:spPr bwMode="auto">
            <a:xfrm>
              <a:off x="1789293" y="3692142"/>
              <a:ext cx="49259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zh-CN" sz="800">
                  <a:cs typeface="Arial" pitchFamily="34" charset="0"/>
                </a:rPr>
                <a:t>Router</a:t>
              </a:r>
            </a:p>
          </p:txBody>
        </p:sp>
      </p:grpSp>
      <p:grpSp>
        <p:nvGrpSpPr>
          <p:cNvPr id="9" name="Group 80"/>
          <p:cNvGrpSpPr>
            <a:grpSpLocks/>
          </p:cNvGrpSpPr>
          <p:nvPr/>
        </p:nvGrpSpPr>
        <p:grpSpPr bwMode="auto">
          <a:xfrm>
            <a:off x="3994150" y="1881188"/>
            <a:ext cx="773113" cy="773112"/>
            <a:chOff x="1649068" y="3195646"/>
            <a:chExt cx="773043" cy="773043"/>
          </a:xfrm>
        </p:grpSpPr>
        <p:pic>
          <p:nvPicPr>
            <p:cNvPr id="18" name="Picture 18" descr="route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649068" y="3195646"/>
              <a:ext cx="773043" cy="773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 Box 26"/>
            <p:cNvSpPr txBox="1">
              <a:spLocks noChangeArrowheads="1"/>
            </p:cNvSpPr>
            <p:nvPr/>
          </p:nvSpPr>
          <p:spPr bwMode="auto">
            <a:xfrm>
              <a:off x="1789293" y="3692142"/>
              <a:ext cx="49259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zh-CN" sz="800">
                  <a:cs typeface="Arial" pitchFamily="34" charset="0"/>
                </a:rPr>
                <a:t>Router</a:t>
              </a:r>
            </a:p>
          </p:txBody>
        </p:sp>
      </p:grpSp>
      <p:grpSp>
        <p:nvGrpSpPr>
          <p:cNvPr id="10" name="Group 80"/>
          <p:cNvGrpSpPr>
            <a:grpSpLocks/>
          </p:cNvGrpSpPr>
          <p:nvPr/>
        </p:nvGrpSpPr>
        <p:grpSpPr bwMode="auto">
          <a:xfrm>
            <a:off x="4679950" y="1804988"/>
            <a:ext cx="773113" cy="773112"/>
            <a:chOff x="1649068" y="3195646"/>
            <a:chExt cx="773043" cy="773043"/>
          </a:xfrm>
        </p:grpSpPr>
        <p:pic>
          <p:nvPicPr>
            <p:cNvPr id="21" name="Picture 18" descr="route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649068" y="3195646"/>
              <a:ext cx="773043" cy="773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 Box 26"/>
            <p:cNvSpPr txBox="1">
              <a:spLocks noChangeArrowheads="1"/>
            </p:cNvSpPr>
            <p:nvPr/>
          </p:nvSpPr>
          <p:spPr bwMode="auto">
            <a:xfrm>
              <a:off x="1789293" y="3692142"/>
              <a:ext cx="49259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zh-CN" sz="800">
                  <a:cs typeface="Arial" pitchFamily="34" charset="0"/>
                </a:rPr>
                <a:t>Router</a:t>
              </a:r>
            </a:p>
          </p:txBody>
        </p:sp>
      </p:grpSp>
      <p:grpSp>
        <p:nvGrpSpPr>
          <p:cNvPr id="11" name="Group 80"/>
          <p:cNvGrpSpPr>
            <a:grpSpLocks/>
          </p:cNvGrpSpPr>
          <p:nvPr/>
        </p:nvGrpSpPr>
        <p:grpSpPr bwMode="auto">
          <a:xfrm>
            <a:off x="4070350" y="4243388"/>
            <a:ext cx="773113" cy="773112"/>
            <a:chOff x="1649068" y="3195646"/>
            <a:chExt cx="773043" cy="773043"/>
          </a:xfrm>
        </p:grpSpPr>
        <p:pic>
          <p:nvPicPr>
            <p:cNvPr id="24" name="Picture 18" descr="route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649068" y="3195646"/>
              <a:ext cx="773043" cy="773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Text Box 26"/>
            <p:cNvSpPr txBox="1">
              <a:spLocks noChangeArrowheads="1"/>
            </p:cNvSpPr>
            <p:nvPr/>
          </p:nvSpPr>
          <p:spPr bwMode="auto">
            <a:xfrm>
              <a:off x="1789293" y="3692142"/>
              <a:ext cx="49259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zh-CN" sz="800">
                  <a:cs typeface="Arial" pitchFamily="34" charset="0"/>
                </a:rPr>
                <a:t>Router</a:t>
              </a:r>
            </a:p>
          </p:txBody>
        </p:sp>
      </p:grpSp>
      <p:grpSp>
        <p:nvGrpSpPr>
          <p:cNvPr id="14" name="Group 25"/>
          <p:cNvGrpSpPr>
            <a:grpSpLocks/>
          </p:cNvGrpSpPr>
          <p:nvPr/>
        </p:nvGrpSpPr>
        <p:grpSpPr bwMode="auto">
          <a:xfrm>
            <a:off x="3841750" y="5310188"/>
            <a:ext cx="1455738" cy="960437"/>
            <a:chOff x="2407558" y="2088243"/>
            <a:chExt cx="1456436" cy="960628"/>
          </a:xfrm>
        </p:grpSpPr>
        <p:pic>
          <p:nvPicPr>
            <p:cNvPr id="27" name="Picture 267" descr="cloud_03.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07558" y="2088243"/>
              <a:ext cx="1456436" cy="960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49" descr="globe"/>
            <p:cNvPicPr>
              <a:picLocks noChangeAspect="1" noChangeArrowheads="1"/>
            </p:cNvPicPr>
            <p:nvPr/>
          </p:nvPicPr>
          <p:blipFill>
            <a:blip r:embed="rId3" cstate="print">
              <a:extLst>
                <a:ext uri="{28A0092B-C50C-407E-A947-70E740481C1C}">
                  <a14:useLocalDpi xmlns="" xmlns:a14="http://schemas.microsoft.com/office/drawing/2010/main" val="0"/>
                </a:ext>
              </a:extLst>
            </a:blip>
            <a:srcRect l="10057" t="10623" r="11194" b="11757"/>
            <a:stretch>
              <a:fillRect/>
            </a:stretch>
          </p:blipFill>
          <p:spPr bwMode="auto">
            <a:xfrm>
              <a:off x="2557541" y="2185258"/>
              <a:ext cx="1126582" cy="686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Rectangle 1062"/>
            <p:cNvSpPr>
              <a:spLocks noChangeArrowheads="1"/>
            </p:cNvSpPr>
            <p:nvPr/>
          </p:nvSpPr>
          <p:spPr bwMode="auto">
            <a:xfrm>
              <a:off x="2610618" y="2469243"/>
              <a:ext cx="1016140" cy="203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eaLnBrk="0" hangingPunct="0">
                <a:lnSpc>
                  <a:spcPct val="80000"/>
                </a:lnSpc>
              </a:pPr>
              <a:r>
                <a:rPr lang="zh-CN" altLang="en-US" sz="900" b="1">
                  <a:ea typeface="ＭＳ Ｐゴシック" pitchFamily="34" charset="-128"/>
                  <a:cs typeface="Arial" pitchFamily="34" charset="0"/>
                </a:rPr>
                <a:t>广电用户</a:t>
              </a:r>
            </a:p>
          </p:txBody>
        </p:sp>
      </p:grpSp>
      <p:grpSp>
        <p:nvGrpSpPr>
          <p:cNvPr id="17" name="Group 555"/>
          <p:cNvGrpSpPr>
            <a:grpSpLocks/>
          </p:cNvGrpSpPr>
          <p:nvPr/>
        </p:nvGrpSpPr>
        <p:grpSpPr bwMode="auto">
          <a:xfrm flipH="1">
            <a:off x="3136900" y="5938838"/>
            <a:ext cx="603250" cy="665162"/>
            <a:chOff x="3288" y="2591"/>
            <a:chExt cx="984" cy="977"/>
          </a:xfrm>
        </p:grpSpPr>
        <p:pic>
          <p:nvPicPr>
            <p:cNvPr id="31"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0" name="Group 557"/>
            <p:cNvGrpSpPr>
              <a:grpSpLocks/>
            </p:cNvGrpSpPr>
            <p:nvPr/>
          </p:nvGrpSpPr>
          <p:grpSpPr bwMode="auto">
            <a:xfrm>
              <a:off x="3485" y="2591"/>
              <a:ext cx="664" cy="941"/>
              <a:chOff x="3485" y="2581"/>
              <a:chExt cx="664" cy="941"/>
            </a:xfrm>
          </p:grpSpPr>
          <p:sp>
            <p:nvSpPr>
              <p:cNvPr id="33"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34"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35"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36"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37"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38"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39"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40"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41"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42"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43"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44"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45"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46"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47"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23" name="Group 555"/>
          <p:cNvGrpSpPr>
            <a:grpSpLocks/>
          </p:cNvGrpSpPr>
          <p:nvPr/>
        </p:nvGrpSpPr>
        <p:grpSpPr bwMode="auto">
          <a:xfrm flipH="1">
            <a:off x="3594100" y="5929313"/>
            <a:ext cx="603250" cy="665162"/>
            <a:chOff x="3288" y="2591"/>
            <a:chExt cx="984" cy="977"/>
          </a:xfrm>
        </p:grpSpPr>
        <p:pic>
          <p:nvPicPr>
            <p:cNvPr id="49"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6" name="Group 557"/>
            <p:cNvGrpSpPr>
              <a:grpSpLocks/>
            </p:cNvGrpSpPr>
            <p:nvPr/>
          </p:nvGrpSpPr>
          <p:grpSpPr bwMode="auto">
            <a:xfrm>
              <a:off x="3485" y="2591"/>
              <a:ext cx="664" cy="941"/>
              <a:chOff x="3485" y="2581"/>
              <a:chExt cx="664" cy="941"/>
            </a:xfrm>
          </p:grpSpPr>
          <p:sp>
            <p:nvSpPr>
              <p:cNvPr id="51"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52"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53"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54"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55"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56"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57"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58"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59"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60"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61"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62"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63"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64"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65"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30" name="Group 555"/>
          <p:cNvGrpSpPr>
            <a:grpSpLocks/>
          </p:cNvGrpSpPr>
          <p:nvPr/>
        </p:nvGrpSpPr>
        <p:grpSpPr bwMode="auto">
          <a:xfrm flipH="1">
            <a:off x="3355975" y="6138863"/>
            <a:ext cx="603250" cy="665162"/>
            <a:chOff x="3288" y="2591"/>
            <a:chExt cx="984" cy="977"/>
          </a:xfrm>
        </p:grpSpPr>
        <p:pic>
          <p:nvPicPr>
            <p:cNvPr id="67"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51" name="Group 557"/>
            <p:cNvGrpSpPr>
              <a:grpSpLocks/>
            </p:cNvGrpSpPr>
            <p:nvPr/>
          </p:nvGrpSpPr>
          <p:grpSpPr bwMode="auto">
            <a:xfrm>
              <a:off x="3485" y="2591"/>
              <a:ext cx="664" cy="941"/>
              <a:chOff x="3485" y="2581"/>
              <a:chExt cx="664" cy="941"/>
            </a:xfrm>
          </p:grpSpPr>
          <p:sp>
            <p:nvSpPr>
              <p:cNvPr id="69"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0"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1"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2"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3"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4"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5"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6"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7"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8"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79"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80"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81"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82"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83"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252" name="Group 555"/>
          <p:cNvGrpSpPr>
            <a:grpSpLocks/>
          </p:cNvGrpSpPr>
          <p:nvPr/>
        </p:nvGrpSpPr>
        <p:grpSpPr bwMode="auto">
          <a:xfrm flipH="1">
            <a:off x="3975100" y="5938838"/>
            <a:ext cx="603250" cy="665162"/>
            <a:chOff x="3288" y="2591"/>
            <a:chExt cx="984" cy="977"/>
          </a:xfrm>
        </p:grpSpPr>
        <p:pic>
          <p:nvPicPr>
            <p:cNvPr id="85"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53" name="Group 557"/>
            <p:cNvGrpSpPr>
              <a:grpSpLocks/>
            </p:cNvGrpSpPr>
            <p:nvPr/>
          </p:nvGrpSpPr>
          <p:grpSpPr bwMode="auto">
            <a:xfrm>
              <a:off x="3485" y="2591"/>
              <a:ext cx="664" cy="941"/>
              <a:chOff x="3485" y="2581"/>
              <a:chExt cx="664" cy="941"/>
            </a:xfrm>
          </p:grpSpPr>
          <p:sp>
            <p:nvSpPr>
              <p:cNvPr id="87"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88"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89"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0"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1"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2"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3"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4"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5"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6"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7"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8"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99"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00"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01"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254" name="Group 555"/>
          <p:cNvGrpSpPr>
            <a:grpSpLocks/>
          </p:cNvGrpSpPr>
          <p:nvPr/>
        </p:nvGrpSpPr>
        <p:grpSpPr bwMode="auto">
          <a:xfrm flipH="1">
            <a:off x="4432300" y="5929313"/>
            <a:ext cx="603250" cy="665162"/>
            <a:chOff x="3288" y="2591"/>
            <a:chExt cx="984" cy="977"/>
          </a:xfrm>
        </p:grpSpPr>
        <p:pic>
          <p:nvPicPr>
            <p:cNvPr id="103"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55" name="Group 557"/>
            <p:cNvGrpSpPr>
              <a:grpSpLocks/>
            </p:cNvGrpSpPr>
            <p:nvPr/>
          </p:nvGrpSpPr>
          <p:grpSpPr bwMode="auto">
            <a:xfrm>
              <a:off x="3485" y="2591"/>
              <a:ext cx="664" cy="941"/>
              <a:chOff x="3485" y="2581"/>
              <a:chExt cx="664" cy="941"/>
            </a:xfrm>
          </p:grpSpPr>
          <p:sp>
            <p:nvSpPr>
              <p:cNvPr id="105"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06"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07"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08"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09"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0"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1"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2"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3"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4"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5"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6"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7"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8"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19"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32" name="Group 555"/>
          <p:cNvGrpSpPr>
            <a:grpSpLocks/>
          </p:cNvGrpSpPr>
          <p:nvPr/>
        </p:nvGrpSpPr>
        <p:grpSpPr bwMode="auto">
          <a:xfrm flipH="1">
            <a:off x="4194175" y="6138863"/>
            <a:ext cx="603250" cy="665162"/>
            <a:chOff x="3288" y="2591"/>
            <a:chExt cx="984" cy="977"/>
          </a:xfrm>
        </p:grpSpPr>
        <p:pic>
          <p:nvPicPr>
            <p:cNvPr id="121"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8" name="Group 557"/>
            <p:cNvGrpSpPr>
              <a:grpSpLocks/>
            </p:cNvGrpSpPr>
            <p:nvPr/>
          </p:nvGrpSpPr>
          <p:grpSpPr bwMode="auto">
            <a:xfrm>
              <a:off x="3485" y="2591"/>
              <a:ext cx="664" cy="941"/>
              <a:chOff x="3485" y="2581"/>
              <a:chExt cx="664" cy="941"/>
            </a:xfrm>
          </p:grpSpPr>
          <p:sp>
            <p:nvSpPr>
              <p:cNvPr id="123"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24"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25"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26"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27"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28"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29"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30"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31"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32"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33"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34"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35"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36"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37"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50" name="Group 555"/>
          <p:cNvGrpSpPr>
            <a:grpSpLocks/>
          </p:cNvGrpSpPr>
          <p:nvPr/>
        </p:nvGrpSpPr>
        <p:grpSpPr bwMode="auto">
          <a:xfrm flipH="1">
            <a:off x="3775075" y="6138863"/>
            <a:ext cx="603250" cy="665162"/>
            <a:chOff x="3288" y="2591"/>
            <a:chExt cx="984" cy="977"/>
          </a:xfrm>
        </p:grpSpPr>
        <p:pic>
          <p:nvPicPr>
            <p:cNvPr id="139"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6" name="Group 557"/>
            <p:cNvGrpSpPr>
              <a:grpSpLocks/>
            </p:cNvGrpSpPr>
            <p:nvPr/>
          </p:nvGrpSpPr>
          <p:grpSpPr bwMode="auto">
            <a:xfrm>
              <a:off x="3485" y="2591"/>
              <a:ext cx="664" cy="941"/>
              <a:chOff x="3485" y="2581"/>
              <a:chExt cx="664" cy="941"/>
            </a:xfrm>
          </p:grpSpPr>
          <p:sp>
            <p:nvSpPr>
              <p:cNvPr id="141"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42"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43"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44"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45"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46"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47"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48"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49"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50"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51"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52"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53"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54"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55"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68" name="Group 555"/>
          <p:cNvGrpSpPr>
            <a:grpSpLocks/>
          </p:cNvGrpSpPr>
          <p:nvPr/>
        </p:nvGrpSpPr>
        <p:grpSpPr bwMode="auto">
          <a:xfrm flipH="1">
            <a:off x="4803775" y="5948363"/>
            <a:ext cx="603250" cy="665162"/>
            <a:chOff x="3288" y="2591"/>
            <a:chExt cx="984" cy="977"/>
          </a:xfrm>
        </p:grpSpPr>
        <p:pic>
          <p:nvPicPr>
            <p:cNvPr id="157"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4" name="Group 557"/>
            <p:cNvGrpSpPr>
              <a:grpSpLocks/>
            </p:cNvGrpSpPr>
            <p:nvPr/>
          </p:nvGrpSpPr>
          <p:grpSpPr bwMode="auto">
            <a:xfrm>
              <a:off x="3485" y="2591"/>
              <a:ext cx="664" cy="941"/>
              <a:chOff x="3485" y="2581"/>
              <a:chExt cx="664" cy="941"/>
            </a:xfrm>
          </p:grpSpPr>
          <p:sp>
            <p:nvSpPr>
              <p:cNvPr id="159"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0"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1"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2"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3"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4"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5"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6"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7"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8"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69"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70"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71"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72"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73"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86" name="Group 555"/>
          <p:cNvGrpSpPr>
            <a:grpSpLocks/>
          </p:cNvGrpSpPr>
          <p:nvPr/>
        </p:nvGrpSpPr>
        <p:grpSpPr bwMode="auto">
          <a:xfrm flipH="1">
            <a:off x="5260975" y="5938838"/>
            <a:ext cx="603250" cy="665162"/>
            <a:chOff x="3288" y="2591"/>
            <a:chExt cx="984" cy="977"/>
          </a:xfrm>
        </p:grpSpPr>
        <p:pic>
          <p:nvPicPr>
            <p:cNvPr id="175"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2" name="Group 557"/>
            <p:cNvGrpSpPr>
              <a:grpSpLocks/>
            </p:cNvGrpSpPr>
            <p:nvPr/>
          </p:nvGrpSpPr>
          <p:grpSpPr bwMode="auto">
            <a:xfrm>
              <a:off x="3485" y="2591"/>
              <a:ext cx="664" cy="941"/>
              <a:chOff x="3485" y="2581"/>
              <a:chExt cx="664" cy="941"/>
            </a:xfrm>
          </p:grpSpPr>
          <p:sp>
            <p:nvSpPr>
              <p:cNvPr id="177"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78"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79"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0"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1"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2"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3"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4"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5"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6"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7"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8"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89"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90"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91"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104" name="Group 555"/>
          <p:cNvGrpSpPr>
            <a:grpSpLocks/>
          </p:cNvGrpSpPr>
          <p:nvPr/>
        </p:nvGrpSpPr>
        <p:grpSpPr bwMode="auto">
          <a:xfrm flipH="1">
            <a:off x="5022850" y="6148388"/>
            <a:ext cx="603250" cy="665162"/>
            <a:chOff x="3288" y="2591"/>
            <a:chExt cx="984" cy="977"/>
          </a:xfrm>
        </p:grpSpPr>
        <p:pic>
          <p:nvPicPr>
            <p:cNvPr id="193"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0" name="Group 557"/>
            <p:cNvGrpSpPr>
              <a:grpSpLocks/>
            </p:cNvGrpSpPr>
            <p:nvPr/>
          </p:nvGrpSpPr>
          <p:grpSpPr bwMode="auto">
            <a:xfrm>
              <a:off x="3485" y="2591"/>
              <a:ext cx="664" cy="941"/>
              <a:chOff x="3485" y="2581"/>
              <a:chExt cx="664" cy="941"/>
            </a:xfrm>
          </p:grpSpPr>
          <p:sp>
            <p:nvSpPr>
              <p:cNvPr id="195"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96"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97"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98"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199"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0"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1"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2"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3"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4"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5"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6"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7"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8"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09"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grpSp>
        <p:nvGrpSpPr>
          <p:cNvPr id="122" name="Group 555"/>
          <p:cNvGrpSpPr>
            <a:grpSpLocks/>
          </p:cNvGrpSpPr>
          <p:nvPr/>
        </p:nvGrpSpPr>
        <p:grpSpPr bwMode="auto">
          <a:xfrm flipH="1">
            <a:off x="4603750" y="6148388"/>
            <a:ext cx="603250" cy="665162"/>
            <a:chOff x="3288" y="2591"/>
            <a:chExt cx="984" cy="977"/>
          </a:xfrm>
        </p:grpSpPr>
        <p:pic>
          <p:nvPicPr>
            <p:cNvPr id="211" name="Picture 556"/>
            <p:cNvPicPr>
              <a:picLocks noChangeAspect="1" noChangeArrowheads="1"/>
            </p:cNvPicPr>
            <p:nvPr/>
          </p:nvPicPr>
          <p:blipFill>
            <a:blip r:embed="rId6"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38" name="Group 557"/>
            <p:cNvGrpSpPr>
              <a:grpSpLocks/>
            </p:cNvGrpSpPr>
            <p:nvPr/>
          </p:nvGrpSpPr>
          <p:grpSpPr bwMode="auto">
            <a:xfrm>
              <a:off x="3485" y="2591"/>
              <a:ext cx="664" cy="941"/>
              <a:chOff x="3485" y="2581"/>
              <a:chExt cx="664" cy="941"/>
            </a:xfrm>
          </p:grpSpPr>
          <p:sp>
            <p:nvSpPr>
              <p:cNvPr id="213" name="Freeform 559"/>
              <p:cNvSpPr>
                <a:spLocks/>
              </p:cNvSpPr>
              <p:nvPr/>
            </p:nvSpPr>
            <p:spPr bwMode="gray">
              <a:xfrm>
                <a:off x="3511" y="3047"/>
                <a:ext cx="637" cy="476"/>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14" name="Freeform 561"/>
              <p:cNvSpPr>
                <a:spLocks/>
              </p:cNvSpPr>
              <p:nvPr/>
            </p:nvSpPr>
            <p:spPr bwMode="gray">
              <a:xfrm>
                <a:off x="3648" y="2963"/>
                <a:ext cx="228" cy="243"/>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15" name="Freeform 563"/>
              <p:cNvSpPr>
                <a:spLocks/>
              </p:cNvSpPr>
              <p:nvPr/>
            </p:nvSpPr>
            <p:spPr bwMode="gray">
              <a:xfrm>
                <a:off x="3902" y="3087"/>
                <a:ext cx="176" cy="345"/>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16" name="Freeform 564"/>
              <p:cNvSpPr>
                <a:spLocks/>
              </p:cNvSpPr>
              <p:nvPr/>
            </p:nvSpPr>
            <p:spPr bwMode="gray">
              <a:xfrm>
                <a:off x="3669" y="2817"/>
                <a:ext cx="192" cy="368"/>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17" name="Freeform 565"/>
              <p:cNvSpPr>
                <a:spLocks/>
              </p:cNvSpPr>
              <p:nvPr/>
            </p:nvSpPr>
            <p:spPr bwMode="gray">
              <a:xfrm>
                <a:off x="3557" y="2649"/>
                <a:ext cx="342" cy="441"/>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18" name="Freeform 566"/>
              <p:cNvSpPr>
                <a:spLocks/>
              </p:cNvSpPr>
              <p:nvPr/>
            </p:nvSpPr>
            <p:spPr bwMode="gray">
              <a:xfrm>
                <a:off x="3560" y="2581"/>
                <a:ext cx="386" cy="368"/>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19" name="Freeform 567"/>
              <p:cNvSpPr>
                <a:spLocks/>
              </p:cNvSpPr>
              <p:nvPr/>
            </p:nvSpPr>
            <p:spPr bwMode="gray">
              <a:xfrm>
                <a:off x="3560" y="2714"/>
                <a:ext cx="205"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20" name="Freeform 568"/>
              <p:cNvSpPr>
                <a:spLocks/>
              </p:cNvSpPr>
              <p:nvPr/>
            </p:nvSpPr>
            <p:spPr bwMode="gray">
              <a:xfrm>
                <a:off x="3700" y="2865"/>
                <a:ext cx="148" cy="201"/>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21" name="Freeform 569"/>
              <p:cNvSpPr>
                <a:spLocks/>
              </p:cNvSpPr>
              <p:nvPr/>
            </p:nvSpPr>
            <p:spPr bwMode="gray">
              <a:xfrm>
                <a:off x="3821" y="2821"/>
                <a:ext cx="78"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22" name="Freeform 572"/>
              <p:cNvSpPr>
                <a:spLocks/>
              </p:cNvSpPr>
              <p:nvPr/>
            </p:nvSpPr>
            <p:spPr bwMode="gray">
              <a:xfrm>
                <a:off x="3793" y="3040"/>
                <a:ext cx="148" cy="112"/>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23" name="Line 583"/>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24" name="Line 584"/>
              <p:cNvSpPr>
                <a:spLocks noChangeShapeType="1"/>
              </p:cNvSpPr>
              <p:nvPr/>
            </p:nvSpPr>
            <p:spPr bwMode="gray">
              <a:xfrm>
                <a:off x="3485" y="3481"/>
                <a:ext cx="0" cy="2"/>
              </a:xfrm>
              <a:prstGeom prst="line">
                <a:avLst/>
              </a:prstGeom>
              <a:no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25" name="Freeform 585"/>
              <p:cNvSpPr>
                <a:spLocks/>
              </p:cNvSpPr>
              <p:nvPr/>
            </p:nvSpPr>
            <p:spPr bwMode="gray">
              <a:xfrm>
                <a:off x="3845" y="2637"/>
                <a:ext cx="88" cy="243"/>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26" name="Freeform 586"/>
              <p:cNvSpPr>
                <a:spLocks/>
              </p:cNvSpPr>
              <p:nvPr/>
            </p:nvSpPr>
            <p:spPr bwMode="gray">
              <a:xfrm>
                <a:off x="3757" y="2672"/>
                <a:ext cx="75" cy="93"/>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sp>
            <p:nvSpPr>
              <p:cNvPr id="227" name="Freeform 587"/>
              <p:cNvSpPr>
                <a:spLocks/>
              </p:cNvSpPr>
              <p:nvPr/>
            </p:nvSpPr>
            <p:spPr bwMode="gray">
              <a:xfrm>
                <a:off x="3570" y="2653"/>
                <a:ext cx="184" cy="61"/>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pPr fontAlgn="auto">
                  <a:spcBef>
                    <a:spcPts val="0"/>
                  </a:spcBef>
                  <a:spcAft>
                    <a:spcPts val="0"/>
                  </a:spcAft>
                  <a:defRPr/>
                </a:pPr>
                <a:endParaRPr lang="en-US">
                  <a:solidFill>
                    <a:schemeClr val="tx1">
                      <a:lumMod val="50000"/>
                      <a:lumOff val="50000"/>
                    </a:schemeClr>
                  </a:solidFill>
                  <a:latin typeface="Arial"/>
                  <a:ea typeface="MS PGothic"/>
                </a:endParaRPr>
              </a:p>
            </p:txBody>
          </p:sp>
        </p:grpSp>
      </p:grpSp>
      <p:cxnSp>
        <p:nvCxnSpPr>
          <p:cNvPr id="228" name="Straight Connector 227"/>
          <p:cNvCxnSpPr/>
          <p:nvPr/>
        </p:nvCxnSpPr>
        <p:spPr>
          <a:xfrm rot="5400000" flipH="1" flipV="1">
            <a:off x="4032250" y="4052888"/>
            <a:ext cx="8382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5" idx="0"/>
          </p:cNvCxnSpPr>
          <p:nvPr/>
        </p:nvCxnSpPr>
        <p:spPr>
          <a:xfrm rot="16200000" flipH="1" flipV="1">
            <a:off x="4130675" y="5060950"/>
            <a:ext cx="646113" cy="47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0" name="Shape 236"/>
          <p:cNvCxnSpPr/>
          <p:nvPr/>
        </p:nvCxnSpPr>
        <p:spPr>
          <a:xfrm flipV="1">
            <a:off x="4908550" y="3373438"/>
            <a:ext cx="1981200" cy="260350"/>
          </a:xfrm>
          <a:prstGeom prst="bentConnector4">
            <a:avLst>
              <a:gd name="adj1" fmla="val 23077"/>
              <a:gd name="adj2" fmla="val 316"/>
            </a:avLst>
          </a:prstGeom>
          <a:ln w="57150"/>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4908550" y="3405188"/>
            <a:ext cx="10668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4908550" y="3024188"/>
            <a:ext cx="106680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33" name="Straight Connector 232"/>
          <p:cNvCxnSpPr/>
          <p:nvPr/>
        </p:nvCxnSpPr>
        <p:spPr>
          <a:xfrm>
            <a:off x="4908550" y="3176588"/>
            <a:ext cx="1066800" cy="0"/>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34" name="Straight Connector 233"/>
          <p:cNvCxnSpPr>
            <a:endCxn id="19" idx="0"/>
          </p:cNvCxnSpPr>
          <p:nvPr/>
        </p:nvCxnSpPr>
        <p:spPr>
          <a:xfrm rot="5400000" flipH="1" flipV="1">
            <a:off x="4206875" y="2546350"/>
            <a:ext cx="341313" cy="4763"/>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235" name="Elbow Connector 234"/>
          <p:cNvCxnSpPr>
            <a:stCxn id="22" idx="0"/>
          </p:cNvCxnSpPr>
          <p:nvPr/>
        </p:nvCxnSpPr>
        <p:spPr>
          <a:xfrm rot="16200000" flipH="1" flipV="1">
            <a:off x="4549775" y="2432050"/>
            <a:ext cx="646113" cy="385763"/>
          </a:xfrm>
          <a:prstGeom prst="bentConnector3">
            <a:avLst>
              <a:gd name="adj1" fmla="val 41960"/>
            </a:avLst>
          </a:prstGeom>
          <a:ln w="38100"/>
        </p:spPr>
        <p:style>
          <a:lnRef idx="1">
            <a:schemeClr val="accent2"/>
          </a:lnRef>
          <a:fillRef idx="0">
            <a:schemeClr val="accent2"/>
          </a:fillRef>
          <a:effectRef idx="0">
            <a:schemeClr val="accent2"/>
          </a:effectRef>
          <a:fontRef idx="minor">
            <a:schemeClr val="tx1"/>
          </a:fontRef>
        </p:style>
      </p:cxnSp>
      <p:cxnSp>
        <p:nvCxnSpPr>
          <p:cNvPr id="236" name="Elbow Connector 235"/>
          <p:cNvCxnSpPr>
            <a:stCxn id="16" idx="0"/>
          </p:cNvCxnSpPr>
          <p:nvPr/>
        </p:nvCxnSpPr>
        <p:spPr>
          <a:xfrm rot="16200000" flipH="1">
            <a:off x="3711575" y="2360613"/>
            <a:ext cx="417513" cy="300037"/>
          </a:xfrm>
          <a:prstGeom prst="bentConnector3">
            <a:avLst>
              <a:gd name="adj1" fmla="val 59077"/>
            </a:avLst>
          </a:prstGeom>
          <a:ln w="38100"/>
        </p:spPr>
        <p:style>
          <a:lnRef idx="1">
            <a:schemeClr val="accent1"/>
          </a:lnRef>
          <a:fillRef idx="0">
            <a:schemeClr val="accent1"/>
          </a:fillRef>
          <a:effectRef idx="0">
            <a:schemeClr val="accent1"/>
          </a:effectRef>
          <a:fontRef idx="minor">
            <a:schemeClr val="tx1"/>
          </a:fontRef>
        </p:style>
      </p:cxnSp>
      <p:sp>
        <p:nvSpPr>
          <p:cNvPr id="237" name="TextBox 477"/>
          <p:cNvSpPr txBox="1">
            <a:spLocks noChangeArrowheads="1"/>
          </p:cNvSpPr>
          <p:nvPr/>
        </p:nvSpPr>
        <p:spPr bwMode="auto">
          <a:xfrm>
            <a:off x="5441950" y="3633788"/>
            <a:ext cx="5651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zh-CN"/>
              <a:t>10</a:t>
            </a:r>
            <a:r>
              <a:rPr lang="en-US" altLang="zh-CN">
                <a:ea typeface="黑体" pitchFamily="49" charset="-122"/>
              </a:rPr>
              <a:t>G</a:t>
            </a:r>
            <a:endParaRPr lang="en-US" altLang="zh-CN"/>
          </a:p>
        </p:txBody>
      </p:sp>
      <p:sp>
        <p:nvSpPr>
          <p:cNvPr id="238" name="TextBox 478"/>
          <p:cNvSpPr txBox="1">
            <a:spLocks noChangeArrowheads="1"/>
          </p:cNvSpPr>
          <p:nvPr/>
        </p:nvSpPr>
        <p:spPr bwMode="auto">
          <a:xfrm>
            <a:off x="4451350" y="4014788"/>
            <a:ext cx="5651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zh-CN"/>
              <a:t>10</a:t>
            </a:r>
            <a:r>
              <a:rPr lang="en-US" altLang="zh-CN">
                <a:ea typeface="黑体" pitchFamily="49" charset="-122"/>
              </a:rPr>
              <a:t>G</a:t>
            </a:r>
            <a:endParaRPr lang="en-US" altLang="zh-CN"/>
          </a:p>
        </p:txBody>
      </p:sp>
      <p:sp>
        <p:nvSpPr>
          <p:cNvPr id="239" name="TextBox 479"/>
          <p:cNvSpPr txBox="1">
            <a:spLocks noChangeArrowheads="1"/>
          </p:cNvSpPr>
          <p:nvPr/>
        </p:nvSpPr>
        <p:spPr bwMode="auto">
          <a:xfrm>
            <a:off x="5213350" y="2795588"/>
            <a:ext cx="3460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zh-CN" sz="1100"/>
              <a:t>1</a:t>
            </a:r>
            <a:r>
              <a:rPr lang="en-US" altLang="zh-CN" sz="1100">
                <a:ea typeface="黑体" pitchFamily="49" charset="-122"/>
              </a:rPr>
              <a:t>G</a:t>
            </a:r>
            <a:endParaRPr lang="en-US" altLang="zh-CN" sz="1100"/>
          </a:p>
        </p:txBody>
      </p:sp>
      <p:sp>
        <p:nvSpPr>
          <p:cNvPr id="240" name="TextBox 480"/>
          <p:cNvSpPr txBox="1">
            <a:spLocks noChangeArrowheads="1"/>
          </p:cNvSpPr>
          <p:nvPr/>
        </p:nvSpPr>
        <p:spPr bwMode="auto">
          <a:xfrm>
            <a:off x="5213350" y="3024188"/>
            <a:ext cx="3460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zh-CN" sz="1100"/>
              <a:t>1</a:t>
            </a:r>
            <a:r>
              <a:rPr lang="en-US" altLang="zh-CN" sz="1100">
                <a:ea typeface="黑体" pitchFamily="49" charset="-122"/>
              </a:rPr>
              <a:t>G</a:t>
            </a:r>
            <a:endParaRPr lang="en-US" altLang="zh-CN" sz="1100"/>
          </a:p>
        </p:txBody>
      </p:sp>
      <p:sp>
        <p:nvSpPr>
          <p:cNvPr id="241" name="TextBox 481"/>
          <p:cNvSpPr txBox="1">
            <a:spLocks noChangeArrowheads="1"/>
          </p:cNvSpPr>
          <p:nvPr/>
        </p:nvSpPr>
        <p:spPr bwMode="auto">
          <a:xfrm>
            <a:off x="5213350" y="3252788"/>
            <a:ext cx="3460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zh-CN" sz="1100"/>
              <a:t>1</a:t>
            </a:r>
            <a:r>
              <a:rPr lang="en-US" altLang="zh-CN" sz="1100">
                <a:ea typeface="黑体" pitchFamily="49" charset="-122"/>
              </a:rPr>
              <a:t>G</a:t>
            </a:r>
            <a:endParaRPr lang="en-US" altLang="zh-CN" sz="1100"/>
          </a:p>
        </p:txBody>
      </p:sp>
      <p:sp>
        <p:nvSpPr>
          <p:cNvPr id="242" name="TextBox 482"/>
          <p:cNvSpPr txBox="1">
            <a:spLocks noChangeArrowheads="1"/>
          </p:cNvSpPr>
          <p:nvPr/>
        </p:nvSpPr>
        <p:spPr bwMode="auto">
          <a:xfrm>
            <a:off x="4679950" y="2566988"/>
            <a:ext cx="3460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zh-CN" sz="1100"/>
              <a:t>1</a:t>
            </a:r>
            <a:r>
              <a:rPr lang="en-US" altLang="zh-CN" sz="1100">
                <a:ea typeface="黑体" pitchFamily="49" charset="-122"/>
              </a:rPr>
              <a:t>G</a:t>
            </a:r>
            <a:endParaRPr lang="en-US" altLang="zh-CN" sz="1100"/>
          </a:p>
        </p:txBody>
      </p:sp>
      <p:sp>
        <p:nvSpPr>
          <p:cNvPr id="243" name="TextBox 483"/>
          <p:cNvSpPr txBox="1">
            <a:spLocks noChangeArrowheads="1"/>
          </p:cNvSpPr>
          <p:nvPr/>
        </p:nvSpPr>
        <p:spPr bwMode="auto">
          <a:xfrm>
            <a:off x="3460750" y="2490788"/>
            <a:ext cx="3460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zh-CN" sz="1100"/>
              <a:t>1</a:t>
            </a:r>
            <a:r>
              <a:rPr lang="en-US" altLang="zh-CN" sz="1100">
                <a:ea typeface="黑体" pitchFamily="49" charset="-122"/>
              </a:rPr>
              <a:t>G</a:t>
            </a:r>
            <a:endParaRPr lang="en-US" altLang="zh-CN" sz="1100"/>
          </a:p>
        </p:txBody>
      </p:sp>
      <p:sp>
        <p:nvSpPr>
          <p:cNvPr id="244" name="TextBox 484"/>
          <p:cNvSpPr txBox="1">
            <a:spLocks noChangeArrowheads="1"/>
          </p:cNvSpPr>
          <p:nvPr/>
        </p:nvSpPr>
        <p:spPr bwMode="auto">
          <a:xfrm>
            <a:off x="4070350" y="2490788"/>
            <a:ext cx="346075"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zh-CN" sz="1100"/>
              <a:t>1</a:t>
            </a:r>
            <a:r>
              <a:rPr lang="en-US" altLang="zh-CN" sz="1100">
                <a:ea typeface="黑体" pitchFamily="49" charset="-122"/>
              </a:rPr>
              <a:t>G</a:t>
            </a:r>
            <a:endParaRPr lang="en-US" altLang="zh-CN" sz="1100"/>
          </a:p>
        </p:txBody>
      </p:sp>
      <p:sp>
        <p:nvSpPr>
          <p:cNvPr id="245" name="Up-Down Arrow 244"/>
          <p:cNvSpPr/>
          <p:nvPr/>
        </p:nvSpPr>
        <p:spPr>
          <a:xfrm>
            <a:off x="4984750" y="3938588"/>
            <a:ext cx="228600" cy="12954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a:solidFill>
                <a:srgbClr val="FFFFFF"/>
              </a:solidFill>
              <a:ea typeface="宋体" pitchFamily="2" charset="-122"/>
            </a:endParaRPr>
          </a:p>
        </p:txBody>
      </p:sp>
      <p:sp>
        <p:nvSpPr>
          <p:cNvPr id="246" name="Left-Right Arrow 245"/>
          <p:cNvSpPr/>
          <p:nvPr/>
        </p:nvSpPr>
        <p:spPr>
          <a:xfrm>
            <a:off x="5365750" y="3862388"/>
            <a:ext cx="12192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a:solidFill>
                <a:srgbClr val="FFFFFF"/>
              </a:solidFill>
              <a:ea typeface="宋体" pitchFamily="2" charset="-122"/>
            </a:endParaRPr>
          </a:p>
        </p:txBody>
      </p:sp>
      <p:sp>
        <p:nvSpPr>
          <p:cNvPr id="247" name="Left-Right Arrow 246"/>
          <p:cNvSpPr/>
          <p:nvPr/>
        </p:nvSpPr>
        <p:spPr>
          <a:xfrm>
            <a:off x="5137150" y="3481388"/>
            <a:ext cx="609600" cy="460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a:solidFill>
                <a:srgbClr val="FFFFFF"/>
              </a:solidFill>
              <a:ea typeface="宋体" pitchFamily="2" charset="-122"/>
            </a:endParaRPr>
          </a:p>
        </p:txBody>
      </p:sp>
      <p:sp>
        <p:nvSpPr>
          <p:cNvPr id="248" name="Left-Right Arrow 247"/>
          <p:cNvSpPr/>
          <p:nvPr/>
        </p:nvSpPr>
        <p:spPr>
          <a:xfrm>
            <a:off x="5137150" y="3252788"/>
            <a:ext cx="609600" cy="46037"/>
          </a:xfrm>
          <a:prstGeom prst="leftRightArrow">
            <a:avLst/>
          </a:prstGeom>
          <a:ln/>
        </p:spPr>
        <p:style>
          <a:lnRef idx="2">
            <a:schemeClr val="accent3"/>
          </a:lnRef>
          <a:fillRef idx="0">
            <a:schemeClr val="accent3"/>
          </a:fillRef>
          <a:effectRef idx="1">
            <a:schemeClr val="accent3"/>
          </a:effectRef>
          <a:fontRef idx="minor">
            <a:schemeClr val="tx1"/>
          </a:fontRef>
        </p:style>
        <p:txBody>
          <a:bodyPr anchor="ctr"/>
          <a:lstStyle/>
          <a:p>
            <a:pPr algn="ctr"/>
            <a:endParaRPr lang="en-US" altLang="zh-CN">
              <a:ea typeface="宋体" pitchFamily="2" charset="-122"/>
            </a:endParaRPr>
          </a:p>
        </p:txBody>
      </p:sp>
      <p:sp>
        <p:nvSpPr>
          <p:cNvPr id="249" name="Left-Right Arrow 248"/>
          <p:cNvSpPr/>
          <p:nvPr/>
        </p:nvSpPr>
        <p:spPr>
          <a:xfrm>
            <a:off x="5137150" y="2795588"/>
            <a:ext cx="609600" cy="46037"/>
          </a:xfrm>
          <a:prstGeom prst="leftRightArrow">
            <a:avLst/>
          </a:prstGeom>
          <a:ln w="38100"/>
        </p:spPr>
        <p:style>
          <a:lnRef idx="1">
            <a:schemeClr val="accent2"/>
          </a:lnRef>
          <a:fillRef idx="0">
            <a:schemeClr val="accent2"/>
          </a:fillRef>
          <a:effectRef idx="0">
            <a:schemeClr val="accent2"/>
          </a:effectRef>
          <a:fontRef idx="minor">
            <a:schemeClr val="tx1"/>
          </a:fontRef>
        </p:style>
        <p:txBody>
          <a:bodyPr anchor="ctr"/>
          <a:lstStyle/>
          <a:p>
            <a:pPr algn="ctr"/>
            <a:endParaRPr lang="en-US" altLang="zh-CN">
              <a:ea typeface="宋体" pitchFamily="2" charset="-122"/>
            </a:endParaRPr>
          </a:p>
        </p:txBody>
      </p:sp>
      <p:pic>
        <p:nvPicPr>
          <p:cNvPr id="250" name="Content Placeholder 3" descr="VIP_2400.png"/>
          <p:cNvPicPr>
            <a:picLocks noChangeAspect="1"/>
          </p:cNvPicPr>
          <p:nvPr/>
        </p:nvPicPr>
        <p:blipFill>
          <a:blip r:embed="rId7" cstate="print"/>
          <a:stretch>
            <a:fillRect/>
          </a:stretch>
        </p:blipFill>
        <p:spPr>
          <a:xfrm>
            <a:off x="5748966" y="2521004"/>
            <a:ext cx="2135402" cy="116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82092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252"/>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100"/>
                                  </p:stCondLst>
                                  <p:childTnLst>
                                    <p:set>
                                      <p:cBhvr>
                                        <p:cTn id="18" dur="1" fill="hold">
                                          <p:stCondLst>
                                            <p:cond delay="0"/>
                                          </p:stCondLst>
                                        </p:cTn>
                                        <p:tgtEl>
                                          <p:spTgt spid="254"/>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nodeType="afterEffect">
                                  <p:stCondLst>
                                    <p:cond delay="100"/>
                                  </p:stCondLst>
                                  <p:childTnLst>
                                    <p:set>
                                      <p:cBhvr>
                                        <p:cTn id="24" dur="1" fill="hold">
                                          <p:stCondLst>
                                            <p:cond delay="0"/>
                                          </p:stCondLst>
                                        </p:cTn>
                                        <p:tgtEl>
                                          <p:spTgt spid="50"/>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nodeType="afterEffect">
                                  <p:stCondLst>
                                    <p:cond delay="100"/>
                                  </p:stCondLst>
                                  <p:childTnLst>
                                    <p:set>
                                      <p:cBhvr>
                                        <p:cTn id="27" dur="1" fill="hold">
                                          <p:stCondLst>
                                            <p:cond delay="0"/>
                                          </p:stCondLst>
                                        </p:cTn>
                                        <p:tgtEl>
                                          <p:spTgt spid="68"/>
                                        </p:tgtEl>
                                        <p:attrNameLst>
                                          <p:attrName>style.visibility</p:attrName>
                                        </p:attrNameLst>
                                      </p:cBhvr>
                                      <p:to>
                                        <p:strVal val="visible"/>
                                      </p:to>
                                    </p:set>
                                  </p:childTnLst>
                                </p:cTn>
                              </p:par>
                            </p:childTnLst>
                          </p:cTn>
                        </p:par>
                        <p:par>
                          <p:cTn id="28" fill="hold">
                            <p:stCondLst>
                              <p:cond delay="800"/>
                            </p:stCondLst>
                            <p:childTnLst>
                              <p:par>
                                <p:cTn id="29" presetID="1" presetClass="entr" presetSubtype="0" fill="hold" nodeType="afterEffect">
                                  <p:stCondLst>
                                    <p:cond delay="100"/>
                                  </p:stCondLst>
                                  <p:childTnLst>
                                    <p:set>
                                      <p:cBhvr>
                                        <p:cTn id="30" dur="1" fill="hold">
                                          <p:stCondLst>
                                            <p:cond delay="0"/>
                                          </p:stCondLst>
                                        </p:cTn>
                                        <p:tgtEl>
                                          <p:spTgt spid="86"/>
                                        </p:tgtEl>
                                        <p:attrNameLst>
                                          <p:attrName>style.visibility</p:attrName>
                                        </p:attrNameLst>
                                      </p:cBhvr>
                                      <p:to>
                                        <p:strVal val="visible"/>
                                      </p:to>
                                    </p:set>
                                  </p:childTnLst>
                                </p:cTn>
                              </p:par>
                            </p:childTnLst>
                          </p:cTn>
                        </p:par>
                        <p:par>
                          <p:cTn id="31" fill="hold">
                            <p:stCondLst>
                              <p:cond delay="900"/>
                            </p:stCondLst>
                            <p:childTnLst>
                              <p:par>
                                <p:cTn id="32" presetID="1" presetClass="entr" presetSubtype="0" fill="hold" nodeType="afterEffect">
                                  <p:stCondLst>
                                    <p:cond delay="100"/>
                                  </p:stCondLst>
                                  <p:childTnLst>
                                    <p:set>
                                      <p:cBhvr>
                                        <p:cTn id="33" dur="1" fill="hold">
                                          <p:stCondLst>
                                            <p:cond delay="0"/>
                                          </p:stCondLst>
                                        </p:cTn>
                                        <p:tgtEl>
                                          <p:spTgt spid="104"/>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nodeType="afterEffect">
                                  <p:stCondLst>
                                    <p:cond delay="100"/>
                                  </p:stCondLst>
                                  <p:childTnLst>
                                    <p:set>
                                      <p:cBhvr>
                                        <p:cTn id="3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1463040"/>
            <a:ext cx="9144000" cy="1138773"/>
          </a:xfrm>
        </p:spPr>
        <p:txBody>
          <a:bodyPr/>
          <a:lstStyle/>
          <a:p>
            <a:pPr algn="ctr"/>
            <a:r>
              <a:rPr lang="zh-CN" altLang="en-US" dirty="0" smtClean="0"/>
              <a:t>自动适应机顶盒</a:t>
            </a:r>
            <a:endParaRPr lang="zh-CN" altLang="en-US" dirty="0"/>
          </a:p>
        </p:txBody>
      </p:sp>
    </p:spTree>
    <p:extLst>
      <p:ext uri="{BB962C8B-B14F-4D97-AF65-F5344CB8AC3E}">
        <p14:creationId xmlns="" xmlns:p14="http://schemas.microsoft.com/office/powerpoint/2010/main" val="11330553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0080" y="1645919"/>
            <a:ext cx="4219952" cy="4572000"/>
          </a:xfrm>
        </p:spPr>
        <p:txBody>
          <a:bodyPr/>
          <a:lstStyle/>
          <a:p>
            <a:r>
              <a:rPr lang="zh-CN" altLang="en-US" dirty="0" smtClean="0"/>
              <a:t>机顶盒种类繁多，性能高低不一，功能上存在差异</a:t>
            </a:r>
            <a:endParaRPr lang="en-US" altLang="zh-CN" dirty="0" smtClean="0"/>
          </a:p>
          <a:p>
            <a:r>
              <a:rPr lang="en-US" altLang="zh-CN" dirty="0" smtClean="0"/>
              <a:t>Portal</a:t>
            </a:r>
            <a:r>
              <a:rPr lang="zh-CN" altLang="en-US" dirty="0" smtClean="0"/>
              <a:t>应</a:t>
            </a:r>
            <a:r>
              <a:rPr lang="zh-CN" altLang="en-US" dirty="0"/>
              <a:t>用服务</a:t>
            </a:r>
            <a:r>
              <a:rPr lang="zh-CN" altLang="en-US" dirty="0" smtClean="0"/>
              <a:t>器识别机顶盒，再做转发，性能压力大</a:t>
            </a:r>
            <a:endParaRPr lang="en-US" altLang="zh-CN" dirty="0" smtClean="0"/>
          </a:p>
          <a:p>
            <a:r>
              <a:rPr lang="zh-CN" altLang="en-US" dirty="0"/>
              <a:t>用</a:t>
            </a:r>
            <a:r>
              <a:rPr lang="zh-CN" altLang="en-US" dirty="0" smtClean="0"/>
              <a:t>户体验差</a:t>
            </a:r>
            <a:endParaRPr lang="zh-CN" altLang="en-US" dirty="0"/>
          </a:p>
        </p:txBody>
      </p:sp>
      <p:sp>
        <p:nvSpPr>
          <p:cNvPr id="3" name="Title 2"/>
          <p:cNvSpPr>
            <a:spLocks noGrp="1"/>
          </p:cNvSpPr>
          <p:nvPr>
            <p:ph type="title"/>
          </p:nvPr>
        </p:nvSpPr>
        <p:spPr/>
        <p:txBody>
          <a:bodyPr/>
          <a:lstStyle/>
          <a:p>
            <a:r>
              <a:rPr lang="zh-CN" altLang="en-US" dirty="0"/>
              <a:t>挑战</a:t>
            </a:r>
          </a:p>
        </p:txBody>
      </p:sp>
      <p:grpSp>
        <p:nvGrpSpPr>
          <p:cNvPr id="2" name="Group 46"/>
          <p:cNvGrpSpPr/>
          <p:nvPr/>
        </p:nvGrpSpPr>
        <p:grpSpPr>
          <a:xfrm>
            <a:off x="5208018" y="764704"/>
            <a:ext cx="1170432" cy="1191399"/>
            <a:chOff x="4037586" y="2286000"/>
            <a:chExt cx="1170432" cy="1191399"/>
          </a:xfrm>
        </p:grpSpPr>
        <p:sp>
          <p:nvSpPr>
            <p:cNvPr id="6" name="TextBox 5"/>
            <p:cNvSpPr txBox="1"/>
            <p:nvPr/>
          </p:nvSpPr>
          <p:spPr>
            <a:xfrm>
              <a:off x="4203702" y="3200400"/>
              <a:ext cx="838200" cy="276999"/>
            </a:xfrm>
            <a:prstGeom prst="rect">
              <a:avLst/>
            </a:prstGeom>
            <a:noFill/>
          </p:spPr>
          <p:txBody>
            <a:bodyPr wrap="square" rtlCol="0">
              <a:spAutoFit/>
            </a:bodyPr>
            <a:lstStyle/>
            <a:p>
              <a:pPr algn="ctr"/>
              <a:r>
                <a:rPr lang="zh-CN" altLang="en-US" sz="1200" dirty="0">
                  <a:solidFill>
                    <a:srgbClr val="000000">
                      <a:alpha val="85000"/>
                    </a:srgbClr>
                  </a:solidFill>
                  <a:latin typeface="MS PGothic" pitchFamily="34" charset="-128"/>
                  <a:ea typeface="MS PGothic" pitchFamily="34" charset="-128"/>
                </a:rPr>
                <a:t>同舟</a:t>
              </a:r>
              <a:endParaRPr lang="en-US" sz="1200" dirty="0" smtClean="0">
                <a:solidFill>
                  <a:srgbClr val="000000">
                    <a:alpha val="85000"/>
                  </a:srgbClr>
                </a:solidFill>
                <a:latin typeface="MS PGothic" pitchFamily="34" charset="-128"/>
                <a:ea typeface="MS PGothic" pitchFamily="34" charset="-128"/>
              </a:endParaRPr>
            </a:p>
          </p:txBody>
        </p:sp>
        <p:pic>
          <p:nvPicPr>
            <p:cNvPr id="7" name="Picture 6" descr="f5_icon_thin-client.png"/>
            <p:cNvPicPr>
              <a:picLocks noChangeAspect="1"/>
            </p:cNvPicPr>
            <p:nvPr/>
          </p:nvPicPr>
          <p:blipFill>
            <a:blip r:embed="rId2" cstate="print"/>
            <a:stretch>
              <a:fillRect/>
            </a:stretch>
          </p:blipFill>
          <p:spPr>
            <a:xfrm>
              <a:off x="4037586" y="2286000"/>
              <a:ext cx="1170432" cy="1170432"/>
            </a:xfrm>
            <a:prstGeom prst="rect">
              <a:avLst/>
            </a:prstGeom>
          </p:spPr>
        </p:pic>
      </p:grpSp>
      <p:grpSp>
        <p:nvGrpSpPr>
          <p:cNvPr id="5" name="Group 47"/>
          <p:cNvGrpSpPr/>
          <p:nvPr/>
        </p:nvGrpSpPr>
        <p:grpSpPr>
          <a:xfrm>
            <a:off x="6012160" y="2348880"/>
            <a:ext cx="1755648" cy="1170432"/>
            <a:chOff x="4797552" y="2362200"/>
            <a:chExt cx="1755648" cy="1170432"/>
          </a:xfrm>
        </p:grpSpPr>
        <p:pic>
          <p:nvPicPr>
            <p:cNvPr id="9" name="Picture 8" descr="f5_icon_web_cloud2.png"/>
            <p:cNvPicPr>
              <a:picLocks noChangeAspect="1"/>
            </p:cNvPicPr>
            <p:nvPr/>
          </p:nvPicPr>
          <p:blipFill>
            <a:blip r:embed="rId3" cstate="print"/>
            <a:stretch>
              <a:fillRect/>
            </a:stretch>
          </p:blipFill>
          <p:spPr>
            <a:xfrm>
              <a:off x="4797552" y="2362200"/>
              <a:ext cx="1755648" cy="1170432"/>
            </a:xfrm>
            <a:prstGeom prst="rect">
              <a:avLst/>
            </a:prstGeom>
          </p:spPr>
        </p:pic>
        <p:sp>
          <p:nvSpPr>
            <p:cNvPr id="10" name="TextBox 9"/>
            <p:cNvSpPr txBox="1"/>
            <p:nvPr/>
          </p:nvSpPr>
          <p:spPr>
            <a:xfrm>
              <a:off x="5060950" y="2819400"/>
              <a:ext cx="1219200" cy="276999"/>
            </a:xfrm>
            <a:prstGeom prst="rect">
              <a:avLst/>
            </a:prstGeom>
            <a:noFill/>
          </p:spPr>
          <p:txBody>
            <a:bodyPr wrap="square" rtlCol="0">
              <a:spAutoFit/>
            </a:bodyPr>
            <a:lstStyle/>
            <a:p>
              <a:pPr algn="ctr"/>
              <a:r>
                <a:rPr lang="en-US" sz="1200" dirty="0" smtClean="0">
                  <a:solidFill>
                    <a:srgbClr val="000000">
                      <a:alpha val="85000"/>
                    </a:srgbClr>
                  </a:solidFill>
                  <a:latin typeface="MS PGothic" pitchFamily="34" charset="-128"/>
                  <a:ea typeface="MS PGothic" pitchFamily="34" charset="-128"/>
                </a:rPr>
                <a:t>WAN</a:t>
              </a:r>
              <a:endParaRPr lang="en-US" sz="1200" dirty="0">
                <a:solidFill>
                  <a:srgbClr val="000000">
                    <a:alpha val="85000"/>
                  </a:srgbClr>
                </a:solidFill>
                <a:latin typeface="MS PGothic" pitchFamily="34" charset="-128"/>
                <a:ea typeface="MS PGothic" pitchFamily="34" charset="-128"/>
              </a:endParaRPr>
            </a:p>
          </p:txBody>
        </p:sp>
      </p:grpSp>
      <p:grpSp>
        <p:nvGrpSpPr>
          <p:cNvPr id="8" name="Group 10"/>
          <p:cNvGrpSpPr/>
          <p:nvPr/>
        </p:nvGrpSpPr>
        <p:grpSpPr>
          <a:xfrm>
            <a:off x="4797170" y="4852780"/>
            <a:ext cx="1170432" cy="1384532"/>
            <a:chOff x="3477768" y="2286000"/>
            <a:chExt cx="1170432" cy="1384532"/>
          </a:xfrm>
        </p:grpSpPr>
        <p:pic>
          <p:nvPicPr>
            <p:cNvPr id="12" name="Picture 11" descr="f5_icon_web_app_server.png"/>
            <p:cNvPicPr>
              <a:picLocks noChangeAspect="1"/>
            </p:cNvPicPr>
            <p:nvPr/>
          </p:nvPicPr>
          <p:blipFill>
            <a:blip r:embed="rId4" cstate="print"/>
            <a:stretch>
              <a:fillRect/>
            </a:stretch>
          </p:blipFill>
          <p:spPr>
            <a:xfrm>
              <a:off x="3477768" y="2286000"/>
              <a:ext cx="1170432" cy="1170432"/>
            </a:xfrm>
            <a:prstGeom prst="rect">
              <a:avLst/>
            </a:prstGeom>
          </p:spPr>
        </p:pic>
        <p:sp>
          <p:nvSpPr>
            <p:cNvPr id="13" name="TextBox 12"/>
            <p:cNvSpPr txBox="1"/>
            <p:nvPr/>
          </p:nvSpPr>
          <p:spPr>
            <a:xfrm>
              <a:off x="3651250" y="3208867"/>
              <a:ext cx="838200" cy="461665"/>
            </a:xfrm>
            <a:prstGeom prst="rect">
              <a:avLst/>
            </a:prstGeom>
            <a:noFill/>
          </p:spPr>
          <p:txBody>
            <a:bodyPr wrap="square" rtlCol="0">
              <a:spAutoFit/>
            </a:bodyPr>
            <a:lstStyle/>
            <a:p>
              <a:pPr algn="ctr"/>
              <a:r>
                <a:rPr lang="zh-CN" altLang="en-US" sz="1200" dirty="0" smtClean="0">
                  <a:solidFill>
                    <a:srgbClr val="000000">
                      <a:alpha val="85000"/>
                    </a:srgbClr>
                  </a:solidFill>
                  <a:latin typeface="MS PGothic" pitchFamily="34" charset="-128"/>
                  <a:ea typeface="MS PGothic" pitchFamily="34" charset="-128"/>
                </a:rPr>
                <a:t>同舟服务器群</a:t>
              </a:r>
              <a:endParaRPr lang="en-US" sz="1200" dirty="0" smtClean="0">
                <a:solidFill>
                  <a:srgbClr val="000000">
                    <a:alpha val="85000"/>
                  </a:srgbClr>
                </a:solidFill>
                <a:latin typeface="MS PGothic" pitchFamily="34" charset="-128"/>
                <a:ea typeface="MS PGothic" pitchFamily="34" charset="-128"/>
              </a:endParaRPr>
            </a:p>
          </p:txBody>
        </p:sp>
      </p:grpSp>
      <p:grpSp>
        <p:nvGrpSpPr>
          <p:cNvPr id="11" name="Group 13"/>
          <p:cNvGrpSpPr/>
          <p:nvPr/>
        </p:nvGrpSpPr>
        <p:grpSpPr>
          <a:xfrm>
            <a:off x="5794120" y="4852780"/>
            <a:ext cx="1170432" cy="1384532"/>
            <a:chOff x="3477768" y="2286000"/>
            <a:chExt cx="1170432" cy="1384532"/>
          </a:xfrm>
        </p:grpSpPr>
        <p:pic>
          <p:nvPicPr>
            <p:cNvPr id="15" name="Picture 14" descr="f5_icon_web_app_server.png"/>
            <p:cNvPicPr>
              <a:picLocks noChangeAspect="1"/>
            </p:cNvPicPr>
            <p:nvPr/>
          </p:nvPicPr>
          <p:blipFill>
            <a:blip r:embed="rId4" cstate="print"/>
            <a:stretch>
              <a:fillRect/>
            </a:stretch>
          </p:blipFill>
          <p:spPr>
            <a:xfrm>
              <a:off x="3477768" y="2286000"/>
              <a:ext cx="1170432" cy="1170432"/>
            </a:xfrm>
            <a:prstGeom prst="rect">
              <a:avLst/>
            </a:prstGeom>
          </p:spPr>
        </p:pic>
        <p:sp>
          <p:nvSpPr>
            <p:cNvPr id="16" name="TextBox 15"/>
            <p:cNvSpPr txBox="1"/>
            <p:nvPr/>
          </p:nvSpPr>
          <p:spPr>
            <a:xfrm>
              <a:off x="3651250" y="3208867"/>
              <a:ext cx="838200" cy="461665"/>
            </a:xfrm>
            <a:prstGeom prst="rect">
              <a:avLst/>
            </a:prstGeom>
            <a:noFill/>
          </p:spPr>
          <p:txBody>
            <a:bodyPr wrap="square" rtlCol="0">
              <a:spAutoFit/>
            </a:bodyPr>
            <a:lstStyle/>
            <a:p>
              <a:pPr algn="ctr"/>
              <a:r>
                <a:rPr lang="en-US" altLang="zh-CN" sz="1200" dirty="0" err="1" smtClean="0">
                  <a:solidFill>
                    <a:srgbClr val="000000">
                      <a:alpha val="85000"/>
                    </a:srgbClr>
                  </a:solidFill>
                  <a:latin typeface="MS PGothic" pitchFamily="34" charset="-128"/>
                  <a:ea typeface="MS PGothic" pitchFamily="34" charset="-128"/>
                </a:rPr>
                <a:t>iPanel</a:t>
              </a:r>
              <a:r>
                <a:rPr lang="zh-CN" altLang="en-US" sz="1200" dirty="0" smtClean="0">
                  <a:solidFill>
                    <a:srgbClr val="000000">
                      <a:alpha val="85000"/>
                    </a:srgbClr>
                  </a:solidFill>
                  <a:latin typeface="MS PGothic" pitchFamily="34" charset="-128"/>
                  <a:ea typeface="MS PGothic" pitchFamily="34" charset="-128"/>
                </a:rPr>
                <a:t>服务器群</a:t>
              </a:r>
              <a:endParaRPr lang="en-US" sz="1200" dirty="0" smtClean="0">
                <a:solidFill>
                  <a:srgbClr val="000000">
                    <a:alpha val="85000"/>
                  </a:srgbClr>
                </a:solidFill>
                <a:latin typeface="MS PGothic" pitchFamily="34" charset="-128"/>
                <a:ea typeface="MS PGothic" pitchFamily="34" charset="-128"/>
              </a:endParaRPr>
            </a:p>
          </p:txBody>
        </p:sp>
      </p:grpSp>
      <p:grpSp>
        <p:nvGrpSpPr>
          <p:cNvPr id="14" name="Group 16"/>
          <p:cNvGrpSpPr/>
          <p:nvPr/>
        </p:nvGrpSpPr>
        <p:grpSpPr>
          <a:xfrm>
            <a:off x="6774171" y="4852780"/>
            <a:ext cx="1170432" cy="1384532"/>
            <a:chOff x="3477768" y="2286000"/>
            <a:chExt cx="1170432" cy="1384532"/>
          </a:xfrm>
        </p:grpSpPr>
        <p:pic>
          <p:nvPicPr>
            <p:cNvPr id="18" name="Picture 17" descr="f5_icon_web_app_server.png"/>
            <p:cNvPicPr>
              <a:picLocks noChangeAspect="1"/>
            </p:cNvPicPr>
            <p:nvPr/>
          </p:nvPicPr>
          <p:blipFill>
            <a:blip r:embed="rId4" cstate="print"/>
            <a:stretch>
              <a:fillRect/>
            </a:stretch>
          </p:blipFill>
          <p:spPr>
            <a:xfrm>
              <a:off x="3477768" y="2286000"/>
              <a:ext cx="1170432" cy="1170432"/>
            </a:xfrm>
            <a:prstGeom prst="rect">
              <a:avLst/>
            </a:prstGeom>
          </p:spPr>
        </p:pic>
        <p:sp>
          <p:nvSpPr>
            <p:cNvPr id="19" name="TextBox 18"/>
            <p:cNvSpPr txBox="1"/>
            <p:nvPr/>
          </p:nvSpPr>
          <p:spPr>
            <a:xfrm>
              <a:off x="3651250" y="3208867"/>
              <a:ext cx="838200" cy="461665"/>
            </a:xfrm>
            <a:prstGeom prst="rect">
              <a:avLst/>
            </a:prstGeom>
            <a:noFill/>
          </p:spPr>
          <p:txBody>
            <a:bodyPr wrap="square" rtlCol="0">
              <a:spAutoFit/>
            </a:bodyPr>
            <a:lstStyle/>
            <a:p>
              <a:pPr algn="ctr"/>
              <a:r>
                <a:rPr lang="en-US" altLang="zh-CN" sz="1200" dirty="0" smtClean="0">
                  <a:solidFill>
                    <a:srgbClr val="000000">
                      <a:alpha val="85000"/>
                    </a:srgbClr>
                  </a:solidFill>
                  <a:latin typeface="MS PGothic" pitchFamily="34" charset="-128"/>
                  <a:ea typeface="MS PGothic" pitchFamily="34" charset="-128"/>
                </a:rPr>
                <a:t>Enrich</a:t>
              </a:r>
              <a:r>
                <a:rPr lang="zh-CN" altLang="en-US" sz="1200" dirty="0" smtClean="0">
                  <a:solidFill>
                    <a:srgbClr val="000000">
                      <a:alpha val="85000"/>
                    </a:srgbClr>
                  </a:solidFill>
                  <a:latin typeface="MS PGothic" pitchFamily="34" charset="-128"/>
                  <a:ea typeface="MS PGothic" pitchFamily="34" charset="-128"/>
                </a:rPr>
                <a:t>服务器群</a:t>
              </a:r>
              <a:endParaRPr lang="en-US" sz="1200" dirty="0" smtClean="0">
                <a:solidFill>
                  <a:srgbClr val="000000">
                    <a:alpha val="85000"/>
                  </a:srgbClr>
                </a:solidFill>
                <a:latin typeface="MS PGothic" pitchFamily="34" charset="-128"/>
                <a:ea typeface="MS PGothic" pitchFamily="34" charset="-128"/>
              </a:endParaRPr>
            </a:p>
          </p:txBody>
        </p:sp>
      </p:grpSp>
      <p:grpSp>
        <p:nvGrpSpPr>
          <p:cNvPr id="17" name="Group 19"/>
          <p:cNvGrpSpPr/>
          <p:nvPr/>
        </p:nvGrpSpPr>
        <p:grpSpPr>
          <a:xfrm>
            <a:off x="7740352" y="4836756"/>
            <a:ext cx="1170432" cy="1199866"/>
            <a:chOff x="3477768" y="2286000"/>
            <a:chExt cx="1170432" cy="1199866"/>
          </a:xfrm>
        </p:grpSpPr>
        <p:pic>
          <p:nvPicPr>
            <p:cNvPr id="21" name="Picture 20" descr="f5_icon_web_app_server.png"/>
            <p:cNvPicPr>
              <a:picLocks noChangeAspect="1"/>
            </p:cNvPicPr>
            <p:nvPr/>
          </p:nvPicPr>
          <p:blipFill>
            <a:blip r:embed="rId4" cstate="print"/>
            <a:stretch>
              <a:fillRect/>
            </a:stretch>
          </p:blipFill>
          <p:spPr>
            <a:xfrm>
              <a:off x="3477768" y="2286000"/>
              <a:ext cx="1170432" cy="1170432"/>
            </a:xfrm>
            <a:prstGeom prst="rect">
              <a:avLst/>
            </a:prstGeom>
          </p:spPr>
        </p:pic>
        <p:sp>
          <p:nvSpPr>
            <p:cNvPr id="22" name="TextBox 21"/>
            <p:cNvSpPr txBox="1"/>
            <p:nvPr/>
          </p:nvSpPr>
          <p:spPr>
            <a:xfrm>
              <a:off x="3651250" y="3208867"/>
              <a:ext cx="838200" cy="276999"/>
            </a:xfrm>
            <a:prstGeom prst="rect">
              <a:avLst/>
            </a:prstGeom>
            <a:noFill/>
          </p:spPr>
          <p:txBody>
            <a:bodyPr wrap="square" rtlCol="0">
              <a:spAutoFit/>
            </a:bodyPr>
            <a:lstStyle/>
            <a:p>
              <a:pPr algn="ctr"/>
              <a:r>
                <a:rPr lang="zh-CN" altLang="en-US" sz="1200" dirty="0" smtClean="0">
                  <a:solidFill>
                    <a:srgbClr val="000000">
                      <a:alpha val="85000"/>
                    </a:srgbClr>
                  </a:solidFill>
                  <a:latin typeface="MS PGothic" pitchFamily="34" charset="-128"/>
                  <a:ea typeface="MS PGothic" pitchFamily="34" charset="-128"/>
                </a:rPr>
                <a:t>其他</a:t>
              </a:r>
              <a:endParaRPr lang="en-US" sz="1200" dirty="0" smtClean="0">
                <a:solidFill>
                  <a:srgbClr val="000000">
                    <a:alpha val="85000"/>
                  </a:srgbClr>
                </a:solidFill>
                <a:latin typeface="MS PGothic" pitchFamily="34" charset="-128"/>
                <a:ea typeface="MS PGothic" pitchFamily="34" charset="-128"/>
              </a:endParaRPr>
            </a:p>
          </p:txBody>
        </p:sp>
      </p:grpSp>
      <p:grpSp>
        <p:nvGrpSpPr>
          <p:cNvPr id="20" name="Group 46"/>
          <p:cNvGrpSpPr/>
          <p:nvPr/>
        </p:nvGrpSpPr>
        <p:grpSpPr>
          <a:xfrm>
            <a:off x="6012160" y="764704"/>
            <a:ext cx="1170432" cy="1191399"/>
            <a:chOff x="4037586" y="2286000"/>
            <a:chExt cx="1170432" cy="1191399"/>
          </a:xfrm>
        </p:grpSpPr>
        <p:sp>
          <p:nvSpPr>
            <p:cNvPr id="24" name="TextBox 23"/>
            <p:cNvSpPr txBox="1"/>
            <p:nvPr/>
          </p:nvSpPr>
          <p:spPr>
            <a:xfrm>
              <a:off x="4203702" y="3200400"/>
              <a:ext cx="838200" cy="276999"/>
            </a:xfrm>
            <a:prstGeom prst="rect">
              <a:avLst/>
            </a:prstGeom>
            <a:noFill/>
          </p:spPr>
          <p:txBody>
            <a:bodyPr wrap="square" rtlCol="0">
              <a:spAutoFit/>
            </a:bodyPr>
            <a:lstStyle/>
            <a:p>
              <a:pPr algn="ctr"/>
              <a:r>
                <a:rPr lang="en-US" altLang="zh-CN" sz="1200" dirty="0" err="1">
                  <a:solidFill>
                    <a:srgbClr val="000000">
                      <a:alpha val="85000"/>
                    </a:srgbClr>
                  </a:solidFill>
                  <a:latin typeface="MS PGothic" pitchFamily="34" charset="-128"/>
                  <a:ea typeface="MS PGothic" pitchFamily="34" charset="-128"/>
                </a:rPr>
                <a:t>ipanel</a:t>
              </a:r>
              <a:endParaRPr lang="en-US" sz="1200" dirty="0" smtClean="0">
                <a:solidFill>
                  <a:srgbClr val="000000">
                    <a:alpha val="85000"/>
                  </a:srgbClr>
                </a:solidFill>
                <a:latin typeface="MS PGothic" pitchFamily="34" charset="-128"/>
                <a:ea typeface="MS PGothic" pitchFamily="34" charset="-128"/>
              </a:endParaRPr>
            </a:p>
          </p:txBody>
        </p:sp>
        <p:pic>
          <p:nvPicPr>
            <p:cNvPr id="25" name="Picture 24" descr="f5_icon_thin-client.png"/>
            <p:cNvPicPr>
              <a:picLocks noChangeAspect="1"/>
            </p:cNvPicPr>
            <p:nvPr/>
          </p:nvPicPr>
          <p:blipFill>
            <a:blip r:embed="rId2" cstate="print"/>
            <a:stretch>
              <a:fillRect/>
            </a:stretch>
          </p:blipFill>
          <p:spPr>
            <a:xfrm>
              <a:off x="4037586" y="2286000"/>
              <a:ext cx="1170432" cy="1170432"/>
            </a:xfrm>
            <a:prstGeom prst="rect">
              <a:avLst/>
            </a:prstGeom>
          </p:spPr>
        </p:pic>
      </p:grpSp>
      <p:grpSp>
        <p:nvGrpSpPr>
          <p:cNvPr id="23" name="Group 46"/>
          <p:cNvGrpSpPr/>
          <p:nvPr/>
        </p:nvGrpSpPr>
        <p:grpSpPr>
          <a:xfrm>
            <a:off x="6728700" y="764704"/>
            <a:ext cx="1170432" cy="1191399"/>
            <a:chOff x="4037586" y="2286000"/>
            <a:chExt cx="1170432" cy="1191399"/>
          </a:xfrm>
        </p:grpSpPr>
        <p:sp>
          <p:nvSpPr>
            <p:cNvPr id="27" name="TextBox 26"/>
            <p:cNvSpPr txBox="1"/>
            <p:nvPr/>
          </p:nvSpPr>
          <p:spPr>
            <a:xfrm>
              <a:off x="4203702" y="3200400"/>
              <a:ext cx="838200" cy="276999"/>
            </a:xfrm>
            <a:prstGeom prst="rect">
              <a:avLst/>
            </a:prstGeom>
            <a:noFill/>
          </p:spPr>
          <p:txBody>
            <a:bodyPr wrap="square" rtlCol="0">
              <a:spAutoFit/>
            </a:bodyPr>
            <a:lstStyle/>
            <a:p>
              <a:pPr algn="ctr"/>
              <a:r>
                <a:rPr lang="en-US" altLang="zh-CN" sz="1200" dirty="0">
                  <a:solidFill>
                    <a:srgbClr val="000000">
                      <a:alpha val="85000"/>
                    </a:srgbClr>
                  </a:solidFill>
                  <a:latin typeface="MS PGothic" pitchFamily="34" charset="-128"/>
                  <a:ea typeface="MS PGothic" pitchFamily="34" charset="-128"/>
                </a:rPr>
                <a:t>Enrich</a:t>
              </a:r>
              <a:endParaRPr lang="en-US" sz="1200" dirty="0" smtClean="0">
                <a:solidFill>
                  <a:srgbClr val="000000">
                    <a:alpha val="85000"/>
                  </a:srgbClr>
                </a:solidFill>
                <a:latin typeface="MS PGothic" pitchFamily="34" charset="-128"/>
                <a:ea typeface="MS PGothic" pitchFamily="34" charset="-128"/>
              </a:endParaRPr>
            </a:p>
          </p:txBody>
        </p:sp>
        <p:pic>
          <p:nvPicPr>
            <p:cNvPr id="28" name="Picture 27" descr="f5_icon_thin-client.png"/>
            <p:cNvPicPr>
              <a:picLocks noChangeAspect="1"/>
            </p:cNvPicPr>
            <p:nvPr/>
          </p:nvPicPr>
          <p:blipFill>
            <a:blip r:embed="rId2" cstate="print"/>
            <a:stretch>
              <a:fillRect/>
            </a:stretch>
          </p:blipFill>
          <p:spPr>
            <a:xfrm>
              <a:off x="4037586" y="2286000"/>
              <a:ext cx="1170432" cy="1170432"/>
            </a:xfrm>
            <a:prstGeom prst="rect">
              <a:avLst/>
            </a:prstGeom>
          </p:spPr>
        </p:pic>
      </p:grpSp>
      <p:grpSp>
        <p:nvGrpSpPr>
          <p:cNvPr id="26" name="Group 46"/>
          <p:cNvGrpSpPr/>
          <p:nvPr/>
        </p:nvGrpSpPr>
        <p:grpSpPr>
          <a:xfrm>
            <a:off x="7494758" y="756791"/>
            <a:ext cx="1170432" cy="1191399"/>
            <a:chOff x="4037586" y="2286000"/>
            <a:chExt cx="1170432" cy="1191399"/>
          </a:xfrm>
        </p:grpSpPr>
        <p:sp>
          <p:nvSpPr>
            <p:cNvPr id="30" name="TextBox 29"/>
            <p:cNvSpPr txBox="1"/>
            <p:nvPr/>
          </p:nvSpPr>
          <p:spPr>
            <a:xfrm>
              <a:off x="4203702" y="3200400"/>
              <a:ext cx="838200" cy="276999"/>
            </a:xfrm>
            <a:prstGeom prst="rect">
              <a:avLst/>
            </a:prstGeom>
            <a:noFill/>
          </p:spPr>
          <p:txBody>
            <a:bodyPr wrap="square" rtlCol="0">
              <a:spAutoFit/>
            </a:bodyPr>
            <a:lstStyle/>
            <a:p>
              <a:pPr algn="ctr"/>
              <a:r>
                <a:rPr lang="en-US" altLang="zh-CN" sz="1200" dirty="0">
                  <a:solidFill>
                    <a:srgbClr val="000000">
                      <a:alpha val="85000"/>
                    </a:srgbClr>
                  </a:solidFill>
                  <a:latin typeface="MS PGothic" pitchFamily="34" charset="-128"/>
                  <a:ea typeface="MS PGothic" pitchFamily="34" charset="-128"/>
                </a:rPr>
                <a:t>other</a:t>
              </a:r>
              <a:endParaRPr lang="en-US" sz="1200" dirty="0" smtClean="0">
                <a:solidFill>
                  <a:srgbClr val="000000">
                    <a:alpha val="85000"/>
                  </a:srgbClr>
                </a:solidFill>
                <a:latin typeface="MS PGothic" pitchFamily="34" charset="-128"/>
                <a:ea typeface="MS PGothic" pitchFamily="34" charset="-128"/>
              </a:endParaRPr>
            </a:p>
          </p:txBody>
        </p:sp>
        <p:pic>
          <p:nvPicPr>
            <p:cNvPr id="31" name="Picture 30" descr="f5_icon_thin-client.png"/>
            <p:cNvPicPr>
              <a:picLocks noChangeAspect="1"/>
            </p:cNvPicPr>
            <p:nvPr/>
          </p:nvPicPr>
          <p:blipFill>
            <a:blip r:embed="rId2" cstate="print"/>
            <a:stretch>
              <a:fillRect/>
            </a:stretch>
          </p:blipFill>
          <p:spPr>
            <a:xfrm>
              <a:off x="4037586" y="2286000"/>
              <a:ext cx="1170432" cy="1170432"/>
            </a:xfrm>
            <a:prstGeom prst="rect">
              <a:avLst/>
            </a:prstGeom>
          </p:spPr>
        </p:pic>
      </p:grpSp>
      <p:cxnSp>
        <p:nvCxnSpPr>
          <p:cNvPr id="46" name="Straight Connector 45"/>
          <p:cNvCxnSpPr>
            <a:stCxn id="7" idx="2"/>
            <a:endCxn id="9" idx="0"/>
          </p:cNvCxnSpPr>
          <p:nvPr/>
        </p:nvCxnSpPr>
        <p:spPr>
          <a:xfrm>
            <a:off x="5793234" y="1935136"/>
            <a:ext cx="1096750" cy="413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5" idx="2"/>
            <a:endCxn id="9" idx="0"/>
          </p:cNvCxnSpPr>
          <p:nvPr/>
        </p:nvCxnSpPr>
        <p:spPr>
          <a:xfrm>
            <a:off x="6597376" y="1935136"/>
            <a:ext cx="292608" cy="413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8" idx="2"/>
            <a:endCxn id="9" idx="0"/>
          </p:cNvCxnSpPr>
          <p:nvPr/>
        </p:nvCxnSpPr>
        <p:spPr>
          <a:xfrm flipH="1">
            <a:off x="6889984" y="1935136"/>
            <a:ext cx="423932" cy="413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1" idx="2"/>
            <a:endCxn id="9" idx="0"/>
          </p:cNvCxnSpPr>
          <p:nvPr/>
        </p:nvCxnSpPr>
        <p:spPr>
          <a:xfrm flipH="1">
            <a:off x="6889984" y="1927223"/>
            <a:ext cx="1189990" cy="421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3" idx="0"/>
          </p:cNvCxnSpPr>
          <p:nvPr/>
        </p:nvCxnSpPr>
        <p:spPr>
          <a:xfrm>
            <a:off x="6867104" y="3284984"/>
            <a:ext cx="0" cy="585216"/>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49"/>
          <p:cNvGrpSpPr/>
          <p:nvPr/>
        </p:nvGrpSpPr>
        <p:grpSpPr>
          <a:xfrm>
            <a:off x="6281888" y="3284984"/>
            <a:ext cx="1170432" cy="1218831"/>
            <a:chOff x="5181600" y="4315968"/>
            <a:chExt cx="1170432" cy="1218831"/>
          </a:xfrm>
        </p:grpSpPr>
        <p:pic>
          <p:nvPicPr>
            <p:cNvPr id="33" name="Picture 32" descr="f5_icon_switch.png"/>
            <p:cNvPicPr>
              <a:picLocks noChangeAspect="1"/>
            </p:cNvPicPr>
            <p:nvPr/>
          </p:nvPicPr>
          <p:blipFill>
            <a:blip r:embed="rId5" cstate="print"/>
            <a:stretch>
              <a:fillRect/>
            </a:stretch>
          </p:blipFill>
          <p:spPr>
            <a:xfrm>
              <a:off x="5181600" y="4315968"/>
              <a:ext cx="1170432" cy="1170432"/>
            </a:xfrm>
            <a:prstGeom prst="rect">
              <a:avLst/>
            </a:prstGeom>
          </p:spPr>
        </p:pic>
        <p:sp>
          <p:nvSpPr>
            <p:cNvPr id="34" name="TextBox 33"/>
            <p:cNvSpPr txBox="1"/>
            <p:nvPr/>
          </p:nvSpPr>
          <p:spPr>
            <a:xfrm>
              <a:off x="5245100" y="5257800"/>
              <a:ext cx="1066800" cy="276999"/>
            </a:xfrm>
            <a:prstGeom prst="rect">
              <a:avLst/>
            </a:prstGeom>
            <a:noFill/>
          </p:spPr>
          <p:txBody>
            <a:bodyPr wrap="square" rtlCol="0">
              <a:spAutoFit/>
            </a:bodyPr>
            <a:lstStyle/>
            <a:p>
              <a:pPr algn="ctr"/>
              <a:r>
                <a:rPr lang="en-US" sz="1200" dirty="0" smtClean="0">
                  <a:solidFill>
                    <a:srgbClr val="000000">
                      <a:alpha val="85000"/>
                    </a:srgbClr>
                  </a:solidFill>
                  <a:latin typeface="MS PGothic" pitchFamily="34" charset="-128"/>
                  <a:ea typeface="MS PGothic" pitchFamily="34" charset="-128"/>
                </a:rPr>
                <a:t>Switch</a:t>
              </a:r>
              <a:endParaRPr lang="en-US" sz="1200" dirty="0">
                <a:solidFill>
                  <a:srgbClr val="000000">
                    <a:alpha val="85000"/>
                  </a:srgbClr>
                </a:solidFill>
                <a:latin typeface="MS PGothic" pitchFamily="34" charset="-128"/>
                <a:ea typeface="MS PGothic" pitchFamily="34" charset="-128"/>
              </a:endParaRPr>
            </a:p>
          </p:txBody>
        </p:sp>
      </p:grpSp>
      <p:cxnSp>
        <p:nvCxnSpPr>
          <p:cNvPr id="60" name="Straight Connector 59"/>
          <p:cNvCxnSpPr>
            <a:stCxn id="34" idx="2"/>
            <a:endCxn id="12" idx="0"/>
          </p:cNvCxnSpPr>
          <p:nvPr/>
        </p:nvCxnSpPr>
        <p:spPr>
          <a:xfrm flipH="1">
            <a:off x="5382386" y="4503815"/>
            <a:ext cx="1496402" cy="348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4" idx="2"/>
            <a:endCxn id="15" idx="0"/>
          </p:cNvCxnSpPr>
          <p:nvPr/>
        </p:nvCxnSpPr>
        <p:spPr>
          <a:xfrm flipH="1">
            <a:off x="6379336" y="4503815"/>
            <a:ext cx="499452" cy="348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34" idx="2"/>
            <a:endCxn id="18" idx="0"/>
          </p:cNvCxnSpPr>
          <p:nvPr/>
        </p:nvCxnSpPr>
        <p:spPr>
          <a:xfrm>
            <a:off x="6878788" y="4503815"/>
            <a:ext cx="480599" cy="348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4" idx="2"/>
            <a:endCxn id="21" idx="0"/>
          </p:cNvCxnSpPr>
          <p:nvPr/>
        </p:nvCxnSpPr>
        <p:spPr>
          <a:xfrm>
            <a:off x="6878788" y="4503815"/>
            <a:ext cx="1446780" cy="332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urved Connector 68"/>
          <p:cNvCxnSpPr/>
          <p:nvPr/>
        </p:nvCxnSpPr>
        <p:spPr>
          <a:xfrm rot="5400000">
            <a:off x="4309771" y="3020466"/>
            <a:ext cx="2722194" cy="593468"/>
          </a:xfrm>
          <a:prstGeom prst="curvedConnector3">
            <a:avLst>
              <a:gd name="adj1" fmla="val 50494"/>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4" idx="2"/>
          </p:cNvCxnSpPr>
          <p:nvPr/>
        </p:nvCxnSpPr>
        <p:spPr>
          <a:xfrm rot="5400000">
            <a:off x="4695649" y="2768558"/>
            <a:ext cx="2714182" cy="1089272"/>
          </a:xfrm>
          <a:prstGeom prst="curvedConnector3">
            <a:avLst/>
          </a:prstGeom>
          <a:ln w="38100">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27" idx="2"/>
          </p:cNvCxnSpPr>
          <p:nvPr/>
        </p:nvCxnSpPr>
        <p:spPr>
          <a:xfrm rot="5400000">
            <a:off x="5135301" y="2491670"/>
            <a:ext cx="2714182" cy="1643048"/>
          </a:xfrm>
          <a:prstGeom prst="curvedConnector3">
            <a:avLst/>
          </a:prstGeom>
          <a:ln w="381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30" idx="2"/>
          </p:cNvCxnSpPr>
          <p:nvPr/>
        </p:nvCxnSpPr>
        <p:spPr>
          <a:xfrm rot="5400000">
            <a:off x="5583366" y="2173676"/>
            <a:ext cx="2722095" cy="2271122"/>
          </a:xfrm>
          <a:prstGeom prst="curvedConnector3">
            <a:avLst/>
          </a:prstGeom>
          <a:ln w="381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24" idx="2"/>
          </p:cNvCxnSpPr>
          <p:nvPr/>
        </p:nvCxnSpPr>
        <p:spPr>
          <a:xfrm flipV="1">
            <a:off x="5508104" y="1956103"/>
            <a:ext cx="1089272" cy="2714182"/>
          </a:xfrm>
          <a:prstGeom prst="straightConnector1">
            <a:avLst/>
          </a:prstGeom>
          <a:ln w="38100">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27" idx="2"/>
          </p:cNvCxnSpPr>
          <p:nvPr/>
        </p:nvCxnSpPr>
        <p:spPr>
          <a:xfrm flipV="1">
            <a:off x="5670868" y="1956103"/>
            <a:ext cx="1643048" cy="2722194"/>
          </a:xfrm>
          <a:prstGeom prst="straightConnector1">
            <a:avLst/>
          </a:prstGeom>
          <a:ln w="381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endCxn id="30" idx="2"/>
          </p:cNvCxnSpPr>
          <p:nvPr/>
        </p:nvCxnSpPr>
        <p:spPr>
          <a:xfrm flipV="1">
            <a:off x="5808852" y="1948190"/>
            <a:ext cx="2271122" cy="2722095"/>
          </a:xfrm>
          <a:prstGeom prst="straightConnector1">
            <a:avLst/>
          </a:prstGeom>
          <a:ln w="381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24" idx="2"/>
            <a:endCxn id="15" idx="0"/>
          </p:cNvCxnSpPr>
          <p:nvPr/>
        </p:nvCxnSpPr>
        <p:spPr>
          <a:xfrm flipH="1">
            <a:off x="6379336" y="1956103"/>
            <a:ext cx="218040" cy="2896677"/>
          </a:xfrm>
          <a:prstGeom prst="straightConnector1">
            <a:avLst/>
          </a:prstGeom>
          <a:ln w="38100">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27" idx="2"/>
            <a:endCxn id="18" idx="0"/>
          </p:cNvCxnSpPr>
          <p:nvPr/>
        </p:nvCxnSpPr>
        <p:spPr>
          <a:xfrm>
            <a:off x="7313916" y="1956103"/>
            <a:ext cx="45471" cy="2896677"/>
          </a:xfrm>
          <a:prstGeom prst="straightConnector1">
            <a:avLst/>
          </a:prstGeom>
          <a:ln w="381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0" idx="2"/>
            <a:endCxn id="21" idx="0"/>
          </p:cNvCxnSpPr>
          <p:nvPr/>
        </p:nvCxnSpPr>
        <p:spPr>
          <a:xfrm>
            <a:off x="8079974" y="1948190"/>
            <a:ext cx="245594" cy="2888566"/>
          </a:xfrm>
          <a:prstGeom prst="straightConnector1">
            <a:avLst/>
          </a:prstGeom>
          <a:ln w="381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96769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par>
                                <p:cTn id="8" presetID="22" presetClass="entr" presetSubtype="1"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up)">
                                      <p:cBhvr>
                                        <p:cTn id="10" dur="500"/>
                                        <p:tgtEl>
                                          <p:spTgt spid="72"/>
                                        </p:tgtEl>
                                      </p:cBhvr>
                                    </p:animEffect>
                                  </p:childTnLst>
                                </p:cTn>
                              </p:par>
                              <p:par>
                                <p:cTn id="11" presetID="22" presetClass="entr" presetSubtype="1"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up)">
                                      <p:cBhvr>
                                        <p:cTn id="13" dur="500"/>
                                        <p:tgtEl>
                                          <p:spTgt spid="74"/>
                                        </p:tgtEl>
                                      </p:cBhvr>
                                    </p:animEffect>
                                  </p:childTnLst>
                                </p:cTn>
                              </p:par>
                              <p:par>
                                <p:cTn id="14" presetID="22" presetClass="entr" presetSubtype="1"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up)">
                                      <p:cBhvr>
                                        <p:cTn id="16" dur="500"/>
                                        <p:tgtEl>
                                          <p:spTgt spid="7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500"/>
                                        <p:tgtEl>
                                          <p:spTgt spid="72"/>
                                        </p:tgtEl>
                                      </p:cBhvr>
                                    </p:animEffect>
                                    <p:set>
                                      <p:cBhvr>
                                        <p:cTn id="21" dur="1" fill="hold">
                                          <p:stCondLst>
                                            <p:cond delay="499"/>
                                          </p:stCondLst>
                                        </p:cTn>
                                        <p:tgtEl>
                                          <p:spTgt spid="72"/>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74"/>
                                        </p:tgtEl>
                                      </p:cBhvr>
                                    </p:animEffect>
                                    <p:set>
                                      <p:cBhvr>
                                        <p:cTn id="24" dur="1" fill="hold">
                                          <p:stCondLst>
                                            <p:cond delay="499"/>
                                          </p:stCondLst>
                                        </p:cTn>
                                        <p:tgtEl>
                                          <p:spTgt spid="74"/>
                                        </p:tgtEl>
                                        <p:attrNameLst>
                                          <p:attrName>style.visibility</p:attrName>
                                        </p:attrNameLst>
                                      </p:cBhvr>
                                      <p:to>
                                        <p:strVal val="hidden"/>
                                      </p:to>
                                    </p:set>
                                  </p:childTnLst>
                                </p:cTn>
                              </p:par>
                              <p:par>
                                <p:cTn id="25" presetID="22" presetClass="exit" presetSubtype="4" fill="hold" nodeType="withEffect">
                                  <p:stCondLst>
                                    <p:cond delay="0"/>
                                  </p:stCondLst>
                                  <p:childTnLst>
                                    <p:animEffect transition="out" filter="wipe(down)">
                                      <p:cBhvr>
                                        <p:cTn id="26" dur="500"/>
                                        <p:tgtEl>
                                          <p:spTgt spid="76"/>
                                        </p:tgtEl>
                                      </p:cBhvr>
                                    </p:animEffect>
                                    <p:set>
                                      <p:cBhvr>
                                        <p:cTn id="27" dur="1" fill="hold">
                                          <p:stCondLst>
                                            <p:cond delay="499"/>
                                          </p:stCondLst>
                                        </p:cTn>
                                        <p:tgtEl>
                                          <p:spTgt spid="7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down)">
                                      <p:cBhvr>
                                        <p:cTn id="32" dur="500"/>
                                        <p:tgtEl>
                                          <p:spTgt spid="82"/>
                                        </p:tgtEl>
                                      </p:cBhvr>
                                    </p:animEffect>
                                  </p:childTnLst>
                                </p:cTn>
                              </p:par>
                              <p:par>
                                <p:cTn id="33" presetID="22" presetClass="entr" presetSubtype="4"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wipe(down)">
                                      <p:cBhvr>
                                        <p:cTn id="35" dur="500"/>
                                        <p:tgtEl>
                                          <p:spTgt spid="84"/>
                                        </p:tgtEl>
                                      </p:cBhvr>
                                    </p:animEffect>
                                  </p:childTnLst>
                                </p:cTn>
                              </p:par>
                              <p:par>
                                <p:cTn id="36" presetID="22" presetClass="entr" presetSubtype="4"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wipe(down)">
                                      <p:cBhvr>
                                        <p:cTn id="38" dur="500"/>
                                        <p:tgtEl>
                                          <p:spTgt spid="8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4" fill="hold" nodeType="clickEffect">
                                  <p:stCondLst>
                                    <p:cond delay="0"/>
                                  </p:stCondLst>
                                  <p:childTnLst>
                                    <p:animEffect transition="out" filter="wipe(down)">
                                      <p:cBhvr>
                                        <p:cTn id="42" dur="500"/>
                                        <p:tgtEl>
                                          <p:spTgt spid="82"/>
                                        </p:tgtEl>
                                      </p:cBhvr>
                                    </p:animEffect>
                                    <p:set>
                                      <p:cBhvr>
                                        <p:cTn id="43" dur="1" fill="hold">
                                          <p:stCondLst>
                                            <p:cond delay="499"/>
                                          </p:stCondLst>
                                        </p:cTn>
                                        <p:tgtEl>
                                          <p:spTgt spid="82"/>
                                        </p:tgtEl>
                                        <p:attrNameLst>
                                          <p:attrName>style.visibility</p:attrName>
                                        </p:attrNameLst>
                                      </p:cBhvr>
                                      <p:to>
                                        <p:strVal val="hidden"/>
                                      </p:to>
                                    </p:set>
                                  </p:childTnLst>
                                </p:cTn>
                              </p:par>
                              <p:par>
                                <p:cTn id="44" presetID="22" presetClass="exit" presetSubtype="4" fill="hold" nodeType="withEffect">
                                  <p:stCondLst>
                                    <p:cond delay="0"/>
                                  </p:stCondLst>
                                  <p:childTnLst>
                                    <p:animEffect transition="out" filter="wipe(down)">
                                      <p:cBhvr>
                                        <p:cTn id="45" dur="500"/>
                                        <p:tgtEl>
                                          <p:spTgt spid="84"/>
                                        </p:tgtEl>
                                      </p:cBhvr>
                                    </p:animEffect>
                                    <p:set>
                                      <p:cBhvr>
                                        <p:cTn id="46" dur="1" fill="hold">
                                          <p:stCondLst>
                                            <p:cond delay="499"/>
                                          </p:stCondLst>
                                        </p:cTn>
                                        <p:tgtEl>
                                          <p:spTgt spid="84"/>
                                        </p:tgtEl>
                                        <p:attrNameLst>
                                          <p:attrName>style.visibility</p:attrName>
                                        </p:attrNameLst>
                                      </p:cBhvr>
                                      <p:to>
                                        <p:strVal val="hidden"/>
                                      </p:to>
                                    </p:set>
                                  </p:childTnLst>
                                </p:cTn>
                              </p:par>
                              <p:par>
                                <p:cTn id="47" presetID="22" presetClass="exit" presetSubtype="4" fill="hold" nodeType="withEffect">
                                  <p:stCondLst>
                                    <p:cond delay="0"/>
                                  </p:stCondLst>
                                  <p:childTnLst>
                                    <p:animEffect transition="out" filter="wipe(down)">
                                      <p:cBhvr>
                                        <p:cTn id="48" dur="500"/>
                                        <p:tgtEl>
                                          <p:spTgt spid="86"/>
                                        </p:tgtEl>
                                      </p:cBhvr>
                                    </p:animEffect>
                                    <p:set>
                                      <p:cBhvr>
                                        <p:cTn id="49" dur="1" fill="hold">
                                          <p:stCondLst>
                                            <p:cond delay="499"/>
                                          </p:stCondLst>
                                        </p:cTn>
                                        <p:tgtEl>
                                          <p:spTgt spid="8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up)">
                                      <p:cBhvr>
                                        <p:cTn id="54" dur="500"/>
                                        <p:tgtEl>
                                          <p:spTgt spid="88"/>
                                        </p:tgtEl>
                                      </p:cBhvr>
                                    </p:animEffect>
                                  </p:childTnLst>
                                </p:cTn>
                              </p:par>
                              <p:par>
                                <p:cTn id="55" presetID="22" presetClass="entr" presetSubtype="1"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wipe(up)">
                                      <p:cBhvr>
                                        <p:cTn id="57" dur="500"/>
                                        <p:tgtEl>
                                          <p:spTgt spid="90"/>
                                        </p:tgtEl>
                                      </p:cBhvr>
                                    </p:animEffect>
                                  </p:childTnLst>
                                </p:cTn>
                              </p:par>
                              <p:par>
                                <p:cTn id="58" presetID="22" presetClass="entr" presetSubtype="1" fill="hold" nodeType="with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wipe(up)">
                                      <p:cBhvr>
                                        <p:cTn id="6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0080" y="1645919"/>
            <a:ext cx="4219952" cy="4572000"/>
          </a:xfrm>
        </p:spPr>
        <p:txBody>
          <a:bodyPr/>
          <a:lstStyle/>
          <a:p>
            <a:r>
              <a:rPr lang="en-US" altLang="zh-CN" dirty="0" smtClean="0"/>
              <a:t>BIGIP</a:t>
            </a:r>
            <a:r>
              <a:rPr lang="zh-CN" altLang="en-US" dirty="0" smtClean="0"/>
              <a:t>自动识别机顶盒类型</a:t>
            </a:r>
            <a:endParaRPr lang="en-US" altLang="zh-CN" dirty="0" smtClean="0"/>
          </a:p>
          <a:p>
            <a:r>
              <a:rPr lang="zh-CN" altLang="en-US" dirty="0" smtClean="0"/>
              <a:t>智能分发到相应服务器群组</a:t>
            </a:r>
            <a:endParaRPr lang="en-US" altLang="zh-CN" dirty="0" smtClean="0"/>
          </a:p>
          <a:p>
            <a:r>
              <a:rPr lang="zh-CN" altLang="en-US" dirty="0"/>
              <a:t>降</a:t>
            </a:r>
            <a:r>
              <a:rPr lang="zh-CN" altLang="en-US" dirty="0" smtClean="0"/>
              <a:t>低服务器负载</a:t>
            </a:r>
            <a:endParaRPr lang="en-US" altLang="zh-CN" dirty="0" smtClean="0"/>
          </a:p>
          <a:p>
            <a:r>
              <a:rPr lang="zh-CN" altLang="en-US" dirty="0"/>
              <a:t>提</a:t>
            </a:r>
            <a:r>
              <a:rPr lang="zh-CN" altLang="en-US" dirty="0" smtClean="0"/>
              <a:t>升用户体验</a:t>
            </a:r>
            <a:endParaRPr lang="zh-CN" altLang="en-US" dirty="0"/>
          </a:p>
        </p:txBody>
      </p:sp>
      <p:sp>
        <p:nvSpPr>
          <p:cNvPr id="3" name="Title 2"/>
          <p:cNvSpPr>
            <a:spLocks noGrp="1"/>
          </p:cNvSpPr>
          <p:nvPr>
            <p:ph type="title"/>
          </p:nvPr>
        </p:nvSpPr>
        <p:spPr/>
        <p:txBody>
          <a:bodyPr/>
          <a:lstStyle/>
          <a:p>
            <a:r>
              <a:rPr lang="zh-CN" altLang="en-US" dirty="0" smtClean="0"/>
              <a:t>自动适应机顶盒</a:t>
            </a:r>
            <a:endParaRPr lang="zh-CN" altLang="en-US" dirty="0"/>
          </a:p>
        </p:txBody>
      </p:sp>
      <p:grpSp>
        <p:nvGrpSpPr>
          <p:cNvPr id="2" name="Group 46"/>
          <p:cNvGrpSpPr/>
          <p:nvPr/>
        </p:nvGrpSpPr>
        <p:grpSpPr>
          <a:xfrm>
            <a:off x="5208018" y="764704"/>
            <a:ext cx="1170432" cy="1191399"/>
            <a:chOff x="4037586" y="2286000"/>
            <a:chExt cx="1170432" cy="1191399"/>
          </a:xfrm>
        </p:grpSpPr>
        <p:sp>
          <p:nvSpPr>
            <p:cNvPr id="6" name="TextBox 5"/>
            <p:cNvSpPr txBox="1"/>
            <p:nvPr/>
          </p:nvSpPr>
          <p:spPr>
            <a:xfrm>
              <a:off x="4203702" y="3200400"/>
              <a:ext cx="838200" cy="276999"/>
            </a:xfrm>
            <a:prstGeom prst="rect">
              <a:avLst/>
            </a:prstGeom>
            <a:noFill/>
          </p:spPr>
          <p:txBody>
            <a:bodyPr wrap="square" rtlCol="0">
              <a:spAutoFit/>
            </a:bodyPr>
            <a:lstStyle/>
            <a:p>
              <a:pPr algn="ctr"/>
              <a:r>
                <a:rPr lang="zh-CN" altLang="en-US" sz="1200" dirty="0">
                  <a:solidFill>
                    <a:srgbClr val="000000">
                      <a:alpha val="85000"/>
                    </a:srgbClr>
                  </a:solidFill>
                  <a:latin typeface="MS PGothic" pitchFamily="34" charset="-128"/>
                  <a:ea typeface="MS PGothic" pitchFamily="34" charset="-128"/>
                </a:rPr>
                <a:t>同舟</a:t>
              </a:r>
              <a:endParaRPr lang="en-US" sz="1200" dirty="0" smtClean="0">
                <a:solidFill>
                  <a:srgbClr val="000000">
                    <a:alpha val="85000"/>
                  </a:srgbClr>
                </a:solidFill>
                <a:latin typeface="MS PGothic" pitchFamily="34" charset="-128"/>
                <a:ea typeface="MS PGothic" pitchFamily="34" charset="-128"/>
              </a:endParaRPr>
            </a:p>
          </p:txBody>
        </p:sp>
        <p:pic>
          <p:nvPicPr>
            <p:cNvPr id="7" name="Picture 6" descr="f5_icon_thin-client.png"/>
            <p:cNvPicPr>
              <a:picLocks noChangeAspect="1"/>
            </p:cNvPicPr>
            <p:nvPr/>
          </p:nvPicPr>
          <p:blipFill>
            <a:blip r:embed="rId2" cstate="print"/>
            <a:stretch>
              <a:fillRect/>
            </a:stretch>
          </p:blipFill>
          <p:spPr>
            <a:xfrm>
              <a:off x="4037586" y="2286000"/>
              <a:ext cx="1170432" cy="1170432"/>
            </a:xfrm>
            <a:prstGeom prst="rect">
              <a:avLst/>
            </a:prstGeom>
          </p:spPr>
        </p:pic>
      </p:grpSp>
      <p:grpSp>
        <p:nvGrpSpPr>
          <p:cNvPr id="5" name="Group 47"/>
          <p:cNvGrpSpPr/>
          <p:nvPr/>
        </p:nvGrpSpPr>
        <p:grpSpPr>
          <a:xfrm>
            <a:off x="6012160" y="2348880"/>
            <a:ext cx="1755648" cy="1170432"/>
            <a:chOff x="4797552" y="2362200"/>
            <a:chExt cx="1755648" cy="1170432"/>
          </a:xfrm>
        </p:grpSpPr>
        <p:pic>
          <p:nvPicPr>
            <p:cNvPr id="9" name="Picture 8" descr="f5_icon_web_cloud2.png"/>
            <p:cNvPicPr>
              <a:picLocks noChangeAspect="1"/>
            </p:cNvPicPr>
            <p:nvPr/>
          </p:nvPicPr>
          <p:blipFill>
            <a:blip r:embed="rId3" cstate="print"/>
            <a:stretch>
              <a:fillRect/>
            </a:stretch>
          </p:blipFill>
          <p:spPr>
            <a:xfrm>
              <a:off x="4797552" y="2362200"/>
              <a:ext cx="1755648" cy="1170432"/>
            </a:xfrm>
            <a:prstGeom prst="rect">
              <a:avLst/>
            </a:prstGeom>
          </p:spPr>
        </p:pic>
        <p:sp>
          <p:nvSpPr>
            <p:cNvPr id="10" name="TextBox 9"/>
            <p:cNvSpPr txBox="1"/>
            <p:nvPr/>
          </p:nvSpPr>
          <p:spPr>
            <a:xfrm>
              <a:off x="5060950" y="2819400"/>
              <a:ext cx="1219200" cy="276999"/>
            </a:xfrm>
            <a:prstGeom prst="rect">
              <a:avLst/>
            </a:prstGeom>
            <a:noFill/>
          </p:spPr>
          <p:txBody>
            <a:bodyPr wrap="square" rtlCol="0">
              <a:spAutoFit/>
            </a:bodyPr>
            <a:lstStyle/>
            <a:p>
              <a:pPr algn="ctr"/>
              <a:r>
                <a:rPr lang="en-US" sz="1200" dirty="0" smtClean="0">
                  <a:solidFill>
                    <a:srgbClr val="000000">
                      <a:alpha val="85000"/>
                    </a:srgbClr>
                  </a:solidFill>
                  <a:latin typeface="MS PGothic" pitchFamily="34" charset="-128"/>
                  <a:ea typeface="MS PGothic" pitchFamily="34" charset="-128"/>
                </a:rPr>
                <a:t>WAN</a:t>
              </a:r>
              <a:endParaRPr lang="en-US" sz="1200" dirty="0">
                <a:solidFill>
                  <a:srgbClr val="000000">
                    <a:alpha val="85000"/>
                  </a:srgbClr>
                </a:solidFill>
                <a:latin typeface="MS PGothic" pitchFamily="34" charset="-128"/>
                <a:ea typeface="MS PGothic" pitchFamily="34" charset="-128"/>
              </a:endParaRPr>
            </a:p>
          </p:txBody>
        </p:sp>
      </p:grpSp>
      <p:grpSp>
        <p:nvGrpSpPr>
          <p:cNvPr id="8" name="Group 10"/>
          <p:cNvGrpSpPr/>
          <p:nvPr/>
        </p:nvGrpSpPr>
        <p:grpSpPr>
          <a:xfrm>
            <a:off x="4797170" y="4852780"/>
            <a:ext cx="1170432" cy="1384532"/>
            <a:chOff x="3477768" y="2286000"/>
            <a:chExt cx="1170432" cy="1384532"/>
          </a:xfrm>
        </p:grpSpPr>
        <p:pic>
          <p:nvPicPr>
            <p:cNvPr id="12" name="Picture 11" descr="f5_icon_web_app_server.png"/>
            <p:cNvPicPr>
              <a:picLocks noChangeAspect="1"/>
            </p:cNvPicPr>
            <p:nvPr/>
          </p:nvPicPr>
          <p:blipFill>
            <a:blip r:embed="rId4" cstate="print"/>
            <a:stretch>
              <a:fillRect/>
            </a:stretch>
          </p:blipFill>
          <p:spPr>
            <a:xfrm>
              <a:off x="3477768" y="2286000"/>
              <a:ext cx="1170432" cy="1170432"/>
            </a:xfrm>
            <a:prstGeom prst="rect">
              <a:avLst/>
            </a:prstGeom>
          </p:spPr>
        </p:pic>
        <p:sp>
          <p:nvSpPr>
            <p:cNvPr id="13" name="TextBox 12"/>
            <p:cNvSpPr txBox="1"/>
            <p:nvPr/>
          </p:nvSpPr>
          <p:spPr>
            <a:xfrm>
              <a:off x="3651250" y="3208867"/>
              <a:ext cx="838200" cy="461665"/>
            </a:xfrm>
            <a:prstGeom prst="rect">
              <a:avLst/>
            </a:prstGeom>
            <a:noFill/>
          </p:spPr>
          <p:txBody>
            <a:bodyPr wrap="square" rtlCol="0">
              <a:spAutoFit/>
            </a:bodyPr>
            <a:lstStyle/>
            <a:p>
              <a:pPr algn="ctr"/>
              <a:r>
                <a:rPr lang="zh-CN" altLang="en-US" sz="1200" dirty="0" smtClean="0">
                  <a:solidFill>
                    <a:srgbClr val="000000">
                      <a:alpha val="85000"/>
                    </a:srgbClr>
                  </a:solidFill>
                  <a:latin typeface="MS PGothic" pitchFamily="34" charset="-128"/>
                  <a:ea typeface="MS PGothic" pitchFamily="34" charset="-128"/>
                </a:rPr>
                <a:t>同舟服务器群</a:t>
              </a:r>
              <a:endParaRPr lang="en-US" sz="1200" dirty="0" smtClean="0">
                <a:solidFill>
                  <a:srgbClr val="000000">
                    <a:alpha val="85000"/>
                  </a:srgbClr>
                </a:solidFill>
                <a:latin typeface="MS PGothic" pitchFamily="34" charset="-128"/>
                <a:ea typeface="MS PGothic" pitchFamily="34" charset="-128"/>
              </a:endParaRPr>
            </a:p>
          </p:txBody>
        </p:sp>
      </p:grpSp>
      <p:grpSp>
        <p:nvGrpSpPr>
          <p:cNvPr id="11" name="Group 13"/>
          <p:cNvGrpSpPr/>
          <p:nvPr/>
        </p:nvGrpSpPr>
        <p:grpSpPr>
          <a:xfrm>
            <a:off x="5794120" y="4852780"/>
            <a:ext cx="1170432" cy="1384532"/>
            <a:chOff x="3477768" y="2286000"/>
            <a:chExt cx="1170432" cy="1384532"/>
          </a:xfrm>
        </p:grpSpPr>
        <p:pic>
          <p:nvPicPr>
            <p:cNvPr id="15" name="Picture 14" descr="f5_icon_web_app_server.png"/>
            <p:cNvPicPr>
              <a:picLocks noChangeAspect="1"/>
            </p:cNvPicPr>
            <p:nvPr/>
          </p:nvPicPr>
          <p:blipFill>
            <a:blip r:embed="rId4" cstate="print"/>
            <a:stretch>
              <a:fillRect/>
            </a:stretch>
          </p:blipFill>
          <p:spPr>
            <a:xfrm>
              <a:off x="3477768" y="2286000"/>
              <a:ext cx="1170432" cy="1170432"/>
            </a:xfrm>
            <a:prstGeom prst="rect">
              <a:avLst/>
            </a:prstGeom>
          </p:spPr>
        </p:pic>
        <p:sp>
          <p:nvSpPr>
            <p:cNvPr id="16" name="TextBox 15"/>
            <p:cNvSpPr txBox="1"/>
            <p:nvPr/>
          </p:nvSpPr>
          <p:spPr>
            <a:xfrm>
              <a:off x="3651250" y="3208867"/>
              <a:ext cx="838200" cy="461665"/>
            </a:xfrm>
            <a:prstGeom prst="rect">
              <a:avLst/>
            </a:prstGeom>
            <a:noFill/>
          </p:spPr>
          <p:txBody>
            <a:bodyPr wrap="square" rtlCol="0">
              <a:spAutoFit/>
            </a:bodyPr>
            <a:lstStyle/>
            <a:p>
              <a:pPr algn="ctr"/>
              <a:r>
                <a:rPr lang="en-US" altLang="zh-CN" sz="1200" dirty="0" err="1" smtClean="0">
                  <a:solidFill>
                    <a:srgbClr val="000000">
                      <a:alpha val="85000"/>
                    </a:srgbClr>
                  </a:solidFill>
                  <a:latin typeface="MS PGothic" pitchFamily="34" charset="-128"/>
                  <a:ea typeface="MS PGothic" pitchFamily="34" charset="-128"/>
                </a:rPr>
                <a:t>iPanel</a:t>
              </a:r>
              <a:r>
                <a:rPr lang="zh-CN" altLang="en-US" sz="1200" dirty="0" smtClean="0">
                  <a:solidFill>
                    <a:srgbClr val="000000">
                      <a:alpha val="85000"/>
                    </a:srgbClr>
                  </a:solidFill>
                  <a:latin typeface="MS PGothic" pitchFamily="34" charset="-128"/>
                  <a:ea typeface="MS PGothic" pitchFamily="34" charset="-128"/>
                </a:rPr>
                <a:t>服务器群</a:t>
              </a:r>
              <a:endParaRPr lang="en-US" sz="1200" dirty="0" smtClean="0">
                <a:solidFill>
                  <a:srgbClr val="000000">
                    <a:alpha val="85000"/>
                  </a:srgbClr>
                </a:solidFill>
                <a:latin typeface="MS PGothic" pitchFamily="34" charset="-128"/>
                <a:ea typeface="MS PGothic" pitchFamily="34" charset="-128"/>
              </a:endParaRPr>
            </a:p>
          </p:txBody>
        </p:sp>
      </p:grpSp>
      <p:grpSp>
        <p:nvGrpSpPr>
          <p:cNvPr id="14" name="Group 16"/>
          <p:cNvGrpSpPr/>
          <p:nvPr/>
        </p:nvGrpSpPr>
        <p:grpSpPr>
          <a:xfrm>
            <a:off x="6774171" y="4852780"/>
            <a:ext cx="1170432" cy="1384532"/>
            <a:chOff x="3477768" y="2286000"/>
            <a:chExt cx="1170432" cy="1384532"/>
          </a:xfrm>
        </p:grpSpPr>
        <p:pic>
          <p:nvPicPr>
            <p:cNvPr id="18" name="Picture 17" descr="f5_icon_web_app_server.png"/>
            <p:cNvPicPr>
              <a:picLocks noChangeAspect="1"/>
            </p:cNvPicPr>
            <p:nvPr/>
          </p:nvPicPr>
          <p:blipFill>
            <a:blip r:embed="rId4" cstate="print"/>
            <a:stretch>
              <a:fillRect/>
            </a:stretch>
          </p:blipFill>
          <p:spPr>
            <a:xfrm>
              <a:off x="3477768" y="2286000"/>
              <a:ext cx="1170432" cy="1170432"/>
            </a:xfrm>
            <a:prstGeom prst="rect">
              <a:avLst/>
            </a:prstGeom>
          </p:spPr>
        </p:pic>
        <p:sp>
          <p:nvSpPr>
            <p:cNvPr id="19" name="TextBox 18"/>
            <p:cNvSpPr txBox="1"/>
            <p:nvPr/>
          </p:nvSpPr>
          <p:spPr>
            <a:xfrm>
              <a:off x="3651250" y="3208867"/>
              <a:ext cx="838200" cy="461665"/>
            </a:xfrm>
            <a:prstGeom prst="rect">
              <a:avLst/>
            </a:prstGeom>
            <a:noFill/>
          </p:spPr>
          <p:txBody>
            <a:bodyPr wrap="square" rtlCol="0">
              <a:spAutoFit/>
            </a:bodyPr>
            <a:lstStyle/>
            <a:p>
              <a:pPr algn="ctr"/>
              <a:r>
                <a:rPr lang="en-US" altLang="zh-CN" sz="1200" dirty="0" smtClean="0">
                  <a:solidFill>
                    <a:srgbClr val="000000">
                      <a:alpha val="85000"/>
                    </a:srgbClr>
                  </a:solidFill>
                  <a:latin typeface="MS PGothic" pitchFamily="34" charset="-128"/>
                  <a:ea typeface="MS PGothic" pitchFamily="34" charset="-128"/>
                </a:rPr>
                <a:t>Enrich</a:t>
              </a:r>
              <a:r>
                <a:rPr lang="zh-CN" altLang="en-US" sz="1200" dirty="0" smtClean="0">
                  <a:solidFill>
                    <a:srgbClr val="000000">
                      <a:alpha val="85000"/>
                    </a:srgbClr>
                  </a:solidFill>
                  <a:latin typeface="MS PGothic" pitchFamily="34" charset="-128"/>
                  <a:ea typeface="MS PGothic" pitchFamily="34" charset="-128"/>
                </a:rPr>
                <a:t>服务器群</a:t>
              </a:r>
              <a:endParaRPr lang="en-US" sz="1200" dirty="0" smtClean="0">
                <a:solidFill>
                  <a:srgbClr val="000000">
                    <a:alpha val="85000"/>
                  </a:srgbClr>
                </a:solidFill>
                <a:latin typeface="MS PGothic" pitchFamily="34" charset="-128"/>
                <a:ea typeface="MS PGothic" pitchFamily="34" charset="-128"/>
              </a:endParaRPr>
            </a:p>
          </p:txBody>
        </p:sp>
      </p:grpSp>
      <p:grpSp>
        <p:nvGrpSpPr>
          <p:cNvPr id="17" name="Group 19"/>
          <p:cNvGrpSpPr/>
          <p:nvPr/>
        </p:nvGrpSpPr>
        <p:grpSpPr>
          <a:xfrm>
            <a:off x="7740352" y="4836756"/>
            <a:ext cx="1170432" cy="1199866"/>
            <a:chOff x="3477768" y="2286000"/>
            <a:chExt cx="1170432" cy="1199866"/>
          </a:xfrm>
        </p:grpSpPr>
        <p:pic>
          <p:nvPicPr>
            <p:cNvPr id="21" name="Picture 20" descr="f5_icon_web_app_server.png"/>
            <p:cNvPicPr>
              <a:picLocks noChangeAspect="1"/>
            </p:cNvPicPr>
            <p:nvPr/>
          </p:nvPicPr>
          <p:blipFill>
            <a:blip r:embed="rId4" cstate="print"/>
            <a:stretch>
              <a:fillRect/>
            </a:stretch>
          </p:blipFill>
          <p:spPr>
            <a:xfrm>
              <a:off x="3477768" y="2286000"/>
              <a:ext cx="1170432" cy="1170432"/>
            </a:xfrm>
            <a:prstGeom prst="rect">
              <a:avLst/>
            </a:prstGeom>
          </p:spPr>
        </p:pic>
        <p:sp>
          <p:nvSpPr>
            <p:cNvPr id="22" name="TextBox 21"/>
            <p:cNvSpPr txBox="1"/>
            <p:nvPr/>
          </p:nvSpPr>
          <p:spPr>
            <a:xfrm>
              <a:off x="3651250" y="3208867"/>
              <a:ext cx="838200" cy="276999"/>
            </a:xfrm>
            <a:prstGeom prst="rect">
              <a:avLst/>
            </a:prstGeom>
            <a:noFill/>
          </p:spPr>
          <p:txBody>
            <a:bodyPr wrap="square" rtlCol="0">
              <a:spAutoFit/>
            </a:bodyPr>
            <a:lstStyle/>
            <a:p>
              <a:pPr algn="ctr"/>
              <a:r>
                <a:rPr lang="zh-CN" altLang="en-US" sz="1200" dirty="0" smtClean="0">
                  <a:solidFill>
                    <a:srgbClr val="000000">
                      <a:alpha val="85000"/>
                    </a:srgbClr>
                  </a:solidFill>
                  <a:latin typeface="MS PGothic" pitchFamily="34" charset="-128"/>
                  <a:ea typeface="MS PGothic" pitchFamily="34" charset="-128"/>
                </a:rPr>
                <a:t>其他</a:t>
              </a:r>
              <a:endParaRPr lang="en-US" sz="1200" dirty="0" smtClean="0">
                <a:solidFill>
                  <a:srgbClr val="000000">
                    <a:alpha val="85000"/>
                  </a:srgbClr>
                </a:solidFill>
                <a:latin typeface="MS PGothic" pitchFamily="34" charset="-128"/>
                <a:ea typeface="MS PGothic" pitchFamily="34" charset="-128"/>
              </a:endParaRPr>
            </a:p>
          </p:txBody>
        </p:sp>
      </p:grpSp>
      <p:grpSp>
        <p:nvGrpSpPr>
          <p:cNvPr id="20" name="Group 46"/>
          <p:cNvGrpSpPr/>
          <p:nvPr/>
        </p:nvGrpSpPr>
        <p:grpSpPr>
          <a:xfrm>
            <a:off x="6012160" y="764704"/>
            <a:ext cx="1170432" cy="1191399"/>
            <a:chOff x="4037586" y="2286000"/>
            <a:chExt cx="1170432" cy="1191399"/>
          </a:xfrm>
        </p:grpSpPr>
        <p:sp>
          <p:nvSpPr>
            <p:cNvPr id="24" name="TextBox 23"/>
            <p:cNvSpPr txBox="1"/>
            <p:nvPr/>
          </p:nvSpPr>
          <p:spPr>
            <a:xfrm>
              <a:off x="4203702" y="3200400"/>
              <a:ext cx="838200" cy="276999"/>
            </a:xfrm>
            <a:prstGeom prst="rect">
              <a:avLst/>
            </a:prstGeom>
            <a:noFill/>
          </p:spPr>
          <p:txBody>
            <a:bodyPr wrap="square" rtlCol="0">
              <a:spAutoFit/>
            </a:bodyPr>
            <a:lstStyle/>
            <a:p>
              <a:pPr algn="ctr"/>
              <a:r>
                <a:rPr lang="en-US" altLang="zh-CN" sz="1200" dirty="0" err="1">
                  <a:solidFill>
                    <a:srgbClr val="000000">
                      <a:alpha val="85000"/>
                    </a:srgbClr>
                  </a:solidFill>
                  <a:latin typeface="MS PGothic" pitchFamily="34" charset="-128"/>
                  <a:ea typeface="MS PGothic" pitchFamily="34" charset="-128"/>
                </a:rPr>
                <a:t>ipanel</a:t>
              </a:r>
              <a:endParaRPr lang="en-US" sz="1200" dirty="0" smtClean="0">
                <a:solidFill>
                  <a:srgbClr val="000000">
                    <a:alpha val="85000"/>
                  </a:srgbClr>
                </a:solidFill>
                <a:latin typeface="MS PGothic" pitchFamily="34" charset="-128"/>
                <a:ea typeface="MS PGothic" pitchFamily="34" charset="-128"/>
              </a:endParaRPr>
            </a:p>
          </p:txBody>
        </p:sp>
        <p:pic>
          <p:nvPicPr>
            <p:cNvPr id="25" name="Picture 24" descr="f5_icon_thin-client.png"/>
            <p:cNvPicPr>
              <a:picLocks noChangeAspect="1"/>
            </p:cNvPicPr>
            <p:nvPr/>
          </p:nvPicPr>
          <p:blipFill>
            <a:blip r:embed="rId2" cstate="print"/>
            <a:stretch>
              <a:fillRect/>
            </a:stretch>
          </p:blipFill>
          <p:spPr>
            <a:xfrm>
              <a:off x="4037586" y="2286000"/>
              <a:ext cx="1170432" cy="1170432"/>
            </a:xfrm>
            <a:prstGeom prst="rect">
              <a:avLst/>
            </a:prstGeom>
          </p:spPr>
        </p:pic>
      </p:grpSp>
      <p:grpSp>
        <p:nvGrpSpPr>
          <p:cNvPr id="23" name="Group 46"/>
          <p:cNvGrpSpPr/>
          <p:nvPr/>
        </p:nvGrpSpPr>
        <p:grpSpPr>
          <a:xfrm>
            <a:off x="6728700" y="764704"/>
            <a:ext cx="1170432" cy="1191399"/>
            <a:chOff x="4037586" y="2286000"/>
            <a:chExt cx="1170432" cy="1191399"/>
          </a:xfrm>
        </p:grpSpPr>
        <p:sp>
          <p:nvSpPr>
            <p:cNvPr id="27" name="TextBox 26"/>
            <p:cNvSpPr txBox="1"/>
            <p:nvPr/>
          </p:nvSpPr>
          <p:spPr>
            <a:xfrm>
              <a:off x="4203702" y="3200400"/>
              <a:ext cx="838200" cy="276999"/>
            </a:xfrm>
            <a:prstGeom prst="rect">
              <a:avLst/>
            </a:prstGeom>
            <a:noFill/>
          </p:spPr>
          <p:txBody>
            <a:bodyPr wrap="square" rtlCol="0">
              <a:spAutoFit/>
            </a:bodyPr>
            <a:lstStyle/>
            <a:p>
              <a:pPr algn="ctr"/>
              <a:r>
                <a:rPr lang="en-US" altLang="zh-CN" sz="1200" dirty="0">
                  <a:solidFill>
                    <a:srgbClr val="000000">
                      <a:alpha val="85000"/>
                    </a:srgbClr>
                  </a:solidFill>
                  <a:latin typeface="MS PGothic" pitchFamily="34" charset="-128"/>
                  <a:ea typeface="MS PGothic" pitchFamily="34" charset="-128"/>
                </a:rPr>
                <a:t>Enrich</a:t>
              </a:r>
              <a:endParaRPr lang="en-US" sz="1200" dirty="0" smtClean="0">
                <a:solidFill>
                  <a:srgbClr val="000000">
                    <a:alpha val="85000"/>
                  </a:srgbClr>
                </a:solidFill>
                <a:latin typeface="MS PGothic" pitchFamily="34" charset="-128"/>
                <a:ea typeface="MS PGothic" pitchFamily="34" charset="-128"/>
              </a:endParaRPr>
            </a:p>
          </p:txBody>
        </p:sp>
        <p:pic>
          <p:nvPicPr>
            <p:cNvPr id="28" name="Picture 27" descr="f5_icon_thin-client.png"/>
            <p:cNvPicPr>
              <a:picLocks noChangeAspect="1"/>
            </p:cNvPicPr>
            <p:nvPr/>
          </p:nvPicPr>
          <p:blipFill>
            <a:blip r:embed="rId2" cstate="print"/>
            <a:stretch>
              <a:fillRect/>
            </a:stretch>
          </p:blipFill>
          <p:spPr>
            <a:xfrm>
              <a:off x="4037586" y="2286000"/>
              <a:ext cx="1170432" cy="1170432"/>
            </a:xfrm>
            <a:prstGeom prst="rect">
              <a:avLst/>
            </a:prstGeom>
          </p:spPr>
        </p:pic>
      </p:grpSp>
      <p:grpSp>
        <p:nvGrpSpPr>
          <p:cNvPr id="26" name="Group 46"/>
          <p:cNvGrpSpPr/>
          <p:nvPr/>
        </p:nvGrpSpPr>
        <p:grpSpPr>
          <a:xfrm>
            <a:off x="7494758" y="756791"/>
            <a:ext cx="1170432" cy="1191399"/>
            <a:chOff x="4037586" y="2286000"/>
            <a:chExt cx="1170432" cy="1191399"/>
          </a:xfrm>
        </p:grpSpPr>
        <p:sp>
          <p:nvSpPr>
            <p:cNvPr id="30" name="TextBox 29"/>
            <p:cNvSpPr txBox="1"/>
            <p:nvPr/>
          </p:nvSpPr>
          <p:spPr>
            <a:xfrm>
              <a:off x="4203702" y="3200400"/>
              <a:ext cx="838200" cy="276999"/>
            </a:xfrm>
            <a:prstGeom prst="rect">
              <a:avLst/>
            </a:prstGeom>
            <a:noFill/>
          </p:spPr>
          <p:txBody>
            <a:bodyPr wrap="square" rtlCol="0">
              <a:spAutoFit/>
            </a:bodyPr>
            <a:lstStyle/>
            <a:p>
              <a:pPr algn="ctr"/>
              <a:r>
                <a:rPr lang="en-US" altLang="zh-CN" sz="1200" dirty="0">
                  <a:solidFill>
                    <a:srgbClr val="000000">
                      <a:alpha val="85000"/>
                    </a:srgbClr>
                  </a:solidFill>
                  <a:latin typeface="MS PGothic" pitchFamily="34" charset="-128"/>
                  <a:ea typeface="MS PGothic" pitchFamily="34" charset="-128"/>
                </a:rPr>
                <a:t>other</a:t>
              </a:r>
              <a:endParaRPr lang="en-US" sz="1200" dirty="0" smtClean="0">
                <a:solidFill>
                  <a:srgbClr val="000000">
                    <a:alpha val="85000"/>
                  </a:srgbClr>
                </a:solidFill>
                <a:latin typeface="MS PGothic" pitchFamily="34" charset="-128"/>
                <a:ea typeface="MS PGothic" pitchFamily="34" charset="-128"/>
              </a:endParaRPr>
            </a:p>
          </p:txBody>
        </p:sp>
        <p:pic>
          <p:nvPicPr>
            <p:cNvPr id="31" name="Picture 30" descr="f5_icon_thin-client.png"/>
            <p:cNvPicPr>
              <a:picLocks noChangeAspect="1"/>
            </p:cNvPicPr>
            <p:nvPr/>
          </p:nvPicPr>
          <p:blipFill>
            <a:blip r:embed="rId2" cstate="print"/>
            <a:stretch>
              <a:fillRect/>
            </a:stretch>
          </p:blipFill>
          <p:spPr>
            <a:xfrm>
              <a:off x="4037586" y="2286000"/>
              <a:ext cx="1170432" cy="1170432"/>
            </a:xfrm>
            <a:prstGeom prst="rect">
              <a:avLst/>
            </a:prstGeom>
          </p:spPr>
        </p:pic>
      </p:grpSp>
      <p:grpSp>
        <p:nvGrpSpPr>
          <p:cNvPr id="29" name="Group 34"/>
          <p:cNvGrpSpPr/>
          <p:nvPr/>
        </p:nvGrpSpPr>
        <p:grpSpPr>
          <a:xfrm>
            <a:off x="4579570" y="3724750"/>
            <a:ext cx="1828800" cy="914400"/>
            <a:chOff x="2590800" y="4895850"/>
            <a:chExt cx="1828800" cy="914400"/>
          </a:xfrm>
        </p:grpSpPr>
        <p:grpSp>
          <p:nvGrpSpPr>
            <p:cNvPr id="32" name="Group 35"/>
            <p:cNvGrpSpPr/>
            <p:nvPr/>
          </p:nvGrpSpPr>
          <p:grpSpPr>
            <a:xfrm>
              <a:off x="2590800" y="4895850"/>
              <a:ext cx="1828800" cy="914400"/>
              <a:chOff x="2590800" y="4895850"/>
              <a:chExt cx="1828800" cy="914400"/>
            </a:xfrm>
          </p:grpSpPr>
          <p:sp>
            <p:nvSpPr>
              <p:cNvPr id="38" name="Rounded Rectangle 37"/>
              <p:cNvSpPr/>
              <p:nvPr/>
            </p:nvSpPr>
            <p:spPr>
              <a:xfrm>
                <a:off x="2590800" y="4895850"/>
                <a:ext cx="1828800" cy="914400"/>
              </a:xfrm>
              <a:prstGeom prst="roundRect">
                <a:avLst>
                  <a:gd name="adj" fmla="val 7258"/>
                </a:avLst>
              </a:prstGeom>
              <a:solidFill>
                <a:schemeClr val="bg2">
                  <a:lumMod val="95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MS PGothic" pitchFamily="34" charset="-128"/>
                    <a:ea typeface="MS PGothic" pitchFamily="34" charset="-128"/>
                  </a:rPr>
                  <a:t> </a:t>
                </a:r>
                <a:endParaRPr lang="en-US" dirty="0">
                  <a:latin typeface="MS PGothic" pitchFamily="34" charset="-128"/>
                  <a:ea typeface="MS PGothic" pitchFamily="34" charset="-128"/>
                </a:endParaRPr>
              </a:p>
            </p:txBody>
          </p:sp>
          <p:pic>
            <p:nvPicPr>
              <p:cNvPr id="39" name="Picture 38" descr="f5_icon_hardware_BIG-IP_Global_Traffic_Manager.png"/>
              <p:cNvPicPr>
                <a:picLocks noChangeAspect="1"/>
              </p:cNvPicPr>
              <p:nvPr/>
            </p:nvPicPr>
            <p:blipFill>
              <a:blip r:embed="rId5" cstate="print"/>
              <a:stretch>
                <a:fillRect/>
              </a:stretch>
            </p:blipFill>
            <p:spPr>
              <a:xfrm>
                <a:off x="2627376" y="4931600"/>
                <a:ext cx="1755648" cy="585216"/>
              </a:xfrm>
              <a:prstGeom prst="rect">
                <a:avLst/>
              </a:prstGeom>
            </p:spPr>
          </p:pic>
        </p:grpSp>
        <p:sp>
          <p:nvSpPr>
            <p:cNvPr id="37" name="TextBox 36"/>
            <p:cNvSpPr txBox="1"/>
            <p:nvPr/>
          </p:nvSpPr>
          <p:spPr>
            <a:xfrm>
              <a:off x="2590800" y="5272385"/>
              <a:ext cx="1828800" cy="461665"/>
            </a:xfrm>
            <a:prstGeom prst="rect">
              <a:avLst/>
            </a:prstGeom>
            <a:noFill/>
          </p:spPr>
          <p:txBody>
            <a:bodyPr wrap="square" rtlCol="0">
              <a:spAutoFit/>
            </a:bodyPr>
            <a:lstStyle/>
            <a:p>
              <a:pPr algn="ctr"/>
              <a:r>
                <a:rPr lang="en-US" sz="1200" dirty="0" smtClean="0">
                  <a:solidFill>
                    <a:srgbClr val="000000">
                      <a:alpha val="85000"/>
                    </a:srgbClr>
                  </a:solidFill>
                  <a:latin typeface="MS PGothic" pitchFamily="34" charset="-128"/>
                  <a:ea typeface="MS PGothic" pitchFamily="34" charset="-128"/>
                </a:rPr>
                <a:t>BIG-IP </a:t>
              </a:r>
              <a:br>
                <a:rPr lang="en-US" sz="1200" dirty="0" smtClean="0">
                  <a:solidFill>
                    <a:srgbClr val="000000">
                      <a:alpha val="85000"/>
                    </a:srgbClr>
                  </a:solidFill>
                  <a:latin typeface="MS PGothic" pitchFamily="34" charset="-128"/>
                  <a:ea typeface="MS PGothic" pitchFamily="34" charset="-128"/>
                </a:rPr>
              </a:br>
              <a:r>
                <a:rPr lang="en-US" altLang="zh-CN" sz="1200" dirty="0" smtClean="0">
                  <a:solidFill>
                    <a:srgbClr val="000000">
                      <a:alpha val="85000"/>
                    </a:srgbClr>
                  </a:solidFill>
                  <a:latin typeface="MS PGothic" pitchFamily="34" charset="-128"/>
                  <a:ea typeface="MS PGothic" pitchFamily="34" charset="-128"/>
                </a:rPr>
                <a:t>Local </a:t>
              </a:r>
              <a:r>
                <a:rPr lang="en-US" sz="1200" dirty="0" smtClean="0">
                  <a:solidFill>
                    <a:srgbClr val="000000">
                      <a:alpha val="85000"/>
                    </a:srgbClr>
                  </a:solidFill>
                  <a:latin typeface="MS PGothic" pitchFamily="34" charset="-128"/>
                  <a:ea typeface="MS PGothic" pitchFamily="34" charset="-128"/>
                </a:rPr>
                <a:t>Traffic Manager</a:t>
              </a:r>
            </a:p>
          </p:txBody>
        </p:sp>
      </p:grpSp>
      <p:cxnSp>
        <p:nvCxnSpPr>
          <p:cNvPr id="46" name="Straight Connector 45"/>
          <p:cNvCxnSpPr>
            <a:stCxn id="7" idx="2"/>
            <a:endCxn id="9" idx="0"/>
          </p:cNvCxnSpPr>
          <p:nvPr/>
        </p:nvCxnSpPr>
        <p:spPr>
          <a:xfrm>
            <a:off x="5793234" y="1935136"/>
            <a:ext cx="1096750" cy="413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5" idx="2"/>
            <a:endCxn id="9" idx="0"/>
          </p:cNvCxnSpPr>
          <p:nvPr/>
        </p:nvCxnSpPr>
        <p:spPr>
          <a:xfrm>
            <a:off x="6597376" y="1935136"/>
            <a:ext cx="292608" cy="413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8" idx="2"/>
            <a:endCxn id="9" idx="0"/>
          </p:cNvCxnSpPr>
          <p:nvPr/>
        </p:nvCxnSpPr>
        <p:spPr>
          <a:xfrm flipH="1">
            <a:off x="6889984" y="1935136"/>
            <a:ext cx="423932" cy="413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1" idx="2"/>
            <a:endCxn id="9" idx="0"/>
          </p:cNvCxnSpPr>
          <p:nvPr/>
        </p:nvCxnSpPr>
        <p:spPr>
          <a:xfrm flipH="1">
            <a:off x="6889984" y="1927223"/>
            <a:ext cx="1189990" cy="421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3" idx="0"/>
          </p:cNvCxnSpPr>
          <p:nvPr/>
        </p:nvCxnSpPr>
        <p:spPr>
          <a:xfrm>
            <a:off x="6867104" y="3284984"/>
            <a:ext cx="0" cy="585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178276" y="4053108"/>
            <a:ext cx="4191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Group 49"/>
          <p:cNvGrpSpPr/>
          <p:nvPr/>
        </p:nvGrpSpPr>
        <p:grpSpPr>
          <a:xfrm>
            <a:off x="6281888" y="3284984"/>
            <a:ext cx="1170432" cy="1218831"/>
            <a:chOff x="5181600" y="4315968"/>
            <a:chExt cx="1170432" cy="1218831"/>
          </a:xfrm>
        </p:grpSpPr>
        <p:pic>
          <p:nvPicPr>
            <p:cNvPr id="33" name="Picture 32" descr="f5_icon_switch.png"/>
            <p:cNvPicPr>
              <a:picLocks noChangeAspect="1"/>
            </p:cNvPicPr>
            <p:nvPr/>
          </p:nvPicPr>
          <p:blipFill>
            <a:blip r:embed="rId6" cstate="print"/>
            <a:stretch>
              <a:fillRect/>
            </a:stretch>
          </p:blipFill>
          <p:spPr>
            <a:xfrm>
              <a:off x="5181600" y="4315968"/>
              <a:ext cx="1170432" cy="1170432"/>
            </a:xfrm>
            <a:prstGeom prst="rect">
              <a:avLst/>
            </a:prstGeom>
          </p:spPr>
        </p:pic>
        <p:sp>
          <p:nvSpPr>
            <p:cNvPr id="34" name="TextBox 33"/>
            <p:cNvSpPr txBox="1"/>
            <p:nvPr/>
          </p:nvSpPr>
          <p:spPr>
            <a:xfrm>
              <a:off x="5245100" y="5257800"/>
              <a:ext cx="1066800" cy="276999"/>
            </a:xfrm>
            <a:prstGeom prst="rect">
              <a:avLst/>
            </a:prstGeom>
            <a:noFill/>
          </p:spPr>
          <p:txBody>
            <a:bodyPr wrap="square" rtlCol="0">
              <a:spAutoFit/>
            </a:bodyPr>
            <a:lstStyle/>
            <a:p>
              <a:pPr algn="ctr"/>
              <a:r>
                <a:rPr lang="en-US" sz="1200" dirty="0" smtClean="0">
                  <a:solidFill>
                    <a:srgbClr val="000000">
                      <a:alpha val="85000"/>
                    </a:srgbClr>
                  </a:solidFill>
                  <a:latin typeface="MS PGothic" pitchFamily="34" charset="-128"/>
                  <a:ea typeface="MS PGothic" pitchFamily="34" charset="-128"/>
                </a:rPr>
                <a:t>Switch</a:t>
              </a:r>
              <a:endParaRPr lang="en-US" sz="1200" dirty="0">
                <a:solidFill>
                  <a:srgbClr val="000000">
                    <a:alpha val="85000"/>
                  </a:srgbClr>
                </a:solidFill>
                <a:latin typeface="MS PGothic" pitchFamily="34" charset="-128"/>
                <a:ea typeface="MS PGothic" pitchFamily="34" charset="-128"/>
              </a:endParaRPr>
            </a:p>
          </p:txBody>
        </p:sp>
      </p:grpSp>
      <p:cxnSp>
        <p:nvCxnSpPr>
          <p:cNvPr id="60" name="Straight Connector 59"/>
          <p:cNvCxnSpPr>
            <a:stCxn id="34" idx="2"/>
            <a:endCxn id="12" idx="0"/>
          </p:cNvCxnSpPr>
          <p:nvPr/>
        </p:nvCxnSpPr>
        <p:spPr>
          <a:xfrm flipH="1">
            <a:off x="5382386" y="4503815"/>
            <a:ext cx="1496402" cy="348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4" idx="2"/>
            <a:endCxn id="15" idx="0"/>
          </p:cNvCxnSpPr>
          <p:nvPr/>
        </p:nvCxnSpPr>
        <p:spPr>
          <a:xfrm flipH="1">
            <a:off x="6379336" y="4503815"/>
            <a:ext cx="499452" cy="348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34" idx="2"/>
            <a:endCxn id="18" idx="0"/>
          </p:cNvCxnSpPr>
          <p:nvPr/>
        </p:nvCxnSpPr>
        <p:spPr>
          <a:xfrm>
            <a:off x="6878788" y="4503815"/>
            <a:ext cx="480599" cy="348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4" idx="2"/>
            <a:endCxn id="21" idx="0"/>
          </p:cNvCxnSpPr>
          <p:nvPr/>
        </p:nvCxnSpPr>
        <p:spPr>
          <a:xfrm>
            <a:off x="6878788" y="4503815"/>
            <a:ext cx="1446780" cy="332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urved Connector 50"/>
          <p:cNvCxnSpPr>
            <a:stCxn id="6" idx="2"/>
            <a:endCxn id="38" idx="0"/>
          </p:cNvCxnSpPr>
          <p:nvPr/>
        </p:nvCxnSpPr>
        <p:spPr>
          <a:xfrm rot="5400000">
            <a:off x="4759279" y="2690794"/>
            <a:ext cx="1768647" cy="299264"/>
          </a:xfrm>
          <a:prstGeom prst="curvedConnector3">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Curved Connector 54"/>
          <p:cNvCxnSpPr/>
          <p:nvPr/>
        </p:nvCxnSpPr>
        <p:spPr>
          <a:xfrm rot="5400000">
            <a:off x="5342983" y="2438670"/>
            <a:ext cx="1586699" cy="985460"/>
          </a:xfrm>
          <a:prstGeom prst="curvedConnector3">
            <a:avLst/>
          </a:prstGeom>
          <a:ln w="38100">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27" idx="2"/>
          </p:cNvCxnSpPr>
          <p:nvPr/>
        </p:nvCxnSpPr>
        <p:spPr>
          <a:xfrm rot="5400000">
            <a:off x="5677061" y="2087894"/>
            <a:ext cx="1768647" cy="1505064"/>
          </a:xfrm>
          <a:prstGeom prst="curvedConnector3">
            <a:avLst/>
          </a:prstGeom>
          <a:ln w="381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30" idx="2"/>
          </p:cNvCxnSpPr>
          <p:nvPr/>
        </p:nvCxnSpPr>
        <p:spPr>
          <a:xfrm rot="5400000">
            <a:off x="6135508" y="1780284"/>
            <a:ext cx="1776560" cy="2112372"/>
          </a:xfrm>
          <a:prstGeom prst="curvedConnector2">
            <a:avLst/>
          </a:prstGeom>
          <a:ln w="381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8" name="Curved Connector 67"/>
          <p:cNvCxnSpPr>
            <a:endCxn id="12" idx="0"/>
          </p:cNvCxnSpPr>
          <p:nvPr/>
        </p:nvCxnSpPr>
        <p:spPr>
          <a:xfrm rot="5400000">
            <a:off x="5380495" y="4054999"/>
            <a:ext cx="799672" cy="795890"/>
          </a:xfrm>
          <a:prstGeom prst="curvedConnector3">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Curved Connector 69"/>
          <p:cNvCxnSpPr>
            <a:endCxn id="15" idx="0"/>
          </p:cNvCxnSpPr>
          <p:nvPr/>
        </p:nvCxnSpPr>
        <p:spPr>
          <a:xfrm rot="16200000" flipH="1">
            <a:off x="5895999" y="4369443"/>
            <a:ext cx="799672" cy="167002"/>
          </a:xfrm>
          <a:prstGeom prst="curvedConnector3">
            <a:avLst/>
          </a:prstGeom>
          <a:ln w="38100">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2" name="Curved Connector 71"/>
          <p:cNvCxnSpPr>
            <a:endCxn id="18" idx="0"/>
          </p:cNvCxnSpPr>
          <p:nvPr/>
        </p:nvCxnSpPr>
        <p:spPr>
          <a:xfrm>
            <a:off x="6212334" y="4053108"/>
            <a:ext cx="1147053" cy="799672"/>
          </a:xfrm>
          <a:prstGeom prst="curvedConnector2">
            <a:avLst/>
          </a:prstGeom>
          <a:ln w="381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4" name="Curved Connector 73"/>
          <p:cNvCxnSpPr>
            <a:endCxn id="21" idx="0"/>
          </p:cNvCxnSpPr>
          <p:nvPr/>
        </p:nvCxnSpPr>
        <p:spPr>
          <a:xfrm>
            <a:off x="6178276" y="4053107"/>
            <a:ext cx="2147292" cy="783649"/>
          </a:xfrm>
          <a:prstGeom prst="curvedConnector2">
            <a:avLst/>
          </a:prstGeom>
          <a:ln w="381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1954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up)">
                                      <p:cBhvr>
                                        <p:cTn id="10" dur="500"/>
                                        <p:tgtEl>
                                          <p:spTgt spid="55"/>
                                        </p:tgtEl>
                                      </p:cBhvr>
                                    </p:animEffect>
                                  </p:childTnLst>
                                </p:cTn>
                              </p:par>
                              <p:par>
                                <p:cTn id="11" presetID="22" presetClass="entr" presetSubtype="1"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up)">
                                      <p:cBhvr>
                                        <p:cTn id="13" dur="500"/>
                                        <p:tgtEl>
                                          <p:spTgt spid="58"/>
                                        </p:tgtEl>
                                      </p:cBhvr>
                                    </p:animEffect>
                                  </p:childTnLst>
                                </p:cTn>
                              </p:par>
                              <p:par>
                                <p:cTn id="14" presetID="22" presetClass="entr" presetSubtype="1"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wipe(up)">
                                      <p:cBhvr>
                                        <p:cTn id="21" dur="500"/>
                                        <p:tgtEl>
                                          <p:spTgt spid="68"/>
                                        </p:tgtEl>
                                      </p:cBhvr>
                                    </p:animEffect>
                                  </p:childTnLst>
                                </p:cTn>
                              </p:par>
                              <p:par>
                                <p:cTn id="22" presetID="22" presetClass="entr" presetSubtype="1"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wipe(up)">
                                      <p:cBhvr>
                                        <p:cTn id="24" dur="500"/>
                                        <p:tgtEl>
                                          <p:spTgt spid="70"/>
                                        </p:tgtEl>
                                      </p:cBhvr>
                                    </p:animEffect>
                                  </p:childTnLst>
                                </p:cTn>
                              </p:par>
                              <p:par>
                                <p:cTn id="25" presetID="22" presetClass="entr" presetSubtype="1"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up)">
                                      <p:cBhvr>
                                        <p:cTn id="27" dur="500"/>
                                        <p:tgtEl>
                                          <p:spTgt spid="72"/>
                                        </p:tgtEl>
                                      </p:cBhvr>
                                    </p:animEffect>
                                  </p:childTnLst>
                                </p:cTn>
                              </p:par>
                              <p:par>
                                <p:cTn id="28" presetID="22" presetClass="entr" presetSubtype="1" fill="hold"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up)">
                                      <p:cBhvr>
                                        <p:cTn id="3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F5</a:t>
            </a:r>
            <a:r>
              <a:rPr lang="zh-CN" altLang="en-US" dirty="0" smtClean="0"/>
              <a:t>的解决方案</a:t>
            </a:r>
            <a:endParaRPr lang="zh-CN" altLang="en-US" dirty="0"/>
          </a:p>
        </p:txBody>
      </p:sp>
      <p:grpSp>
        <p:nvGrpSpPr>
          <p:cNvPr id="2" name="Group 119"/>
          <p:cNvGrpSpPr/>
          <p:nvPr/>
        </p:nvGrpSpPr>
        <p:grpSpPr>
          <a:xfrm>
            <a:off x="1187624" y="1196752"/>
            <a:ext cx="7126085" cy="5201024"/>
            <a:chOff x="1187624" y="1196752"/>
            <a:chExt cx="7126085" cy="5201024"/>
          </a:xfrm>
        </p:grpSpPr>
        <p:pic>
          <p:nvPicPr>
            <p:cNvPr id="4" name="Picture 3" descr="F5-ScaleN_Architecture_slide_14_Appliance.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490975" y="2938138"/>
              <a:ext cx="969248" cy="612694"/>
            </a:xfrm>
            <a:prstGeom prst="rect">
              <a:avLst/>
            </a:prstGeom>
          </p:spPr>
        </p:pic>
        <p:pic>
          <p:nvPicPr>
            <p:cNvPr id="5" name="Picture 4" descr="F5-ScaleN_Architecture_slide_14_Appliance.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254959" y="3360778"/>
              <a:ext cx="969248" cy="612694"/>
            </a:xfrm>
            <a:prstGeom prst="rect">
              <a:avLst/>
            </a:prstGeom>
          </p:spPr>
        </p:pic>
        <p:pic>
          <p:nvPicPr>
            <p:cNvPr id="6" name="Picture 5" descr="F5-ScaleN_Architecture_slide_14_Appliance.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94535" y="3795289"/>
              <a:ext cx="969248" cy="612694"/>
            </a:xfrm>
            <a:prstGeom prst="rect">
              <a:avLst/>
            </a:prstGeom>
          </p:spPr>
        </p:pic>
        <p:pic>
          <p:nvPicPr>
            <p:cNvPr id="7" name="Picture 6" descr="F5-ScaleN_Architecture_slide_10_1Blade.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478091" y="2635031"/>
              <a:ext cx="1016000" cy="940043"/>
            </a:xfrm>
            <a:prstGeom prst="rect">
              <a:avLst/>
            </a:prstGeom>
          </p:spPr>
        </p:pic>
        <p:pic>
          <p:nvPicPr>
            <p:cNvPr id="8" name="Picture 7" descr="F5-ScaleN_Architecture_slide_10_2Blades.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484361" y="2643473"/>
              <a:ext cx="1011620" cy="935990"/>
            </a:xfrm>
            <a:prstGeom prst="rect">
              <a:avLst/>
            </a:prstGeom>
          </p:spPr>
        </p:pic>
        <p:pic>
          <p:nvPicPr>
            <p:cNvPr id="9" name="Picture 8" descr="F5-ScaleN_Architecture_slide_10_1Blade.png"/>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484367" y="2639811"/>
              <a:ext cx="1016923" cy="940896"/>
            </a:xfrm>
            <a:prstGeom prst="rect">
              <a:avLst/>
            </a:prstGeom>
          </p:spPr>
        </p:pic>
        <p:pic>
          <p:nvPicPr>
            <p:cNvPr id="10" name="Picture 9" descr="F5-ScaleN_Architecture_slide_10_2Blades.png"/>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483105" y="2638958"/>
              <a:ext cx="1016923" cy="940896"/>
            </a:xfrm>
            <a:prstGeom prst="rect">
              <a:avLst/>
            </a:prstGeom>
          </p:spPr>
        </p:pic>
        <p:pic>
          <p:nvPicPr>
            <p:cNvPr id="11" name="Picture 10" descr="F5-ScaleN_Architecture_slide_10_4Blades.png"/>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4215629" y="3019122"/>
              <a:ext cx="1050392" cy="971863"/>
            </a:xfrm>
            <a:prstGeom prst="rect">
              <a:avLst/>
            </a:prstGeom>
          </p:spPr>
        </p:pic>
        <p:pic>
          <p:nvPicPr>
            <p:cNvPr id="12" name="Picture 11" descr="F5-ScaleN_Architecture_slide_10_2Blades.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968222" y="3485387"/>
              <a:ext cx="1011620" cy="935990"/>
            </a:xfrm>
            <a:prstGeom prst="rect">
              <a:avLst/>
            </a:prstGeom>
          </p:spPr>
        </p:pic>
        <p:pic>
          <p:nvPicPr>
            <p:cNvPr id="13" name="Picture 12" descr="F5-ScaleN_Architecture_slide_10_3Blades.png"/>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4964069" y="3479750"/>
              <a:ext cx="1016923" cy="940896"/>
            </a:xfrm>
            <a:prstGeom prst="rect">
              <a:avLst/>
            </a:prstGeom>
          </p:spPr>
        </p:pic>
        <p:pic>
          <p:nvPicPr>
            <p:cNvPr id="16" name="Picture 5" descr="C:\Documents and Settings\krasnow\My Documents\Mercury\1600-3600-web-ready\3600_3-4_view_sm.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871712" y="3501008"/>
              <a:ext cx="1097790" cy="326320"/>
            </a:xfrm>
            <a:prstGeom prst="rect">
              <a:avLst/>
            </a:prstGeom>
            <a:noFill/>
            <a:ln w="9525">
              <a:noFill/>
              <a:miter lim="800000"/>
              <a:headEnd/>
              <a:tailEnd/>
            </a:ln>
          </p:spPr>
        </p:pic>
        <p:pic>
          <p:nvPicPr>
            <p:cNvPr id="19" name="Picture 5" descr="C:\Documents and Settings\krasnow\My Documents\Mercury\1600-3600-web-ready\3600_3-4_view_sm.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566127" y="3885143"/>
              <a:ext cx="1097790" cy="326320"/>
            </a:xfrm>
            <a:prstGeom prst="rect">
              <a:avLst/>
            </a:prstGeom>
            <a:noFill/>
            <a:ln w="9525">
              <a:noFill/>
              <a:miter lim="800000"/>
              <a:headEnd/>
              <a:tailEnd/>
            </a:ln>
          </p:spPr>
        </p:pic>
        <p:pic>
          <p:nvPicPr>
            <p:cNvPr id="20" name="Picture 5" descr="C:\Documents and Settings\krasnow\My Documents\Mercury\1600-3600-web-ready\3600_3-4_view_sm.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254959" y="4258217"/>
              <a:ext cx="1097790" cy="326320"/>
            </a:xfrm>
            <a:prstGeom prst="rect">
              <a:avLst/>
            </a:prstGeom>
            <a:noFill/>
            <a:ln w="9525">
              <a:noFill/>
              <a:miter lim="800000"/>
              <a:headEnd/>
              <a:tailEnd/>
            </a:ln>
          </p:spPr>
        </p:pic>
        <p:sp>
          <p:nvSpPr>
            <p:cNvPr id="21" name="Oval 20"/>
            <p:cNvSpPr/>
            <p:nvPr/>
          </p:nvSpPr>
          <p:spPr>
            <a:xfrm rot="1929185">
              <a:off x="2732841" y="2643473"/>
              <a:ext cx="3384376" cy="2153679"/>
            </a:xfrm>
            <a:prstGeom prst="ellipse">
              <a:avLst/>
            </a:prstGeom>
            <a:noFill/>
            <a:ln w="19050">
              <a:solidFill>
                <a:srgbClr val="C0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endParaRPr lang="zh-CN" altLang="en-US" sz="2000" b="1" dirty="0" smtClean="0">
                <a:solidFill>
                  <a:schemeClr val="bg1"/>
                </a:solidFill>
                <a:latin typeface="MS PGothic" pitchFamily="34" charset="-128"/>
                <a:ea typeface="MS PGothic" pitchFamily="34" charset="-128"/>
              </a:endParaRPr>
            </a:p>
          </p:txBody>
        </p:sp>
        <p:sp>
          <p:nvSpPr>
            <p:cNvPr id="22" name="TextBox 21"/>
            <p:cNvSpPr txBox="1"/>
            <p:nvPr/>
          </p:nvSpPr>
          <p:spPr>
            <a:xfrm>
              <a:off x="4385462" y="4558128"/>
              <a:ext cx="1322798" cy="369332"/>
            </a:xfrm>
            <a:prstGeom prst="rect">
              <a:avLst/>
            </a:prstGeom>
            <a:noFill/>
          </p:spPr>
          <p:txBody>
            <a:bodyPr wrap="none" rtlCol="0">
              <a:spAutoFit/>
            </a:bodyPr>
            <a:lstStyle/>
            <a:p>
              <a:r>
                <a:rPr lang="en-US" altLang="zh-CN" dirty="0" err="1">
                  <a:latin typeface="MS PGothic" pitchFamily="34" charset="-128"/>
                  <a:ea typeface="MS PGothic" pitchFamily="34" charset="-128"/>
                </a:rPr>
                <a:t>ScaleN</a:t>
              </a:r>
              <a:r>
                <a:rPr lang="zh-CN" altLang="en-US" dirty="0" smtClean="0">
                  <a:latin typeface="MS PGothic" pitchFamily="34" charset="-128"/>
                  <a:ea typeface="MS PGothic" pitchFamily="34" charset="-128"/>
                </a:rPr>
                <a:t>集群</a:t>
              </a:r>
              <a:endParaRPr lang="zh-CN" altLang="en-US" dirty="0">
                <a:latin typeface="MS PGothic" pitchFamily="34" charset="-128"/>
                <a:ea typeface="MS PGothic" pitchFamily="34" charset="-128"/>
              </a:endParaRPr>
            </a:p>
          </p:txBody>
        </p:sp>
        <p:grpSp>
          <p:nvGrpSpPr>
            <p:cNvPr id="14" name="Group 22"/>
            <p:cNvGrpSpPr/>
            <p:nvPr/>
          </p:nvGrpSpPr>
          <p:grpSpPr>
            <a:xfrm>
              <a:off x="1205441" y="1532796"/>
              <a:ext cx="1828800" cy="1502835"/>
              <a:chOff x="381000" y="2209800"/>
              <a:chExt cx="1828800" cy="1502835"/>
            </a:xfrm>
          </p:grpSpPr>
          <p:pic>
            <p:nvPicPr>
              <p:cNvPr id="24" name="Picture 23" descr="f5_icon_funnel_within.png"/>
              <p:cNvPicPr>
                <a:picLocks noChangeAspect="1"/>
              </p:cNvPicPr>
              <p:nvPr/>
            </p:nvPicPr>
            <p:blipFill>
              <a:blip r:embed="rId10" cstate="print"/>
              <a:stretch>
                <a:fillRect/>
              </a:stretch>
            </p:blipFill>
            <p:spPr>
              <a:xfrm>
                <a:off x="381000" y="2466200"/>
                <a:ext cx="1828800" cy="914400"/>
              </a:xfrm>
              <a:prstGeom prst="rect">
                <a:avLst/>
              </a:prstGeom>
            </p:spPr>
          </p:pic>
          <p:grpSp>
            <p:nvGrpSpPr>
              <p:cNvPr id="15" name="Group 24"/>
              <p:cNvGrpSpPr/>
              <p:nvPr/>
            </p:nvGrpSpPr>
            <p:grpSpPr>
              <a:xfrm>
                <a:off x="474137" y="2209800"/>
                <a:ext cx="1600200" cy="1502835"/>
                <a:chOff x="474137" y="2209800"/>
                <a:chExt cx="1600200" cy="1502835"/>
              </a:xfrm>
            </p:grpSpPr>
            <p:grpSp>
              <p:nvGrpSpPr>
                <p:cNvPr id="17" name="Group 25"/>
                <p:cNvGrpSpPr/>
                <p:nvPr/>
              </p:nvGrpSpPr>
              <p:grpSpPr>
                <a:xfrm>
                  <a:off x="524933" y="2209800"/>
                  <a:ext cx="1508125" cy="650240"/>
                  <a:chOff x="3352800" y="2133600"/>
                  <a:chExt cx="1508125" cy="650240"/>
                </a:xfrm>
              </p:grpSpPr>
              <p:pic>
                <p:nvPicPr>
                  <p:cNvPr id="30" name="Picture 29" descr="f5_icon_virtual_application.png"/>
                  <p:cNvPicPr>
                    <a:picLocks noChangeAspect="1"/>
                  </p:cNvPicPr>
                  <p:nvPr/>
                </p:nvPicPr>
                <p:blipFill>
                  <a:blip r:embed="rId11" cstate="print"/>
                  <a:stretch>
                    <a:fillRect/>
                  </a:stretch>
                </p:blipFill>
                <p:spPr>
                  <a:xfrm>
                    <a:off x="4210685" y="2133600"/>
                    <a:ext cx="650240" cy="650240"/>
                  </a:xfrm>
                  <a:prstGeom prst="rect">
                    <a:avLst/>
                  </a:prstGeom>
                </p:spPr>
              </p:pic>
              <p:pic>
                <p:nvPicPr>
                  <p:cNvPr id="31" name="Picture 30" descr="f5_icon_virtual_application.png"/>
                  <p:cNvPicPr>
                    <a:picLocks noChangeAspect="1"/>
                  </p:cNvPicPr>
                  <p:nvPr/>
                </p:nvPicPr>
                <p:blipFill>
                  <a:blip r:embed="rId11" cstate="print"/>
                  <a:stretch>
                    <a:fillRect/>
                  </a:stretch>
                </p:blipFill>
                <p:spPr>
                  <a:xfrm>
                    <a:off x="3352800" y="2133600"/>
                    <a:ext cx="650240" cy="650240"/>
                  </a:xfrm>
                  <a:prstGeom prst="rect">
                    <a:avLst/>
                  </a:prstGeom>
                </p:spPr>
              </p:pic>
              <p:pic>
                <p:nvPicPr>
                  <p:cNvPr id="32" name="Picture 31" descr="f5_icon_virtual_application.png"/>
                  <p:cNvPicPr>
                    <a:picLocks noChangeAspect="1"/>
                  </p:cNvPicPr>
                  <p:nvPr/>
                </p:nvPicPr>
                <p:blipFill>
                  <a:blip r:embed="rId11" cstate="print"/>
                  <a:stretch>
                    <a:fillRect/>
                  </a:stretch>
                </p:blipFill>
                <p:spPr>
                  <a:xfrm>
                    <a:off x="3782060" y="2133600"/>
                    <a:ext cx="650240" cy="650240"/>
                  </a:xfrm>
                  <a:prstGeom prst="rect">
                    <a:avLst/>
                  </a:prstGeom>
                </p:spPr>
              </p:pic>
            </p:grpSp>
            <p:pic>
              <p:nvPicPr>
                <p:cNvPr id="27" name="Picture 26" descr="f5_icon_hardware_hypervisor.png"/>
                <p:cNvPicPr>
                  <a:picLocks noChangeAspect="1"/>
                </p:cNvPicPr>
                <p:nvPr/>
              </p:nvPicPr>
              <p:blipFill>
                <a:blip r:embed="rId12" cstate="print"/>
                <a:stretch>
                  <a:fillRect/>
                </a:stretch>
              </p:blipFill>
              <p:spPr>
                <a:xfrm>
                  <a:off x="685800" y="2226310"/>
                  <a:ext cx="1170432" cy="1463040"/>
                </a:xfrm>
                <a:prstGeom prst="rect">
                  <a:avLst/>
                </a:prstGeom>
              </p:spPr>
            </p:pic>
            <p:sp>
              <p:nvSpPr>
                <p:cNvPr id="28" name="TextBox 27"/>
                <p:cNvSpPr txBox="1"/>
                <p:nvPr/>
              </p:nvSpPr>
              <p:spPr>
                <a:xfrm>
                  <a:off x="857250" y="2921000"/>
                  <a:ext cx="838200" cy="246221"/>
                </a:xfrm>
                <a:prstGeom prst="rect">
                  <a:avLst/>
                </a:prstGeom>
                <a:noFill/>
              </p:spPr>
              <p:txBody>
                <a:bodyPr wrap="square" rtlCol="0">
                  <a:spAutoFit/>
                </a:bodyPr>
                <a:lstStyle/>
                <a:p>
                  <a:pPr algn="ctr"/>
                  <a:r>
                    <a:rPr lang="en-US" sz="1000" dirty="0" smtClean="0">
                      <a:solidFill>
                        <a:schemeClr val="bg1"/>
                      </a:solidFill>
                      <a:latin typeface="MS PGothic" pitchFamily="34" charset="-128"/>
                      <a:ea typeface="MS PGothic" pitchFamily="34" charset="-128"/>
                    </a:rPr>
                    <a:t>Hypervisor</a:t>
                  </a:r>
                  <a:endParaRPr lang="en-US" sz="1000" dirty="0">
                    <a:solidFill>
                      <a:schemeClr val="bg1"/>
                    </a:solidFill>
                    <a:latin typeface="MS PGothic" pitchFamily="34" charset="-128"/>
                    <a:ea typeface="MS PGothic" pitchFamily="34" charset="-128"/>
                  </a:endParaRPr>
                </a:p>
              </p:txBody>
            </p:sp>
            <p:sp>
              <p:nvSpPr>
                <p:cNvPr id="29" name="TextBox 28"/>
                <p:cNvSpPr txBox="1"/>
                <p:nvPr/>
              </p:nvSpPr>
              <p:spPr>
                <a:xfrm>
                  <a:off x="474137" y="3435636"/>
                  <a:ext cx="1600200" cy="276999"/>
                </a:xfrm>
                <a:prstGeom prst="rect">
                  <a:avLst/>
                </a:prstGeom>
                <a:noFill/>
              </p:spPr>
              <p:txBody>
                <a:bodyPr wrap="square" rtlCol="0">
                  <a:spAutoFit/>
                </a:bodyPr>
                <a:lstStyle/>
                <a:p>
                  <a:pPr algn="ctr"/>
                  <a:r>
                    <a:rPr lang="zh-CN" altLang="en-US" sz="1200" dirty="0" smtClean="0">
                      <a:solidFill>
                        <a:srgbClr val="000000">
                          <a:alpha val="85000"/>
                        </a:srgbClr>
                      </a:solidFill>
                      <a:latin typeface="MS PGothic" pitchFamily="34" charset="-128"/>
                      <a:ea typeface="MS PGothic" pitchFamily="34" charset="-128"/>
                    </a:rPr>
                    <a:t>媒资系统</a:t>
                  </a:r>
                  <a:r>
                    <a:rPr lang="en-US" altLang="zh-CN" sz="1200" dirty="0" smtClean="0">
                      <a:solidFill>
                        <a:srgbClr val="000000">
                          <a:alpha val="85000"/>
                        </a:srgbClr>
                      </a:solidFill>
                      <a:latin typeface="MS PGothic" pitchFamily="34" charset="-128"/>
                      <a:ea typeface="MS PGothic" pitchFamily="34" charset="-128"/>
                    </a:rPr>
                    <a:t>AMS</a:t>
                  </a:r>
                  <a:endParaRPr lang="en-US" sz="1200" dirty="0">
                    <a:solidFill>
                      <a:srgbClr val="000000">
                        <a:alpha val="85000"/>
                      </a:srgbClr>
                    </a:solidFill>
                    <a:latin typeface="MS PGothic" pitchFamily="34" charset="-128"/>
                    <a:ea typeface="MS PGothic" pitchFamily="34" charset="-128"/>
                  </a:endParaRPr>
                </a:p>
              </p:txBody>
            </p:sp>
          </p:grpSp>
        </p:grpSp>
        <p:grpSp>
          <p:nvGrpSpPr>
            <p:cNvPr id="18" name="Group 32"/>
            <p:cNvGrpSpPr/>
            <p:nvPr/>
          </p:nvGrpSpPr>
          <p:grpSpPr>
            <a:xfrm>
              <a:off x="1187624" y="3012629"/>
              <a:ext cx="1828800" cy="1502835"/>
              <a:chOff x="381000" y="2209800"/>
              <a:chExt cx="1828800" cy="1502835"/>
            </a:xfrm>
          </p:grpSpPr>
          <p:pic>
            <p:nvPicPr>
              <p:cNvPr id="34" name="Picture 33" descr="f5_icon_funnel_within.png"/>
              <p:cNvPicPr>
                <a:picLocks noChangeAspect="1"/>
              </p:cNvPicPr>
              <p:nvPr/>
            </p:nvPicPr>
            <p:blipFill>
              <a:blip r:embed="rId10" cstate="print"/>
              <a:stretch>
                <a:fillRect/>
              </a:stretch>
            </p:blipFill>
            <p:spPr>
              <a:xfrm>
                <a:off x="381000" y="2466200"/>
                <a:ext cx="1828800" cy="914400"/>
              </a:xfrm>
              <a:prstGeom prst="rect">
                <a:avLst/>
              </a:prstGeom>
            </p:spPr>
          </p:pic>
          <p:grpSp>
            <p:nvGrpSpPr>
              <p:cNvPr id="23" name="Group 34"/>
              <p:cNvGrpSpPr/>
              <p:nvPr/>
            </p:nvGrpSpPr>
            <p:grpSpPr>
              <a:xfrm>
                <a:off x="474137" y="2209800"/>
                <a:ext cx="1600200" cy="1502835"/>
                <a:chOff x="474137" y="2209800"/>
                <a:chExt cx="1600200" cy="1502835"/>
              </a:xfrm>
            </p:grpSpPr>
            <p:grpSp>
              <p:nvGrpSpPr>
                <p:cNvPr id="25" name="Group 35"/>
                <p:cNvGrpSpPr/>
                <p:nvPr/>
              </p:nvGrpSpPr>
              <p:grpSpPr>
                <a:xfrm>
                  <a:off x="524933" y="2209800"/>
                  <a:ext cx="1508125" cy="650240"/>
                  <a:chOff x="3352800" y="2133600"/>
                  <a:chExt cx="1508125" cy="650240"/>
                </a:xfrm>
              </p:grpSpPr>
              <p:pic>
                <p:nvPicPr>
                  <p:cNvPr id="40" name="Picture 39" descr="f5_icon_virtual_application.png"/>
                  <p:cNvPicPr>
                    <a:picLocks noChangeAspect="1"/>
                  </p:cNvPicPr>
                  <p:nvPr/>
                </p:nvPicPr>
                <p:blipFill>
                  <a:blip r:embed="rId11" cstate="print"/>
                  <a:stretch>
                    <a:fillRect/>
                  </a:stretch>
                </p:blipFill>
                <p:spPr>
                  <a:xfrm>
                    <a:off x="4210685" y="2133600"/>
                    <a:ext cx="650240" cy="650240"/>
                  </a:xfrm>
                  <a:prstGeom prst="rect">
                    <a:avLst/>
                  </a:prstGeom>
                </p:spPr>
              </p:pic>
              <p:pic>
                <p:nvPicPr>
                  <p:cNvPr id="41" name="Picture 40" descr="f5_icon_virtual_application.png"/>
                  <p:cNvPicPr>
                    <a:picLocks noChangeAspect="1"/>
                  </p:cNvPicPr>
                  <p:nvPr/>
                </p:nvPicPr>
                <p:blipFill>
                  <a:blip r:embed="rId11" cstate="print"/>
                  <a:stretch>
                    <a:fillRect/>
                  </a:stretch>
                </p:blipFill>
                <p:spPr>
                  <a:xfrm>
                    <a:off x="3352800" y="2133600"/>
                    <a:ext cx="650240" cy="650240"/>
                  </a:xfrm>
                  <a:prstGeom prst="rect">
                    <a:avLst/>
                  </a:prstGeom>
                </p:spPr>
              </p:pic>
              <p:pic>
                <p:nvPicPr>
                  <p:cNvPr id="42" name="Picture 41" descr="f5_icon_virtual_application.png"/>
                  <p:cNvPicPr>
                    <a:picLocks noChangeAspect="1"/>
                  </p:cNvPicPr>
                  <p:nvPr/>
                </p:nvPicPr>
                <p:blipFill>
                  <a:blip r:embed="rId11" cstate="print"/>
                  <a:stretch>
                    <a:fillRect/>
                  </a:stretch>
                </p:blipFill>
                <p:spPr>
                  <a:xfrm>
                    <a:off x="3782060" y="2133600"/>
                    <a:ext cx="650240" cy="650240"/>
                  </a:xfrm>
                  <a:prstGeom prst="rect">
                    <a:avLst/>
                  </a:prstGeom>
                </p:spPr>
              </p:pic>
            </p:grpSp>
            <p:pic>
              <p:nvPicPr>
                <p:cNvPr id="37" name="Picture 36" descr="f5_icon_hardware_hypervisor.png"/>
                <p:cNvPicPr>
                  <a:picLocks noChangeAspect="1"/>
                </p:cNvPicPr>
                <p:nvPr/>
              </p:nvPicPr>
              <p:blipFill>
                <a:blip r:embed="rId12" cstate="print"/>
                <a:stretch>
                  <a:fillRect/>
                </a:stretch>
              </p:blipFill>
              <p:spPr>
                <a:xfrm>
                  <a:off x="685800" y="2226310"/>
                  <a:ext cx="1170432" cy="1463040"/>
                </a:xfrm>
                <a:prstGeom prst="rect">
                  <a:avLst/>
                </a:prstGeom>
              </p:spPr>
            </p:pic>
            <p:sp>
              <p:nvSpPr>
                <p:cNvPr id="38" name="TextBox 37"/>
                <p:cNvSpPr txBox="1"/>
                <p:nvPr/>
              </p:nvSpPr>
              <p:spPr>
                <a:xfrm>
                  <a:off x="857250" y="2921000"/>
                  <a:ext cx="838200" cy="246221"/>
                </a:xfrm>
                <a:prstGeom prst="rect">
                  <a:avLst/>
                </a:prstGeom>
                <a:noFill/>
              </p:spPr>
              <p:txBody>
                <a:bodyPr wrap="square" rtlCol="0">
                  <a:spAutoFit/>
                </a:bodyPr>
                <a:lstStyle/>
                <a:p>
                  <a:pPr algn="ctr"/>
                  <a:r>
                    <a:rPr lang="en-US" sz="1000" dirty="0" smtClean="0">
                      <a:solidFill>
                        <a:schemeClr val="bg1"/>
                      </a:solidFill>
                      <a:latin typeface="MS PGothic" pitchFamily="34" charset="-128"/>
                      <a:ea typeface="MS PGothic" pitchFamily="34" charset="-128"/>
                    </a:rPr>
                    <a:t>Hypervisor</a:t>
                  </a:r>
                  <a:endParaRPr lang="en-US" sz="1000" dirty="0">
                    <a:solidFill>
                      <a:schemeClr val="bg1"/>
                    </a:solidFill>
                    <a:latin typeface="MS PGothic" pitchFamily="34" charset="-128"/>
                    <a:ea typeface="MS PGothic" pitchFamily="34" charset="-128"/>
                  </a:endParaRPr>
                </a:p>
              </p:txBody>
            </p:sp>
            <p:sp>
              <p:nvSpPr>
                <p:cNvPr id="39" name="TextBox 38"/>
                <p:cNvSpPr txBox="1"/>
                <p:nvPr/>
              </p:nvSpPr>
              <p:spPr>
                <a:xfrm>
                  <a:off x="474137" y="3435636"/>
                  <a:ext cx="1600200" cy="276999"/>
                </a:xfrm>
                <a:prstGeom prst="rect">
                  <a:avLst/>
                </a:prstGeom>
                <a:noFill/>
              </p:spPr>
              <p:txBody>
                <a:bodyPr wrap="square" rtlCol="0">
                  <a:spAutoFit/>
                </a:bodyPr>
                <a:lstStyle/>
                <a:p>
                  <a:pPr algn="ctr"/>
                  <a:r>
                    <a:rPr lang="en-US" altLang="zh-CN" sz="1200" dirty="0" smtClean="0">
                      <a:solidFill>
                        <a:srgbClr val="000000">
                          <a:alpha val="85000"/>
                        </a:srgbClr>
                      </a:solidFill>
                      <a:latin typeface="MS PGothic" pitchFamily="34" charset="-128"/>
                      <a:ea typeface="MS PGothic" pitchFamily="34" charset="-128"/>
                    </a:rPr>
                    <a:t>BOSS</a:t>
                  </a:r>
                  <a:r>
                    <a:rPr lang="zh-CN" altLang="en-US" sz="1200" dirty="0" smtClean="0">
                      <a:solidFill>
                        <a:srgbClr val="000000">
                          <a:alpha val="85000"/>
                        </a:srgbClr>
                      </a:solidFill>
                      <a:latin typeface="MS PGothic" pitchFamily="34" charset="-128"/>
                      <a:ea typeface="MS PGothic" pitchFamily="34" charset="-128"/>
                    </a:rPr>
                    <a:t>系统</a:t>
                  </a:r>
                  <a:endParaRPr lang="en-US" sz="1200" dirty="0">
                    <a:solidFill>
                      <a:srgbClr val="000000">
                        <a:alpha val="85000"/>
                      </a:srgbClr>
                    </a:solidFill>
                    <a:latin typeface="MS PGothic" pitchFamily="34" charset="-128"/>
                    <a:ea typeface="MS PGothic" pitchFamily="34" charset="-128"/>
                  </a:endParaRPr>
                </a:p>
              </p:txBody>
            </p:sp>
          </p:grpSp>
        </p:grpSp>
        <p:grpSp>
          <p:nvGrpSpPr>
            <p:cNvPr id="26" name="Group 42"/>
            <p:cNvGrpSpPr/>
            <p:nvPr/>
          </p:nvGrpSpPr>
          <p:grpSpPr>
            <a:xfrm>
              <a:off x="1567149" y="4685875"/>
              <a:ext cx="1828800" cy="1502835"/>
              <a:chOff x="381000" y="2209800"/>
              <a:chExt cx="1828800" cy="1502835"/>
            </a:xfrm>
          </p:grpSpPr>
          <p:pic>
            <p:nvPicPr>
              <p:cNvPr id="44" name="Picture 43" descr="f5_icon_funnel_within.png"/>
              <p:cNvPicPr>
                <a:picLocks noChangeAspect="1"/>
              </p:cNvPicPr>
              <p:nvPr/>
            </p:nvPicPr>
            <p:blipFill>
              <a:blip r:embed="rId10" cstate="print"/>
              <a:stretch>
                <a:fillRect/>
              </a:stretch>
            </p:blipFill>
            <p:spPr>
              <a:xfrm>
                <a:off x="381000" y="2466200"/>
                <a:ext cx="1828800" cy="914400"/>
              </a:xfrm>
              <a:prstGeom prst="rect">
                <a:avLst/>
              </a:prstGeom>
            </p:spPr>
          </p:pic>
          <p:grpSp>
            <p:nvGrpSpPr>
              <p:cNvPr id="33" name="Group 44"/>
              <p:cNvGrpSpPr/>
              <p:nvPr/>
            </p:nvGrpSpPr>
            <p:grpSpPr>
              <a:xfrm>
                <a:off x="474137" y="2209800"/>
                <a:ext cx="1600200" cy="1502835"/>
                <a:chOff x="474137" y="2209800"/>
                <a:chExt cx="1600200" cy="1502835"/>
              </a:xfrm>
            </p:grpSpPr>
            <p:grpSp>
              <p:nvGrpSpPr>
                <p:cNvPr id="35" name="Group 45"/>
                <p:cNvGrpSpPr/>
                <p:nvPr/>
              </p:nvGrpSpPr>
              <p:grpSpPr>
                <a:xfrm>
                  <a:off x="524933" y="2209800"/>
                  <a:ext cx="1508125" cy="650240"/>
                  <a:chOff x="3352800" y="2133600"/>
                  <a:chExt cx="1508125" cy="650240"/>
                </a:xfrm>
              </p:grpSpPr>
              <p:pic>
                <p:nvPicPr>
                  <p:cNvPr id="50" name="Picture 49" descr="f5_icon_virtual_application.png"/>
                  <p:cNvPicPr>
                    <a:picLocks noChangeAspect="1"/>
                  </p:cNvPicPr>
                  <p:nvPr/>
                </p:nvPicPr>
                <p:blipFill>
                  <a:blip r:embed="rId11" cstate="print"/>
                  <a:stretch>
                    <a:fillRect/>
                  </a:stretch>
                </p:blipFill>
                <p:spPr>
                  <a:xfrm>
                    <a:off x="4210685" y="2133600"/>
                    <a:ext cx="650240" cy="650240"/>
                  </a:xfrm>
                  <a:prstGeom prst="rect">
                    <a:avLst/>
                  </a:prstGeom>
                </p:spPr>
              </p:pic>
              <p:pic>
                <p:nvPicPr>
                  <p:cNvPr id="51" name="Picture 50" descr="f5_icon_virtual_application.png"/>
                  <p:cNvPicPr>
                    <a:picLocks noChangeAspect="1"/>
                  </p:cNvPicPr>
                  <p:nvPr/>
                </p:nvPicPr>
                <p:blipFill>
                  <a:blip r:embed="rId11" cstate="print"/>
                  <a:stretch>
                    <a:fillRect/>
                  </a:stretch>
                </p:blipFill>
                <p:spPr>
                  <a:xfrm>
                    <a:off x="3352800" y="2133600"/>
                    <a:ext cx="650240" cy="650240"/>
                  </a:xfrm>
                  <a:prstGeom prst="rect">
                    <a:avLst/>
                  </a:prstGeom>
                </p:spPr>
              </p:pic>
              <p:pic>
                <p:nvPicPr>
                  <p:cNvPr id="52" name="Picture 51" descr="f5_icon_virtual_application.png"/>
                  <p:cNvPicPr>
                    <a:picLocks noChangeAspect="1"/>
                  </p:cNvPicPr>
                  <p:nvPr/>
                </p:nvPicPr>
                <p:blipFill>
                  <a:blip r:embed="rId11" cstate="print"/>
                  <a:stretch>
                    <a:fillRect/>
                  </a:stretch>
                </p:blipFill>
                <p:spPr>
                  <a:xfrm>
                    <a:off x="3782060" y="2133600"/>
                    <a:ext cx="650240" cy="650240"/>
                  </a:xfrm>
                  <a:prstGeom prst="rect">
                    <a:avLst/>
                  </a:prstGeom>
                </p:spPr>
              </p:pic>
            </p:grpSp>
            <p:pic>
              <p:nvPicPr>
                <p:cNvPr id="47" name="Picture 46" descr="f5_icon_hardware_hypervisor.png"/>
                <p:cNvPicPr>
                  <a:picLocks noChangeAspect="1"/>
                </p:cNvPicPr>
                <p:nvPr/>
              </p:nvPicPr>
              <p:blipFill>
                <a:blip r:embed="rId12" cstate="print"/>
                <a:stretch>
                  <a:fillRect/>
                </a:stretch>
              </p:blipFill>
              <p:spPr>
                <a:xfrm>
                  <a:off x="685800" y="2226310"/>
                  <a:ext cx="1170432" cy="1463040"/>
                </a:xfrm>
                <a:prstGeom prst="rect">
                  <a:avLst/>
                </a:prstGeom>
              </p:spPr>
            </p:pic>
            <p:sp>
              <p:nvSpPr>
                <p:cNvPr id="48" name="TextBox 47"/>
                <p:cNvSpPr txBox="1"/>
                <p:nvPr/>
              </p:nvSpPr>
              <p:spPr>
                <a:xfrm>
                  <a:off x="857250" y="2921000"/>
                  <a:ext cx="838200" cy="246221"/>
                </a:xfrm>
                <a:prstGeom prst="rect">
                  <a:avLst/>
                </a:prstGeom>
                <a:noFill/>
              </p:spPr>
              <p:txBody>
                <a:bodyPr wrap="square" rtlCol="0">
                  <a:spAutoFit/>
                </a:bodyPr>
                <a:lstStyle/>
                <a:p>
                  <a:pPr algn="ctr"/>
                  <a:r>
                    <a:rPr lang="en-US" sz="1000" dirty="0" smtClean="0">
                      <a:solidFill>
                        <a:schemeClr val="bg1"/>
                      </a:solidFill>
                      <a:latin typeface="MS PGothic" pitchFamily="34" charset="-128"/>
                      <a:ea typeface="MS PGothic" pitchFamily="34" charset="-128"/>
                    </a:rPr>
                    <a:t>Hypervisor</a:t>
                  </a:r>
                  <a:endParaRPr lang="en-US" sz="1000" dirty="0">
                    <a:solidFill>
                      <a:schemeClr val="bg1"/>
                    </a:solidFill>
                    <a:latin typeface="MS PGothic" pitchFamily="34" charset="-128"/>
                    <a:ea typeface="MS PGothic" pitchFamily="34" charset="-128"/>
                  </a:endParaRPr>
                </a:p>
              </p:txBody>
            </p:sp>
            <p:sp>
              <p:nvSpPr>
                <p:cNvPr id="49" name="TextBox 48"/>
                <p:cNvSpPr txBox="1"/>
                <p:nvPr/>
              </p:nvSpPr>
              <p:spPr>
                <a:xfrm>
                  <a:off x="474137" y="3435636"/>
                  <a:ext cx="1600200" cy="276999"/>
                </a:xfrm>
                <a:prstGeom prst="rect">
                  <a:avLst/>
                </a:prstGeom>
                <a:noFill/>
              </p:spPr>
              <p:txBody>
                <a:bodyPr wrap="square" rtlCol="0">
                  <a:spAutoFit/>
                </a:bodyPr>
                <a:lstStyle/>
                <a:p>
                  <a:pPr algn="ctr"/>
                  <a:r>
                    <a:rPr lang="zh-CN" altLang="en-US" sz="1200" dirty="0" smtClean="0">
                      <a:solidFill>
                        <a:srgbClr val="000000">
                          <a:alpha val="85000"/>
                        </a:srgbClr>
                      </a:solidFill>
                      <a:latin typeface="MS PGothic" pitchFamily="34" charset="-128"/>
                      <a:ea typeface="MS PGothic" pitchFamily="34" charset="-128"/>
                    </a:rPr>
                    <a:t>后台管理系统</a:t>
                  </a:r>
                  <a:endParaRPr lang="en-US" sz="1200" dirty="0">
                    <a:solidFill>
                      <a:srgbClr val="000000">
                        <a:alpha val="85000"/>
                      </a:srgbClr>
                    </a:solidFill>
                    <a:latin typeface="MS PGothic" pitchFamily="34" charset="-128"/>
                    <a:ea typeface="MS PGothic" pitchFamily="34" charset="-128"/>
                  </a:endParaRPr>
                </a:p>
              </p:txBody>
            </p:sp>
          </p:grpSp>
        </p:grpSp>
        <p:grpSp>
          <p:nvGrpSpPr>
            <p:cNvPr id="36" name="Group 52"/>
            <p:cNvGrpSpPr/>
            <p:nvPr/>
          </p:nvGrpSpPr>
          <p:grpSpPr>
            <a:xfrm>
              <a:off x="3664997" y="4894941"/>
              <a:ext cx="1828800" cy="1502835"/>
              <a:chOff x="381000" y="2209800"/>
              <a:chExt cx="1828800" cy="1502835"/>
            </a:xfrm>
          </p:grpSpPr>
          <p:pic>
            <p:nvPicPr>
              <p:cNvPr id="54" name="Picture 53" descr="f5_icon_funnel_within.png"/>
              <p:cNvPicPr>
                <a:picLocks noChangeAspect="1"/>
              </p:cNvPicPr>
              <p:nvPr/>
            </p:nvPicPr>
            <p:blipFill>
              <a:blip r:embed="rId10" cstate="print"/>
              <a:stretch>
                <a:fillRect/>
              </a:stretch>
            </p:blipFill>
            <p:spPr>
              <a:xfrm>
                <a:off x="381000" y="2466200"/>
                <a:ext cx="1828800" cy="914400"/>
              </a:xfrm>
              <a:prstGeom prst="rect">
                <a:avLst/>
              </a:prstGeom>
            </p:spPr>
          </p:pic>
          <p:grpSp>
            <p:nvGrpSpPr>
              <p:cNvPr id="43" name="Group 54"/>
              <p:cNvGrpSpPr/>
              <p:nvPr/>
            </p:nvGrpSpPr>
            <p:grpSpPr>
              <a:xfrm>
                <a:off x="474137" y="2209800"/>
                <a:ext cx="1600200" cy="1502835"/>
                <a:chOff x="474137" y="2209800"/>
                <a:chExt cx="1600200" cy="1502835"/>
              </a:xfrm>
            </p:grpSpPr>
            <p:grpSp>
              <p:nvGrpSpPr>
                <p:cNvPr id="45" name="Group 55"/>
                <p:cNvGrpSpPr/>
                <p:nvPr/>
              </p:nvGrpSpPr>
              <p:grpSpPr>
                <a:xfrm>
                  <a:off x="524933" y="2209800"/>
                  <a:ext cx="1508125" cy="650240"/>
                  <a:chOff x="3352800" y="2133600"/>
                  <a:chExt cx="1508125" cy="650240"/>
                </a:xfrm>
              </p:grpSpPr>
              <p:pic>
                <p:nvPicPr>
                  <p:cNvPr id="60" name="Picture 59" descr="f5_icon_virtual_application.png"/>
                  <p:cNvPicPr>
                    <a:picLocks noChangeAspect="1"/>
                  </p:cNvPicPr>
                  <p:nvPr/>
                </p:nvPicPr>
                <p:blipFill>
                  <a:blip r:embed="rId11" cstate="print"/>
                  <a:stretch>
                    <a:fillRect/>
                  </a:stretch>
                </p:blipFill>
                <p:spPr>
                  <a:xfrm>
                    <a:off x="4210685" y="2133600"/>
                    <a:ext cx="650240" cy="650240"/>
                  </a:xfrm>
                  <a:prstGeom prst="rect">
                    <a:avLst/>
                  </a:prstGeom>
                </p:spPr>
              </p:pic>
              <p:pic>
                <p:nvPicPr>
                  <p:cNvPr id="61" name="Picture 60" descr="f5_icon_virtual_application.png"/>
                  <p:cNvPicPr>
                    <a:picLocks noChangeAspect="1"/>
                  </p:cNvPicPr>
                  <p:nvPr/>
                </p:nvPicPr>
                <p:blipFill>
                  <a:blip r:embed="rId11" cstate="print"/>
                  <a:stretch>
                    <a:fillRect/>
                  </a:stretch>
                </p:blipFill>
                <p:spPr>
                  <a:xfrm>
                    <a:off x="3352800" y="2133600"/>
                    <a:ext cx="650240" cy="650240"/>
                  </a:xfrm>
                  <a:prstGeom prst="rect">
                    <a:avLst/>
                  </a:prstGeom>
                </p:spPr>
              </p:pic>
              <p:pic>
                <p:nvPicPr>
                  <p:cNvPr id="62" name="Picture 61" descr="f5_icon_virtual_application.png"/>
                  <p:cNvPicPr>
                    <a:picLocks noChangeAspect="1"/>
                  </p:cNvPicPr>
                  <p:nvPr/>
                </p:nvPicPr>
                <p:blipFill>
                  <a:blip r:embed="rId11" cstate="print"/>
                  <a:stretch>
                    <a:fillRect/>
                  </a:stretch>
                </p:blipFill>
                <p:spPr>
                  <a:xfrm>
                    <a:off x="3782060" y="2133600"/>
                    <a:ext cx="650240" cy="650240"/>
                  </a:xfrm>
                  <a:prstGeom prst="rect">
                    <a:avLst/>
                  </a:prstGeom>
                </p:spPr>
              </p:pic>
            </p:grpSp>
            <p:pic>
              <p:nvPicPr>
                <p:cNvPr id="57" name="Picture 56" descr="f5_icon_hardware_hypervisor.png"/>
                <p:cNvPicPr>
                  <a:picLocks noChangeAspect="1"/>
                </p:cNvPicPr>
                <p:nvPr/>
              </p:nvPicPr>
              <p:blipFill>
                <a:blip r:embed="rId12" cstate="print"/>
                <a:stretch>
                  <a:fillRect/>
                </a:stretch>
              </p:blipFill>
              <p:spPr>
                <a:xfrm>
                  <a:off x="685800" y="2226310"/>
                  <a:ext cx="1170432" cy="1463040"/>
                </a:xfrm>
                <a:prstGeom prst="rect">
                  <a:avLst/>
                </a:prstGeom>
              </p:spPr>
            </p:pic>
            <p:sp>
              <p:nvSpPr>
                <p:cNvPr id="58" name="TextBox 57"/>
                <p:cNvSpPr txBox="1"/>
                <p:nvPr/>
              </p:nvSpPr>
              <p:spPr>
                <a:xfrm>
                  <a:off x="857250" y="2921000"/>
                  <a:ext cx="838200" cy="246221"/>
                </a:xfrm>
                <a:prstGeom prst="rect">
                  <a:avLst/>
                </a:prstGeom>
                <a:noFill/>
              </p:spPr>
              <p:txBody>
                <a:bodyPr wrap="square" rtlCol="0">
                  <a:spAutoFit/>
                </a:bodyPr>
                <a:lstStyle/>
                <a:p>
                  <a:pPr algn="ctr"/>
                  <a:r>
                    <a:rPr lang="en-US" sz="1000" dirty="0" smtClean="0">
                      <a:solidFill>
                        <a:schemeClr val="bg1"/>
                      </a:solidFill>
                      <a:latin typeface="MS PGothic" pitchFamily="34" charset="-128"/>
                      <a:ea typeface="MS PGothic" pitchFamily="34" charset="-128"/>
                    </a:rPr>
                    <a:t>Hypervisor</a:t>
                  </a:r>
                  <a:endParaRPr lang="en-US" sz="1000" dirty="0">
                    <a:solidFill>
                      <a:schemeClr val="bg1"/>
                    </a:solidFill>
                    <a:latin typeface="MS PGothic" pitchFamily="34" charset="-128"/>
                    <a:ea typeface="MS PGothic" pitchFamily="34" charset="-128"/>
                  </a:endParaRPr>
                </a:p>
              </p:txBody>
            </p:sp>
            <p:sp>
              <p:nvSpPr>
                <p:cNvPr id="59" name="TextBox 58"/>
                <p:cNvSpPr txBox="1"/>
                <p:nvPr/>
              </p:nvSpPr>
              <p:spPr>
                <a:xfrm>
                  <a:off x="474137" y="3435636"/>
                  <a:ext cx="1600200" cy="276999"/>
                </a:xfrm>
                <a:prstGeom prst="rect">
                  <a:avLst/>
                </a:prstGeom>
                <a:noFill/>
              </p:spPr>
              <p:txBody>
                <a:bodyPr wrap="square" rtlCol="0">
                  <a:spAutoFit/>
                </a:bodyPr>
                <a:lstStyle/>
                <a:p>
                  <a:pPr algn="ctr"/>
                  <a:r>
                    <a:rPr lang="zh-CN" altLang="en-US" sz="1200" dirty="0" smtClean="0">
                      <a:solidFill>
                        <a:srgbClr val="000000">
                          <a:alpha val="85000"/>
                        </a:srgbClr>
                      </a:solidFill>
                      <a:latin typeface="MS PGothic" pitchFamily="34" charset="-128"/>
                      <a:ea typeface="MS PGothic" pitchFamily="34" charset="-128"/>
                    </a:rPr>
                    <a:t>媒体服务平台</a:t>
                  </a:r>
                  <a:endParaRPr lang="en-US" sz="1200" dirty="0">
                    <a:solidFill>
                      <a:srgbClr val="000000">
                        <a:alpha val="85000"/>
                      </a:srgbClr>
                    </a:solidFill>
                    <a:latin typeface="MS PGothic" pitchFamily="34" charset="-128"/>
                    <a:ea typeface="MS PGothic" pitchFamily="34" charset="-128"/>
                  </a:endParaRPr>
                </a:p>
              </p:txBody>
            </p:sp>
          </p:grpSp>
        </p:grpSp>
        <p:grpSp>
          <p:nvGrpSpPr>
            <p:cNvPr id="46" name="Group 62"/>
            <p:cNvGrpSpPr/>
            <p:nvPr/>
          </p:nvGrpSpPr>
          <p:grpSpPr>
            <a:xfrm>
              <a:off x="5693993" y="4337688"/>
              <a:ext cx="1828800" cy="1502835"/>
              <a:chOff x="381000" y="2209800"/>
              <a:chExt cx="1828800" cy="1502835"/>
            </a:xfrm>
          </p:grpSpPr>
          <p:pic>
            <p:nvPicPr>
              <p:cNvPr id="64" name="Picture 63" descr="f5_icon_funnel_within.png"/>
              <p:cNvPicPr>
                <a:picLocks noChangeAspect="1"/>
              </p:cNvPicPr>
              <p:nvPr/>
            </p:nvPicPr>
            <p:blipFill>
              <a:blip r:embed="rId10" cstate="print"/>
              <a:stretch>
                <a:fillRect/>
              </a:stretch>
            </p:blipFill>
            <p:spPr>
              <a:xfrm>
                <a:off x="381000" y="2466200"/>
                <a:ext cx="1828800" cy="914400"/>
              </a:xfrm>
              <a:prstGeom prst="rect">
                <a:avLst/>
              </a:prstGeom>
            </p:spPr>
          </p:pic>
          <p:grpSp>
            <p:nvGrpSpPr>
              <p:cNvPr id="53" name="Group 64"/>
              <p:cNvGrpSpPr/>
              <p:nvPr/>
            </p:nvGrpSpPr>
            <p:grpSpPr>
              <a:xfrm>
                <a:off x="474137" y="2209800"/>
                <a:ext cx="1600200" cy="1502835"/>
                <a:chOff x="474137" y="2209800"/>
                <a:chExt cx="1600200" cy="1502835"/>
              </a:xfrm>
            </p:grpSpPr>
            <p:grpSp>
              <p:nvGrpSpPr>
                <p:cNvPr id="55" name="Group 65"/>
                <p:cNvGrpSpPr/>
                <p:nvPr/>
              </p:nvGrpSpPr>
              <p:grpSpPr>
                <a:xfrm>
                  <a:off x="524933" y="2209800"/>
                  <a:ext cx="1508125" cy="650240"/>
                  <a:chOff x="3352800" y="2133600"/>
                  <a:chExt cx="1508125" cy="650240"/>
                </a:xfrm>
              </p:grpSpPr>
              <p:pic>
                <p:nvPicPr>
                  <p:cNvPr id="70" name="Picture 69" descr="f5_icon_virtual_application.png"/>
                  <p:cNvPicPr>
                    <a:picLocks noChangeAspect="1"/>
                  </p:cNvPicPr>
                  <p:nvPr/>
                </p:nvPicPr>
                <p:blipFill>
                  <a:blip r:embed="rId11" cstate="print"/>
                  <a:stretch>
                    <a:fillRect/>
                  </a:stretch>
                </p:blipFill>
                <p:spPr>
                  <a:xfrm>
                    <a:off x="4210685" y="2133600"/>
                    <a:ext cx="650240" cy="650240"/>
                  </a:xfrm>
                  <a:prstGeom prst="rect">
                    <a:avLst/>
                  </a:prstGeom>
                </p:spPr>
              </p:pic>
              <p:pic>
                <p:nvPicPr>
                  <p:cNvPr id="71" name="Picture 70" descr="f5_icon_virtual_application.png"/>
                  <p:cNvPicPr>
                    <a:picLocks noChangeAspect="1"/>
                  </p:cNvPicPr>
                  <p:nvPr/>
                </p:nvPicPr>
                <p:blipFill>
                  <a:blip r:embed="rId11" cstate="print"/>
                  <a:stretch>
                    <a:fillRect/>
                  </a:stretch>
                </p:blipFill>
                <p:spPr>
                  <a:xfrm>
                    <a:off x="3352800" y="2133600"/>
                    <a:ext cx="650240" cy="650240"/>
                  </a:xfrm>
                  <a:prstGeom prst="rect">
                    <a:avLst/>
                  </a:prstGeom>
                </p:spPr>
              </p:pic>
              <p:pic>
                <p:nvPicPr>
                  <p:cNvPr id="72" name="Picture 71" descr="f5_icon_virtual_application.png"/>
                  <p:cNvPicPr>
                    <a:picLocks noChangeAspect="1"/>
                  </p:cNvPicPr>
                  <p:nvPr/>
                </p:nvPicPr>
                <p:blipFill>
                  <a:blip r:embed="rId11" cstate="print"/>
                  <a:stretch>
                    <a:fillRect/>
                  </a:stretch>
                </p:blipFill>
                <p:spPr>
                  <a:xfrm>
                    <a:off x="3782060" y="2133600"/>
                    <a:ext cx="650240" cy="650240"/>
                  </a:xfrm>
                  <a:prstGeom prst="rect">
                    <a:avLst/>
                  </a:prstGeom>
                </p:spPr>
              </p:pic>
            </p:grpSp>
            <p:pic>
              <p:nvPicPr>
                <p:cNvPr id="67" name="Picture 66" descr="f5_icon_hardware_hypervisor.png"/>
                <p:cNvPicPr>
                  <a:picLocks noChangeAspect="1"/>
                </p:cNvPicPr>
                <p:nvPr/>
              </p:nvPicPr>
              <p:blipFill>
                <a:blip r:embed="rId12" cstate="print"/>
                <a:stretch>
                  <a:fillRect/>
                </a:stretch>
              </p:blipFill>
              <p:spPr>
                <a:xfrm>
                  <a:off x="685800" y="2226310"/>
                  <a:ext cx="1170432" cy="1463040"/>
                </a:xfrm>
                <a:prstGeom prst="rect">
                  <a:avLst/>
                </a:prstGeom>
              </p:spPr>
            </p:pic>
            <p:sp>
              <p:nvSpPr>
                <p:cNvPr id="68" name="TextBox 67"/>
                <p:cNvSpPr txBox="1"/>
                <p:nvPr/>
              </p:nvSpPr>
              <p:spPr>
                <a:xfrm>
                  <a:off x="857250" y="2921000"/>
                  <a:ext cx="838200" cy="246221"/>
                </a:xfrm>
                <a:prstGeom prst="rect">
                  <a:avLst/>
                </a:prstGeom>
                <a:noFill/>
              </p:spPr>
              <p:txBody>
                <a:bodyPr wrap="square" rtlCol="0">
                  <a:spAutoFit/>
                </a:bodyPr>
                <a:lstStyle/>
                <a:p>
                  <a:pPr algn="ctr"/>
                  <a:r>
                    <a:rPr lang="en-US" sz="1000" dirty="0" smtClean="0">
                      <a:solidFill>
                        <a:schemeClr val="bg1"/>
                      </a:solidFill>
                      <a:latin typeface="MS PGothic" pitchFamily="34" charset="-128"/>
                      <a:ea typeface="MS PGothic" pitchFamily="34" charset="-128"/>
                    </a:rPr>
                    <a:t>Hypervisor</a:t>
                  </a:r>
                  <a:endParaRPr lang="en-US" sz="1000" dirty="0">
                    <a:solidFill>
                      <a:schemeClr val="bg1"/>
                    </a:solidFill>
                    <a:latin typeface="MS PGothic" pitchFamily="34" charset="-128"/>
                    <a:ea typeface="MS PGothic" pitchFamily="34" charset="-128"/>
                  </a:endParaRPr>
                </a:p>
              </p:txBody>
            </p:sp>
            <p:sp>
              <p:nvSpPr>
                <p:cNvPr id="69" name="TextBox 68"/>
                <p:cNvSpPr txBox="1"/>
                <p:nvPr/>
              </p:nvSpPr>
              <p:spPr>
                <a:xfrm>
                  <a:off x="474137" y="3435636"/>
                  <a:ext cx="1600200" cy="276999"/>
                </a:xfrm>
                <a:prstGeom prst="rect">
                  <a:avLst/>
                </a:prstGeom>
                <a:noFill/>
              </p:spPr>
              <p:txBody>
                <a:bodyPr wrap="square" rtlCol="0">
                  <a:spAutoFit/>
                </a:bodyPr>
                <a:lstStyle/>
                <a:p>
                  <a:pPr algn="ctr"/>
                  <a:r>
                    <a:rPr lang="zh-CN" altLang="en-US" sz="1200" dirty="0" smtClean="0">
                      <a:solidFill>
                        <a:srgbClr val="000000">
                          <a:alpha val="85000"/>
                        </a:srgbClr>
                      </a:solidFill>
                      <a:latin typeface="MS PGothic" pitchFamily="34" charset="-128"/>
                      <a:ea typeface="MS PGothic" pitchFamily="34" charset="-128"/>
                    </a:rPr>
                    <a:t>第三方应用</a:t>
                  </a:r>
                  <a:endParaRPr lang="en-US" sz="1200" dirty="0">
                    <a:solidFill>
                      <a:srgbClr val="000000">
                        <a:alpha val="85000"/>
                      </a:srgbClr>
                    </a:solidFill>
                    <a:latin typeface="MS PGothic" pitchFamily="34" charset="-128"/>
                    <a:ea typeface="MS PGothic" pitchFamily="34" charset="-128"/>
                  </a:endParaRPr>
                </a:p>
              </p:txBody>
            </p:sp>
          </p:grpSp>
        </p:grpSp>
        <p:grpSp>
          <p:nvGrpSpPr>
            <p:cNvPr id="56" name="Group 47"/>
            <p:cNvGrpSpPr/>
            <p:nvPr/>
          </p:nvGrpSpPr>
          <p:grpSpPr>
            <a:xfrm>
              <a:off x="4816169" y="1924032"/>
              <a:ext cx="1755648" cy="1170432"/>
              <a:chOff x="4797552" y="2362200"/>
              <a:chExt cx="1755648" cy="1170432"/>
            </a:xfrm>
          </p:grpSpPr>
          <p:pic>
            <p:nvPicPr>
              <p:cNvPr id="94" name="Picture 93" descr="f5_icon_web_cloud2.png"/>
              <p:cNvPicPr>
                <a:picLocks noChangeAspect="1"/>
              </p:cNvPicPr>
              <p:nvPr/>
            </p:nvPicPr>
            <p:blipFill>
              <a:blip r:embed="rId13" cstate="print"/>
              <a:stretch>
                <a:fillRect/>
              </a:stretch>
            </p:blipFill>
            <p:spPr>
              <a:xfrm>
                <a:off x="4797552" y="2362200"/>
                <a:ext cx="1755648" cy="1170432"/>
              </a:xfrm>
              <a:prstGeom prst="rect">
                <a:avLst/>
              </a:prstGeom>
            </p:spPr>
          </p:pic>
          <p:sp>
            <p:nvSpPr>
              <p:cNvPr id="95" name="TextBox 94"/>
              <p:cNvSpPr txBox="1"/>
              <p:nvPr/>
            </p:nvSpPr>
            <p:spPr>
              <a:xfrm>
                <a:off x="5060950" y="2819400"/>
                <a:ext cx="1219200" cy="276999"/>
              </a:xfrm>
              <a:prstGeom prst="rect">
                <a:avLst/>
              </a:prstGeom>
              <a:noFill/>
            </p:spPr>
            <p:txBody>
              <a:bodyPr wrap="square" rtlCol="0">
                <a:spAutoFit/>
              </a:bodyPr>
              <a:lstStyle/>
              <a:p>
                <a:pPr algn="ctr"/>
                <a:r>
                  <a:rPr lang="zh-CN" altLang="en-US" sz="1200" dirty="0" smtClean="0">
                    <a:solidFill>
                      <a:srgbClr val="000000">
                        <a:alpha val="85000"/>
                      </a:srgbClr>
                    </a:solidFill>
                    <a:latin typeface="MS PGothic" pitchFamily="34" charset="-128"/>
                    <a:ea typeface="MS PGothic" pitchFamily="34" charset="-128"/>
                  </a:rPr>
                  <a:t>广电网络</a:t>
                </a:r>
                <a:endParaRPr lang="en-US" sz="1200" dirty="0">
                  <a:solidFill>
                    <a:srgbClr val="000000">
                      <a:alpha val="85000"/>
                    </a:srgbClr>
                  </a:solidFill>
                  <a:latin typeface="MS PGothic" pitchFamily="34" charset="-128"/>
                  <a:ea typeface="MS PGothic" pitchFamily="34" charset="-128"/>
                </a:endParaRPr>
              </a:p>
            </p:txBody>
          </p:sp>
        </p:grpSp>
        <p:cxnSp>
          <p:nvCxnSpPr>
            <p:cNvPr id="106" name="Elbow Connector 105"/>
            <p:cNvCxnSpPr>
              <a:stCxn id="21" idx="2"/>
              <a:endCxn id="27" idx="3"/>
            </p:cNvCxnSpPr>
            <p:nvPr/>
          </p:nvCxnSpPr>
          <p:spPr>
            <a:xfrm rot="10800000">
              <a:off x="2680673" y="2280827"/>
              <a:ext cx="311700" cy="53893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Elbow Connector 107"/>
            <p:cNvCxnSpPr>
              <a:endCxn id="38" idx="3"/>
            </p:cNvCxnSpPr>
            <p:nvPr/>
          </p:nvCxnSpPr>
          <p:spPr>
            <a:xfrm rot="10800000" flipV="1">
              <a:off x="2502074" y="3479750"/>
              <a:ext cx="396704" cy="367190"/>
            </a:xfrm>
            <a:prstGeom prst="bentConnector3">
              <a:avLst>
                <a:gd name="adj1" fmla="val 29662"/>
              </a:avLst>
            </a:prstGeom>
          </p:spPr>
          <p:style>
            <a:lnRef idx="1">
              <a:schemeClr val="accent1"/>
            </a:lnRef>
            <a:fillRef idx="0">
              <a:schemeClr val="accent1"/>
            </a:fillRef>
            <a:effectRef idx="0">
              <a:schemeClr val="accent1"/>
            </a:effectRef>
            <a:fontRef idx="minor">
              <a:schemeClr val="tx1"/>
            </a:fontRef>
          </p:style>
        </p:cxnSp>
        <p:cxnSp>
          <p:nvCxnSpPr>
            <p:cNvPr id="111" name="Elbow Connector 110"/>
            <p:cNvCxnSpPr>
              <a:endCxn id="47" idx="0"/>
            </p:cNvCxnSpPr>
            <p:nvPr/>
          </p:nvCxnSpPr>
          <p:spPr>
            <a:xfrm rot="10800000" flipV="1">
              <a:off x="2457166" y="4515463"/>
              <a:ext cx="1300969" cy="18692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57" idx="0"/>
            </p:cNvCxnSpPr>
            <p:nvPr/>
          </p:nvCxnSpPr>
          <p:spPr>
            <a:xfrm rot="16200000" flipH="1">
              <a:off x="4472027" y="4994436"/>
              <a:ext cx="174267" cy="8297"/>
            </a:xfrm>
            <a:prstGeom prst="bentConnector3">
              <a:avLst>
                <a:gd name="adj1" fmla="val 77164"/>
              </a:avLst>
            </a:prstGeom>
          </p:spPr>
          <p:style>
            <a:lnRef idx="1">
              <a:schemeClr val="accent1"/>
            </a:lnRef>
            <a:fillRef idx="0">
              <a:schemeClr val="accent1"/>
            </a:fillRef>
            <a:effectRef idx="0">
              <a:schemeClr val="accent1"/>
            </a:effectRef>
            <a:fontRef idx="minor">
              <a:schemeClr val="tx1"/>
            </a:fontRef>
          </p:style>
        </p:cxnSp>
        <p:cxnSp>
          <p:nvCxnSpPr>
            <p:cNvPr id="115" name="Elbow Connector 114"/>
            <p:cNvCxnSpPr>
              <a:endCxn id="67" idx="1"/>
            </p:cNvCxnSpPr>
            <p:nvPr/>
          </p:nvCxnSpPr>
          <p:spPr>
            <a:xfrm rot="16200000" flipH="1">
              <a:off x="5688136" y="4775060"/>
              <a:ext cx="316515" cy="30480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242" name="Picture 2" descr="D:\Users\xiong.OLYMPUS\AppData\Local\Microsoft\Windows\Temporary Internet Files\Content.IE5\9OT934SH\MP900442472[1].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6536989" y="1196752"/>
              <a:ext cx="1776720" cy="118448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8" name="Straight Connector 117"/>
            <p:cNvCxnSpPr>
              <a:stCxn id="10242" idx="1"/>
            </p:cNvCxnSpPr>
            <p:nvPr/>
          </p:nvCxnSpPr>
          <p:spPr>
            <a:xfrm flipH="1">
              <a:off x="6170243" y="1788992"/>
              <a:ext cx="366746" cy="455004"/>
            </a:xfrm>
            <a:prstGeom prst="line">
              <a:avLst/>
            </a:prstGeom>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6953437" y="2392851"/>
              <a:ext cx="1107996" cy="276999"/>
            </a:xfrm>
            <a:prstGeom prst="rect">
              <a:avLst/>
            </a:prstGeom>
            <a:noFill/>
          </p:spPr>
          <p:txBody>
            <a:bodyPr wrap="none" rtlCol="0">
              <a:spAutoFit/>
            </a:bodyPr>
            <a:lstStyle/>
            <a:p>
              <a:r>
                <a:rPr lang="zh-CN" altLang="en-US" sz="1200" dirty="0">
                  <a:latin typeface="MS PGothic" pitchFamily="34" charset="-128"/>
                  <a:ea typeface="MS PGothic" pitchFamily="34" charset="-128"/>
                </a:rPr>
                <a:t>互动电</a:t>
              </a:r>
              <a:r>
                <a:rPr lang="zh-CN" altLang="en-US" sz="1200" dirty="0" smtClean="0">
                  <a:latin typeface="MS PGothic" pitchFamily="34" charset="-128"/>
                  <a:ea typeface="MS PGothic" pitchFamily="34" charset="-128"/>
                </a:rPr>
                <a:t>视用户</a:t>
              </a:r>
              <a:endParaRPr lang="zh-CN" altLang="en-US" sz="1200" dirty="0">
                <a:latin typeface="MS PGothic" pitchFamily="34" charset="-128"/>
                <a:ea typeface="MS PGothic" pitchFamily="34" charset="-128"/>
              </a:endParaRPr>
            </a:p>
          </p:txBody>
        </p:sp>
      </p:grpSp>
    </p:spTree>
    <p:extLst>
      <p:ext uri="{BB962C8B-B14F-4D97-AF65-F5344CB8AC3E}">
        <p14:creationId xmlns="" xmlns:p14="http://schemas.microsoft.com/office/powerpoint/2010/main" val="339117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2"/>
          <p:cNvSpPr>
            <a:spLocks noChangeShapeType="1"/>
          </p:cNvSpPr>
          <p:nvPr/>
        </p:nvSpPr>
        <p:spPr bwMode="auto">
          <a:xfrm>
            <a:off x="1362075" y="3732213"/>
            <a:ext cx="6953250" cy="0"/>
          </a:xfrm>
          <a:prstGeom prst="line">
            <a:avLst/>
          </a:prstGeom>
          <a:noFill/>
          <a:ln w="25400">
            <a:solidFill>
              <a:schemeClr val="tx1"/>
            </a:solidFill>
            <a:prstDash val="sysDot"/>
            <a:round/>
            <a:headEnd/>
            <a:tailEnd/>
          </a:ln>
        </p:spPr>
        <p:txBody>
          <a:bodyPr/>
          <a:lstStyle/>
          <a:p>
            <a:endParaRPr lang="zh-CN" altLang="en-US"/>
          </a:p>
        </p:txBody>
      </p:sp>
      <p:sp>
        <p:nvSpPr>
          <p:cNvPr id="16387" name="Line 3"/>
          <p:cNvSpPr>
            <a:spLocks noChangeShapeType="1"/>
          </p:cNvSpPr>
          <p:nvPr/>
        </p:nvSpPr>
        <p:spPr bwMode="auto">
          <a:xfrm>
            <a:off x="1362075" y="3486150"/>
            <a:ext cx="6953250" cy="0"/>
          </a:xfrm>
          <a:prstGeom prst="line">
            <a:avLst/>
          </a:prstGeom>
          <a:noFill/>
          <a:ln w="25400">
            <a:solidFill>
              <a:schemeClr val="tx1"/>
            </a:solidFill>
            <a:prstDash val="sysDot"/>
            <a:round/>
            <a:headEnd/>
            <a:tailEnd/>
          </a:ln>
        </p:spPr>
        <p:txBody>
          <a:bodyPr/>
          <a:lstStyle/>
          <a:p>
            <a:endParaRPr lang="zh-CN" altLang="en-US"/>
          </a:p>
        </p:txBody>
      </p:sp>
      <p:pic>
        <p:nvPicPr>
          <p:cNvPr id="16388" name="Picture 4" descr="sfa_large"/>
          <p:cNvPicPr>
            <a:picLocks noChangeAspect="1" noChangeArrowheads="1"/>
          </p:cNvPicPr>
          <p:nvPr/>
        </p:nvPicPr>
        <p:blipFill>
          <a:blip r:embed="rId2"/>
          <a:srcRect/>
          <a:stretch>
            <a:fillRect/>
          </a:stretch>
        </p:blipFill>
        <p:spPr bwMode="auto">
          <a:xfrm>
            <a:off x="1644650" y="685800"/>
            <a:ext cx="5556250" cy="5556250"/>
          </a:xfrm>
          <a:prstGeom prst="rect">
            <a:avLst/>
          </a:prstGeom>
          <a:noFill/>
          <a:ln w="9525">
            <a:noFill/>
            <a:miter lim="800000"/>
            <a:headEnd/>
            <a:tailEnd/>
          </a:ln>
        </p:spPr>
      </p:pic>
      <p:pic>
        <p:nvPicPr>
          <p:cNvPr id="16389" name="Picture 5"/>
          <p:cNvPicPr>
            <a:picLocks noChangeAspect="1" noChangeArrowheads="1"/>
          </p:cNvPicPr>
          <p:nvPr/>
        </p:nvPicPr>
        <p:blipFill>
          <a:blip r:embed="rId3"/>
          <a:srcRect t="60603" r="-5219" b="20747"/>
          <a:stretch>
            <a:fillRect/>
          </a:stretch>
        </p:blipFill>
        <p:spPr bwMode="auto">
          <a:xfrm>
            <a:off x="76200" y="2941638"/>
            <a:ext cx="1335088" cy="1422400"/>
          </a:xfrm>
          <a:prstGeom prst="rect">
            <a:avLst/>
          </a:prstGeom>
          <a:noFill/>
          <a:ln w="9525">
            <a:noFill/>
            <a:miter lim="800000"/>
            <a:headEnd/>
            <a:tailEnd/>
          </a:ln>
        </p:spPr>
      </p:pic>
      <p:sp>
        <p:nvSpPr>
          <p:cNvPr id="16390" name="Text Box 6"/>
          <p:cNvSpPr txBox="1">
            <a:spLocks noChangeArrowheads="1"/>
          </p:cNvSpPr>
          <p:nvPr/>
        </p:nvSpPr>
        <p:spPr bwMode="auto">
          <a:xfrm>
            <a:off x="7162800" y="2362200"/>
            <a:ext cx="1828800" cy="641350"/>
          </a:xfrm>
          <a:prstGeom prst="rect">
            <a:avLst/>
          </a:prstGeom>
          <a:noFill/>
          <a:ln w="9525">
            <a:noFill/>
            <a:miter lim="800000"/>
            <a:headEnd/>
            <a:tailEnd/>
          </a:ln>
        </p:spPr>
        <p:txBody>
          <a:bodyPr lIns="91436" tIns="45716" rIns="91436" bIns="45716">
            <a:spAutoFit/>
          </a:bodyPr>
          <a:lstStyle/>
          <a:p>
            <a:pPr algn="ctr" eaLnBrk="0" hangingPunct="0"/>
            <a:r>
              <a:rPr lang="en-US" altLang="zh-CN">
                <a:latin typeface="Lucida Grande"/>
              </a:rPr>
              <a:t>Applications &amp; Storage</a:t>
            </a:r>
          </a:p>
        </p:txBody>
      </p:sp>
      <p:sp>
        <p:nvSpPr>
          <p:cNvPr id="16391" name="Text Box 7"/>
          <p:cNvSpPr txBox="1">
            <a:spLocks noChangeArrowheads="1"/>
          </p:cNvSpPr>
          <p:nvPr/>
        </p:nvSpPr>
        <p:spPr bwMode="auto">
          <a:xfrm>
            <a:off x="495300" y="2613025"/>
            <a:ext cx="781050" cy="366713"/>
          </a:xfrm>
          <a:prstGeom prst="rect">
            <a:avLst/>
          </a:prstGeom>
          <a:noFill/>
          <a:ln w="9525">
            <a:noFill/>
            <a:miter lim="800000"/>
            <a:headEnd/>
            <a:tailEnd/>
          </a:ln>
        </p:spPr>
        <p:txBody>
          <a:bodyPr wrap="none" lIns="91436" tIns="45716" rIns="91436" bIns="45716">
            <a:spAutoFit/>
          </a:bodyPr>
          <a:lstStyle/>
          <a:p>
            <a:pPr algn="ctr" eaLnBrk="0" hangingPunct="0"/>
            <a:r>
              <a:rPr lang="en-US" altLang="zh-CN">
                <a:latin typeface="Lucida Grande"/>
              </a:rPr>
              <a:t>Users</a:t>
            </a:r>
          </a:p>
        </p:txBody>
      </p:sp>
      <p:pic>
        <p:nvPicPr>
          <p:cNvPr id="16392" name="Picture 8"/>
          <p:cNvPicPr>
            <a:picLocks noChangeAspect="1" noChangeArrowheads="1"/>
          </p:cNvPicPr>
          <p:nvPr/>
        </p:nvPicPr>
        <p:blipFill>
          <a:blip r:embed="rId4"/>
          <a:srcRect/>
          <a:stretch>
            <a:fillRect/>
          </a:stretch>
        </p:blipFill>
        <p:spPr bwMode="auto">
          <a:xfrm>
            <a:off x="7239000" y="3138488"/>
            <a:ext cx="379413" cy="931862"/>
          </a:xfrm>
          <a:prstGeom prst="rect">
            <a:avLst/>
          </a:prstGeom>
          <a:noFill/>
          <a:ln w="9525">
            <a:noFill/>
            <a:miter lim="800000"/>
            <a:headEnd/>
            <a:tailEnd/>
          </a:ln>
        </p:spPr>
      </p:pic>
      <p:pic>
        <p:nvPicPr>
          <p:cNvPr id="16393" name="Picture 9"/>
          <p:cNvPicPr>
            <a:picLocks noChangeAspect="1" noChangeArrowheads="1"/>
          </p:cNvPicPr>
          <p:nvPr/>
        </p:nvPicPr>
        <p:blipFill>
          <a:blip r:embed="rId4"/>
          <a:srcRect/>
          <a:stretch>
            <a:fillRect/>
          </a:stretch>
        </p:blipFill>
        <p:spPr bwMode="auto">
          <a:xfrm>
            <a:off x="7656513" y="3138488"/>
            <a:ext cx="381000" cy="931862"/>
          </a:xfrm>
          <a:prstGeom prst="rect">
            <a:avLst/>
          </a:prstGeom>
          <a:noFill/>
          <a:ln w="9525">
            <a:noFill/>
            <a:miter lim="800000"/>
            <a:headEnd/>
            <a:tailEnd/>
          </a:ln>
        </p:spPr>
      </p:pic>
      <p:pic>
        <p:nvPicPr>
          <p:cNvPr id="16394" name="Picture 10"/>
          <p:cNvPicPr>
            <a:picLocks noChangeAspect="1" noChangeArrowheads="1"/>
          </p:cNvPicPr>
          <p:nvPr/>
        </p:nvPicPr>
        <p:blipFill>
          <a:blip r:embed="rId4"/>
          <a:srcRect/>
          <a:stretch>
            <a:fillRect/>
          </a:stretch>
        </p:blipFill>
        <p:spPr bwMode="auto">
          <a:xfrm>
            <a:off x="8077200" y="3138488"/>
            <a:ext cx="381000" cy="931862"/>
          </a:xfrm>
          <a:prstGeom prst="rect">
            <a:avLst/>
          </a:prstGeom>
          <a:noFill/>
          <a:ln w="9525">
            <a:noFill/>
            <a:miter lim="800000"/>
            <a:headEnd/>
            <a:tailEnd/>
          </a:ln>
        </p:spPr>
      </p:pic>
      <p:sp>
        <p:nvSpPr>
          <p:cNvPr id="16395" name="Text Box 11"/>
          <p:cNvSpPr txBox="1">
            <a:spLocks noChangeArrowheads="1"/>
          </p:cNvSpPr>
          <p:nvPr/>
        </p:nvSpPr>
        <p:spPr bwMode="auto">
          <a:xfrm>
            <a:off x="746125" y="1295400"/>
            <a:ext cx="1158875" cy="517525"/>
          </a:xfrm>
          <a:prstGeom prst="rect">
            <a:avLst/>
          </a:prstGeom>
          <a:noFill/>
          <a:ln w="9525">
            <a:noFill/>
            <a:miter lim="800000"/>
            <a:headEnd/>
            <a:tailEnd/>
          </a:ln>
        </p:spPr>
        <p:txBody>
          <a:bodyPr wrap="none" lIns="91436" tIns="45716" rIns="91436" bIns="45716">
            <a:spAutoFit/>
          </a:bodyPr>
          <a:lstStyle/>
          <a:p>
            <a:pPr algn="ctr" eaLnBrk="0" hangingPunct="0"/>
            <a:r>
              <a:rPr lang="en-US" altLang="zh-CN" sz="1400">
                <a:latin typeface="Lucida Grande"/>
              </a:rPr>
              <a:t>International</a:t>
            </a:r>
          </a:p>
          <a:p>
            <a:pPr algn="ctr" eaLnBrk="0" hangingPunct="0"/>
            <a:r>
              <a:rPr lang="en-US" altLang="zh-CN" sz="1400">
                <a:latin typeface="Lucida Grande"/>
              </a:rPr>
              <a:t>Data Center</a:t>
            </a:r>
          </a:p>
        </p:txBody>
      </p:sp>
      <p:sp>
        <p:nvSpPr>
          <p:cNvPr id="16396" name="Line 12"/>
          <p:cNvSpPr>
            <a:spLocks noChangeShapeType="1"/>
          </p:cNvSpPr>
          <p:nvPr/>
        </p:nvSpPr>
        <p:spPr bwMode="auto">
          <a:xfrm>
            <a:off x="1447800" y="2684463"/>
            <a:ext cx="0" cy="1209675"/>
          </a:xfrm>
          <a:prstGeom prst="line">
            <a:avLst/>
          </a:prstGeom>
          <a:noFill/>
          <a:ln w="22225">
            <a:solidFill>
              <a:schemeClr val="tx1"/>
            </a:solidFill>
            <a:prstDash val="sysDot"/>
            <a:round/>
            <a:headEnd/>
            <a:tailEnd/>
          </a:ln>
        </p:spPr>
        <p:txBody>
          <a:bodyPr wrap="none" anchor="ctr"/>
          <a:lstStyle/>
          <a:p>
            <a:endParaRPr lang="zh-CN" altLang="en-US"/>
          </a:p>
        </p:txBody>
      </p:sp>
      <p:pic>
        <p:nvPicPr>
          <p:cNvPr id="16397" name="Picture 13"/>
          <p:cNvPicPr>
            <a:picLocks noChangeAspect="1" noChangeArrowheads="1"/>
          </p:cNvPicPr>
          <p:nvPr/>
        </p:nvPicPr>
        <p:blipFill>
          <a:blip r:embed="rId3"/>
          <a:srcRect t="77794" b="-1202"/>
          <a:stretch>
            <a:fillRect/>
          </a:stretch>
        </p:blipFill>
        <p:spPr bwMode="auto">
          <a:xfrm>
            <a:off x="1066800" y="1600200"/>
            <a:ext cx="684213" cy="962025"/>
          </a:xfrm>
          <a:prstGeom prst="rect">
            <a:avLst/>
          </a:prstGeom>
          <a:noFill/>
          <a:ln w="9525">
            <a:noFill/>
            <a:miter lim="800000"/>
            <a:headEnd/>
            <a:tailEnd/>
          </a:ln>
        </p:spPr>
      </p:pic>
      <p:sp>
        <p:nvSpPr>
          <p:cNvPr id="16398" name="Rectangle 14"/>
          <p:cNvSpPr>
            <a:spLocks noGrp="1" noChangeArrowheads="1"/>
          </p:cNvSpPr>
          <p:nvPr>
            <p:ph type="title" idx="4294967295"/>
          </p:nvPr>
        </p:nvSpPr>
        <p:spPr>
          <a:xfrm>
            <a:off x="76200" y="427038"/>
            <a:ext cx="9067800" cy="1096962"/>
          </a:xfrm>
        </p:spPr>
        <p:txBody>
          <a:bodyPr/>
          <a:lstStyle/>
          <a:p>
            <a:r>
              <a:rPr lang="en-US" altLang="zh-CN" dirty="0" smtClean="0">
                <a:latin typeface="Arial" pitchFamily="34" charset="0"/>
                <a:cs typeface="Arial" pitchFamily="34" charset="0"/>
              </a:rPr>
              <a:t>    F5</a:t>
            </a:r>
            <a:r>
              <a:rPr lang="zh-CN" altLang="en-US" dirty="0" smtClean="0">
                <a:latin typeface="Arial" pitchFamily="34" charset="0"/>
                <a:cs typeface="Arial" pitchFamily="34" charset="0"/>
              </a:rPr>
              <a:t>：一体化的应用交付架构</a:t>
            </a:r>
            <a:r>
              <a:rPr lang="en-US" altLang="zh-CN" sz="2800" dirty="0" smtClean="0">
                <a:latin typeface="Arial" pitchFamily="34" charset="0"/>
                <a:cs typeface="Arial" pitchFamily="34" charset="0"/>
              </a:rPr>
              <a:t/>
            </a:r>
            <a:br>
              <a:rPr lang="en-US" altLang="zh-CN" sz="2800" dirty="0" smtClean="0">
                <a:latin typeface="Arial" pitchFamily="34" charset="0"/>
                <a:cs typeface="Arial" pitchFamily="34" charset="0"/>
              </a:rPr>
            </a:br>
            <a:endParaRPr lang="de-DE" sz="2800" i="1" dirty="0" smtClean="0">
              <a:solidFill>
                <a:schemeClr val="accent2"/>
              </a:solidFill>
              <a:latin typeface="Arial" pitchFamily="34" charset="0"/>
              <a:cs typeface="Arial" pitchFamily="34" charset="0"/>
            </a:endParaRPr>
          </a:p>
        </p:txBody>
      </p:sp>
      <p:sp>
        <p:nvSpPr>
          <p:cNvPr id="16399" name="Rectangle 15"/>
          <p:cNvSpPr>
            <a:spLocks noChangeArrowheads="1"/>
          </p:cNvSpPr>
          <p:nvPr/>
        </p:nvSpPr>
        <p:spPr bwMode="auto">
          <a:xfrm>
            <a:off x="0" y="914400"/>
            <a:ext cx="8610600" cy="1096963"/>
          </a:xfrm>
          <a:prstGeom prst="rect">
            <a:avLst/>
          </a:prstGeom>
          <a:noFill/>
          <a:ln w="9525">
            <a:noFill/>
            <a:miter lim="800000"/>
            <a:headEnd/>
            <a:tailEnd/>
          </a:ln>
        </p:spPr>
        <p:txBody>
          <a:bodyPr anchor="ctr"/>
          <a:lstStyle/>
          <a:p>
            <a:pPr algn="ctr" eaLnBrk="0" hangingPunct="0"/>
            <a:endParaRPr lang="de-DE" altLang="zh-CN" sz="1400" b="1" i="1">
              <a:solidFill>
                <a:schemeClr val="tx2"/>
              </a:solidFill>
            </a:endParaRPr>
          </a:p>
        </p:txBody>
      </p:sp>
      <p:pic>
        <p:nvPicPr>
          <p:cNvPr id="16400" name="Picture 16" descr="placeholder"/>
          <p:cNvPicPr preferRelativeResize="0">
            <a:picLocks noChangeArrowheads="1"/>
          </p:cNvPicPr>
          <p:nvPr/>
        </p:nvPicPr>
        <p:blipFill>
          <a:blip r:embed="rId5"/>
          <a:srcRect/>
          <a:stretch>
            <a:fillRect/>
          </a:stretch>
        </p:blipFill>
        <p:spPr bwMode="auto">
          <a:xfrm>
            <a:off x="4195763" y="3505200"/>
            <a:ext cx="990600" cy="685800"/>
          </a:xfrm>
          <a:prstGeom prst="rect">
            <a:avLst/>
          </a:prstGeom>
          <a:noFill/>
          <a:ln w="9525">
            <a:noFill/>
            <a:miter lim="800000"/>
            <a:headEnd/>
            <a:tailEnd/>
          </a:ln>
        </p:spPr>
      </p:pic>
      <p:pic>
        <p:nvPicPr>
          <p:cNvPr id="16401" name="Picture 17" descr="placeholder"/>
          <p:cNvPicPr preferRelativeResize="0">
            <a:picLocks noChangeArrowheads="1"/>
          </p:cNvPicPr>
          <p:nvPr/>
        </p:nvPicPr>
        <p:blipFill>
          <a:blip r:embed="rId6"/>
          <a:srcRect/>
          <a:stretch>
            <a:fillRect/>
          </a:stretch>
        </p:blipFill>
        <p:spPr bwMode="auto">
          <a:xfrm>
            <a:off x="4195763" y="2847975"/>
            <a:ext cx="990600" cy="685800"/>
          </a:xfrm>
          <a:prstGeom prst="rect">
            <a:avLst/>
          </a:prstGeom>
          <a:noFill/>
          <a:ln w="9525">
            <a:noFill/>
            <a:miter lim="800000"/>
            <a:headEnd/>
            <a:tailEnd/>
          </a:ln>
        </p:spPr>
      </p:pic>
      <p:pic>
        <p:nvPicPr>
          <p:cNvPr id="16402" name="Picture 18" descr="placeholder"/>
          <p:cNvPicPr preferRelativeResize="0">
            <a:picLocks noChangeArrowheads="1"/>
          </p:cNvPicPr>
          <p:nvPr/>
        </p:nvPicPr>
        <p:blipFill>
          <a:blip r:embed="rId5"/>
          <a:srcRect/>
          <a:stretch>
            <a:fillRect/>
          </a:stretch>
        </p:blipFill>
        <p:spPr bwMode="auto">
          <a:xfrm>
            <a:off x="2565400" y="3505200"/>
            <a:ext cx="855663" cy="685800"/>
          </a:xfrm>
          <a:prstGeom prst="rect">
            <a:avLst/>
          </a:prstGeom>
          <a:noFill/>
          <a:ln w="9525">
            <a:noFill/>
            <a:miter lim="800000"/>
            <a:headEnd/>
            <a:tailEnd/>
          </a:ln>
        </p:spPr>
      </p:pic>
      <p:pic>
        <p:nvPicPr>
          <p:cNvPr id="16403" name="Picture 19" descr="placeholder"/>
          <p:cNvPicPr>
            <a:picLocks noChangeAspect="1" noChangeArrowheads="1"/>
          </p:cNvPicPr>
          <p:nvPr/>
        </p:nvPicPr>
        <p:blipFill>
          <a:blip r:embed="rId6"/>
          <a:srcRect/>
          <a:stretch>
            <a:fillRect/>
          </a:stretch>
        </p:blipFill>
        <p:spPr bwMode="auto">
          <a:xfrm>
            <a:off x="3625850" y="2201863"/>
            <a:ext cx="1655763" cy="450850"/>
          </a:xfrm>
          <a:prstGeom prst="rect">
            <a:avLst/>
          </a:prstGeom>
          <a:noFill/>
          <a:ln w="9525">
            <a:noFill/>
            <a:miter lim="800000"/>
            <a:headEnd/>
            <a:tailEnd/>
          </a:ln>
        </p:spPr>
      </p:pic>
      <p:sp>
        <p:nvSpPr>
          <p:cNvPr id="16404" name="Text Box 20"/>
          <p:cNvSpPr txBox="1">
            <a:spLocks noChangeArrowheads="1"/>
          </p:cNvSpPr>
          <p:nvPr/>
        </p:nvSpPr>
        <p:spPr bwMode="auto">
          <a:xfrm>
            <a:off x="3665538" y="2227263"/>
            <a:ext cx="1606550" cy="428625"/>
          </a:xfrm>
          <a:prstGeom prst="rect">
            <a:avLst/>
          </a:prstGeom>
          <a:noFill/>
          <a:ln w="9525">
            <a:noFill/>
            <a:miter lim="800000"/>
            <a:headEnd/>
            <a:tailEnd/>
          </a:ln>
        </p:spPr>
        <p:txBody>
          <a:bodyPr lIns="91436" tIns="45716" rIns="91436" bIns="45716">
            <a:spAutoFit/>
          </a:bodyPr>
          <a:lstStyle/>
          <a:p>
            <a:pPr algn="ctr" eaLnBrk="0" hangingPunct="0"/>
            <a:r>
              <a:rPr lang="en-US" altLang="zh-CN" sz="1100">
                <a:solidFill>
                  <a:schemeClr val="bg1"/>
                </a:solidFill>
              </a:rPr>
              <a:t>Enterprise Manager /</a:t>
            </a:r>
          </a:p>
          <a:p>
            <a:pPr algn="ctr" eaLnBrk="0" hangingPunct="0"/>
            <a:r>
              <a:rPr lang="en-US" altLang="zh-CN" sz="1100">
                <a:solidFill>
                  <a:schemeClr val="bg1"/>
                </a:solidFill>
              </a:rPr>
              <a:t>ControlPoint</a:t>
            </a:r>
          </a:p>
        </p:txBody>
      </p:sp>
      <p:pic>
        <p:nvPicPr>
          <p:cNvPr id="16405" name="Picture 21" descr="placeholder"/>
          <p:cNvPicPr>
            <a:picLocks noChangeAspect="1" noChangeArrowheads="1"/>
          </p:cNvPicPr>
          <p:nvPr/>
        </p:nvPicPr>
        <p:blipFill>
          <a:blip r:embed="rId6"/>
          <a:srcRect/>
          <a:stretch>
            <a:fillRect/>
          </a:stretch>
        </p:blipFill>
        <p:spPr bwMode="auto">
          <a:xfrm>
            <a:off x="3625850" y="4652963"/>
            <a:ext cx="1655763" cy="452437"/>
          </a:xfrm>
          <a:prstGeom prst="rect">
            <a:avLst/>
          </a:prstGeom>
          <a:noFill/>
          <a:ln w="9525">
            <a:noFill/>
            <a:miter lim="800000"/>
            <a:headEnd/>
            <a:tailEnd/>
          </a:ln>
        </p:spPr>
      </p:pic>
      <p:sp>
        <p:nvSpPr>
          <p:cNvPr id="16406" name="Text Box 22"/>
          <p:cNvSpPr txBox="1">
            <a:spLocks noChangeArrowheads="1"/>
          </p:cNvSpPr>
          <p:nvPr/>
        </p:nvSpPr>
        <p:spPr bwMode="auto">
          <a:xfrm>
            <a:off x="3636963" y="4741863"/>
            <a:ext cx="1606550" cy="260350"/>
          </a:xfrm>
          <a:prstGeom prst="rect">
            <a:avLst/>
          </a:prstGeom>
          <a:noFill/>
          <a:ln w="9525">
            <a:noFill/>
            <a:miter lim="800000"/>
            <a:headEnd/>
            <a:tailEnd/>
          </a:ln>
        </p:spPr>
        <p:txBody>
          <a:bodyPr lIns="91436" tIns="45716" rIns="91436" bIns="45716">
            <a:spAutoFit/>
          </a:bodyPr>
          <a:lstStyle/>
          <a:p>
            <a:pPr algn="ctr" eaLnBrk="0" hangingPunct="0"/>
            <a:r>
              <a:rPr lang="en-US" altLang="zh-CN" sz="1100">
                <a:solidFill>
                  <a:schemeClr val="bg1"/>
                </a:solidFill>
              </a:rPr>
              <a:t>TMOS</a:t>
            </a:r>
          </a:p>
        </p:txBody>
      </p:sp>
      <p:pic>
        <p:nvPicPr>
          <p:cNvPr id="16407" name="Picture 23" descr="placeholder"/>
          <p:cNvPicPr>
            <a:picLocks noChangeAspect="1" noChangeArrowheads="1"/>
          </p:cNvPicPr>
          <p:nvPr/>
        </p:nvPicPr>
        <p:blipFill>
          <a:blip r:embed="rId6"/>
          <a:srcRect/>
          <a:stretch>
            <a:fillRect/>
          </a:stretch>
        </p:blipFill>
        <p:spPr bwMode="auto">
          <a:xfrm>
            <a:off x="3625850" y="4224338"/>
            <a:ext cx="1655763" cy="452437"/>
          </a:xfrm>
          <a:prstGeom prst="rect">
            <a:avLst/>
          </a:prstGeom>
          <a:noFill/>
          <a:ln w="9525">
            <a:noFill/>
            <a:miter lim="800000"/>
            <a:headEnd/>
            <a:tailEnd/>
          </a:ln>
        </p:spPr>
      </p:pic>
      <p:sp>
        <p:nvSpPr>
          <p:cNvPr id="16408" name="Text Box 24"/>
          <p:cNvSpPr txBox="1">
            <a:spLocks noChangeArrowheads="1"/>
          </p:cNvSpPr>
          <p:nvPr/>
        </p:nvSpPr>
        <p:spPr bwMode="auto">
          <a:xfrm>
            <a:off x="3665538" y="4313238"/>
            <a:ext cx="1606550" cy="260350"/>
          </a:xfrm>
          <a:prstGeom prst="rect">
            <a:avLst/>
          </a:prstGeom>
          <a:noFill/>
          <a:ln w="9525">
            <a:noFill/>
            <a:miter lim="800000"/>
            <a:headEnd/>
            <a:tailEnd/>
          </a:ln>
        </p:spPr>
        <p:txBody>
          <a:bodyPr lIns="91436" tIns="45716" rIns="91436" bIns="45716">
            <a:spAutoFit/>
          </a:bodyPr>
          <a:lstStyle/>
          <a:p>
            <a:pPr algn="ctr" eaLnBrk="0" hangingPunct="0"/>
            <a:r>
              <a:rPr lang="en-US" altLang="zh-CN" sz="1100">
                <a:solidFill>
                  <a:schemeClr val="bg1"/>
                </a:solidFill>
              </a:rPr>
              <a:t>iControl</a:t>
            </a:r>
          </a:p>
        </p:txBody>
      </p:sp>
      <p:pic>
        <p:nvPicPr>
          <p:cNvPr id="16409" name="Picture 25" descr="placeholder"/>
          <p:cNvPicPr>
            <a:picLocks noChangeAspect="1" noChangeArrowheads="1"/>
          </p:cNvPicPr>
          <p:nvPr/>
        </p:nvPicPr>
        <p:blipFill>
          <a:blip r:embed="rId6"/>
          <a:srcRect/>
          <a:stretch>
            <a:fillRect/>
          </a:stretch>
        </p:blipFill>
        <p:spPr bwMode="auto">
          <a:xfrm>
            <a:off x="1749425" y="2827338"/>
            <a:ext cx="855663" cy="1377950"/>
          </a:xfrm>
          <a:prstGeom prst="rect">
            <a:avLst/>
          </a:prstGeom>
          <a:noFill/>
          <a:ln w="9525">
            <a:noFill/>
            <a:miter lim="800000"/>
            <a:headEnd/>
            <a:tailEnd/>
          </a:ln>
        </p:spPr>
      </p:pic>
      <p:sp>
        <p:nvSpPr>
          <p:cNvPr id="16410" name="Text Box 26"/>
          <p:cNvSpPr txBox="1">
            <a:spLocks noChangeArrowheads="1"/>
          </p:cNvSpPr>
          <p:nvPr/>
        </p:nvSpPr>
        <p:spPr bwMode="auto">
          <a:xfrm>
            <a:off x="1755775" y="3059113"/>
            <a:ext cx="836613" cy="765175"/>
          </a:xfrm>
          <a:prstGeom prst="rect">
            <a:avLst/>
          </a:prstGeom>
          <a:noFill/>
          <a:ln w="9525">
            <a:noFill/>
            <a:miter lim="800000"/>
            <a:headEnd/>
            <a:tailEnd/>
          </a:ln>
        </p:spPr>
        <p:txBody>
          <a:bodyPr lIns="91436" tIns="45716" rIns="91436" bIns="45716">
            <a:spAutoFit/>
          </a:bodyPr>
          <a:lstStyle/>
          <a:p>
            <a:pPr algn="ctr" eaLnBrk="0" hangingPunct="0"/>
            <a:r>
              <a:rPr lang="en-US" altLang="zh-CN" sz="1100">
                <a:solidFill>
                  <a:schemeClr val="bg1"/>
                </a:solidFill>
              </a:rPr>
              <a:t>BIG-IP Global Traffic Manager</a:t>
            </a:r>
          </a:p>
        </p:txBody>
      </p:sp>
      <p:pic>
        <p:nvPicPr>
          <p:cNvPr id="16411" name="Picture 27" descr="placeholder"/>
          <p:cNvPicPr preferRelativeResize="0">
            <a:picLocks noChangeArrowheads="1"/>
          </p:cNvPicPr>
          <p:nvPr/>
        </p:nvPicPr>
        <p:blipFill>
          <a:blip r:embed="rId6"/>
          <a:srcRect/>
          <a:stretch>
            <a:fillRect/>
          </a:stretch>
        </p:blipFill>
        <p:spPr bwMode="auto">
          <a:xfrm>
            <a:off x="2565400" y="2847975"/>
            <a:ext cx="855663" cy="685800"/>
          </a:xfrm>
          <a:prstGeom prst="rect">
            <a:avLst/>
          </a:prstGeom>
          <a:noFill/>
          <a:ln w="9525">
            <a:noFill/>
            <a:miter lim="800000"/>
            <a:headEnd/>
            <a:tailEnd/>
          </a:ln>
        </p:spPr>
      </p:pic>
      <p:sp>
        <p:nvSpPr>
          <p:cNvPr id="16412" name="Text Box 28"/>
          <p:cNvSpPr txBox="1">
            <a:spLocks noChangeArrowheads="1"/>
          </p:cNvSpPr>
          <p:nvPr/>
        </p:nvSpPr>
        <p:spPr bwMode="auto">
          <a:xfrm>
            <a:off x="2595563" y="3657600"/>
            <a:ext cx="838200" cy="260350"/>
          </a:xfrm>
          <a:prstGeom prst="rect">
            <a:avLst/>
          </a:prstGeom>
          <a:noFill/>
          <a:ln w="9525">
            <a:noFill/>
            <a:miter lim="800000"/>
            <a:headEnd/>
            <a:tailEnd/>
          </a:ln>
        </p:spPr>
        <p:txBody>
          <a:bodyPr lIns="91436" tIns="45716" rIns="91436" bIns="45716">
            <a:spAutoFit/>
          </a:bodyPr>
          <a:lstStyle/>
          <a:p>
            <a:pPr algn="ctr" eaLnBrk="0" hangingPunct="0"/>
            <a:r>
              <a:rPr lang="en-US" altLang="zh-CN" sz="1100">
                <a:solidFill>
                  <a:schemeClr val="bg1"/>
                </a:solidFill>
              </a:rPr>
              <a:t>WOM</a:t>
            </a:r>
          </a:p>
        </p:txBody>
      </p:sp>
      <p:pic>
        <p:nvPicPr>
          <p:cNvPr id="16413" name="Picture 29" descr="placeholder"/>
          <p:cNvPicPr>
            <a:picLocks noChangeAspect="1" noChangeArrowheads="1"/>
          </p:cNvPicPr>
          <p:nvPr/>
        </p:nvPicPr>
        <p:blipFill>
          <a:blip r:embed="rId6"/>
          <a:srcRect/>
          <a:stretch>
            <a:fillRect/>
          </a:stretch>
        </p:blipFill>
        <p:spPr bwMode="auto">
          <a:xfrm>
            <a:off x="3379788" y="2827338"/>
            <a:ext cx="855662" cy="1377950"/>
          </a:xfrm>
          <a:prstGeom prst="rect">
            <a:avLst/>
          </a:prstGeom>
          <a:noFill/>
          <a:ln w="9525">
            <a:noFill/>
            <a:miter lim="800000"/>
            <a:headEnd/>
            <a:tailEnd/>
          </a:ln>
        </p:spPr>
      </p:pic>
      <p:sp>
        <p:nvSpPr>
          <p:cNvPr id="16414" name="Text Box 30"/>
          <p:cNvSpPr txBox="1">
            <a:spLocks noChangeArrowheads="1"/>
          </p:cNvSpPr>
          <p:nvPr/>
        </p:nvSpPr>
        <p:spPr bwMode="auto">
          <a:xfrm>
            <a:off x="3394075" y="3309938"/>
            <a:ext cx="836613" cy="430879"/>
          </a:xfrm>
          <a:prstGeom prst="rect">
            <a:avLst/>
          </a:prstGeom>
          <a:noFill/>
          <a:ln w="9525">
            <a:noFill/>
            <a:miter lim="800000"/>
            <a:headEnd/>
            <a:tailEnd/>
          </a:ln>
        </p:spPr>
        <p:txBody>
          <a:bodyPr lIns="91436" tIns="45716" rIns="91436" bIns="45716">
            <a:spAutoFit/>
          </a:bodyPr>
          <a:lstStyle/>
          <a:p>
            <a:pPr algn="ctr" eaLnBrk="0" hangingPunct="0"/>
            <a:r>
              <a:rPr lang="en-US" altLang="zh-CN" sz="1100" dirty="0" smtClean="0">
                <a:solidFill>
                  <a:schemeClr val="bg1"/>
                </a:solidFill>
              </a:rPr>
              <a:t>APM</a:t>
            </a:r>
            <a:endParaRPr lang="en-US" altLang="zh-CN" sz="1100" dirty="0">
              <a:solidFill>
                <a:schemeClr val="bg1"/>
              </a:solidFill>
            </a:endParaRPr>
          </a:p>
          <a:p>
            <a:pPr algn="ctr" eaLnBrk="0" hangingPunct="0"/>
            <a:r>
              <a:rPr lang="en-US" altLang="zh-CN" sz="1100" dirty="0">
                <a:solidFill>
                  <a:schemeClr val="bg1"/>
                </a:solidFill>
              </a:rPr>
              <a:t>SSL VPN</a:t>
            </a:r>
          </a:p>
        </p:txBody>
      </p:sp>
      <p:sp>
        <p:nvSpPr>
          <p:cNvPr id="16415" name="Text Box 31"/>
          <p:cNvSpPr txBox="1">
            <a:spLocks noChangeArrowheads="1"/>
          </p:cNvSpPr>
          <p:nvPr/>
        </p:nvSpPr>
        <p:spPr bwMode="auto">
          <a:xfrm>
            <a:off x="4165600" y="2895600"/>
            <a:ext cx="1049338" cy="596900"/>
          </a:xfrm>
          <a:prstGeom prst="rect">
            <a:avLst/>
          </a:prstGeom>
          <a:noFill/>
          <a:ln w="9525">
            <a:noFill/>
            <a:miter lim="800000"/>
            <a:headEnd/>
            <a:tailEnd/>
          </a:ln>
        </p:spPr>
        <p:txBody>
          <a:bodyPr lIns="91436" tIns="45716" rIns="91436" bIns="45716">
            <a:spAutoFit/>
          </a:bodyPr>
          <a:lstStyle/>
          <a:p>
            <a:pPr algn="ctr" eaLnBrk="0" hangingPunct="0"/>
            <a:r>
              <a:rPr lang="en-US" altLang="zh-CN" sz="1100">
                <a:solidFill>
                  <a:schemeClr val="bg1"/>
                </a:solidFill>
              </a:rPr>
              <a:t>BIG-IP Local</a:t>
            </a:r>
          </a:p>
          <a:p>
            <a:pPr algn="ctr" eaLnBrk="0" hangingPunct="0"/>
            <a:r>
              <a:rPr lang="en-US" altLang="zh-CN" sz="1100">
                <a:solidFill>
                  <a:schemeClr val="bg1"/>
                </a:solidFill>
              </a:rPr>
              <a:t>Traffic</a:t>
            </a:r>
          </a:p>
          <a:p>
            <a:pPr algn="ctr" eaLnBrk="0" hangingPunct="0"/>
            <a:r>
              <a:rPr lang="en-US" altLang="zh-CN" sz="1100">
                <a:solidFill>
                  <a:schemeClr val="bg1"/>
                </a:solidFill>
              </a:rPr>
              <a:t>Manager</a:t>
            </a:r>
          </a:p>
        </p:txBody>
      </p:sp>
      <p:pic>
        <p:nvPicPr>
          <p:cNvPr id="16416" name="Picture 32" descr="placeholder"/>
          <p:cNvPicPr>
            <a:picLocks noChangeAspect="1" noChangeArrowheads="1"/>
          </p:cNvPicPr>
          <p:nvPr/>
        </p:nvPicPr>
        <p:blipFill>
          <a:blip r:embed="rId6"/>
          <a:srcRect/>
          <a:stretch>
            <a:fillRect/>
          </a:stretch>
        </p:blipFill>
        <p:spPr bwMode="auto">
          <a:xfrm>
            <a:off x="5132388" y="2827338"/>
            <a:ext cx="968375" cy="1377950"/>
          </a:xfrm>
          <a:prstGeom prst="rect">
            <a:avLst/>
          </a:prstGeom>
          <a:noFill/>
          <a:ln w="9525">
            <a:noFill/>
            <a:miter lim="800000"/>
            <a:headEnd/>
            <a:tailEnd/>
          </a:ln>
        </p:spPr>
      </p:pic>
      <p:sp>
        <p:nvSpPr>
          <p:cNvPr id="16417" name="Text Box 33"/>
          <p:cNvSpPr txBox="1">
            <a:spLocks noChangeArrowheads="1"/>
          </p:cNvSpPr>
          <p:nvPr/>
        </p:nvSpPr>
        <p:spPr bwMode="auto">
          <a:xfrm>
            <a:off x="5116513" y="3065463"/>
            <a:ext cx="1042987" cy="765175"/>
          </a:xfrm>
          <a:prstGeom prst="rect">
            <a:avLst/>
          </a:prstGeom>
          <a:noFill/>
          <a:ln w="9525">
            <a:noFill/>
            <a:miter lim="800000"/>
            <a:headEnd/>
            <a:tailEnd/>
          </a:ln>
        </p:spPr>
        <p:txBody>
          <a:bodyPr lIns="91436" tIns="45716" rIns="91436" bIns="45716">
            <a:spAutoFit/>
          </a:bodyPr>
          <a:lstStyle/>
          <a:p>
            <a:pPr algn="ctr" eaLnBrk="0" hangingPunct="0"/>
            <a:r>
              <a:rPr lang="en-US" altLang="zh-CN" sz="1100" dirty="0">
                <a:solidFill>
                  <a:schemeClr val="bg1"/>
                </a:solidFill>
              </a:rPr>
              <a:t>BIG-IP Application</a:t>
            </a:r>
          </a:p>
          <a:p>
            <a:pPr algn="ctr" eaLnBrk="0" hangingPunct="0"/>
            <a:r>
              <a:rPr lang="en-US" altLang="zh-CN" sz="1100" dirty="0">
                <a:solidFill>
                  <a:schemeClr val="bg1"/>
                </a:solidFill>
              </a:rPr>
              <a:t>Security</a:t>
            </a:r>
          </a:p>
          <a:p>
            <a:pPr algn="ctr" eaLnBrk="0" hangingPunct="0"/>
            <a:r>
              <a:rPr lang="en-US" altLang="zh-CN" sz="1100" dirty="0">
                <a:solidFill>
                  <a:schemeClr val="bg1"/>
                </a:solidFill>
              </a:rPr>
              <a:t>Manager</a:t>
            </a:r>
          </a:p>
        </p:txBody>
      </p:sp>
      <p:sp>
        <p:nvSpPr>
          <p:cNvPr id="16418" name="Text Box 34"/>
          <p:cNvSpPr txBox="1">
            <a:spLocks noChangeArrowheads="1"/>
          </p:cNvSpPr>
          <p:nvPr/>
        </p:nvSpPr>
        <p:spPr bwMode="auto">
          <a:xfrm>
            <a:off x="4157663" y="3581400"/>
            <a:ext cx="1066800" cy="428625"/>
          </a:xfrm>
          <a:prstGeom prst="rect">
            <a:avLst/>
          </a:prstGeom>
          <a:noFill/>
          <a:ln w="9525">
            <a:noFill/>
            <a:miter lim="800000"/>
            <a:headEnd/>
            <a:tailEnd/>
          </a:ln>
        </p:spPr>
        <p:txBody>
          <a:bodyPr lIns="91436" tIns="45716" rIns="91436" bIns="45716">
            <a:spAutoFit/>
          </a:bodyPr>
          <a:lstStyle/>
          <a:p>
            <a:pPr algn="ctr" eaLnBrk="0" hangingPunct="0"/>
            <a:r>
              <a:rPr lang="en-US" altLang="zh-CN" sz="1100" dirty="0">
                <a:solidFill>
                  <a:schemeClr val="bg1"/>
                </a:solidFill>
              </a:rPr>
              <a:t>BIG-IP Web</a:t>
            </a:r>
          </a:p>
          <a:p>
            <a:pPr algn="ctr" eaLnBrk="0" hangingPunct="0"/>
            <a:r>
              <a:rPr lang="en-US" altLang="zh-CN" sz="1100" dirty="0">
                <a:solidFill>
                  <a:schemeClr val="bg1"/>
                </a:solidFill>
              </a:rPr>
              <a:t>Accelerator</a:t>
            </a:r>
          </a:p>
        </p:txBody>
      </p:sp>
      <p:sp>
        <p:nvSpPr>
          <p:cNvPr id="16419" name="Text Box 35"/>
          <p:cNvSpPr txBox="1">
            <a:spLocks noChangeArrowheads="1"/>
          </p:cNvSpPr>
          <p:nvPr/>
        </p:nvSpPr>
        <p:spPr bwMode="auto">
          <a:xfrm>
            <a:off x="2595563" y="2908300"/>
            <a:ext cx="838200" cy="596900"/>
          </a:xfrm>
          <a:prstGeom prst="rect">
            <a:avLst/>
          </a:prstGeom>
          <a:noFill/>
          <a:ln w="9525">
            <a:noFill/>
            <a:miter lim="800000"/>
            <a:headEnd/>
            <a:tailEnd/>
          </a:ln>
        </p:spPr>
        <p:txBody>
          <a:bodyPr lIns="91436" tIns="45716" rIns="91436" bIns="45716">
            <a:spAutoFit/>
          </a:bodyPr>
          <a:lstStyle/>
          <a:p>
            <a:pPr algn="ctr" eaLnBrk="0" hangingPunct="0"/>
            <a:r>
              <a:rPr lang="en-US" altLang="zh-CN" sz="1100">
                <a:solidFill>
                  <a:schemeClr val="bg1"/>
                </a:solidFill>
              </a:rPr>
              <a:t>BIG-IP Link</a:t>
            </a:r>
          </a:p>
          <a:p>
            <a:pPr algn="ctr" eaLnBrk="0" hangingPunct="0"/>
            <a:r>
              <a:rPr lang="en-US" altLang="zh-CN" sz="1100">
                <a:solidFill>
                  <a:schemeClr val="bg1"/>
                </a:solidFill>
              </a:rPr>
              <a:t>Controller</a:t>
            </a:r>
          </a:p>
        </p:txBody>
      </p:sp>
      <p:pic>
        <p:nvPicPr>
          <p:cNvPr id="16420" name="Picture 36" descr="placeholder"/>
          <p:cNvPicPr>
            <a:picLocks noChangeAspect="1" noChangeArrowheads="1"/>
          </p:cNvPicPr>
          <p:nvPr/>
        </p:nvPicPr>
        <p:blipFill>
          <a:blip r:embed="rId6"/>
          <a:srcRect/>
          <a:stretch>
            <a:fillRect/>
          </a:stretch>
        </p:blipFill>
        <p:spPr bwMode="auto">
          <a:xfrm>
            <a:off x="6053138" y="2836863"/>
            <a:ext cx="968375" cy="1377950"/>
          </a:xfrm>
          <a:prstGeom prst="rect">
            <a:avLst/>
          </a:prstGeom>
          <a:noFill/>
          <a:ln w="9525">
            <a:noFill/>
            <a:miter lim="800000"/>
            <a:headEnd/>
            <a:tailEnd/>
          </a:ln>
        </p:spPr>
      </p:pic>
      <p:sp>
        <p:nvSpPr>
          <p:cNvPr id="16421" name="Text Box 37"/>
          <p:cNvSpPr txBox="1">
            <a:spLocks noChangeArrowheads="1"/>
          </p:cNvSpPr>
          <p:nvPr/>
        </p:nvSpPr>
        <p:spPr bwMode="auto">
          <a:xfrm>
            <a:off x="6000750" y="2986088"/>
            <a:ext cx="1042988" cy="765175"/>
          </a:xfrm>
          <a:prstGeom prst="rect">
            <a:avLst/>
          </a:prstGeom>
          <a:noFill/>
          <a:ln w="9525">
            <a:noFill/>
            <a:miter lim="800000"/>
            <a:headEnd/>
            <a:tailEnd/>
          </a:ln>
        </p:spPr>
        <p:txBody>
          <a:bodyPr lIns="91436" tIns="45716" rIns="91436" bIns="45716">
            <a:spAutoFit/>
          </a:bodyPr>
          <a:lstStyle/>
          <a:p>
            <a:pPr algn="ctr" eaLnBrk="0" hangingPunct="0"/>
            <a:endParaRPr lang="zh-CN" altLang="en-US" sz="1100">
              <a:solidFill>
                <a:schemeClr val="bg1"/>
              </a:solidFill>
            </a:endParaRPr>
          </a:p>
          <a:p>
            <a:pPr algn="ctr" eaLnBrk="0" hangingPunct="0"/>
            <a:r>
              <a:rPr lang="en-US" altLang="zh-CN" sz="1100">
                <a:solidFill>
                  <a:schemeClr val="bg1"/>
                </a:solidFill>
              </a:rPr>
              <a:t>ARX</a:t>
            </a:r>
          </a:p>
          <a:p>
            <a:pPr algn="ctr" eaLnBrk="0" hangingPunct="0"/>
            <a:r>
              <a:rPr lang="en-US" altLang="zh-CN" sz="1100">
                <a:solidFill>
                  <a:schemeClr val="bg1"/>
                </a:solidFill>
              </a:rPr>
              <a:t>File/Data Virtualization</a:t>
            </a:r>
          </a:p>
        </p:txBody>
      </p:sp>
      <p:sp>
        <p:nvSpPr>
          <p:cNvPr id="40" name="Text Box 38"/>
          <p:cNvSpPr txBox="1">
            <a:spLocks noChangeArrowheads="1"/>
          </p:cNvSpPr>
          <p:nvPr/>
        </p:nvSpPr>
        <p:spPr bwMode="auto">
          <a:xfrm>
            <a:off x="366713" y="4859338"/>
            <a:ext cx="2438400" cy="1190625"/>
          </a:xfrm>
          <a:prstGeom prst="rect">
            <a:avLst/>
          </a:prstGeom>
          <a:noFill/>
          <a:ln w="12700" algn="ctr">
            <a:noFill/>
            <a:miter lim="800000"/>
            <a:headEnd/>
            <a:tailEnd/>
          </a:ln>
        </p:spPr>
        <p:txBody>
          <a:bodyPr lIns="91436" tIns="45716" rIns="91436" bIns="45716">
            <a:spAutoFit/>
          </a:bodyPr>
          <a:lstStyle/>
          <a:p>
            <a:pPr eaLnBrk="0" hangingPunct="0"/>
            <a:r>
              <a:rPr lang="zh-CN" altLang="en-US" b="1" i="1">
                <a:solidFill>
                  <a:schemeClr val="accent2"/>
                </a:solidFill>
              </a:rPr>
              <a:t>一个整合的硬件平台</a:t>
            </a:r>
          </a:p>
          <a:p>
            <a:pPr eaLnBrk="0" hangingPunct="0"/>
            <a:r>
              <a:rPr lang="zh-CN" altLang="en-US" b="1" i="1">
                <a:solidFill>
                  <a:schemeClr val="accent2"/>
                </a:solidFill>
              </a:rPr>
              <a:t>统一的管理界面</a:t>
            </a:r>
          </a:p>
          <a:p>
            <a:pPr eaLnBrk="0" hangingPunct="0"/>
            <a:r>
              <a:rPr lang="en-US" altLang="zh-CN" b="1" i="1">
                <a:solidFill>
                  <a:schemeClr val="accent2"/>
                </a:solidFill>
              </a:rPr>
              <a:t>License</a:t>
            </a:r>
            <a:r>
              <a:rPr lang="zh-CN" altLang="en-US" b="1" i="1">
                <a:solidFill>
                  <a:schemeClr val="accent2"/>
                </a:solidFill>
              </a:rPr>
              <a:t>功能实现</a:t>
            </a:r>
          </a:p>
          <a:p>
            <a:pPr eaLnBrk="0" hangingPunct="0"/>
            <a:r>
              <a:rPr lang="zh-CN" altLang="en-US" b="1" i="1">
                <a:solidFill>
                  <a:schemeClr val="accent2"/>
                </a:solidFill>
              </a:rPr>
              <a:t>统一的支持体系</a:t>
            </a:r>
            <a:endParaRPr lang="en-US" altLang="zh-CN" b="1" i="1">
              <a:solidFill>
                <a:schemeClr val="accent2"/>
              </a:solidFill>
            </a:endParaRPr>
          </a:p>
        </p:txBody>
      </p:sp>
      <p:sp>
        <p:nvSpPr>
          <p:cNvPr id="41" name="Text Box 39"/>
          <p:cNvSpPr txBox="1">
            <a:spLocks noChangeArrowheads="1"/>
          </p:cNvSpPr>
          <p:nvPr/>
        </p:nvSpPr>
        <p:spPr bwMode="auto">
          <a:xfrm>
            <a:off x="6289675" y="4872038"/>
            <a:ext cx="2854325" cy="1739900"/>
          </a:xfrm>
          <a:prstGeom prst="rect">
            <a:avLst/>
          </a:prstGeom>
          <a:noFill/>
          <a:ln w="12700" algn="ctr">
            <a:noFill/>
            <a:miter lim="800000"/>
            <a:headEnd/>
            <a:tailEnd/>
          </a:ln>
        </p:spPr>
        <p:txBody>
          <a:bodyPr lIns="91436" tIns="45716" rIns="91436" bIns="45716">
            <a:spAutoFit/>
          </a:bodyPr>
          <a:lstStyle/>
          <a:p>
            <a:pPr eaLnBrk="0" hangingPunct="0"/>
            <a:r>
              <a:rPr lang="en-US" altLang="zh-CN" b="1" i="1">
                <a:solidFill>
                  <a:srgbClr val="FF0000"/>
                </a:solidFill>
              </a:rPr>
              <a:t>99.999%</a:t>
            </a:r>
            <a:r>
              <a:rPr lang="zh-CN" altLang="en-US" b="1" i="1">
                <a:solidFill>
                  <a:srgbClr val="FF0000"/>
                </a:solidFill>
              </a:rPr>
              <a:t>的应用高可用</a:t>
            </a:r>
          </a:p>
          <a:p>
            <a:pPr eaLnBrk="0" hangingPunct="0"/>
            <a:r>
              <a:rPr lang="zh-CN" altLang="en-US" b="1" i="1">
                <a:solidFill>
                  <a:srgbClr val="FF0000"/>
                </a:solidFill>
              </a:rPr>
              <a:t>应用级安全</a:t>
            </a:r>
            <a:endParaRPr lang="en-US" altLang="zh-CN" b="1" i="1">
              <a:solidFill>
                <a:srgbClr val="FF0000"/>
              </a:solidFill>
            </a:endParaRPr>
          </a:p>
          <a:p>
            <a:pPr eaLnBrk="0" hangingPunct="0"/>
            <a:r>
              <a:rPr lang="zh-CN" altLang="en-US" b="1" i="1">
                <a:solidFill>
                  <a:srgbClr val="FF0000"/>
                </a:solidFill>
              </a:rPr>
              <a:t>服务器资源恢复</a:t>
            </a:r>
            <a:r>
              <a:rPr lang="en-US" altLang="zh-CN" b="1" i="1">
                <a:solidFill>
                  <a:srgbClr val="FF0000"/>
                </a:solidFill>
              </a:rPr>
              <a:t>80%</a:t>
            </a:r>
          </a:p>
          <a:p>
            <a:pPr eaLnBrk="0" hangingPunct="0"/>
            <a:r>
              <a:rPr lang="zh-CN" altLang="en-US" b="1" i="1">
                <a:solidFill>
                  <a:srgbClr val="FF0000"/>
                </a:solidFill>
              </a:rPr>
              <a:t>带宽节约</a:t>
            </a:r>
            <a:r>
              <a:rPr lang="en-US" altLang="zh-CN" b="1" i="1">
                <a:solidFill>
                  <a:srgbClr val="FF0000"/>
                </a:solidFill>
              </a:rPr>
              <a:t>2~5</a:t>
            </a:r>
            <a:r>
              <a:rPr lang="zh-CN" altLang="en-US" b="1" i="1">
                <a:solidFill>
                  <a:srgbClr val="FF0000"/>
                </a:solidFill>
              </a:rPr>
              <a:t>倍</a:t>
            </a:r>
          </a:p>
          <a:p>
            <a:pPr eaLnBrk="0" hangingPunct="0"/>
            <a:r>
              <a:rPr lang="en-US" altLang="zh-CN" b="1" i="1">
                <a:solidFill>
                  <a:srgbClr val="FF0000"/>
                </a:solidFill>
              </a:rPr>
              <a:t>Web</a:t>
            </a:r>
            <a:r>
              <a:rPr lang="zh-CN" altLang="en-US" b="1" i="1">
                <a:solidFill>
                  <a:srgbClr val="FF0000"/>
                </a:solidFill>
              </a:rPr>
              <a:t>应用的速度</a:t>
            </a:r>
            <a:r>
              <a:rPr lang="en-US" altLang="zh-CN" b="1" i="1">
                <a:solidFill>
                  <a:srgbClr val="FF0000"/>
                </a:solidFill>
              </a:rPr>
              <a:t>3~7</a:t>
            </a:r>
            <a:r>
              <a:rPr lang="zh-CN" altLang="en-US" b="1" i="1">
                <a:solidFill>
                  <a:srgbClr val="FF0000"/>
                </a:solidFill>
              </a:rPr>
              <a:t>倍</a:t>
            </a:r>
          </a:p>
          <a:p>
            <a:pPr eaLnBrk="0" hangingPunct="0"/>
            <a:endParaRPr lang="en-US" altLang="zh-CN" b="1" i="1">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293688" y="2051050"/>
            <a:ext cx="8640762" cy="4176713"/>
          </a:xfrm>
          <a:prstGeom prst="rect">
            <a:avLst/>
          </a:prstGeom>
          <a:noFill/>
          <a:ln w="9525">
            <a:solidFill>
              <a:schemeClr val="tx1"/>
            </a:solidFill>
            <a:miter lim="800000"/>
            <a:headEnd/>
            <a:tailEnd/>
          </a:ln>
          <a:effectLst/>
        </p:spPr>
        <p:txBody>
          <a:bodyPr wrap="none" anchor="ctr"/>
          <a:lstStyle/>
          <a:p>
            <a:endParaRPr lang="zh-CN" altLang="en-US"/>
          </a:p>
        </p:txBody>
      </p:sp>
      <p:sp>
        <p:nvSpPr>
          <p:cNvPr id="217091" name="Rectangle 2"/>
          <p:cNvSpPr>
            <a:spLocks noGrp="1" noChangeArrowheads="1"/>
          </p:cNvSpPr>
          <p:nvPr>
            <p:ph type="title" idx="4294967295"/>
          </p:nvPr>
        </p:nvSpPr>
        <p:spPr>
          <a:xfrm>
            <a:off x="381000" y="608013"/>
            <a:ext cx="8763000" cy="1311275"/>
          </a:xfrm>
        </p:spPr>
        <p:txBody>
          <a:bodyPr anchor="ctr"/>
          <a:lstStyle/>
          <a:p>
            <a:pPr eaLnBrk="1" hangingPunct="1"/>
            <a:r>
              <a:rPr lang="en-US" altLang="zh-CN" smtClean="0">
                <a:latin typeface="宋体" charset="-122"/>
                <a:ea typeface="宋体" charset="-122"/>
                <a:cs typeface="Arial" charset="0"/>
              </a:rPr>
              <a:t>F5</a:t>
            </a:r>
            <a:r>
              <a:rPr lang="zh-CN" altLang="en-US" smtClean="0">
                <a:latin typeface="宋体" charset="-122"/>
                <a:ea typeface="宋体" charset="-122"/>
                <a:cs typeface="Arial" charset="0"/>
              </a:rPr>
              <a:t>作为</a:t>
            </a:r>
            <a:r>
              <a:rPr lang="en-US" altLang="zh-CN" smtClean="0">
                <a:latin typeface="宋体" charset="-122"/>
                <a:ea typeface="宋体" charset="-122"/>
                <a:cs typeface="Arial" charset="0"/>
              </a:rPr>
              <a:t>ADN</a:t>
            </a:r>
            <a:r>
              <a:rPr lang="zh-CN" altLang="en-US" smtClean="0">
                <a:latin typeface="宋体" charset="-122"/>
                <a:ea typeface="宋体" charset="-122"/>
                <a:cs typeface="Arial" charset="0"/>
              </a:rPr>
              <a:t>（应用交付网络）业界的领导者</a:t>
            </a:r>
            <a:br>
              <a:rPr lang="zh-CN" altLang="en-US" smtClean="0">
                <a:latin typeface="宋体" charset="-122"/>
                <a:ea typeface="宋体" charset="-122"/>
                <a:cs typeface="Arial" charset="0"/>
              </a:rPr>
            </a:br>
            <a:r>
              <a:rPr lang="zh-CN" altLang="en-US" smtClean="0">
                <a:latin typeface="宋体" charset="-122"/>
                <a:ea typeface="宋体" charset="-122"/>
                <a:cs typeface="Arial" charset="0"/>
              </a:rPr>
              <a:t>为用户提供优秀的解决方案</a:t>
            </a:r>
            <a:endParaRPr lang="en-US" altLang="zh-CN" smtClean="0">
              <a:latin typeface="宋体" charset="-122"/>
              <a:ea typeface="宋体" charset="-122"/>
              <a:cs typeface="Arial" charset="0"/>
            </a:endParaRPr>
          </a:p>
        </p:txBody>
      </p:sp>
      <p:sp>
        <p:nvSpPr>
          <p:cNvPr id="217092" name="Rectangle 3"/>
          <p:cNvSpPr>
            <a:spLocks noGrp="1" noChangeArrowheads="1"/>
          </p:cNvSpPr>
          <p:nvPr>
            <p:ph type="body" idx="4294967295"/>
          </p:nvPr>
        </p:nvSpPr>
        <p:spPr>
          <a:xfrm>
            <a:off x="611188" y="3141663"/>
            <a:ext cx="5976937" cy="3095625"/>
          </a:xfrm>
        </p:spPr>
        <p:txBody>
          <a:bodyPr/>
          <a:lstStyle/>
          <a:p>
            <a:pPr eaLnBrk="1" hangingPunct="1"/>
            <a:r>
              <a:rPr lang="zh-CN" altLang="en-US" b="1" smtClean="0">
                <a:latin typeface="Arial" charset="0"/>
                <a:ea typeface="宋体" charset="-122"/>
                <a:cs typeface="Arial" charset="0"/>
              </a:rPr>
              <a:t>提高客户响应速度</a:t>
            </a:r>
            <a:r>
              <a:rPr lang="en-US" altLang="zh-CN" b="1" smtClean="0">
                <a:latin typeface="Arial" charset="0"/>
                <a:ea typeface="宋体" charset="-122"/>
                <a:cs typeface="Arial" charset="0"/>
              </a:rPr>
              <a:t>3</a:t>
            </a:r>
            <a:r>
              <a:rPr lang="zh-CN" altLang="en-US" b="1" smtClean="0">
                <a:latin typeface="Arial" charset="0"/>
                <a:ea typeface="宋体" charset="-122"/>
                <a:cs typeface="Arial" charset="0"/>
              </a:rPr>
              <a:t>－</a:t>
            </a:r>
            <a:r>
              <a:rPr lang="en-US" altLang="zh-CN" b="1" smtClean="0">
                <a:latin typeface="Arial" charset="0"/>
                <a:ea typeface="宋体" charset="-122"/>
                <a:cs typeface="Arial" charset="0"/>
              </a:rPr>
              <a:t>10</a:t>
            </a:r>
            <a:r>
              <a:rPr lang="zh-CN" altLang="en-US" b="1" smtClean="0">
                <a:latin typeface="Arial" charset="0"/>
                <a:ea typeface="宋体" charset="-122"/>
                <a:cs typeface="Arial" charset="0"/>
              </a:rPr>
              <a:t>倍</a:t>
            </a:r>
            <a:endParaRPr lang="en-US" altLang="zh-CN" b="1" smtClean="0">
              <a:latin typeface="Arial" charset="0"/>
              <a:ea typeface="宋体" charset="-122"/>
              <a:cs typeface="Arial" charset="0"/>
            </a:endParaRPr>
          </a:p>
          <a:p>
            <a:pPr eaLnBrk="1" hangingPunct="1"/>
            <a:r>
              <a:rPr lang="zh-CN" altLang="en-US" b="1" smtClean="0">
                <a:latin typeface="Arial" charset="0"/>
                <a:ea typeface="宋体" charset="-122"/>
                <a:cs typeface="Arial" charset="0"/>
              </a:rPr>
              <a:t>恢复 </a:t>
            </a:r>
            <a:r>
              <a:rPr lang="en-US" altLang="zh-CN" b="1" smtClean="0">
                <a:latin typeface="Arial" charset="0"/>
                <a:ea typeface="宋体" charset="-122"/>
                <a:cs typeface="Arial" charset="0"/>
              </a:rPr>
              <a:t>80% </a:t>
            </a:r>
            <a:r>
              <a:rPr lang="zh-CN" altLang="en-US" b="1" smtClean="0">
                <a:latin typeface="Arial" charset="0"/>
                <a:ea typeface="宋体" charset="-122"/>
                <a:cs typeface="Arial" charset="0"/>
              </a:rPr>
              <a:t>服务器资源</a:t>
            </a:r>
          </a:p>
          <a:p>
            <a:pPr eaLnBrk="1" hangingPunct="1"/>
            <a:r>
              <a:rPr lang="zh-CN" altLang="en-US" b="1" smtClean="0">
                <a:latin typeface="Arial" charset="0"/>
                <a:ea typeface="宋体" charset="-122"/>
                <a:cs typeface="Arial" charset="0"/>
              </a:rPr>
              <a:t>降低带宽</a:t>
            </a:r>
            <a:r>
              <a:rPr lang="en-US" altLang="zh-CN" b="1" smtClean="0">
                <a:latin typeface="Arial" charset="0"/>
                <a:ea typeface="宋体" charset="-122"/>
                <a:cs typeface="Arial" charset="0"/>
              </a:rPr>
              <a:t>75</a:t>
            </a:r>
            <a:r>
              <a:rPr lang="zh-CN" altLang="en-US" b="1" smtClean="0">
                <a:latin typeface="Arial" charset="0"/>
                <a:ea typeface="宋体" charset="-122"/>
                <a:cs typeface="Arial" charset="0"/>
              </a:rPr>
              <a:t>％以上</a:t>
            </a:r>
          </a:p>
          <a:p>
            <a:pPr eaLnBrk="1" hangingPunct="1"/>
            <a:r>
              <a:rPr lang="zh-CN" altLang="en-US" b="1" smtClean="0">
                <a:latin typeface="Arial" charset="0"/>
                <a:ea typeface="宋体" charset="-122"/>
                <a:cs typeface="Arial" charset="0"/>
              </a:rPr>
              <a:t>实现应用级的安全</a:t>
            </a:r>
            <a:endParaRPr lang="en-US" altLang="zh-CN" b="1" smtClean="0">
              <a:latin typeface="Arial" charset="0"/>
              <a:ea typeface="宋体" charset="-122"/>
              <a:cs typeface="Arial" charset="0"/>
            </a:endParaRPr>
          </a:p>
          <a:p>
            <a:pPr eaLnBrk="1" hangingPunct="1"/>
            <a:r>
              <a:rPr lang="zh-CN" altLang="en-US" b="1" smtClean="0">
                <a:latin typeface="Arial" charset="0"/>
                <a:ea typeface="宋体" charset="-122"/>
                <a:cs typeface="Arial" charset="0"/>
              </a:rPr>
              <a:t>数据中心</a:t>
            </a:r>
            <a:r>
              <a:rPr lang="en-US" altLang="zh-CN" b="1" smtClean="0">
                <a:latin typeface="Arial" charset="0"/>
                <a:ea typeface="宋体" charset="-122"/>
                <a:cs typeface="Arial" charset="0"/>
              </a:rPr>
              <a:t>99.999%</a:t>
            </a:r>
            <a:r>
              <a:rPr lang="zh-CN" altLang="en-US" b="1" smtClean="0">
                <a:latin typeface="Arial" charset="0"/>
                <a:ea typeface="宋体" charset="-122"/>
                <a:cs typeface="Arial" charset="0"/>
              </a:rPr>
              <a:t>的高可用性</a:t>
            </a:r>
            <a:endParaRPr lang="zh-CN" altLang="en-US" smtClean="0">
              <a:latin typeface="Arial" charset="0"/>
              <a:ea typeface="宋体" charset="-122"/>
              <a:cs typeface="Arial" charset="0"/>
            </a:endParaRPr>
          </a:p>
        </p:txBody>
      </p:sp>
      <p:sp>
        <p:nvSpPr>
          <p:cNvPr id="217093" name="Text Box 5"/>
          <p:cNvSpPr txBox="1">
            <a:spLocks noChangeArrowheads="1"/>
          </p:cNvSpPr>
          <p:nvPr/>
        </p:nvSpPr>
        <p:spPr bwMode="auto">
          <a:xfrm>
            <a:off x="682625" y="2349500"/>
            <a:ext cx="5041900" cy="641350"/>
          </a:xfrm>
          <a:prstGeom prst="rect">
            <a:avLst/>
          </a:prstGeom>
          <a:noFill/>
          <a:ln w="9525">
            <a:noFill/>
            <a:miter lim="800000"/>
            <a:headEnd/>
            <a:tailEnd/>
          </a:ln>
          <a:effectLst/>
        </p:spPr>
        <p:txBody>
          <a:bodyPr>
            <a:spAutoFit/>
          </a:bodyPr>
          <a:lstStyle/>
          <a:p>
            <a:pPr eaLnBrk="0" hangingPunct="0"/>
            <a:r>
              <a:rPr lang="zh-CN" altLang="en-US" sz="3600" b="1">
                <a:ea typeface="ＭＳ Ｐゴシック" pitchFamily="34" charset="-128"/>
              </a:rPr>
              <a:t>应用交付网络的价值</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pPr eaLnBrk="1" hangingPunct="1"/>
            <a:r>
              <a:rPr lang="en-US" altLang="zh-CN" smtClean="0">
                <a:latin typeface="楷体" pitchFamily="49" charset="-122"/>
                <a:ea typeface="楷体" pitchFamily="49" charset="-122"/>
                <a:cs typeface="Arial" pitchFamily="34" charset="0"/>
              </a:rPr>
              <a:t>F5 </a:t>
            </a:r>
            <a:r>
              <a:rPr lang="zh-CN" altLang="en-US" smtClean="0">
                <a:latin typeface="楷体" pitchFamily="49" charset="-122"/>
                <a:ea typeface="楷体" pitchFamily="49" charset="-122"/>
                <a:cs typeface="Arial" pitchFamily="34" charset="0"/>
              </a:rPr>
              <a:t>简介</a:t>
            </a:r>
          </a:p>
        </p:txBody>
      </p:sp>
      <p:sp>
        <p:nvSpPr>
          <p:cNvPr id="6147" name="Rectangle 3"/>
          <p:cNvSpPr>
            <a:spLocks noGrp="1" noChangeArrowheads="1"/>
          </p:cNvSpPr>
          <p:nvPr>
            <p:ph type="body" sz="half" idx="4294967295"/>
          </p:nvPr>
        </p:nvSpPr>
        <p:spPr>
          <a:xfrm>
            <a:off x="304800" y="1600200"/>
            <a:ext cx="4984750" cy="4618038"/>
          </a:xfrm>
        </p:spPr>
        <p:txBody>
          <a:bodyPr/>
          <a:lstStyle/>
          <a:p>
            <a:pPr eaLnBrk="1" hangingPunct="1">
              <a:lnSpc>
                <a:spcPct val="130000"/>
              </a:lnSpc>
              <a:buFont typeface="Arial" charset="0"/>
              <a:buChar char="•"/>
              <a:defRPr/>
            </a:pPr>
            <a:r>
              <a:rPr lang="zh-CN" altLang="en-US" sz="2400" b="1" dirty="0" smtClean="0">
                <a:solidFill>
                  <a:srgbClr val="FF0000"/>
                </a:solidFill>
                <a:latin typeface="仿宋_GB2312" pitchFamily="49" charset="-122"/>
                <a:ea typeface="仿宋_GB2312" pitchFamily="49" charset="-122"/>
                <a:cs typeface="Arial" pitchFamily="34" charset="0"/>
              </a:rPr>
              <a:t>全球应用交付</a:t>
            </a:r>
            <a:r>
              <a:rPr lang="en-US" altLang="zh-CN" sz="2400" b="1" dirty="0" smtClean="0">
                <a:solidFill>
                  <a:srgbClr val="FF0000"/>
                </a:solidFill>
                <a:latin typeface="仿宋_GB2312" pitchFamily="49" charset="-122"/>
                <a:ea typeface="仿宋_GB2312" pitchFamily="49" charset="-122"/>
                <a:cs typeface="Arial" pitchFamily="34" charset="0"/>
              </a:rPr>
              <a:t>(ADN)</a:t>
            </a:r>
            <a:r>
              <a:rPr lang="zh-CN" altLang="en-US" sz="2400" b="1" dirty="0" smtClean="0">
                <a:solidFill>
                  <a:srgbClr val="FF0000"/>
                </a:solidFill>
                <a:latin typeface="仿宋_GB2312" pitchFamily="49" charset="-122"/>
                <a:ea typeface="仿宋_GB2312" pitchFamily="49" charset="-122"/>
                <a:cs typeface="Arial" pitchFamily="34" charset="0"/>
              </a:rPr>
              <a:t>的领导者</a:t>
            </a:r>
          </a:p>
          <a:p>
            <a:pPr eaLnBrk="1" hangingPunct="1">
              <a:lnSpc>
                <a:spcPct val="130000"/>
              </a:lnSpc>
              <a:buFont typeface="Arial" charset="0"/>
              <a:buChar char="•"/>
              <a:defRPr/>
            </a:pPr>
            <a:r>
              <a:rPr lang="zh-CN" altLang="en-US" sz="2400" b="1" dirty="0" smtClean="0">
                <a:latin typeface="仿宋_GB2312" pitchFamily="49" charset="-122"/>
                <a:ea typeface="仿宋_GB2312" pitchFamily="49" charset="-122"/>
                <a:cs typeface="Arial" pitchFamily="34" charset="0"/>
              </a:rPr>
              <a:t>总部在西雅图</a:t>
            </a:r>
            <a:r>
              <a:rPr lang="en-US" altLang="zh-CN" sz="2400" b="1" dirty="0" smtClean="0">
                <a:latin typeface="仿宋_GB2312" pitchFamily="49" charset="-122"/>
                <a:ea typeface="仿宋_GB2312" pitchFamily="49" charset="-122"/>
                <a:cs typeface="Arial" pitchFamily="34" charset="0"/>
              </a:rPr>
              <a:t>,</a:t>
            </a:r>
            <a:r>
              <a:rPr lang="en-US" altLang="zh-CN" sz="2400" b="1" dirty="0" err="1" smtClean="0">
                <a:latin typeface="仿宋_GB2312" pitchFamily="49" charset="-122"/>
                <a:ea typeface="仿宋_GB2312" pitchFamily="49" charset="-122"/>
                <a:cs typeface="Arial" pitchFamily="34" charset="0"/>
              </a:rPr>
              <a:t>Nasdq</a:t>
            </a:r>
            <a:r>
              <a:rPr lang="zh-CN" altLang="en-US" sz="2400" b="1" dirty="0" smtClean="0">
                <a:latin typeface="仿宋_GB2312" pitchFamily="49" charset="-122"/>
                <a:ea typeface="仿宋_GB2312" pitchFamily="49" charset="-122"/>
                <a:cs typeface="Arial" pitchFamily="34" charset="0"/>
              </a:rPr>
              <a:t>上市</a:t>
            </a:r>
            <a:r>
              <a:rPr lang="en-US" altLang="zh-CN" sz="2400" b="1" dirty="0" smtClean="0">
                <a:latin typeface="仿宋_GB2312" pitchFamily="49" charset="-122"/>
                <a:ea typeface="仿宋_GB2312" pitchFamily="49" charset="-122"/>
                <a:cs typeface="Arial" pitchFamily="34" charset="0"/>
              </a:rPr>
              <a:t>(FFIV)</a:t>
            </a:r>
          </a:p>
          <a:p>
            <a:pPr eaLnBrk="1" hangingPunct="1">
              <a:lnSpc>
                <a:spcPct val="130000"/>
              </a:lnSpc>
              <a:buFont typeface="Arial" charset="0"/>
              <a:buChar char="•"/>
              <a:defRPr/>
            </a:pPr>
            <a:r>
              <a:rPr lang="zh-CN" altLang="en-GB" sz="2400" b="1" dirty="0" smtClean="0">
                <a:solidFill>
                  <a:srgbClr val="FF0000"/>
                </a:solidFill>
                <a:effectLst>
                  <a:outerShdw blurRad="38100" dist="38100" dir="2700000" algn="tl">
                    <a:srgbClr val="C0C0C0"/>
                  </a:outerShdw>
                </a:effectLst>
                <a:latin typeface="仿宋_GB2312" pitchFamily="49" charset="-122"/>
                <a:ea typeface="仿宋_GB2312" pitchFamily="49" charset="-122"/>
                <a:cs typeface="Arial" pitchFamily="34" charset="0"/>
              </a:rPr>
              <a:t>全球应用交付控制器产品市场中占据</a:t>
            </a:r>
            <a:r>
              <a:rPr lang="en-GB" altLang="zh-CN" sz="2400" b="1" dirty="0" smtClean="0">
                <a:solidFill>
                  <a:srgbClr val="FF0000"/>
                </a:solidFill>
                <a:effectLst>
                  <a:outerShdw blurRad="38100" dist="38100" dir="2700000" algn="tl">
                    <a:srgbClr val="C0C0C0"/>
                  </a:outerShdw>
                </a:effectLst>
                <a:latin typeface="仿宋_GB2312" pitchFamily="49" charset="-122"/>
                <a:ea typeface="仿宋_GB2312" pitchFamily="49" charset="-122"/>
                <a:cs typeface="Arial" pitchFamily="34" charset="0"/>
              </a:rPr>
              <a:t>61%</a:t>
            </a:r>
            <a:r>
              <a:rPr lang="zh-CN" altLang="en-GB" sz="2400" b="1" dirty="0" smtClean="0">
                <a:solidFill>
                  <a:srgbClr val="FF0000"/>
                </a:solidFill>
                <a:effectLst>
                  <a:outerShdw blurRad="38100" dist="38100" dir="2700000" algn="tl">
                    <a:srgbClr val="C0C0C0"/>
                  </a:outerShdw>
                </a:effectLst>
                <a:latin typeface="仿宋_GB2312" pitchFamily="49" charset="-122"/>
                <a:ea typeface="仿宋_GB2312" pitchFamily="49" charset="-122"/>
                <a:cs typeface="Arial" pitchFamily="34" charset="0"/>
              </a:rPr>
              <a:t>的市场份额</a:t>
            </a:r>
          </a:p>
          <a:p>
            <a:pPr eaLnBrk="1" hangingPunct="1">
              <a:lnSpc>
                <a:spcPct val="130000"/>
              </a:lnSpc>
              <a:buFont typeface="Arial" charset="0"/>
              <a:buChar char="•"/>
              <a:defRPr/>
            </a:pPr>
            <a:r>
              <a:rPr lang="zh-CN" altLang="en-US" sz="2400" b="1" dirty="0" smtClean="0">
                <a:solidFill>
                  <a:srgbClr val="FF0000"/>
                </a:solidFill>
                <a:latin typeface="仿宋_GB2312" pitchFamily="49" charset="-122"/>
                <a:ea typeface="仿宋_GB2312" pitchFamily="49" charset="-122"/>
                <a:cs typeface="Arial" pitchFamily="34" charset="0"/>
              </a:rPr>
              <a:t>您只要访问互联网一定会经过</a:t>
            </a:r>
            <a:r>
              <a:rPr lang="en-US" altLang="zh-CN" sz="2400" b="1" dirty="0" smtClean="0">
                <a:solidFill>
                  <a:srgbClr val="FF0000"/>
                </a:solidFill>
                <a:latin typeface="仿宋_GB2312" pitchFamily="49" charset="-122"/>
                <a:ea typeface="仿宋_GB2312" pitchFamily="49" charset="-122"/>
                <a:cs typeface="Arial" pitchFamily="34" charset="0"/>
              </a:rPr>
              <a:t>F5</a:t>
            </a:r>
          </a:p>
          <a:p>
            <a:pPr eaLnBrk="1" hangingPunct="1">
              <a:lnSpc>
                <a:spcPct val="130000"/>
              </a:lnSpc>
              <a:buFont typeface="Arial" charset="0"/>
              <a:buChar char="•"/>
              <a:defRPr/>
            </a:pPr>
            <a:r>
              <a:rPr lang="zh-CN" altLang="en-US" sz="2400" b="1" dirty="0" smtClean="0">
                <a:solidFill>
                  <a:schemeClr val="tx1"/>
                </a:solidFill>
                <a:latin typeface="仿宋_GB2312" pitchFamily="49" charset="-122"/>
                <a:ea typeface="仿宋_GB2312" pitchFamily="49" charset="-122"/>
                <a:cs typeface="Arial" pitchFamily="34" charset="0"/>
              </a:rPr>
              <a:t>几乎所有的在线业务</a:t>
            </a:r>
            <a:r>
              <a:rPr lang="en-US" altLang="zh-CN" sz="2400" b="1" dirty="0" smtClean="0">
                <a:solidFill>
                  <a:schemeClr val="tx1"/>
                </a:solidFill>
                <a:latin typeface="仿宋_GB2312" pitchFamily="49" charset="-122"/>
                <a:ea typeface="仿宋_GB2312" pitchFamily="49" charset="-122"/>
                <a:cs typeface="Arial" pitchFamily="34" charset="0"/>
              </a:rPr>
              <a:t>,</a:t>
            </a:r>
            <a:r>
              <a:rPr lang="zh-CN" altLang="en-US" sz="2400" b="1" dirty="0" smtClean="0">
                <a:solidFill>
                  <a:schemeClr val="tx1"/>
                </a:solidFill>
                <a:latin typeface="仿宋_GB2312" pitchFamily="49" charset="-122"/>
                <a:ea typeface="仿宋_GB2312" pitchFamily="49" charset="-122"/>
                <a:cs typeface="Arial" pitchFamily="34" charset="0"/>
              </a:rPr>
              <a:t>包括银行</a:t>
            </a:r>
            <a:r>
              <a:rPr lang="en-US" altLang="zh-CN" sz="2400" b="1" dirty="0" smtClean="0">
                <a:solidFill>
                  <a:schemeClr val="tx1"/>
                </a:solidFill>
                <a:latin typeface="仿宋_GB2312" pitchFamily="49" charset="-122"/>
                <a:ea typeface="仿宋_GB2312" pitchFamily="49" charset="-122"/>
                <a:cs typeface="Arial" pitchFamily="34" charset="0"/>
              </a:rPr>
              <a:t>,</a:t>
            </a:r>
            <a:r>
              <a:rPr lang="zh-CN" altLang="en-US" sz="2400" b="1" dirty="0" smtClean="0">
                <a:solidFill>
                  <a:schemeClr val="tx1"/>
                </a:solidFill>
                <a:latin typeface="仿宋_GB2312" pitchFamily="49" charset="-122"/>
                <a:ea typeface="仿宋_GB2312" pitchFamily="49" charset="-122"/>
                <a:cs typeface="Arial" pitchFamily="34" charset="0"/>
              </a:rPr>
              <a:t>税务</a:t>
            </a:r>
            <a:r>
              <a:rPr lang="en-US" altLang="zh-CN" sz="2400" b="1" dirty="0" smtClean="0">
                <a:solidFill>
                  <a:schemeClr val="tx1"/>
                </a:solidFill>
                <a:latin typeface="仿宋_GB2312" pitchFamily="49" charset="-122"/>
                <a:ea typeface="仿宋_GB2312" pitchFamily="49" charset="-122"/>
                <a:cs typeface="Arial" pitchFamily="34" charset="0"/>
              </a:rPr>
              <a:t>,</a:t>
            </a:r>
            <a:r>
              <a:rPr lang="zh-CN" altLang="en-US" sz="2400" b="1" dirty="0" smtClean="0">
                <a:solidFill>
                  <a:schemeClr val="tx1"/>
                </a:solidFill>
                <a:latin typeface="仿宋_GB2312" pitchFamily="49" charset="-122"/>
                <a:ea typeface="仿宋_GB2312" pitchFamily="49" charset="-122"/>
                <a:cs typeface="Arial" pitchFamily="34" charset="0"/>
              </a:rPr>
              <a:t>证券</a:t>
            </a:r>
            <a:r>
              <a:rPr lang="en-US" altLang="zh-CN" sz="2400" b="1" dirty="0" smtClean="0">
                <a:solidFill>
                  <a:schemeClr val="tx1"/>
                </a:solidFill>
                <a:latin typeface="仿宋_GB2312" pitchFamily="49" charset="-122"/>
                <a:ea typeface="仿宋_GB2312" pitchFamily="49" charset="-122"/>
                <a:cs typeface="Arial" pitchFamily="34" charset="0"/>
              </a:rPr>
              <a:t>,</a:t>
            </a:r>
            <a:r>
              <a:rPr lang="zh-CN" altLang="en-US" sz="2400" b="1" dirty="0" smtClean="0">
                <a:solidFill>
                  <a:schemeClr val="tx1"/>
                </a:solidFill>
                <a:latin typeface="仿宋_GB2312" pitchFamily="49" charset="-122"/>
                <a:ea typeface="仿宋_GB2312" pitchFamily="49" charset="-122"/>
                <a:cs typeface="Arial" pitchFamily="34" charset="0"/>
              </a:rPr>
              <a:t>电子商务</a:t>
            </a:r>
            <a:r>
              <a:rPr lang="en-US" altLang="zh-CN" sz="2400" b="1" dirty="0" smtClean="0">
                <a:solidFill>
                  <a:schemeClr val="tx1"/>
                </a:solidFill>
                <a:latin typeface="仿宋_GB2312" pitchFamily="49" charset="-122"/>
                <a:ea typeface="仿宋_GB2312" pitchFamily="49" charset="-122"/>
                <a:cs typeface="Arial" pitchFamily="34" charset="0"/>
              </a:rPr>
              <a:t>,</a:t>
            </a:r>
            <a:r>
              <a:rPr lang="zh-CN" altLang="en-US" sz="2400" b="1" dirty="0" smtClean="0">
                <a:solidFill>
                  <a:schemeClr val="tx1"/>
                </a:solidFill>
                <a:latin typeface="仿宋_GB2312" pitchFamily="49" charset="-122"/>
                <a:ea typeface="仿宋_GB2312" pitchFamily="49" charset="-122"/>
                <a:cs typeface="Arial" pitchFamily="34" charset="0"/>
              </a:rPr>
              <a:t>电子政务</a:t>
            </a:r>
            <a:r>
              <a:rPr lang="en-US" altLang="zh-CN" sz="2400" b="1" dirty="0" smtClean="0">
                <a:solidFill>
                  <a:schemeClr val="tx1"/>
                </a:solidFill>
                <a:latin typeface="Arial" pitchFamily="34" charset="0"/>
                <a:ea typeface="仿宋_GB2312" pitchFamily="49" charset="-122"/>
                <a:cs typeface="Arial" pitchFamily="34" charset="0"/>
              </a:rPr>
              <a:t>…</a:t>
            </a:r>
            <a:r>
              <a:rPr lang="zh-CN" altLang="en-US" sz="2400" b="1" dirty="0" smtClean="0">
                <a:solidFill>
                  <a:schemeClr val="tx1"/>
                </a:solidFill>
                <a:latin typeface="仿宋_GB2312" pitchFamily="49" charset="-122"/>
                <a:ea typeface="仿宋_GB2312" pitchFamily="49" charset="-122"/>
                <a:cs typeface="Arial" pitchFamily="34" charset="0"/>
              </a:rPr>
              <a:t>均要经过</a:t>
            </a:r>
            <a:r>
              <a:rPr lang="en-US" altLang="zh-CN" sz="2400" b="1" dirty="0" smtClean="0">
                <a:solidFill>
                  <a:schemeClr val="tx1"/>
                </a:solidFill>
                <a:latin typeface="仿宋_GB2312" pitchFamily="49" charset="-122"/>
                <a:ea typeface="仿宋_GB2312" pitchFamily="49" charset="-122"/>
                <a:cs typeface="Arial" pitchFamily="34" charset="0"/>
              </a:rPr>
              <a:t>F5</a:t>
            </a:r>
          </a:p>
          <a:p>
            <a:pPr eaLnBrk="1" hangingPunct="1">
              <a:lnSpc>
                <a:spcPct val="130000"/>
              </a:lnSpc>
              <a:buFontTx/>
              <a:buNone/>
              <a:defRPr/>
            </a:pPr>
            <a:endParaRPr lang="en-US" altLang="zh-CN" sz="1800" b="1" dirty="0" smtClean="0">
              <a:latin typeface="Arial" pitchFamily="34" charset="0"/>
              <a:cs typeface="Arial" pitchFamily="34" charset="0"/>
            </a:endParaRPr>
          </a:p>
        </p:txBody>
      </p:sp>
      <p:pic>
        <p:nvPicPr>
          <p:cNvPr id="7172" name="Picture 4"/>
          <p:cNvPicPr>
            <a:picLocks noChangeAspect="1" noChangeArrowheads="1"/>
          </p:cNvPicPr>
          <p:nvPr/>
        </p:nvPicPr>
        <p:blipFill>
          <a:blip r:embed="rId3"/>
          <a:srcRect/>
          <a:stretch>
            <a:fillRect/>
          </a:stretch>
        </p:blipFill>
        <p:spPr bwMode="auto">
          <a:xfrm>
            <a:off x="5292725" y="1676400"/>
            <a:ext cx="3851275" cy="31797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p:txBody>
          <a:bodyPr>
            <a:normAutofit/>
          </a:bodyPr>
          <a:lstStyle/>
          <a:p>
            <a:r>
              <a:rPr lang="zh-CN" altLang="en-US" sz="3600" smtClean="0">
                <a:latin typeface="Arial" charset="0"/>
                <a:ea typeface="宋体" charset="-122"/>
                <a:cs typeface="Arial" charset="0"/>
              </a:rPr>
              <a:t>多年的市场变化和</a:t>
            </a:r>
            <a:r>
              <a:rPr lang="en-US" altLang="zh-CN" sz="3600" smtClean="0">
                <a:latin typeface="Arial" charset="0"/>
                <a:ea typeface="宋体" charset="-122"/>
                <a:cs typeface="Arial" charset="0"/>
              </a:rPr>
              <a:t>F5</a:t>
            </a:r>
            <a:r>
              <a:rPr lang="zh-CN" altLang="en-US" sz="3600" smtClean="0">
                <a:latin typeface="Arial" charset="0"/>
                <a:ea typeface="宋体" charset="-122"/>
                <a:cs typeface="Arial" charset="0"/>
              </a:rPr>
              <a:t>持续领先的地位</a:t>
            </a:r>
          </a:p>
        </p:txBody>
      </p:sp>
      <p:pic>
        <p:nvPicPr>
          <p:cNvPr id="752643" name="Picture 3"/>
          <p:cNvPicPr>
            <a:picLocks noChangeAspect="1" noChangeArrowheads="1"/>
          </p:cNvPicPr>
          <p:nvPr/>
        </p:nvPicPr>
        <p:blipFill>
          <a:blip r:embed="rId2"/>
          <a:srcRect/>
          <a:stretch>
            <a:fillRect/>
          </a:stretch>
        </p:blipFill>
        <p:spPr bwMode="auto">
          <a:xfrm>
            <a:off x="0" y="1219200"/>
            <a:ext cx="3789363" cy="3808413"/>
          </a:xfrm>
          <a:prstGeom prst="rect">
            <a:avLst/>
          </a:prstGeom>
          <a:noFill/>
          <a:ln w="9525">
            <a:noFill/>
            <a:miter lim="800000"/>
            <a:headEnd/>
            <a:tailEnd/>
          </a:ln>
        </p:spPr>
      </p:pic>
      <p:pic>
        <p:nvPicPr>
          <p:cNvPr id="752644" name="Picture 4"/>
          <p:cNvPicPr>
            <a:picLocks noChangeAspect="1" noChangeArrowheads="1"/>
          </p:cNvPicPr>
          <p:nvPr/>
        </p:nvPicPr>
        <p:blipFill>
          <a:blip r:embed="rId3"/>
          <a:srcRect/>
          <a:stretch>
            <a:fillRect/>
          </a:stretch>
        </p:blipFill>
        <p:spPr bwMode="auto">
          <a:xfrm>
            <a:off x="838200" y="1524000"/>
            <a:ext cx="3789363" cy="3808413"/>
          </a:xfrm>
          <a:prstGeom prst="rect">
            <a:avLst/>
          </a:prstGeom>
          <a:noFill/>
          <a:ln w="9525">
            <a:noFill/>
            <a:miter lim="800000"/>
            <a:headEnd/>
            <a:tailEnd/>
          </a:ln>
        </p:spPr>
      </p:pic>
      <p:pic>
        <p:nvPicPr>
          <p:cNvPr id="752645" name="Picture 5"/>
          <p:cNvPicPr>
            <a:picLocks noChangeAspect="1" noChangeArrowheads="1"/>
          </p:cNvPicPr>
          <p:nvPr/>
        </p:nvPicPr>
        <p:blipFill>
          <a:blip r:embed="rId4"/>
          <a:srcRect/>
          <a:stretch>
            <a:fillRect/>
          </a:stretch>
        </p:blipFill>
        <p:spPr bwMode="auto">
          <a:xfrm>
            <a:off x="1600200" y="1828800"/>
            <a:ext cx="4303713" cy="3808413"/>
          </a:xfrm>
          <a:prstGeom prst="rect">
            <a:avLst/>
          </a:prstGeom>
          <a:noFill/>
          <a:ln w="9525">
            <a:noFill/>
            <a:miter lim="800000"/>
            <a:headEnd/>
            <a:tailEnd/>
          </a:ln>
        </p:spPr>
      </p:pic>
      <p:pic>
        <p:nvPicPr>
          <p:cNvPr id="752646" name="Picture 6"/>
          <p:cNvPicPr>
            <a:picLocks noChangeAspect="1" noChangeArrowheads="1"/>
          </p:cNvPicPr>
          <p:nvPr/>
        </p:nvPicPr>
        <p:blipFill>
          <a:blip r:embed="rId5"/>
          <a:srcRect/>
          <a:stretch>
            <a:fillRect/>
          </a:stretch>
        </p:blipFill>
        <p:spPr bwMode="auto">
          <a:xfrm>
            <a:off x="2667000" y="1981200"/>
            <a:ext cx="3541713" cy="3808413"/>
          </a:xfrm>
          <a:prstGeom prst="rect">
            <a:avLst/>
          </a:prstGeom>
          <a:noFill/>
          <a:ln w="9525">
            <a:noFill/>
            <a:miter lim="800000"/>
            <a:headEnd/>
            <a:tailEnd/>
          </a:ln>
        </p:spPr>
      </p:pic>
      <p:pic>
        <p:nvPicPr>
          <p:cNvPr id="752647" name="Picture 7"/>
          <p:cNvPicPr>
            <a:picLocks noChangeAspect="1" noChangeArrowheads="1"/>
          </p:cNvPicPr>
          <p:nvPr/>
        </p:nvPicPr>
        <p:blipFill>
          <a:blip r:embed="rId6"/>
          <a:srcRect/>
          <a:stretch>
            <a:fillRect/>
          </a:stretch>
        </p:blipFill>
        <p:spPr bwMode="auto">
          <a:xfrm>
            <a:off x="3276600" y="2286000"/>
            <a:ext cx="3571875" cy="3705225"/>
          </a:xfrm>
          <a:prstGeom prst="rect">
            <a:avLst/>
          </a:prstGeom>
          <a:noFill/>
          <a:ln w="9525">
            <a:noFill/>
            <a:miter lim="800000"/>
            <a:headEnd/>
            <a:tailEnd/>
          </a:ln>
        </p:spPr>
      </p:pic>
      <p:pic>
        <p:nvPicPr>
          <p:cNvPr id="752648" name="Picture 8"/>
          <p:cNvPicPr>
            <a:picLocks noChangeAspect="1" noChangeArrowheads="1"/>
          </p:cNvPicPr>
          <p:nvPr/>
        </p:nvPicPr>
        <p:blipFill>
          <a:blip r:embed="rId7"/>
          <a:srcRect/>
          <a:stretch>
            <a:fillRect/>
          </a:stretch>
        </p:blipFill>
        <p:spPr bwMode="auto">
          <a:xfrm>
            <a:off x="4191000" y="2514600"/>
            <a:ext cx="3190875" cy="36671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26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2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26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26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26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descr="C:\Documents and Settings\All Users\Documents\My Pictures\Sample Pictures\logo.gif"/>
          <p:cNvPicPr>
            <a:picLocks noChangeAspect="1" noChangeArrowheads="1"/>
          </p:cNvPicPr>
          <p:nvPr/>
        </p:nvPicPr>
        <p:blipFill>
          <a:blip r:embed="rId2"/>
          <a:srcRect/>
          <a:stretch>
            <a:fillRect/>
          </a:stretch>
        </p:blipFill>
        <p:spPr bwMode="auto">
          <a:xfrm>
            <a:off x="401638" y="4497388"/>
            <a:ext cx="1219200" cy="914400"/>
          </a:xfrm>
          <a:prstGeom prst="rect">
            <a:avLst/>
          </a:prstGeom>
          <a:noFill/>
          <a:ln w="9525">
            <a:noFill/>
            <a:miter lim="800000"/>
            <a:headEnd/>
            <a:tailEnd/>
          </a:ln>
        </p:spPr>
      </p:pic>
      <p:pic>
        <p:nvPicPr>
          <p:cNvPr id="8195" name="图片 2" descr="C:\Documents and Settings\All Users\Documents\My Pictures\Sample Pictures\index_02.jpg"/>
          <p:cNvPicPr>
            <a:picLocks noChangeAspect="1" noChangeArrowheads="1"/>
          </p:cNvPicPr>
          <p:nvPr/>
        </p:nvPicPr>
        <p:blipFill>
          <a:blip r:embed="rId3"/>
          <a:srcRect/>
          <a:stretch>
            <a:fillRect/>
          </a:stretch>
        </p:blipFill>
        <p:spPr bwMode="auto">
          <a:xfrm>
            <a:off x="1609725" y="4829175"/>
            <a:ext cx="838200" cy="457200"/>
          </a:xfrm>
          <a:prstGeom prst="rect">
            <a:avLst/>
          </a:prstGeom>
          <a:noFill/>
          <a:ln w="9525">
            <a:noFill/>
            <a:miter lim="800000"/>
            <a:headEnd/>
            <a:tailEnd/>
          </a:ln>
        </p:spPr>
      </p:pic>
      <p:pic>
        <p:nvPicPr>
          <p:cNvPr id="8196" name="图片 3" descr="C:\Documents and Settings\All Users\Documents\My Pictures\Sample Pictures\xingxiang.jpg"/>
          <p:cNvPicPr>
            <a:picLocks noChangeAspect="1" noChangeArrowheads="1"/>
          </p:cNvPicPr>
          <p:nvPr/>
        </p:nvPicPr>
        <p:blipFill>
          <a:blip r:embed="rId4"/>
          <a:srcRect/>
          <a:stretch>
            <a:fillRect/>
          </a:stretch>
        </p:blipFill>
        <p:spPr bwMode="auto">
          <a:xfrm>
            <a:off x="1525588" y="5372100"/>
            <a:ext cx="5715000" cy="838200"/>
          </a:xfrm>
          <a:prstGeom prst="rect">
            <a:avLst/>
          </a:prstGeom>
          <a:noFill/>
          <a:ln w="9525">
            <a:noFill/>
            <a:miter lim="800000"/>
            <a:headEnd/>
            <a:tailEnd/>
          </a:ln>
        </p:spPr>
      </p:pic>
      <p:pic>
        <p:nvPicPr>
          <p:cNvPr id="8197" name="图片 4" descr="C:\Documents and Settings\All Users\Documents\My Pictures\Sample Pictures\head_logo.gif"/>
          <p:cNvPicPr>
            <a:picLocks noChangeAspect="1" noChangeArrowheads="1"/>
          </p:cNvPicPr>
          <p:nvPr/>
        </p:nvPicPr>
        <p:blipFill>
          <a:blip r:embed="rId5"/>
          <a:srcRect/>
          <a:stretch>
            <a:fillRect/>
          </a:stretch>
        </p:blipFill>
        <p:spPr bwMode="auto">
          <a:xfrm>
            <a:off x="3108325" y="1885950"/>
            <a:ext cx="2286000" cy="838200"/>
          </a:xfrm>
          <a:prstGeom prst="rect">
            <a:avLst/>
          </a:prstGeom>
          <a:noFill/>
          <a:ln w="9525">
            <a:noFill/>
            <a:miter lim="800000"/>
            <a:headEnd/>
            <a:tailEnd/>
          </a:ln>
        </p:spPr>
      </p:pic>
      <p:pic>
        <p:nvPicPr>
          <p:cNvPr id="8198" name="图片 6" descr="C:\Documents and Settings\All Users\Documents\My Pictures\Sample Pictures\logo-3.gif"/>
          <p:cNvPicPr>
            <a:picLocks noChangeAspect="1" noChangeArrowheads="1"/>
          </p:cNvPicPr>
          <p:nvPr/>
        </p:nvPicPr>
        <p:blipFill>
          <a:blip r:embed="rId6"/>
          <a:srcRect/>
          <a:stretch>
            <a:fillRect/>
          </a:stretch>
        </p:blipFill>
        <p:spPr bwMode="auto">
          <a:xfrm>
            <a:off x="3103563" y="3006725"/>
            <a:ext cx="2286000" cy="609600"/>
          </a:xfrm>
          <a:prstGeom prst="rect">
            <a:avLst/>
          </a:prstGeom>
          <a:noFill/>
          <a:ln w="9525">
            <a:noFill/>
            <a:miter lim="800000"/>
            <a:headEnd/>
            <a:tailEnd/>
          </a:ln>
        </p:spPr>
      </p:pic>
      <p:pic>
        <p:nvPicPr>
          <p:cNvPr id="8199" name="图片 5" descr="C:\Documents and Settings\All Users\Documents\My Pictures\Sample Pictures\new_logo2.gif"/>
          <p:cNvPicPr>
            <a:picLocks noChangeAspect="1" noChangeArrowheads="1"/>
          </p:cNvPicPr>
          <p:nvPr/>
        </p:nvPicPr>
        <p:blipFill>
          <a:blip r:embed="rId7"/>
          <a:srcRect/>
          <a:stretch>
            <a:fillRect/>
          </a:stretch>
        </p:blipFill>
        <p:spPr bwMode="auto">
          <a:xfrm>
            <a:off x="3100388" y="1133475"/>
            <a:ext cx="2438400" cy="735013"/>
          </a:xfrm>
          <a:prstGeom prst="rect">
            <a:avLst/>
          </a:prstGeom>
          <a:noFill/>
          <a:ln w="9525">
            <a:noFill/>
            <a:miter lim="800000"/>
            <a:headEnd/>
            <a:tailEnd/>
          </a:ln>
        </p:spPr>
      </p:pic>
      <p:pic>
        <p:nvPicPr>
          <p:cNvPr id="8200" name="图片 7" descr="C:\Documents and Settings\All Users\Documents\My Pictures\Sample Pictures\cc_logo.gif"/>
          <p:cNvPicPr>
            <a:picLocks noChangeAspect="1" noChangeArrowheads="1"/>
          </p:cNvPicPr>
          <p:nvPr/>
        </p:nvPicPr>
        <p:blipFill>
          <a:blip r:embed="rId8"/>
          <a:srcRect/>
          <a:stretch>
            <a:fillRect/>
          </a:stretch>
        </p:blipFill>
        <p:spPr bwMode="auto">
          <a:xfrm>
            <a:off x="6862763" y="3697288"/>
            <a:ext cx="914400" cy="685800"/>
          </a:xfrm>
          <a:prstGeom prst="rect">
            <a:avLst/>
          </a:prstGeom>
          <a:noFill/>
          <a:ln w="9525">
            <a:noFill/>
            <a:miter lim="800000"/>
            <a:headEnd/>
            <a:tailEnd/>
          </a:ln>
        </p:spPr>
      </p:pic>
      <p:pic>
        <p:nvPicPr>
          <p:cNvPr id="8201" name="图片 8" descr="C:\Documents and Settings\All Users\Documents\My Pictures\Sample Pictures\123.JPG"/>
          <p:cNvPicPr>
            <a:picLocks noChangeAspect="1" noChangeArrowheads="1"/>
          </p:cNvPicPr>
          <p:nvPr/>
        </p:nvPicPr>
        <p:blipFill>
          <a:blip r:embed="rId9"/>
          <a:srcRect/>
          <a:stretch>
            <a:fillRect/>
          </a:stretch>
        </p:blipFill>
        <p:spPr bwMode="auto">
          <a:xfrm>
            <a:off x="3228975" y="3803650"/>
            <a:ext cx="2057400" cy="609600"/>
          </a:xfrm>
          <a:prstGeom prst="rect">
            <a:avLst/>
          </a:prstGeom>
          <a:noFill/>
          <a:ln w="9525">
            <a:noFill/>
            <a:miter lim="800000"/>
            <a:headEnd/>
            <a:tailEnd/>
          </a:ln>
        </p:spPr>
      </p:pic>
      <p:pic>
        <p:nvPicPr>
          <p:cNvPr id="8202" name="图片 9" descr="C:\Documents and Settings\All Users\Documents\My Pictures\Sample Pictures\logo-4.gif"/>
          <p:cNvPicPr>
            <a:picLocks noChangeAspect="1" noChangeArrowheads="1"/>
          </p:cNvPicPr>
          <p:nvPr/>
        </p:nvPicPr>
        <p:blipFill>
          <a:blip r:embed="rId10"/>
          <a:srcRect/>
          <a:stretch>
            <a:fillRect/>
          </a:stretch>
        </p:blipFill>
        <p:spPr bwMode="auto">
          <a:xfrm>
            <a:off x="6375400" y="4681538"/>
            <a:ext cx="1752600" cy="609600"/>
          </a:xfrm>
          <a:prstGeom prst="rect">
            <a:avLst/>
          </a:prstGeom>
          <a:noFill/>
          <a:ln w="9525">
            <a:noFill/>
            <a:miter lim="800000"/>
            <a:headEnd/>
            <a:tailEnd/>
          </a:ln>
        </p:spPr>
      </p:pic>
      <p:pic>
        <p:nvPicPr>
          <p:cNvPr id="8203" name="图片 10" descr="C:\Documents and Settings\All Users\Documents\My Pictures\Sample Pictures\456.JPG"/>
          <p:cNvPicPr>
            <a:picLocks noChangeAspect="1" noChangeArrowheads="1"/>
          </p:cNvPicPr>
          <p:nvPr/>
        </p:nvPicPr>
        <p:blipFill>
          <a:blip r:embed="rId11"/>
          <a:srcRect/>
          <a:stretch>
            <a:fillRect/>
          </a:stretch>
        </p:blipFill>
        <p:spPr bwMode="auto">
          <a:xfrm>
            <a:off x="6164263" y="2178050"/>
            <a:ext cx="2057400" cy="533400"/>
          </a:xfrm>
          <a:prstGeom prst="rect">
            <a:avLst/>
          </a:prstGeom>
          <a:noFill/>
          <a:ln w="9525">
            <a:noFill/>
            <a:miter lim="800000"/>
            <a:headEnd/>
            <a:tailEnd/>
          </a:ln>
        </p:spPr>
      </p:pic>
      <p:pic>
        <p:nvPicPr>
          <p:cNvPr id="8204" name="图片 11" descr="C:\Documents and Settings\All Users\Documents\My Pictures\Sample Pictures\555.JPG"/>
          <p:cNvPicPr>
            <a:picLocks noChangeAspect="1" noChangeArrowheads="1"/>
          </p:cNvPicPr>
          <p:nvPr/>
        </p:nvPicPr>
        <p:blipFill>
          <a:blip r:embed="rId12"/>
          <a:srcRect/>
          <a:stretch>
            <a:fillRect/>
          </a:stretch>
        </p:blipFill>
        <p:spPr bwMode="auto">
          <a:xfrm>
            <a:off x="676275" y="1239838"/>
            <a:ext cx="1524000" cy="922337"/>
          </a:xfrm>
          <a:prstGeom prst="rect">
            <a:avLst/>
          </a:prstGeom>
          <a:noFill/>
          <a:ln w="9525">
            <a:noFill/>
            <a:miter lim="800000"/>
            <a:headEnd/>
            <a:tailEnd/>
          </a:ln>
        </p:spPr>
      </p:pic>
      <p:pic>
        <p:nvPicPr>
          <p:cNvPr id="8205" name="Picture 2"/>
          <p:cNvPicPr>
            <a:picLocks noChangeAspect="1" noChangeArrowheads="1"/>
          </p:cNvPicPr>
          <p:nvPr/>
        </p:nvPicPr>
        <p:blipFill>
          <a:blip r:embed="rId13"/>
          <a:srcRect/>
          <a:stretch>
            <a:fillRect/>
          </a:stretch>
        </p:blipFill>
        <p:spPr bwMode="auto">
          <a:xfrm>
            <a:off x="3074988" y="4573588"/>
            <a:ext cx="2601912" cy="779462"/>
          </a:xfrm>
          <a:prstGeom prst="rect">
            <a:avLst/>
          </a:prstGeom>
          <a:noFill/>
          <a:ln w="9525">
            <a:noFill/>
            <a:miter lim="800000"/>
            <a:headEnd/>
            <a:tailEnd/>
          </a:ln>
        </p:spPr>
      </p:pic>
      <p:sp>
        <p:nvSpPr>
          <p:cNvPr id="16" name="Title 20"/>
          <p:cNvSpPr txBox="1">
            <a:spLocks/>
          </p:cNvSpPr>
          <p:nvPr/>
        </p:nvSpPr>
        <p:spPr bwMode="auto">
          <a:xfrm>
            <a:off x="469900" y="442913"/>
            <a:ext cx="8229600" cy="808037"/>
          </a:xfrm>
          <a:prstGeom prst="rect">
            <a:avLst/>
          </a:prstGeom>
          <a:noFill/>
          <a:ln w="9525">
            <a:noFill/>
            <a:miter lim="800000"/>
            <a:headEnd/>
            <a:tailEnd/>
          </a:ln>
        </p:spPr>
        <p:txBody>
          <a:bodyPr/>
          <a:lstStyle/>
          <a:p>
            <a:pPr eaLnBrk="0" hangingPunct="0">
              <a:defRPr/>
            </a:pPr>
            <a:r>
              <a:rPr lang="en-US" altLang="zh-CN" sz="3200" b="1" dirty="0">
                <a:solidFill>
                  <a:srgbClr val="7F7F7F"/>
                </a:solidFill>
                <a:cs typeface="Arial" pitchFamily="34" charset="0"/>
              </a:rPr>
              <a:t>F5</a:t>
            </a:r>
            <a:r>
              <a:rPr lang="zh-CN" altLang="en-US" sz="3200" b="1" dirty="0">
                <a:solidFill>
                  <a:srgbClr val="7F7F7F"/>
                </a:solidFill>
                <a:ea typeface="+mj-ea"/>
                <a:cs typeface="Arial" pitchFamily="34" charset="0"/>
              </a:rPr>
              <a:t>中国大客户</a:t>
            </a:r>
            <a:endParaRPr lang="zh-CN" altLang="en-US" sz="3200" b="1" dirty="0">
              <a:solidFill>
                <a:srgbClr val="7F7F7F"/>
              </a:solidFill>
              <a:cs typeface="Arial" pitchFamily="34" charset="0"/>
            </a:endParaRPr>
          </a:p>
        </p:txBody>
      </p:sp>
      <p:pic>
        <p:nvPicPr>
          <p:cNvPr id="8207" name="Picture 21"/>
          <p:cNvPicPr>
            <a:picLocks noChangeAspect="1"/>
          </p:cNvPicPr>
          <p:nvPr/>
        </p:nvPicPr>
        <p:blipFill>
          <a:blip r:embed="rId14"/>
          <a:srcRect/>
          <a:stretch>
            <a:fillRect/>
          </a:stretch>
        </p:blipFill>
        <p:spPr bwMode="auto">
          <a:xfrm>
            <a:off x="5938838" y="2932113"/>
            <a:ext cx="2201862" cy="608012"/>
          </a:xfrm>
          <a:prstGeom prst="rect">
            <a:avLst/>
          </a:prstGeom>
          <a:noFill/>
          <a:ln w="9525">
            <a:noFill/>
            <a:miter lim="800000"/>
            <a:headEnd/>
            <a:tailEnd/>
          </a:ln>
        </p:spPr>
      </p:pic>
      <p:pic>
        <p:nvPicPr>
          <p:cNvPr id="8208" name="Picture 22"/>
          <p:cNvPicPr>
            <a:picLocks noChangeAspect="1"/>
          </p:cNvPicPr>
          <p:nvPr/>
        </p:nvPicPr>
        <p:blipFill>
          <a:blip r:embed="rId15"/>
          <a:srcRect/>
          <a:stretch>
            <a:fillRect/>
          </a:stretch>
        </p:blipFill>
        <p:spPr bwMode="auto">
          <a:xfrm>
            <a:off x="6283325" y="1200150"/>
            <a:ext cx="1644650" cy="587375"/>
          </a:xfrm>
          <a:prstGeom prst="rect">
            <a:avLst/>
          </a:prstGeom>
          <a:noFill/>
          <a:ln w="9525">
            <a:noFill/>
            <a:miter lim="800000"/>
            <a:headEnd/>
            <a:tailEnd/>
          </a:ln>
        </p:spPr>
      </p:pic>
      <p:pic>
        <p:nvPicPr>
          <p:cNvPr id="8209" name="Picture 23"/>
          <p:cNvPicPr>
            <a:picLocks noChangeAspect="1"/>
          </p:cNvPicPr>
          <p:nvPr/>
        </p:nvPicPr>
        <p:blipFill>
          <a:blip r:embed="rId16"/>
          <a:srcRect/>
          <a:stretch>
            <a:fillRect/>
          </a:stretch>
        </p:blipFill>
        <p:spPr bwMode="auto">
          <a:xfrm>
            <a:off x="631825" y="2403475"/>
            <a:ext cx="1562100" cy="596900"/>
          </a:xfrm>
          <a:prstGeom prst="rect">
            <a:avLst/>
          </a:prstGeom>
          <a:noFill/>
          <a:ln w="9525">
            <a:noFill/>
            <a:miter lim="800000"/>
            <a:headEnd/>
            <a:tailEnd/>
          </a:ln>
        </p:spPr>
      </p:pic>
      <p:pic>
        <p:nvPicPr>
          <p:cNvPr id="8210" name="Picture 24"/>
          <p:cNvPicPr>
            <a:picLocks noChangeAspect="1"/>
          </p:cNvPicPr>
          <p:nvPr/>
        </p:nvPicPr>
        <p:blipFill>
          <a:blip r:embed="rId17"/>
          <a:srcRect/>
          <a:stretch>
            <a:fillRect/>
          </a:stretch>
        </p:blipFill>
        <p:spPr bwMode="auto">
          <a:xfrm>
            <a:off x="465138" y="3225800"/>
            <a:ext cx="1841500" cy="977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558800" y="457200"/>
            <a:ext cx="8229600" cy="808038"/>
          </a:xfrm>
        </p:spPr>
        <p:txBody>
          <a:bodyPr/>
          <a:lstStyle/>
          <a:p>
            <a:r>
              <a:rPr lang="en-US" altLang="zh-CN" smtClean="0">
                <a:latin typeface="Arial" pitchFamily="34" charset="0"/>
                <a:cs typeface="Arial" pitchFamily="34" charset="0"/>
              </a:rPr>
              <a:t>F5</a:t>
            </a:r>
            <a:r>
              <a:rPr lang="zh-CN" altLang="en-US" smtClean="0">
                <a:latin typeface="Arial" pitchFamily="34" charset="0"/>
                <a:cs typeface="Arial" pitchFamily="34" charset="0"/>
              </a:rPr>
              <a:t>中国大客户</a:t>
            </a:r>
          </a:p>
        </p:txBody>
      </p:sp>
      <p:pic>
        <p:nvPicPr>
          <p:cNvPr id="9219" name="Picture 90"/>
          <p:cNvPicPr>
            <a:picLocks noChangeAspect="1"/>
          </p:cNvPicPr>
          <p:nvPr/>
        </p:nvPicPr>
        <p:blipFill>
          <a:blip r:embed="rId2"/>
          <a:srcRect/>
          <a:stretch>
            <a:fillRect/>
          </a:stretch>
        </p:blipFill>
        <p:spPr bwMode="auto">
          <a:xfrm>
            <a:off x="527050" y="1401763"/>
            <a:ext cx="7740650" cy="4779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4"/>
          <p:cNvPicPr>
            <a:picLocks noChangeAspect="1" noChangeArrowheads="1"/>
          </p:cNvPicPr>
          <p:nvPr/>
        </p:nvPicPr>
        <p:blipFill>
          <a:blip r:embed="rId2"/>
          <a:srcRect l="4811" t="3023" b="2190"/>
          <a:stretch>
            <a:fillRect/>
          </a:stretch>
        </p:blipFill>
        <p:spPr bwMode="auto">
          <a:xfrm>
            <a:off x="3455988" y="2312988"/>
            <a:ext cx="5695950" cy="3414712"/>
          </a:xfrm>
          <a:prstGeom prst="rect">
            <a:avLst/>
          </a:prstGeom>
          <a:noFill/>
          <a:ln w="9525">
            <a:noFill/>
            <a:miter lim="800000"/>
            <a:headEnd/>
            <a:tailEnd/>
          </a:ln>
        </p:spPr>
      </p:pic>
      <p:sp>
        <p:nvSpPr>
          <p:cNvPr id="20483" name="Rectangle 3"/>
          <p:cNvSpPr>
            <a:spLocks noChangeArrowheads="1"/>
          </p:cNvSpPr>
          <p:nvPr/>
        </p:nvSpPr>
        <p:spPr bwMode="auto">
          <a:xfrm>
            <a:off x="428625" y="1501775"/>
            <a:ext cx="3198813" cy="4951413"/>
          </a:xfrm>
          <a:prstGeom prst="rect">
            <a:avLst/>
          </a:prstGeom>
          <a:gradFill rotWithShape="1">
            <a:gsLst>
              <a:gs pos="0">
                <a:srgbClr val="91ACBD"/>
              </a:gs>
              <a:gs pos="100000">
                <a:srgbClr val="FFFFFF"/>
              </a:gs>
            </a:gsLst>
            <a:lin ang="5400000" scaled="1"/>
          </a:gradFill>
          <a:ln w="9525" algn="ctr">
            <a:noFill/>
            <a:miter lim="800000"/>
            <a:headEnd/>
            <a:tailEnd/>
          </a:ln>
        </p:spPr>
        <p:txBody>
          <a:bodyPr wrap="none" anchor="ctr"/>
          <a:lstStyle/>
          <a:p>
            <a:endParaRPr lang="zh-CN" altLang="zh-CN"/>
          </a:p>
        </p:txBody>
      </p:sp>
      <p:sp>
        <p:nvSpPr>
          <p:cNvPr id="20484" name="Rectangle 4"/>
          <p:cNvSpPr>
            <a:spLocks noGrp="1" noChangeArrowheads="1"/>
          </p:cNvSpPr>
          <p:nvPr>
            <p:ph type="title"/>
          </p:nvPr>
        </p:nvSpPr>
        <p:spPr>
          <a:xfrm>
            <a:off x="400050" y="466725"/>
            <a:ext cx="8497888" cy="808038"/>
          </a:xfrm>
        </p:spPr>
        <p:txBody>
          <a:bodyPr/>
          <a:lstStyle/>
          <a:p>
            <a:pPr eaLnBrk="1" hangingPunct="1"/>
            <a:r>
              <a:rPr lang="en-US" altLang="zh-CN" sz="2700" smtClean="0">
                <a:latin typeface="Arial" pitchFamily="34" charset="0"/>
                <a:cs typeface="Arial" pitchFamily="34" charset="0"/>
              </a:rPr>
              <a:t>F5 Dominates in Advanced Platform ADC Segment for CY Q110</a:t>
            </a:r>
          </a:p>
        </p:txBody>
      </p:sp>
      <p:sp>
        <p:nvSpPr>
          <p:cNvPr id="20485" name="Text Box 5"/>
          <p:cNvSpPr txBox="1">
            <a:spLocks noChangeArrowheads="1"/>
          </p:cNvSpPr>
          <p:nvPr/>
        </p:nvSpPr>
        <p:spPr bwMode="auto">
          <a:xfrm>
            <a:off x="4379913" y="1304925"/>
            <a:ext cx="3857625" cy="641350"/>
          </a:xfrm>
          <a:prstGeom prst="rect">
            <a:avLst/>
          </a:prstGeom>
          <a:noFill/>
          <a:ln w="9525" algn="ctr">
            <a:noFill/>
            <a:miter lim="800000"/>
            <a:headEnd/>
            <a:tailEnd/>
          </a:ln>
        </p:spPr>
        <p:txBody>
          <a:bodyPr>
            <a:spAutoFit/>
          </a:bodyPr>
          <a:lstStyle/>
          <a:p>
            <a:pPr algn="ctr"/>
            <a:r>
              <a:rPr lang="en-US" altLang="zh-CN"/>
              <a:t>Q110 Gartner Advanced Platform ADC Market Share</a:t>
            </a:r>
          </a:p>
        </p:txBody>
      </p:sp>
      <p:sp>
        <p:nvSpPr>
          <p:cNvPr id="20486" name="Text Box 6"/>
          <p:cNvSpPr txBox="1">
            <a:spLocks noChangeArrowheads="1"/>
          </p:cNvSpPr>
          <p:nvPr/>
        </p:nvSpPr>
        <p:spPr bwMode="auto">
          <a:xfrm>
            <a:off x="5651500" y="6070600"/>
            <a:ext cx="1438275" cy="274638"/>
          </a:xfrm>
          <a:prstGeom prst="rect">
            <a:avLst/>
          </a:prstGeom>
          <a:noFill/>
          <a:ln w="9525" algn="ctr">
            <a:noFill/>
            <a:miter lim="800000"/>
            <a:headEnd/>
            <a:tailEnd/>
          </a:ln>
        </p:spPr>
        <p:txBody>
          <a:bodyPr wrap="none">
            <a:spAutoFit/>
          </a:bodyPr>
          <a:lstStyle/>
          <a:p>
            <a:r>
              <a:rPr lang="en-US" altLang="zh-CN" sz="1200"/>
              <a:t>SOURCE: Gartner</a:t>
            </a:r>
          </a:p>
        </p:txBody>
      </p:sp>
      <p:sp>
        <p:nvSpPr>
          <p:cNvPr id="20487" name="Rectangle 7"/>
          <p:cNvSpPr>
            <a:spLocks noChangeArrowheads="1"/>
          </p:cNvSpPr>
          <p:nvPr/>
        </p:nvSpPr>
        <p:spPr bwMode="auto">
          <a:xfrm>
            <a:off x="3960813" y="2387600"/>
            <a:ext cx="436562" cy="307975"/>
          </a:xfrm>
          <a:prstGeom prst="rect">
            <a:avLst/>
          </a:prstGeom>
          <a:noFill/>
          <a:ln w="9525">
            <a:noFill/>
            <a:miter lim="800000"/>
            <a:headEnd/>
            <a:tailEnd/>
          </a:ln>
        </p:spPr>
        <p:txBody>
          <a:bodyPr lIns="0" tIns="0" rIns="0" bIns="0">
            <a:spAutoFit/>
          </a:bodyPr>
          <a:lstStyle/>
          <a:p>
            <a:pPr algn="ctr"/>
            <a:r>
              <a:rPr lang="en-US" altLang="zh-CN" sz="1000" b="1">
                <a:solidFill>
                  <a:srgbClr val="000000"/>
                </a:solidFill>
              </a:rPr>
              <a:t>Citrix</a:t>
            </a:r>
          </a:p>
          <a:p>
            <a:pPr algn="ctr"/>
            <a:r>
              <a:rPr lang="en-US" altLang="zh-CN" sz="1000" b="1">
                <a:solidFill>
                  <a:srgbClr val="000000"/>
                </a:solidFill>
              </a:rPr>
              <a:t>14.7%</a:t>
            </a:r>
            <a:endParaRPr lang="en-US" altLang="zh-CN" sz="1000" b="1">
              <a:solidFill>
                <a:srgbClr val="666699"/>
              </a:solidFill>
            </a:endParaRPr>
          </a:p>
        </p:txBody>
      </p:sp>
      <p:sp>
        <p:nvSpPr>
          <p:cNvPr id="20488" name="Rectangle 8"/>
          <p:cNvSpPr>
            <a:spLocks noChangeArrowheads="1"/>
          </p:cNvSpPr>
          <p:nvPr/>
        </p:nvSpPr>
        <p:spPr bwMode="auto">
          <a:xfrm>
            <a:off x="5867400" y="5715000"/>
            <a:ext cx="971550" cy="304800"/>
          </a:xfrm>
          <a:prstGeom prst="rect">
            <a:avLst/>
          </a:prstGeom>
          <a:noFill/>
          <a:ln w="9525">
            <a:noFill/>
            <a:miter lim="800000"/>
            <a:headEnd/>
            <a:tailEnd/>
          </a:ln>
        </p:spPr>
        <p:txBody>
          <a:bodyPr lIns="0" tIns="0" rIns="0" bIns="0">
            <a:spAutoFit/>
          </a:bodyPr>
          <a:lstStyle/>
          <a:p>
            <a:pPr algn="ctr"/>
            <a:r>
              <a:rPr lang="en-US" altLang="zh-CN" sz="1000" b="1">
                <a:solidFill>
                  <a:srgbClr val="000000"/>
                </a:solidFill>
              </a:rPr>
              <a:t>F5 NETWORKS</a:t>
            </a:r>
          </a:p>
          <a:p>
            <a:pPr algn="ctr"/>
            <a:r>
              <a:rPr lang="en-US" altLang="zh-CN" sz="1000" b="1">
                <a:solidFill>
                  <a:srgbClr val="000000"/>
                </a:solidFill>
              </a:rPr>
              <a:t>61%</a:t>
            </a:r>
            <a:endParaRPr lang="en-US" altLang="zh-CN" sz="1000" b="1">
              <a:solidFill>
                <a:srgbClr val="666699"/>
              </a:solidFill>
            </a:endParaRPr>
          </a:p>
        </p:txBody>
      </p:sp>
      <p:sp>
        <p:nvSpPr>
          <p:cNvPr id="20489" name="Rectangle 9"/>
          <p:cNvSpPr>
            <a:spLocks noChangeArrowheads="1"/>
          </p:cNvSpPr>
          <p:nvPr/>
        </p:nvSpPr>
        <p:spPr bwMode="auto">
          <a:xfrm>
            <a:off x="6007100" y="2051050"/>
            <a:ext cx="527050" cy="304800"/>
          </a:xfrm>
          <a:prstGeom prst="rect">
            <a:avLst/>
          </a:prstGeom>
          <a:noFill/>
          <a:ln w="9525">
            <a:noFill/>
            <a:miter lim="800000"/>
            <a:headEnd/>
            <a:tailEnd/>
          </a:ln>
        </p:spPr>
        <p:txBody>
          <a:bodyPr wrap="none" lIns="0" tIns="0" rIns="0" bIns="0">
            <a:spAutoFit/>
          </a:bodyPr>
          <a:lstStyle/>
          <a:p>
            <a:pPr algn="ctr"/>
            <a:r>
              <a:rPr lang="en-US" altLang="zh-CN" sz="1000" b="1">
                <a:solidFill>
                  <a:srgbClr val="000000"/>
                </a:solidFill>
              </a:rPr>
              <a:t>Radware</a:t>
            </a:r>
          </a:p>
          <a:p>
            <a:pPr algn="ctr"/>
            <a:r>
              <a:rPr lang="en-US" altLang="zh-CN" sz="1000" b="1">
                <a:solidFill>
                  <a:srgbClr val="000000"/>
                </a:solidFill>
              </a:rPr>
              <a:t>10.5%</a:t>
            </a:r>
            <a:endParaRPr lang="en-US" altLang="zh-CN" sz="1000" b="1">
              <a:solidFill>
                <a:srgbClr val="666699"/>
              </a:solidFill>
            </a:endParaRPr>
          </a:p>
        </p:txBody>
      </p:sp>
      <p:sp>
        <p:nvSpPr>
          <p:cNvPr id="20490" name="Rectangle 10"/>
          <p:cNvSpPr>
            <a:spLocks noChangeArrowheads="1"/>
          </p:cNvSpPr>
          <p:nvPr/>
        </p:nvSpPr>
        <p:spPr bwMode="auto">
          <a:xfrm>
            <a:off x="7786688" y="2235200"/>
            <a:ext cx="447675" cy="306388"/>
          </a:xfrm>
          <a:prstGeom prst="rect">
            <a:avLst/>
          </a:prstGeom>
          <a:noFill/>
          <a:ln w="9525">
            <a:noFill/>
            <a:miter lim="800000"/>
            <a:headEnd/>
            <a:tailEnd/>
          </a:ln>
        </p:spPr>
        <p:txBody>
          <a:bodyPr wrap="none" lIns="0" tIns="0" rIns="0" bIns="0">
            <a:spAutoFit/>
          </a:bodyPr>
          <a:lstStyle/>
          <a:p>
            <a:pPr algn="ctr"/>
            <a:r>
              <a:rPr lang="en-US" altLang="zh-CN" sz="1000" b="1">
                <a:solidFill>
                  <a:srgbClr val="000000"/>
                </a:solidFill>
              </a:rPr>
              <a:t>Others </a:t>
            </a:r>
          </a:p>
          <a:p>
            <a:pPr algn="ctr"/>
            <a:r>
              <a:rPr lang="en-US" altLang="zh-CN" sz="1000" b="1">
                <a:solidFill>
                  <a:srgbClr val="000000"/>
                </a:solidFill>
              </a:rPr>
              <a:t>13.8%</a:t>
            </a:r>
            <a:endParaRPr lang="en-US" altLang="zh-CN" sz="1000" b="1">
              <a:solidFill>
                <a:srgbClr val="666699"/>
              </a:solidFill>
            </a:endParaRPr>
          </a:p>
        </p:txBody>
      </p:sp>
      <p:sp>
        <p:nvSpPr>
          <p:cNvPr id="20491" name="Rectangle 13"/>
          <p:cNvSpPr>
            <a:spLocks noChangeArrowheads="1"/>
          </p:cNvSpPr>
          <p:nvPr/>
        </p:nvSpPr>
        <p:spPr bwMode="auto">
          <a:xfrm>
            <a:off x="381000" y="1524000"/>
            <a:ext cx="2908300" cy="4343400"/>
          </a:xfrm>
          <a:prstGeom prst="rect">
            <a:avLst/>
          </a:prstGeom>
          <a:noFill/>
          <a:ln w="9525">
            <a:noFill/>
            <a:miter lim="800000"/>
            <a:headEnd/>
            <a:tailEnd/>
          </a:ln>
        </p:spPr>
        <p:txBody>
          <a:bodyPr/>
          <a:lstStyle/>
          <a:p>
            <a:pPr marL="342900" indent="-342900">
              <a:lnSpc>
                <a:spcPct val="80000"/>
              </a:lnSpc>
              <a:spcAft>
                <a:spcPct val="25000"/>
              </a:spcAft>
              <a:buFontTx/>
              <a:buBlip>
                <a:blip r:embed="rId3"/>
              </a:buBlip>
            </a:pPr>
            <a:r>
              <a:rPr lang="en-US" altLang="zh-CN" sz="1400"/>
              <a:t>Q110 Advanced Platform ADC*  Market Share Leaders</a:t>
            </a:r>
          </a:p>
          <a:p>
            <a:pPr marL="742950" lvl="1" indent="-285750">
              <a:lnSpc>
                <a:spcPct val="80000"/>
              </a:lnSpc>
              <a:spcAft>
                <a:spcPct val="25000"/>
              </a:spcAft>
              <a:buFontTx/>
              <a:buChar char="–"/>
            </a:pPr>
            <a:r>
              <a:rPr lang="en-US" altLang="zh-CN" sz="1200"/>
              <a:t>F5: 		61%</a:t>
            </a:r>
          </a:p>
          <a:p>
            <a:pPr marL="742950" lvl="1" indent="-285750">
              <a:lnSpc>
                <a:spcPct val="80000"/>
              </a:lnSpc>
              <a:spcAft>
                <a:spcPct val="25000"/>
              </a:spcAft>
              <a:buFontTx/>
              <a:buChar char="–"/>
            </a:pPr>
            <a:r>
              <a:rPr lang="en-US" altLang="zh-CN" sz="1200"/>
              <a:t>Citrix: 		14.7%</a:t>
            </a:r>
          </a:p>
          <a:p>
            <a:pPr marL="742950" lvl="1" indent="-285750">
              <a:lnSpc>
                <a:spcPct val="80000"/>
              </a:lnSpc>
              <a:spcAft>
                <a:spcPct val="25000"/>
              </a:spcAft>
              <a:buFontTx/>
              <a:buChar char="–"/>
            </a:pPr>
            <a:r>
              <a:rPr lang="en-US" altLang="zh-CN" sz="1200"/>
              <a:t>Radware: 	10.5%</a:t>
            </a:r>
          </a:p>
          <a:p>
            <a:pPr marL="342900" indent="-342900">
              <a:lnSpc>
                <a:spcPct val="80000"/>
              </a:lnSpc>
              <a:spcAft>
                <a:spcPct val="25000"/>
              </a:spcAft>
              <a:buFontTx/>
              <a:buBlip>
                <a:blip r:embed="rId3"/>
              </a:buBlip>
            </a:pPr>
            <a:r>
              <a:rPr lang="en-US" altLang="zh-CN" sz="1400"/>
              <a:t>Q110 Advanced Platform ADC Market Share Revenue Leaders</a:t>
            </a:r>
          </a:p>
          <a:p>
            <a:pPr marL="742950" lvl="1" indent="-285750">
              <a:lnSpc>
                <a:spcPct val="80000"/>
              </a:lnSpc>
              <a:spcAft>
                <a:spcPct val="25000"/>
              </a:spcAft>
              <a:buFontTx/>
              <a:buChar char="–"/>
            </a:pPr>
            <a:r>
              <a:rPr lang="en-US" altLang="zh-CN" sz="1200"/>
              <a:t>F5: 		$126.4 Million</a:t>
            </a:r>
          </a:p>
          <a:p>
            <a:pPr marL="742950" lvl="1" indent="-285750">
              <a:lnSpc>
                <a:spcPct val="80000"/>
              </a:lnSpc>
              <a:spcAft>
                <a:spcPct val="25000"/>
              </a:spcAft>
              <a:buFontTx/>
              <a:buChar char="–"/>
            </a:pPr>
            <a:r>
              <a:rPr lang="en-US" altLang="zh-CN" sz="1200"/>
              <a:t>Citrix: 		$30.4 Million</a:t>
            </a:r>
          </a:p>
          <a:p>
            <a:pPr marL="742950" lvl="1" indent="-285750">
              <a:lnSpc>
                <a:spcPct val="80000"/>
              </a:lnSpc>
              <a:spcAft>
                <a:spcPct val="25000"/>
              </a:spcAft>
              <a:buFontTx/>
              <a:buChar char="–"/>
            </a:pPr>
            <a:r>
              <a:rPr lang="en-US" altLang="zh-CN" sz="1200"/>
              <a:t>Radware: 	$21.7 Million</a:t>
            </a:r>
          </a:p>
          <a:p>
            <a:pPr marL="342900" indent="-342900">
              <a:lnSpc>
                <a:spcPct val="80000"/>
              </a:lnSpc>
              <a:spcAft>
                <a:spcPct val="25000"/>
              </a:spcAft>
              <a:buFontTx/>
              <a:buBlip>
                <a:blip r:embed="rId3"/>
              </a:buBlip>
            </a:pPr>
            <a:r>
              <a:rPr lang="en-US" altLang="zh-CN" sz="1400"/>
              <a:t>Q110 Advanced Platform ADC Q/Q Revenue Growth</a:t>
            </a:r>
          </a:p>
          <a:p>
            <a:pPr marL="742950" lvl="1" indent="-285750">
              <a:lnSpc>
                <a:spcPct val="80000"/>
              </a:lnSpc>
              <a:spcAft>
                <a:spcPct val="25000"/>
              </a:spcAft>
              <a:buFontTx/>
              <a:buChar char="–"/>
            </a:pPr>
            <a:r>
              <a:rPr lang="en-US" altLang="zh-CN" sz="1200"/>
              <a:t>F5: 		12.5%</a:t>
            </a:r>
          </a:p>
          <a:p>
            <a:pPr marL="742950" lvl="1" indent="-285750">
              <a:lnSpc>
                <a:spcPct val="80000"/>
              </a:lnSpc>
              <a:spcAft>
                <a:spcPct val="25000"/>
              </a:spcAft>
              <a:buFontTx/>
              <a:buChar char="–"/>
            </a:pPr>
            <a:r>
              <a:rPr lang="en-US" altLang="zh-CN" sz="1200"/>
              <a:t>Citrix: 		-15%</a:t>
            </a:r>
          </a:p>
          <a:p>
            <a:pPr marL="742950" lvl="1" indent="-285750">
              <a:lnSpc>
                <a:spcPct val="80000"/>
              </a:lnSpc>
              <a:spcAft>
                <a:spcPct val="25000"/>
              </a:spcAft>
              <a:buFontTx/>
              <a:buChar char="–"/>
            </a:pPr>
            <a:r>
              <a:rPr lang="en-US" altLang="zh-CN" sz="1200"/>
              <a:t>Radware: 	2.4%</a:t>
            </a:r>
          </a:p>
          <a:p>
            <a:pPr marL="342900" indent="-342900">
              <a:lnSpc>
                <a:spcPct val="80000"/>
              </a:lnSpc>
              <a:spcAft>
                <a:spcPct val="25000"/>
              </a:spcAft>
              <a:buFontTx/>
              <a:buBlip>
                <a:blip r:embed="rId3"/>
              </a:buBlip>
            </a:pPr>
            <a:r>
              <a:rPr lang="en-US" altLang="zh-CN" sz="1400"/>
              <a:t>Q110 Advanced Platform ADC Total Market Numbers</a:t>
            </a:r>
          </a:p>
          <a:p>
            <a:pPr marL="742950" lvl="1" indent="-285750">
              <a:lnSpc>
                <a:spcPct val="80000"/>
              </a:lnSpc>
              <a:spcAft>
                <a:spcPct val="25000"/>
              </a:spcAft>
              <a:buFontTx/>
              <a:buChar char="–"/>
            </a:pPr>
            <a:r>
              <a:rPr lang="en-US" altLang="zh-CN" sz="1200"/>
              <a:t>Revenue: $207.1 Million</a:t>
            </a:r>
          </a:p>
          <a:p>
            <a:pPr marL="742950" lvl="1" indent="-285750">
              <a:lnSpc>
                <a:spcPct val="80000"/>
              </a:lnSpc>
              <a:spcAft>
                <a:spcPct val="25000"/>
              </a:spcAft>
              <a:buFontTx/>
              <a:buChar char="–"/>
            </a:pPr>
            <a:r>
              <a:rPr lang="en-US" altLang="zh-CN" sz="1200"/>
              <a:t>Q/Q Revenue Growth: 4.3%</a:t>
            </a:r>
          </a:p>
          <a:p>
            <a:pPr marL="342900" indent="-342900">
              <a:lnSpc>
                <a:spcPct val="80000"/>
              </a:lnSpc>
              <a:spcAft>
                <a:spcPct val="25000"/>
              </a:spcAft>
            </a:pPr>
            <a:r>
              <a:rPr lang="en-US" altLang="zh-CN" sz="900"/>
              <a:t>	</a:t>
            </a:r>
          </a:p>
          <a:p>
            <a:pPr marL="342900" indent="-342900">
              <a:lnSpc>
                <a:spcPct val="80000"/>
              </a:lnSpc>
              <a:spcAft>
                <a:spcPct val="25000"/>
              </a:spcAft>
            </a:pPr>
            <a:r>
              <a:rPr lang="en-US" altLang="zh-CN" sz="900"/>
              <a:t>	</a:t>
            </a:r>
            <a:r>
              <a:rPr lang="en-US" altLang="zh-CN" sz="1000"/>
              <a:t>*Advanced Platform Segment Includes: ADCs that integrate several functions (typically more than four) on a single platform (for example, load balancing, TCP, connection management, SSL offload, compression and caching) 	</a:t>
            </a:r>
          </a:p>
        </p:txBody>
      </p:sp>
      <p:pic>
        <p:nvPicPr>
          <p:cNvPr id="20492" name="Picture 14" descr="F5logo (blue background)"/>
          <p:cNvPicPr>
            <a:picLocks noChangeAspect="1" noChangeArrowheads="1"/>
          </p:cNvPicPr>
          <p:nvPr/>
        </p:nvPicPr>
        <p:blipFill>
          <a:blip r:embed="rId4">
            <a:clrChange>
              <a:clrFrom>
                <a:srgbClr val="647C94"/>
              </a:clrFrom>
              <a:clrTo>
                <a:srgbClr val="647C94">
                  <a:alpha val="0"/>
                </a:srgbClr>
              </a:clrTo>
            </a:clrChange>
          </a:blip>
          <a:srcRect/>
          <a:stretch>
            <a:fillRect/>
          </a:stretch>
        </p:blipFill>
        <p:spPr bwMode="auto">
          <a:xfrm>
            <a:off x="5843588" y="4038600"/>
            <a:ext cx="904875" cy="64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2"/>
          <p:cNvPicPr>
            <a:picLocks noChangeAspect="1" noChangeArrowheads="1"/>
          </p:cNvPicPr>
          <p:nvPr/>
        </p:nvPicPr>
        <p:blipFill>
          <a:blip r:embed="rId2"/>
          <a:srcRect l="7800" t="20335" r="7800" b="20335"/>
          <a:stretch>
            <a:fillRect/>
          </a:stretch>
        </p:blipFill>
        <p:spPr bwMode="auto">
          <a:xfrm>
            <a:off x="587375" y="1584325"/>
            <a:ext cx="2495550" cy="625475"/>
          </a:xfrm>
          <a:prstGeom prst="rect">
            <a:avLst/>
          </a:prstGeom>
          <a:noFill/>
          <a:ln w="12700">
            <a:noFill/>
            <a:miter lim="800000"/>
            <a:headEnd type="none" w="sm" len="sm"/>
            <a:tailEnd type="none" w="sm" len="sm"/>
          </a:ln>
        </p:spPr>
      </p:pic>
      <p:pic>
        <p:nvPicPr>
          <p:cNvPr id="94210" name="Picture 3" descr="Oracle.com">
            <a:hlinkClick r:id="rId3"/>
          </p:cNvPr>
          <p:cNvPicPr>
            <a:picLocks noChangeAspect="1" noChangeArrowheads="1"/>
          </p:cNvPicPr>
          <p:nvPr/>
        </p:nvPicPr>
        <p:blipFill>
          <a:blip r:embed="rId4"/>
          <a:srcRect/>
          <a:stretch>
            <a:fillRect/>
          </a:stretch>
        </p:blipFill>
        <p:spPr bwMode="auto">
          <a:xfrm>
            <a:off x="6019800" y="1676400"/>
            <a:ext cx="2819400" cy="450850"/>
          </a:xfrm>
          <a:prstGeom prst="rect">
            <a:avLst/>
          </a:prstGeom>
          <a:noFill/>
          <a:ln w="9525">
            <a:noFill/>
            <a:miter lim="800000"/>
            <a:headEnd/>
            <a:tailEnd/>
          </a:ln>
        </p:spPr>
      </p:pic>
      <p:pic>
        <p:nvPicPr>
          <p:cNvPr id="94211" name="Picture 4"/>
          <p:cNvPicPr>
            <a:picLocks noChangeAspect="1" noChangeArrowheads="1"/>
          </p:cNvPicPr>
          <p:nvPr/>
        </p:nvPicPr>
        <p:blipFill>
          <a:blip r:embed="rId5"/>
          <a:srcRect/>
          <a:stretch>
            <a:fillRect/>
          </a:stretch>
        </p:blipFill>
        <p:spPr bwMode="auto">
          <a:xfrm>
            <a:off x="3962400" y="1371600"/>
            <a:ext cx="1752600" cy="1042988"/>
          </a:xfrm>
          <a:prstGeom prst="rect">
            <a:avLst/>
          </a:prstGeom>
          <a:noFill/>
          <a:ln w="9525">
            <a:noFill/>
            <a:miter lim="800000"/>
            <a:headEnd/>
            <a:tailEnd/>
          </a:ln>
        </p:spPr>
      </p:pic>
      <p:pic>
        <p:nvPicPr>
          <p:cNvPr id="94212" name="Picture 5" descr="CRM OnDemand - Hosted CRM"/>
          <p:cNvPicPr>
            <a:picLocks noChangeAspect="1" noChangeArrowheads="1"/>
          </p:cNvPicPr>
          <p:nvPr/>
        </p:nvPicPr>
        <p:blipFill>
          <a:blip r:embed="rId6"/>
          <a:srcRect/>
          <a:stretch>
            <a:fillRect/>
          </a:stretch>
        </p:blipFill>
        <p:spPr bwMode="auto">
          <a:xfrm>
            <a:off x="6172200" y="3581400"/>
            <a:ext cx="2971800" cy="1765300"/>
          </a:xfrm>
          <a:prstGeom prst="rect">
            <a:avLst/>
          </a:prstGeom>
          <a:noFill/>
          <a:ln w="9525">
            <a:noFill/>
            <a:miter lim="800000"/>
            <a:headEnd/>
            <a:tailEnd/>
          </a:ln>
        </p:spPr>
      </p:pic>
      <p:sp>
        <p:nvSpPr>
          <p:cNvPr id="94213" name="Text Box 6"/>
          <p:cNvSpPr txBox="1">
            <a:spLocks noChangeArrowheads="1"/>
          </p:cNvSpPr>
          <p:nvPr/>
        </p:nvSpPr>
        <p:spPr bwMode="auto">
          <a:xfrm>
            <a:off x="304800" y="630238"/>
            <a:ext cx="7427913" cy="457200"/>
          </a:xfrm>
          <a:prstGeom prst="rect">
            <a:avLst/>
          </a:prstGeom>
          <a:noFill/>
          <a:ln w="12700">
            <a:noFill/>
            <a:miter lim="800000"/>
            <a:headEnd type="none" w="sm" len="sm"/>
            <a:tailEnd type="none" w="sm" len="sm"/>
          </a:ln>
        </p:spPr>
        <p:txBody>
          <a:bodyPr wrap="none">
            <a:spAutoFit/>
          </a:bodyPr>
          <a:lstStyle/>
          <a:p>
            <a:r>
              <a:rPr lang="en-US" altLang="zh-CN" sz="2400" b="1">
                <a:solidFill>
                  <a:srgbClr val="FF0000"/>
                </a:solidFill>
                <a:latin typeface="Comic Sans MS" pitchFamily="66" charset="0"/>
              </a:rPr>
              <a:t>F5 </a:t>
            </a:r>
            <a:r>
              <a:rPr lang="zh-CN" altLang="en-US" sz="2400" b="1">
                <a:solidFill>
                  <a:srgbClr val="FF0000"/>
                </a:solidFill>
                <a:latin typeface="Comic Sans MS" pitchFamily="66" charset="0"/>
              </a:rPr>
              <a:t>解决方案合作伙伴：不是简单堆砌，而是深层互动</a:t>
            </a:r>
          </a:p>
        </p:txBody>
      </p:sp>
      <p:pic>
        <p:nvPicPr>
          <p:cNvPr id="94214" name="Picture 7" descr="SAP">
            <a:hlinkClick r:id="rId7"/>
          </p:cNvPr>
          <p:cNvPicPr>
            <a:picLocks noChangeAspect="1" noChangeArrowheads="1"/>
          </p:cNvPicPr>
          <p:nvPr/>
        </p:nvPicPr>
        <p:blipFill>
          <a:blip r:embed="rId8"/>
          <a:srcRect/>
          <a:stretch>
            <a:fillRect/>
          </a:stretch>
        </p:blipFill>
        <p:spPr bwMode="auto">
          <a:xfrm>
            <a:off x="762000" y="4038600"/>
            <a:ext cx="1295400" cy="638175"/>
          </a:xfrm>
          <a:prstGeom prst="rect">
            <a:avLst/>
          </a:prstGeom>
          <a:noFill/>
          <a:ln w="9525">
            <a:noFill/>
            <a:miter lim="800000"/>
            <a:headEnd/>
            <a:tailEnd/>
          </a:ln>
        </p:spPr>
      </p:pic>
      <p:pic>
        <p:nvPicPr>
          <p:cNvPr id="94215" name="Picture 8" descr="RSA Security, keeping pace with evolving e-security strategies">
            <a:hlinkClick r:id="rId9"/>
          </p:cNvPr>
          <p:cNvPicPr>
            <a:picLocks noChangeAspect="1" noChangeArrowheads="1"/>
          </p:cNvPicPr>
          <p:nvPr/>
        </p:nvPicPr>
        <p:blipFill>
          <a:blip r:embed="rId10"/>
          <a:srcRect/>
          <a:stretch>
            <a:fillRect/>
          </a:stretch>
        </p:blipFill>
        <p:spPr bwMode="auto">
          <a:xfrm>
            <a:off x="6629400" y="5029200"/>
            <a:ext cx="2057400" cy="1155700"/>
          </a:xfrm>
          <a:prstGeom prst="rect">
            <a:avLst/>
          </a:prstGeom>
          <a:noFill/>
          <a:ln w="9525">
            <a:noFill/>
            <a:miter lim="800000"/>
            <a:headEnd/>
            <a:tailEnd/>
          </a:ln>
        </p:spPr>
      </p:pic>
      <p:pic>
        <p:nvPicPr>
          <p:cNvPr id="94216" name="Picture 9" descr="partner graphic"/>
          <p:cNvPicPr>
            <a:picLocks noChangeAspect="1" noChangeArrowheads="1"/>
          </p:cNvPicPr>
          <p:nvPr/>
        </p:nvPicPr>
        <p:blipFill>
          <a:blip r:embed="rId11"/>
          <a:srcRect/>
          <a:stretch>
            <a:fillRect/>
          </a:stretch>
        </p:blipFill>
        <p:spPr bwMode="auto">
          <a:xfrm>
            <a:off x="228600" y="2514600"/>
            <a:ext cx="1905000" cy="793750"/>
          </a:xfrm>
          <a:prstGeom prst="rect">
            <a:avLst/>
          </a:prstGeom>
          <a:noFill/>
          <a:ln w="9525">
            <a:noFill/>
            <a:miter lim="800000"/>
            <a:headEnd/>
            <a:tailEnd/>
          </a:ln>
        </p:spPr>
      </p:pic>
      <p:pic>
        <p:nvPicPr>
          <p:cNvPr id="94217" name="Picture 10" descr="partner graphic"/>
          <p:cNvPicPr>
            <a:picLocks noChangeAspect="1" noChangeArrowheads="1"/>
          </p:cNvPicPr>
          <p:nvPr/>
        </p:nvPicPr>
        <p:blipFill>
          <a:blip r:embed="rId12"/>
          <a:srcRect/>
          <a:stretch>
            <a:fillRect/>
          </a:stretch>
        </p:blipFill>
        <p:spPr bwMode="auto">
          <a:xfrm>
            <a:off x="609600" y="5638800"/>
            <a:ext cx="1752600" cy="561975"/>
          </a:xfrm>
          <a:prstGeom prst="rect">
            <a:avLst/>
          </a:prstGeom>
          <a:noFill/>
          <a:ln w="9525">
            <a:noFill/>
            <a:miter lim="800000"/>
            <a:headEnd/>
            <a:tailEnd/>
          </a:ln>
        </p:spPr>
      </p:pic>
      <p:pic>
        <p:nvPicPr>
          <p:cNvPr id="94218" name="Picture 11" descr="EMC_tag_294b"/>
          <p:cNvPicPr>
            <a:picLocks noChangeAspect="1" noChangeArrowheads="1"/>
          </p:cNvPicPr>
          <p:nvPr/>
        </p:nvPicPr>
        <p:blipFill>
          <a:blip r:embed="rId13"/>
          <a:srcRect/>
          <a:stretch>
            <a:fillRect/>
          </a:stretch>
        </p:blipFill>
        <p:spPr bwMode="auto">
          <a:xfrm>
            <a:off x="5334000" y="5638800"/>
            <a:ext cx="1676400" cy="650875"/>
          </a:xfrm>
          <a:prstGeom prst="rect">
            <a:avLst/>
          </a:prstGeom>
          <a:noFill/>
          <a:ln w="9525">
            <a:noFill/>
            <a:miter lim="800000"/>
            <a:headEnd/>
            <a:tailEnd/>
          </a:ln>
        </p:spPr>
      </p:pic>
      <p:pic>
        <p:nvPicPr>
          <p:cNvPr id="106" name="Picture 41"/>
          <p:cNvPicPr>
            <a:picLocks noChangeAspect="1" noChangeArrowheads="1"/>
          </p:cNvPicPr>
          <p:nvPr/>
        </p:nvPicPr>
        <p:blipFill>
          <a:blip r:embed="rId14"/>
          <a:srcRect/>
          <a:stretch>
            <a:fillRect/>
          </a:stretch>
        </p:blipFill>
        <p:spPr bwMode="auto">
          <a:xfrm>
            <a:off x="5943600" y="2438400"/>
            <a:ext cx="3048000" cy="852488"/>
          </a:xfrm>
          <a:prstGeom prst="rect">
            <a:avLst/>
          </a:prstGeom>
          <a:noFill/>
          <a:ln w="9525">
            <a:noFill/>
            <a:miter lim="800000"/>
            <a:headEnd/>
            <a:tailEnd/>
          </a:ln>
        </p:spPr>
      </p:pic>
      <p:pic>
        <p:nvPicPr>
          <p:cNvPr id="94220" name="Picture 13" descr="logo-home-66x76"/>
          <p:cNvPicPr>
            <a:picLocks noChangeAspect="1" noChangeArrowheads="1"/>
          </p:cNvPicPr>
          <p:nvPr/>
        </p:nvPicPr>
        <p:blipFill>
          <a:blip r:embed="rId15"/>
          <a:srcRect/>
          <a:stretch>
            <a:fillRect/>
          </a:stretch>
        </p:blipFill>
        <p:spPr bwMode="auto">
          <a:xfrm>
            <a:off x="3200400" y="5486400"/>
            <a:ext cx="1190625" cy="1371600"/>
          </a:xfrm>
          <a:prstGeom prst="rect">
            <a:avLst/>
          </a:prstGeom>
          <a:noFill/>
          <a:ln w="9525">
            <a:noFill/>
            <a:miter lim="800000"/>
            <a:headEnd/>
            <a:tailEnd/>
          </a:ln>
        </p:spPr>
      </p:pic>
      <p:pic>
        <p:nvPicPr>
          <p:cNvPr id="94221" name="Picture 14" descr="f5_logo"/>
          <p:cNvPicPr>
            <a:picLocks noChangeAspect="1" noChangeArrowheads="1"/>
          </p:cNvPicPr>
          <p:nvPr/>
        </p:nvPicPr>
        <p:blipFill>
          <a:blip r:embed="rId16"/>
          <a:srcRect/>
          <a:stretch>
            <a:fillRect/>
          </a:stretch>
        </p:blipFill>
        <p:spPr bwMode="auto">
          <a:xfrm>
            <a:off x="3429000" y="3200400"/>
            <a:ext cx="1752600" cy="1739900"/>
          </a:xfrm>
          <a:prstGeom prst="rect">
            <a:avLst/>
          </a:prstGeom>
          <a:noFill/>
          <a:ln w="9525">
            <a:noFill/>
            <a:miter lim="800000"/>
            <a:headEnd/>
            <a:tailEnd/>
          </a:ln>
        </p:spPr>
      </p:pic>
      <p:sp>
        <p:nvSpPr>
          <p:cNvPr id="94222" name="AutoShape 15"/>
          <p:cNvSpPr>
            <a:spLocks noChangeArrowheads="1"/>
          </p:cNvSpPr>
          <p:nvPr/>
        </p:nvSpPr>
        <p:spPr bwMode="auto">
          <a:xfrm>
            <a:off x="4038600" y="2514600"/>
            <a:ext cx="457200" cy="609600"/>
          </a:xfrm>
          <a:prstGeom prst="upDownArrow">
            <a:avLst>
              <a:gd name="adj1" fmla="val 50000"/>
              <a:gd name="adj2" fmla="val 26667"/>
            </a:avLst>
          </a:prstGeom>
          <a:solidFill>
            <a:schemeClr val="tx1"/>
          </a:solidFill>
          <a:ln w="9525" algn="ctr">
            <a:solidFill>
              <a:srgbClr val="FF0000"/>
            </a:solidFill>
            <a:miter lim="800000"/>
            <a:headEnd/>
            <a:tailEnd/>
          </a:ln>
        </p:spPr>
        <p:txBody>
          <a:bodyPr wrap="none" anchor="ctr"/>
          <a:lstStyle/>
          <a:p>
            <a:endParaRPr lang="zh-CN" altLang="en-US"/>
          </a:p>
        </p:txBody>
      </p:sp>
      <p:sp>
        <p:nvSpPr>
          <p:cNvPr id="94223" name="AutoShape 16"/>
          <p:cNvSpPr>
            <a:spLocks noChangeArrowheads="1"/>
          </p:cNvSpPr>
          <p:nvPr/>
        </p:nvSpPr>
        <p:spPr bwMode="auto">
          <a:xfrm>
            <a:off x="2209800" y="3962400"/>
            <a:ext cx="1066800" cy="533400"/>
          </a:xfrm>
          <a:prstGeom prst="leftRightArrow">
            <a:avLst>
              <a:gd name="adj1" fmla="val 50000"/>
              <a:gd name="adj2" fmla="val 40000"/>
            </a:avLst>
          </a:prstGeom>
          <a:solidFill>
            <a:srgbClr val="FF0000"/>
          </a:solidFill>
          <a:ln w="9525" algn="ctr">
            <a:noFill/>
            <a:miter lim="800000"/>
            <a:headEnd/>
            <a:tailEnd/>
          </a:ln>
        </p:spPr>
        <p:txBody>
          <a:bodyPr wrap="none" anchor="ctr"/>
          <a:lstStyle/>
          <a:p>
            <a:endParaRPr lang="zh-CN" altLang="en-US"/>
          </a:p>
        </p:txBody>
      </p:sp>
      <p:sp>
        <p:nvSpPr>
          <p:cNvPr id="94224" name="AutoShape 17"/>
          <p:cNvSpPr>
            <a:spLocks noChangeArrowheads="1"/>
          </p:cNvSpPr>
          <p:nvPr/>
        </p:nvSpPr>
        <p:spPr bwMode="auto">
          <a:xfrm>
            <a:off x="5105400" y="4267200"/>
            <a:ext cx="990600" cy="457200"/>
          </a:xfrm>
          <a:prstGeom prst="leftRightArrow">
            <a:avLst>
              <a:gd name="adj1" fmla="val 50000"/>
              <a:gd name="adj2" fmla="val 43333"/>
            </a:avLst>
          </a:prstGeom>
          <a:solidFill>
            <a:schemeClr val="folHlink"/>
          </a:solidFill>
          <a:ln w="9525" algn="ctr">
            <a:noFill/>
            <a:miter lim="800000"/>
            <a:headEnd/>
            <a:tailEnd/>
          </a:ln>
        </p:spPr>
        <p:txBody>
          <a:bodyPr wrap="none" anchor="ctr"/>
          <a:lstStyle/>
          <a:p>
            <a:endParaRPr lang="zh-CN" altLang="en-US"/>
          </a:p>
        </p:txBody>
      </p:sp>
      <p:sp>
        <p:nvSpPr>
          <p:cNvPr id="94225" name="AutoShape 18"/>
          <p:cNvSpPr>
            <a:spLocks noChangeArrowheads="1"/>
          </p:cNvSpPr>
          <p:nvPr/>
        </p:nvSpPr>
        <p:spPr bwMode="auto">
          <a:xfrm>
            <a:off x="5105400" y="3276600"/>
            <a:ext cx="2971800" cy="5334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3085 w 21600"/>
              <a:gd name="T25" fmla="*/ 12343 h 21600"/>
              <a:gd name="T26" fmla="*/ 18514 w 21600"/>
              <a:gd name="T27" fmla="*/ 185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29" y="0"/>
                </a:moveTo>
                <a:lnTo>
                  <a:pt x="9257" y="6171"/>
                </a:lnTo>
                <a:lnTo>
                  <a:pt x="12343" y="6171"/>
                </a:lnTo>
                <a:lnTo>
                  <a:pt x="12343" y="12343"/>
                </a:lnTo>
                <a:lnTo>
                  <a:pt x="6171" y="12343"/>
                </a:lnTo>
                <a:lnTo>
                  <a:pt x="6171" y="9257"/>
                </a:lnTo>
                <a:lnTo>
                  <a:pt x="0" y="15429"/>
                </a:lnTo>
                <a:lnTo>
                  <a:pt x="6171" y="21600"/>
                </a:lnTo>
                <a:lnTo>
                  <a:pt x="6171" y="18514"/>
                </a:lnTo>
                <a:lnTo>
                  <a:pt x="18514" y="18514"/>
                </a:lnTo>
                <a:lnTo>
                  <a:pt x="18514" y="6171"/>
                </a:lnTo>
                <a:lnTo>
                  <a:pt x="21600" y="6171"/>
                </a:lnTo>
                <a:close/>
              </a:path>
            </a:pathLst>
          </a:custGeom>
          <a:solidFill>
            <a:schemeClr val="hlink"/>
          </a:solidFill>
          <a:ln w="9525" algn="ctr">
            <a:noFill/>
            <a:miter lim="800000"/>
            <a:headEnd/>
            <a:tailEnd/>
          </a:ln>
        </p:spPr>
        <p:txBody>
          <a:bodyPr wrap="none" anchor="ctr"/>
          <a:lstStyle/>
          <a:p>
            <a:endParaRPr lang="zh-CN" altLang="en-US"/>
          </a:p>
        </p:txBody>
      </p:sp>
      <p:sp>
        <p:nvSpPr>
          <p:cNvPr id="94226" name="AutoShape 19"/>
          <p:cNvSpPr>
            <a:spLocks noChangeArrowheads="1"/>
          </p:cNvSpPr>
          <p:nvPr/>
        </p:nvSpPr>
        <p:spPr bwMode="auto">
          <a:xfrm>
            <a:off x="4114800" y="4953000"/>
            <a:ext cx="457200" cy="533400"/>
          </a:xfrm>
          <a:prstGeom prst="upDownArrow">
            <a:avLst>
              <a:gd name="adj1" fmla="val 50000"/>
              <a:gd name="adj2" fmla="val 23333"/>
            </a:avLst>
          </a:prstGeom>
          <a:solidFill>
            <a:srgbClr val="0000FF"/>
          </a:solidFill>
          <a:ln w="9525" algn="ctr">
            <a:noFill/>
            <a:miter lim="800000"/>
            <a:headEnd/>
            <a:tailEnd/>
          </a:ln>
        </p:spPr>
        <p:txBody>
          <a:bodyPr wrap="none" anchor="ctr"/>
          <a:lstStyle/>
          <a:p>
            <a:endParaRPr lang="zh-CN" altLang="en-US"/>
          </a:p>
        </p:txBody>
      </p:sp>
      <p:sp>
        <p:nvSpPr>
          <p:cNvPr id="94227" name="Line 20"/>
          <p:cNvSpPr>
            <a:spLocks noChangeShapeType="1"/>
          </p:cNvSpPr>
          <p:nvPr/>
        </p:nvSpPr>
        <p:spPr bwMode="auto">
          <a:xfrm flipH="1" flipV="1">
            <a:off x="1981200" y="2895600"/>
            <a:ext cx="1524000" cy="457200"/>
          </a:xfrm>
          <a:prstGeom prst="line">
            <a:avLst/>
          </a:prstGeom>
          <a:noFill/>
          <a:ln w="57150">
            <a:solidFill>
              <a:schemeClr val="accent2"/>
            </a:solidFill>
            <a:round/>
            <a:headEnd type="triangle" w="med" len="med"/>
            <a:tailEnd type="triangle" w="med" len="med"/>
          </a:ln>
        </p:spPr>
        <p:txBody>
          <a:bodyPr/>
          <a:lstStyle/>
          <a:p>
            <a:endParaRPr lang="zh-CN" altLang="en-US"/>
          </a:p>
        </p:txBody>
      </p:sp>
      <p:sp>
        <p:nvSpPr>
          <p:cNvPr id="94228" name="Line 21"/>
          <p:cNvSpPr>
            <a:spLocks noChangeShapeType="1"/>
          </p:cNvSpPr>
          <p:nvPr/>
        </p:nvSpPr>
        <p:spPr bwMode="auto">
          <a:xfrm flipH="1" flipV="1">
            <a:off x="2971800" y="2286000"/>
            <a:ext cx="533400" cy="53340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94229" name="Line 22"/>
          <p:cNvSpPr>
            <a:spLocks noChangeShapeType="1"/>
          </p:cNvSpPr>
          <p:nvPr/>
        </p:nvSpPr>
        <p:spPr bwMode="auto">
          <a:xfrm>
            <a:off x="5029200" y="4953000"/>
            <a:ext cx="838200" cy="53340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94230" name="Line 23"/>
          <p:cNvSpPr>
            <a:spLocks noChangeShapeType="1"/>
          </p:cNvSpPr>
          <p:nvPr/>
        </p:nvSpPr>
        <p:spPr bwMode="auto">
          <a:xfrm flipV="1">
            <a:off x="2438400" y="4800600"/>
            <a:ext cx="990600" cy="60960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94231" name="Line 24"/>
          <p:cNvSpPr>
            <a:spLocks noChangeShapeType="1"/>
          </p:cNvSpPr>
          <p:nvPr/>
        </p:nvSpPr>
        <p:spPr bwMode="auto">
          <a:xfrm flipV="1">
            <a:off x="4800600" y="2133600"/>
            <a:ext cx="1295400" cy="114300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94232" name="Line 25"/>
          <p:cNvSpPr>
            <a:spLocks noChangeShapeType="1"/>
          </p:cNvSpPr>
          <p:nvPr/>
        </p:nvSpPr>
        <p:spPr bwMode="auto">
          <a:xfrm>
            <a:off x="5257800" y="4800600"/>
            <a:ext cx="2286000" cy="457200"/>
          </a:xfrm>
          <a:prstGeom prst="line">
            <a:avLst/>
          </a:prstGeom>
          <a:noFill/>
          <a:ln w="76200">
            <a:solidFill>
              <a:srgbClr val="0000FF"/>
            </a:solidFill>
            <a:round/>
            <a:headEnd type="triangle" w="med" len="med"/>
            <a:tailEnd type="triangl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checkerboard(across)">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到底什么是应用交付！</a:t>
            </a:r>
            <a:endParaRPr lang="zh-CN" altLang="en-US" dirty="0"/>
          </a:p>
        </p:txBody>
      </p:sp>
      <p:sp>
        <p:nvSpPr>
          <p:cNvPr id="4" name="内容占位符 3"/>
          <p:cNvSpPr>
            <a:spLocks noGrp="1"/>
          </p:cNvSpPr>
          <p:nvPr>
            <p:ph idx="4294967295"/>
          </p:nvPr>
        </p:nvSpPr>
        <p:spPr>
          <a:xfrm>
            <a:off x="457200" y="1600200"/>
            <a:ext cx="8229600" cy="4525963"/>
          </a:xfrm>
          <a:prstGeom prst="rect">
            <a:avLst/>
          </a:prstGeom>
        </p:spPr>
        <p:txBody>
          <a:bodyPr/>
          <a:lstStyle/>
          <a:p>
            <a:r>
              <a:rPr lang="zh-CN" altLang="en-US" dirty="0" smtClean="0"/>
              <a:t>服务器性能提高了至少</a:t>
            </a:r>
            <a:r>
              <a:rPr lang="en-US" altLang="zh-CN" dirty="0" smtClean="0"/>
              <a:t>10</a:t>
            </a:r>
            <a:r>
              <a:rPr lang="zh-CN" altLang="en-US" dirty="0" smtClean="0"/>
              <a:t>倍</a:t>
            </a:r>
            <a:endParaRPr lang="en-US" altLang="zh-CN" dirty="0" smtClean="0"/>
          </a:p>
          <a:p>
            <a:r>
              <a:rPr lang="zh-CN" altLang="en-US" dirty="0" smtClean="0"/>
              <a:t>网络性能提高了至少</a:t>
            </a:r>
            <a:r>
              <a:rPr lang="en-US" altLang="zh-CN" dirty="0" smtClean="0"/>
              <a:t>5</a:t>
            </a:r>
            <a:r>
              <a:rPr lang="zh-CN" altLang="en-US" dirty="0" smtClean="0"/>
              <a:t>倍</a:t>
            </a:r>
            <a:endParaRPr lang="en-US" altLang="zh-CN" dirty="0" smtClean="0"/>
          </a:p>
          <a:p>
            <a:r>
              <a:rPr lang="zh-CN" altLang="en-US" dirty="0" smtClean="0"/>
              <a:t>应用性能提高了仅有</a:t>
            </a:r>
            <a:r>
              <a:rPr lang="en-US" altLang="zh-CN" dirty="0" smtClean="0"/>
              <a:t>1</a:t>
            </a:r>
            <a:r>
              <a:rPr lang="zh-CN" altLang="en-US" dirty="0" smtClean="0"/>
              <a:t>倍</a:t>
            </a:r>
            <a:endParaRPr lang="en-US" altLang="zh-CN" dirty="0" smtClean="0"/>
          </a:p>
          <a:p>
            <a:r>
              <a:rPr lang="zh-CN" altLang="en-US" dirty="0" smtClean="0"/>
              <a:t>用户体验效果依然不佳</a:t>
            </a:r>
            <a:endParaRPr lang="en-US" altLang="zh-CN" dirty="0" smtClean="0"/>
          </a:p>
          <a:p>
            <a:endParaRPr lang="en-US" altLang="zh-CN" dirty="0" smtClean="0"/>
          </a:p>
          <a:p>
            <a:pPr>
              <a:buNone/>
            </a:pPr>
            <a:r>
              <a:rPr lang="zh-CN" altLang="en-US" b="1" dirty="0" smtClean="0">
                <a:solidFill>
                  <a:schemeClr val="tx1"/>
                </a:solidFill>
              </a:rPr>
              <a:t>应用交付是提高</a:t>
            </a:r>
            <a:r>
              <a:rPr lang="zh-CN" altLang="en-US" b="1" dirty="0" smtClean="0">
                <a:solidFill>
                  <a:srgbClr val="FF0000"/>
                </a:solidFill>
              </a:rPr>
              <a:t>应用</a:t>
            </a:r>
            <a:r>
              <a:rPr lang="zh-CN" altLang="en-US" b="1" dirty="0" smtClean="0">
                <a:solidFill>
                  <a:schemeClr val="tx1"/>
                </a:solidFill>
              </a:rPr>
              <a:t>性能，</a:t>
            </a:r>
            <a:r>
              <a:rPr lang="zh-CN" altLang="en-US" b="1" dirty="0" smtClean="0">
                <a:solidFill>
                  <a:srgbClr val="FF0000"/>
                </a:solidFill>
              </a:rPr>
              <a:t>应用</a:t>
            </a:r>
            <a:r>
              <a:rPr lang="zh-CN" altLang="en-US" b="1" dirty="0" smtClean="0">
                <a:solidFill>
                  <a:schemeClr val="tx1"/>
                </a:solidFill>
              </a:rPr>
              <a:t>稳定性，</a:t>
            </a:r>
            <a:r>
              <a:rPr lang="zh-CN" altLang="en-US" b="1" dirty="0" smtClean="0">
                <a:solidFill>
                  <a:srgbClr val="FF0000"/>
                </a:solidFill>
              </a:rPr>
              <a:t>应</a:t>
            </a:r>
            <a:endParaRPr lang="en-US" altLang="zh-CN" b="1" dirty="0" smtClean="0">
              <a:solidFill>
                <a:srgbClr val="FF0000"/>
              </a:solidFill>
            </a:endParaRPr>
          </a:p>
          <a:p>
            <a:pPr>
              <a:buNone/>
            </a:pPr>
            <a:r>
              <a:rPr lang="zh-CN" altLang="en-US" b="1" dirty="0" smtClean="0">
                <a:solidFill>
                  <a:srgbClr val="FF0000"/>
                </a:solidFill>
              </a:rPr>
              <a:t>用</a:t>
            </a:r>
            <a:r>
              <a:rPr lang="zh-CN" altLang="en-US" b="1" dirty="0" smtClean="0">
                <a:solidFill>
                  <a:schemeClr val="tx1"/>
                </a:solidFill>
              </a:rPr>
              <a:t>安全性及</a:t>
            </a:r>
            <a:r>
              <a:rPr lang="zh-CN" altLang="en-US" b="1" dirty="0" smtClean="0">
                <a:solidFill>
                  <a:srgbClr val="FF0000"/>
                </a:solidFill>
              </a:rPr>
              <a:t>用户体验</a:t>
            </a:r>
            <a:r>
              <a:rPr lang="zh-CN" altLang="en-US" b="1" dirty="0" smtClean="0">
                <a:solidFill>
                  <a:schemeClr val="tx1"/>
                </a:solidFill>
              </a:rPr>
              <a:t>的单独且必要领域！！</a:t>
            </a:r>
            <a:endParaRPr lang="en-US" altLang="zh-CN" b="1" dirty="0" smtClean="0">
              <a:solidFill>
                <a:schemeClr val="tx1"/>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idx="4294967295"/>
          </p:nvPr>
        </p:nvSpPr>
        <p:spPr>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dirty="0" smtClean="0">
                <a:latin typeface="Arial" pitchFamily="34" charset="0"/>
                <a:cs typeface="Arial" pitchFamily="34" charset="0"/>
              </a:rPr>
              <a:t>BIG-IP </a:t>
            </a:r>
            <a:r>
              <a:rPr lang="en-US" altLang="en-US" dirty="0" smtClean="0">
                <a:latin typeface="Arial" pitchFamily="34" charset="0"/>
                <a:cs typeface="Arial" pitchFamily="34" charset="0"/>
              </a:rPr>
              <a:t>平台系列</a:t>
            </a:r>
            <a:endParaRPr lang="zh-CN" altLang="en-US" dirty="0" smtClean="0">
              <a:latin typeface="Arial" pitchFamily="34" charset="0"/>
              <a:cs typeface="Arial" pitchFamily="34" charset="0"/>
            </a:endParaRPr>
          </a:p>
        </p:txBody>
      </p:sp>
      <p:sp>
        <p:nvSpPr>
          <p:cNvPr id="17411" name="Slide Number Placeholder 3"/>
          <p:cNvSpPr txBox="1">
            <a:spLocks noGrp="1"/>
          </p:cNvSpPr>
          <p:nvPr/>
        </p:nvSpPr>
        <p:spPr bwMode="auto">
          <a:xfrm>
            <a:off x="6553200" y="6356350"/>
            <a:ext cx="2133600" cy="365125"/>
          </a:xfrm>
          <a:prstGeom prst="rect">
            <a:avLst/>
          </a:prstGeom>
          <a:noFill/>
          <a:ln w="9525">
            <a:noFill/>
            <a:miter lim="800000"/>
            <a:headEnd/>
            <a:tailEnd/>
          </a:ln>
        </p:spPr>
        <p:txBody>
          <a:bodyPr anchor="ctr"/>
          <a:lstStyle/>
          <a:p>
            <a:pPr algn="r"/>
            <a:fld id="{CA98A3B9-2164-4C0D-BF70-3F4A249E7746}" type="slidenum">
              <a:rPr lang="en-US" altLang="zh-CN" sz="1200">
                <a:solidFill>
                  <a:srgbClr val="898989"/>
                </a:solidFill>
                <a:latin typeface="Calibri" pitchFamily="34" charset="0"/>
              </a:rPr>
              <a:pPr algn="r"/>
              <a:t>20</a:t>
            </a:fld>
            <a:endParaRPr lang="en-US" altLang="zh-CN" sz="1200">
              <a:solidFill>
                <a:srgbClr val="898989"/>
              </a:solidFill>
              <a:latin typeface="Calibri" pitchFamily="34" charset="0"/>
            </a:endParaRPr>
          </a:p>
        </p:txBody>
      </p:sp>
      <p:pic>
        <p:nvPicPr>
          <p:cNvPr id="17412" name="Picture 4" descr="C:\Documents and Settings\krasnow\My Documents\Mercury\1600-3600-web-ready\1600_3-4_view_sm.jpg"/>
          <p:cNvPicPr>
            <a:picLocks noChangeAspect="1" noChangeArrowheads="1"/>
          </p:cNvPicPr>
          <p:nvPr/>
        </p:nvPicPr>
        <p:blipFill>
          <a:blip r:embed="rId2"/>
          <a:srcRect/>
          <a:stretch>
            <a:fillRect/>
          </a:stretch>
        </p:blipFill>
        <p:spPr bwMode="auto">
          <a:xfrm>
            <a:off x="322263" y="4587875"/>
            <a:ext cx="1220787" cy="347663"/>
          </a:xfrm>
          <a:prstGeom prst="rect">
            <a:avLst/>
          </a:prstGeom>
          <a:noFill/>
          <a:ln w="9525">
            <a:noFill/>
            <a:miter lim="800000"/>
            <a:headEnd/>
            <a:tailEnd/>
          </a:ln>
        </p:spPr>
      </p:pic>
      <p:sp>
        <p:nvSpPr>
          <p:cNvPr id="17413" name="Line 2"/>
          <p:cNvSpPr>
            <a:spLocks noChangeAspect="1" noChangeShapeType="1"/>
          </p:cNvSpPr>
          <p:nvPr/>
        </p:nvSpPr>
        <p:spPr bwMode="auto">
          <a:xfrm>
            <a:off x="327025" y="1524000"/>
            <a:ext cx="3175" cy="4711700"/>
          </a:xfrm>
          <a:prstGeom prst="line">
            <a:avLst/>
          </a:prstGeom>
          <a:noFill/>
          <a:ln w="9525">
            <a:solidFill>
              <a:srgbClr val="000000"/>
            </a:solidFill>
            <a:round/>
            <a:headEnd/>
            <a:tailEnd/>
          </a:ln>
        </p:spPr>
        <p:txBody>
          <a:bodyPr/>
          <a:lstStyle/>
          <a:p>
            <a:endParaRPr lang="zh-CN" altLang="en-US"/>
          </a:p>
        </p:txBody>
      </p:sp>
      <p:sp>
        <p:nvSpPr>
          <p:cNvPr id="17414" name="Line 3"/>
          <p:cNvSpPr>
            <a:spLocks noChangeAspect="1" noChangeShapeType="1"/>
          </p:cNvSpPr>
          <p:nvPr/>
        </p:nvSpPr>
        <p:spPr bwMode="auto">
          <a:xfrm>
            <a:off x="327025" y="6237288"/>
            <a:ext cx="8435975" cy="0"/>
          </a:xfrm>
          <a:prstGeom prst="line">
            <a:avLst/>
          </a:prstGeom>
          <a:noFill/>
          <a:ln w="9525">
            <a:solidFill>
              <a:srgbClr val="000000"/>
            </a:solidFill>
            <a:round/>
            <a:headEnd/>
            <a:tailEnd/>
          </a:ln>
        </p:spPr>
        <p:txBody>
          <a:bodyPr/>
          <a:lstStyle/>
          <a:p>
            <a:endParaRPr lang="zh-CN" altLang="en-US"/>
          </a:p>
        </p:txBody>
      </p:sp>
      <p:sp>
        <p:nvSpPr>
          <p:cNvPr id="17415" name="Text Box 4"/>
          <p:cNvSpPr txBox="1">
            <a:spLocks noChangeAspect="1" noChangeArrowheads="1"/>
          </p:cNvSpPr>
          <p:nvPr/>
        </p:nvSpPr>
        <p:spPr bwMode="auto">
          <a:xfrm>
            <a:off x="152400" y="1295400"/>
            <a:ext cx="685800" cy="228600"/>
          </a:xfrm>
          <a:prstGeom prst="rect">
            <a:avLst/>
          </a:prstGeom>
          <a:noFill/>
          <a:ln w="9525">
            <a:noFill/>
            <a:miter lim="800000"/>
            <a:headEnd/>
            <a:tailEnd/>
          </a:ln>
        </p:spPr>
        <p:txBody>
          <a:bodyPr/>
          <a:lstStyle/>
          <a:p>
            <a:r>
              <a:rPr lang="en-US" altLang="zh-CN" sz="1000" b="1"/>
              <a:t>Price</a:t>
            </a:r>
            <a:endParaRPr lang="en-US" altLang="zh-CN" sz="1200"/>
          </a:p>
        </p:txBody>
      </p:sp>
      <p:sp>
        <p:nvSpPr>
          <p:cNvPr id="17416" name="Text Box 5"/>
          <p:cNvSpPr txBox="1">
            <a:spLocks noChangeAspect="1" noChangeArrowheads="1"/>
          </p:cNvSpPr>
          <p:nvPr/>
        </p:nvSpPr>
        <p:spPr bwMode="auto">
          <a:xfrm>
            <a:off x="3429000" y="6494463"/>
            <a:ext cx="1873250" cy="287337"/>
          </a:xfrm>
          <a:prstGeom prst="rect">
            <a:avLst/>
          </a:prstGeom>
          <a:noFill/>
          <a:ln w="9525">
            <a:noFill/>
            <a:miter lim="800000"/>
            <a:headEnd/>
            <a:tailEnd/>
          </a:ln>
        </p:spPr>
        <p:txBody>
          <a:bodyPr/>
          <a:lstStyle/>
          <a:p>
            <a:r>
              <a:rPr lang="en-US" altLang="zh-CN" sz="1000" b="1"/>
              <a:t>Function / Performance</a:t>
            </a:r>
          </a:p>
        </p:txBody>
      </p:sp>
      <p:sp>
        <p:nvSpPr>
          <p:cNvPr id="17417" name="AutoShape 26"/>
          <p:cNvSpPr>
            <a:spLocks noChangeArrowheads="1"/>
          </p:cNvSpPr>
          <p:nvPr/>
        </p:nvSpPr>
        <p:spPr bwMode="auto">
          <a:xfrm>
            <a:off x="7640638" y="1966913"/>
            <a:ext cx="1676400" cy="762000"/>
          </a:xfrm>
          <a:prstGeom prst="irregularSeal2">
            <a:avLst/>
          </a:prstGeom>
          <a:solidFill>
            <a:schemeClr val="accent1"/>
          </a:solidFill>
          <a:ln w="9525">
            <a:solidFill>
              <a:schemeClr val="tx1"/>
            </a:solidFill>
            <a:miter lim="800000"/>
            <a:headEnd/>
            <a:tailEnd/>
          </a:ln>
        </p:spPr>
        <p:txBody>
          <a:bodyPr wrap="none" anchor="ctr"/>
          <a:lstStyle/>
          <a:p>
            <a:r>
              <a:rPr lang="en-US" altLang="zh-CN" sz="1400">
                <a:solidFill>
                  <a:srgbClr val="FF0000"/>
                </a:solidFill>
              </a:rPr>
              <a:t>VIPRION</a:t>
            </a:r>
          </a:p>
        </p:txBody>
      </p:sp>
      <p:pic>
        <p:nvPicPr>
          <p:cNvPr id="17418" name="Picture 2" descr="C:\Documents and Settings\krasnow\My Documents\Viprion\Images\viprion_box.PNG"/>
          <p:cNvPicPr>
            <a:picLocks noChangeAspect="1" noChangeArrowheads="1"/>
          </p:cNvPicPr>
          <p:nvPr/>
        </p:nvPicPr>
        <p:blipFill>
          <a:blip r:embed="rId3"/>
          <a:srcRect/>
          <a:stretch>
            <a:fillRect/>
          </a:stretch>
        </p:blipFill>
        <p:spPr bwMode="auto">
          <a:xfrm>
            <a:off x="7704138" y="1055688"/>
            <a:ext cx="1308100" cy="993775"/>
          </a:xfrm>
          <a:prstGeom prst="rect">
            <a:avLst/>
          </a:prstGeom>
          <a:noFill/>
          <a:ln w="9525">
            <a:noFill/>
            <a:miter lim="800000"/>
            <a:headEnd/>
            <a:tailEnd/>
          </a:ln>
        </p:spPr>
      </p:pic>
      <p:pic>
        <p:nvPicPr>
          <p:cNvPr id="17419" name="Picture 61"/>
          <p:cNvPicPr>
            <a:picLocks noChangeAspect="1"/>
          </p:cNvPicPr>
          <p:nvPr/>
        </p:nvPicPr>
        <p:blipFill>
          <a:blip r:embed="rId4"/>
          <a:srcRect/>
          <a:stretch>
            <a:fillRect/>
          </a:stretch>
        </p:blipFill>
        <p:spPr bwMode="auto">
          <a:xfrm>
            <a:off x="6807200" y="4522788"/>
            <a:ext cx="1954213" cy="1409700"/>
          </a:xfrm>
          <a:prstGeom prst="rect">
            <a:avLst/>
          </a:prstGeom>
          <a:noFill/>
          <a:ln w="9525">
            <a:noFill/>
            <a:miter lim="800000"/>
            <a:headEnd/>
            <a:tailEnd/>
          </a:ln>
        </p:spPr>
      </p:pic>
      <p:pic>
        <p:nvPicPr>
          <p:cNvPr id="17420" name="Picture 2" descr="C:\Documents and Settings\krasnow\My Documents\Park City\8900 reflect.jpg"/>
          <p:cNvPicPr>
            <a:picLocks noChangeAspect="1" noChangeArrowheads="1"/>
          </p:cNvPicPr>
          <p:nvPr/>
        </p:nvPicPr>
        <p:blipFill>
          <a:blip r:embed="rId5"/>
          <a:srcRect/>
          <a:stretch>
            <a:fillRect/>
          </a:stretch>
        </p:blipFill>
        <p:spPr bwMode="auto">
          <a:xfrm>
            <a:off x="6245225" y="1993900"/>
            <a:ext cx="1220788" cy="617538"/>
          </a:xfrm>
          <a:prstGeom prst="rect">
            <a:avLst/>
          </a:prstGeom>
          <a:noFill/>
          <a:ln w="9525">
            <a:noFill/>
            <a:miter lim="800000"/>
            <a:headEnd/>
            <a:tailEnd/>
          </a:ln>
        </p:spPr>
      </p:pic>
      <p:sp>
        <p:nvSpPr>
          <p:cNvPr id="17421" name="Text Box 40"/>
          <p:cNvSpPr txBox="1">
            <a:spLocks noChangeAspect="1" noChangeArrowheads="1"/>
          </p:cNvSpPr>
          <p:nvPr/>
        </p:nvSpPr>
        <p:spPr bwMode="auto">
          <a:xfrm>
            <a:off x="1617663" y="3619500"/>
            <a:ext cx="1577975" cy="338138"/>
          </a:xfrm>
          <a:prstGeom prst="rect">
            <a:avLst/>
          </a:prstGeom>
          <a:noFill/>
          <a:ln w="9525">
            <a:noFill/>
            <a:miter lim="800000"/>
            <a:headEnd/>
            <a:tailEnd/>
          </a:ln>
        </p:spPr>
        <p:txBody>
          <a:bodyPr>
            <a:spAutoFit/>
          </a:bodyPr>
          <a:lstStyle/>
          <a:p>
            <a:pPr algn="ctr" eaLnBrk="0" hangingPunct="0"/>
            <a:r>
              <a:rPr lang="en-US" altLang="zh-CN" sz="1600" b="1">
                <a:solidFill>
                  <a:srgbClr val="000000"/>
                </a:solidFill>
                <a:latin typeface="Calibri" pitchFamily="34" charset="0"/>
              </a:rPr>
              <a:t>BIG-IP 3600</a:t>
            </a:r>
          </a:p>
        </p:txBody>
      </p:sp>
      <p:sp>
        <p:nvSpPr>
          <p:cNvPr id="17422" name="Text Box 25"/>
          <p:cNvSpPr txBox="1">
            <a:spLocks noChangeAspect="1" noChangeArrowheads="1"/>
          </p:cNvSpPr>
          <p:nvPr/>
        </p:nvSpPr>
        <p:spPr bwMode="auto">
          <a:xfrm>
            <a:off x="1638300" y="4367213"/>
            <a:ext cx="1939925" cy="990600"/>
          </a:xfrm>
          <a:prstGeom prst="rect">
            <a:avLst/>
          </a:prstGeom>
          <a:noFill/>
          <a:ln w="9525">
            <a:noFill/>
            <a:miter lim="800000"/>
            <a:headEnd/>
            <a:tailEnd/>
          </a:ln>
        </p:spPr>
        <p:txBody>
          <a:bodyPr/>
          <a:lstStyle/>
          <a:p>
            <a:pPr eaLnBrk="0" hangingPunct="0"/>
            <a:r>
              <a:rPr lang="en-US" altLang="zh-CN" sz="800">
                <a:latin typeface="Calibri" pitchFamily="34" charset="0"/>
              </a:rPr>
              <a:t>Dual core CPU</a:t>
            </a:r>
          </a:p>
          <a:p>
            <a:pPr eaLnBrk="0" hangingPunct="0"/>
            <a:r>
              <a:rPr lang="en-US" altLang="zh-CN" sz="800">
                <a:latin typeface="Calibri" pitchFamily="34" charset="0"/>
              </a:rPr>
              <a:t>8 10/100/1000 + 2x 1GB SFP</a:t>
            </a:r>
          </a:p>
          <a:p>
            <a:pPr eaLnBrk="0" hangingPunct="0"/>
            <a:r>
              <a:rPr lang="en-US" altLang="zh-CN" sz="800">
                <a:latin typeface="Calibri" pitchFamily="34" charset="0"/>
              </a:rPr>
              <a:t>1x 160 GB HD + 8GB CF</a:t>
            </a:r>
          </a:p>
          <a:p>
            <a:pPr eaLnBrk="0" hangingPunct="0"/>
            <a:r>
              <a:rPr lang="en-US" altLang="zh-CN" sz="800">
                <a:latin typeface="Calibri" pitchFamily="34" charset="0"/>
              </a:rPr>
              <a:t>4 GB memory</a:t>
            </a:r>
            <a:endParaRPr lang="en-US" altLang="zh-CN" sz="600">
              <a:latin typeface="Calibri" pitchFamily="34" charset="0"/>
            </a:endParaRPr>
          </a:p>
          <a:p>
            <a:pPr eaLnBrk="0" hangingPunct="0"/>
            <a:r>
              <a:rPr lang="en-US" altLang="zh-CN" sz="800">
                <a:latin typeface="Calibri" pitchFamily="34" charset="0"/>
              </a:rPr>
              <a:t>SSL @ 10K TPS / 2 Gb bulk</a:t>
            </a:r>
          </a:p>
          <a:p>
            <a:pPr eaLnBrk="0" hangingPunct="0"/>
            <a:r>
              <a:rPr lang="en-US" altLang="zh-CN" sz="800">
                <a:latin typeface="Calibri" pitchFamily="34" charset="0"/>
              </a:rPr>
              <a:t>1 Gbps max software compression</a:t>
            </a:r>
          </a:p>
          <a:p>
            <a:pPr eaLnBrk="0" hangingPunct="0"/>
            <a:r>
              <a:rPr lang="en-US" altLang="zh-CN" sz="1100" b="1">
                <a:solidFill>
                  <a:srgbClr val="C00000"/>
                </a:solidFill>
                <a:latin typeface="Calibri" pitchFamily="34" charset="0"/>
              </a:rPr>
              <a:t>2 Gbps Traffic</a:t>
            </a:r>
          </a:p>
          <a:p>
            <a:pPr eaLnBrk="0" hangingPunct="0"/>
            <a:r>
              <a:rPr lang="en-US" altLang="zh-CN" sz="1100">
                <a:solidFill>
                  <a:schemeClr val="accent2"/>
                </a:solidFill>
                <a:latin typeface="Calibri" pitchFamily="34" charset="0"/>
              </a:rPr>
              <a:t>1 Advanced Product Module</a:t>
            </a:r>
          </a:p>
          <a:p>
            <a:pPr eaLnBrk="0" hangingPunct="0"/>
            <a:endParaRPr lang="en-US" altLang="zh-CN" sz="1000" b="1">
              <a:solidFill>
                <a:schemeClr val="hlink"/>
              </a:solidFill>
              <a:latin typeface="Calibri" pitchFamily="34" charset="0"/>
            </a:endParaRPr>
          </a:p>
          <a:p>
            <a:pPr eaLnBrk="0" hangingPunct="0"/>
            <a:endParaRPr lang="en-US" altLang="zh-CN" sz="1000">
              <a:solidFill>
                <a:srgbClr val="333399"/>
              </a:solidFill>
              <a:latin typeface="Calibri" pitchFamily="34" charset="0"/>
            </a:endParaRPr>
          </a:p>
        </p:txBody>
      </p:sp>
      <p:sp>
        <p:nvSpPr>
          <p:cNvPr id="17423" name="Text Box 21"/>
          <p:cNvSpPr txBox="1">
            <a:spLocks noChangeAspect="1" noChangeArrowheads="1"/>
          </p:cNvSpPr>
          <p:nvPr/>
        </p:nvSpPr>
        <p:spPr bwMode="auto">
          <a:xfrm>
            <a:off x="6054725" y="1643063"/>
            <a:ext cx="1487488" cy="338137"/>
          </a:xfrm>
          <a:prstGeom prst="rect">
            <a:avLst/>
          </a:prstGeom>
          <a:noFill/>
          <a:ln w="9525">
            <a:noFill/>
            <a:miter lim="800000"/>
            <a:headEnd/>
            <a:tailEnd/>
          </a:ln>
        </p:spPr>
        <p:txBody>
          <a:bodyPr>
            <a:spAutoFit/>
          </a:bodyPr>
          <a:lstStyle/>
          <a:p>
            <a:pPr algn="ctr" eaLnBrk="0" hangingPunct="0"/>
            <a:r>
              <a:rPr lang="en-US" altLang="zh-CN" sz="1600" b="1">
                <a:solidFill>
                  <a:srgbClr val="000000"/>
                </a:solidFill>
                <a:latin typeface="Calibri" pitchFamily="34" charset="0"/>
              </a:rPr>
              <a:t>BIG-IP 8900</a:t>
            </a:r>
          </a:p>
        </p:txBody>
      </p:sp>
      <p:sp>
        <p:nvSpPr>
          <p:cNvPr id="17424" name="Text Box 40"/>
          <p:cNvSpPr txBox="1">
            <a:spLocks noChangeAspect="1" noChangeArrowheads="1"/>
          </p:cNvSpPr>
          <p:nvPr/>
        </p:nvSpPr>
        <p:spPr bwMode="auto">
          <a:xfrm>
            <a:off x="141288" y="4260850"/>
            <a:ext cx="1830387" cy="338138"/>
          </a:xfrm>
          <a:prstGeom prst="rect">
            <a:avLst/>
          </a:prstGeom>
          <a:noFill/>
          <a:ln w="9525">
            <a:noFill/>
            <a:miter lim="800000"/>
            <a:headEnd/>
            <a:tailEnd/>
          </a:ln>
        </p:spPr>
        <p:txBody>
          <a:bodyPr>
            <a:spAutoFit/>
          </a:bodyPr>
          <a:lstStyle/>
          <a:p>
            <a:pPr algn="ctr" eaLnBrk="0" hangingPunct="0"/>
            <a:r>
              <a:rPr lang="en-US" altLang="zh-CN" sz="1600" b="1">
                <a:solidFill>
                  <a:srgbClr val="000000"/>
                </a:solidFill>
                <a:latin typeface="Calibri" pitchFamily="34" charset="0"/>
              </a:rPr>
              <a:t>BIG-IP 1600</a:t>
            </a:r>
          </a:p>
        </p:txBody>
      </p:sp>
      <p:sp>
        <p:nvSpPr>
          <p:cNvPr id="17425" name="Text Box 25"/>
          <p:cNvSpPr txBox="1">
            <a:spLocks noChangeAspect="1" noChangeArrowheads="1"/>
          </p:cNvSpPr>
          <p:nvPr/>
        </p:nvSpPr>
        <p:spPr bwMode="auto">
          <a:xfrm>
            <a:off x="304800" y="5040313"/>
            <a:ext cx="1978025" cy="1208087"/>
          </a:xfrm>
          <a:prstGeom prst="rect">
            <a:avLst/>
          </a:prstGeom>
          <a:noFill/>
          <a:ln w="9525">
            <a:noFill/>
            <a:miter lim="800000"/>
            <a:headEnd/>
            <a:tailEnd/>
          </a:ln>
        </p:spPr>
        <p:txBody>
          <a:bodyPr/>
          <a:lstStyle/>
          <a:p>
            <a:pPr eaLnBrk="0" hangingPunct="0"/>
            <a:r>
              <a:rPr lang="en-US" altLang="zh-CN" sz="800">
                <a:latin typeface="Calibri" pitchFamily="34" charset="0"/>
              </a:rPr>
              <a:t>Dual core CPU</a:t>
            </a:r>
          </a:p>
          <a:p>
            <a:pPr eaLnBrk="0" hangingPunct="0"/>
            <a:r>
              <a:rPr lang="en-US" altLang="zh-CN" sz="800">
                <a:latin typeface="Calibri" pitchFamily="34" charset="0"/>
              </a:rPr>
              <a:t>4 10/100/1000 + 2x 1GB SFP</a:t>
            </a:r>
          </a:p>
          <a:p>
            <a:pPr eaLnBrk="0" hangingPunct="0"/>
            <a:r>
              <a:rPr lang="en-US" altLang="zh-CN" sz="800">
                <a:latin typeface="Calibri" pitchFamily="34" charset="0"/>
              </a:rPr>
              <a:t>1x 160GB HD</a:t>
            </a:r>
          </a:p>
          <a:p>
            <a:pPr eaLnBrk="0" hangingPunct="0"/>
            <a:r>
              <a:rPr lang="en-US" altLang="zh-CN" sz="800">
                <a:latin typeface="Calibri" pitchFamily="34" charset="0"/>
              </a:rPr>
              <a:t>4 GB memory</a:t>
            </a:r>
            <a:br>
              <a:rPr lang="en-US" altLang="zh-CN" sz="800">
                <a:latin typeface="Calibri" pitchFamily="34" charset="0"/>
              </a:rPr>
            </a:br>
            <a:r>
              <a:rPr lang="en-US" altLang="zh-CN" sz="800">
                <a:latin typeface="Calibri" pitchFamily="34" charset="0"/>
              </a:rPr>
              <a:t>SSL @ 5K TPS / 1 Gb Bulk</a:t>
            </a:r>
          </a:p>
          <a:p>
            <a:pPr eaLnBrk="0" hangingPunct="0"/>
            <a:r>
              <a:rPr lang="en-US" altLang="zh-CN" sz="800">
                <a:latin typeface="Calibri" pitchFamily="34" charset="0"/>
              </a:rPr>
              <a:t>1 Gbps max software compression</a:t>
            </a:r>
          </a:p>
          <a:p>
            <a:pPr eaLnBrk="0" hangingPunct="0"/>
            <a:r>
              <a:rPr lang="en-US" altLang="zh-CN" sz="1100" b="1">
                <a:solidFill>
                  <a:srgbClr val="C00000"/>
                </a:solidFill>
                <a:latin typeface="Calibri" pitchFamily="34" charset="0"/>
              </a:rPr>
              <a:t>1 Gbps Traffic</a:t>
            </a:r>
          </a:p>
          <a:p>
            <a:pPr eaLnBrk="0" hangingPunct="0"/>
            <a:r>
              <a:rPr lang="en-US" altLang="zh-CN" sz="1100">
                <a:solidFill>
                  <a:schemeClr val="accent2"/>
                </a:solidFill>
                <a:latin typeface="Calibri" pitchFamily="34" charset="0"/>
              </a:rPr>
              <a:t>1 Basic Product Module</a:t>
            </a:r>
          </a:p>
          <a:p>
            <a:pPr eaLnBrk="0" hangingPunct="0"/>
            <a:endParaRPr lang="en-US" altLang="zh-CN" sz="800" b="1">
              <a:solidFill>
                <a:schemeClr val="hlink"/>
              </a:solidFill>
              <a:latin typeface="Calibri" pitchFamily="34" charset="0"/>
            </a:endParaRPr>
          </a:p>
          <a:p>
            <a:pPr eaLnBrk="0" hangingPunct="0"/>
            <a:r>
              <a:rPr lang="en-US" altLang="zh-CN" sz="800" b="1">
                <a:latin typeface="Calibri" pitchFamily="34" charset="0"/>
              </a:rPr>
              <a:t> </a:t>
            </a:r>
          </a:p>
          <a:p>
            <a:pPr eaLnBrk="0" hangingPunct="0"/>
            <a:endParaRPr lang="en-US" altLang="zh-CN" sz="800" b="1">
              <a:latin typeface="Calibri" pitchFamily="34" charset="0"/>
            </a:endParaRPr>
          </a:p>
        </p:txBody>
      </p:sp>
      <p:sp>
        <p:nvSpPr>
          <p:cNvPr id="17426" name="Text Box 6"/>
          <p:cNvSpPr txBox="1">
            <a:spLocks noChangeAspect="1" noChangeArrowheads="1"/>
          </p:cNvSpPr>
          <p:nvPr/>
        </p:nvSpPr>
        <p:spPr bwMode="auto">
          <a:xfrm>
            <a:off x="4689475" y="3130550"/>
            <a:ext cx="1890713" cy="1219200"/>
          </a:xfrm>
          <a:prstGeom prst="rect">
            <a:avLst/>
          </a:prstGeom>
          <a:noFill/>
          <a:ln w="9525">
            <a:noFill/>
            <a:miter lim="800000"/>
            <a:headEnd/>
            <a:tailEnd/>
          </a:ln>
        </p:spPr>
        <p:txBody>
          <a:bodyPr/>
          <a:lstStyle/>
          <a:p>
            <a:pPr eaLnBrk="0" hangingPunct="0"/>
            <a:r>
              <a:rPr lang="en-US" altLang="zh-CN" sz="800">
                <a:latin typeface="Calibri" pitchFamily="34" charset="0"/>
              </a:rPr>
              <a:t>2 x Dual core CPU</a:t>
            </a:r>
          </a:p>
          <a:p>
            <a:pPr eaLnBrk="0" hangingPunct="0"/>
            <a:r>
              <a:rPr lang="en-US" altLang="zh-CN" sz="800">
                <a:latin typeface="Calibri" pitchFamily="34" charset="0"/>
              </a:rPr>
              <a:t>16 10/100/1000 + 8x 1GB SFP</a:t>
            </a:r>
          </a:p>
          <a:p>
            <a:pPr eaLnBrk="0" hangingPunct="0"/>
            <a:r>
              <a:rPr lang="en-US" altLang="zh-CN" sz="800">
                <a:latin typeface="Calibri" pitchFamily="34" charset="0"/>
              </a:rPr>
              <a:t>2x 320 GB HD (S/W RAID) + 8GB CF</a:t>
            </a:r>
          </a:p>
          <a:p>
            <a:pPr eaLnBrk="0" hangingPunct="0"/>
            <a:r>
              <a:rPr lang="en-US" altLang="zh-CN" sz="800">
                <a:latin typeface="Calibri" pitchFamily="34" charset="0"/>
              </a:rPr>
              <a:t>8 GB memory</a:t>
            </a:r>
          </a:p>
          <a:p>
            <a:pPr eaLnBrk="0" hangingPunct="0"/>
            <a:r>
              <a:rPr lang="en-US" altLang="zh-CN" sz="800">
                <a:latin typeface="Calibri" pitchFamily="34" charset="0"/>
              </a:rPr>
              <a:t>SSL @ 25K TPS / 4 Gb bulk</a:t>
            </a:r>
          </a:p>
          <a:p>
            <a:pPr eaLnBrk="0" hangingPunct="0"/>
            <a:r>
              <a:rPr lang="en-US" altLang="zh-CN" sz="800">
                <a:latin typeface="Calibri" pitchFamily="34" charset="0"/>
              </a:rPr>
              <a:t>5 Gbps max hardware compression</a:t>
            </a:r>
          </a:p>
          <a:p>
            <a:pPr eaLnBrk="0" hangingPunct="0"/>
            <a:r>
              <a:rPr lang="en-US" altLang="zh-CN" sz="1100" b="1">
                <a:solidFill>
                  <a:srgbClr val="C00000"/>
                </a:solidFill>
                <a:latin typeface="Calibri" pitchFamily="34" charset="0"/>
              </a:rPr>
              <a:t>6 Gbps Traffic</a:t>
            </a:r>
          </a:p>
          <a:p>
            <a:pPr eaLnBrk="0" hangingPunct="0"/>
            <a:r>
              <a:rPr lang="en-US" altLang="zh-CN" sz="1100">
                <a:solidFill>
                  <a:schemeClr val="accent2"/>
                </a:solidFill>
                <a:latin typeface="Calibri" pitchFamily="34" charset="0"/>
              </a:rPr>
              <a:t>Multiple Product Modules</a:t>
            </a:r>
          </a:p>
        </p:txBody>
      </p:sp>
      <p:sp>
        <p:nvSpPr>
          <p:cNvPr id="17427" name="Text Box 8"/>
          <p:cNvSpPr txBox="1">
            <a:spLocks noChangeAspect="1" noChangeArrowheads="1"/>
          </p:cNvSpPr>
          <p:nvPr/>
        </p:nvSpPr>
        <p:spPr bwMode="auto">
          <a:xfrm>
            <a:off x="4581525" y="2322513"/>
            <a:ext cx="1487488" cy="338137"/>
          </a:xfrm>
          <a:prstGeom prst="rect">
            <a:avLst/>
          </a:prstGeom>
          <a:noFill/>
          <a:ln w="9525">
            <a:noFill/>
            <a:miter lim="800000"/>
            <a:headEnd/>
            <a:tailEnd/>
          </a:ln>
        </p:spPr>
        <p:txBody>
          <a:bodyPr>
            <a:spAutoFit/>
          </a:bodyPr>
          <a:lstStyle/>
          <a:p>
            <a:pPr algn="ctr" eaLnBrk="0" hangingPunct="0"/>
            <a:r>
              <a:rPr lang="en-US" altLang="zh-CN" sz="1600" b="1">
                <a:solidFill>
                  <a:srgbClr val="000000"/>
                </a:solidFill>
                <a:latin typeface="Calibri" pitchFamily="34" charset="0"/>
              </a:rPr>
              <a:t>BIG-IP 6900</a:t>
            </a:r>
          </a:p>
        </p:txBody>
      </p:sp>
      <p:pic>
        <p:nvPicPr>
          <p:cNvPr id="17428" name="Picture 22" descr="C:\Documents and Settings\krasnow\My Documents\6900 Launch\6900_shot_sm.jpg"/>
          <p:cNvPicPr>
            <a:picLocks noChangeAspect="1" noChangeArrowheads="1"/>
          </p:cNvPicPr>
          <p:nvPr/>
        </p:nvPicPr>
        <p:blipFill>
          <a:blip r:embed="rId6"/>
          <a:srcRect/>
          <a:stretch>
            <a:fillRect/>
          </a:stretch>
        </p:blipFill>
        <p:spPr bwMode="auto">
          <a:xfrm>
            <a:off x="4722813" y="2613025"/>
            <a:ext cx="1273175" cy="430213"/>
          </a:xfrm>
          <a:prstGeom prst="rect">
            <a:avLst/>
          </a:prstGeom>
          <a:noFill/>
          <a:ln w="9525">
            <a:noFill/>
            <a:miter lim="800000"/>
            <a:headEnd/>
            <a:tailEnd/>
          </a:ln>
        </p:spPr>
      </p:pic>
      <p:sp>
        <p:nvSpPr>
          <p:cNvPr id="17429" name="Text Box 6"/>
          <p:cNvSpPr txBox="1">
            <a:spLocks noChangeAspect="1" noChangeArrowheads="1"/>
          </p:cNvSpPr>
          <p:nvPr/>
        </p:nvSpPr>
        <p:spPr bwMode="auto">
          <a:xfrm>
            <a:off x="6169025" y="2382838"/>
            <a:ext cx="1890713" cy="1219200"/>
          </a:xfrm>
          <a:prstGeom prst="rect">
            <a:avLst/>
          </a:prstGeom>
          <a:noFill/>
          <a:ln w="9525">
            <a:noFill/>
            <a:miter lim="800000"/>
            <a:headEnd/>
            <a:tailEnd/>
          </a:ln>
        </p:spPr>
        <p:txBody>
          <a:bodyPr/>
          <a:lstStyle/>
          <a:p>
            <a:pPr eaLnBrk="0" hangingPunct="0"/>
            <a:r>
              <a:rPr lang="en-US" altLang="zh-CN" sz="800">
                <a:latin typeface="Calibri" pitchFamily="34" charset="0"/>
              </a:rPr>
              <a:t>2 x Quad core CPU</a:t>
            </a:r>
          </a:p>
          <a:p>
            <a:pPr eaLnBrk="0" hangingPunct="0"/>
            <a:r>
              <a:rPr lang="en-US" altLang="zh-CN" sz="800">
                <a:latin typeface="Calibri" pitchFamily="34" charset="0"/>
              </a:rPr>
              <a:t>16 10/100/1000 + 8x 1GB SFP</a:t>
            </a:r>
          </a:p>
          <a:p>
            <a:pPr eaLnBrk="0" hangingPunct="0"/>
            <a:r>
              <a:rPr lang="en-US" altLang="zh-CN" sz="800">
                <a:latin typeface="Calibri" pitchFamily="34" charset="0"/>
              </a:rPr>
              <a:t>2x 320 GB HD (S/W RAID) + 8GB CF</a:t>
            </a:r>
          </a:p>
          <a:p>
            <a:pPr eaLnBrk="0" hangingPunct="0"/>
            <a:r>
              <a:rPr lang="en-US" altLang="zh-CN" sz="800">
                <a:latin typeface="Calibri" pitchFamily="34" charset="0"/>
              </a:rPr>
              <a:t>16 GB memory</a:t>
            </a:r>
          </a:p>
          <a:p>
            <a:pPr eaLnBrk="0" hangingPunct="0"/>
            <a:r>
              <a:rPr lang="en-US" altLang="zh-CN" sz="800">
                <a:latin typeface="Calibri" pitchFamily="34" charset="0"/>
              </a:rPr>
              <a:t>SSL @ 58K TPS / 9.6Gb bulk</a:t>
            </a:r>
          </a:p>
          <a:p>
            <a:pPr eaLnBrk="0" hangingPunct="0"/>
            <a:r>
              <a:rPr lang="en-US" altLang="zh-CN" sz="800">
                <a:latin typeface="Calibri" pitchFamily="34" charset="0"/>
              </a:rPr>
              <a:t>6 Gbps max hardware compression</a:t>
            </a:r>
          </a:p>
          <a:p>
            <a:pPr eaLnBrk="0" hangingPunct="0"/>
            <a:r>
              <a:rPr lang="en-US" altLang="zh-CN" sz="1100" b="1">
                <a:solidFill>
                  <a:srgbClr val="C00000"/>
                </a:solidFill>
                <a:latin typeface="Calibri" pitchFamily="34" charset="0"/>
              </a:rPr>
              <a:t>12 Gbps Traffic</a:t>
            </a:r>
          </a:p>
          <a:p>
            <a:pPr eaLnBrk="0" hangingPunct="0"/>
            <a:r>
              <a:rPr lang="en-US" altLang="zh-CN" sz="1100">
                <a:solidFill>
                  <a:schemeClr val="accent2"/>
                </a:solidFill>
                <a:latin typeface="Calibri" pitchFamily="34" charset="0"/>
              </a:rPr>
              <a:t>Multiple Product Modules</a:t>
            </a:r>
          </a:p>
        </p:txBody>
      </p:sp>
      <p:pic>
        <p:nvPicPr>
          <p:cNvPr id="17430" name="Picture 5" descr="C:\Documents and Settings\krasnow\My Documents\Mercury\1600-3600-web-ready\3600_3-4_view_sm.jpg"/>
          <p:cNvPicPr>
            <a:picLocks noChangeAspect="1" noChangeArrowheads="1"/>
          </p:cNvPicPr>
          <p:nvPr/>
        </p:nvPicPr>
        <p:blipFill>
          <a:blip r:embed="rId7"/>
          <a:srcRect/>
          <a:stretch>
            <a:fillRect/>
          </a:stretch>
        </p:blipFill>
        <p:spPr bwMode="auto">
          <a:xfrm>
            <a:off x="1647825" y="3927475"/>
            <a:ext cx="1377950" cy="403225"/>
          </a:xfrm>
          <a:prstGeom prst="rect">
            <a:avLst/>
          </a:prstGeom>
          <a:noFill/>
          <a:ln w="9525">
            <a:noFill/>
            <a:miter lim="800000"/>
            <a:headEnd/>
            <a:tailEnd/>
          </a:ln>
        </p:spPr>
      </p:pic>
      <p:pic>
        <p:nvPicPr>
          <p:cNvPr id="17431" name="Picture 2" descr="C:\Documents and Settings\krasnow\Desktop\@Current Projects\3900 Launch\3900_small.png"/>
          <p:cNvPicPr>
            <a:picLocks noChangeAspect="1" noChangeArrowheads="1"/>
          </p:cNvPicPr>
          <p:nvPr/>
        </p:nvPicPr>
        <p:blipFill>
          <a:blip r:embed="rId8"/>
          <a:srcRect/>
          <a:stretch>
            <a:fillRect/>
          </a:stretch>
        </p:blipFill>
        <p:spPr bwMode="auto">
          <a:xfrm>
            <a:off x="3241675" y="3302000"/>
            <a:ext cx="1271588" cy="336550"/>
          </a:xfrm>
          <a:prstGeom prst="rect">
            <a:avLst/>
          </a:prstGeom>
          <a:noFill/>
          <a:ln w="9525">
            <a:noFill/>
            <a:miter lim="800000"/>
            <a:headEnd/>
            <a:tailEnd/>
          </a:ln>
        </p:spPr>
      </p:pic>
      <p:sp>
        <p:nvSpPr>
          <p:cNvPr id="17432" name="Text Box 25"/>
          <p:cNvSpPr txBox="1">
            <a:spLocks noChangeAspect="1" noChangeArrowheads="1"/>
          </p:cNvSpPr>
          <p:nvPr/>
        </p:nvSpPr>
        <p:spPr bwMode="auto">
          <a:xfrm>
            <a:off x="3114675" y="3687763"/>
            <a:ext cx="1939925" cy="990600"/>
          </a:xfrm>
          <a:prstGeom prst="rect">
            <a:avLst/>
          </a:prstGeom>
          <a:noFill/>
          <a:ln w="9525">
            <a:noFill/>
            <a:miter lim="800000"/>
            <a:headEnd/>
            <a:tailEnd/>
          </a:ln>
        </p:spPr>
        <p:txBody>
          <a:bodyPr/>
          <a:lstStyle/>
          <a:p>
            <a:pPr eaLnBrk="0" hangingPunct="0"/>
            <a:r>
              <a:rPr lang="en-US" altLang="zh-CN" sz="800"/>
              <a:t>Quad core CPU</a:t>
            </a:r>
          </a:p>
          <a:p>
            <a:pPr eaLnBrk="0" hangingPunct="0"/>
            <a:r>
              <a:rPr lang="en-US" altLang="zh-CN" sz="800"/>
              <a:t>8 10/100/1000 + 4x 1GB SFP</a:t>
            </a:r>
          </a:p>
          <a:p>
            <a:pPr eaLnBrk="0" hangingPunct="0"/>
            <a:r>
              <a:rPr lang="en-US" altLang="zh-CN" sz="800"/>
              <a:t>1x 300 GB HD + 8GB CF</a:t>
            </a:r>
          </a:p>
          <a:p>
            <a:pPr eaLnBrk="0" hangingPunct="0"/>
            <a:r>
              <a:rPr lang="en-US" altLang="zh-CN" sz="800"/>
              <a:t>8 GB memory</a:t>
            </a:r>
            <a:endParaRPr lang="en-US" altLang="zh-CN" sz="600"/>
          </a:p>
          <a:p>
            <a:pPr eaLnBrk="0" hangingPunct="0"/>
            <a:r>
              <a:rPr lang="en-US" altLang="zh-CN" sz="800"/>
              <a:t>SSL @ 15K TPS / 3.8 Gb bulk</a:t>
            </a:r>
          </a:p>
          <a:p>
            <a:pPr eaLnBrk="0" hangingPunct="0"/>
            <a:r>
              <a:rPr lang="en-US" altLang="zh-CN" sz="800"/>
              <a:t>3.8 Gbps max software compression</a:t>
            </a:r>
          </a:p>
          <a:p>
            <a:pPr eaLnBrk="0" hangingPunct="0"/>
            <a:r>
              <a:rPr lang="en-US" altLang="zh-CN" sz="1100" b="1">
                <a:solidFill>
                  <a:srgbClr val="C00000"/>
                </a:solidFill>
              </a:rPr>
              <a:t>4 Gbps  Traffic</a:t>
            </a:r>
            <a:endParaRPr lang="en-US" altLang="zh-CN" sz="1000" b="1">
              <a:solidFill>
                <a:schemeClr val="hlink"/>
              </a:solidFill>
            </a:endParaRPr>
          </a:p>
          <a:p>
            <a:pPr eaLnBrk="0" hangingPunct="0"/>
            <a:endParaRPr lang="en-US" altLang="zh-CN" sz="1000">
              <a:solidFill>
                <a:srgbClr val="333399"/>
              </a:solidFill>
            </a:endParaRPr>
          </a:p>
        </p:txBody>
      </p:sp>
      <p:sp>
        <p:nvSpPr>
          <p:cNvPr id="17433" name="Text Box 8"/>
          <p:cNvSpPr txBox="1">
            <a:spLocks noChangeAspect="1" noChangeArrowheads="1"/>
          </p:cNvSpPr>
          <p:nvPr/>
        </p:nvSpPr>
        <p:spPr bwMode="auto">
          <a:xfrm>
            <a:off x="3095625" y="3014663"/>
            <a:ext cx="1487488" cy="338137"/>
          </a:xfrm>
          <a:prstGeom prst="rect">
            <a:avLst/>
          </a:prstGeom>
          <a:noFill/>
          <a:ln w="9525">
            <a:noFill/>
            <a:miter lim="800000"/>
            <a:headEnd/>
            <a:tailEnd/>
          </a:ln>
        </p:spPr>
        <p:txBody>
          <a:bodyPr>
            <a:spAutoFit/>
          </a:bodyPr>
          <a:lstStyle/>
          <a:p>
            <a:pPr algn="ctr" eaLnBrk="0" hangingPunct="0"/>
            <a:r>
              <a:rPr lang="en-US" altLang="zh-CN" sz="1600" b="1">
                <a:solidFill>
                  <a:srgbClr val="000000"/>
                </a:solidFill>
                <a:latin typeface="Calibri" pitchFamily="34" charset="0"/>
              </a:rPr>
              <a:t>BIG-IP 3900</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85800" y="1371600"/>
          <a:ext cx="7748819" cy="4648200"/>
        </p:xfrm>
        <a:graphic>
          <a:graphicData uri="http://schemas.openxmlformats.org/drawingml/2006/table">
            <a:tbl>
              <a:tblPr firstRow="1" bandRow="1">
                <a:effectLst>
                  <a:outerShdw blurRad="50800" dist="38100" dir="2700000" algn="tl" rotWithShape="0">
                    <a:prstClr val="black">
                      <a:alpha val="40000"/>
                    </a:prstClr>
                  </a:outerShdw>
                </a:effectLst>
                <a:tableStyleId>{1FECB4D8-DB02-4DC6-A0A2-4F2EBAE1DC90}</a:tableStyleId>
              </a:tblPr>
              <a:tblGrid>
                <a:gridCol w="1435435"/>
                <a:gridCol w="982136"/>
                <a:gridCol w="1022431"/>
                <a:gridCol w="1022431"/>
                <a:gridCol w="1095462"/>
                <a:gridCol w="1095462"/>
                <a:gridCol w="1095462"/>
              </a:tblGrid>
              <a:tr h="460674">
                <a:tc>
                  <a:txBody>
                    <a:bodyPr/>
                    <a:lstStyle/>
                    <a:p>
                      <a:pPr algn="ctr"/>
                      <a:r>
                        <a:rPr lang="en-US" sz="1600" dirty="0" smtClean="0">
                          <a:effectLst>
                            <a:outerShdw blurRad="38100" dist="38100" dir="2700000" algn="tl">
                              <a:srgbClr val="000000">
                                <a:alpha val="43137"/>
                              </a:srgbClr>
                            </a:outerShdw>
                          </a:effectLst>
                        </a:rPr>
                        <a:t>Model</a:t>
                      </a:r>
                      <a:endParaRPr lang="en-US" sz="16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dirty="0" smtClean="0">
                          <a:effectLst>
                            <a:outerShdw blurRad="38100" dist="38100" dir="2700000" algn="tl">
                              <a:srgbClr val="000000">
                                <a:alpha val="43137"/>
                              </a:srgbClr>
                            </a:outerShdw>
                          </a:effectLst>
                        </a:rPr>
                        <a:t>1600</a:t>
                      </a:r>
                      <a:endParaRPr lang="en-US" sz="16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dirty="0" smtClean="0">
                          <a:effectLst>
                            <a:outerShdw blurRad="38100" dist="38100" dir="2700000" algn="tl">
                              <a:srgbClr val="000000">
                                <a:alpha val="43137"/>
                              </a:srgbClr>
                            </a:outerShdw>
                          </a:effectLst>
                        </a:rPr>
                        <a:t>3600</a:t>
                      </a:r>
                      <a:endParaRPr lang="en-US" sz="16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dirty="0" smtClean="0">
                          <a:effectLst>
                            <a:outerShdw blurRad="38100" dist="38100" dir="2700000" algn="tl">
                              <a:srgbClr val="000000">
                                <a:alpha val="43137"/>
                              </a:srgbClr>
                            </a:outerShdw>
                          </a:effectLst>
                        </a:rPr>
                        <a:t>3900</a:t>
                      </a:r>
                      <a:endParaRPr lang="en-US" sz="16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dirty="0" smtClean="0">
                          <a:effectLst>
                            <a:outerShdw blurRad="38100" dist="38100" dir="2700000" algn="tl">
                              <a:srgbClr val="000000">
                                <a:alpha val="43137"/>
                              </a:srgbClr>
                            </a:outerShdw>
                          </a:effectLst>
                        </a:rPr>
                        <a:t>6900-S</a:t>
                      </a:r>
                      <a:endParaRPr lang="en-US" sz="16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dirty="0" smtClean="0">
                          <a:effectLst>
                            <a:outerShdw blurRad="38100" dist="38100" dir="2700000" algn="tl">
                              <a:srgbClr val="000000">
                                <a:alpha val="43137"/>
                              </a:srgbClr>
                            </a:outerShdw>
                          </a:effectLst>
                        </a:rPr>
                        <a:t>8950-S</a:t>
                      </a:r>
                      <a:endParaRPr lang="en-US" sz="16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dirty="0" smtClean="0">
                          <a:effectLst>
                            <a:outerShdw blurRad="38100" dist="38100" dir="2700000" algn="tl">
                              <a:srgbClr val="000000">
                                <a:alpha val="43137"/>
                              </a:srgbClr>
                            </a:outerShdw>
                          </a:effectLst>
                        </a:rPr>
                        <a:t>11050</a:t>
                      </a:r>
                      <a:endParaRPr lang="en-US" sz="16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r>
              <a:tr h="533400">
                <a:tc>
                  <a:txBody>
                    <a:bodyPr/>
                    <a:lstStyle/>
                    <a:p>
                      <a:endParaRPr lang="en-US" sz="1600" dirty="0" smtClean="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endParaRPr lang="en-US" sz="16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endParaRPr lang="en-US" sz="16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600" dirty="0" smtClean="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533400">
                <a:tc>
                  <a:txBody>
                    <a:bodyPr/>
                    <a:lstStyle/>
                    <a:p>
                      <a:r>
                        <a:rPr lang="en-US" sz="1400" dirty="0" smtClean="0"/>
                        <a:t>Max L4 Throughput</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2gb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4gb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6gb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18gb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36gb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533400">
                <a:tc>
                  <a:txBody>
                    <a:bodyPr/>
                    <a:lstStyle/>
                    <a:p>
                      <a:r>
                        <a:rPr lang="en-US" sz="1400" dirty="0" smtClean="0"/>
                        <a:t>L4 Connection Rate</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60k CPS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115k CPS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175k CPS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220k CPS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600k CPS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900k CPS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533400">
                <a:tc>
                  <a:txBody>
                    <a:bodyPr/>
                    <a:lstStyle/>
                    <a:p>
                      <a:r>
                        <a:rPr lang="en-US" sz="1400" dirty="0" smtClean="0"/>
                        <a:t>Max L7 Throughput</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2gb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5gb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6gb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18gb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36gb</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453726">
                <a:tc>
                  <a:txBody>
                    <a:bodyPr/>
                    <a:lstStyle/>
                    <a:p>
                      <a:r>
                        <a:rPr lang="en-US" sz="1400" baseline="0" dirty="0" smtClean="0"/>
                        <a:t>Max HTTP </a:t>
                      </a:r>
                      <a:r>
                        <a:rPr lang="en-US" sz="1400" baseline="0" dirty="0" err="1" smtClean="0"/>
                        <a:t>Req</a:t>
                      </a:r>
                      <a:r>
                        <a:rPr lang="en-US" sz="1400" baseline="0" dirty="0" smtClean="0"/>
                        <a:t>/s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100k</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135k</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400k</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600k</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1,800k</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2,700k</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533400">
                <a:tc>
                  <a:txBody>
                    <a:bodyPr/>
                    <a:lstStyle/>
                    <a:p>
                      <a:r>
                        <a:rPr lang="en-US" sz="1400" dirty="0" smtClean="0"/>
                        <a:t>Max</a:t>
                      </a:r>
                      <a:r>
                        <a:rPr lang="en-US" sz="1400" baseline="0" dirty="0" smtClean="0"/>
                        <a:t> Connections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4</a:t>
                      </a:r>
                      <a:r>
                        <a:rPr lang="en-US" sz="1400" baseline="0" dirty="0" smtClean="0"/>
                        <a:t>m</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4m</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8m</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8m</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8m</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16m</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533400">
                <a:tc>
                  <a:txBody>
                    <a:bodyPr/>
                    <a:lstStyle/>
                    <a:p>
                      <a:r>
                        <a:rPr lang="en-US" sz="1400" dirty="0" smtClean="0"/>
                        <a:t>SSL 1k </a:t>
                      </a:r>
                      <a:r>
                        <a:rPr lang="en-US" sz="1400" dirty="0" err="1" smtClean="0"/>
                        <a:t>Certs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5k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10k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15k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75k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112k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112k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533400">
                <a:tc>
                  <a:txBody>
                    <a:bodyPr/>
                    <a:lstStyle/>
                    <a:p>
                      <a:r>
                        <a:rPr lang="en-US" sz="1400" dirty="0" smtClean="0"/>
                        <a:t>SSL 2k </a:t>
                      </a:r>
                      <a:r>
                        <a:rPr lang="en-US" sz="1400" dirty="0" err="1" smtClean="0"/>
                        <a:t>Certs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2k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3k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15k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smtClean="0"/>
                        <a:t>22k </a:t>
                      </a:r>
                      <a:r>
                        <a:rPr lang="en-US" sz="1400" dirty="0" smtClean="0"/>
                        <a:t>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22k TPS</a:t>
                      </a:r>
                      <a:endParaRPr lang="en-US" sz="14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0" name="Picture 33" descr="Apollo 1.jpg"/>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7392988" y="1930020"/>
            <a:ext cx="1065213" cy="355980"/>
          </a:xfrm>
          <a:prstGeom prst="rect">
            <a:avLst/>
          </a:prstGeom>
          <a:noFill/>
          <a:ln w="9525">
            <a:noFill/>
            <a:miter lim="800000"/>
            <a:headEnd/>
            <a:tailEnd/>
          </a:ln>
        </p:spPr>
      </p:pic>
      <p:sp>
        <p:nvSpPr>
          <p:cNvPr id="15" name="Title 15"/>
          <p:cNvSpPr>
            <a:spLocks noGrp="1"/>
          </p:cNvSpPr>
          <p:nvPr>
            <p:ph type="title"/>
          </p:nvPr>
        </p:nvSpPr>
        <p:spPr/>
        <p:txBody>
          <a:bodyPr/>
          <a:lstStyle/>
          <a:p>
            <a:pPr lvl="0"/>
            <a:r>
              <a:rPr lang="en-US" dirty="0" smtClean="0">
                <a:effectLst/>
                <a:latin typeface="Arial"/>
                <a:cs typeface="Arial"/>
              </a:rPr>
              <a:t>BIG-IP Platforms:  Appliances</a:t>
            </a:r>
            <a:endParaRPr lang="en-US" dirty="0"/>
          </a:p>
        </p:txBody>
      </p:sp>
      <p:pic>
        <p:nvPicPr>
          <p:cNvPr id="20" name="Picture 19" descr="3600.png"/>
          <p:cNvPicPr>
            <a:picLocks noChangeAspect="1"/>
          </p:cNvPicPr>
          <p:nvPr/>
        </p:nvPicPr>
        <p:blipFill>
          <a:blip r:embed="rId3" cstate="print"/>
          <a:stretch>
            <a:fillRect/>
          </a:stretch>
        </p:blipFill>
        <p:spPr>
          <a:xfrm>
            <a:off x="3213414" y="1999914"/>
            <a:ext cx="825187" cy="205249"/>
          </a:xfrm>
          <a:prstGeom prst="rect">
            <a:avLst/>
          </a:prstGeom>
        </p:spPr>
      </p:pic>
      <p:pic>
        <p:nvPicPr>
          <p:cNvPr id="22" name="Picture 26" descr="Gemini front iso conference room.jpg"/>
          <p:cNvPicPr>
            <a:picLocks noChangeAspect="1"/>
          </p:cNvPicPr>
          <p:nvPr/>
        </p:nvPicPr>
        <p:blipFill>
          <a:blip r:embed="rId4" cstate="print">
            <a:clrChange>
              <a:clrFrom>
                <a:srgbClr val="FFFFFF"/>
              </a:clrFrom>
              <a:clrTo>
                <a:srgbClr val="FFFFFF">
                  <a:alpha val="0"/>
                </a:srgbClr>
              </a:clrTo>
            </a:clrChange>
          </a:blip>
          <a:srcRect/>
          <a:stretch>
            <a:fillRect/>
          </a:stretch>
        </p:blipFill>
        <p:spPr bwMode="auto">
          <a:xfrm>
            <a:off x="5740109" y="1905000"/>
            <a:ext cx="965492" cy="39530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09801" y="1295400"/>
          <a:ext cx="4724399" cy="2321076"/>
        </p:xfrm>
        <a:graphic>
          <a:graphicData uri="http://schemas.openxmlformats.org/drawingml/2006/table">
            <a:tbl>
              <a:tblPr firstRow="1" bandRow="1">
                <a:effectLst>
                  <a:outerShdw blurRad="50800" dist="38100" dir="2700000" algn="tl" rotWithShape="0">
                    <a:prstClr val="black">
                      <a:alpha val="40000"/>
                    </a:prstClr>
                  </a:outerShdw>
                </a:effectLst>
                <a:tableStyleId>{1FECB4D8-DB02-4DC6-A0A2-4F2EBAE1DC90}</a:tableStyleId>
              </a:tblPr>
              <a:tblGrid>
                <a:gridCol w="1676399"/>
                <a:gridCol w="1448972"/>
                <a:gridCol w="1599028"/>
              </a:tblGrid>
              <a:tr h="242274">
                <a:tc>
                  <a:txBody>
                    <a:bodyPr/>
                    <a:lstStyle/>
                    <a:p>
                      <a:pPr algn="ctr"/>
                      <a:r>
                        <a:rPr lang="en-US" sz="1200" dirty="0" smtClean="0">
                          <a:effectLst>
                            <a:outerShdw blurRad="38100" dist="38100" dir="2700000" algn="tl">
                              <a:srgbClr val="000000">
                                <a:alpha val="43137"/>
                              </a:srgbClr>
                            </a:outerShdw>
                          </a:effectLst>
                        </a:rPr>
                        <a:t>Model</a:t>
                      </a:r>
                      <a:endParaRPr lang="en-US" sz="12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5"/>
                    </a:solidFill>
                  </a:tcPr>
                </a:tc>
                <a:tc>
                  <a:txBody>
                    <a:bodyPr/>
                    <a:lstStyle/>
                    <a:p>
                      <a:pPr algn="ctr"/>
                      <a:r>
                        <a:rPr lang="en-US" sz="1200" dirty="0" smtClean="0">
                          <a:effectLst>
                            <a:outerShdw blurRad="38100" dist="38100" dir="2700000" algn="tl">
                              <a:srgbClr val="000000">
                                <a:alpha val="43137"/>
                              </a:srgbClr>
                            </a:outerShdw>
                          </a:effectLst>
                        </a:rPr>
                        <a:t>VIPRION 2400</a:t>
                      </a:r>
                      <a:endParaRPr lang="en-US" sz="12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5"/>
                    </a:solidFill>
                  </a:tcPr>
                </a:tc>
                <a:tc>
                  <a:txBody>
                    <a:bodyPr/>
                    <a:lstStyle/>
                    <a:p>
                      <a:pPr algn="ctr"/>
                      <a:r>
                        <a:rPr lang="en-US" sz="1200" dirty="0" smtClean="0">
                          <a:effectLst>
                            <a:outerShdw blurRad="38100" dist="38100" dir="2700000" algn="tl">
                              <a:srgbClr val="000000">
                                <a:alpha val="43137"/>
                              </a:srgbClr>
                            </a:outerShdw>
                          </a:effectLst>
                        </a:rPr>
                        <a:t>VIPRION 4400</a:t>
                      </a:r>
                      <a:endParaRPr lang="en-US" sz="1200" dirty="0">
                        <a:effectLst>
                          <a:outerShdw blurRad="38100" dist="38100" dir="2700000" algn="tl">
                            <a:srgbClr val="000000">
                              <a:alpha val="43137"/>
                            </a:srgbClr>
                          </a:outerShdw>
                        </a:effectLst>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5"/>
                    </a:solidFill>
                  </a:tcPr>
                </a:tc>
              </a:tr>
              <a:tr h="305949">
                <a:tc>
                  <a:txBody>
                    <a:bodyPr/>
                    <a:lstStyle/>
                    <a:p>
                      <a:r>
                        <a:rPr lang="zh-CN" altLang="en-US" sz="1200" dirty="0" smtClean="0"/>
                        <a:t>最大</a:t>
                      </a:r>
                      <a:r>
                        <a:rPr lang="en-US" sz="1200" dirty="0" smtClean="0"/>
                        <a:t> 4</a:t>
                      </a:r>
                      <a:r>
                        <a:rPr lang="zh-CN" altLang="en-US" sz="1200" dirty="0" smtClean="0"/>
                        <a:t>层吞吐</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160 </a:t>
                      </a:r>
                      <a:r>
                        <a:rPr lang="en-US" sz="1200" dirty="0" err="1" smtClean="0"/>
                        <a:t>gb</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72 </a:t>
                      </a:r>
                      <a:r>
                        <a:rPr lang="en-US" sz="1200" dirty="0" err="1" smtClean="0"/>
                        <a:t>gb</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05949">
                <a:tc>
                  <a:txBody>
                    <a:bodyPr/>
                    <a:lstStyle/>
                    <a:p>
                      <a:r>
                        <a:rPr lang="en-US" sz="1200" dirty="0" smtClean="0"/>
                        <a:t>4</a:t>
                      </a:r>
                      <a:r>
                        <a:rPr lang="zh-CN" altLang="en-US" sz="1200" dirty="0" smtClean="0"/>
                        <a:t>层连接速率</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1,600k CPS</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2,800k CPS</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05949">
                <a:tc>
                  <a:txBody>
                    <a:bodyPr/>
                    <a:lstStyle/>
                    <a:p>
                      <a:r>
                        <a:rPr lang="zh-CN" altLang="en-US" sz="1200" dirty="0" smtClean="0"/>
                        <a:t>最大</a:t>
                      </a:r>
                      <a:r>
                        <a:rPr lang="en-US" sz="1200" dirty="0" smtClean="0"/>
                        <a:t>7</a:t>
                      </a:r>
                      <a:r>
                        <a:rPr lang="zh-CN" altLang="en-US" sz="1200" dirty="0" smtClean="0"/>
                        <a:t>层吞吐</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72</a:t>
                      </a:r>
                      <a:r>
                        <a:rPr lang="en-US" sz="1200" baseline="0" dirty="0" smtClean="0"/>
                        <a:t> </a:t>
                      </a:r>
                      <a:r>
                        <a:rPr lang="en-US" sz="1200" dirty="0" err="1" smtClean="0"/>
                        <a:t>gb</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72 </a:t>
                      </a:r>
                      <a:r>
                        <a:rPr lang="en-US" sz="1200" dirty="0" err="1" smtClean="0"/>
                        <a:t>gb</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42274">
                <a:tc>
                  <a:txBody>
                    <a:bodyPr/>
                    <a:lstStyle/>
                    <a:p>
                      <a:r>
                        <a:rPr lang="zh-CN" altLang="en-US" sz="1200" baseline="0" dirty="0" smtClean="0"/>
                        <a:t>最大</a:t>
                      </a:r>
                      <a:r>
                        <a:rPr lang="en-US" sz="1200" baseline="0" dirty="0" smtClean="0"/>
                        <a:t>HTTP</a:t>
                      </a:r>
                      <a:r>
                        <a:rPr lang="zh-CN" altLang="en-US" sz="1200" baseline="0" dirty="0" smtClean="0"/>
                        <a:t>每秒请求</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4,000k RPS</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6,400k RPS</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05949">
                <a:tc>
                  <a:txBody>
                    <a:bodyPr/>
                    <a:lstStyle/>
                    <a:p>
                      <a:r>
                        <a:rPr lang="zh-CN" altLang="en-US" sz="1200" baseline="0" dirty="0" smtClean="0"/>
                        <a:t>最大并发连接</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64</a:t>
                      </a:r>
                      <a:r>
                        <a:rPr lang="en-US" sz="1200" baseline="0" dirty="0" smtClean="0"/>
                        <a:t>m</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64m</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42274">
                <a:tc>
                  <a:txBody>
                    <a:bodyPr/>
                    <a:lstStyle/>
                    <a:p>
                      <a:r>
                        <a:rPr lang="en-US" sz="1200" dirty="0" smtClean="0"/>
                        <a:t>SSL 1k </a:t>
                      </a:r>
                      <a:r>
                        <a:rPr lang="zh-CN" altLang="en-US" sz="1200" dirty="0" smtClean="0"/>
                        <a:t>证书</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200k TPS</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200k TPS</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42274">
                <a:tc>
                  <a:txBody>
                    <a:bodyPr/>
                    <a:lstStyle/>
                    <a:p>
                      <a:r>
                        <a:rPr lang="en-US" sz="1200" dirty="0" smtClean="0"/>
                        <a:t>SSL 2k </a:t>
                      </a:r>
                      <a:r>
                        <a:rPr lang="zh-CN" altLang="en-US" sz="1200" dirty="0" smtClean="0"/>
                        <a:t>证书</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40k TPS</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200" dirty="0" smtClean="0"/>
                        <a:t>40k TPS</a:t>
                      </a:r>
                      <a:endParaRPr lang="en-US" sz="1200"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5" name="Title 15"/>
          <p:cNvSpPr>
            <a:spLocks noGrp="1"/>
          </p:cNvSpPr>
          <p:nvPr>
            <p:ph type="title"/>
          </p:nvPr>
        </p:nvSpPr>
        <p:spPr/>
        <p:txBody>
          <a:bodyPr/>
          <a:lstStyle/>
          <a:p>
            <a:pPr lvl="0"/>
            <a:r>
              <a:rPr lang="en-US" dirty="0" smtClean="0">
                <a:latin typeface="Arial"/>
                <a:cs typeface="Arial"/>
              </a:rPr>
              <a:t>BIG-IP Platforms:  Chassis</a:t>
            </a:r>
            <a:endParaRPr lang="en-US" dirty="0"/>
          </a:p>
        </p:txBody>
      </p:sp>
      <p:sp>
        <p:nvSpPr>
          <p:cNvPr id="16" name="TextBox 15"/>
          <p:cNvSpPr txBox="1"/>
          <p:nvPr/>
        </p:nvSpPr>
        <p:spPr>
          <a:xfrm>
            <a:off x="3276600" y="3657600"/>
            <a:ext cx="2424062" cy="276999"/>
          </a:xfrm>
          <a:prstGeom prst="rect">
            <a:avLst/>
          </a:prstGeom>
        </p:spPr>
        <p:txBody>
          <a:bodyPr wrap="none" rtlCol="0">
            <a:spAutoFit/>
          </a:bodyPr>
          <a:lstStyle/>
          <a:p>
            <a:pPr>
              <a:spcBef>
                <a:spcPct val="0"/>
              </a:spcBef>
            </a:pPr>
            <a:r>
              <a:rPr lang="zh-CN" altLang="en-US" sz="1200" i="1" dirty="0" smtClean="0">
                <a:solidFill>
                  <a:schemeClr val="tx2">
                    <a:lumMod val="90000"/>
                    <a:lumOff val="10000"/>
                  </a:schemeClr>
                </a:solidFill>
                <a:cs typeface="Arial"/>
              </a:rPr>
              <a:t>以上数字基于每机箱填充</a:t>
            </a:r>
            <a:r>
              <a:rPr lang="en-US" altLang="zh-CN" sz="1200" i="1" dirty="0" smtClean="0">
                <a:solidFill>
                  <a:schemeClr val="tx2">
                    <a:lumMod val="90000"/>
                    <a:lumOff val="10000"/>
                  </a:schemeClr>
                </a:solidFill>
                <a:cs typeface="Arial"/>
              </a:rPr>
              <a:t>4</a:t>
            </a:r>
            <a:r>
              <a:rPr lang="zh-CN" altLang="en-US" sz="1200" i="1" dirty="0" smtClean="0">
                <a:solidFill>
                  <a:schemeClr val="tx2">
                    <a:lumMod val="90000"/>
                    <a:lumOff val="10000"/>
                  </a:schemeClr>
                </a:solidFill>
                <a:cs typeface="Arial"/>
              </a:rPr>
              <a:t>个刀片</a:t>
            </a:r>
            <a:endParaRPr lang="en-US" altLang="zh-CN" sz="1200" i="1" dirty="0" smtClean="0">
              <a:solidFill>
                <a:schemeClr val="tx2">
                  <a:lumMod val="90000"/>
                  <a:lumOff val="10000"/>
                </a:schemeClr>
              </a:solidFill>
              <a:cs typeface="Arial"/>
            </a:endParaRPr>
          </a:p>
        </p:txBody>
      </p:sp>
      <p:sp>
        <p:nvSpPr>
          <p:cNvPr id="17" name="Content Placeholder 12"/>
          <p:cNvSpPr txBox="1">
            <a:spLocks/>
          </p:cNvSpPr>
          <p:nvPr/>
        </p:nvSpPr>
        <p:spPr>
          <a:xfrm>
            <a:off x="4800600" y="4114800"/>
            <a:ext cx="3886200" cy="2362200"/>
          </a:xfrm>
          <a:prstGeom prst="rect">
            <a:avLst/>
          </a:prstGeom>
          <a:solidFill>
            <a:schemeClr val="bg1"/>
          </a:solidFill>
          <a:ln>
            <a:solidFill>
              <a:schemeClr val="accent5"/>
            </a:solidFill>
          </a:ln>
          <a:effectLst>
            <a:outerShdw blurRad="50800" dist="38100" dir="2700000" algn="tl" rotWithShape="0">
              <a:prstClr val="black">
                <a:alpha val="40000"/>
              </a:prstClr>
            </a:outerShdw>
          </a:effectLst>
        </p:spPr>
        <p:txBody>
          <a:bodyPr/>
          <a:lstStyle/>
          <a:p>
            <a:pPr marL="342900" lvl="0" indent="-342900" eaLnBrk="0" fontAlgn="base" hangingPunct="0">
              <a:spcBef>
                <a:spcPct val="0"/>
              </a:spcBef>
              <a:spcAft>
                <a:spcPct val="25000"/>
              </a:spcAft>
              <a:buBlip>
                <a:blip r:embed="rId2"/>
              </a:buBlip>
            </a:pPr>
            <a:r>
              <a:rPr lang="zh-CN" altLang="en-US" b="1" dirty="0" smtClean="0"/>
              <a:t>多级冗余</a:t>
            </a:r>
            <a:endParaRPr kumimoji="0" lang="en-US"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lang="zh-CN" altLang="en-US" dirty="0" smtClean="0"/>
              <a:t>内部刀片间切换</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kumimoji="0" lang="zh-CN" altLang="en-US" b="0" i="0" u="none" strike="noStrike" kern="1200" cap="none" spc="0" normalizeH="0" baseline="0" noProof="0" dirty="0" smtClean="0">
                <a:ln>
                  <a:noFill/>
                </a:ln>
                <a:solidFill>
                  <a:schemeClr val="tx1"/>
                </a:solidFill>
                <a:effectLst/>
                <a:uLnTx/>
                <a:uFillTx/>
                <a:latin typeface="+mn-lt"/>
                <a:ea typeface="+mn-ea"/>
                <a:cs typeface="+mn-cs"/>
              </a:rPr>
              <a:t>外部机架间切换</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342900" indent="-342900">
              <a:spcBef>
                <a:spcPct val="20000"/>
              </a:spcBef>
              <a:buFont typeface="Courier New" pitchFamily="49" charset="0"/>
              <a:buChar char="o"/>
              <a:defRPr/>
            </a:pPr>
            <a:r>
              <a:rPr lang="zh-CN" altLang="en-US" dirty="0" smtClean="0"/>
              <a:t>热插拔风扇，处理器刀片，电源和</a:t>
            </a:r>
            <a:r>
              <a:rPr lang="en-US" dirty="0" smtClean="0"/>
              <a:t>LCD</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342900" indent="-342900">
              <a:spcBef>
                <a:spcPct val="20000"/>
              </a:spcBef>
              <a:buFont typeface="Courier New" pitchFamily="49" charset="0"/>
              <a:buChar char="o"/>
              <a:defRPr/>
            </a:pPr>
            <a:r>
              <a:rPr lang="zh-CN" altLang="en-US" dirty="0" smtClean="0"/>
              <a:t>被动冗余背板</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kumimoji="0" lang="zh-CN" altLang="en-US" b="0" i="0" u="none" strike="noStrike" kern="1200" cap="none" spc="0" normalizeH="0" baseline="0" noProof="0" dirty="0" smtClean="0">
                <a:ln>
                  <a:noFill/>
                </a:ln>
                <a:solidFill>
                  <a:schemeClr val="tx1"/>
                </a:solidFill>
                <a:effectLst/>
                <a:uLnTx/>
                <a:uFillTx/>
                <a:latin typeface="+mn-lt"/>
                <a:ea typeface="+mn-ea"/>
                <a:cs typeface="+mn-cs"/>
              </a:rPr>
              <a:t>集成灯光输出管理</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3" name="Content Placeholder 12"/>
          <p:cNvSpPr txBox="1">
            <a:spLocks/>
          </p:cNvSpPr>
          <p:nvPr/>
        </p:nvSpPr>
        <p:spPr>
          <a:xfrm>
            <a:off x="457200" y="4114800"/>
            <a:ext cx="3886200" cy="2362200"/>
          </a:xfrm>
          <a:prstGeom prst="rect">
            <a:avLst/>
          </a:prstGeom>
          <a:solidFill>
            <a:schemeClr val="bg1"/>
          </a:solidFill>
          <a:ln>
            <a:solidFill>
              <a:schemeClr val="accent5"/>
            </a:solidFill>
          </a:ln>
          <a:effectLst>
            <a:outerShdw blurRad="50800" dist="38100" dir="2700000" algn="tl" rotWithShape="0">
              <a:prstClr val="black">
                <a:alpha val="40000"/>
              </a:prstClr>
            </a:outerShdw>
          </a:effectLst>
        </p:spPr>
        <p:txBody>
          <a:bodyPr/>
          <a:lstStyle/>
          <a:p>
            <a:pPr marL="342900" lvl="0" indent="-342900" eaLnBrk="0" fontAlgn="base" hangingPunct="0">
              <a:spcBef>
                <a:spcPct val="0"/>
              </a:spcBef>
              <a:spcAft>
                <a:spcPct val="25000"/>
              </a:spcAft>
              <a:buBlip>
                <a:blip r:embed="rId2"/>
              </a:buBlip>
            </a:pPr>
            <a:r>
              <a:rPr lang="zh-CN" altLang="en-US" b="1" dirty="0" smtClean="0"/>
              <a:t>按需增容</a:t>
            </a:r>
            <a:endParaRPr kumimoji="0" lang="en-US" b="1" i="0" u="none" strike="noStrike" kern="1200" cap="none" spc="0" normalizeH="0" baseline="0" noProof="0" dirty="0" smtClean="0">
              <a:ln>
                <a:noFill/>
              </a:ln>
              <a:solidFill>
                <a:schemeClr val="tx1"/>
              </a:solidFill>
              <a:effectLst/>
              <a:uLnTx/>
              <a:uFillTx/>
              <a:latin typeface="+mn-lt"/>
              <a:ea typeface="+mn-ea"/>
              <a:cs typeface="+mn-cs"/>
            </a:endParaRPr>
          </a:p>
          <a:p>
            <a:pPr marL="342900" indent="-342900">
              <a:spcBef>
                <a:spcPct val="20000"/>
              </a:spcBef>
              <a:buFont typeface="Courier New" pitchFamily="49" charset="0"/>
              <a:buChar char="o"/>
              <a:defRPr/>
            </a:pPr>
            <a:r>
              <a:rPr lang="zh-CN" altLang="en-US" dirty="0" smtClean="0"/>
              <a:t>添加新的刀片以增加容量</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kumimoji="0" lang="zh-CN" altLang="en-US" b="0" i="0" u="none" strike="noStrike" kern="1200" cap="none" spc="0" normalizeH="0" dirty="0" smtClean="0">
                <a:ln>
                  <a:noFill/>
                </a:ln>
                <a:solidFill>
                  <a:schemeClr val="tx1"/>
                </a:solidFill>
                <a:effectLst/>
                <a:uLnTx/>
                <a:uFillTx/>
                <a:latin typeface="+mn-lt"/>
                <a:ea typeface="+mn-ea"/>
                <a:cs typeface="+mn-cs"/>
              </a:rPr>
              <a:t>无需配置</a:t>
            </a:r>
            <a:endParaRPr kumimoji="0" lang="en-US" b="0" i="0" u="none" strike="noStrike" kern="1200" cap="none" spc="0" normalizeH="0" noProof="0" dirty="0" smtClean="0">
              <a:ln>
                <a:noFill/>
              </a:ln>
              <a:solidFill>
                <a:schemeClr val="tx1"/>
              </a:solidFill>
              <a:effectLst/>
              <a:uLnTx/>
              <a:uFillTx/>
              <a:latin typeface="+mn-lt"/>
              <a:ea typeface="+mn-ea"/>
              <a:cs typeface="+mn-cs"/>
            </a:endParaRPr>
          </a:p>
          <a:p>
            <a:pPr marL="342900" indent="-342900">
              <a:spcBef>
                <a:spcPct val="20000"/>
              </a:spcBef>
              <a:buFont typeface="Courier New" pitchFamily="49" charset="0"/>
              <a:buChar char="o"/>
              <a:defRPr/>
            </a:pPr>
            <a:r>
              <a:rPr lang="zh-CN" altLang="en-US" dirty="0" smtClean="0"/>
              <a:t>第一、第二和未来的根刀片可以在同一个机架工作</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lang="zh-CN" altLang="en-US" dirty="0" smtClean="0"/>
              <a:t>支持</a:t>
            </a:r>
            <a:r>
              <a:rPr kumimoji="0" lang="en-US" b="0" i="0" u="none" strike="noStrike" kern="1200" cap="none" spc="0" normalizeH="0" baseline="0" noProof="0" dirty="0" err="1" smtClean="0">
                <a:ln>
                  <a:noFill/>
                </a:ln>
                <a:solidFill>
                  <a:schemeClr val="tx1"/>
                </a:solidFill>
                <a:effectLst/>
                <a:uLnTx/>
                <a:uFillTx/>
                <a:latin typeface="+mn-lt"/>
                <a:ea typeface="+mn-ea"/>
                <a:cs typeface="+mn-cs"/>
              </a:rPr>
              <a:t>vCMP</a:t>
            </a:r>
            <a:r>
              <a:rPr kumimoji="0" lang="en-US"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b="0" i="0" u="none" strike="noStrike" kern="1200" cap="none" spc="0" normalizeH="0" baseline="0" noProof="0" dirty="0" smtClean="0">
                <a:ln>
                  <a:noFill/>
                </a:ln>
                <a:solidFill>
                  <a:schemeClr val="tx1"/>
                </a:solidFill>
                <a:effectLst/>
                <a:uLnTx/>
                <a:uFillTx/>
                <a:latin typeface="+mn-lt"/>
                <a:ea typeface="+mn-ea"/>
                <a:cs typeface="+mn-cs"/>
              </a:rPr>
              <a:t>虚拟化</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Courier New" pitchFamily="49" charset="0"/>
              <a:buChar char="o"/>
              <a:tabLst/>
              <a:defRPr/>
            </a:pPr>
            <a:r>
              <a:rPr kumimoji="0" lang="zh-CN" altLang="en-US" b="0" i="0" u="none" strike="noStrike" kern="1200" cap="none" spc="0" normalizeH="0" baseline="0" dirty="0" smtClean="0">
                <a:ln>
                  <a:noFill/>
                </a:ln>
                <a:solidFill>
                  <a:schemeClr val="tx1"/>
                </a:solidFill>
                <a:effectLst/>
                <a:uLnTx/>
                <a:uFillTx/>
                <a:latin typeface="+mn-lt"/>
                <a:ea typeface="+mn-ea"/>
                <a:cs typeface="+mn-cs"/>
              </a:rPr>
              <a:t>作为单一设备管理</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2" name="Content Placeholder 3" descr="VIP_2400.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 y="1905000"/>
            <a:ext cx="1921980" cy="1052284"/>
          </a:xfrm>
          <a:prstGeom prst="rect">
            <a:avLst/>
          </a:prstGeom>
          <a:ln>
            <a:noFill/>
          </a:ln>
          <a:effectLst>
            <a:outerShdw blurRad="292100" dist="139700" dir="2700000" algn="tl" rotWithShape="0">
              <a:srgbClr val="333333">
                <a:alpha val="65000"/>
              </a:srgbClr>
            </a:outerShdw>
          </a:effectLst>
        </p:spPr>
      </p:pic>
      <p:pic>
        <p:nvPicPr>
          <p:cNvPr id="13" name="Picture 12" descr="VIPRION.png"/>
          <p:cNvPicPr>
            <a:picLocks noChangeAspect="1"/>
          </p:cNvPicPr>
          <p:nvPr/>
        </p:nvPicPr>
        <p:blipFill>
          <a:blip r:embed="rId4" cstate="print"/>
          <a:stretch>
            <a:fillRect/>
          </a:stretch>
        </p:blipFill>
        <p:spPr>
          <a:xfrm>
            <a:off x="7239000" y="1979757"/>
            <a:ext cx="1496372" cy="106824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475430" y="2895600"/>
            <a:ext cx="1200970" cy="276999"/>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u="none" strike="noStrike" kern="1200" cap="none" spc="0" normalizeH="0" baseline="0" noProof="0" dirty="0" smtClean="0">
                <a:ln>
                  <a:noFill/>
                </a:ln>
                <a:solidFill>
                  <a:schemeClr val="tx1"/>
                </a:solidFill>
                <a:uLnTx/>
                <a:uFillTx/>
                <a:latin typeface="Arial"/>
                <a:ea typeface="+mj-ea"/>
                <a:cs typeface="Arial"/>
              </a:rPr>
              <a:t>VIPRION 2400</a:t>
            </a:r>
          </a:p>
        </p:txBody>
      </p:sp>
      <p:sp>
        <p:nvSpPr>
          <p:cNvPr id="10" name="TextBox 9"/>
          <p:cNvSpPr txBox="1"/>
          <p:nvPr/>
        </p:nvSpPr>
        <p:spPr>
          <a:xfrm>
            <a:off x="7391400" y="2999601"/>
            <a:ext cx="1200970" cy="276999"/>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200" u="none" strike="noStrike" kern="1200" cap="none" spc="0" normalizeH="0" baseline="0" noProof="0" dirty="0" smtClean="0">
                <a:ln>
                  <a:noFill/>
                </a:ln>
                <a:solidFill>
                  <a:schemeClr val="tx1"/>
                </a:solidFill>
                <a:uLnTx/>
                <a:uFillTx/>
                <a:latin typeface="Arial"/>
                <a:ea typeface="+mj-ea"/>
                <a:cs typeface="Arial"/>
              </a:rPr>
              <a:t>VIPRION 4400</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Arial" charset="0"/>
                <a:ea typeface="宋体" charset="-122"/>
                <a:cs typeface="Arial" charset="0"/>
              </a:rPr>
              <a:t>F5 LTM</a:t>
            </a:r>
            <a:r>
              <a:rPr lang="zh-CN" altLang="en-US" dirty="0" smtClean="0">
                <a:latin typeface="Arial" charset="0"/>
                <a:ea typeface="宋体" charset="-122"/>
                <a:cs typeface="Arial" charset="0"/>
              </a:rPr>
              <a:t>本地流量管理加速器</a:t>
            </a:r>
            <a:endParaRPr lang="zh-CN" altLang="en-US"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119"/>
          <p:cNvSpPr txBox="1">
            <a:spLocks noChangeArrowheads="1"/>
          </p:cNvSpPr>
          <p:nvPr/>
        </p:nvSpPr>
        <p:spPr bwMode="auto">
          <a:xfrm>
            <a:off x="609600" y="2733675"/>
            <a:ext cx="184150" cy="400050"/>
          </a:xfrm>
          <a:prstGeom prst="rect">
            <a:avLst/>
          </a:prstGeom>
          <a:noFill/>
          <a:ln w="9525" algn="ctr">
            <a:noFill/>
            <a:miter lim="800000"/>
            <a:headEnd/>
            <a:tailEnd/>
          </a:ln>
        </p:spPr>
        <p:txBody>
          <a:bodyPr wrap="none">
            <a:spAutoFit/>
          </a:bodyPr>
          <a:lstStyle/>
          <a:p>
            <a:pPr marL="342900" indent="-342900" eaLnBrk="1" hangingPunct="1"/>
            <a:endParaRPr lang="en-US" altLang="zh-CN" sz="2000">
              <a:latin typeface="Times" pitchFamily="18" charset="0"/>
              <a:ea typeface="宋体" pitchFamily="2" charset="-122"/>
            </a:endParaRPr>
          </a:p>
        </p:txBody>
      </p:sp>
      <p:pic>
        <p:nvPicPr>
          <p:cNvPr id="9219" name="Picture 166" descr="LTMwa"/>
          <p:cNvPicPr>
            <a:picLocks noChangeAspect="1" noChangeArrowheads="1"/>
          </p:cNvPicPr>
          <p:nvPr/>
        </p:nvPicPr>
        <p:blipFill>
          <a:blip r:embed="rId2"/>
          <a:srcRect/>
          <a:stretch>
            <a:fillRect/>
          </a:stretch>
        </p:blipFill>
        <p:spPr bwMode="auto">
          <a:xfrm>
            <a:off x="1152525" y="1023938"/>
            <a:ext cx="6838950" cy="4810125"/>
          </a:xfrm>
          <a:prstGeom prst="rect">
            <a:avLst/>
          </a:prstGeom>
          <a:noFill/>
          <a:ln w="9525">
            <a:noFill/>
            <a:miter lim="800000"/>
            <a:headEnd/>
            <a:tailEnd/>
          </a:ln>
        </p:spPr>
      </p:pic>
      <p:sp>
        <p:nvSpPr>
          <p:cNvPr id="9220" name="标题 3"/>
          <p:cNvSpPr>
            <a:spLocks noGrp="1"/>
          </p:cNvSpPr>
          <p:nvPr>
            <p:ph type="title"/>
          </p:nvPr>
        </p:nvSpPr>
        <p:spPr/>
        <p:txBody>
          <a:bodyPr>
            <a:normAutofit/>
          </a:bodyPr>
          <a:lstStyle/>
          <a:p>
            <a:r>
              <a:rPr lang="en-US" altLang="zh-CN" smtClean="0"/>
              <a:t>F5</a:t>
            </a:r>
            <a:r>
              <a:rPr lang="zh-CN" altLang="en-US" smtClean="0"/>
              <a:t>拓扑示意图</a:t>
            </a:r>
          </a:p>
        </p:txBody>
      </p:sp>
      <p:sp>
        <p:nvSpPr>
          <p:cNvPr id="9221" name="内容占位符 4"/>
          <p:cNvSpPr>
            <a:spLocks noGrp="1"/>
          </p:cNvSpPr>
          <p:nvPr>
            <p:ph idx="4294967295"/>
          </p:nvPr>
        </p:nvSpPr>
        <p:spPr>
          <a:xfrm>
            <a:off x="457200" y="1600200"/>
            <a:ext cx="8229600" cy="4525963"/>
          </a:xfrm>
          <a:prstGeom prst="rect">
            <a:avLst/>
          </a:prstGeom>
        </p:spPr>
        <p:txBody>
          <a:bodyPr/>
          <a:lstStyle/>
          <a:p>
            <a:pPr>
              <a:buFontTx/>
              <a:buNone/>
            </a:pPr>
            <a:endParaRPr lang="zh-CN" altLang="en-US" smtClean="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altLang="zh-CN" dirty="0" smtClean="0"/>
              <a:t>LTM</a:t>
            </a:r>
            <a:r>
              <a:rPr lang="zh-CN" altLang="en-US" dirty="0" smtClean="0"/>
              <a:t>功能介绍</a:t>
            </a:r>
          </a:p>
        </p:txBody>
      </p:sp>
      <p:sp>
        <p:nvSpPr>
          <p:cNvPr id="7171" name="Rectangle 3"/>
          <p:cNvSpPr>
            <a:spLocks noGrp="1" noChangeArrowheads="1"/>
          </p:cNvSpPr>
          <p:nvPr>
            <p:ph type="body" idx="4294967295"/>
          </p:nvPr>
        </p:nvSpPr>
        <p:spPr>
          <a:xfrm>
            <a:off x="457200" y="1600200"/>
            <a:ext cx="8229600" cy="4525963"/>
          </a:xfrm>
          <a:prstGeom prst="rect">
            <a:avLst/>
          </a:prstGeom>
        </p:spPr>
        <p:txBody>
          <a:bodyPr/>
          <a:lstStyle/>
          <a:p>
            <a:r>
              <a:rPr lang="zh-CN" altLang="en-US" sz="2400" dirty="0" smtClean="0"/>
              <a:t>多服务器负载</a:t>
            </a:r>
            <a:r>
              <a:rPr lang="zh-CN" altLang="en-US" sz="2400" dirty="0" smtClean="0"/>
              <a:t>均衡（标准配置）</a:t>
            </a:r>
            <a:endParaRPr lang="zh-CN" altLang="en-US" sz="2400" dirty="0" smtClean="0"/>
          </a:p>
          <a:p>
            <a:r>
              <a:rPr lang="en-US" altLang="zh-CN" sz="2400" dirty="0" smtClean="0"/>
              <a:t>SSL</a:t>
            </a:r>
            <a:r>
              <a:rPr lang="zh-CN" altLang="en-US" sz="2400" dirty="0" smtClean="0"/>
              <a:t>卸载功能（内置免费）</a:t>
            </a:r>
          </a:p>
          <a:p>
            <a:r>
              <a:rPr lang="zh-CN" altLang="en-US" sz="2400" dirty="0" smtClean="0"/>
              <a:t>快速缓存功能（内置免费）</a:t>
            </a:r>
          </a:p>
          <a:p>
            <a:r>
              <a:rPr lang="zh-CN" altLang="en-US" sz="2400" dirty="0" smtClean="0"/>
              <a:t>内容压缩功能（内置免费）</a:t>
            </a:r>
          </a:p>
          <a:p>
            <a:r>
              <a:rPr lang="zh-CN" altLang="en-US" sz="2400" dirty="0" smtClean="0"/>
              <a:t>多连接复用功能（内置免费）</a:t>
            </a:r>
          </a:p>
          <a:p>
            <a:r>
              <a:rPr lang="zh-CN" altLang="en-US" sz="2400" dirty="0" smtClean="0"/>
              <a:t>防</a:t>
            </a:r>
            <a:r>
              <a:rPr lang="en-US" altLang="zh-CN" sz="2400" dirty="0" smtClean="0"/>
              <a:t>DDOS</a:t>
            </a:r>
            <a:r>
              <a:rPr lang="zh-CN" altLang="en-US" sz="2400" dirty="0" smtClean="0"/>
              <a:t>攻击模块（内置免费</a:t>
            </a:r>
            <a:r>
              <a:rPr lang="zh-CN" altLang="en-US" sz="2400" dirty="0" smtClean="0"/>
              <a:t>）</a:t>
            </a:r>
            <a:endParaRPr lang="zh-CN" altLang="en-US" sz="2400" dirty="0" smtClean="0"/>
          </a:p>
          <a:p>
            <a:r>
              <a:rPr lang="zh-CN" altLang="en-US" sz="2400" dirty="0" smtClean="0"/>
              <a:t>速率限制模块（内置免费）</a:t>
            </a:r>
            <a:endParaRPr lang="en-US" altLang="zh-CN" sz="2400" dirty="0" smtClean="0"/>
          </a:p>
          <a:p>
            <a:r>
              <a:rPr lang="en-US" altLang="zh-CN" sz="2400" dirty="0" err="1" smtClean="0"/>
              <a:t>iRULE</a:t>
            </a:r>
            <a:r>
              <a:rPr lang="zh-CN" altLang="en-US" sz="2400" dirty="0" smtClean="0"/>
              <a:t>根据</a:t>
            </a:r>
            <a:r>
              <a:rPr lang="en-US" altLang="zh-CN" sz="2400" dirty="0" smtClean="0"/>
              <a:t>4-7</a:t>
            </a:r>
            <a:r>
              <a:rPr lang="zh-CN" altLang="en-US" sz="2400" dirty="0" smtClean="0"/>
              <a:t>层各种特征码进行流量控制（内置免费</a:t>
            </a:r>
            <a:r>
              <a:rPr lang="zh-CN" altLang="en-US" sz="2400" dirty="0" smtClean="0"/>
              <a:t>）</a:t>
            </a:r>
            <a:endParaRPr lang="en-US" altLang="zh-CN" sz="2400" dirty="0" smtClean="0"/>
          </a:p>
          <a:p>
            <a:r>
              <a:rPr lang="zh-CN" altLang="en-US" sz="2400" dirty="0" smtClean="0"/>
              <a:t>网络防火墙功能（内置免费）</a:t>
            </a:r>
            <a:endParaRPr lang="en-US" altLang="zh-CN" sz="2400" dirty="0" smtClean="0"/>
          </a:p>
          <a:p>
            <a:r>
              <a:rPr lang="en-US" altLang="zh-CN" sz="2400" dirty="0" smtClean="0"/>
              <a:t>SSL VPN</a:t>
            </a:r>
            <a:r>
              <a:rPr lang="zh-CN" altLang="en-US" sz="2400" dirty="0" smtClean="0"/>
              <a:t>功能（</a:t>
            </a:r>
            <a:r>
              <a:rPr lang="en-US" altLang="zh-CN" sz="2400" dirty="0" smtClean="0"/>
              <a:t>10</a:t>
            </a:r>
            <a:r>
              <a:rPr lang="zh-CN" altLang="en-US" sz="2400" dirty="0" smtClean="0"/>
              <a:t>个免费客户端）</a:t>
            </a:r>
            <a:endParaRPr lang="zh-CN" altLang="en-US" sz="2400" dirty="0" smtClean="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Arial" charset="0"/>
                <a:ea typeface="宋体" charset="-122"/>
                <a:cs typeface="Arial" charset="0"/>
              </a:rPr>
              <a:t>F5 GTM</a:t>
            </a:r>
            <a:r>
              <a:rPr lang="zh-CN" altLang="en-US" dirty="0" smtClean="0">
                <a:latin typeface="Arial" charset="0"/>
                <a:ea typeface="宋体" charset="-122"/>
                <a:cs typeface="Arial" charset="0"/>
              </a:rPr>
              <a:t>数据中心负载均衡</a:t>
            </a:r>
            <a:endParaRPr lang="zh-CN" altLang="en-US"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圆角矩形 50"/>
          <p:cNvSpPr/>
          <p:nvPr/>
        </p:nvSpPr>
        <p:spPr>
          <a:xfrm>
            <a:off x="4735773" y="1905000"/>
            <a:ext cx="4408227" cy="4544704"/>
          </a:xfrm>
          <a:prstGeom prst="roundRect">
            <a:avLst/>
          </a:prstGeom>
          <a:gradFill>
            <a:gsLst>
              <a:gs pos="100000">
                <a:schemeClr val="accent1">
                  <a:tint val="100000"/>
                  <a:shade val="100000"/>
                  <a:satMod val="130000"/>
                  <a:alpha val="13000"/>
                </a:schemeClr>
              </a:gs>
              <a:gs pos="100000">
                <a:schemeClr val="accent1">
                  <a:tint val="50000"/>
                  <a:shade val="100000"/>
                  <a:satMod val="350000"/>
                </a:schemeClr>
              </a:gs>
            </a:gsLst>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2273" name="Title 1"/>
          <p:cNvSpPr>
            <a:spLocks noGrp="1"/>
          </p:cNvSpPr>
          <p:nvPr>
            <p:ph type="title"/>
          </p:nvPr>
        </p:nvSpPr>
        <p:spPr/>
        <p:txBody>
          <a:bodyPr>
            <a:normAutofit/>
          </a:bodyPr>
          <a:lstStyle/>
          <a:p>
            <a:pPr eaLnBrk="1" hangingPunct="1"/>
            <a:r>
              <a:rPr lang="zh-CN" altLang="en-US" dirty="0" smtClean="0">
                <a:latin typeface="Arial" charset="0"/>
                <a:ea typeface="宋体" charset="-122"/>
                <a:cs typeface="Arial" charset="0"/>
              </a:rPr>
              <a:t>城域网和广域网冗灾系统建设</a:t>
            </a:r>
          </a:p>
        </p:txBody>
      </p:sp>
      <p:sp>
        <p:nvSpPr>
          <p:cNvPr id="34818" name="Slide Number Placeholder 3"/>
          <p:cNvSpPr>
            <a:spLocks noGrp="1"/>
          </p:cNvSpPr>
          <p:nvPr>
            <p:ph type="sldNum" sz="quarter" idx="4294967295"/>
          </p:nvPr>
        </p:nvSpPr>
        <p:spPr bwMode="auto">
          <a:xfrm>
            <a:off x="640080" y="1828800"/>
            <a:ext cx="7315200" cy="4511040"/>
          </a:xfrm>
          <a:prstGeom prst="rect">
            <a:avLst/>
          </a:prstGeom>
          <a:ln>
            <a:miter lim="800000"/>
            <a:headEnd/>
            <a:tailEnd/>
          </a:ln>
        </p:spPr>
        <p:txBody>
          <a:bodyPr/>
          <a:lstStyle/>
          <a:p>
            <a:pPr>
              <a:defRPr/>
            </a:pPr>
            <a:fld id="{4FDDBC9E-9B0F-4929-9D1D-5C7E1A0560EB}" type="slidenum">
              <a:rPr lang="en-US" altLang="zh-CN" smtClean="0">
                <a:latin typeface="Calibri" pitchFamily="34" charset="0"/>
              </a:rPr>
              <a:pPr>
                <a:defRPr/>
              </a:pPr>
              <a:t>27</a:t>
            </a:fld>
            <a:endParaRPr lang="en-US" altLang="zh-CN" smtClean="0">
              <a:latin typeface="Calibri" pitchFamily="34" charset="0"/>
            </a:endParaRPr>
          </a:p>
        </p:txBody>
      </p:sp>
      <p:sp>
        <p:nvSpPr>
          <p:cNvPr id="5" name="椭圆 7"/>
          <p:cNvSpPr/>
          <p:nvPr/>
        </p:nvSpPr>
        <p:spPr>
          <a:xfrm>
            <a:off x="805905" y="4953947"/>
            <a:ext cx="3319462" cy="1249363"/>
          </a:xfrm>
          <a:prstGeom prst="ellipse">
            <a:avLst/>
          </a:prstGeom>
          <a:gradFill>
            <a:gsLst>
              <a:gs pos="0">
                <a:srgbClr val="FFEFD1"/>
              </a:gs>
              <a:gs pos="64999">
                <a:srgbClr val="F0EBD5"/>
              </a:gs>
              <a:gs pos="100000">
                <a:srgbClr val="D1C39F"/>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4"/>
          <p:cNvSpPr/>
          <p:nvPr/>
        </p:nvSpPr>
        <p:spPr>
          <a:xfrm>
            <a:off x="1352005" y="5239697"/>
            <a:ext cx="939800" cy="4762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200" dirty="0"/>
              <a:t>Application</a:t>
            </a:r>
            <a:endParaRPr lang="en-US" sz="1200" dirty="0"/>
          </a:p>
        </p:txBody>
      </p:sp>
      <p:sp>
        <p:nvSpPr>
          <p:cNvPr id="7" name="Rectangle 4"/>
          <p:cNvSpPr/>
          <p:nvPr/>
        </p:nvSpPr>
        <p:spPr>
          <a:xfrm>
            <a:off x="2575967" y="5244460"/>
            <a:ext cx="939800" cy="4762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200" dirty="0"/>
              <a:t>Application</a:t>
            </a:r>
            <a:endParaRPr lang="en-US" sz="1200" dirty="0"/>
          </a:p>
        </p:txBody>
      </p:sp>
      <p:sp>
        <p:nvSpPr>
          <p:cNvPr id="182278" name="TextBox 7"/>
          <p:cNvSpPr txBox="1">
            <a:spLocks noChangeArrowheads="1"/>
          </p:cNvSpPr>
          <p:nvPr/>
        </p:nvSpPr>
        <p:spPr bwMode="auto">
          <a:xfrm>
            <a:off x="1437730" y="5746110"/>
            <a:ext cx="2224087" cy="338137"/>
          </a:xfrm>
          <a:prstGeom prst="rect">
            <a:avLst/>
          </a:prstGeom>
          <a:noFill/>
          <a:ln w="9525">
            <a:noFill/>
            <a:miter lim="800000"/>
            <a:headEnd/>
            <a:tailEnd/>
          </a:ln>
        </p:spPr>
        <p:txBody>
          <a:bodyPr wrap="none">
            <a:spAutoFit/>
          </a:bodyPr>
          <a:lstStyle/>
          <a:p>
            <a:r>
              <a:rPr lang="en-US" altLang="zh-CN" sz="1600"/>
              <a:t>Enterprise  Application</a:t>
            </a:r>
          </a:p>
        </p:txBody>
      </p:sp>
      <p:pic>
        <p:nvPicPr>
          <p:cNvPr id="182279" name="Picture 3"/>
          <p:cNvPicPr>
            <a:picLocks noChangeAspect="1" noChangeArrowheads="1"/>
          </p:cNvPicPr>
          <p:nvPr/>
        </p:nvPicPr>
        <p:blipFill>
          <a:blip r:embed="rId2"/>
          <a:srcRect/>
          <a:stretch>
            <a:fillRect/>
          </a:stretch>
        </p:blipFill>
        <p:spPr bwMode="auto">
          <a:xfrm>
            <a:off x="1555205" y="3763322"/>
            <a:ext cx="1793875" cy="334963"/>
          </a:xfrm>
          <a:prstGeom prst="rect">
            <a:avLst/>
          </a:prstGeom>
          <a:noFill/>
          <a:ln w="9525">
            <a:noFill/>
            <a:miter lim="800000"/>
            <a:headEnd/>
            <a:tailEnd/>
          </a:ln>
        </p:spPr>
      </p:pic>
      <p:sp>
        <p:nvSpPr>
          <p:cNvPr id="10" name="云形 78"/>
          <p:cNvSpPr/>
          <p:nvPr/>
        </p:nvSpPr>
        <p:spPr>
          <a:xfrm>
            <a:off x="565150" y="1387475"/>
            <a:ext cx="8197850" cy="977900"/>
          </a:xfrm>
          <a:prstGeom prst="cloud">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dirty="0"/>
              <a:t>互联网</a:t>
            </a:r>
            <a:endParaRPr lang="en-US" dirty="0"/>
          </a:p>
        </p:txBody>
      </p:sp>
      <p:cxnSp>
        <p:nvCxnSpPr>
          <p:cNvPr id="11" name="直接连接符 80"/>
          <p:cNvCxnSpPr/>
          <p:nvPr/>
        </p:nvCxnSpPr>
        <p:spPr>
          <a:xfrm rot="16200000" flipH="1">
            <a:off x="884486" y="2478241"/>
            <a:ext cx="1509713" cy="1006475"/>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2" name="直接连接符 86"/>
          <p:cNvCxnSpPr/>
          <p:nvPr/>
        </p:nvCxnSpPr>
        <p:spPr>
          <a:xfrm rot="5400000">
            <a:off x="2623592" y="2626672"/>
            <a:ext cx="1420813" cy="84931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endCxn id="5" idx="0"/>
          </p:cNvCxnSpPr>
          <p:nvPr/>
        </p:nvCxnSpPr>
        <p:spPr>
          <a:xfrm rot="16200000" flipH="1">
            <a:off x="2031455" y="4518972"/>
            <a:ext cx="855662" cy="14288"/>
          </a:xfrm>
          <a:prstGeom prst="line">
            <a:avLst/>
          </a:prstGeom>
        </p:spPr>
        <p:style>
          <a:lnRef idx="2">
            <a:schemeClr val="accent1"/>
          </a:lnRef>
          <a:fillRef idx="0">
            <a:schemeClr val="accent1"/>
          </a:fillRef>
          <a:effectRef idx="1">
            <a:schemeClr val="accent1"/>
          </a:effectRef>
          <a:fontRef idx="minor">
            <a:schemeClr val="tx1"/>
          </a:fontRef>
        </p:style>
      </p:cxnSp>
      <p:sp>
        <p:nvSpPr>
          <p:cNvPr id="182284" name="TextBox 13"/>
          <p:cNvSpPr txBox="1">
            <a:spLocks noChangeArrowheads="1"/>
          </p:cNvSpPr>
          <p:nvPr/>
        </p:nvSpPr>
        <p:spPr bwMode="auto">
          <a:xfrm>
            <a:off x="791617" y="2612385"/>
            <a:ext cx="573088" cy="306387"/>
          </a:xfrm>
          <a:prstGeom prst="rect">
            <a:avLst/>
          </a:prstGeom>
          <a:noFill/>
          <a:ln w="9525">
            <a:noFill/>
            <a:miter lim="800000"/>
            <a:headEnd/>
            <a:tailEnd/>
          </a:ln>
        </p:spPr>
        <p:txBody>
          <a:bodyPr wrap="none">
            <a:spAutoFit/>
          </a:bodyPr>
          <a:lstStyle/>
          <a:p>
            <a:r>
              <a:rPr lang="en-US" altLang="zh-CN" sz="1400"/>
              <a:t>ISP1</a:t>
            </a:r>
          </a:p>
        </p:txBody>
      </p:sp>
      <p:sp>
        <p:nvSpPr>
          <p:cNvPr id="182285" name="TextBox 14"/>
          <p:cNvSpPr txBox="1">
            <a:spLocks noChangeArrowheads="1"/>
          </p:cNvSpPr>
          <p:nvPr/>
        </p:nvSpPr>
        <p:spPr bwMode="auto">
          <a:xfrm>
            <a:off x="3476080" y="2585397"/>
            <a:ext cx="574675" cy="307975"/>
          </a:xfrm>
          <a:prstGeom prst="rect">
            <a:avLst/>
          </a:prstGeom>
          <a:noFill/>
          <a:ln w="9525">
            <a:noFill/>
            <a:miter lim="800000"/>
            <a:headEnd/>
            <a:tailEnd/>
          </a:ln>
        </p:spPr>
        <p:txBody>
          <a:bodyPr wrap="none">
            <a:spAutoFit/>
          </a:bodyPr>
          <a:lstStyle/>
          <a:p>
            <a:r>
              <a:rPr lang="en-US" altLang="zh-CN" sz="1400"/>
              <a:t>ISP2</a:t>
            </a:r>
          </a:p>
        </p:txBody>
      </p:sp>
      <p:sp>
        <p:nvSpPr>
          <p:cNvPr id="182286" name="TextBox 16"/>
          <p:cNvSpPr txBox="1">
            <a:spLocks noChangeArrowheads="1"/>
          </p:cNvSpPr>
          <p:nvPr/>
        </p:nvSpPr>
        <p:spPr bwMode="auto">
          <a:xfrm>
            <a:off x="1066255" y="4249097"/>
            <a:ext cx="1395412" cy="307975"/>
          </a:xfrm>
          <a:prstGeom prst="rect">
            <a:avLst/>
          </a:prstGeom>
          <a:noFill/>
          <a:ln w="9525">
            <a:noFill/>
            <a:miter lim="800000"/>
            <a:headEnd/>
            <a:tailEnd/>
          </a:ln>
        </p:spPr>
        <p:txBody>
          <a:bodyPr wrap="none">
            <a:spAutoFit/>
          </a:bodyPr>
          <a:lstStyle/>
          <a:p>
            <a:r>
              <a:rPr lang="en-US" altLang="zh-CN" sz="1400"/>
              <a:t>BIG-IP LTM/LC</a:t>
            </a:r>
          </a:p>
        </p:txBody>
      </p:sp>
      <p:sp>
        <p:nvSpPr>
          <p:cNvPr id="182287" name="TextBox 19"/>
          <p:cNvSpPr txBox="1">
            <a:spLocks noChangeArrowheads="1"/>
          </p:cNvSpPr>
          <p:nvPr/>
        </p:nvSpPr>
        <p:spPr bwMode="auto">
          <a:xfrm>
            <a:off x="3806825" y="1449269"/>
            <a:ext cx="1210331" cy="307777"/>
          </a:xfrm>
          <a:prstGeom prst="rect">
            <a:avLst/>
          </a:prstGeom>
          <a:noFill/>
          <a:ln w="9525">
            <a:noFill/>
            <a:miter lim="800000"/>
            <a:headEnd/>
            <a:tailEnd/>
          </a:ln>
        </p:spPr>
        <p:txBody>
          <a:bodyPr wrap="none">
            <a:spAutoFit/>
          </a:bodyPr>
          <a:lstStyle/>
          <a:p>
            <a:r>
              <a:rPr lang="en-US" altLang="zh-CN" sz="1400" dirty="0" smtClean="0"/>
              <a:t>www.F5.com</a:t>
            </a:r>
            <a:endParaRPr lang="en-US" altLang="zh-CN" sz="1400" dirty="0"/>
          </a:p>
        </p:txBody>
      </p:sp>
      <p:sp>
        <p:nvSpPr>
          <p:cNvPr id="21" name="椭圆 7"/>
          <p:cNvSpPr/>
          <p:nvPr/>
        </p:nvSpPr>
        <p:spPr>
          <a:xfrm>
            <a:off x="5027613" y="4891088"/>
            <a:ext cx="3319462" cy="1249362"/>
          </a:xfrm>
          <a:prstGeom prst="ellipse">
            <a:avLst/>
          </a:prstGeom>
          <a:gradFill>
            <a:gsLst>
              <a:gs pos="0">
                <a:srgbClr val="FFEFD1"/>
              </a:gs>
              <a:gs pos="64999">
                <a:srgbClr val="F0EBD5"/>
              </a:gs>
              <a:gs pos="100000">
                <a:srgbClr val="D1C39F"/>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ectangle 4"/>
          <p:cNvSpPr/>
          <p:nvPr/>
        </p:nvSpPr>
        <p:spPr>
          <a:xfrm>
            <a:off x="5573713" y="5176838"/>
            <a:ext cx="939800" cy="4762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200" dirty="0"/>
              <a:t>Application</a:t>
            </a:r>
            <a:endParaRPr lang="en-US" sz="1200" dirty="0"/>
          </a:p>
        </p:txBody>
      </p:sp>
      <p:sp>
        <p:nvSpPr>
          <p:cNvPr id="23" name="Rectangle 4"/>
          <p:cNvSpPr/>
          <p:nvPr/>
        </p:nvSpPr>
        <p:spPr>
          <a:xfrm>
            <a:off x="6797675" y="5181600"/>
            <a:ext cx="939800" cy="4762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200" dirty="0"/>
              <a:t>Application</a:t>
            </a:r>
            <a:endParaRPr lang="en-US" sz="1200" dirty="0"/>
          </a:p>
        </p:txBody>
      </p:sp>
      <p:sp>
        <p:nvSpPr>
          <p:cNvPr id="182291" name="TextBox 23"/>
          <p:cNvSpPr txBox="1">
            <a:spLocks noChangeArrowheads="1"/>
          </p:cNvSpPr>
          <p:nvPr/>
        </p:nvSpPr>
        <p:spPr bwMode="auto">
          <a:xfrm>
            <a:off x="5659438" y="5683250"/>
            <a:ext cx="2224087" cy="338138"/>
          </a:xfrm>
          <a:prstGeom prst="rect">
            <a:avLst/>
          </a:prstGeom>
          <a:noFill/>
          <a:ln w="9525">
            <a:noFill/>
            <a:miter lim="800000"/>
            <a:headEnd/>
            <a:tailEnd/>
          </a:ln>
        </p:spPr>
        <p:txBody>
          <a:bodyPr wrap="none">
            <a:spAutoFit/>
          </a:bodyPr>
          <a:lstStyle/>
          <a:p>
            <a:r>
              <a:rPr lang="en-US" altLang="zh-CN" sz="1600"/>
              <a:t>Enterprise  Application</a:t>
            </a:r>
          </a:p>
        </p:txBody>
      </p:sp>
      <p:cxnSp>
        <p:nvCxnSpPr>
          <p:cNvPr id="26" name="直接连接符 80"/>
          <p:cNvCxnSpPr/>
          <p:nvPr/>
        </p:nvCxnSpPr>
        <p:spPr>
          <a:xfrm rot="16200000" flipH="1">
            <a:off x="5288756" y="2597944"/>
            <a:ext cx="1306513" cy="866775"/>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7" name="直接连接符 86"/>
          <p:cNvCxnSpPr/>
          <p:nvPr/>
        </p:nvCxnSpPr>
        <p:spPr>
          <a:xfrm rot="5400000">
            <a:off x="6644481" y="2609057"/>
            <a:ext cx="1497013" cy="6794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43" idx="2"/>
            <a:endCxn id="21" idx="0"/>
          </p:cNvCxnSpPr>
          <p:nvPr/>
        </p:nvCxnSpPr>
        <p:spPr>
          <a:xfrm rot="16200000" flipH="1">
            <a:off x="6271418" y="4475957"/>
            <a:ext cx="830263" cy="0"/>
          </a:xfrm>
          <a:prstGeom prst="line">
            <a:avLst/>
          </a:prstGeom>
        </p:spPr>
        <p:style>
          <a:lnRef idx="2">
            <a:schemeClr val="accent1"/>
          </a:lnRef>
          <a:fillRef idx="0">
            <a:schemeClr val="accent1"/>
          </a:fillRef>
          <a:effectRef idx="1">
            <a:schemeClr val="accent1"/>
          </a:effectRef>
          <a:fontRef idx="minor">
            <a:schemeClr val="tx1"/>
          </a:fontRef>
        </p:style>
      </p:cxnSp>
      <p:sp>
        <p:nvSpPr>
          <p:cNvPr id="182295" name="TextBox 28"/>
          <p:cNvSpPr txBox="1">
            <a:spLocks noChangeArrowheads="1"/>
          </p:cNvSpPr>
          <p:nvPr/>
        </p:nvSpPr>
        <p:spPr bwMode="auto">
          <a:xfrm>
            <a:off x="5013325" y="2562225"/>
            <a:ext cx="573088" cy="307975"/>
          </a:xfrm>
          <a:prstGeom prst="rect">
            <a:avLst/>
          </a:prstGeom>
          <a:noFill/>
          <a:ln w="9525">
            <a:noFill/>
            <a:miter lim="800000"/>
            <a:headEnd/>
            <a:tailEnd/>
          </a:ln>
        </p:spPr>
        <p:txBody>
          <a:bodyPr wrap="none">
            <a:spAutoFit/>
          </a:bodyPr>
          <a:lstStyle/>
          <a:p>
            <a:r>
              <a:rPr lang="en-US" altLang="zh-CN" sz="1400"/>
              <a:t>ISP3</a:t>
            </a:r>
          </a:p>
        </p:txBody>
      </p:sp>
      <p:sp>
        <p:nvSpPr>
          <p:cNvPr id="182296" name="TextBox 29"/>
          <p:cNvSpPr txBox="1">
            <a:spLocks noChangeArrowheads="1"/>
          </p:cNvSpPr>
          <p:nvPr/>
        </p:nvSpPr>
        <p:spPr bwMode="auto">
          <a:xfrm>
            <a:off x="7685088" y="2509838"/>
            <a:ext cx="574675" cy="307975"/>
          </a:xfrm>
          <a:prstGeom prst="rect">
            <a:avLst/>
          </a:prstGeom>
          <a:noFill/>
          <a:ln w="9525">
            <a:noFill/>
            <a:miter lim="800000"/>
            <a:headEnd/>
            <a:tailEnd/>
          </a:ln>
        </p:spPr>
        <p:txBody>
          <a:bodyPr wrap="none">
            <a:spAutoFit/>
          </a:bodyPr>
          <a:lstStyle/>
          <a:p>
            <a:r>
              <a:rPr lang="en-US" altLang="zh-CN" sz="1400"/>
              <a:t>ISP4</a:t>
            </a:r>
          </a:p>
        </p:txBody>
      </p:sp>
      <p:sp>
        <p:nvSpPr>
          <p:cNvPr id="182297" name="TextBox 31"/>
          <p:cNvSpPr txBox="1">
            <a:spLocks noChangeArrowheads="1"/>
          </p:cNvSpPr>
          <p:nvPr/>
        </p:nvSpPr>
        <p:spPr bwMode="auto">
          <a:xfrm>
            <a:off x="6680200" y="4224338"/>
            <a:ext cx="1740733" cy="369332"/>
          </a:xfrm>
          <a:prstGeom prst="rect">
            <a:avLst/>
          </a:prstGeom>
          <a:noFill/>
          <a:ln w="9525">
            <a:noFill/>
            <a:miter lim="800000"/>
            <a:headEnd/>
            <a:tailEnd/>
          </a:ln>
        </p:spPr>
        <p:txBody>
          <a:bodyPr wrap="none">
            <a:spAutoFit/>
          </a:bodyPr>
          <a:lstStyle/>
          <a:p>
            <a:r>
              <a:rPr lang="en-US" altLang="zh-CN" dirty="0"/>
              <a:t>BIG-IP </a:t>
            </a:r>
            <a:r>
              <a:rPr lang="en-US" altLang="zh-CN" dirty="0" smtClean="0"/>
              <a:t>LTM</a:t>
            </a:r>
            <a:r>
              <a:rPr lang="en-US" altLang="zh-CN" dirty="0" smtClean="0"/>
              <a:t>/LC</a:t>
            </a:r>
            <a:endParaRPr lang="en-US" altLang="zh-CN" dirty="0"/>
          </a:p>
        </p:txBody>
      </p:sp>
      <p:pic>
        <p:nvPicPr>
          <p:cNvPr id="182298" name="Picture 3"/>
          <p:cNvPicPr>
            <a:picLocks noChangeAspect="1" noChangeArrowheads="1"/>
          </p:cNvPicPr>
          <p:nvPr/>
        </p:nvPicPr>
        <p:blipFill>
          <a:blip r:embed="rId2"/>
          <a:srcRect/>
          <a:stretch>
            <a:fillRect/>
          </a:stretch>
        </p:blipFill>
        <p:spPr bwMode="auto">
          <a:xfrm>
            <a:off x="5789613" y="3725863"/>
            <a:ext cx="1793875" cy="334962"/>
          </a:xfrm>
          <a:prstGeom prst="rect">
            <a:avLst/>
          </a:prstGeom>
          <a:noFill/>
          <a:ln w="9525">
            <a:noFill/>
            <a:miter lim="800000"/>
            <a:headEnd/>
            <a:tailEnd/>
          </a:ln>
        </p:spPr>
      </p:pic>
      <p:pic>
        <p:nvPicPr>
          <p:cNvPr id="182299" name="Picture 51" descr="router.png"/>
          <p:cNvPicPr>
            <a:picLocks noChangeAspect="1"/>
          </p:cNvPicPr>
          <p:nvPr/>
        </p:nvPicPr>
        <p:blipFill>
          <a:blip r:embed="rId3"/>
          <a:srcRect t="31407" b="26717"/>
          <a:stretch>
            <a:fillRect/>
          </a:stretch>
        </p:blipFill>
        <p:spPr bwMode="auto">
          <a:xfrm>
            <a:off x="1215480" y="2940997"/>
            <a:ext cx="1023937" cy="428625"/>
          </a:xfrm>
          <a:prstGeom prst="rect">
            <a:avLst/>
          </a:prstGeom>
          <a:noFill/>
          <a:ln w="9525">
            <a:noFill/>
            <a:miter lim="800000"/>
            <a:headEnd/>
            <a:tailEnd/>
          </a:ln>
        </p:spPr>
      </p:pic>
      <p:pic>
        <p:nvPicPr>
          <p:cNvPr id="182300" name="Picture 51" descr="router.png"/>
          <p:cNvPicPr>
            <a:picLocks noChangeAspect="1"/>
          </p:cNvPicPr>
          <p:nvPr/>
        </p:nvPicPr>
        <p:blipFill>
          <a:blip r:embed="rId3"/>
          <a:srcRect t="31407" b="26717"/>
          <a:stretch>
            <a:fillRect/>
          </a:stretch>
        </p:blipFill>
        <p:spPr bwMode="auto">
          <a:xfrm>
            <a:off x="2775992" y="2942585"/>
            <a:ext cx="1023938" cy="428625"/>
          </a:xfrm>
          <a:prstGeom prst="rect">
            <a:avLst/>
          </a:prstGeom>
          <a:noFill/>
          <a:ln w="9525">
            <a:noFill/>
            <a:miter lim="800000"/>
            <a:headEnd/>
            <a:tailEnd/>
          </a:ln>
        </p:spPr>
      </p:pic>
      <p:pic>
        <p:nvPicPr>
          <p:cNvPr id="182301" name="Picture 51" descr="router.png"/>
          <p:cNvPicPr>
            <a:picLocks noChangeAspect="1"/>
          </p:cNvPicPr>
          <p:nvPr/>
        </p:nvPicPr>
        <p:blipFill>
          <a:blip r:embed="rId3"/>
          <a:srcRect t="31407" b="26717"/>
          <a:stretch>
            <a:fillRect/>
          </a:stretch>
        </p:blipFill>
        <p:spPr bwMode="auto">
          <a:xfrm>
            <a:off x="5413375" y="2816225"/>
            <a:ext cx="1023938" cy="428625"/>
          </a:xfrm>
          <a:prstGeom prst="rect">
            <a:avLst/>
          </a:prstGeom>
          <a:noFill/>
          <a:ln w="9525">
            <a:noFill/>
            <a:miter lim="800000"/>
            <a:headEnd/>
            <a:tailEnd/>
          </a:ln>
        </p:spPr>
      </p:pic>
      <p:pic>
        <p:nvPicPr>
          <p:cNvPr id="182302" name="Picture 51" descr="router.png"/>
          <p:cNvPicPr>
            <a:picLocks noChangeAspect="1"/>
          </p:cNvPicPr>
          <p:nvPr/>
        </p:nvPicPr>
        <p:blipFill>
          <a:blip r:embed="rId3"/>
          <a:srcRect t="31407" b="26717"/>
          <a:stretch>
            <a:fillRect/>
          </a:stretch>
        </p:blipFill>
        <p:spPr bwMode="auto">
          <a:xfrm>
            <a:off x="6910388" y="2817813"/>
            <a:ext cx="1023937" cy="428625"/>
          </a:xfrm>
          <a:prstGeom prst="rect">
            <a:avLst/>
          </a:prstGeom>
          <a:noFill/>
          <a:ln w="9525">
            <a:noFill/>
            <a:miter lim="800000"/>
            <a:headEnd/>
            <a:tailEnd/>
          </a:ln>
        </p:spPr>
      </p:pic>
      <p:pic>
        <p:nvPicPr>
          <p:cNvPr id="182303" name="Picture 3"/>
          <p:cNvPicPr>
            <a:picLocks noChangeAspect="1" noChangeArrowheads="1"/>
          </p:cNvPicPr>
          <p:nvPr/>
        </p:nvPicPr>
        <p:blipFill>
          <a:blip r:embed="rId2"/>
          <a:srcRect/>
          <a:stretch>
            <a:fillRect/>
          </a:stretch>
        </p:blipFill>
        <p:spPr bwMode="auto">
          <a:xfrm>
            <a:off x="1707605" y="3915722"/>
            <a:ext cx="1793875" cy="334963"/>
          </a:xfrm>
          <a:prstGeom prst="rect">
            <a:avLst/>
          </a:prstGeom>
          <a:noFill/>
          <a:ln w="9525">
            <a:noFill/>
            <a:miter lim="800000"/>
            <a:headEnd/>
            <a:tailEnd/>
          </a:ln>
        </p:spPr>
      </p:pic>
      <p:pic>
        <p:nvPicPr>
          <p:cNvPr id="182304" name="Picture 3"/>
          <p:cNvPicPr>
            <a:picLocks noChangeAspect="1" noChangeArrowheads="1"/>
          </p:cNvPicPr>
          <p:nvPr/>
        </p:nvPicPr>
        <p:blipFill>
          <a:blip r:embed="rId2"/>
          <a:srcRect/>
          <a:stretch>
            <a:fillRect/>
          </a:stretch>
        </p:blipFill>
        <p:spPr bwMode="auto">
          <a:xfrm>
            <a:off x="5942013" y="3878263"/>
            <a:ext cx="1793875" cy="334962"/>
          </a:xfrm>
          <a:prstGeom prst="rect">
            <a:avLst/>
          </a:prstGeom>
          <a:noFill/>
          <a:ln w="9525">
            <a:noFill/>
            <a:miter lim="800000"/>
            <a:headEnd/>
            <a:tailEnd/>
          </a:ln>
        </p:spPr>
      </p:pic>
      <p:pic>
        <p:nvPicPr>
          <p:cNvPr id="182305" name="Picture 3"/>
          <p:cNvPicPr>
            <a:picLocks noChangeAspect="1" noChangeArrowheads="1"/>
          </p:cNvPicPr>
          <p:nvPr/>
        </p:nvPicPr>
        <p:blipFill>
          <a:blip r:embed="rId4" cstate="print"/>
          <a:srcRect/>
          <a:stretch>
            <a:fillRect/>
          </a:stretch>
        </p:blipFill>
        <p:spPr bwMode="auto">
          <a:xfrm>
            <a:off x="453480" y="3364860"/>
            <a:ext cx="974725" cy="182562"/>
          </a:xfrm>
          <a:prstGeom prst="rect">
            <a:avLst/>
          </a:prstGeom>
          <a:noFill/>
          <a:ln w="9525">
            <a:noFill/>
            <a:miter lim="800000"/>
            <a:headEnd/>
            <a:tailEnd/>
          </a:ln>
        </p:spPr>
      </p:pic>
      <p:pic>
        <p:nvPicPr>
          <p:cNvPr id="182306" name="Picture 3"/>
          <p:cNvPicPr>
            <a:picLocks noChangeAspect="1" noChangeArrowheads="1"/>
          </p:cNvPicPr>
          <p:nvPr/>
        </p:nvPicPr>
        <p:blipFill>
          <a:blip r:embed="rId4" cstate="print"/>
          <a:srcRect/>
          <a:stretch>
            <a:fillRect/>
          </a:stretch>
        </p:blipFill>
        <p:spPr bwMode="auto">
          <a:xfrm>
            <a:off x="7532688" y="3355975"/>
            <a:ext cx="974725" cy="182563"/>
          </a:xfrm>
          <a:prstGeom prst="rect">
            <a:avLst/>
          </a:prstGeom>
          <a:noFill/>
          <a:ln w="9525">
            <a:noFill/>
            <a:miter lim="800000"/>
            <a:headEnd/>
            <a:tailEnd/>
          </a:ln>
        </p:spPr>
      </p:pic>
      <p:cxnSp>
        <p:nvCxnSpPr>
          <p:cNvPr id="61" name="Straight Connector 60"/>
          <p:cNvCxnSpPr/>
          <p:nvPr/>
        </p:nvCxnSpPr>
        <p:spPr>
          <a:xfrm rot="5400000" flipH="1" flipV="1">
            <a:off x="1054348" y="3043391"/>
            <a:ext cx="207963" cy="434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a:endCxn id="182302" idx="2"/>
          </p:cNvCxnSpPr>
          <p:nvPr/>
        </p:nvCxnSpPr>
        <p:spPr>
          <a:xfrm rot="10800000">
            <a:off x="7422357" y="3246438"/>
            <a:ext cx="597694" cy="109538"/>
          </a:xfrm>
          <a:prstGeom prst="line">
            <a:avLst/>
          </a:prstGeom>
        </p:spPr>
        <p:style>
          <a:lnRef idx="2">
            <a:schemeClr val="accent1"/>
          </a:lnRef>
          <a:fillRef idx="0">
            <a:schemeClr val="accent1"/>
          </a:fillRef>
          <a:effectRef idx="1">
            <a:schemeClr val="accent1"/>
          </a:effectRef>
          <a:fontRef idx="minor">
            <a:schemeClr val="tx1"/>
          </a:fontRef>
        </p:style>
      </p:cxnSp>
      <p:sp>
        <p:nvSpPr>
          <p:cNvPr id="182309" name="TextBox 67"/>
          <p:cNvSpPr txBox="1">
            <a:spLocks noChangeArrowheads="1"/>
          </p:cNvSpPr>
          <p:nvPr/>
        </p:nvSpPr>
        <p:spPr bwMode="auto">
          <a:xfrm>
            <a:off x="293142" y="3558535"/>
            <a:ext cx="1169988" cy="307975"/>
          </a:xfrm>
          <a:prstGeom prst="rect">
            <a:avLst/>
          </a:prstGeom>
          <a:noFill/>
          <a:ln w="9525">
            <a:noFill/>
            <a:miter lim="800000"/>
            <a:headEnd/>
            <a:tailEnd/>
          </a:ln>
        </p:spPr>
        <p:txBody>
          <a:bodyPr wrap="none">
            <a:spAutoFit/>
          </a:bodyPr>
          <a:lstStyle/>
          <a:p>
            <a:r>
              <a:rPr lang="en-US" altLang="zh-CN" sz="1400"/>
              <a:t>BIG-IP GTM</a:t>
            </a:r>
          </a:p>
        </p:txBody>
      </p:sp>
      <p:sp>
        <p:nvSpPr>
          <p:cNvPr id="182310" name="TextBox 70"/>
          <p:cNvSpPr txBox="1">
            <a:spLocks noChangeArrowheads="1"/>
          </p:cNvSpPr>
          <p:nvPr/>
        </p:nvSpPr>
        <p:spPr bwMode="auto">
          <a:xfrm>
            <a:off x="7494588" y="3508375"/>
            <a:ext cx="1169987" cy="307975"/>
          </a:xfrm>
          <a:prstGeom prst="rect">
            <a:avLst/>
          </a:prstGeom>
          <a:noFill/>
          <a:ln w="9525">
            <a:noFill/>
            <a:miter lim="800000"/>
            <a:headEnd/>
            <a:tailEnd/>
          </a:ln>
        </p:spPr>
        <p:txBody>
          <a:bodyPr wrap="none">
            <a:spAutoFit/>
          </a:bodyPr>
          <a:lstStyle/>
          <a:p>
            <a:r>
              <a:rPr lang="en-US" altLang="zh-CN" sz="1400"/>
              <a:t>BIG-IP GTM</a:t>
            </a:r>
          </a:p>
        </p:txBody>
      </p:sp>
      <p:pic>
        <p:nvPicPr>
          <p:cNvPr id="40" name="Picture 3"/>
          <p:cNvPicPr>
            <a:picLocks noChangeAspect="1" noChangeArrowheads="1"/>
          </p:cNvPicPr>
          <p:nvPr/>
        </p:nvPicPr>
        <p:blipFill>
          <a:blip r:embed="rId4" cstate="print"/>
          <a:srcRect/>
          <a:stretch>
            <a:fillRect/>
          </a:stretch>
        </p:blipFill>
        <p:spPr bwMode="auto">
          <a:xfrm>
            <a:off x="3514275" y="3387724"/>
            <a:ext cx="974725" cy="182562"/>
          </a:xfrm>
          <a:prstGeom prst="rect">
            <a:avLst/>
          </a:prstGeom>
          <a:noFill/>
          <a:ln w="9525">
            <a:noFill/>
            <a:miter lim="800000"/>
            <a:headEnd/>
            <a:tailEnd/>
          </a:ln>
        </p:spPr>
      </p:pic>
      <p:cxnSp>
        <p:nvCxnSpPr>
          <p:cNvPr id="41" name="Straight Connector 60"/>
          <p:cNvCxnSpPr/>
          <p:nvPr/>
        </p:nvCxnSpPr>
        <p:spPr>
          <a:xfrm rot="10800000">
            <a:off x="3554270" y="3143251"/>
            <a:ext cx="474662" cy="244475"/>
          </a:xfrm>
          <a:prstGeom prst="line">
            <a:avLst/>
          </a:prstGeom>
        </p:spPr>
        <p:style>
          <a:lnRef idx="2">
            <a:schemeClr val="accent1"/>
          </a:lnRef>
          <a:fillRef idx="0">
            <a:schemeClr val="accent1"/>
          </a:fillRef>
          <a:effectRef idx="1">
            <a:schemeClr val="accent1"/>
          </a:effectRef>
          <a:fontRef idx="minor">
            <a:schemeClr val="tx1"/>
          </a:fontRef>
        </p:style>
      </p:cxnSp>
      <p:sp>
        <p:nvSpPr>
          <p:cNvPr id="42" name="TextBox 67"/>
          <p:cNvSpPr txBox="1">
            <a:spLocks noChangeArrowheads="1"/>
          </p:cNvSpPr>
          <p:nvPr/>
        </p:nvSpPr>
        <p:spPr bwMode="auto">
          <a:xfrm>
            <a:off x="3449471" y="3608695"/>
            <a:ext cx="1169988" cy="307975"/>
          </a:xfrm>
          <a:prstGeom prst="rect">
            <a:avLst/>
          </a:prstGeom>
          <a:noFill/>
          <a:ln w="9525">
            <a:noFill/>
            <a:miter lim="800000"/>
            <a:headEnd/>
            <a:tailEnd/>
          </a:ln>
        </p:spPr>
        <p:txBody>
          <a:bodyPr wrap="square">
            <a:spAutoFit/>
          </a:bodyPr>
          <a:lstStyle/>
          <a:p>
            <a:r>
              <a:rPr lang="en-US" altLang="zh-CN" sz="1400" dirty="0"/>
              <a:t>BIG-IP GTM</a:t>
            </a:r>
          </a:p>
        </p:txBody>
      </p:sp>
      <p:pic>
        <p:nvPicPr>
          <p:cNvPr id="44" name="Picture 3"/>
          <p:cNvPicPr>
            <a:picLocks noChangeAspect="1" noChangeArrowheads="1"/>
          </p:cNvPicPr>
          <p:nvPr/>
        </p:nvPicPr>
        <p:blipFill>
          <a:blip r:embed="rId4" cstate="print"/>
          <a:srcRect/>
          <a:stretch>
            <a:fillRect/>
          </a:stretch>
        </p:blipFill>
        <p:spPr bwMode="auto">
          <a:xfrm>
            <a:off x="5105400" y="3352800"/>
            <a:ext cx="974725" cy="182562"/>
          </a:xfrm>
          <a:prstGeom prst="rect">
            <a:avLst/>
          </a:prstGeom>
          <a:noFill/>
          <a:ln w="9525">
            <a:noFill/>
            <a:miter lim="800000"/>
            <a:headEnd/>
            <a:tailEnd/>
          </a:ln>
        </p:spPr>
      </p:pic>
      <p:cxnSp>
        <p:nvCxnSpPr>
          <p:cNvPr id="45" name="Straight Connector 60"/>
          <p:cNvCxnSpPr/>
          <p:nvPr/>
        </p:nvCxnSpPr>
        <p:spPr>
          <a:xfrm rot="5400000" flipH="1" flipV="1">
            <a:off x="5706268" y="3031331"/>
            <a:ext cx="207963" cy="43497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67"/>
          <p:cNvSpPr txBox="1">
            <a:spLocks noChangeArrowheads="1"/>
          </p:cNvSpPr>
          <p:nvPr/>
        </p:nvSpPr>
        <p:spPr bwMode="auto">
          <a:xfrm>
            <a:off x="4945062" y="3546475"/>
            <a:ext cx="1169988" cy="307975"/>
          </a:xfrm>
          <a:prstGeom prst="rect">
            <a:avLst/>
          </a:prstGeom>
          <a:noFill/>
          <a:ln w="9525">
            <a:noFill/>
            <a:miter lim="800000"/>
            <a:headEnd/>
            <a:tailEnd/>
          </a:ln>
        </p:spPr>
        <p:txBody>
          <a:bodyPr wrap="none">
            <a:spAutoFit/>
          </a:bodyPr>
          <a:lstStyle/>
          <a:p>
            <a:r>
              <a:rPr lang="en-US" altLang="zh-CN" sz="1400"/>
              <a:t>BIG-IP GTM</a:t>
            </a:r>
          </a:p>
        </p:txBody>
      </p:sp>
      <p:sp>
        <p:nvSpPr>
          <p:cNvPr id="50" name="圆角矩形 49"/>
          <p:cNvSpPr/>
          <p:nvPr/>
        </p:nvSpPr>
        <p:spPr>
          <a:xfrm>
            <a:off x="177420" y="1978925"/>
            <a:ext cx="4408227" cy="4544704"/>
          </a:xfrm>
          <a:prstGeom prst="roundRect">
            <a:avLst/>
          </a:prstGeom>
          <a:gradFill>
            <a:gsLst>
              <a:gs pos="100000">
                <a:schemeClr val="accent1">
                  <a:tint val="100000"/>
                  <a:shade val="100000"/>
                  <a:satMod val="130000"/>
                  <a:alpha val="13000"/>
                </a:schemeClr>
              </a:gs>
              <a:gs pos="100000">
                <a:schemeClr val="accent1">
                  <a:tint val="50000"/>
                  <a:shade val="100000"/>
                  <a:satMod val="350000"/>
                </a:schemeClr>
              </a:gs>
            </a:gsLst>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altLang="zh-CN" dirty="0" smtClean="0"/>
              <a:t>GTM</a:t>
            </a:r>
            <a:r>
              <a:rPr lang="zh-CN" altLang="en-US" dirty="0" smtClean="0"/>
              <a:t>功能介绍</a:t>
            </a:r>
          </a:p>
        </p:txBody>
      </p:sp>
      <p:sp>
        <p:nvSpPr>
          <p:cNvPr id="7171" name="Rectangle 3"/>
          <p:cNvSpPr>
            <a:spLocks noGrp="1" noChangeArrowheads="1"/>
          </p:cNvSpPr>
          <p:nvPr>
            <p:ph type="body" idx="4294967295"/>
          </p:nvPr>
        </p:nvSpPr>
        <p:spPr>
          <a:xfrm>
            <a:off x="457200" y="1600200"/>
            <a:ext cx="8229600" cy="4525963"/>
          </a:xfrm>
          <a:prstGeom prst="rect">
            <a:avLst/>
          </a:prstGeom>
        </p:spPr>
        <p:txBody>
          <a:bodyPr/>
          <a:lstStyle/>
          <a:p>
            <a:r>
              <a:rPr lang="zh-CN" altLang="en-US" sz="2400" dirty="0" smtClean="0"/>
              <a:t>多</a:t>
            </a:r>
            <a:r>
              <a:rPr lang="zh-CN" altLang="en-US" sz="2400" dirty="0" smtClean="0"/>
              <a:t>链路</a:t>
            </a:r>
            <a:r>
              <a:rPr lang="en-US" altLang="zh-CN" sz="2400" dirty="0" smtClean="0"/>
              <a:t>inbound</a:t>
            </a:r>
            <a:r>
              <a:rPr lang="zh-CN" altLang="en-US" sz="2400" dirty="0" smtClean="0"/>
              <a:t>负载均衡（</a:t>
            </a:r>
            <a:r>
              <a:rPr lang="zh-CN" altLang="en-US" sz="2400" dirty="0" smtClean="0"/>
              <a:t>内置免费）</a:t>
            </a:r>
            <a:endParaRPr lang="zh-CN" altLang="en-US" sz="2400" dirty="0" smtClean="0"/>
          </a:p>
          <a:p>
            <a:r>
              <a:rPr lang="zh-CN" altLang="en-US" sz="2400" dirty="0" smtClean="0"/>
              <a:t>多</a:t>
            </a:r>
            <a:r>
              <a:rPr lang="zh-CN" altLang="en-US" sz="2400" dirty="0" smtClean="0"/>
              <a:t>数据中心</a:t>
            </a:r>
            <a:r>
              <a:rPr lang="en-US" altLang="zh-CN" sz="2400" dirty="0" smtClean="0"/>
              <a:t>inbound</a:t>
            </a:r>
            <a:r>
              <a:rPr lang="zh-CN" altLang="en-US" sz="2400" dirty="0" smtClean="0"/>
              <a:t>负载均衡</a:t>
            </a:r>
            <a:r>
              <a:rPr lang="zh-CN" altLang="en-US" sz="2400" dirty="0" smtClean="0"/>
              <a:t>（内置免费）</a:t>
            </a:r>
            <a:endParaRPr lang="zh-CN" altLang="en-US" sz="2400" dirty="0" smtClean="0"/>
          </a:p>
          <a:p>
            <a:r>
              <a:rPr lang="zh-CN" altLang="en-US" sz="2400" dirty="0" smtClean="0"/>
              <a:t>完整</a:t>
            </a:r>
            <a:r>
              <a:rPr lang="en-US" altLang="zh-CN" sz="2400" dirty="0" smtClean="0"/>
              <a:t>DNS</a:t>
            </a:r>
            <a:r>
              <a:rPr lang="zh-CN" altLang="en-US" sz="2400" dirty="0" smtClean="0"/>
              <a:t>功能（内置免费）</a:t>
            </a:r>
            <a:endParaRPr lang="en-US" altLang="zh-CN" sz="2400" dirty="0" smtClean="0"/>
          </a:p>
          <a:p>
            <a:r>
              <a:rPr lang="en-US" altLang="zh-CN" sz="2400" dirty="0" err="1" smtClean="0"/>
              <a:t>GeoLocation</a:t>
            </a:r>
            <a:r>
              <a:rPr lang="zh-CN" altLang="en-US" sz="2400" dirty="0" smtClean="0"/>
              <a:t>地址库功能（内置免费）</a:t>
            </a:r>
            <a:endParaRPr lang="en-US" altLang="zh-CN" sz="2400" dirty="0" smtClean="0"/>
          </a:p>
          <a:p>
            <a:r>
              <a:rPr lang="en-US" altLang="zh-CN" sz="2400" dirty="0" smtClean="0"/>
              <a:t>DNS </a:t>
            </a:r>
            <a:r>
              <a:rPr lang="en-US" altLang="zh-CN" sz="2400" dirty="0" err="1" smtClean="0"/>
              <a:t>iRule</a:t>
            </a:r>
            <a:r>
              <a:rPr lang="zh-CN" altLang="en-US" sz="2400" dirty="0" smtClean="0"/>
              <a:t>功能</a:t>
            </a:r>
            <a:r>
              <a:rPr lang="zh-CN" altLang="en-US" sz="2400" dirty="0" smtClean="0"/>
              <a:t>（内置免费）</a:t>
            </a:r>
            <a:endParaRPr lang="zh-CN" altLang="en-US" sz="2400" dirty="0" smtClean="0"/>
          </a:p>
          <a:p>
            <a:r>
              <a:rPr lang="en-US" altLang="zh-CN" sz="2400" dirty="0" smtClean="0"/>
              <a:t>DNS</a:t>
            </a:r>
            <a:r>
              <a:rPr lang="zh-CN" altLang="en-US" sz="2400" dirty="0" smtClean="0"/>
              <a:t>缓存</a:t>
            </a:r>
            <a:r>
              <a:rPr lang="zh-CN" altLang="en-US" sz="2400" dirty="0" smtClean="0"/>
              <a:t>功能（</a:t>
            </a:r>
            <a:r>
              <a:rPr lang="zh-CN" altLang="en-US" sz="2400" dirty="0" smtClean="0"/>
              <a:t>单独</a:t>
            </a:r>
            <a:r>
              <a:rPr lang="zh-CN" altLang="en-US" sz="2400" dirty="0" smtClean="0"/>
              <a:t>激活</a:t>
            </a:r>
            <a:r>
              <a:rPr lang="zh-CN" altLang="en-US" sz="2400" dirty="0" smtClean="0"/>
              <a:t>）</a:t>
            </a:r>
            <a:endParaRPr lang="zh-CN" altLang="en-US" sz="2400" dirty="0" smtClean="0"/>
          </a:p>
          <a:p>
            <a:r>
              <a:rPr lang="en-US" altLang="zh-CN" sz="2400" dirty="0" smtClean="0"/>
              <a:t>DNS DDOS</a:t>
            </a:r>
            <a:r>
              <a:rPr lang="zh-CN" altLang="en-US" sz="2400" dirty="0" smtClean="0"/>
              <a:t>防护</a:t>
            </a:r>
            <a:r>
              <a:rPr lang="zh-CN" altLang="en-US" sz="2400" dirty="0" smtClean="0"/>
              <a:t>功能（</a:t>
            </a:r>
            <a:r>
              <a:rPr lang="zh-CN" altLang="en-US" sz="2400" dirty="0" smtClean="0"/>
              <a:t>单独</a:t>
            </a:r>
            <a:r>
              <a:rPr lang="zh-CN" altLang="en-US" sz="2400" dirty="0" smtClean="0"/>
              <a:t>激活</a:t>
            </a:r>
            <a:r>
              <a:rPr lang="zh-CN" altLang="en-US" sz="2400" dirty="0" smtClean="0"/>
              <a:t>）</a:t>
            </a:r>
            <a:endParaRPr lang="en-US" altLang="zh-CN" sz="2400" dirty="0" smtClean="0"/>
          </a:p>
          <a:p>
            <a:r>
              <a:rPr lang="en-US" altLang="zh-CN" sz="2400" dirty="0" smtClean="0"/>
              <a:t>DNS SEC</a:t>
            </a:r>
            <a:r>
              <a:rPr lang="zh-CN" altLang="en-US" sz="2400" dirty="0" smtClean="0"/>
              <a:t>安全功能（单独激活）</a:t>
            </a:r>
            <a:endParaRPr lang="zh-CN" altLang="en-US" sz="2400" dirty="0" smtClean="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Arial" charset="0"/>
                <a:ea typeface="宋体" charset="-122"/>
                <a:cs typeface="Arial" charset="0"/>
              </a:rPr>
              <a:t>F5 LC</a:t>
            </a:r>
            <a:r>
              <a:rPr lang="zh-CN" altLang="en-US" dirty="0" smtClean="0">
                <a:latin typeface="Arial" charset="0"/>
                <a:ea typeface="宋体" charset="-122"/>
                <a:cs typeface="Arial" charset="0"/>
              </a:rPr>
              <a:t>多链路负载均衡</a:t>
            </a:r>
            <a:endParaRPr lang="zh-CN" altLang="en-US"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4294967295"/>
          </p:nvPr>
        </p:nvSpPr>
        <p:spPr>
          <a:xfrm>
            <a:off x="8305800" y="6400800"/>
            <a:ext cx="522288" cy="228600"/>
          </a:xfrm>
          <a:prstGeom prst="rect">
            <a:avLst/>
          </a:prstGeom>
          <a:noFill/>
        </p:spPr>
        <p:txBody>
          <a:bodyPr/>
          <a:lstStyle/>
          <a:p>
            <a:fld id="{95E4152B-1C35-4FC1-8A1E-340510DC4470}" type="slidenum">
              <a:rPr lang="zh-CN" altLang="en-US">
                <a:latin typeface="Arial" pitchFamily="34" charset="0"/>
              </a:rPr>
              <a:pPr/>
              <a:t>3</a:t>
            </a:fld>
            <a:endParaRPr lang="en-US" altLang="zh-CN">
              <a:latin typeface="Arial" pitchFamily="34" charset="0"/>
            </a:endParaRPr>
          </a:p>
        </p:txBody>
      </p:sp>
      <p:sp>
        <p:nvSpPr>
          <p:cNvPr id="5123" name="Rectangle 2"/>
          <p:cNvSpPr>
            <a:spLocks noGrp="1" noChangeArrowheads="1"/>
          </p:cNvSpPr>
          <p:nvPr>
            <p:ph type="title"/>
          </p:nvPr>
        </p:nvSpPr>
        <p:spPr>
          <a:xfrm>
            <a:off x="304800" y="304800"/>
            <a:ext cx="8229600" cy="533400"/>
          </a:xfrm>
        </p:spPr>
        <p:txBody>
          <a:bodyPr>
            <a:normAutofit fontScale="90000"/>
          </a:bodyPr>
          <a:lstStyle/>
          <a:p>
            <a:pPr eaLnBrk="1" hangingPunct="1"/>
            <a:r>
              <a:rPr lang="en-US" altLang="zh-CN" b="0" dirty="0" smtClean="0">
                <a:ea typeface="宋体" pitchFamily="2" charset="-122"/>
              </a:rPr>
              <a:t> </a:t>
            </a:r>
            <a:r>
              <a:rPr lang="zh-CN" altLang="en-US" b="0" dirty="0" smtClean="0">
                <a:ea typeface="宋体" pitchFamily="2" charset="-122"/>
              </a:rPr>
              <a:t>当今的</a:t>
            </a:r>
            <a:r>
              <a:rPr lang="en-US" altLang="zh-CN" b="0" dirty="0" smtClean="0">
                <a:ea typeface="宋体" pitchFamily="2" charset="-122"/>
              </a:rPr>
              <a:t>IT</a:t>
            </a:r>
            <a:r>
              <a:rPr lang="zh-CN" altLang="en-US" b="0" dirty="0" smtClean="0">
                <a:ea typeface="宋体" pitchFamily="2" charset="-122"/>
              </a:rPr>
              <a:t>现状</a:t>
            </a:r>
            <a:endParaRPr lang="en-US" altLang="zh-CN" sz="700" b="0" dirty="0" smtClean="0">
              <a:ea typeface="宋体" pitchFamily="2" charset="-122"/>
            </a:endParaRPr>
          </a:p>
        </p:txBody>
      </p:sp>
      <p:sp>
        <p:nvSpPr>
          <p:cNvPr id="5137" name="Rectangle 88"/>
          <p:cNvSpPr>
            <a:spLocks noChangeArrowheads="1"/>
          </p:cNvSpPr>
          <p:nvPr/>
        </p:nvSpPr>
        <p:spPr bwMode="auto">
          <a:xfrm>
            <a:off x="1295400" y="990600"/>
            <a:ext cx="914400" cy="1600200"/>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sp>
        <p:nvSpPr>
          <p:cNvPr id="5139" name="Text Box 1139"/>
          <p:cNvSpPr txBox="1">
            <a:spLocks noChangeArrowheads="1"/>
          </p:cNvSpPr>
          <p:nvPr/>
        </p:nvSpPr>
        <p:spPr bwMode="auto">
          <a:xfrm>
            <a:off x="6581748" y="2357430"/>
            <a:ext cx="1415772" cy="461665"/>
          </a:xfrm>
          <a:prstGeom prst="rect">
            <a:avLst/>
          </a:prstGeom>
          <a:noFill/>
          <a:ln w="9525" algn="ctr">
            <a:noFill/>
            <a:miter lim="800000"/>
            <a:headEnd/>
            <a:tailEnd/>
          </a:ln>
        </p:spPr>
        <p:txBody>
          <a:bodyPr wrap="none">
            <a:spAutoFit/>
          </a:bodyPr>
          <a:lstStyle/>
          <a:p>
            <a:pPr marL="342900" indent="-342900"/>
            <a:r>
              <a:rPr lang="zh-CN" altLang="en-US" dirty="0">
                <a:ea typeface="宋体" pitchFamily="2" charset="-122"/>
              </a:rPr>
              <a:t>用户体验</a:t>
            </a:r>
            <a:endParaRPr lang="en-US" altLang="zh-CN" dirty="0">
              <a:ea typeface="宋体" pitchFamily="2" charset="-122"/>
            </a:endParaRPr>
          </a:p>
        </p:txBody>
      </p:sp>
      <p:sp>
        <p:nvSpPr>
          <p:cNvPr id="5140" name="Text Box 1140"/>
          <p:cNvSpPr txBox="1">
            <a:spLocks noChangeArrowheads="1"/>
          </p:cNvSpPr>
          <p:nvPr/>
        </p:nvSpPr>
        <p:spPr bwMode="auto">
          <a:xfrm>
            <a:off x="5881702" y="3895732"/>
            <a:ext cx="1082348" cy="523220"/>
          </a:xfrm>
          <a:prstGeom prst="rect">
            <a:avLst/>
          </a:prstGeom>
          <a:noFill/>
          <a:ln w="9525" algn="ctr">
            <a:noFill/>
            <a:miter lim="800000"/>
            <a:headEnd/>
            <a:tailEnd/>
          </a:ln>
        </p:spPr>
        <p:txBody>
          <a:bodyPr wrap="none">
            <a:spAutoFit/>
          </a:bodyPr>
          <a:lstStyle/>
          <a:p>
            <a:pPr marL="177800" indent="-177800">
              <a:buFontTx/>
              <a:buChar char="•"/>
            </a:pPr>
            <a:r>
              <a:rPr lang="zh-CN" altLang="en-US" sz="2800" dirty="0">
                <a:ea typeface="宋体" pitchFamily="2" charset="-122"/>
              </a:rPr>
              <a:t>快速</a:t>
            </a:r>
            <a:endParaRPr lang="en-US" altLang="zh-CN" sz="2800" dirty="0">
              <a:ea typeface="宋体" pitchFamily="2" charset="-122"/>
            </a:endParaRPr>
          </a:p>
        </p:txBody>
      </p:sp>
      <p:sp>
        <p:nvSpPr>
          <p:cNvPr id="5141" name="Text Box 1141"/>
          <p:cNvSpPr txBox="1">
            <a:spLocks noChangeArrowheads="1"/>
          </p:cNvSpPr>
          <p:nvPr/>
        </p:nvSpPr>
        <p:spPr bwMode="auto">
          <a:xfrm>
            <a:off x="6143636" y="4357694"/>
            <a:ext cx="1441420" cy="523220"/>
          </a:xfrm>
          <a:prstGeom prst="rect">
            <a:avLst/>
          </a:prstGeom>
          <a:noFill/>
          <a:ln w="9525" algn="ctr">
            <a:noFill/>
            <a:miter lim="800000"/>
            <a:headEnd/>
            <a:tailEnd/>
          </a:ln>
        </p:spPr>
        <p:txBody>
          <a:bodyPr wrap="none">
            <a:spAutoFit/>
          </a:bodyPr>
          <a:lstStyle/>
          <a:p>
            <a:pPr marL="177800" indent="-177800">
              <a:buFontTx/>
              <a:buChar char="•"/>
            </a:pPr>
            <a:r>
              <a:rPr lang="zh-CN" altLang="en-US" sz="2800" dirty="0">
                <a:ea typeface="宋体" pitchFamily="2" charset="-122"/>
              </a:rPr>
              <a:t>高可用</a:t>
            </a:r>
            <a:endParaRPr lang="en-US" altLang="zh-CN" sz="2800" dirty="0">
              <a:ea typeface="宋体" pitchFamily="2" charset="-122"/>
            </a:endParaRPr>
          </a:p>
        </p:txBody>
      </p:sp>
      <p:sp>
        <p:nvSpPr>
          <p:cNvPr id="5142" name="Text Box 1142"/>
          <p:cNvSpPr txBox="1">
            <a:spLocks noChangeArrowheads="1"/>
          </p:cNvSpPr>
          <p:nvPr/>
        </p:nvSpPr>
        <p:spPr bwMode="auto">
          <a:xfrm>
            <a:off x="6500826" y="4857760"/>
            <a:ext cx="1082348" cy="523220"/>
          </a:xfrm>
          <a:prstGeom prst="rect">
            <a:avLst/>
          </a:prstGeom>
          <a:noFill/>
          <a:ln w="9525" algn="ctr">
            <a:noFill/>
            <a:miter lim="800000"/>
            <a:headEnd/>
            <a:tailEnd/>
          </a:ln>
        </p:spPr>
        <p:txBody>
          <a:bodyPr wrap="none">
            <a:spAutoFit/>
          </a:bodyPr>
          <a:lstStyle/>
          <a:p>
            <a:pPr marL="177800" indent="-177800">
              <a:buFontTx/>
              <a:buChar char="•"/>
            </a:pPr>
            <a:r>
              <a:rPr lang="zh-CN" altLang="en-US" sz="2800" dirty="0">
                <a:ea typeface="宋体" pitchFamily="2" charset="-122"/>
              </a:rPr>
              <a:t>安全</a:t>
            </a:r>
            <a:endParaRPr lang="en-US" altLang="zh-CN" sz="2800" dirty="0">
              <a:ea typeface="宋体" pitchFamily="2" charset="-122"/>
            </a:endParaRPr>
          </a:p>
        </p:txBody>
      </p:sp>
      <p:sp>
        <p:nvSpPr>
          <p:cNvPr id="5143" name="Text Box 1143"/>
          <p:cNvSpPr txBox="1">
            <a:spLocks noChangeArrowheads="1"/>
          </p:cNvSpPr>
          <p:nvPr/>
        </p:nvSpPr>
        <p:spPr bwMode="auto">
          <a:xfrm>
            <a:off x="714348" y="3071810"/>
            <a:ext cx="1415772" cy="461665"/>
          </a:xfrm>
          <a:prstGeom prst="rect">
            <a:avLst/>
          </a:prstGeom>
          <a:noFill/>
          <a:ln w="9525" algn="ctr">
            <a:noFill/>
            <a:miter lim="800000"/>
            <a:headEnd/>
            <a:tailEnd/>
          </a:ln>
        </p:spPr>
        <p:txBody>
          <a:bodyPr wrap="none">
            <a:spAutoFit/>
          </a:bodyPr>
          <a:lstStyle/>
          <a:p>
            <a:pPr marL="342900" indent="-342900"/>
            <a:r>
              <a:rPr lang="zh-CN" altLang="en-US" dirty="0">
                <a:ea typeface="宋体" pitchFamily="2" charset="-122"/>
              </a:rPr>
              <a:t>商业信息</a:t>
            </a:r>
            <a:endParaRPr lang="en-US" altLang="zh-CN" dirty="0">
              <a:ea typeface="宋体" pitchFamily="2" charset="-122"/>
            </a:endParaRPr>
          </a:p>
        </p:txBody>
      </p:sp>
      <p:grpSp>
        <p:nvGrpSpPr>
          <p:cNvPr id="2" name="Group 1156"/>
          <p:cNvGrpSpPr>
            <a:grpSpLocks/>
          </p:cNvGrpSpPr>
          <p:nvPr/>
        </p:nvGrpSpPr>
        <p:grpSpPr bwMode="auto">
          <a:xfrm>
            <a:off x="6750023" y="2994017"/>
            <a:ext cx="381000" cy="685800"/>
            <a:chOff x="4224" y="624"/>
            <a:chExt cx="384" cy="528"/>
          </a:xfrm>
        </p:grpSpPr>
        <p:sp>
          <p:nvSpPr>
            <p:cNvPr id="5154" name="Oval 1157"/>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5155" name="Line 1158"/>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5156" name="Line 1159"/>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5157" name="Line 1160"/>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5158" name="Line 1161"/>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5159" name="Line 1162"/>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5160" name="Line 1163"/>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5161" name="Line 1164"/>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grpSp>
        <p:nvGrpSpPr>
          <p:cNvPr id="3" name="Group 1165"/>
          <p:cNvGrpSpPr>
            <a:grpSpLocks/>
          </p:cNvGrpSpPr>
          <p:nvPr/>
        </p:nvGrpSpPr>
        <p:grpSpPr bwMode="auto">
          <a:xfrm>
            <a:off x="7512023" y="2994017"/>
            <a:ext cx="381000" cy="685800"/>
            <a:chOff x="4224" y="624"/>
            <a:chExt cx="384" cy="528"/>
          </a:xfrm>
        </p:grpSpPr>
        <p:sp>
          <p:nvSpPr>
            <p:cNvPr id="5146" name="Oval 1166"/>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5147" name="Line 1167"/>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5148" name="Line 1168"/>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5149" name="Line 1169"/>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5150" name="Line 1170"/>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5151" name="Line 1171"/>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5152" name="Line 1172"/>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5153" name="Line 1173"/>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pic>
        <p:nvPicPr>
          <p:cNvPr id="31" name="Picture 109" descr="cellphone"/>
          <p:cNvPicPr>
            <a:picLocks noChangeAspect="1" noChangeArrowheads="1"/>
          </p:cNvPicPr>
          <p:nvPr/>
        </p:nvPicPr>
        <p:blipFill>
          <a:blip r:embed="rId3"/>
          <a:srcRect/>
          <a:stretch>
            <a:fillRect/>
          </a:stretch>
        </p:blipFill>
        <p:spPr bwMode="auto">
          <a:xfrm>
            <a:off x="8434414" y="2390772"/>
            <a:ext cx="201613" cy="457200"/>
          </a:xfrm>
          <a:prstGeom prst="rect">
            <a:avLst/>
          </a:prstGeom>
          <a:noFill/>
          <a:ln w="9525">
            <a:noFill/>
            <a:miter lim="800000"/>
            <a:headEnd/>
            <a:tailEnd/>
          </a:ln>
        </p:spPr>
      </p:pic>
      <p:pic>
        <p:nvPicPr>
          <p:cNvPr id="32" name="Picture 110" descr="laptop"/>
          <p:cNvPicPr>
            <a:picLocks noChangeAspect="1" noChangeArrowheads="1"/>
          </p:cNvPicPr>
          <p:nvPr/>
        </p:nvPicPr>
        <p:blipFill>
          <a:blip r:embed="rId4"/>
          <a:srcRect/>
          <a:stretch>
            <a:fillRect/>
          </a:stretch>
        </p:blipFill>
        <p:spPr bwMode="auto">
          <a:xfrm>
            <a:off x="8358214" y="3000372"/>
            <a:ext cx="393700" cy="449263"/>
          </a:xfrm>
          <a:prstGeom prst="rect">
            <a:avLst/>
          </a:prstGeom>
          <a:noFill/>
          <a:ln w="9525">
            <a:noFill/>
            <a:miter lim="800000"/>
            <a:headEnd/>
            <a:tailEnd/>
          </a:ln>
        </p:spPr>
      </p:pic>
      <p:pic>
        <p:nvPicPr>
          <p:cNvPr id="33" name="Picture 111" descr="client"/>
          <p:cNvPicPr>
            <a:picLocks noChangeAspect="1" noChangeArrowheads="1"/>
          </p:cNvPicPr>
          <p:nvPr/>
        </p:nvPicPr>
        <p:blipFill>
          <a:blip r:embed="rId5"/>
          <a:srcRect/>
          <a:stretch>
            <a:fillRect/>
          </a:stretch>
        </p:blipFill>
        <p:spPr bwMode="auto">
          <a:xfrm>
            <a:off x="8291539" y="3686172"/>
            <a:ext cx="447675" cy="4572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139"/>
                                        </p:tgtEl>
                                        <p:attrNameLst>
                                          <p:attrName>style.visibility</p:attrName>
                                        </p:attrNameLst>
                                      </p:cBhvr>
                                      <p:to>
                                        <p:strVal val="visible"/>
                                      </p:to>
                                    </p:set>
                                    <p:animEffect transition="in" filter="diamond(in)">
                                      <p:cBhvr>
                                        <p:cTn id="7" dur="2000"/>
                                        <p:tgtEl>
                                          <p:spTgt spid="51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40"/>
                                        </p:tgtEl>
                                        <p:attrNameLst>
                                          <p:attrName>style.visibility</p:attrName>
                                        </p:attrNameLst>
                                      </p:cBhvr>
                                      <p:to>
                                        <p:strVal val="visible"/>
                                      </p:to>
                                    </p:set>
                                    <p:anim calcmode="lin" valueType="num">
                                      <p:cBhvr additive="base">
                                        <p:cTn id="12" dur="500" fill="hold"/>
                                        <p:tgtEl>
                                          <p:spTgt spid="5140"/>
                                        </p:tgtEl>
                                        <p:attrNameLst>
                                          <p:attrName>ppt_x</p:attrName>
                                        </p:attrNameLst>
                                      </p:cBhvr>
                                      <p:tavLst>
                                        <p:tav tm="0">
                                          <p:val>
                                            <p:strVal val="#ppt_x"/>
                                          </p:val>
                                        </p:tav>
                                        <p:tav tm="100000">
                                          <p:val>
                                            <p:strVal val="#ppt_x"/>
                                          </p:val>
                                        </p:tav>
                                      </p:tavLst>
                                    </p:anim>
                                    <p:anim calcmode="lin" valueType="num">
                                      <p:cBhvr additive="base">
                                        <p:cTn id="13" dur="500" fill="hold"/>
                                        <p:tgtEl>
                                          <p:spTgt spid="514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141"/>
                                        </p:tgtEl>
                                        <p:attrNameLst>
                                          <p:attrName>style.visibility</p:attrName>
                                        </p:attrNameLst>
                                      </p:cBhvr>
                                      <p:to>
                                        <p:strVal val="visible"/>
                                      </p:to>
                                    </p:set>
                                    <p:anim calcmode="lin" valueType="num">
                                      <p:cBhvr additive="base">
                                        <p:cTn id="18" dur="500" fill="hold"/>
                                        <p:tgtEl>
                                          <p:spTgt spid="5141"/>
                                        </p:tgtEl>
                                        <p:attrNameLst>
                                          <p:attrName>ppt_x</p:attrName>
                                        </p:attrNameLst>
                                      </p:cBhvr>
                                      <p:tavLst>
                                        <p:tav tm="0">
                                          <p:val>
                                            <p:strVal val="#ppt_x"/>
                                          </p:val>
                                        </p:tav>
                                        <p:tav tm="100000">
                                          <p:val>
                                            <p:strVal val="#ppt_x"/>
                                          </p:val>
                                        </p:tav>
                                      </p:tavLst>
                                    </p:anim>
                                    <p:anim calcmode="lin" valueType="num">
                                      <p:cBhvr additive="base">
                                        <p:cTn id="19" dur="500" fill="hold"/>
                                        <p:tgtEl>
                                          <p:spTgt spid="514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142"/>
                                        </p:tgtEl>
                                        <p:attrNameLst>
                                          <p:attrName>style.visibility</p:attrName>
                                        </p:attrNameLst>
                                      </p:cBhvr>
                                      <p:to>
                                        <p:strVal val="visible"/>
                                      </p:to>
                                    </p:set>
                                    <p:anim calcmode="lin" valueType="num">
                                      <p:cBhvr additive="base">
                                        <p:cTn id="24" dur="500" fill="hold"/>
                                        <p:tgtEl>
                                          <p:spTgt spid="5142"/>
                                        </p:tgtEl>
                                        <p:attrNameLst>
                                          <p:attrName>ppt_x</p:attrName>
                                        </p:attrNameLst>
                                      </p:cBhvr>
                                      <p:tavLst>
                                        <p:tav tm="0">
                                          <p:val>
                                            <p:strVal val="#ppt_x"/>
                                          </p:val>
                                        </p:tav>
                                        <p:tav tm="100000">
                                          <p:val>
                                            <p:strVal val="#ppt_x"/>
                                          </p:val>
                                        </p:tav>
                                      </p:tavLst>
                                    </p:anim>
                                    <p:anim calcmode="lin" valueType="num">
                                      <p:cBhvr additive="base">
                                        <p:cTn id="25" dur="500" fill="hold"/>
                                        <p:tgtEl>
                                          <p:spTgt spid="5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9" grpId="0"/>
      <p:bldP spid="5140" grpId="0"/>
      <p:bldP spid="5141" grpId="0"/>
      <p:bldP spid="51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62" name="Text Box 1119"/>
          <p:cNvSpPr txBox="1">
            <a:spLocks noChangeArrowheads="1"/>
          </p:cNvSpPr>
          <p:nvPr/>
        </p:nvSpPr>
        <p:spPr bwMode="auto">
          <a:xfrm>
            <a:off x="609600" y="2733675"/>
            <a:ext cx="184150" cy="400050"/>
          </a:xfrm>
          <a:prstGeom prst="rect">
            <a:avLst/>
          </a:prstGeom>
          <a:noFill/>
          <a:ln w="9525" algn="ctr">
            <a:noFill/>
            <a:miter lim="800000"/>
            <a:headEnd/>
            <a:tailEnd/>
          </a:ln>
        </p:spPr>
        <p:txBody>
          <a:bodyPr wrap="none">
            <a:spAutoFit/>
          </a:bodyPr>
          <a:lstStyle/>
          <a:p>
            <a:pPr marL="342900" indent="-342900" eaLnBrk="1" hangingPunct="1"/>
            <a:endParaRPr lang="en-US" altLang="zh-CN" sz="2000">
              <a:latin typeface="Times" pitchFamily="18" charset="0"/>
              <a:ea typeface="宋体" pitchFamily="2" charset="-122"/>
            </a:endParaRPr>
          </a:p>
        </p:txBody>
      </p:sp>
      <p:pic>
        <p:nvPicPr>
          <p:cNvPr id="586917" name="Picture 165" descr="LC"/>
          <p:cNvPicPr>
            <a:picLocks noChangeAspect="1" noChangeArrowheads="1"/>
          </p:cNvPicPr>
          <p:nvPr/>
        </p:nvPicPr>
        <p:blipFill>
          <a:blip r:embed="rId2"/>
          <a:srcRect/>
          <a:stretch>
            <a:fillRect/>
          </a:stretch>
        </p:blipFill>
        <p:spPr bwMode="auto">
          <a:xfrm>
            <a:off x="2057400" y="419100"/>
            <a:ext cx="4598988" cy="62103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zh-CN" altLang="en-US"/>
              <a:t>模块选型</a:t>
            </a:r>
          </a:p>
        </p:txBody>
      </p:sp>
      <p:sp>
        <p:nvSpPr>
          <p:cNvPr id="653315" name="Rectangle 3"/>
          <p:cNvSpPr>
            <a:spLocks noGrp="1" noChangeArrowheads="1"/>
          </p:cNvSpPr>
          <p:nvPr>
            <p:ph type="body" idx="1"/>
          </p:nvPr>
        </p:nvSpPr>
        <p:spPr/>
        <p:txBody>
          <a:bodyPr/>
          <a:lstStyle/>
          <a:p>
            <a:r>
              <a:rPr lang="zh-CN" altLang="en-US" dirty="0"/>
              <a:t>多链路负载</a:t>
            </a:r>
            <a:r>
              <a:rPr lang="zh-CN" altLang="en-US" dirty="0" smtClean="0"/>
              <a:t>均衡</a:t>
            </a:r>
            <a:endParaRPr lang="zh-CN" altLang="en-US" dirty="0"/>
          </a:p>
          <a:p>
            <a:r>
              <a:rPr lang="zh-CN" altLang="en-US" dirty="0"/>
              <a:t>多服务器负载均衡（内置免费）</a:t>
            </a:r>
          </a:p>
          <a:p>
            <a:r>
              <a:rPr lang="zh-CN" altLang="en-US" dirty="0"/>
              <a:t>防</a:t>
            </a:r>
            <a:r>
              <a:rPr lang="en-US" altLang="zh-CN" dirty="0"/>
              <a:t>DDOS</a:t>
            </a:r>
            <a:r>
              <a:rPr lang="zh-CN" altLang="en-US" dirty="0"/>
              <a:t>攻击模块（内置免费）</a:t>
            </a:r>
          </a:p>
          <a:p>
            <a:r>
              <a:rPr lang="zh-CN" altLang="en-US" dirty="0"/>
              <a:t>速率限制模块（内置免费</a:t>
            </a:r>
            <a:r>
              <a:rPr lang="zh-CN" altLang="en-US" dirty="0" smtClean="0"/>
              <a:t>）</a:t>
            </a:r>
            <a:endParaRPr lang="en-US" altLang="zh-CN" dirty="0" smtClean="0"/>
          </a:p>
          <a:p>
            <a:r>
              <a:rPr lang="en-US" altLang="zh-CN" dirty="0" err="1" smtClean="0"/>
              <a:t>GeoLocation</a:t>
            </a:r>
            <a:r>
              <a:rPr lang="en-US" altLang="zh-CN" dirty="0" smtClean="0"/>
              <a:t> </a:t>
            </a:r>
            <a:r>
              <a:rPr lang="zh-CN" altLang="en-US" dirty="0" smtClean="0"/>
              <a:t>地址库 （内置免费）</a:t>
            </a:r>
            <a:endParaRPr lang="zh-CN" alt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zh-CN" altLang="en-US" sz="3600">
                <a:ea typeface="宋体" pitchFamily="2" charset="-122"/>
              </a:rPr>
              <a:t>根据用户需求灵选线路</a:t>
            </a:r>
          </a:p>
        </p:txBody>
      </p:sp>
      <p:sp>
        <p:nvSpPr>
          <p:cNvPr id="565251" name="Rectangle 3"/>
          <p:cNvSpPr>
            <a:spLocks noGrp="1" noChangeArrowheads="1"/>
          </p:cNvSpPr>
          <p:nvPr>
            <p:ph type="body" idx="1"/>
          </p:nvPr>
        </p:nvSpPr>
        <p:spPr>
          <a:xfrm>
            <a:off x="762000" y="1447800"/>
            <a:ext cx="7696200" cy="4800600"/>
          </a:xfrm>
        </p:spPr>
        <p:txBody>
          <a:bodyPr/>
          <a:lstStyle/>
          <a:p>
            <a:pPr>
              <a:lnSpc>
                <a:spcPct val="80000"/>
              </a:lnSpc>
            </a:pPr>
            <a:r>
              <a:rPr lang="zh-CN" altLang="en-US" sz="3200">
                <a:ea typeface="宋体" pitchFamily="2" charset="-122"/>
              </a:rPr>
              <a:t>做到电信走电信，网通走网通加快用户响应速度</a:t>
            </a:r>
          </a:p>
          <a:p>
            <a:pPr>
              <a:lnSpc>
                <a:spcPct val="80000"/>
              </a:lnSpc>
            </a:pPr>
            <a:r>
              <a:rPr lang="zh-CN" altLang="en-US" sz="3200">
                <a:ea typeface="宋体" pitchFamily="2" charset="-122"/>
              </a:rPr>
              <a:t>根据带宽比率来选择线路</a:t>
            </a:r>
          </a:p>
          <a:p>
            <a:pPr>
              <a:lnSpc>
                <a:spcPct val="80000"/>
              </a:lnSpc>
            </a:pPr>
            <a:r>
              <a:rPr lang="zh-CN" altLang="en-US" sz="3200">
                <a:ea typeface="宋体" pitchFamily="2" charset="-122"/>
              </a:rPr>
              <a:t>根据不同的客户端来选择线路</a:t>
            </a:r>
          </a:p>
          <a:p>
            <a:pPr>
              <a:lnSpc>
                <a:spcPct val="80000"/>
              </a:lnSpc>
            </a:pPr>
            <a:r>
              <a:rPr lang="zh-CN" altLang="en-US" sz="3200">
                <a:ea typeface="宋体" pitchFamily="2" charset="-122"/>
              </a:rPr>
              <a:t>给不同客户端限定速率完成带宽管理</a:t>
            </a:r>
            <a:endParaRPr lang="en-US" altLang="zh-CN" sz="3200">
              <a:ea typeface="宋体" pitchFamily="2" charset="-122"/>
            </a:endParaRPr>
          </a:p>
          <a:p>
            <a:pPr>
              <a:lnSpc>
                <a:spcPct val="80000"/>
              </a:lnSpc>
            </a:pPr>
            <a:r>
              <a:rPr lang="zh-CN" altLang="en-US" sz="3200">
                <a:ea typeface="宋体" pitchFamily="2" charset="-122"/>
              </a:rPr>
              <a:t>给内部的各种应用服务进行带宽管理</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Arial" charset="0"/>
                <a:ea typeface="宋体" charset="-122"/>
                <a:cs typeface="Arial" charset="0"/>
              </a:rPr>
              <a:t>F5 WA</a:t>
            </a:r>
            <a:r>
              <a:rPr lang="zh-CN" altLang="en-US" dirty="0" smtClean="0">
                <a:latin typeface="Arial" charset="0"/>
                <a:ea typeface="宋体" charset="-122"/>
                <a:cs typeface="Arial" charset="0"/>
              </a:rPr>
              <a:t>应用加速器</a:t>
            </a:r>
            <a:endParaRPr lang="zh-CN" altLang="en-US"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z="3200" dirty="0" smtClean="0"/>
              <a:t>Increase Revenue and Productivity</a:t>
            </a:r>
            <a:r>
              <a:rPr lang="en-US" dirty="0" smtClean="0"/>
              <a:t/>
            </a:r>
            <a:br>
              <a:rPr lang="en-US" dirty="0" smtClean="0"/>
            </a:br>
            <a:r>
              <a:rPr lang="en-US" sz="2200" b="0" dirty="0" smtClean="0">
                <a:solidFill>
                  <a:schemeClr val="accent5"/>
                </a:solidFill>
              </a:rPr>
              <a:t>with BIG-IP WebAccelerator</a:t>
            </a:r>
          </a:p>
        </p:txBody>
      </p:sp>
      <p:grpSp>
        <p:nvGrpSpPr>
          <p:cNvPr id="2" name="Group 5"/>
          <p:cNvGrpSpPr/>
          <p:nvPr/>
        </p:nvGrpSpPr>
        <p:grpSpPr>
          <a:xfrm>
            <a:off x="731520" y="1920240"/>
            <a:ext cx="7680960" cy="4561185"/>
            <a:chOff x="731520" y="1920240"/>
            <a:chExt cx="7680960" cy="4561185"/>
          </a:xfrm>
        </p:grpSpPr>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31520" y="1920240"/>
              <a:ext cx="7680960" cy="4561185"/>
            </a:xfrm>
            <a:prstGeom prst="rect">
              <a:avLst/>
            </a:prstGeom>
          </p:spPr>
        </p:pic>
        <p:sp>
          <p:nvSpPr>
            <p:cNvPr id="5" name="TextBox 4"/>
            <p:cNvSpPr txBox="1"/>
            <p:nvPr/>
          </p:nvSpPr>
          <p:spPr>
            <a:xfrm>
              <a:off x="5544403" y="3013229"/>
              <a:ext cx="2265527" cy="436729"/>
            </a:xfrm>
            <a:prstGeom prst="rect">
              <a:avLst/>
            </a:prstGeom>
            <a:solidFill>
              <a:schemeClr val="bg1"/>
            </a:solidFill>
          </p:spPr>
          <p:txBody>
            <a:bodyPr wrap="none" lIns="0" tIns="0" rIns="0" bIns="0" rtlCol="0" anchor="ctr">
              <a:noAutofit/>
            </a:bodyPr>
            <a:lstStyle/>
            <a:p>
              <a:pPr algn="ctr"/>
              <a:r>
                <a:rPr lang="en-US" sz="1600" dirty="0" smtClean="0"/>
                <a:t>BIG-IP WebAccelerator</a:t>
              </a:r>
            </a:p>
          </p:txBody>
        </p:sp>
      </p:grpSp>
      <p:pic>
        <p:nvPicPr>
          <p:cNvPr id="7" name="Picture 6" descr="Final_VE_Icon_RASTER_16bit-CMYK_NoReflect.png"/>
          <p:cNvPicPr>
            <a:picLocks noChangeAspect="1"/>
          </p:cNvPicPr>
          <p:nvPr/>
        </p:nvPicPr>
        <p:blipFill>
          <a:blip r:embed="rId4" cstate="print"/>
          <a:stretch>
            <a:fillRect/>
          </a:stretch>
        </p:blipFill>
        <p:spPr>
          <a:xfrm>
            <a:off x="7794172" y="2992780"/>
            <a:ext cx="489856" cy="512419"/>
          </a:xfrm>
          <a:prstGeom prst="rect">
            <a:avLst/>
          </a:prstGeom>
        </p:spPr>
      </p:pic>
    </p:spTree>
    <p:extLst>
      <p:ext uri="{BB962C8B-B14F-4D97-AF65-F5344CB8AC3E}">
        <p14:creationId xmlns="" xmlns:p14="http://schemas.microsoft.com/office/powerpoint/2010/main" val="3423979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a:t>
            </a:r>
            <a:r>
              <a:rPr lang="zh-CN" altLang="en-US" dirty="0" smtClean="0"/>
              <a:t>功能</a:t>
            </a:r>
            <a:endParaRPr lang="zh-CN" altLang="en-US" dirty="0"/>
          </a:p>
        </p:txBody>
      </p:sp>
      <p:sp>
        <p:nvSpPr>
          <p:cNvPr id="3" name="内容占位符 2"/>
          <p:cNvSpPr>
            <a:spLocks noGrp="1"/>
          </p:cNvSpPr>
          <p:nvPr>
            <p:ph idx="1"/>
          </p:nvPr>
        </p:nvSpPr>
        <p:spPr/>
        <p:txBody>
          <a:bodyPr/>
          <a:lstStyle/>
          <a:p>
            <a:r>
              <a:rPr lang="zh-CN" altLang="en-US" dirty="0" smtClean="0"/>
              <a:t>静态及动态页面缓存功能</a:t>
            </a:r>
            <a:endParaRPr lang="zh-CN" altLang="en-US" dirty="0" smtClean="0"/>
          </a:p>
          <a:p>
            <a:r>
              <a:rPr lang="zh-CN" altLang="en-US" dirty="0" smtClean="0"/>
              <a:t>内容压缩功能</a:t>
            </a:r>
            <a:endParaRPr lang="en-US" altLang="zh-CN" dirty="0" smtClean="0"/>
          </a:p>
          <a:p>
            <a:r>
              <a:rPr lang="zh-CN" altLang="en-US" dirty="0" smtClean="0"/>
              <a:t>内容缓存功能</a:t>
            </a:r>
            <a:endParaRPr lang="en-US" altLang="zh-CN" dirty="0" smtClean="0"/>
          </a:p>
          <a:p>
            <a:r>
              <a:rPr lang="zh-CN" altLang="en-US" dirty="0" smtClean="0"/>
              <a:t>多</a:t>
            </a:r>
            <a:r>
              <a:rPr lang="zh-CN" altLang="en-US" dirty="0" smtClean="0"/>
              <a:t>连接复用</a:t>
            </a:r>
            <a:endParaRPr lang="en-US" altLang="zh-CN" dirty="0" smtClean="0"/>
          </a:p>
          <a:p>
            <a:r>
              <a:rPr lang="en-US" altLang="zh-CN" dirty="0" smtClean="0"/>
              <a:t>TCP</a:t>
            </a:r>
            <a:r>
              <a:rPr lang="zh-CN" altLang="en-US" dirty="0" smtClean="0"/>
              <a:t>优化</a:t>
            </a:r>
            <a:r>
              <a:rPr lang="zh-CN" altLang="en-US" dirty="0" smtClean="0"/>
              <a:t>功能</a:t>
            </a:r>
            <a:endParaRPr lang="en-US" altLang="zh-CN" dirty="0" smtClean="0"/>
          </a:p>
          <a:p>
            <a:r>
              <a:rPr lang="en-US" altLang="zh-CN" dirty="0" smtClean="0"/>
              <a:t>WORD</a:t>
            </a:r>
            <a:r>
              <a:rPr lang="zh-CN" altLang="en-US" dirty="0" smtClean="0"/>
              <a:t>，</a:t>
            </a:r>
            <a:r>
              <a:rPr lang="en-US" altLang="zh-CN" dirty="0" smtClean="0"/>
              <a:t>PDF</a:t>
            </a:r>
            <a:r>
              <a:rPr lang="zh-CN" altLang="en-US" dirty="0" smtClean="0"/>
              <a:t>等文件加速功能</a:t>
            </a:r>
            <a:endParaRPr lang="en-US" altLang="zh-CN" dirty="0" smtClean="0"/>
          </a:p>
          <a:p>
            <a:r>
              <a:rPr lang="zh-CN" altLang="en-US" dirty="0" smtClean="0"/>
              <a:t>非对称加速功能</a:t>
            </a:r>
            <a:endParaRPr lang="zh-CN" altLang="en-US" dirty="0" smtClean="0"/>
          </a:p>
          <a:p>
            <a:pPr>
              <a:buNone/>
            </a:pP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zh-CN" altLang="en-US" sz="3600" smtClean="0"/>
              <a:t>访问中国移动主页 </a:t>
            </a:r>
            <a:r>
              <a:rPr lang="en-US" altLang="zh-CN" sz="3600" smtClean="0"/>
              <a:t>http://www.chinamobile.com</a:t>
            </a:r>
          </a:p>
        </p:txBody>
      </p:sp>
      <p:sp>
        <p:nvSpPr>
          <p:cNvPr id="355331" name="Rectangle 3"/>
          <p:cNvSpPr>
            <a:spLocks noGrp="1" noChangeArrowheads="1"/>
          </p:cNvSpPr>
          <p:nvPr>
            <p:ph type="body" idx="1"/>
          </p:nvPr>
        </p:nvSpPr>
        <p:spPr>
          <a:xfrm>
            <a:off x="5334000" y="1524000"/>
            <a:ext cx="3429000" cy="838200"/>
          </a:xfrm>
        </p:spPr>
        <p:txBody>
          <a:bodyPr/>
          <a:lstStyle/>
          <a:p>
            <a:pPr>
              <a:lnSpc>
                <a:spcPct val="80000"/>
              </a:lnSpc>
            </a:pPr>
            <a:r>
              <a:rPr lang="zh-CN" altLang="en-US" sz="1800" smtClean="0"/>
              <a:t>用户等待时间</a:t>
            </a:r>
            <a:r>
              <a:rPr lang="en-US" altLang="zh-CN" sz="1800" smtClean="0"/>
              <a:t>4.667</a:t>
            </a:r>
            <a:r>
              <a:rPr lang="zh-CN" altLang="en-US" sz="1800" smtClean="0"/>
              <a:t>秒</a:t>
            </a:r>
          </a:p>
          <a:p>
            <a:pPr>
              <a:lnSpc>
                <a:spcPct val="80000"/>
              </a:lnSpc>
            </a:pPr>
            <a:r>
              <a:rPr lang="zh-CN" altLang="en-US" sz="1800" smtClean="0"/>
              <a:t>一个小图片的内容更新确认让用户等待了</a:t>
            </a:r>
            <a:r>
              <a:rPr lang="en-US" altLang="zh-CN" sz="1800" smtClean="0"/>
              <a:t>3.190</a:t>
            </a:r>
            <a:r>
              <a:rPr lang="zh-CN" altLang="en-US" sz="1800" smtClean="0"/>
              <a:t>秒</a:t>
            </a:r>
          </a:p>
        </p:txBody>
      </p:sp>
      <p:pic>
        <p:nvPicPr>
          <p:cNvPr id="355332" name="Picture 4"/>
          <p:cNvPicPr>
            <a:picLocks noChangeAspect="1" noChangeArrowheads="1"/>
          </p:cNvPicPr>
          <p:nvPr/>
        </p:nvPicPr>
        <p:blipFill>
          <a:blip r:embed="rId3"/>
          <a:srcRect/>
          <a:stretch>
            <a:fillRect/>
          </a:stretch>
        </p:blipFill>
        <p:spPr bwMode="auto">
          <a:xfrm>
            <a:off x="152400" y="1524000"/>
            <a:ext cx="5105400" cy="4916488"/>
          </a:xfrm>
          <a:prstGeom prst="rect">
            <a:avLst/>
          </a:prstGeom>
          <a:noFill/>
        </p:spPr>
      </p:pic>
      <p:pic>
        <p:nvPicPr>
          <p:cNvPr id="355335" name="Picture 7"/>
          <p:cNvPicPr>
            <a:picLocks noChangeAspect="1" noChangeArrowheads="1"/>
          </p:cNvPicPr>
          <p:nvPr/>
        </p:nvPicPr>
        <p:blipFill>
          <a:blip r:embed="rId4"/>
          <a:srcRect/>
          <a:stretch>
            <a:fillRect/>
          </a:stretch>
        </p:blipFill>
        <p:spPr bwMode="auto">
          <a:xfrm>
            <a:off x="228600" y="3200400"/>
            <a:ext cx="7781925" cy="2986088"/>
          </a:xfrm>
          <a:prstGeom prst="rect">
            <a:avLst/>
          </a:prstGeom>
          <a:noFill/>
        </p:spPr>
      </p:pic>
      <p:sp>
        <p:nvSpPr>
          <p:cNvPr id="355337" name="Rectangle 9"/>
          <p:cNvSpPr>
            <a:spLocks noChangeArrowheads="1"/>
          </p:cNvSpPr>
          <p:nvPr/>
        </p:nvSpPr>
        <p:spPr bwMode="auto">
          <a:xfrm>
            <a:off x="4191000" y="3352800"/>
            <a:ext cx="304800" cy="2743200"/>
          </a:xfrm>
          <a:prstGeom prst="rect">
            <a:avLst/>
          </a:prstGeom>
          <a:noFill/>
          <a:ln w="19050">
            <a:solidFill>
              <a:srgbClr val="FF0000"/>
            </a:solidFill>
            <a:miter lim="800000"/>
            <a:headEnd/>
            <a:tailEnd/>
          </a:ln>
          <a:effectLst/>
        </p:spPr>
        <p:txBody>
          <a:bodyPr wrap="none" anchor="ctr"/>
          <a:lstStyle/>
          <a:p>
            <a:endParaRPr lang="zh-CN" altLang="en-US"/>
          </a:p>
        </p:txBody>
      </p:sp>
      <p:pic>
        <p:nvPicPr>
          <p:cNvPr id="355336" name="Picture 8"/>
          <p:cNvPicPr>
            <a:picLocks noChangeAspect="1" noChangeArrowheads="1"/>
          </p:cNvPicPr>
          <p:nvPr/>
        </p:nvPicPr>
        <p:blipFill>
          <a:blip r:embed="rId5"/>
          <a:srcRect/>
          <a:stretch>
            <a:fillRect/>
          </a:stretch>
        </p:blipFill>
        <p:spPr bwMode="auto">
          <a:xfrm>
            <a:off x="533400" y="4724400"/>
            <a:ext cx="7181850" cy="884238"/>
          </a:xfrm>
          <a:prstGeom prst="rect">
            <a:avLst/>
          </a:prstGeom>
          <a:noFill/>
        </p:spPr>
      </p:pic>
      <p:sp>
        <p:nvSpPr>
          <p:cNvPr id="355338" name="Rectangle 10"/>
          <p:cNvSpPr>
            <a:spLocks noChangeArrowheads="1"/>
          </p:cNvSpPr>
          <p:nvPr/>
        </p:nvSpPr>
        <p:spPr bwMode="auto">
          <a:xfrm>
            <a:off x="304800" y="4114800"/>
            <a:ext cx="7010400" cy="152400"/>
          </a:xfrm>
          <a:prstGeom prst="rect">
            <a:avLst/>
          </a:prstGeom>
          <a:noFill/>
          <a:ln w="19050">
            <a:solidFill>
              <a:srgbClr val="FF0000"/>
            </a:solidFill>
            <a:miter lim="800000"/>
            <a:headEnd/>
            <a:tailEnd/>
          </a:ln>
          <a:effec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5335"/>
                                        </p:tgtEl>
                                        <p:attrNameLst>
                                          <p:attrName>style.visibility</p:attrName>
                                        </p:attrNameLst>
                                      </p:cBhvr>
                                      <p:to>
                                        <p:strVal val="visible"/>
                                      </p:to>
                                    </p:set>
                                    <p:animEffect transition="in" filter="blinds(horizontal)">
                                      <p:cBhvr>
                                        <p:cTn id="7" dur="500"/>
                                        <p:tgtEl>
                                          <p:spTgt spid="35533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5331">
                                            <p:txEl>
                                              <p:pRg st="0" end="0"/>
                                            </p:txEl>
                                          </p:spTgt>
                                        </p:tgtEl>
                                        <p:attrNameLst>
                                          <p:attrName>style.visibility</p:attrName>
                                        </p:attrNameLst>
                                      </p:cBhvr>
                                      <p:to>
                                        <p:strVal val="visible"/>
                                      </p:to>
                                    </p:set>
                                    <p:animEffect transition="in" filter="blinds(horizontal)">
                                      <p:cBhvr>
                                        <p:cTn id="10" dur="500"/>
                                        <p:tgtEl>
                                          <p:spTgt spid="35533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55337"/>
                                        </p:tgtEl>
                                        <p:attrNameLst>
                                          <p:attrName>style.visibility</p:attrName>
                                        </p:attrNameLst>
                                      </p:cBhvr>
                                      <p:to>
                                        <p:strVal val="visible"/>
                                      </p:to>
                                    </p:set>
                                    <p:animEffect transition="in" filter="box(in)">
                                      <p:cBhvr>
                                        <p:cTn id="15" dur="1000"/>
                                        <p:tgtEl>
                                          <p:spTgt spid="355337"/>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55338"/>
                                        </p:tgtEl>
                                        <p:attrNameLst>
                                          <p:attrName>style.visibility</p:attrName>
                                        </p:attrNameLst>
                                      </p:cBhvr>
                                      <p:to>
                                        <p:strVal val="visible"/>
                                      </p:to>
                                    </p:set>
                                    <p:animEffect transition="in" filter="box(in)">
                                      <p:cBhvr>
                                        <p:cTn id="20" dur="500"/>
                                        <p:tgtEl>
                                          <p:spTgt spid="35533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55331">
                                            <p:txEl>
                                              <p:pRg st="1" end="1"/>
                                            </p:txEl>
                                          </p:spTgt>
                                        </p:tgtEl>
                                        <p:attrNameLst>
                                          <p:attrName>style.visibility</p:attrName>
                                        </p:attrNameLst>
                                      </p:cBhvr>
                                      <p:to>
                                        <p:strVal val="visible"/>
                                      </p:to>
                                    </p:set>
                                    <p:animEffect transition="in" filter="blinds(horizontal)">
                                      <p:cBhvr>
                                        <p:cTn id="25" dur="500"/>
                                        <p:tgtEl>
                                          <p:spTgt spid="355331">
                                            <p:txEl>
                                              <p:pRg st="1" end="1"/>
                                            </p:txEl>
                                          </p:spTgt>
                                        </p:tgtEl>
                                      </p:cBhvr>
                                    </p:animEffect>
                                  </p:childTnLst>
                                </p:cTn>
                              </p:par>
                              <p:par>
                                <p:cTn id="26" presetID="8" presetClass="entr" presetSubtype="16" fill="hold" nodeType="withEffect">
                                  <p:stCondLst>
                                    <p:cond delay="0"/>
                                  </p:stCondLst>
                                  <p:childTnLst>
                                    <p:set>
                                      <p:cBhvr>
                                        <p:cTn id="27" dur="1" fill="hold">
                                          <p:stCondLst>
                                            <p:cond delay="0"/>
                                          </p:stCondLst>
                                        </p:cTn>
                                        <p:tgtEl>
                                          <p:spTgt spid="355336"/>
                                        </p:tgtEl>
                                        <p:attrNameLst>
                                          <p:attrName>style.visibility</p:attrName>
                                        </p:attrNameLst>
                                      </p:cBhvr>
                                      <p:to>
                                        <p:strVal val="visible"/>
                                      </p:to>
                                    </p:set>
                                    <p:animEffect transition="in" filter="diamond(in)">
                                      <p:cBhvr>
                                        <p:cTn id="28" dur="2000"/>
                                        <p:tgtEl>
                                          <p:spTgt spid="355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p:bldP spid="355337" grpId="0" animBg="1"/>
      <p:bldP spid="3553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ltLang="zh-CN" sz="2800" smtClean="0"/>
              <a:t>F5 WebAccelerator</a:t>
            </a:r>
            <a:br>
              <a:rPr lang="en-US" altLang="zh-CN" sz="2800" smtClean="0"/>
            </a:br>
            <a:r>
              <a:rPr lang="en-US" altLang="zh-CN" sz="2400" i="1" smtClean="0">
                <a:solidFill>
                  <a:schemeClr val="accent2"/>
                </a:solidFill>
              </a:rPr>
              <a:t>Centralized, Efficient Web Application Acceleration</a:t>
            </a:r>
          </a:p>
        </p:txBody>
      </p:sp>
      <p:pic>
        <p:nvPicPr>
          <p:cNvPr id="154627" name="Picture 3"/>
          <p:cNvPicPr>
            <a:picLocks noChangeAspect="1" noChangeArrowheads="1"/>
          </p:cNvPicPr>
          <p:nvPr/>
        </p:nvPicPr>
        <p:blipFill>
          <a:blip r:embed="rId3"/>
          <a:srcRect l="15002" t="16252" r="14064" b="13751"/>
          <a:stretch>
            <a:fillRect/>
          </a:stretch>
        </p:blipFill>
        <p:spPr bwMode="auto">
          <a:xfrm>
            <a:off x="1112838" y="1371600"/>
            <a:ext cx="6918325" cy="511968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idx="4294967295"/>
          </p:nvPr>
        </p:nvSpPr>
        <p:spPr/>
        <p:txBody>
          <a:bodyPr/>
          <a:lstStyle/>
          <a:p>
            <a:r>
              <a:rPr lang="en-US" altLang="zh-CN" smtClean="0">
                <a:ea typeface="宋体" pitchFamily="2" charset="-122"/>
              </a:rPr>
              <a:t>Web Accelerator </a:t>
            </a:r>
            <a:r>
              <a:rPr lang="zh-CN" altLang="en-US" smtClean="0">
                <a:ea typeface="宋体" pitchFamily="2" charset="-122"/>
              </a:rPr>
              <a:t>加速效果</a:t>
            </a:r>
            <a:endParaRPr lang="en-US" altLang="zh-CN" smtClean="0">
              <a:ea typeface="宋体" pitchFamily="2" charset="-122"/>
            </a:endParaRPr>
          </a:p>
        </p:txBody>
      </p:sp>
      <p:sp>
        <p:nvSpPr>
          <p:cNvPr id="152579" name="Text Box 4"/>
          <p:cNvSpPr txBox="1">
            <a:spLocks noChangeArrowheads="1"/>
          </p:cNvSpPr>
          <p:nvPr/>
        </p:nvSpPr>
        <p:spPr bwMode="auto">
          <a:xfrm>
            <a:off x="438150" y="1263650"/>
            <a:ext cx="7924800" cy="366713"/>
          </a:xfrm>
          <a:prstGeom prst="rect">
            <a:avLst/>
          </a:prstGeom>
          <a:noFill/>
          <a:ln w="9525">
            <a:noFill/>
            <a:miter lim="800000"/>
            <a:headEnd/>
            <a:tailEnd/>
          </a:ln>
        </p:spPr>
        <p:txBody>
          <a:bodyPr>
            <a:spAutoFit/>
          </a:bodyPr>
          <a:lstStyle/>
          <a:p>
            <a:pPr algn="ctr">
              <a:spcBef>
                <a:spcPct val="50000"/>
              </a:spcBef>
            </a:pPr>
            <a:r>
              <a:rPr lang="zh-CN" altLang="en-US" sz="1800" b="1">
                <a:solidFill>
                  <a:schemeClr val="tx2"/>
                </a:solidFill>
                <a:latin typeface="Helvetica" pitchFamily="34" charset="0"/>
                <a:ea typeface="宋体" pitchFamily="2" charset="-122"/>
              </a:rPr>
              <a:t>所有页面均为加密页面</a:t>
            </a:r>
            <a:endParaRPr lang="en-US" altLang="zh-CN" sz="1800" b="1">
              <a:solidFill>
                <a:schemeClr val="tx2"/>
              </a:solidFill>
              <a:latin typeface="Helvetica" pitchFamily="34" charset="0"/>
              <a:ea typeface="宋体" pitchFamily="2" charset="-122"/>
            </a:endParaRPr>
          </a:p>
        </p:txBody>
      </p:sp>
      <p:sp>
        <p:nvSpPr>
          <p:cNvPr id="152580" name="Freeform 5"/>
          <p:cNvSpPr>
            <a:spLocks/>
          </p:cNvSpPr>
          <p:nvPr/>
        </p:nvSpPr>
        <p:spPr bwMode="auto">
          <a:xfrm>
            <a:off x="1884363" y="1636713"/>
            <a:ext cx="171450" cy="4662487"/>
          </a:xfrm>
          <a:custGeom>
            <a:avLst/>
            <a:gdLst>
              <a:gd name="T0" fmla="*/ 0 w 108"/>
              <a:gd name="T1" fmla="*/ 2937 h 2937"/>
              <a:gd name="T2" fmla="*/ 108 w 108"/>
              <a:gd name="T3" fmla="*/ 2885 h 2937"/>
              <a:gd name="T4" fmla="*/ 108 w 108"/>
              <a:gd name="T5" fmla="*/ 0 h 2937"/>
              <a:gd name="T6" fmla="*/ 0 w 108"/>
              <a:gd name="T7" fmla="*/ 52 h 2937"/>
              <a:gd name="T8" fmla="*/ 0 w 108"/>
              <a:gd name="T9" fmla="*/ 2937 h 2937"/>
              <a:gd name="T10" fmla="*/ 0 60000 65536"/>
              <a:gd name="T11" fmla="*/ 0 60000 65536"/>
              <a:gd name="T12" fmla="*/ 0 60000 65536"/>
              <a:gd name="T13" fmla="*/ 0 60000 65536"/>
              <a:gd name="T14" fmla="*/ 0 60000 65536"/>
              <a:gd name="T15" fmla="*/ 0 w 108"/>
              <a:gd name="T16" fmla="*/ 0 h 2937"/>
              <a:gd name="T17" fmla="*/ 108 w 108"/>
              <a:gd name="T18" fmla="*/ 2937 h 2937"/>
            </a:gdLst>
            <a:ahLst/>
            <a:cxnLst>
              <a:cxn ang="T10">
                <a:pos x="T0" y="T1"/>
              </a:cxn>
              <a:cxn ang="T11">
                <a:pos x="T2" y="T3"/>
              </a:cxn>
              <a:cxn ang="T12">
                <a:pos x="T4" y="T5"/>
              </a:cxn>
              <a:cxn ang="T13">
                <a:pos x="T6" y="T7"/>
              </a:cxn>
              <a:cxn ang="T14">
                <a:pos x="T8" y="T9"/>
              </a:cxn>
            </a:cxnLst>
            <a:rect l="T15" t="T16" r="T17" b="T18"/>
            <a:pathLst>
              <a:path w="108" h="2937">
                <a:moveTo>
                  <a:pt x="0" y="2937"/>
                </a:moveTo>
                <a:lnTo>
                  <a:pt x="108" y="2885"/>
                </a:lnTo>
                <a:lnTo>
                  <a:pt x="108" y="0"/>
                </a:lnTo>
                <a:lnTo>
                  <a:pt x="0" y="52"/>
                </a:lnTo>
                <a:lnTo>
                  <a:pt x="0" y="2937"/>
                </a:lnTo>
                <a:close/>
              </a:path>
            </a:pathLst>
          </a:custGeom>
          <a:noFill/>
          <a:ln w="9525">
            <a:noFill/>
            <a:round/>
            <a:headEnd/>
            <a:tailEnd/>
          </a:ln>
        </p:spPr>
        <p:txBody>
          <a:bodyPr/>
          <a:lstStyle/>
          <a:p>
            <a:pPr algn="ctr"/>
            <a:endParaRPr lang="zh-CN" altLang="en-US" sz="2800">
              <a:latin typeface="Times" pitchFamily="18" charset="0"/>
            </a:endParaRPr>
          </a:p>
        </p:txBody>
      </p:sp>
      <p:sp>
        <p:nvSpPr>
          <p:cNvPr id="152581" name="Freeform 6"/>
          <p:cNvSpPr>
            <a:spLocks/>
          </p:cNvSpPr>
          <p:nvPr/>
        </p:nvSpPr>
        <p:spPr bwMode="auto">
          <a:xfrm>
            <a:off x="1884363" y="6216650"/>
            <a:ext cx="6326187" cy="82550"/>
          </a:xfrm>
          <a:custGeom>
            <a:avLst/>
            <a:gdLst>
              <a:gd name="T0" fmla="*/ 0 w 3985"/>
              <a:gd name="T1" fmla="*/ 52 h 52"/>
              <a:gd name="T2" fmla="*/ 3877 w 3985"/>
              <a:gd name="T3" fmla="*/ 52 h 52"/>
              <a:gd name="T4" fmla="*/ 3985 w 3985"/>
              <a:gd name="T5" fmla="*/ 0 h 52"/>
              <a:gd name="T6" fmla="*/ 108 w 3985"/>
              <a:gd name="T7" fmla="*/ 0 h 52"/>
              <a:gd name="T8" fmla="*/ 0 w 3985"/>
              <a:gd name="T9" fmla="*/ 52 h 52"/>
              <a:gd name="T10" fmla="*/ 0 60000 65536"/>
              <a:gd name="T11" fmla="*/ 0 60000 65536"/>
              <a:gd name="T12" fmla="*/ 0 60000 65536"/>
              <a:gd name="T13" fmla="*/ 0 60000 65536"/>
              <a:gd name="T14" fmla="*/ 0 60000 65536"/>
              <a:gd name="T15" fmla="*/ 0 w 3985"/>
              <a:gd name="T16" fmla="*/ 0 h 52"/>
              <a:gd name="T17" fmla="*/ 3985 w 3985"/>
              <a:gd name="T18" fmla="*/ 52 h 52"/>
            </a:gdLst>
            <a:ahLst/>
            <a:cxnLst>
              <a:cxn ang="T10">
                <a:pos x="T0" y="T1"/>
              </a:cxn>
              <a:cxn ang="T11">
                <a:pos x="T2" y="T3"/>
              </a:cxn>
              <a:cxn ang="T12">
                <a:pos x="T4" y="T5"/>
              </a:cxn>
              <a:cxn ang="T13">
                <a:pos x="T6" y="T7"/>
              </a:cxn>
              <a:cxn ang="T14">
                <a:pos x="T8" y="T9"/>
              </a:cxn>
            </a:cxnLst>
            <a:rect l="T15" t="T16" r="T17" b="T18"/>
            <a:pathLst>
              <a:path w="3985" h="52">
                <a:moveTo>
                  <a:pt x="0" y="52"/>
                </a:moveTo>
                <a:lnTo>
                  <a:pt x="3877" y="52"/>
                </a:lnTo>
                <a:lnTo>
                  <a:pt x="3985" y="0"/>
                </a:lnTo>
                <a:lnTo>
                  <a:pt x="108" y="0"/>
                </a:lnTo>
                <a:lnTo>
                  <a:pt x="0" y="52"/>
                </a:lnTo>
                <a:close/>
              </a:path>
            </a:pathLst>
          </a:custGeom>
          <a:noFill/>
          <a:ln w="9525">
            <a:noFill/>
            <a:round/>
            <a:headEnd/>
            <a:tailEnd/>
          </a:ln>
        </p:spPr>
        <p:txBody>
          <a:bodyPr/>
          <a:lstStyle/>
          <a:p>
            <a:pPr algn="ctr"/>
            <a:endParaRPr lang="zh-CN" altLang="en-US" sz="2800">
              <a:latin typeface="Times" pitchFamily="18" charset="0"/>
            </a:endParaRPr>
          </a:p>
        </p:txBody>
      </p:sp>
      <p:sp>
        <p:nvSpPr>
          <p:cNvPr id="152582" name="Rectangle 7"/>
          <p:cNvSpPr>
            <a:spLocks noChangeArrowheads="1"/>
          </p:cNvSpPr>
          <p:nvPr/>
        </p:nvSpPr>
        <p:spPr bwMode="auto">
          <a:xfrm>
            <a:off x="2055813" y="1636713"/>
            <a:ext cx="6154737" cy="4579937"/>
          </a:xfrm>
          <a:prstGeom prst="rect">
            <a:avLst/>
          </a:prstGeom>
          <a:noFill/>
          <a:ln w="9525">
            <a:noFill/>
            <a:miter lim="800000"/>
            <a:headEnd/>
            <a:tailEnd/>
          </a:ln>
        </p:spPr>
        <p:txBody>
          <a:bodyPr/>
          <a:lstStyle/>
          <a:p>
            <a:pPr algn="ctr"/>
            <a:endParaRPr lang="zh-CN" altLang="en-US" sz="2800">
              <a:latin typeface="Times" pitchFamily="18" charset="0"/>
            </a:endParaRPr>
          </a:p>
        </p:txBody>
      </p:sp>
      <p:sp>
        <p:nvSpPr>
          <p:cNvPr id="152583" name="Freeform 8"/>
          <p:cNvSpPr>
            <a:spLocks/>
          </p:cNvSpPr>
          <p:nvPr/>
        </p:nvSpPr>
        <p:spPr bwMode="auto">
          <a:xfrm>
            <a:off x="1884363" y="1636713"/>
            <a:ext cx="171450" cy="4662487"/>
          </a:xfrm>
          <a:custGeom>
            <a:avLst/>
            <a:gdLst>
              <a:gd name="T0" fmla="*/ 0 w 20"/>
              <a:gd name="T1" fmla="*/ 510 h 510"/>
              <a:gd name="T2" fmla="*/ 20 w 20"/>
              <a:gd name="T3" fmla="*/ 501 h 510"/>
              <a:gd name="T4" fmla="*/ 20 w 20"/>
              <a:gd name="T5" fmla="*/ 0 h 510"/>
              <a:gd name="T6" fmla="*/ 0 60000 65536"/>
              <a:gd name="T7" fmla="*/ 0 60000 65536"/>
              <a:gd name="T8" fmla="*/ 0 60000 65536"/>
              <a:gd name="T9" fmla="*/ 0 w 20"/>
              <a:gd name="T10" fmla="*/ 0 h 510"/>
              <a:gd name="T11" fmla="*/ 20 w 20"/>
              <a:gd name="T12" fmla="*/ 510 h 510"/>
            </a:gdLst>
            <a:ahLst/>
            <a:cxnLst>
              <a:cxn ang="T6">
                <a:pos x="T0" y="T1"/>
              </a:cxn>
              <a:cxn ang="T7">
                <a:pos x="T2" y="T3"/>
              </a:cxn>
              <a:cxn ang="T8">
                <a:pos x="T4" y="T5"/>
              </a:cxn>
            </a:cxnLst>
            <a:rect l="T9" t="T10" r="T11" b="T12"/>
            <a:pathLst>
              <a:path w="20" h="510">
                <a:moveTo>
                  <a:pt x="0" y="510"/>
                </a:moveTo>
                <a:lnTo>
                  <a:pt x="20" y="501"/>
                </a:lnTo>
                <a:lnTo>
                  <a:pt x="20" y="0"/>
                </a:lnTo>
              </a:path>
            </a:pathLst>
          </a:custGeom>
          <a:noFill/>
          <a:ln w="0">
            <a:solidFill>
              <a:srgbClr val="000000"/>
            </a:solidFill>
            <a:round/>
            <a:headEnd/>
            <a:tailEnd/>
          </a:ln>
        </p:spPr>
        <p:txBody>
          <a:bodyPr/>
          <a:lstStyle/>
          <a:p>
            <a:pPr algn="ctr"/>
            <a:endParaRPr lang="zh-CN" altLang="en-US" sz="2800">
              <a:latin typeface="Times" pitchFamily="18" charset="0"/>
            </a:endParaRPr>
          </a:p>
        </p:txBody>
      </p:sp>
      <p:sp>
        <p:nvSpPr>
          <p:cNvPr id="152584" name="Freeform 9"/>
          <p:cNvSpPr>
            <a:spLocks/>
          </p:cNvSpPr>
          <p:nvPr/>
        </p:nvSpPr>
        <p:spPr bwMode="auto">
          <a:xfrm>
            <a:off x="2762250" y="1636713"/>
            <a:ext cx="171450" cy="4662487"/>
          </a:xfrm>
          <a:custGeom>
            <a:avLst/>
            <a:gdLst>
              <a:gd name="T0" fmla="*/ 0 w 20"/>
              <a:gd name="T1" fmla="*/ 510 h 510"/>
              <a:gd name="T2" fmla="*/ 20 w 20"/>
              <a:gd name="T3" fmla="*/ 501 h 510"/>
              <a:gd name="T4" fmla="*/ 20 w 20"/>
              <a:gd name="T5" fmla="*/ 0 h 510"/>
              <a:gd name="T6" fmla="*/ 0 60000 65536"/>
              <a:gd name="T7" fmla="*/ 0 60000 65536"/>
              <a:gd name="T8" fmla="*/ 0 60000 65536"/>
              <a:gd name="T9" fmla="*/ 0 w 20"/>
              <a:gd name="T10" fmla="*/ 0 h 510"/>
              <a:gd name="T11" fmla="*/ 20 w 20"/>
              <a:gd name="T12" fmla="*/ 510 h 510"/>
            </a:gdLst>
            <a:ahLst/>
            <a:cxnLst>
              <a:cxn ang="T6">
                <a:pos x="T0" y="T1"/>
              </a:cxn>
              <a:cxn ang="T7">
                <a:pos x="T2" y="T3"/>
              </a:cxn>
              <a:cxn ang="T8">
                <a:pos x="T4" y="T5"/>
              </a:cxn>
            </a:cxnLst>
            <a:rect l="T9" t="T10" r="T11" b="T12"/>
            <a:pathLst>
              <a:path w="20" h="510">
                <a:moveTo>
                  <a:pt x="0" y="510"/>
                </a:moveTo>
                <a:lnTo>
                  <a:pt x="20" y="501"/>
                </a:lnTo>
                <a:lnTo>
                  <a:pt x="20" y="0"/>
                </a:lnTo>
              </a:path>
            </a:pathLst>
          </a:custGeom>
          <a:noFill/>
          <a:ln w="0">
            <a:solidFill>
              <a:srgbClr val="000000"/>
            </a:solidFill>
            <a:round/>
            <a:headEnd/>
            <a:tailEnd/>
          </a:ln>
        </p:spPr>
        <p:txBody>
          <a:bodyPr/>
          <a:lstStyle/>
          <a:p>
            <a:pPr algn="ctr"/>
            <a:endParaRPr lang="zh-CN" altLang="en-US" sz="2800">
              <a:latin typeface="Times" pitchFamily="18" charset="0"/>
            </a:endParaRPr>
          </a:p>
        </p:txBody>
      </p:sp>
      <p:sp>
        <p:nvSpPr>
          <p:cNvPr id="152585" name="Freeform 10"/>
          <p:cNvSpPr>
            <a:spLocks/>
          </p:cNvSpPr>
          <p:nvPr/>
        </p:nvSpPr>
        <p:spPr bwMode="auto">
          <a:xfrm>
            <a:off x="3640138" y="1636713"/>
            <a:ext cx="179387" cy="4662487"/>
          </a:xfrm>
          <a:custGeom>
            <a:avLst/>
            <a:gdLst>
              <a:gd name="T0" fmla="*/ 0 w 21"/>
              <a:gd name="T1" fmla="*/ 510 h 510"/>
              <a:gd name="T2" fmla="*/ 21 w 21"/>
              <a:gd name="T3" fmla="*/ 501 h 510"/>
              <a:gd name="T4" fmla="*/ 21 w 21"/>
              <a:gd name="T5" fmla="*/ 0 h 510"/>
              <a:gd name="T6" fmla="*/ 0 60000 65536"/>
              <a:gd name="T7" fmla="*/ 0 60000 65536"/>
              <a:gd name="T8" fmla="*/ 0 60000 65536"/>
              <a:gd name="T9" fmla="*/ 0 w 21"/>
              <a:gd name="T10" fmla="*/ 0 h 510"/>
              <a:gd name="T11" fmla="*/ 21 w 21"/>
              <a:gd name="T12" fmla="*/ 510 h 510"/>
            </a:gdLst>
            <a:ahLst/>
            <a:cxnLst>
              <a:cxn ang="T6">
                <a:pos x="T0" y="T1"/>
              </a:cxn>
              <a:cxn ang="T7">
                <a:pos x="T2" y="T3"/>
              </a:cxn>
              <a:cxn ang="T8">
                <a:pos x="T4" y="T5"/>
              </a:cxn>
            </a:cxnLst>
            <a:rect l="T9" t="T10" r="T11" b="T12"/>
            <a:pathLst>
              <a:path w="21" h="510">
                <a:moveTo>
                  <a:pt x="0" y="510"/>
                </a:moveTo>
                <a:lnTo>
                  <a:pt x="21" y="501"/>
                </a:lnTo>
                <a:lnTo>
                  <a:pt x="21" y="0"/>
                </a:lnTo>
              </a:path>
            </a:pathLst>
          </a:custGeom>
          <a:noFill/>
          <a:ln w="0">
            <a:solidFill>
              <a:srgbClr val="000000"/>
            </a:solidFill>
            <a:round/>
            <a:headEnd/>
            <a:tailEnd/>
          </a:ln>
        </p:spPr>
        <p:txBody>
          <a:bodyPr/>
          <a:lstStyle/>
          <a:p>
            <a:pPr algn="ctr"/>
            <a:endParaRPr lang="zh-CN" altLang="en-US" sz="2800">
              <a:latin typeface="Times" pitchFamily="18" charset="0"/>
            </a:endParaRPr>
          </a:p>
        </p:txBody>
      </p:sp>
      <p:sp>
        <p:nvSpPr>
          <p:cNvPr id="152586" name="Freeform 11"/>
          <p:cNvSpPr>
            <a:spLocks/>
          </p:cNvSpPr>
          <p:nvPr/>
        </p:nvSpPr>
        <p:spPr bwMode="auto">
          <a:xfrm>
            <a:off x="4518025" y="1636713"/>
            <a:ext cx="179388" cy="4662487"/>
          </a:xfrm>
          <a:custGeom>
            <a:avLst/>
            <a:gdLst>
              <a:gd name="T0" fmla="*/ 0 w 21"/>
              <a:gd name="T1" fmla="*/ 510 h 510"/>
              <a:gd name="T2" fmla="*/ 21 w 21"/>
              <a:gd name="T3" fmla="*/ 501 h 510"/>
              <a:gd name="T4" fmla="*/ 21 w 21"/>
              <a:gd name="T5" fmla="*/ 0 h 510"/>
              <a:gd name="T6" fmla="*/ 0 60000 65536"/>
              <a:gd name="T7" fmla="*/ 0 60000 65536"/>
              <a:gd name="T8" fmla="*/ 0 60000 65536"/>
              <a:gd name="T9" fmla="*/ 0 w 21"/>
              <a:gd name="T10" fmla="*/ 0 h 510"/>
              <a:gd name="T11" fmla="*/ 21 w 21"/>
              <a:gd name="T12" fmla="*/ 510 h 510"/>
            </a:gdLst>
            <a:ahLst/>
            <a:cxnLst>
              <a:cxn ang="T6">
                <a:pos x="T0" y="T1"/>
              </a:cxn>
              <a:cxn ang="T7">
                <a:pos x="T2" y="T3"/>
              </a:cxn>
              <a:cxn ang="T8">
                <a:pos x="T4" y="T5"/>
              </a:cxn>
            </a:cxnLst>
            <a:rect l="T9" t="T10" r="T11" b="T12"/>
            <a:pathLst>
              <a:path w="21" h="510">
                <a:moveTo>
                  <a:pt x="0" y="510"/>
                </a:moveTo>
                <a:lnTo>
                  <a:pt x="21" y="501"/>
                </a:lnTo>
                <a:lnTo>
                  <a:pt x="21" y="0"/>
                </a:lnTo>
              </a:path>
            </a:pathLst>
          </a:custGeom>
          <a:noFill/>
          <a:ln w="0">
            <a:solidFill>
              <a:srgbClr val="000000"/>
            </a:solidFill>
            <a:round/>
            <a:headEnd/>
            <a:tailEnd/>
          </a:ln>
        </p:spPr>
        <p:txBody>
          <a:bodyPr/>
          <a:lstStyle/>
          <a:p>
            <a:pPr algn="ctr"/>
            <a:endParaRPr lang="zh-CN" altLang="en-US" sz="2800">
              <a:latin typeface="Times" pitchFamily="18" charset="0"/>
            </a:endParaRPr>
          </a:p>
        </p:txBody>
      </p:sp>
      <p:sp>
        <p:nvSpPr>
          <p:cNvPr id="152587" name="Freeform 12"/>
          <p:cNvSpPr>
            <a:spLocks/>
          </p:cNvSpPr>
          <p:nvPr/>
        </p:nvSpPr>
        <p:spPr bwMode="auto">
          <a:xfrm>
            <a:off x="5397500" y="1636713"/>
            <a:ext cx="177800" cy="4662487"/>
          </a:xfrm>
          <a:custGeom>
            <a:avLst/>
            <a:gdLst>
              <a:gd name="T0" fmla="*/ 0 w 21"/>
              <a:gd name="T1" fmla="*/ 510 h 510"/>
              <a:gd name="T2" fmla="*/ 21 w 21"/>
              <a:gd name="T3" fmla="*/ 501 h 510"/>
              <a:gd name="T4" fmla="*/ 21 w 21"/>
              <a:gd name="T5" fmla="*/ 0 h 510"/>
              <a:gd name="T6" fmla="*/ 0 60000 65536"/>
              <a:gd name="T7" fmla="*/ 0 60000 65536"/>
              <a:gd name="T8" fmla="*/ 0 60000 65536"/>
              <a:gd name="T9" fmla="*/ 0 w 21"/>
              <a:gd name="T10" fmla="*/ 0 h 510"/>
              <a:gd name="T11" fmla="*/ 21 w 21"/>
              <a:gd name="T12" fmla="*/ 510 h 510"/>
            </a:gdLst>
            <a:ahLst/>
            <a:cxnLst>
              <a:cxn ang="T6">
                <a:pos x="T0" y="T1"/>
              </a:cxn>
              <a:cxn ang="T7">
                <a:pos x="T2" y="T3"/>
              </a:cxn>
              <a:cxn ang="T8">
                <a:pos x="T4" y="T5"/>
              </a:cxn>
            </a:cxnLst>
            <a:rect l="T9" t="T10" r="T11" b="T12"/>
            <a:pathLst>
              <a:path w="21" h="510">
                <a:moveTo>
                  <a:pt x="0" y="510"/>
                </a:moveTo>
                <a:lnTo>
                  <a:pt x="21" y="501"/>
                </a:lnTo>
                <a:lnTo>
                  <a:pt x="21" y="0"/>
                </a:lnTo>
              </a:path>
            </a:pathLst>
          </a:custGeom>
          <a:noFill/>
          <a:ln w="0">
            <a:solidFill>
              <a:srgbClr val="000000"/>
            </a:solidFill>
            <a:round/>
            <a:headEnd/>
            <a:tailEnd/>
          </a:ln>
        </p:spPr>
        <p:txBody>
          <a:bodyPr/>
          <a:lstStyle/>
          <a:p>
            <a:pPr algn="ctr"/>
            <a:endParaRPr lang="zh-CN" altLang="en-US" sz="2800">
              <a:latin typeface="Times" pitchFamily="18" charset="0"/>
            </a:endParaRPr>
          </a:p>
        </p:txBody>
      </p:sp>
      <p:sp>
        <p:nvSpPr>
          <p:cNvPr id="152588" name="Freeform 13"/>
          <p:cNvSpPr>
            <a:spLocks/>
          </p:cNvSpPr>
          <p:nvPr/>
        </p:nvSpPr>
        <p:spPr bwMode="auto">
          <a:xfrm>
            <a:off x="6275388" y="1636713"/>
            <a:ext cx="177800" cy="4662487"/>
          </a:xfrm>
          <a:custGeom>
            <a:avLst/>
            <a:gdLst>
              <a:gd name="T0" fmla="*/ 0 w 21"/>
              <a:gd name="T1" fmla="*/ 510 h 510"/>
              <a:gd name="T2" fmla="*/ 21 w 21"/>
              <a:gd name="T3" fmla="*/ 501 h 510"/>
              <a:gd name="T4" fmla="*/ 21 w 21"/>
              <a:gd name="T5" fmla="*/ 0 h 510"/>
              <a:gd name="T6" fmla="*/ 0 60000 65536"/>
              <a:gd name="T7" fmla="*/ 0 60000 65536"/>
              <a:gd name="T8" fmla="*/ 0 60000 65536"/>
              <a:gd name="T9" fmla="*/ 0 w 21"/>
              <a:gd name="T10" fmla="*/ 0 h 510"/>
              <a:gd name="T11" fmla="*/ 21 w 21"/>
              <a:gd name="T12" fmla="*/ 510 h 510"/>
            </a:gdLst>
            <a:ahLst/>
            <a:cxnLst>
              <a:cxn ang="T6">
                <a:pos x="T0" y="T1"/>
              </a:cxn>
              <a:cxn ang="T7">
                <a:pos x="T2" y="T3"/>
              </a:cxn>
              <a:cxn ang="T8">
                <a:pos x="T4" y="T5"/>
              </a:cxn>
            </a:cxnLst>
            <a:rect l="T9" t="T10" r="T11" b="T12"/>
            <a:pathLst>
              <a:path w="21" h="510">
                <a:moveTo>
                  <a:pt x="0" y="510"/>
                </a:moveTo>
                <a:lnTo>
                  <a:pt x="21" y="501"/>
                </a:lnTo>
                <a:lnTo>
                  <a:pt x="21" y="0"/>
                </a:lnTo>
              </a:path>
            </a:pathLst>
          </a:custGeom>
          <a:noFill/>
          <a:ln w="0">
            <a:solidFill>
              <a:srgbClr val="000000"/>
            </a:solidFill>
            <a:round/>
            <a:headEnd/>
            <a:tailEnd/>
          </a:ln>
        </p:spPr>
        <p:txBody>
          <a:bodyPr/>
          <a:lstStyle/>
          <a:p>
            <a:pPr algn="ctr"/>
            <a:endParaRPr lang="zh-CN" altLang="en-US" sz="2800">
              <a:latin typeface="Times" pitchFamily="18" charset="0"/>
            </a:endParaRPr>
          </a:p>
        </p:txBody>
      </p:sp>
      <p:sp>
        <p:nvSpPr>
          <p:cNvPr id="152589" name="Freeform 14"/>
          <p:cNvSpPr>
            <a:spLocks/>
          </p:cNvSpPr>
          <p:nvPr/>
        </p:nvSpPr>
        <p:spPr bwMode="auto">
          <a:xfrm>
            <a:off x="7161213" y="1636713"/>
            <a:ext cx="171450" cy="4662487"/>
          </a:xfrm>
          <a:custGeom>
            <a:avLst/>
            <a:gdLst>
              <a:gd name="T0" fmla="*/ 0 w 20"/>
              <a:gd name="T1" fmla="*/ 510 h 510"/>
              <a:gd name="T2" fmla="*/ 20 w 20"/>
              <a:gd name="T3" fmla="*/ 501 h 510"/>
              <a:gd name="T4" fmla="*/ 20 w 20"/>
              <a:gd name="T5" fmla="*/ 0 h 510"/>
              <a:gd name="T6" fmla="*/ 0 60000 65536"/>
              <a:gd name="T7" fmla="*/ 0 60000 65536"/>
              <a:gd name="T8" fmla="*/ 0 60000 65536"/>
              <a:gd name="T9" fmla="*/ 0 w 20"/>
              <a:gd name="T10" fmla="*/ 0 h 510"/>
              <a:gd name="T11" fmla="*/ 20 w 20"/>
              <a:gd name="T12" fmla="*/ 510 h 510"/>
            </a:gdLst>
            <a:ahLst/>
            <a:cxnLst>
              <a:cxn ang="T6">
                <a:pos x="T0" y="T1"/>
              </a:cxn>
              <a:cxn ang="T7">
                <a:pos x="T2" y="T3"/>
              </a:cxn>
              <a:cxn ang="T8">
                <a:pos x="T4" y="T5"/>
              </a:cxn>
            </a:cxnLst>
            <a:rect l="T9" t="T10" r="T11" b="T12"/>
            <a:pathLst>
              <a:path w="20" h="510">
                <a:moveTo>
                  <a:pt x="0" y="510"/>
                </a:moveTo>
                <a:lnTo>
                  <a:pt x="20" y="501"/>
                </a:lnTo>
                <a:lnTo>
                  <a:pt x="20" y="0"/>
                </a:lnTo>
              </a:path>
            </a:pathLst>
          </a:custGeom>
          <a:noFill/>
          <a:ln w="0">
            <a:solidFill>
              <a:srgbClr val="000000"/>
            </a:solidFill>
            <a:round/>
            <a:headEnd/>
            <a:tailEnd/>
          </a:ln>
        </p:spPr>
        <p:txBody>
          <a:bodyPr/>
          <a:lstStyle/>
          <a:p>
            <a:pPr algn="ctr"/>
            <a:endParaRPr lang="zh-CN" altLang="en-US" sz="2800">
              <a:latin typeface="Times" pitchFamily="18" charset="0"/>
            </a:endParaRPr>
          </a:p>
        </p:txBody>
      </p:sp>
      <p:sp>
        <p:nvSpPr>
          <p:cNvPr id="152590" name="Freeform 15"/>
          <p:cNvSpPr>
            <a:spLocks/>
          </p:cNvSpPr>
          <p:nvPr/>
        </p:nvSpPr>
        <p:spPr bwMode="auto">
          <a:xfrm>
            <a:off x="8039100" y="1636713"/>
            <a:ext cx="171450" cy="4662487"/>
          </a:xfrm>
          <a:custGeom>
            <a:avLst/>
            <a:gdLst>
              <a:gd name="T0" fmla="*/ 0 w 20"/>
              <a:gd name="T1" fmla="*/ 510 h 510"/>
              <a:gd name="T2" fmla="*/ 20 w 20"/>
              <a:gd name="T3" fmla="*/ 501 h 510"/>
              <a:gd name="T4" fmla="*/ 20 w 20"/>
              <a:gd name="T5" fmla="*/ 0 h 510"/>
              <a:gd name="T6" fmla="*/ 0 60000 65536"/>
              <a:gd name="T7" fmla="*/ 0 60000 65536"/>
              <a:gd name="T8" fmla="*/ 0 60000 65536"/>
              <a:gd name="T9" fmla="*/ 0 w 20"/>
              <a:gd name="T10" fmla="*/ 0 h 510"/>
              <a:gd name="T11" fmla="*/ 20 w 20"/>
              <a:gd name="T12" fmla="*/ 510 h 510"/>
            </a:gdLst>
            <a:ahLst/>
            <a:cxnLst>
              <a:cxn ang="T6">
                <a:pos x="T0" y="T1"/>
              </a:cxn>
              <a:cxn ang="T7">
                <a:pos x="T2" y="T3"/>
              </a:cxn>
              <a:cxn ang="T8">
                <a:pos x="T4" y="T5"/>
              </a:cxn>
            </a:cxnLst>
            <a:rect l="T9" t="T10" r="T11" b="T12"/>
            <a:pathLst>
              <a:path w="20" h="510">
                <a:moveTo>
                  <a:pt x="0" y="510"/>
                </a:moveTo>
                <a:lnTo>
                  <a:pt x="20" y="501"/>
                </a:lnTo>
                <a:lnTo>
                  <a:pt x="20" y="0"/>
                </a:lnTo>
              </a:path>
            </a:pathLst>
          </a:custGeom>
          <a:noFill/>
          <a:ln w="0">
            <a:solidFill>
              <a:srgbClr val="000000"/>
            </a:solidFill>
            <a:round/>
            <a:headEnd/>
            <a:tailEnd/>
          </a:ln>
        </p:spPr>
        <p:txBody>
          <a:bodyPr/>
          <a:lstStyle/>
          <a:p>
            <a:pPr algn="ctr"/>
            <a:endParaRPr lang="zh-CN" altLang="en-US" sz="2800">
              <a:latin typeface="Times" pitchFamily="18" charset="0"/>
            </a:endParaRPr>
          </a:p>
        </p:txBody>
      </p:sp>
      <p:sp>
        <p:nvSpPr>
          <p:cNvPr id="152591" name="Freeform 16"/>
          <p:cNvSpPr>
            <a:spLocks/>
          </p:cNvSpPr>
          <p:nvPr/>
        </p:nvSpPr>
        <p:spPr bwMode="auto">
          <a:xfrm>
            <a:off x="1884363" y="1636713"/>
            <a:ext cx="171450" cy="4662487"/>
          </a:xfrm>
          <a:custGeom>
            <a:avLst/>
            <a:gdLst>
              <a:gd name="T0" fmla="*/ 108 w 108"/>
              <a:gd name="T1" fmla="*/ 0 h 2937"/>
              <a:gd name="T2" fmla="*/ 0 w 108"/>
              <a:gd name="T3" fmla="*/ 52 h 2937"/>
              <a:gd name="T4" fmla="*/ 0 w 108"/>
              <a:gd name="T5" fmla="*/ 2937 h 2937"/>
              <a:gd name="T6" fmla="*/ 108 w 108"/>
              <a:gd name="T7" fmla="*/ 2885 h 2937"/>
              <a:gd name="T8" fmla="*/ 108 w 108"/>
              <a:gd name="T9" fmla="*/ 0 h 2937"/>
              <a:gd name="T10" fmla="*/ 0 60000 65536"/>
              <a:gd name="T11" fmla="*/ 0 60000 65536"/>
              <a:gd name="T12" fmla="*/ 0 60000 65536"/>
              <a:gd name="T13" fmla="*/ 0 60000 65536"/>
              <a:gd name="T14" fmla="*/ 0 60000 65536"/>
              <a:gd name="T15" fmla="*/ 0 w 108"/>
              <a:gd name="T16" fmla="*/ 0 h 2937"/>
              <a:gd name="T17" fmla="*/ 108 w 108"/>
              <a:gd name="T18" fmla="*/ 2937 h 2937"/>
            </a:gdLst>
            <a:ahLst/>
            <a:cxnLst>
              <a:cxn ang="T10">
                <a:pos x="T0" y="T1"/>
              </a:cxn>
              <a:cxn ang="T11">
                <a:pos x="T2" y="T3"/>
              </a:cxn>
              <a:cxn ang="T12">
                <a:pos x="T4" y="T5"/>
              </a:cxn>
              <a:cxn ang="T13">
                <a:pos x="T6" y="T7"/>
              </a:cxn>
              <a:cxn ang="T14">
                <a:pos x="T8" y="T9"/>
              </a:cxn>
            </a:cxnLst>
            <a:rect l="T15" t="T16" r="T17" b="T18"/>
            <a:pathLst>
              <a:path w="108" h="2937">
                <a:moveTo>
                  <a:pt x="108" y="0"/>
                </a:moveTo>
                <a:lnTo>
                  <a:pt x="0" y="52"/>
                </a:lnTo>
                <a:lnTo>
                  <a:pt x="0" y="2937"/>
                </a:lnTo>
                <a:lnTo>
                  <a:pt x="108" y="2885"/>
                </a:lnTo>
                <a:lnTo>
                  <a:pt x="108" y="0"/>
                </a:lnTo>
                <a:close/>
              </a:path>
            </a:pathLst>
          </a:custGeom>
          <a:noFill/>
          <a:ln w="0">
            <a:solidFill>
              <a:srgbClr val="000000"/>
            </a:solidFill>
            <a:round/>
            <a:headEnd/>
            <a:tailEnd/>
          </a:ln>
        </p:spPr>
        <p:txBody>
          <a:bodyPr/>
          <a:lstStyle/>
          <a:p>
            <a:pPr algn="ctr"/>
            <a:endParaRPr lang="zh-CN" altLang="en-US" sz="2800">
              <a:latin typeface="Times" pitchFamily="18" charset="0"/>
            </a:endParaRPr>
          </a:p>
        </p:txBody>
      </p:sp>
      <p:sp>
        <p:nvSpPr>
          <p:cNvPr id="152592" name="Freeform 17"/>
          <p:cNvSpPr>
            <a:spLocks/>
          </p:cNvSpPr>
          <p:nvPr/>
        </p:nvSpPr>
        <p:spPr bwMode="auto">
          <a:xfrm>
            <a:off x="1884363" y="6216650"/>
            <a:ext cx="6326187" cy="82550"/>
          </a:xfrm>
          <a:custGeom>
            <a:avLst/>
            <a:gdLst>
              <a:gd name="T0" fmla="*/ 0 w 3985"/>
              <a:gd name="T1" fmla="*/ 52 h 52"/>
              <a:gd name="T2" fmla="*/ 3877 w 3985"/>
              <a:gd name="T3" fmla="*/ 52 h 52"/>
              <a:gd name="T4" fmla="*/ 3985 w 3985"/>
              <a:gd name="T5" fmla="*/ 0 h 52"/>
              <a:gd name="T6" fmla="*/ 108 w 3985"/>
              <a:gd name="T7" fmla="*/ 0 h 52"/>
              <a:gd name="T8" fmla="*/ 0 w 3985"/>
              <a:gd name="T9" fmla="*/ 52 h 52"/>
              <a:gd name="T10" fmla="*/ 0 60000 65536"/>
              <a:gd name="T11" fmla="*/ 0 60000 65536"/>
              <a:gd name="T12" fmla="*/ 0 60000 65536"/>
              <a:gd name="T13" fmla="*/ 0 60000 65536"/>
              <a:gd name="T14" fmla="*/ 0 60000 65536"/>
              <a:gd name="T15" fmla="*/ 0 w 3985"/>
              <a:gd name="T16" fmla="*/ 0 h 52"/>
              <a:gd name="T17" fmla="*/ 3985 w 3985"/>
              <a:gd name="T18" fmla="*/ 52 h 52"/>
            </a:gdLst>
            <a:ahLst/>
            <a:cxnLst>
              <a:cxn ang="T10">
                <a:pos x="T0" y="T1"/>
              </a:cxn>
              <a:cxn ang="T11">
                <a:pos x="T2" y="T3"/>
              </a:cxn>
              <a:cxn ang="T12">
                <a:pos x="T4" y="T5"/>
              </a:cxn>
              <a:cxn ang="T13">
                <a:pos x="T6" y="T7"/>
              </a:cxn>
              <a:cxn ang="T14">
                <a:pos x="T8" y="T9"/>
              </a:cxn>
            </a:cxnLst>
            <a:rect l="T15" t="T16" r="T17" b="T18"/>
            <a:pathLst>
              <a:path w="3985" h="52">
                <a:moveTo>
                  <a:pt x="0" y="52"/>
                </a:moveTo>
                <a:lnTo>
                  <a:pt x="3877" y="52"/>
                </a:lnTo>
                <a:lnTo>
                  <a:pt x="3985" y="0"/>
                </a:lnTo>
                <a:lnTo>
                  <a:pt x="108" y="0"/>
                </a:lnTo>
                <a:lnTo>
                  <a:pt x="0" y="52"/>
                </a:lnTo>
                <a:close/>
              </a:path>
            </a:pathLst>
          </a:custGeom>
          <a:noFill/>
          <a:ln w="7938">
            <a:solidFill>
              <a:srgbClr val="808080"/>
            </a:solidFill>
            <a:round/>
            <a:headEnd/>
            <a:tailEnd/>
          </a:ln>
        </p:spPr>
        <p:txBody>
          <a:bodyPr/>
          <a:lstStyle/>
          <a:p>
            <a:pPr algn="ctr"/>
            <a:endParaRPr lang="zh-CN" altLang="en-US" sz="2800">
              <a:latin typeface="Times" pitchFamily="18" charset="0"/>
            </a:endParaRPr>
          </a:p>
        </p:txBody>
      </p:sp>
      <p:sp>
        <p:nvSpPr>
          <p:cNvPr id="152593" name="Rectangle 18"/>
          <p:cNvSpPr>
            <a:spLocks noChangeArrowheads="1"/>
          </p:cNvSpPr>
          <p:nvPr/>
        </p:nvSpPr>
        <p:spPr bwMode="auto">
          <a:xfrm>
            <a:off x="2055813" y="1636713"/>
            <a:ext cx="6154737" cy="4579937"/>
          </a:xfrm>
          <a:prstGeom prst="rect">
            <a:avLst/>
          </a:prstGeom>
          <a:noFill/>
          <a:ln w="7938">
            <a:solidFill>
              <a:srgbClr val="808080"/>
            </a:solidFill>
            <a:miter lim="800000"/>
            <a:headEnd/>
            <a:tailEnd/>
          </a:ln>
        </p:spPr>
        <p:txBody>
          <a:bodyPr/>
          <a:lstStyle/>
          <a:p>
            <a:pPr algn="ctr"/>
            <a:endParaRPr lang="zh-CN" altLang="en-US" sz="2800">
              <a:latin typeface="Times" pitchFamily="18" charset="0"/>
            </a:endParaRPr>
          </a:p>
        </p:txBody>
      </p:sp>
      <p:sp>
        <p:nvSpPr>
          <p:cNvPr id="152594" name="Freeform 19"/>
          <p:cNvSpPr>
            <a:spLocks/>
          </p:cNvSpPr>
          <p:nvPr/>
        </p:nvSpPr>
        <p:spPr bwMode="auto">
          <a:xfrm>
            <a:off x="1935163" y="5942013"/>
            <a:ext cx="1066800" cy="36512"/>
          </a:xfrm>
          <a:custGeom>
            <a:avLst/>
            <a:gdLst>
              <a:gd name="T0" fmla="*/ 0 w 672"/>
              <a:gd name="T1" fmla="*/ 23 h 23"/>
              <a:gd name="T2" fmla="*/ 629 w 672"/>
              <a:gd name="T3" fmla="*/ 23 h 23"/>
              <a:gd name="T4" fmla="*/ 672 w 672"/>
              <a:gd name="T5" fmla="*/ 0 h 23"/>
              <a:gd name="T6" fmla="*/ 43 w 672"/>
              <a:gd name="T7" fmla="*/ 0 h 23"/>
              <a:gd name="T8" fmla="*/ 0 w 672"/>
              <a:gd name="T9" fmla="*/ 23 h 23"/>
              <a:gd name="T10" fmla="*/ 0 60000 65536"/>
              <a:gd name="T11" fmla="*/ 0 60000 65536"/>
              <a:gd name="T12" fmla="*/ 0 60000 65536"/>
              <a:gd name="T13" fmla="*/ 0 60000 65536"/>
              <a:gd name="T14" fmla="*/ 0 60000 65536"/>
              <a:gd name="T15" fmla="*/ 0 w 672"/>
              <a:gd name="T16" fmla="*/ 0 h 23"/>
              <a:gd name="T17" fmla="*/ 672 w 672"/>
              <a:gd name="T18" fmla="*/ 23 h 23"/>
            </a:gdLst>
            <a:ahLst/>
            <a:cxnLst>
              <a:cxn ang="T10">
                <a:pos x="T0" y="T1"/>
              </a:cxn>
              <a:cxn ang="T11">
                <a:pos x="T2" y="T3"/>
              </a:cxn>
              <a:cxn ang="T12">
                <a:pos x="T4" y="T5"/>
              </a:cxn>
              <a:cxn ang="T13">
                <a:pos x="T6" y="T7"/>
              </a:cxn>
              <a:cxn ang="T14">
                <a:pos x="T8" y="T9"/>
              </a:cxn>
            </a:cxnLst>
            <a:rect l="T15" t="T16" r="T17" b="T18"/>
            <a:pathLst>
              <a:path w="672" h="23">
                <a:moveTo>
                  <a:pt x="0" y="23"/>
                </a:moveTo>
                <a:lnTo>
                  <a:pt x="629" y="23"/>
                </a:lnTo>
                <a:lnTo>
                  <a:pt x="672" y="0"/>
                </a:lnTo>
                <a:lnTo>
                  <a:pt x="43" y="0"/>
                </a:lnTo>
                <a:lnTo>
                  <a:pt x="0" y="23"/>
                </a:lnTo>
                <a:close/>
              </a:path>
            </a:pathLst>
          </a:custGeom>
          <a:solidFill>
            <a:srgbClr val="264DBF"/>
          </a:solidFill>
          <a:ln w="0">
            <a:solidFill>
              <a:srgbClr val="000000"/>
            </a:solidFill>
            <a:round/>
            <a:headEnd/>
            <a:tailEnd/>
          </a:ln>
        </p:spPr>
        <p:txBody>
          <a:bodyPr/>
          <a:lstStyle/>
          <a:p>
            <a:pPr algn="ctr"/>
            <a:endParaRPr lang="zh-CN" altLang="en-US" sz="2800">
              <a:latin typeface="Times" pitchFamily="18" charset="0"/>
            </a:endParaRPr>
          </a:p>
        </p:txBody>
      </p:sp>
      <p:sp>
        <p:nvSpPr>
          <p:cNvPr id="152595" name="Rectangle 20"/>
          <p:cNvSpPr>
            <a:spLocks noChangeArrowheads="1"/>
          </p:cNvSpPr>
          <p:nvPr/>
        </p:nvSpPr>
        <p:spPr bwMode="auto">
          <a:xfrm>
            <a:off x="1935163" y="5978525"/>
            <a:ext cx="998537" cy="174625"/>
          </a:xfrm>
          <a:prstGeom prst="rect">
            <a:avLst/>
          </a:prstGeom>
          <a:solidFill>
            <a:srgbClr val="3366FF"/>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596" name="Freeform 21"/>
          <p:cNvSpPr>
            <a:spLocks/>
          </p:cNvSpPr>
          <p:nvPr/>
        </p:nvSpPr>
        <p:spPr bwMode="auto">
          <a:xfrm>
            <a:off x="2933700" y="5942013"/>
            <a:ext cx="68263" cy="211137"/>
          </a:xfrm>
          <a:custGeom>
            <a:avLst/>
            <a:gdLst>
              <a:gd name="T0" fmla="*/ 43 w 43"/>
              <a:gd name="T1" fmla="*/ 110 h 133"/>
              <a:gd name="T2" fmla="*/ 0 w 43"/>
              <a:gd name="T3" fmla="*/ 133 h 133"/>
              <a:gd name="T4" fmla="*/ 0 w 43"/>
              <a:gd name="T5" fmla="*/ 23 h 133"/>
              <a:gd name="T6" fmla="*/ 43 w 43"/>
              <a:gd name="T7" fmla="*/ 0 h 133"/>
              <a:gd name="T8" fmla="*/ 43 w 43"/>
              <a:gd name="T9" fmla="*/ 110 h 133"/>
              <a:gd name="T10" fmla="*/ 0 60000 65536"/>
              <a:gd name="T11" fmla="*/ 0 60000 65536"/>
              <a:gd name="T12" fmla="*/ 0 60000 65536"/>
              <a:gd name="T13" fmla="*/ 0 60000 65536"/>
              <a:gd name="T14" fmla="*/ 0 60000 65536"/>
              <a:gd name="T15" fmla="*/ 0 w 43"/>
              <a:gd name="T16" fmla="*/ 0 h 133"/>
              <a:gd name="T17" fmla="*/ 43 w 43"/>
              <a:gd name="T18" fmla="*/ 133 h 133"/>
            </a:gdLst>
            <a:ahLst/>
            <a:cxnLst>
              <a:cxn ang="T10">
                <a:pos x="T0" y="T1"/>
              </a:cxn>
              <a:cxn ang="T11">
                <a:pos x="T2" y="T3"/>
              </a:cxn>
              <a:cxn ang="T12">
                <a:pos x="T4" y="T5"/>
              </a:cxn>
              <a:cxn ang="T13">
                <a:pos x="T6" y="T7"/>
              </a:cxn>
              <a:cxn ang="T14">
                <a:pos x="T8" y="T9"/>
              </a:cxn>
            </a:cxnLst>
            <a:rect l="T15" t="T16" r="T17" b="T18"/>
            <a:pathLst>
              <a:path w="43" h="133">
                <a:moveTo>
                  <a:pt x="43" y="110"/>
                </a:moveTo>
                <a:lnTo>
                  <a:pt x="0" y="133"/>
                </a:lnTo>
                <a:lnTo>
                  <a:pt x="0" y="23"/>
                </a:lnTo>
                <a:lnTo>
                  <a:pt x="43" y="0"/>
                </a:lnTo>
                <a:lnTo>
                  <a:pt x="43" y="110"/>
                </a:lnTo>
                <a:close/>
              </a:path>
            </a:pathLst>
          </a:custGeom>
          <a:solidFill>
            <a:srgbClr val="1A3380"/>
          </a:solidFill>
          <a:ln w="0">
            <a:solidFill>
              <a:srgbClr val="000000"/>
            </a:solidFill>
            <a:round/>
            <a:headEnd/>
            <a:tailEnd/>
          </a:ln>
        </p:spPr>
        <p:txBody>
          <a:bodyPr/>
          <a:lstStyle/>
          <a:p>
            <a:pPr algn="ctr"/>
            <a:endParaRPr lang="zh-CN" altLang="en-US" sz="2800">
              <a:latin typeface="Times" pitchFamily="18" charset="0"/>
            </a:endParaRPr>
          </a:p>
        </p:txBody>
      </p:sp>
      <p:sp>
        <p:nvSpPr>
          <p:cNvPr id="152597" name="Freeform 22"/>
          <p:cNvSpPr>
            <a:spLocks/>
          </p:cNvSpPr>
          <p:nvPr/>
        </p:nvSpPr>
        <p:spPr bwMode="auto">
          <a:xfrm>
            <a:off x="1935163" y="5776913"/>
            <a:ext cx="1279525" cy="28575"/>
          </a:xfrm>
          <a:custGeom>
            <a:avLst/>
            <a:gdLst>
              <a:gd name="T0" fmla="*/ 0 w 806"/>
              <a:gd name="T1" fmla="*/ 18 h 18"/>
              <a:gd name="T2" fmla="*/ 763 w 806"/>
              <a:gd name="T3" fmla="*/ 18 h 18"/>
              <a:gd name="T4" fmla="*/ 806 w 806"/>
              <a:gd name="T5" fmla="*/ 0 h 18"/>
              <a:gd name="T6" fmla="*/ 43 w 806"/>
              <a:gd name="T7" fmla="*/ 0 h 18"/>
              <a:gd name="T8" fmla="*/ 0 w 806"/>
              <a:gd name="T9" fmla="*/ 18 h 18"/>
              <a:gd name="T10" fmla="*/ 0 60000 65536"/>
              <a:gd name="T11" fmla="*/ 0 60000 65536"/>
              <a:gd name="T12" fmla="*/ 0 60000 65536"/>
              <a:gd name="T13" fmla="*/ 0 60000 65536"/>
              <a:gd name="T14" fmla="*/ 0 60000 65536"/>
              <a:gd name="T15" fmla="*/ 0 w 806"/>
              <a:gd name="T16" fmla="*/ 0 h 18"/>
              <a:gd name="T17" fmla="*/ 806 w 806"/>
              <a:gd name="T18" fmla="*/ 18 h 18"/>
            </a:gdLst>
            <a:ahLst/>
            <a:cxnLst>
              <a:cxn ang="T10">
                <a:pos x="T0" y="T1"/>
              </a:cxn>
              <a:cxn ang="T11">
                <a:pos x="T2" y="T3"/>
              </a:cxn>
              <a:cxn ang="T12">
                <a:pos x="T4" y="T5"/>
              </a:cxn>
              <a:cxn ang="T13">
                <a:pos x="T6" y="T7"/>
              </a:cxn>
              <a:cxn ang="T14">
                <a:pos x="T8" y="T9"/>
              </a:cxn>
            </a:cxnLst>
            <a:rect l="T15" t="T16" r="T17" b="T18"/>
            <a:pathLst>
              <a:path w="806" h="18">
                <a:moveTo>
                  <a:pt x="0" y="18"/>
                </a:moveTo>
                <a:lnTo>
                  <a:pt x="763" y="18"/>
                </a:lnTo>
                <a:lnTo>
                  <a:pt x="806" y="0"/>
                </a:lnTo>
                <a:lnTo>
                  <a:pt x="43" y="0"/>
                </a:lnTo>
                <a:lnTo>
                  <a:pt x="0" y="18"/>
                </a:lnTo>
                <a:close/>
              </a:path>
            </a:pathLst>
          </a:custGeom>
          <a:solidFill>
            <a:srgbClr val="739900"/>
          </a:solidFill>
          <a:ln w="0">
            <a:solidFill>
              <a:srgbClr val="000000"/>
            </a:solidFill>
            <a:round/>
            <a:headEnd/>
            <a:tailEnd/>
          </a:ln>
        </p:spPr>
        <p:txBody>
          <a:bodyPr/>
          <a:lstStyle/>
          <a:p>
            <a:pPr algn="ctr"/>
            <a:endParaRPr lang="zh-CN" altLang="en-US" sz="2800">
              <a:latin typeface="Times" pitchFamily="18" charset="0"/>
            </a:endParaRPr>
          </a:p>
        </p:txBody>
      </p:sp>
      <p:sp>
        <p:nvSpPr>
          <p:cNvPr id="152598" name="Rectangle 23"/>
          <p:cNvSpPr>
            <a:spLocks noChangeArrowheads="1"/>
          </p:cNvSpPr>
          <p:nvPr/>
        </p:nvSpPr>
        <p:spPr bwMode="auto">
          <a:xfrm>
            <a:off x="1935163" y="5805488"/>
            <a:ext cx="1211262" cy="173037"/>
          </a:xfrm>
          <a:prstGeom prst="rect">
            <a:avLst/>
          </a:prstGeom>
          <a:solidFill>
            <a:srgbClr val="99CC00"/>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599" name="Freeform 24"/>
          <p:cNvSpPr>
            <a:spLocks/>
          </p:cNvSpPr>
          <p:nvPr/>
        </p:nvSpPr>
        <p:spPr bwMode="auto">
          <a:xfrm>
            <a:off x="3146425" y="5776913"/>
            <a:ext cx="68263" cy="201612"/>
          </a:xfrm>
          <a:custGeom>
            <a:avLst/>
            <a:gdLst>
              <a:gd name="T0" fmla="*/ 43 w 43"/>
              <a:gd name="T1" fmla="*/ 104 h 127"/>
              <a:gd name="T2" fmla="*/ 0 w 43"/>
              <a:gd name="T3" fmla="*/ 127 h 127"/>
              <a:gd name="T4" fmla="*/ 0 w 43"/>
              <a:gd name="T5" fmla="*/ 18 h 127"/>
              <a:gd name="T6" fmla="*/ 43 w 43"/>
              <a:gd name="T7" fmla="*/ 0 h 127"/>
              <a:gd name="T8" fmla="*/ 43 w 43"/>
              <a:gd name="T9" fmla="*/ 104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04"/>
                </a:moveTo>
                <a:lnTo>
                  <a:pt x="0" y="127"/>
                </a:lnTo>
                <a:lnTo>
                  <a:pt x="0" y="18"/>
                </a:lnTo>
                <a:lnTo>
                  <a:pt x="43" y="0"/>
                </a:lnTo>
                <a:lnTo>
                  <a:pt x="43" y="104"/>
                </a:lnTo>
                <a:close/>
              </a:path>
            </a:pathLst>
          </a:custGeom>
          <a:solidFill>
            <a:srgbClr val="4D6600"/>
          </a:solidFill>
          <a:ln w="0">
            <a:solidFill>
              <a:srgbClr val="000000"/>
            </a:solidFill>
            <a:round/>
            <a:headEnd/>
            <a:tailEnd/>
          </a:ln>
        </p:spPr>
        <p:txBody>
          <a:bodyPr/>
          <a:lstStyle/>
          <a:p>
            <a:pPr algn="ctr"/>
            <a:endParaRPr lang="zh-CN" altLang="en-US" sz="2800">
              <a:latin typeface="Times" pitchFamily="18" charset="0"/>
            </a:endParaRPr>
          </a:p>
        </p:txBody>
      </p:sp>
      <p:sp>
        <p:nvSpPr>
          <p:cNvPr id="152600" name="Freeform 25"/>
          <p:cNvSpPr>
            <a:spLocks/>
          </p:cNvSpPr>
          <p:nvPr/>
        </p:nvSpPr>
        <p:spPr bwMode="auto">
          <a:xfrm>
            <a:off x="1935163" y="5603875"/>
            <a:ext cx="6215062" cy="36513"/>
          </a:xfrm>
          <a:custGeom>
            <a:avLst/>
            <a:gdLst>
              <a:gd name="T0" fmla="*/ 0 w 3915"/>
              <a:gd name="T1" fmla="*/ 23 h 23"/>
              <a:gd name="T2" fmla="*/ 3872 w 3915"/>
              <a:gd name="T3" fmla="*/ 23 h 23"/>
              <a:gd name="T4" fmla="*/ 3915 w 3915"/>
              <a:gd name="T5" fmla="*/ 0 h 23"/>
              <a:gd name="T6" fmla="*/ 43 w 3915"/>
              <a:gd name="T7" fmla="*/ 0 h 23"/>
              <a:gd name="T8" fmla="*/ 0 w 3915"/>
              <a:gd name="T9" fmla="*/ 23 h 23"/>
              <a:gd name="T10" fmla="*/ 0 60000 65536"/>
              <a:gd name="T11" fmla="*/ 0 60000 65536"/>
              <a:gd name="T12" fmla="*/ 0 60000 65536"/>
              <a:gd name="T13" fmla="*/ 0 60000 65536"/>
              <a:gd name="T14" fmla="*/ 0 60000 65536"/>
              <a:gd name="T15" fmla="*/ 0 w 3915"/>
              <a:gd name="T16" fmla="*/ 0 h 23"/>
              <a:gd name="T17" fmla="*/ 3915 w 3915"/>
              <a:gd name="T18" fmla="*/ 23 h 23"/>
            </a:gdLst>
            <a:ahLst/>
            <a:cxnLst>
              <a:cxn ang="T10">
                <a:pos x="T0" y="T1"/>
              </a:cxn>
              <a:cxn ang="T11">
                <a:pos x="T2" y="T3"/>
              </a:cxn>
              <a:cxn ang="T12">
                <a:pos x="T4" y="T5"/>
              </a:cxn>
              <a:cxn ang="T13">
                <a:pos x="T6" y="T7"/>
              </a:cxn>
              <a:cxn ang="T14">
                <a:pos x="T8" y="T9"/>
              </a:cxn>
            </a:cxnLst>
            <a:rect l="T15" t="T16" r="T17" b="T18"/>
            <a:pathLst>
              <a:path w="3915" h="23">
                <a:moveTo>
                  <a:pt x="0" y="23"/>
                </a:moveTo>
                <a:lnTo>
                  <a:pt x="3872" y="23"/>
                </a:lnTo>
                <a:lnTo>
                  <a:pt x="3915" y="0"/>
                </a:lnTo>
                <a:lnTo>
                  <a:pt x="43" y="0"/>
                </a:lnTo>
                <a:lnTo>
                  <a:pt x="0" y="23"/>
                </a:lnTo>
                <a:close/>
              </a:path>
            </a:pathLst>
          </a:custGeom>
          <a:solidFill>
            <a:srgbClr val="BF7399"/>
          </a:solidFill>
          <a:ln w="0">
            <a:solidFill>
              <a:srgbClr val="000000"/>
            </a:solidFill>
            <a:round/>
            <a:headEnd/>
            <a:tailEnd/>
          </a:ln>
        </p:spPr>
        <p:txBody>
          <a:bodyPr/>
          <a:lstStyle/>
          <a:p>
            <a:pPr algn="ctr"/>
            <a:endParaRPr lang="zh-CN" altLang="en-US" sz="2800">
              <a:latin typeface="Times" pitchFamily="18" charset="0"/>
            </a:endParaRPr>
          </a:p>
        </p:txBody>
      </p:sp>
      <p:sp>
        <p:nvSpPr>
          <p:cNvPr id="152601" name="Rectangle 26"/>
          <p:cNvSpPr>
            <a:spLocks noChangeArrowheads="1"/>
          </p:cNvSpPr>
          <p:nvPr/>
        </p:nvSpPr>
        <p:spPr bwMode="auto">
          <a:xfrm>
            <a:off x="1935163" y="5640388"/>
            <a:ext cx="6146800" cy="165100"/>
          </a:xfrm>
          <a:prstGeom prst="rect">
            <a:avLst/>
          </a:prstGeom>
          <a:solidFill>
            <a:srgbClr val="FF99CC"/>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02" name="Freeform 27"/>
          <p:cNvSpPr>
            <a:spLocks/>
          </p:cNvSpPr>
          <p:nvPr/>
        </p:nvSpPr>
        <p:spPr bwMode="auto">
          <a:xfrm>
            <a:off x="8081963" y="5603875"/>
            <a:ext cx="68262" cy="201613"/>
          </a:xfrm>
          <a:custGeom>
            <a:avLst/>
            <a:gdLst>
              <a:gd name="T0" fmla="*/ 43 w 43"/>
              <a:gd name="T1" fmla="*/ 109 h 127"/>
              <a:gd name="T2" fmla="*/ 0 w 43"/>
              <a:gd name="T3" fmla="*/ 127 h 127"/>
              <a:gd name="T4" fmla="*/ 0 w 43"/>
              <a:gd name="T5" fmla="*/ 23 h 127"/>
              <a:gd name="T6" fmla="*/ 43 w 43"/>
              <a:gd name="T7" fmla="*/ 0 h 127"/>
              <a:gd name="T8" fmla="*/ 43 w 43"/>
              <a:gd name="T9" fmla="*/ 109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09"/>
                </a:moveTo>
                <a:lnTo>
                  <a:pt x="0" y="127"/>
                </a:lnTo>
                <a:lnTo>
                  <a:pt x="0" y="23"/>
                </a:lnTo>
                <a:lnTo>
                  <a:pt x="43" y="0"/>
                </a:lnTo>
                <a:lnTo>
                  <a:pt x="43" y="109"/>
                </a:lnTo>
                <a:close/>
              </a:path>
            </a:pathLst>
          </a:custGeom>
          <a:solidFill>
            <a:srgbClr val="804D66"/>
          </a:solidFill>
          <a:ln w="0">
            <a:solidFill>
              <a:srgbClr val="000000"/>
            </a:solidFill>
            <a:round/>
            <a:headEnd/>
            <a:tailEnd/>
          </a:ln>
        </p:spPr>
        <p:txBody>
          <a:bodyPr/>
          <a:lstStyle/>
          <a:p>
            <a:pPr algn="ctr"/>
            <a:endParaRPr lang="zh-CN" altLang="en-US" sz="2800">
              <a:latin typeface="Times" pitchFamily="18" charset="0"/>
            </a:endParaRPr>
          </a:p>
        </p:txBody>
      </p:sp>
      <p:sp>
        <p:nvSpPr>
          <p:cNvPr id="152603" name="Rectangle 28"/>
          <p:cNvSpPr>
            <a:spLocks noChangeArrowheads="1"/>
          </p:cNvSpPr>
          <p:nvPr/>
        </p:nvSpPr>
        <p:spPr bwMode="auto">
          <a:xfrm>
            <a:off x="3206750" y="6051550"/>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11.3 Sec</a:t>
            </a:r>
            <a:endParaRPr lang="en-US" altLang="zh-CN" sz="2800"/>
          </a:p>
        </p:txBody>
      </p:sp>
      <p:sp>
        <p:nvSpPr>
          <p:cNvPr id="152604" name="Rectangle 29"/>
          <p:cNvSpPr>
            <a:spLocks noChangeArrowheads="1"/>
          </p:cNvSpPr>
          <p:nvPr/>
        </p:nvSpPr>
        <p:spPr bwMode="auto">
          <a:xfrm>
            <a:off x="3273425" y="5822950"/>
            <a:ext cx="444500" cy="211138"/>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05" name="Rectangle 30"/>
          <p:cNvSpPr>
            <a:spLocks noChangeArrowheads="1"/>
          </p:cNvSpPr>
          <p:nvPr/>
        </p:nvSpPr>
        <p:spPr bwMode="auto">
          <a:xfrm>
            <a:off x="3308350" y="5851525"/>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13.8 Sec</a:t>
            </a:r>
            <a:endParaRPr lang="en-US" altLang="zh-CN" sz="2800"/>
          </a:p>
        </p:txBody>
      </p:sp>
      <p:sp>
        <p:nvSpPr>
          <p:cNvPr id="152606" name="Rectangle 31"/>
          <p:cNvSpPr>
            <a:spLocks noChangeArrowheads="1"/>
          </p:cNvSpPr>
          <p:nvPr/>
        </p:nvSpPr>
        <p:spPr bwMode="auto">
          <a:xfrm>
            <a:off x="7596188" y="5338763"/>
            <a:ext cx="442912" cy="211137"/>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07" name="Rectangle 32"/>
          <p:cNvSpPr>
            <a:spLocks noChangeArrowheads="1"/>
          </p:cNvSpPr>
          <p:nvPr/>
        </p:nvSpPr>
        <p:spPr bwMode="auto">
          <a:xfrm>
            <a:off x="7631113" y="5365750"/>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69.9 Sec</a:t>
            </a:r>
            <a:endParaRPr lang="en-US" altLang="zh-CN" sz="2800"/>
          </a:p>
        </p:txBody>
      </p:sp>
      <p:sp>
        <p:nvSpPr>
          <p:cNvPr id="152608" name="Freeform 33"/>
          <p:cNvSpPr>
            <a:spLocks/>
          </p:cNvSpPr>
          <p:nvPr/>
        </p:nvSpPr>
        <p:spPr bwMode="auto">
          <a:xfrm>
            <a:off x="1935163" y="5183188"/>
            <a:ext cx="844550" cy="36512"/>
          </a:xfrm>
          <a:custGeom>
            <a:avLst/>
            <a:gdLst>
              <a:gd name="T0" fmla="*/ 0 w 532"/>
              <a:gd name="T1" fmla="*/ 23 h 23"/>
              <a:gd name="T2" fmla="*/ 489 w 532"/>
              <a:gd name="T3" fmla="*/ 23 h 23"/>
              <a:gd name="T4" fmla="*/ 532 w 532"/>
              <a:gd name="T5" fmla="*/ 0 h 23"/>
              <a:gd name="T6" fmla="*/ 43 w 532"/>
              <a:gd name="T7" fmla="*/ 0 h 23"/>
              <a:gd name="T8" fmla="*/ 0 w 532"/>
              <a:gd name="T9" fmla="*/ 23 h 23"/>
              <a:gd name="T10" fmla="*/ 0 60000 65536"/>
              <a:gd name="T11" fmla="*/ 0 60000 65536"/>
              <a:gd name="T12" fmla="*/ 0 60000 65536"/>
              <a:gd name="T13" fmla="*/ 0 60000 65536"/>
              <a:gd name="T14" fmla="*/ 0 60000 65536"/>
              <a:gd name="T15" fmla="*/ 0 w 532"/>
              <a:gd name="T16" fmla="*/ 0 h 23"/>
              <a:gd name="T17" fmla="*/ 532 w 532"/>
              <a:gd name="T18" fmla="*/ 23 h 23"/>
            </a:gdLst>
            <a:ahLst/>
            <a:cxnLst>
              <a:cxn ang="T10">
                <a:pos x="T0" y="T1"/>
              </a:cxn>
              <a:cxn ang="T11">
                <a:pos x="T2" y="T3"/>
              </a:cxn>
              <a:cxn ang="T12">
                <a:pos x="T4" y="T5"/>
              </a:cxn>
              <a:cxn ang="T13">
                <a:pos x="T6" y="T7"/>
              </a:cxn>
              <a:cxn ang="T14">
                <a:pos x="T8" y="T9"/>
              </a:cxn>
            </a:cxnLst>
            <a:rect l="T15" t="T16" r="T17" b="T18"/>
            <a:pathLst>
              <a:path w="532" h="23">
                <a:moveTo>
                  <a:pt x="0" y="23"/>
                </a:moveTo>
                <a:lnTo>
                  <a:pt x="489" y="23"/>
                </a:lnTo>
                <a:lnTo>
                  <a:pt x="532" y="0"/>
                </a:lnTo>
                <a:lnTo>
                  <a:pt x="43" y="0"/>
                </a:lnTo>
                <a:lnTo>
                  <a:pt x="0" y="23"/>
                </a:lnTo>
                <a:close/>
              </a:path>
            </a:pathLst>
          </a:custGeom>
          <a:solidFill>
            <a:srgbClr val="264DBF"/>
          </a:solidFill>
          <a:ln w="0">
            <a:solidFill>
              <a:srgbClr val="000000"/>
            </a:solidFill>
            <a:round/>
            <a:headEnd/>
            <a:tailEnd/>
          </a:ln>
        </p:spPr>
        <p:txBody>
          <a:bodyPr/>
          <a:lstStyle/>
          <a:p>
            <a:pPr algn="ctr"/>
            <a:endParaRPr lang="zh-CN" altLang="en-US" sz="2800">
              <a:latin typeface="Times" pitchFamily="18" charset="0"/>
            </a:endParaRPr>
          </a:p>
        </p:txBody>
      </p:sp>
      <p:sp>
        <p:nvSpPr>
          <p:cNvPr id="152609" name="Rectangle 34"/>
          <p:cNvSpPr>
            <a:spLocks noChangeArrowheads="1"/>
          </p:cNvSpPr>
          <p:nvPr/>
        </p:nvSpPr>
        <p:spPr bwMode="auto">
          <a:xfrm>
            <a:off x="1935163" y="5219700"/>
            <a:ext cx="776287" cy="165100"/>
          </a:xfrm>
          <a:prstGeom prst="rect">
            <a:avLst/>
          </a:prstGeom>
          <a:solidFill>
            <a:srgbClr val="3366FF"/>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10" name="Freeform 35"/>
          <p:cNvSpPr>
            <a:spLocks/>
          </p:cNvSpPr>
          <p:nvPr/>
        </p:nvSpPr>
        <p:spPr bwMode="auto">
          <a:xfrm>
            <a:off x="2711450" y="5183188"/>
            <a:ext cx="68263" cy="201612"/>
          </a:xfrm>
          <a:custGeom>
            <a:avLst/>
            <a:gdLst>
              <a:gd name="T0" fmla="*/ 43 w 43"/>
              <a:gd name="T1" fmla="*/ 104 h 127"/>
              <a:gd name="T2" fmla="*/ 0 w 43"/>
              <a:gd name="T3" fmla="*/ 127 h 127"/>
              <a:gd name="T4" fmla="*/ 0 w 43"/>
              <a:gd name="T5" fmla="*/ 23 h 127"/>
              <a:gd name="T6" fmla="*/ 43 w 43"/>
              <a:gd name="T7" fmla="*/ 0 h 127"/>
              <a:gd name="T8" fmla="*/ 43 w 43"/>
              <a:gd name="T9" fmla="*/ 104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04"/>
                </a:moveTo>
                <a:lnTo>
                  <a:pt x="0" y="127"/>
                </a:lnTo>
                <a:lnTo>
                  <a:pt x="0" y="23"/>
                </a:lnTo>
                <a:lnTo>
                  <a:pt x="43" y="0"/>
                </a:lnTo>
                <a:lnTo>
                  <a:pt x="43" y="104"/>
                </a:lnTo>
                <a:close/>
              </a:path>
            </a:pathLst>
          </a:custGeom>
          <a:solidFill>
            <a:srgbClr val="1A3380"/>
          </a:solidFill>
          <a:ln w="0">
            <a:solidFill>
              <a:srgbClr val="000000"/>
            </a:solidFill>
            <a:round/>
            <a:headEnd/>
            <a:tailEnd/>
          </a:ln>
        </p:spPr>
        <p:txBody>
          <a:bodyPr/>
          <a:lstStyle/>
          <a:p>
            <a:pPr algn="ctr"/>
            <a:endParaRPr lang="zh-CN" altLang="en-US" sz="2800">
              <a:latin typeface="Times" pitchFamily="18" charset="0"/>
            </a:endParaRPr>
          </a:p>
        </p:txBody>
      </p:sp>
      <p:sp>
        <p:nvSpPr>
          <p:cNvPr id="152611" name="Freeform 36"/>
          <p:cNvSpPr>
            <a:spLocks/>
          </p:cNvSpPr>
          <p:nvPr/>
        </p:nvSpPr>
        <p:spPr bwMode="auto">
          <a:xfrm>
            <a:off x="1935163" y="5010150"/>
            <a:ext cx="1168400" cy="36513"/>
          </a:xfrm>
          <a:custGeom>
            <a:avLst/>
            <a:gdLst>
              <a:gd name="T0" fmla="*/ 0 w 736"/>
              <a:gd name="T1" fmla="*/ 23 h 23"/>
              <a:gd name="T2" fmla="*/ 693 w 736"/>
              <a:gd name="T3" fmla="*/ 23 h 23"/>
              <a:gd name="T4" fmla="*/ 736 w 736"/>
              <a:gd name="T5" fmla="*/ 0 h 23"/>
              <a:gd name="T6" fmla="*/ 43 w 736"/>
              <a:gd name="T7" fmla="*/ 0 h 23"/>
              <a:gd name="T8" fmla="*/ 0 w 736"/>
              <a:gd name="T9" fmla="*/ 23 h 23"/>
              <a:gd name="T10" fmla="*/ 0 60000 65536"/>
              <a:gd name="T11" fmla="*/ 0 60000 65536"/>
              <a:gd name="T12" fmla="*/ 0 60000 65536"/>
              <a:gd name="T13" fmla="*/ 0 60000 65536"/>
              <a:gd name="T14" fmla="*/ 0 60000 65536"/>
              <a:gd name="T15" fmla="*/ 0 w 736"/>
              <a:gd name="T16" fmla="*/ 0 h 23"/>
              <a:gd name="T17" fmla="*/ 736 w 736"/>
              <a:gd name="T18" fmla="*/ 23 h 23"/>
            </a:gdLst>
            <a:ahLst/>
            <a:cxnLst>
              <a:cxn ang="T10">
                <a:pos x="T0" y="T1"/>
              </a:cxn>
              <a:cxn ang="T11">
                <a:pos x="T2" y="T3"/>
              </a:cxn>
              <a:cxn ang="T12">
                <a:pos x="T4" y="T5"/>
              </a:cxn>
              <a:cxn ang="T13">
                <a:pos x="T6" y="T7"/>
              </a:cxn>
              <a:cxn ang="T14">
                <a:pos x="T8" y="T9"/>
              </a:cxn>
            </a:cxnLst>
            <a:rect l="T15" t="T16" r="T17" b="T18"/>
            <a:pathLst>
              <a:path w="736" h="23">
                <a:moveTo>
                  <a:pt x="0" y="23"/>
                </a:moveTo>
                <a:lnTo>
                  <a:pt x="693" y="23"/>
                </a:lnTo>
                <a:lnTo>
                  <a:pt x="736" y="0"/>
                </a:lnTo>
                <a:lnTo>
                  <a:pt x="43" y="0"/>
                </a:lnTo>
                <a:lnTo>
                  <a:pt x="0" y="23"/>
                </a:lnTo>
                <a:close/>
              </a:path>
            </a:pathLst>
          </a:custGeom>
          <a:solidFill>
            <a:srgbClr val="739900"/>
          </a:solidFill>
          <a:ln w="0">
            <a:solidFill>
              <a:srgbClr val="000000"/>
            </a:solidFill>
            <a:round/>
            <a:headEnd/>
            <a:tailEnd/>
          </a:ln>
        </p:spPr>
        <p:txBody>
          <a:bodyPr/>
          <a:lstStyle/>
          <a:p>
            <a:pPr algn="ctr"/>
            <a:endParaRPr lang="zh-CN" altLang="en-US" sz="2800">
              <a:latin typeface="Times" pitchFamily="18" charset="0"/>
            </a:endParaRPr>
          </a:p>
        </p:txBody>
      </p:sp>
      <p:sp>
        <p:nvSpPr>
          <p:cNvPr id="152612" name="Rectangle 37"/>
          <p:cNvSpPr>
            <a:spLocks noChangeArrowheads="1"/>
          </p:cNvSpPr>
          <p:nvPr/>
        </p:nvSpPr>
        <p:spPr bwMode="auto">
          <a:xfrm>
            <a:off x="1935163" y="5046663"/>
            <a:ext cx="1100137" cy="173037"/>
          </a:xfrm>
          <a:prstGeom prst="rect">
            <a:avLst/>
          </a:prstGeom>
          <a:solidFill>
            <a:srgbClr val="99CC00"/>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13" name="Freeform 38"/>
          <p:cNvSpPr>
            <a:spLocks/>
          </p:cNvSpPr>
          <p:nvPr/>
        </p:nvSpPr>
        <p:spPr bwMode="auto">
          <a:xfrm>
            <a:off x="3035300" y="5010150"/>
            <a:ext cx="68263" cy="209550"/>
          </a:xfrm>
          <a:custGeom>
            <a:avLst/>
            <a:gdLst>
              <a:gd name="T0" fmla="*/ 43 w 43"/>
              <a:gd name="T1" fmla="*/ 109 h 132"/>
              <a:gd name="T2" fmla="*/ 0 w 43"/>
              <a:gd name="T3" fmla="*/ 132 h 132"/>
              <a:gd name="T4" fmla="*/ 0 w 43"/>
              <a:gd name="T5" fmla="*/ 23 h 132"/>
              <a:gd name="T6" fmla="*/ 43 w 43"/>
              <a:gd name="T7" fmla="*/ 0 h 132"/>
              <a:gd name="T8" fmla="*/ 43 w 43"/>
              <a:gd name="T9" fmla="*/ 109 h 132"/>
              <a:gd name="T10" fmla="*/ 0 60000 65536"/>
              <a:gd name="T11" fmla="*/ 0 60000 65536"/>
              <a:gd name="T12" fmla="*/ 0 60000 65536"/>
              <a:gd name="T13" fmla="*/ 0 60000 65536"/>
              <a:gd name="T14" fmla="*/ 0 60000 65536"/>
              <a:gd name="T15" fmla="*/ 0 w 43"/>
              <a:gd name="T16" fmla="*/ 0 h 132"/>
              <a:gd name="T17" fmla="*/ 43 w 43"/>
              <a:gd name="T18" fmla="*/ 132 h 132"/>
            </a:gdLst>
            <a:ahLst/>
            <a:cxnLst>
              <a:cxn ang="T10">
                <a:pos x="T0" y="T1"/>
              </a:cxn>
              <a:cxn ang="T11">
                <a:pos x="T2" y="T3"/>
              </a:cxn>
              <a:cxn ang="T12">
                <a:pos x="T4" y="T5"/>
              </a:cxn>
              <a:cxn ang="T13">
                <a:pos x="T6" y="T7"/>
              </a:cxn>
              <a:cxn ang="T14">
                <a:pos x="T8" y="T9"/>
              </a:cxn>
            </a:cxnLst>
            <a:rect l="T15" t="T16" r="T17" b="T18"/>
            <a:pathLst>
              <a:path w="43" h="132">
                <a:moveTo>
                  <a:pt x="43" y="109"/>
                </a:moveTo>
                <a:lnTo>
                  <a:pt x="0" y="132"/>
                </a:lnTo>
                <a:lnTo>
                  <a:pt x="0" y="23"/>
                </a:lnTo>
                <a:lnTo>
                  <a:pt x="43" y="0"/>
                </a:lnTo>
                <a:lnTo>
                  <a:pt x="43" y="109"/>
                </a:lnTo>
                <a:close/>
              </a:path>
            </a:pathLst>
          </a:custGeom>
          <a:solidFill>
            <a:srgbClr val="4D6600"/>
          </a:solidFill>
          <a:ln w="0">
            <a:solidFill>
              <a:srgbClr val="000000"/>
            </a:solidFill>
            <a:round/>
            <a:headEnd/>
            <a:tailEnd/>
          </a:ln>
        </p:spPr>
        <p:txBody>
          <a:bodyPr/>
          <a:lstStyle/>
          <a:p>
            <a:pPr algn="ctr"/>
            <a:endParaRPr lang="zh-CN" altLang="en-US" sz="2800">
              <a:latin typeface="Times" pitchFamily="18" charset="0"/>
            </a:endParaRPr>
          </a:p>
        </p:txBody>
      </p:sp>
      <p:sp>
        <p:nvSpPr>
          <p:cNvPr id="152614" name="Freeform 39"/>
          <p:cNvSpPr>
            <a:spLocks/>
          </p:cNvSpPr>
          <p:nvPr/>
        </p:nvSpPr>
        <p:spPr bwMode="auto">
          <a:xfrm>
            <a:off x="1935163" y="4845050"/>
            <a:ext cx="1423987" cy="26988"/>
          </a:xfrm>
          <a:custGeom>
            <a:avLst/>
            <a:gdLst>
              <a:gd name="T0" fmla="*/ 0 w 897"/>
              <a:gd name="T1" fmla="*/ 17 h 17"/>
              <a:gd name="T2" fmla="*/ 854 w 897"/>
              <a:gd name="T3" fmla="*/ 17 h 17"/>
              <a:gd name="T4" fmla="*/ 897 w 897"/>
              <a:gd name="T5" fmla="*/ 0 h 17"/>
              <a:gd name="T6" fmla="*/ 43 w 897"/>
              <a:gd name="T7" fmla="*/ 0 h 17"/>
              <a:gd name="T8" fmla="*/ 0 w 897"/>
              <a:gd name="T9" fmla="*/ 17 h 17"/>
              <a:gd name="T10" fmla="*/ 0 60000 65536"/>
              <a:gd name="T11" fmla="*/ 0 60000 65536"/>
              <a:gd name="T12" fmla="*/ 0 60000 65536"/>
              <a:gd name="T13" fmla="*/ 0 60000 65536"/>
              <a:gd name="T14" fmla="*/ 0 60000 65536"/>
              <a:gd name="T15" fmla="*/ 0 w 897"/>
              <a:gd name="T16" fmla="*/ 0 h 17"/>
              <a:gd name="T17" fmla="*/ 897 w 897"/>
              <a:gd name="T18" fmla="*/ 17 h 17"/>
            </a:gdLst>
            <a:ahLst/>
            <a:cxnLst>
              <a:cxn ang="T10">
                <a:pos x="T0" y="T1"/>
              </a:cxn>
              <a:cxn ang="T11">
                <a:pos x="T2" y="T3"/>
              </a:cxn>
              <a:cxn ang="T12">
                <a:pos x="T4" y="T5"/>
              </a:cxn>
              <a:cxn ang="T13">
                <a:pos x="T6" y="T7"/>
              </a:cxn>
              <a:cxn ang="T14">
                <a:pos x="T8" y="T9"/>
              </a:cxn>
            </a:cxnLst>
            <a:rect l="T15" t="T16" r="T17" b="T18"/>
            <a:pathLst>
              <a:path w="897" h="17">
                <a:moveTo>
                  <a:pt x="0" y="17"/>
                </a:moveTo>
                <a:lnTo>
                  <a:pt x="854" y="17"/>
                </a:lnTo>
                <a:lnTo>
                  <a:pt x="897" y="0"/>
                </a:lnTo>
                <a:lnTo>
                  <a:pt x="43" y="0"/>
                </a:lnTo>
                <a:lnTo>
                  <a:pt x="0" y="17"/>
                </a:lnTo>
                <a:close/>
              </a:path>
            </a:pathLst>
          </a:custGeom>
          <a:solidFill>
            <a:srgbClr val="BF7399"/>
          </a:solidFill>
          <a:ln w="0">
            <a:solidFill>
              <a:srgbClr val="000000"/>
            </a:solidFill>
            <a:round/>
            <a:headEnd/>
            <a:tailEnd/>
          </a:ln>
        </p:spPr>
        <p:txBody>
          <a:bodyPr/>
          <a:lstStyle/>
          <a:p>
            <a:pPr algn="ctr"/>
            <a:endParaRPr lang="zh-CN" altLang="en-US" sz="2800">
              <a:latin typeface="Times" pitchFamily="18" charset="0"/>
            </a:endParaRPr>
          </a:p>
        </p:txBody>
      </p:sp>
      <p:sp>
        <p:nvSpPr>
          <p:cNvPr id="152615" name="Rectangle 40"/>
          <p:cNvSpPr>
            <a:spLocks noChangeArrowheads="1"/>
          </p:cNvSpPr>
          <p:nvPr/>
        </p:nvSpPr>
        <p:spPr bwMode="auto">
          <a:xfrm>
            <a:off x="1935163" y="4872038"/>
            <a:ext cx="1355725" cy="174625"/>
          </a:xfrm>
          <a:prstGeom prst="rect">
            <a:avLst/>
          </a:prstGeom>
          <a:solidFill>
            <a:srgbClr val="FF99CC"/>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16" name="Freeform 41"/>
          <p:cNvSpPr>
            <a:spLocks/>
          </p:cNvSpPr>
          <p:nvPr/>
        </p:nvSpPr>
        <p:spPr bwMode="auto">
          <a:xfrm>
            <a:off x="3290888" y="4845050"/>
            <a:ext cx="68262" cy="201613"/>
          </a:xfrm>
          <a:custGeom>
            <a:avLst/>
            <a:gdLst>
              <a:gd name="T0" fmla="*/ 43 w 43"/>
              <a:gd name="T1" fmla="*/ 104 h 127"/>
              <a:gd name="T2" fmla="*/ 0 w 43"/>
              <a:gd name="T3" fmla="*/ 127 h 127"/>
              <a:gd name="T4" fmla="*/ 0 w 43"/>
              <a:gd name="T5" fmla="*/ 17 h 127"/>
              <a:gd name="T6" fmla="*/ 43 w 43"/>
              <a:gd name="T7" fmla="*/ 0 h 127"/>
              <a:gd name="T8" fmla="*/ 43 w 43"/>
              <a:gd name="T9" fmla="*/ 104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04"/>
                </a:moveTo>
                <a:lnTo>
                  <a:pt x="0" y="127"/>
                </a:lnTo>
                <a:lnTo>
                  <a:pt x="0" y="17"/>
                </a:lnTo>
                <a:lnTo>
                  <a:pt x="43" y="0"/>
                </a:lnTo>
                <a:lnTo>
                  <a:pt x="43" y="104"/>
                </a:lnTo>
                <a:close/>
              </a:path>
            </a:pathLst>
          </a:custGeom>
          <a:solidFill>
            <a:srgbClr val="804D66"/>
          </a:solidFill>
          <a:ln w="0">
            <a:solidFill>
              <a:srgbClr val="000000"/>
            </a:solidFill>
            <a:round/>
            <a:headEnd/>
            <a:tailEnd/>
          </a:ln>
        </p:spPr>
        <p:txBody>
          <a:bodyPr/>
          <a:lstStyle/>
          <a:p>
            <a:pPr algn="ctr"/>
            <a:endParaRPr lang="zh-CN" altLang="en-US" sz="2800">
              <a:latin typeface="Times" pitchFamily="18" charset="0"/>
            </a:endParaRPr>
          </a:p>
        </p:txBody>
      </p:sp>
      <p:sp>
        <p:nvSpPr>
          <p:cNvPr id="152617" name="Rectangle 42"/>
          <p:cNvSpPr>
            <a:spLocks noChangeArrowheads="1"/>
          </p:cNvSpPr>
          <p:nvPr/>
        </p:nvSpPr>
        <p:spPr bwMode="auto">
          <a:xfrm>
            <a:off x="2984500" y="5265738"/>
            <a:ext cx="384175" cy="209550"/>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18" name="Rectangle 43"/>
          <p:cNvSpPr>
            <a:spLocks noChangeArrowheads="1"/>
          </p:cNvSpPr>
          <p:nvPr/>
        </p:nvSpPr>
        <p:spPr bwMode="auto">
          <a:xfrm>
            <a:off x="3021013" y="5292725"/>
            <a:ext cx="3873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8.8 Sec</a:t>
            </a:r>
            <a:endParaRPr lang="en-US" altLang="zh-CN" sz="2800"/>
          </a:p>
        </p:txBody>
      </p:sp>
      <p:sp>
        <p:nvSpPr>
          <p:cNvPr id="152619" name="Rectangle 44"/>
          <p:cNvSpPr>
            <a:spLocks noChangeArrowheads="1"/>
          </p:cNvSpPr>
          <p:nvPr/>
        </p:nvSpPr>
        <p:spPr bwMode="auto">
          <a:xfrm>
            <a:off x="3273425" y="5064125"/>
            <a:ext cx="444500" cy="211138"/>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20" name="Rectangle 45"/>
          <p:cNvSpPr>
            <a:spLocks noChangeArrowheads="1"/>
          </p:cNvSpPr>
          <p:nvPr/>
        </p:nvSpPr>
        <p:spPr bwMode="auto">
          <a:xfrm>
            <a:off x="3308350" y="5092700"/>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12.5 Sec</a:t>
            </a:r>
            <a:endParaRPr lang="en-US" altLang="zh-CN" sz="2800"/>
          </a:p>
        </p:txBody>
      </p:sp>
      <p:sp>
        <p:nvSpPr>
          <p:cNvPr id="152621" name="Rectangle 46"/>
          <p:cNvSpPr>
            <a:spLocks noChangeArrowheads="1"/>
          </p:cNvSpPr>
          <p:nvPr/>
        </p:nvSpPr>
        <p:spPr bwMode="auto">
          <a:xfrm>
            <a:off x="3444875" y="4854575"/>
            <a:ext cx="442913" cy="209550"/>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22" name="Rectangle 47"/>
          <p:cNvSpPr>
            <a:spLocks noChangeArrowheads="1"/>
          </p:cNvSpPr>
          <p:nvPr/>
        </p:nvSpPr>
        <p:spPr bwMode="auto">
          <a:xfrm>
            <a:off x="3479800" y="4881563"/>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15.4 Sec</a:t>
            </a:r>
            <a:endParaRPr lang="en-US" altLang="zh-CN" sz="2800"/>
          </a:p>
        </p:txBody>
      </p:sp>
      <p:sp>
        <p:nvSpPr>
          <p:cNvPr id="152623" name="Freeform 48"/>
          <p:cNvSpPr>
            <a:spLocks/>
          </p:cNvSpPr>
          <p:nvPr/>
        </p:nvSpPr>
        <p:spPr bwMode="auto">
          <a:xfrm>
            <a:off x="1935163" y="4414838"/>
            <a:ext cx="1390650" cy="38100"/>
          </a:xfrm>
          <a:custGeom>
            <a:avLst/>
            <a:gdLst>
              <a:gd name="T0" fmla="*/ 0 w 876"/>
              <a:gd name="T1" fmla="*/ 24 h 24"/>
              <a:gd name="T2" fmla="*/ 833 w 876"/>
              <a:gd name="T3" fmla="*/ 24 h 24"/>
              <a:gd name="T4" fmla="*/ 876 w 876"/>
              <a:gd name="T5" fmla="*/ 0 h 24"/>
              <a:gd name="T6" fmla="*/ 43 w 876"/>
              <a:gd name="T7" fmla="*/ 0 h 24"/>
              <a:gd name="T8" fmla="*/ 0 w 876"/>
              <a:gd name="T9" fmla="*/ 24 h 24"/>
              <a:gd name="T10" fmla="*/ 0 60000 65536"/>
              <a:gd name="T11" fmla="*/ 0 60000 65536"/>
              <a:gd name="T12" fmla="*/ 0 60000 65536"/>
              <a:gd name="T13" fmla="*/ 0 60000 65536"/>
              <a:gd name="T14" fmla="*/ 0 60000 65536"/>
              <a:gd name="T15" fmla="*/ 0 w 876"/>
              <a:gd name="T16" fmla="*/ 0 h 24"/>
              <a:gd name="T17" fmla="*/ 876 w 876"/>
              <a:gd name="T18" fmla="*/ 24 h 24"/>
            </a:gdLst>
            <a:ahLst/>
            <a:cxnLst>
              <a:cxn ang="T10">
                <a:pos x="T0" y="T1"/>
              </a:cxn>
              <a:cxn ang="T11">
                <a:pos x="T2" y="T3"/>
              </a:cxn>
              <a:cxn ang="T12">
                <a:pos x="T4" y="T5"/>
              </a:cxn>
              <a:cxn ang="T13">
                <a:pos x="T6" y="T7"/>
              </a:cxn>
              <a:cxn ang="T14">
                <a:pos x="T8" y="T9"/>
              </a:cxn>
            </a:cxnLst>
            <a:rect l="T15" t="T16" r="T17" b="T18"/>
            <a:pathLst>
              <a:path w="876" h="24">
                <a:moveTo>
                  <a:pt x="0" y="24"/>
                </a:moveTo>
                <a:lnTo>
                  <a:pt x="833" y="24"/>
                </a:lnTo>
                <a:lnTo>
                  <a:pt x="876" y="0"/>
                </a:lnTo>
                <a:lnTo>
                  <a:pt x="43" y="0"/>
                </a:lnTo>
                <a:lnTo>
                  <a:pt x="0" y="24"/>
                </a:lnTo>
                <a:close/>
              </a:path>
            </a:pathLst>
          </a:custGeom>
          <a:solidFill>
            <a:srgbClr val="264DBF"/>
          </a:solidFill>
          <a:ln w="0">
            <a:solidFill>
              <a:srgbClr val="000000"/>
            </a:solidFill>
            <a:round/>
            <a:headEnd/>
            <a:tailEnd/>
          </a:ln>
        </p:spPr>
        <p:txBody>
          <a:bodyPr/>
          <a:lstStyle/>
          <a:p>
            <a:pPr algn="ctr"/>
            <a:endParaRPr lang="zh-CN" altLang="en-US" sz="2800">
              <a:latin typeface="Times" pitchFamily="18" charset="0"/>
            </a:endParaRPr>
          </a:p>
        </p:txBody>
      </p:sp>
      <p:sp>
        <p:nvSpPr>
          <p:cNvPr id="152624" name="Rectangle 49"/>
          <p:cNvSpPr>
            <a:spLocks noChangeArrowheads="1"/>
          </p:cNvSpPr>
          <p:nvPr/>
        </p:nvSpPr>
        <p:spPr bwMode="auto">
          <a:xfrm>
            <a:off x="1935163" y="4452938"/>
            <a:ext cx="1322387" cy="173037"/>
          </a:xfrm>
          <a:prstGeom prst="rect">
            <a:avLst/>
          </a:prstGeom>
          <a:solidFill>
            <a:srgbClr val="3366FF"/>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25" name="Freeform 50"/>
          <p:cNvSpPr>
            <a:spLocks/>
          </p:cNvSpPr>
          <p:nvPr/>
        </p:nvSpPr>
        <p:spPr bwMode="auto">
          <a:xfrm>
            <a:off x="3257550" y="4414838"/>
            <a:ext cx="68263" cy="211137"/>
          </a:xfrm>
          <a:custGeom>
            <a:avLst/>
            <a:gdLst>
              <a:gd name="T0" fmla="*/ 43 w 43"/>
              <a:gd name="T1" fmla="*/ 110 h 133"/>
              <a:gd name="T2" fmla="*/ 0 w 43"/>
              <a:gd name="T3" fmla="*/ 133 h 133"/>
              <a:gd name="T4" fmla="*/ 0 w 43"/>
              <a:gd name="T5" fmla="*/ 24 h 133"/>
              <a:gd name="T6" fmla="*/ 43 w 43"/>
              <a:gd name="T7" fmla="*/ 0 h 133"/>
              <a:gd name="T8" fmla="*/ 43 w 43"/>
              <a:gd name="T9" fmla="*/ 110 h 133"/>
              <a:gd name="T10" fmla="*/ 0 60000 65536"/>
              <a:gd name="T11" fmla="*/ 0 60000 65536"/>
              <a:gd name="T12" fmla="*/ 0 60000 65536"/>
              <a:gd name="T13" fmla="*/ 0 60000 65536"/>
              <a:gd name="T14" fmla="*/ 0 60000 65536"/>
              <a:gd name="T15" fmla="*/ 0 w 43"/>
              <a:gd name="T16" fmla="*/ 0 h 133"/>
              <a:gd name="T17" fmla="*/ 43 w 43"/>
              <a:gd name="T18" fmla="*/ 133 h 133"/>
            </a:gdLst>
            <a:ahLst/>
            <a:cxnLst>
              <a:cxn ang="T10">
                <a:pos x="T0" y="T1"/>
              </a:cxn>
              <a:cxn ang="T11">
                <a:pos x="T2" y="T3"/>
              </a:cxn>
              <a:cxn ang="T12">
                <a:pos x="T4" y="T5"/>
              </a:cxn>
              <a:cxn ang="T13">
                <a:pos x="T6" y="T7"/>
              </a:cxn>
              <a:cxn ang="T14">
                <a:pos x="T8" y="T9"/>
              </a:cxn>
            </a:cxnLst>
            <a:rect l="T15" t="T16" r="T17" b="T18"/>
            <a:pathLst>
              <a:path w="43" h="133">
                <a:moveTo>
                  <a:pt x="43" y="110"/>
                </a:moveTo>
                <a:lnTo>
                  <a:pt x="0" y="133"/>
                </a:lnTo>
                <a:lnTo>
                  <a:pt x="0" y="24"/>
                </a:lnTo>
                <a:lnTo>
                  <a:pt x="43" y="0"/>
                </a:lnTo>
                <a:lnTo>
                  <a:pt x="43" y="110"/>
                </a:lnTo>
                <a:close/>
              </a:path>
            </a:pathLst>
          </a:custGeom>
          <a:solidFill>
            <a:srgbClr val="1A3380"/>
          </a:solidFill>
          <a:ln w="0">
            <a:solidFill>
              <a:srgbClr val="000000"/>
            </a:solidFill>
            <a:round/>
            <a:headEnd/>
            <a:tailEnd/>
          </a:ln>
        </p:spPr>
        <p:txBody>
          <a:bodyPr/>
          <a:lstStyle/>
          <a:p>
            <a:pPr algn="ctr"/>
            <a:endParaRPr lang="zh-CN" altLang="en-US" sz="2800">
              <a:latin typeface="Times" pitchFamily="18" charset="0"/>
            </a:endParaRPr>
          </a:p>
        </p:txBody>
      </p:sp>
      <p:sp>
        <p:nvSpPr>
          <p:cNvPr id="152626" name="Freeform 51"/>
          <p:cNvSpPr>
            <a:spLocks/>
          </p:cNvSpPr>
          <p:nvPr/>
        </p:nvSpPr>
        <p:spPr bwMode="auto">
          <a:xfrm>
            <a:off x="1935163" y="4251325"/>
            <a:ext cx="1271587" cy="26988"/>
          </a:xfrm>
          <a:custGeom>
            <a:avLst/>
            <a:gdLst>
              <a:gd name="T0" fmla="*/ 0 w 801"/>
              <a:gd name="T1" fmla="*/ 17 h 17"/>
              <a:gd name="T2" fmla="*/ 758 w 801"/>
              <a:gd name="T3" fmla="*/ 17 h 17"/>
              <a:gd name="T4" fmla="*/ 801 w 801"/>
              <a:gd name="T5" fmla="*/ 0 h 17"/>
              <a:gd name="T6" fmla="*/ 43 w 801"/>
              <a:gd name="T7" fmla="*/ 0 h 17"/>
              <a:gd name="T8" fmla="*/ 0 w 801"/>
              <a:gd name="T9" fmla="*/ 17 h 17"/>
              <a:gd name="T10" fmla="*/ 0 60000 65536"/>
              <a:gd name="T11" fmla="*/ 0 60000 65536"/>
              <a:gd name="T12" fmla="*/ 0 60000 65536"/>
              <a:gd name="T13" fmla="*/ 0 60000 65536"/>
              <a:gd name="T14" fmla="*/ 0 60000 65536"/>
              <a:gd name="T15" fmla="*/ 0 w 801"/>
              <a:gd name="T16" fmla="*/ 0 h 17"/>
              <a:gd name="T17" fmla="*/ 801 w 801"/>
              <a:gd name="T18" fmla="*/ 17 h 17"/>
            </a:gdLst>
            <a:ahLst/>
            <a:cxnLst>
              <a:cxn ang="T10">
                <a:pos x="T0" y="T1"/>
              </a:cxn>
              <a:cxn ang="T11">
                <a:pos x="T2" y="T3"/>
              </a:cxn>
              <a:cxn ang="T12">
                <a:pos x="T4" y="T5"/>
              </a:cxn>
              <a:cxn ang="T13">
                <a:pos x="T6" y="T7"/>
              </a:cxn>
              <a:cxn ang="T14">
                <a:pos x="T8" y="T9"/>
              </a:cxn>
            </a:cxnLst>
            <a:rect l="T15" t="T16" r="T17" b="T18"/>
            <a:pathLst>
              <a:path w="801" h="17">
                <a:moveTo>
                  <a:pt x="0" y="17"/>
                </a:moveTo>
                <a:lnTo>
                  <a:pt x="758" y="17"/>
                </a:lnTo>
                <a:lnTo>
                  <a:pt x="801" y="0"/>
                </a:lnTo>
                <a:lnTo>
                  <a:pt x="43" y="0"/>
                </a:lnTo>
                <a:lnTo>
                  <a:pt x="0" y="17"/>
                </a:lnTo>
                <a:close/>
              </a:path>
            </a:pathLst>
          </a:custGeom>
          <a:solidFill>
            <a:srgbClr val="739900"/>
          </a:solidFill>
          <a:ln w="0">
            <a:solidFill>
              <a:srgbClr val="000000"/>
            </a:solidFill>
            <a:round/>
            <a:headEnd/>
            <a:tailEnd/>
          </a:ln>
        </p:spPr>
        <p:txBody>
          <a:bodyPr/>
          <a:lstStyle/>
          <a:p>
            <a:pPr algn="ctr"/>
            <a:endParaRPr lang="zh-CN" altLang="en-US" sz="2800">
              <a:latin typeface="Times" pitchFamily="18" charset="0"/>
            </a:endParaRPr>
          </a:p>
        </p:txBody>
      </p:sp>
      <p:sp>
        <p:nvSpPr>
          <p:cNvPr id="152627" name="Rectangle 52"/>
          <p:cNvSpPr>
            <a:spLocks noChangeArrowheads="1"/>
          </p:cNvSpPr>
          <p:nvPr/>
        </p:nvSpPr>
        <p:spPr bwMode="auto">
          <a:xfrm>
            <a:off x="1935163" y="4278313"/>
            <a:ext cx="1203325" cy="174625"/>
          </a:xfrm>
          <a:prstGeom prst="rect">
            <a:avLst/>
          </a:prstGeom>
          <a:solidFill>
            <a:srgbClr val="99CC00"/>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28" name="Freeform 53"/>
          <p:cNvSpPr>
            <a:spLocks/>
          </p:cNvSpPr>
          <p:nvPr/>
        </p:nvSpPr>
        <p:spPr bwMode="auto">
          <a:xfrm>
            <a:off x="3138488" y="4251325"/>
            <a:ext cx="68262" cy="201613"/>
          </a:xfrm>
          <a:custGeom>
            <a:avLst/>
            <a:gdLst>
              <a:gd name="T0" fmla="*/ 43 w 43"/>
              <a:gd name="T1" fmla="*/ 103 h 127"/>
              <a:gd name="T2" fmla="*/ 0 w 43"/>
              <a:gd name="T3" fmla="*/ 127 h 127"/>
              <a:gd name="T4" fmla="*/ 0 w 43"/>
              <a:gd name="T5" fmla="*/ 17 h 127"/>
              <a:gd name="T6" fmla="*/ 43 w 43"/>
              <a:gd name="T7" fmla="*/ 0 h 127"/>
              <a:gd name="T8" fmla="*/ 43 w 43"/>
              <a:gd name="T9" fmla="*/ 103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03"/>
                </a:moveTo>
                <a:lnTo>
                  <a:pt x="0" y="127"/>
                </a:lnTo>
                <a:lnTo>
                  <a:pt x="0" y="17"/>
                </a:lnTo>
                <a:lnTo>
                  <a:pt x="43" y="0"/>
                </a:lnTo>
                <a:lnTo>
                  <a:pt x="43" y="103"/>
                </a:lnTo>
                <a:close/>
              </a:path>
            </a:pathLst>
          </a:custGeom>
          <a:solidFill>
            <a:srgbClr val="4D6600"/>
          </a:solidFill>
          <a:ln w="0">
            <a:solidFill>
              <a:srgbClr val="000000"/>
            </a:solidFill>
            <a:round/>
            <a:headEnd/>
            <a:tailEnd/>
          </a:ln>
        </p:spPr>
        <p:txBody>
          <a:bodyPr/>
          <a:lstStyle/>
          <a:p>
            <a:pPr algn="ctr"/>
            <a:endParaRPr lang="zh-CN" altLang="en-US" sz="2800">
              <a:latin typeface="Times" pitchFamily="18" charset="0"/>
            </a:endParaRPr>
          </a:p>
        </p:txBody>
      </p:sp>
      <p:sp>
        <p:nvSpPr>
          <p:cNvPr id="152629" name="Freeform 54"/>
          <p:cNvSpPr>
            <a:spLocks/>
          </p:cNvSpPr>
          <p:nvPr/>
        </p:nvSpPr>
        <p:spPr bwMode="auto">
          <a:xfrm>
            <a:off x="1935163" y="4076700"/>
            <a:ext cx="2643187" cy="36513"/>
          </a:xfrm>
          <a:custGeom>
            <a:avLst/>
            <a:gdLst>
              <a:gd name="T0" fmla="*/ 0 w 1665"/>
              <a:gd name="T1" fmla="*/ 23 h 23"/>
              <a:gd name="T2" fmla="*/ 1622 w 1665"/>
              <a:gd name="T3" fmla="*/ 23 h 23"/>
              <a:gd name="T4" fmla="*/ 1665 w 1665"/>
              <a:gd name="T5" fmla="*/ 0 h 23"/>
              <a:gd name="T6" fmla="*/ 43 w 1665"/>
              <a:gd name="T7" fmla="*/ 0 h 23"/>
              <a:gd name="T8" fmla="*/ 0 w 1665"/>
              <a:gd name="T9" fmla="*/ 23 h 23"/>
              <a:gd name="T10" fmla="*/ 0 60000 65536"/>
              <a:gd name="T11" fmla="*/ 0 60000 65536"/>
              <a:gd name="T12" fmla="*/ 0 60000 65536"/>
              <a:gd name="T13" fmla="*/ 0 60000 65536"/>
              <a:gd name="T14" fmla="*/ 0 60000 65536"/>
              <a:gd name="T15" fmla="*/ 0 w 1665"/>
              <a:gd name="T16" fmla="*/ 0 h 23"/>
              <a:gd name="T17" fmla="*/ 1665 w 1665"/>
              <a:gd name="T18" fmla="*/ 23 h 23"/>
            </a:gdLst>
            <a:ahLst/>
            <a:cxnLst>
              <a:cxn ang="T10">
                <a:pos x="T0" y="T1"/>
              </a:cxn>
              <a:cxn ang="T11">
                <a:pos x="T2" y="T3"/>
              </a:cxn>
              <a:cxn ang="T12">
                <a:pos x="T4" y="T5"/>
              </a:cxn>
              <a:cxn ang="T13">
                <a:pos x="T6" y="T7"/>
              </a:cxn>
              <a:cxn ang="T14">
                <a:pos x="T8" y="T9"/>
              </a:cxn>
            </a:cxnLst>
            <a:rect l="T15" t="T16" r="T17" b="T18"/>
            <a:pathLst>
              <a:path w="1665" h="23">
                <a:moveTo>
                  <a:pt x="0" y="23"/>
                </a:moveTo>
                <a:lnTo>
                  <a:pt x="1622" y="23"/>
                </a:lnTo>
                <a:lnTo>
                  <a:pt x="1665" y="0"/>
                </a:lnTo>
                <a:lnTo>
                  <a:pt x="43" y="0"/>
                </a:lnTo>
                <a:lnTo>
                  <a:pt x="0" y="23"/>
                </a:lnTo>
                <a:close/>
              </a:path>
            </a:pathLst>
          </a:custGeom>
          <a:solidFill>
            <a:srgbClr val="BF7399"/>
          </a:solidFill>
          <a:ln w="0">
            <a:solidFill>
              <a:srgbClr val="000000"/>
            </a:solidFill>
            <a:round/>
            <a:headEnd/>
            <a:tailEnd/>
          </a:ln>
        </p:spPr>
        <p:txBody>
          <a:bodyPr/>
          <a:lstStyle/>
          <a:p>
            <a:pPr algn="ctr"/>
            <a:endParaRPr lang="zh-CN" altLang="en-US" sz="2800">
              <a:latin typeface="Times" pitchFamily="18" charset="0"/>
            </a:endParaRPr>
          </a:p>
        </p:txBody>
      </p:sp>
      <p:sp>
        <p:nvSpPr>
          <p:cNvPr id="152630" name="Rectangle 55"/>
          <p:cNvSpPr>
            <a:spLocks noChangeArrowheads="1"/>
          </p:cNvSpPr>
          <p:nvPr/>
        </p:nvSpPr>
        <p:spPr bwMode="auto">
          <a:xfrm>
            <a:off x="1935163" y="4113213"/>
            <a:ext cx="2574925" cy="165100"/>
          </a:xfrm>
          <a:prstGeom prst="rect">
            <a:avLst/>
          </a:prstGeom>
          <a:solidFill>
            <a:srgbClr val="FF99CC"/>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31" name="Freeform 56"/>
          <p:cNvSpPr>
            <a:spLocks/>
          </p:cNvSpPr>
          <p:nvPr/>
        </p:nvSpPr>
        <p:spPr bwMode="auto">
          <a:xfrm>
            <a:off x="4510088" y="4076700"/>
            <a:ext cx="68262" cy="201613"/>
          </a:xfrm>
          <a:custGeom>
            <a:avLst/>
            <a:gdLst>
              <a:gd name="T0" fmla="*/ 43 w 43"/>
              <a:gd name="T1" fmla="*/ 110 h 127"/>
              <a:gd name="T2" fmla="*/ 0 w 43"/>
              <a:gd name="T3" fmla="*/ 127 h 127"/>
              <a:gd name="T4" fmla="*/ 0 w 43"/>
              <a:gd name="T5" fmla="*/ 23 h 127"/>
              <a:gd name="T6" fmla="*/ 43 w 43"/>
              <a:gd name="T7" fmla="*/ 0 h 127"/>
              <a:gd name="T8" fmla="*/ 43 w 43"/>
              <a:gd name="T9" fmla="*/ 110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10"/>
                </a:moveTo>
                <a:lnTo>
                  <a:pt x="0" y="127"/>
                </a:lnTo>
                <a:lnTo>
                  <a:pt x="0" y="23"/>
                </a:lnTo>
                <a:lnTo>
                  <a:pt x="43" y="0"/>
                </a:lnTo>
                <a:lnTo>
                  <a:pt x="43" y="110"/>
                </a:lnTo>
                <a:close/>
              </a:path>
            </a:pathLst>
          </a:custGeom>
          <a:solidFill>
            <a:srgbClr val="804D66"/>
          </a:solidFill>
          <a:ln w="0">
            <a:solidFill>
              <a:srgbClr val="000000"/>
            </a:solidFill>
            <a:round/>
            <a:headEnd/>
            <a:tailEnd/>
          </a:ln>
        </p:spPr>
        <p:txBody>
          <a:bodyPr/>
          <a:lstStyle/>
          <a:p>
            <a:pPr algn="ctr"/>
            <a:endParaRPr lang="zh-CN" altLang="en-US" sz="2800">
              <a:latin typeface="Times" pitchFamily="18" charset="0"/>
            </a:endParaRPr>
          </a:p>
        </p:txBody>
      </p:sp>
      <p:sp>
        <p:nvSpPr>
          <p:cNvPr id="152632" name="Rectangle 57"/>
          <p:cNvSpPr>
            <a:spLocks noChangeArrowheads="1"/>
          </p:cNvSpPr>
          <p:nvPr/>
        </p:nvSpPr>
        <p:spPr bwMode="auto">
          <a:xfrm>
            <a:off x="3368675" y="4489450"/>
            <a:ext cx="442913" cy="209550"/>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33" name="Rectangle 58"/>
          <p:cNvSpPr>
            <a:spLocks noChangeArrowheads="1"/>
          </p:cNvSpPr>
          <p:nvPr/>
        </p:nvSpPr>
        <p:spPr bwMode="auto">
          <a:xfrm>
            <a:off x="3402013" y="4516438"/>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15.0 Sec</a:t>
            </a:r>
            <a:endParaRPr lang="en-US" altLang="zh-CN" sz="2800"/>
          </a:p>
        </p:txBody>
      </p:sp>
      <p:sp>
        <p:nvSpPr>
          <p:cNvPr id="152634" name="Rectangle 59"/>
          <p:cNvSpPr>
            <a:spLocks noChangeArrowheads="1"/>
          </p:cNvSpPr>
          <p:nvPr/>
        </p:nvSpPr>
        <p:spPr bwMode="auto">
          <a:xfrm>
            <a:off x="3359150" y="4305300"/>
            <a:ext cx="442913" cy="211138"/>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35" name="Rectangle 60"/>
          <p:cNvSpPr>
            <a:spLocks noChangeArrowheads="1"/>
          </p:cNvSpPr>
          <p:nvPr/>
        </p:nvSpPr>
        <p:spPr bwMode="auto">
          <a:xfrm>
            <a:off x="3394075" y="4333875"/>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13.7 Sec</a:t>
            </a:r>
            <a:endParaRPr lang="en-US" altLang="zh-CN" sz="2800"/>
          </a:p>
        </p:txBody>
      </p:sp>
      <p:sp>
        <p:nvSpPr>
          <p:cNvPr id="152636" name="Rectangle 61"/>
          <p:cNvSpPr>
            <a:spLocks noChangeArrowheads="1"/>
          </p:cNvSpPr>
          <p:nvPr/>
        </p:nvSpPr>
        <p:spPr bwMode="auto">
          <a:xfrm>
            <a:off x="4664075" y="4076700"/>
            <a:ext cx="442913" cy="211138"/>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37" name="Rectangle 62"/>
          <p:cNvSpPr>
            <a:spLocks noChangeArrowheads="1"/>
          </p:cNvSpPr>
          <p:nvPr/>
        </p:nvSpPr>
        <p:spPr bwMode="auto">
          <a:xfrm>
            <a:off x="4699000" y="4105275"/>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29.2 Sec</a:t>
            </a:r>
            <a:endParaRPr lang="en-US" altLang="zh-CN" sz="2800"/>
          </a:p>
        </p:txBody>
      </p:sp>
      <p:sp>
        <p:nvSpPr>
          <p:cNvPr id="152638" name="Freeform 63"/>
          <p:cNvSpPr>
            <a:spLocks/>
          </p:cNvSpPr>
          <p:nvPr/>
        </p:nvSpPr>
        <p:spPr bwMode="auto">
          <a:xfrm>
            <a:off x="1935163" y="3657600"/>
            <a:ext cx="333375" cy="26988"/>
          </a:xfrm>
          <a:custGeom>
            <a:avLst/>
            <a:gdLst>
              <a:gd name="T0" fmla="*/ 0 w 210"/>
              <a:gd name="T1" fmla="*/ 17 h 17"/>
              <a:gd name="T2" fmla="*/ 167 w 210"/>
              <a:gd name="T3" fmla="*/ 17 h 17"/>
              <a:gd name="T4" fmla="*/ 210 w 210"/>
              <a:gd name="T5" fmla="*/ 0 h 17"/>
              <a:gd name="T6" fmla="*/ 43 w 210"/>
              <a:gd name="T7" fmla="*/ 0 h 17"/>
              <a:gd name="T8" fmla="*/ 0 w 210"/>
              <a:gd name="T9" fmla="*/ 17 h 17"/>
              <a:gd name="T10" fmla="*/ 0 60000 65536"/>
              <a:gd name="T11" fmla="*/ 0 60000 65536"/>
              <a:gd name="T12" fmla="*/ 0 60000 65536"/>
              <a:gd name="T13" fmla="*/ 0 60000 65536"/>
              <a:gd name="T14" fmla="*/ 0 60000 65536"/>
              <a:gd name="T15" fmla="*/ 0 w 210"/>
              <a:gd name="T16" fmla="*/ 0 h 17"/>
              <a:gd name="T17" fmla="*/ 210 w 210"/>
              <a:gd name="T18" fmla="*/ 17 h 17"/>
            </a:gdLst>
            <a:ahLst/>
            <a:cxnLst>
              <a:cxn ang="T10">
                <a:pos x="T0" y="T1"/>
              </a:cxn>
              <a:cxn ang="T11">
                <a:pos x="T2" y="T3"/>
              </a:cxn>
              <a:cxn ang="T12">
                <a:pos x="T4" y="T5"/>
              </a:cxn>
              <a:cxn ang="T13">
                <a:pos x="T6" y="T7"/>
              </a:cxn>
              <a:cxn ang="T14">
                <a:pos x="T8" y="T9"/>
              </a:cxn>
            </a:cxnLst>
            <a:rect l="T15" t="T16" r="T17" b="T18"/>
            <a:pathLst>
              <a:path w="210" h="17">
                <a:moveTo>
                  <a:pt x="0" y="17"/>
                </a:moveTo>
                <a:lnTo>
                  <a:pt x="167" y="17"/>
                </a:lnTo>
                <a:lnTo>
                  <a:pt x="210" y="0"/>
                </a:lnTo>
                <a:lnTo>
                  <a:pt x="43" y="0"/>
                </a:lnTo>
                <a:lnTo>
                  <a:pt x="0" y="17"/>
                </a:lnTo>
                <a:close/>
              </a:path>
            </a:pathLst>
          </a:custGeom>
          <a:solidFill>
            <a:srgbClr val="264DBF"/>
          </a:solidFill>
          <a:ln w="0">
            <a:solidFill>
              <a:srgbClr val="000000"/>
            </a:solidFill>
            <a:round/>
            <a:headEnd/>
            <a:tailEnd/>
          </a:ln>
        </p:spPr>
        <p:txBody>
          <a:bodyPr/>
          <a:lstStyle/>
          <a:p>
            <a:pPr algn="ctr"/>
            <a:endParaRPr lang="zh-CN" altLang="en-US" sz="2800">
              <a:latin typeface="Times" pitchFamily="18" charset="0"/>
            </a:endParaRPr>
          </a:p>
        </p:txBody>
      </p:sp>
      <p:sp>
        <p:nvSpPr>
          <p:cNvPr id="152639" name="Rectangle 64"/>
          <p:cNvSpPr>
            <a:spLocks noChangeArrowheads="1"/>
          </p:cNvSpPr>
          <p:nvPr/>
        </p:nvSpPr>
        <p:spPr bwMode="auto">
          <a:xfrm>
            <a:off x="1935163" y="3684588"/>
            <a:ext cx="265112" cy="173037"/>
          </a:xfrm>
          <a:prstGeom prst="rect">
            <a:avLst/>
          </a:prstGeom>
          <a:solidFill>
            <a:srgbClr val="3366FF"/>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40" name="Freeform 65"/>
          <p:cNvSpPr>
            <a:spLocks/>
          </p:cNvSpPr>
          <p:nvPr/>
        </p:nvSpPr>
        <p:spPr bwMode="auto">
          <a:xfrm>
            <a:off x="2200275" y="3657600"/>
            <a:ext cx="68263" cy="200025"/>
          </a:xfrm>
          <a:custGeom>
            <a:avLst/>
            <a:gdLst>
              <a:gd name="T0" fmla="*/ 43 w 43"/>
              <a:gd name="T1" fmla="*/ 103 h 126"/>
              <a:gd name="T2" fmla="*/ 0 w 43"/>
              <a:gd name="T3" fmla="*/ 126 h 126"/>
              <a:gd name="T4" fmla="*/ 0 w 43"/>
              <a:gd name="T5" fmla="*/ 17 h 126"/>
              <a:gd name="T6" fmla="*/ 43 w 43"/>
              <a:gd name="T7" fmla="*/ 0 h 126"/>
              <a:gd name="T8" fmla="*/ 43 w 43"/>
              <a:gd name="T9" fmla="*/ 103 h 126"/>
              <a:gd name="T10" fmla="*/ 0 60000 65536"/>
              <a:gd name="T11" fmla="*/ 0 60000 65536"/>
              <a:gd name="T12" fmla="*/ 0 60000 65536"/>
              <a:gd name="T13" fmla="*/ 0 60000 65536"/>
              <a:gd name="T14" fmla="*/ 0 60000 65536"/>
              <a:gd name="T15" fmla="*/ 0 w 43"/>
              <a:gd name="T16" fmla="*/ 0 h 126"/>
              <a:gd name="T17" fmla="*/ 43 w 43"/>
              <a:gd name="T18" fmla="*/ 126 h 126"/>
            </a:gdLst>
            <a:ahLst/>
            <a:cxnLst>
              <a:cxn ang="T10">
                <a:pos x="T0" y="T1"/>
              </a:cxn>
              <a:cxn ang="T11">
                <a:pos x="T2" y="T3"/>
              </a:cxn>
              <a:cxn ang="T12">
                <a:pos x="T4" y="T5"/>
              </a:cxn>
              <a:cxn ang="T13">
                <a:pos x="T6" y="T7"/>
              </a:cxn>
              <a:cxn ang="T14">
                <a:pos x="T8" y="T9"/>
              </a:cxn>
            </a:cxnLst>
            <a:rect l="T15" t="T16" r="T17" b="T18"/>
            <a:pathLst>
              <a:path w="43" h="126">
                <a:moveTo>
                  <a:pt x="43" y="103"/>
                </a:moveTo>
                <a:lnTo>
                  <a:pt x="0" y="126"/>
                </a:lnTo>
                <a:lnTo>
                  <a:pt x="0" y="17"/>
                </a:lnTo>
                <a:lnTo>
                  <a:pt x="43" y="0"/>
                </a:lnTo>
                <a:lnTo>
                  <a:pt x="43" y="103"/>
                </a:lnTo>
                <a:close/>
              </a:path>
            </a:pathLst>
          </a:custGeom>
          <a:solidFill>
            <a:srgbClr val="1A3380"/>
          </a:solidFill>
          <a:ln w="0">
            <a:solidFill>
              <a:srgbClr val="000000"/>
            </a:solidFill>
            <a:round/>
            <a:headEnd/>
            <a:tailEnd/>
          </a:ln>
        </p:spPr>
        <p:txBody>
          <a:bodyPr/>
          <a:lstStyle/>
          <a:p>
            <a:pPr algn="ctr"/>
            <a:endParaRPr lang="zh-CN" altLang="en-US" sz="2800">
              <a:latin typeface="Times" pitchFamily="18" charset="0"/>
            </a:endParaRPr>
          </a:p>
        </p:txBody>
      </p:sp>
      <p:sp>
        <p:nvSpPr>
          <p:cNvPr id="152641" name="Freeform 66"/>
          <p:cNvSpPr>
            <a:spLocks/>
          </p:cNvSpPr>
          <p:nvPr/>
        </p:nvSpPr>
        <p:spPr bwMode="auto">
          <a:xfrm>
            <a:off x="1935163" y="3482975"/>
            <a:ext cx="674687" cy="36513"/>
          </a:xfrm>
          <a:custGeom>
            <a:avLst/>
            <a:gdLst>
              <a:gd name="T0" fmla="*/ 0 w 425"/>
              <a:gd name="T1" fmla="*/ 23 h 23"/>
              <a:gd name="T2" fmla="*/ 382 w 425"/>
              <a:gd name="T3" fmla="*/ 23 h 23"/>
              <a:gd name="T4" fmla="*/ 425 w 425"/>
              <a:gd name="T5" fmla="*/ 0 h 23"/>
              <a:gd name="T6" fmla="*/ 43 w 425"/>
              <a:gd name="T7" fmla="*/ 0 h 23"/>
              <a:gd name="T8" fmla="*/ 0 w 425"/>
              <a:gd name="T9" fmla="*/ 23 h 23"/>
              <a:gd name="T10" fmla="*/ 0 60000 65536"/>
              <a:gd name="T11" fmla="*/ 0 60000 65536"/>
              <a:gd name="T12" fmla="*/ 0 60000 65536"/>
              <a:gd name="T13" fmla="*/ 0 60000 65536"/>
              <a:gd name="T14" fmla="*/ 0 60000 65536"/>
              <a:gd name="T15" fmla="*/ 0 w 425"/>
              <a:gd name="T16" fmla="*/ 0 h 23"/>
              <a:gd name="T17" fmla="*/ 425 w 425"/>
              <a:gd name="T18" fmla="*/ 23 h 23"/>
            </a:gdLst>
            <a:ahLst/>
            <a:cxnLst>
              <a:cxn ang="T10">
                <a:pos x="T0" y="T1"/>
              </a:cxn>
              <a:cxn ang="T11">
                <a:pos x="T2" y="T3"/>
              </a:cxn>
              <a:cxn ang="T12">
                <a:pos x="T4" y="T5"/>
              </a:cxn>
              <a:cxn ang="T13">
                <a:pos x="T6" y="T7"/>
              </a:cxn>
              <a:cxn ang="T14">
                <a:pos x="T8" y="T9"/>
              </a:cxn>
            </a:cxnLst>
            <a:rect l="T15" t="T16" r="T17" b="T18"/>
            <a:pathLst>
              <a:path w="425" h="23">
                <a:moveTo>
                  <a:pt x="0" y="23"/>
                </a:moveTo>
                <a:lnTo>
                  <a:pt x="382" y="23"/>
                </a:lnTo>
                <a:lnTo>
                  <a:pt x="425" y="0"/>
                </a:lnTo>
                <a:lnTo>
                  <a:pt x="43" y="0"/>
                </a:lnTo>
                <a:lnTo>
                  <a:pt x="0" y="23"/>
                </a:lnTo>
                <a:close/>
              </a:path>
            </a:pathLst>
          </a:custGeom>
          <a:solidFill>
            <a:srgbClr val="739900"/>
          </a:solidFill>
          <a:ln w="0">
            <a:solidFill>
              <a:srgbClr val="000000"/>
            </a:solidFill>
            <a:round/>
            <a:headEnd/>
            <a:tailEnd/>
          </a:ln>
        </p:spPr>
        <p:txBody>
          <a:bodyPr/>
          <a:lstStyle/>
          <a:p>
            <a:pPr algn="ctr"/>
            <a:endParaRPr lang="zh-CN" altLang="en-US" sz="2800">
              <a:latin typeface="Times" pitchFamily="18" charset="0"/>
            </a:endParaRPr>
          </a:p>
        </p:txBody>
      </p:sp>
      <p:sp>
        <p:nvSpPr>
          <p:cNvPr id="152642" name="Rectangle 67"/>
          <p:cNvSpPr>
            <a:spLocks noChangeArrowheads="1"/>
          </p:cNvSpPr>
          <p:nvPr/>
        </p:nvSpPr>
        <p:spPr bwMode="auto">
          <a:xfrm>
            <a:off x="1935163" y="3519488"/>
            <a:ext cx="606425" cy="165100"/>
          </a:xfrm>
          <a:prstGeom prst="rect">
            <a:avLst/>
          </a:prstGeom>
          <a:solidFill>
            <a:srgbClr val="99CC00"/>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43" name="Freeform 68"/>
          <p:cNvSpPr>
            <a:spLocks/>
          </p:cNvSpPr>
          <p:nvPr/>
        </p:nvSpPr>
        <p:spPr bwMode="auto">
          <a:xfrm>
            <a:off x="2541588" y="3482975"/>
            <a:ext cx="68262" cy="201613"/>
          </a:xfrm>
          <a:custGeom>
            <a:avLst/>
            <a:gdLst>
              <a:gd name="T0" fmla="*/ 43 w 43"/>
              <a:gd name="T1" fmla="*/ 110 h 127"/>
              <a:gd name="T2" fmla="*/ 0 w 43"/>
              <a:gd name="T3" fmla="*/ 127 h 127"/>
              <a:gd name="T4" fmla="*/ 0 w 43"/>
              <a:gd name="T5" fmla="*/ 23 h 127"/>
              <a:gd name="T6" fmla="*/ 43 w 43"/>
              <a:gd name="T7" fmla="*/ 0 h 127"/>
              <a:gd name="T8" fmla="*/ 43 w 43"/>
              <a:gd name="T9" fmla="*/ 110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10"/>
                </a:moveTo>
                <a:lnTo>
                  <a:pt x="0" y="127"/>
                </a:lnTo>
                <a:lnTo>
                  <a:pt x="0" y="23"/>
                </a:lnTo>
                <a:lnTo>
                  <a:pt x="43" y="0"/>
                </a:lnTo>
                <a:lnTo>
                  <a:pt x="43" y="110"/>
                </a:lnTo>
                <a:close/>
              </a:path>
            </a:pathLst>
          </a:custGeom>
          <a:solidFill>
            <a:srgbClr val="4D6600"/>
          </a:solidFill>
          <a:ln w="0">
            <a:solidFill>
              <a:srgbClr val="000000"/>
            </a:solidFill>
            <a:round/>
            <a:headEnd/>
            <a:tailEnd/>
          </a:ln>
        </p:spPr>
        <p:txBody>
          <a:bodyPr/>
          <a:lstStyle/>
          <a:p>
            <a:pPr algn="ctr"/>
            <a:endParaRPr lang="zh-CN" altLang="en-US" sz="2800">
              <a:latin typeface="Times" pitchFamily="18" charset="0"/>
            </a:endParaRPr>
          </a:p>
        </p:txBody>
      </p:sp>
      <p:sp>
        <p:nvSpPr>
          <p:cNvPr id="152644" name="Freeform 69"/>
          <p:cNvSpPr>
            <a:spLocks/>
          </p:cNvSpPr>
          <p:nvPr/>
        </p:nvSpPr>
        <p:spPr bwMode="auto">
          <a:xfrm>
            <a:off x="1935163" y="3309938"/>
            <a:ext cx="1808162" cy="36512"/>
          </a:xfrm>
          <a:custGeom>
            <a:avLst/>
            <a:gdLst>
              <a:gd name="T0" fmla="*/ 0 w 1139"/>
              <a:gd name="T1" fmla="*/ 23 h 23"/>
              <a:gd name="T2" fmla="*/ 1096 w 1139"/>
              <a:gd name="T3" fmla="*/ 23 h 23"/>
              <a:gd name="T4" fmla="*/ 1139 w 1139"/>
              <a:gd name="T5" fmla="*/ 0 h 23"/>
              <a:gd name="T6" fmla="*/ 43 w 1139"/>
              <a:gd name="T7" fmla="*/ 0 h 23"/>
              <a:gd name="T8" fmla="*/ 0 w 1139"/>
              <a:gd name="T9" fmla="*/ 23 h 23"/>
              <a:gd name="T10" fmla="*/ 0 60000 65536"/>
              <a:gd name="T11" fmla="*/ 0 60000 65536"/>
              <a:gd name="T12" fmla="*/ 0 60000 65536"/>
              <a:gd name="T13" fmla="*/ 0 60000 65536"/>
              <a:gd name="T14" fmla="*/ 0 60000 65536"/>
              <a:gd name="T15" fmla="*/ 0 w 1139"/>
              <a:gd name="T16" fmla="*/ 0 h 23"/>
              <a:gd name="T17" fmla="*/ 1139 w 1139"/>
              <a:gd name="T18" fmla="*/ 23 h 23"/>
            </a:gdLst>
            <a:ahLst/>
            <a:cxnLst>
              <a:cxn ang="T10">
                <a:pos x="T0" y="T1"/>
              </a:cxn>
              <a:cxn ang="T11">
                <a:pos x="T2" y="T3"/>
              </a:cxn>
              <a:cxn ang="T12">
                <a:pos x="T4" y="T5"/>
              </a:cxn>
              <a:cxn ang="T13">
                <a:pos x="T6" y="T7"/>
              </a:cxn>
              <a:cxn ang="T14">
                <a:pos x="T8" y="T9"/>
              </a:cxn>
            </a:cxnLst>
            <a:rect l="T15" t="T16" r="T17" b="T18"/>
            <a:pathLst>
              <a:path w="1139" h="23">
                <a:moveTo>
                  <a:pt x="0" y="23"/>
                </a:moveTo>
                <a:lnTo>
                  <a:pt x="1096" y="23"/>
                </a:lnTo>
                <a:lnTo>
                  <a:pt x="1139" y="0"/>
                </a:lnTo>
                <a:lnTo>
                  <a:pt x="43" y="0"/>
                </a:lnTo>
                <a:lnTo>
                  <a:pt x="0" y="23"/>
                </a:lnTo>
                <a:close/>
              </a:path>
            </a:pathLst>
          </a:custGeom>
          <a:solidFill>
            <a:srgbClr val="BF7399"/>
          </a:solidFill>
          <a:ln w="0">
            <a:solidFill>
              <a:srgbClr val="000000"/>
            </a:solidFill>
            <a:round/>
            <a:headEnd/>
            <a:tailEnd/>
          </a:ln>
        </p:spPr>
        <p:txBody>
          <a:bodyPr/>
          <a:lstStyle/>
          <a:p>
            <a:pPr algn="ctr"/>
            <a:endParaRPr lang="zh-CN" altLang="en-US" sz="2800">
              <a:latin typeface="Times" pitchFamily="18" charset="0"/>
            </a:endParaRPr>
          </a:p>
        </p:txBody>
      </p:sp>
      <p:sp>
        <p:nvSpPr>
          <p:cNvPr id="152645" name="Rectangle 70"/>
          <p:cNvSpPr>
            <a:spLocks noChangeArrowheads="1"/>
          </p:cNvSpPr>
          <p:nvPr/>
        </p:nvSpPr>
        <p:spPr bwMode="auto">
          <a:xfrm>
            <a:off x="1935163" y="3346450"/>
            <a:ext cx="1739900" cy="173038"/>
          </a:xfrm>
          <a:prstGeom prst="rect">
            <a:avLst/>
          </a:prstGeom>
          <a:solidFill>
            <a:srgbClr val="FF99CC"/>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46" name="Freeform 71"/>
          <p:cNvSpPr>
            <a:spLocks/>
          </p:cNvSpPr>
          <p:nvPr/>
        </p:nvSpPr>
        <p:spPr bwMode="auto">
          <a:xfrm>
            <a:off x="3675063" y="3309938"/>
            <a:ext cx="68262" cy="209550"/>
          </a:xfrm>
          <a:custGeom>
            <a:avLst/>
            <a:gdLst>
              <a:gd name="T0" fmla="*/ 43 w 43"/>
              <a:gd name="T1" fmla="*/ 109 h 132"/>
              <a:gd name="T2" fmla="*/ 0 w 43"/>
              <a:gd name="T3" fmla="*/ 132 h 132"/>
              <a:gd name="T4" fmla="*/ 0 w 43"/>
              <a:gd name="T5" fmla="*/ 23 h 132"/>
              <a:gd name="T6" fmla="*/ 43 w 43"/>
              <a:gd name="T7" fmla="*/ 0 h 132"/>
              <a:gd name="T8" fmla="*/ 43 w 43"/>
              <a:gd name="T9" fmla="*/ 109 h 132"/>
              <a:gd name="T10" fmla="*/ 0 60000 65536"/>
              <a:gd name="T11" fmla="*/ 0 60000 65536"/>
              <a:gd name="T12" fmla="*/ 0 60000 65536"/>
              <a:gd name="T13" fmla="*/ 0 60000 65536"/>
              <a:gd name="T14" fmla="*/ 0 60000 65536"/>
              <a:gd name="T15" fmla="*/ 0 w 43"/>
              <a:gd name="T16" fmla="*/ 0 h 132"/>
              <a:gd name="T17" fmla="*/ 43 w 43"/>
              <a:gd name="T18" fmla="*/ 132 h 132"/>
            </a:gdLst>
            <a:ahLst/>
            <a:cxnLst>
              <a:cxn ang="T10">
                <a:pos x="T0" y="T1"/>
              </a:cxn>
              <a:cxn ang="T11">
                <a:pos x="T2" y="T3"/>
              </a:cxn>
              <a:cxn ang="T12">
                <a:pos x="T4" y="T5"/>
              </a:cxn>
              <a:cxn ang="T13">
                <a:pos x="T6" y="T7"/>
              </a:cxn>
              <a:cxn ang="T14">
                <a:pos x="T8" y="T9"/>
              </a:cxn>
            </a:cxnLst>
            <a:rect l="T15" t="T16" r="T17" b="T18"/>
            <a:pathLst>
              <a:path w="43" h="132">
                <a:moveTo>
                  <a:pt x="43" y="109"/>
                </a:moveTo>
                <a:lnTo>
                  <a:pt x="0" y="132"/>
                </a:lnTo>
                <a:lnTo>
                  <a:pt x="0" y="23"/>
                </a:lnTo>
                <a:lnTo>
                  <a:pt x="43" y="0"/>
                </a:lnTo>
                <a:lnTo>
                  <a:pt x="43" y="109"/>
                </a:lnTo>
                <a:close/>
              </a:path>
            </a:pathLst>
          </a:custGeom>
          <a:solidFill>
            <a:srgbClr val="804D66"/>
          </a:solidFill>
          <a:ln w="0">
            <a:solidFill>
              <a:srgbClr val="000000"/>
            </a:solidFill>
            <a:round/>
            <a:headEnd/>
            <a:tailEnd/>
          </a:ln>
        </p:spPr>
        <p:txBody>
          <a:bodyPr/>
          <a:lstStyle/>
          <a:p>
            <a:pPr algn="ctr"/>
            <a:endParaRPr lang="zh-CN" altLang="en-US" sz="2800">
              <a:latin typeface="Times" pitchFamily="18" charset="0"/>
            </a:endParaRPr>
          </a:p>
        </p:txBody>
      </p:sp>
      <p:sp>
        <p:nvSpPr>
          <p:cNvPr id="152647" name="Rectangle 72"/>
          <p:cNvSpPr>
            <a:spLocks noChangeArrowheads="1"/>
          </p:cNvSpPr>
          <p:nvPr/>
        </p:nvSpPr>
        <p:spPr bwMode="auto">
          <a:xfrm>
            <a:off x="2447925" y="3721100"/>
            <a:ext cx="382588" cy="209550"/>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48" name="Rectangle 73"/>
          <p:cNvSpPr>
            <a:spLocks noChangeArrowheads="1"/>
          </p:cNvSpPr>
          <p:nvPr/>
        </p:nvSpPr>
        <p:spPr bwMode="auto">
          <a:xfrm>
            <a:off x="2482850" y="3748088"/>
            <a:ext cx="3873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3.0 Sec</a:t>
            </a:r>
            <a:endParaRPr lang="en-US" altLang="zh-CN" sz="2800"/>
          </a:p>
        </p:txBody>
      </p:sp>
      <p:sp>
        <p:nvSpPr>
          <p:cNvPr id="152649" name="Rectangle 74"/>
          <p:cNvSpPr>
            <a:spLocks noChangeArrowheads="1"/>
          </p:cNvSpPr>
          <p:nvPr/>
        </p:nvSpPr>
        <p:spPr bwMode="auto">
          <a:xfrm>
            <a:off x="2693988" y="3538538"/>
            <a:ext cx="384175" cy="209550"/>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50" name="Rectangle 75"/>
          <p:cNvSpPr>
            <a:spLocks noChangeArrowheads="1"/>
          </p:cNvSpPr>
          <p:nvPr/>
        </p:nvSpPr>
        <p:spPr bwMode="auto">
          <a:xfrm>
            <a:off x="2730500" y="3565525"/>
            <a:ext cx="3873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6.9 Sec</a:t>
            </a:r>
            <a:endParaRPr lang="en-US" altLang="zh-CN" sz="2800"/>
          </a:p>
        </p:txBody>
      </p:sp>
      <p:sp>
        <p:nvSpPr>
          <p:cNvPr id="152651" name="Rectangle 76"/>
          <p:cNvSpPr>
            <a:spLocks noChangeArrowheads="1"/>
          </p:cNvSpPr>
          <p:nvPr/>
        </p:nvSpPr>
        <p:spPr bwMode="auto">
          <a:xfrm>
            <a:off x="3794125" y="3317875"/>
            <a:ext cx="442913" cy="211138"/>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52" name="Rectangle 77"/>
          <p:cNvSpPr>
            <a:spLocks noChangeArrowheads="1"/>
          </p:cNvSpPr>
          <p:nvPr/>
        </p:nvSpPr>
        <p:spPr bwMode="auto">
          <a:xfrm>
            <a:off x="3829050" y="3346450"/>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19.8 Sec</a:t>
            </a:r>
            <a:endParaRPr lang="en-US" altLang="zh-CN" sz="2800"/>
          </a:p>
        </p:txBody>
      </p:sp>
      <p:sp>
        <p:nvSpPr>
          <p:cNvPr id="152653" name="Freeform 78"/>
          <p:cNvSpPr>
            <a:spLocks/>
          </p:cNvSpPr>
          <p:nvPr/>
        </p:nvSpPr>
        <p:spPr bwMode="auto">
          <a:xfrm>
            <a:off x="1935163" y="2889250"/>
            <a:ext cx="528637" cy="36513"/>
          </a:xfrm>
          <a:custGeom>
            <a:avLst/>
            <a:gdLst>
              <a:gd name="T0" fmla="*/ 0 w 333"/>
              <a:gd name="T1" fmla="*/ 23 h 23"/>
              <a:gd name="T2" fmla="*/ 290 w 333"/>
              <a:gd name="T3" fmla="*/ 23 h 23"/>
              <a:gd name="T4" fmla="*/ 333 w 333"/>
              <a:gd name="T5" fmla="*/ 0 h 23"/>
              <a:gd name="T6" fmla="*/ 43 w 333"/>
              <a:gd name="T7" fmla="*/ 0 h 23"/>
              <a:gd name="T8" fmla="*/ 0 w 333"/>
              <a:gd name="T9" fmla="*/ 23 h 23"/>
              <a:gd name="T10" fmla="*/ 0 60000 65536"/>
              <a:gd name="T11" fmla="*/ 0 60000 65536"/>
              <a:gd name="T12" fmla="*/ 0 60000 65536"/>
              <a:gd name="T13" fmla="*/ 0 60000 65536"/>
              <a:gd name="T14" fmla="*/ 0 60000 65536"/>
              <a:gd name="T15" fmla="*/ 0 w 333"/>
              <a:gd name="T16" fmla="*/ 0 h 23"/>
              <a:gd name="T17" fmla="*/ 333 w 333"/>
              <a:gd name="T18" fmla="*/ 23 h 23"/>
            </a:gdLst>
            <a:ahLst/>
            <a:cxnLst>
              <a:cxn ang="T10">
                <a:pos x="T0" y="T1"/>
              </a:cxn>
              <a:cxn ang="T11">
                <a:pos x="T2" y="T3"/>
              </a:cxn>
              <a:cxn ang="T12">
                <a:pos x="T4" y="T5"/>
              </a:cxn>
              <a:cxn ang="T13">
                <a:pos x="T6" y="T7"/>
              </a:cxn>
              <a:cxn ang="T14">
                <a:pos x="T8" y="T9"/>
              </a:cxn>
            </a:cxnLst>
            <a:rect l="T15" t="T16" r="T17" b="T18"/>
            <a:pathLst>
              <a:path w="333" h="23">
                <a:moveTo>
                  <a:pt x="0" y="23"/>
                </a:moveTo>
                <a:lnTo>
                  <a:pt x="290" y="23"/>
                </a:lnTo>
                <a:lnTo>
                  <a:pt x="333" y="0"/>
                </a:lnTo>
                <a:lnTo>
                  <a:pt x="43" y="0"/>
                </a:lnTo>
                <a:lnTo>
                  <a:pt x="0" y="23"/>
                </a:lnTo>
                <a:close/>
              </a:path>
            </a:pathLst>
          </a:custGeom>
          <a:solidFill>
            <a:srgbClr val="264DBF"/>
          </a:solidFill>
          <a:ln w="0">
            <a:solidFill>
              <a:srgbClr val="000000"/>
            </a:solidFill>
            <a:round/>
            <a:headEnd/>
            <a:tailEnd/>
          </a:ln>
        </p:spPr>
        <p:txBody>
          <a:bodyPr/>
          <a:lstStyle/>
          <a:p>
            <a:pPr algn="ctr"/>
            <a:endParaRPr lang="zh-CN" altLang="en-US" sz="2800">
              <a:latin typeface="Times" pitchFamily="18" charset="0"/>
            </a:endParaRPr>
          </a:p>
        </p:txBody>
      </p:sp>
      <p:sp>
        <p:nvSpPr>
          <p:cNvPr id="152654" name="Rectangle 79"/>
          <p:cNvSpPr>
            <a:spLocks noChangeArrowheads="1"/>
          </p:cNvSpPr>
          <p:nvPr/>
        </p:nvSpPr>
        <p:spPr bwMode="auto">
          <a:xfrm>
            <a:off x="1935163" y="2925763"/>
            <a:ext cx="460375" cy="165100"/>
          </a:xfrm>
          <a:prstGeom prst="rect">
            <a:avLst/>
          </a:prstGeom>
          <a:solidFill>
            <a:srgbClr val="3366FF"/>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55" name="Freeform 80"/>
          <p:cNvSpPr>
            <a:spLocks/>
          </p:cNvSpPr>
          <p:nvPr/>
        </p:nvSpPr>
        <p:spPr bwMode="auto">
          <a:xfrm>
            <a:off x="2395538" y="2889250"/>
            <a:ext cx="68262" cy="201613"/>
          </a:xfrm>
          <a:custGeom>
            <a:avLst/>
            <a:gdLst>
              <a:gd name="T0" fmla="*/ 43 w 43"/>
              <a:gd name="T1" fmla="*/ 109 h 127"/>
              <a:gd name="T2" fmla="*/ 0 w 43"/>
              <a:gd name="T3" fmla="*/ 127 h 127"/>
              <a:gd name="T4" fmla="*/ 0 w 43"/>
              <a:gd name="T5" fmla="*/ 23 h 127"/>
              <a:gd name="T6" fmla="*/ 43 w 43"/>
              <a:gd name="T7" fmla="*/ 0 h 127"/>
              <a:gd name="T8" fmla="*/ 43 w 43"/>
              <a:gd name="T9" fmla="*/ 109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09"/>
                </a:moveTo>
                <a:lnTo>
                  <a:pt x="0" y="127"/>
                </a:lnTo>
                <a:lnTo>
                  <a:pt x="0" y="23"/>
                </a:lnTo>
                <a:lnTo>
                  <a:pt x="43" y="0"/>
                </a:lnTo>
                <a:lnTo>
                  <a:pt x="43" y="109"/>
                </a:lnTo>
                <a:close/>
              </a:path>
            </a:pathLst>
          </a:custGeom>
          <a:solidFill>
            <a:srgbClr val="1A3380"/>
          </a:solidFill>
          <a:ln w="0">
            <a:solidFill>
              <a:srgbClr val="000000"/>
            </a:solidFill>
            <a:round/>
            <a:headEnd/>
            <a:tailEnd/>
          </a:ln>
        </p:spPr>
        <p:txBody>
          <a:bodyPr/>
          <a:lstStyle/>
          <a:p>
            <a:pPr algn="ctr"/>
            <a:endParaRPr lang="zh-CN" altLang="en-US" sz="2800">
              <a:latin typeface="Times" pitchFamily="18" charset="0"/>
            </a:endParaRPr>
          </a:p>
        </p:txBody>
      </p:sp>
      <p:sp>
        <p:nvSpPr>
          <p:cNvPr id="152656" name="Freeform 81"/>
          <p:cNvSpPr>
            <a:spLocks/>
          </p:cNvSpPr>
          <p:nvPr/>
        </p:nvSpPr>
        <p:spPr bwMode="auto">
          <a:xfrm>
            <a:off x="1935163" y="2724150"/>
            <a:ext cx="538162" cy="26988"/>
          </a:xfrm>
          <a:custGeom>
            <a:avLst/>
            <a:gdLst>
              <a:gd name="T0" fmla="*/ 0 w 339"/>
              <a:gd name="T1" fmla="*/ 17 h 17"/>
              <a:gd name="T2" fmla="*/ 296 w 339"/>
              <a:gd name="T3" fmla="*/ 17 h 17"/>
              <a:gd name="T4" fmla="*/ 339 w 339"/>
              <a:gd name="T5" fmla="*/ 0 h 17"/>
              <a:gd name="T6" fmla="*/ 43 w 339"/>
              <a:gd name="T7" fmla="*/ 0 h 17"/>
              <a:gd name="T8" fmla="*/ 0 w 339"/>
              <a:gd name="T9" fmla="*/ 17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7"/>
                </a:moveTo>
                <a:lnTo>
                  <a:pt x="296" y="17"/>
                </a:lnTo>
                <a:lnTo>
                  <a:pt x="339" y="0"/>
                </a:lnTo>
                <a:lnTo>
                  <a:pt x="43" y="0"/>
                </a:lnTo>
                <a:lnTo>
                  <a:pt x="0" y="17"/>
                </a:lnTo>
                <a:close/>
              </a:path>
            </a:pathLst>
          </a:custGeom>
          <a:solidFill>
            <a:srgbClr val="739900"/>
          </a:solidFill>
          <a:ln w="0">
            <a:solidFill>
              <a:srgbClr val="000000"/>
            </a:solidFill>
            <a:round/>
            <a:headEnd/>
            <a:tailEnd/>
          </a:ln>
        </p:spPr>
        <p:txBody>
          <a:bodyPr/>
          <a:lstStyle/>
          <a:p>
            <a:pPr algn="ctr"/>
            <a:endParaRPr lang="zh-CN" altLang="en-US" sz="2800">
              <a:latin typeface="Times" pitchFamily="18" charset="0"/>
            </a:endParaRPr>
          </a:p>
        </p:txBody>
      </p:sp>
      <p:sp>
        <p:nvSpPr>
          <p:cNvPr id="152657" name="Rectangle 82"/>
          <p:cNvSpPr>
            <a:spLocks noChangeArrowheads="1"/>
          </p:cNvSpPr>
          <p:nvPr/>
        </p:nvSpPr>
        <p:spPr bwMode="auto">
          <a:xfrm>
            <a:off x="1935163" y="2751138"/>
            <a:ext cx="469900" cy="174625"/>
          </a:xfrm>
          <a:prstGeom prst="rect">
            <a:avLst/>
          </a:prstGeom>
          <a:solidFill>
            <a:srgbClr val="99CC00"/>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58" name="Freeform 83"/>
          <p:cNvSpPr>
            <a:spLocks/>
          </p:cNvSpPr>
          <p:nvPr/>
        </p:nvSpPr>
        <p:spPr bwMode="auto">
          <a:xfrm>
            <a:off x="2405063" y="2724150"/>
            <a:ext cx="68262" cy="201613"/>
          </a:xfrm>
          <a:custGeom>
            <a:avLst/>
            <a:gdLst>
              <a:gd name="T0" fmla="*/ 43 w 43"/>
              <a:gd name="T1" fmla="*/ 104 h 127"/>
              <a:gd name="T2" fmla="*/ 0 w 43"/>
              <a:gd name="T3" fmla="*/ 127 h 127"/>
              <a:gd name="T4" fmla="*/ 0 w 43"/>
              <a:gd name="T5" fmla="*/ 17 h 127"/>
              <a:gd name="T6" fmla="*/ 43 w 43"/>
              <a:gd name="T7" fmla="*/ 0 h 127"/>
              <a:gd name="T8" fmla="*/ 43 w 43"/>
              <a:gd name="T9" fmla="*/ 104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04"/>
                </a:moveTo>
                <a:lnTo>
                  <a:pt x="0" y="127"/>
                </a:lnTo>
                <a:lnTo>
                  <a:pt x="0" y="17"/>
                </a:lnTo>
                <a:lnTo>
                  <a:pt x="43" y="0"/>
                </a:lnTo>
                <a:lnTo>
                  <a:pt x="43" y="104"/>
                </a:lnTo>
                <a:close/>
              </a:path>
            </a:pathLst>
          </a:custGeom>
          <a:solidFill>
            <a:srgbClr val="4D6600"/>
          </a:solidFill>
          <a:ln w="0">
            <a:solidFill>
              <a:srgbClr val="000000"/>
            </a:solidFill>
            <a:round/>
            <a:headEnd/>
            <a:tailEnd/>
          </a:ln>
        </p:spPr>
        <p:txBody>
          <a:bodyPr/>
          <a:lstStyle/>
          <a:p>
            <a:pPr algn="ctr"/>
            <a:endParaRPr lang="zh-CN" altLang="en-US" sz="2800">
              <a:latin typeface="Times" pitchFamily="18" charset="0"/>
            </a:endParaRPr>
          </a:p>
        </p:txBody>
      </p:sp>
      <p:sp>
        <p:nvSpPr>
          <p:cNvPr id="152659" name="Freeform 84"/>
          <p:cNvSpPr>
            <a:spLocks/>
          </p:cNvSpPr>
          <p:nvPr/>
        </p:nvSpPr>
        <p:spPr bwMode="auto">
          <a:xfrm>
            <a:off x="1935163" y="2551113"/>
            <a:ext cx="2881312" cy="36512"/>
          </a:xfrm>
          <a:custGeom>
            <a:avLst/>
            <a:gdLst>
              <a:gd name="T0" fmla="*/ 0 w 1815"/>
              <a:gd name="T1" fmla="*/ 23 h 23"/>
              <a:gd name="T2" fmla="*/ 1772 w 1815"/>
              <a:gd name="T3" fmla="*/ 23 h 23"/>
              <a:gd name="T4" fmla="*/ 1815 w 1815"/>
              <a:gd name="T5" fmla="*/ 0 h 23"/>
              <a:gd name="T6" fmla="*/ 43 w 1815"/>
              <a:gd name="T7" fmla="*/ 0 h 23"/>
              <a:gd name="T8" fmla="*/ 0 w 1815"/>
              <a:gd name="T9" fmla="*/ 23 h 23"/>
              <a:gd name="T10" fmla="*/ 0 60000 65536"/>
              <a:gd name="T11" fmla="*/ 0 60000 65536"/>
              <a:gd name="T12" fmla="*/ 0 60000 65536"/>
              <a:gd name="T13" fmla="*/ 0 60000 65536"/>
              <a:gd name="T14" fmla="*/ 0 60000 65536"/>
              <a:gd name="T15" fmla="*/ 0 w 1815"/>
              <a:gd name="T16" fmla="*/ 0 h 23"/>
              <a:gd name="T17" fmla="*/ 1815 w 1815"/>
              <a:gd name="T18" fmla="*/ 23 h 23"/>
            </a:gdLst>
            <a:ahLst/>
            <a:cxnLst>
              <a:cxn ang="T10">
                <a:pos x="T0" y="T1"/>
              </a:cxn>
              <a:cxn ang="T11">
                <a:pos x="T2" y="T3"/>
              </a:cxn>
              <a:cxn ang="T12">
                <a:pos x="T4" y="T5"/>
              </a:cxn>
              <a:cxn ang="T13">
                <a:pos x="T6" y="T7"/>
              </a:cxn>
              <a:cxn ang="T14">
                <a:pos x="T8" y="T9"/>
              </a:cxn>
            </a:cxnLst>
            <a:rect l="T15" t="T16" r="T17" b="T18"/>
            <a:pathLst>
              <a:path w="1815" h="23">
                <a:moveTo>
                  <a:pt x="0" y="23"/>
                </a:moveTo>
                <a:lnTo>
                  <a:pt x="1772" y="23"/>
                </a:lnTo>
                <a:lnTo>
                  <a:pt x="1815" y="0"/>
                </a:lnTo>
                <a:lnTo>
                  <a:pt x="43" y="0"/>
                </a:lnTo>
                <a:lnTo>
                  <a:pt x="0" y="23"/>
                </a:lnTo>
                <a:close/>
              </a:path>
            </a:pathLst>
          </a:custGeom>
          <a:solidFill>
            <a:srgbClr val="BF7399"/>
          </a:solidFill>
          <a:ln w="0">
            <a:solidFill>
              <a:srgbClr val="000000"/>
            </a:solidFill>
            <a:round/>
            <a:headEnd/>
            <a:tailEnd/>
          </a:ln>
        </p:spPr>
        <p:txBody>
          <a:bodyPr/>
          <a:lstStyle/>
          <a:p>
            <a:pPr algn="ctr"/>
            <a:endParaRPr lang="zh-CN" altLang="en-US" sz="2800">
              <a:latin typeface="Times" pitchFamily="18" charset="0"/>
            </a:endParaRPr>
          </a:p>
        </p:txBody>
      </p:sp>
      <p:sp>
        <p:nvSpPr>
          <p:cNvPr id="152660" name="Rectangle 85"/>
          <p:cNvSpPr>
            <a:spLocks noChangeArrowheads="1"/>
          </p:cNvSpPr>
          <p:nvPr/>
        </p:nvSpPr>
        <p:spPr bwMode="auto">
          <a:xfrm>
            <a:off x="1935163" y="2587625"/>
            <a:ext cx="2813050" cy="163513"/>
          </a:xfrm>
          <a:prstGeom prst="rect">
            <a:avLst/>
          </a:prstGeom>
          <a:solidFill>
            <a:srgbClr val="FF99CC"/>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61" name="Freeform 86"/>
          <p:cNvSpPr>
            <a:spLocks/>
          </p:cNvSpPr>
          <p:nvPr/>
        </p:nvSpPr>
        <p:spPr bwMode="auto">
          <a:xfrm>
            <a:off x="4748213" y="2551113"/>
            <a:ext cx="68262" cy="200025"/>
          </a:xfrm>
          <a:custGeom>
            <a:avLst/>
            <a:gdLst>
              <a:gd name="T0" fmla="*/ 43 w 43"/>
              <a:gd name="T1" fmla="*/ 109 h 126"/>
              <a:gd name="T2" fmla="*/ 0 w 43"/>
              <a:gd name="T3" fmla="*/ 126 h 126"/>
              <a:gd name="T4" fmla="*/ 0 w 43"/>
              <a:gd name="T5" fmla="*/ 23 h 126"/>
              <a:gd name="T6" fmla="*/ 43 w 43"/>
              <a:gd name="T7" fmla="*/ 0 h 126"/>
              <a:gd name="T8" fmla="*/ 43 w 43"/>
              <a:gd name="T9" fmla="*/ 109 h 126"/>
              <a:gd name="T10" fmla="*/ 0 60000 65536"/>
              <a:gd name="T11" fmla="*/ 0 60000 65536"/>
              <a:gd name="T12" fmla="*/ 0 60000 65536"/>
              <a:gd name="T13" fmla="*/ 0 60000 65536"/>
              <a:gd name="T14" fmla="*/ 0 60000 65536"/>
              <a:gd name="T15" fmla="*/ 0 w 43"/>
              <a:gd name="T16" fmla="*/ 0 h 126"/>
              <a:gd name="T17" fmla="*/ 43 w 43"/>
              <a:gd name="T18" fmla="*/ 126 h 126"/>
            </a:gdLst>
            <a:ahLst/>
            <a:cxnLst>
              <a:cxn ang="T10">
                <a:pos x="T0" y="T1"/>
              </a:cxn>
              <a:cxn ang="T11">
                <a:pos x="T2" y="T3"/>
              </a:cxn>
              <a:cxn ang="T12">
                <a:pos x="T4" y="T5"/>
              </a:cxn>
              <a:cxn ang="T13">
                <a:pos x="T6" y="T7"/>
              </a:cxn>
              <a:cxn ang="T14">
                <a:pos x="T8" y="T9"/>
              </a:cxn>
            </a:cxnLst>
            <a:rect l="T15" t="T16" r="T17" b="T18"/>
            <a:pathLst>
              <a:path w="43" h="126">
                <a:moveTo>
                  <a:pt x="43" y="109"/>
                </a:moveTo>
                <a:lnTo>
                  <a:pt x="0" y="126"/>
                </a:lnTo>
                <a:lnTo>
                  <a:pt x="0" y="23"/>
                </a:lnTo>
                <a:lnTo>
                  <a:pt x="43" y="0"/>
                </a:lnTo>
                <a:lnTo>
                  <a:pt x="43" y="109"/>
                </a:lnTo>
                <a:close/>
              </a:path>
            </a:pathLst>
          </a:custGeom>
          <a:solidFill>
            <a:srgbClr val="804D66"/>
          </a:solidFill>
          <a:ln w="0">
            <a:solidFill>
              <a:srgbClr val="000000"/>
            </a:solidFill>
            <a:round/>
            <a:headEnd/>
            <a:tailEnd/>
          </a:ln>
        </p:spPr>
        <p:txBody>
          <a:bodyPr/>
          <a:lstStyle/>
          <a:p>
            <a:pPr algn="ctr"/>
            <a:endParaRPr lang="zh-CN" altLang="en-US" sz="2800">
              <a:latin typeface="Times" pitchFamily="18" charset="0"/>
            </a:endParaRPr>
          </a:p>
        </p:txBody>
      </p:sp>
      <p:sp>
        <p:nvSpPr>
          <p:cNvPr id="152662" name="Rectangle 87"/>
          <p:cNvSpPr>
            <a:spLocks noChangeArrowheads="1"/>
          </p:cNvSpPr>
          <p:nvPr/>
        </p:nvSpPr>
        <p:spPr bwMode="auto">
          <a:xfrm>
            <a:off x="2609850" y="2943225"/>
            <a:ext cx="382588" cy="211138"/>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63" name="Rectangle 88"/>
          <p:cNvSpPr>
            <a:spLocks noChangeArrowheads="1"/>
          </p:cNvSpPr>
          <p:nvPr/>
        </p:nvSpPr>
        <p:spPr bwMode="auto">
          <a:xfrm>
            <a:off x="2644775" y="2971800"/>
            <a:ext cx="3873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5.2 Sec</a:t>
            </a:r>
            <a:endParaRPr lang="en-US" altLang="zh-CN" sz="2800"/>
          </a:p>
        </p:txBody>
      </p:sp>
      <p:sp>
        <p:nvSpPr>
          <p:cNvPr id="152664" name="Rectangle 89"/>
          <p:cNvSpPr>
            <a:spLocks noChangeArrowheads="1"/>
          </p:cNvSpPr>
          <p:nvPr/>
        </p:nvSpPr>
        <p:spPr bwMode="auto">
          <a:xfrm>
            <a:off x="2617788" y="2760663"/>
            <a:ext cx="384175" cy="211137"/>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65" name="Rectangle 90"/>
          <p:cNvSpPr>
            <a:spLocks noChangeArrowheads="1"/>
          </p:cNvSpPr>
          <p:nvPr/>
        </p:nvSpPr>
        <p:spPr bwMode="auto">
          <a:xfrm>
            <a:off x="2654300" y="2789238"/>
            <a:ext cx="3873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5.3 Sec</a:t>
            </a:r>
            <a:endParaRPr lang="en-US" altLang="zh-CN" sz="2800"/>
          </a:p>
        </p:txBody>
      </p:sp>
      <p:sp>
        <p:nvSpPr>
          <p:cNvPr id="152666" name="Rectangle 91"/>
          <p:cNvSpPr>
            <a:spLocks noChangeArrowheads="1"/>
          </p:cNvSpPr>
          <p:nvPr/>
        </p:nvSpPr>
        <p:spPr bwMode="auto">
          <a:xfrm>
            <a:off x="4876800" y="2560638"/>
            <a:ext cx="442913" cy="209550"/>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67" name="Rectangle 92"/>
          <p:cNvSpPr>
            <a:spLocks noChangeArrowheads="1"/>
          </p:cNvSpPr>
          <p:nvPr/>
        </p:nvSpPr>
        <p:spPr bwMode="auto">
          <a:xfrm>
            <a:off x="4911725" y="2587625"/>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32.0 Sec</a:t>
            </a:r>
            <a:endParaRPr lang="en-US" altLang="zh-CN" sz="2800"/>
          </a:p>
        </p:txBody>
      </p:sp>
      <p:sp>
        <p:nvSpPr>
          <p:cNvPr id="152668" name="Freeform 93"/>
          <p:cNvSpPr>
            <a:spLocks/>
          </p:cNvSpPr>
          <p:nvPr/>
        </p:nvSpPr>
        <p:spPr bwMode="auto">
          <a:xfrm>
            <a:off x="1935163" y="2130425"/>
            <a:ext cx="477837" cy="26988"/>
          </a:xfrm>
          <a:custGeom>
            <a:avLst/>
            <a:gdLst>
              <a:gd name="T0" fmla="*/ 0 w 301"/>
              <a:gd name="T1" fmla="*/ 17 h 17"/>
              <a:gd name="T2" fmla="*/ 258 w 301"/>
              <a:gd name="T3" fmla="*/ 17 h 17"/>
              <a:gd name="T4" fmla="*/ 301 w 301"/>
              <a:gd name="T5" fmla="*/ 0 h 17"/>
              <a:gd name="T6" fmla="*/ 43 w 301"/>
              <a:gd name="T7" fmla="*/ 0 h 17"/>
              <a:gd name="T8" fmla="*/ 0 w 301"/>
              <a:gd name="T9" fmla="*/ 17 h 17"/>
              <a:gd name="T10" fmla="*/ 0 60000 65536"/>
              <a:gd name="T11" fmla="*/ 0 60000 65536"/>
              <a:gd name="T12" fmla="*/ 0 60000 65536"/>
              <a:gd name="T13" fmla="*/ 0 60000 65536"/>
              <a:gd name="T14" fmla="*/ 0 60000 65536"/>
              <a:gd name="T15" fmla="*/ 0 w 301"/>
              <a:gd name="T16" fmla="*/ 0 h 17"/>
              <a:gd name="T17" fmla="*/ 301 w 301"/>
              <a:gd name="T18" fmla="*/ 17 h 17"/>
            </a:gdLst>
            <a:ahLst/>
            <a:cxnLst>
              <a:cxn ang="T10">
                <a:pos x="T0" y="T1"/>
              </a:cxn>
              <a:cxn ang="T11">
                <a:pos x="T2" y="T3"/>
              </a:cxn>
              <a:cxn ang="T12">
                <a:pos x="T4" y="T5"/>
              </a:cxn>
              <a:cxn ang="T13">
                <a:pos x="T6" y="T7"/>
              </a:cxn>
              <a:cxn ang="T14">
                <a:pos x="T8" y="T9"/>
              </a:cxn>
            </a:cxnLst>
            <a:rect l="T15" t="T16" r="T17" b="T18"/>
            <a:pathLst>
              <a:path w="301" h="17">
                <a:moveTo>
                  <a:pt x="0" y="17"/>
                </a:moveTo>
                <a:lnTo>
                  <a:pt x="258" y="17"/>
                </a:lnTo>
                <a:lnTo>
                  <a:pt x="301" y="0"/>
                </a:lnTo>
                <a:lnTo>
                  <a:pt x="43" y="0"/>
                </a:lnTo>
                <a:lnTo>
                  <a:pt x="0" y="17"/>
                </a:lnTo>
                <a:close/>
              </a:path>
            </a:pathLst>
          </a:custGeom>
          <a:solidFill>
            <a:srgbClr val="264DBF"/>
          </a:solidFill>
          <a:ln w="0">
            <a:solidFill>
              <a:srgbClr val="000000"/>
            </a:solidFill>
            <a:round/>
            <a:headEnd/>
            <a:tailEnd/>
          </a:ln>
        </p:spPr>
        <p:txBody>
          <a:bodyPr/>
          <a:lstStyle/>
          <a:p>
            <a:pPr algn="ctr"/>
            <a:endParaRPr lang="zh-CN" altLang="en-US" sz="2800">
              <a:latin typeface="Times" pitchFamily="18" charset="0"/>
            </a:endParaRPr>
          </a:p>
        </p:txBody>
      </p:sp>
      <p:sp>
        <p:nvSpPr>
          <p:cNvPr id="152669" name="Rectangle 94"/>
          <p:cNvSpPr>
            <a:spLocks noChangeArrowheads="1"/>
          </p:cNvSpPr>
          <p:nvPr/>
        </p:nvSpPr>
        <p:spPr bwMode="auto">
          <a:xfrm>
            <a:off x="1935163" y="2157413"/>
            <a:ext cx="409575" cy="174625"/>
          </a:xfrm>
          <a:prstGeom prst="rect">
            <a:avLst/>
          </a:prstGeom>
          <a:solidFill>
            <a:srgbClr val="3366FF"/>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70" name="Freeform 95"/>
          <p:cNvSpPr>
            <a:spLocks/>
          </p:cNvSpPr>
          <p:nvPr/>
        </p:nvSpPr>
        <p:spPr bwMode="auto">
          <a:xfrm>
            <a:off x="2344738" y="2130425"/>
            <a:ext cx="68262" cy="201613"/>
          </a:xfrm>
          <a:custGeom>
            <a:avLst/>
            <a:gdLst>
              <a:gd name="T0" fmla="*/ 43 w 43"/>
              <a:gd name="T1" fmla="*/ 104 h 127"/>
              <a:gd name="T2" fmla="*/ 0 w 43"/>
              <a:gd name="T3" fmla="*/ 127 h 127"/>
              <a:gd name="T4" fmla="*/ 0 w 43"/>
              <a:gd name="T5" fmla="*/ 17 h 127"/>
              <a:gd name="T6" fmla="*/ 43 w 43"/>
              <a:gd name="T7" fmla="*/ 0 h 127"/>
              <a:gd name="T8" fmla="*/ 43 w 43"/>
              <a:gd name="T9" fmla="*/ 104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04"/>
                </a:moveTo>
                <a:lnTo>
                  <a:pt x="0" y="127"/>
                </a:lnTo>
                <a:lnTo>
                  <a:pt x="0" y="17"/>
                </a:lnTo>
                <a:lnTo>
                  <a:pt x="43" y="0"/>
                </a:lnTo>
                <a:lnTo>
                  <a:pt x="43" y="104"/>
                </a:lnTo>
                <a:close/>
              </a:path>
            </a:pathLst>
          </a:custGeom>
          <a:solidFill>
            <a:srgbClr val="1A3380"/>
          </a:solidFill>
          <a:ln w="0">
            <a:solidFill>
              <a:srgbClr val="000000"/>
            </a:solidFill>
            <a:round/>
            <a:headEnd/>
            <a:tailEnd/>
          </a:ln>
        </p:spPr>
        <p:txBody>
          <a:bodyPr/>
          <a:lstStyle/>
          <a:p>
            <a:pPr algn="ctr"/>
            <a:endParaRPr lang="zh-CN" altLang="en-US" sz="2800">
              <a:latin typeface="Times" pitchFamily="18" charset="0"/>
            </a:endParaRPr>
          </a:p>
        </p:txBody>
      </p:sp>
      <p:sp>
        <p:nvSpPr>
          <p:cNvPr id="152671" name="Freeform 96"/>
          <p:cNvSpPr>
            <a:spLocks/>
          </p:cNvSpPr>
          <p:nvPr/>
        </p:nvSpPr>
        <p:spPr bwMode="auto">
          <a:xfrm>
            <a:off x="1935163" y="1955800"/>
            <a:ext cx="682625" cy="38100"/>
          </a:xfrm>
          <a:custGeom>
            <a:avLst/>
            <a:gdLst>
              <a:gd name="T0" fmla="*/ 0 w 430"/>
              <a:gd name="T1" fmla="*/ 24 h 24"/>
              <a:gd name="T2" fmla="*/ 387 w 430"/>
              <a:gd name="T3" fmla="*/ 24 h 24"/>
              <a:gd name="T4" fmla="*/ 430 w 430"/>
              <a:gd name="T5" fmla="*/ 0 h 24"/>
              <a:gd name="T6" fmla="*/ 43 w 430"/>
              <a:gd name="T7" fmla="*/ 0 h 24"/>
              <a:gd name="T8" fmla="*/ 0 w 430"/>
              <a:gd name="T9" fmla="*/ 24 h 24"/>
              <a:gd name="T10" fmla="*/ 0 60000 65536"/>
              <a:gd name="T11" fmla="*/ 0 60000 65536"/>
              <a:gd name="T12" fmla="*/ 0 60000 65536"/>
              <a:gd name="T13" fmla="*/ 0 60000 65536"/>
              <a:gd name="T14" fmla="*/ 0 60000 65536"/>
              <a:gd name="T15" fmla="*/ 0 w 430"/>
              <a:gd name="T16" fmla="*/ 0 h 24"/>
              <a:gd name="T17" fmla="*/ 430 w 430"/>
              <a:gd name="T18" fmla="*/ 24 h 24"/>
            </a:gdLst>
            <a:ahLst/>
            <a:cxnLst>
              <a:cxn ang="T10">
                <a:pos x="T0" y="T1"/>
              </a:cxn>
              <a:cxn ang="T11">
                <a:pos x="T2" y="T3"/>
              </a:cxn>
              <a:cxn ang="T12">
                <a:pos x="T4" y="T5"/>
              </a:cxn>
              <a:cxn ang="T13">
                <a:pos x="T6" y="T7"/>
              </a:cxn>
              <a:cxn ang="T14">
                <a:pos x="T8" y="T9"/>
              </a:cxn>
            </a:cxnLst>
            <a:rect l="T15" t="T16" r="T17" b="T18"/>
            <a:pathLst>
              <a:path w="430" h="24">
                <a:moveTo>
                  <a:pt x="0" y="24"/>
                </a:moveTo>
                <a:lnTo>
                  <a:pt x="387" y="24"/>
                </a:lnTo>
                <a:lnTo>
                  <a:pt x="430" y="0"/>
                </a:lnTo>
                <a:lnTo>
                  <a:pt x="43" y="0"/>
                </a:lnTo>
                <a:lnTo>
                  <a:pt x="0" y="24"/>
                </a:lnTo>
                <a:close/>
              </a:path>
            </a:pathLst>
          </a:custGeom>
          <a:solidFill>
            <a:srgbClr val="739900"/>
          </a:solidFill>
          <a:ln w="0">
            <a:solidFill>
              <a:srgbClr val="000000"/>
            </a:solidFill>
            <a:round/>
            <a:headEnd/>
            <a:tailEnd/>
          </a:ln>
        </p:spPr>
        <p:txBody>
          <a:bodyPr/>
          <a:lstStyle/>
          <a:p>
            <a:pPr algn="ctr"/>
            <a:endParaRPr lang="zh-CN" altLang="en-US" sz="2800">
              <a:latin typeface="Times" pitchFamily="18" charset="0"/>
            </a:endParaRPr>
          </a:p>
        </p:txBody>
      </p:sp>
      <p:sp>
        <p:nvSpPr>
          <p:cNvPr id="152672" name="Rectangle 97"/>
          <p:cNvSpPr>
            <a:spLocks noChangeArrowheads="1"/>
          </p:cNvSpPr>
          <p:nvPr/>
        </p:nvSpPr>
        <p:spPr bwMode="auto">
          <a:xfrm>
            <a:off x="1935163" y="1993900"/>
            <a:ext cx="614362" cy="163513"/>
          </a:xfrm>
          <a:prstGeom prst="rect">
            <a:avLst/>
          </a:prstGeom>
          <a:solidFill>
            <a:srgbClr val="99CC00"/>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73" name="Freeform 98"/>
          <p:cNvSpPr>
            <a:spLocks/>
          </p:cNvSpPr>
          <p:nvPr/>
        </p:nvSpPr>
        <p:spPr bwMode="auto">
          <a:xfrm>
            <a:off x="2549525" y="1955800"/>
            <a:ext cx="68263" cy="201613"/>
          </a:xfrm>
          <a:custGeom>
            <a:avLst/>
            <a:gdLst>
              <a:gd name="T0" fmla="*/ 43 w 43"/>
              <a:gd name="T1" fmla="*/ 110 h 127"/>
              <a:gd name="T2" fmla="*/ 0 w 43"/>
              <a:gd name="T3" fmla="*/ 127 h 127"/>
              <a:gd name="T4" fmla="*/ 0 w 43"/>
              <a:gd name="T5" fmla="*/ 24 h 127"/>
              <a:gd name="T6" fmla="*/ 43 w 43"/>
              <a:gd name="T7" fmla="*/ 0 h 127"/>
              <a:gd name="T8" fmla="*/ 43 w 43"/>
              <a:gd name="T9" fmla="*/ 110 h 127"/>
              <a:gd name="T10" fmla="*/ 0 60000 65536"/>
              <a:gd name="T11" fmla="*/ 0 60000 65536"/>
              <a:gd name="T12" fmla="*/ 0 60000 65536"/>
              <a:gd name="T13" fmla="*/ 0 60000 65536"/>
              <a:gd name="T14" fmla="*/ 0 60000 65536"/>
              <a:gd name="T15" fmla="*/ 0 w 43"/>
              <a:gd name="T16" fmla="*/ 0 h 127"/>
              <a:gd name="T17" fmla="*/ 43 w 43"/>
              <a:gd name="T18" fmla="*/ 127 h 127"/>
            </a:gdLst>
            <a:ahLst/>
            <a:cxnLst>
              <a:cxn ang="T10">
                <a:pos x="T0" y="T1"/>
              </a:cxn>
              <a:cxn ang="T11">
                <a:pos x="T2" y="T3"/>
              </a:cxn>
              <a:cxn ang="T12">
                <a:pos x="T4" y="T5"/>
              </a:cxn>
              <a:cxn ang="T13">
                <a:pos x="T6" y="T7"/>
              </a:cxn>
              <a:cxn ang="T14">
                <a:pos x="T8" y="T9"/>
              </a:cxn>
            </a:cxnLst>
            <a:rect l="T15" t="T16" r="T17" b="T18"/>
            <a:pathLst>
              <a:path w="43" h="127">
                <a:moveTo>
                  <a:pt x="43" y="110"/>
                </a:moveTo>
                <a:lnTo>
                  <a:pt x="0" y="127"/>
                </a:lnTo>
                <a:lnTo>
                  <a:pt x="0" y="24"/>
                </a:lnTo>
                <a:lnTo>
                  <a:pt x="43" y="0"/>
                </a:lnTo>
                <a:lnTo>
                  <a:pt x="43" y="110"/>
                </a:lnTo>
                <a:close/>
              </a:path>
            </a:pathLst>
          </a:custGeom>
          <a:solidFill>
            <a:srgbClr val="4D6600"/>
          </a:solidFill>
          <a:ln w="0">
            <a:solidFill>
              <a:srgbClr val="000000"/>
            </a:solidFill>
            <a:round/>
            <a:headEnd/>
            <a:tailEnd/>
          </a:ln>
        </p:spPr>
        <p:txBody>
          <a:bodyPr/>
          <a:lstStyle/>
          <a:p>
            <a:pPr algn="ctr"/>
            <a:endParaRPr lang="zh-CN" altLang="en-US" sz="2800">
              <a:latin typeface="Times" pitchFamily="18" charset="0"/>
            </a:endParaRPr>
          </a:p>
        </p:txBody>
      </p:sp>
      <p:sp>
        <p:nvSpPr>
          <p:cNvPr id="152674" name="Freeform 99"/>
          <p:cNvSpPr>
            <a:spLocks/>
          </p:cNvSpPr>
          <p:nvPr/>
        </p:nvSpPr>
        <p:spPr bwMode="auto">
          <a:xfrm>
            <a:off x="1935163" y="1782763"/>
            <a:ext cx="2020887" cy="36512"/>
          </a:xfrm>
          <a:custGeom>
            <a:avLst/>
            <a:gdLst>
              <a:gd name="T0" fmla="*/ 0 w 1273"/>
              <a:gd name="T1" fmla="*/ 23 h 23"/>
              <a:gd name="T2" fmla="*/ 1230 w 1273"/>
              <a:gd name="T3" fmla="*/ 23 h 23"/>
              <a:gd name="T4" fmla="*/ 1273 w 1273"/>
              <a:gd name="T5" fmla="*/ 0 h 23"/>
              <a:gd name="T6" fmla="*/ 43 w 1273"/>
              <a:gd name="T7" fmla="*/ 0 h 23"/>
              <a:gd name="T8" fmla="*/ 0 w 1273"/>
              <a:gd name="T9" fmla="*/ 23 h 23"/>
              <a:gd name="T10" fmla="*/ 0 60000 65536"/>
              <a:gd name="T11" fmla="*/ 0 60000 65536"/>
              <a:gd name="T12" fmla="*/ 0 60000 65536"/>
              <a:gd name="T13" fmla="*/ 0 60000 65536"/>
              <a:gd name="T14" fmla="*/ 0 60000 65536"/>
              <a:gd name="T15" fmla="*/ 0 w 1273"/>
              <a:gd name="T16" fmla="*/ 0 h 23"/>
              <a:gd name="T17" fmla="*/ 1273 w 1273"/>
              <a:gd name="T18" fmla="*/ 23 h 23"/>
            </a:gdLst>
            <a:ahLst/>
            <a:cxnLst>
              <a:cxn ang="T10">
                <a:pos x="T0" y="T1"/>
              </a:cxn>
              <a:cxn ang="T11">
                <a:pos x="T2" y="T3"/>
              </a:cxn>
              <a:cxn ang="T12">
                <a:pos x="T4" y="T5"/>
              </a:cxn>
              <a:cxn ang="T13">
                <a:pos x="T6" y="T7"/>
              </a:cxn>
              <a:cxn ang="T14">
                <a:pos x="T8" y="T9"/>
              </a:cxn>
            </a:cxnLst>
            <a:rect l="T15" t="T16" r="T17" b="T18"/>
            <a:pathLst>
              <a:path w="1273" h="23">
                <a:moveTo>
                  <a:pt x="0" y="23"/>
                </a:moveTo>
                <a:lnTo>
                  <a:pt x="1230" y="23"/>
                </a:lnTo>
                <a:lnTo>
                  <a:pt x="1273" y="0"/>
                </a:lnTo>
                <a:lnTo>
                  <a:pt x="43" y="0"/>
                </a:lnTo>
                <a:lnTo>
                  <a:pt x="0" y="23"/>
                </a:lnTo>
                <a:close/>
              </a:path>
            </a:pathLst>
          </a:custGeom>
          <a:solidFill>
            <a:srgbClr val="BF7399"/>
          </a:solidFill>
          <a:ln w="0">
            <a:solidFill>
              <a:srgbClr val="000000"/>
            </a:solidFill>
            <a:round/>
            <a:headEnd/>
            <a:tailEnd/>
          </a:ln>
        </p:spPr>
        <p:txBody>
          <a:bodyPr/>
          <a:lstStyle/>
          <a:p>
            <a:pPr algn="ctr"/>
            <a:endParaRPr lang="zh-CN" altLang="en-US" sz="2800">
              <a:latin typeface="Times" pitchFamily="18" charset="0"/>
            </a:endParaRPr>
          </a:p>
        </p:txBody>
      </p:sp>
      <p:sp>
        <p:nvSpPr>
          <p:cNvPr id="152675" name="Rectangle 100"/>
          <p:cNvSpPr>
            <a:spLocks noChangeArrowheads="1"/>
          </p:cNvSpPr>
          <p:nvPr/>
        </p:nvSpPr>
        <p:spPr bwMode="auto">
          <a:xfrm>
            <a:off x="1935163" y="1819275"/>
            <a:ext cx="1952625" cy="174625"/>
          </a:xfrm>
          <a:prstGeom prst="rect">
            <a:avLst/>
          </a:prstGeom>
          <a:solidFill>
            <a:srgbClr val="FF99CC"/>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676" name="Freeform 101"/>
          <p:cNvSpPr>
            <a:spLocks/>
          </p:cNvSpPr>
          <p:nvPr/>
        </p:nvSpPr>
        <p:spPr bwMode="auto">
          <a:xfrm>
            <a:off x="3887788" y="1782763"/>
            <a:ext cx="68262" cy="211137"/>
          </a:xfrm>
          <a:custGeom>
            <a:avLst/>
            <a:gdLst>
              <a:gd name="T0" fmla="*/ 43 w 43"/>
              <a:gd name="T1" fmla="*/ 109 h 133"/>
              <a:gd name="T2" fmla="*/ 0 w 43"/>
              <a:gd name="T3" fmla="*/ 133 h 133"/>
              <a:gd name="T4" fmla="*/ 0 w 43"/>
              <a:gd name="T5" fmla="*/ 23 h 133"/>
              <a:gd name="T6" fmla="*/ 43 w 43"/>
              <a:gd name="T7" fmla="*/ 0 h 133"/>
              <a:gd name="T8" fmla="*/ 43 w 43"/>
              <a:gd name="T9" fmla="*/ 109 h 133"/>
              <a:gd name="T10" fmla="*/ 0 60000 65536"/>
              <a:gd name="T11" fmla="*/ 0 60000 65536"/>
              <a:gd name="T12" fmla="*/ 0 60000 65536"/>
              <a:gd name="T13" fmla="*/ 0 60000 65536"/>
              <a:gd name="T14" fmla="*/ 0 60000 65536"/>
              <a:gd name="T15" fmla="*/ 0 w 43"/>
              <a:gd name="T16" fmla="*/ 0 h 133"/>
              <a:gd name="T17" fmla="*/ 43 w 43"/>
              <a:gd name="T18" fmla="*/ 133 h 133"/>
            </a:gdLst>
            <a:ahLst/>
            <a:cxnLst>
              <a:cxn ang="T10">
                <a:pos x="T0" y="T1"/>
              </a:cxn>
              <a:cxn ang="T11">
                <a:pos x="T2" y="T3"/>
              </a:cxn>
              <a:cxn ang="T12">
                <a:pos x="T4" y="T5"/>
              </a:cxn>
              <a:cxn ang="T13">
                <a:pos x="T6" y="T7"/>
              </a:cxn>
              <a:cxn ang="T14">
                <a:pos x="T8" y="T9"/>
              </a:cxn>
            </a:cxnLst>
            <a:rect l="T15" t="T16" r="T17" b="T18"/>
            <a:pathLst>
              <a:path w="43" h="133">
                <a:moveTo>
                  <a:pt x="43" y="109"/>
                </a:moveTo>
                <a:lnTo>
                  <a:pt x="0" y="133"/>
                </a:lnTo>
                <a:lnTo>
                  <a:pt x="0" y="23"/>
                </a:lnTo>
                <a:lnTo>
                  <a:pt x="43" y="0"/>
                </a:lnTo>
                <a:lnTo>
                  <a:pt x="43" y="109"/>
                </a:lnTo>
                <a:close/>
              </a:path>
            </a:pathLst>
          </a:custGeom>
          <a:solidFill>
            <a:srgbClr val="804D66"/>
          </a:solidFill>
          <a:ln w="0">
            <a:solidFill>
              <a:srgbClr val="000000"/>
            </a:solidFill>
            <a:round/>
            <a:headEnd/>
            <a:tailEnd/>
          </a:ln>
        </p:spPr>
        <p:txBody>
          <a:bodyPr/>
          <a:lstStyle/>
          <a:p>
            <a:pPr algn="ctr"/>
            <a:endParaRPr lang="zh-CN" altLang="en-US" sz="2800">
              <a:latin typeface="Times" pitchFamily="18" charset="0"/>
            </a:endParaRPr>
          </a:p>
        </p:txBody>
      </p:sp>
      <p:sp>
        <p:nvSpPr>
          <p:cNvPr id="152677" name="Rectangle 102"/>
          <p:cNvSpPr>
            <a:spLocks noChangeArrowheads="1"/>
          </p:cNvSpPr>
          <p:nvPr/>
        </p:nvSpPr>
        <p:spPr bwMode="auto">
          <a:xfrm>
            <a:off x="2609850" y="2193925"/>
            <a:ext cx="382588" cy="211138"/>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78" name="Rectangle 103"/>
          <p:cNvSpPr>
            <a:spLocks noChangeArrowheads="1"/>
          </p:cNvSpPr>
          <p:nvPr/>
        </p:nvSpPr>
        <p:spPr bwMode="auto">
          <a:xfrm>
            <a:off x="2644775" y="2220913"/>
            <a:ext cx="3873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4.6 Sec</a:t>
            </a:r>
            <a:endParaRPr lang="en-US" altLang="zh-CN" sz="2800"/>
          </a:p>
        </p:txBody>
      </p:sp>
      <p:sp>
        <p:nvSpPr>
          <p:cNvPr id="152679" name="Rectangle 104"/>
          <p:cNvSpPr>
            <a:spLocks noChangeArrowheads="1"/>
          </p:cNvSpPr>
          <p:nvPr/>
        </p:nvSpPr>
        <p:spPr bwMode="auto">
          <a:xfrm>
            <a:off x="2797175" y="2030413"/>
            <a:ext cx="382588" cy="209550"/>
          </a:xfrm>
          <a:prstGeom prst="rect">
            <a:avLst/>
          </a:prstGeom>
          <a:solidFill>
            <a:srgbClr val="FFFFFF"/>
          </a:solidFill>
          <a:ln w="9525">
            <a:noFill/>
            <a:miter lim="800000"/>
            <a:headEnd/>
            <a:tailEnd/>
          </a:ln>
        </p:spPr>
        <p:txBody>
          <a:bodyPr/>
          <a:lstStyle/>
          <a:p>
            <a:pPr algn="ctr"/>
            <a:endParaRPr lang="zh-CN" altLang="en-US" sz="2800">
              <a:latin typeface="Times" pitchFamily="18" charset="0"/>
            </a:endParaRPr>
          </a:p>
        </p:txBody>
      </p:sp>
      <p:sp>
        <p:nvSpPr>
          <p:cNvPr id="152680" name="Rectangle 105"/>
          <p:cNvSpPr>
            <a:spLocks noChangeArrowheads="1"/>
          </p:cNvSpPr>
          <p:nvPr/>
        </p:nvSpPr>
        <p:spPr bwMode="auto">
          <a:xfrm>
            <a:off x="2833688" y="2057400"/>
            <a:ext cx="3873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7.0 Sec</a:t>
            </a:r>
            <a:endParaRPr lang="en-US" altLang="zh-CN" sz="2800"/>
          </a:p>
        </p:txBody>
      </p:sp>
      <p:sp>
        <p:nvSpPr>
          <p:cNvPr id="152681" name="Rectangle 106"/>
          <p:cNvSpPr>
            <a:spLocks noChangeArrowheads="1"/>
          </p:cNvSpPr>
          <p:nvPr/>
        </p:nvSpPr>
        <p:spPr bwMode="auto">
          <a:xfrm>
            <a:off x="4049713" y="1801813"/>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22.2 Sec</a:t>
            </a:r>
            <a:endParaRPr lang="en-US" altLang="zh-CN" sz="2800"/>
          </a:p>
        </p:txBody>
      </p:sp>
      <p:sp>
        <p:nvSpPr>
          <p:cNvPr id="152682" name="Line 107"/>
          <p:cNvSpPr>
            <a:spLocks noChangeShapeType="1"/>
          </p:cNvSpPr>
          <p:nvPr/>
        </p:nvSpPr>
        <p:spPr bwMode="auto">
          <a:xfrm>
            <a:off x="1884363" y="6299200"/>
            <a:ext cx="6154737" cy="1588"/>
          </a:xfrm>
          <a:prstGeom prst="line">
            <a:avLst/>
          </a:prstGeom>
          <a:noFill/>
          <a:ln w="0">
            <a:solidFill>
              <a:srgbClr val="000000"/>
            </a:solidFill>
            <a:round/>
            <a:headEnd/>
            <a:tailEnd/>
          </a:ln>
        </p:spPr>
        <p:txBody>
          <a:bodyPr/>
          <a:lstStyle/>
          <a:p>
            <a:endParaRPr lang="zh-CN" altLang="en-US"/>
          </a:p>
        </p:txBody>
      </p:sp>
      <p:sp>
        <p:nvSpPr>
          <p:cNvPr id="152683" name="Line 108"/>
          <p:cNvSpPr>
            <a:spLocks noChangeShapeType="1"/>
          </p:cNvSpPr>
          <p:nvPr/>
        </p:nvSpPr>
        <p:spPr bwMode="auto">
          <a:xfrm>
            <a:off x="1884363" y="6299200"/>
            <a:ext cx="1587" cy="73025"/>
          </a:xfrm>
          <a:prstGeom prst="line">
            <a:avLst/>
          </a:prstGeom>
          <a:noFill/>
          <a:ln w="0">
            <a:solidFill>
              <a:srgbClr val="000000"/>
            </a:solidFill>
            <a:round/>
            <a:headEnd/>
            <a:tailEnd/>
          </a:ln>
        </p:spPr>
        <p:txBody>
          <a:bodyPr/>
          <a:lstStyle/>
          <a:p>
            <a:endParaRPr lang="zh-CN" altLang="en-US"/>
          </a:p>
        </p:txBody>
      </p:sp>
      <p:sp>
        <p:nvSpPr>
          <p:cNvPr id="152684" name="Line 109"/>
          <p:cNvSpPr>
            <a:spLocks noChangeShapeType="1"/>
          </p:cNvSpPr>
          <p:nvPr/>
        </p:nvSpPr>
        <p:spPr bwMode="auto">
          <a:xfrm>
            <a:off x="2762250" y="6299200"/>
            <a:ext cx="1588" cy="73025"/>
          </a:xfrm>
          <a:prstGeom prst="line">
            <a:avLst/>
          </a:prstGeom>
          <a:noFill/>
          <a:ln w="0">
            <a:solidFill>
              <a:srgbClr val="000000"/>
            </a:solidFill>
            <a:round/>
            <a:headEnd/>
            <a:tailEnd/>
          </a:ln>
        </p:spPr>
        <p:txBody>
          <a:bodyPr/>
          <a:lstStyle/>
          <a:p>
            <a:endParaRPr lang="zh-CN" altLang="en-US"/>
          </a:p>
        </p:txBody>
      </p:sp>
      <p:sp>
        <p:nvSpPr>
          <p:cNvPr id="152685" name="Line 110"/>
          <p:cNvSpPr>
            <a:spLocks noChangeShapeType="1"/>
          </p:cNvSpPr>
          <p:nvPr/>
        </p:nvSpPr>
        <p:spPr bwMode="auto">
          <a:xfrm>
            <a:off x="3640138" y="6299200"/>
            <a:ext cx="1587" cy="73025"/>
          </a:xfrm>
          <a:prstGeom prst="line">
            <a:avLst/>
          </a:prstGeom>
          <a:noFill/>
          <a:ln w="0">
            <a:solidFill>
              <a:srgbClr val="000000"/>
            </a:solidFill>
            <a:round/>
            <a:headEnd/>
            <a:tailEnd/>
          </a:ln>
        </p:spPr>
        <p:txBody>
          <a:bodyPr/>
          <a:lstStyle/>
          <a:p>
            <a:endParaRPr lang="zh-CN" altLang="en-US"/>
          </a:p>
        </p:txBody>
      </p:sp>
      <p:sp>
        <p:nvSpPr>
          <p:cNvPr id="152686" name="Line 111"/>
          <p:cNvSpPr>
            <a:spLocks noChangeShapeType="1"/>
          </p:cNvSpPr>
          <p:nvPr/>
        </p:nvSpPr>
        <p:spPr bwMode="auto">
          <a:xfrm>
            <a:off x="4518025" y="6299200"/>
            <a:ext cx="1588" cy="73025"/>
          </a:xfrm>
          <a:prstGeom prst="line">
            <a:avLst/>
          </a:prstGeom>
          <a:noFill/>
          <a:ln w="0">
            <a:solidFill>
              <a:srgbClr val="000000"/>
            </a:solidFill>
            <a:round/>
            <a:headEnd/>
            <a:tailEnd/>
          </a:ln>
        </p:spPr>
        <p:txBody>
          <a:bodyPr/>
          <a:lstStyle/>
          <a:p>
            <a:endParaRPr lang="zh-CN" altLang="en-US"/>
          </a:p>
        </p:txBody>
      </p:sp>
      <p:sp>
        <p:nvSpPr>
          <p:cNvPr id="152687" name="Line 112"/>
          <p:cNvSpPr>
            <a:spLocks noChangeShapeType="1"/>
          </p:cNvSpPr>
          <p:nvPr/>
        </p:nvSpPr>
        <p:spPr bwMode="auto">
          <a:xfrm>
            <a:off x="5397500" y="6299200"/>
            <a:ext cx="1588" cy="73025"/>
          </a:xfrm>
          <a:prstGeom prst="line">
            <a:avLst/>
          </a:prstGeom>
          <a:noFill/>
          <a:ln w="0">
            <a:solidFill>
              <a:srgbClr val="000000"/>
            </a:solidFill>
            <a:round/>
            <a:headEnd/>
            <a:tailEnd/>
          </a:ln>
        </p:spPr>
        <p:txBody>
          <a:bodyPr/>
          <a:lstStyle/>
          <a:p>
            <a:endParaRPr lang="zh-CN" altLang="en-US"/>
          </a:p>
        </p:txBody>
      </p:sp>
      <p:sp>
        <p:nvSpPr>
          <p:cNvPr id="152688" name="Line 113"/>
          <p:cNvSpPr>
            <a:spLocks noChangeShapeType="1"/>
          </p:cNvSpPr>
          <p:nvPr/>
        </p:nvSpPr>
        <p:spPr bwMode="auto">
          <a:xfrm>
            <a:off x="6275388" y="6299200"/>
            <a:ext cx="1587" cy="73025"/>
          </a:xfrm>
          <a:prstGeom prst="line">
            <a:avLst/>
          </a:prstGeom>
          <a:noFill/>
          <a:ln w="0">
            <a:solidFill>
              <a:srgbClr val="000000"/>
            </a:solidFill>
            <a:round/>
            <a:headEnd/>
            <a:tailEnd/>
          </a:ln>
        </p:spPr>
        <p:txBody>
          <a:bodyPr/>
          <a:lstStyle/>
          <a:p>
            <a:endParaRPr lang="zh-CN" altLang="en-US"/>
          </a:p>
        </p:txBody>
      </p:sp>
      <p:sp>
        <p:nvSpPr>
          <p:cNvPr id="152689" name="Line 114"/>
          <p:cNvSpPr>
            <a:spLocks noChangeShapeType="1"/>
          </p:cNvSpPr>
          <p:nvPr/>
        </p:nvSpPr>
        <p:spPr bwMode="auto">
          <a:xfrm>
            <a:off x="7161213" y="6299200"/>
            <a:ext cx="1587" cy="73025"/>
          </a:xfrm>
          <a:prstGeom prst="line">
            <a:avLst/>
          </a:prstGeom>
          <a:noFill/>
          <a:ln w="0">
            <a:solidFill>
              <a:srgbClr val="000000"/>
            </a:solidFill>
            <a:round/>
            <a:headEnd/>
            <a:tailEnd/>
          </a:ln>
        </p:spPr>
        <p:txBody>
          <a:bodyPr/>
          <a:lstStyle/>
          <a:p>
            <a:endParaRPr lang="zh-CN" altLang="en-US"/>
          </a:p>
        </p:txBody>
      </p:sp>
      <p:sp>
        <p:nvSpPr>
          <p:cNvPr id="152690" name="Line 115"/>
          <p:cNvSpPr>
            <a:spLocks noChangeShapeType="1"/>
          </p:cNvSpPr>
          <p:nvPr/>
        </p:nvSpPr>
        <p:spPr bwMode="auto">
          <a:xfrm>
            <a:off x="8039100" y="6299200"/>
            <a:ext cx="1588" cy="73025"/>
          </a:xfrm>
          <a:prstGeom prst="line">
            <a:avLst/>
          </a:prstGeom>
          <a:noFill/>
          <a:ln w="0">
            <a:solidFill>
              <a:srgbClr val="000000"/>
            </a:solidFill>
            <a:round/>
            <a:headEnd/>
            <a:tailEnd/>
          </a:ln>
        </p:spPr>
        <p:txBody>
          <a:bodyPr/>
          <a:lstStyle/>
          <a:p>
            <a:endParaRPr lang="zh-CN" altLang="en-US"/>
          </a:p>
        </p:txBody>
      </p:sp>
      <p:sp>
        <p:nvSpPr>
          <p:cNvPr id="152691" name="Rectangle 116"/>
          <p:cNvSpPr>
            <a:spLocks noChangeArrowheads="1"/>
          </p:cNvSpPr>
          <p:nvPr/>
        </p:nvSpPr>
        <p:spPr bwMode="auto">
          <a:xfrm>
            <a:off x="1733550" y="6399213"/>
            <a:ext cx="3873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0.0 Sec</a:t>
            </a:r>
            <a:endParaRPr lang="en-US" altLang="zh-CN" sz="2800"/>
          </a:p>
        </p:txBody>
      </p:sp>
      <p:sp>
        <p:nvSpPr>
          <p:cNvPr id="152692" name="Rectangle 117"/>
          <p:cNvSpPr>
            <a:spLocks noChangeArrowheads="1"/>
          </p:cNvSpPr>
          <p:nvPr/>
        </p:nvSpPr>
        <p:spPr bwMode="auto">
          <a:xfrm>
            <a:off x="2576513" y="6399213"/>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10.0 Sec</a:t>
            </a:r>
            <a:endParaRPr lang="en-US" altLang="zh-CN" sz="2800"/>
          </a:p>
        </p:txBody>
      </p:sp>
      <p:sp>
        <p:nvSpPr>
          <p:cNvPr id="152693" name="Rectangle 118"/>
          <p:cNvSpPr>
            <a:spLocks noChangeArrowheads="1"/>
          </p:cNvSpPr>
          <p:nvPr/>
        </p:nvSpPr>
        <p:spPr bwMode="auto">
          <a:xfrm>
            <a:off x="3454400" y="6399213"/>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20.0 Sec</a:t>
            </a:r>
            <a:endParaRPr lang="en-US" altLang="zh-CN" sz="2800"/>
          </a:p>
        </p:txBody>
      </p:sp>
      <p:sp>
        <p:nvSpPr>
          <p:cNvPr id="152694" name="Rectangle 119"/>
          <p:cNvSpPr>
            <a:spLocks noChangeArrowheads="1"/>
          </p:cNvSpPr>
          <p:nvPr/>
        </p:nvSpPr>
        <p:spPr bwMode="auto">
          <a:xfrm>
            <a:off x="4332288" y="6399213"/>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30.0 Sec</a:t>
            </a:r>
            <a:endParaRPr lang="en-US" altLang="zh-CN" sz="2800"/>
          </a:p>
        </p:txBody>
      </p:sp>
      <p:sp>
        <p:nvSpPr>
          <p:cNvPr id="152695" name="Rectangle 120"/>
          <p:cNvSpPr>
            <a:spLocks noChangeArrowheads="1"/>
          </p:cNvSpPr>
          <p:nvPr/>
        </p:nvSpPr>
        <p:spPr bwMode="auto">
          <a:xfrm>
            <a:off x="5210175" y="6399213"/>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40.0 Sec</a:t>
            </a:r>
            <a:endParaRPr lang="en-US" altLang="zh-CN" sz="2800"/>
          </a:p>
        </p:txBody>
      </p:sp>
      <p:sp>
        <p:nvSpPr>
          <p:cNvPr id="152696" name="Rectangle 121"/>
          <p:cNvSpPr>
            <a:spLocks noChangeArrowheads="1"/>
          </p:cNvSpPr>
          <p:nvPr/>
        </p:nvSpPr>
        <p:spPr bwMode="auto">
          <a:xfrm>
            <a:off x="6088063" y="6399213"/>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50.0 Sec</a:t>
            </a:r>
            <a:endParaRPr lang="en-US" altLang="zh-CN" sz="2800"/>
          </a:p>
        </p:txBody>
      </p:sp>
      <p:sp>
        <p:nvSpPr>
          <p:cNvPr id="152697" name="Rectangle 122"/>
          <p:cNvSpPr>
            <a:spLocks noChangeArrowheads="1"/>
          </p:cNvSpPr>
          <p:nvPr/>
        </p:nvSpPr>
        <p:spPr bwMode="auto">
          <a:xfrm>
            <a:off x="6975475" y="6399213"/>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60.0 Sec</a:t>
            </a:r>
            <a:endParaRPr lang="en-US" altLang="zh-CN" sz="2800"/>
          </a:p>
        </p:txBody>
      </p:sp>
      <p:sp>
        <p:nvSpPr>
          <p:cNvPr id="152698" name="Rectangle 123"/>
          <p:cNvSpPr>
            <a:spLocks noChangeArrowheads="1"/>
          </p:cNvSpPr>
          <p:nvPr/>
        </p:nvSpPr>
        <p:spPr bwMode="auto">
          <a:xfrm>
            <a:off x="7853363" y="6399213"/>
            <a:ext cx="4508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70.0 Sec</a:t>
            </a:r>
            <a:endParaRPr lang="en-US" altLang="zh-CN" sz="2800"/>
          </a:p>
        </p:txBody>
      </p:sp>
      <p:sp>
        <p:nvSpPr>
          <p:cNvPr id="152699" name="Line 124"/>
          <p:cNvSpPr>
            <a:spLocks noChangeShapeType="1"/>
          </p:cNvSpPr>
          <p:nvPr/>
        </p:nvSpPr>
        <p:spPr bwMode="auto">
          <a:xfrm flipV="1">
            <a:off x="1884363" y="1719263"/>
            <a:ext cx="1587" cy="4579937"/>
          </a:xfrm>
          <a:prstGeom prst="line">
            <a:avLst/>
          </a:prstGeom>
          <a:noFill/>
          <a:ln w="0">
            <a:solidFill>
              <a:srgbClr val="000000"/>
            </a:solidFill>
            <a:round/>
            <a:headEnd/>
            <a:tailEnd/>
          </a:ln>
        </p:spPr>
        <p:txBody>
          <a:bodyPr/>
          <a:lstStyle/>
          <a:p>
            <a:endParaRPr lang="zh-CN" altLang="en-US"/>
          </a:p>
        </p:txBody>
      </p:sp>
      <p:sp>
        <p:nvSpPr>
          <p:cNvPr id="152700" name="Line 125"/>
          <p:cNvSpPr>
            <a:spLocks noChangeShapeType="1"/>
          </p:cNvSpPr>
          <p:nvPr/>
        </p:nvSpPr>
        <p:spPr bwMode="auto">
          <a:xfrm flipH="1">
            <a:off x="1816100" y="6299200"/>
            <a:ext cx="68263" cy="1588"/>
          </a:xfrm>
          <a:prstGeom prst="line">
            <a:avLst/>
          </a:prstGeom>
          <a:noFill/>
          <a:ln w="0">
            <a:solidFill>
              <a:srgbClr val="000000"/>
            </a:solidFill>
            <a:round/>
            <a:headEnd/>
            <a:tailEnd/>
          </a:ln>
        </p:spPr>
        <p:txBody>
          <a:bodyPr/>
          <a:lstStyle/>
          <a:p>
            <a:endParaRPr lang="zh-CN" altLang="en-US"/>
          </a:p>
        </p:txBody>
      </p:sp>
      <p:sp>
        <p:nvSpPr>
          <p:cNvPr id="152701" name="Line 126"/>
          <p:cNvSpPr>
            <a:spLocks noChangeShapeType="1"/>
          </p:cNvSpPr>
          <p:nvPr/>
        </p:nvSpPr>
        <p:spPr bwMode="auto">
          <a:xfrm flipH="1">
            <a:off x="1816100" y="5540375"/>
            <a:ext cx="68263" cy="1588"/>
          </a:xfrm>
          <a:prstGeom prst="line">
            <a:avLst/>
          </a:prstGeom>
          <a:noFill/>
          <a:ln w="0">
            <a:solidFill>
              <a:srgbClr val="000000"/>
            </a:solidFill>
            <a:round/>
            <a:headEnd/>
            <a:tailEnd/>
          </a:ln>
        </p:spPr>
        <p:txBody>
          <a:bodyPr/>
          <a:lstStyle/>
          <a:p>
            <a:endParaRPr lang="zh-CN" altLang="en-US"/>
          </a:p>
        </p:txBody>
      </p:sp>
      <p:sp>
        <p:nvSpPr>
          <p:cNvPr id="152702" name="Line 127"/>
          <p:cNvSpPr>
            <a:spLocks noChangeShapeType="1"/>
          </p:cNvSpPr>
          <p:nvPr/>
        </p:nvSpPr>
        <p:spPr bwMode="auto">
          <a:xfrm flipH="1">
            <a:off x="1816100" y="4772025"/>
            <a:ext cx="68263" cy="1588"/>
          </a:xfrm>
          <a:prstGeom prst="line">
            <a:avLst/>
          </a:prstGeom>
          <a:noFill/>
          <a:ln w="0">
            <a:solidFill>
              <a:srgbClr val="000000"/>
            </a:solidFill>
            <a:round/>
            <a:headEnd/>
            <a:tailEnd/>
          </a:ln>
        </p:spPr>
        <p:txBody>
          <a:bodyPr/>
          <a:lstStyle/>
          <a:p>
            <a:endParaRPr lang="zh-CN" altLang="en-US"/>
          </a:p>
        </p:txBody>
      </p:sp>
      <p:sp>
        <p:nvSpPr>
          <p:cNvPr id="152703" name="Line 128"/>
          <p:cNvSpPr>
            <a:spLocks noChangeShapeType="1"/>
          </p:cNvSpPr>
          <p:nvPr/>
        </p:nvSpPr>
        <p:spPr bwMode="auto">
          <a:xfrm flipH="1">
            <a:off x="1816100" y="4013200"/>
            <a:ext cx="68263" cy="1588"/>
          </a:xfrm>
          <a:prstGeom prst="line">
            <a:avLst/>
          </a:prstGeom>
          <a:noFill/>
          <a:ln w="0">
            <a:solidFill>
              <a:srgbClr val="000000"/>
            </a:solidFill>
            <a:round/>
            <a:headEnd/>
            <a:tailEnd/>
          </a:ln>
        </p:spPr>
        <p:txBody>
          <a:bodyPr/>
          <a:lstStyle/>
          <a:p>
            <a:endParaRPr lang="zh-CN" altLang="en-US"/>
          </a:p>
        </p:txBody>
      </p:sp>
      <p:sp>
        <p:nvSpPr>
          <p:cNvPr id="152704" name="Line 129"/>
          <p:cNvSpPr>
            <a:spLocks noChangeShapeType="1"/>
          </p:cNvSpPr>
          <p:nvPr/>
        </p:nvSpPr>
        <p:spPr bwMode="auto">
          <a:xfrm flipH="1">
            <a:off x="1816100" y="3244850"/>
            <a:ext cx="68263" cy="1588"/>
          </a:xfrm>
          <a:prstGeom prst="line">
            <a:avLst/>
          </a:prstGeom>
          <a:noFill/>
          <a:ln w="0">
            <a:solidFill>
              <a:srgbClr val="000000"/>
            </a:solidFill>
            <a:round/>
            <a:headEnd/>
            <a:tailEnd/>
          </a:ln>
        </p:spPr>
        <p:txBody>
          <a:bodyPr/>
          <a:lstStyle/>
          <a:p>
            <a:endParaRPr lang="zh-CN" altLang="en-US"/>
          </a:p>
        </p:txBody>
      </p:sp>
      <p:sp>
        <p:nvSpPr>
          <p:cNvPr id="152705" name="Line 130"/>
          <p:cNvSpPr>
            <a:spLocks noChangeShapeType="1"/>
          </p:cNvSpPr>
          <p:nvPr/>
        </p:nvSpPr>
        <p:spPr bwMode="auto">
          <a:xfrm flipH="1">
            <a:off x="1816100" y="2486025"/>
            <a:ext cx="68263" cy="1588"/>
          </a:xfrm>
          <a:prstGeom prst="line">
            <a:avLst/>
          </a:prstGeom>
          <a:noFill/>
          <a:ln w="0">
            <a:solidFill>
              <a:srgbClr val="000000"/>
            </a:solidFill>
            <a:round/>
            <a:headEnd/>
            <a:tailEnd/>
          </a:ln>
        </p:spPr>
        <p:txBody>
          <a:bodyPr/>
          <a:lstStyle/>
          <a:p>
            <a:endParaRPr lang="zh-CN" altLang="en-US"/>
          </a:p>
        </p:txBody>
      </p:sp>
      <p:sp>
        <p:nvSpPr>
          <p:cNvPr id="152706" name="Line 131"/>
          <p:cNvSpPr>
            <a:spLocks noChangeShapeType="1"/>
          </p:cNvSpPr>
          <p:nvPr/>
        </p:nvSpPr>
        <p:spPr bwMode="auto">
          <a:xfrm flipH="1">
            <a:off x="1816100" y="1719263"/>
            <a:ext cx="68263" cy="1587"/>
          </a:xfrm>
          <a:prstGeom prst="line">
            <a:avLst/>
          </a:prstGeom>
          <a:noFill/>
          <a:ln w="0">
            <a:solidFill>
              <a:srgbClr val="000000"/>
            </a:solidFill>
            <a:round/>
            <a:headEnd/>
            <a:tailEnd/>
          </a:ln>
        </p:spPr>
        <p:txBody>
          <a:bodyPr/>
          <a:lstStyle/>
          <a:p>
            <a:endParaRPr lang="zh-CN" altLang="en-US"/>
          </a:p>
        </p:txBody>
      </p:sp>
      <p:sp>
        <p:nvSpPr>
          <p:cNvPr id="152707" name="Rectangle 132"/>
          <p:cNvSpPr>
            <a:spLocks noChangeArrowheads="1"/>
          </p:cNvSpPr>
          <p:nvPr/>
        </p:nvSpPr>
        <p:spPr bwMode="auto">
          <a:xfrm>
            <a:off x="1403350" y="5851525"/>
            <a:ext cx="44450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PDF File</a:t>
            </a:r>
            <a:endParaRPr lang="en-US" altLang="zh-CN" sz="2800"/>
          </a:p>
        </p:txBody>
      </p:sp>
      <p:sp>
        <p:nvSpPr>
          <p:cNvPr id="152708" name="Rectangle 133"/>
          <p:cNvSpPr>
            <a:spLocks noChangeArrowheads="1"/>
          </p:cNvSpPr>
          <p:nvPr/>
        </p:nvSpPr>
        <p:spPr bwMode="auto">
          <a:xfrm>
            <a:off x="1485900" y="5083175"/>
            <a:ext cx="3619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Search</a:t>
            </a:r>
            <a:endParaRPr lang="en-US" altLang="zh-CN" sz="2800"/>
          </a:p>
        </p:txBody>
      </p:sp>
      <p:sp>
        <p:nvSpPr>
          <p:cNvPr id="152709" name="Rectangle 134"/>
          <p:cNvSpPr>
            <a:spLocks noChangeArrowheads="1"/>
          </p:cNvSpPr>
          <p:nvPr/>
        </p:nvSpPr>
        <p:spPr bwMode="auto">
          <a:xfrm>
            <a:off x="1166813" y="4324350"/>
            <a:ext cx="69215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Product Page</a:t>
            </a:r>
            <a:endParaRPr lang="en-US" altLang="zh-CN" sz="2800"/>
          </a:p>
        </p:txBody>
      </p:sp>
      <p:sp>
        <p:nvSpPr>
          <p:cNvPr id="152710" name="Rectangle 135"/>
          <p:cNvSpPr>
            <a:spLocks noChangeArrowheads="1"/>
          </p:cNvSpPr>
          <p:nvPr/>
        </p:nvSpPr>
        <p:spPr bwMode="auto">
          <a:xfrm>
            <a:off x="950913" y="3556000"/>
            <a:ext cx="91440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Product Summary</a:t>
            </a:r>
            <a:endParaRPr lang="en-US" altLang="zh-CN" sz="2800"/>
          </a:p>
        </p:txBody>
      </p:sp>
      <p:sp>
        <p:nvSpPr>
          <p:cNvPr id="152711" name="Rectangle 136"/>
          <p:cNvSpPr>
            <a:spLocks noChangeArrowheads="1"/>
          </p:cNvSpPr>
          <p:nvPr/>
        </p:nvSpPr>
        <p:spPr bwMode="auto">
          <a:xfrm>
            <a:off x="1084263" y="2797175"/>
            <a:ext cx="77470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Welcome Page</a:t>
            </a:r>
            <a:endParaRPr lang="en-US" altLang="zh-CN" sz="2800"/>
          </a:p>
        </p:txBody>
      </p:sp>
      <p:sp>
        <p:nvSpPr>
          <p:cNvPr id="152712" name="Rectangle 137"/>
          <p:cNvSpPr>
            <a:spLocks noChangeArrowheads="1"/>
          </p:cNvSpPr>
          <p:nvPr/>
        </p:nvSpPr>
        <p:spPr bwMode="auto">
          <a:xfrm>
            <a:off x="1135063" y="2030413"/>
            <a:ext cx="723900" cy="136525"/>
          </a:xfrm>
          <a:prstGeom prst="rect">
            <a:avLst/>
          </a:prstGeom>
          <a:noFill/>
          <a:ln w="9525">
            <a:noFill/>
            <a:miter lim="800000"/>
            <a:headEnd/>
            <a:tailEnd/>
          </a:ln>
        </p:spPr>
        <p:txBody>
          <a:bodyPr wrap="none" lIns="0" tIns="0" rIns="0" bIns="0">
            <a:spAutoFit/>
          </a:bodyPr>
          <a:lstStyle/>
          <a:p>
            <a:pPr algn="ctr"/>
            <a:r>
              <a:rPr lang="en-US" altLang="zh-CN" sz="900">
                <a:solidFill>
                  <a:srgbClr val="000000"/>
                </a:solidFill>
              </a:rPr>
              <a:t>Authentication</a:t>
            </a:r>
            <a:endParaRPr lang="en-US" altLang="zh-CN" sz="2800"/>
          </a:p>
        </p:txBody>
      </p:sp>
      <p:sp>
        <p:nvSpPr>
          <p:cNvPr id="610442" name="Rectangle 138"/>
          <p:cNvSpPr>
            <a:spLocks noChangeArrowheads="1"/>
          </p:cNvSpPr>
          <p:nvPr/>
        </p:nvSpPr>
        <p:spPr bwMode="auto">
          <a:xfrm>
            <a:off x="5235575" y="3044825"/>
            <a:ext cx="2522538" cy="987425"/>
          </a:xfrm>
          <a:prstGeom prst="rect">
            <a:avLst/>
          </a:prstGeom>
          <a:solidFill>
            <a:srgbClr val="FFFFFF"/>
          </a:solidFill>
          <a:ln w="0">
            <a:solidFill>
              <a:srgbClr val="000000"/>
            </a:solidFill>
            <a:miter lim="800000"/>
            <a:headEnd/>
            <a:tailEnd/>
          </a:ln>
          <a:effectLst>
            <a:outerShdw dist="107763" dir="2700000" algn="ctr" rotWithShape="0">
              <a:srgbClr val="808080">
                <a:alpha val="50000"/>
              </a:srgbClr>
            </a:outerShdw>
          </a:effectLst>
        </p:spPr>
        <p:txBody>
          <a:bodyPr/>
          <a:lstStyle/>
          <a:p>
            <a:pPr algn="ctr"/>
            <a:endParaRPr lang="zh-CN" altLang="en-US" sz="2800">
              <a:latin typeface="Times" pitchFamily="18" charset="0"/>
            </a:endParaRPr>
          </a:p>
        </p:txBody>
      </p:sp>
      <p:sp>
        <p:nvSpPr>
          <p:cNvPr id="152714" name="Rectangle 139"/>
          <p:cNvSpPr>
            <a:spLocks noChangeArrowheads="1"/>
          </p:cNvSpPr>
          <p:nvPr/>
        </p:nvSpPr>
        <p:spPr bwMode="auto">
          <a:xfrm>
            <a:off x="5319713" y="3171825"/>
            <a:ext cx="93662" cy="101600"/>
          </a:xfrm>
          <a:prstGeom prst="rect">
            <a:avLst/>
          </a:prstGeom>
          <a:solidFill>
            <a:srgbClr val="FF99CC"/>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715" name="Rectangle 140"/>
          <p:cNvSpPr>
            <a:spLocks noChangeArrowheads="1"/>
          </p:cNvSpPr>
          <p:nvPr/>
        </p:nvSpPr>
        <p:spPr bwMode="auto">
          <a:xfrm>
            <a:off x="5513388" y="3127375"/>
            <a:ext cx="2011362" cy="850900"/>
          </a:xfrm>
          <a:prstGeom prst="rect">
            <a:avLst/>
          </a:prstGeom>
          <a:noFill/>
          <a:ln w="9525">
            <a:noFill/>
            <a:miter lim="800000"/>
            <a:headEnd/>
            <a:tailEnd/>
          </a:ln>
        </p:spPr>
        <p:txBody>
          <a:bodyPr wrap="none" lIns="0" tIns="0" rIns="0" bIns="0">
            <a:spAutoFit/>
          </a:bodyPr>
          <a:lstStyle/>
          <a:p>
            <a:pPr>
              <a:spcAft>
                <a:spcPct val="50000"/>
              </a:spcAft>
            </a:pPr>
            <a:r>
              <a:rPr lang="en-US" altLang="zh-CN" sz="1400">
                <a:solidFill>
                  <a:srgbClr val="000000"/>
                </a:solidFill>
              </a:rPr>
              <a:t>No Acceleration</a:t>
            </a:r>
          </a:p>
          <a:p>
            <a:pPr>
              <a:spcAft>
                <a:spcPct val="50000"/>
              </a:spcAft>
            </a:pPr>
            <a:r>
              <a:rPr lang="en-US" altLang="zh-CN" sz="1400">
                <a:solidFill>
                  <a:srgbClr val="000000"/>
                </a:solidFill>
              </a:rPr>
              <a:t>With the Web Accelerator</a:t>
            </a:r>
          </a:p>
          <a:p>
            <a:pPr>
              <a:spcAft>
                <a:spcPct val="50000"/>
              </a:spcAft>
            </a:pPr>
            <a:r>
              <a:rPr lang="en-US" altLang="zh-CN" sz="1400">
                <a:solidFill>
                  <a:srgbClr val="000000"/>
                </a:solidFill>
              </a:rPr>
              <a:t>LAN Performance</a:t>
            </a:r>
            <a:endParaRPr lang="en-US" altLang="zh-CN" sz="2800"/>
          </a:p>
        </p:txBody>
      </p:sp>
      <p:sp>
        <p:nvSpPr>
          <p:cNvPr id="152716" name="Rectangle 141"/>
          <p:cNvSpPr>
            <a:spLocks noChangeArrowheads="1"/>
          </p:cNvSpPr>
          <p:nvPr/>
        </p:nvSpPr>
        <p:spPr bwMode="auto">
          <a:xfrm>
            <a:off x="5319713" y="3492500"/>
            <a:ext cx="93662" cy="100013"/>
          </a:xfrm>
          <a:prstGeom prst="rect">
            <a:avLst/>
          </a:prstGeom>
          <a:solidFill>
            <a:srgbClr val="99CC00"/>
          </a:solidFill>
          <a:ln w="0">
            <a:solidFill>
              <a:srgbClr val="000000"/>
            </a:solidFill>
            <a:miter lim="800000"/>
            <a:headEnd/>
            <a:tailEnd/>
          </a:ln>
        </p:spPr>
        <p:txBody>
          <a:bodyPr/>
          <a:lstStyle/>
          <a:p>
            <a:pPr algn="ctr"/>
            <a:endParaRPr lang="zh-CN" altLang="en-US" sz="2800">
              <a:latin typeface="Times" pitchFamily="18" charset="0"/>
            </a:endParaRPr>
          </a:p>
        </p:txBody>
      </p:sp>
      <p:sp>
        <p:nvSpPr>
          <p:cNvPr id="152717" name="Rectangle 142"/>
          <p:cNvSpPr>
            <a:spLocks noChangeArrowheads="1"/>
          </p:cNvSpPr>
          <p:nvPr/>
        </p:nvSpPr>
        <p:spPr bwMode="auto">
          <a:xfrm>
            <a:off x="5319713" y="3821113"/>
            <a:ext cx="93662" cy="101600"/>
          </a:xfrm>
          <a:prstGeom prst="rect">
            <a:avLst/>
          </a:prstGeom>
          <a:solidFill>
            <a:srgbClr val="3366FF"/>
          </a:solidFill>
          <a:ln w="0">
            <a:solidFill>
              <a:srgbClr val="000000"/>
            </a:solidFill>
            <a:miter lim="800000"/>
            <a:headEnd/>
            <a:tailEnd/>
          </a:ln>
        </p:spPr>
        <p:txBody>
          <a:bodyPr/>
          <a:lstStyle/>
          <a:p>
            <a:pPr algn="ctr"/>
            <a:endParaRPr lang="zh-CN" altLang="en-US" sz="2800">
              <a:latin typeface="Times" pitchFamily="18"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304800" y="457200"/>
            <a:ext cx="8382000" cy="820738"/>
          </a:xfrm>
        </p:spPr>
        <p:txBody>
          <a:bodyPr/>
          <a:lstStyle/>
          <a:p>
            <a:r>
              <a:rPr lang="zh-CN" altLang="en-US" sz="3100" smtClean="0">
                <a:ea typeface="宋体" pitchFamily="2" charset="-122"/>
              </a:rPr>
              <a:t>业界首个对</a:t>
            </a:r>
            <a:r>
              <a:rPr lang="en-US" altLang="zh-CN" sz="3100" smtClean="0">
                <a:ea typeface="宋体" pitchFamily="2" charset="-122"/>
              </a:rPr>
              <a:t>Web</a:t>
            </a:r>
            <a:r>
              <a:rPr lang="zh-CN" altLang="en-US" sz="3100" smtClean="0">
                <a:ea typeface="宋体" pitchFamily="2" charset="-122"/>
              </a:rPr>
              <a:t>应用进行打包、预配置和认证策略的优化设备</a:t>
            </a:r>
            <a:endParaRPr lang="en-US" altLang="zh-CN" sz="2800" smtClean="0"/>
          </a:p>
        </p:txBody>
      </p:sp>
      <p:sp>
        <p:nvSpPr>
          <p:cNvPr id="353283" name="Rectangle 3"/>
          <p:cNvSpPr>
            <a:spLocks noGrp="1" noChangeArrowheads="1"/>
          </p:cNvSpPr>
          <p:nvPr>
            <p:ph type="body" idx="1"/>
          </p:nvPr>
        </p:nvSpPr>
        <p:spPr>
          <a:xfrm>
            <a:off x="398463" y="5500688"/>
            <a:ext cx="7115175" cy="719137"/>
          </a:xfrm>
        </p:spPr>
        <p:txBody>
          <a:bodyPr/>
          <a:lstStyle/>
          <a:p>
            <a:pPr>
              <a:lnSpc>
                <a:spcPct val="90000"/>
              </a:lnSpc>
              <a:buFontTx/>
              <a:buNone/>
            </a:pPr>
            <a:endParaRPr lang="zh-CN" altLang="en-US" sz="1900" b="1" smtClean="0"/>
          </a:p>
          <a:p>
            <a:pPr>
              <a:lnSpc>
                <a:spcPct val="90000"/>
              </a:lnSpc>
            </a:pPr>
            <a:r>
              <a:rPr lang="zh-CN" altLang="en-US" sz="1900" b="1" smtClean="0">
                <a:ea typeface="宋体" pitchFamily="2" charset="-122"/>
              </a:rPr>
              <a:t>在应用厂商已经经过认证测试，并且已进行预先配置</a:t>
            </a:r>
            <a:endParaRPr lang="en-US" altLang="zh-CN" sz="1900" b="1" smtClean="0">
              <a:ea typeface="宋体" pitchFamily="2" charset="-122"/>
            </a:endParaRPr>
          </a:p>
        </p:txBody>
      </p:sp>
      <p:pic>
        <p:nvPicPr>
          <p:cNvPr id="353284" name="Picture 4" descr="mult_browser"/>
          <p:cNvPicPr>
            <a:picLocks noChangeAspect="1" noChangeArrowheads="1"/>
          </p:cNvPicPr>
          <p:nvPr/>
        </p:nvPicPr>
        <p:blipFill>
          <a:blip r:embed="rId3"/>
          <a:srcRect l="-1155" t="39436" r="89032" b="40001"/>
          <a:stretch>
            <a:fillRect/>
          </a:stretch>
        </p:blipFill>
        <p:spPr bwMode="auto">
          <a:xfrm>
            <a:off x="6019800" y="3657600"/>
            <a:ext cx="1200150" cy="463550"/>
          </a:xfrm>
          <a:prstGeom prst="rect">
            <a:avLst/>
          </a:prstGeom>
          <a:noFill/>
        </p:spPr>
      </p:pic>
      <p:pic>
        <p:nvPicPr>
          <p:cNvPr id="353285" name="Picture 5" descr="outlook web access logo"/>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010400" y="2819400"/>
            <a:ext cx="1719263" cy="268288"/>
          </a:xfrm>
          <a:prstGeom prst="rect">
            <a:avLst/>
          </a:prstGeom>
          <a:noFill/>
        </p:spPr>
      </p:pic>
      <p:pic>
        <p:nvPicPr>
          <p:cNvPr id="353286" name="Picture 6" descr="sharepoint_logo"/>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315200" y="1981200"/>
            <a:ext cx="1443038" cy="428625"/>
          </a:xfrm>
          <a:prstGeom prst="rect">
            <a:avLst/>
          </a:prstGeom>
          <a:noFill/>
        </p:spPr>
      </p:pic>
      <p:pic>
        <p:nvPicPr>
          <p:cNvPr id="353287" name="Picture 7" descr="Siebel"/>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96000" y="3235325"/>
            <a:ext cx="998538" cy="193675"/>
          </a:xfrm>
          <a:prstGeom prst="rect">
            <a:avLst/>
          </a:prstGeom>
          <a:noFill/>
        </p:spPr>
      </p:pic>
      <p:pic>
        <p:nvPicPr>
          <p:cNvPr id="353288" name="Picture 8" descr="oracle_clr"/>
          <p:cNvPicPr>
            <a:picLocks noChangeAspect="1" noChangeArrowheads="1"/>
          </p:cNvPicPr>
          <p:nvPr/>
        </p:nvPicPr>
        <p:blipFill>
          <a:blip r:embed="rId7"/>
          <a:srcRect/>
          <a:stretch>
            <a:fillRect/>
          </a:stretch>
        </p:blipFill>
        <p:spPr bwMode="auto">
          <a:xfrm>
            <a:off x="6019800" y="2362200"/>
            <a:ext cx="1301750" cy="300038"/>
          </a:xfrm>
          <a:prstGeom prst="rect">
            <a:avLst/>
          </a:prstGeom>
          <a:noFill/>
        </p:spPr>
      </p:pic>
      <p:pic>
        <p:nvPicPr>
          <p:cNvPr id="353289" name="Picture 9" descr="logos_asm"/>
          <p:cNvPicPr>
            <a:picLocks noChangeAspect="1" noChangeArrowheads="1"/>
          </p:cNvPicPr>
          <p:nvPr/>
        </p:nvPicPr>
        <p:blipFill>
          <a:blip r:embed="rId8"/>
          <a:srcRect l="35872" r="35770" b="58621"/>
          <a:stretch>
            <a:fillRect/>
          </a:stretch>
        </p:blipFill>
        <p:spPr bwMode="auto">
          <a:xfrm>
            <a:off x="5919788" y="1600200"/>
            <a:ext cx="1419225" cy="495300"/>
          </a:xfrm>
          <a:prstGeom prst="rect">
            <a:avLst/>
          </a:prstGeom>
          <a:noFill/>
        </p:spPr>
      </p:pic>
      <p:pic>
        <p:nvPicPr>
          <p:cNvPr id="353290" name="Picture 10" descr="logos_asm"/>
          <p:cNvPicPr>
            <a:picLocks noChangeAspect="1" noChangeArrowheads="1"/>
          </p:cNvPicPr>
          <p:nvPr/>
        </p:nvPicPr>
        <p:blipFill>
          <a:blip r:embed="rId8"/>
          <a:srcRect l="19980" t="14322" r="65904" b="41779"/>
          <a:stretch>
            <a:fillRect/>
          </a:stretch>
        </p:blipFill>
        <p:spPr bwMode="auto">
          <a:xfrm>
            <a:off x="7467600" y="3200400"/>
            <a:ext cx="1016000" cy="755650"/>
          </a:xfrm>
          <a:prstGeom prst="rect">
            <a:avLst/>
          </a:prstGeom>
          <a:noFill/>
        </p:spPr>
      </p:pic>
      <p:pic>
        <p:nvPicPr>
          <p:cNvPr id="353291" name="Picture 11" descr="ibm_png"/>
          <p:cNvPicPr>
            <a:picLocks noChangeAspect="1" noChangeArrowheads="1"/>
          </p:cNvPicPr>
          <p:nvPr/>
        </p:nvPicPr>
        <p:blipFill>
          <a:blip r:embed="rId9" cstate="print"/>
          <a:srcRect/>
          <a:stretch>
            <a:fillRect/>
          </a:stretch>
        </p:blipFill>
        <p:spPr bwMode="auto">
          <a:xfrm>
            <a:off x="7772400" y="4038600"/>
            <a:ext cx="609600" cy="246063"/>
          </a:xfrm>
          <a:prstGeom prst="rect">
            <a:avLst/>
          </a:prstGeom>
          <a:noFill/>
        </p:spPr>
      </p:pic>
      <p:pic>
        <p:nvPicPr>
          <p:cNvPr id="353292" name="Picture 12" descr="Hyperion"/>
          <p:cNvPicPr>
            <a:picLocks noChangeAspect="1" noChangeArrowheads="1"/>
          </p:cNvPicPr>
          <p:nvPr/>
        </p:nvPicPr>
        <p:blipFill>
          <a:blip r:embed="rId10"/>
          <a:srcRect/>
          <a:stretch>
            <a:fillRect/>
          </a:stretch>
        </p:blipFill>
        <p:spPr bwMode="auto">
          <a:xfrm>
            <a:off x="6696075" y="4206875"/>
            <a:ext cx="990600" cy="766763"/>
          </a:xfrm>
          <a:prstGeom prst="rect">
            <a:avLst/>
          </a:prstGeom>
          <a:noFill/>
        </p:spPr>
      </p:pic>
      <p:pic>
        <p:nvPicPr>
          <p:cNvPr id="353293" name="Picture 13" descr="Magnify_4"/>
          <p:cNvPicPr>
            <a:picLocks noChangeAspect="1" noChangeArrowheads="1"/>
          </p:cNvPicPr>
          <p:nvPr/>
        </p:nvPicPr>
        <p:blipFill>
          <a:blip r:embed="rId11"/>
          <a:srcRect/>
          <a:stretch>
            <a:fillRect/>
          </a:stretch>
        </p:blipFill>
        <p:spPr bwMode="auto">
          <a:xfrm>
            <a:off x="381000" y="1446213"/>
            <a:ext cx="5486400" cy="4040187"/>
          </a:xfrm>
          <a:prstGeom prst="rect">
            <a:avLst/>
          </a:prstGeom>
          <a:noFill/>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4294967295"/>
          </p:nvPr>
        </p:nvSpPr>
        <p:spPr>
          <a:xfrm>
            <a:off x="8305800" y="6400800"/>
            <a:ext cx="522288" cy="228600"/>
          </a:xfrm>
          <a:prstGeom prst="rect">
            <a:avLst/>
          </a:prstGeom>
          <a:noFill/>
        </p:spPr>
        <p:txBody>
          <a:bodyPr/>
          <a:lstStyle/>
          <a:p>
            <a:fld id="{6A703E8A-7236-4725-84FC-FB0E2E238000}" type="slidenum">
              <a:rPr lang="zh-CN" altLang="en-US">
                <a:latin typeface="Arial" pitchFamily="34" charset="0"/>
              </a:rPr>
              <a:pPr/>
              <a:t>4</a:t>
            </a:fld>
            <a:endParaRPr lang="en-US" altLang="zh-CN">
              <a:latin typeface="Arial" pitchFamily="34" charset="0"/>
            </a:endParaRPr>
          </a:p>
        </p:txBody>
      </p:sp>
      <p:sp>
        <p:nvSpPr>
          <p:cNvPr id="6147" name="Rectangle 3"/>
          <p:cNvSpPr>
            <a:spLocks noGrp="1" noChangeArrowheads="1"/>
          </p:cNvSpPr>
          <p:nvPr>
            <p:ph type="title"/>
          </p:nvPr>
        </p:nvSpPr>
        <p:spPr>
          <a:xfrm>
            <a:off x="152400" y="304800"/>
            <a:ext cx="8229600" cy="533400"/>
          </a:xfrm>
        </p:spPr>
        <p:txBody>
          <a:bodyPr>
            <a:normAutofit fontScale="90000"/>
          </a:bodyPr>
          <a:lstStyle/>
          <a:p>
            <a:pPr eaLnBrk="1" hangingPunct="1"/>
            <a:r>
              <a:rPr lang="en-US" altLang="zh-CN" b="0" dirty="0" smtClean="0">
                <a:ea typeface="宋体" pitchFamily="2" charset="-122"/>
              </a:rPr>
              <a:t> </a:t>
            </a:r>
            <a:r>
              <a:rPr lang="zh-CN" altLang="en-US" b="0" dirty="0" smtClean="0">
                <a:ea typeface="宋体" pitchFamily="2" charset="-122"/>
              </a:rPr>
              <a:t>当今的</a:t>
            </a:r>
            <a:r>
              <a:rPr lang="en-US" altLang="zh-CN" b="0" dirty="0" smtClean="0">
                <a:ea typeface="宋体" pitchFamily="2" charset="-122"/>
              </a:rPr>
              <a:t>IT</a:t>
            </a:r>
            <a:r>
              <a:rPr lang="zh-CN" altLang="en-US" b="0" dirty="0" smtClean="0">
                <a:ea typeface="宋体" pitchFamily="2" charset="-122"/>
              </a:rPr>
              <a:t>现状</a:t>
            </a:r>
            <a:endParaRPr lang="en-US" altLang="zh-CN" sz="700" b="0" dirty="0" smtClean="0">
              <a:ea typeface="宋体" pitchFamily="2" charset="-122"/>
            </a:endParaRPr>
          </a:p>
        </p:txBody>
      </p:sp>
      <p:sp>
        <p:nvSpPr>
          <p:cNvPr id="6161" name="Rectangle 66"/>
          <p:cNvSpPr>
            <a:spLocks noChangeArrowheads="1"/>
          </p:cNvSpPr>
          <p:nvPr/>
        </p:nvSpPr>
        <p:spPr bwMode="auto">
          <a:xfrm rot="2591418">
            <a:off x="5943600" y="1524000"/>
            <a:ext cx="533400" cy="533400"/>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grpSp>
        <p:nvGrpSpPr>
          <p:cNvPr id="2" name="Group 121"/>
          <p:cNvGrpSpPr>
            <a:grpSpLocks/>
          </p:cNvGrpSpPr>
          <p:nvPr/>
        </p:nvGrpSpPr>
        <p:grpSpPr bwMode="auto">
          <a:xfrm>
            <a:off x="6821461" y="2922579"/>
            <a:ext cx="381000" cy="685800"/>
            <a:chOff x="4224" y="624"/>
            <a:chExt cx="384" cy="528"/>
          </a:xfrm>
        </p:grpSpPr>
        <p:sp>
          <p:nvSpPr>
            <p:cNvPr id="6186" name="Oval 122"/>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6187" name="Line 123"/>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6188" name="Line 124"/>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6189" name="Line 125"/>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6190" name="Line 126"/>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6191" name="Line 127"/>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6192" name="Line 128"/>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6193" name="Line 129"/>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grpSp>
        <p:nvGrpSpPr>
          <p:cNvPr id="3" name="Group 130"/>
          <p:cNvGrpSpPr>
            <a:grpSpLocks/>
          </p:cNvGrpSpPr>
          <p:nvPr/>
        </p:nvGrpSpPr>
        <p:grpSpPr bwMode="auto">
          <a:xfrm>
            <a:off x="7583461" y="2922579"/>
            <a:ext cx="381000" cy="685800"/>
            <a:chOff x="4224" y="624"/>
            <a:chExt cx="384" cy="528"/>
          </a:xfrm>
        </p:grpSpPr>
        <p:sp>
          <p:nvSpPr>
            <p:cNvPr id="6178" name="Oval 131"/>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6179" name="Line 132"/>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6180" name="Line 133"/>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6181" name="Line 134"/>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6182" name="Line 135"/>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6183" name="Line 136"/>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6184" name="Line 137"/>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6185" name="Line 138"/>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sp>
        <p:nvSpPr>
          <p:cNvPr id="6165" name="Text Box 139"/>
          <p:cNvSpPr txBox="1">
            <a:spLocks noChangeArrowheads="1"/>
          </p:cNvSpPr>
          <p:nvPr/>
        </p:nvSpPr>
        <p:spPr bwMode="auto">
          <a:xfrm>
            <a:off x="6653186" y="2285992"/>
            <a:ext cx="996950" cy="336550"/>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用户体验</a:t>
            </a:r>
            <a:endParaRPr lang="en-US" altLang="zh-CN">
              <a:ea typeface="宋体" pitchFamily="2" charset="-122"/>
            </a:endParaRPr>
          </a:p>
        </p:txBody>
      </p:sp>
      <p:sp>
        <p:nvSpPr>
          <p:cNvPr id="6166" name="Text Box 140"/>
          <p:cNvSpPr txBox="1">
            <a:spLocks noChangeArrowheads="1"/>
          </p:cNvSpPr>
          <p:nvPr/>
        </p:nvSpPr>
        <p:spPr bwMode="auto">
          <a:xfrm>
            <a:off x="5907061" y="3684579"/>
            <a:ext cx="717550" cy="304800"/>
          </a:xfrm>
          <a:prstGeom prst="rect">
            <a:avLst/>
          </a:prstGeom>
          <a:noFill/>
          <a:ln w="9525" algn="ctr">
            <a:noFill/>
            <a:miter lim="800000"/>
            <a:headEnd/>
            <a:tailEnd/>
          </a:ln>
        </p:spPr>
        <p:txBody>
          <a:bodyPr wrap="none">
            <a:spAutoFit/>
          </a:bodyPr>
          <a:lstStyle/>
          <a:p>
            <a:pPr marL="177800" indent="-177800">
              <a:buFontTx/>
              <a:buChar char="•"/>
            </a:pPr>
            <a:r>
              <a:rPr lang="zh-CN" altLang="en-US" sz="1400">
                <a:ea typeface="宋体" pitchFamily="2" charset="-122"/>
              </a:rPr>
              <a:t>快速</a:t>
            </a:r>
            <a:endParaRPr lang="en-US" altLang="zh-CN" sz="1400">
              <a:ea typeface="宋体" pitchFamily="2" charset="-122"/>
            </a:endParaRPr>
          </a:p>
        </p:txBody>
      </p:sp>
      <p:sp>
        <p:nvSpPr>
          <p:cNvPr id="6167" name="Text Box 141"/>
          <p:cNvSpPr txBox="1">
            <a:spLocks noChangeArrowheads="1"/>
          </p:cNvSpPr>
          <p:nvPr/>
        </p:nvSpPr>
        <p:spPr bwMode="auto">
          <a:xfrm>
            <a:off x="6211861" y="3989379"/>
            <a:ext cx="895350" cy="304800"/>
          </a:xfrm>
          <a:prstGeom prst="rect">
            <a:avLst/>
          </a:prstGeom>
          <a:noFill/>
          <a:ln w="9525" algn="ctr">
            <a:noFill/>
            <a:miter lim="800000"/>
            <a:headEnd/>
            <a:tailEnd/>
          </a:ln>
        </p:spPr>
        <p:txBody>
          <a:bodyPr wrap="none">
            <a:spAutoFit/>
          </a:bodyPr>
          <a:lstStyle/>
          <a:p>
            <a:pPr marL="177800" indent="-177800">
              <a:buFontTx/>
              <a:buChar char="•"/>
            </a:pPr>
            <a:r>
              <a:rPr lang="zh-CN" altLang="en-US" sz="1400">
                <a:ea typeface="宋体" pitchFamily="2" charset="-122"/>
              </a:rPr>
              <a:t>高可用</a:t>
            </a:r>
            <a:endParaRPr lang="en-US" altLang="zh-CN" sz="1400">
              <a:ea typeface="宋体" pitchFamily="2" charset="-122"/>
            </a:endParaRPr>
          </a:p>
        </p:txBody>
      </p:sp>
      <p:sp>
        <p:nvSpPr>
          <p:cNvPr id="6168" name="Text Box 142"/>
          <p:cNvSpPr txBox="1">
            <a:spLocks noChangeArrowheads="1"/>
          </p:cNvSpPr>
          <p:nvPr/>
        </p:nvSpPr>
        <p:spPr bwMode="auto">
          <a:xfrm>
            <a:off x="6669061" y="4217979"/>
            <a:ext cx="717550" cy="304800"/>
          </a:xfrm>
          <a:prstGeom prst="rect">
            <a:avLst/>
          </a:prstGeom>
          <a:noFill/>
          <a:ln w="9525" algn="ctr">
            <a:noFill/>
            <a:miter lim="800000"/>
            <a:headEnd/>
            <a:tailEnd/>
          </a:ln>
        </p:spPr>
        <p:txBody>
          <a:bodyPr wrap="none">
            <a:spAutoFit/>
          </a:bodyPr>
          <a:lstStyle/>
          <a:p>
            <a:pPr marL="177800" indent="-177800">
              <a:buFontTx/>
              <a:buChar char="•"/>
            </a:pPr>
            <a:r>
              <a:rPr lang="zh-CN" altLang="en-US" sz="1400">
                <a:ea typeface="宋体" pitchFamily="2" charset="-122"/>
              </a:rPr>
              <a:t>安全</a:t>
            </a:r>
            <a:endParaRPr lang="en-US" altLang="zh-CN" sz="1400">
              <a:ea typeface="宋体" pitchFamily="2" charset="-122"/>
            </a:endParaRPr>
          </a:p>
        </p:txBody>
      </p:sp>
      <p:sp>
        <p:nvSpPr>
          <p:cNvPr id="6169" name="Text Box 143"/>
          <p:cNvSpPr txBox="1">
            <a:spLocks noChangeArrowheads="1"/>
          </p:cNvSpPr>
          <p:nvPr/>
        </p:nvSpPr>
        <p:spPr bwMode="auto">
          <a:xfrm>
            <a:off x="785786" y="3200392"/>
            <a:ext cx="996950" cy="336550"/>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商业信息</a:t>
            </a:r>
            <a:endParaRPr lang="en-US" altLang="zh-CN">
              <a:ea typeface="宋体" pitchFamily="2" charset="-122"/>
            </a:endParaRPr>
          </a:p>
        </p:txBody>
      </p:sp>
      <p:sp>
        <p:nvSpPr>
          <p:cNvPr id="6170" name="Line 144"/>
          <p:cNvSpPr>
            <a:spLocks noChangeShapeType="1"/>
          </p:cNvSpPr>
          <p:nvPr/>
        </p:nvSpPr>
        <p:spPr bwMode="auto">
          <a:xfrm>
            <a:off x="1944661" y="2998779"/>
            <a:ext cx="4267200" cy="0"/>
          </a:xfrm>
          <a:prstGeom prst="line">
            <a:avLst/>
          </a:prstGeom>
          <a:noFill/>
          <a:ln w="57150">
            <a:solidFill>
              <a:schemeClr val="tx1"/>
            </a:solidFill>
            <a:round/>
            <a:headEnd/>
            <a:tailEnd/>
          </a:ln>
        </p:spPr>
        <p:txBody>
          <a:bodyPr/>
          <a:lstStyle/>
          <a:p>
            <a:endParaRPr lang="zh-CN" altLang="en-US"/>
          </a:p>
        </p:txBody>
      </p:sp>
      <p:sp>
        <p:nvSpPr>
          <p:cNvPr id="6171" name="Line 145"/>
          <p:cNvSpPr>
            <a:spLocks noChangeShapeType="1"/>
          </p:cNvSpPr>
          <p:nvPr/>
        </p:nvSpPr>
        <p:spPr bwMode="auto">
          <a:xfrm>
            <a:off x="1944661" y="3684579"/>
            <a:ext cx="4267200" cy="0"/>
          </a:xfrm>
          <a:prstGeom prst="line">
            <a:avLst/>
          </a:prstGeom>
          <a:noFill/>
          <a:ln w="57150">
            <a:solidFill>
              <a:schemeClr val="tx1"/>
            </a:solidFill>
            <a:round/>
            <a:headEnd/>
            <a:tailEnd/>
          </a:ln>
        </p:spPr>
        <p:txBody>
          <a:bodyPr/>
          <a:lstStyle/>
          <a:p>
            <a:endParaRPr lang="zh-CN" altLang="en-US"/>
          </a:p>
        </p:txBody>
      </p:sp>
      <p:sp>
        <p:nvSpPr>
          <p:cNvPr id="52371" name="Text Box 147"/>
          <p:cNvSpPr txBox="1">
            <a:spLocks noChangeArrowheads="1"/>
          </p:cNvSpPr>
          <p:nvPr/>
        </p:nvSpPr>
        <p:spPr bwMode="auto">
          <a:xfrm>
            <a:off x="1868461" y="2693979"/>
            <a:ext cx="641350" cy="274637"/>
          </a:xfrm>
          <a:prstGeom prst="rect">
            <a:avLst/>
          </a:prstGeom>
          <a:noFill/>
          <a:ln w="9525" algn="ctr">
            <a:noFill/>
            <a:miter lim="800000"/>
            <a:headEnd/>
            <a:tailEnd/>
          </a:ln>
          <a:effectLst/>
        </p:spPr>
        <p:txBody>
          <a:bodyPr wrap="none">
            <a:spAutoFit/>
          </a:bodyPr>
          <a:lstStyle/>
          <a:p>
            <a:pPr marL="342900" indent="-342900">
              <a:defRPr/>
            </a:pPr>
            <a:r>
              <a:rPr lang="zh-CN" altLang="en-US" sz="1200" b="1" dirty="0">
                <a:effectLst>
                  <a:outerShdw blurRad="38100" dist="38100" dir="2700000" algn="tl">
                    <a:srgbClr val="C0C0C0"/>
                  </a:outerShdw>
                </a:effectLst>
                <a:latin typeface="Arial" charset="0"/>
                <a:ea typeface="宋体" pitchFamily="2" charset="-122"/>
              </a:rPr>
              <a:t>服务器</a:t>
            </a:r>
            <a:endParaRPr lang="en-US" altLang="zh-CN" sz="1200" b="1" dirty="0">
              <a:effectLst>
                <a:outerShdw blurRad="38100" dist="38100" dir="2700000" algn="tl">
                  <a:srgbClr val="C0C0C0"/>
                </a:outerShdw>
              </a:effectLst>
              <a:latin typeface="Arial" charset="0"/>
              <a:ea typeface="宋体" pitchFamily="2" charset="-122"/>
            </a:endParaRPr>
          </a:p>
        </p:txBody>
      </p:sp>
      <p:sp>
        <p:nvSpPr>
          <p:cNvPr id="52372" name="Text Box 148"/>
          <p:cNvSpPr txBox="1">
            <a:spLocks noChangeArrowheads="1"/>
          </p:cNvSpPr>
          <p:nvPr/>
        </p:nvSpPr>
        <p:spPr bwMode="auto">
          <a:xfrm>
            <a:off x="2751111" y="2693979"/>
            <a:ext cx="488950" cy="274637"/>
          </a:xfrm>
          <a:prstGeom prst="rect">
            <a:avLst/>
          </a:prstGeom>
          <a:noFill/>
          <a:ln w="9525" algn="ctr">
            <a:noFill/>
            <a:miter lim="800000"/>
            <a:headEnd/>
            <a:tailEnd/>
          </a:ln>
          <a:effectLst/>
        </p:spPr>
        <p:txBody>
          <a:bodyPr wrap="none">
            <a:spAutoFit/>
          </a:bodyPr>
          <a:lstStyle/>
          <a:p>
            <a:pPr marL="342900" indent="-342900">
              <a:defRPr/>
            </a:pPr>
            <a:r>
              <a:rPr lang="zh-CN" altLang="en-US" sz="1200" b="1" dirty="0">
                <a:effectLst>
                  <a:outerShdw blurRad="38100" dist="38100" dir="2700000" algn="tl">
                    <a:srgbClr val="C0C0C0"/>
                  </a:outerShdw>
                </a:effectLst>
                <a:latin typeface="Arial" charset="0"/>
                <a:ea typeface="宋体" pitchFamily="2" charset="-122"/>
              </a:rPr>
              <a:t>应用</a:t>
            </a:r>
            <a:endParaRPr lang="en-US" altLang="zh-CN" sz="1200" b="1" dirty="0">
              <a:effectLst>
                <a:outerShdw blurRad="38100" dist="38100" dir="2700000" algn="tl">
                  <a:srgbClr val="C0C0C0"/>
                </a:outerShdw>
              </a:effectLst>
              <a:latin typeface="Arial" charset="0"/>
              <a:ea typeface="宋体" pitchFamily="2" charset="-122"/>
            </a:endParaRPr>
          </a:p>
        </p:txBody>
      </p:sp>
      <p:sp>
        <p:nvSpPr>
          <p:cNvPr id="52373" name="Text Box 149"/>
          <p:cNvSpPr txBox="1">
            <a:spLocks noChangeArrowheads="1"/>
          </p:cNvSpPr>
          <p:nvPr/>
        </p:nvSpPr>
        <p:spPr bwMode="auto">
          <a:xfrm>
            <a:off x="3360711" y="2693979"/>
            <a:ext cx="488950" cy="274637"/>
          </a:xfrm>
          <a:prstGeom prst="rect">
            <a:avLst/>
          </a:prstGeom>
          <a:noFill/>
          <a:ln w="9525" algn="ctr">
            <a:noFill/>
            <a:miter lim="800000"/>
            <a:headEnd/>
            <a:tailEnd/>
          </a:ln>
          <a:effectLst/>
        </p:spPr>
        <p:txBody>
          <a:bodyPr wrap="none">
            <a:spAutoFit/>
          </a:bodyPr>
          <a:lstStyle/>
          <a:p>
            <a:pPr marL="342900" indent="-342900">
              <a:defRPr/>
            </a:pPr>
            <a:r>
              <a:rPr lang="zh-CN" altLang="en-US" sz="1200" b="1" dirty="0">
                <a:effectLst>
                  <a:outerShdw blurRad="38100" dist="38100" dir="2700000" algn="tl">
                    <a:srgbClr val="C0C0C0"/>
                  </a:outerShdw>
                </a:effectLst>
                <a:latin typeface="Arial" charset="0"/>
                <a:ea typeface="宋体" pitchFamily="2" charset="-122"/>
              </a:rPr>
              <a:t>门户</a:t>
            </a:r>
            <a:endParaRPr lang="en-US" altLang="zh-CN" sz="1200" b="1" dirty="0">
              <a:effectLst>
                <a:outerShdw blurRad="38100" dist="38100" dir="2700000" algn="tl">
                  <a:srgbClr val="C0C0C0"/>
                </a:outerShdw>
              </a:effectLst>
              <a:latin typeface="Arial" charset="0"/>
              <a:ea typeface="宋体" pitchFamily="2" charset="-122"/>
            </a:endParaRPr>
          </a:p>
        </p:txBody>
      </p:sp>
      <p:sp>
        <p:nvSpPr>
          <p:cNvPr id="52374" name="Text Box 150"/>
          <p:cNvSpPr txBox="1">
            <a:spLocks noChangeArrowheads="1"/>
          </p:cNvSpPr>
          <p:nvPr/>
        </p:nvSpPr>
        <p:spPr bwMode="auto">
          <a:xfrm>
            <a:off x="3925861" y="2693979"/>
            <a:ext cx="793750" cy="274637"/>
          </a:xfrm>
          <a:prstGeom prst="rect">
            <a:avLst/>
          </a:prstGeom>
          <a:noFill/>
          <a:ln w="9525" algn="ctr">
            <a:noFill/>
            <a:miter lim="800000"/>
            <a:headEnd/>
            <a:tailEnd/>
          </a:ln>
          <a:effectLst/>
        </p:spPr>
        <p:txBody>
          <a:bodyPr wrap="none">
            <a:spAutoFit/>
          </a:bodyPr>
          <a:lstStyle/>
          <a:p>
            <a:pPr marL="342900" indent="-342900">
              <a:defRPr/>
            </a:pPr>
            <a:r>
              <a:rPr lang="zh-CN" altLang="en-US" sz="1200" b="1" dirty="0">
                <a:effectLst>
                  <a:outerShdw blurRad="38100" dist="38100" dir="2700000" algn="tl">
                    <a:srgbClr val="C0C0C0"/>
                  </a:outerShdw>
                </a:effectLst>
                <a:latin typeface="Arial" charset="0"/>
                <a:ea typeface="宋体" pitchFamily="2" charset="-122"/>
              </a:rPr>
              <a:t>数据中心</a:t>
            </a:r>
            <a:endParaRPr lang="en-US" altLang="zh-CN" sz="1200" b="1" dirty="0">
              <a:effectLst>
                <a:outerShdw blurRad="38100" dist="38100" dir="2700000" algn="tl">
                  <a:srgbClr val="C0C0C0"/>
                </a:outerShdw>
              </a:effectLst>
              <a:latin typeface="Arial" charset="0"/>
              <a:ea typeface="宋体" pitchFamily="2" charset="-122"/>
            </a:endParaRPr>
          </a:p>
        </p:txBody>
      </p:sp>
      <p:sp>
        <p:nvSpPr>
          <p:cNvPr id="52375" name="Text Box 151"/>
          <p:cNvSpPr txBox="1">
            <a:spLocks noChangeArrowheads="1"/>
          </p:cNvSpPr>
          <p:nvPr/>
        </p:nvSpPr>
        <p:spPr bwMode="auto">
          <a:xfrm>
            <a:off x="4840261" y="2693979"/>
            <a:ext cx="514350" cy="274637"/>
          </a:xfrm>
          <a:prstGeom prst="rect">
            <a:avLst/>
          </a:prstGeom>
          <a:noFill/>
          <a:ln w="9525" algn="ctr">
            <a:noFill/>
            <a:miter lim="800000"/>
            <a:headEnd/>
            <a:tailEnd/>
          </a:ln>
          <a:effectLst/>
        </p:spPr>
        <p:txBody>
          <a:bodyPr wrap="none">
            <a:spAutoFit/>
          </a:bodyPr>
          <a:lstStyle/>
          <a:p>
            <a:pPr marL="342900" indent="-342900">
              <a:defRPr/>
            </a:pPr>
            <a:r>
              <a:rPr lang="en-US" altLang="zh-CN" sz="1200" b="1" dirty="0">
                <a:effectLst>
                  <a:outerShdw blurRad="38100" dist="38100" dir="2700000" algn="tl">
                    <a:srgbClr val="C0C0C0"/>
                  </a:outerShdw>
                </a:effectLst>
                <a:latin typeface="Arial" charset="0"/>
                <a:ea typeface="宋体" pitchFamily="2" charset="-122"/>
              </a:rPr>
              <a:t>ISPs</a:t>
            </a:r>
          </a:p>
        </p:txBody>
      </p:sp>
      <p:sp>
        <p:nvSpPr>
          <p:cNvPr id="52376" name="Text Box 152"/>
          <p:cNvSpPr txBox="1">
            <a:spLocks noChangeArrowheads="1"/>
          </p:cNvSpPr>
          <p:nvPr/>
        </p:nvSpPr>
        <p:spPr bwMode="auto">
          <a:xfrm>
            <a:off x="5526061" y="2693979"/>
            <a:ext cx="641350" cy="274637"/>
          </a:xfrm>
          <a:prstGeom prst="rect">
            <a:avLst/>
          </a:prstGeom>
          <a:noFill/>
          <a:ln w="9525" algn="ctr">
            <a:noFill/>
            <a:miter lim="800000"/>
            <a:headEnd/>
            <a:tailEnd/>
          </a:ln>
          <a:effectLst/>
        </p:spPr>
        <p:txBody>
          <a:bodyPr wrap="none">
            <a:spAutoFit/>
          </a:bodyPr>
          <a:lstStyle/>
          <a:p>
            <a:pPr marL="342900" indent="-342900">
              <a:defRPr/>
            </a:pPr>
            <a:r>
              <a:rPr lang="zh-CN" altLang="en-US" sz="1200" b="1" dirty="0">
                <a:effectLst>
                  <a:outerShdw blurRad="38100" dist="38100" dir="2700000" algn="tl">
                    <a:srgbClr val="C0C0C0"/>
                  </a:outerShdw>
                </a:effectLst>
                <a:latin typeface="Arial" charset="0"/>
                <a:ea typeface="宋体" pitchFamily="2" charset="-122"/>
              </a:rPr>
              <a:t>客户端</a:t>
            </a:r>
          </a:p>
        </p:txBody>
      </p:sp>
      <p:pic>
        <p:nvPicPr>
          <p:cNvPr id="39" name="Picture 109" descr="cellphone"/>
          <p:cNvPicPr>
            <a:picLocks noChangeAspect="1" noChangeArrowheads="1"/>
          </p:cNvPicPr>
          <p:nvPr/>
        </p:nvPicPr>
        <p:blipFill>
          <a:blip r:embed="rId3"/>
          <a:srcRect/>
          <a:stretch>
            <a:fillRect/>
          </a:stretch>
        </p:blipFill>
        <p:spPr bwMode="auto">
          <a:xfrm>
            <a:off x="8434414" y="2247896"/>
            <a:ext cx="201613" cy="457200"/>
          </a:xfrm>
          <a:prstGeom prst="rect">
            <a:avLst/>
          </a:prstGeom>
          <a:noFill/>
          <a:ln w="9525">
            <a:noFill/>
            <a:miter lim="800000"/>
            <a:headEnd/>
            <a:tailEnd/>
          </a:ln>
        </p:spPr>
      </p:pic>
      <p:pic>
        <p:nvPicPr>
          <p:cNvPr id="40" name="Picture 110" descr="laptop"/>
          <p:cNvPicPr>
            <a:picLocks noChangeAspect="1" noChangeArrowheads="1"/>
          </p:cNvPicPr>
          <p:nvPr/>
        </p:nvPicPr>
        <p:blipFill>
          <a:blip r:embed="rId4"/>
          <a:srcRect/>
          <a:stretch>
            <a:fillRect/>
          </a:stretch>
        </p:blipFill>
        <p:spPr bwMode="auto">
          <a:xfrm>
            <a:off x="8358214" y="2857496"/>
            <a:ext cx="393700" cy="449263"/>
          </a:xfrm>
          <a:prstGeom prst="rect">
            <a:avLst/>
          </a:prstGeom>
          <a:noFill/>
          <a:ln w="9525">
            <a:noFill/>
            <a:miter lim="800000"/>
            <a:headEnd/>
            <a:tailEnd/>
          </a:ln>
        </p:spPr>
      </p:pic>
      <p:pic>
        <p:nvPicPr>
          <p:cNvPr id="41" name="Picture 111" descr="client"/>
          <p:cNvPicPr>
            <a:picLocks noChangeAspect="1" noChangeArrowheads="1"/>
          </p:cNvPicPr>
          <p:nvPr/>
        </p:nvPicPr>
        <p:blipFill>
          <a:blip r:embed="rId5"/>
          <a:srcRect/>
          <a:stretch>
            <a:fillRect/>
          </a:stretch>
        </p:blipFill>
        <p:spPr bwMode="auto">
          <a:xfrm>
            <a:off x="8291539" y="3543296"/>
            <a:ext cx="447675" cy="4572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371"/>
                                        </p:tgtEl>
                                        <p:attrNameLst>
                                          <p:attrName>style.visibility</p:attrName>
                                        </p:attrNameLst>
                                      </p:cBhvr>
                                      <p:to>
                                        <p:strVal val="visible"/>
                                      </p:to>
                                    </p:set>
                                    <p:anim calcmode="lin" valueType="num">
                                      <p:cBhvr additive="base">
                                        <p:cTn id="7" dur="500" fill="hold"/>
                                        <p:tgtEl>
                                          <p:spTgt spid="52371"/>
                                        </p:tgtEl>
                                        <p:attrNameLst>
                                          <p:attrName>ppt_x</p:attrName>
                                        </p:attrNameLst>
                                      </p:cBhvr>
                                      <p:tavLst>
                                        <p:tav tm="0">
                                          <p:val>
                                            <p:strVal val="#ppt_x"/>
                                          </p:val>
                                        </p:tav>
                                        <p:tav tm="100000">
                                          <p:val>
                                            <p:strVal val="#ppt_x"/>
                                          </p:val>
                                        </p:tav>
                                      </p:tavLst>
                                    </p:anim>
                                    <p:anim calcmode="lin" valueType="num">
                                      <p:cBhvr additive="base">
                                        <p:cTn id="8" dur="500" fill="hold"/>
                                        <p:tgtEl>
                                          <p:spTgt spid="523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372"/>
                                        </p:tgtEl>
                                        <p:attrNameLst>
                                          <p:attrName>style.visibility</p:attrName>
                                        </p:attrNameLst>
                                      </p:cBhvr>
                                      <p:to>
                                        <p:strVal val="visible"/>
                                      </p:to>
                                    </p:set>
                                    <p:anim calcmode="lin" valueType="num">
                                      <p:cBhvr additive="base">
                                        <p:cTn id="13" dur="500" fill="hold"/>
                                        <p:tgtEl>
                                          <p:spTgt spid="52372"/>
                                        </p:tgtEl>
                                        <p:attrNameLst>
                                          <p:attrName>ppt_x</p:attrName>
                                        </p:attrNameLst>
                                      </p:cBhvr>
                                      <p:tavLst>
                                        <p:tav tm="0">
                                          <p:val>
                                            <p:strVal val="#ppt_x"/>
                                          </p:val>
                                        </p:tav>
                                        <p:tav tm="100000">
                                          <p:val>
                                            <p:strVal val="#ppt_x"/>
                                          </p:val>
                                        </p:tav>
                                      </p:tavLst>
                                    </p:anim>
                                    <p:anim calcmode="lin" valueType="num">
                                      <p:cBhvr additive="base">
                                        <p:cTn id="14" dur="500" fill="hold"/>
                                        <p:tgtEl>
                                          <p:spTgt spid="5237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373"/>
                                        </p:tgtEl>
                                        <p:attrNameLst>
                                          <p:attrName>style.visibility</p:attrName>
                                        </p:attrNameLst>
                                      </p:cBhvr>
                                      <p:to>
                                        <p:strVal val="visible"/>
                                      </p:to>
                                    </p:set>
                                    <p:anim calcmode="lin" valueType="num">
                                      <p:cBhvr additive="base">
                                        <p:cTn id="19" dur="500" fill="hold"/>
                                        <p:tgtEl>
                                          <p:spTgt spid="52373"/>
                                        </p:tgtEl>
                                        <p:attrNameLst>
                                          <p:attrName>ppt_x</p:attrName>
                                        </p:attrNameLst>
                                      </p:cBhvr>
                                      <p:tavLst>
                                        <p:tav tm="0">
                                          <p:val>
                                            <p:strVal val="#ppt_x"/>
                                          </p:val>
                                        </p:tav>
                                        <p:tav tm="100000">
                                          <p:val>
                                            <p:strVal val="#ppt_x"/>
                                          </p:val>
                                        </p:tav>
                                      </p:tavLst>
                                    </p:anim>
                                    <p:anim calcmode="lin" valueType="num">
                                      <p:cBhvr additive="base">
                                        <p:cTn id="20" dur="500" fill="hold"/>
                                        <p:tgtEl>
                                          <p:spTgt spid="523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374"/>
                                        </p:tgtEl>
                                        <p:attrNameLst>
                                          <p:attrName>style.visibility</p:attrName>
                                        </p:attrNameLst>
                                      </p:cBhvr>
                                      <p:to>
                                        <p:strVal val="visible"/>
                                      </p:to>
                                    </p:set>
                                    <p:anim calcmode="lin" valueType="num">
                                      <p:cBhvr additive="base">
                                        <p:cTn id="25" dur="500" fill="hold"/>
                                        <p:tgtEl>
                                          <p:spTgt spid="52374"/>
                                        </p:tgtEl>
                                        <p:attrNameLst>
                                          <p:attrName>ppt_x</p:attrName>
                                        </p:attrNameLst>
                                      </p:cBhvr>
                                      <p:tavLst>
                                        <p:tav tm="0">
                                          <p:val>
                                            <p:strVal val="#ppt_x"/>
                                          </p:val>
                                        </p:tav>
                                        <p:tav tm="100000">
                                          <p:val>
                                            <p:strVal val="#ppt_x"/>
                                          </p:val>
                                        </p:tav>
                                      </p:tavLst>
                                    </p:anim>
                                    <p:anim calcmode="lin" valueType="num">
                                      <p:cBhvr additive="base">
                                        <p:cTn id="26" dur="500" fill="hold"/>
                                        <p:tgtEl>
                                          <p:spTgt spid="5237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2375"/>
                                        </p:tgtEl>
                                        <p:attrNameLst>
                                          <p:attrName>style.visibility</p:attrName>
                                        </p:attrNameLst>
                                      </p:cBhvr>
                                      <p:to>
                                        <p:strVal val="visible"/>
                                      </p:to>
                                    </p:set>
                                    <p:anim calcmode="lin" valueType="num">
                                      <p:cBhvr additive="base">
                                        <p:cTn id="31" dur="500" fill="hold"/>
                                        <p:tgtEl>
                                          <p:spTgt spid="52375"/>
                                        </p:tgtEl>
                                        <p:attrNameLst>
                                          <p:attrName>ppt_x</p:attrName>
                                        </p:attrNameLst>
                                      </p:cBhvr>
                                      <p:tavLst>
                                        <p:tav tm="0">
                                          <p:val>
                                            <p:strVal val="#ppt_x"/>
                                          </p:val>
                                        </p:tav>
                                        <p:tav tm="100000">
                                          <p:val>
                                            <p:strVal val="#ppt_x"/>
                                          </p:val>
                                        </p:tav>
                                      </p:tavLst>
                                    </p:anim>
                                    <p:anim calcmode="lin" valueType="num">
                                      <p:cBhvr additive="base">
                                        <p:cTn id="32" dur="500" fill="hold"/>
                                        <p:tgtEl>
                                          <p:spTgt spid="5237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2376"/>
                                        </p:tgtEl>
                                        <p:attrNameLst>
                                          <p:attrName>style.visibility</p:attrName>
                                        </p:attrNameLst>
                                      </p:cBhvr>
                                      <p:to>
                                        <p:strVal val="visible"/>
                                      </p:to>
                                    </p:set>
                                    <p:anim calcmode="lin" valueType="num">
                                      <p:cBhvr additive="base">
                                        <p:cTn id="37" dur="500" fill="hold"/>
                                        <p:tgtEl>
                                          <p:spTgt spid="52376"/>
                                        </p:tgtEl>
                                        <p:attrNameLst>
                                          <p:attrName>ppt_x</p:attrName>
                                        </p:attrNameLst>
                                      </p:cBhvr>
                                      <p:tavLst>
                                        <p:tav tm="0">
                                          <p:val>
                                            <p:strVal val="#ppt_x"/>
                                          </p:val>
                                        </p:tav>
                                        <p:tav tm="100000">
                                          <p:val>
                                            <p:strVal val="#ppt_x"/>
                                          </p:val>
                                        </p:tav>
                                      </p:tavLst>
                                    </p:anim>
                                    <p:anim calcmode="lin" valueType="num">
                                      <p:cBhvr additive="base">
                                        <p:cTn id="38" dur="500" fill="hold"/>
                                        <p:tgtEl>
                                          <p:spTgt spid="5237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0" presetClass="entr" presetSubtype="0" fill="hold" grpId="0" nodeType="clickEffect">
                                  <p:stCondLst>
                                    <p:cond delay="0"/>
                                  </p:stCondLst>
                                  <p:childTnLst>
                                    <p:set>
                                      <p:cBhvr>
                                        <p:cTn id="42" dur="1" fill="hold">
                                          <p:stCondLst>
                                            <p:cond delay="0"/>
                                          </p:stCondLst>
                                        </p:cTn>
                                        <p:tgtEl>
                                          <p:spTgt spid="6170"/>
                                        </p:tgtEl>
                                        <p:attrNameLst>
                                          <p:attrName>style.visibility</p:attrName>
                                        </p:attrNameLst>
                                      </p:cBhvr>
                                      <p:to>
                                        <p:strVal val="visible"/>
                                      </p:to>
                                    </p:set>
                                    <p:animEffect transition="in" filter="wedge">
                                      <p:cBhvr>
                                        <p:cTn id="43" dur="2000"/>
                                        <p:tgtEl>
                                          <p:spTgt spid="6170"/>
                                        </p:tgtEl>
                                      </p:cBhvr>
                                    </p:animEffect>
                                  </p:childTnLst>
                                </p:cTn>
                              </p:par>
                              <p:par>
                                <p:cTn id="44" presetID="20" presetClass="entr" presetSubtype="0" fill="hold" grpId="0" nodeType="withEffect">
                                  <p:stCondLst>
                                    <p:cond delay="0"/>
                                  </p:stCondLst>
                                  <p:childTnLst>
                                    <p:set>
                                      <p:cBhvr>
                                        <p:cTn id="45" dur="1" fill="hold">
                                          <p:stCondLst>
                                            <p:cond delay="0"/>
                                          </p:stCondLst>
                                        </p:cTn>
                                        <p:tgtEl>
                                          <p:spTgt spid="6171"/>
                                        </p:tgtEl>
                                        <p:attrNameLst>
                                          <p:attrName>style.visibility</p:attrName>
                                        </p:attrNameLst>
                                      </p:cBhvr>
                                      <p:to>
                                        <p:strVal val="visible"/>
                                      </p:to>
                                    </p:set>
                                    <p:animEffect transition="in" filter="wedge">
                                      <p:cBhvr>
                                        <p:cTn id="46" dur="2000"/>
                                        <p:tgtEl>
                                          <p:spTgt spid="6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0" grpId="0" animBg="1"/>
      <p:bldP spid="6171" grpId="0" animBg="1"/>
      <p:bldP spid="52371" grpId="0"/>
      <p:bldP spid="52372" grpId="0"/>
      <p:bldP spid="52373" grpId="0"/>
      <p:bldP spid="52374" grpId="0"/>
      <p:bldP spid="52375" grpId="0"/>
      <p:bldP spid="5237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Arial" charset="0"/>
                <a:ea typeface="宋体" charset="-122"/>
                <a:cs typeface="Arial" charset="0"/>
              </a:rPr>
              <a:t>F5 APM</a:t>
            </a:r>
            <a:r>
              <a:rPr lang="zh-CN" altLang="en-US" dirty="0" smtClean="0">
                <a:latin typeface="Arial" charset="0"/>
                <a:ea typeface="宋体" charset="-122"/>
                <a:cs typeface="Arial" charset="0"/>
              </a:rPr>
              <a:t>远程接入管理</a:t>
            </a:r>
            <a:endParaRPr lang="zh-CN" altLang="en-US"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APM</a:t>
            </a:r>
            <a:r>
              <a:rPr lang="zh-CN" altLang="en-US" dirty="0" smtClean="0"/>
              <a:t>功能</a:t>
            </a:r>
            <a:endParaRPr lang="zh-CN" altLang="en-US" dirty="0"/>
          </a:p>
        </p:txBody>
      </p:sp>
      <p:sp>
        <p:nvSpPr>
          <p:cNvPr id="3" name="内容占位符 2"/>
          <p:cNvSpPr>
            <a:spLocks noGrp="1"/>
          </p:cNvSpPr>
          <p:nvPr>
            <p:ph idx="1"/>
          </p:nvPr>
        </p:nvSpPr>
        <p:spPr/>
        <p:txBody>
          <a:bodyPr/>
          <a:lstStyle/>
          <a:p>
            <a:r>
              <a:rPr lang="en-US" altLang="zh-CN" dirty="0" smtClean="0"/>
              <a:t>SSL VPN</a:t>
            </a:r>
            <a:r>
              <a:rPr lang="zh-CN" altLang="en-US" dirty="0" smtClean="0"/>
              <a:t>功能</a:t>
            </a:r>
            <a:endParaRPr lang="zh-CN" altLang="en-US" dirty="0" smtClean="0"/>
          </a:p>
          <a:p>
            <a:r>
              <a:rPr lang="en-US" altLang="zh-CN" dirty="0" smtClean="0"/>
              <a:t>SSO</a:t>
            </a:r>
            <a:r>
              <a:rPr lang="zh-CN" altLang="en-US" dirty="0" smtClean="0"/>
              <a:t>功能</a:t>
            </a:r>
            <a:endParaRPr lang="en-US" altLang="zh-CN" dirty="0" smtClean="0"/>
          </a:p>
          <a:p>
            <a:pPr lvl="0"/>
            <a:r>
              <a:rPr lang="zh-CN" altLang="en-US" dirty="0" smtClean="0"/>
              <a:t>高级的端点</a:t>
            </a:r>
            <a:r>
              <a:rPr lang="zh-CN" altLang="en-US" dirty="0" smtClean="0"/>
              <a:t>安全功能</a:t>
            </a:r>
            <a:endParaRPr lang="en-US" altLang="zh-CN" dirty="0" smtClean="0"/>
          </a:p>
          <a:p>
            <a:pPr lvl="0"/>
            <a:r>
              <a:rPr lang="zh-CN" altLang="en-US" dirty="0" smtClean="0"/>
              <a:t>支持</a:t>
            </a:r>
            <a:r>
              <a:rPr lang="en-US" altLang="zh-CN" dirty="0" err="1" smtClean="0"/>
              <a:t>iPad</a:t>
            </a:r>
            <a:r>
              <a:rPr lang="en-US" altLang="zh-CN" dirty="0" smtClean="0"/>
              <a:t>, </a:t>
            </a:r>
            <a:r>
              <a:rPr lang="en-US" altLang="zh-CN" dirty="0" err="1" smtClean="0"/>
              <a:t>Driod</a:t>
            </a:r>
            <a:r>
              <a:rPr lang="en-US" altLang="zh-CN" dirty="0" smtClean="0"/>
              <a:t>, </a:t>
            </a:r>
            <a:r>
              <a:rPr lang="zh-CN" altLang="en-US" dirty="0" smtClean="0"/>
              <a:t>移动终端和智能</a:t>
            </a:r>
            <a:r>
              <a:rPr lang="zh-CN" altLang="en-US" dirty="0" smtClean="0"/>
              <a:t>手机</a:t>
            </a:r>
            <a:endParaRPr lang="en-US" altLang="zh-CN" dirty="0" smtClean="0"/>
          </a:p>
          <a:p>
            <a:pPr lvl="0"/>
            <a:r>
              <a:rPr lang="zh-CN" altLang="en-US" dirty="0" smtClean="0"/>
              <a:t>简单</a:t>
            </a:r>
            <a:r>
              <a:rPr lang="zh-CN" altLang="en-US" dirty="0" smtClean="0"/>
              <a:t>，可视化的策略编辑器</a:t>
            </a:r>
            <a:endParaRPr lang="en-US" dirty="0" smtClean="0"/>
          </a:p>
          <a:p>
            <a:pPr>
              <a:buNone/>
            </a:pP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统一的应用访问</a:t>
            </a:r>
            <a:r>
              <a:rPr lang="en-US" dirty="0" smtClean="0"/>
              <a:t/>
            </a:r>
            <a:br>
              <a:rPr lang="en-US" dirty="0" smtClean="0"/>
            </a:br>
            <a:r>
              <a:rPr lang="en-US" sz="2200" b="0" dirty="0" smtClean="0">
                <a:solidFill>
                  <a:schemeClr val="accent5"/>
                </a:solidFill>
              </a:rPr>
              <a:t>with BIG-IP Access Policy Manager (APM)</a:t>
            </a:r>
            <a:endParaRPr lang="en-US" sz="2200" b="0" dirty="0">
              <a:solidFill>
                <a:schemeClr val="accent5"/>
              </a:solidFill>
            </a:endParaRPr>
          </a:p>
        </p:txBody>
      </p:sp>
      <p:sp>
        <p:nvSpPr>
          <p:cNvPr id="6" name="Rectangle 5"/>
          <p:cNvSpPr/>
          <p:nvPr/>
        </p:nvSpPr>
        <p:spPr>
          <a:xfrm>
            <a:off x="8412480" y="6126480"/>
            <a:ext cx="822960" cy="822960"/>
          </a:xfrm>
          <a:prstGeom prst="rect">
            <a:avLst/>
          </a:prstGeom>
          <a:solidFill>
            <a:schemeClr val="bg1"/>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40080" y="1636395"/>
            <a:ext cx="7863839" cy="4835425"/>
          </a:xfrm>
          <a:prstGeom prst="rect">
            <a:avLst/>
          </a:prstGeom>
        </p:spPr>
      </p:pic>
      <p:pic>
        <p:nvPicPr>
          <p:cNvPr id="7" name="Picture 8" descr="C:\Users\krasnow\Desktop\VE_icon_1.5_no reflection.png"/>
          <p:cNvPicPr>
            <a:picLocks noChangeAspect="1" noChangeArrowheads="1"/>
          </p:cNvPicPr>
          <p:nvPr/>
        </p:nvPicPr>
        <p:blipFill>
          <a:blip r:embed="rId4" cstate="print"/>
          <a:srcRect/>
          <a:stretch>
            <a:fillRect/>
          </a:stretch>
        </p:blipFill>
        <p:spPr bwMode="auto">
          <a:xfrm>
            <a:off x="3505200" y="3200400"/>
            <a:ext cx="619980" cy="570986"/>
          </a:xfrm>
          <a:prstGeom prst="rect">
            <a:avLst/>
          </a:prstGeom>
          <a:noFill/>
          <a:ln w="9525">
            <a:noFill/>
            <a:miter lim="800000"/>
            <a:headEnd/>
            <a:tailEnd/>
          </a:ln>
        </p:spPr>
      </p:pic>
    </p:spTree>
    <p:extLst>
      <p:ext uri="{BB962C8B-B14F-4D97-AF65-F5344CB8AC3E}">
        <p14:creationId xmlns="" xmlns:p14="http://schemas.microsoft.com/office/powerpoint/2010/main" val="26536299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客户端安全－</a:t>
            </a:r>
            <a:r>
              <a:rPr lang="en-US" altLang="zh-CN" dirty="0" smtClean="0"/>
              <a:t>APM</a:t>
            </a:r>
            <a:r>
              <a:rPr lang="zh-CN" altLang="en-US" dirty="0" smtClean="0"/>
              <a:t>端点检查</a:t>
            </a:r>
            <a:endParaRPr lang="en-US"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D0A837A3-AB63-6543-B331-A2675DD81497}" type="slidenum">
              <a:rPr lang="en-US" smtClean="0"/>
              <a:pPr/>
              <a:t>43</a:t>
            </a:fld>
            <a:endParaRPr lang="en-US"/>
          </a:p>
        </p:txBody>
      </p:sp>
      <p:pic>
        <p:nvPicPr>
          <p:cNvPr id="5" name="Picture 2"/>
          <p:cNvPicPr>
            <a:picLocks noChangeAspect="1" noChangeArrowheads="1"/>
          </p:cNvPicPr>
          <p:nvPr/>
        </p:nvPicPr>
        <p:blipFill>
          <a:blip r:embed="rId2" cstate="print"/>
          <a:srcRect/>
          <a:stretch>
            <a:fillRect/>
          </a:stretch>
        </p:blipFill>
        <p:spPr bwMode="auto">
          <a:xfrm>
            <a:off x="6252322" y="3118971"/>
            <a:ext cx="1524000" cy="1227138"/>
          </a:xfrm>
          <a:prstGeom prst="rect">
            <a:avLst/>
          </a:prstGeom>
          <a:noFill/>
        </p:spPr>
      </p:pic>
      <p:sp>
        <p:nvSpPr>
          <p:cNvPr id="6" name="Rectangle 3"/>
          <p:cNvSpPr>
            <a:spLocks noChangeArrowheads="1"/>
          </p:cNvSpPr>
          <p:nvPr/>
        </p:nvSpPr>
        <p:spPr bwMode="auto">
          <a:xfrm>
            <a:off x="2824067" y="3470089"/>
            <a:ext cx="2793815" cy="429559"/>
          </a:xfrm>
          <a:prstGeom prst="rect">
            <a:avLst/>
          </a:prstGeom>
          <a:noFill/>
          <a:ln w="9525">
            <a:noFill/>
            <a:miter lim="800000"/>
            <a:headEnd/>
            <a:tailEnd/>
          </a:ln>
          <a:effectLst/>
        </p:spPr>
        <p:txBody>
          <a:bodyPr>
            <a:prstTxWarp prst="textNoShape">
              <a:avLst/>
            </a:prstTxWarp>
          </a:bodyPr>
          <a:lstStyle/>
          <a:p>
            <a:pPr marL="342900" indent="-342900" eaLnBrk="1" hangingPunct="1">
              <a:spcBef>
                <a:spcPct val="20000"/>
              </a:spcBef>
              <a:buFont typeface="Times" charset="0"/>
              <a:buNone/>
            </a:pPr>
            <a:r>
              <a:rPr lang="en-US" altLang="zh-CN" b="1" i="1" dirty="0" smtClean="0">
                <a:latin typeface="Helvetica" charset="0"/>
              </a:rPr>
              <a:t>Access Policy Manager</a:t>
            </a:r>
            <a:endParaRPr lang="en-US" altLang="zh-CN" sz="1200" b="1" i="1" dirty="0">
              <a:solidFill>
                <a:schemeClr val="tx1"/>
              </a:solidFill>
              <a:latin typeface="Helvetica" charset="0"/>
            </a:endParaRPr>
          </a:p>
        </p:txBody>
      </p:sp>
      <p:sp>
        <p:nvSpPr>
          <p:cNvPr id="7" name="Rectangle 5"/>
          <p:cNvSpPr txBox="1">
            <a:spLocks noChangeArrowheads="1"/>
          </p:cNvSpPr>
          <p:nvPr/>
        </p:nvSpPr>
        <p:spPr bwMode="auto">
          <a:xfrm>
            <a:off x="733864" y="1195728"/>
            <a:ext cx="4648200" cy="2133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altLang="zh-CN" sz="2400" b="1"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	</a:t>
            </a:r>
            <a:r>
              <a:rPr kumimoji="0" lang="en-US" altLang="zh-CN"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 </a:t>
            </a:r>
            <a:r>
              <a:rPr kumimoji="0" lang="zh-CN" altLang="en-US"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指定的防病毒软件检查</a:t>
            </a: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zh-CN" altLang="en-US"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     －指定的个人防火墙检查</a:t>
            </a: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altLang="zh-CN"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	– Windows </a:t>
            </a:r>
            <a:r>
              <a:rPr kumimoji="0" lang="zh-CN" altLang="en-US"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操作系统补丁检查</a:t>
            </a:r>
            <a:endParaRPr kumimoji="0" lang="en-US" altLang="zh-CN"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endParaRP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en-US" altLang="zh-CN"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	– </a:t>
            </a:r>
            <a:r>
              <a:rPr kumimoji="0" lang="zh-CN" altLang="en-US"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注册表设置</a:t>
            </a: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zh-CN" altLang="en-US"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     －自带防病毒软件并可以通过</a:t>
            </a:r>
            <a:r>
              <a:rPr kumimoji="0" lang="en-US" altLang="zh-CN"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ICAP</a:t>
            </a:r>
            <a:r>
              <a:rPr kumimoji="0" lang="zh-CN" altLang="en-US" sz="1800" b="0" i="0" u="none" strike="noStrike" kern="0" cap="none" spc="0" normalizeH="0" baseline="0" noProof="0" dirty="0" smtClean="0">
                <a:ln>
                  <a:noFill/>
                </a:ln>
                <a:solidFill>
                  <a:schemeClr val="tx1"/>
                </a:solidFill>
                <a:effectLst/>
                <a:uLnTx/>
                <a:uFillTx/>
                <a:latin typeface="+mn-lt"/>
                <a:ea typeface="SimSun" pitchFamily="2" charset="-122"/>
                <a:cs typeface="SimSun" pitchFamily="2" charset="-122"/>
              </a:rPr>
              <a:t>与第三方防病毒软件联动</a:t>
            </a: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zh-CN" altLang="en-US" sz="1800" b="0" i="0" u="none" strike="noStrike" kern="0" cap="none" spc="0" normalizeH="0" baseline="0" noProof="0" dirty="0">
              <a:ln>
                <a:noFill/>
              </a:ln>
              <a:solidFill>
                <a:schemeClr val="tx1"/>
              </a:solidFill>
              <a:effectLst/>
              <a:uLnTx/>
              <a:uFillTx/>
              <a:latin typeface="+mn-lt"/>
              <a:ea typeface="SimSun" pitchFamily="2" charset="-122"/>
              <a:cs typeface="SimSun" pitchFamily="2" charset="-122"/>
            </a:endParaRPr>
          </a:p>
        </p:txBody>
      </p:sp>
      <p:grpSp>
        <p:nvGrpSpPr>
          <p:cNvPr id="3" name="Group 6"/>
          <p:cNvGrpSpPr>
            <a:grpSpLocks/>
          </p:cNvGrpSpPr>
          <p:nvPr/>
        </p:nvGrpSpPr>
        <p:grpSpPr bwMode="auto">
          <a:xfrm>
            <a:off x="6265022" y="3493621"/>
            <a:ext cx="1524000" cy="560388"/>
            <a:chOff x="4376" y="2186"/>
            <a:chExt cx="864" cy="318"/>
          </a:xfrm>
        </p:grpSpPr>
        <p:sp>
          <p:nvSpPr>
            <p:cNvPr id="9" name="Rectangle 7"/>
            <p:cNvSpPr>
              <a:spLocks noChangeArrowheads="1"/>
            </p:cNvSpPr>
            <p:nvPr/>
          </p:nvSpPr>
          <p:spPr bwMode="auto">
            <a:xfrm>
              <a:off x="4472" y="2186"/>
              <a:ext cx="672" cy="299"/>
            </a:xfrm>
            <a:prstGeom prst="rect">
              <a:avLst/>
            </a:prstGeom>
            <a:solidFill>
              <a:srgbClr val="00B333"/>
            </a:solidFill>
            <a:ln w="9525">
              <a:noFill/>
              <a:miter lim="800000"/>
              <a:headEnd/>
              <a:tailEnd/>
            </a:ln>
            <a:effectLst/>
          </p:spPr>
          <p:txBody>
            <a:bodyPr wrap="none" anchor="ctr">
              <a:prstTxWarp prst="textNoShape">
                <a:avLst/>
              </a:prstTxWarp>
            </a:bodyPr>
            <a:lstStyle/>
            <a:p>
              <a:endParaRPr lang="en-US"/>
            </a:p>
          </p:txBody>
        </p:sp>
        <p:sp>
          <p:nvSpPr>
            <p:cNvPr id="10" name="Rectangle 8"/>
            <p:cNvSpPr>
              <a:spLocks noChangeArrowheads="1"/>
            </p:cNvSpPr>
            <p:nvPr/>
          </p:nvSpPr>
          <p:spPr bwMode="auto">
            <a:xfrm>
              <a:off x="4376" y="2192"/>
              <a:ext cx="864" cy="312"/>
            </a:xfrm>
            <a:prstGeom prst="rect">
              <a:avLst/>
            </a:prstGeom>
            <a:noFill/>
            <a:ln w="9525">
              <a:noFill/>
              <a:miter lim="800000"/>
              <a:headEnd/>
              <a:tailEnd/>
            </a:ln>
            <a:effectLst/>
          </p:spPr>
          <p:txBody>
            <a:bodyPr>
              <a:prstTxWarp prst="textNoShape">
                <a:avLst/>
              </a:prstTxWarp>
            </a:bodyPr>
            <a:lstStyle/>
            <a:p>
              <a:pPr marL="342900" indent="-342900" algn="ctr" eaLnBrk="1" hangingPunct="1">
                <a:lnSpc>
                  <a:spcPct val="80000"/>
                </a:lnSpc>
                <a:spcBef>
                  <a:spcPct val="20000"/>
                </a:spcBef>
                <a:buFont typeface="Times" charset="0"/>
                <a:buNone/>
              </a:pPr>
              <a:r>
                <a:rPr lang="en-US" altLang="zh-CN" sz="1500" b="1">
                  <a:solidFill>
                    <a:schemeClr val="bg1"/>
                  </a:solidFill>
                  <a:latin typeface="Helvetica" charset="0"/>
                </a:rPr>
                <a:t>Full</a:t>
              </a:r>
            </a:p>
            <a:p>
              <a:pPr marL="342900" indent="-342900" algn="ctr" eaLnBrk="1" hangingPunct="1">
                <a:lnSpc>
                  <a:spcPct val="80000"/>
                </a:lnSpc>
                <a:spcBef>
                  <a:spcPct val="20000"/>
                </a:spcBef>
                <a:buFont typeface="Times" charset="0"/>
                <a:buNone/>
              </a:pPr>
              <a:r>
                <a:rPr lang="en-US" altLang="zh-CN" sz="1500" b="1">
                  <a:solidFill>
                    <a:schemeClr val="bg1"/>
                  </a:solidFill>
                  <a:latin typeface="Helvetica" charset="0"/>
                </a:rPr>
                <a:t>Network</a:t>
              </a:r>
              <a:endParaRPr lang="en-US" altLang="zh-CN" sz="1500">
                <a:solidFill>
                  <a:schemeClr val="tx1"/>
                </a:solidFill>
                <a:latin typeface="Helvetica" charset="0"/>
              </a:endParaRPr>
            </a:p>
          </p:txBody>
        </p:sp>
      </p:grpSp>
      <p:grpSp>
        <p:nvGrpSpPr>
          <p:cNvPr id="8" name="Group 9"/>
          <p:cNvGrpSpPr>
            <a:grpSpLocks/>
          </p:cNvGrpSpPr>
          <p:nvPr/>
        </p:nvGrpSpPr>
        <p:grpSpPr bwMode="auto">
          <a:xfrm>
            <a:off x="2074022" y="3831759"/>
            <a:ext cx="4219575" cy="525462"/>
            <a:chOff x="1613" y="2425"/>
            <a:chExt cx="2658" cy="331"/>
          </a:xfrm>
        </p:grpSpPr>
        <p:sp>
          <p:nvSpPr>
            <p:cNvPr id="12" name="Freeform 10"/>
            <p:cNvSpPr>
              <a:spLocks/>
            </p:cNvSpPr>
            <p:nvPr/>
          </p:nvSpPr>
          <p:spPr bwMode="auto">
            <a:xfrm>
              <a:off x="1613" y="2497"/>
              <a:ext cx="2593" cy="259"/>
            </a:xfrm>
            <a:custGeom>
              <a:avLst/>
              <a:gdLst/>
              <a:ahLst/>
              <a:cxnLst>
                <a:cxn ang="0">
                  <a:pos x="33" y="36"/>
                </a:cxn>
                <a:cxn ang="0">
                  <a:pos x="305" y="148"/>
                </a:cxn>
                <a:cxn ang="0">
                  <a:pos x="1861" y="234"/>
                </a:cxn>
                <a:cxn ang="0">
                  <a:pos x="2455" y="0"/>
                </a:cxn>
              </a:cxnLst>
              <a:rect l="0" t="0" r="r" b="b"/>
              <a:pathLst>
                <a:path w="2455" h="259">
                  <a:moveTo>
                    <a:pt x="33" y="36"/>
                  </a:moveTo>
                  <a:cubicBezTo>
                    <a:pt x="78" y="55"/>
                    <a:pt x="0" y="115"/>
                    <a:pt x="305" y="148"/>
                  </a:cubicBezTo>
                  <a:cubicBezTo>
                    <a:pt x="610" y="181"/>
                    <a:pt x="1503" y="259"/>
                    <a:pt x="1861" y="234"/>
                  </a:cubicBezTo>
                  <a:cubicBezTo>
                    <a:pt x="2219" y="209"/>
                    <a:pt x="2368" y="92"/>
                    <a:pt x="2455" y="0"/>
                  </a:cubicBezTo>
                </a:path>
              </a:pathLst>
            </a:custGeom>
            <a:noFill/>
            <a:ln w="76200" cmpd="sng">
              <a:solidFill>
                <a:schemeClr val="tx1"/>
              </a:solidFill>
              <a:round/>
              <a:headEnd/>
              <a:tailEnd type="none" w="med" len="med"/>
            </a:ln>
            <a:effectLst/>
          </p:spPr>
          <p:txBody>
            <a:bodyPr wrap="none" anchor="ctr">
              <a:prstTxWarp prst="textNoShape">
                <a:avLst/>
              </a:prstTxWarp>
            </a:bodyPr>
            <a:lstStyle/>
            <a:p>
              <a:endParaRPr lang="en-US"/>
            </a:p>
          </p:txBody>
        </p:sp>
        <p:sp>
          <p:nvSpPr>
            <p:cNvPr id="13" name="AutoShape 11"/>
            <p:cNvSpPr>
              <a:spLocks noChangeArrowheads="1"/>
            </p:cNvSpPr>
            <p:nvPr/>
          </p:nvSpPr>
          <p:spPr bwMode="auto">
            <a:xfrm rot="2150051">
              <a:off x="4129" y="2425"/>
              <a:ext cx="142" cy="145"/>
            </a:xfrm>
            <a:prstGeom prst="triangle">
              <a:avLst>
                <a:gd name="adj" fmla="val 50000"/>
              </a:avLst>
            </a:prstGeom>
            <a:solidFill>
              <a:schemeClr val="tx2"/>
            </a:solidFill>
            <a:ln w="9525">
              <a:noFill/>
              <a:miter lim="800000"/>
              <a:headEnd/>
              <a:tailEnd/>
            </a:ln>
            <a:effectLst/>
          </p:spPr>
          <p:txBody>
            <a:bodyPr wrap="none" anchor="ctr">
              <a:prstTxWarp prst="textNoShape">
                <a:avLst/>
              </a:prstTxWarp>
            </a:bodyPr>
            <a:lstStyle/>
            <a:p>
              <a:endParaRPr lang="en-US"/>
            </a:p>
          </p:txBody>
        </p:sp>
      </p:grpSp>
      <p:pic>
        <p:nvPicPr>
          <p:cNvPr id="14" name="Picture 12"/>
          <p:cNvPicPr>
            <a:picLocks noChangeAspect="1" noChangeArrowheads="1"/>
          </p:cNvPicPr>
          <p:nvPr/>
        </p:nvPicPr>
        <p:blipFill>
          <a:blip r:embed="rId3" cstate="print"/>
          <a:srcRect/>
          <a:stretch>
            <a:fillRect/>
          </a:stretch>
        </p:blipFill>
        <p:spPr bwMode="auto">
          <a:xfrm>
            <a:off x="961185" y="3182471"/>
            <a:ext cx="1265237" cy="1295400"/>
          </a:xfrm>
          <a:prstGeom prst="rect">
            <a:avLst/>
          </a:prstGeom>
          <a:noFill/>
        </p:spPr>
      </p:pic>
      <p:grpSp>
        <p:nvGrpSpPr>
          <p:cNvPr id="11" name="Group 13"/>
          <p:cNvGrpSpPr>
            <a:grpSpLocks/>
          </p:cNvGrpSpPr>
          <p:nvPr/>
        </p:nvGrpSpPr>
        <p:grpSpPr bwMode="auto">
          <a:xfrm>
            <a:off x="1289797" y="3374559"/>
            <a:ext cx="609600" cy="601662"/>
            <a:chOff x="1359" y="2137"/>
            <a:chExt cx="384" cy="379"/>
          </a:xfrm>
        </p:grpSpPr>
        <p:grpSp>
          <p:nvGrpSpPr>
            <p:cNvPr id="15" name="Group 14"/>
            <p:cNvGrpSpPr>
              <a:grpSpLocks/>
            </p:cNvGrpSpPr>
            <p:nvPr/>
          </p:nvGrpSpPr>
          <p:grpSpPr bwMode="auto">
            <a:xfrm>
              <a:off x="1359" y="2137"/>
              <a:ext cx="98" cy="98"/>
              <a:chOff x="1104" y="2160"/>
              <a:chExt cx="108" cy="108"/>
            </a:xfrm>
          </p:grpSpPr>
          <p:sp>
            <p:nvSpPr>
              <p:cNvPr id="29" name="Rectangle 15"/>
              <p:cNvSpPr>
                <a:spLocks noChangeArrowheads="1"/>
              </p:cNvSpPr>
              <p:nvPr/>
            </p:nvSpPr>
            <p:spPr bwMode="auto">
              <a:xfrm>
                <a:off x="1116" y="2172"/>
                <a:ext cx="96" cy="96"/>
              </a:xfrm>
              <a:prstGeom prst="rect">
                <a:avLst/>
              </a:prstGeom>
              <a:solidFill>
                <a:srgbClr val="262626"/>
              </a:solidFill>
              <a:ln w="9525">
                <a:noFill/>
                <a:miter lim="800000"/>
                <a:headEnd/>
                <a:tailEnd/>
              </a:ln>
              <a:effectLst/>
            </p:spPr>
            <p:txBody>
              <a:bodyPr wrap="none" anchor="ctr">
                <a:prstTxWarp prst="textNoShape">
                  <a:avLst/>
                </a:prstTxWarp>
              </a:bodyPr>
              <a:lstStyle/>
              <a:p>
                <a:endParaRPr lang="en-US"/>
              </a:p>
            </p:txBody>
          </p:sp>
          <p:sp>
            <p:nvSpPr>
              <p:cNvPr id="30" name="Rectangle 16"/>
              <p:cNvSpPr>
                <a:spLocks noChangeArrowheads="1"/>
              </p:cNvSpPr>
              <p:nvPr/>
            </p:nvSpPr>
            <p:spPr bwMode="auto">
              <a:xfrm>
                <a:off x="1104" y="2160"/>
                <a:ext cx="96" cy="9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grpSp>
          <p:nvGrpSpPr>
            <p:cNvPr id="16" name="Group 17"/>
            <p:cNvGrpSpPr>
              <a:grpSpLocks/>
            </p:cNvGrpSpPr>
            <p:nvPr/>
          </p:nvGrpSpPr>
          <p:grpSpPr bwMode="auto">
            <a:xfrm>
              <a:off x="1359" y="2274"/>
              <a:ext cx="98" cy="98"/>
              <a:chOff x="1104" y="2160"/>
              <a:chExt cx="108" cy="108"/>
            </a:xfrm>
          </p:grpSpPr>
          <p:sp>
            <p:nvSpPr>
              <p:cNvPr id="27" name="Rectangle 18"/>
              <p:cNvSpPr>
                <a:spLocks noChangeArrowheads="1"/>
              </p:cNvSpPr>
              <p:nvPr/>
            </p:nvSpPr>
            <p:spPr bwMode="auto">
              <a:xfrm>
                <a:off x="1116" y="2172"/>
                <a:ext cx="96" cy="96"/>
              </a:xfrm>
              <a:prstGeom prst="rect">
                <a:avLst/>
              </a:prstGeom>
              <a:solidFill>
                <a:srgbClr val="262626"/>
              </a:solidFill>
              <a:ln w="9525">
                <a:noFill/>
                <a:miter lim="800000"/>
                <a:headEnd/>
                <a:tailEnd/>
              </a:ln>
              <a:effectLst/>
            </p:spPr>
            <p:txBody>
              <a:bodyPr wrap="none" anchor="ctr">
                <a:prstTxWarp prst="textNoShape">
                  <a:avLst/>
                </a:prstTxWarp>
              </a:bodyPr>
              <a:lstStyle/>
              <a:p>
                <a:endParaRPr lang="en-US"/>
              </a:p>
            </p:txBody>
          </p:sp>
          <p:sp>
            <p:nvSpPr>
              <p:cNvPr id="28" name="Rectangle 19"/>
              <p:cNvSpPr>
                <a:spLocks noChangeArrowheads="1"/>
              </p:cNvSpPr>
              <p:nvPr/>
            </p:nvSpPr>
            <p:spPr bwMode="auto">
              <a:xfrm>
                <a:off x="1104" y="2160"/>
                <a:ext cx="96" cy="9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grpSp>
          <p:nvGrpSpPr>
            <p:cNvPr id="17" name="Group 20"/>
            <p:cNvGrpSpPr>
              <a:grpSpLocks/>
            </p:cNvGrpSpPr>
            <p:nvPr/>
          </p:nvGrpSpPr>
          <p:grpSpPr bwMode="auto">
            <a:xfrm>
              <a:off x="1359" y="2418"/>
              <a:ext cx="98" cy="98"/>
              <a:chOff x="1104" y="2160"/>
              <a:chExt cx="108" cy="108"/>
            </a:xfrm>
          </p:grpSpPr>
          <p:sp>
            <p:nvSpPr>
              <p:cNvPr id="25" name="Rectangle 21"/>
              <p:cNvSpPr>
                <a:spLocks noChangeArrowheads="1"/>
              </p:cNvSpPr>
              <p:nvPr/>
            </p:nvSpPr>
            <p:spPr bwMode="auto">
              <a:xfrm>
                <a:off x="1116" y="2172"/>
                <a:ext cx="96" cy="96"/>
              </a:xfrm>
              <a:prstGeom prst="rect">
                <a:avLst/>
              </a:prstGeom>
              <a:solidFill>
                <a:srgbClr val="262626"/>
              </a:solidFill>
              <a:ln w="9525">
                <a:noFill/>
                <a:miter lim="800000"/>
                <a:headEnd/>
                <a:tailEnd/>
              </a:ln>
              <a:effectLst/>
            </p:spPr>
            <p:txBody>
              <a:bodyPr wrap="none" anchor="ctr">
                <a:prstTxWarp prst="textNoShape">
                  <a:avLst/>
                </a:prstTxWarp>
              </a:bodyPr>
              <a:lstStyle/>
              <a:p>
                <a:endParaRPr lang="en-US"/>
              </a:p>
            </p:txBody>
          </p:sp>
          <p:sp>
            <p:nvSpPr>
              <p:cNvPr id="26" name="Rectangle 22"/>
              <p:cNvSpPr>
                <a:spLocks noChangeArrowheads="1"/>
              </p:cNvSpPr>
              <p:nvPr/>
            </p:nvSpPr>
            <p:spPr bwMode="auto">
              <a:xfrm>
                <a:off x="1104" y="2160"/>
                <a:ext cx="96" cy="9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19" name="Line 23"/>
            <p:cNvSpPr>
              <a:spLocks noChangeShapeType="1"/>
            </p:cNvSpPr>
            <p:nvPr/>
          </p:nvSpPr>
          <p:spPr bwMode="auto">
            <a:xfrm>
              <a:off x="1503" y="2160"/>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20" name="Line 24"/>
            <p:cNvSpPr>
              <a:spLocks noChangeShapeType="1"/>
            </p:cNvSpPr>
            <p:nvPr/>
          </p:nvSpPr>
          <p:spPr bwMode="auto">
            <a:xfrm>
              <a:off x="1503" y="2196"/>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21" name="Line 25"/>
            <p:cNvSpPr>
              <a:spLocks noChangeShapeType="1"/>
            </p:cNvSpPr>
            <p:nvPr/>
          </p:nvSpPr>
          <p:spPr bwMode="auto">
            <a:xfrm>
              <a:off x="1503" y="2304"/>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22" name="Line 26"/>
            <p:cNvSpPr>
              <a:spLocks noChangeShapeType="1"/>
            </p:cNvSpPr>
            <p:nvPr/>
          </p:nvSpPr>
          <p:spPr bwMode="auto">
            <a:xfrm>
              <a:off x="1503" y="2340"/>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23" name="Line 27"/>
            <p:cNvSpPr>
              <a:spLocks noChangeShapeType="1"/>
            </p:cNvSpPr>
            <p:nvPr/>
          </p:nvSpPr>
          <p:spPr bwMode="auto">
            <a:xfrm>
              <a:off x="1503" y="2439"/>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24" name="Line 28"/>
            <p:cNvSpPr>
              <a:spLocks noChangeShapeType="1"/>
            </p:cNvSpPr>
            <p:nvPr/>
          </p:nvSpPr>
          <p:spPr bwMode="auto">
            <a:xfrm>
              <a:off x="1503" y="2475"/>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grpSp>
      <p:grpSp>
        <p:nvGrpSpPr>
          <p:cNvPr id="18" name="Group 29"/>
          <p:cNvGrpSpPr>
            <a:grpSpLocks/>
          </p:cNvGrpSpPr>
          <p:nvPr/>
        </p:nvGrpSpPr>
        <p:grpSpPr bwMode="auto">
          <a:xfrm rot="10800000" flipH="1">
            <a:off x="2074022" y="4506446"/>
            <a:ext cx="4343400" cy="525463"/>
            <a:chOff x="1962" y="2521"/>
            <a:chExt cx="2520" cy="331"/>
          </a:xfrm>
        </p:grpSpPr>
        <p:sp>
          <p:nvSpPr>
            <p:cNvPr id="32" name="Freeform 30"/>
            <p:cNvSpPr>
              <a:spLocks/>
            </p:cNvSpPr>
            <p:nvPr/>
          </p:nvSpPr>
          <p:spPr bwMode="auto">
            <a:xfrm>
              <a:off x="1962" y="2593"/>
              <a:ext cx="2455" cy="259"/>
            </a:xfrm>
            <a:custGeom>
              <a:avLst/>
              <a:gdLst/>
              <a:ahLst/>
              <a:cxnLst>
                <a:cxn ang="0">
                  <a:pos x="33" y="36"/>
                </a:cxn>
                <a:cxn ang="0">
                  <a:pos x="305" y="148"/>
                </a:cxn>
                <a:cxn ang="0">
                  <a:pos x="1861" y="234"/>
                </a:cxn>
                <a:cxn ang="0">
                  <a:pos x="2455" y="0"/>
                </a:cxn>
              </a:cxnLst>
              <a:rect l="0" t="0" r="r" b="b"/>
              <a:pathLst>
                <a:path w="2455" h="259">
                  <a:moveTo>
                    <a:pt x="33" y="36"/>
                  </a:moveTo>
                  <a:cubicBezTo>
                    <a:pt x="78" y="55"/>
                    <a:pt x="0" y="115"/>
                    <a:pt x="305" y="148"/>
                  </a:cubicBezTo>
                  <a:cubicBezTo>
                    <a:pt x="610" y="181"/>
                    <a:pt x="1503" y="259"/>
                    <a:pt x="1861" y="234"/>
                  </a:cubicBezTo>
                  <a:cubicBezTo>
                    <a:pt x="2219" y="209"/>
                    <a:pt x="2368" y="92"/>
                    <a:pt x="2455" y="0"/>
                  </a:cubicBezTo>
                </a:path>
              </a:pathLst>
            </a:custGeom>
            <a:noFill/>
            <a:ln w="76200" cmpd="sng">
              <a:solidFill>
                <a:schemeClr val="tx1"/>
              </a:solidFill>
              <a:round/>
              <a:headEnd/>
              <a:tailEnd type="none" w="med" len="med"/>
            </a:ln>
            <a:effectLst/>
          </p:spPr>
          <p:txBody>
            <a:bodyPr wrap="none" anchor="ctr">
              <a:prstTxWarp prst="textNoShape">
                <a:avLst/>
              </a:prstTxWarp>
            </a:bodyPr>
            <a:lstStyle/>
            <a:p>
              <a:endParaRPr lang="en-US"/>
            </a:p>
          </p:txBody>
        </p:sp>
        <p:sp>
          <p:nvSpPr>
            <p:cNvPr id="33" name="AutoShape 31"/>
            <p:cNvSpPr>
              <a:spLocks noChangeArrowheads="1"/>
            </p:cNvSpPr>
            <p:nvPr/>
          </p:nvSpPr>
          <p:spPr bwMode="auto">
            <a:xfrm rot="2150051">
              <a:off x="4340" y="2521"/>
              <a:ext cx="142" cy="145"/>
            </a:xfrm>
            <a:prstGeom prst="triangle">
              <a:avLst>
                <a:gd name="adj" fmla="val 50000"/>
              </a:avLst>
            </a:prstGeom>
            <a:solidFill>
              <a:schemeClr val="tx2"/>
            </a:solidFill>
            <a:ln w="9525">
              <a:noFill/>
              <a:miter lim="800000"/>
              <a:headEnd/>
              <a:tailEnd/>
            </a:ln>
            <a:effectLst/>
          </p:spPr>
          <p:txBody>
            <a:bodyPr wrap="none" anchor="ctr">
              <a:prstTxWarp prst="textNoShape">
                <a:avLst/>
              </a:prstTxWarp>
            </a:bodyPr>
            <a:lstStyle/>
            <a:p>
              <a:endParaRPr lang="en-US"/>
            </a:p>
          </p:txBody>
        </p:sp>
      </p:grpSp>
      <p:pic>
        <p:nvPicPr>
          <p:cNvPr id="34" name="Picture 32"/>
          <p:cNvPicPr>
            <a:picLocks noChangeAspect="1" noChangeArrowheads="1"/>
          </p:cNvPicPr>
          <p:nvPr/>
        </p:nvPicPr>
        <p:blipFill>
          <a:blip r:embed="rId4" cstate="print"/>
          <a:srcRect/>
          <a:stretch>
            <a:fillRect/>
          </a:stretch>
        </p:blipFill>
        <p:spPr bwMode="auto">
          <a:xfrm>
            <a:off x="2782047" y="4049246"/>
            <a:ext cx="2921000" cy="1111250"/>
          </a:xfrm>
          <a:prstGeom prst="rect">
            <a:avLst/>
          </a:prstGeom>
          <a:noFill/>
        </p:spPr>
      </p:pic>
      <p:grpSp>
        <p:nvGrpSpPr>
          <p:cNvPr id="31" name="Group 33"/>
          <p:cNvGrpSpPr>
            <a:grpSpLocks/>
          </p:cNvGrpSpPr>
          <p:nvPr/>
        </p:nvGrpSpPr>
        <p:grpSpPr bwMode="auto">
          <a:xfrm>
            <a:off x="961185" y="4630271"/>
            <a:ext cx="6677025" cy="1295400"/>
            <a:chOff x="835" y="2808"/>
            <a:chExt cx="4206" cy="816"/>
          </a:xfrm>
        </p:grpSpPr>
        <p:grpSp>
          <p:nvGrpSpPr>
            <p:cNvPr id="35" name="Group 34"/>
            <p:cNvGrpSpPr>
              <a:grpSpLocks/>
            </p:cNvGrpSpPr>
            <p:nvPr/>
          </p:nvGrpSpPr>
          <p:grpSpPr bwMode="auto">
            <a:xfrm>
              <a:off x="835" y="2808"/>
              <a:ext cx="4206" cy="816"/>
              <a:chOff x="835" y="2808"/>
              <a:chExt cx="4206" cy="816"/>
            </a:xfrm>
          </p:grpSpPr>
          <p:pic>
            <p:nvPicPr>
              <p:cNvPr id="53" name="Picture 35"/>
              <p:cNvPicPr preferRelativeResize="0">
                <a:picLocks noChangeAspect="1" noChangeArrowheads="1"/>
              </p:cNvPicPr>
              <p:nvPr/>
            </p:nvPicPr>
            <p:blipFill>
              <a:blip r:embed="rId2" cstate="print"/>
              <a:srcRect/>
              <a:stretch>
                <a:fillRect/>
              </a:stretch>
            </p:blipFill>
            <p:spPr bwMode="auto">
              <a:xfrm>
                <a:off x="4264" y="2845"/>
                <a:ext cx="777" cy="563"/>
              </a:xfrm>
              <a:prstGeom prst="rect">
                <a:avLst/>
              </a:prstGeom>
              <a:noFill/>
            </p:spPr>
          </p:pic>
          <p:pic>
            <p:nvPicPr>
              <p:cNvPr id="54" name="Picture 36"/>
              <p:cNvPicPr>
                <a:picLocks noChangeAspect="1" noChangeArrowheads="1"/>
              </p:cNvPicPr>
              <p:nvPr/>
            </p:nvPicPr>
            <p:blipFill>
              <a:blip r:embed="rId3" cstate="print"/>
              <a:srcRect/>
              <a:stretch>
                <a:fillRect/>
              </a:stretch>
            </p:blipFill>
            <p:spPr bwMode="auto">
              <a:xfrm>
                <a:off x="835" y="2808"/>
                <a:ext cx="797" cy="816"/>
              </a:xfrm>
              <a:prstGeom prst="rect">
                <a:avLst/>
              </a:prstGeom>
              <a:noFill/>
            </p:spPr>
          </p:pic>
        </p:grpSp>
        <p:grpSp>
          <p:nvGrpSpPr>
            <p:cNvPr id="36" name="Group 37"/>
            <p:cNvGrpSpPr>
              <a:grpSpLocks/>
            </p:cNvGrpSpPr>
            <p:nvPr/>
          </p:nvGrpSpPr>
          <p:grpSpPr bwMode="auto">
            <a:xfrm>
              <a:off x="1042" y="2929"/>
              <a:ext cx="384" cy="379"/>
              <a:chOff x="1215" y="3145"/>
              <a:chExt cx="384" cy="379"/>
            </a:xfrm>
          </p:grpSpPr>
          <p:grpSp>
            <p:nvGrpSpPr>
              <p:cNvPr id="37" name="Group 38"/>
              <p:cNvGrpSpPr>
                <a:grpSpLocks/>
              </p:cNvGrpSpPr>
              <p:nvPr/>
            </p:nvGrpSpPr>
            <p:grpSpPr bwMode="auto">
              <a:xfrm>
                <a:off x="1215" y="3145"/>
                <a:ext cx="98" cy="98"/>
                <a:chOff x="1104" y="2160"/>
                <a:chExt cx="108" cy="108"/>
              </a:xfrm>
            </p:grpSpPr>
            <p:sp>
              <p:nvSpPr>
                <p:cNvPr id="51" name="Rectangle 39"/>
                <p:cNvSpPr>
                  <a:spLocks noChangeArrowheads="1"/>
                </p:cNvSpPr>
                <p:nvPr/>
              </p:nvSpPr>
              <p:spPr bwMode="auto">
                <a:xfrm>
                  <a:off x="1116" y="2172"/>
                  <a:ext cx="96" cy="96"/>
                </a:xfrm>
                <a:prstGeom prst="rect">
                  <a:avLst/>
                </a:prstGeom>
                <a:solidFill>
                  <a:srgbClr val="262626"/>
                </a:solidFill>
                <a:ln w="9525">
                  <a:noFill/>
                  <a:miter lim="800000"/>
                  <a:headEnd/>
                  <a:tailEnd/>
                </a:ln>
                <a:effectLst/>
              </p:spPr>
              <p:txBody>
                <a:bodyPr wrap="none" anchor="ctr">
                  <a:prstTxWarp prst="textNoShape">
                    <a:avLst/>
                  </a:prstTxWarp>
                </a:bodyPr>
                <a:lstStyle/>
                <a:p>
                  <a:endParaRPr lang="en-US"/>
                </a:p>
              </p:txBody>
            </p:sp>
            <p:sp>
              <p:nvSpPr>
                <p:cNvPr id="52" name="Rectangle 40"/>
                <p:cNvSpPr>
                  <a:spLocks noChangeArrowheads="1"/>
                </p:cNvSpPr>
                <p:nvPr/>
              </p:nvSpPr>
              <p:spPr bwMode="auto">
                <a:xfrm>
                  <a:off x="1104" y="2160"/>
                  <a:ext cx="96" cy="9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grpSp>
            <p:nvGrpSpPr>
              <p:cNvPr id="38" name="Group 41"/>
              <p:cNvGrpSpPr>
                <a:grpSpLocks/>
              </p:cNvGrpSpPr>
              <p:nvPr/>
            </p:nvGrpSpPr>
            <p:grpSpPr bwMode="auto">
              <a:xfrm>
                <a:off x="1215" y="3282"/>
                <a:ext cx="98" cy="98"/>
                <a:chOff x="1104" y="2160"/>
                <a:chExt cx="108" cy="108"/>
              </a:xfrm>
            </p:grpSpPr>
            <p:sp>
              <p:nvSpPr>
                <p:cNvPr id="49" name="Rectangle 42"/>
                <p:cNvSpPr>
                  <a:spLocks noChangeArrowheads="1"/>
                </p:cNvSpPr>
                <p:nvPr/>
              </p:nvSpPr>
              <p:spPr bwMode="auto">
                <a:xfrm>
                  <a:off x="1116" y="2172"/>
                  <a:ext cx="96" cy="96"/>
                </a:xfrm>
                <a:prstGeom prst="rect">
                  <a:avLst/>
                </a:prstGeom>
                <a:solidFill>
                  <a:srgbClr val="262626"/>
                </a:solidFill>
                <a:ln w="9525">
                  <a:noFill/>
                  <a:miter lim="800000"/>
                  <a:headEnd/>
                  <a:tailEnd/>
                </a:ln>
                <a:effectLst/>
              </p:spPr>
              <p:txBody>
                <a:bodyPr wrap="none" anchor="ctr">
                  <a:prstTxWarp prst="textNoShape">
                    <a:avLst/>
                  </a:prstTxWarp>
                </a:bodyPr>
                <a:lstStyle/>
                <a:p>
                  <a:endParaRPr lang="en-US"/>
                </a:p>
              </p:txBody>
            </p:sp>
            <p:sp>
              <p:nvSpPr>
                <p:cNvPr id="50" name="Rectangle 43"/>
                <p:cNvSpPr>
                  <a:spLocks noChangeArrowheads="1"/>
                </p:cNvSpPr>
                <p:nvPr/>
              </p:nvSpPr>
              <p:spPr bwMode="auto">
                <a:xfrm>
                  <a:off x="1104" y="2160"/>
                  <a:ext cx="96" cy="9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grpSp>
            <p:nvGrpSpPr>
              <p:cNvPr id="39" name="Group 44"/>
              <p:cNvGrpSpPr>
                <a:grpSpLocks/>
              </p:cNvGrpSpPr>
              <p:nvPr/>
            </p:nvGrpSpPr>
            <p:grpSpPr bwMode="auto">
              <a:xfrm>
                <a:off x="1215" y="3426"/>
                <a:ext cx="98" cy="98"/>
                <a:chOff x="1104" y="2160"/>
                <a:chExt cx="108" cy="108"/>
              </a:xfrm>
            </p:grpSpPr>
            <p:sp>
              <p:nvSpPr>
                <p:cNvPr id="47" name="Rectangle 45"/>
                <p:cNvSpPr>
                  <a:spLocks noChangeArrowheads="1"/>
                </p:cNvSpPr>
                <p:nvPr/>
              </p:nvSpPr>
              <p:spPr bwMode="auto">
                <a:xfrm>
                  <a:off x="1116" y="2172"/>
                  <a:ext cx="96" cy="96"/>
                </a:xfrm>
                <a:prstGeom prst="rect">
                  <a:avLst/>
                </a:prstGeom>
                <a:solidFill>
                  <a:srgbClr val="262626"/>
                </a:solidFill>
                <a:ln w="9525">
                  <a:noFill/>
                  <a:miter lim="800000"/>
                  <a:headEnd/>
                  <a:tailEnd/>
                </a:ln>
                <a:effectLst/>
              </p:spPr>
              <p:txBody>
                <a:bodyPr wrap="none" anchor="ctr">
                  <a:prstTxWarp prst="textNoShape">
                    <a:avLst/>
                  </a:prstTxWarp>
                </a:bodyPr>
                <a:lstStyle/>
                <a:p>
                  <a:endParaRPr lang="en-US"/>
                </a:p>
              </p:txBody>
            </p:sp>
            <p:sp>
              <p:nvSpPr>
                <p:cNvPr id="48" name="Rectangle 46"/>
                <p:cNvSpPr>
                  <a:spLocks noChangeArrowheads="1"/>
                </p:cNvSpPr>
                <p:nvPr/>
              </p:nvSpPr>
              <p:spPr bwMode="auto">
                <a:xfrm>
                  <a:off x="1104" y="2160"/>
                  <a:ext cx="96" cy="9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41" name="Line 47"/>
              <p:cNvSpPr>
                <a:spLocks noChangeShapeType="1"/>
              </p:cNvSpPr>
              <p:nvPr/>
            </p:nvSpPr>
            <p:spPr bwMode="auto">
              <a:xfrm>
                <a:off x="1359" y="3168"/>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42" name="Line 48"/>
              <p:cNvSpPr>
                <a:spLocks noChangeShapeType="1"/>
              </p:cNvSpPr>
              <p:nvPr/>
            </p:nvSpPr>
            <p:spPr bwMode="auto">
              <a:xfrm>
                <a:off x="1359" y="3204"/>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43" name="Line 49"/>
              <p:cNvSpPr>
                <a:spLocks noChangeShapeType="1"/>
              </p:cNvSpPr>
              <p:nvPr/>
            </p:nvSpPr>
            <p:spPr bwMode="auto">
              <a:xfrm>
                <a:off x="1359" y="3312"/>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44" name="Line 50"/>
              <p:cNvSpPr>
                <a:spLocks noChangeShapeType="1"/>
              </p:cNvSpPr>
              <p:nvPr/>
            </p:nvSpPr>
            <p:spPr bwMode="auto">
              <a:xfrm>
                <a:off x="1359" y="3348"/>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45" name="Line 51"/>
              <p:cNvSpPr>
                <a:spLocks noChangeShapeType="1"/>
              </p:cNvSpPr>
              <p:nvPr/>
            </p:nvSpPr>
            <p:spPr bwMode="auto">
              <a:xfrm>
                <a:off x="1359" y="3447"/>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sp>
            <p:nvSpPr>
              <p:cNvPr id="46" name="Line 52"/>
              <p:cNvSpPr>
                <a:spLocks noChangeShapeType="1"/>
              </p:cNvSpPr>
              <p:nvPr/>
            </p:nvSpPr>
            <p:spPr bwMode="auto">
              <a:xfrm>
                <a:off x="1359" y="3483"/>
                <a:ext cx="240" cy="0"/>
              </a:xfrm>
              <a:prstGeom prst="line">
                <a:avLst/>
              </a:prstGeom>
              <a:noFill/>
              <a:ln w="38100">
                <a:solidFill>
                  <a:schemeClr val="bg2"/>
                </a:solidFill>
                <a:round/>
                <a:headEnd/>
                <a:tailEnd/>
              </a:ln>
              <a:effectLst/>
            </p:spPr>
            <p:txBody>
              <a:bodyPr wrap="none" anchor="ctr">
                <a:prstTxWarp prst="textNoShape">
                  <a:avLst/>
                </a:prstTxWarp>
              </a:bodyPr>
              <a:lstStyle/>
              <a:p>
                <a:endParaRPr lang="en-US"/>
              </a:p>
            </p:txBody>
          </p:sp>
        </p:grpSp>
      </p:grpSp>
      <p:grpSp>
        <p:nvGrpSpPr>
          <p:cNvPr id="40" name="Group 53"/>
          <p:cNvGrpSpPr>
            <a:grpSpLocks/>
          </p:cNvGrpSpPr>
          <p:nvPr/>
        </p:nvGrpSpPr>
        <p:grpSpPr bwMode="auto">
          <a:xfrm>
            <a:off x="1289797" y="4765209"/>
            <a:ext cx="152400" cy="161925"/>
            <a:chOff x="1440" y="1968"/>
            <a:chExt cx="96" cy="102"/>
          </a:xfrm>
        </p:grpSpPr>
        <p:sp>
          <p:nvSpPr>
            <p:cNvPr id="56" name="Line 54"/>
            <p:cNvSpPr>
              <a:spLocks noChangeShapeType="1"/>
            </p:cNvSpPr>
            <p:nvPr/>
          </p:nvSpPr>
          <p:spPr bwMode="auto">
            <a:xfrm flipV="1">
              <a:off x="1484" y="1968"/>
              <a:ext cx="52" cy="102"/>
            </a:xfrm>
            <a:prstGeom prst="line">
              <a:avLst/>
            </a:prstGeom>
            <a:noFill/>
            <a:ln w="38100">
              <a:solidFill>
                <a:srgbClr val="00B333"/>
              </a:solidFill>
              <a:round/>
              <a:headEnd/>
              <a:tailEnd/>
            </a:ln>
            <a:effectLst/>
          </p:spPr>
          <p:txBody>
            <a:bodyPr wrap="none" anchor="ctr">
              <a:prstTxWarp prst="textNoShape">
                <a:avLst/>
              </a:prstTxWarp>
            </a:bodyPr>
            <a:lstStyle/>
            <a:p>
              <a:endParaRPr lang="en-US"/>
            </a:p>
          </p:txBody>
        </p:sp>
        <p:sp>
          <p:nvSpPr>
            <p:cNvPr id="57" name="Line 55"/>
            <p:cNvSpPr>
              <a:spLocks noChangeShapeType="1"/>
            </p:cNvSpPr>
            <p:nvPr/>
          </p:nvSpPr>
          <p:spPr bwMode="auto">
            <a:xfrm flipH="1" flipV="1">
              <a:off x="1440" y="2016"/>
              <a:ext cx="48" cy="48"/>
            </a:xfrm>
            <a:prstGeom prst="line">
              <a:avLst/>
            </a:prstGeom>
            <a:noFill/>
            <a:ln w="38100">
              <a:solidFill>
                <a:srgbClr val="00B333"/>
              </a:solidFill>
              <a:round/>
              <a:headEnd/>
              <a:tailEnd/>
            </a:ln>
            <a:effectLst/>
          </p:spPr>
          <p:txBody>
            <a:bodyPr wrap="none" anchor="ctr">
              <a:prstTxWarp prst="textNoShape">
                <a:avLst/>
              </a:prstTxWarp>
            </a:bodyPr>
            <a:lstStyle/>
            <a:p>
              <a:endParaRPr lang="en-US"/>
            </a:p>
          </p:txBody>
        </p:sp>
      </p:grpSp>
      <p:grpSp>
        <p:nvGrpSpPr>
          <p:cNvPr id="55" name="Group 56"/>
          <p:cNvGrpSpPr>
            <a:grpSpLocks/>
          </p:cNvGrpSpPr>
          <p:nvPr/>
        </p:nvGrpSpPr>
        <p:grpSpPr bwMode="auto">
          <a:xfrm>
            <a:off x="1289797" y="3317409"/>
            <a:ext cx="152400" cy="161925"/>
            <a:chOff x="1440" y="1968"/>
            <a:chExt cx="96" cy="102"/>
          </a:xfrm>
        </p:grpSpPr>
        <p:sp>
          <p:nvSpPr>
            <p:cNvPr id="59" name="Line 57"/>
            <p:cNvSpPr>
              <a:spLocks noChangeShapeType="1"/>
            </p:cNvSpPr>
            <p:nvPr/>
          </p:nvSpPr>
          <p:spPr bwMode="auto">
            <a:xfrm flipV="1">
              <a:off x="1484" y="1968"/>
              <a:ext cx="52" cy="102"/>
            </a:xfrm>
            <a:prstGeom prst="line">
              <a:avLst/>
            </a:prstGeom>
            <a:noFill/>
            <a:ln w="38100">
              <a:solidFill>
                <a:srgbClr val="00B333"/>
              </a:solidFill>
              <a:round/>
              <a:headEnd/>
              <a:tailEnd/>
            </a:ln>
            <a:effectLst/>
          </p:spPr>
          <p:txBody>
            <a:bodyPr wrap="none" anchor="ctr">
              <a:prstTxWarp prst="textNoShape">
                <a:avLst/>
              </a:prstTxWarp>
            </a:bodyPr>
            <a:lstStyle/>
            <a:p>
              <a:endParaRPr lang="en-US"/>
            </a:p>
          </p:txBody>
        </p:sp>
        <p:sp>
          <p:nvSpPr>
            <p:cNvPr id="60" name="Line 58"/>
            <p:cNvSpPr>
              <a:spLocks noChangeShapeType="1"/>
            </p:cNvSpPr>
            <p:nvPr/>
          </p:nvSpPr>
          <p:spPr bwMode="auto">
            <a:xfrm flipH="1" flipV="1">
              <a:off x="1440" y="2016"/>
              <a:ext cx="48" cy="48"/>
            </a:xfrm>
            <a:prstGeom prst="line">
              <a:avLst/>
            </a:prstGeom>
            <a:noFill/>
            <a:ln w="38100">
              <a:solidFill>
                <a:srgbClr val="00B333"/>
              </a:solidFill>
              <a:round/>
              <a:headEnd/>
              <a:tailEnd/>
            </a:ln>
            <a:effectLst/>
          </p:spPr>
          <p:txBody>
            <a:bodyPr wrap="none" anchor="ctr">
              <a:prstTxWarp prst="textNoShape">
                <a:avLst/>
              </a:prstTxWarp>
            </a:bodyPr>
            <a:lstStyle/>
            <a:p>
              <a:endParaRPr lang="en-US"/>
            </a:p>
          </p:txBody>
        </p:sp>
      </p:grpSp>
      <p:grpSp>
        <p:nvGrpSpPr>
          <p:cNvPr id="58" name="Group 59"/>
          <p:cNvGrpSpPr>
            <a:grpSpLocks/>
          </p:cNvGrpSpPr>
          <p:nvPr/>
        </p:nvGrpSpPr>
        <p:grpSpPr bwMode="auto">
          <a:xfrm>
            <a:off x="1289797" y="3549184"/>
            <a:ext cx="152400" cy="161925"/>
            <a:chOff x="1440" y="1968"/>
            <a:chExt cx="96" cy="102"/>
          </a:xfrm>
        </p:grpSpPr>
        <p:sp>
          <p:nvSpPr>
            <p:cNvPr id="62" name="Line 60"/>
            <p:cNvSpPr>
              <a:spLocks noChangeShapeType="1"/>
            </p:cNvSpPr>
            <p:nvPr/>
          </p:nvSpPr>
          <p:spPr bwMode="auto">
            <a:xfrm flipV="1">
              <a:off x="1484" y="1968"/>
              <a:ext cx="52" cy="102"/>
            </a:xfrm>
            <a:prstGeom prst="line">
              <a:avLst/>
            </a:prstGeom>
            <a:noFill/>
            <a:ln w="38100">
              <a:solidFill>
                <a:srgbClr val="00B333"/>
              </a:solidFill>
              <a:round/>
              <a:headEnd/>
              <a:tailEnd/>
            </a:ln>
            <a:effectLst/>
          </p:spPr>
          <p:txBody>
            <a:bodyPr wrap="none" anchor="ctr">
              <a:prstTxWarp prst="textNoShape">
                <a:avLst/>
              </a:prstTxWarp>
            </a:bodyPr>
            <a:lstStyle/>
            <a:p>
              <a:endParaRPr lang="en-US"/>
            </a:p>
          </p:txBody>
        </p:sp>
        <p:sp>
          <p:nvSpPr>
            <p:cNvPr id="63" name="Line 61"/>
            <p:cNvSpPr>
              <a:spLocks noChangeShapeType="1"/>
            </p:cNvSpPr>
            <p:nvPr/>
          </p:nvSpPr>
          <p:spPr bwMode="auto">
            <a:xfrm flipH="1" flipV="1">
              <a:off x="1440" y="2016"/>
              <a:ext cx="48" cy="48"/>
            </a:xfrm>
            <a:prstGeom prst="line">
              <a:avLst/>
            </a:prstGeom>
            <a:noFill/>
            <a:ln w="38100">
              <a:solidFill>
                <a:srgbClr val="00B333"/>
              </a:solidFill>
              <a:round/>
              <a:headEnd/>
              <a:tailEnd/>
            </a:ln>
            <a:effectLst/>
          </p:spPr>
          <p:txBody>
            <a:bodyPr wrap="none" anchor="ctr">
              <a:prstTxWarp prst="textNoShape">
                <a:avLst/>
              </a:prstTxWarp>
            </a:bodyPr>
            <a:lstStyle/>
            <a:p>
              <a:endParaRPr lang="en-US"/>
            </a:p>
          </p:txBody>
        </p:sp>
      </p:grpSp>
      <p:grpSp>
        <p:nvGrpSpPr>
          <p:cNvPr id="61" name="Group 62"/>
          <p:cNvGrpSpPr>
            <a:grpSpLocks/>
          </p:cNvGrpSpPr>
          <p:nvPr/>
        </p:nvGrpSpPr>
        <p:grpSpPr bwMode="auto">
          <a:xfrm>
            <a:off x="1289797" y="3768259"/>
            <a:ext cx="152400" cy="161925"/>
            <a:chOff x="1440" y="1968"/>
            <a:chExt cx="96" cy="102"/>
          </a:xfrm>
        </p:grpSpPr>
        <p:sp>
          <p:nvSpPr>
            <p:cNvPr id="65" name="Line 63"/>
            <p:cNvSpPr>
              <a:spLocks noChangeShapeType="1"/>
            </p:cNvSpPr>
            <p:nvPr/>
          </p:nvSpPr>
          <p:spPr bwMode="auto">
            <a:xfrm flipV="1">
              <a:off x="1484" y="1968"/>
              <a:ext cx="52" cy="102"/>
            </a:xfrm>
            <a:prstGeom prst="line">
              <a:avLst/>
            </a:prstGeom>
            <a:noFill/>
            <a:ln w="38100">
              <a:solidFill>
                <a:srgbClr val="00B333"/>
              </a:solidFill>
              <a:round/>
              <a:headEnd/>
              <a:tailEnd/>
            </a:ln>
            <a:effectLst/>
          </p:spPr>
          <p:txBody>
            <a:bodyPr wrap="none" anchor="ctr">
              <a:prstTxWarp prst="textNoShape">
                <a:avLst/>
              </a:prstTxWarp>
            </a:bodyPr>
            <a:lstStyle/>
            <a:p>
              <a:endParaRPr lang="en-US"/>
            </a:p>
          </p:txBody>
        </p:sp>
        <p:sp>
          <p:nvSpPr>
            <p:cNvPr id="66" name="Line 64"/>
            <p:cNvSpPr>
              <a:spLocks noChangeShapeType="1"/>
            </p:cNvSpPr>
            <p:nvPr/>
          </p:nvSpPr>
          <p:spPr bwMode="auto">
            <a:xfrm flipH="1" flipV="1">
              <a:off x="1440" y="2016"/>
              <a:ext cx="48" cy="48"/>
            </a:xfrm>
            <a:prstGeom prst="line">
              <a:avLst/>
            </a:prstGeom>
            <a:noFill/>
            <a:ln w="38100">
              <a:solidFill>
                <a:srgbClr val="00B333"/>
              </a:solidFill>
              <a:round/>
              <a:headEnd/>
              <a:tailEnd/>
            </a:ln>
            <a:effectLst/>
          </p:spPr>
          <p:txBody>
            <a:bodyPr wrap="none" anchor="ctr">
              <a:prstTxWarp prst="textNoShape">
                <a:avLst/>
              </a:prstTxWarp>
            </a:bodyPr>
            <a:lstStyle/>
            <a:p>
              <a:endParaRPr lang="en-US"/>
            </a:p>
          </p:txBody>
        </p:sp>
      </p:grpSp>
      <p:grpSp>
        <p:nvGrpSpPr>
          <p:cNvPr id="64" name="Group 65"/>
          <p:cNvGrpSpPr>
            <a:grpSpLocks/>
          </p:cNvGrpSpPr>
          <p:nvPr/>
        </p:nvGrpSpPr>
        <p:grpSpPr bwMode="auto">
          <a:xfrm>
            <a:off x="1294560" y="5039846"/>
            <a:ext cx="128587" cy="119063"/>
            <a:chOff x="1371" y="3201"/>
            <a:chExt cx="69" cy="63"/>
          </a:xfrm>
        </p:grpSpPr>
        <p:sp>
          <p:nvSpPr>
            <p:cNvPr id="68" name="Line 66"/>
            <p:cNvSpPr>
              <a:spLocks noChangeShapeType="1"/>
            </p:cNvSpPr>
            <p:nvPr/>
          </p:nvSpPr>
          <p:spPr bwMode="auto">
            <a:xfrm>
              <a:off x="1371" y="3201"/>
              <a:ext cx="63" cy="63"/>
            </a:xfrm>
            <a:prstGeom prst="line">
              <a:avLst/>
            </a:prstGeom>
            <a:noFill/>
            <a:ln w="38100">
              <a:solidFill>
                <a:srgbClr val="FF0000"/>
              </a:solidFill>
              <a:round/>
              <a:headEnd/>
              <a:tailEnd/>
            </a:ln>
            <a:effectLst/>
          </p:spPr>
          <p:txBody>
            <a:bodyPr wrap="none" anchor="ctr">
              <a:prstTxWarp prst="textNoShape">
                <a:avLst/>
              </a:prstTxWarp>
            </a:bodyPr>
            <a:lstStyle/>
            <a:p>
              <a:endParaRPr lang="en-US"/>
            </a:p>
          </p:txBody>
        </p:sp>
        <p:sp>
          <p:nvSpPr>
            <p:cNvPr id="69" name="Line 67"/>
            <p:cNvSpPr>
              <a:spLocks noChangeShapeType="1"/>
            </p:cNvSpPr>
            <p:nvPr/>
          </p:nvSpPr>
          <p:spPr bwMode="auto">
            <a:xfrm flipH="1">
              <a:off x="1377" y="3201"/>
              <a:ext cx="63" cy="63"/>
            </a:xfrm>
            <a:prstGeom prst="line">
              <a:avLst/>
            </a:prstGeom>
            <a:noFill/>
            <a:ln w="38100">
              <a:solidFill>
                <a:srgbClr val="FF0000"/>
              </a:solidFill>
              <a:round/>
              <a:headEnd/>
              <a:tailEnd/>
            </a:ln>
            <a:effectLst/>
          </p:spPr>
          <p:txBody>
            <a:bodyPr wrap="none" anchor="ctr">
              <a:prstTxWarp prst="textNoShape">
                <a:avLst/>
              </a:prstTxWarp>
            </a:bodyPr>
            <a:lstStyle/>
            <a:p>
              <a:endParaRPr lang="en-US"/>
            </a:p>
          </p:txBody>
        </p:sp>
      </p:grpSp>
      <p:grpSp>
        <p:nvGrpSpPr>
          <p:cNvPr id="67" name="Group 68"/>
          <p:cNvGrpSpPr>
            <a:grpSpLocks/>
          </p:cNvGrpSpPr>
          <p:nvPr/>
        </p:nvGrpSpPr>
        <p:grpSpPr bwMode="auto">
          <a:xfrm>
            <a:off x="1294560" y="5273209"/>
            <a:ext cx="128587" cy="119062"/>
            <a:chOff x="1371" y="3201"/>
            <a:chExt cx="69" cy="63"/>
          </a:xfrm>
        </p:grpSpPr>
        <p:sp>
          <p:nvSpPr>
            <p:cNvPr id="71" name="Line 69"/>
            <p:cNvSpPr>
              <a:spLocks noChangeShapeType="1"/>
            </p:cNvSpPr>
            <p:nvPr/>
          </p:nvSpPr>
          <p:spPr bwMode="auto">
            <a:xfrm>
              <a:off x="1371" y="3201"/>
              <a:ext cx="63" cy="63"/>
            </a:xfrm>
            <a:prstGeom prst="line">
              <a:avLst/>
            </a:prstGeom>
            <a:noFill/>
            <a:ln w="38100">
              <a:solidFill>
                <a:srgbClr val="FF0000"/>
              </a:solidFill>
              <a:round/>
              <a:headEnd/>
              <a:tailEnd/>
            </a:ln>
            <a:effectLst/>
          </p:spPr>
          <p:txBody>
            <a:bodyPr wrap="none" anchor="ctr">
              <a:prstTxWarp prst="textNoShape">
                <a:avLst/>
              </a:prstTxWarp>
            </a:bodyPr>
            <a:lstStyle/>
            <a:p>
              <a:endParaRPr lang="en-US"/>
            </a:p>
          </p:txBody>
        </p:sp>
        <p:sp>
          <p:nvSpPr>
            <p:cNvPr id="72" name="Line 70"/>
            <p:cNvSpPr>
              <a:spLocks noChangeShapeType="1"/>
            </p:cNvSpPr>
            <p:nvPr/>
          </p:nvSpPr>
          <p:spPr bwMode="auto">
            <a:xfrm flipH="1">
              <a:off x="1377" y="3201"/>
              <a:ext cx="63" cy="63"/>
            </a:xfrm>
            <a:prstGeom prst="line">
              <a:avLst/>
            </a:prstGeom>
            <a:noFill/>
            <a:ln w="38100">
              <a:solidFill>
                <a:srgbClr val="FF0000"/>
              </a:solidFill>
              <a:round/>
              <a:headEnd/>
              <a:tailEnd/>
            </a:ln>
            <a:effectLst/>
          </p:spPr>
          <p:txBody>
            <a:bodyPr wrap="none" anchor="ctr">
              <a:prstTxWarp prst="textNoShape">
                <a:avLst/>
              </a:prstTxWarp>
            </a:bodyPr>
            <a:lstStyle/>
            <a:p>
              <a:endParaRPr lang="en-US"/>
            </a:p>
          </p:txBody>
        </p:sp>
      </p:grpSp>
      <p:grpSp>
        <p:nvGrpSpPr>
          <p:cNvPr id="70" name="Group 71"/>
          <p:cNvGrpSpPr>
            <a:grpSpLocks/>
          </p:cNvGrpSpPr>
          <p:nvPr/>
        </p:nvGrpSpPr>
        <p:grpSpPr bwMode="auto">
          <a:xfrm>
            <a:off x="6404722" y="4868396"/>
            <a:ext cx="1219200" cy="1362075"/>
            <a:chOff x="4264" y="2958"/>
            <a:chExt cx="768" cy="858"/>
          </a:xfrm>
        </p:grpSpPr>
        <p:sp>
          <p:nvSpPr>
            <p:cNvPr id="74" name="Rectangle 72"/>
            <p:cNvSpPr>
              <a:spLocks noChangeArrowheads="1"/>
            </p:cNvSpPr>
            <p:nvPr/>
          </p:nvSpPr>
          <p:spPr bwMode="auto">
            <a:xfrm>
              <a:off x="4378" y="2969"/>
              <a:ext cx="510" cy="192"/>
            </a:xfrm>
            <a:prstGeom prst="rect">
              <a:avLst/>
            </a:prstGeom>
            <a:solidFill>
              <a:srgbClr val="E60000"/>
            </a:solidFill>
            <a:ln w="9525">
              <a:noFill/>
              <a:miter lim="800000"/>
              <a:headEnd/>
              <a:tailEnd/>
            </a:ln>
            <a:effectLst/>
          </p:spPr>
          <p:txBody>
            <a:bodyPr wrap="none" anchor="ctr">
              <a:prstTxWarp prst="textNoShape">
                <a:avLst/>
              </a:prstTxWarp>
            </a:bodyPr>
            <a:lstStyle/>
            <a:p>
              <a:endParaRPr lang="en-US"/>
            </a:p>
          </p:txBody>
        </p:sp>
        <p:sp>
          <p:nvSpPr>
            <p:cNvPr id="75" name="Rectangle 73"/>
            <p:cNvSpPr>
              <a:spLocks noChangeArrowheads="1"/>
            </p:cNvSpPr>
            <p:nvPr/>
          </p:nvSpPr>
          <p:spPr bwMode="auto">
            <a:xfrm>
              <a:off x="4264" y="2958"/>
              <a:ext cx="768" cy="858"/>
            </a:xfrm>
            <a:prstGeom prst="rect">
              <a:avLst/>
            </a:prstGeom>
            <a:noFill/>
            <a:ln w="9525">
              <a:noFill/>
              <a:miter lim="800000"/>
              <a:headEnd/>
              <a:tailEnd/>
            </a:ln>
            <a:effectLst/>
          </p:spPr>
          <p:txBody>
            <a:bodyPr>
              <a:prstTxWarp prst="textNoShape">
                <a:avLst/>
              </a:prstTxWarp>
            </a:bodyPr>
            <a:lstStyle/>
            <a:p>
              <a:pPr marL="342900" indent="-342900" algn="ctr" eaLnBrk="1" hangingPunct="1">
                <a:lnSpc>
                  <a:spcPct val="80000"/>
                </a:lnSpc>
                <a:spcBef>
                  <a:spcPct val="20000"/>
                </a:spcBef>
                <a:buFont typeface="Times" charset="0"/>
                <a:buNone/>
              </a:pPr>
              <a:r>
                <a:rPr lang="en-US" altLang="zh-CN" sz="1100" b="1">
                  <a:solidFill>
                    <a:schemeClr val="bg1"/>
                  </a:solidFill>
                  <a:latin typeface="Helvetica" charset="0"/>
                </a:rPr>
                <a:t>Quarantine</a:t>
              </a:r>
            </a:p>
            <a:p>
              <a:pPr marL="342900" indent="-342900" algn="ctr" eaLnBrk="1" hangingPunct="1">
                <a:lnSpc>
                  <a:spcPct val="70000"/>
                </a:lnSpc>
                <a:spcBef>
                  <a:spcPct val="20000"/>
                </a:spcBef>
                <a:buFont typeface="Times" charset="0"/>
                <a:buNone/>
              </a:pPr>
              <a:r>
                <a:rPr lang="en-US" altLang="zh-CN" sz="1100" b="1">
                  <a:solidFill>
                    <a:schemeClr val="bg1"/>
                  </a:solidFill>
                  <a:latin typeface="Helvetica" charset="0"/>
                </a:rPr>
                <a:t>Network</a:t>
              </a:r>
              <a:endParaRPr lang="en-US" altLang="zh-CN" sz="1300" b="1">
                <a:solidFill>
                  <a:schemeClr val="tx1"/>
                </a:solidFill>
                <a:latin typeface="Helvetica" charset="0"/>
              </a:endParaRPr>
            </a:p>
            <a:p>
              <a:pPr marL="342900" indent="-342900" algn="ctr" eaLnBrk="1" hangingPunct="1">
                <a:spcBef>
                  <a:spcPct val="20000"/>
                </a:spcBef>
                <a:buFont typeface="Times" charset="0"/>
                <a:buNone/>
              </a:pPr>
              <a:r>
                <a:rPr lang="en-US" altLang="zh-CN" sz="900">
                  <a:solidFill>
                    <a:schemeClr val="tx1"/>
                  </a:solidFill>
                  <a:latin typeface="Helvetica" charset="0"/>
                </a:rPr>
                <a:t>Please update</a:t>
              </a:r>
            </a:p>
            <a:p>
              <a:pPr marL="342900" indent="-342900" algn="ctr" eaLnBrk="1" hangingPunct="1">
                <a:lnSpc>
                  <a:spcPct val="60000"/>
                </a:lnSpc>
                <a:spcBef>
                  <a:spcPct val="20000"/>
                </a:spcBef>
                <a:buFont typeface="Times" charset="0"/>
                <a:buNone/>
              </a:pPr>
              <a:r>
                <a:rPr lang="en-US" altLang="zh-CN" sz="900">
                  <a:solidFill>
                    <a:schemeClr val="tx1"/>
                  </a:solidFill>
                  <a:latin typeface="Helvetica" charset="0"/>
                </a:rPr>
                <a:t>your machine!</a:t>
              </a:r>
              <a:endParaRPr lang="en-US" altLang="zh-CN" sz="1300">
                <a:solidFill>
                  <a:schemeClr val="tx1"/>
                </a:solidFill>
                <a:latin typeface="Helvetica" charset="0"/>
              </a:endParaRPr>
            </a:p>
          </p:txBody>
        </p:sp>
      </p:grpSp>
      <p:sp>
        <p:nvSpPr>
          <p:cNvPr id="76" name="TextBox 75"/>
          <p:cNvSpPr txBox="1"/>
          <p:nvPr/>
        </p:nvSpPr>
        <p:spPr>
          <a:xfrm>
            <a:off x="650845" y="5974960"/>
            <a:ext cx="7558040" cy="646331"/>
          </a:xfrm>
          <a:prstGeom prst="rect">
            <a:avLst/>
          </a:prstGeom>
          <a:noFill/>
        </p:spPr>
        <p:txBody>
          <a:bodyPr wrap="square" rtlCol="0">
            <a:spAutoFit/>
          </a:bodyPr>
          <a:lstStyle/>
          <a:p>
            <a:r>
              <a:rPr lang="zh-CN" altLang="en-US" dirty="0" smtClean="0"/>
              <a:t>通过</a:t>
            </a:r>
            <a:r>
              <a:rPr lang="en-US" altLang="zh-CN" dirty="0" smtClean="0"/>
              <a:t>APM</a:t>
            </a:r>
            <a:r>
              <a:rPr lang="zh-CN" altLang="en-US" dirty="0" smtClean="0"/>
              <a:t>，可以对每一个访问特定</a:t>
            </a:r>
            <a:r>
              <a:rPr lang="en-US" altLang="zh-CN" dirty="0" smtClean="0"/>
              <a:t>Virtual Server</a:t>
            </a:r>
            <a:r>
              <a:rPr lang="zh-CN" altLang="en-US" dirty="0" smtClean="0"/>
              <a:t>的客户端进行检查或者对每一个需要进行</a:t>
            </a:r>
            <a:r>
              <a:rPr lang="en-US" altLang="zh-CN" dirty="0" smtClean="0"/>
              <a:t>SSL VPN</a:t>
            </a:r>
            <a:r>
              <a:rPr lang="zh-CN" altLang="en-US" dirty="0" smtClean="0"/>
              <a:t>访问的客户端进行检查</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61"/>
                                        </p:tgtEl>
                                        <p:attrNameLst>
                                          <p:attrName>style.visibility</p:attrName>
                                        </p:attrNameLst>
                                      </p:cBhvr>
                                      <p:to>
                                        <p:strVal val="visible"/>
                                      </p:to>
                                    </p:se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2000"/>
                            </p:stCondLst>
                            <p:childTnLst>
                              <p:par>
                                <p:cTn id="18" presetID="4" presetClass="entr" presetSubtype="3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ou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31"/>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499"/>
                                          </p:stCondLst>
                                        </p:cTn>
                                        <p:tgtEl>
                                          <p:spTgt spid="40"/>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499"/>
                                          </p:stCondLst>
                                        </p:cTn>
                                        <p:tgtEl>
                                          <p:spTgt spid="6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499"/>
                                          </p:stCondLst>
                                        </p:cTn>
                                        <p:tgtEl>
                                          <p:spTgt spid="67"/>
                                        </p:tgtEl>
                                        <p:attrNameLst>
                                          <p:attrName>style.visibility</p:attrName>
                                        </p:attrNameLst>
                                      </p:cBhvr>
                                      <p:to>
                                        <p:strVal val="visible"/>
                                      </p:to>
                                    </p:se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2500"/>
                            </p:stCondLst>
                            <p:childTnLst>
                              <p:par>
                                <p:cTn id="39" presetID="4" presetClass="entr" presetSubtype="32"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box(out)">
                                      <p:cBhvr>
                                        <p:cTn id="4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Arial" charset="0"/>
                <a:ea typeface="宋体" charset="-122"/>
                <a:cs typeface="Arial" charset="0"/>
              </a:rPr>
              <a:t>F5 ASM</a:t>
            </a:r>
            <a:r>
              <a:rPr lang="zh-CN" altLang="en-US" dirty="0" smtClean="0">
                <a:latin typeface="Arial" charset="0"/>
                <a:ea typeface="宋体" charset="-122"/>
                <a:cs typeface="Arial" charset="0"/>
              </a:rPr>
              <a:t>应用安全防火墙</a:t>
            </a:r>
            <a:endParaRPr lang="zh-CN" altLang="en-US"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04800" y="427038"/>
            <a:ext cx="7772400" cy="1077218"/>
          </a:xfrm>
        </p:spPr>
        <p:txBody>
          <a:bodyPr>
            <a:spAutoFit/>
          </a:bodyPr>
          <a:lstStyle/>
          <a:p>
            <a:pPr eaLnBrk="1" hangingPunct="1"/>
            <a:r>
              <a:rPr lang="en-US" altLang="zh-CN" sz="3200" dirty="0" smtClean="0">
                <a:latin typeface="Arial" charset="0"/>
                <a:ea typeface="黑体" pitchFamily="2" charset="-122"/>
                <a:cs typeface="黑体" pitchFamily="2" charset="-122"/>
              </a:rPr>
              <a:t>SSL</a:t>
            </a:r>
            <a:r>
              <a:rPr lang="zh-CN" altLang="en-US" sz="3200" dirty="0" smtClean="0">
                <a:latin typeface="Arial" charset="0"/>
                <a:ea typeface="黑体" pitchFamily="2" charset="-122"/>
                <a:cs typeface="黑体" pitchFamily="2" charset="-122"/>
              </a:rPr>
              <a:t>封装的</a:t>
            </a:r>
            <a:r>
              <a:rPr lang="en-US" altLang="zh-CN" sz="3200" dirty="0" smtClean="0">
                <a:latin typeface="Arial" charset="0"/>
                <a:ea typeface="黑体" pitchFamily="2" charset="-122"/>
                <a:cs typeface="黑体" pitchFamily="2" charset="-122"/>
              </a:rPr>
              <a:t>Web </a:t>
            </a:r>
            <a:r>
              <a:rPr lang="zh-CN" altLang="en-US" sz="3200" dirty="0" smtClean="0">
                <a:latin typeface="Arial" charset="0"/>
                <a:ea typeface="黑体" pitchFamily="2" charset="-122"/>
                <a:cs typeface="黑体" pitchFamily="2" charset="-122"/>
              </a:rPr>
              <a:t>攻击对防火墙</a:t>
            </a:r>
            <a:r>
              <a:rPr lang="en-US" altLang="zh-CN" dirty="0" smtClean="0">
                <a:latin typeface="Arial" charset="0"/>
                <a:ea typeface="黑体" pitchFamily="2" charset="-122"/>
                <a:cs typeface="黑体" pitchFamily="2" charset="-122"/>
              </a:rPr>
              <a:t>/IPS</a:t>
            </a:r>
            <a:r>
              <a:rPr lang="zh-CN" altLang="en-US" sz="3200" dirty="0" smtClean="0">
                <a:latin typeface="Arial" charset="0"/>
                <a:ea typeface="黑体" pitchFamily="2" charset="-122"/>
                <a:cs typeface="黑体" pitchFamily="2" charset="-122"/>
              </a:rPr>
              <a:t>和</a:t>
            </a:r>
            <a:r>
              <a:rPr lang="en-US" altLang="zh-CN" sz="3200" dirty="0" smtClean="0">
                <a:latin typeface="Arial" charset="0"/>
                <a:ea typeface="黑体" pitchFamily="2" charset="-122"/>
                <a:cs typeface="黑体" pitchFamily="2" charset="-122"/>
              </a:rPr>
              <a:t>IDS</a:t>
            </a:r>
            <a:r>
              <a:rPr lang="zh-CN" altLang="en-US" sz="3200" dirty="0">
                <a:latin typeface="Arial" charset="0"/>
                <a:ea typeface="黑体" pitchFamily="2" charset="-122"/>
                <a:cs typeface="黑体" pitchFamily="2" charset="-122"/>
              </a:rPr>
              <a:t>来说是不可见的</a:t>
            </a:r>
            <a:endParaRPr lang="en-US" altLang="zh-CN" sz="3200" dirty="0">
              <a:latin typeface="Arial" charset="0"/>
              <a:ea typeface="黑体" pitchFamily="2" charset="-122"/>
              <a:cs typeface="黑体" pitchFamily="2" charset="-122"/>
            </a:endParaRPr>
          </a:p>
        </p:txBody>
      </p:sp>
      <p:sp>
        <p:nvSpPr>
          <p:cNvPr id="31747" name="Rectangle 3"/>
          <p:cNvSpPr>
            <a:spLocks noChangeArrowheads="1"/>
          </p:cNvSpPr>
          <p:nvPr/>
        </p:nvSpPr>
        <p:spPr bwMode="auto">
          <a:xfrm flipH="1">
            <a:off x="1882775" y="3443288"/>
            <a:ext cx="50800" cy="1587"/>
          </a:xfrm>
          <a:prstGeom prst="rect">
            <a:avLst/>
          </a:prstGeom>
          <a:solidFill>
            <a:srgbClr val="CB1009"/>
          </a:solidFill>
          <a:ln w="9525">
            <a:noFill/>
            <a:miter lim="800000"/>
            <a:headEnd/>
            <a:tailEnd/>
          </a:ln>
        </p:spPr>
        <p:txBody>
          <a:bodyPr>
            <a:prstTxWarp prst="textNoShape">
              <a:avLst/>
            </a:prstTxWarp>
          </a:bodyPr>
          <a:lstStyle/>
          <a:p>
            <a:endParaRPr lang="zh-CN" altLang="en-US">
              <a:cs typeface="黑体" pitchFamily="2" charset="-122"/>
            </a:endParaRPr>
          </a:p>
        </p:txBody>
      </p:sp>
      <p:sp>
        <p:nvSpPr>
          <p:cNvPr id="31748" name="AutoShape 4"/>
          <p:cNvSpPr>
            <a:spLocks noChangeArrowheads="1"/>
          </p:cNvSpPr>
          <p:nvPr/>
        </p:nvSpPr>
        <p:spPr bwMode="auto">
          <a:xfrm>
            <a:off x="5776913" y="4370388"/>
            <a:ext cx="1504950" cy="1490662"/>
          </a:xfrm>
          <a:prstGeom prst="roundRect">
            <a:avLst>
              <a:gd name="adj" fmla="val 12032"/>
            </a:avLst>
          </a:prstGeom>
          <a:noFill/>
          <a:ln w="28575">
            <a:solidFill>
              <a:schemeClr val="folHlink"/>
            </a:solidFill>
            <a:round/>
            <a:headEnd/>
            <a:tailEnd/>
          </a:ln>
        </p:spPr>
        <p:txBody>
          <a:bodyPr wrap="none" anchor="ctr">
            <a:prstTxWarp prst="textNoShape">
              <a:avLst/>
            </a:prstTxWarp>
          </a:bodyPr>
          <a:lstStyle/>
          <a:p>
            <a:endParaRPr lang="zh-CN" altLang="en-US">
              <a:cs typeface="黑体" pitchFamily="2" charset="-122"/>
            </a:endParaRPr>
          </a:p>
        </p:txBody>
      </p:sp>
      <p:sp>
        <p:nvSpPr>
          <p:cNvPr id="31749" name="Rectangle 5"/>
          <p:cNvSpPr>
            <a:spLocks noChangeArrowheads="1"/>
          </p:cNvSpPr>
          <p:nvPr/>
        </p:nvSpPr>
        <p:spPr bwMode="auto">
          <a:xfrm>
            <a:off x="6434138" y="4229100"/>
            <a:ext cx="703262" cy="1730375"/>
          </a:xfrm>
          <a:prstGeom prst="rect">
            <a:avLst/>
          </a:prstGeom>
          <a:solidFill>
            <a:schemeClr val="bg1"/>
          </a:solidFill>
          <a:ln w="9525">
            <a:noFill/>
            <a:miter lim="800000"/>
            <a:headEnd/>
            <a:tailEnd/>
          </a:ln>
        </p:spPr>
        <p:txBody>
          <a:bodyPr wrap="none" anchor="ctr">
            <a:prstTxWarp prst="textNoShape">
              <a:avLst/>
            </a:prstTxWarp>
          </a:bodyPr>
          <a:lstStyle/>
          <a:p>
            <a:endParaRPr lang="zh-CN" altLang="en-US">
              <a:cs typeface="黑体" pitchFamily="2" charset="-122"/>
            </a:endParaRPr>
          </a:p>
        </p:txBody>
      </p:sp>
      <p:pic>
        <p:nvPicPr>
          <p:cNvPr id="31750" name="Picture 6"/>
          <p:cNvPicPr>
            <a:picLocks noChangeAspect="1" noChangeArrowheads="1"/>
          </p:cNvPicPr>
          <p:nvPr/>
        </p:nvPicPr>
        <p:blipFill>
          <a:blip r:embed="rId3" cstate="print"/>
          <a:srcRect l="5333"/>
          <a:stretch>
            <a:fillRect/>
          </a:stretch>
        </p:blipFill>
        <p:spPr bwMode="auto">
          <a:xfrm>
            <a:off x="6508750" y="3822700"/>
            <a:ext cx="1014413" cy="985838"/>
          </a:xfrm>
          <a:prstGeom prst="rect">
            <a:avLst/>
          </a:prstGeom>
          <a:noFill/>
          <a:ln w="9525">
            <a:noFill/>
            <a:miter lim="800000"/>
            <a:headEnd/>
            <a:tailEnd/>
          </a:ln>
        </p:spPr>
      </p:pic>
      <p:pic>
        <p:nvPicPr>
          <p:cNvPr id="31751" name="Picture 7"/>
          <p:cNvPicPr>
            <a:picLocks noChangeAspect="1" noChangeArrowheads="1"/>
          </p:cNvPicPr>
          <p:nvPr/>
        </p:nvPicPr>
        <p:blipFill>
          <a:blip r:embed="rId3" cstate="print"/>
          <a:srcRect/>
          <a:stretch>
            <a:fillRect/>
          </a:stretch>
        </p:blipFill>
        <p:spPr bwMode="auto">
          <a:xfrm>
            <a:off x="6394450" y="4618038"/>
            <a:ext cx="1071563" cy="985837"/>
          </a:xfrm>
          <a:prstGeom prst="rect">
            <a:avLst/>
          </a:prstGeom>
          <a:noFill/>
          <a:ln w="9525">
            <a:noFill/>
            <a:miter lim="800000"/>
            <a:headEnd/>
            <a:tailEnd/>
          </a:ln>
        </p:spPr>
      </p:pic>
      <p:pic>
        <p:nvPicPr>
          <p:cNvPr id="31752" name="Picture 8"/>
          <p:cNvPicPr>
            <a:picLocks noChangeAspect="1" noChangeArrowheads="1"/>
          </p:cNvPicPr>
          <p:nvPr/>
        </p:nvPicPr>
        <p:blipFill>
          <a:blip r:embed="rId4" cstate="print"/>
          <a:srcRect b="24313"/>
          <a:stretch>
            <a:fillRect/>
          </a:stretch>
        </p:blipFill>
        <p:spPr bwMode="auto">
          <a:xfrm>
            <a:off x="6448425" y="5508625"/>
            <a:ext cx="1219200" cy="777875"/>
          </a:xfrm>
          <a:prstGeom prst="rect">
            <a:avLst/>
          </a:prstGeom>
          <a:noFill/>
          <a:ln w="9525">
            <a:noFill/>
            <a:miter lim="800000"/>
            <a:headEnd/>
            <a:tailEnd/>
          </a:ln>
        </p:spPr>
      </p:pic>
      <p:grpSp>
        <p:nvGrpSpPr>
          <p:cNvPr id="2" name="Group 9"/>
          <p:cNvGrpSpPr>
            <a:grpSpLocks/>
          </p:cNvGrpSpPr>
          <p:nvPr/>
        </p:nvGrpSpPr>
        <p:grpSpPr bwMode="auto">
          <a:xfrm>
            <a:off x="7413625" y="4852988"/>
            <a:ext cx="777875" cy="398462"/>
            <a:chOff x="5096" y="830"/>
            <a:chExt cx="474" cy="412"/>
          </a:xfrm>
        </p:grpSpPr>
        <p:pic>
          <p:nvPicPr>
            <p:cNvPr id="31831" name="Picture 10" descr="drop shadow"/>
            <p:cNvPicPr>
              <a:picLocks noChangeAspect="1" noChangeArrowheads="1"/>
            </p:cNvPicPr>
            <p:nvPr/>
          </p:nvPicPr>
          <p:blipFill>
            <a:blip r:embed="rId5" cstate="print"/>
            <a:srcRect/>
            <a:stretch>
              <a:fillRect/>
            </a:stretch>
          </p:blipFill>
          <p:spPr bwMode="auto">
            <a:xfrm>
              <a:off x="5282" y="981"/>
              <a:ext cx="288" cy="261"/>
            </a:xfrm>
            <a:prstGeom prst="rect">
              <a:avLst/>
            </a:prstGeom>
            <a:noFill/>
            <a:ln w="9525">
              <a:noFill/>
              <a:miter lim="800000"/>
              <a:headEnd/>
              <a:tailEnd/>
            </a:ln>
          </p:spPr>
        </p:pic>
        <p:sp>
          <p:nvSpPr>
            <p:cNvPr id="31832" name="AutoShape 11"/>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prstTxWarp prst="textNoShape">
                <a:avLst/>
              </a:prstTxWarp>
            </a:bodyPr>
            <a:lstStyle/>
            <a:p>
              <a:endParaRPr lang="zh-CN" altLang="en-US">
                <a:cs typeface="黑体" pitchFamily="2" charset="-122"/>
              </a:endParaRPr>
            </a:p>
          </p:txBody>
        </p:sp>
      </p:grpSp>
      <p:grpSp>
        <p:nvGrpSpPr>
          <p:cNvPr id="3" name="Group 12"/>
          <p:cNvGrpSpPr>
            <a:grpSpLocks/>
          </p:cNvGrpSpPr>
          <p:nvPr/>
        </p:nvGrpSpPr>
        <p:grpSpPr bwMode="auto">
          <a:xfrm>
            <a:off x="7566025" y="5005388"/>
            <a:ext cx="777875" cy="398462"/>
            <a:chOff x="5096" y="830"/>
            <a:chExt cx="474" cy="412"/>
          </a:xfrm>
        </p:grpSpPr>
        <p:pic>
          <p:nvPicPr>
            <p:cNvPr id="31829" name="Picture 13" descr="drop shadow"/>
            <p:cNvPicPr>
              <a:picLocks noChangeAspect="1" noChangeArrowheads="1"/>
            </p:cNvPicPr>
            <p:nvPr/>
          </p:nvPicPr>
          <p:blipFill>
            <a:blip r:embed="rId5" cstate="print"/>
            <a:srcRect/>
            <a:stretch>
              <a:fillRect/>
            </a:stretch>
          </p:blipFill>
          <p:spPr bwMode="auto">
            <a:xfrm>
              <a:off x="5282" y="981"/>
              <a:ext cx="288" cy="261"/>
            </a:xfrm>
            <a:prstGeom prst="rect">
              <a:avLst/>
            </a:prstGeom>
            <a:noFill/>
            <a:ln w="9525">
              <a:noFill/>
              <a:miter lim="800000"/>
              <a:headEnd/>
              <a:tailEnd/>
            </a:ln>
          </p:spPr>
        </p:pic>
        <p:sp>
          <p:nvSpPr>
            <p:cNvPr id="31830" name="AutoShape 14"/>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prstTxWarp prst="textNoShape">
                <a:avLst/>
              </a:prstTxWarp>
            </a:bodyPr>
            <a:lstStyle/>
            <a:p>
              <a:endParaRPr lang="zh-CN" altLang="en-US">
                <a:cs typeface="黑体" pitchFamily="2" charset="-122"/>
              </a:endParaRPr>
            </a:p>
          </p:txBody>
        </p:sp>
      </p:grpSp>
      <p:grpSp>
        <p:nvGrpSpPr>
          <p:cNvPr id="4" name="Group 15"/>
          <p:cNvGrpSpPr>
            <a:grpSpLocks/>
          </p:cNvGrpSpPr>
          <p:nvPr/>
        </p:nvGrpSpPr>
        <p:grpSpPr bwMode="auto">
          <a:xfrm>
            <a:off x="7445375" y="4043363"/>
            <a:ext cx="777875" cy="398462"/>
            <a:chOff x="5096" y="830"/>
            <a:chExt cx="474" cy="412"/>
          </a:xfrm>
        </p:grpSpPr>
        <p:pic>
          <p:nvPicPr>
            <p:cNvPr id="31827" name="Picture 16" descr="drop shadow"/>
            <p:cNvPicPr>
              <a:picLocks noChangeAspect="1" noChangeArrowheads="1"/>
            </p:cNvPicPr>
            <p:nvPr/>
          </p:nvPicPr>
          <p:blipFill>
            <a:blip r:embed="rId5" cstate="print"/>
            <a:srcRect/>
            <a:stretch>
              <a:fillRect/>
            </a:stretch>
          </p:blipFill>
          <p:spPr bwMode="auto">
            <a:xfrm>
              <a:off x="5282" y="981"/>
              <a:ext cx="288" cy="261"/>
            </a:xfrm>
            <a:prstGeom prst="rect">
              <a:avLst/>
            </a:prstGeom>
            <a:noFill/>
            <a:ln w="9525">
              <a:noFill/>
              <a:miter lim="800000"/>
              <a:headEnd/>
              <a:tailEnd/>
            </a:ln>
          </p:spPr>
        </p:pic>
        <p:sp>
          <p:nvSpPr>
            <p:cNvPr id="31828" name="AutoShape 17"/>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prstTxWarp prst="textNoShape">
                <a:avLst/>
              </a:prstTxWarp>
            </a:bodyPr>
            <a:lstStyle/>
            <a:p>
              <a:endParaRPr lang="zh-CN" altLang="en-US">
                <a:cs typeface="黑体" pitchFamily="2" charset="-122"/>
              </a:endParaRPr>
            </a:p>
          </p:txBody>
        </p:sp>
      </p:grpSp>
      <p:grpSp>
        <p:nvGrpSpPr>
          <p:cNvPr id="5" name="Group 18"/>
          <p:cNvGrpSpPr>
            <a:grpSpLocks/>
          </p:cNvGrpSpPr>
          <p:nvPr/>
        </p:nvGrpSpPr>
        <p:grpSpPr bwMode="auto">
          <a:xfrm>
            <a:off x="7597775" y="4195763"/>
            <a:ext cx="777875" cy="398462"/>
            <a:chOff x="5096" y="830"/>
            <a:chExt cx="474" cy="412"/>
          </a:xfrm>
        </p:grpSpPr>
        <p:pic>
          <p:nvPicPr>
            <p:cNvPr id="31825" name="Picture 19" descr="drop shadow"/>
            <p:cNvPicPr>
              <a:picLocks noChangeAspect="1" noChangeArrowheads="1"/>
            </p:cNvPicPr>
            <p:nvPr/>
          </p:nvPicPr>
          <p:blipFill>
            <a:blip r:embed="rId5" cstate="print"/>
            <a:srcRect/>
            <a:stretch>
              <a:fillRect/>
            </a:stretch>
          </p:blipFill>
          <p:spPr bwMode="auto">
            <a:xfrm>
              <a:off x="5282" y="981"/>
              <a:ext cx="288" cy="261"/>
            </a:xfrm>
            <a:prstGeom prst="rect">
              <a:avLst/>
            </a:prstGeom>
            <a:noFill/>
            <a:ln w="9525">
              <a:noFill/>
              <a:miter lim="800000"/>
              <a:headEnd/>
              <a:tailEnd/>
            </a:ln>
          </p:spPr>
        </p:pic>
        <p:sp>
          <p:nvSpPr>
            <p:cNvPr id="31826" name="AutoShape 20"/>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prstTxWarp prst="textNoShape">
                <a:avLst/>
              </a:prstTxWarp>
            </a:bodyPr>
            <a:lstStyle/>
            <a:p>
              <a:endParaRPr lang="zh-CN" altLang="en-US">
                <a:cs typeface="黑体" pitchFamily="2" charset="-122"/>
              </a:endParaRPr>
            </a:p>
          </p:txBody>
        </p:sp>
      </p:grpSp>
      <p:grpSp>
        <p:nvGrpSpPr>
          <p:cNvPr id="6" name="Group 21"/>
          <p:cNvGrpSpPr>
            <a:grpSpLocks/>
          </p:cNvGrpSpPr>
          <p:nvPr/>
        </p:nvGrpSpPr>
        <p:grpSpPr bwMode="auto">
          <a:xfrm>
            <a:off x="7437438" y="5676900"/>
            <a:ext cx="777875" cy="398463"/>
            <a:chOff x="5096" y="830"/>
            <a:chExt cx="474" cy="412"/>
          </a:xfrm>
        </p:grpSpPr>
        <p:pic>
          <p:nvPicPr>
            <p:cNvPr id="31823" name="Picture 22" descr="drop shadow"/>
            <p:cNvPicPr>
              <a:picLocks noChangeAspect="1" noChangeArrowheads="1"/>
            </p:cNvPicPr>
            <p:nvPr/>
          </p:nvPicPr>
          <p:blipFill>
            <a:blip r:embed="rId5" cstate="print"/>
            <a:srcRect/>
            <a:stretch>
              <a:fillRect/>
            </a:stretch>
          </p:blipFill>
          <p:spPr bwMode="auto">
            <a:xfrm>
              <a:off x="5282" y="981"/>
              <a:ext cx="288" cy="261"/>
            </a:xfrm>
            <a:prstGeom prst="rect">
              <a:avLst/>
            </a:prstGeom>
            <a:noFill/>
            <a:ln w="9525">
              <a:noFill/>
              <a:miter lim="800000"/>
              <a:headEnd/>
              <a:tailEnd/>
            </a:ln>
          </p:spPr>
        </p:pic>
        <p:sp>
          <p:nvSpPr>
            <p:cNvPr id="31824" name="AutoShape 23"/>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prstTxWarp prst="textNoShape">
                <a:avLst/>
              </a:prstTxWarp>
            </a:bodyPr>
            <a:lstStyle/>
            <a:p>
              <a:endParaRPr lang="zh-CN" altLang="en-US">
                <a:cs typeface="黑体" pitchFamily="2" charset="-122"/>
              </a:endParaRPr>
            </a:p>
          </p:txBody>
        </p:sp>
      </p:grpSp>
      <p:grpSp>
        <p:nvGrpSpPr>
          <p:cNvPr id="7" name="Group 24"/>
          <p:cNvGrpSpPr>
            <a:grpSpLocks/>
          </p:cNvGrpSpPr>
          <p:nvPr/>
        </p:nvGrpSpPr>
        <p:grpSpPr bwMode="auto">
          <a:xfrm>
            <a:off x="7589838" y="5829300"/>
            <a:ext cx="777875" cy="398463"/>
            <a:chOff x="5096" y="830"/>
            <a:chExt cx="474" cy="412"/>
          </a:xfrm>
        </p:grpSpPr>
        <p:pic>
          <p:nvPicPr>
            <p:cNvPr id="31821" name="Picture 25" descr="drop shadow"/>
            <p:cNvPicPr>
              <a:picLocks noChangeAspect="1" noChangeArrowheads="1"/>
            </p:cNvPicPr>
            <p:nvPr/>
          </p:nvPicPr>
          <p:blipFill>
            <a:blip r:embed="rId5" cstate="print"/>
            <a:srcRect/>
            <a:stretch>
              <a:fillRect/>
            </a:stretch>
          </p:blipFill>
          <p:spPr bwMode="auto">
            <a:xfrm>
              <a:off x="5282" y="981"/>
              <a:ext cx="288" cy="261"/>
            </a:xfrm>
            <a:prstGeom prst="rect">
              <a:avLst/>
            </a:prstGeom>
            <a:noFill/>
            <a:ln w="9525">
              <a:noFill/>
              <a:miter lim="800000"/>
              <a:headEnd/>
              <a:tailEnd/>
            </a:ln>
          </p:spPr>
        </p:pic>
        <p:sp>
          <p:nvSpPr>
            <p:cNvPr id="31822" name="AutoShape 26"/>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prstTxWarp prst="textNoShape">
                <a:avLst/>
              </a:prstTxWarp>
            </a:bodyPr>
            <a:lstStyle/>
            <a:p>
              <a:endParaRPr lang="zh-CN" altLang="en-US">
                <a:cs typeface="黑体" pitchFamily="2" charset="-122"/>
              </a:endParaRPr>
            </a:p>
          </p:txBody>
        </p:sp>
      </p:grpSp>
      <p:pic>
        <p:nvPicPr>
          <p:cNvPr id="31759" name="Picture 27" descr="cloud"/>
          <p:cNvPicPr>
            <a:picLocks noChangeAspect="1" noChangeArrowheads="1"/>
          </p:cNvPicPr>
          <p:nvPr/>
        </p:nvPicPr>
        <p:blipFill>
          <a:blip r:embed="rId6" cstate="print"/>
          <a:srcRect/>
          <a:stretch>
            <a:fillRect/>
          </a:stretch>
        </p:blipFill>
        <p:spPr bwMode="auto">
          <a:xfrm>
            <a:off x="223838" y="2995613"/>
            <a:ext cx="1193800" cy="1004887"/>
          </a:xfrm>
          <a:prstGeom prst="rect">
            <a:avLst/>
          </a:prstGeom>
          <a:noFill/>
          <a:ln w="9525">
            <a:noFill/>
            <a:miter lim="800000"/>
            <a:headEnd/>
            <a:tailEnd/>
          </a:ln>
        </p:spPr>
      </p:pic>
      <p:sp>
        <p:nvSpPr>
          <p:cNvPr id="31760" name="Rectangle 28"/>
          <p:cNvSpPr>
            <a:spLocks noChangeArrowheads="1"/>
          </p:cNvSpPr>
          <p:nvPr/>
        </p:nvSpPr>
        <p:spPr bwMode="auto">
          <a:xfrm>
            <a:off x="2139948" y="3740679"/>
            <a:ext cx="789518" cy="318549"/>
          </a:xfrm>
          <a:prstGeom prst="rect">
            <a:avLst/>
          </a:prstGeom>
          <a:noFill/>
          <a:ln w="9525">
            <a:noFill/>
            <a:miter lim="800000"/>
            <a:headEnd/>
            <a:tailEnd/>
          </a:ln>
        </p:spPr>
        <p:txBody>
          <a:bodyPr wrap="square" lIns="0" tIns="0" rIns="0" bIns="0">
            <a:prstTxWarp prst="textNoShape">
              <a:avLst/>
            </a:prstTxWarp>
            <a:spAutoFit/>
          </a:bodyPr>
          <a:lstStyle/>
          <a:p>
            <a:pPr algn="ctr">
              <a:lnSpc>
                <a:spcPct val="85000"/>
              </a:lnSpc>
            </a:pPr>
            <a:r>
              <a:rPr lang="en-US" altLang="zh-CN" sz="1200" dirty="0" smtClean="0">
                <a:ea typeface="宋体" charset="-122"/>
                <a:cs typeface="宋体" charset="-122"/>
              </a:rPr>
              <a:t>防</a:t>
            </a:r>
            <a:r>
              <a:rPr lang="zh-CN" altLang="en-US" sz="1200" dirty="0" smtClean="0">
                <a:ea typeface="宋体" charset="-122"/>
                <a:cs typeface="宋体" charset="-122"/>
              </a:rPr>
              <a:t>火墙</a:t>
            </a:r>
            <a:endParaRPr lang="en-US" altLang="zh-CN" sz="1200" dirty="0" smtClean="0">
              <a:ea typeface="宋体" charset="-122"/>
              <a:cs typeface="宋体" charset="-122"/>
            </a:endParaRPr>
          </a:p>
          <a:p>
            <a:pPr algn="ctr">
              <a:lnSpc>
                <a:spcPct val="85000"/>
              </a:lnSpc>
            </a:pPr>
            <a:r>
              <a:rPr lang="en-US" sz="1200" dirty="0" smtClean="0">
                <a:ea typeface="宋体" charset="-122"/>
                <a:cs typeface="宋体" charset="-122"/>
              </a:rPr>
              <a:t>IPS</a:t>
            </a:r>
            <a:endParaRPr lang="en-US" sz="1200" dirty="0">
              <a:ea typeface="宋体" charset="-122"/>
              <a:cs typeface="宋体" charset="-122"/>
            </a:endParaRPr>
          </a:p>
        </p:txBody>
      </p:sp>
      <p:sp>
        <p:nvSpPr>
          <p:cNvPr id="31761" name="Line 29"/>
          <p:cNvSpPr>
            <a:spLocks noChangeShapeType="1"/>
          </p:cNvSpPr>
          <p:nvPr/>
        </p:nvSpPr>
        <p:spPr bwMode="auto">
          <a:xfrm flipV="1">
            <a:off x="4997450" y="5441950"/>
            <a:ext cx="1485900" cy="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1762" name="Line 30"/>
          <p:cNvSpPr>
            <a:spLocks noChangeShapeType="1"/>
          </p:cNvSpPr>
          <p:nvPr/>
        </p:nvSpPr>
        <p:spPr bwMode="auto">
          <a:xfrm flipV="1">
            <a:off x="4927600" y="2336800"/>
            <a:ext cx="2844800" cy="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1763" name="Line 31"/>
          <p:cNvSpPr>
            <a:spLocks noChangeShapeType="1"/>
          </p:cNvSpPr>
          <p:nvPr/>
        </p:nvSpPr>
        <p:spPr bwMode="auto">
          <a:xfrm flipV="1">
            <a:off x="6604000" y="2051050"/>
            <a:ext cx="0" cy="3000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1764" name="Line 32"/>
          <p:cNvSpPr>
            <a:spLocks noChangeShapeType="1"/>
          </p:cNvSpPr>
          <p:nvPr/>
        </p:nvSpPr>
        <p:spPr bwMode="auto">
          <a:xfrm flipV="1">
            <a:off x="7456488" y="2046288"/>
            <a:ext cx="0" cy="300037"/>
          </a:xfrm>
          <a:prstGeom prst="line">
            <a:avLst/>
          </a:prstGeom>
          <a:noFill/>
          <a:ln w="28575">
            <a:solidFill>
              <a:schemeClr val="folHlink"/>
            </a:solidFill>
            <a:round/>
            <a:headEnd/>
            <a:tailEnd/>
          </a:ln>
        </p:spPr>
        <p:txBody>
          <a:bodyPr>
            <a:prstTxWarp prst="textNoShape">
              <a:avLst/>
            </a:prstTxWarp>
          </a:bodyPr>
          <a:lstStyle/>
          <a:p>
            <a:endParaRPr lang="en-US"/>
          </a:p>
        </p:txBody>
      </p:sp>
      <p:pic>
        <p:nvPicPr>
          <p:cNvPr id="31765" name="Picture 33"/>
          <p:cNvPicPr>
            <a:picLocks noChangeAspect="1" noChangeArrowheads="1"/>
          </p:cNvPicPr>
          <p:nvPr/>
        </p:nvPicPr>
        <p:blipFill>
          <a:blip r:embed="rId7" cstate="print"/>
          <a:srcRect l="34393" t="6386" b="25540"/>
          <a:stretch>
            <a:fillRect/>
          </a:stretch>
        </p:blipFill>
        <p:spPr bwMode="auto">
          <a:xfrm>
            <a:off x="6369050" y="1519238"/>
            <a:ext cx="865188" cy="554037"/>
          </a:xfrm>
          <a:prstGeom prst="rect">
            <a:avLst/>
          </a:prstGeom>
          <a:noFill/>
          <a:ln w="9525">
            <a:noFill/>
            <a:miter lim="800000"/>
            <a:headEnd/>
            <a:tailEnd/>
          </a:ln>
        </p:spPr>
      </p:pic>
      <p:pic>
        <p:nvPicPr>
          <p:cNvPr id="31766" name="Picture 34"/>
          <p:cNvPicPr>
            <a:picLocks noChangeAspect="1" noChangeArrowheads="1"/>
          </p:cNvPicPr>
          <p:nvPr/>
        </p:nvPicPr>
        <p:blipFill>
          <a:blip r:embed="rId7" cstate="print"/>
          <a:srcRect l="34393" t="6386" b="25540"/>
          <a:stretch>
            <a:fillRect/>
          </a:stretch>
        </p:blipFill>
        <p:spPr bwMode="auto">
          <a:xfrm>
            <a:off x="7207250" y="1504950"/>
            <a:ext cx="865188" cy="554038"/>
          </a:xfrm>
          <a:prstGeom prst="rect">
            <a:avLst/>
          </a:prstGeom>
          <a:noFill/>
          <a:ln w="9525">
            <a:noFill/>
            <a:miter lim="800000"/>
            <a:headEnd/>
            <a:tailEnd/>
          </a:ln>
        </p:spPr>
      </p:pic>
      <p:sp>
        <p:nvSpPr>
          <p:cNvPr id="31767" name="Line 35"/>
          <p:cNvSpPr>
            <a:spLocks noChangeShapeType="1"/>
          </p:cNvSpPr>
          <p:nvPr/>
        </p:nvSpPr>
        <p:spPr bwMode="auto">
          <a:xfrm flipV="1">
            <a:off x="4940300" y="2327275"/>
            <a:ext cx="0" cy="2751138"/>
          </a:xfrm>
          <a:prstGeom prst="line">
            <a:avLst/>
          </a:prstGeom>
          <a:noFill/>
          <a:ln w="28575">
            <a:solidFill>
              <a:schemeClr val="folHlink"/>
            </a:solidFill>
            <a:round/>
            <a:headEnd/>
            <a:tailEnd/>
          </a:ln>
        </p:spPr>
        <p:txBody>
          <a:bodyPr>
            <a:prstTxWarp prst="textNoShape">
              <a:avLst/>
            </a:prstTxWarp>
          </a:bodyPr>
          <a:lstStyle/>
          <a:p>
            <a:endParaRPr lang="en-US"/>
          </a:p>
        </p:txBody>
      </p:sp>
      <p:pic>
        <p:nvPicPr>
          <p:cNvPr id="31768" name="Picture 36"/>
          <p:cNvPicPr>
            <a:picLocks noChangeAspect="1" noChangeArrowheads="1"/>
          </p:cNvPicPr>
          <p:nvPr/>
        </p:nvPicPr>
        <p:blipFill>
          <a:blip r:embed="rId8" cstate="print">
            <a:clrChange>
              <a:clrFrom>
                <a:srgbClr val="FEFEFE"/>
              </a:clrFrom>
              <a:clrTo>
                <a:srgbClr val="FEFEFE">
                  <a:alpha val="0"/>
                </a:srgbClr>
              </a:clrTo>
            </a:clrChange>
          </a:blip>
          <a:srcRect r="11400"/>
          <a:stretch>
            <a:fillRect/>
          </a:stretch>
        </p:blipFill>
        <p:spPr bwMode="auto">
          <a:xfrm>
            <a:off x="2357438" y="2814638"/>
            <a:ext cx="703262" cy="950912"/>
          </a:xfrm>
          <a:prstGeom prst="rect">
            <a:avLst/>
          </a:prstGeom>
          <a:noFill/>
          <a:ln w="9525">
            <a:noFill/>
            <a:miter lim="800000"/>
            <a:headEnd/>
            <a:tailEnd/>
          </a:ln>
        </p:spPr>
      </p:pic>
      <p:sp>
        <p:nvSpPr>
          <p:cNvPr id="31769" name="Line 37"/>
          <p:cNvSpPr>
            <a:spLocks noChangeShapeType="1"/>
          </p:cNvSpPr>
          <p:nvPr/>
        </p:nvSpPr>
        <p:spPr bwMode="auto">
          <a:xfrm flipV="1">
            <a:off x="1500188" y="3414713"/>
            <a:ext cx="714375" cy="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1770" name="Rectangle 38"/>
          <p:cNvSpPr>
            <a:spLocks noChangeArrowheads="1"/>
          </p:cNvSpPr>
          <p:nvPr/>
        </p:nvSpPr>
        <p:spPr bwMode="auto">
          <a:xfrm rot="-5400000">
            <a:off x="8003381" y="5095082"/>
            <a:ext cx="1425575" cy="258762"/>
          </a:xfrm>
          <a:prstGeom prst="rect">
            <a:avLst/>
          </a:prstGeom>
          <a:noFill/>
          <a:ln w="9525">
            <a:noFill/>
            <a:miter lim="800000"/>
            <a:headEnd/>
            <a:tailEnd/>
          </a:ln>
        </p:spPr>
        <p:txBody>
          <a:bodyPr wrap="none" lIns="0" tIns="0" rIns="0" bIns="0">
            <a:prstTxWarp prst="textNoShape">
              <a:avLst/>
            </a:prstTxWarp>
            <a:spAutoFit/>
          </a:bodyPr>
          <a:lstStyle/>
          <a:p>
            <a:pPr algn="ctr">
              <a:lnSpc>
                <a:spcPct val="85000"/>
              </a:lnSpc>
            </a:pPr>
            <a:r>
              <a:rPr lang="en-US" sz="2000" b="1">
                <a:solidFill>
                  <a:srgbClr val="008080"/>
                </a:solidFill>
              </a:rPr>
              <a:t>Data Center</a:t>
            </a:r>
          </a:p>
        </p:txBody>
      </p:sp>
      <p:sp>
        <p:nvSpPr>
          <p:cNvPr id="31771" name="Rectangle 39"/>
          <p:cNvSpPr>
            <a:spLocks noChangeArrowheads="1"/>
          </p:cNvSpPr>
          <p:nvPr/>
        </p:nvSpPr>
        <p:spPr bwMode="auto">
          <a:xfrm rot="-5400000">
            <a:off x="8479631" y="2148682"/>
            <a:ext cx="523875" cy="258762"/>
          </a:xfrm>
          <a:prstGeom prst="rect">
            <a:avLst/>
          </a:prstGeom>
          <a:noFill/>
          <a:ln w="9525">
            <a:noFill/>
            <a:miter lim="800000"/>
            <a:headEnd/>
            <a:tailEnd/>
          </a:ln>
        </p:spPr>
        <p:txBody>
          <a:bodyPr wrap="none" lIns="0" tIns="0" rIns="0" bIns="0">
            <a:prstTxWarp prst="textNoShape">
              <a:avLst/>
            </a:prstTxWarp>
            <a:spAutoFit/>
          </a:bodyPr>
          <a:lstStyle/>
          <a:p>
            <a:pPr algn="ctr">
              <a:lnSpc>
                <a:spcPct val="85000"/>
              </a:lnSpc>
            </a:pPr>
            <a:r>
              <a:rPr lang="en-US" sz="2000" b="1">
                <a:solidFill>
                  <a:srgbClr val="000099"/>
                </a:solidFill>
              </a:rPr>
              <a:t>LAN</a:t>
            </a:r>
          </a:p>
        </p:txBody>
      </p:sp>
      <p:sp>
        <p:nvSpPr>
          <p:cNvPr id="51240" name="Line 40"/>
          <p:cNvSpPr>
            <a:spLocks noChangeShapeType="1"/>
          </p:cNvSpPr>
          <p:nvPr/>
        </p:nvSpPr>
        <p:spPr bwMode="auto">
          <a:xfrm flipH="1">
            <a:off x="1462088" y="3357563"/>
            <a:ext cx="958850" cy="0"/>
          </a:xfrm>
          <a:prstGeom prst="line">
            <a:avLst/>
          </a:prstGeom>
          <a:noFill/>
          <a:ln w="111125">
            <a:solidFill>
              <a:schemeClr val="accent2"/>
            </a:solidFill>
            <a:round/>
            <a:headEnd/>
            <a:tailEnd/>
          </a:ln>
          <a:effectLst>
            <a:outerShdw dist="25400" dir="5400000" algn="ctr" rotWithShape="0">
              <a:schemeClr val="tx1"/>
            </a:outerShdw>
          </a:effectLst>
        </p:spPr>
        <p:txBody>
          <a:bodyPr/>
          <a:lstStyle/>
          <a:p>
            <a:pPr>
              <a:defRPr/>
            </a:pPr>
            <a:endParaRPr lang="zh-CN" altLang="en-US"/>
          </a:p>
        </p:txBody>
      </p:sp>
      <p:sp>
        <p:nvSpPr>
          <p:cNvPr id="31773" name="Line 41"/>
          <p:cNvSpPr>
            <a:spLocks noChangeShapeType="1"/>
          </p:cNvSpPr>
          <p:nvPr/>
        </p:nvSpPr>
        <p:spPr bwMode="auto">
          <a:xfrm flipH="1" flipV="1">
            <a:off x="1766888" y="2913063"/>
            <a:ext cx="614362" cy="428625"/>
          </a:xfrm>
          <a:prstGeom prst="line">
            <a:avLst/>
          </a:prstGeom>
          <a:noFill/>
          <a:ln w="38100">
            <a:solidFill>
              <a:schemeClr val="accent2"/>
            </a:solidFill>
            <a:round/>
            <a:headEnd/>
            <a:tailEnd type="triangle" w="med" len="med"/>
          </a:ln>
        </p:spPr>
        <p:txBody>
          <a:bodyPr>
            <a:prstTxWarp prst="textNoShape">
              <a:avLst/>
            </a:prstTxWarp>
          </a:bodyPr>
          <a:lstStyle/>
          <a:p>
            <a:endParaRPr lang="en-US"/>
          </a:p>
        </p:txBody>
      </p:sp>
      <p:sp>
        <p:nvSpPr>
          <p:cNvPr id="31774" name="Line 42"/>
          <p:cNvSpPr>
            <a:spLocks noChangeShapeType="1"/>
          </p:cNvSpPr>
          <p:nvPr/>
        </p:nvSpPr>
        <p:spPr bwMode="auto">
          <a:xfrm flipH="1" flipV="1">
            <a:off x="2162175" y="2951163"/>
            <a:ext cx="242888" cy="400050"/>
          </a:xfrm>
          <a:prstGeom prst="line">
            <a:avLst/>
          </a:prstGeom>
          <a:noFill/>
          <a:ln w="38100">
            <a:solidFill>
              <a:schemeClr val="accent2"/>
            </a:solidFill>
            <a:round/>
            <a:headEnd/>
            <a:tailEnd type="triangle" w="med" len="med"/>
          </a:ln>
        </p:spPr>
        <p:txBody>
          <a:bodyPr>
            <a:prstTxWarp prst="textNoShape">
              <a:avLst/>
            </a:prstTxWarp>
          </a:bodyPr>
          <a:lstStyle/>
          <a:p>
            <a:endParaRPr lang="en-US"/>
          </a:p>
        </p:txBody>
      </p:sp>
      <p:sp>
        <p:nvSpPr>
          <p:cNvPr id="31775" name="Rectangle 43"/>
          <p:cNvSpPr>
            <a:spLocks noChangeArrowheads="1"/>
          </p:cNvSpPr>
          <p:nvPr/>
        </p:nvSpPr>
        <p:spPr bwMode="auto">
          <a:xfrm>
            <a:off x="1012825" y="2516188"/>
            <a:ext cx="1724025" cy="311150"/>
          </a:xfrm>
          <a:prstGeom prst="rect">
            <a:avLst/>
          </a:prstGeom>
          <a:noFill/>
          <a:ln w="9525">
            <a:noFill/>
            <a:miter lim="800000"/>
            <a:headEnd/>
            <a:tailEnd/>
          </a:ln>
        </p:spPr>
        <p:txBody>
          <a:bodyPr lIns="0" tIns="0" rIns="0" bIns="0">
            <a:prstTxWarp prst="textNoShape">
              <a:avLst/>
            </a:prstTxWarp>
            <a:spAutoFit/>
          </a:bodyPr>
          <a:lstStyle/>
          <a:p>
            <a:pPr algn="ctr">
              <a:lnSpc>
                <a:spcPct val="85000"/>
              </a:lnSpc>
            </a:pPr>
            <a:r>
              <a:rPr lang="en-US" altLang="zh-CN" sz="1200">
                <a:ea typeface="宋体" charset="-122"/>
                <a:cs typeface="宋体" charset="-122"/>
              </a:rPr>
              <a:t>传统</a:t>
            </a:r>
            <a:r>
              <a:rPr lang="zh-CN" altLang="en-US" sz="1200">
                <a:ea typeface="宋体" charset="-122"/>
                <a:cs typeface="宋体" charset="-122"/>
              </a:rPr>
              <a:t>防火墙</a:t>
            </a:r>
          </a:p>
          <a:p>
            <a:pPr algn="ctr">
              <a:lnSpc>
                <a:spcPct val="85000"/>
              </a:lnSpc>
            </a:pPr>
            <a:r>
              <a:rPr lang="zh-CN" altLang="en-US" sz="1200">
                <a:ea typeface="宋体" charset="-122"/>
                <a:cs typeface="宋体" charset="-122"/>
              </a:rPr>
              <a:t>只能防止网络攻击</a:t>
            </a:r>
            <a:endParaRPr lang="en-US" sz="1200">
              <a:ea typeface="宋体" charset="-122"/>
              <a:cs typeface="宋体" charset="-122"/>
            </a:endParaRPr>
          </a:p>
        </p:txBody>
      </p:sp>
      <p:pic>
        <p:nvPicPr>
          <p:cNvPr id="31776" name="Picture 44"/>
          <p:cNvPicPr>
            <a:picLocks noChangeAspect="1" noChangeArrowheads="1"/>
          </p:cNvPicPr>
          <p:nvPr/>
        </p:nvPicPr>
        <p:blipFill>
          <a:blip r:embed="rId9" cstate="print"/>
          <a:srcRect r="-7335" b="8846"/>
          <a:stretch>
            <a:fillRect/>
          </a:stretch>
        </p:blipFill>
        <p:spPr bwMode="auto">
          <a:xfrm>
            <a:off x="3627438" y="3578225"/>
            <a:ext cx="847725" cy="508000"/>
          </a:xfrm>
          <a:prstGeom prst="rect">
            <a:avLst/>
          </a:prstGeom>
          <a:noFill/>
          <a:ln w="9525">
            <a:noFill/>
            <a:miter lim="800000"/>
            <a:headEnd/>
            <a:tailEnd/>
          </a:ln>
        </p:spPr>
      </p:pic>
      <p:sp>
        <p:nvSpPr>
          <p:cNvPr id="31777" name="Rectangle 45"/>
          <p:cNvSpPr>
            <a:spLocks noChangeArrowheads="1"/>
          </p:cNvSpPr>
          <p:nvPr/>
        </p:nvSpPr>
        <p:spPr bwMode="auto">
          <a:xfrm>
            <a:off x="3160713" y="4208463"/>
            <a:ext cx="1498600" cy="155575"/>
          </a:xfrm>
          <a:prstGeom prst="rect">
            <a:avLst/>
          </a:prstGeom>
          <a:noFill/>
          <a:ln w="9525">
            <a:noFill/>
            <a:miter lim="800000"/>
            <a:headEnd/>
            <a:tailEnd/>
          </a:ln>
        </p:spPr>
        <p:txBody>
          <a:bodyPr lIns="0" tIns="0" rIns="0" bIns="0">
            <a:prstTxWarp prst="textNoShape">
              <a:avLst/>
            </a:prstTxWarp>
            <a:spAutoFit/>
          </a:bodyPr>
          <a:lstStyle/>
          <a:p>
            <a:pPr algn="ctr">
              <a:lnSpc>
                <a:spcPct val="85000"/>
              </a:lnSpc>
            </a:pPr>
            <a:r>
              <a:rPr lang="en-US" altLang="zh-CN" sz="1200">
                <a:ea typeface="宋体" charset="-122"/>
                <a:cs typeface="宋体" charset="-122"/>
              </a:rPr>
              <a:t>IDS</a:t>
            </a:r>
            <a:endParaRPr lang="en-US" sz="1200">
              <a:ea typeface="宋体" charset="-122"/>
              <a:cs typeface="宋体" charset="-122"/>
            </a:endParaRPr>
          </a:p>
        </p:txBody>
      </p:sp>
      <p:sp>
        <p:nvSpPr>
          <p:cNvPr id="31778" name="Rectangle 46"/>
          <p:cNvSpPr>
            <a:spLocks noChangeArrowheads="1"/>
          </p:cNvSpPr>
          <p:nvPr/>
        </p:nvSpPr>
        <p:spPr bwMode="auto">
          <a:xfrm>
            <a:off x="2954338" y="2719388"/>
            <a:ext cx="1719262" cy="361950"/>
          </a:xfrm>
          <a:prstGeom prst="rect">
            <a:avLst/>
          </a:prstGeom>
          <a:noFill/>
          <a:ln w="9525">
            <a:noFill/>
            <a:miter lim="800000"/>
            <a:headEnd/>
            <a:tailEnd/>
          </a:ln>
        </p:spPr>
        <p:txBody>
          <a:bodyPr lIns="0" tIns="0" rIns="0" bIns="0">
            <a:prstTxWarp prst="textNoShape">
              <a:avLst/>
            </a:prstTxWarp>
            <a:spAutoFit/>
          </a:bodyPr>
          <a:lstStyle/>
          <a:p>
            <a:pPr algn="ctr">
              <a:lnSpc>
                <a:spcPct val="85000"/>
              </a:lnSpc>
            </a:pPr>
            <a:r>
              <a:rPr lang="en-US" sz="1400">
                <a:solidFill>
                  <a:srgbClr val="CC0000"/>
                </a:solidFill>
              </a:rPr>
              <a:t>Port 80/443 Web </a:t>
            </a:r>
            <a:r>
              <a:rPr lang="en-US" altLang="zh-CN" sz="1400">
                <a:solidFill>
                  <a:srgbClr val="CC0000"/>
                </a:solidFill>
                <a:ea typeface="宋体" charset="-122"/>
                <a:cs typeface="宋体" charset="-122"/>
              </a:rPr>
              <a:t>流量</a:t>
            </a:r>
            <a:r>
              <a:rPr lang="zh-CN" altLang="en-US" sz="1400">
                <a:solidFill>
                  <a:srgbClr val="CC0000"/>
                </a:solidFill>
                <a:ea typeface="宋体" charset="-122"/>
                <a:cs typeface="宋体" charset="-122"/>
              </a:rPr>
              <a:t>畅通无阻</a:t>
            </a:r>
            <a:endParaRPr lang="en-US" sz="1400">
              <a:solidFill>
                <a:srgbClr val="CC0000"/>
              </a:solidFill>
              <a:ea typeface="宋体" charset="-122"/>
              <a:cs typeface="宋体" charset="-122"/>
            </a:endParaRPr>
          </a:p>
        </p:txBody>
      </p:sp>
      <p:sp>
        <p:nvSpPr>
          <p:cNvPr id="31779" name="Line 47"/>
          <p:cNvSpPr>
            <a:spLocks noChangeShapeType="1"/>
          </p:cNvSpPr>
          <p:nvPr/>
        </p:nvSpPr>
        <p:spPr bwMode="auto">
          <a:xfrm flipV="1">
            <a:off x="3911600" y="3416300"/>
            <a:ext cx="0" cy="1603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1780" name="Rectangle 48"/>
          <p:cNvSpPr>
            <a:spLocks noChangeArrowheads="1"/>
          </p:cNvSpPr>
          <p:nvPr/>
        </p:nvSpPr>
        <p:spPr bwMode="auto">
          <a:xfrm>
            <a:off x="5718175" y="1246188"/>
            <a:ext cx="1719263" cy="180975"/>
          </a:xfrm>
          <a:prstGeom prst="rect">
            <a:avLst/>
          </a:prstGeom>
          <a:noFill/>
          <a:ln w="9525">
            <a:noFill/>
            <a:miter lim="800000"/>
            <a:headEnd/>
            <a:tailEnd/>
          </a:ln>
        </p:spPr>
        <p:txBody>
          <a:bodyPr lIns="0" tIns="0" rIns="0" bIns="0">
            <a:prstTxWarp prst="textNoShape">
              <a:avLst/>
            </a:prstTxWarp>
            <a:spAutoFit/>
          </a:bodyPr>
          <a:lstStyle/>
          <a:p>
            <a:pPr algn="ctr">
              <a:lnSpc>
                <a:spcPct val="85000"/>
              </a:lnSpc>
            </a:pPr>
            <a:r>
              <a:rPr lang="en-US" sz="1400">
                <a:solidFill>
                  <a:srgbClr val="333399"/>
                </a:solidFill>
              </a:rPr>
              <a:t>Employees</a:t>
            </a:r>
          </a:p>
        </p:txBody>
      </p:sp>
      <p:sp>
        <p:nvSpPr>
          <p:cNvPr id="31781" name="Rectangle 49"/>
          <p:cNvSpPr>
            <a:spLocks noChangeArrowheads="1"/>
          </p:cNvSpPr>
          <p:nvPr/>
        </p:nvSpPr>
        <p:spPr bwMode="auto">
          <a:xfrm>
            <a:off x="6418263" y="6372225"/>
            <a:ext cx="1719262" cy="180975"/>
          </a:xfrm>
          <a:prstGeom prst="rect">
            <a:avLst/>
          </a:prstGeom>
          <a:noFill/>
          <a:ln w="9525">
            <a:noFill/>
            <a:miter lim="800000"/>
            <a:headEnd/>
            <a:tailEnd/>
          </a:ln>
        </p:spPr>
        <p:txBody>
          <a:bodyPr lIns="0" tIns="0" rIns="0" bIns="0">
            <a:prstTxWarp prst="textNoShape">
              <a:avLst/>
            </a:prstTxWarp>
            <a:spAutoFit/>
          </a:bodyPr>
          <a:lstStyle/>
          <a:p>
            <a:pPr algn="ctr">
              <a:lnSpc>
                <a:spcPct val="85000"/>
              </a:lnSpc>
            </a:pPr>
            <a:r>
              <a:rPr lang="en-US" sz="1400">
                <a:solidFill>
                  <a:srgbClr val="008582"/>
                </a:solidFill>
              </a:rPr>
              <a:t>Web</a:t>
            </a:r>
            <a:r>
              <a:rPr lang="en-US" altLang="zh-CN" sz="1400">
                <a:solidFill>
                  <a:srgbClr val="008582"/>
                </a:solidFill>
                <a:ea typeface="宋体" charset="-122"/>
                <a:cs typeface="宋体" charset="-122"/>
              </a:rPr>
              <a:t>应用</a:t>
            </a:r>
            <a:endParaRPr lang="en-US" sz="1400">
              <a:solidFill>
                <a:srgbClr val="008582"/>
              </a:solidFill>
              <a:ea typeface="宋体" charset="-122"/>
              <a:cs typeface="宋体" charset="-122"/>
            </a:endParaRPr>
          </a:p>
        </p:txBody>
      </p:sp>
      <p:sp>
        <p:nvSpPr>
          <p:cNvPr id="31782" name="Line 50"/>
          <p:cNvSpPr>
            <a:spLocks noChangeShapeType="1"/>
          </p:cNvSpPr>
          <p:nvPr/>
        </p:nvSpPr>
        <p:spPr bwMode="auto">
          <a:xfrm flipV="1">
            <a:off x="5670550" y="2046288"/>
            <a:ext cx="0" cy="300037"/>
          </a:xfrm>
          <a:prstGeom prst="line">
            <a:avLst/>
          </a:prstGeom>
          <a:noFill/>
          <a:ln w="28575">
            <a:solidFill>
              <a:schemeClr val="folHlink"/>
            </a:solidFill>
            <a:round/>
            <a:headEnd/>
            <a:tailEnd/>
          </a:ln>
        </p:spPr>
        <p:txBody>
          <a:bodyPr>
            <a:prstTxWarp prst="textNoShape">
              <a:avLst/>
            </a:prstTxWarp>
          </a:bodyPr>
          <a:lstStyle/>
          <a:p>
            <a:endParaRPr lang="en-US"/>
          </a:p>
        </p:txBody>
      </p:sp>
      <p:pic>
        <p:nvPicPr>
          <p:cNvPr id="31783" name="Picture 51"/>
          <p:cNvPicPr>
            <a:picLocks noChangeAspect="1" noChangeArrowheads="1"/>
          </p:cNvPicPr>
          <p:nvPr/>
        </p:nvPicPr>
        <p:blipFill>
          <a:blip r:embed="rId10" cstate="print"/>
          <a:srcRect/>
          <a:stretch>
            <a:fillRect/>
          </a:stretch>
        </p:blipFill>
        <p:spPr bwMode="auto">
          <a:xfrm>
            <a:off x="5383213" y="1606550"/>
            <a:ext cx="874712" cy="506413"/>
          </a:xfrm>
          <a:prstGeom prst="rect">
            <a:avLst/>
          </a:prstGeom>
          <a:noFill/>
          <a:ln w="9525">
            <a:noFill/>
            <a:miter lim="800000"/>
            <a:headEnd/>
            <a:tailEnd/>
          </a:ln>
        </p:spPr>
      </p:pic>
      <p:sp>
        <p:nvSpPr>
          <p:cNvPr id="31784" name="Line 52"/>
          <p:cNvSpPr>
            <a:spLocks noChangeShapeType="1"/>
          </p:cNvSpPr>
          <p:nvPr/>
        </p:nvSpPr>
        <p:spPr bwMode="auto">
          <a:xfrm flipV="1">
            <a:off x="2871788" y="3409950"/>
            <a:ext cx="1728787" cy="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51253" name="Line 53"/>
          <p:cNvSpPr>
            <a:spLocks noChangeShapeType="1"/>
          </p:cNvSpPr>
          <p:nvPr/>
        </p:nvSpPr>
        <p:spPr bwMode="auto">
          <a:xfrm flipH="1">
            <a:off x="2654300" y="3375025"/>
            <a:ext cx="2252663" cy="0"/>
          </a:xfrm>
          <a:prstGeom prst="line">
            <a:avLst/>
          </a:prstGeom>
          <a:noFill/>
          <a:ln w="111125">
            <a:solidFill>
              <a:srgbClr val="FF0000"/>
            </a:solidFill>
            <a:round/>
            <a:headEnd/>
            <a:tailEnd/>
          </a:ln>
          <a:effectLst>
            <a:outerShdw dist="28398" dir="3806097" algn="ctr" rotWithShape="0">
              <a:schemeClr val="tx1"/>
            </a:outerShdw>
          </a:effectLst>
        </p:spPr>
        <p:txBody>
          <a:bodyPr/>
          <a:lstStyle/>
          <a:p>
            <a:pPr>
              <a:defRPr/>
            </a:pPr>
            <a:endParaRPr lang="zh-CN" altLang="en-US"/>
          </a:p>
        </p:txBody>
      </p:sp>
      <p:sp>
        <p:nvSpPr>
          <p:cNvPr id="51254" name="Line 54"/>
          <p:cNvSpPr>
            <a:spLocks noChangeShapeType="1"/>
          </p:cNvSpPr>
          <p:nvPr/>
        </p:nvSpPr>
        <p:spPr bwMode="auto">
          <a:xfrm rot="5400000">
            <a:off x="4017962" y="4554538"/>
            <a:ext cx="1819275" cy="0"/>
          </a:xfrm>
          <a:prstGeom prst="line">
            <a:avLst/>
          </a:prstGeom>
          <a:noFill/>
          <a:ln w="111125">
            <a:solidFill>
              <a:srgbClr val="FF0000"/>
            </a:solidFill>
            <a:round/>
            <a:headEnd/>
            <a:tailEnd/>
          </a:ln>
          <a:effectLst>
            <a:outerShdw dist="28398" dir="3806097" algn="ctr" rotWithShape="0">
              <a:schemeClr val="tx1"/>
            </a:outerShdw>
          </a:effectLst>
        </p:spPr>
        <p:txBody>
          <a:bodyPr/>
          <a:lstStyle/>
          <a:p>
            <a:pPr>
              <a:defRPr/>
            </a:pPr>
            <a:endParaRPr lang="zh-CN" altLang="en-US"/>
          </a:p>
        </p:txBody>
      </p:sp>
      <p:sp>
        <p:nvSpPr>
          <p:cNvPr id="51255" name="Line 55"/>
          <p:cNvSpPr>
            <a:spLocks noChangeShapeType="1"/>
          </p:cNvSpPr>
          <p:nvPr/>
        </p:nvSpPr>
        <p:spPr bwMode="auto">
          <a:xfrm flipH="1">
            <a:off x="4899025" y="5408613"/>
            <a:ext cx="1577975" cy="0"/>
          </a:xfrm>
          <a:prstGeom prst="line">
            <a:avLst/>
          </a:prstGeom>
          <a:noFill/>
          <a:ln w="111125">
            <a:solidFill>
              <a:srgbClr val="FF0000"/>
            </a:solidFill>
            <a:round/>
            <a:headEnd type="triangle" w="med" len="med"/>
            <a:tailEnd/>
          </a:ln>
          <a:effectLst>
            <a:outerShdw dist="28398" dir="3806097" algn="ctr" rotWithShape="0">
              <a:schemeClr val="tx1"/>
            </a:outerShdw>
          </a:effectLst>
        </p:spPr>
        <p:txBody>
          <a:bodyPr/>
          <a:lstStyle/>
          <a:p>
            <a:pPr>
              <a:defRPr/>
            </a:pPr>
            <a:endParaRPr lang="zh-CN" altLang="en-US"/>
          </a:p>
        </p:txBody>
      </p:sp>
      <p:grpSp>
        <p:nvGrpSpPr>
          <p:cNvPr id="8" name="Group 56"/>
          <p:cNvGrpSpPr>
            <a:grpSpLocks/>
          </p:cNvGrpSpPr>
          <p:nvPr/>
        </p:nvGrpSpPr>
        <p:grpSpPr bwMode="auto">
          <a:xfrm>
            <a:off x="4583113" y="3027363"/>
            <a:ext cx="919162" cy="633412"/>
            <a:chOff x="1437" y="1837"/>
            <a:chExt cx="579" cy="399"/>
          </a:xfrm>
        </p:grpSpPr>
        <p:pic>
          <p:nvPicPr>
            <p:cNvPr id="31812" name="Picture 57"/>
            <p:cNvPicPr>
              <a:picLocks noChangeAspect="1" noChangeArrowheads="1"/>
            </p:cNvPicPr>
            <p:nvPr/>
          </p:nvPicPr>
          <p:blipFill>
            <a:blip r:embed="rId9" cstate="print"/>
            <a:srcRect t="-1950" r="8351" b="15474"/>
            <a:stretch>
              <a:fillRect/>
            </a:stretch>
          </p:blipFill>
          <p:spPr bwMode="auto">
            <a:xfrm>
              <a:off x="1437" y="1837"/>
              <a:ext cx="579" cy="399"/>
            </a:xfrm>
            <a:prstGeom prst="rect">
              <a:avLst/>
            </a:prstGeom>
            <a:noFill/>
            <a:ln w="9525">
              <a:noFill/>
              <a:miter lim="800000"/>
              <a:headEnd/>
              <a:tailEnd/>
            </a:ln>
          </p:spPr>
        </p:pic>
        <p:sp>
          <p:nvSpPr>
            <p:cNvPr id="31813" name="AutoShape 58"/>
            <p:cNvSpPr>
              <a:spLocks noChangeArrowheads="1"/>
            </p:cNvSpPr>
            <p:nvPr/>
          </p:nvSpPr>
          <p:spPr bwMode="auto">
            <a:xfrm>
              <a:off x="1643" y="2036"/>
              <a:ext cx="97" cy="84"/>
            </a:xfrm>
            <a:prstGeom prst="rightArrow">
              <a:avLst>
                <a:gd name="adj1" fmla="val 40204"/>
                <a:gd name="adj2" fmla="val 38150"/>
              </a:avLst>
            </a:prstGeom>
            <a:solidFill>
              <a:srgbClr val="FFAF39"/>
            </a:solidFill>
            <a:ln w="9525">
              <a:solidFill>
                <a:schemeClr val="bg2"/>
              </a:solidFill>
              <a:miter lim="800000"/>
              <a:headEnd/>
              <a:tailEnd/>
            </a:ln>
          </p:spPr>
          <p:txBody>
            <a:bodyPr wrap="none" anchor="ctr">
              <a:prstTxWarp prst="textNoShape">
                <a:avLst/>
              </a:prstTxWarp>
            </a:bodyPr>
            <a:lstStyle/>
            <a:p>
              <a:endParaRPr lang="zh-CN" altLang="en-US">
                <a:cs typeface="黑体" pitchFamily="2" charset="-122"/>
              </a:endParaRPr>
            </a:p>
          </p:txBody>
        </p:sp>
        <p:sp>
          <p:nvSpPr>
            <p:cNvPr id="31814" name="AutoShape 59"/>
            <p:cNvSpPr>
              <a:spLocks noChangeArrowheads="1"/>
            </p:cNvSpPr>
            <p:nvPr/>
          </p:nvSpPr>
          <p:spPr bwMode="auto">
            <a:xfrm rot="-1953640">
              <a:off x="1642" y="1968"/>
              <a:ext cx="97" cy="85"/>
            </a:xfrm>
            <a:prstGeom prst="rightArrow">
              <a:avLst>
                <a:gd name="adj1" fmla="val 40204"/>
                <a:gd name="adj2" fmla="val 37701"/>
              </a:avLst>
            </a:prstGeom>
            <a:solidFill>
              <a:srgbClr val="FFAF39"/>
            </a:solidFill>
            <a:ln w="9525">
              <a:solidFill>
                <a:schemeClr val="bg2"/>
              </a:solidFill>
              <a:miter lim="800000"/>
              <a:headEnd/>
              <a:tailEnd/>
            </a:ln>
          </p:spPr>
          <p:txBody>
            <a:bodyPr wrap="none" anchor="ctr">
              <a:prstTxWarp prst="textNoShape">
                <a:avLst/>
              </a:prstTxWarp>
            </a:bodyPr>
            <a:lstStyle/>
            <a:p>
              <a:endParaRPr lang="zh-CN" altLang="en-US">
                <a:cs typeface="黑体" pitchFamily="2" charset="-122"/>
              </a:endParaRPr>
            </a:p>
          </p:txBody>
        </p:sp>
        <p:sp>
          <p:nvSpPr>
            <p:cNvPr id="31815" name="AutoShape 60"/>
            <p:cNvSpPr>
              <a:spLocks noChangeArrowheads="1"/>
            </p:cNvSpPr>
            <p:nvPr/>
          </p:nvSpPr>
          <p:spPr bwMode="auto">
            <a:xfrm rot="2141263" flipV="1">
              <a:off x="1640" y="2103"/>
              <a:ext cx="98" cy="85"/>
            </a:xfrm>
            <a:prstGeom prst="rightArrow">
              <a:avLst>
                <a:gd name="adj1" fmla="val 40204"/>
                <a:gd name="adj2" fmla="val 38090"/>
              </a:avLst>
            </a:prstGeom>
            <a:solidFill>
              <a:srgbClr val="FFAF39"/>
            </a:solidFill>
            <a:ln w="9525">
              <a:solidFill>
                <a:schemeClr val="bg2"/>
              </a:solidFill>
              <a:miter lim="800000"/>
              <a:headEnd/>
              <a:tailEnd/>
            </a:ln>
          </p:spPr>
          <p:txBody>
            <a:bodyPr wrap="none" anchor="ctr">
              <a:prstTxWarp prst="textNoShape">
                <a:avLst/>
              </a:prstTxWarp>
            </a:bodyPr>
            <a:lstStyle/>
            <a:p>
              <a:endParaRPr lang="zh-CN" altLang="en-US">
                <a:cs typeface="黑体" pitchFamily="2" charset="-122"/>
              </a:endParaRPr>
            </a:p>
          </p:txBody>
        </p:sp>
        <p:sp>
          <p:nvSpPr>
            <p:cNvPr id="31816" name="AutoShape 61"/>
            <p:cNvSpPr>
              <a:spLocks noChangeArrowheads="1"/>
            </p:cNvSpPr>
            <p:nvPr/>
          </p:nvSpPr>
          <p:spPr bwMode="auto">
            <a:xfrm rot="5400000">
              <a:off x="1565" y="2138"/>
              <a:ext cx="97" cy="84"/>
            </a:xfrm>
            <a:prstGeom prst="rightArrow">
              <a:avLst>
                <a:gd name="adj1" fmla="val 40204"/>
                <a:gd name="adj2" fmla="val 38150"/>
              </a:avLst>
            </a:prstGeom>
            <a:solidFill>
              <a:srgbClr val="FFAF39"/>
            </a:solidFill>
            <a:ln w="9525">
              <a:solidFill>
                <a:schemeClr val="bg2"/>
              </a:solidFill>
              <a:miter lim="800000"/>
              <a:headEnd/>
              <a:tailEnd/>
            </a:ln>
          </p:spPr>
          <p:txBody>
            <a:bodyPr wrap="none" anchor="ctr">
              <a:prstTxWarp prst="textNoShape">
                <a:avLst/>
              </a:prstTxWarp>
            </a:bodyPr>
            <a:lstStyle/>
            <a:p>
              <a:endParaRPr lang="zh-CN" altLang="en-US">
                <a:cs typeface="黑体" pitchFamily="2" charset="-122"/>
              </a:endParaRPr>
            </a:p>
          </p:txBody>
        </p:sp>
        <p:sp>
          <p:nvSpPr>
            <p:cNvPr id="31817" name="AutoShape 62"/>
            <p:cNvSpPr>
              <a:spLocks noChangeArrowheads="1"/>
            </p:cNvSpPr>
            <p:nvPr/>
          </p:nvSpPr>
          <p:spPr bwMode="auto">
            <a:xfrm flipH="1">
              <a:off x="1481" y="2046"/>
              <a:ext cx="97" cy="84"/>
            </a:xfrm>
            <a:prstGeom prst="rightArrow">
              <a:avLst>
                <a:gd name="adj1" fmla="val 40204"/>
                <a:gd name="adj2" fmla="val 38150"/>
              </a:avLst>
            </a:prstGeom>
            <a:solidFill>
              <a:srgbClr val="FFAF39"/>
            </a:solidFill>
            <a:ln w="9525">
              <a:solidFill>
                <a:schemeClr val="bg2"/>
              </a:solidFill>
              <a:miter lim="800000"/>
              <a:headEnd/>
              <a:tailEnd/>
            </a:ln>
          </p:spPr>
          <p:txBody>
            <a:bodyPr wrap="none" anchor="ctr">
              <a:prstTxWarp prst="textNoShape">
                <a:avLst/>
              </a:prstTxWarp>
            </a:bodyPr>
            <a:lstStyle/>
            <a:p>
              <a:endParaRPr lang="zh-CN" altLang="en-US">
                <a:cs typeface="黑体" pitchFamily="2" charset="-122"/>
              </a:endParaRPr>
            </a:p>
          </p:txBody>
        </p:sp>
        <p:sp>
          <p:nvSpPr>
            <p:cNvPr id="31818" name="AutoShape 63"/>
            <p:cNvSpPr>
              <a:spLocks noChangeArrowheads="1"/>
            </p:cNvSpPr>
            <p:nvPr/>
          </p:nvSpPr>
          <p:spPr bwMode="auto">
            <a:xfrm rot="1953640" flipH="1">
              <a:off x="1480" y="1978"/>
              <a:ext cx="97" cy="85"/>
            </a:xfrm>
            <a:prstGeom prst="rightArrow">
              <a:avLst>
                <a:gd name="adj1" fmla="val 40204"/>
                <a:gd name="adj2" fmla="val 37701"/>
              </a:avLst>
            </a:prstGeom>
            <a:solidFill>
              <a:srgbClr val="FFAF39"/>
            </a:solidFill>
            <a:ln w="9525">
              <a:solidFill>
                <a:schemeClr val="bg2"/>
              </a:solidFill>
              <a:miter lim="800000"/>
              <a:headEnd/>
              <a:tailEnd/>
            </a:ln>
          </p:spPr>
          <p:txBody>
            <a:bodyPr wrap="none" anchor="ctr">
              <a:prstTxWarp prst="textNoShape">
                <a:avLst/>
              </a:prstTxWarp>
            </a:bodyPr>
            <a:lstStyle/>
            <a:p>
              <a:endParaRPr lang="zh-CN" altLang="en-US">
                <a:cs typeface="黑体" pitchFamily="2" charset="-122"/>
              </a:endParaRPr>
            </a:p>
          </p:txBody>
        </p:sp>
        <p:sp>
          <p:nvSpPr>
            <p:cNvPr id="31819" name="AutoShape 64"/>
            <p:cNvSpPr>
              <a:spLocks noChangeArrowheads="1"/>
            </p:cNvSpPr>
            <p:nvPr/>
          </p:nvSpPr>
          <p:spPr bwMode="auto">
            <a:xfrm rot="-2141263" flipH="1" flipV="1">
              <a:off x="1478" y="2113"/>
              <a:ext cx="98" cy="85"/>
            </a:xfrm>
            <a:prstGeom prst="rightArrow">
              <a:avLst>
                <a:gd name="adj1" fmla="val 40204"/>
                <a:gd name="adj2" fmla="val 38090"/>
              </a:avLst>
            </a:prstGeom>
            <a:solidFill>
              <a:srgbClr val="FFAF39"/>
            </a:solidFill>
            <a:ln w="9525">
              <a:solidFill>
                <a:schemeClr val="bg2"/>
              </a:solidFill>
              <a:miter lim="800000"/>
              <a:headEnd/>
              <a:tailEnd/>
            </a:ln>
          </p:spPr>
          <p:txBody>
            <a:bodyPr wrap="none" anchor="ctr">
              <a:prstTxWarp prst="textNoShape">
                <a:avLst/>
              </a:prstTxWarp>
            </a:bodyPr>
            <a:lstStyle/>
            <a:p>
              <a:endParaRPr lang="zh-CN" altLang="en-US">
                <a:cs typeface="黑体" pitchFamily="2" charset="-122"/>
              </a:endParaRPr>
            </a:p>
          </p:txBody>
        </p:sp>
        <p:sp>
          <p:nvSpPr>
            <p:cNvPr id="31820" name="AutoShape 65"/>
            <p:cNvSpPr>
              <a:spLocks noChangeArrowheads="1"/>
            </p:cNvSpPr>
            <p:nvPr/>
          </p:nvSpPr>
          <p:spPr bwMode="auto">
            <a:xfrm rot="5400000" flipH="1" flipV="1">
              <a:off x="1559" y="1952"/>
              <a:ext cx="97" cy="84"/>
            </a:xfrm>
            <a:prstGeom prst="rightArrow">
              <a:avLst>
                <a:gd name="adj1" fmla="val 40204"/>
                <a:gd name="adj2" fmla="val 38150"/>
              </a:avLst>
            </a:prstGeom>
            <a:solidFill>
              <a:srgbClr val="FFAF39"/>
            </a:solidFill>
            <a:ln w="9525">
              <a:solidFill>
                <a:schemeClr val="bg2"/>
              </a:solidFill>
              <a:miter lim="800000"/>
              <a:headEnd/>
              <a:tailEnd/>
            </a:ln>
          </p:spPr>
          <p:txBody>
            <a:bodyPr wrap="none" anchor="ctr">
              <a:prstTxWarp prst="textNoShape">
                <a:avLst/>
              </a:prstTxWarp>
            </a:bodyPr>
            <a:lstStyle/>
            <a:p>
              <a:endParaRPr lang="zh-CN" altLang="en-US">
                <a:cs typeface="黑体" pitchFamily="2" charset="-122"/>
              </a:endParaRPr>
            </a:p>
          </p:txBody>
        </p:sp>
      </p:grpSp>
      <p:grpSp>
        <p:nvGrpSpPr>
          <p:cNvPr id="9" name="Group 66"/>
          <p:cNvGrpSpPr>
            <a:grpSpLocks/>
          </p:cNvGrpSpPr>
          <p:nvPr/>
        </p:nvGrpSpPr>
        <p:grpSpPr bwMode="auto">
          <a:xfrm>
            <a:off x="330200" y="4457700"/>
            <a:ext cx="4578350" cy="1943100"/>
            <a:chOff x="329" y="423"/>
            <a:chExt cx="2884" cy="1224"/>
          </a:xfrm>
        </p:grpSpPr>
        <p:grpSp>
          <p:nvGrpSpPr>
            <p:cNvPr id="10" name="Group 67"/>
            <p:cNvGrpSpPr>
              <a:grpSpLocks/>
            </p:cNvGrpSpPr>
            <p:nvPr/>
          </p:nvGrpSpPr>
          <p:grpSpPr bwMode="auto">
            <a:xfrm>
              <a:off x="567" y="423"/>
              <a:ext cx="2646" cy="1224"/>
              <a:chOff x="576" y="423"/>
              <a:chExt cx="2646" cy="1224"/>
            </a:xfrm>
          </p:grpSpPr>
          <p:sp>
            <p:nvSpPr>
              <p:cNvPr id="31810" name="AutoShape 68"/>
              <p:cNvSpPr>
                <a:spLocks noChangeArrowheads="1"/>
              </p:cNvSpPr>
              <p:nvPr/>
            </p:nvSpPr>
            <p:spPr bwMode="auto">
              <a:xfrm>
                <a:off x="576" y="423"/>
                <a:ext cx="2646" cy="1224"/>
              </a:xfrm>
              <a:prstGeom prst="rightArrow">
                <a:avLst>
                  <a:gd name="adj1" fmla="val 79407"/>
                  <a:gd name="adj2" fmla="val 34738"/>
                </a:avLst>
              </a:prstGeom>
              <a:gradFill rotWithShape="1">
                <a:gsLst>
                  <a:gs pos="0">
                    <a:srgbClr val="CC0000"/>
                  </a:gs>
                  <a:gs pos="50000">
                    <a:srgbClr val="FF6600"/>
                  </a:gs>
                  <a:gs pos="100000">
                    <a:srgbClr val="CC0000"/>
                  </a:gs>
                </a:gsLst>
                <a:lin ang="5400000" scaled="1"/>
              </a:gradFill>
              <a:ln w="9525">
                <a:noFill/>
                <a:miter lim="800000"/>
                <a:headEnd/>
                <a:tailEnd/>
              </a:ln>
            </p:spPr>
            <p:txBody>
              <a:bodyPr wrap="none" anchor="ctr">
                <a:prstTxWarp prst="textNoShape">
                  <a:avLst/>
                </a:prstTxWarp>
              </a:bodyPr>
              <a:lstStyle/>
              <a:p>
                <a:pPr algn="ctr"/>
                <a:endParaRPr lang="zh-CN" altLang="en-US" sz="1300" b="1">
                  <a:solidFill>
                    <a:srgbClr val="4D4D4D"/>
                  </a:solidFill>
                  <a:ea typeface="宋体" charset="-122"/>
                  <a:cs typeface="宋体" charset="-122"/>
                </a:endParaRPr>
              </a:p>
            </p:txBody>
          </p:sp>
          <p:sp>
            <p:nvSpPr>
              <p:cNvPr id="31811" name="Rectangle 69"/>
              <p:cNvSpPr>
                <a:spLocks noChangeArrowheads="1"/>
              </p:cNvSpPr>
              <p:nvPr/>
            </p:nvSpPr>
            <p:spPr bwMode="auto">
              <a:xfrm>
                <a:off x="619" y="585"/>
                <a:ext cx="2519" cy="862"/>
              </a:xfrm>
              <a:prstGeom prst="rect">
                <a:avLst/>
              </a:prstGeom>
              <a:noFill/>
              <a:ln w="9525">
                <a:noFill/>
                <a:miter lim="800000"/>
                <a:headEnd/>
                <a:tailEnd/>
              </a:ln>
            </p:spPr>
            <p:txBody>
              <a:bodyPr>
                <a:prstTxWarp prst="textNoShape">
                  <a:avLst/>
                </a:prstTxWarp>
                <a:spAutoFit/>
              </a:bodyPr>
              <a:lstStyle/>
              <a:p>
                <a:pPr defTabSz="1371600">
                  <a:buClr>
                    <a:schemeClr val="bg2"/>
                  </a:buClr>
                  <a:tabLst>
                    <a:tab pos="1828800" algn="l"/>
                    <a:tab pos="2228850" algn="l"/>
                    <a:tab pos="3886200" algn="l"/>
                  </a:tabLst>
                </a:pPr>
                <a:r>
                  <a:rPr lang="en-US" altLang="zh-CN" sz="1400" b="1">
                    <a:solidFill>
                      <a:schemeClr val="bg1"/>
                    </a:solidFill>
                    <a:ea typeface="宋体" charset="-122"/>
                    <a:cs typeface="Times New Roman" charset="0"/>
                  </a:rPr>
                  <a:t>WebDav	Code Red </a:t>
                </a:r>
              </a:p>
              <a:p>
                <a:pPr defTabSz="1371600">
                  <a:buClr>
                    <a:schemeClr val="bg2"/>
                  </a:buClr>
                  <a:tabLst>
                    <a:tab pos="1828800" algn="l"/>
                    <a:tab pos="2228850" algn="l"/>
                    <a:tab pos="3886200" algn="l"/>
                  </a:tabLst>
                </a:pPr>
                <a:r>
                  <a:rPr lang="en-US" altLang="zh-CN" sz="1400" b="1">
                    <a:solidFill>
                      <a:schemeClr val="bg1"/>
                    </a:solidFill>
                    <a:ea typeface="宋体" charset="-122"/>
                    <a:cs typeface="Times New Roman" charset="0"/>
                  </a:rPr>
                  <a:t>Nimda 	Forceful browsing </a:t>
                </a:r>
              </a:p>
              <a:p>
                <a:pPr defTabSz="1371600">
                  <a:buClr>
                    <a:schemeClr val="bg2"/>
                  </a:buClr>
                  <a:tabLst>
                    <a:tab pos="1828800" algn="l"/>
                    <a:tab pos="2228850" algn="l"/>
                    <a:tab pos="3886200" algn="l"/>
                  </a:tabLst>
                </a:pPr>
                <a:r>
                  <a:rPr lang="en-US" altLang="zh-CN" sz="1400" b="1">
                    <a:solidFill>
                      <a:schemeClr val="bg1"/>
                    </a:solidFill>
                    <a:ea typeface="宋体" charset="-122"/>
                    <a:cs typeface="Times New Roman" charset="0"/>
                  </a:rPr>
                  <a:t>Cross site scripting	OS command injection</a:t>
                </a:r>
              </a:p>
              <a:p>
                <a:pPr defTabSz="1371600">
                  <a:buClr>
                    <a:schemeClr val="bg2"/>
                  </a:buClr>
                  <a:tabLst>
                    <a:tab pos="1828800" algn="l"/>
                    <a:tab pos="2228850" algn="l"/>
                    <a:tab pos="3886200" algn="l"/>
                  </a:tabLst>
                </a:pPr>
                <a:r>
                  <a:rPr lang="en-US" altLang="zh-CN" sz="1400" b="1">
                    <a:solidFill>
                      <a:schemeClr val="bg1"/>
                    </a:solidFill>
                    <a:ea typeface="宋体" charset="-122"/>
                    <a:cs typeface="Times New Roman" charset="0"/>
                  </a:rPr>
                  <a:t>Unicode attacks	Cookie password theft</a:t>
                </a:r>
              </a:p>
              <a:p>
                <a:pPr defTabSz="1371600">
                  <a:buClr>
                    <a:schemeClr val="bg2"/>
                  </a:buClr>
                  <a:tabLst>
                    <a:tab pos="1828800" algn="l"/>
                    <a:tab pos="2228850" algn="l"/>
                    <a:tab pos="3886200" algn="l"/>
                  </a:tabLst>
                </a:pPr>
                <a:r>
                  <a:rPr lang="en-US" altLang="zh-CN" sz="1400" b="1">
                    <a:solidFill>
                      <a:schemeClr val="bg1"/>
                    </a:solidFill>
                    <a:ea typeface="宋体" charset="-122"/>
                    <a:cs typeface="Times New Roman" charset="0"/>
                  </a:rPr>
                  <a:t>Cookie poisoning	Web-based worms </a:t>
                </a:r>
              </a:p>
              <a:p>
                <a:pPr defTabSz="1371600">
                  <a:buClr>
                    <a:schemeClr val="bg2"/>
                  </a:buClr>
                  <a:tabLst>
                    <a:tab pos="1828800" algn="l"/>
                    <a:tab pos="2228850" algn="l"/>
                    <a:tab pos="3886200" algn="l"/>
                  </a:tabLst>
                </a:pPr>
                <a:r>
                  <a:rPr lang="en-US" altLang="zh-CN" sz="1400" b="1">
                    <a:solidFill>
                      <a:schemeClr val="bg1"/>
                    </a:solidFill>
                    <a:ea typeface="宋体" charset="-122"/>
                    <a:cs typeface="Times New Roman" charset="0"/>
                  </a:rPr>
                  <a:t>SQL injection	Site defacing</a:t>
                </a:r>
                <a:endParaRPr lang="en-US" altLang="zh-CN" sz="1400" b="1">
                  <a:ea typeface="宋体" charset="-122"/>
                  <a:cs typeface="Times New Roman" charset="0"/>
                </a:endParaRPr>
              </a:p>
            </p:txBody>
          </p:sp>
        </p:grpSp>
        <p:sp>
          <p:nvSpPr>
            <p:cNvPr id="31809" name="Rectangle 70"/>
            <p:cNvSpPr>
              <a:spLocks noChangeArrowheads="1"/>
            </p:cNvSpPr>
            <p:nvPr/>
          </p:nvSpPr>
          <p:spPr bwMode="auto">
            <a:xfrm rot="-5400000">
              <a:off x="12" y="908"/>
              <a:ext cx="883" cy="250"/>
            </a:xfrm>
            <a:prstGeom prst="rect">
              <a:avLst/>
            </a:prstGeom>
            <a:noFill/>
            <a:ln w="9525">
              <a:noFill/>
              <a:miter lim="800000"/>
              <a:headEnd/>
              <a:tailEnd/>
            </a:ln>
          </p:spPr>
          <p:txBody>
            <a:bodyPr wrap="none">
              <a:prstTxWarp prst="textNoShape">
                <a:avLst/>
              </a:prstTxWarp>
              <a:spAutoFit/>
            </a:bodyPr>
            <a:lstStyle/>
            <a:p>
              <a:r>
                <a:rPr lang="en-US" sz="2000" b="1">
                  <a:solidFill>
                    <a:srgbClr val="CC0000"/>
                  </a:solidFill>
                </a:rPr>
                <a:t>ATTACKS</a:t>
              </a:r>
              <a:endParaRPr lang="en-US" altLang="zh-CN" sz="2000" b="1">
                <a:solidFill>
                  <a:srgbClr val="CC0000"/>
                </a:solidFill>
                <a:ea typeface="宋体" charset="-122"/>
                <a:cs typeface="宋体" charset="-122"/>
              </a:endParaRPr>
            </a:p>
          </p:txBody>
        </p:sp>
      </p:grpSp>
      <p:grpSp>
        <p:nvGrpSpPr>
          <p:cNvPr id="11" name="Group 71"/>
          <p:cNvGrpSpPr>
            <a:grpSpLocks/>
          </p:cNvGrpSpPr>
          <p:nvPr/>
        </p:nvGrpSpPr>
        <p:grpSpPr bwMode="auto">
          <a:xfrm>
            <a:off x="3079750" y="1311275"/>
            <a:ext cx="1717675" cy="1387475"/>
            <a:chOff x="1976" y="635"/>
            <a:chExt cx="1082" cy="874"/>
          </a:xfrm>
        </p:grpSpPr>
        <p:sp>
          <p:nvSpPr>
            <p:cNvPr id="31802" name="Text Box 72"/>
            <p:cNvSpPr txBox="1">
              <a:spLocks noChangeArrowheads="1"/>
            </p:cNvSpPr>
            <p:nvPr/>
          </p:nvSpPr>
          <p:spPr bwMode="auto">
            <a:xfrm>
              <a:off x="2024" y="743"/>
              <a:ext cx="548" cy="365"/>
            </a:xfrm>
            <a:prstGeom prst="rect">
              <a:avLst/>
            </a:prstGeom>
            <a:noFill/>
            <a:ln w="9525">
              <a:noFill/>
              <a:miter lim="800000"/>
              <a:headEnd/>
              <a:tailEnd/>
            </a:ln>
          </p:spPr>
          <p:txBody>
            <a:bodyPr wrap="none">
              <a:prstTxWarp prst="textNoShape">
                <a:avLst/>
              </a:prstTxWarp>
              <a:spAutoFit/>
            </a:bodyPr>
            <a:lstStyle/>
            <a:p>
              <a:r>
                <a:rPr lang="en-US" altLang="zh-CN" sz="3200">
                  <a:solidFill>
                    <a:srgbClr val="33CC33"/>
                  </a:solidFill>
                  <a:latin typeface="Arial Narrow" charset="0"/>
                  <a:ea typeface="宋体" charset="-122"/>
                  <a:cs typeface="宋体" charset="-122"/>
                </a:rPr>
                <a:t>XML</a:t>
              </a:r>
            </a:p>
          </p:txBody>
        </p:sp>
        <p:sp>
          <p:nvSpPr>
            <p:cNvPr id="31803" name="Text Box 73"/>
            <p:cNvSpPr txBox="1">
              <a:spLocks noChangeArrowheads="1"/>
            </p:cNvSpPr>
            <p:nvPr/>
          </p:nvSpPr>
          <p:spPr bwMode="auto">
            <a:xfrm>
              <a:off x="1976" y="1199"/>
              <a:ext cx="563" cy="288"/>
            </a:xfrm>
            <a:prstGeom prst="rect">
              <a:avLst/>
            </a:prstGeom>
            <a:noFill/>
            <a:ln w="9525">
              <a:noFill/>
              <a:miter lim="800000"/>
              <a:headEnd/>
              <a:tailEnd/>
            </a:ln>
          </p:spPr>
          <p:txBody>
            <a:bodyPr wrap="none">
              <a:prstTxWarp prst="textNoShape">
                <a:avLst/>
              </a:prstTxWarp>
              <a:spAutoFit/>
            </a:bodyPr>
            <a:lstStyle/>
            <a:p>
              <a:r>
                <a:rPr lang="en-US" altLang="zh-CN" b="1">
                  <a:solidFill>
                    <a:srgbClr val="CC0000"/>
                  </a:solidFill>
                  <a:latin typeface="Arial Narrow" charset="0"/>
                  <a:ea typeface="宋体" charset="-122"/>
                  <a:cs typeface="宋体" charset="-122"/>
                </a:rPr>
                <a:t>SOAP</a:t>
              </a:r>
            </a:p>
          </p:txBody>
        </p:sp>
        <p:sp>
          <p:nvSpPr>
            <p:cNvPr id="31804" name="Text Box 74"/>
            <p:cNvSpPr txBox="1">
              <a:spLocks noChangeArrowheads="1"/>
            </p:cNvSpPr>
            <p:nvPr/>
          </p:nvSpPr>
          <p:spPr bwMode="auto">
            <a:xfrm>
              <a:off x="2110" y="1026"/>
              <a:ext cx="948" cy="269"/>
            </a:xfrm>
            <a:prstGeom prst="rect">
              <a:avLst/>
            </a:prstGeom>
            <a:noFill/>
            <a:ln w="9525">
              <a:noFill/>
              <a:miter lim="800000"/>
              <a:headEnd/>
              <a:tailEnd/>
            </a:ln>
          </p:spPr>
          <p:txBody>
            <a:bodyPr wrap="none">
              <a:prstTxWarp prst="textNoShape">
                <a:avLst/>
              </a:prstTxWarp>
              <a:spAutoFit/>
            </a:bodyPr>
            <a:lstStyle/>
            <a:p>
              <a:r>
                <a:rPr lang="en-US" altLang="zh-CN" sz="2200" i="1">
                  <a:solidFill>
                    <a:srgbClr val="009999"/>
                  </a:solidFill>
                  <a:latin typeface="Arial Narrow" charset="0"/>
                  <a:ea typeface="宋体" charset="-122"/>
                  <a:cs typeface="宋体" charset="-122"/>
                </a:rPr>
                <a:t>web services</a:t>
              </a:r>
            </a:p>
          </p:txBody>
        </p:sp>
        <p:sp>
          <p:nvSpPr>
            <p:cNvPr id="31805" name="Text Box 75"/>
            <p:cNvSpPr txBox="1">
              <a:spLocks noChangeArrowheads="1"/>
            </p:cNvSpPr>
            <p:nvPr/>
          </p:nvSpPr>
          <p:spPr bwMode="auto">
            <a:xfrm>
              <a:off x="2569" y="817"/>
              <a:ext cx="475" cy="288"/>
            </a:xfrm>
            <a:prstGeom prst="rect">
              <a:avLst/>
            </a:prstGeom>
            <a:noFill/>
            <a:ln w="9525">
              <a:noFill/>
              <a:miter lim="800000"/>
              <a:headEnd/>
              <a:tailEnd/>
            </a:ln>
          </p:spPr>
          <p:txBody>
            <a:bodyPr wrap="none">
              <a:prstTxWarp prst="textNoShape">
                <a:avLst/>
              </a:prstTxWarp>
              <a:spAutoFit/>
            </a:bodyPr>
            <a:lstStyle/>
            <a:p>
              <a:r>
                <a:rPr lang="zh-CN" altLang="en-US" b="1">
                  <a:solidFill>
                    <a:srgbClr val="FF6600"/>
                  </a:solidFill>
                  <a:latin typeface="Arial Narrow" charset="0"/>
                  <a:ea typeface="宋体" charset="-122"/>
                  <a:cs typeface="宋体" charset="-122"/>
                </a:rPr>
                <a:t>.</a:t>
              </a:r>
              <a:r>
                <a:rPr lang="en-US" altLang="zh-CN" b="1">
                  <a:solidFill>
                    <a:srgbClr val="FF6600"/>
                  </a:solidFill>
                  <a:latin typeface="Arial Narrow" charset="0"/>
                  <a:ea typeface="宋体" charset="-122"/>
                  <a:cs typeface="宋体" charset="-122"/>
                </a:rPr>
                <a:t>NET</a:t>
              </a:r>
            </a:p>
          </p:txBody>
        </p:sp>
        <p:sp>
          <p:nvSpPr>
            <p:cNvPr id="31806" name="Text Box 76"/>
            <p:cNvSpPr txBox="1">
              <a:spLocks noChangeArrowheads="1"/>
            </p:cNvSpPr>
            <p:nvPr/>
          </p:nvSpPr>
          <p:spPr bwMode="auto">
            <a:xfrm>
              <a:off x="2449" y="1259"/>
              <a:ext cx="438" cy="250"/>
            </a:xfrm>
            <a:prstGeom prst="rect">
              <a:avLst/>
            </a:prstGeom>
            <a:noFill/>
            <a:ln w="9525">
              <a:noFill/>
              <a:miter lim="800000"/>
              <a:headEnd/>
              <a:tailEnd/>
            </a:ln>
          </p:spPr>
          <p:txBody>
            <a:bodyPr wrap="none">
              <a:prstTxWarp prst="textNoShape">
                <a:avLst/>
              </a:prstTxWarp>
              <a:spAutoFit/>
            </a:bodyPr>
            <a:lstStyle/>
            <a:p>
              <a:r>
                <a:rPr lang="en-US" altLang="zh-CN" sz="2000" b="1">
                  <a:solidFill>
                    <a:srgbClr val="333399"/>
                  </a:solidFill>
                  <a:latin typeface="Arial Narrow" charset="0"/>
                  <a:ea typeface="宋体" charset="-122"/>
                  <a:cs typeface="宋体" charset="-122"/>
                </a:rPr>
                <a:t>J2EE</a:t>
              </a:r>
            </a:p>
          </p:txBody>
        </p:sp>
        <p:sp>
          <p:nvSpPr>
            <p:cNvPr id="31807" name="Text Box 77"/>
            <p:cNvSpPr txBox="1">
              <a:spLocks noChangeArrowheads="1"/>
            </p:cNvSpPr>
            <p:nvPr/>
          </p:nvSpPr>
          <p:spPr bwMode="auto">
            <a:xfrm>
              <a:off x="2393" y="635"/>
              <a:ext cx="436" cy="269"/>
            </a:xfrm>
            <a:prstGeom prst="rect">
              <a:avLst/>
            </a:prstGeom>
            <a:noFill/>
            <a:ln w="9525">
              <a:noFill/>
              <a:miter lim="800000"/>
              <a:headEnd/>
              <a:tailEnd/>
            </a:ln>
          </p:spPr>
          <p:txBody>
            <a:bodyPr wrap="none">
              <a:prstTxWarp prst="textNoShape">
                <a:avLst/>
              </a:prstTxWarp>
              <a:spAutoFit/>
            </a:bodyPr>
            <a:lstStyle/>
            <a:p>
              <a:r>
                <a:rPr lang="en-US" altLang="zh-CN" sz="2200" b="1">
                  <a:solidFill>
                    <a:srgbClr val="800080"/>
                  </a:solidFill>
                  <a:latin typeface="Arial Narrow" charset="0"/>
                  <a:ea typeface="宋体" charset="-122"/>
                  <a:cs typeface="宋体" charset="-122"/>
                </a:rPr>
                <a:t>Java</a:t>
              </a:r>
            </a:p>
          </p:txBody>
        </p:sp>
      </p:grpSp>
      <p:grpSp>
        <p:nvGrpSpPr>
          <p:cNvPr id="12" name="Group 78"/>
          <p:cNvGrpSpPr>
            <a:grpSpLocks/>
          </p:cNvGrpSpPr>
          <p:nvPr/>
        </p:nvGrpSpPr>
        <p:grpSpPr bwMode="auto">
          <a:xfrm>
            <a:off x="5434013" y="2336800"/>
            <a:ext cx="3192462" cy="1243013"/>
            <a:chOff x="3487" y="1248"/>
            <a:chExt cx="2011" cy="783"/>
          </a:xfrm>
        </p:grpSpPr>
        <p:sp>
          <p:nvSpPr>
            <p:cNvPr id="31792" name="Line 79"/>
            <p:cNvSpPr>
              <a:spLocks noChangeShapeType="1"/>
            </p:cNvSpPr>
            <p:nvPr/>
          </p:nvSpPr>
          <p:spPr bwMode="auto">
            <a:xfrm flipV="1">
              <a:off x="3824" y="1257"/>
              <a:ext cx="0" cy="189"/>
            </a:xfrm>
            <a:prstGeom prst="line">
              <a:avLst/>
            </a:prstGeom>
            <a:noFill/>
            <a:ln w="28575">
              <a:solidFill>
                <a:schemeClr val="folHlink"/>
              </a:solidFill>
              <a:round/>
              <a:headEnd/>
              <a:tailEnd/>
            </a:ln>
          </p:spPr>
          <p:txBody>
            <a:bodyPr>
              <a:prstTxWarp prst="textNoShape">
                <a:avLst/>
              </a:prstTxWarp>
            </a:bodyPr>
            <a:lstStyle/>
            <a:p>
              <a:endParaRPr lang="en-US"/>
            </a:p>
          </p:txBody>
        </p:sp>
        <p:pic>
          <p:nvPicPr>
            <p:cNvPr id="31793" name="Picture 80"/>
            <p:cNvPicPr>
              <a:picLocks noChangeAspect="1" noChangeArrowheads="1"/>
            </p:cNvPicPr>
            <p:nvPr/>
          </p:nvPicPr>
          <p:blipFill>
            <a:blip r:embed="rId3" cstate="print"/>
            <a:srcRect/>
            <a:stretch>
              <a:fillRect/>
            </a:stretch>
          </p:blipFill>
          <p:spPr bwMode="auto">
            <a:xfrm>
              <a:off x="3487" y="1424"/>
              <a:ext cx="738" cy="495"/>
            </a:xfrm>
            <a:prstGeom prst="rect">
              <a:avLst/>
            </a:prstGeom>
            <a:noFill/>
            <a:ln w="9525">
              <a:noFill/>
              <a:miter lim="800000"/>
              <a:headEnd/>
              <a:tailEnd/>
            </a:ln>
          </p:spPr>
        </p:pic>
        <p:sp>
          <p:nvSpPr>
            <p:cNvPr id="31794" name="Line 81"/>
            <p:cNvSpPr>
              <a:spLocks noChangeShapeType="1"/>
            </p:cNvSpPr>
            <p:nvPr/>
          </p:nvSpPr>
          <p:spPr bwMode="auto">
            <a:xfrm flipV="1">
              <a:off x="4274" y="1248"/>
              <a:ext cx="0" cy="189"/>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1795" name="Line 82"/>
            <p:cNvSpPr>
              <a:spLocks noChangeShapeType="1"/>
            </p:cNvSpPr>
            <p:nvPr/>
          </p:nvSpPr>
          <p:spPr bwMode="auto">
            <a:xfrm flipV="1">
              <a:off x="4958" y="1248"/>
              <a:ext cx="0" cy="189"/>
            </a:xfrm>
            <a:prstGeom prst="line">
              <a:avLst/>
            </a:prstGeom>
            <a:noFill/>
            <a:ln w="28575">
              <a:solidFill>
                <a:schemeClr val="folHlink"/>
              </a:solidFill>
              <a:round/>
              <a:headEnd/>
              <a:tailEnd/>
            </a:ln>
          </p:spPr>
          <p:txBody>
            <a:bodyPr>
              <a:prstTxWarp prst="textNoShape">
                <a:avLst/>
              </a:prstTxWarp>
            </a:bodyPr>
            <a:lstStyle/>
            <a:p>
              <a:endParaRPr lang="en-US"/>
            </a:p>
          </p:txBody>
        </p:sp>
        <p:pic>
          <p:nvPicPr>
            <p:cNvPr id="31796" name="Picture 83"/>
            <p:cNvPicPr>
              <a:picLocks noChangeAspect="1" noChangeArrowheads="1"/>
            </p:cNvPicPr>
            <p:nvPr/>
          </p:nvPicPr>
          <p:blipFill>
            <a:blip r:embed="rId3" cstate="print"/>
            <a:srcRect l="11111" t="4347"/>
            <a:stretch>
              <a:fillRect/>
            </a:stretch>
          </p:blipFill>
          <p:spPr bwMode="auto">
            <a:xfrm>
              <a:off x="4105" y="1346"/>
              <a:ext cx="600" cy="594"/>
            </a:xfrm>
            <a:prstGeom prst="rect">
              <a:avLst/>
            </a:prstGeom>
            <a:noFill/>
            <a:ln w="9525">
              <a:noFill/>
              <a:miter lim="800000"/>
              <a:headEnd/>
              <a:tailEnd/>
            </a:ln>
          </p:spPr>
        </p:pic>
        <p:grpSp>
          <p:nvGrpSpPr>
            <p:cNvPr id="13" name="Group 84"/>
            <p:cNvGrpSpPr>
              <a:grpSpLocks/>
            </p:cNvGrpSpPr>
            <p:nvPr/>
          </p:nvGrpSpPr>
          <p:grpSpPr bwMode="auto">
            <a:xfrm>
              <a:off x="4345" y="1599"/>
              <a:ext cx="490" cy="251"/>
              <a:chOff x="5096" y="830"/>
              <a:chExt cx="474" cy="412"/>
            </a:xfrm>
          </p:grpSpPr>
          <p:pic>
            <p:nvPicPr>
              <p:cNvPr id="31800" name="Picture 85" descr="drop shadow"/>
              <p:cNvPicPr>
                <a:picLocks noChangeAspect="1" noChangeArrowheads="1"/>
              </p:cNvPicPr>
              <p:nvPr/>
            </p:nvPicPr>
            <p:blipFill>
              <a:blip r:embed="rId5" cstate="print"/>
              <a:srcRect/>
              <a:stretch>
                <a:fillRect/>
              </a:stretch>
            </p:blipFill>
            <p:spPr bwMode="auto">
              <a:xfrm>
                <a:off x="5282" y="981"/>
                <a:ext cx="288" cy="261"/>
              </a:xfrm>
              <a:prstGeom prst="rect">
                <a:avLst/>
              </a:prstGeom>
              <a:noFill/>
              <a:ln w="9525">
                <a:noFill/>
                <a:miter lim="800000"/>
                <a:headEnd/>
                <a:tailEnd/>
              </a:ln>
            </p:spPr>
          </p:pic>
          <p:sp>
            <p:nvSpPr>
              <p:cNvPr id="31801" name="AutoShape 86"/>
              <p:cNvSpPr>
                <a:spLocks noChangeArrowheads="1"/>
              </p:cNvSpPr>
              <p:nvPr/>
            </p:nvSpPr>
            <p:spPr bwMode="auto">
              <a:xfrm>
                <a:off x="5096" y="830"/>
                <a:ext cx="238" cy="409"/>
              </a:xfrm>
              <a:prstGeom prst="can">
                <a:avLst>
                  <a:gd name="adj" fmla="val 35356"/>
                </a:avLst>
              </a:prstGeom>
              <a:gradFill rotWithShape="1">
                <a:gsLst>
                  <a:gs pos="0">
                    <a:srgbClr val="74737C"/>
                  </a:gs>
                  <a:gs pos="50000">
                    <a:srgbClr val="A6A5B1"/>
                  </a:gs>
                  <a:gs pos="100000">
                    <a:srgbClr val="74737C"/>
                  </a:gs>
                </a:gsLst>
                <a:lin ang="0" scaled="1"/>
              </a:gradFill>
              <a:ln w="3175">
                <a:solidFill>
                  <a:srgbClr val="ADB2B7"/>
                </a:solidFill>
                <a:round/>
                <a:headEnd/>
                <a:tailEnd/>
              </a:ln>
            </p:spPr>
            <p:txBody>
              <a:bodyPr wrap="none" anchor="ctr">
                <a:prstTxWarp prst="textNoShape">
                  <a:avLst/>
                </a:prstTxWarp>
              </a:bodyPr>
              <a:lstStyle/>
              <a:p>
                <a:endParaRPr lang="zh-CN" altLang="en-US">
                  <a:cs typeface="黑体" pitchFamily="2" charset="-122"/>
                </a:endParaRPr>
              </a:p>
            </p:txBody>
          </p:sp>
        </p:grpSp>
        <p:pic>
          <p:nvPicPr>
            <p:cNvPr id="31798" name="Picture 87"/>
            <p:cNvPicPr>
              <a:picLocks noChangeAspect="1" noChangeArrowheads="1"/>
            </p:cNvPicPr>
            <p:nvPr/>
          </p:nvPicPr>
          <p:blipFill>
            <a:blip r:embed="rId4" cstate="print"/>
            <a:srcRect b="24313"/>
            <a:stretch>
              <a:fillRect/>
            </a:stretch>
          </p:blipFill>
          <p:spPr bwMode="auto">
            <a:xfrm>
              <a:off x="4730" y="1331"/>
              <a:ext cx="768" cy="490"/>
            </a:xfrm>
            <a:prstGeom prst="rect">
              <a:avLst/>
            </a:prstGeom>
            <a:noFill/>
            <a:ln w="9525">
              <a:noFill/>
              <a:miter lim="800000"/>
              <a:headEnd/>
              <a:tailEnd/>
            </a:ln>
          </p:spPr>
        </p:pic>
        <p:sp>
          <p:nvSpPr>
            <p:cNvPr id="31799" name="Rectangle 88"/>
            <p:cNvSpPr>
              <a:spLocks noChangeArrowheads="1"/>
            </p:cNvSpPr>
            <p:nvPr/>
          </p:nvSpPr>
          <p:spPr bwMode="auto">
            <a:xfrm>
              <a:off x="3642" y="1917"/>
              <a:ext cx="1083" cy="114"/>
            </a:xfrm>
            <a:prstGeom prst="rect">
              <a:avLst/>
            </a:prstGeom>
            <a:noFill/>
            <a:ln w="9525">
              <a:noFill/>
              <a:miter lim="800000"/>
              <a:headEnd/>
              <a:tailEnd/>
            </a:ln>
          </p:spPr>
          <p:txBody>
            <a:bodyPr lIns="0" tIns="0" rIns="0" bIns="0">
              <a:prstTxWarp prst="textNoShape">
                <a:avLst/>
              </a:prstTxWarp>
              <a:spAutoFit/>
            </a:bodyPr>
            <a:lstStyle/>
            <a:p>
              <a:pPr algn="ctr">
                <a:lnSpc>
                  <a:spcPct val="85000"/>
                </a:lnSpc>
              </a:pPr>
              <a:r>
                <a:rPr lang="en-US" altLang="zh-CN" sz="1400">
                  <a:solidFill>
                    <a:srgbClr val="333399"/>
                  </a:solidFill>
                  <a:ea typeface="宋体" charset="-122"/>
                  <a:cs typeface="宋体" charset="-122"/>
                </a:rPr>
                <a:t>文件</a:t>
              </a:r>
              <a:r>
                <a:rPr lang="zh-CN" altLang="en-US" sz="1400">
                  <a:solidFill>
                    <a:srgbClr val="333399"/>
                  </a:solidFill>
                  <a:ea typeface="宋体" charset="-122"/>
                  <a:cs typeface="宋体" charset="-122"/>
                </a:rPr>
                <a:t>和打印服务</a:t>
              </a:r>
              <a:endParaRPr lang="en-US" sz="1400">
                <a:solidFill>
                  <a:srgbClr val="333399"/>
                </a:solidFill>
                <a:ea typeface="宋体" charset="-122"/>
                <a:cs typeface="宋体"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8600" y="457200"/>
            <a:ext cx="7772400" cy="906463"/>
          </a:xfrm>
        </p:spPr>
        <p:txBody>
          <a:bodyPr/>
          <a:lstStyle/>
          <a:p>
            <a:pPr eaLnBrk="1" hangingPunct="1"/>
            <a:r>
              <a:rPr lang="zh-CN" altLang="en-US" sz="3200">
                <a:latin typeface="Arial" charset="0"/>
                <a:ea typeface="黑体" pitchFamily="2" charset="-122"/>
                <a:cs typeface="黑体" pitchFamily="2" charset="-122"/>
              </a:rPr>
              <a:t>当网络防火墙应用在</a:t>
            </a:r>
            <a:r>
              <a:rPr lang="en-US" altLang="zh-CN" sz="3200">
                <a:latin typeface="Arial" charset="0"/>
                <a:ea typeface="黑体" pitchFamily="2" charset="-122"/>
                <a:cs typeface="黑体" pitchFamily="2" charset="-122"/>
              </a:rPr>
              <a:t>Web</a:t>
            </a:r>
            <a:r>
              <a:rPr lang="zh-CN" altLang="en-US" sz="3200">
                <a:latin typeface="Arial" charset="0"/>
                <a:ea typeface="黑体" pitchFamily="2" charset="-122"/>
                <a:cs typeface="黑体" pitchFamily="2" charset="-122"/>
              </a:rPr>
              <a:t>上</a:t>
            </a:r>
          </a:p>
        </p:txBody>
      </p:sp>
      <p:sp>
        <p:nvSpPr>
          <p:cNvPr id="30723" name="Rectangle 3"/>
          <p:cNvSpPr>
            <a:spLocks noGrp="1" noChangeArrowheads="1"/>
          </p:cNvSpPr>
          <p:nvPr>
            <p:ph type="body" idx="1"/>
          </p:nvPr>
        </p:nvSpPr>
        <p:spPr/>
        <p:txBody>
          <a:bodyPr/>
          <a:lstStyle/>
          <a:p>
            <a:pPr eaLnBrk="1" hangingPunct="1"/>
            <a:r>
              <a:rPr lang="en-GB" altLang="zh-CN">
                <a:latin typeface="Arial" charset="0"/>
                <a:ea typeface="黑体" pitchFamily="2" charset="-122"/>
                <a:cs typeface="黑体" pitchFamily="2" charset="-122"/>
              </a:rPr>
              <a:t>SSL</a:t>
            </a:r>
            <a:r>
              <a:rPr lang="zh-CN" altLang="en-GB">
                <a:latin typeface="Arial" charset="0"/>
                <a:ea typeface="黑体" pitchFamily="2" charset="-122"/>
                <a:cs typeface="黑体" pitchFamily="2" charset="-122"/>
              </a:rPr>
              <a:t>的问题。</a:t>
            </a:r>
            <a:endParaRPr lang="en-GB">
              <a:latin typeface="Arial" charset="0"/>
              <a:cs typeface="Arial" charset="0"/>
            </a:endParaRPr>
          </a:p>
          <a:p>
            <a:pPr eaLnBrk="1" hangingPunct="1"/>
            <a:r>
              <a:rPr lang="zh-CN" altLang="en-GB">
                <a:latin typeface="Arial" charset="0"/>
                <a:ea typeface="黑体" pitchFamily="2" charset="-122"/>
                <a:cs typeface="黑体" pitchFamily="2" charset="-122"/>
              </a:rPr>
              <a:t>网络入侵检测是设计工作在</a:t>
            </a:r>
            <a:r>
              <a:rPr lang="en-GB" altLang="zh-CN">
                <a:latin typeface="Arial" charset="0"/>
                <a:ea typeface="黑体" pitchFamily="2" charset="-122"/>
                <a:cs typeface="黑体" pitchFamily="2" charset="-122"/>
              </a:rPr>
              <a:t>TCP/IP</a:t>
            </a:r>
            <a:r>
              <a:rPr lang="zh-CN" altLang="en-GB">
                <a:latin typeface="Arial" charset="0"/>
                <a:ea typeface="黑体" pitchFamily="2" charset="-122"/>
                <a:cs typeface="黑体" pitchFamily="2" charset="-122"/>
              </a:rPr>
              <a:t>层的，在</a:t>
            </a:r>
            <a:r>
              <a:rPr lang="en-GB" altLang="zh-CN">
                <a:latin typeface="Arial" charset="0"/>
                <a:ea typeface="黑体" pitchFamily="2" charset="-122"/>
                <a:cs typeface="黑体" pitchFamily="2" charset="-122"/>
              </a:rPr>
              <a:t>HTTP</a:t>
            </a:r>
            <a:r>
              <a:rPr lang="zh-CN" altLang="en-GB">
                <a:latin typeface="Arial" charset="0"/>
                <a:ea typeface="黑体" pitchFamily="2" charset="-122"/>
                <a:cs typeface="黑体" pitchFamily="2" charset="-122"/>
              </a:rPr>
              <a:t>层并没有效果。</a:t>
            </a:r>
          </a:p>
          <a:p>
            <a:pPr eaLnBrk="1" hangingPunct="1"/>
            <a:r>
              <a:rPr lang="zh-CN" altLang="en-US">
                <a:latin typeface="Arial" charset="0"/>
                <a:ea typeface="黑体" pitchFamily="2" charset="-122"/>
                <a:cs typeface="黑体" pitchFamily="2" charset="-122"/>
              </a:rPr>
              <a:t>对内容检查的深度不够，且无法对内容进行任何操作。</a:t>
            </a:r>
            <a:endParaRPr lang="en-GB">
              <a:latin typeface="Arial" charset="0"/>
              <a:cs typeface="Arial" charset="0"/>
            </a:endParaRPr>
          </a:p>
          <a:p>
            <a:pPr eaLnBrk="1" hangingPunct="1"/>
            <a:r>
              <a:rPr lang="zh-CN" altLang="en-GB">
                <a:latin typeface="Arial" charset="0"/>
                <a:ea typeface="黑体" pitchFamily="2" charset="-122"/>
                <a:cs typeface="黑体" pitchFamily="2" charset="-122"/>
              </a:rPr>
              <a:t>数据伪装的问题。</a:t>
            </a:r>
            <a:endParaRPr lang="en-GB">
              <a:latin typeface="Arial" charset="0"/>
              <a:cs typeface="Arial" charset="0"/>
            </a:endParaRPr>
          </a:p>
          <a:p>
            <a:pPr eaLnBrk="1" hangingPunct="1"/>
            <a:r>
              <a:rPr lang="zh-CN" altLang="en-GB">
                <a:latin typeface="Arial" charset="0"/>
                <a:ea typeface="黑体" pitchFamily="2" charset="-122"/>
                <a:cs typeface="黑体" pitchFamily="2" charset="-122"/>
              </a:rPr>
              <a:t>因此，网络防火墙不适用于应用层的防护。</a:t>
            </a:r>
            <a:endParaRPr lang="en-GB">
              <a:latin typeface="Arial" charset="0"/>
              <a:cs typeface="Arial" charset="0"/>
            </a:endParaRPr>
          </a:p>
          <a:p>
            <a:pPr eaLnBrk="1" hangingPunct="1"/>
            <a:endParaRPr lang="zh-CN" altLang="en-US">
              <a:latin typeface="Arial" charset="0"/>
              <a:ea typeface="黑体" pitchFamily="2" charset="-122"/>
              <a:cs typeface="黑体" pitchFamily="2"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04800" y="427038"/>
            <a:ext cx="7772400" cy="579437"/>
          </a:xfrm>
        </p:spPr>
        <p:txBody>
          <a:bodyPr>
            <a:spAutoFit/>
          </a:bodyPr>
          <a:lstStyle/>
          <a:p>
            <a:pPr eaLnBrk="1" hangingPunct="1"/>
            <a:r>
              <a:rPr lang="en-US" altLang="zh-CN" sz="3200" dirty="0" smtClean="0">
                <a:latin typeface="Arial" charset="0"/>
                <a:ea typeface="黑体" pitchFamily="2" charset="-122"/>
                <a:cs typeface="黑体" pitchFamily="2" charset="-122"/>
              </a:rPr>
              <a:t>WEB</a:t>
            </a:r>
            <a:r>
              <a:rPr lang="zh-CN" altLang="en-US" sz="3200" dirty="0">
                <a:latin typeface="Arial" charset="0"/>
                <a:ea typeface="黑体" pitchFamily="2" charset="-122"/>
                <a:cs typeface="黑体" pitchFamily="2" charset="-122"/>
              </a:rPr>
              <a:t>应用</a:t>
            </a:r>
            <a:r>
              <a:rPr lang="zh-CN" altLang="en-US" sz="3200" dirty="0" smtClean="0">
                <a:latin typeface="Arial" charset="0"/>
                <a:ea typeface="黑体" pitchFamily="2" charset="-122"/>
                <a:cs typeface="黑体" pitchFamily="2" charset="-122"/>
              </a:rPr>
              <a:t>攻击防护</a:t>
            </a:r>
            <a:endParaRPr lang="zh-CN" altLang="en-US" sz="3200" dirty="0">
              <a:latin typeface="Arial" charset="0"/>
              <a:ea typeface="黑体" pitchFamily="2" charset="-122"/>
              <a:cs typeface="黑体" pitchFamily="2" charset="-122"/>
            </a:endParaRPr>
          </a:p>
        </p:txBody>
      </p:sp>
      <p:sp>
        <p:nvSpPr>
          <p:cNvPr id="32771" name="Rectangle 3"/>
          <p:cNvSpPr>
            <a:spLocks noChangeArrowheads="1"/>
          </p:cNvSpPr>
          <p:nvPr/>
        </p:nvSpPr>
        <p:spPr bwMode="auto">
          <a:xfrm>
            <a:off x="685800" y="1371600"/>
            <a:ext cx="7772400" cy="4038600"/>
          </a:xfrm>
          <a:prstGeom prst="rect">
            <a:avLst/>
          </a:prstGeom>
          <a:noFill/>
          <a:ln w="9525">
            <a:noFill/>
            <a:miter lim="800000"/>
            <a:headEnd/>
            <a:tailEnd/>
          </a:ln>
        </p:spPr>
        <p:txBody>
          <a:bodyPr>
            <a:prstTxWarp prst="textNoShape">
              <a:avLst/>
            </a:prstTxWarp>
          </a:bodyPr>
          <a:lstStyle/>
          <a:p>
            <a:pPr marL="381000" indent="-381000">
              <a:spcAft>
                <a:spcPct val="25000"/>
              </a:spcAft>
              <a:buFontTx/>
              <a:buBlip>
                <a:blip r:embed="rId3"/>
              </a:buBlip>
            </a:pPr>
            <a:r>
              <a:rPr lang="zh-CN" altLang="en-US" sz="2000" dirty="0">
                <a:cs typeface="黑体" pitchFamily="2" charset="-122"/>
              </a:rPr>
              <a:t>操纵稳藏字段</a:t>
            </a:r>
          </a:p>
          <a:p>
            <a:pPr marL="381000" indent="-381000">
              <a:spcAft>
                <a:spcPct val="25000"/>
              </a:spcAft>
              <a:buFontTx/>
              <a:buBlip>
                <a:blip r:embed="rId3"/>
              </a:buBlip>
            </a:pPr>
            <a:r>
              <a:rPr lang="zh-CN" altLang="en-US" sz="2000" dirty="0">
                <a:cs typeface="黑体" pitchFamily="2" charset="-122"/>
              </a:rPr>
              <a:t>更改</a:t>
            </a:r>
            <a:r>
              <a:rPr lang="en-US" altLang="zh-CN" sz="2000" dirty="0">
                <a:cs typeface="黑体" pitchFamily="2" charset="-122"/>
              </a:rPr>
              <a:t>Cookie</a:t>
            </a:r>
          </a:p>
          <a:p>
            <a:pPr marL="381000" indent="-381000">
              <a:spcAft>
                <a:spcPct val="25000"/>
              </a:spcAft>
              <a:buFontTx/>
              <a:buBlip>
                <a:blip r:embed="rId3"/>
              </a:buBlip>
            </a:pPr>
            <a:r>
              <a:rPr lang="zh-CN" altLang="en-US" sz="2000" dirty="0">
                <a:cs typeface="黑体" pitchFamily="2" charset="-122"/>
              </a:rPr>
              <a:t>后门和调试漏洞</a:t>
            </a:r>
            <a:endParaRPr lang="en-US" altLang="zh-CN" sz="2000" dirty="0">
              <a:cs typeface="黑体" pitchFamily="2" charset="-122"/>
            </a:endParaRPr>
          </a:p>
          <a:p>
            <a:pPr marL="381000" indent="-381000">
              <a:spcAft>
                <a:spcPct val="25000"/>
              </a:spcAft>
              <a:buFontTx/>
              <a:buBlip>
                <a:blip r:embed="rId3"/>
              </a:buBlip>
            </a:pPr>
            <a:r>
              <a:rPr lang="zh-CN" altLang="en-US" sz="2000" dirty="0">
                <a:cs typeface="黑体" pitchFamily="2" charset="-122"/>
              </a:rPr>
              <a:t>缓冲区溢出</a:t>
            </a:r>
          </a:p>
          <a:p>
            <a:pPr marL="381000" indent="-381000">
              <a:spcAft>
                <a:spcPct val="25000"/>
              </a:spcAft>
              <a:buFontTx/>
              <a:buBlip>
                <a:blip r:embed="rId3"/>
              </a:buBlip>
            </a:pPr>
            <a:r>
              <a:rPr lang="zh-CN" altLang="en-US" sz="2000" dirty="0">
                <a:cs typeface="黑体" pitchFamily="2" charset="-122"/>
              </a:rPr>
              <a:t>输入信息控制</a:t>
            </a:r>
            <a:endParaRPr lang="en-US" altLang="zh-CN" sz="2000" dirty="0">
              <a:cs typeface="黑体" pitchFamily="2" charset="-122"/>
            </a:endParaRPr>
          </a:p>
          <a:p>
            <a:pPr marL="381000" indent="-381000">
              <a:spcAft>
                <a:spcPct val="25000"/>
              </a:spcAft>
              <a:buFontTx/>
              <a:buBlip>
                <a:blip r:embed="rId3"/>
              </a:buBlip>
            </a:pPr>
            <a:r>
              <a:rPr lang="zh-CN" altLang="en-US" sz="2000" dirty="0">
                <a:cs typeface="黑体" pitchFamily="2" charset="-122"/>
              </a:rPr>
              <a:t>跨站点脚本</a:t>
            </a:r>
          </a:p>
          <a:p>
            <a:pPr marL="381000" indent="-381000">
              <a:spcAft>
                <a:spcPct val="25000"/>
              </a:spcAft>
              <a:buFontTx/>
              <a:buBlip>
                <a:blip r:embed="rId3"/>
              </a:buBlip>
            </a:pPr>
            <a:r>
              <a:rPr lang="zh-CN" altLang="en-US" sz="2000" dirty="0">
                <a:cs typeface="黑体" pitchFamily="2" charset="-122"/>
              </a:rPr>
              <a:t>参数篡改</a:t>
            </a:r>
          </a:p>
          <a:p>
            <a:pPr marL="381000" indent="-381000">
              <a:spcAft>
                <a:spcPct val="25000"/>
              </a:spcAft>
              <a:buFontTx/>
              <a:buBlip>
                <a:blip r:embed="rId3"/>
              </a:buBlip>
            </a:pPr>
            <a:r>
              <a:rPr lang="zh-CN" altLang="en-US" sz="2000" dirty="0">
                <a:cs typeface="黑体" pitchFamily="2" charset="-122"/>
              </a:rPr>
              <a:t>强制浏览</a:t>
            </a:r>
          </a:p>
          <a:p>
            <a:pPr marL="381000" indent="-381000">
              <a:spcAft>
                <a:spcPct val="25000"/>
              </a:spcAft>
              <a:buFontTx/>
              <a:buBlip>
                <a:blip r:embed="rId3"/>
              </a:buBlip>
            </a:pPr>
            <a:r>
              <a:rPr lang="zh-CN" altLang="en-US" sz="2000" dirty="0">
                <a:latin typeface="宋体" charset="-122"/>
                <a:cs typeface="黑体" pitchFamily="2" charset="-122"/>
              </a:rPr>
              <a:t>非法错误处理</a:t>
            </a:r>
          </a:p>
          <a:p>
            <a:pPr marL="381000" indent="-381000">
              <a:spcAft>
                <a:spcPct val="25000"/>
              </a:spcAft>
              <a:buFontTx/>
              <a:buBlip>
                <a:blip r:embed="rId3"/>
              </a:buBlip>
            </a:pPr>
            <a:r>
              <a:rPr lang="en-US" altLang="zh-CN" sz="2000" dirty="0">
                <a:latin typeface="Times New Roman" charset="0"/>
                <a:cs typeface="Times New Roman" charset="0"/>
              </a:rPr>
              <a:t>Injection</a:t>
            </a:r>
            <a:r>
              <a:rPr lang="zh-CN" altLang="en-US" sz="2000" dirty="0">
                <a:latin typeface="宋体" charset="-122"/>
                <a:cs typeface="黑体" pitchFamily="2" charset="-122"/>
              </a:rPr>
              <a:t>攻击</a:t>
            </a:r>
            <a:endParaRPr lang="zh-CN" altLang="en-US" sz="2000" dirty="0">
              <a:cs typeface="黑体" pitchFamily="2" charset="-122"/>
            </a:endParaRPr>
          </a:p>
          <a:p>
            <a:pPr marL="381000" indent="-381000">
              <a:spcAft>
                <a:spcPct val="25000"/>
              </a:spcAft>
              <a:buFontTx/>
              <a:buBlip>
                <a:blip r:embed="rId3"/>
              </a:buBlip>
            </a:pPr>
            <a:r>
              <a:rPr lang="zh-CN" altLang="en-US" sz="2000" dirty="0">
                <a:cs typeface="黑体" pitchFamily="2" charset="-122"/>
              </a:rPr>
              <a:t>应用系统的默认配置</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533400" y="1736652"/>
            <a:ext cx="8077200" cy="1920948"/>
          </a:xfrm>
          <a:prstGeom prst="rect">
            <a:avLst/>
          </a:prstGeom>
          <a:ln w="12700"/>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3" name="Rectangle 312"/>
          <p:cNvSpPr/>
          <p:nvPr/>
        </p:nvSpPr>
        <p:spPr>
          <a:xfrm>
            <a:off x="609600" y="429161"/>
            <a:ext cx="3657600" cy="1323439"/>
          </a:xfrm>
          <a:prstGeom prst="rect">
            <a:avLst/>
          </a:prstGeom>
        </p:spPr>
        <p:txBody>
          <a:bodyPr wrap="square">
            <a:spAutoFit/>
          </a:bodyPr>
          <a:lstStyle/>
          <a:p>
            <a:r>
              <a:rPr lang="en-US" sz="1600" dirty="0" smtClean="0">
                <a:solidFill>
                  <a:schemeClr val="bg2">
                    <a:lumMod val="50000"/>
                    <a:alpha val="43000"/>
                  </a:schemeClr>
                </a:solidFill>
              </a:rPr>
              <a:t>Cross-Site Scripting (XSS)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Broken Authentication</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Broken Session Management</a:t>
            </a:r>
          </a:p>
        </p:txBody>
      </p:sp>
      <p:sp>
        <p:nvSpPr>
          <p:cNvPr id="308" name="Rectangle 307"/>
          <p:cNvSpPr/>
          <p:nvPr/>
        </p:nvSpPr>
        <p:spPr>
          <a:xfrm>
            <a:off x="609600" y="429161"/>
            <a:ext cx="3657600" cy="1323439"/>
          </a:xfrm>
          <a:prstGeom prst="rect">
            <a:avLst/>
          </a:prstGeom>
        </p:spPr>
        <p:txBody>
          <a:bodyPr wrap="square">
            <a:spAutoFit/>
          </a:bodyPr>
          <a:lstStyle/>
          <a:p>
            <a:r>
              <a:rPr lang="en-US" sz="1600" dirty="0" smtClean="0">
                <a:solidFill>
                  <a:schemeClr val="bg2">
                    <a:lumMod val="50000"/>
                    <a:alpha val="43000"/>
                  </a:schemeClr>
                </a:solidFill>
              </a:rPr>
              <a:t>Failure to Restrict URL Access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Insufficient Transport Layer Protection </a:t>
            </a:r>
          </a:p>
          <a:p>
            <a:endParaRPr lang="en-US" sz="1600" dirty="0" smtClean="0">
              <a:solidFill>
                <a:schemeClr val="bg2">
                  <a:lumMod val="50000"/>
                  <a:alpha val="43000"/>
                </a:schemeClr>
              </a:solidFill>
            </a:endParaRPr>
          </a:p>
          <a:p>
            <a:r>
              <a:rPr lang="en-US" sz="1600" dirty="0" err="1" smtClean="0">
                <a:solidFill>
                  <a:schemeClr val="bg2">
                    <a:lumMod val="50000"/>
                    <a:alpha val="43000"/>
                  </a:schemeClr>
                </a:solidFill>
              </a:rPr>
              <a:t>Unvalidated</a:t>
            </a:r>
            <a:r>
              <a:rPr lang="en-US" sz="1600" dirty="0" smtClean="0">
                <a:solidFill>
                  <a:schemeClr val="bg2">
                    <a:lumMod val="50000"/>
                    <a:alpha val="43000"/>
                  </a:schemeClr>
                </a:solidFill>
              </a:rPr>
              <a:t> Redirects and Forwards</a:t>
            </a:r>
          </a:p>
        </p:txBody>
      </p:sp>
      <p:sp>
        <p:nvSpPr>
          <p:cNvPr id="310" name="Rectangle 309"/>
          <p:cNvSpPr/>
          <p:nvPr/>
        </p:nvSpPr>
        <p:spPr>
          <a:xfrm>
            <a:off x="609600" y="429161"/>
            <a:ext cx="3657600" cy="1323439"/>
          </a:xfrm>
          <a:prstGeom prst="rect">
            <a:avLst/>
          </a:prstGeom>
        </p:spPr>
        <p:txBody>
          <a:bodyPr wrap="square">
            <a:spAutoFit/>
          </a:bodyPr>
          <a:lstStyle/>
          <a:p>
            <a:r>
              <a:rPr lang="en-US" sz="1600" dirty="0" smtClean="0">
                <a:solidFill>
                  <a:schemeClr val="bg2">
                    <a:lumMod val="50000"/>
                    <a:alpha val="43000"/>
                  </a:schemeClr>
                </a:solidFill>
              </a:rPr>
              <a:t>Security </a:t>
            </a:r>
            <a:r>
              <a:rPr lang="en-US" sz="1600" dirty="0" err="1" smtClean="0">
                <a:solidFill>
                  <a:schemeClr val="bg2">
                    <a:lumMod val="50000"/>
                    <a:alpha val="43000"/>
                  </a:schemeClr>
                </a:solidFill>
              </a:rPr>
              <a:t>Misconfiguration</a:t>
            </a:r>
            <a:r>
              <a:rPr lang="en-US" sz="1600" dirty="0" smtClean="0">
                <a:solidFill>
                  <a:schemeClr val="bg2">
                    <a:lumMod val="50000"/>
                    <a:alpha val="43000"/>
                  </a:schemeClr>
                </a:solidFill>
              </a:rPr>
              <a:t>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Cookie Poisoning</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Insecure Cryptographic Storage</a:t>
            </a:r>
          </a:p>
        </p:txBody>
      </p:sp>
      <p:sp>
        <p:nvSpPr>
          <p:cNvPr id="311" name="Rectangle 310"/>
          <p:cNvSpPr/>
          <p:nvPr/>
        </p:nvSpPr>
        <p:spPr>
          <a:xfrm>
            <a:off x="609600" y="429161"/>
            <a:ext cx="3657600" cy="1323439"/>
          </a:xfrm>
          <a:prstGeom prst="rect">
            <a:avLst/>
          </a:prstGeom>
        </p:spPr>
        <p:txBody>
          <a:bodyPr wrap="square">
            <a:spAutoFit/>
          </a:bodyPr>
          <a:lstStyle/>
          <a:p>
            <a:r>
              <a:rPr lang="en-US" sz="1600" dirty="0" smtClean="0">
                <a:solidFill>
                  <a:schemeClr val="bg2">
                    <a:lumMod val="50000"/>
                    <a:alpha val="43000"/>
                  </a:schemeClr>
                </a:solidFill>
              </a:rPr>
              <a:t>Brute Force Attack</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Cross-Site Request Forgery (CSRF)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SSL Renegotiation Vulnerabilities</a:t>
            </a:r>
          </a:p>
        </p:txBody>
      </p:sp>
      <p:sp>
        <p:nvSpPr>
          <p:cNvPr id="312" name="Rectangle 311"/>
          <p:cNvSpPr/>
          <p:nvPr/>
        </p:nvSpPr>
        <p:spPr>
          <a:xfrm>
            <a:off x="609600" y="457200"/>
            <a:ext cx="3657600" cy="1323439"/>
          </a:xfrm>
          <a:prstGeom prst="rect">
            <a:avLst/>
          </a:prstGeom>
        </p:spPr>
        <p:txBody>
          <a:bodyPr wrap="square">
            <a:spAutoFit/>
          </a:bodyPr>
          <a:lstStyle/>
          <a:p>
            <a:r>
              <a:rPr lang="en-US" sz="1600" dirty="0" smtClean="0">
                <a:solidFill>
                  <a:schemeClr val="bg2">
                    <a:lumMod val="50000"/>
                    <a:alpha val="43000"/>
                  </a:schemeClr>
                </a:solidFill>
              </a:rPr>
              <a:t>Slow POST</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Insecure Direct Object References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Slow Loris</a:t>
            </a:r>
          </a:p>
        </p:txBody>
      </p:sp>
      <p:sp useBgFill="1">
        <p:nvSpPr>
          <p:cNvPr id="307" name="Rectangle 306"/>
          <p:cNvSpPr/>
          <p:nvPr/>
        </p:nvSpPr>
        <p:spPr>
          <a:xfrm>
            <a:off x="609600" y="429768"/>
            <a:ext cx="3657600" cy="129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4267200" y="1752600"/>
            <a:ext cx="1981200" cy="1905000"/>
          </a:xfrm>
          <a:prstGeom prst="rect">
            <a:avLst/>
          </a:prstGeom>
          <a:solidFill>
            <a:schemeClr val="accent6">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856"/>
          <p:cNvGrpSpPr>
            <a:grpSpLocks/>
          </p:cNvGrpSpPr>
          <p:nvPr/>
        </p:nvGrpSpPr>
        <p:grpSpPr bwMode="auto">
          <a:xfrm>
            <a:off x="7010400" y="2286000"/>
            <a:ext cx="1012825" cy="771525"/>
            <a:chOff x="5715000" y="2209799"/>
            <a:chExt cx="1300970" cy="990599"/>
          </a:xfrm>
          <a:effectLst>
            <a:outerShdw blurRad="50800" dist="38100" dir="2700000" algn="tl" rotWithShape="0">
              <a:prstClr val="black">
                <a:alpha val="40000"/>
              </a:prstClr>
            </a:outerShdw>
          </a:effectLst>
        </p:grpSpPr>
        <p:grpSp>
          <p:nvGrpSpPr>
            <p:cNvPr id="3" name="Group 481"/>
            <p:cNvGrpSpPr>
              <a:grpSpLocks/>
            </p:cNvGrpSpPr>
            <p:nvPr/>
          </p:nvGrpSpPr>
          <p:grpSpPr bwMode="auto">
            <a:xfrm>
              <a:off x="6477000" y="2209799"/>
              <a:ext cx="538970" cy="914399"/>
              <a:chOff x="4506" y="755"/>
              <a:chExt cx="758" cy="1286"/>
            </a:xfrm>
          </p:grpSpPr>
          <p:pic>
            <p:nvPicPr>
              <p:cNvPr id="201" name="Picture 482"/>
              <p:cNvPicPr>
                <a:picLocks noChangeAspect="1" noChangeArrowheads="1"/>
              </p:cNvPicPr>
              <p:nvPr/>
            </p:nvPicPr>
            <p:blipFill>
              <a:blip r:embed="rId3" cstate="print">
                <a:lum bright="18000"/>
              </a:blip>
              <a:srcRect/>
              <a:stretch>
                <a:fillRect/>
              </a:stretch>
            </p:blipFill>
            <p:spPr bwMode="gray">
              <a:xfrm>
                <a:off x="4506" y="1871"/>
                <a:ext cx="758" cy="170"/>
              </a:xfrm>
              <a:prstGeom prst="rect">
                <a:avLst/>
              </a:prstGeom>
              <a:noFill/>
              <a:ln w="9525">
                <a:noFill/>
                <a:miter lim="800000"/>
                <a:headEnd/>
                <a:tailEnd/>
              </a:ln>
            </p:spPr>
          </p:pic>
          <p:grpSp>
            <p:nvGrpSpPr>
              <p:cNvPr id="4" name="Group 483"/>
              <p:cNvGrpSpPr>
                <a:grpSpLocks/>
              </p:cNvGrpSpPr>
              <p:nvPr/>
            </p:nvGrpSpPr>
            <p:grpSpPr bwMode="auto">
              <a:xfrm>
                <a:off x="4656" y="755"/>
                <a:ext cx="476" cy="1201"/>
                <a:chOff x="4694" y="755"/>
                <a:chExt cx="476" cy="1201"/>
              </a:xfrm>
            </p:grpSpPr>
            <p:grpSp>
              <p:nvGrpSpPr>
                <p:cNvPr id="5" name="Group 484"/>
                <p:cNvGrpSpPr>
                  <a:grpSpLocks/>
                </p:cNvGrpSpPr>
                <p:nvPr/>
              </p:nvGrpSpPr>
              <p:grpSpPr bwMode="auto">
                <a:xfrm>
                  <a:off x="4694" y="755"/>
                  <a:ext cx="476" cy="1201"/>
                  <a:chOff x="4694" y="755"/>
                  <a:chExt cx="476" cy="1201"/>
                </a:xfrm>
              </p:grpSpPr>
              <p:sp>
                <p:nvSpPr>
                  <p:cNvPr id="223" name="Freeform 485"/>
                  <p:cNvSpPr>
                    <a:spLocks/>
                  </p:cNvSpPr>
                  <p:nvPr/>
                </p:nvSpPr>
                <p:spPr bwMode="gray">
                  <a:xfrm>
                    <a:off x="4694" y="755"/>
                    <a:ext cx="476" cy="1201"/>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224" name="Freeform 486"/>
                  <p:cNvSpPr>
                    <a:spLocks/>
                  </p:cNvSpPr>
                  <p:nvPr/>
                </p:nvSpPr>
                <p:spPr bwMode="gray">
                  <a:xfrm>
                    <a:off x="4763" y="755"/>
                    <a:ext cx="407"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grpSp>
            <p:sp>
              <p:nvSpPr>
                <p:cNvPr id="204" name="Freeform 487"/>
                <p:cNvSpPr>
                  <a:spLocks/>
                </p:cNvSpPr>
                <p:nvPr/>
              </p:nvSpPr>
              <p:spPr bwMode="gray">
                <a:xfrm>
                  <a:off x="4803" y="787"/>
                  <a:ext cx="333" cy="694"/>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205" name="Freeform 488"/>
                <p:cNvSpPr>
                  <a:spLocks/>
                </p:cNvSpPr>
                <p:nvPr/>
              </p:nvSpPr>
              <p:spPr bwMode="gray">
                <a:xfrm>
                  <a:off x="4728" y="787"/>
                  <a:ext cx="313" cy="694"/>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206" name="Rectangle 489"/>
                <p:cNvSpPr>
                  <a:spLocks noChangeArrowheads="1"/>
                </p:cNvSpPr>
                <p:nvPr/>
              </p:nvSpPr>
              <p:spPr bwMode="gray">
                <a:xfrm>
                  <a:off x="4746" y="818"/>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07" name="Rectangle 490"/>
                <p:cNvSpPr>
                  <a:spLocks noChangeArrowheads="1"/>
                </p:cNvSpPr>
                <p:nvPr/>
              </p:nvSpPr>
              <p:spPr bwMode="gray">
                <a:xfrm>
                  <a:off x="4746" y="941"/>
                  <a:ext cx="373" cy="115"/>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08" name="Rectangle 491"/>
                <p:cNvSpPr>
                  <a:spLocks noChangeArrowheads="1"/>
                </p:cNvSpPr>
                <p:nvPr/>
              </p:nvSpPr>
              <p:spPr bwMode="gray">
                <a:xfrm>
                  <a:off x="5038" y="1022"/>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09" name="Rectangle 492"/>
                <p:cNvSpPr>
                  <a:spLocks noChangeArrowheads="1"/>
                </p:cNvSpPr>
                <p:nvPr/>
              </p:nvSpPr>
              <p:spPr bwMode="gray">
                <a:xfrm>
                  <a:off x="4763" y="959"/>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10" name="Rectangle 493"/>
                <p:cNvSpPr>
                  <a:spLocks noChangeArrowheads="1"/>
                </p:cNvSpPr>
                <p:nvPr/>
              </p:nvSpPr>
              <p:spPr bwMode="gray">
                <a:xfrm>
                  <a:off x="5038" y="898"/>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11" name="Rectangle 494"/>
                <p:cNvSpPr>
                  <a:spLocks noChangeArrowheads="1"/>
                </p:cNvSpPr>
                <p:nvPr/>
              </p:nvSpPr>
              <p:spPr bwMode="gray">
                <a:xfrm>
                  <a:off x="4763" y="835"/>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12" name="Freeform 495"/>
                <p:cNvSpPr>
                  <a:spLocks/>
                </p:cNvSpPr>
                <p:nvPr/>
              </p:nvSpPr>
              <p:spPr bwMode="gray">
                <a:xfrm>
                  <a:off x="4728" y="1867"/>
                  <a:ext cx="399"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213" name="Freeform 496"/>
                <p:cNvSpPr>
                  <a:spLocks/>
                </p:cNvSpPr>
                <p:nvPr/>
              </p:nvSpPr>
              <p:spPr bwMode="gray">
                <a:xfrm>
                  <a:off x="4728" y="1833"/>
                  <a:ext cx="399" cy="34"/>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214" name="Rectangle 497"/>
                <p:cNvSpPr>
                  <a:spLocks noChangeArrowheads="1"/>
                </p:cNvSpPr>
                <p:nvPr/>
              </p:nvSpPr>
              <p:spPr bwMode="gray">
                <a:xfrm>
                  <a:off x="4746" y="1065"/>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15" name="Rectangle 498"/>
                <p:cNvSpPr>
                  <a:spLocks noChangeArrowheads="1"/>
                </p:cNvSpPr>
                <p:nvPr/>
              </p:nvSpPr>
              <p:spPr bwMode="gray">
                <a:xfrm>
                  <a:off x="5038" y="1145"/>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16" name="Rectangle 499"/>
                <p:cNvSpPr>
                  <a:spLocks noChangeArrowheads="1"/>
                </p:cNvSpPr>
                <p:nvPr/>
              </p:nvSpPr>
              <p:spPr bwMode="gray">
                <a:xfrm>
                  <a:off x="4763" y="1085"/>
                  <a:ext cx="336" cy="46"/>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17" name="Rectangle 500"/>
                <p:cNvSpPr>
                  <a:spLocks noChangeArrowheads="1"/>
                </p:cNvSpPr>
                <p:nvPr/>
              </p:nvSpPr>
              <p:spPr bwMode="gray">
                <a:xfrm>
                  <a:off x="4746" y="1185"/>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18" name="Rectangle 501"/>
                <p:cNvSpPr>
                  <a:spLocks noChangeArrowheads="1"/>
                </p:cNvSpPr>
                <p:nvPr/>
              </p:nvSpPr>
              <p:spPr bwMode="gray">
                <a:xfrm>
                  <a:off x="5038" y="1265"/>
                  <a:ext cx="60" cy="20"/>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19" name="Rectangle 502"/>
                <p:cNvSpPr>
                  <a:spLocks noChangeArrowheads="1"/>
                </p:cNvSpPr>
                <p:nvPr/>
              </p:nvSpPr>
              <p:spPr bwMode="gray">
                <a:xfrm>
                  <a:off x="4763" y="1205"/>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20" name="Rectangle 503"/>
                <p:cNvSpPr>
                  <a:spLocks noChangeArrowheads="1"/>
                </p:cNvSpPr>
                <p:nvPr/>
              </p:nvSpPr>
              <p:spPr bwMode="gray">
                <a:xfrm>
                  <a:off x="4746" y="1311"/>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21" name="Rectangle 504"/>
                <p:cNvSpPr>
                  <a:spLocks noChangeArrowheads="1"/>
                </p:cNvSpPr>
                <p:nvPr/>
              </p:nvSpPr>
              <p:spPr bwMode="gray">
                <a:xfrm>
                  <a:off x="5038" y="1391"/>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222" name="Rectangle 505"/>
                <p:cNvSpPr>
                  <a:spLocks noChangeArrowheads="1"/>
                </p:cNvSpPr>
                <p:nvPr/>
              </p:nvSpPr>
              <p:spPr bwMode="gray">
                <a:xfrm>
                  <a:off x="4763" y="1328"/>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grpSp>
        </p:grpSp>
        <p:grpSp>
          <p:nvGrpSpPr>
            <p:cNvPr id="6" name="Group 481"/>
            <p:cNvGrpSpPr>
              <a:grpSpLocks/>
            </p:cNvGrpSpPr>
            <p:nvPr/>
          </p:nvGrpSpPr>
          <p:grpSpPr bwMode="auto">
            <a:xfrm>
              <a:off x="6096000" y="2285288"/>
              <a:ext cx="538970" cy="915110"/>
              <a:chOff x="4506" y="754"/>
              <a:chExt cx="758" cy="1287"/>
            </a:xfrm>
          </p:grpSpPr>
          <p:pic>
            <p:nvPicPr>
              <p:cNvPr id="177" name="Picture 482"/>
              <p:cNvPicPr>
                <a:picLocks noChangeAspect="1" noChangeArrowheads="1"/>
              </p:cNvPicPr>
              <p:nvPr/>
            </p:nvPicPr>
            <p:blipFill>
              <a:blip r:embed="rId3" cstate="print">
                <a:lum bright="18000"/>
              </a:blip>
              <a:srcRect/>
              <a:stretch>
                <a:fillRect/>
              </a:stretch>
            </p:blipFill>
            <p:spPr bwMode="gray">
              <a:xfrm>
                <a:off x="4506" y="1871"/>
                <a:ext cx="758" cy="170"/>
              </a:xfrm>
              <a:prstGeom prst="rect">
                <a:avLst/>
              </a:prstGeom>
              <a:noFill/>
              <a:ln w="9525">
                <a:noFill/>
                <a:miter lim="800000"/>
                <a:headEnd/>
                <a:tailEnd/>
              </a:ln>
            </p:spPr>
          </p:pic>
          <p:grpSp>
            <p:nvGrpSpPr>
              <p:cNvPr id="7" name="Group 483"/>
              <p:cNvGrpSpPr>
                <a:grpSpLocks/>
              </p:cNvGrpSpPr>
              <p:nvPr/>
            </p:nvGrpSpPr>
            <p:grpSpPr bwMode="auto">
              <a:xfrm>
                <a:off x="4656" y="754"/>
                <a:ext cx="476" cy="1201"/>
                <a:chOff x="4694" y="754"/>
                <a:chExt cx="476" cy="1201"/>
              </a:xfrm>
            </p:grpSpPr>
            <p:grpSp>
              <p:nvGrpSpPr>
                <p:cNvPr id="8" name="Group 484"/>
                <p:cNvGrpSpPr>
                  <a:grpSpLocks/>
                </p:cNvGrpSpPr>
                <p:nvPr/>
              </p:nvGrpSpPr>
              <p:grpSpPr bwMode="auto">
                <a:xfrm>
                  <a:off x="4694" y="754"/>
                  <a:ext cx="476" cy="1201"/>
                  <a:chOff x="4694" y="754"/>
                  <a:chExt cx="476" cy="1201"/>
                </a:xfrm>
              </p:grpSpPr>
              <p:sp>
                <p:nvSpPr>
                  <p:cNvPr id="199" name="Freeform 485"/>
                  <p:cNvSpPr>
                    <a:spLocks/>
                  </p:cNvSpPr>
                  <p:nvPr/>
                </p:nvSpPr>
                <p:spPr bwMode="gray">
                  <a:xfrm>
                    <a:off x="4694" y="754"/>
                    <a:ext cx="476" cy="1201"/>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200" name="Freeform 486"/>
                  <p:cNvSpPr>
                    <a:spLocks/>
                  </p:cNvSpPr>
                  <p:nvPr/>
                </p:nvSpPr>
                <p:spPr bwMode="gray">
                  <a:xfrm>
                    <a:off x="4762" y="754"/>
                    <a:ext cx="399"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grpSp>
            <p:sp>
              <p:nvSpPr>
                <p:cNvPr id="180" name="Freeform 487"/>
                <p:cNvSpPr>
                  <a:spLocks/>
                </p:cNvSpPr>
                <p:nvPr/>
              </p:nvSpPr>
              <p:spPr bwMode="gray">
                <a:xfrm>
                  <a:off x="4803" y="783"/>
                  <a:ext cx="333" cy="697"/>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181" name="Freeform 488"/>
                <p:cNvSpPr>
                  <a:spLocks/>
                </p:cNvSpPr>
                <p:nvPr/>
              </p:nvSpPr>
              <p:spPr bwMode="gray">
                <a:xfrm>
                  <a:off x="4728" y="783"/>
                  <a:ext cx="313" cy="697"/>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182" name="Rectangle 489"/>
                <p:cNvSpPr>
                  <a:spLocks noChangeArrowheads="1"/>
                </p:cNvSpPr>
                <p:nvPr/>
              </p:nvSpPr>
              <p:spPr bwMode="gray">
                <a:xfrm>
                  <a:off x="4745" y="817"/>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83" name="Rectangle 490"/>
                <p:cNvSpPr>
                  <a:spLocks noChangeArrowheads="1"/>
                </p:cNvSpPr>
                <p:nvPr/>
              </p:nvSpPr>
              <p:spPr bwMode="gray">
                <a:xfrm>
                  <a:off x="4745" y="940"/>
                  <a:ext cx="373" cy="115"/>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84" name="Rectangle 491"/>
                <p:cNvSpPr>
                  <a:spLocks noChangeArrowheads="1"/>
                </p:cNvSpPr>
                <p:nvPr/>
              </p:nvSpPr>
              <p:spPr bwMode="gray">
                <a:xfrm>
                  <a:off x="5038" y="1020"/>
                  <a:ext cx="60" cy="9"/>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85" name="Rectangle 492"/>
                <p:cNvSpPr>
                  <a:spLocks noChangeArrowheads="1"/>
                </p:cNvSpPr>
                <p:nvPr/>
              </p:nvSpPr>
              <p:spPr bwMode="gray">
                <a:xfrm>
                  <a:off x="4762" y="957"/>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86" name="Rectangle 493"/>
                <p:cNvSpPr>
                  <a:spLocks noChangeArrowheads="1"/>
                </p:cNvSpPr>
                <p:nvPr/>
              </p:nvSpPr>
              <p:spPr bwMode="gray">
                <a:xfrm>
                  <a:off x="5038" y="897"/>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87" name="Rectangle 494"/>
                <p:cNvSpPr>
                  <a:spLocks noChangeArrowheads="1"/>
                </p:cNvSpPr>
                <p:nvPr/>
              </p:nvSpPr>
              <p:spPr bwMode="gray">
                <a:xfrm>
                  <a:off x="4762" y="834"/>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88" name="Freeform 495"/>
                <p:cNvSpPr>
                  <a:spLocks/>
                </p:cNvSpPr>
                <p:nvPr/>
              </p:nvSpPr>
              <p:spPr bwMode="gray">
                <a:xfrm>
                  <a:off x="4728" y="1866"/>
                  <a:ext cx="399"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189" name="Freeform 496"/>
                <p:cNvSpPr>
                  <a:spLocks/>
                </p:cNvSpPr>
                <p:nvPr/>
              </p:nvSpPr>
              <p:spPr bwMode="gray">
                <a:xfrm>
                  <a:off x="4728" y="1832"/>
                  <a:ext cx="399" cy="34"/>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190" name="Rectangle 497"/>
                <p:cNvSpPr>
                  <a:spLocks noChangeArrowheads="1"/>
                </p:cNvSpPr>
                <p:nvPr/>
              </p:nvSpPr>
              <p:spPr bwMode="gray">
                <a:xfrm>
                  <a:off x="4745" y="1063"/>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91" name="Rectangle 498"/>
                <p:cNvSpPr>
                  <a:spLocks noChangeArrowheads="1"/>
                </p:cNvSpPr>
                <p:nvPr/>
              </p:nvSpPr>
              <p:spPr bwMode="gray">
                <a:xfrm>
                  <a:off x="5038" y="1144"/>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92" name="Rectangle 499"/>
                <p:cNvSpPr>
                  <a:spLocks noChangeArrowheads="1"/>
                </p:cNvSpPr>
                <p:nvPr/>
              </p:nvSpPr>
              <p:spPr bwMode="gray">
                <a:xfrm>
                  <a:off x="4762" y="1084"/>
                  <a:ext cx="336" cy="46"/>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93" name="Rectangle 500"/>
                <p:cNvSpPr>
                  <a:spLocks noChangeArrowheads="1"/>
                </p:cNvSpPr>
                <p:nvPr/>
              </p:nvSpPr>
              <p:spPr bwMode="gray">
                <a:xfrm>
                  <a:off x="4745" y="1184"/>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94" name="Rectangle 501"/>
                <p:cNvSpPr>
                  <a:spLocks noChangeArrowheads="1"/>
                </p:cNvSpPr>
                <p:nvPr/>
              </p:nvSpPr>
              <p:spPr bwMode="gray">
                <a:xfrm>
                  <a:off x="5038" y="1264"/>
                  <a:ext cx="60" cy="20"/>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95" name="Rectangle 502"/>
                <p:cNvSpPr>
                  <a:spLocks noChangeArrowheads="1"/>
                </p:cNvSpPr>
                <p:nvPr/>
              </p:nvSpPr>
              <p:spPr bwMode="gray">
                <a:xfrm>
                  <a:off x="4762" y="1204"/>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96" name="Rectangle 503"/>
                <p:cNvSpPr>
                  <a:spLocks noChangeArrowheads="1"/>
                </p:cNvSpPr>
                <p:nvPr/>
              </p:nvSpPr>
              <p:spPr bwMode="gray">
                <a:xfrm>
                  <a:off x="4745" y="1310"/>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97" name="Rectangle 504"/>
                <p:cNvSpPr>
                  <a:spLocks noChangeArrowheads="1"/>
                </p:cNvSpPr>
                <p:nvPr/>
              </p:nvSpPr>
              <p:spPr bwMode="gray">
                <a:xfrm>
                  <a:off x="5038" y="1390"/>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98" name="Rectangle 505"/>
                <p:cNvSpPr>
                  <a:spLocks noChangeArrowheads="1"/>
                </p:cNvSpPr>
                <p:nvPr/>
              </p:nvSpPr>
              <p:spPr bwMode="gray">
                <a:xfrm>
                  <a:off x="4762" y="1327"/>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grpSp>
        </p:grpSp>
        <p:grpSp>
          <p:nvGrpSpPr>
            <p:cNvPr id="9" name="Group 481"/>
            <p:cNvGrpSpPr>
              <a:grpSpLocks/>
            </p:cNvGrpSpPr>
            <p:nvPr/>
          </p:nvGrpSpPr>
          <p:grpSpPr bwMode="auto">
            <a:xfrm>
              <a:off x="5715000" y="2209799"/>
              <a:ext cx="538970" cy="914399"/>
              <a:chOff x="4506" y="755"/>
              <a:chExt cx="758" cy="1286"/>
            </a:xfrm>
          </p:grpSpPr>
          <p:pic>
            <p:nvPicPr>
              <p:cNvPr id="153" name="Picture 482"/>
              <p:cNvPicPr>
                <a:picLocks noChangeAspect="1" noChangeArrowheads="1"/>
              </p:cNvPicPr>
              <p:nvPr/>
            </p:nvPicPr>
            <p:blipFill>
              <a:blip r:embed="rId3" cstate="print">
                <a:lum bright="18000"/>
              </a:blip>
              <a:srcRect/>
              <a:stretch>
                <a:fillRect/>
              </a:stretch>
            </p:blipFill>
            <p:spPr bwMode="gray">
              <a:xfrm>
                <a:off x="4506" y="1871"/>
                <a:ext cx="758" cy="170"/>
              </a:xfrm>
              <a:prstGeom prst="rect">
                <a:avLst/>
              </a:prstGeom>
              <a:noFill/>
              <a:ln w="9525">
                <a:noFill/>
                <a:miter lim="800000"/>
                <a:headEnd/>
                <a:tailEnd/>
              </a:ln>
            </p:spPr>
          </p:pic>
          <p:grpSp>
            <p:nvGrpSpPr>
              <p:cNvPr id="10" name="Group 483"/>
              <p:cNvGrpSpPr>
                <a:grpSpLocks/>
              </p:cNvGrpSpPr>
              <p:nvPr/>
            </p:nvGrpSpPr>
            <p:grpSpPr bwMode="auto">
              <a:xfrm>
                <a:off x="4655" y="755"/>
                <a:ext cx="468" cy="1201"/>
                <a:chOff x="4693" y="755"/>
                <a:chExt cx="468" cy="1201"/>
              </a:xfrm>
            </p:grpSpPr>
            <p:grpSp>
              <p:nvGrpSpPr>
                <p:cNvPr id="11" name="Group 484"/>
                <p:cNvGrpSpPr>
                  <a:grpSpLocks/>
                </p:cNvGrpSpPr>
                <p:nvPr/>
              </p:nvGrpSpPr>
              <p:grpSpPr bwMode="auto">
                <a:xfrm>
                  <a:off x="4693" y="755"/>
                  <a:ext cx="468" cy="1201"/>
                  <a:chOff x="4693" y="755"/>
                  <a:chExt cx="468" cy="1201"/>
                </a:xfrm>
              </p:grpSpPr>
              <p:sp>
                <p:nvSpPr>
                  <p:cNvPr id="175" name="Freeform 485"/>
                  <p:cNvSpPr>
                    <a:spLocks/>
                  </p:cNvSpPr>
                  <p:nvPr/>
                </p:nvSpPr>
                <p:spPr bwMode="gray">
                  <a:xfrm>
                    <a:off x="4693" y="755"/>
                    <a:ext cx="456" cy="1201"/>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176" name="Freeform 486"/>
                  <p:cNvSpPr>
                    <a:spLocks/>
                  </p:cNvSpPr>
                  <p:nvPr/>
                </p:nvSpPr>
                <p:spPr bwMode="gray">
                  <a:xfrm>
                    <a:off x="4762" y="755"/>
                    <a:ext cx="399"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grpSp>
            <p:sp>
              <p:nvSpPr>
                <p:cNvPr id="156" name="Freeform 487"/>
                <p:cNvSpPr>
                  <a:spLocks/>
                </p:cNvSpPr>
                <p:nvPr/>
              </p:nvSpPr>
              <p:spPr bwMode="gray">
                <a:xfrm>
                  <a:off x="4802" y="787"/>
                  <a:ext cx="313" cy="694"/>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157" name="Freeform 488"/>
                <p:cNvSpPr>
                  <a:spLocks/>
                </p:cNvSpPr>
                <p:nvPr/>
              </p:nvSpPr>
              <p:spPr bwMode="gray">
                <a:xfrm>
                  <a:off x="4728" y="787"/>
                  <a:ext cx="313" cy="694"/>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158" name="Rectangle 489"/>
                <p:cNvSpPr>
                  <a:spLocks noChangeArrowheads="1"/>
                </p:cNvSpPr>
                <p:nvPr/>
              </p:nvSpPr>
              <p:spPr bwMode="gray">
                <a:xfrm>
                  <a:off x="4745" y="818"/>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59" name="Rectangle 490"/>
                <p:cNvSpPr>
                  <a:spLocks noChangeArrowheads="1"/>
                </p:cNvSpPr>
                <p:nvPr/>
              </p:nvSpPr>
              <p:spPr bwMode="gray">
                <a:xfrm>
                  <a:off x="4745" y="941"/>
                  <a:ext cx="373" cy="115"/>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60" name="Rectangle 491"/>
                <p:cNvSpPr>
                  <a:spLocks noChangeArrowheads="1"/>
                </p:cNvSpPr>
                <p:nvPr/>
              </p:nvSpPr>
              <p:spPr bwMode="gray">
                <a:xfrm>
                  <a:off x="5032" y="1022"/>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61" name="Rectangle 492"/>
                <p:cNvSpPr>
                  <a:spLocks noChangeArrowheads="1"/>
                </p:cNvSpPr>
                <p:nvPr/>
              </p:nvSpPr>
              <p:spPr bwMode="gray">
                <a:xfrm>
                  <a:off x="4762" y="959"/>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62" name="Rectangle 493"/>
                <p:cNvSpPr>
                  <a:spLocks noChangeArrowheads="1"/>
                </p:cNvSpPr>
                <p:nvPr/>
              </p:nvSpPr>
              <p:spPr bwMode="gray">
                <a:xfrm>
                  <a:off x="5032" y="898"/>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63" name="Rectangle 494"/>
                <p:cNvSpPr>
                  <a:spLocks noChangeArrowheads="1"/>
                </p:cNvSpPr>
                <p:nvPr/>
              </p:nvSpPr>
              <p:spPr bwMode="gray">
                <a:xfrm>
                  <a:off x="4762" y="835"/>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64" name="Freeform 495"/>
                <p:cNvSpPr>
                  <a:spLocks/>
                </p:cNvSpPr>
                <p:nvPr/>
              </p:nvSpPr>
              <p:spPr bwMode="gray">
                <a:xfrm>
                  <a:off x="4728" y="1867"/>
                  <a:ext cx="399"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165" name="Freeform 496"/>
                <p:cNvSpPr>
                  <a:spLocks/>
                </p:cNvSpPr>
                <p:nvPr/>
              </p:nvSpPr>
              <p:spPr bwMode="gray">
                <a:xfrm>
                  <a:off x="4728" y="1833"/>
                  <a:ext cx="399" cy="34"/>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lstStyle/>
                <a:p>
                  <a:pPr>
                    <a:defRPr/>
                  </a:pPr>
                  <a:endParaRPr lang="en-US">
                    <a:solidFill>
                      <a:schemeClr val="tx1">
                        <a:lumMod val="50000"/>
                        <a:lumOff val="50000"/>
                      </a:schemeClr>
                    </a:solidFill>
                    <a:latin typeface="Arial"/>
                    <a:ea typeface="MS PGothic"/>
                  </a:endParaRPr>
                </a:p>
              </p:txBody>
            </p:sp>
            <p:sp>
              <p:nvSpPr>
                <p:cNvPr id="166" name="Rectangle 497"/>
                <p:cNvSpPr>
                  <a:spLocks noChangeArrowheads="1"/>
                </p:cNvSpPr>
                <p:nvPr/>
              </p:nvSpPr>
              <p:spPr bwMode="gray">
                <a:xfrm>
                  <a:off x="4745" y="1065"/>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67" name="Rectangle 498"/>
                <p:cNvSpPr>
                  <a:spLocks noChangeArrowheads="1"/>
                </p:cNvSpPr>
                <p:nvPr/>
              </p:nvSpPr>
              <p:spPr bwMode="gray">
                <a:xfrm>
                  <a:off x="5032" y="1145"/>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68" name="Rectangle 499"/>
                <p:cNvSpPr>
                  <a:spLocks noChangeArrowheads="1"/>
                </p:cNvSpPr>
                <p:nvPr/>
              </p:nvSpPr>
              <p:spPr bwMode="gray">
                <a:xfrm>
                  <a:off x="4762" y="1085"/>
                  <a:ext cx="336" cy="46"/>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69" name="Rectangle 500"/>
                <p:cNvSpPr>
                  <a:spLocks noChangeArrowheads="1"/>
                </p:cNvSpPr>
                <p:nvPr/>
              </p:nvSpPr>
              <p:spPr bwMode="gray">
                <a:xfrm>
                  <a:off x="4745" y="1185"/>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70" name="Rectangle 501"/>
                <p:cNvSpPr>
                  <a:spLocks noChangeArrowheads="1"/>
                </p:cNvSpPr>
                <p:nvPr/>
              </p:nvSpPr>
              <p:spPr bwMode="gray">
                <a:xfrm>
                  <a:off x="5032" y="1265"/>
                  <a:ext cx="60" cy="20"/>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71" name="Rectangle 502"/>
                <p:cNvSpPr>
                  <a:spLocks noChangeArrowheads="1"/>
                </p:cNvSpPr>
                <p:nvPr/>
              </p:nvSpPr>
              <p:spPr bwMode="gray">
                <a:xfrm>
                  <a:off x="4762" y="1205"/>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72" name="Rectangle 503"/>
                <p:cNvSpPr>
                  <a:spLocks noChangeArrowheads="1"/>
                </p:cNvSpPr>
                <p:nvPr/>
              </p:nvSpPr>
              <p:spPr bwMode="gray">
                <a:xfrm>
                  <a:off x="4745" y="1311"/>
                  <a:ext cx="373" cy="118"/>
                </a:xfrm>
                <a:prstGeom prst="rect">
                  <a:avLst/>
                </a:prstGeom>
                <a:solidFill>
                  <a:srgbClr val="949494"/>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73" name="Rectangle 504"/>
                <p:cNvSpPr>
                  <a:spLocks noChangeArrowheads="1"/>
                </p:cNvSpPr>
                <p:nvPr/>
              </p:nvSpPr>
              <p:spPr bwMode="gray">
                <a:xfrm>
                  <a:off x="5032" y="1391"/>
                  <a:ext cx="60" cy="17"/>
                </a:xfrm>
                <a:prstGeom prst="rect">
                  <a:avLst/>
                </a:prstGeom>
                <a:solidFill>
                  <a:srgbClr val="737373"/>
                </a:solidFill>
                <a:ln w="9525">
                  <a:noFill/>
                  <a:miter lim="800000"/>
                  <a:headEnd/>
                  <a:tailEnd/>
                </a:ln>
              </p:spPr>
              <p:txBody>
                <a:bodyPr/>
                <a:lstStyle/>
                <a:p>
                  <a:pPr>
                    <a:defRPr/>
                  </a:pPr>
                  <a:endParaRPr lang="en-US">
                    <a:solidFill>
                      <a:schemeClr val="tx1">
                        <a:lumMod val="50000"/>
                        <a:lumOff val="50000"/>
                      </a:schemeClr>
                    </a:solidFill>
                    <a:latin typeface="Arial"/>
                    <a:ea typeface="MS PGothic"/>
                  </a:endParaRPr>
                </a:p>
              </p:txBody>
            </p:sp>
            <p:sp>
              <p:nvSpPr>
                <p:cNvPr id="174" name="Rectangle 505"/>
                <p:cNvSpPr>
                  <a:spLocks noChangeArrowheads="1"/>
                </p:cNvSpPr>
                <p:nvPr/>
              </p:nvSpPr>
              <p:spPr bwMode="gray">
                <a:xfrm>
                  <a:off x="4762" y="1328"/>
                  <a:ext cx="336" cy="49"/>
                </a:xfrm>
                <a:prstGeom prst="rect">
                  <a:avLst/>
                </a:prstGeom>
                <a:solidFill>
                  <a:srgbClr val="A9A9A9"/>
                </a:solidFill>
                <a:ln w="9525">
                  <a:solidFill>
                    <a:srgbClr val="808080"/>
                  </a:solidFill>
                  <a:miter lim="800000"/>
                  <a:headEnd/>
                  <a:tailEnd/>
                </a:ln>
              </p:spPr>
              <p:txBody>
                <a:bodyPr/>
                <a:lstStyle/>
                <a:p>
                  <a:pPr>
                    <a:defRPr/>
                  </a:pPr>
                  <a:endParaRPr lang="en-US">
                    <a:solidFill>
                      <a:schemeClr val="tx1">
                        <a:lumMod val="50000"/>
                        <a:lumOff val="50000"/>
                      </a:schemeClr>
                    </a:solidFill>
                    <a:latin typeface="Arial"/>
                    <a:ea typeface="MS PGothic"/>
                  </a:endParaRPr>
                </a:p>
              </p:txBody>
            </p:sp>
          </p:grpSp>
        </p:grpSp>
      </p:grpSp>
      <p:sp>
        <p:nvSpPr>
          <p:cNvPr id="225" name="Rectangle 67"/>
          <p:cNvSpPr>
            <a:spLocks noChangeArrowheads="1"/>
          </p:cNvSpPr>
          <p:nvPr/>
        </p:nvSpPr>
        <p:spPr bwMode="gray">
          <a:xfrm>
            <a:off x="1600200" y="3100388"/>
            <a:ext cx="838200" cy="252412"/>
          </a:xfrm>
          <a:prstGeom prst="rect">
            <a:avLst/>
          </a:prstGeom>
          <a:noFill/>
          <a:ln w="12700">
            <a:noFill/>
            <a:miter lim="800000"/>
            <a:headEnd/>
            <a:tailEnd/>
          </a:ln>
        </p:spPr>
        <p:txBody>
          <a:bodyPr wrap="none" anchor="ctr"/>
          <a:lstStyle/>
          <a:p>
            <a:pPr algn="ctr" defTabSz="762000">
              <a:lnSpc>
                <a:spcPct val="90000"/>
              </a:lnSpc>
            </a:pPr>
            <a:r>
              <a:rPr lang="en-US" sz="1400" noProof="1">
                <a:solidFill>
                  <a:srgbClr val="333333"/>
                </a:solidFill>
                <a:cs typeface="Arial" pitchFamily="34" charset="0"/>
              </a:rPr>
              <a:t>Users</a:t>
            </a:r>
          </a:p>
        </p:txBody>
      </p:sp>
      <p:sp>
        <p:nvSpPr>
          <p:cNvPr id="226" name="Rectangle 67"/>
          <p:cNvSpPr>
            <a:spLocks noChangeArrowheads="1"/>
          </p:cNvSpPr>
          <p:nvPr/>
        </p:nvSpPr>
        <p:spPr bwMode="gray">
          <a:xfrm>
            <a:off x="6629400" y="3176588"/>
            <a:ext cx="1676400" cy="252412"/>
          </a:xfrm>
          <a:prstGeom prst="rect">
            <a:avLst/>
          </a:prstGeom>
          <a:noFill/>
          <a:ln w="12700">
            <a:noFill/>
            <a:miter lim="800000"/>
            <a:headEnd/>
            <a:tailEnd/>
          </a:ln>
        </p:spPr>
        <p:txBody>
          <a:bodyPr wrap="none" anchor="ctr"/>
          <a:lstStyle/>
          <a:p>
            <a:pPr algn="ctr" defTabSz="762000">
              <a:lnSpc>
                <a:spcPct val="90000"/>
              </a:lnSpc>
            </a:pPr>
            <a:r>
              <a:rPr lang="en-US" sz="1400" noProof="1" smtClean="0">
                <a:solidFill>
                  <a:srgbClr val="333333"/>
                </a:solidFill>
                <a:cs typeface="Arial" pitchFamily="34" charset="0"/>
              </a:rPr>
              <a:t>Web Applications</a:t>
            </a:r>
            <a:endParaRPr lang="en-US" sz="1400" noProof="1">
              <a:solidFill>
                <a:srgbClr val="333333"/>
              </a:solidFill>
              <a:cs typeface="Arial" pitchFamily="34" charset="0"/>
            </a:endParaRPr>
          </a:p>
        </p:txBody>
      </p:sp>
      <p:sp>
        <p:nvSpPr>
          <p:cNvPr id="227" name="Rectangle 67"/>
          <p:cNvSpPr>
            <a:spLocks noChangeArrowheads="1"/>
          </p:cNvSpPr>
          <p:nvPr/>
        </p:nvSpPr>
        <p:spPr bwMode="gray">
          <a:xfrm>
            <a:off x="4267200" y="3176588"/>
            <a:ext cx="1981199" cy="252412"/>
          </a:xfrm>
          <a:prstGeom prst="rect">
            <a:avLst/>
          </a:prstGeom>
          <a:noFill/>
          <a:ln w="12700">
            <a:noFill/>
            <a:miter lim="800000"/>
            <a:headEnd/>
            <a:tailEnd/>
          </a:ln>
        </p:spPr>
        <p:txBody>
          <a:bodyPr wrap="none" anchor="ctr"/>
          <a:lstStyle/>
          <a:p>
            <a:pPr algn="ctr" defTabSz="762000">
              <a:lnSpc>
                <a:spcPct val="90000"/>
              </a:lnSpc>
            </a:pPr>
            <a:r>
              <a:rPr lang="en-US" sz="1400" noProof="1" smtClean="0">
                <a:solidFill>
                  <a:srgbClr val="333333"/>
                </a:solidFill>
                <a:cs typeface="Arial" pitchFamily="34" charset="0"/>
              </a:rPr>
              <a:t>BIG-IP ASM</a:t>
            </a:r>
            <a:endParaRPr lang="en-US" sz="1400" noProof="1">
              <a:solidFill>
                <a:srgbClr val="333333"/>
              </a:solidFill>
              <a:cs typeface="Arial" pitchFamily="34" charset="0"/>
            </a:endParaRPr>
          </a:p>
        </p:txBody>
      </p:sp>
      <p:pic>
        <p:nvPicPr>
          <p:cNvPr id="228" name="Picture 2" descr="C:\Documents and Settings\krasnow\My Documents\Park City\8900_shot.png"/>
          <p:cNvPicPr>
            <a:picLocks noChangeAspect="1" noChangeArrowheads="1"/>
          </p:cNvPicPr>
          <p:nvPr/>
        </p:nvPicPr>
        <p:blipFill>
          <a:blip r:embed="rId4" cstate="print"/>
          <a:srcRect/>
          <a:stretch>
            <a:fillRect/>
          </a:stretch>
        </p:blipFill>
        <p:spPr bwMode="auto">
          <a:xfrm>
            <a:off x="4495800" y="2480693"/>
            <a:ext cx="1524000" cy="422935"/>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260" name="Straight Arrow Connector 259"/>
          <p:cNvCxnSpPr/>
          <p:nvPr/>
        </p:nvCxnSpPr>
        <p:spPr>
          <a:xfrm>
            <a:off x="3161015" y="3048000"/>
            <a:ext cx="3849385" cy="1588"/>
          </a:xfrm>
          <a:prstGeom prst="straightConnector1">
            <a:avLst/>
          </a:prstGeom>
          <a:ln w="50800" cap="sq">
            <a:solidFill>
              <a:srgbClr val="00B050"/>
            </a:solidFill>
            <a:prstDash val="solid"/>
            <a:round/>
            <a:headEnd type="triangle" w="med" len="med"/>
            <a:tailEnd type="triangle"/>
          </a:ln>
          <a:effectLst>
            <a:outerShdw blurRad="50800" dist="38100" dir="2700000" algn="tl" rotWithShape="0">
              <a:prstClr val="black">
                <a:alpha val="40000"/>
              </a:prstClr>
            </a:outerShdw>
          </a:effectLst>
          <a:scene3d>
            <a:camera prst="orthographicFront"/>
            <a:lightRig rig="threePt" dir="t"/>
          </a:scene3d>
          <a:sp3d>
            <a:bevelT prst="angle"/>
          </a:sp3d>
        </p:spPr>
        <p:style>
          <a:lnRef idx="1">
            <a:schemeClr val="accent5"/>
          </a:lnRef>
          <a:fillRef idx="0">
            <a:schemeClr val="accent5"/>
          </a:fillRef>
          <a:effectRef idx="0">
            <a:schemeClr val="accent5"/>
          </a:effectRef>
          <a:fontRef idx="minor">
            <a:schemeClr val="tx1"/>
          </a:fontRef>
        </p:style>
      </p:cxnSp>
      <p:cxnSp>
        <p:nvCxnSpPr>
          <p:cNvPr id="265" name="Straight Arrow Connector 264"/>
          <p:cNvCxnSpPr/>
          <p:nvPr/>
        </p:nvCxnSpPr>
        <p:spPr>
          <a:xfrm>
            <a:off x="3237215" y="2590800"/>
            <a:ext cx="990600" cy="1588"/>
          </a:xfrm>
          <a:prstGeom prst="straightConnector1">
            <a:avLst/>
          </a:prstGeom>
          <a:ln w="50800" cap="sq">
            <a:solidFill>
              <a:srgbClr val="FF0000"/>
            </a:solidFill>
            <a:prstDash val="solid"/>
            <a:round/>
            <a:headEnd w="lg" len="med"/>
            <a:tailEnd type="none"/>
          </a:ln>
          <a:effectLst>
            <a:outerShdw blurRad="50800" dist="38100" dir="2700000" algn="tl" rotWithShape="0">
              <a:prstClr val="black">
                <a:alpha val="40000"/>
              </a:prstClr>
            </a:outerShdw>
          </a:effectLst>
          <a:scene3d>
            <a:camera prst="orthographicFront"/>
            <a:lightRig rig="threePt" dir="t"/>
          </a:scene3d>
          <a:sp3d>
            <a:bevelT prst="angle"/>
          </a:sp3d>
        </p:spPr>
        <p:style>
          <a:lnRef idx="1">
            <a:schemeClr val="accent5"/>
          </a:lnRef>
          <a:fillRef idx="0">
            <a:schemeClr val="accent5"/>
          </a:fillRef>
          <a:effectRef idx="0">
            <a:schemeClr val="accent5"/>
          </a:effectRef>
          <a:fontRef idx="minor">
            <a:schemeClr val="tx1"/>
          </a:fontRef>
        </p:style>
      </p:cxnSp>
      <p:cxnSp>
        <p:nvCxnSpPr>
          <p:cNvPr id="258" name="Straight Arrow Connector 257"/>
          <p:cNvCxnSpPr/>
          <p:nvPr/>
        </p:nvCxnSpPr>
        <p:spPr>
          <a:xfrm flipV="1">
            <a:off x="3161015" y="2286000"/>
            <a:ext cx="3849385" cy="6096"/>
          </a:xfrm>
          <a:prstGeom prst="straightConnector1">
            <a:avLst/>
          </a:prstGeom>
          <a:ln w="50800" cap="sq">
            <a:solidFill>
              <a:srgbClr val="00B050"/>
            </a:solidFill>
            <a:prstDash val="solid"/>
            <a:round/>
            <a:headEnd type="triangle" w="med" len="med"/>
            <a:tailEnd type="triangle"/>
          </a:ln>
          <a:effectLst>
            <a:outerShdw blurRad="50800" dist="38100" dir="2700000" algn="tl" rotWithShape="0">
              <a:prstClr val="black">
                <a:alpha val="40000"/>
              </a:prstClr>
            </a:outerShdw>
          </a:effectLst>
          <a:scene3d>
            <a:camera prst="orthographicFront"/>
            <a:lightRig rig="threePt" dir="t"/>
          </a:scene3d>
          <a:sp3d>
            <a:bevelT prst="angle"/>
          </a:sp3d>
        </p:spPr>
        <p:style>
          <a:lnRef idx="1">
            <a:schemeClr val="accent5"/>
          </a:lnRef>
          <a:fillRef idx="0">
            <a:schemeClr val="accent5"/>
          </a:fillRef>
          <a:effectRef idx="0">
            <a:schemeClr val="accent5"/>
          </a:effectRef>
          <a:fontRef idx="minor">
            <a:schemeClr val="tx1"/>
          </a:fontRef>
        </p:style>
      </p:cxnSp>
      <p:cxnSp>
        <p:nvCxnSpPr>
          <p:cNvPr id="261" name="Straight Arrow Connector 260"/>
          <p:cNvCxnSpPr/>
          <p:nvPr/>
        </p:nvCxnSpPr>
        <p:spPr>
          <a:xfrm rot="10800000" flipV="1">
            <a:off x="3694418" y="2600957"/>
            <a:ext cx="533397" cy="294642"/>
          </a:xfrm>
          <a:prstGeom prst="straightConnector1">
            <a:avLst/>
          </a:prstGeom>
          <a:ln w="50800" cap="sq">
            <a:solidFill>
              <a:srgbClr val="FF0000"/>
            </a:solidFill>
            <a:prstDash val="solid"/>
            <a:round/>
            <a:headEnd w="lg" len="med"/>
            <a:tailEnd type="triangle"/>
          </a:ln>
          <a:effectLst>
            <a:outerShdw blurRad="50800" dist="38100" dir="2700000" algn="tl" rotWithShape="0">
              <a:prstClr val="black">
                <a:alpha val="40000"/>
              </a:prstClr>
            </a:outerShdw>
          </a:effectLst>
          <a:scene3d>
            <a:camera prst="orthographicFront"/>
            <a:lightRig rig="threePt" dir="t"/>
          </a:scene3d>
          <a:sp3d>
            <a:bevelT prst="angle"/>
          </a:sp3d>
        </p:spPr>
        <p:style>
          <a:lnRef idx="1">
            <a:schemeClr val="accent5"/>
          </a:lnRef>
          <a:fillRef idx="0">
            <a:schemeClr val="accent5"/>
          </a:fillRef>
          <a:effectRef idx="0">
            <a:schemeClr val="accent5"/>
          </a:effectRef>
          <a:fontRef idx="minor">
            <a:schemeClr val="tx1"/>
          </a:fontRef>
        </p:style>
      </p:cxnSp>
      <p:grpSp>
        <p:nvGrpSpPr>
          <p:cNvPr id="12" name="Group 300"/>
          <p:cNvGrpSpPr/>
          <p:nvPr/>
        </p:nvGrpSpPr>
        <p:grpSpPr>
          <a:xfrm>
            <a:off x="6248400" y="1761744"/>
            <a:ext cx="3" cy="1865375"/>
            <a:chOff x="5638800" y="1609345"/>
            <a:chExt cx="3" cy="1865375"/>
          </a:xfrm>
        </p:grpSpPr>
        <p:cxnSp>
          <p:nvCxnSpPr>
            <p:cNvPr id="294" name="Straight Arrow Connector 293"/>
            <p:cNvCxnSpPr/>
            <p:nvPr/>
          </p:nvCxnSpPr>
          <p:spPr>
            <a:xfrm rot="5400000">
              <a:off x="5410203" y="1837944"/>
              <a:ext cx="457200" cy="1"/>
            </a:xfrm>
            <a:prstGeom prst="straightConnector1">
              <a:avLst/>
            </a:prstGeom>
            <a:ln w="50800" cap="sq">
              <a:solidFill>
                <a:schemeClr val="accent1">
                  <a:lumMod val="75000"/>
                </a:schemeClr>
              </a:solidFill>
              <a:prstDash val="solid"/>
              <a:round/>
              <a:headEnd w="lg" len="med"/>
              <a:tailEnd type="none"/>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cxnSp>
          <p:nvCxnSpPr>
            <p:cNvPr id="295" name="Straight Arrow Connector 294"/>
            <p:cNvCxnSpPr/>
            <p:nvPr/>
          </p:nvCxnSpPr>
          <p:spPr>
            <a:xfrm rot="5400000">
              <a:off x="5332479" y="2516123"/>
              <a:ext cx="612648" cy="1"/>
            </a:xfrm>
            <a:prstGeom prst="straightConnector1">
              <a:avLst/>
            </a:prstGeom>
            <a:ln w="50800" cap="sq">
              <a:solidFill>
                <a:schemeClr val="accent1">
                  <a:lumMod val="75000"/>
                </a:schemeClr>
              </a:solidFill>
              <a:prstDash val="solid"/>
              <a:round/>
              <a:headEnd w="lg" len="med"/>
              <a:tailEnd type="none"/>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cxnSp>
          <p:nvCxnSpPr>
            <p:cNvPr id="296" name="Straight Arrow Connector 295"/>
            <p:cNvCxnSpPr/>
            <p:nvPr/>
          </p:nvCxnSpPr>
          <p:spPr>
            <a:xfrm rot="5400000">
              <a:off x="5387341" y="3223259"/>
              <a:ext cx="502920" cy="1"/>
            </a:xfrm>
            <a:prstGeom prst="straightConnector1">
              <a:avLst/>
            </a:prstGeom>
            <a:ln w="50800" cap="sq">
              <a:solidFill>
                <a:schemeClr val="accent1">
                  <a:lumMod val="75000"/>
                </a:schemeClr>
              </a:solidFill>
              <a:prstDash val="solid"/>
              <a:round/>
              <a:headEnd w="lg" len="med"/>
              <a:tailEnd type="none"/>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grpSp>
      <p:sp>
        <p:nvSpPr>
          <p:cNvPr id="309" name="Rectangle 308"/>
          <p:cNvSpPr/>
          <p:nvPr/>
        </p:nvSpPr>
        <p:spPr>
          <a:xfrm>
            <a:off x="6324600" y="-6019800"/>
            <a:ext cx="3657600" cy="5016758"/>
          </a:xfrm>
          <a:prstGeom prst="rect">
            <a:avLst/>
          </a:prstGeom>
        </p:spPr>
        <p:txBody>
          <a:bodyPr wrap="square">
            <a:spAutoFit/>
          </a:bodyPr>
          <a:lstStyle/>
          <a:p>
            <a:r>
              <a:rPr lang="en-US" sz="1600" dirty="0" smtClean="0">
                <a:solidFill>
                  <a:schemeClr val="bg2">
                    <a:lumMod val="50000"/>
                    <a:alpha val="43000"/>
                  </a:schemeClr>
                </a:solidFill>
              </a:rPr>
              <a:t>Injection Attack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Cross-Site Scripting (XSS)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Broken Authentication</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Broken Session Management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Slow POST</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Insecure Direct Object References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Slow Loris</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Brute Force Attack</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Cross-Site Request Forgery (CSRF) </a:t>
            </a:r>
          </a:p>
          <a:p>
            <a:endParaRPr lang="en-US" sz="1600" dirty="0" smtClean="0">
              <a:solidFill>
                <a:schemeClr val="bg2">
                  <a:lumMod val="50000"/>
                  <a:alpha val="43000"/>
                </a:schemeClr>
              </a:solidFill>
            </a:endParaRPr>
          </a:p>
          <a:p>
            <a:r>
              <a:rPr lang="en-US" sz="1600" dirty="0" smtClean="0">
                <a:solidFill>
                  <a:schemeClr val="bg2">
                    <a:lumMod val="50000"/>
                    <a:alpha val="43000"/>
                  </a:schemeClr>
                </a:solidFill>
              </a:rPr>
              <a:t>SSL Renegotiation Vulnerabilities</a:t>
            </a:r>
          </a:p>
          <a:p>
            <a:endParaRPr lang="en-US" sz="1600" dirty="0" smtClean="0">
              <a:solidFill>
                <a:schemeClr val="bg2">
                  <a:lumMod val="50000"/>
                  <a:alpha val="43000"/>
                </a:schemeClr>
              </a:solidFill>
            </a:endParaRPr>
          </a:p>
        </p:txBody>
      </p:sp>
      <p:grpSp>
        <p:nvGrpSpPr>
          <p:cNvPr id="13" name="Group 108"/>
          <p:cNvGrpSpPr>
            <a:grpSpLocks/>
          </p:cNvGrpSpPr>
          <p:nvPr/>
        </p:nvGrpSpPr>
        <p:grpSpPr bwMode="auto">
          <a:xfrm>
            <a:off x="1517952" y="2041525"/>
            <a:ext cx="347663" cy="625475"/>
            <a:chOff x="1590" y="2386"/>
            <a:chExt cx="567" cy="1020"/>
          </a:xfrm>
          <a:effectLst>
            <a:outerShdw blurRad="50800" dist="38100" dir="2700000" algn="tl" rotWithShape="0">
              <a:prstClr val="black">
                <a:alpha val="40000"/>
              </a:prstClr>
            </a:outerShdw>
          </a:effectLst>
        </p:grpSpPr>
        <p:sp>
          <p:nvSpPr>
            <p:cNvPr id="16" name="AutoShape 109"/>
            <p:cNvSpPr>
              <a:spLocks noChangeAspect="1" noChangeArrowheads="1" noTextEdit="1"/>
            </p:cNvSpPr>
            <p:nvPr/>
          </p:nvSpPr>
          <p:spPr bwMode="gray">
            <a:xfrm>
              <a:off x="1590" y="2386"/>
              <a:ext cx="567" cy="1020"/>
            </a:xfrm>
            <a:prstGeom prst="rect">
              <a:avLst/>
            </a:prstGeom>
            <a:noFill/>
            <a:ln w="9525">
              <a:noFill/>
              <a:miter lim="800000"/>
              <a:headEnd/>
              <a:tailEnd/>
            </a:ln>
          </p:spPr>
          <p:txBody>
            <a:bodyPr/>
            <a:lstStyle/>
            <a:p>
              <a:endParaRPr lang="en-US"/>
            </a:p>
          </p:txBody>
        </p:sp>
        <p:sp>
          <p:nvSpPr>
            <p:cNvPr id="17" name="Freeform 110"/>
            <p:cNvSpPr>
              <a:spLocks/>
            </p:cNvSpPr>
            <p:nvPr/>
          </p:nvSpPr>
          <p:spPr bwMode="gray">
            <a:xfrm>
              <a:off x="1591" y="2387"/>
              <a:ext cx="564" cy="1018"/>
            </a:xfrm>
            <a:custGeom>
              <a:avLst/>
              <a:gdLst>
                <a:gd name="T0" fmla="*/ 234 w 653"/>
                <a:gd name="T1" fmla="*/ 789 h 1053"/>
                <a:gd name="T2" fmla="*/ 206 w 653"/>
                <a:gd name="T3" fmla="*/ 829 h 1053"/>
                <a:gd name="T4" fmla="*/ 28 w 653"/>
                <a:gd name="T5" fmla="*/ 829 h 1053"/>
                <a:gd name="T6" fmla="*/ 0 w 653"/>
                <a:gd name="T7" fmla="*/ 789 h 1053"/>
                <a:gd name="T8" fmla="*/ 0 w 653"/>
                <a:gd name="T9" fmla="*/ 42 h 1053"/>
                <a:gd name="T10" fmla="*/ 28 w 653"/>
                <a:gd name="T11" fmla="*/ 0 h 1053"/>
                <a:gd name="T12" fmla="*/ 206 w 653"/>
                <a:gd name="T13" fmla="*/ 0 h 1053"/>
                <a:gd name="T14" fmla="*/ 234 w 653"/>
                <a:gd name="T15" fmla="*/ 42 h 1053"/>
                <a:gd name="T16" fmla="*/ 234 w 653"/>
                <a:gd name="T17" fmla="*/ 789 h 10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3"/>
                <a:gd name="T28" fmla="*/ 0 h 1053"/>
                <a:gd name="T29" fmla="*/ 653 w 653"/>
                <a:gd name="T30" fmla="*/ 1053 h 10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3" h="1053">
                  <a:moveTo>
                    <a:pt x="653" y="999"/>
                  </a:moveTo>
                  <a:cubicBezTo>
                    <a:pt x="653" y="1029"/>
                    <a:pt x="619" y="1053"/>
                    <a:pt x="576" y="1053"/>
                  </a:cubicBezTo>
                  <a:cubicBezTo>
                    <a:pt x="77" y="1053"/>
                    <a:pt x="77" y="1053"/>
                    <a:pt x="77" y="1053"/>
                  </a:cubicBezTo>
                  <a:cubicBezTo>
                    <a:pt x="35" y="1053"/>
                    <a:pt x="0" y="1029"/>
                    <a:pt x="0" y="999"/>
                  </a:cubicBezTo>
                  <a:cubicBezTo>
                    <a:pt x="0" y="54"/>
                    <a:pt x="0" y="54"/>
                    <a:pt x="0" y="54"/>
                  </a:cubicBezTo>
                  <a:cubicBezTo>
                    <a:pt x="0" y="24"/>
                    <a:pt x="35" y="0"/>
                    <a:pt x="77" y="0"/>
                  </a:cubicBezTo>
                  <a:cubicBezTo>
                    <a:pt x="576" y="0"/>
                    <a:pt x="576" y="0"/>
                    <a:pt x="576" y="0"/>
                  </a:cubicBezTo>
                  <a:cubicBezTo>
                    <a:pt x="619" y="0"/>
                    <a:pt x="653" y="24"/>
                    <a:pt x="653" y="54"/>
                  </a:cubicBezTo>
                  <a:lnTo>
                    <a:pt x="653" y="999"/>
                  </a:lnTo>
                  <a:close/>
                </a:path>
              </a:pathLst>
            </a:custGeom>
            <a:solidFill>
              <a:srgbClr val="646567"/>
            </a:solidFill>
            <a:ln w="4763">
              <a:solidFill>
                <a:srgbClr val="000000"/>
              </a:solidFill>
              <a:miter lim="800000"/>
              <a:headEnd/>
              <a:tailEnd/>
            </a:ln>
          </p:spPr>
          <p:txBody>
            <a:bodyPr/>
            <a:lstStyle/>
            <a:p>
              <a:endParaRPr lang="en-US"/>
            </a:p>
          </p:txBody>
        </p:sp>
        <p:sp>
          <p:nvSpPr>
            <p:cNvPr id="18" name="Freeform 111"/>
            <p:cNvSpPr>
              <a:spLocks/>
            </p:cNvSpPr>
            <p:nvPr/>
          </p:nvSpPr>
          <p:spPr bwMode="gray">
            <a:xfrm>
              <a:off x="1602" y="2407"/>
              <a:ext cx="542" cy="979"/>
            </a:xfrm>
            <a:custGeom>
              <a:avLst/>
              <a:gdLst>
                <a:gd name="T0" fmla="*/ 224 w 628"/>
                <a:gd name="T1" fmla="*/ 758 h 1013"/>
                <a:gd name="T2" fmla="*/ 198 w 628"/>
                <a:gd name="T3" fmla="*/ 796 h 1013"/>
                <a:gd name="T4" fmla="*/ 26 w 628"/>
                <a:gd name="T5" fmla="*/ 796 h 1013"/>
                <a:gd name="T6" fmla="*/ 0 w 628"/>
                <a:gd name="T7" fmla="*/ 758 h 1013"/>
                <a:gd name="T8" fmla="*/ 0 w 628"/>
                <a:gd name="T9" fmla="*/ 41 h 1013"/>
                <a:gd name="T10" fmla="*/ 26 w 628"/>
                <a:gd name="T11" fmla="*/ 0 h 1013"/>
                <a:gd name="T12" fmla="*/ 198 w 628"/>
                <a:gd name="T13" fmla="*/ 0 h 1013"/>
                <a:gd name="T14" fmla="*/ 224 w 628"/>
                <a:gd name="T15" fmla="*/ 41 h 1013"/>
                <a:gd name="T16" fmla="*/ 224 w 628"/>
                <a:gd name="T17" fmla="*/ 758 h 10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8"/>
                <a:gd name="T28" fmla="*/ 0 h 1013"/>
                <a:gd name="T29" fmla="*/ 628 w 628"/>
                <a:gd name="T30" fmla="*/ 1013 h 10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8" h="1013">
                  <a:moveTo>
                    <a:pt x="628" y="961"/>
                  </a:moveTo>
                  <a:cubicBezTo>
                    <a:pt x="628" y="990"/>
                    <a:pt x="595" y="1013"/>
                    <a:pt x="554" y="1013"/>
                  </a:cubicBezTo>
                  <a:cubicBezTo>
                    <a:pt x="74" y="1013"/>
                    <a:pt x="74" y="1013"/>
                    <a:pt x="74" y="1013"/>
                  </a:cubicBezTo>
                  <a:cubicBezTo>
                    <a:pt x="33" y="1013"/>
                    <a:pt x="0" y="990"/>
                    <a:pt x="0" y="961"/>
                  </a:cubicBezTo>
                  <a:cubicBezTo>
                    <a:pt x="0" y="52"/>
                    <a:pt x="0" y="52"/>
                    <a:pt x="0" y="52"/>
                  </a:cubicBezTo>
                  <a:cubicBezTo>
                    <a:pt x="0" y="24"/>
                    <a:pt x="33" y="0"/>
                    <a:pt x="74" y="0"/>
                  </a:cubicBezTo>
                  <a:cubicBezTo>
                    <a:pt x="554" y="0"/>
                    <a:pt x="554" y="0"/>
                    <a:pt x="554" y="0"/>
                  </a:cubicBezTo>
                  <a:cubicBezTo>
                    <a:pt x="595" y="0"/>
                    <a:pt x="628" y="24"/>
                    <a:pt x="628" y="52"/>
                  </a:cubicBezTo>
                  <a:lnTo>
                    <a:pt x="628" y="961"/>
                  </a:lnTo>
                  <a:close/>
                </a:path>
              </a:pathLst>
            </a:custGeom>
            <a:solidFill>
              <a:srgbClr val="000000"/>
            </a:solidFill>
            <a:ln w="9525">
              <a:noFill/>
              <a:round/>
              <a:headEnd/>
              <a:tailEnd/>
            </a:ln>
          </p:spPr>
          <p:txBody>
            <a:bodyPr/>
            <a:lstStyle/>
            <a:p>
              <a:endParaRPr lang="en-US"/>
            </a:p>
          </p:txBody>
        </p:sp>
        <p:sp>
          <p:nvSpPr>
            <p:cNvPr id="19" name="Freeform 112"/>
            <p:cNvSpPr>
              <a:spLocks noEditPoints="1"/>
            </p:cNvSpPr>
            <p:nvPr/>
          </p:nvSpPr>
          <p:spPr bwMode="gray">
            <a:xfrm>
              <a:off x="1648" y="2520"/>
              <a:ext cx="450" cy="684"/>
            </a:xfrm>
            <a:custGeom>
              <a:avLst/>
              <a:gdLst>
                <a:gd name="T0" fmla="*/ 190 w 520"/>
                <a:gd name="T1" fmla="*/ 553 h 708"/>
                <a:gd name="T2" fmla="*/ 190 w 520"/>
                <a:gd name="T3" fmla="*/ 553 h 708"/>
                <a:gd name="T4" fmla="*/ 190 w 520"/>
                <a:gd name="T5" fmla="*/ 553 h 708"/>
                <a:gd name="T6" fmla="*/ 3 w 520"/>
                <a:gd name="T7" fmla="*/ 550 h 708"/>
                <a:gd name="T8" fmla="*/ 3 w 520"/>
                <a:gd name="T9" fmla="*/ 8 h 708"/>
                <a:gd name="T10" fmla="*/ 185 w 520"/>
                <a:gd name="T11" fmla="*/ 8 h 708"/>
                <a:gd name="T12" fmla="*/ 185 w 520"/>
                <a:gd name="T13" fmla="*/ 550 h 708"/>
                <a:gd name="T14" fmla="*/ 3 w 520"/>
                <a:gd name="T15" fmla="*/ 550 h 708"/>
                <a:gd name="T16" fmla="*/ 188 w 520"/>
                <a:gd name="T17" fmla="*/ 0 h 708"/>
                <a:gd name="T18" fmla="*/ 3 w 520"/>
                <a:gd name="T19" fmla="*/ 0 h 708"/>
                <a:gd name="T20" fmla="*/ 1 w 520"/>
                <a:gd name="T21" fmla="*/ 1 h 708"/>
                <a:gd name="T22" fmla="*/ 0 w 520"/>
                <a:gd name="T23" fmla="*/ 4 h 708"/>
                <a:gd name="T24" fmla="*/ 0 w 520"/>
                <a:gd name="T25" fmla="*/ 553 h 708"/>
                <a:gd name="T26" fmla="*/ 1 w 520"/>
                <a:gd name="T27" fmla="*/ 556 h 708"/>
                <a:gd name="T28" fmla="*/ 3 w 520"/>
                <a:gd name="T29" fmla="*/ 556 h 708"/>
                <a:gd name="T30" fmla="*/ 188 w 520"/>
                <a:gd name="T31" fmla="*/ 556 h 708"/>
                <a:gd name="T32" fmla="*/ 190 w 520"/>
                <a:gd name="T33" fmla="*/ 556 h 708"/>
                <a:gd name="T34" fmla="*/ 190 w 520"/>
                <a:gd name="T35" fmla="*/ 553 h 708"/>
                <a:gd name="T36" fmla="*/ 188 w 520"/>
                <a:gd name="T37" fmla="*/ 553 h 708"/>
                <a:gd name="T38" fmla="*/ 188 w 520"/>
                <a:gd name="T39" fmla="*/ 550 h 708"/>
                <a:gd name="T40" fmla="*/ 188 w 520"/>
                <a:gd name="T41" fmla="*/ 553 h 708"/>
                <a:gd name="T42" fmla="*/ 190 w 520"/>
                <a:gd name="T43" fmla="*/ 553 h 708"/>
                <a:gd name="T44" fmla="*/ 190 w 520"/>
                <a:gd name="T45" fmla="*/ 553 h 708"/>
                <a:gd name="T46" fmla="*/ 190 w 520"/>
                <a:gd name="T47" fmla="*/ 553 h 708"/>
                <a:gd name="T48" fmla="*/ 190 w 520"/>
                <a:gd name="T49" fmla="*/ 4 h 708"/>
                <a:gd name="T50" fmla="*/ 190 w 520"/>
                <a:gd name="T51" fmla="*/ 1 h 708"/>
                <a:gd name="T52" fmla="*/ 188 w 520"/>
                <a:gd name="T53" fmla="*/ 0 h 7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20"/>
                <a:gd name="T82" fmla="*/ 0 h 708"/>
                <a:gd name="T83" fmla="*/ 520 w 520"/>
                <a:gd name="T84" fmla="*/ 708 h 7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20" h="708">
                  <a:moveTo>
                    <a:pt x="520" y="704"/>
                  </a:moveTo>
                  <a:cubicBezTo>
                    <a:pt x="520" y="704"/>
                    <a:pt x="520" y="704"/>
                    <a:pt x="520" y="704"/>
                  </a:cubicBezTo>
                  <a:cubicBezTo>
                    <a:pt x="520" y="704"/>
                    <a:pt x="520" y="704"/>
                    <a:pt x="520" y="704"/>
                  </a:cubicBezTo>
                  <a:moveTo>
                    <a:pt x="8" y="700"/>
                  </a:moveTo>
                  <a:cubicBezTo>
                    <a:pt x="8" y="8"/>
                    <a:pt x="8" y="8"/>
                    <a:pt x="8" y="8"/>
                  </a:cubicBezTo>
                  <a:cubicBezTo>
                    <a:pt x="511" y="8"/>
                    <a:pt x="511" y="8"/>
                    <a:pt x="511" y="8"/>
                  </a:cubicBezTo>
                  <a:cubicBezTo>
                    <a:pt x="511" y="700"/>
                    <a:pt x="511" y="700"/>
                    <a:pt x="511" y="700"/>
                  </a:cubicBezTo>
                  <a:cubicBezTo>
                    <a:pt x="8" y="700"/>
                    <a:pt x="8" y="700"/>
                    <a:pt x="8" y="700"/>
                  </a:cubicBezTo>
                  <a:moveTo>
                    <a:pt x="516" y="0"/>
                  </a:moveTo>
                  <a:cubicBezTo>
                    <a:pt x="4" y="0"/>
                    <a:pt x="4" y="0"/>
                    <a:pt x="4" y="0"/>
                  </a:cubicBezTo>
                  <a:cubicBezTo>
                    <a:pt x="3" y="0"/>
                    <a:pt x="2" y="1"/>
                    <a:pt x="1" y="1"/>
                  </a:cubicBezTo>
                  <a:cubicBezTo>
                    <a:pt x="0" y="2"/>
                    <a:pt x="0" y="3"/>
                    <a:pt x="0" y="4"/>
                  </a:cubicBezTo>
                  <a:cubicBezTo>
                    <a:pt x="0" y="704"/>
                    <a:pt x="0" y="704"/>
                    <a:pt x="0" y="704"/>
                  </a:cubicBezTo>
                  <a:cubicBezTo>
                    <a:pt x="0" y="705"/>
                    <a:pt x="0" y="706"/>
                    <a:pt x="1" y="707"/>
                  </a:cubicBezTo>
                  <a:cubicBezTo>
                    <a:pt x="2" y="708"/>
                    <a:pt x="3" y="708"/>
                    <a:pt x="4" y="708"/>
                  </a:cubicBezTo>
                  <a:cubicBezTo>
                    <a:pt x="516" y="708"/>
                    <a:pt x="516" y="708"/>
                    <a:pt x="516" y="708"/>
                  </a:cubicBezTo>
                  <a:cubicBezTo>
                    <a:pt x="517" y="708"/>
                    <a:pt x="518" y="708"/>
                    <a:pt x="519" y="707"/>
                  </a:cubicBezTo>
                  <a:cubicBezTo>
                    <a:pt x="520" y="706"/>
                    <a:pt x="520" y="705"/>
                    <a:pt x="520" y="704"/>
                  </a:cubicBezTo>
                  <a:cubicBezTo>
                    <a:pt x="516" y="704"/>
                    <a:pt x="516" y="704"/>
                    <a:pt x="516" y="704"/>
                  </a:cubicBezTo>
                  <a:cubicBezTo>
                    <a:pt x="516" y="700"/>
                    <a:pt x="516" y="700"/>
                    <a:pt x="516" y="700"/>
                  </a:cubicBezTo>
                  <a:cubicBezTo>
                    <a:pt x="516" y="704"/>
                    <a:pt x="516" y="704"/>
                    <a:pt x="516" y="704"/>
                  </a:cubicBezTo>
                  <a:cubicBezTo>
                    <a:pt x="520" y="704"/>
                    <a:pt x="520" y="704"/>
                    <a:pt x="520" y="704"/>
                  </a:cubicBezTo>
                  <a:cubicBezTo>
                    <a:pt x="520" y="704"/>
                    <a:pt x="520" y="704"/>
                    <a:pt x="520" y="704"/>
                  </a:cubicBezTo>
                  <a:cubicBezTo>
                    <a:pt x="520" y="704"/>
                    <a:pt x="520" y="704"/>
                    <a:pt x="520" y="704"/>
                  </a:cubicBezTo>
                  <a:cubicBezTo>
                    <a:pt x="520" y="4"/>
                    <a:pt x="520" y="4"/>
                    <a:pt x="520" y="4"/>
                  </a:cubicBezTo>
                  <a:cubicBezTo>
                    <a:pt x="520" y="3"/>
                    <a:pt x="520" y="2"/>
                    <a:pt x="519" y="1"/>
                  </a:cubicBezTo>
                  <a:cubicBezTo>
                    <a:pt x="518" y="1"/>
                    <a:pt x="517" y="0"/>
                    <a:pt x="516" y="0"/>
                  </a:cubicBezTo>
                </a:path>
              </a:pathLst>
            </a:custGeom>
            <a:solidFill>
              <a:srgbClr val="646567"/>
            </a:solidFill>
            <a:ln w="9525">
              <a:noFill/>
              <a:round/>
              <a:headEnd/>
              <a:tailEnd/>
            </a:ln>
          </p:spPr>
          <p:txBody>
            <a:bodyPr/>
            <a:lstStyle/>
            <a:p>
              <a:endParaRPr lang="en-US"/>
            </a:p>
          </p:txBody>
        </p:sp>
        <p:sp>
          <p:nvSpPr>
            <p:cNvPr id="20" name="Oval 113"/>
            <p:cNvSpPr>
              <a:spLocks noChangeArrowheads="1"/>
            </p:cNvSpPr>
            <p:nvPr/>
          </p:nvSpPr>
          <p:spPr bwMode="gray">
            <a:xfrm>
              <a:off x="1822" y="3232"/>
              <a:ext cx="101" cy="113"/>
            </a:xfrm>
            <a:prstGeom prst="ellipse">
              <a:avLst/>
            </a:prstGeom>
            <a:gradFill rotWithShape="1">
              <a:gsLst>
                <a:gs pos="0">
                  <a:srgbClr val="000000"/>
                </a:gs>
                <a:gs pos="100000">
                  <a:srgbClr val="565656"/>
                </a:gs>
              </a:gsLst>
              <a:lin ang="5400000" scaled="1"/>
            </a:gradFill>
            <a:ln w="9525">
              <a:noFill/>
              <a:round/>
              <a:headEnd/>
              <a:tailEnd/>
            </a:ln>
          </p:spPr>
          <p:txBody>
            <a:bodyPr/>
            <a:lstStyle/>
            <a:p>
              <a:endParaRPr lang="en-US"/>
            </a:p>
          </p:txBody>
        </p:sp>
        <p:sp>
          <p:nvSpPr>
            <p:cNvPr id="21" name="Freeform 114"/>
            <p:cNvSpPr>
              <a:spLocks/>
            </p:cNvSpPr>
            <p:nvPr/>
          </p:nvSpPr>
          <p:spPr bwMode="gray">
            <a:xfrm>
              <a:off x="1823" y="2456"/>
              <a:ext cx="100" cy="14"/>
            </a:xfrm>
            <a:custGeom>
              <a:avLst/>
              <a:gdLst>
                <a:gd name="T0" fmla="*/ 43 w 115"/>
                <a:gd name="T1" fmla="*/ 7 h 14"/>
                <a:gd name="T2" fmla="*/ 41 w 115"/>
                <a:gd name="T3" fmla="*/ 14 h 14"/>
                <a:gd name="T4" fmla="*/ 3 w 115"/>
                <a:gd name="T5" fmla="*/ 14 h 14"/>
                <a:gd name="T6" fmla="*/ 0 w 115"/>
                <a:gd name="T7" fmla="*/ 7 h 14"/>
                <a:gd name="T8" fmla="*/ 0 w 115"/>
                <a:gd name="T9" fmla="*/ 7 h 14"/>
                <a:gd name="T10" fmla="*/ 3 w 115"/>
                <a:gd name="T11" fmla="*/ 0 h 14"/>
                <a:gd name="T12" fmla="*/ 41 w 115"/>
                <a:gd name="T13" fmla="*/ 0 h 14"/>
                <a:gd name="T14" fmla="*/ 43 w 115"/>
                <a:gd name="T15" fmla="*/ 7 h 14"/>
                <a:gd name="T16" fmla="*/ 0 60000 65536"/>
                <a:gd name="T17" fmla="*/ 0 60000 65536"/>
                <a:gd name="T18" fmla="*/ 0 60000 65536"/>
                <a:gd name="T19" fmla="*/ 0 60000 65536"/>
                <a:gd name="T20" fmla="*/ 0 60000 65536"/>
                <a:gd name="T21" fmla="*/ 0 60000 65536"/>
                <a:gd name="T22" fmla="*/ 0 60000 65536"/>
                <a:gd name="T23" fmla="*/ 0 60000 65536"/>
                <a:gd name="T24" fmla="*/ 0 w 115"/>
                <a:gd name="T25" fmla="*/ 0 h 14"/>
                <a:gd name="T26" fmla="*/ 115 w 115"/>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 h="14">
                  <a:moveTo>
                    <a:pt x="115" y="7"/>
                  </a:moveTo>
                  <a:cubicBezTo>
                    <a:pt x="115" y="11"/>
                    <a:pt x="112" y="14"/>
                    <a:pt x="108" y="14"/>
                  </a:cubicBezTo>
                  <a:cubicBezTo>
                    <a:pt x="7" y="14"/>
                    <a:pt x="7" y="14"/>
                    <a:pt x="7" y="14"/>
                  </a:cubicBezTo>
                  <a:cubicBezTo>
                    <a:pt x="3" y="14"/>
                    <a:pt x="0" y="11"/>
                    <a:pt x="0" y="7"/>
                  </a:cubicBezTo>
                  <a:cubicBezTo>
                    <a:pt x="0" y="7"/>
                    <a:pt x="0" y="7"/>
                    <a:pt x="0" y="7"/>
                  </a:cubicBezTo>
                  <a:cubicBezTo>
                    <a:pt x="0" y="3"/>
                    <a:pt x="3" y="0"/>
                    <a:pt x="7" y="0"/>
                  </a:cubicBezTo>
                  <a:cubicBezTo>
                    <a:pt x="108" y="0"/>
                    <a:pt x="108" y="0"/>
                    <a:pt x="108" y="0"/>
                  </a:cubicBezTo>
                  <a:cubicBezTo>
                    <a:pt x="112" y="0"/>
                    <a:pt x="115" y="3"/>
                    <a:pt x="115" y="7"/>
                  </a:cubicBezTo>
                  <a:close/>
                </a:path>
              </a:pathLst>
            </a:custGeom>
            <a:gradFill rotWithShape="1">
              <a:gsLst>
                <a:gs pos="0">
                  <a:srgbClr val="565656"/>
                </a:gs>
                <a:gs pos="100000">
                  <a:srgbClr val="000000"/>
                </a:gs>
              </a:gsLst>
              <a:lin ang="5400000" scaled="1"/>
            </a:gradFill>
            <a:ln w="9525">
              <a:noFill/>
              <a:round/>
              <a:headEnd/>
              <a:tailEnd/>
            </a:ln>
          </p:spPr>
          <p:txBody>
            <a:bodyPr/>
            <a:lstStyle/>
            <a:p>
              <a:endParaRPr lang="en-US"/>
            </a:p>
          </p:txBody>
        </p:sp>
        <p:sp>
          <p:nvSpPr>
            <p:cNvPr id="22" name="Freeform 115"/>
            <p:cNvSpPr>
              <a:spLocks/>
            </p:cNvSpPr>
            <p:nvPr/>
          </p:nvSpPr>
          <p:spPr bwMode="gray">
            <a:xfrm>
              <a:off x="1852" y="3264"/>
              <a:ext cx="42" cy="49"/>
            </a:xfrm>
            <a:custGeom>
              <a:avLst/>
              <a:gdLst>
                <a:gd name="T0" fmla="*/ 14 w 50"/>
                <a:gd name="T1" fmla="*/ 33 h 50"/>
                <a:gd name="T2" fmla="*/ 12 w 50"/>
                <a:gd name="T3" fmla="*/ 43 h 50"/>
                <a:gd name="T4" fmla="*/ 3 w 50"/>
                <a:gd name="T5" fmla="*/ 43 h 50"/>
                <a:gd name="T6" fmla="*/ 0 w 50"/>
                <a:gd name="T7" fmla="*/ 33 h 50"/>
                <a:gd name="T8" fmla="*/ 0 w 50"/>
                <a:gd name="T9" fmla="*/ 10 h 50"/>
                <a:gd name="T10" fmla="*/ 3 w 50"/>
                <a:gd name="T11" fmla="*/ 0 h 50"/>
                <a:gd name="T12" fmla="*/ 12 w 50"/>
                <a:gd name="T13" fmla="*/ 0 h 50"/>
                <a:gd name="T14" fmla="*/ 14 w 50"/>
                <a:gd name="T15" fmla="*/ 10 h 50"/>
                <a:gd name="T16" fmla="*/ 14 w 50"/>
                <a:gd name="T17" fmla="*/ 33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50"/>
                <a:gd name="T29" fmla="*/ 50 w 5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50">
                  <a:moveTo>
                    <a:pt x="50" y="40"/>
                  </a:moveTo>
                  <a:cubicBezTo>
                    <a:pt x="50" y="45"/>
                    <a:pt x="45" y="50"/>
                    <a:pt x="39" y="50"/>
                  </a:cubicBezTo>
                  <a:cubicBezTo>
                    <a:pt x="10" y="50"/>
                    <a:pt x="10" y="50"/>
                    <a:pt x="10" y="50"/>
                  </a:cubicBezTo>
                  <a:cubicBezTo>
                    <a:pt x="4" y="50"/>
                    <a:pt x="0" y="45"/>
                    <a:pt x="0" y="40"/>
                  </a:cubicBezTo>
                  <a:cubicBezTo>
                    <a:pt x="0" y="10"/>
                    <a:pt x="0" y="10"/>
                    <a:pt x="0" y="10"/>
                  </a:cubicBezTo>
                  <a:cubicBezTo>
                    <a:pt x="0" y="5"/>
                    <a:pt x="4" y="0"/>
                    <a:pt x="10" y="0"/>
                  </a:cubicBezTo>
                  <a:cubicBezTo>
                    <a:pt x="39" y="0"/>
                    <a:pt x="39" y="0"/>
                    <a:pt x="39" y="0"/>
                  </a:cubicBezTo>
                  <a:cubicBezTo>
                    <a:pt x="45" y="0"/>
                    <a:pt x="50" y="5"/>
                    <a:pt x="50" y="10"/>
                  </a:cubicBezTo>
                  <a:lnTo>
                    <a:pt x="50" y="40"/>
                  </a:lnTo>
                  <a:close/>
                </a:path>
              </a:pathLst>
            </a:custGeom>
            <a:noFill/>
            <a:ln w="4763">
              <a:solidFill>
                <a:srgbClr val="000000"/>
              </a:solidFill>
              <a:miter lim="800000"/>
              <a:headEnd/>
              <a:tailEnd/>
            </a:ln>
          </p:spPr>
          <p:txBody>
            <a:bodyPr/>
            <a:lstStyle/>
            <a:p>
              <a:endParaRPr lang="en-US"/>
            </a:p>
          </p:txBody>
        </p:sp>
        <p:grpSp>
          <p:nvGrpSpPr>
            <p:cNvPr id="14" name="Group 116"/>
            <p:cNvGrpSpPr>
              <a:grpSpLocks/>
            </p:cNvGrpSpPr>
            <p:nvPr/>
          </p:nvGrpSpPr>
          <p:grpSpPr bwMode="auto">
            <a:xfrm>
              <a:off x="1652" y="2534"/>
              <a:ext cx="435" cy="655"/>
              <a:chOff x="1619" y="1872"/>
              <a:chExt cx="1013" cy="753"/>
            </a:xfrm>
          </p:grpSpPr>
          <p:sp>
            <p:nvSpPr>
              <p:cNvPr id="24" name="Freeform 117"/>
              <p:cNvSpPr>
                <a:spLocks/>
              </p:cNvSpPr>
              <p:nvPr/>
            </p:nvSpPr>
            <p:spPr bwMode="gray">
              <a:xfrm>
                <a:off x="2120" y="1872"/>
                <a:ext cx="512" cy="753"/>
              </a:xfrm>
              <a:custGeom>
                <a:avLst/>
                <a:gdLst>
                  <a:gd name="T0" fmla="*/ 250 w 577"/>
                  <a:gd name="T1" fmla="*/ 0 h 848"/>
                  <a:gd name="T2" fmla="*/ 0 w 577"/>
                  <a:gd name="T3" fmla="*/ 0 h 848"/>
                  <a:gd name="T4" fmla="*/ 135 w 577"/>
                  <a:gd name="T5" fmla="*/ 369 h 848"/>
                  <a:gd name="T6" fmla="*/ 250 w 577"/>
                  <a:gd name="T7" fmla="*/ 369 h 848"/>
                  <a:gd name="T8" fmla="*/ 250 w 577"/>
                  <a:gd name="T9" fmla="*/ 0 h 848"/>
                  <a:gd name="T10" fmla="*/ 0 60000 65536"/>
                  <a:gd name="T11" fmla="*/ 0 60000 65536"/>
                  <a:gd name="T12" fmla="*/ 0 60000 65536"/>
                  <a:gd name="T13" fmla="*/ 0 60000 65536"/>
                  <a:gd name="T14" fmla="*/ 0 60000 65536"/>
                  <a:gd name="T15" fmla="*/ 0 w 577"/>
                  <a:gd name="T16" fmla="*/ 0 h 848"/>
                  <a:gd name="T17" fmla="*/ 577 w 577"/>
                  <a:gd name="T18" fmla="*/ 848 h 848"/>
                </a:gdLst>
                <a:ahLst/>
                <a:cxnLst>
                  <a:cxn ang="T10">
                    <a:pos x="T0" y="T1"/>
                  </a:cxn>
                  <a:cxn ang="T11">
                    <a:pos x="T2" y="T3"/>
                  </a:cxn>
                  <a:cxn ang="T12">
                    <a:pos x="T4" y="T5"/>
                  </a:cxn>
                  <a:cxn ang="T13">
                    <a:pos x="T6" y="T7"/>
                  </a:cxn>
                  <a:cxn ang="T14">
                    <a:pos x="T8" y="T9"/>
                  </a:cxn>
                </a:cxnLst>
                <a:rect l="T15" t="T16" r="T17" b="T18"/>
                <a:pathLst>
                  <a:path w="577" h="848">
                    <a:moveTo>
                      <a:pt x="577" y="0"/>
                    </a:moveTo>
                    <a:lnTo>
                      <a:pt x="0" y="0"/>
                    </a:lnTo>
                    <a:lnTo>
                      <a:pt x="310" y="848"/>
                    </a:lnTo>
                    <a:lnTo>
                      <a:pt x="577" y="848"/>
                    </a:lnTo>
                    <a:lnTo>
                      <a:pt x="577"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25" name="Freeform 118"/>
              <p:cNvSpPr>
                <a:spLocks/>
              </p:cNvSpPr>
              <p:nvPr/>
            </p:nvSpPr>
            <p:spPr bwMode="gray">
              <a:xfrm>
                <a:off x="1619" y="1992"/>
                <a:ext cx="470" cy="633"/>
              </a:xfrm>
              <a:custGeom>
                <a:avLst/>
                <a:gdLst>
                  <a:gd name="T0" fmla="*/ 0 w 529"/>
                  <a:gd name="T1" fmla="*/ 310 h 713"/>
                  <a:gd name="T2" fmla="*/ 231 w 529"/>
                  <a:gd name="T3" fmla="*/ 310 h 713"/>
                  <a:gd name="T4" fmla="*/ 0 w 529"/>
                  <a:gd name="T5" fmla="*/ 0 h 713"/>
                  <a:gd name="T6" fmla="*/ 0 w 529"/>
                  <a:gd name="T7" fmla="*/ 310 h 713"/>
                  <a:gd name="T8" fmla="*/ 0 60000 65536"/>
                  <a:gd name="T9" fmla="*/ 0 60000 65536"/>
                  <a:gd name="T10" fmla="*/ 0 60000 65536"/>
                  <a:gd name="T11" fmla="*/ 0 60000 65536"/>
                  <a:gd name="T12" fmla="*/ 0 w 529"/>
                  <a:gd name="T13" fmla="*/ 0 h 713"/>
                  <a:gd name="T14" fmla="*/ 529 w 529"/>
                  <a:gd name="T15" fmla="*/ 713 h 713"/>
                </a:gdLst>
                <a:ahLst/>
                <a:cxnLst>
                  <a:cxn ang="T8">
                    <a:pos x="T0" y="T1"/>
                  </a:cxn>
                  <a:cxn ang="T9">
                    <a:pos x="T2" y="T3"/>
                  </a:cxn>
                  <a:cxn ang="T10">
                    <a:pos x="T4" y="T5"/>
                  </a:cxn>
                  <a:cxn ang="T11">
                    <a:pos x="T6" y="T7"/>
                  </a:cxn>
                </a:cxnLst>
                <a:rect l="T12" t="T13" r="T14" b="T15"/>
                <a:pathLst>
                  <a:path w="529" h="713">
                    <a:moveTo>
                      <a:pt x="0" y="713"/>
                    </a:moveTo>
                    <a:lnTo>
                      <a:pt x="529" y="713"/>
                    </a:lnTo>
                    <a:lnTo>
                      <a:pt x="0" y="0"/>
                    </a:lnTo>
                    <a:lnTo>
                      <a:pt x="0" y="713"/>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26" name="Freeform 119"/>
              <p:cNvSpPr>
                <a:spLocks/>
              </p:cNvSpPr>
              <p:nvPr/>
            </p:nvSpPr>
            <p:spPr bwMode="gray">
              <a:xfrm>
                <a:off x="1619" y="1872"/>
                <a:ext cx="776" cy="753"/>
              </a:xfrm>
              <a:custGeom>
                <a:avLst/>
                <a:gdLst>
                  <a:gd name="T0" fmla="*/ 0 w 874"/>
                  <a:gd name="T1" fmla="*/ 0 h 848"/>
                  <a:gd name="T2" fmla="*/ 0 w 874"/>
                  <a:gd name="T3" fmla="*/ 59 h 848"/>
                  <a:gd name="T4" fmla="*/ 230 w 874"/>
                  <a:gd name="T5" fmla="*/ 369 h 848"/>
                  <a:gd name="T6" fmla="*/ 380 w 874"/>
                  <a:gd name="T7" fmla="*/ 369 h 848"/>
                  <a:gd name="T8" fmla="*/ 246 w 874"/>
                  <a:gd name="T9" fmla="*/ 0 h 848"/>
                  <a:gd name="T10" fmla="*/ 0 w 874"/>
                  <a:gd name="T11" fmla="*/ 0 h 848"/>
                  <a:gd name="T12" fmla="*/ 0 60000 65536"/>
                  <a:gd name="T13" fmla="*/ 0 60000 65536"/>
                  <a:gd name="T14" fmla="*/ 0 60000 65536"/>
                  <a:gd name="T15" fmla="*/ 0 60000 65536"/>
                  <a:gd name="T16" fmla="*/ 0 60000 65536"/>
                  <a:gd name="T17" fmla="*/ 0 60000 65536"/>
                  <a:gd name="T18" fmla="*/ 0 w 874"/>
                  <a:gd name="T19" fmla="*/ 0 h 848"/>
                  <a:gd name="T20" fmla="*/ 874 w 874"/>
                  <a:gd name="T21" fmla="*/ 848 h 848"/>
                </a:gdLst>
                <a:ahLst/>
                <a:cxnLst>
                  <a:cxn ang="T12">
                    <a:pos x="T0" y="T1"/>
                  </a:cxn>
                  <a:cxn ang="T13">
                    <a:pos x="T2" y="T3"/>
                  </a:cxn>
                  <a:cxn ang="T14">
                    <a:pos x="T4" y="T5"/>
                  </a:cxn>
                  <a:cxn ang="T15">
                    <a:pos x="T6" y="T7"/>
                  </a:cxn>
                  <a:cxn ang="T16">
                    <a:pos x="T8" y="T9"/>
                  </a:cxn>
                  <a:cxn ang="T17">
                    <a:pos x="T10" y="T11"/>
                  </a:cxn>
                </a:cxnLst>
                <a:rect l="T18" t="T19" r="T20" b="T21"/>
                <a:pathLst>
                  <a:path w="874" h="848">
                    <a:moveTo>
                      <a:pt x="0" y="0"/>
                    </a:moveTo>
                    <a:lnTo>
                      <a:pt x="0" y="135"/>
                    </a:lnTo>
                    <a:lnTo>
                      <a:pt x="529" y="848"/>
                    </a:lnTo>
                    <a:lnTo>
                      <a:pt x="874" y="848"/>
                    </a:lnTo>
                    <a:lnTo>
                      <a:pt x="564" y="0"/>
                    </a:lnTo>
                    <a:lnTo>
                      <a:pt x="0" y="0"/>
                    </a:lnTo>
                    <a:close/>
                  </a:path>
                </a:pathLst>
              </a:custGeom>
              <a:solidFill>
                <a:srgbClr val="070707"/>
              </a:solidFill>
              <a:ln w="9525">
                <a:solidFill>
                  <a:srgbClr val="000000"/>
                </a:solidFill>
                <a:round/>
                <a:headEnd/>
                <a:tailEnd/>
              </a:ln>
            </p:spPr>
            <p:txBody>
              <a:bodyPr/>
              <a:lstStyle/>
              <a:p>
                <a:endParaRPr lang="en-US"/>
              </a:p>
            </p:txBody>
          </p:sp>
        </p:grpSp>
      </p:grpSp>
      <p:sp useBgFill="1">
        <p:nvSpPr>
          <p:cNvPr id="306" name="Rectangle 305"/>
          <p:cNvSpPr/>
          <p:nvPr/>
        </p:nvSpPr>
        <p:spPr>
          <a:xfrm>
            <a:off x="0" y="3657600"/>
            <a:ext cx="9144000" cy="320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7" name="Rectangle 3"/>
          <p:cNvSpPr>
            <a:spLocks noGrp="1" noChangeArrowheads="1"/>
          </p:cNvSpPr>
          <p:nvPr>
            <p:ph type="body" idx="4294967295"/>
          </p:nvPr>
        </p:nvSpPr>
        <p:spPr>
          <a:xfrm>
            <a:off x="2057400" y="4038600"/>
            <a:ext cx="5715000" cy="2179637"/>
          </a:xfrm>
        </p:spPr>
        <p:txBody>
          <a:bodyPr>
            <a:normAutofit fontScale="92500" lnSpcReduction="20000"/>
          </a:bodyPr>
          <a:lstStyle/>
          <a:p>
            <a:pPr lvl="0"/>
            <a:r>
              <a:rPr lang="zh-CN" altLang="en-US" sz="2000" dirty="0" smtClean="0"/>
              <a:t>网络层安全防护</a:t>
            </a:r>
            <a:endParaRPr lang="en-US" altLang="zh-CN" sz="2000" dirty="0" smtClean="0"/>
          </a:p>
          <a:p>
            <a:pPr lvl="0"/>
            <a:r>
              <a:rPr lang="zh-CN" altLang="en-US" sz="2000" dirty="0" smtClean="0"/>
              <a:t>协议</a:t>
            </a:r>
            <a:r>
              <a:rPr lang="zh-CN" altLang="en-US" sz="2000" dirty="0" smtClean="0"/>
              <a:t>层安全防护（</a:t>
            </a:r>
            <a:r>
              <a:rPr lang="en-US" altLang="zh-CN" sz="2000" dirty="0" smtClean="0"/>
              <a:t>SMTP,HTTP,FTP</a:t>
            </a:r>
            <a:r>
              <a:rPr lang="zh-CN" altLang="en-US" sz="2000" dirty="0" smtClean="0"/>
              <a:t>）</a:t>
            </a:r>
            <a:endParaRPr lang="en-US" altLang="zh-CN" sz="2000" dirty="0" smtClean="0"/>
          </a:p>
          <a:p>
            <a:pPr lvl="0"/>
            <a:r>
              <a:rPr lang="zh-CN" altLang="en-US" sz="2000" dirty="0" smtClean="0"/>
              <a:t>应用层</a:t>
            </a:r>
            <a:r>
              <a:rPr lang="zh-CN" altLang="en-US" sz="2000" dirty="0" smtClean="0"/>
              <a:t>安全防护</a:t>
            </a:r>
          </a:p>
          <a:p>
            <a:pPr lvl="0"/>
            <a:r>
              <a:rPr lang="zh-CN" altLang="en-US" sz="2000" dirty="0" smtClean="0"/>
              <a:t>针对所有</a:t>
            </a:r>
            <a:r>
              <a:rPr lang="en-US" sz="2000" dirty="0" smtClean="0"/>
              <a:t>web</a:t>
            </a:r>
            <a:r>
              <a:rPr lang="zh-CN" altLang="en-US" sz="2000" dirty="0" smtClean="0"/>
              <a:t>应用漏洞</a:t>
            </a:r>
          </a:p>
          <a:p>
            <a:pPr lvl="0"/>
            <a:r>
              <a:rPr lang="zh-CN" altLang="en-US" sz="2000" dirty="0" smtClean="0"/>
              <a:t>记录全部应用流量的日志和报表</a:t>
            </a:r>
          </a:p>
          <a:p>
            <a:pPr lvl="0"/>
            <a:r>
              <a:rPr lang="zh-CN" altLang="en-US" sz="2000" dirty="0" smtClean="0"/>
              <a:t>提供</a:t>
            </a:r>
            <a:r>
              <a:rPr lang="en-US" sz="2000" dirty="0" smtClean="0"/>
              <a:t>2-7</a:t>
            </a:r>
            <a:r>
              <a:rPr lang="zh-CN" altLang="en-US" sz="2000" dirty="0" smtClean="0"/>
              <a:t>层防护</a:t>
            </a:r>
          </a:p>
          <a:p>
            <a:pPr lvl="0"/>
            <a:r>
              <a:rPr lang="en-US" sz="2000" dirty="0" smtClean="0"/>
              <a:t>PCI</a:t>
            </a:r>
            <a:r>
              <a:rPr lang="zh-CN" altLang="en-US" sz="2000" dirty="0" smtClean="0"/>
              <a:t>合规性</a:t>
            </a:r>
            <a:endParaRPr lang="zh-CN" altLang="en-US" sz="2000" dirty="0"/>
          </a:p>
        </p:txBody>
      </p:sp>
      <p:sp>
        <p:nvSpPr>
          <p:cNvPr id="250" name="Title 249"/>
          <p:cNvSpPr>
            <a:spLocks noGrp="1"/>
          </p:cNvSpPr>
          <p:nvPr>
            <p:ph type="title"/>
          </p:nvPr>
        </p:nvSpPr>
        <p:spPr/>
        <p:txBody>
          <a:bodyPr/>
          <a:lstStyle/>
          <a:p>
            <a:r>
              <a:rPr lang="en-US" dirty="0">
                <a:effectLst/>
                <a:latin typeface="Arial"/>
                <a:cs typeface="Arial"/>
              </a:rPr>
              <a:t>BIG-IP Application Security Manager</a:t>
            </a:r>
            <a:r>
              <a:rPr lang="en-US" sz="4000" dirty="0">
                <a:effectLst/>
                <a:latin typeface="Arial"/>
                <a:cs typeface="Arial"/>
              </a:rPr>
              <a:t/>
            </a:r>
            <a:br>
              <a:rPr lang="en-US" sz="4000" dirty="0">
                <a:effectLst/>
                <a:latin typeface="Arial"/>
                <a:cs typeface="Arial"/>
              </a:rPr>
            </a:br>
            <a:r>
              <a:rPr lang="zh-CN" altLang="en-US" sz="2000" dirty="0" smtClean="0"/>
              <a:t>针对最新的网络威胁提供攻击防护</a:t>
            </a:r>
            <a:br>
              <a:rPr lang="zh-CN" altLang="en-US" sz="2000" dirty="0" smtClean="0"/>
            </a:br>
            <a:r>
              <a:rPr lang="en-US" sz="3200" dirty="0">
                <a:effectLst/>
                <a:latin typeface="Arial"/>
                <a:cs typeface="Arial"/>
              </a:rPr>
              <a:t/>
            </a:r>
            <a:br>
              <a:rPr lang="en-US" sz="3200" dirty="0">
                <a:effectLst/>
                <a:latin typeface="Arial"/>
                <a:cs typeface="Arial"/>
              </a:rPr>
            </a:br>
            <a:endParaRPr lang="en-US" dirty="0"/>
          </a:p>
        </p:txBody>
      </p:sp>
      <p:grpSp>
        <p:nvGrpSpPr>
          <p:cNvPr id="15" name="Group 1633"/>
          <p:cNvGrpSpPr>
            <a:grpSpLocks/>
          </p:cNvGrpSpPr>
          <p:nvPr/>
        </p:nvGrpSpPr>
        <p:grpSpPr bwMode="auto">
          <a:xfrm>
            <a:off x="1611350" y="2270125"/>
            <a:ext cx="939800" cy="701675"/>
            <a:chOff x="1606" y="2518"/>
            <a:chExt cx="1171" cy="875"/>
          </a:xfrm>
          <a:effectLst>
            <a:outerShdw blurRad="50800" dist="38100" dir="2700000" algn="tl" rotWithShape="0">
              <a:prstClr val="black">
                <a:alpha val="40000"/>
              </a:prstClr>
            </a:outerShdw>
          </a:effectLst>
        </p:grpSpPr>
        <p:grpSp>
          <p:nvGrpSpPr>
            <p:cNvPr id="23" name="Group 1634"/>
            <p:cNvGrpSpPr>
              <a:grpSpLocks/>
            </p:cNvGrpSpPr>
            <p:nvPr/>
          </p:nvGrpSpPr>
          <p:grpSpPr bwMode="auto">
            <a:xfrm>
              <a:off x="1606" y="2518"/>
              <a:ext cx="1171" cy="875"/>
              <a:chOff x="4352" y="2518"/>
              <a:chExt cx="1171" cy="875"/>
            </a:xfrm>
          </p:grpSpPr>
          <p:sp>
            <p:nvSpPr>
              <p:cNvPr id="30" name="Freeform 1635"/>
              <p:cNvSpPr>
                <a:spLocks/>
              </p:cNvSpPr>
              <p:nvPr/>
            </p:nvSpPr>
            <p:spPr bwMode="gray">
              <a:xfrm>
                <a:off x="4352" y="3126"/>
                <a:ext cx="1171" cy="208"/>
              </a:xfrm>
              <a:custGeom>
                <a:avLst/>
                <a:gdLst>
                  <a:gd name="T0" fmla="*/ 117764 w 543"/>
                  <a:gd name="T1" fmla="*/ 21535 h 96"/>
                  <a:gd name="T2" fmla="*/ 117764 w 543"/>
                  <a:gd name="T3" fmla="*/ 21535 h 96"/>
                  <a:gd name="T4" fmla="*/ 117402 w 543"/>
                  <a:gd name="T5" fmla="*/ 20586 h 96"/>
                  <a:gd name="T6" fmla="*/ 99770 w 543"/>
                  <a:gd name="T7" fmla="*/ 1761 h 96"/>
                  <a:gd name="T8" fmla="*/ 96031 w 543"/>
                  <a:gd name="T9" fmla="*/ 0 h 96"/>
                  <a:gd name="T10" fmla="*/ 21734 w 543"/>
                  <a:gd name="T11" fmla="*/ 0 h 96"/>
                  <a:gd name="T12" fmla="*/ 18193 w 543"/>
                  <a:gd name="T13" fmla="*/ 1525 h 96"/>
                  <a:gd name="T14" fmla="*/ 600 w 543"/>
                  <a:gd name="T15" fmla="*/ 20586 h 96"/>
                  <a:gd name="T16" fmla="*/ 0 w 543"/>
                  <a:gd name="T17" fmla="*/ 21535 h 96"/>
                  <a:gd name="T18" fmla="*/ 0 w 543"/>
                  <a:gd name="T19" fmla="*/ 21535 h 96"/>
                  <a:gd name="T20" fmla="*/ 117764 w 543"/>
                  <a:gd name="T21" fmla="*/ 21535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31" name="Freeform 1636"/>
              <p:cNvSpPr>
                <a:spLocks/>
              </p:cNvSpPr>
              <p:nvPr/>
            </p:nvSpPr>
            <p:spPr bwMode="gray">
              <a:xfrm>
                <a:off x="4545" y="2546"/>
                <a:ext cx="786" cy="573"/>
              </a:xfrm>
              <a:custGeom>
                <a:avLst/>
                <a:gdLst>
                  <a:gd name="T0" fmla="*/ 76851 w 364"/>
                  <a:gd name="T1" fmla="*/ 0 h 265"/>
                  <a:gd name="T2" fmla="*/ 76851 w 364"/>
                  <a:gd name="T3" fmla="*/ 53468 h 265"/>
                  <a:gd name="T4" fmla="*/ 2831 w 364"/>
                  <a:gd name="T5" fmla="*/ 53468 h 265"/>
                  <a:gd name="T6" fmla="*/ 2831 w 364"/>
                  <a:gd name="T7" fmla="*/ 0 h 265"/>
                  <a:gd name="T8" fmla="*/ 0 w 364"/>
                  <a:gd name="T9" fmla="*/ 0 h 265"/>
                  <a:gd name="T10" fmla="*/ 0 w 364"/>
                  <a:gd name="T11" fmla="*/ 57250 h 265"/>
                  <a:gd name="T12" fmla="*/ 1311 w 364"/>
                  <a:gd name="T13" fmla="*/ 58565 h 265"/>
                  <a:gd name="T14" fmla="*/ 78553 w 364"/>
                  <a:gd name="T15" fmla="*/ 58565 h 265"/>
                  <a:gd name="T16" fmla="*/ 79662 w 364"/>
                  <a:gd name="T17" fmla="*/ 57250 h 265"/>
                  <a:gd name="T18" fmla="*/ 79662 w 364"/>
                  <a:gd name="T19" fmla="*/ 0 h 265"/>
                  <a:gd name="T20" fmla="*/ 76851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grpSp>
            <p:nvGrpSpPr>
              <p:cNvPr id="27" name="Group 1637"/>
              <p:cNvGrpSpPr>
                <a:grpSpLocks/>
              </p:cNvGrpSpPr>
              <p:nvPr/>
            </p:nvGrpSpPr>
            <p:grpSpPr bwMode="auto">
              <a:xfrm>
                <a:off x="4574" y="2546"/>
                <a:ext cx="730" cy="522"/>
                <a:chOff x="4574" y="2546"/>
                <a:chExt cx="730" cy="522"/>
              </a:xfrm>
            </p:grpSpPr>
            <p:sp>
              <p:nvSpPr>
                <p:cNvPr id="44" name="Freeform 1638"/>
                <p:cNvSpPr>
                  <a:spLocks/>
                </p:cNvSpPr>
                <p:nvPr/>
              </p:nvSpPr>
              <p:spPr bwMode="gray">
                <a:xfrm>
                  <a:off x="4935" y="2546"/>
                  <a:ext cx="369" cy="522"/>
                </a:xfrm>
                <a:custGeom>
                  <a:avLst/>
                  <a:gdLst>
                    <a:gd name="T0" fmla="*/ 215 w 404"/>
                    <a:gd name="T1" fmla="*/ 0 h 571"/>
                    <a:gd name="T2" fmla="*/ 0 w 404"/>
                    <a:gd name="T3" fmla="*/ 0 h 571"/>
                    <a:gd name="T4" fmla="*/ 115 w 404"/>
                    <a:gd name="T5" fmla="*/ 305 h 571"/>
                    <a:gd name="T6" fmla="*/ 215 w 404"/>
                    <a:gd name="T7" fmla="*/ 305 h 571"/>
                    <a:gd name="T8" fmla="*/ 215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45" name="Freeform 1639"/>
                <p:cNvSpPr>
                  <a:spLocks/>
                </p:cNvSpPr>
                <p:nvPr/>
              </p:nvSpPr>
              <p:spPr bwMode="gray">
                <a:xfrm>
                  <a:off x="4574" y="2627"/>
                  <a:ext cx="337" cy="441"/>
                </a:xfrm>
                <a:custGeom>
                  <a:avLst/>
                  <a:gdLst>
                    <a:gd name="T0" fmla="*/ 0 w 369"/>
                    <a:gd name="T1" fmla="*/ 259 h 482"/>
                    <a:gd name="T2" fmla="*/ 196 w 369"/>
                    <a:gd name="T3" fmla="*/ 259 h 482"/>
                    <a:gd name="T4" fmla="*/ 0 w 369"/>
                    <a:gd name="T5" fmla="*/ 0 h 482"/>
                    <a:gd name="T6" fmla="*/ 0 w 369"/>
                    <a:gd name="T7" fmla="*/ 259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46" name="Freeform 1640"/>
                <p:cNvSpPr>
                  <a:spLocks/>
                </p:cNvSpPr>
                <p:nvPr/>
              </p:nvSpPr>
              <p:spPr bwMode="gray">
                <a:xfrm>
                  <a:off x="4574" y="2546"/>
                  <a:ext cx="559" cy="522"/>
                </a:xfrm>
                <a:custGeom>
                  <a:avLst/>
                  <a:gdLst>
                    <a:gd name="T0" fmla="*/ 0 w 612"/>
                    <a:gd name="T1" fmla="*/ 0 h 571"/>
                    <a:gd name="T2" fmla="*/ 0 w 612"/>
                    <a:gd name="T3" fmla="*/ 48 h 571"/>
                    <a:gd name="T4" fmla="*/ 196 w 612"/>
                    <a:gd name="T5" fmla="*/ 305 h 571"/>
                    <a:gd name="T6" fmla="*/ 325 w 612"/>
                    <a:gd name="T7" fmla="*/ 305 h 571"/>
                    <a:gd name="T8" fmla="*/ 209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33" name="Freeform 1641"/>
              <p:cNvSpPr>
                <a:spLocks/>
              </p:cNvSpPr>
              <p:nvPr/>
            </p:nvSpPr>
            <p:spPr bwMode="gray">
              <a:xfrm>
                <a:off x="4545" y="2518"/>
                <a:ext cx="786" cy="28"/>
              </a:xfrm>
              <a:custGeom>
                <a:avLst/>
                <a:gdLst>
                  <a:gd name="T0" fmla="*/ 2831 w 364"/>
                  <a:gd name="T1" fmla="*/ 2778 h 13"/>
                  <a:gd name="T2" fmla="*/ 76851 w 364"/>
                  <a:gd name="T3" fmla="*/ 2778 h 13"/>
                  <a:gd name="T4" fmla="*/ 76851 w 364"/>
                  <a:gd name="T5" fmla="*/ 2778 h 13"/>
                  <a:gd name="T6" fmla="*/ 79662 w 364"/>
                  <a:gd name="T7" fmla="*/ 2778 h 13"/>
                  <a:gd name="T8" fmla="*/ 79662 w 364"/>
                  <a:gd name="T9" fmla="*/ 1290 h 13"/>
                  <a:gd name="T10" fmla="*/ 78553 w 364"/>
                  <a:gd name="T11" fmla="*/ 0 h 13"/>
                  <a:gd name="T12" fmla="*/ 1311 w 364"/>
                  <a:gd name="T13" fmla="*/ 0 h 13"/>
                  <a:gd name="T14" fmla="*/ 0 w 364"/>
                  <a:gd name="T15" fmla="*/ 1290 h 13"/>
                  <a:gd name="T16" fmla="*/ 0 w 364"/>
                  <a:gd name="T17" fmla="*/ 2778 h 13"/>
                  <a:gd name="T18" fmla="*/ 2831 w 364"/>
                  <a:gd name="T19" fmla="*/ 2778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34" name="Rectangle 1642"/>
              <p:cNvSpPr>
                <a:spLocks noChangeArrowheads="1"/>
              </p:cNvSpPr>
              <p:nvPr/>
            </p:nvSpPr>
            <p:spPr bwMode="gray">
              <a:xfrm>
                <a:off x="4943" y="2526"/>
                <a:ext cx="58" cy="11"/>
              </a:xfrm>
              <a:prstGeom prst="rect">
                <a:avLst/>
              </a:prstGeom>
              <a:solidFill>
                <a:srgbClr val="DBDBDB"/>
              </a:solidFill>
              <a:ln w="9525">
                <a:noFill/>
                <a:miter lim="800000"/>
                <a:headEnd/>
                <a:tailEnd/>
              </a:ln>
            </p:spPr>
            <p:txBody>
              <a:bodyPr/>
              <a:lstStyle/>
              <a:p>
                <a:endParaRPr lang="en-US"/>
              </a:p>
            </p:txBody>
          </p:sp>
          <p:sp>
            <p:nvSpPr>
              <p:cNvPr id="35" name="Rectangle 1643"/>
              <p:cNvSpPr>
                <a:spLocks noChangeArrowheads="1"/>
              </p:cNvSpPr>
              <p:nvPr/>
            </p:nvSpPr>
            <p:spPr bwMode="gray">
              <a:xfrm>
                <a:off x="4877" y="2526"/>
                <a:ext cx="58" cy="11"/>
              </a:xfrm>
              <a:prstGeom prst="rect">
                <a:avLst/>
              </a:prstGeom>
              <a:solidFill>
                <a:srgbClr val="DBDBDB"/>
              </a:solidFill>
              <a:ln w="9525">
                <a:noFill/>
                <a:miter lim="800000"/>
                <a:headEnd/>
                <a:tailEnd/>
              </a:ln>
            </p:spPr>
            <p:txBody>
              <a:bodyPr/>
              <a:lstStyle/>
              <a:p>
                <a:endParaRPr lang="en-US"/>
              </a:p>
            </p:txBody>
          </p:sp>
          <p:sp>
            <p:nvSpPr>
              <p:cNvPr id="36" name="Rectangle 1644"/>
              <p:cNvSpPr>
                <a:spLocks noChangeArrowheads="1"/>
              </p:cNvSpPr>
              <p:nvPr/>
            </p:nvSpPr>
            <p:spPr bwMode="gray">
              <a:xfrm>
                <a:off x="5213" y="3096"/>
                <a:ext cx="91" cy="32"/>
              </a:xfrm>
              <a:prstGeom prst="rect">
                <a:avLst/>
              </a:prstGeom>
              <a:solidFill>
                <a:srgbClr val="545454"/>
              </a:solidFill>
              <a:ln w="9525">
                <a:noFill/>
                <a:miter lim="800000"/>
                <a:headEnd/>
                <a:tailEnd/>
              </a:ln>
            </p:spPr>
            <p:txBody>
              <a:bodyPr/>
              <a:lstStyle/>
              <a:p>
                <a:endParaRPr lang="en-US"/>
              </a:p>
            </p:txBody>
          </p:sp>
          <p:sp>
            <p:nvSpPr>
              <p:cNvPr id="37" name="Rectangle 1645"/>
              <p:cNvSpPr>
                <a:spLocks noChangeArrowheads="1"/>
              </p:cNvSpPr>
              <p:nvPr/>
            </p:nvSpPr>
            <p:spPr bwMode="gray">
              <a:xfrm>
                <a:off x="4574" y="3096"/>
                <a:ext cx="90" cy="32"/>
              </a:xfrm>
              <a:prstGeom prst="rect">
                <a:avLst/>
              </a:prstGeom>
              <a:solidFill>
                <a:srgbClr val="545454"/>
              </a:solidFill>
              <a:ln w="9525">
                <a:noFill/>
                <a:miter lim="800000"/>
                <a:headEnd/>
                <a:tailEnd/>
              </a:ln>
            </p:spPr>
            <p:txBody>
              <a:bodyPr/>
              <a:lstStyle/>
              <a:p>
                <a:endParaRPr lang="en-US"/>
              </a:p>
            </p:txBody>
          </p:sp>
          <p:sp>
            <p:nvSpPr>
              <p:cNvPr id="38" name="Rectangle 1646"/>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w="9525">
                <a:noFill/>
                <a:miter lim="800000"/>
                <a:headEnd/>
                <a:tailEnd/>
              </a:ln>
            </p:spPr>
            <p:txBody>
              <a:bodyPr/>
              <a:lstStyle/>
              <a:p>
                <a:endParaRPr lang="en-US"/>
              </a:p>
            </p:txBody>
          </p:sp>
          <p:sp>
            <p:nvSpPr>
              <p:cNvPr id="39" name="Freeform 1647"/>
              <p:cNvSpPr>
                <a:spLocks/>
              </p:cNvSpPr>
              <p:nvPr/>
            </p:nvSpPr>
            <p:spPr bwMode="gray">
              <a:xfrm>
                <a:off x="4352" y="3355"/>
                <a:ext cx="1171" cy="38"/>
              </a:xfrm>
              <a:custGeom>
                <a:avLst/>
                <a:gdLst>
                  <a:gd name="T0" fmla="*/ 0 w 543"/>
                  <a:gd name="T1" fmla="*/ 0 h 17"/>
                  <a:gd name="T2" fmla="*/ 0 w 543"/>
                  <a:gd name="T3" fmla="*/ 1998 h 17"/>
                  <a:gd name="T4" fmla="*/ 2791 w 543"/>
                  <a:gd name="T5" fmla="*/ 4748 h 17"/>
                  <a:gd name="T6" fmla="*/ 115146 w 543"/>
                  <a:gd name="T7" fmla="*/ 4748 h 17"/>
                  <a:gd name="T8" fmla="*/ 117764 w 543"/>
                  <a:gd name="T9" fmla="*/ 1998 h 17"/>
                  <a:gd name="T10" fmla="*/ 117764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40" name="Freeform 1648"/>
              <p:cNvSpPr>
                <a:spLocks/>
              </p:cNvSpPr>
              <p:nvPr/>
            </p:nvSpPr>
            <p:spPr bwMode="gray">
              <a:xfrm>
                <a:off x="4458" y="3139"/>
                <a:ext cx="960" cy="107"/>
              </a:xfrm>
              <a:custGeom>
                <a:avLst/>
                <a:gdLst>
                  <a:gd name="T0" fmla="*/ 88089 w 445"/>
                  <a:gd name="T1" fmla="*/ 1636 h 49"/>
                  <a:gd name="T2" fmla="*/ 84577 w 445"/>
                  <a:gd name="T3" fmla="*/ 0 h 49"/>
                  <a:gd name="T4" fmla="*/ 12389 w 445"/>
                  <a:gd name="T5" fmla="*/ 0 h 49"/>
                  <a:gd name="T6" fmla="*/ 8875 w 445"/>
                  <a:gd name="T7" fmla="*/ 1636 h 49"/>
                  <a:gd name="T8" fmla="*/ 0 w 445"/>
                  <a:gd name="T9" fmla="*/ 11622 h 49"/>
                  <a:gd name="T10" fmla="*/ 96774 w 445"/>
                  <a:gd name="T11" fmla="*/ 11622 h 49"/>
                  <a:gd name="T12" fmla="*/ 88089 w 445"/>
                  <a:gd name="T13" fmla="*/ 1636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w="9525">
                <a:noFill/>
                <a:round/>
                <a:headEnd/>
                <a:tailEnd/>
              </a:ln>
            </p:spPr>
            <p:txBody>
              <a:bodyPr/>
              <a:lstStyle/>
              <a:p>
                <a:endParaRPr lang="en-US"/>
              </a:p>
            </p:txBody>
          </p:sp>
          <p:sp>
            <p:nvSpPr>
              <p:cNvPr id="41" name="Freeform 1649"/>
              <p:cNvSpPr>
                <a:spLocks/>
              </p:cNvSpPr>
              <p:nvPr/>
            </p:nvSpPr>
            <p:spPr bwMode="gray">
              <a:xfrm>
                <a:off x="4829" y="3257"/>
                <a:ext cx="220" cy="61"/>
              </a:xfrm>
              <a:custGeom>
                <a:avLst/>
                <a:gdLst>
                  <a:gd name="T0" fmla="*/ 1126 w 102"/>
                  <a:gd name="T1" fmla="*/ 5269 h 29"/>
                  <a:gd name="T2" fmla="*/ 190 w 102"/>
                  <a:gd name="T3" fmla="*/ 4150 h 29"/>
                  <a:gd name="T4" fmla="*/ 1294 w 102"/>
                  <a:gd name="T5" fmla="*/ 1115 h 29"/>
                  <a:gd name="T6" fmla="*/ 3028 w 102"/>
                  <a:gd name="T7" fmla="*/ 0 h 29"/>
                  <a:gd name="T8" fmla="*/ 19134 w 102"/>
                  <a:gd name="T9" fmla="*/ 0 h 29"/>
                  <a:gd name="T10" fmla="*/ 20617 w 102"/>
                  <a:gd name="T11" fmla="*/ 1115 h 29"/>
                  <a:gd name="T12" fmla="*/ 21944 w 102"/>
                  <a:gd name="T13" fmla="*/ 4150 h 29"/>
                  <a:gd name="T14" fmla="*/ 20818 w 102"/>
                  <a:gd name="T15" fmla="*/ 5269 h 29"/>
                  <a:gd name="T16" fmla="*/ 1126 w 102"/>
                  <a:gd name="T17" fmla="*/ 5269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w="9525">
                <a:noFill/>
                <a:round/>
                <a:headEnd/>
                <a:tailEnd/>
              </a:ln>
            </p:spPr>
            <p:txBody>
              <a:bodyPr/>
              <a:lstStyle/>
              <a:p>
                <a:endParaRPr lang="en-US"/>
              </a:p>
            </p:txBody>
          </p:sp>
          <p:sp>
            <p:nvSpPr>
              <p:cNvPr id="42" name="Freeform 1650"/>
              <p:cNvSpPr>
                <a:spLocks/>
              </p:cNvSpPr>
              <p:nvPr/>
            </p:nvSpPr>
            <p:spPr bwMode="gray">
              <a:xfrm>
                <a:off x="4829" y="3257"/>
                <a:ext cx="220" cy="61"/>
              </a:xfrm>
              <a:custGeom>
                <a:avLst/>
                <a:gdLst>
                  <a:gd name="T0" fmla="*/ 1126 w 102"/>
                  <a:gd name="T1" fmla="*/ 5269 h 29"/>
                  <a:gd name="T2" fmla="*/ 190 w 102"/>
                  <a:gd name="T3" fmla="*/ 4150 h 29"/>
                  <a:gd name="T4" fmla="*/ 1294 w 102"/>
                  <a:gd name="T5" fmla="*/ 1115 h 29"/>
                  <a:gd name="T6" fmla="*/ 3028 w 102"/>
                  <a:gd name="T7" fmla="*/ 0 h 29"/>
                  <a:gd name="T8" fmla="*/ 19134 w 102"/>
                  <a:gd name="T9" fmla="*/ 0 h 29"/>
                  <a:gd name="T10" fmla="*/ 20617 w 102"/>
                  <a:gd name="T11" fmla="*/ 1115 h 29"/>
                  <a:gd name="T12" fmla="*/ 21944 w 102"/>
                  <a:gd name="T13" fmla="*/ 4150 h 29"/>
                  <a:gd name="T14" fmla="*/ 20818 w 102"/>
                  <a:gd name="T15" fmla="*/ 5269 h 29"/>
                  <a:gd name="T16" fmla="*/ 1126 w 102"/>
                  <a:gd name="T17" fmla="*/ 5269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w="9525">
                <a:noFill/>
                <a:round/>
                <a:headEnd/>
                <a:tailEnd/>
              </a:ln>
            </p:spPr>
            <p:txBody>
              <a:bodyPr/>
              <a:lstStyle/>
              <a:p>
                <a:endParaRPr lang="en-US"/>
              </a:p>
            </p:txBody>
          </p:sp>
          <p:sp>
            <p:nvSpPr>
              <p:cNvPr id="43" name="Rectangle 1651"/>
              <p:cNvSpPr>
                <a:spLocks noChangeArrowheads="1"/>
              </p:cNvSpPr>
              <p:nvPr/>
            </p:nvSpPr>
            <p:spPr bwMode="gray">
              <a:xfrm>
                <a:off x="4574" y="2546"/>
                <a:ext cx="729" cy="522"/>
              </a:xfrm>
              <a:prstGeom prst="rect">
                <a:avLst/>
              </a:prstGeom>
              <a:noFill/>
              <a:ln w="12700">
                <a:solidFill>
                  <a:srgbClr val="C0C0C0"/>
                </a:solidFill>
                <a:miter lim="800000"/>
                <a:headEnd/>
                <a:tailEnd/>
              </a:ln>
            </p:spPr>
            <p:txBody>
              <a:bodyPr wrap="none" anchor="ctr"/>
              <a:lstStyle/>
              <a:p>
                <a:endParaRPr lang="en-US"/>
              </a:p>
            </p:txBody>
          </p:sp>
        </p:grpSp>
        <p:sp>
          <p:nvSpPr>
            <p:cNvPr id="29" name="Freeform 1652"/>
            <p:cNvSpPr>
              <a:spLocks noEditPoints="1"/>
            </p:cNvSpPr>
            <p:nvPr/>
          </p:nvSpPr>
          <p:spPr bwMode="gray">
            <a:xfrm>
              <a:off x="1749" y="3148"/>
              <a:ext cx="885" cy="87"/>
            </a:xfrm>
            <a:custGeom>
              <a:avLst/>
              <a:gdLst>
                <a:gd name="T0" fmla="*/ 16 w 1272"/>
                <a:gd name="T1" fmla="*/ 1 h 125"/>
                <a:gd name="T2" fmla="*/ 22 w 1272"/>
                <a:gd name="T3" fmla="*/ 1 h 125"/>
                <a:gd name="T4" fmla="*/ 39 w 1272"/>
                <a:gd name="T5" fmla="*/ 1 h 125"/>
                <a:gd name="T6" fmla="*/ 39 w 1272"/>
                <a:gd name="T7" fmla="*/ 1 h 125"/>
                <a:gd name="T8" fmla="*/ 49 w 1272"/>
                <a:gd name="T9" fmla="*/ 1 h 125"/>
                <a:gd name="T10" fmla="*/ 61 w 1272"/>
                <a:gd name="T11" fmla="*/ 1 h 125"/>
                <a:gd name="T12" fmla="*/ 61 w 1272"/>
                <a:gd name="T13" fmla="*/ 1 h 125"/>
                <a:gd name="T14" fmla="*/ 79 w 1272"/>
                <a:gd name="T15" fmla="*/ 1 h 125"/>
                <a:gd name="T16" fmla="*/ 79 w 1272"/>
                <a:gd name="T17" fmla="*/ 1 h 125"/>
                <a:gd name="T18" fmla="*/ 91 w 1272"/>
                <a:gd name="T19" fmla="*/ 1 h 125"/>
                <a:gd name="T20" fmla="*/ 13 w 1272"/>
                <a:gd name="T21" fmla="*/ 2 h 125"/>
                <a:gd name="T22" fmla="*/ 26 w 1272"/>
                <a:gd name="T23" fmla="*/ 1 h 125"/>
                <a:gd name="T24" fmla="*/ 31 w 1272"/>
                <a:gd name="T25" fmla="*/ 2 h 125"/>
                <a:gd name="T26" fmla="*/ 42 w 1272"/>
                <a:gd name="T27" fmla="*/ 1 h 125"/>
                <a:gd name="T28" fmla="*/ 44 w 1272"/>
                <a:gd name="T29" fmla="*/ 2 h 125"/>
                <a:gd name="T30" fmla="*/ 55 w 1272"/>
                <a:gd name="T31" fmla="*/ 2 h 125"/>
                <a:gd name="T32" fmla="*/ 66 w 1272"/>
                <a:gd name="T33" fmla="*/ 2 h 125"/>
                <a:gd name="T34" fmla="*/ 71 w 1272"/>
                <a:gd name="T35" fmla="*/ 1 h 125"/>
                <a:gd name="T36" fmla="*/ 83 w 1272"/>
                <a:gd name="T37" fmla="*/ 2 h 125"/>
                <a:gd name="T38" fmla="*/ 85 w 1272"/>
                <a:gd name="T39" fmla="*/ 2 h 125"/>
                <a:gd name="T40" fmla="*/ 22 w 1272"/>
                <a:gd name="T41" fmla="*/ 3 h 125"/>
                <a:gd name="T42" fmla="*/ 22 w 1272"/>
                <a:gd name="T43" fmla="*/ 3 h 125"/>
                <a:gd name="T44" fmla="*/ 34 w 1272"/>
                <a:gd name="T45" fmla="*/ 4 h 125"/>
                <a:gd name="T46" fmla="*/ 45 w 1272"/>
                <a:gd name="T47" fmla="*/ 3 h 125"/>
                <a:gd name="T48" fmla="*/ 46 w 1272"/>
                <a:gd name="T49" fmla="*/ 4 h 125"/>
                <a:gd name="T50" fmla="*/ 63 w 1272"/>
                <a:gd name="T51" fmla="*/ 4 h 125"/>
                <a:gd name="T52" fmla="*/ 69 w 1272"/>
                <a:gd name="T53" fmla="*/ 4 h 125"/>
                <a:gd name="T54" fmla="*/ 82 w 1272"/>
                <a:gd name="T55" fmla="*/ 4 h 125"/>
                <a:gd name="T56" fmla="*/ 83 w 1272"/>
                <a:gd name="T57" fmla="*/ 4 h 125"/>
                <a:gd name="T58" fmla="*/ 89 w 1272"/>
                <a:gd name="T59" fmla="*/ 4 h 125"/>
                <a:gd name="T60" fmla="*/ 22 w 1272"/>
                <a:gd name="T61" fmla="*/ 4 h 125"/>
                <a:gd name="T62" fmla="*/ 27 w 1272"/>
                <a:gd name="T63" fmla="*/ 6 h 125"/>
                <a:gd name="T64" fmla="*/ 40 w 1272"/>
                <a:gd name="T65" fmla="*/ 4 h 125"/>
                <a:gd name="T66" fmla="*/ 40 w 1272"/>
                <a:gd name="T67" fmla="*/ 6 h 125"/>
                <a:gd name="T68" fmla="*/ 53 w 1272"/>
                <a:gd name="T69" fmla="*/ 4 h 125"/>
                <a:gd name="T70" fmla="*/ 60 w 1272"/>
                <a:gd name="T71" fmla="*/ 4 h 125"/>
                <a:gd name="T72" fmla="*/ 66 w 1272"/>
                <a:gd name="T73" fmla="*/ 6 h 125"/>
                <a:gd name="T74" fmla="*/ 85 w 1272"/>
                <a:gd name="T75" fmla="*/ 6 h 125"/>
                <a:gd name="T76" fmla="*/ 95 w 1272"/>
                <a:gd name="T77" fmla="*/ 4 h 125"/>
                <a:gd name="T78" fmla="*/ 17 w 1272"/>
                <a:gd name="T79" fmla="*/ 6 h 125"/>
                <a:gd name="T80" fmla="*/ 24 w 1272"/>
                <a:gd name="T81" fmla="*/ 8 h 125"/>
                <a:gd name="T82" fmla="*/ 36 w 1272"/>
                <a:gd name="T83" fmla="*/ 8 h 125"/>
                <a:gd name="T84" fmla="*/ 44 w 1272"/>
                <a:gd name="T85" fmla="*/ 6 h 125"/>
                <a:gd name="T86" fmla="*/ 50 w 1272"/>
                <a:gd name="T87" fmla="*/ 6 h 125"/>
                <a:gd name="T88" fmla="*/ 63 w 1272"/>
                <a:gd name="T89" fmla="*/ 8 h 125"/>
                <a:gd name="T90" fmla="*/ 76 w 1272"/>
                <a:gd name="T91" fmla="*/ 6 h 125"/>
                <a:gd name="T92" fmla="*/ 77 w 1272"/>
                <a:gd name="T93" fmla="*/ 8 h 125"/>
                <a:gd name="T94" fmla="*/ 1 w 1272"/>
                <a:gd name="T95" fmla="*/ 8 h 125"/>
                <a:gd name="T96" fmla="*/ 13 w 1272"/>
                <a:gd name="T97" fmla="*/ 10 h 125"/>
                <a:gd name="T98" fmla="*/ 13 w 1272"/>
                <a:gd name="T99" fmla="*/ 10 h 125"/>
                <a:gd name="T100" fmla="*/ 29 w 1272"/>
                <a:gd name="T101" fmla="*/ 10 h 125"/>
                <a:gd name="T102" fmla="*/ 72 w 1272"/>
                <a:gd name="T103" fmla="*/ 8 h 125"/>
                <a:gd name="T104" fmla="*/ 80 w 1272"/>
                <a:gd name="T105" fmla="*/ 9 h 125"/>
                <a:gd name="T106" fmla="*/ 87 w 1272"/>
                <a:gd name="T107" fmla="*/ 9 h 125"/>
                <a:gd name="T108" fmla="*/ 87 w 1272"/>
                <a:gd name="T109" fmla="*/ 9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w="9525">
              <a:noFill/>
              <a:round/>
              <a:headEnd/>
              <a:tailEnd/>
            </a:ln>
          </p:spPr>
          <p:txBody>
            <a:bodyPr/>
            <a:lstStyle/>
            <a:p>
              <a:endParaRPr lang="en-US"/>
            </a:p>
          </p:txBody>
        </p:sp>
      </p:grpSp>
      <p:grpSp>
        <p:nvGrpSpPr>
          <p:cNvPr id="28" name="Group 299"/>
          <p:cNvGrpSpPr/>
          <p:nvPr/>
        </p:nvGrpSpPr>
        <p:grpSpPr>
          <a:xfrm>
            <a:off x="4267197" y="1761744"/>
            <a:ext cx="3" cy="1865375"/>
            <a:chOff x="3505196" y="1600201"/>
            <a:chExt cx="3" cy="1865375"/>
          </a:xfrm>
        </p:grpSpPr>
        <p:cxnSp>
          <p:nvCxnSpPr>
            <p:cNvPr id="297" name="Straight Arrow Connector 296"/>
            <p:cNvCxnSpPr/>
            <p:nvPr/>
          </p:nvCxnSpPr>
          <p:spPr>
            <a:xfrm rot="5400000">
              <a:off x="3276599" y="1828800"/>
              <a:ext cx="457200" cy="1"/>
            </a:xfrm>
            <a:prstGeom prst="straightConnector1">
              <a:avLst/>
            </a:prstGeom>
            <a:ln w="50800" cap="sq">
              <a:solidFill>
                <a:schemeClr val="accent1">
                  <a:lumMod val="75000"/>
                </a:schemeClr>
              </a:solidFill>
              <a:prstDash val="solid"/>
              <a:round/>
              <a:headEnd w="lg" len="med"/>
              <a:tailEnd type="none"/>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cxnSp>
          <p:nvCxnSpPr>
            <p:cNvPr id="298" name="Straight Arrow Connector 297"/>
            <p:cNvCxnSpPr/>
            <p:nvPr/>
          </p:nvCxnSpPr>
          <p:spPr>
            <a:xfrm rot="5400000">
              <a:off x="3198875" y="2506979"/>
              <a:ext cx="612648" cy="1"/>
            </a:xfrm>
            <a:prstGeom prst="straightConnector1">
              <a:avLst/>
            </a:prstGeom>
            <a:ln w="50800" cap="sq">
              <a:solidFill>
                <a:schemeClr val="accent1">
                  <a:lumMod val="75000"/>
                </a:schemeClr>
              </a:solidFill>
              <a:prstDash val="solid"/>
              <a:round/>
              <a:headEnd w="lg" len="med"/>
              <a:tailEnd type="none"/>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cxnSp>
          <p:nvCxnSpPr>
            <p:cNvPr id="299" name="Straight Arrow Connector 298"/>
            <p:cNvCxnSpPr/>
            <p:nvPr/>
          </p:nvCxnSpPr>
          <p:spPr>
            <a:xfrm rot="5400000">
              <a:off x="3253737" y="3214115"/>
              <a:ext cx="502920" cy="1"/>
            </a:xfrm>
            <a:prstGeom prst="straightConnector1">
              <a:avLst/>
            </a:prstGeom>
            <a:ln w="50800" cap="sq">
              <a:solidFill>
                <a:schemeClr val="accent1">
                  <a:lumMod val="75000"/>
                </a:schemeClr>
              </a:solidFill>
              <a:prstDash val="solid"/>
              <a:round/>
              <a:headEnd w="lg" len="med"/>
              <a:tailEnd type="none"/>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5"/>
            </a:lnRef>
            <a:fillRef idx="0">
              <a:schemeClr val="accent5"/>
            </a:fillRef>
            <a:effectRef idx="0">
              <a:schemeClr val="accent5"/>
            </a:effectRef>
            <a:fontRef idx="minor">
              <a:schemeClr val="tx1"/>
            </a:fontRef>
          </p:style>
        </p:cxnSp>
      </p:grpSp>
      <p:sp>
        <p:nvSpPr>
          <p:cNvPr id="314" name="Rectangle 313"/>
          <p:cNvSpPr/>
          <p:nvPr/>
        </p:nvSpPr>
        <p:spPr>
          <a:xfrm flipV="1">
            <a:off x="533400" y="3648456"/>
            <a:ext cx="8077200" cy="9144"/>
          </a:xfrm>
          <a:prstGeom prst="rect">
            <a:avLst/>
          </a:prstGeom>
          <a:ln w="12700"/>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53" name="Pentagon 252">
            <a:hlinkClick r:id="rId5" action="ppaction://hlinkpres?slideindex=1&amp;slidetitle="/>
          </p:cNvPr>
          <p:cNvSpPr/>
          <p:nvPr/>
        </p:nvSpPr>
        <p:spPr>
          <a:xfrm>
            <a:off x="8001000" y="6400800"/>
            <a:ext cx="685800" cy="228600"/>
          </a:xfrm>
          <a:prstGeom prst="homePlate">
            <a:avLst/>
          </a:prstGeom>
          <a:solidFill>
            <a:schemeClr val="bg1">
              <a:lumMod val="65000"/>
              <a:alpha val="64000"/>
            </a:schemeClr>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65000"/>
                    <a:lumOff val="35000"/>
                  </a:schemeClr>
                </a:solidFill>
              </a:rPr>
              <a:t>More</a:t>
            </a:r>
            <a:endParaRPr lang="en-US" dirty="0">
              <a:solidFill>
                <a:schemeClr val="tx1">
                  <a:lumMod val="65000"/>
                  <a:lumOff val="35000"/>
                </a:schemeClr>
              </a:solidFill>
            </a:endParaRPr>
          </a:p>
        </p:txBody>
      </p:sp>
      <p:pic>
        <p:nvPicPr>
          <p:cNvPr id="254" name="Picture 253" descr="PPT.png">
            <a:hlinkClick r:id="rId5" action="ppaction://hlinkpres?slideindex=1&amp;slidetitle="/>
          </p:cNvPr>
          <p:cNvPicPr>
            <a:picLocks noChangeAspect="1"/>
          </p:cNvPicPr>
          <p:nvPr/>
        </p:nvPicPr>
        <p:blipFill>
          <a:blip r:embed="rId6" cstate="print"/>
          <a:stretch>
            <a:fillRect/>
          </a:stretch>
        </p:blipFill>
        <p:spPr>
          <a:xfrm>
            <a:off x="8763000" y="6400800"/>
            <a:ext cx="228600" cy="228600"/>
          </a:xfrm>
          <a:prstGeom prst="rect">
            <a:avLst/>
          </a:prstGeom>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repeatCount="indefinite" fill="hold" grpId="0" nodeType="withEffect">
                                  <p:stCondLst>
                                    <p:cond delay="0"/>
                                  </p:stCondLst>
                                  <p:childTnLst>
                                    <p:anim calcmode="lin" valueType="num">
                                      <p:cBhvr additive="base">
                                        <p:cTn id="6" dur="30000"/>
                                        <p:tgtEl>
                                          <p:spTgt spid="308"/>
                                        </p:tgtEl>
                                        <p:attrNameLst>
                                          <p:attrName>ppt_x</p:attrName>
                                        </p:attrNameLst>
                                      </p:cBhvr>
                                      <p:tavLst>
                                        <p:tav tm="0">
                                          <p:val>
                                            <p:strVal val="ppt_x"/>
                                          </p:val>
                                        </p:tav>
                                        <p:tav tm="100000">
                                          <p:val>
                                            <p:strVal val="ppt_x"/>
                                          </p:val>
                                        </p:tav>
                                      </p:tavLst>
                                    </p:anim>
                                    <p:anim calcmode="lin" valueType="num">
                                      <p:cBhvr additive="base">
                                        <p:cTn id="7" dur="30000"/>
                                        <p:tgtEl>
                                          <p:spTgt spid="308"/>
                                        </p:tgtEl>
                                        <p:attrNameLst>
                                          <p:attrName>ppt_y</p:attrName>
                                        </p:attrNameLst>
                                      </p:cBhvr>
                                      <p:tavLst>
                                        <p:tav tm="0">
                                          <p:val>
                                            <p:strVal val="ppt_y"/>
                                          </p:val>
                                        </p:tav>
                                        <p:tav tm="100000">
                                          <p:val>
                                            <p:strVal val="1+ppt_h/2"/>
                                          </p:val>
                                        </p:tav>
                                      </p:tavLst>
                                    </p:anim>
                                    <p:set>
                                      <p:cBhvr>
                                        <p:cTn id="8" dur="1" fill="hold">
                                          <p:stCondLst>
                                            <p:cond delay="29999"/>
                                          </p:stCondLst>
                                        </p:cTn>
                                        <p:tgtEl>
                                          <p:spTgt spid="308"/>
                                        </p:tgtEl>
                                        <p:attrNameLst>
                                          <p:attrName>style.visibility</p:attrName>
                                        </p:attrNameLst>
                                      </p:cBhvr>
                                      <p:to>
                                        <p:strVal val="hidden"/>
                                      </p:to>
                                    </p:set>
                                  </p:childTnLst>
                                </p:cTn>
                              </p:par>
                              <p:par>
                                <p:cTn id="9" presetID="2" presetClass="exit" presetSubtype="4" repeatCount="indefinite" fill="hold" grpId="0" nodeType="withEffect">
                                  <p:stCondLst>
                                    <p:cond delay="6000"/>
                                  </p:stCondLst>
                                  <p:childTnLst>
                                    <p:anim calcmode="lin" valueType="num">
                                      <p:cBhvr additive="base">
                                        <p:cTn id="10" dur="30000"/>
                                        <p:tgtEl>
                                          <p:spTgt spid="310"/>
                                        </p:tgtEl>
                                        <p:attrNameLst>
                                          <p:attrName>ppt_x</p:attrName>
                                        </p:attrNameLst>
                                      </p:cBhvr>
                                      <p:tavLst>
                                        <p:tav tm="0">
                                          <p:val>
                                            <p:strVal val="ppt_x"/>
                                          </p:val>
                                        </p:tav>
                                        <p:tav tm="100000">
                                          <p:val>
                                            <p:strVal val="ppt_x"/>
                                          </p:val>
                                        </p:tav>
                                      </p:tavLst>
                                    </p:anim>
                                    <p:anim calcmode="lin" valueType="num">
                                      <p:cBhvr additive="base">
                                        <p:cTn id="11" dur="30000"/>
                                        <p:tgtEl>
                                          <p:spTgt spid="310"/>
                                        </p:tgtEl>
                                        <p:attrNameLst>
                                          <p:attrName>ppt_y</p:attrName>
                                        </p:attrNameLst>
                                      </p:cBhvr>
                                      <p:tavLst>
                                        <p:tav tm="0">
                                          <p:val>
                                            <p:strVal val="ppt_y"/>
                                          </p:val>
                                        </p:tav>
                                        <p:tav tm="100000">
                                          <p:val>
                                            <p:strVal val="1+ppt_h/2"/>
                                          </p:val>
                                        </p:tav>
                                      </p:tavLst>
                                    </p:anim>
                                    <p:set>
                                      <p:cBhvr>
                                        <p:cTn id="12" dur="1" fill="hold">
                                          <p:stCondLst>
                                            <p:cond delay="29999"/>
                                          </p:stCondLst>
                                        </p:cTn>
                                        <p:tgtEl>
                                          <p:spTgt spid="310"/>
                                        </p:tgtEl>
                                        <p:attrNameLst>
                                          <p:attrName>style.visibility</p:attrName>
                                        </p:attrNameLst>
                                      </p:cBhvr>
                                      <p:to>
                                        <p:strVal val="hidden"/>
                                      </p:to>
                                    </p:set>
                                  </p:childTnLst>
                                </p:cTn>
                              </p:par>
                              <p:par>
                                <p:cTn id="13" presetID="2" presetClass="exit" presetSubtype="4" repeatCount="indefinite" fill="hold" grpId="0" nodeType="withEffect">
                                  <p:stCondLst>
                                    <p:cond delay="12000"/>
                                  </p:stCondLst>
                                  <p:childTnLst>
                                    <p:anim calcmode="lin" valueType="num">
                                      <p:cBhvr additive="base">
                                        <p:cTn id="14" dur="30000"/>
                                        <p:tgtEl>
                                          <p:spTgt spid="311"/>
                                        </p:tgtEl>
                                        <p:attrNameLst>
                                          <p:attrName>ppt_x</p:attrName>
                                        </p:attrNameLst>
                                      </p:cBhvr>
                                      <p:tavLst>
                                        <p:tav tm="0">
                                          <p:val>
                                            <p:strVal val="ppt_x"/>
                                          </p:val>
                                        </p:tav>
                                        <p:tav tm="100000">
                                          <p:val>
                                            <p:strVal val="ppt_x"/>
                                          </p:val>
                                        </p:tav>
                                      </p:tavLst>
                                    </p:anim>
                                    <p:anim calcmode="lin" valueType="num">
                                      <p:cBhvr additive="base">
                                        <p:cTn id="15" dur="30000"/>
                                        <p:tgtEl>
                                          <p:spTgt spid="311"/>
                                        </p:tgtEl>
                                        <p:attrNameLst>
                                          <p:attrName>ppt_y</p:attrName>
                                        </p:attrNameLst>
                                      </p:cBhvr>
                                      <p:tavLst>
                                        <p:tav tm="0">
                                          <p:val>
                                            <p:strVal val="ppt_y"/>
                                          </p:val>
                                        </p:tav>
                                        <p:tav tm="100000">
                                          <p:val>
                                            <p:strVal val="1+ppt_h/2"/>
                                          </p:val>
                                        </p:tav>
                                      </p:tavLst>
                                    </p:anim>
                                    <p:set>
                                      <p:cBhvr>
                                        <p:cTn id="16" dur="1" fill="hold">
                                          <p:stCondLst>
                                            <p:cond delay="29999"/>
                                          </p:stCondLst>
                                        </p:cTn>
                                        <p:tgtEl>
                                          <p:spTgt spid="311"/>
                                        </p:tgtEl>
                                        <p:attrNameLst>
                                          <p:attrName>style.visibility</p:attrName>
                                        </p:attrNameLst>
                                      </p:cBhvr>
                                      <p:to>
                                        <p:strVal val="hidden"/>
                                      </p:to>
                                    </p:set>
                                  </p:childTnLst>
                                </p:cTn>
                              </p:par>
                              <p:par>
                                <p:cTn id="17" presetID="2" presetClass="exit" presetSubtype="4" repeatCount="indefinite" fill="hold" grpId="0" nodeType="withEffect">
                                  <p:stCondLst>
                                    <p:cond delay="18000"/>
                                  </p:stCondLst>
                                  <p:childTnLst>
                                    <p:anim calcmode="lin" valueType="num">
                                      <p:cBhvr additive="base">
                                        <p:cTn id="18" dur="30000"/>
                                        <p:tgtEl>
                                          <p:spTgt spid="312"/>
                                        </p:tgtEl>
                                        <p:attrNameLst>
                                          <p:attrName>ppt_x</p:attrName>
                                        </p:attrNameLst>
                                      </p:cBhvr>
                                      <p:tavLst>
                                        <p:tav tm="0">
                                          <p:val>
                                            <p:strVal val="ppt_x"/>
                                          </p:val>
                                        </p:tav>
                                        <p:tav tm="100000">
                                          <p:val>
                                            <p:strVal val="ppt_x"/>
                                          </p:val>
                                        </p:tav>
                                      </p:tavLst>
                                    </p:anim>
                                    <p:anim calcmode="lin" valueType="num">
                                      <p:cBhvr additive="base">
                                        <p:cTn id="19" dur="30000"/>
                                        <p:tgtEl>
                                          <p:spTgt spid="312"/>
                                        </p:tgtEl>
                                        <p:attrNameLst>
                                          <p:attrName>ppt_y</p:attrName>
                                        </p:attrNameLst>
                                      </p:cBhvr>
                                      <p:tavLst>
                                        <p:tav tm="0">
                                          <p:val>
                                            <p:strVal val="ppt_y"/>
                                          </p:val>
                                        </p:tav>
                                        <p:tav tm="100000">
                                          <p:val>
                                            <p:strVal val="1+ppt_h/2"/>
                                          </p:val>
                                        </p:tav>
                                      </p:tavLst>
                                    </p:anim>
                                    <p:set>
                                      <p:cBhvr>
                                        <p:cTn id="20" dur="1" fill="hold">
                                          <p:stCondLst>
                                            <p:cond delay="29999"/>
                                          </p:stCondLst>
                                        </p:cTn>
                                        <p:tgtEl>
                                          <p:spTgt spid="312"/>
                                        </p:tgtEl>
                                        <p:attrNameLst>
                                          <p:attrName>style.visibility</p:attrName>
                                        </p:attrNameLst>
                                      </p:cBhvr>
                                      <p:to>
                                        <p:strVal val="hidden"/>
                                      </p:to>
                                    </p:set>
                                  </p:childTnLst>
                                </p:cTn>
                              </p:par>
                              <p:par>
                                <p:cTn id="21" presetID="2" presetClass="exit" presetSubtype="4" repeatCount="indefinite" fill="hold" grpId="0" nodeType="withEffect">
                                  <p:stCondLst>
                                    <p:cond delay="24000"/>
                                  </p:stCondLst>
                                  <p:childTnLst>
                                    <p:anim calcmode="lin" valueType="num">
                                      <p:cBhvr additive="base">
                                        <p:cTn id="22" dur="30000"/>
                                        <p:tgtEl>
                                          <p:spTgt spid="313"/>
                                        </p:tgtEl>
                                        <p:attrNameLst>
                                          <p:attrName>ppt_x</p:attrName>
                                        </p:attrNameLst>
                                      </p:cBhvr>
                                      <p:tavLst>
                                        <p:tav tm="0">
                                          <p:val>
                                            <p:strVal val="ppt_x"/>
                                          </p:val>
                                        </p:tav>
                                        <p:tav tm="100000">
                                          <p:val>
                                            <p:strVal val="ppt_x"/>
                                          </p:val>
                                        </p:tav>
                                      </p:tavLst>
                                    </p:anim>
                                    <p:anim calcmode="lin" valueType="num">
                                      <p:cBhvr additive="base">
                                        <p:cTn id="23" dur="30000"/>
                                        <p:tgtEl>
                                          <p:spTgt spid="313"/>
                                        </p:tgtEl>
                                        <p:attrNameLst>
                                          <p:attrName>ppt_y</p:attrName>
                                        </p:attrNameLst>
                                      </p:cBhvr>
                                      <p:tavLst>
                                        <p:tav tm="0">
                                          <p:val>
                                            <p:strVal val="ppt_y"/>
                                          </p:val>
                                        </p:tav>
                                        <p:tav tm="100000">
                                          <p:val>
                                            <p:strVal val="1+ppt_h/2"/>
                                          </p:val>
                                        </p:tav>
                                      </p:tavLst>
                                    </p:anim>
                                    <p:set>
                                      <p:cBhvr>
                                        <p:cTn id="24" dur="1" fill="hold">
                                          <p:stCondLst>
                                            <p:cond delay="29999"/>
                                          </p:stCondLst>
                                        </p:cTn>
                                        <p:tgtEl>
                                          <p:spTgt spid="3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P spid="308" grpId="0"/>
      <p:bldP spid="310" grpId="0"/>
      <p:bldP spid="311" grpId="0"/>
      <p:bldP spid="3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Arial" charset="0"/>
                <a:ea typeface="宋体" charset="-122"/>
                <a:cs typeface="Arial" charset="0"/>
              </a:rPr>
              <a:t>F5 WOM</a:t>
            </a:r>
            <a:r>
              <a:rPr lang="zh-CN" altLang="en-US" dirty="0" smtClean="0">
                <a:latin typeface="Arial" charset="0"/>
                <a:ea typeface="宋体" charset="-122"/>
                <a:cs typeface="Arial" charset="0"/>
              </a:rPr>
              <a:t>广域网加速器</a:t>
            </a:r>
            <a:endParaRPr lang="zh-CN" altLang="en-US" dirty="0"/>
          </a:p>
        </p:txBody>
      </p:sp>
      <p:sp>
        <p:nvSpPr>
          <p:cNvPr id="3" name="文本占位符 2"/>
          <p:cNvSpPr>
            <a:spLocks noGrp="1"/>
          </p:cNvSpPr>
          <p:nvPr>
            <p:ph type="body" idx="1"/>
          </p:nvPr>
        </p:nvSpPr>
        <p:spPr/>
        <p:txBody>
          <a:bodyPr/>
          <a:lstStyle/>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a:spLocks noGrp="1"/>
          </p:cNvSpPr>
          <p:nvPr>
            <p:ph type="sldNum" sz="quarter" idx="4294967295"/>
          </p:nvPr>
        </p:nvSpPr>
        <p:spPr>
          <a:xfrm>
            <a:off x="8305800" y="6400800"/>
            <a:ext cx="522288" cy="228600"/>
          </a:xfrm>
          <a:prstGeom prst="rect">
            <a:avLst/>
          </a:prstGeom>
          <a:noFill/>
        </p:spPr>
        <p:txBody>
          <a:bodyPr/>
          <a:lstStyle/>
          <a:p>
            <a:fld id="{E54D4F68-1B86-45AB-9891-80B8F0D4B4C0}" type="slidenum">
              <a:rPr lang="zh-CN" altLang="en-US">
                <a:latin typeface="Arial" pitchFamily="34" charset="0"/>
              </a:rPr>
              <a:pPr/>
              <a:t>5</a:t>
            </a:fld>
            <a:endParaRPr lang="en-US" altLang="zh-CN">
              <a:latin typeface="Arial" pitchFamily="34" charset="0"/>
            </a:endParaRPr>
          </a:p>
        </p:txBody>
      </p:sp>
      <p:sp>
        <p:nvSpPr>
          <p:cNvPr id="8195" name="Rectangle 2"/>
          <p:cNvSpPr>
            <a:spLocks noGrp="1" noChangeArrowheads="1"/>
          </p:cNvSpPr>
          <p:nvPr>
            <p:ph type="title"/>
          </p:nvPr>
        </p:nvSpPr>
        <p:spPr>
          <a:xfrm>
            <a:off x="304800" y="304800"/>
            <a:ext cx="8229600" cy="533400"/>
          </a:xfrm>
        </p:spPr>
        <p:txBody>
          <a:bodyPr>
            <a:normAutofit fontScale="90000"/>
          </a:bodyPr>
          <a:lstStyle/>
          <a:p>
            <a:pPr eaLnBrk="1" hangingPunct="1"/>
            <a:r>
              <a:rPr lang="zh-CN" altLang="en-US" b="0" dirty="0" smtClean="0">
                <a:ea typeface="宋体" pitchFamily="2" charset="-122"/>
              </a:rPr>
              <a:t>当今</a:t>
            </a:r>
            <a:r>
              <a:rPr lang="zh-CN" altLang="en-US" b="0" dirty="0" smtClean="0">
                <a:ea typeface="宋体" pitchFamily="2" charset="-122"/>
              </a:rPr>
              <a:t>的</a:t>
            </a:r>
            <a:r>
              <a:rPr lang="en-US" altLang="zh-CN" b="0" dirty="0" smtClean="0">
                <a:ea typeface="宋体" pitchFamily="2" charset="-122"/>
              </a:rPr>
              <a:t>IT</a:t>
            </a:r>
            <a:r>
              <a:rPr lang="zh-CN" altLang="en-US" b="0" dirty="0" smtClean="0">
                <a:ea typeface="宋体" pitchFamily="2" charset="-122"/>
              </a:rPr>
              <a:t>系统低效率</a:t>
            </a:r>
            <a:endParaRPr lang="en-US" altLang="zh-CN" b="0" dirty="0" smtClean="0">
              <a:ea typeface="宋体" pitchFamily="2" charset="-122"/>
            </a:endParaRPr>
          </a:p>
        </p:txBody>
      </p:sp>
      <p:sp>
        <p:nvSpPr>
          <p:cNvPr id="8196" name="Rectangle 7"/>
          <p:cNvSpPr>
            <a:spLocks noChangeArrowheads="1"/>
          </p:cNvSpPr>
          <p:nvPr/>
        </p:nvSpPr>
        <p:spPr bwMode="auto">
          <a:xfrm>
            <a:off x="0" y="-255588"/>
            <a:ext cx="568325" cy="511176"/>
          </a:xfrm>
          <a:prstGeom prst="rect">
            <a:avLst/>
          </a:prstGeom>
          <a:noFill/>
          <a:ln w="9525">
            <a:noFill/>
            <a:miter lim="800000"/>
            <a:headEnd/>
            <a:tailEnd/>
          </a:ln>
        </p:spPr>
        <p:txBody>
          <a:bodyPr wrap="none" lIns="476100" tIns="190440" anchor="ctr">
            <a:spAutoFit/>
          </a:bodyPr>
          <a:lstStyle/>
          <a:p>
            <a:pPr>
              <a:spcBef>
                <a:spcPct val="0"/>
              </a:spcBef>
            </a:pPr>
            <a:endParaRPr lang="zh-CN" altLang="en-US" sz="1800">
              <a:ea typeface="宋体" pitchFamily="2" charset="-122"/>
            </a:endParaRPr>
          </a:p>
        </p:txBody>
      </p:sp>
      <p:sp>
        <p:nvSpPr>
          <p:cNvPr id="8197" name="Rectangle 8"/>
          <p:cNvSpPr>
            <a:spLocks noChangeArrowheads="1"/>
          </p:cNvSpPr>
          <p:nvPr/>
        </p:nvSpPr>
        <p:spPr bwMode="auto">
          <a:xfrm>
            <a:off x="0" y="-255588"/>
            <a:ext cx="568325" cy="511176"/>
          </a:xfrm>
          <a:prstGeom prst="rect">
            <a:avLst/>
          </a:prstGeom>
          <a:noFill/>
          <a:ln w="9525">
            <a:noFill/>
            <a:miter lim="800000"/>
            <a:headEnd/>
            <a:tailEnd/>
          </a:ln>
        </p:spPr>
        <p:txBody>
          <a:bodyPr wrap="none" lIns="476100" tIns="190440" anchor="ctr">
            <a:spAutoFit/>
          </a:bodyPr>
          <a:lstStyle/>
          <a:p>
            <a:pPr>
              <a:spcBef>
                <a:spcPct val="0"/>
              </a:spcBef>
            </a:pPr>
            <a:endParaRPr lang="zh-CN" altLang="en-US" sz="1800">
              <a:ea typeface="宋体" pitchFamily="2" charset="-122"/>
            </a:endParaRPr>
          </a:p>
        </p:txBody>
      </p:sp>
      <p:sp>
        <p:nvSpPr>
          <p:cNvPr id="8198" name="Rectangle 9"/>
          <p:cNvSpPr>
            <a:spLocks noChangeArrowheads="1"/>
          </p:cNvSpPr>
          <p:nvPr/>
        </p:nvSpPr>
        <p:spPr bwMode="auto">
          <a:xfrm>
            <a:off x="0" y="-255588"/>
            <a:ext cx="568325" cy="511176"/>
          </a:xfrm>
          <a:prstGeom prst="rect">
            <a:avLst/>
          </a:prstGeom>
          <a:noFill/>
          <a:ln w="9525">
            <a:noFill/>
            <a:miter lim="800000"/>
            <a:headEnd/>
            <a:tailEnd/>
          </a:ln>
        </p:spPr>
        <p:txBody>
          <a:bodyPr wrap="none" lIns="476100" tIns="190440" anchor="ctr">
            <a:spAutoFit/>
          </a:bodyPr>
          <a:lstStyle/>
          <a:p>
            <a:pPr>
              <a:spcBef>
                <a:spcPct val="0"/>
              </a:spcBef>
            </a:pPr>
            <a:endParaRPr lang="zh-CN" altLang="en-US" sz="1800">
              <a:ea typeface="宋体" pitchFamily="2" charset="-122"/>
            </a:endParaRPr>
          </a:p>
        </p:txBody>
      </p:sp>
      <p:sp>
        <p:nvSpPr>
          <p:cNvPr id="8199" name="Rectangle 10"/>
          <p:cNvSpPr>
            <a:spLocks noChangeArrowheads="1"/>
          </p:cNvSpPr>
          <p:nvPr/>
        </p:nvSpPr>
        <p:spPr bwMode="auto">
          <a:xfrm>
            <a:off x="0" y="-255588"/>
            <a:ext cx="568325" cy="511176"/>
          </a:xfrm>
          <a:prstGeom prst="rect">
            <a:avLst/>
          </a:prstGeom>
          <a:noFill/>
          <a:ln w="9525">
            <a:noFill/>
            <a:miter lim="800000"/>
            <a:headEnd/>
            <a:tailEnd/>
          </a:ln>
        </p:spPr>
        <p:txBody>
          <a:bodyPr wrap="none" lIns="476100" tIns="190440" anchor="ctr">
            <a:spAutoFit/>
          </a:bodyPr>
          <a:lstStyle/>
          <a:p>
            <a:pPr>
              <a:spcBef>
                <a:spcPct val="0"/>
              </a:spcBef>
            </a:pPr>
            <a:endParaRPr lang="zh-CN" altLang="en-US" sz="1800">
              <a:ea typeface="宋体" pitchFamily="2" charset="-122"/>
            </a:endParaRPr>
          </a:p>
        </p:txBody>
      </p:sp>
      <p:sp>
        <p:nvSpPr>
          <p:cNvPr id="8200" name="Rectangle 11"/>
          <p:cNvSpPr>
            <a:spLocks noChangeArrowheads="1"/>
          </p:cNvSpPr>
          <p:nvPr/>
        </p:nvSpPr>
        <p:spPr bwMode="auto">
          <a:xfrm>
            <a:off x="0" y="-255588"/>
            <a:ext cx="568325" cy="511176"/>
          </a:xfrm>
          <a:prstGeom prst="rect">
            <a:avLst/>
          </a:prstGeom>
          <a:noFill/>
          <a:ln w="9525">
            <a:noFill/>
            <a:miter lim="800000"/>
            <a:headEnd/>
            <a:tailEnd/>
          </a:ln>
        </p:spPr>
        <p:txBody>
          <a:bodyPr wrap="none" lIns="476100" tIns="190440" anchor="ctr">
            <a:spAutoFit/>
          </a:bodyPr>
          <a:lstStyle/>
          <a:p>
            <a:pPr>
              <a:spcBef>
                <a:spcPct val="0"/>
              </a:spcBef>
            </a:pPr>
            <a:endParaRPr lang="zh-CN" altLang="en-US" sz="1800">
              <a:ea typeface="宋体" pitchFamily="2" charset="-122"/>
            </a:endParaRPr>
          </a:p>
        </p:txBody>
      </p:sp>
      <p:sp>
        <p:nvSpPr>
          <p:cNvPr id="8201" name="Rectangle 12"/>
          <p:cNvSpPr>
            <a:spLocks noChangeArrowheads="1"/>
          </p:cNvSpPr>
          <p:nvPr/>
        </p:nvSpPr>
        <p:spPr bwMode="auto">
          <a:xfrm>
            <a:off x="0" y="-255588"/>
            <a:ext cx="568325" cy="511176"/>
          </a:xfrm>
          <a:prstGeom prst="rect">
            <a:avLst/>
          </a:prstGeom>
          <a:noFill/>
          <a:ln w="9525">
            <a:noFill/>
            <a:miter lim="800000"/>
            <a:headEnd/>
            <a:tailEnd/>
          </a:ln>
        </p:spPr>
        <p:txBody>
          <a:bodyPr wrap="none" lIns="476100" tIns="190440" anchor="ctr">
            <a:spAutoFit/>
          </a:bodyPr>
          <a:lstStyle/>
          <a:p>
            <a:pPr>
              <a:spcBef>
                <a:spcPct val="0"/>
              </a:spcBef>
            </a:pPr>
            <a:endParaRPr lang="zh-CN" altLang="en-US" sz="1800">
              <a:ea typeface="宋体" pitchFamily="2" charset="-122"/>
            </a:endParaRPr>
          </a:p>
        </p:txBody>
      </p:sp>
      <p:sp>
        <p:nvSpPr>
          <p:cNvPr id="8202" name="Rectangle 13"/>
          <p:cNvSpPr>
            <a:spLocks noChangeArrowheads="1"/>
          </p:cNvSpPr>
          <p:nvPr/>
        </p:nvSpPr>
        <p:spPr bwMode="auto">
          <a:xfrm>
            <a:off x="0" y="-255588"/>
            <a:ext cx="568325" cy="511176"/>
          </a:xfrm>
          <a:prstGeom prst="rect">
            <a:avLst/>
          </a:prstGeom>
          <a:noFill/>
          <a:ln w="9525">
            <a:noFill/>
            <a:miter lim="800000"/>
            <a:headEnd/>
            <a:tailEnd/>
          </a:ln>
        </p:spPr>
        <p:txBody>
          <a:bodyPr wrap="none" lIns="476100" tIns="190440" anchor="ctr">
            <a:spAutoFit/>
          </a:bodyPr>
          <a:lstStyle/>
          <a:p>
            <a:pPr>
              <a:spcBef>
                <a:spcPct val="0"/>
              </a:spcBef>
            </a:pPr>
            <a:endParaRPr lang="zh-CN" altLang="en-US" sz="1800">
              <a:ea typeface="宋体" pitchFamily="2" charset="-122"/>
            </a:endParaRPr>
          </a:p>
        </p:txBody>
      </p:sp>
      <p:grpSp>
        <p:nvGrpSpPr>
          <p:cNvPr id="2" name="Group 3"/>
          <p:cNvGrpSpPr>
            <a:grpSpLocks/>
          </p:cNvGrpSpPr>
          <p:nvPr/>
        </p:nvGrpSpPr>
        <p:grpSpPr bwMode="auto">
          <a:xfrm>
            <a:off x="642910" y="2152640"/>
            <a:ext cx="7178675" cy="1398587"/>
            <a:chOff x="374" y="271"/>
            <a:chExt cx="4522" cy="881"/>
          </a:xfrm>
        </p:grpSpPr>
        <p:grpSp>
          <p:nvGrpSpPr>
            <p:cNvPr id="3" name="Group 4"/>
            <p:cNvGrpSpPr>
              <a:grpSpLocks/>
            </p:cNvGrpSpPr>
            <p:nvPr/>
          </p:nvGrpSpPr>
          <p:grpSpPr bwMode="auto">
            <a:xfrm>
              <a:off x="4176" y="672"/>
              <a:ext cx="240" cy="432"/>
              <a:chOff x="4224" y="624"/>
              <a:chExt cx="384" cy="528"/>
            </a:xfrm>
          </p:grpSpPr>
          <p:sp>
            <p:nvSpPr>
              <p:cNvPr id="8380" name="Oval 5"/>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8381" name="Line 6"/>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8382" name="Line 7"/>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8383" name="Line 8"/>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8384" name="Line 9"/>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8385" name="Line 10"/>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8386" name="Line 11"/>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8387" name="Line 12"/>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grpSp>
          <p:nvGrpSpPr>
            <p:cNvPr id="4" name="Group 13"/>
            <p:cNvGrpSpPr>
              <a:grpSpLocks/>
            </p:cNvGrpSpPr>
            <p:nvPr/>
          </p:nvGrpSpPr>
          <p:grpSpPr bwMode="auto">
            <a:xfrm>
              <a:off x="4656" y="672"/>
              <a:ext cx="240" cy="432"/>
              <a:chOff x="4224" y="624"/>
              <a:chExt cx="384" cy="528"/>
            </a:xfrm>
          </p:grpSpPr>
          <p:sp>
            <p:nvSpPr>
              <p:cNvPr id="8372" name="Oval 14"/>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8373" name="Line 15"/>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8374" name="Line 16"/>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8375" name="Line 17"/>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8376" name="Line 18"/>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8377" name="Line 19"/>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8378" name="Line 20"/>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8379" name="Line 21"/>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sp>
          <p:nvSpPr>
            <p:cNvPr id="8359" name="Text Box 22"/>
            <p:cNvSpPr txBox="1">
              <a:spLocks noChangeArrowheads="1"/>
            </p:cNvSpPr>
            <p:nvPr/>
          </p:nvSpPr>
          <p:spPr bwMode="auto">
            <a:xfrm>
              <a:off x="4070" y="271"/>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用户体验</a:t>
              </a:r>
              <a:endParaRPr lang="en-US" altLang="zh-CN">
                <a:ea typeface="宋体" pitchFamily="2" charset="-122"/>
              </a:endParaRPr>
            </a:p>
          </p:txBody>
        </p:sp>
        <p:sp>
          <p:nvSpPr>
            <p:cNvPr id="8363" name="Text Box 26"/>
            <p:cNvSpPr txBox="1">
              <a:spLocks noChangeArrowheads="1"/>
            </p:cNvSpPr>
            <p:nvPr/>
          </p:nvSpPr>
          <p:spPr bwMode="auto">
            <a:xfrm>
              <a:off x="374" y="847"/>
              <a:ext cx="628" cy="212"/>
            </a:xfrm>
            <a:prstGeom prst="rect">
              <a:avLst/>
            </a:prstGeom>
            <a:noFill/>
            <a:ln w="9525" algn="ctr">
              <a:noFill/>
              <a:miter lim="800000"/>
              <a:headEnd/>
              <a:tailEnd/>
            </a:ln>
          </p:spPr>
          <p:txBody>
            <a:bodyPr wrap="none">
              <a:spAutoFit/>
            </a:bodyPr>
            <a:lstStyle/>
            <a:p>
              <a:pPr marL="342900" indent="-342900"/>
              <a:r>
                <a:rPr lang="zh-CN" altLang="en-US" dirty="0">
                  <a:ea typeface="宋体" pitchFamily="2" charset="-122"/>
                </a:rPr>
                <a:t>商业信息</a:t>
              </a:r>
              <a:endParaRPr lang="en-US" altLang="zh-CN" dirty="0">
                <a:ea typeface="宋体" pitchFamily="2" charset="-122"/>
              </a:endParaRPr>
            </a:p>
          </p:txBody>
        </p:sp>
        <p:sp>
          <p:nvSpPr>
            <p:cNvPr id="8364" name="Line 27"/>
            <p:cNvSpPr>
              <a:spLocks noChangeShapeType="1"/>
            </p:cNvSpPr>
            <p:nvPr/>
          </p:nvSpPr>
          <p:spPr bwMode="auto">
            <a:xfrm>
              <a:off x="1104" y="720"/>
              <a:ext cx="2688" cy="0"/>
            </a:xfrm>
            <a:prstGeom prst="line">
              <a:avLst/>
            </a:prstGeom>
            <a:noFill/>
            <a:ln w="57150">
              <a:solidFill>
                <a:schemeClr val="tx1"/>
              </a:solidFill>
              <a:round/>
              <a:headEnd/>
              <a:tailEnd/>
            </a:ln>
          </p:spPr>
          <p:txBody>
            <a:bodyPr/>
            <a:lstStyle/>
            <a:p>
              <a:endParaRPr lang="zh-CN" altLang="en-US"/>
            </a:p>
          </p:txBody>
        </p:sp>
        <p:sp>
          <p:nvSpPr>
            <p:cNvPr id="8365" name="Line 28"/>
            <p:cNvSpPr>
              <a:spLocks noChangeShapeType="1"/>
            </p:cNvSpPr>
            <p:nvPr/>
          </p:nvSpPr>
          <p:spPr bwMode="auto">
            <a:xfrm>
              <a:off x="1104" y="1152"/>
              <a:ext cx="2688" cy="0"/>
            </a:xfrm>
            <a:prstGeom prst="line">
              <a:avLst/>
            </a:prstGeom>
            <a:noFill/>
            <a:ln w="57150">
              <a:solidFill>
                <a:schemeClr val="tx1"/>
              </a:solidFill>
              <a:round/>
              <a:headEnd/>
              <a:tailEnd/>
            </a:ln>
          </p:spPr>
          <p:txBody>
            <a:bodyPr/>
            <a:lstStyle/>
            <a:p>
              <a:endParaRPr lang="zh-CN" altLang="en-US"/>
            </a:p>
          </p:txBody>
        </p:sp>
        <p:sp>
          <p:nvSpPr>
            <p:cNvPr id="622621" name="Text Box 29"/>
            <p:cNvSpPr txBox="1">
              <a:spLocks noChangeArrowheads="1"/>
            </p:cNvSpPr>
            <p:nvPr/>
          </p:nvSpPr>
          <p:spPr bwMode="auto">
            <a:xfrm>
              <a:off x="1056"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服务器</a:t>
              </a:r>
              <a:endParaRPr lang="en-US" altLang="zh-CN" sz="1200" b="1">
                <a:effectLst>
                  <a:outerShdw blurRad="38100" dist="38100" dir="2700000" algn="tl">
                    <a:srgbClr val="C0C0C0"/>
                  </a:outerShdw>
                </a:effectLst>
                <a:latin typeface="Arial" charset="0"/>
                <a:ea typeface="宋体" pitchFamily="2" charset="-122"/>
              </a:endParaRPr>
            </a:p>
          </p:txBody>
        </p:sp>
        <p:sp>
          <p:nvSpPr>
            <p:cNvPr id="622622" name="Text Box 30"/>
            <p:cNvSpPr txBox="1">
              <a:spLocks noChangeArrowheads="1"/>
            </p:cNvSpPr>
            <p:nvPr/>
          </p:nvSpPr>
          <p:spPr bwMode="auto">
            <a:xfrm>
              <a:off x="1612"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应用</a:t>
              </a:r>
              <a:endParaRPr lang="en-US" altLang="zh-CN" sz="1200" b="1">
                <a:effectLst>
                  <a:outerShdw blurRad="38100" dist="38100" dir="2700000" algn="tl">
                    <a:srgbClr val="C0C0C0"/>
                  </a:outerShdw>
                </a:effectLst>
                <a:latin typeface="Arial" charset="0"/>
                <a:ea typeface="宋体" pitchFamily="2" charset="-122"/>
              </a:endParaRPr>
            </a:p>
          </p:txBody>
        </p:sp>
        <p:sp>
          <p:nvSpPr>
            <p:cNvPr id="622623" name="Text Box 31"/>
            <p:cNvSpPr txBox="1">
              <a:spLocks noChangeArrowheads="1"/>
            </p:cNvSpPr>
            <p:nvPr/>
          </p:nvSpPr>
          <p:spPr bwMode="auto">
            <a:xfrm>
              <a:off x="1996"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门户</a:t>
              </a:r>
              <a:endParaRPr lang="en-US" altLang="zh-CN" sz="1200" b="1">
                <a:effectLst>
                  <a:outerShdw blurRad="38100" dist="38100" dir="2700000" algn="tl">
                    <a:srgbClr val="C0C0C0"/>
                  </a:outerShdw>
                </a:effectLst>
                <a:latin typeface="Arial" charset="0"/>
                <a:ea typeface="宋体" pitchFamily="2" charset="-122"/>
              </a:endParaRPr>
            </a:p>
          </p:txBody>
        </p:sp>
        <p:sp>
          <p:nvSpPr>
            <p:cNvPr id="622624" name="Text Box 32"/>
            <p:cNvSpPr txBox="1">
              <a:spLocks noChangeArrowheads="1"/>
            </p:cNvSpPr>
            <p:nvPr/>
          </p:nvSpPr>
          <p:spPr bwMode="auto">
            <a:xfrm>
              <a:off x="2352" y="528"/>
              <a:ext cx="500"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数据中心</a:t>
              </a:r>
              <a:endParaRPr lang="en-US" altLang="zh-CN" sz="1200" b="1">
                <a:effectLst>
                  <a:outerShdw blurRad="38100" dist="38100" dir="2700000" algn="tl">
                    <a:srgbClr val="C0C0C0"/>
                  </a:outerShdw>
                </a:effectLst>
                <a:latin typeface="Arial" charset="0"/>
                <a:ea typeface="宋体" pitchFamily="2" charset="-122"/>
              </a:endParaRPr>
            </a:p>
          </p:txBody>
        </p:sp>
        <p:sp>
          <p:nvSpPr>
            <p:cNvPr id="622625" name="Text Box 33"/>
            <p:cNvSpPr txBox="1">
              <a:spLocks noChangeArrowheads="1"/>
            </p:cNvSpPr>
            <p:nvPr/>
          </p:nvSpPr>
          <p:spPr bwMode="auto">
            <a:xfrm>
              <a:off x="2928" y="528"/>
              <a:ext cx="324" cy="173"/>
            </a:xfrm>
            <a:prstGeom prst="rect">
              <a:avLst/>
            </a:prstGeom>
            <a:noFill/>
            <a:ln w="9525" algn="ctr">
              <a:noFill/>
              <a:miter lim="800000"/>
              <a:headEnd/>
              <a:tailEnd/>
            </a:ln>
            <a:effectLst/>
          </p:spPr>
          <p:txBody>
            <a:bodyPr wrap="none">
              <a:spAutoFit/>
            </a:bodyPr>
            <a:lstStyle/>
            <a:p>
              <a:pPr marL="342900" indent="-342900">
                <a:defRPr/>
              </a:pPr>
              <a:r>
                <a:rPr lang="en-US" altLang="zh-CN" sz="1200" b="1">
                  <a:effectLst>
                    <a:outerShdw blurRad="38100" dist="38100" dir="2700000" algn="tl">
                      <a:srgbClr val="C0C0C0"/>
                    </a:outerShdw>
                  </a:effectLst>
                  <a:latin typeface="Arial" charset="0"/>
                  <a:ea typeface="宋体" pitchFamily="2" charset="-122"/>
                </a:rPr>
                <a:t>ISPs</a:t>
              </a:r>
            </a:p>
          </p:txBody>
        </p:sp>
        <p:sp>
          <p:nvSpPr>
            <p:cNvPr id="622626" name="Text Box 34"/>
            <p:cNvSpPr txBox="1">
              <a:spLocks noChangeArrowheads="1"/>
            </p:cNvSpPr>
            <p:nvPr/>
          </p:nvSpPr>
          <p:spPr bwMode="auto">
            <a:xfrm>
              <a:off x="3360"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客户端</a:t>
              </a:r>
            </a:p>
          </p:txBody>
        </p:sp>
      </p:grpSp>
      <p:sp>
        <p:nvSpPr>
          <p:cNvPr id="8356" name="Line 43"/>
          <p:cNvSpPr>
            <a:spLocks noChangeShapeType="1"/>
          </p:cNvSpPr>
          <p:nvPr/>
        </p:nvSpPr>
        <p:spPr bwMode="auto">
          <a:xfrm flipH="1">
            <a:off x="6129310" y="2686040"/>
            <a:ext cx="457200" cy="0"/>
          </a:xfrm>
          <a:prstGeom prst="line">
            <a:avLst/>
          </a:prstGeom>
          <a:noFill/>
          <a:ln w="57150">
            <a:solidFill>
              <a:schemeClr val="tx1"/>
            </a:solidFill>
            <a:round/>
            <a:headEnd/>
            <a:tailEnd type="triangle" w="med" len="med"/>
          </a:ln>
        </p:spPr>
        <p:txBody>
          <a:bodyPr/>
          <a:lstStyle/>
          <a:p>
            <a:endParaRPr lang="zh-CN" altLang="en-US"/>
          </a:p>
        </p:txBody>
      </p:sp>
      <p:sp>
        <p:nvSpPr>
          <p:cNvPr id="8222" name="Line 45"/>
          <p:cNvSpPr>
            <a:spLocks noChangeShapeType="1"/>
          </p:cNvSpPr>
          <p:nvPr/>
        </p:nvSpPr>
        <p:spPr bwMode="auto">
          <a:xfrm flipV="1">
            <a:off x="2014510" y="2865427"/>
            <a:ext cx="228600" cy="0"/>
          </a:xfrm>
          <a:prstGeom prst="line">
            <a:avLst/>
          </a:prstGeom>
          <a:noFill/>
          <a:ln w="57150">
            <a:solidFill>
              <a:schemeClr val="tx1"/>
            </a:solidFill>
            <a:round/>
            <a:headEnd/>
            <a:tailEnd/>
          </a:ln>
        </p:spPr>
        <p:txBody>
          <a:bodyPr/>
          <a:lstStyle/>
          <a:p>
            <a:endParaRPr lang="zh-CN" altLang="en-US"/>
          </a:p>
        </p:txBody>
      </p:sp>
      <p:sp>
        <p:nvSpPr>
          <p:cNvPr id="8223" name="Line 46"/>
          <p:cNvSpPr>
            <a:spLocks noChangeShapeType="1"/>
          </p:cNvSpPr>
          <p:nvPr/>
        </p:nvSpPr>
        <p:spPr bwMode="auto">
          <a:xfrm flipV="1">
            <a:off x="2090710" y="2865427"/>
            <a:ext cx="76200" cy="76200"/>
          </a:xfrm>
          <a:prstGeom prst="line">
            <a:avLst/>
          </a:prstGeom>
          <a:noFill/>
          <a:ln w="57150">
            <a:solidFill>
              <a:schemeClr val="tx1"/>
            </a:solidFill>
            <a:round/>
            <a:headEnd/>
            <a:tailEnd/>
          </a:ln>
        </p:spPr>
        <p:txBody>
          <a:bodyPr/>
          <a:lstStyle/>
          <a:p>
            <a:endParaRPr lang="zh-CN" altLang="en-US"/>
          </a:p>
        </p:txBody>
      </p:sp>
      <p:sp>
        <p:nvSpPr>
          <p:cNvPr id="8224" name="Line 47"/>
          <p:cNvSpPr>
            <a:spLocks noChangeShapeType="1"/>
          </p:cNvSpPr>
          <p:nvPr/>
        </p:nvSpPr>
        <p:spPr bwMode="auto">
          <a:xfrm flipV="1">
            <a:off x="2090710" y="2941627"/>
            <a:ext cx="152400" cy="0"/>
          </a:xfrm>
          <a:prstGeom prst="line">
            <a:avLst/>
          </a:prstGeom>
          <a:noFill/>
          <a:ln w="57150">
            <a:solidFill>
              <a:schemeClr val="tx1"/>
            </a:solidFill>
            <a:round/>
            <a:headEnd/>
            <a:tailEnd/>
          </a:ln>
        </p:spPr>
        <p:txBody>
          <a:bodyPr/>
          <a:lstStyle/>
          <a:p>
            <a:endParaRPr lang="zh-CN" altLang="en-US"/>
          </a:p>
        </p:txBody>
      </p:sp>
      <p:sp>
        <p:nvSpPr>
          <p:cNvPr id="8225" name="Line 48"/>
          <p:cNvSpPr>
            <a:spLocks noChangeShapeType="1"/>
          </p:cNvSpPr>
          <p:nvPr/>
        </p:nvSpPr>
        <p:spPr bwMode="auto">
          <a:xfrm flipV="1">
            <a:off x="2166910" y="2941627"/>
            <a:ext cx="76200" cy="76200"/>
          </a:xfrm>
          <a:prstGeom prst="line">
            <a:avLst/>
          </a:prstGeom>
          <a:noFill/>
          <a:ln w="57150">
            <a:solidFill>
              <a:schemeClr val="tx1"/>
            </a:solidFill>
            <a:round/>
            <a:headEnd/>
            <a:tailEnd/>
          </a:ln>
        </p:spPr>
        <p:txBody>
          <a:bodyPr/>
          <a:lstStyle/>
          <a:p>
            <a:endParaRPr lang="zh-CN" altLang="en-US"/>
          </a:p>
        </p:txBody>
      </p:sp>
      <p:sp>
        <p:nvSpPr>
          <p:cNvPr id="8226" name="Line 49"/>
          <p:cNvSpPr>
            <a:spLocks noChangeShapeType="1"/>
          </p:cNvSpPr>
          <p:nvPr/>
        </p:nvSpPr>
        <p:spPr bwMode="auto">
          <a:xfrm flipV="1">
            <a:off x="2166910" y="2941627"/>
            <a:ext cx="76200" cy="76200"/>
          </a:xfrm>
          <a:prstGeom prst="line">
            <a:avLst/>
          </a:prstGeom>
          <a:noFill/>
          <a:ln w="57150">
            <a:solidFill>
              <a:schemeClr val="tx1"/>
            </a:solidFill>
            <a:round/>
            <a:headEnd/>
            <a:tailEnd/>
          </a:ln>
        </p:spPr>
        <p:txBody>
          <a:bodyPr/>
          <a:lstStyle/>
          <a:p>
            <a:endParaRPr lang="zh-CN" altLang="en-US"/>
          </a:p>
        </p:txBody>
      </p:sp>
      <p:sp>
        <p:nvSpPr>
          <p:cNvPr id="8227" name="Line 50"/>
          <p:cNvSpPr>
            <a:spLocks noChangeShapeType="1"/>
          </p:cNvSpPr>
          <p:nvPr/>
        </p:nvSpPr>
        <p:spPr bwMode="auto">
          <a:xfrm flipV="1">
            <a:off x="2166910" y="2941627"/>
            <a:ext cx="152400" cy="152400"/>
          </a:xfrm>
          <a:prstGeom prst="line">
            <a:avLst/>
          </a:prstGeom>
          <a:noFill/>
          <a:ln w="57150">
            <a:solidFill>
              <a:schemeClr val="tx1"/>
            </a:solidFill>
            <a:round/>
            <a:headEnd/>
            <a:tailEnd/>
          </a:ln>
        </p:spPr>
        <p:txBody>
          <a:bodyPr/>
          <a:lstStyle/>
          <a:p>
            <a:endParaRPr lang="zh-CN" altLang="en-US"/>
          </a:p>
        </p:txBody>
      </p:sp>
      <p:sp>
        <p:nvSpPr>
          <p:cNvPr id="8228" name="Line 51"/>
          <p:cNvSpPr>
            <a:spLocks noChangeShapeType="1"/>
          </p:cNvSpPr>
          <p:nvPr/>
        </p:nvSpPr>
        <p:spPr bwMode="auto">
          <a:xfrm flipV="1">
            <a:off x="2166910" y="2941627"/>
            <a:ext cx="152400" cy="76200"/>
          </a:xfrm>
          <a:prstGeom prst="line">
            <a:avLst/>
          </a:prstGeom>
          <a:noFill/>
          <a:ln w="57150">
            <a:solidFill>
              <a:schemeClr val="tx1"/>
            </a:solidFill>
            <a:round/>
            <a:headEnd/>
            <a:tailEnd/>
          </a:ln>
        </p:spPr>
        <p:txBody>
          <a:bodyPr/>
          <a:lstStyle/>
          <a:p>
            <a:endParaRPr lang="zh-CN" altLang="en-US"/>
          </a:p>
        </p:txBody>
      </p:sp>
      <p:sp>
        <p:nvSpPr>
          <p:cNvPr id="8229" name="Line 52"/>
          <p:cNvSpPr>
            <a:spLocks noChangeShapeType="1"/>
          </p:cNvSpPr>
          <p:nvPr/>
        </p:nvSpPr>
        <p:spPr bwMode="auto">
          <a:xfrm flipV="1">
            <a:off x="2243110" y="3017827"/>
            <a:ext cx="76200" cy="76200"/>
          </a:xfrm>
          <a:prstGeom prst="line">
            <a:avLst/>
          </a:prstGeom>
          <a:noFill/>
          <a:ln w="57150">
            <a:solidFill>
              <a:schemeClr val="tx1"/>
            </a:solidFill>
            <a:round/>
            <a:headEnd/>
            <a:tailEnd/>
          </a:ln>
        </p:spPr>
        <p:txBody>
          <a:bodyPr/>
          <a:lstStyle/>
          <a:p>
            <a:endParaRPr lang="zh-CN" altLang="en-US"/>
          </a:p>
        </p:txBody>
      </p:sp>
      <p:sp>
        <p:nvSpPr>
          <p:cNvPr id="8230" name="Line 53"/>
          <p:cNvSpPr>
            <a:spLocks noChangeShapeType="1"/>
          </p:cNvSpPr>
          <p:nvPr/>
        </p:nvSpPr>
        <p:spPr bwMode="auto">
          <a:xfrm flipV="1">
            <a:off x="2243110" y="3017827"/>
            <a:ext cx="76200" cy="76200"/>
          </a:xfrm>
          <a:prstGeom prst="line">
            <a:avLst/>
          </a:prstGeom>
          <a:noFill/>
          <a:ln w="57150">
            <a:solidFill>
              <a:schemeClr val="tx1"/>
            </a:solidFill>
            <a:round/>
            <a:headEnd/>
            <a:tailEnd/>
          </a:ln>
        </p:spPr>
        <p:txBody>
          <a:bodyPr/>
          <a:lstStyle/>
          <a:p>
            <a:endParaRPr lang="zh-CN" altLang="en-US"/>
          </a:p>
        </p:txBody>
      </p:sp>
      <p:sp>
        <p:nvSpPr>
          <p:cNvPr id="8231" name="Line 54"/>
          <p:cNvSpPr>
            <a:spLocks noChangeShapeType="1"/>
          </p:cNvSpPr>
          <p:nvPr/>
        </p:nvSpPr>
        <p:spPr bwMode="auto">
          <a:xfrm flipV="1">
            <a:off x="2319310" y="3017827"/>
            <a:ext cx="76200" cy="76200"/>
          </a:xfrm>
          <a:prstGeom prst="line">
            <a:avLst/>
          </a:prstGeom>
          <a:noFill/>
          <a:ln w="57150">
            <a:solidFill>
              <a:schemeClr val="tx1"/>
            </a:solidFill>
            <a:round/>
            <a:headEnd/>
            <a:tailEnd/>
          </a:ln>
        </p:spPr>
        <p:txBody>
          <a:bodyPr/>
          <a:lstStyle/>
          <a:p>
            <a:endParaRPr lang="zh-CN" altLang="en-US"/>
          </a:p>
        </p:txBody>
      </p:sp>
      <p:grpSp>
        <p:nvGrpSpPr>
          <p:cNvPr id="5" name="Group 55"/>
          <p:cNvGrpSpPr>
            <a:grpSpLocks/>
          </p:cNvGrpSpPr>
          <p:nvPr/>
        </p:nvGrpSpPr>
        <p:grpSpPr bwMode="auto">
          <a:xfrm>
            <a:off x="2700310" y="2865427"/>
            <a:ext cx="381000" cy="228600"/>
            <a:chOff x="1680" y="720"/>
            <a:chExt cx="240" cy="144"/>
          </a:xfrm>
        </p:grpSpPr>
        <p:sp>
          <p:nvSpPr>
            <p:cNvPr id="8337" name="Line 56"/>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8338" name="Line 57"/>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8339" name="Line 58"/>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8340" name="Line 59"/>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41" name="Line 60"/>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42" name="Line 61"/>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8343" name="Line 62"/>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8344" name="Line 63"/>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45" name="Line 64"/>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46" name="Line 65"/>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6" name="Group 66"/>
          <p:cNvGrpSpPr>
            <a:grpSpLocks/>
          </p:cNvGrpSpPr>
          <p:nvPr/>
        </p:nvGrpSpPr>
        <p:grpSpPr bwMode="auto">
          <a:xfrm>
            <a:off x="3309910" y="2865427"/>
            <a:ext cx="381000" cy="228600"/>
            <a:chOff x="1680" y="720"/>
            <a:chExt cx="240" cy="144"/>
          </a:xfrm>
        </p:grpSpPr>
        <p:sp>
          <p:nvSpPr>
            <p:cNvPr id="8327" name="Line 67"/>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8328" name="Line 68"/>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8329" name="Line 69"/>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8330" name="Line 70"/>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31" name="Line 71"/>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32" name="Line 72"/>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8333" name="Line 73"/>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8334" name="Line 74"/>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35" name="Line 75"/>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36" name="Line 76"/>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7" name="Group 77"/>
          <p:cNvGrpSpPr>
            <a:grpSpLocks/>
          </p:cNvGrpSpPr>
          <p:nvPr/>
        </p:nvGrpSpPr>
        <p:grpSpPr bwMode="auto">
          <a:xfrm>
            <a:off x="4071910" y="2865427"/>
            <a:ext cx="381000" cy="228600"/>
            <a:chOff x="1680" y="720"/>
            <a:chExt cx="240" cy="144"/>
          </a:xfrm>
        </p:grpSpPr>
        <p:sp>
          <p:nvSpPr>
            <p:cNvPr id="8317" name="Line 78"/>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8318" name="Line 79"/>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8319" name="Line 80"/>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8320" name="Line 81"/>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21" name="Line 8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22" name="Line 83"/>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8323" name="Line 84"/>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8324" name="Line 85"/>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25" name="Line 8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26" name="Line 87"/>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8" name="Group 88"/>
          <p:cNvGrpSpPr>
            <a:grpSpLocks/>
          </p:cNvGrpSpPr>
          <p:nvPr/>
        </p:nvGrpSpPr>
        <p:grpSpPr bwMode="auto">
          <a:xfrm>
            <a:off x="4833910" y="2865427"/>
            <a:ext cx="381000" cy="228600"/>
            <a:chOff x="1680" y="720"/>
            <a:chExt cx="240" cy="144"/>
          </a:xfrm>
        </p:grpSpPr>
        <p:sp>
          <p:nvSpPr>
            <p:cNvPr id="8307" name="Line 89"/>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8308" name="Line 90"/>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8309" name="Line 91"/>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8310" name="Line 9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11" name="Line 93"/>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12" name="Line 94"/>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8313" name="Line 95"/>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8314" name="Line 9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15" name="Line 97"/>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16" name="Line 98"/>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9" name="Group 99"/>
          <p:cNvGrpSpPr>
            <a:grpSpLocks/>
          </p:cNvGrpSpPr>
          <p:nvPr/>
        </p:nvGrpSpPr>
        <p:grpSpPr bwMode="auto">
          <a:xfrm>
            <a:off x="5595910" y="2865427"/>
            <a:ext cx="381000" cy="228600"/>
            <a:chOff x="1680" y="720"/>
            <a:chExt cx="240" cy="144"/>
          </a:xfrm>
        </p:grpSpPr>
        <p:sp>
          <p:nvSpPr>
            <p:cNvPr id="8297" name="Line 100"/>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8298" name="Line 101"/>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8299" name="Line 102"/>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8300" name="Line 103"/>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01" name="Line 104"/>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8302" name="Line 105"/>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8303" name="Line 106"/>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8304" name="Line 107"/>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05" name="Line 108"/>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8306" name="Line 109"/>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10" name="Group 110"/>
          <p:cNvGrpSpPr>
            <a:grpSpLocks/>
          </p:cNvGrpSpPr>
          <p:nvPr/>
        </p:nvGrpSpPr>
        <p:grpSpPr bwMode="auto">
          <a:xfrm>
            <a:off x="2014510" y="3322627"/>
            <a:ext cx="381000" cy="228600"/>
            <a:chOff x="1248" y="1008"/>
            <a:chExt cx="240" cy="144"/>
          </a:xfrm>
        </p:grpSpPr>
        <p:sp>
          <p:nvSpPr>
            <p:cNvPr id="8288" name="Line 11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8289" name="Line 11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8290" name="Line 11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8291" name="Line 11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8292" name="Line 11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8293" name="Line 11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8294" name="Line 11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8295" name="Line 11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8296" name="Line 11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1" name="Group 120"/>
          <p:cNvGrpSpPr>
            <a:grpSpLocks/>
          </p:cNvGrpSpPr>
          <p:nvPr/>
        </p:nvGrpSpPr>
        <p:grpSpPr bwMode="auto">
          <a:xfrm>
            <a:off x="2700310" y="3322627"/>
            <a:ext cx="381000" cy="228600"/>
            <a:chOff x="1248" y="1008"/>
            <a:chExt cx="240" cy="144"/>
          </a:xfrm>
        </p:grpSpPr>
        <p:sp>
          <p:nvSpPr>
            <p:cNvPr id="8279" name="Line 12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8280" name="Line 12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8281" name="Line 12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8282" name="Line 12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8283" name="Line 12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8284" name="Line 12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8285" name="Line 12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8286" name="Line 12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8287" name="Line 12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2" name="Group 130"/>
          <p:cNvGrpSpPr>
            <a:grpSpLocks/>
          </p:cNvGrpSpPr>
          <p:nvPr/>
        </p:nvGrpSpPr>
        <p:grpSpPr bwMode="auto">
          <a:xfrm>
            <a:off x="3309910" y="3322627"/>
            <a:ext cx="381000" cy="228600"/>
            <a:chOff x="1248" y="1008"/>
            <a:chExt cx="240" cy="144"/>
          </a:xfrm>
        </p:grpSpPr>
        <p:sp>
          <p:nvSpPr>
            <p:cNvPr id="8270" name="Line 13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8271" name="Line 13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8272" name="Line 13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8273" name="Line 13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8274" name="Line 13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8275" name="Line 13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8276" name="Line 13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8277" name="Line 13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8278" name="Line 13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3" name="Group 140"/>
          <p:cNvGrpSpPr>
            <a:grpSpLocks/>
          </p:cNvGrpSpPr>
          <p:nvPr/>
        </p:nvGrpSpPr>
        <p:grpSpPr bwMode="auto">
          <a:xfrm>
            <a:off x="4071910" y="3322627"/>
            <a:ext cx="381000" cy="228600"/>
            <a:chOff x="1248" y="1008"/>
            <a:chExt cx="240" cy="144"/>
          </a:xfrm>
        </p:grpSpPr>
        <p:sp>
          <p:nvSpPr>
            <p:cNvPr id="8261" name="Line 14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8262" name="Line 14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8263" name="Line 14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8264" name="Line 14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8265" name="Line 14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8266" name="Line 14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8267" name="Line 14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8268" name="Line 14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8269" name="Line 14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4" name="Group 150"/>
          <p:cNvGrpSpPr>
            <a:grpSpLocks/>
          </p:cNvGrpSpPr>
          <p:nvPr/>
        </p:nvGrpSpPr>
        <p:grpSpPr bwMode="auto">
          <a:xfrm>
            <a:off x="4833910" y="3322627"/>
            <a:ext cx="381000" cy="228600"/>
            <a:chOff x="1248" y="1008"/>
            <a:chExt cx="240" cy="144"/>
          </a:xfrm>
        </p:grpSpPr>
        <p:sp>
          <p:nvSpPr>
            <p:cNvPr id="8252" name="Line 15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8253" name="Line 15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8254" name="Line 15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8255" name="Line 15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8256" name="Line 15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8257" name="Line 15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8258" name="Line 15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8259" name="Line 15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8260" name="Line 15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5" name="Group 160"/>
          <p:cNvGrpSpPr>
            <a:grpSpLocks/>
          </p:cNvGrpSpPr>
          <p:nvPr/>
        </p:nvGrpSpPr>
        <p:grpSpPr bwMode="auto">
          <a:xfrm>
            <a:off x="5595910" y="3322627"/>
            <a:ext cx="381000" cy="228600"/>
            <a:chOff x="1248" y="1008"/>
            <a:chExt cx="240" cy="144"/>
          </a:xfrm>
        </p:grpSpPr>
        <p:sp>
          <p:nvSpPr>
            <p:cNvPr id="8243" name="Line 16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8244" name="Line 16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8245" name="Line 16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8246" name="Line 16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8247" name="Line 16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8248" name="Line 16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8249" name="Line 16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8250" name="Line 16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8251" name="Line 16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pic>
        <p:nvPicPr>
          <p:cNvPr id="182" name="Picture 109" descr="cellphone"/>
          <p:cNvPicPr>
            <a:picLocks noChangeAspect="1" noChangeArrowheads="1"/>
          </p:cNvPicPr>
          <p:nvPr/>
        </p:nvPicPr>
        <p:blipFill>
          <a:blip r:embed="rId3"/>
          <a:srcRect/>
          <a:stretch>
            <a:fillRect/>
          </a:stretch>
        </p:blipFill>
        <p:spPr bwMode="auto">
          <a:xfrm>
            <a:off x="8286776" y="2071678"/>
            <a:ext cx="201613" cy="457200"/>
          </a:xfrm>
          <a:prstGeom prst="rect">
            <a:avLst/>
          </a:prstGeom>
          <a:noFill/>
          <a:ln w="9525">
            <a:noFill/>
            <a:miter lim="800000"/>
            <a:headEnd/>
            <a:tailEnd/>
          </a:ln>
        </p:spPr>
      </p:pic>
      <p:pic>
        <p:nvPicPr>
          <p:cNvPr id="183" name="Picture 110" descr="laptop"/>
          <p:cNvPicPr>
            <a:picLocks noChangeAspect="1" noChangeArrowheads="1"/>
          </p:cNvPicPr>
          <p:nvPr/>
        </p:nvPicPr>
        <p:blipFill>
          <a:blip r:embed="rId4"/>
          <a:srcRect/>
          <a:stretch>
            <a:fillRect/>
          </a:stretch>
        </p:blipFill>
        <p:spPr bwMode="auto">
          <a:xfrm>
            <a:off x="8210576" y="2681278"/>
            <a:ext cx="393700" cy="449263"/>
          </a:xfrm>
          <a:prstGeom prst="rect">
            <a:avLst/>
          </a:prstGeom>
          <a:noFill/>
          <a:ln w="9525">
            <a:noFill/>
            <a:miter lim="800000"/>
            <a:headEnd/>
            <a:tailEnd/>
          </a:ln>
        </p:spPr>
      </p:pic>
      <p:pic>
        <p:nvPicPr>
          <p:cNvPr id="184" name="Picture 111" descr="client"/>
          <p:cNvPicPr>
            <a:picLocks noChangeAspect="1" noChangeArrowheads="1"/>
          </p:cNvPicPr>
          <p:nvPr/>
        </p:nvPicPr>
        <p:blipFill>
          <a:blip r:embed="rId5"/>
          <a:srcRect/>
          <a:stretch>
            <a:fillRect/>
          </a:stretch>
        </p:blipFill>
        <p:spPr bwMode="auto">
          <a:xfrm>
            <a:off x="8215338" y="3357562"/>
            <a:ext cx="447675" cy="4572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WOM</a:t>
            </a:r>
            <a:r>
              <a:rPr lang="zh-CN" altLang="en-US" dirty="0" smtClean="0"/>
              <a:t>支持的平台</a:t>
            </a:r>
            <a:endParaRPr lang="zh-CN" altLang="en-US" dirty="0"/>
          </a:p>
        </p:txBody>
      </p:sp>
      <p:sp>
        <p:nvSpPr>
          <p:cNvPr id="4" name="灯片编号占位符 3"/>
          <p:cNvSpPr>
            <a:spLocks noGrp="1"/>
          </p:cNvSpPr>
          <p:nvPr>
            <p:ph type="sldNum" sz="quarter" idx="4294967295"/>
          </p:nvPr>
        </p:nvSpPr>
        <p:spPr>
          <a:xfrm>
            <a:off x="6553200" y="6356350"/>
            <a:ext cx="2133600" cy="365125"/>
          </a:xfrm>
          <a:prstGeom prst="rect">
            <a:avLst/>
          </a:prstGeom>
        </p:spPr>
        <p:txBody>
          <a:bodyPr/>
          <a:lstStyle/>
          <a:p>
            <a:fld id="{D0A837A3-AB63-6543-B331-A2675DD81497}" type="slidenum">
              <a:rPr lang="en-US" smtClean="0"/>
              <a:pPr/>
              <a:t>50</a:t>
            </a:fld>
            <a:endParaRPr lang="en-US"/>
          </a:p>
        </p:txBody>
      </p:sp>
      <p:pic>
        <p:nvPicPr>
          <p:cNvPr id="5" name="Picture 2" descr="C:\Documents and Settings\krasnow\My Documents\Park City\8900 reflect.jpg"/>
          <p:cNvPicPr>
            <a:picLocks noChangeAspect="1" noChangeArrowheads="1"/>
          </p:cNvPicPr>
          <p:nvPr/>
        </p:nvPicPr>
        <p:blipFill>
          <a:blip r:embed="rId2" cstate="screen"/>
          <a:srcRect/>
          <a:stretch>
            <a:fillRect/>
          </a:stretch>
        </p:blipFill>
        <p:spPr bwMode="auto">
          <a:xfrm>
            <a:off x="7345462" y="1491260"/>
            <a:ext cx="1416011" cy="717111"/>
          </a:xfrm>
          <a:prstGeom prst="rect">
            <a:avLst/>
          </a:prstGeom>
          <a:noFill/>
        </p:spPr>
      </p:pic>
      <p:sp>
        <p:nvSpPr>
          <p:cNvPr id="6" name="Line 2"/>
          <p:cNvSpPr>
            <a:spLocks noChangeAspect="1" noChangeShapeType="1"/>
          </p:cNvSpPr>
          <p:nvPr/>
        </p:nvSpPr>
        <p:spPr bwMode="auto">
          <a:xfrm>
            <a:off x="174625" y="1397000"/>
            <a:ext cx="0" cy="4941888"/>
          </a:xfrm>
          <a:prstGeom prst="line">
            <a:avLst/>
          </a:prstGeom>
          <a:noFill/>
          <a:ln w="25400">
            <a:solidFill>
              <a:sysClr val="windowText" lastClr="000000">
                <a:lumMod val="50000"/>
                <a:lumOff val="50000"/>
              </a:sysClr>
            </a:solidFill>
            <a:round/>
            <a:headEnd type="triangle"/>
            <a:tailEnd type="none"/>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lumMod val="50000"/>
                  <a:lumOff val="50000"/>
                </a:sysClr>
              </a:solidFill>
              <a:effectLst/>
              <a:uLnTx/>
              <a:uFillTx/>
            </a:endParaRPr>
          </a:p>
        </p:txBody>
      </p:sp>
      <p:sp>
        <p:nvSpPr>
          <p:cNvPr id="7" name="Line 3"/>
          <p:cNvSpPr>
            <a:spLocks noChangeAspect="1" noChangeShapeType="1"/>
          </p:cNvSpPr>
          <p:nvPr/>
        </p:nvSpPr>
        <p:spPr bwMode="auto">
          <a:xfrm>
            <a:off x="174625" y="6338888"/>
            <a:ext cx="8283575" cy="0"/>
          </a:xfrm>
          <a:prstGeom prst="line">
            <a:avLst/>
          </a:prstGeom>
          <a:noFill/>
          <a:ln w="25400">
            <a:solidFill>
              <a:sysClr val="windowText" lastClr="000000">
                <a:lumMod val="50000"/>
                <a:lumOff val="50000"/>
              </a:sysClr>
            </a:solidFill>
            <a:round/>
            <a:headEnd type="none"/>
            <a:tailEnd type="triangle"/>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lumMod val="50000"/>
                  <a:lumOff val="50000"/>
                </a:sysClr>
              </a:solidFill>
              <a:effectLst/>
              <a:uLnTx/>
              <a:uFillTx/>
            </a:endParaRPr>
          </a:p>
        </p:txBody>
      </p:sp>
      <p:sp>
        <p:nvSpPr>
          <p:cNvPr id="8" name="Text Box 4"/>
          <p:cNvSpPr txBox="1">
            <a:spLocks noChangeAspect="1" noChangeArrowheads="1"/>
          </p:cNvSpPr>
          <p:nvPr/>
        </p:nvSpPr>
        <p:spPr bwMode="auto">
          <a:xfrm>
            <a:off x="0" y="1066800"/>
            <a:ext cx="762000" cy="254000"/>
          </a:xfrm>
          <a:prstGeom prst="rect">
            <a:avLst/>
          </a:prstGeom>
          <a:noFill/>
          <a:ln w="9525">
            <a:solidFill>
              <a:sysClr val="windowText" lastClr="000000">
                <a:lumMod val="50000"/>
                <a:lumOff val="50000"/>
              </a:sysClr>
            </a:solidFill>
            <a:miter lim="800000"/>
            <a:headEnd/>
            <a:tailEnd/>
          </a:ln>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lumMod val="50000"/>
                    <a:lumOff val="50000"/>
                  </a:sysClr>
                </a:solidFill>
                <a:effectLst/>
                <a:uLnTx/>
                <a:uFillTx/>
              </a:rPr>
              <a:t>$Price$</a:t>
            </a:r>
            <a:endParaRPr kumimoji="0" lang="en-US" sz="1200" b="0" i="0" u="none" strike="noStrike" kern="0" cap="none" spc="0" normalizeH="0" baseline="0" noProof="0" dirty="0">
              <a:ln>
                <a:noFill/>
              </a:ln>
              <a:solidFill>
                <a:sysClr val="windowText" lastClr="000000">
                  <a:lumMod val="50000"/>
                  <a:lumOff val="50000"/>
                </a:sysClr>
              </a:solidFill>
              <a:effectLst/>
              <a:uLnTx/>
              <a:uFillTx/>
            </a:endParaRPr>
          </a:p>
        </p:txBody>
      </p:sp>
      <p:sp>
        <p:nvSpPr>
          <p:cNvPr id="9" name="Text Box 5"/>
          <p:cNvSpPr txBox="1">
            <a:spLocks noChangeAspect="1" noChangeArrowheads="1"/>
          </p:cNvSpPr>
          <p:nvPr/>
        </p:nvSpPr>
        <p:spPr bwMode="auto">
          <a:xfrm>
            <a:off x="3352800" y="6418263"/>
            <a:ext cx="2286000" cy="287337"/>
          </a:xfrm>
          <a:prstGeom prst="rect">
            <a:avLst/>
          </a:prstGeom>
          <a:noFill/>
          <a:ln w="9525">
            <a:solidFill>
              <a:sysClr val="windowText" lastClr="000000">
                <a:lumMod val="50000"/>
                <a:lumOff val="50000"/>
              </a:sysClr>
            </a:solidFill>
            <a:miter lim="800000"/>
            <a:headEnd/>
            <a:tailEnd/>
          </a:ln>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lumMod val="50000"/>
                    <a:lumOff val="50000"/>
                  </a:sysClr>
                </a:solidFill>
                <a:effectLst/>
                <a:uLnTx/>
                <a:uFillTx/>
              </a:rPr>
              <a:t>Function / Performance</a:t>
            </a:r>
          </a:p>
        </p:txBody>
      </p:sp>
      <p:sp>
        <p:nvSpPr>
          <p:cNvPr id="10" name="Text Box 40"/>
          <p:cNvSpPr txBox="1">
            <a:spLocks noChangeAspect="1" noChangeArrowheads="1"/>
          </p:cNvSpPr>
          <p:nvPr/>
        </p:nvSpPr>
        <p:spPr bwMode="auto">
          <a:xfrm>
            <a:off x="2290756" y="3216475"/>
            <a:ext cx="1577975"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3600</a:t>
            </a:r>
          </a:p>
        </p:txBody>
      </p:sp>
      <p:sp>
        <p:nvSpPr>
          <p:cNvPr id="11" name="Text Box 21"/>
          <p:cNvSpPr txBox="1">
            <a:spLocks noChangeAspect="1" noChangeArrowheads="1"/>
          </p:cNvSpPr>
          <p:nvPr/>
        </p:nvSpPr>
        <p:spPr bwMode="auto">
          <a:xfrm>
            <a:off x="7420038" y="1150907"/>
            <a:ext cx="1487487"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8900</a:t>
            </a:r>
          </a:p>
        </p:txBody>
      </p:sp>
      <p:sp>
        <p:nvSpPr>
          <p:cNvPr id="12" name="Text Box 40"/>
          <p:cNvSpPr txBox="1">
            <a:spLocks noChangeAspect="1" noChangeArrowheads="1"/>
          </p:cNvSpPr>
          <p:nvPr/>
        </p:nvSpPr>
        <p:spPr bwMode="auto">
          <a:xfrm>
            <a:off x="436509" y="3837196"/>
            <a:ext cx="1830388"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1600</a:t>
            </a:r>
          </a:p>
        </p:txBody>
      </p:sp>
      <p:sp>
        <p:nvSpPr>
          <p:cNvPr id="13" name="Text Box 8"/>
          <p:cNvSpPr txBox="1">
            <a:spLocks noChangeAspect="1" noChangeArrowheads="1"/>
          </p:cNvSpPr>
          <p:nvPr/>
        </p:nvSpPr>
        <p:spPr bwMode="auto">
          <a:xfrm>
            <a:off x="5767407" y="1755955"/>
            <a:ext cx="1487488"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6900</a:t>
            </a:r>
          </a:p>
        </p:txBody>
      </p:sp>
      <p:pic>
        <p:nvPicPr>
          <p:cNvPr id="14" name="Picture 22" descr="C:\Documents and Settings\krasnow\My Documents\6900 Launch\6900_shot_sm.jpg"/>
          <p:cNvPicPr>
            <a:picLocks noChangeAspect="1" noChangeArrowheads="1"/>
          </p:cNvPicPr>
          <p:nvPr/>
        </p:nvPicPr>
        <p:blipFill>
          <a:blip r:embed="rId3" cstate="screen"/>
          <a:srcRect/>
          <a:stretch>
            <a:fillRect/>
          </a:stretch>
        </p:blipFill>
        <p:spPr bwMode="auto">
          <a:xfrm>
            <a:off x="5694381" y="2172784"/>
            <a:ext cx="1357312" cy="459507"/>
          </a:xfrm>
          <a:prstGeom prst="rect">
            <a:avLst/>
          </a:prstGeom>
          <a:noFill/>
          <a:ln w="9525">
            <a:noFill/>
            <a:miter lim="800000"/>
            <a:headEnd/>
            <a:tailEnd/>
          </a:ln>
        </p:spPr>
      </p:pic>
      <p:pic>
        <p:nvPicPr>
          <p:cNvPr id="15" name="Picture 4" descr="C:\Documents and Settings\krasnow\My Documents\Mercury\1600-3600-web-ready\1600_3-4_view_sm.jpg"/>
          <p:cNvPicPr>
            <a:picLocks noChangeAspect="1" noChangeArrowheads="1"/>
          </p:cNvPicPr>
          <p:nvPr/>
        </p:nvPicPr>
        <p:blipFill>
          <a:blip r:embed="rId4" cstate="screen"/>
          <a:srcRect/>
          <a:stretch>
            <a:fillRect/>
          </a:stretch>
        </p:blipFill>
        <p:spPr bwMode="auto">
          <a:xfrm>
            <a:off x="457200" y="4138625"/>
            <a:ext cx="1304704" cy="371478"/>
          </a:xfrm>
          <a:prstGeom prst="rect">
            <a:avLst/>
          </a:prstGeom>
          <a:noFill/>
        </p:spPr>
      </p:pic>
      <p:pic>
        <p:nvPicPr>
          <p:cNvPr id="16" name="Picture 5" descr="C:\Documents and Settings\krasnow\My Documents\Mercury\1600-3600-web-ready\3600_3-4_view_sm.jpg"/>
          <p:cNvPicPr>
            <a:picLocks noChangeAspect="1" noChangeArrowheads="1"/>
          </p:cNvPicPr>
          <p:nvPr/>
        </p:nvPicPr>
        <p:blipFill>
          <a:blip r:embed="rId5" cstate="screen"/>
          <a:srcRect/>
          <a:stretch>
            <a:fillRect/>
          </a:stretch>
        </p:blipFill>
        <p:spPr bwMode="auto">
          <a:xfrm>
            <a:off x="2116107" y="3517916"/>
            <a:ext cx="1502167" cy="438132"/>
          </a:xfrm>
          <a:prstGeom prst="rect">
            <a:avLst/>
          </a:prstGeom>
          <a:noFill/>
        </p:spPr>
      </p:pic>
      <p:pic>
        <p:nvPicPr>
          <p:cNvPr id="17" name="Picture 5" descr="C:\Documents and Settings\krasnow\My Documents\Mercury\1600-3600-web-ready\3600_3-4_view_sm.jpg"/>
          <p:cNvPicPr>
            <a:picLocks noChangeAspect="1" noChangeArrowheads="1"/>
          </p:cNvPicPr>
          <p:nvPr/>
        </p:nvPicPr>
        <p:blipFill>
          <a:blip r:embed="rId5" cstate="screen"/>
          <a:srcRect/>
          <a:stretch>
            <a:fillRect/>
          </a:stretch>
        </p:blipFill>
        <p:spPr bwMode="auto">
          <a:xfrm>
            <a:off x="3978270" y="2844800"/>
            <a:ext cx="1502167" cy="438132"/>
          </a:xfrm>
          <a:prstGeom prst="rect">
            <a:avLst/>
          </a:prstGeom>
          <a:noFill/>
        </p:spPr>
      </p:pic>
      <p:sp>
        <p:nvSpPr>
          <p:cNvPr id="18" name="Text Box 40"/>
          <p:cNvSpPr txBox="1">
            <a:spLocks noChangeAspect="1" noChangeArrowheads="1"/>
          </p:cNvSpPr>
          <p:nvPr/>
        </p:nvSpPr>
        <p:spPr bwMode="auto">
          <a:xfrm>
            <a:off x="4060825" y="2574914"/>
            <a:ext cx="1577975"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a:t>
            </a:r>
            <a:r>
              <a:rPr kumimoji="0" lang="en-US" sz="1400" b="1" i="0" u="none" strike="noStrike" kern="0" cap="none" spc="0" normalizeH="0" baseline="0" noProof="0" dirty="0" smtClean="0">
                <a:ln>
                  <a:noFill/>
                </a:ln>
                <a:solidFill>
                  <a:srgbClr val="000000"/>
                </a:solidFill>
                <a:effectLst/>
                <a:uLnTx/>
                <a:uFillTx/>
              </a:rPr>
              <a:t>3900</a:t>
            </a:r>
            <a:endParaRPr kumimoji="0" lang="en-US" sz="1400" b="1" i="0" u="none" strike="noStrike" kern="0" cap="none" spc="0" normalizeH="0" baseline="0" noProof="0" dirty="0">
              <a:ln>
                <a:noFill/>
              </a:ln>
              <a:solidFill>
                <a:srgbClr val="000000"/>
              </a:solidFill>
              <a:effectLst/>
              <a:uLnTx/>
              <a:uFillTx/>
            </a:endParaRPr>
          </a:p>
        </p:txBody>
      </p:sp>
      <p:sp>
        <p:nvSpPr>
          <p:cNvPr id="19" name="TextBox 18"/>
          <p:cNvSpPr txBox="1"/>
          <p:nvPr/>
        </p:nvSpPr>
        <p:spPr>
          <a:xfrm>
            <a:off x="609600" y="1600200"/>
            <a:ext cx="3485249" cy="400110"/>
          </a:xfrm>
          <a:prstGeom prst="rect">
            <a:avLst/>
          </a:prstGeom>
          <a:noFill/>
        </p:spPr>
        <p:txBody>
          <a:bodyPr wrap="none" rtlCol="0">
            <a:spAutoFit/>
          </a:bodyPr>
          <a:lstStyle/>
          <a:p>
            <a:r>
              <a:rPr lang="en-US" sz="1000" i="1" dirty="0" smtClean="0">
                <a:solidFill>
                  <a:srgbClr val="0070C0"/>
                </a:solidFill>
              </a:rPr>
              <a:t>WOM Bundle SKU’s include max SSL &amp; max compression</a:t>
            </a:r>
          </a:p>
          <a:p>
            <a:endParaRPr lang="en-US" sz="1000" i="1" dirty="0">
              <a:solidFill>
                <a:srgbClr val="0070C0"/>
              </a:solidFill>
            </a:endParaRPr>
          </a:p>
        </p:txBody>
      </p:sp>
      <p:sp>
        <p:nvSpPr>
          <p:cNvPr id="20" name="Text Box 25"/>
          <p:cNvSpPr txBox="1">
            <a:spLocks noChangeAspect="1" noChangeArrowheads="1"/>
          </p:cNvSpPr>
          <p:nvPr/>
        </p:nvSpPr>
        <p:spPr bwMode="auto">
          <a:xfrm>
            <a:off x="457201" y="4495800"/>
            <a:ext cx="1676400" cy="838200"/>
          </a:xfrm>
          <a:prstGeom prst="rect">
            <a:avLst/>
          </a:prstGeom>
          <a:noFill/>
          <a:ln w="9525">
            <a:noFill/>
            <a:miter lim="800000"/>
            <a:headEnd/>
            <a:tailEnd/>
          </a:ln>
        </p:spPr>
        <p:txBody>
          <a:bodyPr/>
          <a:lstStyle/>
          <a:p>
            <a:pPr eaLnBrk="0" hangingPunct="0"/>
            <a:r>
              <a:rPr lang="en-US" sz="900" dirty="0"/>
              <a:t>Dual core CPU</a:t>
            </a:r>
          </a:p>
          <a:p>
            <a:pPr eaLnBrk="0" hangingPunct="0"/>
            <a:r>
              <a:rPr lang="en-US" sz="900" dirty="0"/>
              <a:t>4 10/100/1000 + 2x 1GB SFP</a:t>
            </a:r>
          </a:p>
          <a:p>
            <a:pPr eaLnBrk="0" hangingPunct="0"/>
            <a:r>
              <a:rPr lang="en-US" sz="900" dirty="0"/>
              <a:t>1x 160GB HD</a:t>
            </a:r>
          </a:p>
          <a:p>
            <a:pPr eaLnBrk="0" hangingPunct="0"/>
            <a:r>
              <a:rPr lang="en-US" sz="900" dirty="0" smtClean="0"/>
              <a:t>SSL @ 5K TPS / 1 </a:t>
            </a:r>
            <a:r>
              <a:rPr lang="en-US" sz="900" dirty="0" err="1" smtClean="0"/>
              <a:t>Gb</a:t>
            </a:r>
            <a:r>
              <a:rPr lang="en-US" sz="900" dirty="0" smtClean="0"/>
              <a:t> Bulk </a:t>
            </a:r>
          </a:p>
          <a:p>
            <a:pPr eaLnBrk="0" hangingPunct="0"/>
            <a:r>
              <a:rPr lang="en-US" sz="900" dirty="0" smtClean="0"/>
              <a:t>4 </a:t>
            </a:r>
            <a:r>
              <a:rPr lang="en-US" sz="900" dirty="0"/>
              <a:t>GB memory</a:t>
            </a:r>
            <a:br>
              <a:rPr lang="en-US" sz="900" dirty="0"/>
            </a:br>
            <a:r>
              <a:rPr lang="en-US" sz="900" dirty="0" smtClean="0"/>
              <a:t>1 </a:t>
            </a:r>
            <a:r>
              <a:rPr lang="en-US" sz="900" dirty="0" err="1"/>
              <a:t>Gbps</a:t>
            </a:r>
            <a:r>
              <a:rPr lang="en-US" sz="900" dirty="0"/>
              <a:t> max software compression</a:t>
            </a:r>
          </a:p>
          <a:p>
            <a:pPr eaLnBrk="0" hangingPunct="0"/>
            <a:endParaRPr lang="en-US" sz="900" b="1" dirty="0">
              <a:solidFill>
                <a:schemeClr val="hlink"/>
              </a:solidFill>
            </a:endParaRPr>
          </a:p>
          <a:p>
            <a:pPr eaLnBrk="0" hangingPunct="0"/>
            <a:r>
              <a:rPr lang="en-US" sz="900" b="1" dirty="0"/>
              <a:t> </a:t>
            </a:r>
          </a:p>
          <a:p>
            <a:pPr eaLnBrk="0" hangingPunct="0"/>
            <a:endParaRPr lang="en-US" sz="900" b="1" dirty="0"/>
          </a:p>
        </p:txBody>
      </p:sp>
      <p:sp>
        <p:nvSpPr>
          <p:cNvPr id="21" name="TextBox 20"/>
          <p:cNvSpPr txBox="1"/>
          <p:nvPr/>
        </p:nvSpPr>
        <p:spPr>
          <a:xfrm>
            <a:off x="457200" y="5715000"/>
            <a:ext cx="1729961" cy="392415"/>
          </a:xfrm>
          <a:prstGeom prst="rect">
            <a:avLst/>
          </a:prstGeom>
          <a:noFill/>
        </p:spPr>
        <p:txBody>
          <a:bodyPr wrap="none" rtlCol="0">
            <a:spAutoFit/>
          </a:bodyPr>
          <a:lstStyle/>
          <a:p>
            <a:r>
              <a:rPr lang="en-US" sz="900" b="1" dirty="0" smtClean="0"/>
              <a:t>WAN Optimized Throughput</a:t>
            </a:r>
          </a:p>
          <a:p>
            <a:r>
              <a:rPr lang="en-US" sz="1050" b="1" dirty="0" smtClean="0"/>
              <a:t>1 </a:t>
            </a:r>
            <a:r>
              <a:rPr lang="en-US" sz="1050" b="1" dirty="0" err="1" smtClean="0"/>
              <a:t>Gbps</a:t>
            </a:r>
            <a:endParaRPr lang="en-US" sz="1050" b="1" dirty="0"/>
          </a:p>
        </p:txBody>
      </p:sp>
      <p:sp>
        <p:nvSpPr>
          <p:cNvPr id="22" name="Text Box 25"/>
          <p:cNvSpPr txBox="1">
            <a:spLocks noChangeAspect="1" noChangeArrowheads="1"/>
          </p:cNvSpPr>
          <p:nvPr/>
        </p:nvSpPr>
        <p:spPr bwMode="auto">
          <a:xfrm>
            <a:off x="2209800" y="3962400"/>
            <a:ext cx="1939925" cy="990600"/>
          </a:xfrm>
          <a:prstGeom prst="rect">
            <a:avLst/>
          </a:prstGeom>
          <a:noFill/>
          <a:ln w="9525">
            <a:noFill/>
            <a:miter lim="800000"/>
            <a:headEnd/>
            <a:tailEnd/>
          </a:ln>
        </p:spPr>
        <p:txBody>
          <a:bodyPr/>
          <a:lstStyle/>
          <a:p>
            <a:pPr eaLnBrk="0" hangingPunct="0"/>
            <a:r>
              <a:rPr lang="en-US" sz="900" dirty="0"/>
              <a:t>Dual core CPU</a:t>
            </a:r>
          </a:p>
          <a:p>
            <a:pPr eaLnBrk="0" hangingPunct="0"/>
            <a:r>
              <a:rPr lang="en-US" sz="900" dirty="0"/>
              <a:t>8 10/100/1000 + 2x 1GB SFP</a:t>
            </a:r>
          </a:p>
          <a:p>
            <a:pPr eaLnBrk="0" hangingPunct="0"/>
            <a:r>
              <a:rPr lang="en-US" sz="900" dirty="0"/>
              <a:t>1x 160 GB HD + 8GB CF</a:t>
            </a:r>
          </a:p>
          <a:p>
            <a:pPr eaLnBrk="0" hangingPunct="0"/>
            <a:r>
              <a:rPr lang="en-US" sz="900" dirty="0"/>
              <a:t>4 GB memory</a:t>
            </a:r>
            <a:endParaRPr lang="en-US" sz="700" dirty="0"/>
          </a:p>
          <a:p>
            <a:pPr eaLnBrk="0" hangingPunct="0"/>
            <a:r>
              <a:rPr lang="en-US" sz="900" dirty="0"/>
              <a:t>SSL @ 10K TPS / 2 </a:t>
            </a:r>
            <a:r>
              <a:rPr lang="en-US" sz="900" dirty="0" err="1"/>
              <a:t>Gb</a:t>
            </a:r>
            <a:r>
              <a:rPr lang="en-US" sz="900" dirty="0"/>
              <a:t> bulk</a:t>
            </a:r>
          </a:p>
          <a:p>
            <a:pPr eaLnBrk="0" hangingPunct="0"/>
            <a:r>
              <a:rPr lang="en-US" sz="900" dirty="0"/>
              <a:t>1 </a:t>
            </a:r>
            <a:r>
              <a:rPr lang="en-US" sz="900" dirty="0" err="1"/>
              <a:t>Gbps</a:t>
            </a:r>
            <a:r>
              <a:rPr lang="en-US" sz="900" dirty="0"/>
              <a:t> max software compression</a:t>
            </a:r>
          </a:p>
          <a:p>
            <a:pPr eaLnBrk="0" hangingPunct="0"/>
            <a:endParaRPr lang="en-US" sz="1050" b="1" dirty="0">
              <a:solidFill>
                <a:schemeClr val="hlink"/>
              </a:solidFill>
            </a:endParaRPr>
          </a:p>
          <a:p>
            <a:pPr eaLnBrk="0" hangingPunct="0"/>
            <a:endParaRPr lang="en-US" sz="1050" dirty="0">
              <a:solidFill>
                <a:srgbClr val="333399"/>
              </a:solidFill>
            </a:endParaRPr>
          </a:p>
        </p:txBody>
      </p:sp>
      <p:sp>
        <p:nvSpPr>
          <p:cNvPr id="23" name="Text Box 6"/>
          <p:cNvSpPr txBox="1">
            <a:spLocks noChangeAspect="1" noChangeArrowheads="1"/>
          </p:cNvSpPr>
          <p:nvPr/>
        </p:nvSpPr>
        <p:spPr bwMode="auto">
          <a:xfrm>
            <a:off x="5653088" y="2667000"/>
            <a:ext cx="1890712" cy="1219200"/>
          </a:xfrm>
          <a:prstGeom prst="rect">
            <a:avLst/>
          </a:prstGeom>
          <a:noFill/>
          <a:ln w="9525">
            <a:noFill/>
            <a:miter lim="800000"/>
            <a:headEnd/>
            <a:tailEnd/>
          </a:ln>
        </p:spPr>
        <p:txBody>
          <a:bodyPr/>
          <a:lstStyle/>
          <a:p>
            <a:pPr eaLnBrk="0" hangingPunct="0"/>
            <a:r>
              <a:rPr lang="en-US" sz="900" dirty="0"/>
              <a:t>2 x Dual core CPU</a:t>
            </a:r>
          </a:p>
          <a:p>
            <a:pPr eaLnBrk="0" hangingPunct="0"/>
            <a:r>
              <a:rPr lang="en-US" sz="900" dirty="0"/>
              <a:t>16 10/100/1000 + 8x 1GB SFP</a:t>
            </a:r>
          </a:p>
          <a:p>
            <a:pPr eaLnBrk="0" hangingPunct="0"/>
            <a:r>
              <a:rPr lang="en-US" sz="900" dirty="0"/>
              <a:t>2x 320 GB HD (S/W RAID) + 8GB CF</a:t>
            </a:r>
          </a:p>
          <a:p>
            <a:pPr eaLnBrk="0" hangingPunct="0"/>
            <a:r>
              <a:rPr lang="en-US" sz="900" dirty="0"/>
              <a:t>8 GB memory</a:t>
            </a:r>
          </a:p>
          <a:p>
            <a:pPr eaLnBrk="0" hangingPunct="0"/>
            <a:r>
              <a:rPr lang="en-US" sz="900" dirty="0"/>
              <a:t>SSL @ 25K TPS / 4 </a:t>
            </a:r>
            <a:r>
              <a:rPr lang="en-US" sz="900" dirty="0" err="1"/>
              <a:t>Gb</a:t>
            </a:r>
            <a:r>
              <a:rPr lang="en-US" sz="900" dirty="0"/>
              <a:t> bulk</a:t>
            </a:r>
          </a:p>
          <a:p>
            <a:pPr eaLnBrk="0" hangingPunct="0"/>
            <a:r>
              <a:rPr lang="en-US" sz="900" dirty="0"/>
              <a:t>5 </a:t>
            </a:r>
            <a:r>
              <a:rPr lang="en-US" sz="900" dirty="0" err="1"/>
              <a:t>Gbps</a:t>
            </a:r>
            <a:r>
              <a:rPr lang="en-US" sz="900" dirty="0"/>
              <a:t> max hardware </a:t>
            </a:r>
            <a:r>
              <a:rPr lang="en-US" sz="900" dirty="0" smtClean="0"/>
              <a:t>compression</a:t>
            </a:r>
            <a:endParaRPr lang="en-US" sz="900" dirty="0"/>
          </a:p>
        </p:txBody>
      </p:sp>
      <p:sp>
        <p:nvSpPr>
          <p:cNvPr id="24" name="TextBox 23"/>
          <p:cNvSpPr txBox="1"/>
          <p:nvPr/>
        </p:nvSpPr>
        <p:spPr>
          <a:xfrm>
            <a:off x="2209800" y="4994702"/>
            <a:ext cx="1729961" cy="392415"/>
          </a:xfrm>
          <a:prstGeom prst="rect">
            <a:avLst/>
          </a:prstGeom>
          <a:noFill/>
        </p:spPr>
        <p:txBody>
          <a:bodyPr wrap="none" rtlCol="0">
            <a:spAutoFit/>
          </a:bodyPr>
          <a:lstStyle/>
          <a:p>
            <a:r>
              <a:rPr lang="en-US" sz="900" b="1" dirty="0" smtClean="0"/>
              <a:t>WAN Optimized Throughput</a:t>
            </a:r>
          </a:p>
          <a:p>
            <a:r>
              <a:rPr lang="en-US" sz="1050" b="1" dirty="0" smtClean="0"/>
              <a:t>1.5 </a:t>
            </a:r>
            <a:r>
              <a:rPr lang="en-US" sz="1050" b="1" dirty="0" err="1" smtClean="0"/>
              <a:t>Gbps</a:t>
            </a:r>
            <a:endParaRPr lang="en-US" sz="1050" b="1" dirty="0"/>
          </a:p>
        </p:txBody>
      </p:sp>
      <p:sp>
        <p:nvSpPr>
          <p:cNvPr id="25" name="Text Box 6"/>
          <p:cNvSpPr txBox="1">
            <a:spLocks noChangeAspect="1" noChangeArrowheads="1"/>
          </p:cNvSpPr>
          <p:nvPr/>
        </p:nvSpPr>
        <p:spPr bwMode="auto">
          <a:xfrm>
            <a:off x="7405687" y="2114532"/>
            <a:ext cx="1890713" cy="1219200"/>
          </a:xfrm>
          <a:prstGeom prst="rect">
            <a:avLst/>
          </a:prstGeom>
          <a:noFill/>
          <a:ln w="9525">
            <a:noFill/>
            <a:miter lim="800000"/>
            <a:headEnd/>
            <a:tailEnd/>
          </a:ln>
        </p:spPr>
        <p:txBody>
          <a:bodyPr/>
          <a:lstStyle/>
          <a:p>
            <a:pPr eaLnBrk="0" hangingPunct="0"/>
            <a:r>
              <a:rPr lang="en-US" sz="900" dirty="0"/>
              <a:t>2 x Quad core CPU</a:t>
            </a:r>
          </a:p>
          <a:p>
            <a:pPr eaLnBrk="0" hangingPunct="0"/>
            <a:r>
              <a:rPr lang="en-US" sz="900" dirty="0"/>
              <a:t>16 10/100/1000 + 8x 1GB SFP</a:t>
            </a:r>
          </a:p>
          <a:p>
            <a:pPr eaLnBrk="0" hangingPunct="0"/>
            <a:r>
              <a:rPr lang="en-US" sz="900" dirty="0"/>
              <a:t>2x 320 GB HD (S/W RAID) + 8GB CF</a:t>
            </a:r>
          </a:p>
          <a:p>
            <a:pPr eaLnBrk="0" hangingPunct="0"/>
            <a:r>
              <a:rPr lang="en-US" sz="900" dirty="0"/>
              <a:t>16 GB memory</a:t>
            </a:r>
          </a:p>
          <a:p>
            <a:pPr eaLnBrk="0" hangingPunct="0"/>
            <a:r>
              <a:rPr lang="en-US" sz="900" dirty="0"/>
              <a:t>SSL @ 58K TPS / 9.6Gb bulk</a:t>
            </a:r>
          </a:p>
          <a:p>
            <a:pPr eaLnBrk="0" hangingPunct="0"/>
            <a:r>
              <a:rPr lang="en-US" sz="900" dirty="0"/>
              <a:t>6 </a:t>
            </a:r>
            <a:r>
              <a:rPr lang="en-US" sz="900" dirty="0" err="1"/>
              <a:t>Gbps</a:t>
            </a:r>
            <a:r>
              <a:rPr lang="en-US" sz="900" dirty="0"/>
              <a:t> max hardware </a:t>
            </a:r>
            <a:r>
              <a:rPr lang="en-US" sz="900" dirty="0" smtClean="0"/>
              <a:t>compression</a:t>
            </a:r>
            <a:endParaRPr lang="en-US" sz="900" dirty="0"/>
          </a:p>
        </p:txBody>
      </p:sp>
      <p:sp>
        <p:nvSpPr>
          <p:cNvPr id="26" name="TextBox 25"/>
          <p:cNvSpPr txBox="1"/>
          <p:nvPr/>
        </p:nvSpPr>
        <p:spPr>
          <a:xfrm>
            <a:off x="4072460" y="4419600"/>
            <a:ext cx="1729961" cy="392415"/>
          </a:xfrm>
          <a:prstGeom prst="rect">
            <a:avLst/>
          </a:prstGeom>
          <a:noFill/>
        </p:spPr>
        <p:txBody>
          <a:bodyPr wrap="none" rtlCol="0">
            <a:spAutoFit/>
          </a:bodyPr>
          <a:lstStyle/>
          <a:p>
            <a:r>
              <a:rPr lang="en-US" sz="900" b="1" dirty="0" smtClean="0"/>
              <a:t>WAN Optimized Throughput</a:t>
            </a:r>
          </a:p>
          <a:p>
            <a:r>
              <a:rPr lang="en-US" sz="1050" b="1" dirty="0" smtClean="0"/>
              <a:t>3 </a:t>
            </a:r>
            <a:r>
              <a:rPr lang="en-US" sz="1050" b="1" dirty="0" err="1" smtClean="0"/>
              <a:t>Gbps</a:t>
            </a:r>
            <a:endParaRPr lang="en-US" sz="1050" b="1" dirty="0"/>
          </a:p>
        </p:txBody>
      </p:sp>
      <p:sp>
        <p:nvSpPr>
          <p:cNvPr id="27" name="TextBox 26"/>
          <p:cNvSpPr txBox="1"/>
          <p:nvPr/>
        </p:nvSpPr>
        <p:spPr>
          <a:xfrm>
            <a:off x="5715000" y="3810000"/>
            <a:ext cx="1729961" cy="392415"/>
          </a:xfrm>
          <a:prstGeom prst="rect">
            <a:avLst/>
          </a:prstGeom>
          <a:noFill/>
        </p:spPr>
        <p:txBody>
          <a:bodyPr wrap="none" rtlCol="0">
            <a:spAutoFit/>
          </a:bodyPr>
          <a:lstStyle/>
          <a:p>
            <a:r>
              <a:rPr lang="en-US" sz="900" b="1" dirty="0" smtClean="0"/>
              <a:t>WAN Optimized Throughput</a:t>
            </a:r>
          </a:p>
          <a:p>
            <a:r>
              <a:rPr lang="en-US" sz="1050" b="1" dirty="0" smtClean="0"/>
              <a:t>4 </a:t>
            </a:r>
            <a:r>
              <a:rPr lang="en-US" sz="1050" b="1" dirty="0" err="1" smtClean="0"/>
              <a:t>Gbps</a:t>
            </a:r>
            <a:endParaRPr lang="en-US" sz="1050" b="1" dirty="0"/>
          </a:p>
        </p:txBody>
      </p:sp>
      <p:sp>
        <p:nvSpPr>
          <p:cNvPr id="28" name="TextBox 27"/>
          <p:cNvSpPr txBox="1"/>
          <p:nvPr/>
        </p:nvSpPr>
        <p:spPr>
          <a:xfrm>
            <a:off x="7393176" y="3318302"/>
            <a:ext cx="1729961" cy="392415"/>
          </a:xfrm>
          <a:prstGeom prst="rect">
            <a:avLst/>
          </a:prstGeom>
          <a:noFill/>
        </p:spPr>
        <p:txBody>
          <a:bodyPr wrap="none" rtlCol="0">
            <a:spAutoFit/>
          </a:bodyPr>
          <a:lstStyle/>
          <a:p>
            <a:r>
              <a:rPr lang="en-US" sz="900" b="1" dirty="0" smtClean="0"/>
              <a:t>WAN Optimized Throughput</a:t>
            </a:r>
          </a:p>
          <a:p>
            <a:r>
              <a:rPr lang="en-US" sz="1050" b="1" dirty="0" smtClean="0"/>
              <a:t>10 </a:t>
            </a:r>
            <a:r>
              <a:rPr lang="en-US" sz="1050" b="1" dirty="0" err="1" smtClean="0"/>
              <a:t>Gbps</a:t>
            </a:r>
            <a:endParaRPr lang="en-US" sz="1050" b="1" dirty="0"/>
          </a:p>
        </p:txBody>
      </p:sp>
      <p:sp>
        <p:nvSpPr>
          <p:cNvPr id="29" name="TextBox 28"/>
          <p:cNvSpPr txBox="1"/>
          <p:nvPr/>
        </p:nvSpPr>
        <p:spPr>
          <a:xfrm>
            <a:off x="3962400" y="3281571"/>
            <a:ext cx="1752599" cy="1200329"/>
          </a:xfrm>
          <a:prstGeom prst="rect">
            <a:avLst/>
          </a:prstGeom>
          <a:noFill/>
        </p:spPr>
        <p:txBody>
          <a:bodyPr wrap="square" rtlCol="0">
            <a:spAutoFit/>
          </a:bodyPr>
          <a:lstStyle/>
          <a:p>
            <a:r>
              <a:rPr lang="en-US" sz="900" dirty="0" smtClean="0"/>
              <a:t>Quad core CPU</a:t>
            </a:r>
          </a:p>
          <a:p>
            <a:r>
              <a:rPr lang="en-US" sz="900" dirty="0" smtClean="0"/>
              <a:t>8 10/100/1000 + 4x 1GB SFP</a:t>
            </a:r>
          </a:p>
          <a:p>
            <a:r>
              <a:rPr lang="en-US" sz="900" dirty="0" smtClean="0"/>
              <a:t>1x 300 GB HD + 8GB CF</a:t>
            </a:r>
          </a:p>
          <a:p>
            <a:r>
              <a:rPr lang="en-US" sz="900" dirty="0" smtClean="0"/>
              <a:t>8 GB memory </a:t>
            </a:r>
          </a:p>
          <a:p>
            <a:r>
              <a:rPr lang="en-US" sz="900" dirty="0" smtClean="0"/>
              <a:t>SSL @ 15K TPS / 3.8 </a:t>
            </a:r>
            <a:r>
              <a:rPr lang="en-US" sz="900" dirty="0" err="1" smtClean="0"/>
              <a:t>Gb</a:t>
            </a:r>
            <a:r>
              <a:rPr lang="en-US" sz="900" dirty="0" smtClean="0"/>
              <a:t> bulk</a:t>
            </a:r>
          </a:p>
          <a:p>
            <a:r>
              <a:rPr lang="en-US" sz="900" dirty="0" smtClean="0"/>
              <a:t>3.8 </a:t>
            </a:r>
            <a:r>
              <a:rPr lang="en-US" sz="900" dirty="0" err="1" smtClean="0"/>
              <a:t>Gbps</a:t>
            </a:r>
            <a:r>
              <a:rPr lang="en-US" sz="900" dirty="0" smtClean="0"/>
              <a:t> max software compression</a:t>
            </a:r>
          </a:p>
          <a:p>
            <a:endParaRPr 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WOM</a:t>
            </a:r>
            <a:r>
              <a:rPr lang="zh-CN" altLang="en-US" dirty="0" smtClean="0"/>
              <a:t>总体介绍</a:t>
            </a:r>
            <a:endParaRPr lang="zh-CN" altLang="en-US" dirty="0"/>
          </a:p>
        </p:txBody>
      </p:sp>
      <p:sp>
        <p:nvSpPr>
          <p:cNvPr id="5" name="Rounded Rectangular Callout 36"/>
          <p:cNvSpPr/>
          <p:nvPr/>
        </p:nvSpPr>
        <p:spPr>
          <a:xfrm>
            <a:off x="355600" y="3340100"/>
            <a:ext cx="8458200" cy="2895600"/>
          </a:xfrm>
          <a:prstGeom prst="wedgeRoundRectCallout">
            <a:avLst>
              <a:gd name="adj1" fmla="val -29282"/>
              <a:gd name="adj2" fmla="val -83718"/>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4"/>
          <p:cNvGrpSpPr>
            <a:grpSpLocks/>
          </p:cNvGrpSpPr>
          <p:nvPr/>
        </p:nvGrpSpPr>
        <p:grpSpPr bwMode="auto">
          <a:xfrm>
            <a:off x="3328988" y="4305300"/>
            <a:ext cx="1095375" cy="1016000"/>
            <a:chOff x="2216" y="1216"/>
            <a:chExt cx="1272" cy="768"/>
          </a:xfrm>
        </p:grpSpPr>
        <p:sp>
          <p:nvSpPr>
            <p:cNvPr id="7" name="AutoShape 5"/>
            <p:cNvSpPr>
              <a:spLocks noChangeArrowheads="1"/>
            </p:cNvSpPr>
            <p:nvPr/>
          </p:nvSpPr>
          <p:spPr bwMode="auto">
            <a:xfrm>
              <a:off x="2216" y="1216"/>
              <a:ext cx="1272" cy="768"/>
            </a:xfrm>
            <a:prstGeom prst="roundRect">
              <a:avLst>
                <a:gd name="adj" fmla="val 7292"/>
              </a:avLst>
            </a:prstGeom>
            <a:noFill/>
            <a:ln w="25400">
              <a:solidFill>
                <a:schemeClr val="tx2"/>
              </a:solidFill>
              <a:round/>
              <a:headEnd/>
              <a:tailEnd/>
            </a:ln>
            <a:effectLst/>
          </p:spPr>
          <p:txBody>
            <a:bodyPr wrap="none"/>
            <a:lstStyle/>
            <a:p>
              <a:pPr algn="ctr" eaLnBrk="0" hangingPunct="0"/>
              <a:r>
                <a:rPr lang="en-US" sz="1000" b="1">
                  <a:solidFill>
                    <a:schemeClr val="tx1"/>
                  </a:solidFill>
                </a:rPr>
                <a:t>Step 3</a:t>
              </a:r>
            </a:p>
          </p:txBody>
        </p:sp>
        <p:sp>
          <p:nvSpPr>
            <p:cNvPr id="8" name="AutoShape 6"/>
            <p:cNvSpPr>
              <a:spLocks noChangeArrowheads="1"/>
            </p:cNvSpPr>
            <p:nvPr/>
          </p:nvSpPr>
          <p:spPr bwMode="auto">
            <a:xfrm>
              <a:off x="2216" y="1408"/>
              <a:ext cx="1272" cy="576"/>
            </a:xfrm>
            <a:prstGeom prst="roundRect">
              <a:avLst>
                <a:gd name="adj" fmla="val 7292"/>
              </a:avLst>
            </a:prstGeom>
            <a:solidFill>
              <a:schemeClr val="accent2">
                <a:lumMod val="60000"/>
                <a:lumOff val="40000"/>
                <a:alpha val="50000"/>
              </a:schemeClr>
            </a:solidFill>
            <a:ln w="25400">
              <a:solidFill>
                <a:schemeClr val="tx2"/>
              </a:solidFill>
              <a:round/>
              <a:headEnd/>
              <a:tailEnd/>
            </a:ln>
            <a:effectLst/>
          </p:spPr>
          <p:txBody>
            <a:bodyPr wrap="none" anchor="ctr"/>
            <a:lstStyle/>
            <a:p>
              <a:pPr algn="ctr" eaLnBrk="0" hangingPunct="0"/>
              <a:r>
                <a:rPr lang="zh-CN" altLang="en-US" sz="1200" b="1" dirty="0" smtClean="0">
                  <a:solidFill>
                    <a:schemeClr val="tx1"/>
                  </a:solidFill>
                </a:rPr>
                <a:t>对称式</a:t>
              </a:r>
              <a:endParaRPr lang="en-US" altLang="zh-CN" sz="1200" b="1" dirty="0" smtClean="0">
                <a:solidFill>
                  <a:schemeClr val="tx1"/>
                </a:solidFill>
              </a:endParaRPr>
            </a:p>
            <a:p>
              <a:pPr algn="ctr" eaLnBrk="0" hangingPunct="0"/>
              <a:r>
                <a:rPr lang="zh-CN" altLang="en-US" sz="1200" b="1" dirty="0" smtClean="0">
                  <a:solidFill>
                    <a:schemeClr val="tx1"/>
                  </a:solidFill>
                </a:rPr>
                <a:t>智能压缩</a:t>
              </a:r>
              <a:endParaRPr lang="en-US" sz="1200" b="1" dirty="0">
                <a:solidFill>
                  <a:schemeClr val="tx1"/>
                </a:solidFill>
              </a:endParaRPr>
            </a:p>
          </p:txBody>
        </p:sp>
      </p:grpSp>
      <p:sp>
        <p:nvSpPr>
          <p:cNvPr id="9" name="AutoShape 7"/>
          <p:cNvSpPr>
            <a:spLocks noChangeArrowheads="1"/>
          </p:cNvSpPr>
          <p:nvPr/>
        </p:nvSpPr>
        <p:spPr bwMode="auto">
          <a:xfrm>
            <a:off x="3022600" y="4818063"/>
            <a:ext cx="284163" cy="211137"/>
          </a:xfrm>
          <a:prstGeom prst="rightArrow">
            <a:avLst>
              <a:gd name="adj1" fmla="val 50000"/>
              <a:gd name="adj2" fmla="val 61493"/>
            </a:avLst>
          </a:prstGeom>
          <a:solidFill>
            <a:srgbClr val="CCCFCF"/>
          </a:solidFill>
          <a:ln w="25400">
            <a:solidFill>
              <a:schemeClr val="tx2"/>
            </a:solidFill>
            <a:miter lim="800000"/>
            <a:headEnd/>
            <a:tailEnd/>
          </a:ln>
          <a:effectLst/>
        </p:spPr>
        <p:txBody>
          <a:bodyPr wrap="none" anchor="ctr"/>
          <a:lstStyle/>
          <a:p>
            <a:endParaRPr lang="en-US"/>
          </a:p>
        </p:txBody>
      </p:sp>
      <p:grpSp>
        <p:nvGrpSpPr>
          <p:cNvPr id="4" name="Group 8"/>
          <p:cNvGrpSpPr>
            <a:grpSpLocks/>
          </p:cNvGrpSpPr>
          <p:nvPr/>
        </p:nvGrpSpPr>
        <p:grpSpPr bwMode="auto">
          <a:xfrm>
            <a:off x="4757738" y="4305300"/>
            <a:ext cx="1095375" cy="1016000"/>
            <a:chOff x="872" y="2368"/>
            <a:chExt cx="1272" cy="768"/>
          </a:xfrm>
        </p:grpSpPr>
        <p:sp>
          <p:nvSpPr>
            <p:cNvPr id="11" name="AutoShape 9"/>
            <p:cNvSpPr>
              <a:spLocks noChangeArrowheads="1"/>
            </p:cNvSpPr>
            <p:nvPr/>
          </p:nvSpPr>
          <p:spPr bwMode="auto">
            <a:xfrm>
              <a:off x="872" y="2368"/>
              <a:ext cx="1272" cy="768"/>
            </a:xfrm>
            <a:prstGeom prst="roundRect">
              <a:avLst>
                <a:gd name="adj" fmla="val 7292"/>
              </a:avLst>
            </a:prstGeom>
            <a:noFill/>
            <a:ln w="25400">
              <a:solidFill>
                <a:schemeClr val="tx2"/>
              </a:solidFill>
              <a:round/>
              <a:headEnd/>
              <a:tailEnd/>
            </a:ln>
            <a:effectLst/>
          </p:spPr>
          <p:txBody>
            <a:bodyPr wrap="none"/>
            <a:lstStyle/>
            <a:p>
              <a:pPr algn="ctr" eaLnBrk="0" hangingPunct="0"/>
              <a:r>
                <a:rPr lang="en-US" sz="1000" b="1">
                  <a:solidFill>
                    <a:schemeClr val="tx1"/>
                  </a:solidFill>
                </a:rPr>
                <a:t>Step 4</a:t>
              </a:r>
            </a:p>
          </p:txBody>
        </p:sp>
        <p:sp>
          <p:nvSpPr>
            <p:cNvPr id="12" name="AutoShape 10"/>
            <p:cNvSpPr>
              <a:spLocks noChangeArrowheads="1"/>
            </p:cNvSpPr>
            <p:nvPr/>
          </p:nvSpPr>
          <p:spPr bwMode="auto">
            <a:xfrm>
              <a:off x="872" y="2560"/>
              <a:ext cx="1272" cy="576"/>
            </a:xfrm>
            <a:prstGeom prst="roundRect">
              <a:avLst>
                <a:gd name="adj" fmla="val 7292"/>
              </a:avLst>
            </a:prstGeom>
            <a:solidFill>
              <a:schemeClr val="accent2">
                <a:lumMod val="60000"/>
                <a:lumOff val="40000"/>
                <a:alpha val="50000"/>
              </a:schemeClr>
            </a:solidFill>
            <a:ln w="25400">
              <a:solidFill>
                <a:schemeClr val="tx2"/>
              </a:solidFill>
              <a:round/>
              <a:headEnd/>
              <a:tailEnd/>
            </a:ln>
            <a:effectLst/>
          </p:spPr>
          <p:txBody>
            <a:bodyPr wrap="none" anchor="ctr"/>
            <a:lstStyle/>
            <a:p>
              <a:pPr algn="ctr" eaLnBrk="0" hangingPunct="0"/>
              <a:r>
                <a:rPr lang="en-US" sz="1200" b="1" dirty="0" smtClean="0">
                  <a:solidFill>
                    <a:schemeClr val="tx1"/>
                  </a:solidFill>
                </a:rPr>
                <a:t>SSL</a:t>
              </a:r>
              <a:r>
                <a:rPr lang="zh-CN" altLang="en-US" sz="1200" b="1" dirty="0" smtClean="0">
                  <a:solidFill>
                    <a:schemeClr val="tx1"/>
                  </a:solidFill>
                </a:rPr>
                <a:t>加密</a:t>
              </a:r>
              <a:endParaRPr lang="en-US" sz="1200" b="1" dirty="0">
                <a:solidFill>
                  <a:schemeClr val="tx1"/>
                </a:solidFill>
              </a:endParaRPr>
            </a:p>
          </p:txBody>
        </p:sp>
      </p:grpSp>
      <p:sp>
        <p:nvSpPr>
          <p:cNvPr id="13" name="AutoShape 11"/>
          <p:cNvSpPr>
            <a:spLocks noChangeArrowheads="1"/>
          </p:cNvSpPr>
          <p:nvPr/>
        </p:nvSpPr>
        <p:spPr bwMode="auto">
          <a:xfrm>
            <a:off x="4451350" y="4818063"/>
            <a:ext cx="284163" cy="211137"/>
          </a:xfrm>
          <a:prstGeom prst="rightArrow">
            <a:avLst>
              <a:gd name="adj1" fmla="val 50000"/>
              <a:gd name="adj2" fmla="val 61493"/>
            </a:avLst>
          </a:prstGeom>
          <a:solidFill>
            <a:srgbClr val="CCCFCF"/>
          </a:solidFill>
          <a:ln w="25400">
            <a:solidFill>
              <a:schemeClr val="tx2"/>
            </a:solidFill>
            <a:miter lim="800000"/>
            <a:headEnd/>
            <a:tailEnd/>
          </a:ln>
          <a:effectLst/>
        </p:spPr>
        <p:txBody>
          <a:bodyPr wrap="none" anchor="ctr"/>
          <a:lstStyle/>
          <a:p>
            <a:endParaRPr lang="en-US"/>
          </a:p>
        </p:txBody>
      </p:sp>
      <p:grpSp>
        <p:nvGrpSpPr>
          <p:cNvPr id="6" name="Group 12"/>
          <p:cNvGrpSpPr>
            <a:grpSpLocks/>
          </p:cNvGrpSpPr>
          <p:nvPr/>
        </p:nvGrpSpPr>
        <p:grpSpPr bwMode="auto">
          <a:xfrm>
            <a:off x="6184900" y="4302126"/>
            <a:ext cx="1095375" cy="1018646"/>
            <a:chOff x="2504" y="2312"/>
            <a:chExt cx="1272" cy="770"/>
          </a:xfrm>
        </p:grpSpPr>
        <p:sp>
          <p:nvSpPr>
            <p:cNvPr id="15" name="AutoShape 13"/>
            <p:cNvSpPr>
              <a:spLocks noChangeArrowheads="1"/>
            </p:cNvSpPr>
            <p:nvPr/>
          </p:nvSpPr>
          <p:spPr bwMode="auto">
            <a:xfrm>
              <a:off x="2504" y="2312"/>
              <a:ext cx="1272" cy="768"/>
            </a:xfrm>
            <a:prstGeom prst="roundRect">
              <a:avLst>
                <a:gd name="adj" fmla="val 7292"/>
              </a:avLst>
            </a:prstGeom>
            <a:noFill/>
            <a:ln w="25400">
              <a:solidFill>
                <a:schemeClr val="tx2"/>
              </a:solidFill>
              <a:round/>
              <a:headEnd/>
              <a:tailEnd/>
            </a:ln>
            <a:effectLst/>
          </p:spPr>
          <p:txBody>
            <a:bodyPr wrap="none"/>
            <a:lstStyle/>
            <a:p>
              <a:pPr algn="ctr" eaLnBrk="0" hangingPunct="0"/>
              <a:r>
                <a:rPr lang="en-US" sz="1000" b="1">
                  <a:solidFill>
                    <a:schemeClr val="tx1"/>
                  </a:solidFill>
                </a:rPr>
                <a:t>Step 5</a:t>
              </a:r>
            </a:p>
          </p:txBody>
        </p:sp>
        <p:sp>
          <p:nvSpPr>
            <p:cNvPr id="16" name="AutoShape 14"/>
            <p:cNvSpPr>
              <a:spLocks noChangeArrowheads="1"/>
            </p:cNvSpPr>
            <p:nvPr/>
          </p:nvSpPr>
          <p:spPr bwMode="auto">
            <a:xfrm>
              <a:off x="2504" y="2506"/>
              <a:ext cx="1272" cy="576"/>
            </a:xfrm>
            <a:prstGeom prst="roundRect">
              <a:avLst>
                <a:gd name="adj" fmla="val 7292"/>
              </a:avLst>
            </a:prstGeom>
            <a:solidFill>
              <a:schemeClr val="accent2">
                <a:lumMod val="60000"/>
                <a:lumOff val="40000"/>
                <a:alpha val="50000"/>
              </a:schemeClr>
            </a:solidFill>
            <a:ln w="25400">
              <a:solidFill>
                <a:schemeClr val="tx2"/>
              </a:solidFill>
              <a:round/>
              <a:headEnd/>
              <a:tailEnd/>
            </a:ln>
            <a:effectLst/>
          </p:spPr>
          <p:txBody>
            <a:bodyPr wrap="none" anchor="ctr"/>
            <a:lstStyle/>
            <a:p>
              <a:pPr algn="ctr" eaLnBrk="0" hangingPunct="0"/>
              <a:r>
                <a:rPr lang="en-US" sz="1200" b="1" dirty="0" smtClean="0">
                  <a:solidFill>
                    <a:schemeClr val="tx1"/>
                  </a:solidFill>
                </a:rPr>
                <a:t>TCP</a:t>
              </a:r>
              <a:r>
                <a:rPr lang="zh-CN" altLang="en-US" sz="1200" b="1" dirty="0" smtClean="0">
                  <a:solidFill>
                    <a:schemeClr val="tx1"/>
                  </a:solidFill>
                </a:rPr>
                <a:t>优化</a:t>
              </a:r>
              <a:endParaRPr lang="en-US" sz="1200" b="1" dirty="0">
                <a:solidFill>
                  <a:schemeClr val="tx1"/>
                </a:solidFill>
              </a:endParaRPr>
            </a:p>
          </p:txBody>
        </p:sp>
      </p:grpSp>
      <p:grpSp>
        <p:nvGrpSpPr>
          <p:cNvPr id="10" name="Group 15"/>
          <p:cNvGrpSpPr>
            <a:grpSpLocks/>
          </p:cNvGrpSpPr>
          <p:nvPr/>
        </p:nvGrpSpPr>
        <p:grpSpPr bwMode="auto">
          <a:xfrm>
            <a:off x="1901825" y="4305300"/>
            <a:ext cx="1095375" cy="1047750"/>
            <a:chOff x="656" y="1200"/>
            <a:chExt cx="1272" cy="792"/>
          </a:xfrm>
        </p:grpSpPr>
        <p:sp>
          <p:nvSpPr>
            <p:cNvPr id="18" name="AutoShape 16"/>
            <p:cNvSpPr>
              <a:spLocks noChangeArrowheads="1"/>
            </p:cNvSpPr>
            <p:nvPr/>
          </p:nvSpPr>
          <p:spPr bwMode="auto">
            <a:xfrm>
              <a:off x="656" y="1200"/>
              <a:ext cx="1272" cy="768"/>
            </a:xfrm>
            <a:prstGeom prst="roundRect">
              <a:avLst>
                <a:gd name="adj" fmla="val 7292"/>
              </a:avLst>
            </a:prstGeom>
            <a:noFill/>
            <a:ln w="25400">
              <a:solidFill>
                <a:schemeClr val="tx2"/>
              </a:solidFill>
              <a:round/>
              <a:headEnd/>
              <a:tailEnd/>
            </a:ln>
            <a:effectLst/>
          </p:spPr>
          <p:txBody>
            <a:bodyPr wrap="none"/>
            <a:lstStyle/>
            <a:p>
              <a:pPr algn="ctr" eaLnBrk="0" hangingPunct="0"/>
              <a:r>
                <a:rPr lang="en-US" sz="1000" b="1">
                  <a:solidFill>
                    <a:schemeClr val="tx1"/>
                  </a:solidFill>
                </a:rPr>
                <a:t>Step 2</a:t>
              </a:r>
            </a:p>
          </p:txBody>
        </p:sp>
        <p:sp>
          <p:nvSpPr>
            <p:cNvPr id="19" name="AutoShape 17"/>
            <p:cNvSpPr>
              <a:spLocks noChangeArrowheads="1"/>
            </p:cNvSpPr>
            <p:nvPr/>
          </p:nvSpPr>
          <p:spPr bwMode="auto">
            <a:xfrm>
              <a:off x="656" y="1416"/>
              <a:ext cx="1272" cy="576"/>
            </a:xfrm>
            <a:prstGeom prst="roundRect">
              <a:avLst>
                <a:gd name="adj" fmla="val 7292"/>
              </a:avLst>
            </a:prstGeom>
            <a:solidFill>
              <a:schemeClr val="accent1">
                <a:lumMod val="60000"/>
                <a:lumOff val="40000"/>
              </a:schemeClr>
            </a:solidFill>
            <a:ln w="25400">
              <a:solidFill>
                <a:schemeClr val="tx2"/>
              </a:solidFill>
              <a:round/>
              <a:headEnd/>
              <a:tailEnd/>
            </a:ln>
            <a:effectLst/>
          </p:spPr>
          <p:txBody>
            <a:bodyPr wrap="none" anchor="ctr"/>
            <a:lstStyle/>
            <a:p>
              <a:pPr algn="ctr" eaLnBrk="0" hangingPunct="0"/>
              <a:r>
                <a:rPr lang="zh-CN" altLang="en-US" sz="1100" b="1" dirty="0" smtClean="0">
                  <a:solidFill>
                    <a:schemeClr val="tx1"/>
                  </a:solidFill>
                </a:rPr>
                <a:t>对称式</a:t>
              </a:r>
              <a:endParaRPr lang="en-US" altLang="zh-CN" sz="1100" b="1" dirty="0" smtClean="0">
                <a:solidFill>
                  <a:schemeClr val="tx1"/>
                </a:solidFill>
              </a:endParaRPr>
            </a:p>
            <a:p>
              <a:pPr algn="ctr" eaLnBrk="0" hangingPunct="0"/>
              <a:r>
                <a:rPr lang="zh-CN" altLang="en-US" sz="1100" b="1" dirty="0" smtClean="0">
                  <a:solidFill>
                    <a:schemeClr val="tx1"/>
                  </a:solidFill>
                </a:rPr>
                <a:t>重复数据传输</a:t>
              </a:r>
              <a:endParaRPr lang="en-US" sz="1100" b="1" dirty="0">
                <a:solidFill>
                  <a:schemeClr val="tx1"/>
                </a:solidFill>
              </a:endParaRPr>
            </a:p>
          </p:txBody>
        </p:sp>
      </p:grpSp>
      <p:sp>
        <p:nvSpPr>
          <p:cNvPr id="20" name="AutoShape 18"/>
          <p:cNvSpPr>
            <a:spLocks noChangeArrowheads="1"/>
          </p:cNvSpPr>
          <p:nvPr/>
        </p:nvSpPr>
        <p:spPr bwMode="auto">
          <a:xfrm rot="5400000">
            <a:off x="819150" y="3940175"/>
            <a:ext cx="368300" cy="254000"/>
          </a:xfrm>
          <a:prstGeom prst="rightArrow">
            <a:avLst>
              <a:gd name="adj1" fmla="val 50000"/>
              <a:gd name="adj2" fmla="val 66250"/>
            </a:avLst>
          </a:prstGeom>
          <a:solidFill>
            <a:schemeClr val="bg1">
              <a:lumMod val="75000"/>
            </a:schemeClr>
          </a:solidFill>
          <a:ln w="25400">
            <a:solidFill>
              <a:schemeClr val="tx2"/>
            </a:solidFill>
            <a:miter lim="800000"/>
            <a:headEnd/>
            <a:tailEnd/>
          </a:ln>
          <a:effectLst/>
        </p:spPr>
        <p:txBody>
          <a:bodyPr wrap="none" anchor="ctr"/>
          <a:lstStyle/>
          <a:p>
            <a:endParaRPr lang="en-US"/>
          </a:p>
        </p:txBody>
      </p:sp>
      <p:sp>
        <p:nvSpPr>
          <p:cNvPr id="21" name="Text Box 19"/>
          <p:cNvSpPr txBox="1">
            <a:spLocks noChangeArrowheads="1"/>
          </p:cNvSpPr>
          <p:nvPr/>
        </p:nvSpPr>
        <p:spPr bwMode="auto">
          <a:xfrm>
            <a:off x="711200" y="3348038"/>
            <a:ext cx="543739" cy="523220"/>
          </a:xfrm>
          <a:prstGeom prst="rect">
            <a:avLst/>
          </a:prstGeom>
          <a:noFill/>
          <a:ln w="25400">
            <a:noFill/>
            <a:miter lim="800000"/>
            <a:headEnd/>
            <a:tailEnd/>
          </a:ln>
          <a:effectLst/>
        </p:spPr>
        <p:txBody>
          <a:bodyPr wrap="none">
            <a:spAutoFit/>
          </a:bodyPr>
          <a:lstStyle/>
          <a:p>
            <a:pPr eaLnBrk="0" hangingPunct="0"/>
            <a:r>
              <a:rPr lang="zh-CN" altLang="en-US" sz="1400" b="1" dirty="0" smtClean="0"/>
              <a:t>原始</a:t>
            </a:r>
            <a:endParaRPr lang="en-US" altLang="zh-CN" sz="1400" b="1" dirty="0" smtClean="0"/>
          </a:p>
          <a:p>
            <a:pPr eaLnBrk="0" hangingPunct="0"/>
            <a:r>
              <a:rPr lang="zh-CN" altLang="en-US" sz="1400" b="1" dirty="0" smtClean="0">
                <a:solidFill>
                  <a:schemeClr val="tx1"/>
                </a:solidFill>
              </a:rPr>
              <a:t>数据</a:t>
            </a:r>
            <a:endParaRPr lang="en-US" sz="1400" b="1" dirty="0">
              <a:solidFill>
                <a:schemeClr val="tx1"/>
              </a:solidFill>
            </a:endParaRPr>
          </a:p>
        </p:txBody>
      </p:sp>
      <p:grpSp>
        <p:nvGrpSpPr>
          <p:cNvPr id="14" name="Group 20"/>
          <p:cNvGrpSpPr>
            <a:grpSpLocks/>
          </p:cNvGrpSpPr>
          <p:nvPr/>
        </p:nvGrpSpPr>
        <p:grpSpPr bwMode="auto">
          <a:xfrm>
            <a:off x="7613650" y="4302126"/>
            <a:ext cx="1095375" cy="1018646"/>
            <a:chOff x="3960" y="2320"/>
            <a:chExt cx="1272" cy="770"/>
          </a:xfrm>
        </p:grpSpPr>
        <p:sp>
          <p:nvSpPr>
            <p:cNvPr id="23" name="AutoShape 21"/>
            <p:cNvSpPr>
              <a:spLocks noChangeArrowheads="1"/>
            </p:cNvSpPr>
            <p:nvPr/>
          </p:nvSpPr>
          <p:spPr bwMode="auto">
            <a:xfrm>
              <a:off x="3960" y="2320"/>
              <a:ext cx="1272" cy="768"/>
            </a:xfrm>
            <a:prstGeom prst="roundRect">
              <a:avLst>
                <a:gd name="adj" fmla="val 7292"/>
              </a:avLst>
            </a:prstGeom>
            <a:noFill/>
            <a:ln w="25400">
              <a:solidFill>
                <a:schemeClr val="tx2"/>
              </a:solidFill>
              <a:round/>
              <a:headEnd/>
              <a:tailEnd/>
            </a:ln>
            <a:effectLst/>
          </p:spPr>
          <p:txBody>
            <a:bodyPr wrap="none"/>
            <a:lstStyle/>
            <a:p>
              <a:pPr algn="ctr" eaLnBrk="0" hangingPunct="0"/>
              <a:r>
                <a:rPr lang="en-US" sz="1000" b="1">
                  <a:solidFill>
                    <a:schemeClr val="tx1"/>
                  </a:solidFill>
                </a:rPr>
                <a:t>Step 6</a:t>
              </a:r>
            </a:p>
          </p:txBody>
        </p:sp>
        <p:sp>
          <p:nvSpPr>
            <p:cNvPr id="24" name="AutoShape 22"/>
            <p:cNvSpPr>
              <a:spLocks noChangeArrowheads="1"/>
            </p:cNvSpPr>
            <p:nvPr/>
          </p:nvSpPr>
          <p:spPr bwMode="auto">
            <a:xfrm>
              <a:off x="3960" y="2514"/>
              <a:ext cx="1272" cy="576"/>
            </a:xfrm>
            <a:prstGeom prst="roundRect">
              <a:avLst>
                <a:gd name="adj" fmla="val 7292"/>
              </a:avLst>
            </a:prstGeom>
            <a:solidFill>
              <a:schemeClr val="accent2">
                <a:lumMod val="60000"/>
                <a:lumOff val="40000"/>
                <a:alpha val="50000"/>
              </a:schemeClr>
            </a:solidFill>
            <a:ln w="25400">
              <a:solidFill>
                <a:schemeClr val="tx2"/>
              </a:solidFill>
              <a:round/>
              <a:headEnd/>
              <a:tailEnd/>
            </a:ln>
            <a:effectLst/>
          </p:spPr>
          <p:txBody>
            <a:bodyPr wrap="none" anchor="ctr"/>
            <a:lstStyle/>
            <a:p>
              <a:pPr algn="ctr" eaLnBrk="0" hangingPunct="0"/>
              <a:r>
                <a:rPr lang="zh-CN" altLang="en-US" sz="1200" b="1" dirty="0" smtClean="0">
                  <a:solidFill>
                    <a:schemeClr val="tx1"/>
                  </a:solidFill>
                </a:rPr>
                <a:t>带宽分配</a:t>
              </a:r>
              <a:endParaRPr lang="en-US" sz="1200" b="1" dirty="0">
                <a:solidFill>
                  <a:schemeClr val="tx1"/>
                </a:solidFill>
              </a:endParaRPr>
            </a:p>
          </p:txBody>
        </p:sp>
      </p:grpSp>
      <p:sp>
        <p:nvSpPr>
          <p:cNvPr id="25" name="AutoShape 23"/>
          <p:cNvSpPr>
            <a:spLocks noChangeArrowheads="1"/>
          </p:cNvSpPr>
          <p:nvPr/>
        </p:nvSpPr>
        <p:spPr bwMode="auto">
          <a:xfrm>
            <a:off x="5876925" y="4818063"/>
            <a:ext cx="284163" cy="211137"/>
          </a:xfrm>
          <a:prstGeom prst="rightArrow">
            <a:avLst>
              <a:gd name="adj1" fmla="val 50000"/>
              <a:gd name="adj2" fmla="val 61493"/>
            </a:avLst>
          </a:prstGeom>
          <a:solidFill>
            <a:srgbClr val="CCCFCF"/>
          </a:solidFill>
          <a:ln w="25400">
            <a:solidFill>
              <a:schemeClr val="tx2"/>
            </a:solidFill>
            <a:miter lim="800000"/>
            <a:headEnd/>
            <a:tailEnd/>
          </a:ln>
          <a:effectLst/>
        </p:spPr>
        <p:txBody>
          <a:bodyPr wrap="none" anchor="ctr"/>
          <a:lstStyle/>
          <a:p>
            <a:endParaRPr lang="en-US"/>
          </a:p>
        </p:txBody>
      </p:sp>
      <p:sp>
        <p:nvSpPr>
          <p:cNvPr id="26" name="AutoShape 24"/>
          <p:cNvSpPr>
            <a:spLocks noChangeArrowheads="1"/>
          </p:cNvSpPr>
          <p:nvPr/>
        </p:nvSpPr>
        <p:spPr bwMode="auto">
          <a:xfrm rot="5400000">
            <a:off x="7985125" y="5454650"/>
            <a:ext cx="368300" cy="254000"/>
          </a:xfrm>
          <a:prstGeom prst="rightArrow">
            <a:avLst>
              <a:gd name="adj1" fmla="val 50000"/>
              <a:gd name="adj2" fmla="val 66250"/>
            </a:avLst>
          </a:prstGeom>
          <a:solidFill>
            <a:srgbClr val="CCCFCF"/>
          </a:solidFill>
          <a:ln w="25400">
            <a:solidFill>
              <a:schemeClr val="tx2"/>
            </a:solidFill>
            <a:miter lim="800000"/>
            <a:headEnd/>
            <a:tailEnd/>
          </a:ln>
          <a:effectLst/>
        </p:spPr>
        <p:txBody>
          <a:bodyPr wrap="none" anchor="ctr"/>
          <a:lstStyle/>
          <a:p>
            <a:endParaRPr lang="en-US"/>
          </a:p>
        </p:txBody>
      </p:sp>
      <p:sp>
        <p:nvSpPr>
          <p:cNvPr id="27" name="Text Box 25"/>
          <p:cNvSpPr txBox="1">
            <a:spLocks noChangeArrowheads="1"/>
          </p:cNvSpPr>
          <p:nvPr/>
        </p:nvSpPr>
        <p:spPr bwMode="auto">
          <a:xfrm>
            <a:off x="7416800" y="5761038"/>
            <a:ext cx="1261884" cy="307777"/>
          </a:xfrm>
          <a:prstGeom prst="rect">
            <a:avLst/>
          </a:prstGeom>
          <a:noFill/>
          <a:ln w="25400">
            <a:noFill/>
            <a:miter lim="800000"/>
            <a:headEnd/>
            <a:tailEnd/>
          </a:ln>
          <a:effectLst/>
        </p:spPr>
        <p:txBody>
          <a:bodyPr wrap="none">
            <a:spAutoFit/>
          </a:bodyPr>
          <a:lstStyle/>
          <a:p>
            <a:pPr eaLnBrk="0" hangingPunct="0"/>
            <a:r>
              <a:rPr lang="zh-CN" altLang="en-US" sz="1400" b="1" dirty="0" smtClean="0">
                <a:solidFill>
                  <a:schemeClr val="tx1"/>
                </a:solidFill>
              </a:rPr>
              <a:t>优化后的数据</a:t>
            </a:r>
            <a:endParaRPr lang="en-US" sz="1400" b="1" dirty="0">
              <a:solidFill>
                <a:schemeClr val="tx1"/>
              </a:solidFill>
            </a:endParaRPr>
          </a:p>
        </p:txBody>
      </p:sp>
      <p:sp>
        <p:nvSpPr>
          <p:cNvPr id="28" name="AutoShape 26"/>
          <p:cNvSpPr>
            <a:spLocks noChangeArrowheads="1"/>
          </p:cNvSpPr>
          <p:nvPr/>
        </p:nvSpPr>
        <p:spPr bwMode="auto">
          <a:xfrm>
            <a:off x="7305675" y="4818063"/>
            <a:ext cx="284163" cy="211137"/>
          </a:xfrm>
          <a:prstGeom prst="rightArrow">
            <a:avLst>
              <a:gd name="adj1" fmla="val 50000"/>
              <a:gd name="adj2" fmla="val 61493"/>
            </a:avLst>
          </a:prstGeom>
          <a:solidFill>
            <a:srgbClr val="CCCFCF"/>
          </a:solidFill>
          <a:ln w="25400">
            <a:solidFill>
              <a:schemeClr val="tx2"/>
            </a:solidFill>
            <a:miter lim="800000"/>
            <a:headEnd/>
            <a:tailEnd/>
          </a:ln>
          <a:effectLst/>
        </p:spPr>
        <p:txBody>
          <a:bodyPr wrap="none" anchor="ctr"/>
          <a:lstStyle/>
          <a:p>
            <a:endParaRPr lang="en-US"/>
          </a:p>
        </p:txBody>
      </p:sp>
      <p:sp>
        <p:nvSpPr>
          <p:cNvPr id="29" name="AutoShape 28"/>
          <p:cNvSpPr>
            <a:spLocks noChangeArrowheads="1"/>
          </p:cNvSpPr>
          <p:nvPr/>
        </p:nvSpPr>
        <p:spPr bwMode="auto">
          <a:xfrm>
            <a:off x="1593850" y="4818063"/>
            <a:ext cx="284163" cy="211137"/>
          </a:xfrm>
          <a:prstGeom prst="rightArrow">
            <a:avLst>
              <a:gd name="adj1" fmla="val 50000"/>
              <a:gd name="adj2" fmla="val 61493"/>
            </a:avLst>
          </a:prstGeom>
          <a:solidFill>
            <a:srgbClr val="CCCFCF"/>
          </a:solidFill>
          <a:ln w="25400">
            <a:solidFill>
              <a:schemeClr val="tx2"/>
            </a:solidFill>
            <a:miter lim="800000"/>
            <a:headEnd/>
            <a:tailEnd/>
          </a:ln>
          <a:effectLst/>
        </p:spPr>
        <p:txBody>
          <a:bodyPr wrap="none" anchor="ctr"/>
          <a:lstStyle/>
          <a:p>
            <a:endParaRPr lang="en-US"/>
          </a:p>
        </p:txBody>
      </p:sp>
      <p:grpSp>
        <p:nvGrpSpPr>
          <p:cNvPr id="17" name="Group 29"/>
          <p:cNvGrpSpPr>
            <a:grpSpLocks/>
          </p:cNvGrpSpPr>
          <p:nvPr/>
        </p:nvGrpSpPr>
        <p:grpSpPr bwMode="auto">
          <a:xfrm>
            <a:off x="473075" y="4305300"/>
            <a:ext cx="1095375" cy="1047750"/>
            <a:chOff x="656" y="1200"/>
            <a:chExt cx="1272" cy="792"/>
          </a:xfrm>
        </p:grpSpPr>
        <p:sp>
          <p:nvSpPr>
            <p:cNvPr id="31" name="AutoShape 30"/>
            <p:cNvSpPr>
              <a:spLocks noChangeArrowheads="1"/>
            </p:cNvSpPr>
            <p:nvPr/>
          </p:nvSpPr>
          <p:spPr bwMode="auto">
            <a:xfrm>
              <a:off x="656" y="1200"/>
              <a:ext cx="1272" cy="768"/>
            </a:xfrm>
            <a:prstGeom prst="roundRect">
              <a:avLst>
                <a:gd name="adj" fmla="val 7292"/>
              </a:avLst>
            </a:prstGeom>
            <a:noFill/>
            <a:ln w="25400">
              <a:solidFill>
                <a:schemeClr val="tx2"/>
              </a:solidFill>
              <a:round/>
              <a:headEnd/>
              <a:tailEnd/>
            </a:ln>
            <a:effectLst/>
          </p:spPr>
          <p:txBody>
            <a:bodyPr wrap="none"/>
            <a:lstStyle/>
            <a:p>
              <a:pPr algn="ctr" eaLnBrk="0" hangingPunct="0"/>
              <a:r>
                <a:rPr lang="en-US" sz="1000" b="1" dirty="0">
                  <a:solidFill>
                    <a:schemeClr val="tx1"/>
                  </a:solidFill>
                </a:rPr>
                <a:t>Step 1</a:t>
              </a:r>
            </a:p>
          </p:txBody>
        </p:sp>
        <p:sp>
          <p:nvSpPr>
            <p:cNvPr id="32" name="AutoShape 31"/>
            <p:cNvSpPr>
              <a:spLocks noChangeArrowheads="1"/>
            </p:cNvSpPr>
            <p:nvPr/>
          </p:nvSpPr>
          <p:spPr bwMode="auto">
            <a:xfrm>
              <a:off x="656" y="1416"/>
              <a:ext cx="1272" cy="576"/>
            </a:xfrm>
            <a:prstGeom prst="roundRect">
              <a:avLst>
                <a:gd name="adj" fmla="val 7292"/>
              </a:avLst>
            </a:prstGeom>
            <a:solidFill>
              <a:schemeClr val="accent1">
                <a:lumMod val="60000"/>
                <a:lumOff val="40000"/>
              </a:schemeClr>
            </a:solidFill>
            <a:ln w="25400">
              <a:solidFill>
                <a:schemeClr val="tx2"/>
              </a:solidFill>
              <a:round/>
              <a:headEnd/>
              <a:tailEnd/>
            </a:ln>
            <a:effectLst/>
          </p:spPr>
          <p:txBody>
            <a:bodyPr wrap="none" anchor="ctr"/>
            <a:lstStyle/>
            <a:p>
              <a:pPr algn="ctr" eaLnBrk="0" hangingPunct="0"/>
              <a:r>
                <a:rPr lang="zh-CN" altLang="en-US" sz="1200" b="1" dirty="0" smtClean="0">
                  <a:solidFill>
                    <a:schemeClr val="tx1"/>
                  </a:solidFill>
                </a:rPr>
                <a:t>应用协议加速</a:t>
              </a:r>
              <a:endParaRPr lang="en-US" sz="1200" b="1" dirty="0">
                <a:solidFill>
                  <a:schemeClr val="tx1"/>
                </a:solidFill>
              </a:endParaRPr>
            </a:p>
          </p:txBody>
        </p:sp>
      </p:grpSp>
      <p:cxnSp>
        <p:nvCxnSpPr>
          <p:cNvPr id="33" name="Straight Arrow Connector 37"/>
          <p:cNvCxnSpPr/>
          <p:nvPr/>
        </p:nvCxnSpPr>
        <p:spPr>
          <a:xfrm>
            <a:off x="2717800" y="1892300"/>
            <a:ext cx="3962400" cy="1588"/>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34" name="Text Box 19"/>
          <p:cNvSpPr txBox="1">
            <a:spLocks noChangeArrowheads="1"/>
          </p:cNvSpPr>
          <p:nvPr/>
        </p:nvSpPr>
        <p:spPr bwMode="auto">
          <a:xfrm>
            <a:off x="279400" y="1684619"/>
            <a:ext cx="492443" cy="461665"/>
          </a:xfrm>
          <a:prstGeom prst="rect">
            <a:avLst/>
          </a:prstGeom>
          <a:noFill/>
          <a:ln w="25400">
            <a:noFill/>
            <a:miter lim="800000"/>
            <a:headEnd/>
            <a:tailEnd/>
          </a:ln>
          <a:effectLst/>
        </p:spPr>
        <p:txBody>
          <a:bodyPr wrap="none">
            <a:spAutoFit/>
          </a:bodyPr>
          <a:lstStyle/>
          <a:p>
            <a:pPr eaLnBrk="0" hangingPunct="0"/>
            <a:r>
              <a:rPr lang="zh-CN" altLang="en-US" sz="1200" b="1" dirty="0" smtClean="0">
                <a:solidFill>
                  <a:schemeClr val="tx1"/>
                </a:solidFill>
              </a:rPr>
              <a:t>原始</a:t>
            </a:r>
            <a:endParaRPr lang="en-US" altLang="zh-CN" sz="1200" b="1" dirty="0" smtClean="0">
              <a:solidFill>
                <a:schemeClr val="tx1"/>
              </a:solidFill>
            </a:endParaRPr>
          </a:p>
          <a:p>
            <a:pPr eaLnBrk="0" hangingPunct="0"/>
            <a:r>
              <a:rPr lang="zh-CN" altLang="en-US" sz="1200" b="1" dirty="0" smtClean="0">
                <a:solidFill>
                  <a:schemeClr val="tx1"/>
                </a:solidFill>
              </a:rPr>
              <a:t>数据</a:t>
            </a:r>
            <a:endParaRPr lang="en-US" sz="1200" b="1" dirty="0">
              <a:solidFill>
                <a:schemeClr val="tx1"/>
              </a:solidFill>
            </a:endParaRPr>
          </a:p>
        </p:txBody>
      </p:sp>
      <p:cxnSp>
        <p:nvCxnSpPr>
          <p:cNvPr id="35" name="Straight Arrow Connector 41"/>
          <p:cNvCxnSpPr/>
          <p:nvPr/>
        </p:nvCxnSpPr>
        <p:spPr>
          <a:xfrm>
            <a:off x="812800" y="1917684"/>
            <a:ext cx="304800" cy="158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6" name="Text Box 25"/>
          <p:cNvSpPr txBox="1">
            <a:spLocks noChangeArrowheads="1"/>
          </p:cNvSpPr>
          <p:nvPr/>
        </p:nvSpPr>
        <p:spPr bwMode="auto">
          <a:xfrm>
            <a:off x="2870200" y="1663700"/>
            <a:ext cx="1107996" cy="276999"/>
          </a:xfrm>
          <a:prstGeom prst="rect">
            <a:avLst/>
          </a:prstGeom>
          <a:noFill/>
          <a:ln w="25400">
            <a:noFill/>
            <a:miter lim="800000"/>
            <a:headEnd/>
            <a:tailEnd/>
          </a:ln>
          <a:effectLst/>
        </p:spPr>
        <p:txBody>
          <a:bodyPr wrap="none">
            <a:spAutoFit/>
          </a:bodyPr>
          <a:lstStyle/>
          <a:p>
            <a:pPr eaLnBrk="0" hangingPunct="0"/>
            <a:r>
              <a:rPr lang="zh-CN" altLang="en-US" sz="1200" b="1" dirty="0" smtClean="0">
                <a:solidFill>
                  <a:schemeClr val="tx1"/>
                </a:solidFill>
              </a:rPr>
              <a:t>优化后的数据</a:t>
            </a:r>
            <a:endParaRPr lang="en-US" sz="1200" b="1" dirty="0">
              <a:solidFill>
                <a:schemeClr val="tx1"/>
              </a:solidFill>
            </a:endParaRPr>
          </a:p>
        </p:txBody>
      </p:sp>
      <p:sp>
        <p:nvSpPr>
          <p:cNvPr id="37" name="AutoShape 31"/>
          <p:cNvSpPr>
            <a:spLocks noChangeArrowheads="1"/>
          </p:cNvSpPr>
          <p:nvPr/>
        </p:nvSpPr>
        <p:spPr bwMode="auto">
          <a:xfrm>
            <a:off x="474453" y="6311900"/>
            <a:ext cx="2624347" cy="304800"/>
          </a:xfrm>
          <a:prstGeom prst="roundRect">
            <a:avLst>
              <a:gd name="adj" fmla="val 7292"/>
            </a:avLst>
          </a:prstGeom>
          <a:solidFill>
            <a:schemeClr val="accent1">
              <a:lumMod val="60000"/>
              <a:lumOff val="40000"/>
            </a:schemeClr>
          </a:solidFill>
          <a:ln w="25400">
            <a:solidFill>
              <a:schemeClr val="tx2"/>
            </a:solidFill>
            <a:round/>
            <a:headEnd/>
            <a:tailEnd/>
          </a:ln>
          <a:effectLst/>
        </p:spPr>
        <p:txBody>
          <a:bodyPr wrap="none" anchor="ctr"/>
          <a:lstStyle/>
          <a:p>
            <a:pPr algn="ctr" eaLnBrk="0" hangingPunct="0"/>
            <a:r>
              <a:rPr lang="zh-CN" altLang="en-US" sz="1200" b="1" dirty="0" smtClean="0">
                <a:solidFill>
                  <a:schemeClr val="tx1"/>
                </a:solidFill>
              </a:rPr>
              <a:t>全功能</a:t>
            </a:r>
            <a:r>
              <a:rPr lang="en-US" sz="1200" b="1" dirty="0" smtClean="0">
                <a:solidFill>
                  <a:schemeClr val="tx1"/>
                </a:solidFill>
              </a:rPr>
              <a:t>WOM</a:t>
            </a:r>
            <a:r>
              <a:rPr lang="zh-CN" altLang="en-US" sz="1200" b="1" dirty="0" smtClean="0">
                <a:solidFill>
                  <a:schemeClr val="tx1"/>
                </a:solidFill>
              </a:rPr>
              <a:t>实现功能</a:t>
            </a:r>
            <a:endParaRPr lang="en-US" sz="1200" b="1" dirty="0">
              <a:solidFill>
                <a:schemeClr val="tx1"/>
              </a:solidFill>
            </a:endParaRPr>
          </a:p>
        </p:txBody>
      </p:sp>
      <p:sp>
        <p:nvSpPr>
          <p:cNvPr id="38" name="AutoShape 6"/>
          <p:cNvSpPr>
            <a:spLocks noChangeArrowheads="1"/>
          </p:cNvSpPr>
          <p:nvPr/>
        </p:nvSpPr>
        <p:spPr bwMode="auto">
          <a:xfrm>
            <a:off x="3430587" y="6311900"/>
            <a:ext cx="4824891" cy="304800"/>
          </a:xfrm>
          <a:prstGeom prst="roundRect">
            <a:avLst>
              <a:gd name="adj" fmla="val 7292"/>
            </a:avLst>
          </a:prstGeom>
          <a:solidFill>
            <a:schemeClr val="accent2">
              <a:lumMod val="60000"/>
              <a:lumOff val="40000"/>
              <a:alpha val="50000"/>
            </a:schemeClr>
          </a:solidFill>
          <a:ln w="25400">
            <a:solidFill>
              <a:schemeClr val="tx2"/>
            </a:solidFill>
            <a:round/>
            <a:headEnd/>
            <a:tailEnd/>
          </a:ln>
          <a:effectLst/>
        </p:spPr>
        <p:txBody>
          <a:bodyPr wrap="none" anchor="ctr"/>
          <a:lstStyle/>
          <a:p>
            <a:pPr algn="ctr" eaLnBrk="0" hangingPunct="0"/>
            <a:r>
              <a:rPr lang="en-US" altLang="zh-CN" sz="1200" b="1" dirty="0" smtClean="0"/>
              <a:t>LTM</a:t>
            </a:r>
            <a:r>
              <a:rPr lang="zh-CN" altLang="en-US" sz="1200" b="1" dirty="0" smtClean="0"/>
              <a:t>中包含的免费</a:t>
            </a:r>
            <a:r>
              <a:rPr lang="en-US" altLang="zh-CN" sz="1200" b="1" dirty="0" smtClean="0"/>
              <a:t>WOM</a:t>
            </a:r>
            <a:r>
              <a:rPr lang="zh-CN" altLang="en-US" sz="1200" b="1" dirty="0" smtClean="0"/>
              <a:t>模块</a:t>
            </a:r>
            <a:endParaRPr lang="en-US" sz="1200" b="1" dirty="0">
              <a:solidFill>
                <a:schemeClr val="tx1"/>
              </a:solidFill>
            </a:endParaRPr>
          </a:p>
        </p:txBody>
      </p:sp>
      <p:sp>
        <p:nvSpPr>
          <p:cNvPr id="39" name="TextBox 38"/>
          <p:cNvSpPr txBox="1"/>
          <p:nvPr/>
        </p:nvSpPr>
        <p:spPr>
          <a:xfrm>
            <a:off x="1270000" y="1569879"/>
            <a:ext cx="1298753" cy="246221"/>
          </a:xfrm>
          <a:prstGeom prst="rect">
            <a:avLst/>
          </a:prstGeom>
          <a:noFill/>
        </p:spPr>
        <p:txBody>
          <a:bodyPr wrap="none" rtlCol="0">
            <a:spAutoFit/>
          </a:bodyPr>
          <a:lstStyle/>
          <a:p>
            <a:r>
              <a:rPr lang="en-US" sz="1000" dirty="0" smtClean="0"/>
              <a:t>BIG-IP LTM+ WOM</a:t>
            </a:r>
            <a:endParaRPr lang="en-US" sz="1000" dirty="0"/>
          </a:p>
        </p:txBody>
      </p:sp>
      <p:sp>
        <p:nvSpPr>
          <p:cNvPr id="40" name="Text Box 25"/>
          <p:cNvSpPr txBox="1">
            <a:spLocks noChangeArrowheads="1"/>
          </p:cNvSpPr>
          <p:nvPr/>
        </p:nvSpPr>
        <p:spPr bwMode="auto">
          <a:xfrm>
            <a:off x="5796510" y="1663700"/>
            <a:ext cx="731290" cy="246221"/>
          </a:xfrm>
          <a:prstGeom prst="rect">
            <a:avLst/>
          </a:prstGeom>
          <a:noFill/>
          <a:ln w="25400">
            <a:noFill/>
            <a:miter lim="800000"/>
            <a:headEnd/>
            <a:tailEnd/>
          </a:ln>
          <a:effectLst/>
        </p:spPr>
        <p:txBody>
          <a:bodyPr wrap="none">
            <a:spAutoFit/>
          </a:bodyPr>
          <a:lstStyle/>
          <a:p>
            <a:pPr eaLnBrk="0" hangingPunct="0"/>
            <a:r>
              <a:rPr lang="en-US" sz="1000" dirty="0" err="1" smtClean="0">
                <a:solidFill>
                  <a:schemeClr val="tx1"/>
                </a:solidFill>
              </a:rPr>
              <a:t>iSessions</a:t>
            </a:r>
            <a:endParaRPr lang="en-US" sz="1000" dirty="0">
              <a:solidFill>
                <a:schemeClr val="tx1"/>
              </a:solidFill>
            </a:endParaRPr>
          </a:p>
        </p:txBody>
      </p:sp>
      <p:pic>
        <p:nvPicPr>
          <p:cNvPr id="41" name="Picture 48" descr="BIG-IP-LTM.png"/>
          <p:cNvPicPr>
            <a:picLocks noChangeAspect="1"/>
          </p:cNvPicPr>
          <p:nvPr/>
        </p:nvPicPr>
        <p:blipFill>
          <a:blip r:embed="rId2" cstate="print"/>
          <a:stretch>
            <a:fillRect/>
          </a:stretch>
        </p:blipFill>
        <p:spPr>
          <a:xfrm>
            <a:off x="1117600" y="1739900"/>
            <a:ext cx="1553694" cy="391941"/>
          </a:xfrm>
          <a:prstGeom prst="rect">
            <a:avLst/>
          </a:prstGeom>
        </p:spPr>
      </p:pic>
      <p:grpSp>
        <p:nvGrpSpPr>
          <p:cNvPr id="22" name="Group 51"/>
          <p:cNvGrpSpPr/>
          <p:nvPr/>
        </p:nvGrpSpPr>
        <p:grpSpPr>
          <a:xfrm>
            <a:off x="4013200" y="1465072"/>
            <a:ext cx="1456436" cy="960628"/>
            <a:chOff x="2407558" y="2088243"/>
            <a:chExt cx="1456436" cy="960628"/>
          </a:xfrm>
        </p:grpSpPr>
        <p:pic>
          <p:nvPicPr>
            <p:cNvPr id="43" name="Picture 52" descr="cloud_03.png"/>
            <p:cNvPicPr>
              <a:picLocks noChangeAspect="1"/>
            </p:cNvPicPr>
            <p:nvPr/>
          </p:nvPicPr>
          <p:blipFill>
            <a:blip r:embed="rId3" cstate="print"/>
            <a:stretch>
              <a:fillRect/>
            </a:stretch>
          </p:blipFill>
          <p:spPr>
            <a:xfrm>
              <a:off x="2407558" y="2088243"/>
              <a:ext cx="1456436" cy="960628"/>
            </a:xfrm>
            <a:prstGeom prst="rect">
              <a:avLst/>
            </a:prstGeom>
          </p:spPr>
        </p:pic>
        <p:pic>
          <p:nvPicPr>
            <p:cNvPr id="44" name="Picture 53" descr="globe"/>
            <p:cNvPicPr>
              <a:picLocks noChangeAspect="1" noChangeArrowheads="1"/>
            </p:cNvPicPr>
            <p:nvPr/>
          </p:nvPicPr>
          <p:blipFill>
            <a:blip r:embed="rId4" cstate="print"/>
            <a:srcRect l="10057" t="10623" r="11194" b="11757"/>
            <a:stretch>
              <a:fillRect/>
            </a:stretch>
          </p:blipFill>
          <p:spPr bwMode="auto">
            <a:xfrm>
              <a:off x="2557541" y="2185258"/>
              <a:ext cx="1126582" cy="686848"/>
            </a:xfrm>
            <a:prstGeom prst="rect">
              <a:avLst/>
            </a:prstGeom>
            <a:noFill/>
          </p:spPr>
        </p:pic>
        <p:sp>
          <p:nvSpPr>
            <p:cNvPr id="45" name="Rectangle 1062"/>
            <p:cNvSpPr>
              <a:spLocks noChangeArrowheads="1"/>
            </p:cNvSpPr>
            <p:nvPr/>
          </p:nvSpPr>
          <p:spPr bwMode="auto">
            <a:xfrm>
              <a:off x="2610618" y="2458860"/>
              <a:ext cx="1056712" cy="207749"/>
            </a:xfrm>
            <a:prstGeom prst="rect">
              <a:avLst/>
            </a:prstGeom>
            <a:noFill/>
            <a:ln w="9525">
              <a:noFill/>
              <a:miter lim="800000"/>
              <a:headEnd/>
              <a:tailEnd/>
            </a:ln>
          </p:spPr>
          <p:txBody>
            <a:bodyPr wrap="none">
              <a:prstTxWarp prst="textNoShape">
                <a:avLst/>
              </a:prstTxWarp>
              <a:spAutoFit/>
            </a:bodyPr>
            <a:lstStyle/>
            <a:p>
              <a:pPr eaLnBrk="0" hangingPunct="0">
                <a:lnSpc>
                  <a:spcPct val="80000"/>
                </a:lnSpc>
              </a:pPr>
              <a:r>
                <a:rPr lang="en-US" sz="900" b="1" dirty="0">
                  <a:solidFill>
                    <a:schemeClr val="tx1"/>
                  </a:solidFill>
                  <a:latin typeface="Arial"/>
                  <a:ea typeface="MS PGothic" pitchFamily="50" charset="-128"/>
                  <a:cs typeface="Arial"/>
                </a:rPr>
                <a:t>Internet or WAN</a:t>
              </a:r>
            </a:p>
          </p:txBody>
        </p:sp>
      </p:grpSp>
      <p:pic>
        <p:nvPicPr>
          <p:cNvPr id="46" name="Picture 64" descr="BIG-IP-LTM.png"/>
          <p:cNvPicPr>
            <a:picLocks noChangeAspect="1"/>
          </p:cNvPicPr>
          <p:nvPr/>
        </p:nvPicPr>
        <p:blipFill>
          <a:blip r:embed="rId2" cstate="print"/>
          <a:stretch>
            <a:fillRect/>
          </a:stretch>
        </p:blipFill>
        <p:spPr>
          <a:xfrm>
            <a:off x="6802906" y="1739900"/>
            <a:ext cx="1553694" cy="391941"/>
          </a:xfrm>
          <a:prstGeom prst="rect">
            <a:avLst/>
          </a:prstGeom>
        </p:spPr>
      </p:pic>
      <p:sp>
        <p:nvSpPr>
          <p:cNvPr id="47" name="TextBox 46"/>
          <p:cNvSpPr txBox="1"/>
          <p:nvPr/>
        </p:nvSpPr>
        <p:spPr>
          <a:xfrm>
            <a:off x="6981647" y="1569879"/>
            <a:ext cx="1298753" cy="246221"/>
          </a:xfrm>
          <a:prstGeom prst="rect">
            <a:avLst/>
          </a:prstGeom>
          <a:noFill/>
        </p:spPr>
        <p:txBody>
          <a:bodyPr wrap="none" rtlCol="0">
            <a:spAutoFit/>
          </a:bodyPr>
          <a:lstStyle/>
          <a:p>
            <a:r>
              <a:rPr lang="en-US" sz="1000" dirty="0" smtClean="0"/>
              <a:t>BIG-IP LTM+ WOM</a:t>
            </a:r>
            <a:endParaRPr lang="en-US" sz="1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61"/>
          <p:cNvSpPr>
            <a:spLocks noGrp="1"/>
          </p:cNvSpPr>
          <p:nvPr>
            <p:ph type="title"/>
          </p:nvPr>
        </p:nvSpPr>
        <p:spPr/>
        <p:txBody>
          <a:bodyPr anchor="t">
            <a:noAutofit/>
          </a:bodyPr>
          <a:lstStyle/>
          <a:p>
            <a:r>
              <a:rPr lang="en-US" dirty="0">
                <a:effectLst/>
                <a:latin typeface="Arial"/>
                <a:ea typeface="ＭＳ Ｐゴシック" pitchFamily="31" charset="-128"/>
                <a:cs typeface="Arial"/>
              </a:rPr>
              <a:t>BIG-IP Wan Optimization Module</a:t>
            </a:r>
            <a:r>
              <a:rPr lang="en-US" sz="1800" dirty="0">
                <a:effectLst/>
                <a:latin typeface="Arial"/>
                <a:ea typeface="ＭＳ Ｐゴシック" pitchFamily="31" charset="-128"/>
                <a:cs typeface="Arial"/>
              </a:rPr>
              <a:t/>
            </a:r>
            <a:br>
              <a:rPr lang="en-US" sz="1800" dirty="0">
                <a:effectLst/>
                <a:latin typeface="Arial"/>
                <a:ea typeface="ＭＳ Ｐゴシック" pitchFamily="31" charset="-128"/>
                <a:cs typeface="Arial"/>
              </a:rPr>
            </a:br>
            <a:r>
              <a:rPr lang="zh-CN" altLang="en-US" sz="1400" dirty="0" smtClean="0"/>
              <a:t>连接通过网络和应用代理、压缩和重复数据删除的方式被加密和加速</a:t>
            </a:r>
            <a:br>
              <a:rPr lang="zh-CN" altLang="en-US" sz="1400" dirty="0" smtClean="0"/>
            </a:br>
            <a:endParaRPr lang="en-US" sz="1300" b="0" dirty="0">
              <a:solidFill>
                <a:schemeClr val="tx1"/>
              </a:solidFill>
            </a:endParaRPr>
          </a:p>
        </p:txBody>
      </p:sp>
      <p:sp>
        <p:nvSpPr>
          <p:cNvPr id="288" name="Oval 287"/>
          <p:cNvSpPr>
            <a:spLocks noChangeAspect="1"/>
          </p:cNvSpPr>
          <p:nvPr/>
        </p:nvSpPr>
        <p:spPr>
          <a:xfrm>
            <a:off x="8708689" y="449885"/>
            <a:ext cx="91440" cy="91440"/>
          </a:xfrm>
          <a:prstGeom prst="ellipse">
            <a:avLst/>
          </a:prstGeom>
          <a:noFill/>
          <a:ln w="31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a:spLocks noChangeAspect="1"/>
          </p:cNvSpPr>
          <p:nvPr/>
        </p:nvSpPr>
        <p:spPr>
          <a:xfrm>
            <a:off x="8573533" y="449885"/>
            <a:ext cx="91440" cy="91440"/>
          </a:xfrm>
          <a:prstGeom prst="ellipse">
            <a:avLst/>
          </a:prstGeom>
          <a:noFill/>
          <a:ln w="31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a:spLocks noChangeAspect="1"/>
          </p:cNvSpPr>
          <p:nvPr/>
        </p:nvSpPr>
        <p:spPr>
          <a:xfrm>
            <a:off x="8431735" y="449885"/>
            <a:ext cx="91440" cy="91440"/>
          </a:xfrm>
          <a:prstGeom prst="ellipse">
            <a:avLst/>
          </a:prstGeom>
          <a:noFill/>
          <a:ln w="31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a:spLocks noChangeAspect="1"/>
          </p:cNvSpPr>
          <p:nvPr/>
        </p:nvSpPr>
        <p:spPr>
          <a:xfrm>
            <a:off x="8993610" y="449885"/>
            <a:ext cx="91440" cy="91440"/>
          </a:xfrm>
          <a:prstGeom prst="ellipse">
            <a:avLst/>
          </a:prstGeom>
          <a:noFill/>
          <a:ln w="31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a:spLocks noChangeAspect="1"/>
          </p:cNvSpPr>
          <p:nvPr/>
        </p:nvSpPr>
        <p:spPr>
          <a:xfrm>
            <a:off x="8850487" y="449885"/>
            <a:ext cx="91440" cy="91440"/>
          </a:xfrm>
          <a:prstGeom prst="ellipse">
            <a:avLst/>
          </a:prstGeom>
          <a:noFill/>
          <a:ln w="317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54505" y="2427731"/>
            <a:ext cx="8156095" cy="4061655"/>
          </a:xfrm>
          <a:prstGeom prst="rect">
            <a:avLst/>
          </a:prstGeom>
          <a:ln w="12700"/>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37" name="AutoShape 6"/>
          <p:cNvSpPr>
            <a:spLocks noChangeArrowheads="1"/>
          </p:cNvSpPr>
          <p:nvPr/>
        </p:nvSpPr>
        <p:spPr bwMode="auto">
          <a:xfrm>
            <a:off x="1334662" y="5286733"/>
            <a:ext cx="5268534" cy="168253"/>
          </a:xfrm>
          <a:prstGeom prst="roundRect">
            <a:avLst>
              <a:gd name="adj" fmla="val 16667"/>
            </a:avLst>
          </a:prstGeom>
          <a:solidFill>
            <a:srgbClr val="0070C0">
              <a:alpha val="20000"/>
            </a:srgbClr>
          </a:solidFill>
          <a:ln w="9525">
            <a:noFill/>
            <a:round/>
            <a:headEnd/>
            <a:tailEnd/>
          </a:ln>
        </p:spPr>
        <p:txBody>
          <a:bodyPr wrap="none" anchor="ctr"/>
          <a:lstStyle/>
          <a:p>
            <a:endParaRPr lang="en-US"/>
          </a:p>
        </p:txBody>
      </p:sp>
      <p:cxnSp>
        <p:nvCxnSpPr>
          <p:cNvPr id="68767" name="Straight Connector 152"/>
          <p:cNvCxnSpPr>
            <a:cxnSpLocks noChangeShapeType="1"/>
            <a:stCxn id="190" idx="3"/>
          </p:cNvCxnSpPr>
          <p:nvPr/>
        </p:nvCxnSpPr>
        <p:spPr bwMode="auto">
          <a:xfrm flipV="1">
            <a:off x="2060556" y="5367600"/>
            <a:ext cx="4237030" cy="2303"/>
          </a:xfrm>
          <a:prstGeom prst="line">
            <a:avLst/>
          </a:prstGeom>
          <a:noFill/>
          <a:ln w="9525" algn="ctr">
            <a:solidFill>
              <a:schemeClr val="tx1"/>
            </a:solidFill>
            <a:round/>
            <a:headEnd/>
            <a:tailEnd/>
          </a:ln>
        </p:spPr>
      </p:cxnSp>
      <p:cxnSp>
        <p:nvCxnSpPr>
          <p:cNvPr id="231" name="Straight Connector 230"/>
          <p:cNvCxnSpPr>
            <a:cxnSpLocks noChangeShapeType="1"/>
          </p:cNvCxnSpPr>
          <p:nvPr/>
        </p:nvCxnSpPr>
        <p:spPr bwMode="auto">
          <a:xfrm rot="16200000" flipH="1">
            <a:off x="1482296" y="5366427"/>
            <a:ext cx="436985" cy="3475"/>
          </a:xfrm>
          <a:prstGeom prst="line">
            <a:avLst/>
          </a:prstGeom>
          <a:noFill/>
          <a:ln w="9525" algn="ctr">
            <a:solidFill>
              <a:schemeClr val="tx1"/>
            </a:solidFill>
            <a:round/>
            <a:headEnd/>
            <a:tailEnd/>
          </a:ln>
        </p:spPr>
      </p:cxnSp>
      <p:cxnSp>
        <p:nvCxnSpPr>
          <p:cNvPr id="68613" name="Straight Connector 164"/>
          <p:cNvCxnSpPr>
            <a:cxnSpLocks noChangeShapeType="1"/>
            <a:endCxn id="178" idx="3"/>
          </p:cNvCxnSpPr>
          <p:nvPr/>
        </p:nvCxnSpPr>
        <p:spPr bwMode="auto">
          <a:xfrm rot="10800000">
            <a:off x="2066543" y="3275817"/>
            <a:ext cx="4428150" cy="14437"/>
          </a:xfrm>
          <a:prstGeom prst="line">
            <a:avLst/>
          </a:prstGeom>
          <a:noFill/>
          <a:ln w="9525" algn="ctr">
            <a:solidFill>
              <a:schemeClr val="tx1"/>
            </a:solidFill>
            <a:round/>
            <a:headEnd/>
            <a:tailEnd/>
          </a:ln>
        </p:spPr>
      </p:cxnSp>
      <p:sp>
        <p:nvSpPr>
          <p:cNvPr id="5129" name="Rectangle 1070"/>
          <p:cNvSpPr>
            <a:spLocks noChangeArrowheads="1"/>
          </p:cNvSpPr>
          <p:nvPr/>
        </p:nvSpPr>
        <p:spPr bwMode="auto">
          <a:xfrm>
            <a:off x="753446" y="4775374"/>
            <a:ext cx="574196" cy="203133"/>
          </a:xfrm>
          <a:prstGeom prst="rect">
            <a:avLst/>
          </a:prstGeom>
          <a:noFill/>
          <a:ln w="9525">
            <a:noFill/>
            <a:miter lim="800000"/>
            <a:headEnd/>
            <a:tailEnd/>
          </a:ln>
        </p:spPr>
        <p:txBody>
          <a:bodyPr wrap="none">
            <a:spAutoFit/>
          </a:bodyPr>
          <a:lstStyle/>
          <a:p>
            <a:pPr algn="ctr">
              <a:lnSpc>
                <a:spcPct val="90000"/>
              </a:lnSpc>
            </a:pPr>
            <a:r>
              <a:rPr lang="en-US" sz="800" dirty="0" smtClean="0"/>
              <a:t>App Tier</a:t>
            </a:r>
            <a:endParaRPr lang="en-US" sz="800" dirty="0"/>
          </a:p>
        </p:txBody>
      </p:sp>
      <p:sp>
        <p:nvSpPr>
          <p:cNvPr id="68616" name="Rectangle 1070"/>
          <p:cNvSpPr>
            <a:spLocks noChangeArrowheads="1"/>
          </p:cNvSpPr>
          <p:nvPr/>
        </p:nvSpPr>
        <p:spPr bwMode="auto">
          <a:xfrm>
            <a:off x="761515" y="3150326"/>
            <a:ext cx="498475" cy="203200"/>
          </a:xfrm>
          <a:prstGeom prst="rect">
            <a:avLst/>
          </a:prstGeom>
          <a:noFill/>
          <a:ln w="9525">
            <a:noFill/>
            <a:miter lim="800000"/>
            <a:headEnd/>
            <a:tailEnd/>
          </a:ln>
        </p:spPr>
        <p:txBody>
          <a:bodyPr wrap="none">
            <a:spAutoFit/>
          </a:bodyPr>
          <a:lstStyle/>
          <a:p>
            <a:pPr algn="ctr">
              <a:lnSpc>
                <a:spcPct val="90000"/>
              </a:lnSpc>
            </a:pPr>
            <a:r>
              <a:rPr lang="en-US" sz="800" b="1"/>
              <a:t>BIG-IP</a:t>
            </a:r>
          </a:p>
        </p:txBody>
      </p:sp>
      <p:cxnSp>
        <p:nvCxnSpPr>
          <p:cNvPr id="68617" name="Straight Connector 87"/>
          <p:cNvCxnSpPr>
            <a:cxnSpLocks noChangeShapeType="1"/>
          </p:cNvCxnSpPr>
          <p:nvPr/>
        </p:nvCxnSpPr>
        <p:spPr bwMode="auto">
          <a:xfrm>
            <a:off x="1304543" y="3451686"/>
            <a:ext cx="787400" cy="1587"/>
          </a:xfrm>
          <a:prstGeom prst="line">
            <a:avLst/>
          </a:prstGeom>
          <a:noFill/>
          <a:ln w="9525" algn="ctr">
            <a:solidFill>
              <a:schemeClr val="tx1"/>
            </a:solidFill>
            <a:round/>
            <a:headEnd/>
            <a:tailEnd/>
          </a:ln>
        </p:spPr>
      </p:cxnSp>
      <p:cxnSp>
        <p:nvCxnSpPr>
          <p:cNvPr id="68619" name="Straight Connector 92"/>
          <p:cNvCxnSpPr>
            <a:cxnSpLocks noChangeShapeType="1"/>
          </p:cNvCxnSpPr>
          <p:nvPr/>
        </p:nvCxnSpPr>
        <p:spPr bwMode="auto">
          <a:xfrm rot="16200000" flipH="1">
            <a:off x="1629187" y="3400092"/>
            <a:ext cx="109538" cy="0"/>
          </a:xfrm>
          <a:prstGeom prst="line">
            <a:avLst/>
          </a:prstGeom>
          <a:noFill/>
          <a:ln w="9525" algn="ctr">
            <a:solidFill>
              <a:schemeClr val="tx1"/>
            </a:solidFill>
            <a:round/>
            <a:headEnd/>
            <a:tailEnd/>
          </a:ln>
        </p:spPr>
      </p:cxnSp>
      <p:cxnSp>
        <p:nvCxnSpPr>
          <p:cNvPr id="68620" name="Straight Connector 104"/>
          <p:cNvCxnSpPr>
            <a:cxnSpLocks noChangeShapeType="1"/>
          </p:cNvCxnSpPr>
          <p:nvPr/>
        </p:nvCxnSpPr>
        <p:spPr bwMode="auto">
          <a:xfrm rot="16200000" flipH="1">
            <a:off x="1223581" y="3532648"/>
            <a:ext cx="168275" cy="3175"/>
          </a:xfrm>
          <a:prstGeom prst="line">
            <a:avLst/>
          </a:prstGeom>
          <a:noFill/>
          <a:ln w="9525" algn="ctr">
            <a:solidFill>
              <a:schemeClr val="tx1"/>
            </a:solidFill>
            <a:round/>
            <a:headEnd/>
            <a:tailEnd/>
          </a:ln>
        </p:spPr>
      </p:cxnSp>
      <p:cxnSp>
        <p:nvCxnSpPr>
          <p:cNvPr id="68621" name="Straight Connector 105"/>
          <p:cNvCxnSpPr>
            <a:cxnSpLocks noChangeShapeType="1"/>
          </p:cNvCxnSpPr>
          <p:nvPr/>
        </p:nvCxnSpPr>
        <p:spPr bwMode="auto">
          <a:xfrm rot="5400000">
            <a:off x="1489487" y="3533442"/>
            <a:ext cx="155575" cy="1587"/>
          </a:xfrm>
          <a:prstGeom prst="line">
            <a:avLst/>
          </a:prstGeom>
          <a:noFill/>
          <a:ln w="9525" algn="ctr">
            <a:solidFill>
              <a:schemeClr val="tx1"/>
            </a:solidFill>
            <a:round/>
            <a:headEnd/>
            <a:tailEnd/>
          </a:ln>
        </p:spPr>
      </p:cxnSp>
      <p:pic>
        <p:nvPicPr>
          <p:cNvPr id="68622" name="Picture 90" descr="general-server2"/>
          <p:cNvPicPr>
            <a:picLocks noChangeAspect="1" noChangeArrowheads="1"/>
          </p:cNvPicPr>
          <p:nvPr/>
        </p:nvPicPr>
        <p:blipFill>
          <a:blip r:embed="rId3" cstate="print"/>
          <a:srcRect l="27635" t="7086" r="29761" b="8504"/>
          <a:stretch>
            <a:fillRect/>
          </a:stretch>
        </p:blipFill>
        <p:spPr bwMode="auto">
          <a:xfrm>
            <a:off x="1207706" y="3597107"/>
            <a:ext cx="203200" cy="396875"/>
          </a:xfrm>
          <a:prstGeom prst="rect">
            <a:avLst/>
          </a:prstGeom>
          <a:noFill/>
          <a:ln w="9525">
            <a:noFill/>
            <a:miter lim="800000"/>
            <a:headEnd/>
            <a:tailEnd/>
          </a:ln>
        </p:spPr>
      </p:pic>
      <p:pic>
        <p:nvPicPr>
          <p:cNvPr id="68623" name="Picture 91" descr="general-server2"/>
          <p:cNvPicPr>
            <a:picLocks noChangeAspect="1" noChangeArrowheads="1"/>
          </p:cNvPicPr>
          <p:nvPr/>
        </p:nvPicPr>
        <p:blipFill>
          <a:blip r:embed="rId3" cstate="print"/>
          <a:srcRect l="27635" t="7086" r="29761" b="8504"/>
          <a:stretch>
            <a:fillRect/>
          </a:stretch>
        </p:blipFill>
        <p:spPr bwMode="auto">
          <a:xfrm>
            <a:off x="1464881" y="3590757"/>
            <a:ext cx="203200" cy="396875"/>
          </a:xfrm>
          <a:prstGeom prst="rect">
            <a:avLst/>
          </a:prstGeom>
          <a:noFill/>
          <a:ln w="9525">
            <a:noFill/>
            <a:miter lim="800000"/>
            <a:headEnd/>
            <a:tailEnd/>
          </a:ln>
        </p:spPr>
      </p:pic>
      <p:cxnSp>
        <p:nvCxnSpPr>
          <p:cNvPr id="68624" name="Straight Connector 110"/>
          <p:cNvCxnSpPr>
            <a:cxnSpLocks noChangeShapeType="1"/>
          </p:cNvCxnSpPr>
          <p:nvPr/>
        </p:nvCxnSpPr>
        <p:spPr bwMode="auto">
          <a:xfrm rot="5400000">
            <a:off x="1604581" y="3675523"/>
            <a:ext cx="439738" cy="7937"/>
          </a:xfrm>
          <a:prstGeom prst="line">
            <a:avLst/>
          </a:prstGeom>
          <a:noFill/>
          <a:ln w="9525" algn="ctr">
            <a:solidFill>
              <a:schemeClr val="tx1"/>
            </a:solidFill>
            <a:round/>
            <a:headEnd/>
            <a:tailEnd/>
          </a:ln>
        </p:spPr>
      </p:cxnSp>
      <p:cxnSp>
        <p:nvCxnSpPr>
          <p:cNvPr id="68625" name="Straight Connector 111"/>
          <p:cNvCxnSpPr>
            <a:cxnSpLocks noChangeShapeType="1"/>
          </p:cNvCxnSpPr>
          <p:nvPr/>
        </p:nvCxnSpPr>
        <p:spPr bwMode="auto">
          <a:xfrm rot="5400000">
            <a:off x="1875249" y="3662030"/>
            <a:ext cx="430213" cy="6350"/>
          </a:xfrm>
          <a:prstGeom prst="line">
            <a:avLst/>
          </a:prstGeom>
          <a:noFill/>
          <a:ln w="9525" algn="ctr">
            <a:solidFill>
              <a:schemeClr val="tx1"/>
            </a:solidFill>
            <a:round/>
            <a:headEnd/>
            <a:tailEnd/>
          </a:ln>
        </p:spPr>
      </p:cxnSp>
      <p:pic>
        <p:nvPicPr>
          <p:cNvPr id="68626" name="Picture 90" descr="general-server2"/>
          <p:cNvPicPr>
            <a:picLocks noChangeAspect="1" noChangeArrowheads="1"/>
          </p:cNvPicPr>
          <p:nvPr/>
        </p:nvPicPr>
        <p:blipFill>
          <a:blip r:embed="rId3" cstate="print"/>
          <a:srcRect l="27635" t="7086" r="29761" b="8504"/>
          <a:stretch>
            <a:fillRect/>
          </a:stretch>
        </p:blipFill>
        <p:spPr bwMode="auto">
          <a:xfrm>
            <a:off x="1728406" y="3597107"/>
            <a:ext cx="203200" cy="396875"/>
          </a:xfrm>
          <a:prstGeom prst="rect">
            <a:avLst/>
          </a:prstGeom>
          <a:noFill/>
          <a:ln w="9525">
            <a:noFill/>
            <a:miter lim="800000"/>
            <a:headEnd/>
            <a:tailEnd/>
          </a:ln>
        </p:spPr>
      </p:pic>
      <p:pic>
        <p:nvPicPr>
          <p:cNvPr id="68627" name="Picture 91" descr="general-server2"/>
          <p:cNvPicPr>
            <a:picLocks noChangeAspect="1" noChangeArrowheads="1"/>
          </p:cNvPicPr>
          <p:nvPr/>
        </p:nvPicPr>
        <p:blipFill>
          <a:blip r:embed="rId3" cstate="print"/>
          <a:srcRect l="27635" t="7086" r="29761" b="8504"/>
          <a:stretch>
            <a:fillRect/>
          </a:stretch>
        </p:blipFill>
        <p:spPr bwMode="auto">
          <a:xfrm>
            <a:off x="1980818" y="3600282"/>
            <a:ext cx="203200" cy="396875"/>
          </a:xfrm>
          <a:prstGeom prst="rect">
            <a:avLst/>
          </a:prstGeom>
          <a:noFill/>
          <a:ln w="9525">
            <a:noFill/>
            <a:miter lim="800000"/>
            <a:headEnd/>
            <a:tailEnd/>
          </a:ln>
        </p:spPr>
      </p:pic>
      <p:sp>
        <p:nvSpPr>
          <p:cNvPr id="68628" name="Rectangle 1070"/>
          <p:cNvSpPr>
            <a:spLocks noChangeArrowheads="1"/>
          </p:cNvSpPr>
          <p:nvPr/>
        </p:nvSpPr>
        <p:spPr bwMode="auto">
          <a:xfrm>
            <a:off x="670828" y="3679136"/>
            <a:ext cx="601448" cy="203133"/>
          </a:xfrm>
          <a:prstGeom prst="rect">
            <a:avLst/>
          </a:prstGeom>
          <a:noFill/>
          <a:ln w="9525">
            <a:noFill/>
            <a:miter lim="800000"/>
            <a:headEnd/>
            <a:tailEnd/>
          </a:ln>
        </p:spPr>
        <p:txBody>
          <a:bodyPr wrap="none">
            <a:spAutoFit/>
          </a:bodyPr>
          <a:lstStyle/>
          <a:p>
            <a:pPr algn="ctr">
              <a:lnSpc>
                <a:spcPct val="90000"/>
              </a:lnSpc>
            </a:pPr>
            <a:r>
              <a:rPr lang="en-US" sz="800" dirty="0"/>
              <a:t>Web </a:t>
            </a:r>
            <a:r>
              <a:rPr lang="en-US" sz="800" dirty="0" smtClean="0"/>
              <a:t>Tier</a:t>
            </a:r>
            <a:endParaRPr lang="en-US" sz="800" dirty="0"/>
          </a:p>
        </p:txBody>
      </p:sp>
      <p:grpSp>
        <p:nvGrpSpPr>
          <p:cNvPr id="2" name="Group 202"/>
          <p:cNvGrpSpPr>
            <a:grpSpLocks/>
          </p:cNvGrpSpPr>
          <p:nvPr/>
        </p:nvGrpSpPr>
        <p:grpSpPr bwMode="auto">
          <a:xfrm>
            <a:off x="1017834" y="5593174"/>
            <a:ext cx="1373087" cy="743087"/>
            <a:chOff x="978527" y="5278437"/>
            <a:chExt cx="1373090" cy="743891"/>
          </a:xfrm>
        </p:grpSpPr>
        <p:grpSp>
          <p:nvGrpSpPr>
            <p:cNvPr id="3" name="Group 176"/>
            <p:cNvGrpSpPr>
              <a:grpSpLocks/>
            </p:cNvGrpSpPr>
            <p:nvPr/>
          </p:nvGrpSpPr>
          <p:grpSpPr bwMode="auto">
            <a:xfrm>
              <a:off x="978527" y="5278437"/>
              <a:ext cx="1373090" cy="743891"/>
              <a:chOff x="4113842" y="5795172"/>
              <a:chExt cx="1373090" cy="743891"/>
            </a:xfrm>
          </p:grpSpPr>
          <p:cxnSp>
            <p:nvCxnSpPr>
              <p:cNvPr id="68750" name="Straight Connector 148"/>
              <p:cNvCxnSpPr>
                <a:cxnSpLocks noChangeShapeType="1"/>
              </p:cNvCxnSpPr>
              <p:nvPr/>
            </p:nvCxnSpPr>
            <p:spPr bwMode="auto">
              <a:xfrm rot="5400000">
                <a:off x="4401342" y="5840416"/>
                <a:ext cx="90487" cy="0"/>
              </a:xfrm>
              <a:prstGeom prst="line">
                <a:avLst/>
              </a:prstGeom>
              <a:noFill/>
              <a:ln w="9525" algn="ctr">
                <a:solidFill>
                  <a:schemeClr val="tx1"/>
                </a:solidFill>
                <a:round/>
                <a:headEnd/>
                <a:tailEnd/>
              </a:ln>
            </p:spPr>
          </p:cxnSp>
          <p:sp>
            <p:nvSpPr>
              <p:cNvPr id="68751" name="Rectangle 1070"/>
              <p:cNvSpPr>
                <a:spLocks noChangeArrowheads="1"/>
              </p:cNvSpPr>
              <p:nvPr/>
            </p:nvSpPr>
            <p:spPr bwMode="auto">
              <a:xfrm>
                <a:off x="4754037" y="6335710"/>
                <a:ext cx="732895" cy="203353"/>
              </a:xfrm>
              <a:prstGeom prst="rect">
                <a:avLst/>
              </a:prstGeom>
              <a:noFill/>
              <a:ln w="9525">
                <a:noFill/>
                <a:miter lim="800000"/>
                <a:headEnd/>
                <a:tailEnd/>
              </a:ln>
            </p:spPr>
            <p:txBody>
              <a:bodyPr wrap="none">
                <a:spAutoFit/>
              </a:bodyPr>
              <a:lstStyle/>
              <a:p>
                <a:pPr algn="ctr">
                  <a:lnSpc>
                    <a:spcPct val="90000"/>
                  </a:lnSpc>
                </a:pPr>
                <a:r>
                  <a:rPr lang="en-US" sz="800" dirty="0"/>
                  <a:t>File Servers</a:t>
                </a:r>
              </a:p>
            </p:txBody>
          </p:sp>
          <p:sp>
            <p:nvSpPr>
              <p:cNvPr id="68752" name="Line 68"/>
              <p:cNvSpPr>
                <a:spLocks noChangeShapeType="1"/>
              </p:cNvSpPr>
              <p:nvPr/>
            </p:nvSpPr>
            <p:spPr bwMode="auto">
              <a:xfrm flipV="1">
                <a:off x="4978402" y="5890525"/>
                <a:ext cx="0" cy="166868"/>
              </a:xfrm>
              <a:prstGeom prst="line">
                <a:avLst/>
              </a:prstGeom>
              <a:noFill/>
              <a:ln w="9525">
                <a:solidFill>
                  <a:schemeClr val="tx1"/>
                </a:solidFill>
                <a:round/>
                <a:headEnd/>
                <a:tailEnd/>
              </a:ln>
            </p:spPr>
            <p:txBody>
              <a:bodyPr wrap="none" anchor="ctr"/>
              <a:lstStyle/>
              <a:p>
                <a:endParaRPr lang="en-US"/>
              </a:p>
            </p:txBody>
          </p:sp>
          <p:sp>
            <p:nvSpPr>
              <p:cNvPr id="68753" name="Line 69"/>
              <p:cNvSpPr>
                <a:spLocks noChangeShapeType="1"/>
              </p:cNvSpPr>
              <p:nvPr/>
            </p:nvSpPr>
            <p:spPr bwMode="auto">
              <a:xfrm flipV="1">
                <a:off x="5241928" y="5890525"/>
                <a:ext cx="0" cy="166868"/>
              </a:xfrm>
              <a:prstGeom prst="line">
                <a:avLst/>
              </a:prstGeom>
              <a:noFill/>
              <a:ln w="9525">
                <a:solidFill>
                  <a:schemeClr val="tx1"/>
                </a:solidFill>
                <a:round/>
                <a:headEnd/>
                <a:tailEnd/>
              </a:ln>
            </p:spPr>
            <p:txBody>
              <a:bodyPr wrap="none" anchor="ctr"/>
              <a:lstStyle/>
              <a:p>
                <a:endParaRPr lang="en-US"/>
              </a:p>
            </p:txBody>
          </p:sp>
          <p:pic>
            <p:nvPicPr>
              <p:cNvPr id="68754" name="Picture 84" descr="database"/>
              <p:cNvPicPr>
                <a:picLocks noChangeAspect="1" noChangeArrowheads="1"/>
              </p:cNvPicPr>
              <p:nvPr/>
            </p:nvPicPr>
            <p:blipFill>
              <a:blip r:embed="rId4" cstate="print"/>
              <a:srcRect l="22232" t="17448" r="23561" b="17450"/>
              <a:stretch>
                <a:fillRect/>
              </a:stretch>
            </p:blipFill>
            <p:spPr bwMode="auto">
              <a:xfrm>
                <a:off x="4194175" y="5980113"/>
                <a:ext cx="222250" cy="265113"/>
              </a:xfrm>
              <a:prstGeom prst="rect">
                <a:avLst/>
              </a:prstGeom>
              <a:noFill/>
              <a:ln w="9525">
                <a:noFill/>
                <a:miter lim="800000"/>
                <a:headEnd/>
                <a:tailEnd/>
              </a:ln>
            </p:spPr>
          </p:pic>
          <p:pic>
            <p:nvPicPr>
              <p:cNvPr id="68755" name="Picture 85" descr="database"/>
              <p:cNvPicPr>
                <a:picLocks noChangeAspect="1" noChangeArrowheads="1"/>
              </p:cNvPicPr>
              <p:nvPr/>
            </p:nvPicPr>
            <p:blipFill>
              <a:blip r:embed="rId5" cstate="print"/>
              <a:srcRect l="22232" t="17448" r="23561" b="17450"/>
              <a:stretch>
                <a:fillRect/>
              </a:stretch>
            </p:blipFill>
            <p:spPr bwMode="auto">
              <a:xfrm>
                <a:off x="4460875" y="5980113"/>
                <a:ext cx="220662" cy="265113"/>
              </a:xfrm>
              <a:prstGeom prst="rect">
                <a:avLst/>
              </a:prstGeom>
              <a:noFill/>
              <a:ln w="9525">
                <a:noFill/>
                <a:miter lim="800000"/>
                <a:headEnd/>
                <a:tailEnd/>
              </a:ln>
            </p:spPr>
          </p:pic>
          <p:pic>
            <p:nvPicPr>
              <p:cNvPr id="68756" name="Picture 90" descr="general-server2"/>
              <p:cNvPicPr>
                <a:picLocks noChangeAspect="1" noChangeArrowheads="1"/>
              </p:cNvPicPr>
              <p:nvPr/>
            </p:nvPicPr>
            <p:blipFill>
              <a:blip r:embed="rId3" cstate="print"/>
              <a:srcRect l="27635" t="7086" r="29761" b="8504"/>
              <a:stretch>
                <a:fillRect/>
              </a:stretch>
            </p:blipFill>
            <p:spPr bwMode="auto">
              <a:xfrm>
                <a:off x="4878387" y="5967413"/>
                <a:ext cx="203200" cy="396875"/>
              </a:xfrm>
              <a:prstGeom prst="rect">
                <a:avLst/>
              </a:prstGeom>
              <a:noFill/>
              <a:ln w="9525">
                <a:noFill/>
                <a:miter lim="800000"/>
                <a:headEnd/>
                <a:tailEnd/>
              </a:ln>
            </p:spPr>
          </p:pic>
          <p:pic>
            <p:nvPicPr>
              <p:cNvPr id="68757" name="Picture 91" descr="general-server2"/>
              <p:cNvPicPr>
                <a:picLocks noChangeAspect="1" noChangeArrowheads="1"/>
              </p:cNvPicPr>
              <p:nvPr/>
            </p:nvPicPr>
            <p:blipFill>
              <a:blip r:embed="rId3" cstate="print"/>
              <a:srcRect l="27635" t="7086" r="29761" b="8504"/>
              <a:stretch>
                <a:fillRect/>
              </a:stretch>
            </p:blipFill>
            <p:spPr bwMode="auto">
              <a:xfrm>
                <a:off x="5130800" y="5967413"/>
                <a:ext cx="203200" cy="396875"/>
              </a:xfrm>
              <a:prstGeom prst="rect">
                <a:avLst/>
              </a:prstGeom>
              <a:noFill/>
              <a:ln w="9525">
                <a:noFill/>
                <a:miter lim="800000"/>
                <a:headEnd/>
                <a:tailEnd/>
              </a:ln>
            </p:spPr>
          </p:pic>
          <p:sp>
            <p:nvSpPr>
              <p:cNvPr id="68758" name="Rectangle 1070"/>
              <p:cNvSpPr>
                <a:spLocks noChangeArrowheads="1"/>
              </p:cNvSpPr>
              <p:nvPr/>
            </p:nvSpPr>
            <p:spPr bwMode="auto">
              <a:xfrm>
                <a:off x="4113842" y="6213474"/>
                <a:ext cx="627096" cy="314272"/>
              </a:xfrm>
              <a:prstGeom prst="rect">
                <a:avLst/>
              </a:prstGeom>
              <a:noFill/>
              <a:ln w="9525">
                <a:noFill/>
                <a:miter lim="800000"/>
                <a:headEnd/>
                <a:tailEnd/>
              </a:ln>
            </p:spPr>
            <p:txBody>
              <a:bodyPr wrap="none">
                <a:spAutoFit/>
              </a:bodyPr>
              <a:lstStyle/>
              <a:p>
                <a:pPr algn="ctr">
                  <a:lnSpc>
                    <a:spcPct val="90000"/>
                  </a:lnSpc>
                </a:pPr>
                <a:r>
                  <a:rPr lang="en-US" sz="800" dirty="0" smtClean="0"/>
                  <a:t>Active</a:t>
                </a:r>
                <a:br>
                  <a:rPr lang="en-US" sz="800" dirty="0" smtClean="0"/>
                </a:br>
                <a:r>
                  <a:rPr lang="en-US" sz="800" dirty="0" smtClean="0"/>
                  <a:t>Database</a:t>
                </a:r>
                <a:endParaRPr lang="en-US" sz="700" dirty="0"/>
              </a:p>
            </p:txBody>
          </p:sp>
          <p:cxnSp>
            <p:nvCxnSpPr>
              <p:cNvPr id="68759" name="Straight Connector 148"/>
              <p:cNvCxnSpPr>
                <a:cxnSpLocks noChangeShapeType="1"/>
              </p:cNvCxnSpPr>
              <p:nvPr/>
            </p:nvCxnSpPr>
            <p:spPr bwMode="auto">
              <a:xfrm rot="5400000">
                <a:off x="4260056" y="5934870"/>
                <a:ext cx="90487" cy="0"/>
              </a:xfrm>
              <a:prstGeom prst="line">
                <a:avLst/>
              </a:prstGeom>
              <a:noFill/>
              <a:ln w="9525" algn="ctr">
                <a:solidFill>
                  <a:schemeClr val="tx1"/>
                </a:solidFill>
                <a:round/>
                <a:headEnd/>
                <a:tailEnd/>
              </a:ln>
            </p:spPr>
          </p:cxnSp>
          <p:cxnSp>
            <p:nvCxnSpPr>
              <p:cNvPr id="68760" name="Straight Connector 149"/>
              <p:cNvCxnSpPr>
                <a:cxnSpLocks noChangeShapeType="1"/>
              </p:cNvCxnSpPr>
              <p:nvPr/>
            </p:nvCxnSpPr>
            <p:spPr bwMode="auto">
              <a:xfrm rot="16200000" flipH="1">
                <a:off x="4514850" y="5937251"/>
                <a:ext cx="100012" cy="4762"/>
              </a:xfrm>
              <a:prstGeom prst="line">
                <a:avLst/>
              </a:prstGeom>
              <a:noFill/>
              <a:ln w="9525" algn="ctr">
                <a:solidFill>
                  <a:schemeClr val="tx1"/>
                </a:solidFill>
                <a:round/>
                <a:headEnd/>
                <a:tailEnd/>
              </a:ln>
            </p:spPr>
          </p:cxnSp>
          <p:cxnSp>
            <p:nvCxnSpPr>
              <p:cNvPr id="68761" name="Straight Connector 163"/>
              <p:cNvCxnSpPr>
                <a:cxnSpLocks noChangeShapeType="1"/>
              </p:cNvCxnSpPr>
              <p:nvPr/>
            </p:nvCxnSpPr>
            <p:spPr bwMode="auto">
              <a:xfrm>
                <a:off x="4300537" y="5889625"/>
                <a:ext cx="261938" cy="1"/>
              </a:xfrm>
              <a:prstGeom prst="line">
                <a:avLst/>
              </a:prstGeom>
              <a:noFill/>
              <a:ln w="9525" algn="ctr">
                <a:solidFill>
                  <a:schemeClr val="tx1"/>
                </a:solidFill>
                <a:round/>
                <a:headEnd/>
                <a:tailEnd/>
              </a:ln>
            </p:spPr>
          </p:cxnSp>
          <p:cxnSp>
            <p:nvCxnSpPr>
              <p:cNvPr id="68762" name="Straight Connector 165"/>
              <p:cNvCxnSpPr>
                <a:cxnSpLocks noChangeShapeType="1"/>
              </p:cNvCxnSpPr>
              <p:nvPr/>
            </p:nvCxnSpPr>
            <p:spPr bwMode="auto">
              <a:xfrm>
                <a:off x="4976812" y="5891213"/>
                <a:ext cx="261938" cy="1"/>
              </a:xfrm>
              <a:prstGeom prst="line">
                <a:avLst/>
              </a:prstGeom>
              <a:noFill/>
              <a:ln w="9525" algn="ctr">
                <a:solidFill>
                  <a:schemeClr val="tx1"/>
                </a:solidFill>
                <a:round/>
                <a:headEnd/>
                <a:tailEnd/>
              </a:ln>
            </p:spPr>
          </p:cxnSp>
          <p:cxnSp>
            <p:nvCxnSpPr>
              <p:cNvPr id="68763" name="Straight Connector 148"/>
              <p:cNvCxnSpPr>
                <a:cxnSpLocks noChangeShapeType="1"/>
              </p:cNvCxnSpPr>
              <p:nvPr/>
            </p:nvCxnSpPr>
            <p:spPr bwMode="auto">
              <a:xfrm rot="5400000">
                <a:off x="5085556" y="5840416"/>
                <a:ext cx="90487" cy="0"/>
              </a:xfrm>
              <a:prstGeom prst="line">
                <a:avLst/>
              </a:prstGeom>
              <a:noFill/>
              <a:ln w="9525" algn="ctr">
                <a:solidFill>
                  <a:schemeClr val="tx1"/>
                </a:solidFill>
                <a:round/>
                <a:headEnd/>
                <a:tailEnd/>
              </a:ln>
            </p:spPr>
          </p:cxnSp>
        </p:grpSp>
        <p:cxnSp>
          <p:nvCxnSpPr>
            <p:cNvPr id="68749" name="Straight Connector 200"/>
            <p:cNvCxnSpPr>
              <a:cxnSpLocks noChangeShapeType="1"/>
            </p:cNvCxnSpPr>
            <p:nvPr/>
          </p:nvCxnSpPr>
          <p:spPr bwMode="auto">
            <a:xfrm rot="10800000">
              <a:off x="1311272" y="5278437"/>
              <a:ext cx="684213" cy="1588"/>
            </a:xfrm>
            <a:prstGeom prst="line">
              <a:avLst/>
            </a:prstGeom>
            <a:noFill/>
            <a:ln w="9525" algn="ctr">
              <a:solidFill>
                <a:schemeClr val="tx1"/>
              </a:solidFill>
              <a:round/>
              <a:headEnd/>
              <a:tailEnd/>
            </a:ln>
          </p:spPr>
        </p:cxnSp>
      </p:grpSp>
      <p:grpSp>
        <p:nvGrpSpPr>
          <p:cNvPr id="4" name="Group 227"/>
          <p:cNvGrpSpPr>
            <a:grpSpLocks/>
          </p:cNvGrpSpPr>
          <p:nvPr/>
        </p:nvGrpSpPr>
        <p:grpSpPr bwMode="auto">
          <a:xfrm>
            <a:off x="1304543" y="4005723"/>
            <a:ext cx="801688" cy="222250"/>
            <a:chOff x="2950581" y="3397233"/>
            <a:chExt cx="802296" cy="222267"/>
          </a:xfrm>
        </p:grpSpPr>
        <p:cxnSp>
          <p:nvCxnSpPr>
            <p:cNvPr id="68742" name="Straight Connector 97"/>
            <p:cNvCxnSpPr>
              <a:cxnSpLocks noChangeShapeType="1"/>
            </p:cNvCxnSpPr>
            <p:nvPr/>
          </p:nvCxnSpPr>
          <p:spPr bwMode="auto">
            <a:xfrm>
              <a:off x="2950581" y="3507982"/>
              <a:ext cx="796705" cy="1588"/>
            </a:xfrm>
            <a:prstGeom prst="line">
              <a:avLst/>
            </a:prstGeom>
            <a:noFill/>
            <a:ln w="9525" algn="ctr">
              <a:solidFill>
                <a:schemeClr val="tx1"/>
              </a:solidFill>
              <a:round/>
              <a:headEnd/>
              <a:tailEnd/>
            </a:ln>
          </p:spPr>
        </p:cxnSp>
        <p:cxnSp>
          <p:nvCxnSpPr>
            <p:cNvPr id="68743" name="Straight Connector 184"/>
            <p:cNvCxnSpPr>
              <a:cxnSpLocks noChangeShapeType="1"/>
            </p:cNvCxnSpPr>
            <p:nvPr/>
          </p:nvCxnSpPr>
          <p:spPr bwMode="auto">
            <a:xfrm rot="5400000">
              <a:off x="3286614" y="3565439"/>
              <a:ext cx="105961" cy="2161"/>
            </a:xfrm>
            <a:prstGeom prst="line">
              <a:avLst/>
            </a:prstGeom>
            <a:noFill/>
            <a:ln w="9525" algn="ctr">
              <a:solidFill>
                <a:schemeClr val="tx1"/>
              </a:solidFill>
              <a:round/>
              <a:headEnd/>
              <a:tailEnd/>
            </a:ln>
          </p:spPr>
        </p:cxnSp>
        <p:cxnSp>
          <p:nvCxnSpPr>
            <p:cNvPr id="68744" name="Straight Connector 194"/>
            <p:cNvCxnSpPr>
              <a:cxnSpLocks noChangeShapeType="1"/>
            </p:cNvCxnSpPr>
            <p:nvPr/>
          </p:nvCxnSpPr>
          <p:spPr bwMode="auto">
            <a:xfrm rot="16200000" flipH="1">
              <a:off x="2902744" y="3455193"/>
              <a:ext cx="107950" cy="1588"/>
            </a:xfrm>
            <a:prstGeom prst="line">
              <a:avLst/>
            </a:prstGeom>
            <a:noFill/>
            <a:ln w="9525" algn="ctr">
              <a:solidFill>
                <a:schemeClr val="tx1"/>
              </a:solidFill>
              <a:round/>
              <a:headEnd/>
              <a:tailEnd/>
            </a:ln>
          </p:spPr>
        </p:cxnSp>
        <p:cxnSp>
          <p:nvCxnSpPr>
            <p:cNvPr id="68745" name="Straight Connector 195"/>
            <p:cNvCxnSpPr>
              <a:cxnSpLocks noChangeShapeType="1"/>
            </p:cNvCxnSpPr>
            <p:nvPr/>
          </p:nvCxnSpPr>
          <p:spPr bwMode="auto">
            <a:xfrm rot="16200000" flipH="1">
              <a:off x="3159921" y="3450430"/>
              <a:ext cx="107950" cy="1588"/>
            </a:xfrm>
            <a:prstGeom prst="line">
              <a:avLst/>
            </a:prstGeom>
            <a:noFill/>
            <a:ln w="9525" algn="ctr">
              <a:solidFill>
                <a:schemeClr val="tx1"/>
              </a:solidFill>
              <a:round/>
              <a:headEnd/>
              <a:tailEnd/>
            </a:ln>
          </p:spPr>
        </p:cxnSp>
        <p:cxnSp>
          <p:nvCxnSpPr>
            <p:cNvPr id="68746" name="Straight Connector 201"/>
            <p:cNvCxnSpPr>
              <a:cxnSpLocks noChangeShapeType="1"/>
            </p:cNvCxnSpPr>
            <p:nvPr/>
          </p:nvCxnSpPr>
          <p:spPr bwMode="auto">
            <a:xfrm rot="16200000" flipH="1">
              <a:off x="3431396" y="3450414"/>
              <a:ext cx="107950" cy="1588"/>
            </a:xfrm>
            <a:prstGeom prst="line">
              <a:avLst/>
            </a:prstGeom>
            <a:noFill/>
            <a:ln w="9525" algn="ctr">
              <a:solidFill>
                <a:schemeClr val="tx1"/>
              </a:solidFill>
              <a:round/>
              <a:headEnd/>
              <a:tailEnd/>
            </a:ln>
          </p:spPr>
        </p:cxnSp>
        <p:cxnSp>
          <p:nvCxnSpPr>
            <p:cNvPr id="68747" name="Straight Connector 202"/>
            <p:cNvCxnSpPr>
              <a:cxnSpLocks noChangeShapeType="1"/>
            </p:cNvCxnSpPr>
            <p:nvPr/>
          </p:nvCxnSpPr>
          <p:spPr bwMode="auto">
            <a:xfrm rot="16200000" flipH="1">
              <a:off x="3698108" y="3459924"/>
              <a:ext cx="107950" cy="1588"/>
            </a:xfrm>
            <a:prstGeom prst="line">
              <a:avLst/>
            </a:prstGeom>
            <a:noFill/>
            <a:ln w="9525" algn="ctr">
              <a:solidFill>
                <a:schemeClr val="tx1"/>
              </a:solidFill>
              <a:round/>
              <a:headEnd/>
              <a:tailEnd/>
            </a:ln>
          </p:spPr>
        </p:cxnSp>
      </p:grpSp>
      <p:grpSp>
        <p:nvGrpSpPr>
          <p:cNvPr id="5" name="Group 225"/>
          <p:cNvGrpSpPr>
            <a:grpSpLocks/>
          </p:cNvGrpSpPr>
          <p:nvPr/>
        </p:nvGrpSpPr>
        <p:grpSpPr bwMode="auto">
          <a:xfrm>
            <a:off x="1461706" y="4453929"/>
            <a:ext cx="455612" cy="811213"/>
            <a:chOff x="1474788" y="3825082"/>
            <a:chExt cx="455612" cy="809626"/>
          </a:xfrm>
        </p:grpSpPr>
        <p:cxnSp>
          <p:nvCxnSpPr>
            <p:cNvPr id="68734" name="Straight Connector 62"/>
            <p:cNvCxnSpPr>
              <a:cxnSpLocks noChangeShapeType="1"/>
            </p:cNvCxnSpPr>
            <p:nvPr/>
          </p:nvCxnSpPr>
          <p:spPr bwMode="auto">
            <a:xfrm rot="5400000">
              <a:off x="1278732" y="4226722"/>
              <a:ext cx="585788" cy="9525"/>
            </a:xfrm>
            <a:prstGeom prst="line">
              <a:avLst/>
            </a:prstGeom>
            <a:noFill/>
            <a:ln w="9525" algn="ctr">
              <a:solidFill>
                <a:schemeClr val="tx1"/>
              </a:solidFill>
              <a:round/>
              <a:headEnd/>
              <a:tailEnd/>
            </a:ln>
          </p:spPr>
        </p:cxnSp>
        <p:cxnSp>
          <p:nvCxnSpPr>
            <p:cNvPr id="68735" name="Straight Connector 63"/>
            <p:cNvCxnSpPr>
              <a:cxnSpLocks noChangeShapeType="1"/>
            </p:cNvCxnSpPr>
            <p:nvPr/>
          </p:nvCxnSpPr>
          <p:spPr bwMode="auto">
            <a:xfrm rot="5400000">
              <a:off x="1541466" y="4231481"/>
              <a:ext cx="589757" cy="5556"/>
            </a:xfrm>
            <a:prstGeom prst="line">
              <a:avLst/>
            </a:prstGeom>
            <a:noFill/>
            <a:ln w="9525" algn="ctr">
              <a:solidFill>
                <a:schemeClr val="tx1"/>
              </a:solidFill>
              <a:round/>
              <a:headEnd/>
              <a:tailEnd/>
            </a:ln>
          </p:spPr>
        </p:cxnSp>
        <p:pic>
          <p:nvPicPr>
            <p:cNvPr id="68736" name="Picture 90" descr="general-server2"/>
            <p:cNvPicPr>
              <a:picLocks noChangeAspect="1" noChangeArrowheads="1"/>
            </p:cNvPicPr>
            <p:nvPr/>
          </p:nvPicPr>
          <p:blipFill>
            <a:blip r:embed="rId3" cstate="print"/>
            <a:srcRect l="27635" t="7086" r="29761" b="8504"/>
            <a:stretch>
              <a:fillRect/>
            </a:stretch>
          </p:blipFill>
          <p:spPr bwMode="auto">
            <a:xfrm>
              <a:off x="1474788" y="4032216"/>
              <a:ext cx="203200" cy="396875"/>
            </a:xfrm>
            <a:prstGeom prst="rect">
              <a:avLst/>
            </a:prstGeom>
            <a:noFill/>
            <a:ln w="9525">
              <a:noFill/>
              <a:miter lim="800000"/>
              <a:headEnd/>
              <a:tailEnd/>
            </a:ln>
          </p:spPr>
        </p:pic>
        <p:pic>
          <p:nvPicPr>
            <p:cNvPr id="68737" name="Picture 91" descr="general-server2"/>
            <p:cNvPicPr>
              <a:picLocks noChangeAspect="1" noChangeArrowheads="1"/>
            </p:cNvPicPr>
            <p:nvPr/>
          </p:nvPicPr>
          <p:blipFill>
            <a:blip r:embed="rId3" cstate="print"/>
            <a:srcRect l="27635" t="7086" r="29761" b="8504"/>
            <a:stretch>
              <a:fillRect/>
            </a:stretch>
          </p:blipFill>
          <p:spPr bwMode="auto">
            <a:xfrm>
              <a:off x="1727200" y="4035392"/>
              <a:ext cx="203200" cy="396875"/>
            </a:xfrm>
            <a:prstGeom prst="rect">
              <a:avLst/>
            </a:prstGeom>
            <a:noFill/>
            <a:ln w="9525">
              <a:noFill/>
              <a:miter lim="800000"/>
              <a:headEnd/>
              <a:tailEnd/>
            </a:ln>
          </p:spPr>
        </p:pic>
        <p:cxnSp>
          <p:nvCxnSpPr>
            <p:cNvPr id="68738" name="Straight Connector 214"/>
            <p:cNvCxnSpPr>
              <a:cxnSpLocks noChangeShapeType="1"/>
            </p:cNvCxnSpPr>
            <p:nvPr/>
          </p:nvCxnSpPr>
          <p:spPr bwMode="auto">
            <a:xfrm rot="5400000">
              <a:off x="1647825" y="3881438"/>
              <a:ext cx="114300" cy="1588"/>
            </a:xfrm>
            <a:prstGeom prst="line">
              <a:avLst/>
            </a:prstGeom>
            <a:noFill/>
            <a:ln w="9525" algn="ctr">
              <a:solidFill>
                <a:schemeClr val="tx1"/>
              </a:solidFill>
              <a:round/>
              <a:headEnd/>
              <a:tailEnd/>
            </a:ln>
          </p:spPr>
        </p:cxnSp>
        <p:cxnSp>
          <p:nvCxnSpPr>
            <p:cNvPr id="68739" name="Straight Connector 220"/>
            <p:cNvCxnSpPr>
              <a:cxnSpLocks noChangeShapeType="1"/>
            </p:cNvCxnSpPr>
            <p:nvPr/>
          </p:nvCxnSpPr>
          <p:spPr bwMode="auto">
            <a:xfrm rot="10800000">
              <a:off x="1571625" y="3933825"/>
              <a:ext cx="261938" cy="1588"/>
            </a:xfrm>
            <a:prstGeom prst="line">
              <a:avLst/>
            </a:prstGeom>
            <a:noFill/>
            <a:ln w="9525" algn="ctr">
              <a:solidFill>
                <a:schemeClr val="tx1"/>
              </a:solidFill>
              <a:round/>
              <a:headEnd/>
              <a:tailEnd/>
            </a:ln>
          </p:spPr>
        </p:cxnSp>
        <p:cxnSp>
          <p:nvCxnSpPr>
            <p:cNvPr id="68740" name="Straight Connector 221"/>
            <p:cNvCxnSpPr>
              <a:cxnSpLocks noChangeShapeType="1"/>
            </p:cNvCxnSpPr>
            <p:nvPr/>
          </p:nvCxnSpPr>
          <p:spPr bwMode="auto">
            <a:xfrm rot="10800000">
              <a:off x="1566862" y="4524383"/>
              <a:ext cx="261938" cy="1588"/>
            </a:xfrm>
            <a:prstGeom prst="line">
              <a:avLst/>
            </a:prstGeom>
            <a:noFill/>
            <a:ln w="9525" algn="ctr">
              <a:solidFill>
                <a:schemeClr val="tx1"/>
              </a:solidFill>
              <a:round/>
              <a:headEnd/>
              <a:tailEnd/>
            </a:ln>
          </p:spPr>
        </p:cxnSp>
        <p:cxnSp>
          <p:nvCxnSpPr>
            <p:cNvPr id="68741" name="Straight Connector 224"/>
            <p:cNvCxnSpPr>
              <a:cxnSpLocks noChangeShapeType="1"/>
            </p:cNvCxnSpPr>
            <p:nvPr/>
          </p:nvCxnSpPr>
          <p:spPr bwMode="auto">
            <a:xfrm rot="5400000">
              <a:off x="1652587" y="4576764"/>
              <a:ext cx="114300" cy="1588"/>
            </a:xfrm>
            <a:prstGeom prst="line">
              <a:avLst/>
            </a:prstGeom>
            <a:noFill/>
            <a:ln w="9525" algn="ctr">
              <a:solidFill>
                <a:schemeClr val="tx1"/>
              </a:solidFill>
              <a:round/>
              <a:headEnd/>
              <a:tailEnd/>
            </a:ln>
          </p:spPr>
        </p:cxnSp>
      </p:grpSp>
      <p:sp>
        <p:nvSpPr>
          <p:cNvPr id="295" name="AutoShape 6"/>
          <p:cNvSpPr>
            <a:spLocks noChangeArrowheads="1"/>
          </p:cNvSpPr>
          <p:nvPr/>
        </p:nvSpPr>
        <p:spPr bwMode="auto">
          <a:xfrm>
            <a:off x="1337092" y="3195832"/>
            <a:ext cx="5268534" cy="185107"/>
          </a:xfrm>
          <a:prstGeom prst="roundRect">
            <a:avLst>
              <a:gd name="adj" fmla="val 16667"/>
            </a:avLst>
          </a:prstGeom>
          <a:solidFill>
            <a:srgbClr val="0070C0">
              <a:alpha val="20000"/>
            </a:srgbClr>
          </a:solidFill>
          <a:ln w="9525">
            <a:noFill/>
            <a:round/>
            <a:headEnd/>
            <a:tailEnd/>
          </a:ln>
        </p:spPr>
        <p:txBody>
          <a:bodyPr wrap="none" anchor="ctr"/>
          <a:lstStyle/>
          <a:p>
            <a:endParaRPr lang="en-US"/>
          </a:p>
        </p:txBody>
      </p:sp>
      <p:grpSp>
        <p:nvGrpSpPr>
          <p:cNvPr id="6" name="Group 99"/>
          <p:cNvGrpSpPr>
            <a:grpSpLocks/>
          </p:cNvGrpSpPr>
          <p:nvPr/>
        </p:nvGrpSpPr>
        <p:grpSpPr bwMode="auto">
          <a:xfrm>
            <a:off x="6655787" y="4797421"/>
            <a:ext cx="1647808" cy="967264"/>
            <a:chOff x="-130" y="3120"/>
            <a:chExt cx="1824" cy="1402"/>
          </a:xfrm>
        </p:grpSpPr>
        <p:sp>
          <p:nvSpPr>
            <p:cNvPr id="68698" name="AutoShape 76"/>
            <p:cNvSpPr>
              <a:spLocks noChangeArrowheads="1"/>
            </p:cNvSpPr>
            <p:nvPr/>
          </p:nvSpPr>
          <p:spPr bwMode="auto">
            <a:xfrm rot="20495728" flipV="1">
              <a:off x="-130" y="3675"/>
              <a:ext cx="447" cy="185"/>
            </a:xfrm>
            <a:prstGeom prst="leftArrow">
              <a:avLst>
                <a:gd name="adj1" fmla="val 50000"/>
                <a:gd name="adj2" fmla="val 171073"/>
              </a:avLst>
            </a:prstGeom>
            <a:solidFill>
              <a:srgbClr val="969696"/>
            </a:solidFill>
            <a:ln w="9525">
              <a:noFill/>
              <a:miter lim="800000"/>
              <a:headEnd/>
              <a:tailEnd/>
            </a:ln>
          </p:spPr>
          <p:txBody>
            <a:bodyPr wrap="none" anchor="ctr"/>
            <a:lstStyle/>
            <a:p>
              <a:endParaRPr lang="en-US"/>
            </a:p>
          </p:txBody>
        </p:sp>
        <p:sp>
          <p:nvSpPr>
            <p:cNvPr id="327" name="Rectangle 72"/>
            <p:cNvSpPr>
              <a:spLocks noChangeArrowheads="1"/>
            </p:cNvSpPr>
            <p:nvPr/>
          </p:nvSpPr>
          <p:spPr bwMode="auto">
            <a:xfrm>
              <a:off x="98" y="3120"/>
              <a:ext cx="1582" cy="1402"/>
            </a:xfrm>
            <a:prstGeom prst="rect">
              <a:avLst/>
            </a:prstGeom>
            <a:noFill/>
            <a:ln w="9525">
              <a:noFill/>
              <a:miter lim="800000"/>
              <a:headEnd/>
              <a:tailEnd/>
            </a:ln>
          </p:spPr>
          <p:txBody>
            <a:bodyPr>
              <a:spAutoFit/>
            </a:bodyPr>
            <a:lstStyle/>
            <a:p>
              <a:pPr marL="114300" lvl="1" algn="ctr" eaLnBrk="1" hangingPunct="1">
                <a:lnSpc>
                  <a:spcPct val="90000"/>
                </a:lnSpc>
                <a:spcAft>
                  <a:spcPct val="25000"/>
                </a:spcAft>
                <a:defRPr/>
              </a:pPr>
              <a:endParaRPr lang="en-US" sz="1100" b="1" dirty="0">
                <a:latin typeface="Arial" charset="0"/>
              </a:endParaRPr>
            </a:p>
            <a:p>
              <a:pPr marL="114300" lvl="1" algn="ctr" eaLnBrk="1" hangingPunct="1">
                <a:lnSpc>
                  <a:spcPct val="90000"/>
                </a:lnSpc>
                <a:spcAft>
                  <a:spcPct val="25000"/>
                </a:spcAft>
                <a:defRPr/>
              </a:pPr>
              <a:endParaRPr lang="en-US" sz="1100" b="1" dirty="0">
                <a:latin typeface="Arial" charset="0"/>
              </a:endParaRPr>
            </a:p>
            <a:p>
              <a:pPr marL="114300" lvl="1" algn="ctr" eaLnBrk="1" hangingPunct="1">
                <a:lnSpc>
                  <a:spcPct val="90000"/>
                </a:lnSpc>
                <a:spcAft>
                  <a:spcPct val="25000"/>
                </a:spcAft>
                <a:defRPr/>
              </a:pPr>
              <a:endParaRPr lang="en-US" sz="1100" b="1" dirty="0">
                <a:latin typeface="Arial" charset="0"/>
              </a:endParaRPr>
            </a:p>
            <a:p>
              <a:pPr marL="114300" lvl="1" algn="ctr" eaLnBrk="1" hangingPunct="1">
                <a:lnSpc>
                  <a:spcPct val="90000"/>
                </a:lnSpc>
                <a:spcAft>
                  <a:spcPct val="25000"/>
                </a:spcAft>
                <a:defRPr/>
              </a:pPr>
              <a:r>
                <a:rPr lang="zh-CN" altLang="en-US" sz="1050" dirty="0" smtClean="0">
                  <a:latin typeface="Arial" charset="0"/>
                </a:rPr>
                <a:t>数据复制和备份的优化</a:t>
              </a:r>
              <a:r>
                <a:rPr lang="en-US" sz="1050" dirty="0" smtClean="0">
                  <a:latin typeface="Arial" charset="0"/>
                </a:rPr>
                <a:t>.</a:t>
              </a:r>
              <a:endParaRPr lang="en-US" sz="1050" dirty="0">
                <a:latin typeface="Arial" charset="0"/>
              </a:endParaRPr>
            </a:p>
          </p:txBody>
        </p:sp>
        <p:sp>
          <p:nvSpPr>
            <p:cNvPr id="328" name="AutoShape 73"/>
            <p:cNvSpPr>
              <a:spLocks noChangeArrowheads="1"/>
            </p:cNvSpPr>
            <p:nvPr/>
          </p:nvSpPr>
          <p:spPr bwMode="auto">
            <a:xfrm>
              <a:off x="297" y="3472"/>
              <a:ext cx="1397" cy="469"/>
            </a:xfrm>
            <a:prstGeom prst="roundRect">
              <a:avLst>
                <a:gd name="adj" fmla="val 16667"/>
              </a:avLst>
            </a:prstGeom>
            <a:solidFill>
              <a:schemeClr val="accent1">
                <a:lumMod val="20000"/>
                <a:lumOff val="8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en-US"/>
            </a:p>
          </p:txBody>
        </p:sp>
        <p:pic>
          <p:nvPicPr>
            <p:cNvPr id="68699" name="Picture 83"/>
            <p:cNvPicPr>
              <a:picLocks noChangeAspect="1" noChangeArrowheads="1"/>
            </p:cNvPicPr>
            <p:nvPr/>
          </p:nvPicPr>
          <p:blipFill>
            <a:blip r:embed="rId6" cstate="print"/>
            <a:srcRect/>
            <a:stretch>
              <a:fillRect/>
            </a:stretch>
          </p:blipFill>
          <p:spPr bwMode="auto">
            <a:xfrm>
              <a:off x="432" y="3600"/>
              <a:ext cx="238" cy="240"/>
            </a:xfrm>
            <a:prstGeom prst="rect">
              <a:avLst/>
            </a:prstGeom>
            <a:noFill/>
            <a:ln w="9525">
              <a:noFill/>
              <a:miter lim="800000"/>
              <a:headEnd/>
              <a:tailEnd/>
            </a:ln>
          </p:spPr>
        </p:pic>
        <p:pic>
          <p:nvPicPr>
            <p:cNvPr id="68700" name="Picture 84"/>
            <p:cNvPicPr>
              <a:picLocks noChangeAspect="1" noChangeArrowheads="1"/>
            </p:cNvPicPr>
            <p:nvPr/>
          </p:nvPicPr>
          <p:blipFill>
            <a:blip r:embed="rId6" cstate="print"/>
            <a:srcRect/>
            <a:stretch>
              <a:fillRect/>
            </a:stretch>
          </p:blipFill>
          <p:spPr bwMode="auto">
            <a:xfrm>
              <a:off x="1104" y="3627"/>
              <a:ext cx="238" cy="240"/>
            </a:xfrm>
            <a:prstGeom prst="rect">
              <a:avLst/>
            </a:prstGeom>
            <a:noFill/>
            <a:ln w="9525">
              <a:noFill/>
              <a:miter lim="800000"/>
              <a:headEnd/>
              <a:tailEnd/>
            </a:ln>
          </p:spPr>
        </p:pic>
        <p:pic>
          <p:nvPicPr>
            <p:cNvPr id="68701" name="Picture 85"/>
            <p:cNvPicPr>
              <a:picLocks noChangeAspect="1" noChangeArrowheads="1"/>
            </p:cNvPicPr>
            <p:nvPr/>
          </p:nvPicPr>
          <p:blipFill>
            <a:blip r:embed="rId6" cstate="print"/>
            <a:srcRect/>
            <a:stretch>
              <a:fillRect/>
            </a:stretch>
          </p:blipFill>
          <p:spPr bwMode="auto">
            <a:xfrm>
              <a:off x="1200" y="3579"/>
              <a:ext cx="238" cy="240"/>
            </a:xfrm>
            <a:prstGeom prst="rect">
              <a:avLst/>
            </a:prstGeom>
            <a:noFill/>
            <a:ln w="9525">
              <a:noFill/>
              <a:miter lim="800000"/>
              <a:headEnd/>
              <a:tailEnd/>
            </a:ln>
          </p:spPr>
        </p:pic>
        <p:pic>
          <p:nvPicPr>
            <p:cNvPr id="68702" name="Picture 86"/>
            <p:cNvPicPr>
              <a:picLocks noChangeAspect="1" noChangeArrowheads="1"/>
            </p:cNvPicPr>
            <p:nvPr/>
          </p:nvPicPr>
          <p:blipFill>
            <a:blip r:embed="rId6" cstate="print"/>
            <a:srcRect/>
            <a:stretch>
              <a:fillRect/>
            </a:stretch>
          </p:blipFill>
          <p:spPr bwMode="auto">
            <a:xfrm>
              <a:off x="1296" y="3531"/>
              <a:ext cx="238" cy="240"/>
            </a:xfrm>
            <a:prstGeom prst="rect">
              <a:avLst/>
            </a:prstGeom>
            <a:noFill/>
            <a:ln w="9525">
              <a:noFill/>
              <a:miter lim="800000"/>
              <a:headEnd/>
              <a:tailEnd/>
            </a:ln>
          </p:spPr>
        </p:pic>
        <p:sp>
          <p:nvSpPr>
            <p:cNvPr id="68703" name="AutoShape 87"/>
            <p:cNvSpPr>
              <a:spLocks noChangeArrowheads="1"/>
            </p:cNvSpPr>
            <p:nvPr/>
          </p:nvSpPr>
          <p:spPr bwMode="auto">
            <a:xfrm>
              <a:off x="768" y="3601"/>
              <a:ext cx="288" cy="191"/>
            </a:xfrm>
            <a:prstGeom prst="rightArrow">
              <a:avLst>
                <a:gd name="adj1" fmla="val 50000"/>
                <a:gd name="adj2" fmla="val 37501"/>
              </a:avLst>
            </a:prstGeom>
            <a:solidFill>
              <a:schemeClr val="accent1"/>
            </a:solidFill>
            <a:ln w="9525">
              <a:solidFill>
                <a:schemeClr val="tx1"/>
              </a:solidFill>
              <a:miter lim="800000"/>
              <a:headEnd/>
              <a:tailEnd/>
            </a:ln>
          </p:spPr>
          <p:txBody>
            <a:bodyPr wrap="none" anchor="ctr"/>
            <a:lstStyle/>
            <a:p>
              <a:endParaRPr lang="en-US"/>
            </a:p>
          </p:txBody>
        </p:sp>
      </p:grpSp>
      <p:grpSp>
        <p:nvGrpSpPr>
          <p:cNvPr id="7" name="Group 352"/>
          <p:cNvGrpSpPr>
            <a:grpSpLocks/>
          </p:cNvGrpSpPr>
          <p:nvPr/>
        </p:nvGrpSpPr>
        <p:grpSpPr bwMode="auto">
          <a:xfrm>
            <a:off x="6610964" y="2586653"/>
            <a:ext cx="1834184" cy="1029474"/>
            <a:chOff x="7455166" y="1627039"/>
            <a:chExt cx="1834691" cy="1028204"/>
          </a:xfrm>
        </p:grpSpPr>
        <p:sp>
          <p:nvSpPr>
            <p:cNvPr id="68692" name="AutoShape 76"/>
            <p:cNvSpPr>
              <a:spLocks noChangeArrowheads="1"/>
            </p:cNvSpPr>
            <p:nvPr/>
          </p:nvSpPr>
          <p:spPr bwMode="auto">
            <a:xfrm rot="19989599" flipV="1">
              <a:off x="7455166" y="2110528"/>
              <a:ext cx="543075" cy="114159"/>
            </a:xfrm>
            <a:prstGeom prst="leftArrow">
              <a:avLst>
                <a:gd name="adj1" fmla="val 50000"/>
                <a:gd name="adj2" fmla="val 171082"/>
              </a:avLst>
            </a:prstGeom>
            <a:solidFill>
              <a:srgbClr val="969696"/>
            </a:solidFill>
            <a:ln w="9525">
              <a:noFill/>
              <a:miter lim="800000"/>
              <a:headEnd/>
              <a:tailEnd/>
            </a:ln>
          </p:spPr>
          <p:txBody>
            <a:bodyPr wrap="none" anchor="ctr"/>
            <a:lstStyle/>
            <a:p>
              <a:endParaRPr lang="en-US"/>
            </a:p>
          </p:txBody>
        </p:sp>
        <p:grpSp>
          <p:nvGrpSpPr>
            <p:cNvPr id="8" name="Group 10"/>
            <p:cNvGrpSpPr>
              <a:grpSpLocks/>
            </p:cNvGrpSpPr>
            <p:nvPr/>
          </p:nvGrpSpPr>
          <p:grpSpPr bwMode="auto">
            <a:xfrm>
              <a:off x="7544347" y="1627039"/>
              <a:ext cx="1745510" cy="1028204"/>
              <a:chOff x="4406" y="2449"/>
              <a:chExt cx="1860" cy="636"/>
            </a:xfrm>
          </p:grpSpPr>
          <p:sp>
            <p:nvSpPr>
              <p:cNvPr id="336" name="Rectangle 11"/>
              <p:cNvSpPr>
                <a:spLocks noChangeArrowheads="1"/>
              </p:cNvSpPr>
              <p:nvPr/>
            </p:nvSpPr>
            <p:spPr bwMode="auto">
              <a:xfrm>
                <a:off x="4406" y="2948"/>
                <a:ext cx="1860" cy="137"/>
              </a:xfrm>
              <a:prstGeom prst="rect">
                <a:avLst/>
              </a:prstGeom>
              <a:noFill/>
              <a:ln w="9525">
                <a:noFill/>
                <a:miter lim="800000"/>
                <a:headEnd/>
                <a:tailEnd/>
              </a:ln>
            </p:spPr>
            <p:txBody>
              <a:bodyPr>
                <a:spAutoFit/>
              </a:bodyPr>
              <a:lstStyle/>
              <a:p>
                <a:pPr marL="114300" lvl="1" algn="ctr" eaLnBrk="1" hangingPunct="1">
                  <a:lnSpc>
                    <a:spcPct val="80000"/>
                  </a:lnSpc>
                  <a:spcAft>
                    <a:spcPct val="25000"/>
                  </a:spcAft>
                  <a:defRPr/>
                </a:pPr>
                <a:r>
                  <a:rPr lang="en-US" sz="1050" dirty="0">
                    <a:latin typeface="Arial" charset="0"/>
                  </a:rPr>
                  <a:t>TCP </a:t>
                </a:r>
                <a:r>
                  <a:rPr lang="zh-CN" altLang="en-US" sz="1050" dirty="0" smtClean="0">
                    <a:latin typeface="Arial" charset="0"/>
                  </a:rPr>
                  <a:t>和</a:t>
                </a:r>
                <a:r>
                  <a:rPr lang="en-US" sz="1050" dirty="0" smtClean="0">
                    <a:latin typeface="Arial" charset="0"/>
                  </a:rPr>
                  <a:t> </a:t>
                </a:r>
                <a:r>
                  <a:rPr lang="en-US" sz="1050" dirty="0">
                    <a:latin typeface="Arial" charset="0"/>
                  </a:rPr>
                  <a:t>HTTP </a:t>
                </a:r>
                <a:r>
                  <a:rPr lang="zh-CN" altLang="en-US" sz="1050" dirty="0" smtClean="0">
                    <a:latin typeface="Arial" charset="0"/>
                  </a:rPr>
                  <a:t>优化</a:t>
                </a:r>
                <a:endParaRPr lang="en-US" sz="1100" dirty="0">
                  <a:latin typeface="Arial" charset="0"/>
                </a:endParaRPr>
              </a:p>
            </p:txBody>
          </p:sp>
          <p:sp>
            <p:nvSpPr>
              <p:cNvPr id="337" name="AutoShape 12"/>
              <p:cNvSpPr>
                <a:spLocks noChangeArrowheads="1"/>
              </p:cNvSpPr>
              <p:nvPr/>
            </p:nvSpPr>
            <p:spPr bwMode="auto">
              <a:xfrm>
                <a:off x="4828" y="2449"/>
                <a:ext cx="1217" cy="470"/>
              </a:xfrm>
              <a:prstGeom prst="roundRect">
                <a:avLst>
                  <a:gd name="adj" fmla="val 16667"/>
                </a:avLst>
              </a:prstGeom>
              <a:solidFill>
                <a:schemeClr val="accent1">
                  <a:lumMod val="20000"/>
                  <a:lumOff val="8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en-US"/>
              </a:p>
            </p:txBody>
          </p:sp>
          <p:pic>
            <p:nvPicPr>
              <p:cNvPr id="68695" name="Picture 13" descr="IBR Graphic"/>
              <p:cNvPicPr>
                <a:picLocks noChangeAspect="1" noChangeArrowheads="1"/>
              </p:cNvPicPr>
              <p:nvPr/>
            </p:nvPicPr>
            <p:blipFill>
              <a:blip r:embed="rId7" cstate="print">
                <a:clrChange>
                  <a:clrFrom>
                    <a:srgbClr val="FFFFFF"/>
                  </a:clrFrom>
                  <a:clrTo>
                    <a:srgbClr val="FFFFFF">
                      <a:alpha val="0"/>
                    </a:srgbClr>
                  </a:clrTo>
                </a:clrChange>
              </a:blip>
              <a:srcRect r="13437" b="19231"/>
              <a:stretch>
                <a:fillRect/>
              </a:stretch>
            </p:blipFill>
            <p:spPr bwMode="auto">
              <a:xfrm>
                <a:off x="4970" y="2478"/>
                <a:ext cx="853" cy="431"/>
              </a:xfrm>
              <a:prstGeom prst="rect">
                <a:avLst/>
              </a:prstGeom>
              <a:noFill/>
              <a:ln w="9525">
                <a:noFill/>
                <a:miter lim="800000"/>
                <a:headEnd/>
                <a:tailEnd/>
              </a:ln>
            </p:spPr>
          </p:pic>
        </p:grpSp>
      </p:grpSp>
      <p:pic>
        <p:nvPicPr>
          <p:cNvPr id="45060" name="Picture 4" descr="C:\Documents and Settings\cmurphy\Local Settings\Temporary Internet Files\Content.IE5\8YUXSKFQ\MCj04314930000[1].png"/>
          <p:cNvPicPr>
            <a:picLocks noChangeAspect="1" noChangeArrowheads="1"/>
          </p:cNvPicPr>
          <p:nvPr/>
        </p:nvPicPr>
        <p:blipFill>
          <a:blip r:embed="rId8" cstate="print"/>
          <a:srcRect/>
          <a:stretch>
            <a:fillRect/>
          </a:stretch>
        </p:blipFill>
        <p:spPr bwMode="auto">
          <a:xfrm>
            <a:off x="2235926" y="5246630"/>
            <a:ext cx="257175" cy="257175"/>
          </a:xfrm>
          <a:prstGeom prst="rect">
            <a:avLst/>
          </a:prstGeom>
          <a:noFill/>
          <a:ln w="9525">
            <a:noFill/>
            <a:miter lim="800000"/>
            <a:headEnd/>
            <a:tailEnd/>
          </a:ln>
        </p:spPr>
      </p:pic>
      <p:pic>
        <p:nvPicPr>
          <p:cNvPr id="355" name="Picture 4" descr="C:\Documents and Settings\cmurphy\Local Settings\Temporary Internet Files\Content.IE5\8YUXSKFQ\MCj04314930000[1].png"/>
          <p:cNvPicPr>
            <a:picLocks noChangeAspect="1" noChangeArrowheads="1"/>
          </p:cNvPicPr>
          <p:nvPr/>
        </p:nvPicPr>
        <p:blipFill>
          <a:blip r:embed="rId8" cstate="print"/>
          <a:srcRect/>
          <a:stretch>
            <a:fillRect/>
          </a:stretch>
        </p:blipFill>
        <p:spPr bwMode="auto">
          <a:xfrm>
            <a:off x="5474349" y="3166427"/>
            <a:ext cx="257175" cy="257175"/>
          </a:xfrm>
          <a:prstGeom prst="rect">
            <a:avLst/>
          </a:prstGeom>
          <a:noFill/>
          <a:ln w="9525">
            <a:noFill/>
            <a:miter lim="800000"/>
            <a:headEnd/>
            <a:tailEnd/>
          </a:ln>
        </p:spPr>
      </p:pic>
      <p:pic>
        <p:nvPicPr>
          <p:cNvPr id="356" name="Picture 4" descr="C:\Documents and Settings\cmurphy\Local Settings\Temporary Internet Files\Content.IE5\8YUXSKFQ\MCj04314930000[1].png"/>
          <p:cNvPicPr>
            <a:picLocks noChangeAspect="1" noChangeArrowheads="1"/>
          </p:cNvPicPr>
          <p:nvPr/>
        </p:nvPicPr>
        <p:blipFill>
          <a:blip r:embed="rId8" cstate="print"/>
          <a:srcRect/>
          <a:stretch>
            <a:fillRect/>
          </a:stretch>
        </p:blipFill>
        <p:spPr bwMode="auto">
          <a:xfrm>
            <a:off x="2219390" y="3157525"/>
            <a:ext cx="257175" cy="257175"/>
          </a:xfrm>
          <a:prstGeom prst="rect">
            <a:avLst/>
          </a:prstGeom>
          <a:noFill/>
          <a:ln w="9525">
            <a:noFill/>
            <a:miter lim="800000"/>
            <a:headEnd/>
            <a:tailEnd/>
          </a:ln>
        </p:spPr>
      </p:pic>
      <p:pic>
        <p:nvPicPr>
          <p:cNvPr id="359" name="Picture 4" descr="C:\Documents and Settings\cmurphy\Local Settings\Temporary Internet Files\Content.IE5\8YUXSKFQ\MCj04314930000[1].png"/>
          <p:cNvPicPr>
            <a:picLocks noChangeAspect="1" noChangeArrowheads="1"/>
          </p:cNvPicPr>
          <p:nvPr/>
        </p:nvPicPr>
        <p:blipFill>
          <a:blip r:embed="rId8" cstate="print"/>
          <a:srcRect/>
          <a:stretch>
            <a:fillRect/>
          </a:stretch>
        </p:blipFill>
        <p:spPr bwMode="auto">
          <a:xfrm>
            <a:off x="5469437" y="5267736"/>
            <a:ext cx="257175" cy="257175"/>
          </a:xfrm>
          <a:prstGeom prst="rect">
            <a:avLst/>
          </a:prstGeom>
          <a:noFill/>
          <a:ln w="9525">
            <a:noFill/>
            <a:miter lim="800000"/>
            <a:headEnd/>
            <a:tailEnd/>
          </a:ln>
        </p:spPr>
      </p:pic>
      <p:sp>
        <p:nvSpPr>
          <p:cNvPr id="68673" name="Text Box 35"/>
          <p:cNvSpPr txBox="1">
            <a:spLocks noChangeArrowheads="1"/>
          </p:cNvSpPr>
          <p:nvPr/>
        </p:nvSpPr>
        <p:spPr bwMode="auto">
          <a:xfrm>
            <a:off x="877506" y="2648560"/>
            <a:ext cx="1657350" cy="293687"/>
          </a:xfrm>
          <a:prstGeom prst="rect">
            <a:avLst/>
          </a:prstGeom>
          <a:noFill/>
          <a:ln w="25400">
            <a:noFill/>
            <a:miter lim="800000"/>
            <a:headEnd/>
            <a:tailEnd/>
          </a:ln>
        </p:spPr>
        <p:txBody>
          <a:bodyPr anchor="ctr">
            <a:spAutoFit/>
          </a:bodyPr>
          <a:lstStyle/>
          <a:p>
            <a:pPr algn="ctr"/>
            <a:r>
              <a:rPr lang="en-US" sz="1300" b="1" dirty="0">
                <a:solidFill>
                  <a:srgbClr val="D08B2E"/>
                </a:solidFill>
              </a:rPr>
              <a:t>Data </a:t>
            </a:r>
            <a:r>
              <a:rPr lang="en-US" sz="1300" b="1" dirty="0" smtClean="0">
                <a:solidFill>
                  <a:srgbClr val="D08B2E"/>
                </a:solidFill>
              </a:rPr>
              <a:t>Center 1</a:t>
            </a:r>
            <a:endParaRPr lang="en-US" sz="1300" b="1" dirty="0">
              <a:solidFill>
                <a:srgbClr val="D08B2E"/>
              </a:solidFill>
            </a:endParaRPr>
          </a:p>
        </p:txBody>
      </p:sp>
      <p:sp>
        <p:nvSpPr>
          <p:cNvPr id="68674" name="Text Box 35"/>
          <p:cNvSpPr txBox="1">
            <a:spLocks noChangeArrowheads="1"/>
          </p:cNvSpPr>
          <p:nvPr/>
        </p:nvSpPr>
        <p:spPr bwMode="auto">
          <a:xfrm>
            <a:off x="5323321" y="2637447"/>
            <a:ext cx="1657350" cy="292100"/>
          </a:xfrm>
          <a:prstGeom prst="rect">
            <a:avLst/>
          </a:prstGeom>
          <a:noFill/>
          <a:ln w="25400">
            <a:noFill/>
            <a:miter lim="800000"/>
            <a:headEnd/>
            <a:tailEnd/>
          </a:ln>
        </p:spPr>
        <p:txBody>
          <a:bodyPr anchor="ctr">
            <a:spAutoFit/>
          </a:bodyPr>
          <a:lstStyle/>
          <a:p>
            <a:pPr algn="ctr"/>
            <a:r>
              <a:rPr lang="en-US" sz="1300" b="1" dirty="0">
                <a:solidFill>
                  <a:srgbClr val="D08B2E"/>
                </a:solidFill>
              </a:rPr>
              <a:t>Data </a:t>
            </a:r>
            <a:r>
              <a:rPr lang="en-US" sz="1300" b="1" dirty="0" smtClean="0">
                <a:solidFill>
                  <a:srgbClr val="D08B2E"/>
                </a:solidFill>
              </a:rPr>
              <a:t>Center 2</a:t>
            </a:r>
            <a:endParaRPr lang="en-US" sz="1300" b="1" dirty="0">
              <a:solidFill>
                <a:srgbClr val="D08B2E"/>
              </a:solidFill>
            </a:endParaRPr>
          </a:p>
        </p:txBody>
      </p:sp>
      <p:grpSp>
        <p:nvGrpSpPr>
          <p:cNvPr id="9" name="Group 161"/>
          <p:cNvGrpSpPr/>
          <p:nvPr/>
        </p:nvGrpSpPr>
        <p:grpSpPr>
          <a:xfrm>
            <a:off x="6554990" y="3302971"/>
            <a:ext cx="1817639" cy="2438417"/>
            <a:chOff x="7289849" y="2698750"/>
            <a:chExt cx="1817639" cy="2438417"/>
          </a:xfrm>
        </p:grpSpPr>
        <p:sp>
          <p:nvSpPr>
            <p:cNvPr id="68679" name="AutoShape 3"/>
            <p:cNvSpPr>
              <a:spLocks noChangeArrowheads="1"/>
            </p:cNvSpPr>
            <p:nvPr/>
          </p:nvSpPr>
          <p:spPr bwMode="auto">
            <a:xfrm rot="2351407" flipV="1">
              <a:off x="7289849" y="2953744"/>
              <a:ext cx="731020" cy="118984"/>
            </a:xfrm>
            <a:prstGeom prst="leftArrow">
              <a:avLst>
                <a:gd name="adj1" fmla="val 50000"/>
                <a:gd name="adj2" fmla="val 171068"/>
              </a:avLst>
            </a:prstGeom>
            <a:solidFill>
              <a:srgbClr val="969696"/>
            </a:solidFill>
            <a:ln w="9525">
              <a:noFill/>
              <a:miter lim="800000"/>
              <a:headEnd/>
              <a:tailEnd/>
            </a:ln>
          </p:spPr>
          <p:txBody>
            <a:bodyPr wrap="none" anchor="ctr"/>
            <a:lstStyle/>
            <a:p>
              <a:endParaRPr lang="en-US"/>
            </a:p>
          </p:txBody>
        </p:sp>
        <p:grpSp>
          <p:nvGrpSpPr>
            <p:cNvPr id="10" name="Group 94"/>
            <p:cNvGrpSpPr>
              <a:grpSpLocks/>
            </p:cNvGrpSpPr>
            <p:nvPr/>
          </p:nvGrpSpPr>
          <p:grpSpPr bwMode="auto">
            <a:xfrm>
              <a:off x="7321425" y="2698750"/>
              <a:ext cx="1786063" cy="2438417"/>
              <a:chOff x="-249" y="610"/>
              <a:chExt cx="1929" cy="2750"/>
            </a:xfrm>
          </p:grpSpPr>
          <p:sp>
            <p:nvSpPr>
              <p:cNvPr id="68680" name="AutoShape 3"/>
              <p:cNvSpPr>
                <a:spLocks noChangeArrowheads="1"/>
              </p:cNvSpPr>
              <p:nvPr/>
            </p:nvSpPr>
            <p:spPr bwMode="auto">
              <a:xfrm rot="20009701" flipV="1">
                <a:off x="-249" y="1564"/>
                <a:ext cx="710" cy="118"/>
              </a:xfrm>
              <a:prstGeom prst="leftArrow">
                <a:avLst>
                  <a:gd name="adj1" fmla="val 50000"/>
                  <a:gd name="adj2" fmla="val 171065"/>
                </a:avLst>
              </a:prstGeom>
              <a:solidFill>
                <a:srgbClr val="969696"/>
              </a:solidFill>
              <a:ln w="9525">
                <a:noFill/>
                <a:miter lim="800000"/>
                <a:headEnd/>
                <a:tailEnd/>
              </a:ln>
            </p:spPr>
            <p:txBody>
              <a:bodyPr wrap="none" anchor="ctr"/>
              <a:lstStyle/>
              <a:p>
                <a:endParaRPr lang="en-US"/>
              </a:p>
            </p:txBody>
          </p:sp>
          <p:grpSp>
            <p:nvGrpSpPr>
              <p:cNvPr id="11" name="Group 60"/>
              <p:cNvGrpSpPr>
                <a:grpSpLocks/>
              </p:cNvGrpSpPr>
              <p:nvPr/>
            </p:nvGrpSpPr>
            <p:grpSpPr bwMode="auto">
              <a:xfrm>
                <a:off x="192" y="610"/>
                <a:ext cx="1488" cy="2750"/>
                <a:chOff x="3936" y="658"/>
                <a:chExt cx="1488" cy="2750"/>
              </a:xfrm>
            </p:grpSpPr>
            <p:sp>
              <p:nvSpPr>
                <p:cNvPr id="343" name="Rectangle 61"/>
                <p:cNvSpPr>
                  <a:spLocks noChangeArrowheads="1"/>
                </p:cNvSpPr>
                <p:nvPr/>
              </p:nvSpPr>
              <p:spPr bwMode="auto">
                <a:xfrm>
                  <a:off x="3936" y="658"/>
                  <a:ext cx="1488" cy="2750"/>
                </a:xfrm>
                <a:prstGeom prst="rect">
                  <a:avLst/>
                </a:prstGeom>
                <a:noFill/>
                <a:ln w="9525">
                  <a:noFill/>
                  <a:miter lim="800000"/>
                  <a:headEnd/>
                  <a:tailEnd/>
                </a:ln>
              </p:spPr>
              <p:txBody>
                <a:bodyPr>
                  <a:spAutoFit/>
                </a:bodyPr>
                <a:lstStyle/>
                <a:p>
                  <a:pPr marL="114300" lvl="1" algn="ctr" eaLnBrk="1" hangingPunct="1">
                    <a:lnSpc>
                      <a:spcPct val="80000"/>
                    </a:lnSpc>
                    <a:spcAft>
                      <a:spcPct val="25000"/>
                    </a:spcAft>
                    <a:defRPr/>
                  </a:pPr>
                  <a:endParaRPr lang="en-US" sz="1200" b="1" dirty="0">
                    <a:latin typeface="Arial" charset="0"/>
                  </a:endParaRPr>
                </a:p>
                <a:p>
                  <a:pPr marL="114300" lvl="1" algn="ctr" eaLnBrk="1" hangingPunct="1">
                    <a:lnSpc>
                      <a:spcPct val="80000"/>
                    </a:lnSpc>
                    <a:spcAft>
                      <a:spcPct val="25000"/>
                    </a:spcAft>
                    <a:defRPr/>
                  </a:pPr>
                  <a:endParaRPr lang="en-US" sz="1200" b="1" dirty="0">
                    <a:latin typeface="Arial" charset="0"/>
                  </a:endParaRPr>
                </a:p>
                <a:p>
                  <a:pPr marL="114300" lvl="1" algn="ctr" eaLnBrk="1" hangingPunct="1">
                    <a:lnSpc>
                      <a:spcPct val="80000"/>
                    </a:lnSpc>
                    <a:spcAft>
                      <a:spcPct val="25000"/>
                    </a:spcAft>
                    <a:defRPr/>
                  </a:pPr>
                  <a:endParaRPr lang="en-US" sz="1200" b="1" dirty="0">
                    <a:latin typeface="Arial" charset="0"/>
                  </a:endParaRPr>
                </a:p>
                <a:p>
                  <a:pPr marL="114300" lvl="1" algn="ctr" eaLnBrk="1" hangingPunct="1">
                    <a:lnSpc>
                      <a:spcPct val="80000"/>
                    </a:lnSpc>
                    <a:spcAft>
                      <a:spcPct val="25000"/>
                    </a:spcAft>
                    <a:defRPr/>
                  </a:pPr>
                  <a:endParaRPr lang="en-US" sz="1200" b="1" dirty="0">
                    <a:latin typeface="Arial" charset="0"/>
                  </a:endParaRPr>
                </a:p>
                <a:p>
                  <a:pPr marL="114300" lvl="1" algn="ctr" eaLnBrk="1" hangingPunct="1">
                    <a:lnSpc>
                      <a:spcPct val="80000"/>
                    </a:lnSpc>
                    <a:spcAft>
                      <a:spcPct val="25000"/>
                    </a:spcAft>
                    <a:defRPr/>
                  </a:pPr>
                  <a:endParaRPr lang="en-US" sz="1200" b="1" dirty="0">
                    <a:latin typeface="Arial" charset="0"/>
                  </a:endParaRPr>
                </a:p>
                <a:p>
                  <a:pPr marL="114300" lvl="1" algn="ctr" eaLnBrk="1" hangingPunct="1">
                    <a:lnSpc>
                      <a:spcPct val="80000"/>
                    </a:lnSpc>
                    <a:spcAft>
                      <a:spcPct val="25000"/>
                    </a:spcAft>
                    <a:defRPr/>
                  </a:pPr>
                  <a:r>
                    <a:rPr lang="en-US" sz="1050" dirty="0" smtClean="0">
                      <a:latin typeface="Arial" charset="0"/>
                    </a:rPr>
                    <a:t>HTTP</a:t>
                  </a:r>
                  <a:r>
                    <a:rPr lang="zh-CN" altLang="en-US" sz="1050" dirty="0" smtClean="0">
                      <a:latin typeface="Arial" charset="0"/>
                    </a:rPr>
                    <a:t>等应用的优化</a:t>
                  </a:r>
                  <a:endParaRPr lang="en-US" sz="1050" dirty="0">
                    <a:latin typeface="Arial" charset="0"/>
                  </a:endParaRPr>
                </a:p>
                <a:p>
                  <a:pPr marL="114300" lvl="1" algn="ctr" eaLnBrk="1" hangingPunct="1">
                    <a:lnSpc>
                      <a:spcPct val="80000"/>
                    </a:lnSpc>
                    <a:spcAft>
                      <a:spcPct val="25000"/>
                    </a:spcAft>
                    <a:defRPr/>
                  </a:pPr>
                  <a:endParaRPr lang="en-US" sz="1400" b="1" dirty="0">
                    <a:latin typeface="Arial" charset="0"/>
                  </a:endParaRPr>
                </a:p>
                <a:p>
                  <a:pPr marL="114300" lvl="1" algn="ctr" eaLnBrk="1" hangingPunct="1">
                    <a:lnSpc>
                      <a:spcPct val="80000"/>
                    </a:lnSpc>
                    <a:spcAft>
                      <a:spcPct val="25000"/>
                    </a:spcAft>
                    <a:defRPr/>
                  </a:pPr>
                  <a:endParaRPr lang="en-US" sz="1400" b="1" dirty="0">
                    <a:latin typeface="Arial" charset="0"/>
                  </a:endParaRPr>
                </a:p>
                <a:p>
                  <a:pPr marL="114300" lvl="1" algn="ctr" eaLnBrk="1" hangingPunct="1">
                    <a:lnSpc>
                      <a:spcPct val="80000"/>
                    </a:lnSpc>
                    <a:spcAft>
                      <a:spcPct val="25000"/>
                    </a:spcAft>
                    <a:defRPr/>
                  </a:pPr>
                  <a:endParaRPr lang="en-US" sz="1400" b="1" dirty="0">
                    <a:latin typeface="Arial" charset="0"/>
                  </a:endParaRPr>
                </a:p>
                <a:p>
                  <a:pPr marL="114300" lvl="1" algn="ctr" eaLnBrk="1" hangingPunct="1">
                    <a:lnSpc>
                      <a:spcPct val="80000"/>
                    </a:lnSpc>
                    <a:spcAft>
                      <a:spcPct val="25000"/>
                    </a:spcAft>
                    <a:defRPr/>
                  </a:pPr>
                  <a:endParaRPr lang="en-US" sz="1400" b="1" dirty="0">
                    <a:latin typeface="Arial" charset="0"/>
                  </a:endParaRPr>
                </a:p>
                <a:p>
                  <a:pPr marL="114300" lvl="1" algn="ctr" eaLnBrk="1" hangingPunct="1">
                    <a:lnSpc>
                      <a:spcPct val="80000"/>
                    </a:lnSpc>
                    <a:spcAft>
                      <a:spcPct val="25000"/>
                    </a:spcAft>
                    <a:defRPr/>
                  </a:pPr>
                  <a:endParaRPr lang="en-US" sz="1400" dirty="0">
                    <a:latin typeface="Arial" charset="0"/>
                  </a:endParaRPr>
                </a:p>
              </p:txBody>
            </p:sp>
            <p:sp>
              <p:nvSpPr>
                <p:cNvPr id="344" name="AutoShape 62"/>
                <p:cNvSpPr>
                  <a:spLocks noChangeArrowheads="1"/>
                </p:cNvSpPr>
                <p:nvPr/>
              </p:nvSpPr>
              <p:spPr bwMode="auto">
                <a:xfrm>
                  <a:off x="4023" y="1249"/>
                  <a:ext cx="1397" cy="469"/>
                </a:xfrm>
                <a:prstGeom prst="roundRect">
                  <a:avLst>
                    <a:gd name="adj" fmla="val 16667"/>
                  </a:avLst>
                </a:prstGeom>
                <a:solidFill>
                  <a:schemeClr val="accent1">
                    <a:lumMod val="20000"/>
                    <a:lumOff val="80000"/>
                  </a:schemeClr>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en-US"/>
                </a:p>
              </p:txBody>
            </p:sp>
            <p:pic>
              <p:nvPicPr>
                <p:cNvPr id="68684" name="Picture 63" descr="building"/>
                <p:cNvPicPr>
                  <a:picLocks noChangeAspect="1" noChangeArrowheads="1"/>
                </p:cNvPicPr>
                <p:nvPr/>
              </p:nvPicPr>
              <p:blipFill>
                <a:blip r:embed="rId9" cstate="print"/>
                <a:srcRect/>
                <a:stretch>
                  <a:fillRect/>
                </a:stretch>
              </p:blipFill>
              <p:spPr bwMode="auto">
                <a:xfrm>
                  <a:off x="4075" y="1317"/>
                  <a:ext cx="228" cy="362"/>
                </a:xfrm>
                <a:prstGeom prst="rect">
                  <a:avLst/>
                </a:prstGeom>
                <a:noFill/>
                <a:ln w="9525">
                  <a:noFill/>
                  <a:miter lim="800000"/>
                  <a:headEnd/>
                  <a:tailEnd/>
                </a:ln>
              </p:spPr>
            </p:pic>
            <p:pic>
              <p:nvPicPr>
                <p:cNvPr id="68685" name="Picture 64" descr="building"/>
                <p:cNvPicPr>
                  <a:picLocks noChangeAspect="1" noChangeArrowheads="1"/>
                </p:cNvPicPr>
                <p:nvPr/>
              </p:nvPicPr>
              <p:blipFill>
                <a:blip r:embed="rId10" cstate="print"/>
                <a:srcRect/>
                <a:stretch>
                  <a:fillRect/>
                </a:stretch>
              </p:blipFill>
              <p:spPr bwMode="auto">
                <a:xfrm>
                  <a:off x="4413" y="1344"/>
                  <a:ext cx="182" cy="312"/>
                </a:xfrm>
                <a:prstGeom prst="rect">
                  <a:avLst/>
                </a:prstGeom>
                <a:noFill/>
                <a:ln w="9525">
                  <a:noFill/>
                  <a:miter lim="800000"/>
                  <a:headEnd/>
                  <a:tailEnd/>
                </a:ln>
              </p:spPr>
            </p:pic>
            <p:pic>
              <p:nvPicPr>
                <p:cNvPr id="68686" name="Picture 65" descr="building"/>
                <p:cNvPicPr>
                  <a:picLocks noChangeAspect="1" noChangeArrowheads="1"/>
                </p:cNvPicPr>
                <p:nvPr/>
              </p:nvPicPr>
              <p:blipFill>
                <a:blip r:embed="rId11" cstate="print"/>
                <a:srcRect/>
                <a:stretch>
                  <a:fillRect/>
                </a:stretch>
              </p:blipFill>
              <p:spPr bwMode="auto">
                <a:xfrm>
                  <a:off x="4236" y="1388"/>
                  <a:ext cx="196" cy="312"/>
                </a:xfrm>
                <a:prstGeom prst="rect">
                  <a:avLst/>
                </a:prstGeom>
                <a:noFill/>
                <a:ln w="9525">
                  <a:noFill/>
                  <a:miter lim="800000"/>
                  <a:headEnd/>
                  <a:tailEnd/>
                </a:ln>
              </p:spPr>
            </p:pic>
            <p:pic>
              <p:nvPicPr>
                <p:cNvPr id="68687" name="Picture 66" descr="building"/>
                <p:cNvPicPr>
                  <a:picLocks noChangeAspect="1" noChangeArrowheads="1"/>
                </p:cNvPicPr>
                <p:nvPr/>
              </p:nvPicPr>
              <p:blipFill>
                <a:blip r:embed="rId9" cstate="print"/>
                <a:srcRect/>
                <a:stretch>
                  <a:fillRect/>
                </a:stretch>
              </p:blipFill>
              <p:spPr bwMode="auto">
                <a:xfrm>
                  <a:off x="4856" y="1297"/>
                  <a:ext cx="228" cy="362"/>
                </a:xfrm>
                <a:prstGeom prst="rect">
                  <a:avLst/>
                </a:prstGeom>
                <a:noFill/>
                <a:ln w="9525">
                  <a:noFill/>
                  <a:miter lim="800000"/>
                  <a:headEnd/>
                  <a:tailEnd/>
                </a:ln>
              </p:spPr>
            </p:pic>
            <p:pic>
              <p:nvPicPr>
                <p:cNvPr id="68688" name="Picture 67" descr="building"/>
                <p:cNvPicPr>
                  <a:picLocks noChangeAspect="1" noChangeArrowheads="1"/>
                </p:cNvPicPr>
                <p:nvPr/>
              </p:nvPicPr>
              <p:blipFill>
                <a:blip r:embed="rId10" cstate="print"/>
                <a:srcRect/>
                <a:stretch>
                  <a:fillRect/>
                </a:stretch>
              </p:blipFill>
              <p:spPr bwMode="auto">
                <a:xfrm>
                  <a:off x="5194" y="1324"/>
                  <a:ext cx="182" cy="312"/>
                </a:xfrm>
                <a:prstGeom prst="rect">
                  <a:avLst/>
                </a:prstGeom>
                <a:noFill/>
                <a:ln w="9525">
                  <a:noFill/>
                  <a:miter lim="800000"/>
                  <a:headEnd/>
                  <a:tailEnd/>
                </a:ln>
              </p:spPr>
            </p:pic>
            <p:pic>
              <p:nvPicPr>
                <p:cNvPr id="68689" name="Picture 68" descr="building"/>
                <p:cNvPicPr>
                  <a:picLocks noChangeAspect="1" noChangeArrowheads="1"/>
                </p:cNvPicPr>
                <p:nvPr/>
              </p:nvPicPr>
              <p:blipFill>
                <a:blip r:embed="rId11" cstate="print"/>
                <a:srcRect/>
                <a:stretch>
                  <a:fillRect/>
                </a:stretch>
              </p:blipFill>
              <p:spPr bwMode="auto">
                <a:xfrm>
                  <a:off x="5017" y="1368"/>
                  <a:ext cx="196" cy="312"/>
                </a:xfrm>
                <a:prstGeom prst="rect">
                  <a:avLst/>
                </a:prstGeom>
                <a:noFill/>
                <a:ln w="9525">
                  <a:noFill/>
                  <a:miter lim="800000"/>
                  <a:headEnd/>
                  <a:tailEnd/>
                </a:ln>
              </p:spPr>
            </p:pic>
            <p:sp>
              <p:nvSpPr>
                <p:cNvPr id="68690" name="AutoShape 69"/>
                <p:cNvSpPr>
                  <a:spLocks noChangeArrowheads="1"/>
                </p:cNvSpPr>
                <p:nvPr/>
              </p:nvSpPr>
              <p:spPr bwMode="auto">
                <a:xfrm>
                  <a:off x="4608" y="1440"/>
                  <a:ext cx="240" cy="143"/>
                </a:xfrm>
                <a:prstGeom prst="leftRightArrow">
                  <a:avLst>
                    <a:gd name="adj1" fmla="val 50000"/>
                    <a:gd name="adj2" fmla="val 33333"/>
                  </a:avLst>
                </a:prstGeom>
                <a:solidFill>
                  <a:schemeClr val="accent1"/>
                </a:solidFill>
                <a:ln w="9525">
                  <a:solidFill>
                    <a:schemeClr val="tx1"/>
                  </a:solidFill>
                  <a:miter lim="800000"/>
                  <a:headEnd/>
                  <a:tailEnd/>
                </a:ln>
              </p:spPr>
              <p:txBody>
                <a:bodyPr wrap="none" anchor="ctr"/>
                <a:lstStyle/>
                <a:p>
                  <a:endParaRPr lang="en-US"/>
                </a:p>
              </p:txBody>
            </p:sp>
          </p:grpSp>
        </p:grpSp>
      </p:grpSp>
      <p:sp>
        <p:nvSpPr>
          <p:cNvPr id="191" name="Rectangle 1070"/>
          <p:cNvSpPr>
            <a:spLocks noChangeArrowheads="1"/>
          </p:cNvSpPr>
          <p:nvPr/>
        </p:nvSpPr>
        <p:spPr bwMode="auto">
          <a:xfrm>
            <a:off x="765053" y="4249063"/>
            <a:ext cx="498475" cy="203200"/>
          </a:xfrm>
          <a:prstGeom prst="rect">
            <a:avLst/>
          </a:prstGeom>
          <a:noFill/>
          <a:ln w="9525">
            <a:noFill/>
            <a:miter lim="800000"/>
            <a:headEnd/>
            <a:tailEnd/>
          </a:ln>
        </p:spPr>
        <p:txBody>
          <a:bodyPr wrap="none">
            <a:spAutoFit/>
          </a:bodyPr>
          <a:lstStyle/>
          <a:p>
            <a:pPr algn="ctr">
              <a:lnSpc>
                <a:spcPct val="90000"/>
              </a:lnSpc>
            </a:pPr>
            <a:r>
              <a:rPr lang="en-US" sz="800" b="1"/>
              <a:t>BIG-IP</a:t>
            </a:r>
          </a:p>
        </p:txBody>
      </p:sp>
      <p:sp>
        <p:nvSpPr>
          <p:cNvPr id="192" name="Rectangle 1070"/>
          <p:cNvSpPr>
            <a:spLocks noChangeArrowheads="1"/>
          </p:cNvSpPr>
          <p:nvPr/>
        </p:nvSpPr>
        <p:spPr bwMode="auto">
          <a:xfrm>
            <a:off x="764862" y="5269831"/>
            <a:ext cx="498855" cy="313932"/>
          </a:xfrm>
          <a:prstGeom prst="rect">
            <a:avLst/>
          </a:prstGeom>
          <a:noFill/>
          <a:ln w="9525">
            <a:noFill/>
            <a:miter lim="800000"/>
            <a:headEnd/>
            <a:tailEnd/>
          </a:ln>
        </p:spPr>
        <p:txBody>
          <a:bodyPr wrap="none">
            <a:spAutoFit/>
          </a:bodyPr>
          <a:lstStyle/>
          <a:p>
            <a:pPr algn="ctr">
              <a:lnSpc>
                <a:spcPct val="90000"/>
              </a:lnSpc>
            </a:pPr>
            <a:r>
              <a:rPr lang="en-US" sz="800" b="1" dirty="0" smtClean="0"/>
              <a:t>BIG-IP</a:t>
            </a:r>
            <a:br>
              <a:rPr lang="en-US" sz="800" b="1" dirty="0" smtClean="0"/>
            </a:br>
            <a:r>
              <a:rPr lang="en-US" sz="800" b="1" dirty="0" smtClean="0"/>
              <a:t>/ ARX</a:t>
            </a:r>
            <a:endParaRPr lang="en-US" sz="800" b="1" dirty="0"/>
          </a:p>
        </p:txBody>
      </p:sp>
      <p:sp>
        <p:nvSpPr>
          <p:cNvPr id="193" name="TextBox 192"/>
          <p:cNvSpPr txBox="1"/>
          <p:nvPr/>
        </p:nvSpPr>
        <p:spPr>
          <a:xfrm>
            <a:off x="3308275" y="6223553"/>
            <a:ext cx="1382233" cy="329609"/>
          </a:xfrm>
          <a:prstGeom prst="rect">
            <a:avLst/>
          </a:prstGeom>
        </p:spPr>
        <p:txBody>
          <a:bodyPr vert="horz" wrap="none" lIns="91440" tIns="45720" rIns="91440" bIns="45720" rtlCol="0" anchor="t">
            <a:normAutofit/>
          </a:bodyPr>
          <a:lstStyle/>
          <a:p>
            <a:pPr marL="0" marR="0" indent="0" algn="ctr" defTabSz="457200" rtl="0" eaLnBrk="1" fontAlgn="auto" latinLnBrk="0" hangingPunct="1">
              <a:lnSpc>
                <a:spcPct val="100000"/>
              </a:lnSpc>
              <a:spcBef>
                <a:spcPct val="0"/>
              </a:spcBef>
              <a:spcAft>
                <a:spcPts val="0"/>
              </a:spcAft>
              <a:buClrTx/>
              <a:buSzTx/>
              <a:buFontTx/>
              <a:buNone/>
              <a:tabLst/>
            </a:pPr>
            <a:r>
              <a:rPr kumimoji="0" lang="en-US" sz="900" i="1" u="none" strike="noStrike" kern="1200" cap="none" spc="0" normalizeH="0" baseline="0" noProof="0" dirty="0" smtClean="0">
                <a:ln>
                  <a:noFill/>
                </a:ln>
                <a:effectLst/>
                <a:uLnTx/>
                <a:uFillTx/>
                <a:latin typeface="Arial"/>
                <a:ea typeface="ＭＳ Ｐゴシック" pitchFamily="31" charset="-128"/>
                <a:cs typeface="Arial"/>
              </a:rPr>
              <a:t>Logical</a:t>
            </a:r>
            <a:r>
              <a:rPr kumimoji="0" lang="en-US" sz="900" i="1" u="none" strike="noStrike" kern="1200" cap="none" spc="0" normalizeH="0" noProof="0" dirty="0" smtClean="0">
                <a:ln>
                  <a:noFill/>
                </a:ln>
                <a:effectLst/>
                <a:uLnTx/>
                <a:uFillTx/>
                <a:latin typeface="Arial"/>
                <a:ea typeface="ＭＳ Ｐゴシック" pitchFamily="31" charset="-128"/>
                <a:cs typeface="Arial"/>
              </a:rPr>
              <a:t> Diagram</a:t>
            </a:r>
            <a:endParaRPr kumimoji="0" lang="en-US" sz="900" i="1" u="none" strike="noStrike" kern="1200" cap="none" spc="0" normalizeH="0" baseline="0" noProof="0" dirty="0" smtClean="0">
              <a:ln>
                <a:noFill/>
              </a:ln>
              <a:effectLst/>
              <a:uLnTx/>
              <a:uFillTx/>
              <a:latin typeface="Arial"/>
              <a:ea typeface="ＭＳ Ｐゴシック" pitchFamily="31" charset="-128"/>
              <a:cs typeface="Arial"/>
            </a:endParaRPr>
          </a:p>
        </p:txBody>
      </p:sp>
      <p:cxnSp>
        <p:nvCxnSpPr>
          <p:cNvPr id="163" name="Straight Connector 162"/>
          <p:cNvCxnSpPr>
            <a:cxnSpLocks noChangeShapeType="1"/>
          </p:cNvCxnSpPr>
          <p:nvPr/>
        </p:nvCxnSpPr>
        <p:spPr bwMode="auto">
          <a:xfrm rot="16200000" flipH="1">
            <a:off x="6009654" y="5367758"/>
            <a:ext cx="436985" cy="3475"/>
          </a:xfrm>
          <a:prstGeom prst="line">
            <a:avLst/>
          </a:prstGeom>
          <a:noFill/>
          <a:ln w="9525" algn="ctr">
            <a:solidFill>
              <a:schemeClr val="tx1"/>
            </a:solidFill>
            <a:round/>
            <a:headEnd/>
            <a:tailEnd/>
          </a:ln>
        </p:spPr>
      </p:cxnSp>
      <p:cxnSp>
        <p:nvCxnSpPr>
          <p:cNvPr id="165" name="Straight Connector 87"/>
          <p:cNvCxnSpPr>
            <a:cxnSpLocks noChangeShapeType="1"/>
          </p:cNvCxnSpPr>
          <p:nvPr/>
        </p:nvCxnSpPr>
        <p:spPr bwMode="auto">
          <a:xfrm>
            <a:off x="5831901" y="3453017"/>
            <a:ext cx="787400" cy="1587"/>
          </a:xfrm>
          <a:prstGeom prst="line">
            <a:avLst/>
          </a:prstGeom>
          <a:noFill/>
          <a:ln w="9525" algn="ctr">
            <a:solidFill>
              <a:schemeClr val="tx1"/>
            </a:solidFill>
            <a:round/>
            <a:headEnd/>
            <a:tailEnd/>
          </a:ln>
        </p:spPr>
      </p:cxnSp>
      <p:cxnSp>
        <p:nvCxnSpPr>
          <p:cNvPr id="167" name="Straight Connector 92"/>
          <p:cNvCxnSpPr>
            <a:cxnSpLocks noChangeShapeType="1"/>
          </p:cNvCxnSpPr>
          <p:nvPr/>
        </p:nvCxnSpPr>
        <p:spPr bwMode="auto">
          <a:xfrm rot="16200000" flipH="1">
            <a:off x="6156545" y="3401423"/>
            <a:ext cx="109538" cy="0"/>
          </a:xfrm>
          <a:prstGeom prst="line">
            <a:avLst/>
          </a:prstGeom>
          <a:noFill/>
          <a:ln w="9525" algn="ctr">
            <a:solidFill>
              <a:schemeClr val="tx1"/>
            </a:solidFill>
            <a:round/>
            <a:headEnd/>
            <a:tailEnd/>
          </a:ln>
        </p:spPr>
      </p:cxnSp>
      <p:cxnSp>
        <p:nvCxnSpPr>
          <p:cNvPr id="168" name="Straight Connector 104"/>
          <p:cNvCxnSpPr>
            <a:cxnSpLocks noChangeShapeType="1"/>
          </p:cNvCxnSpPr>
          <p:nvPr/>
        </p:nvCxnSpPr>
        <p:spPr bwMode="auto">
          <a:xfrm rot="16200000" flipH="1">
            <a:off x="5750939" y="3533979"/>
            <a:ext cx="168275" cy="3175"/>
          </a:xfrm>
          <a:prstGeom prst="line">
            <a:avLst/>
          </a:prstGeom>
          <a:noFill/>
          <a:ln w="9525" algn="ctr">
            <a:solidFill>
              <a:schemeClr val="tx1"/>
            </a:solidFill>
            <a:round/>
            <a:headEnd/>
            <a:tailEnd/>
          </a:ln>
        </p:spPr>
      </p:cxnSp>
      <p:cxnSp>
        <p:nvCxnSpPr>
          <p:cNvPr id="169" name="Straight Connector 105"/>
          <p:cNvCxnSpPr>
            <a:cxnSpLocks noChangeShapeType="1"/>
          </p:cNvCxnSpPr>
          <p:nvPr/>
        </p:nvCxnSpPr>
        <p:spPr bwMode="auto">
          <a:xfrm rot="5400000">
            <a:off x="6016845" y="3534773"/>
            <a:ext cx="155575" cy="1587"/>
          </a:xfrm>
          <a:prstGeom prst="line">
            <a:avLst/>
          </a:prstGeom>
          <a:noFill/>
          <a:ln w="9525" algn="ctr">
            <a:solidFill>
              <a:schemeClr val="tx1"/>
            </a:solidFill>
            <a:round/>
            <a:headEnd/>
            <a:tailEnd/>
          </a:ln>
        </p:spPr>
      </p:cxnSp>
      <p:pic>
        <p:nvPicPr>
          <p:cNvPr id="170" name="Picture 90" descr="general-server2"/>
          <p:cNvPicPr>
            <a:picLocks noChangeAspect="1" noChangeArrowheads="1"/>
          </p:cNvPicPr>
          <p:nvPr/>
        </p:nvPicPr>
        <p:blipFill>
          <a:blip r:embed="rId3" cstate="print"/>
          <a:srcRect l="27635" t="7086" r="29761" b="8504"/>
          <a:stretch>
            <a:fillRect/>
          </a:stretch>
        </p:blipFill>
        <p:spPr bwMode="auto">
          <a:xfrm>
            <a:off x="5735064" y="3598438"/>
            <a:ext cx="203200" cy="396875"/>
          </a:xfrm>
          <a:prstGeom prst="rect">
            <a:avLst/>
          </a:prstGeom>
          <a:noFill/>
          <a:ln w="9525">
            <a:noFill/>
            <a:miter lim="800000"/>
            <a:headEnd/>
            <a:tailEnd/>
          </a:ln>
        </p:spPr>
      </p:pic>
      <p:pic>
        <p:nvPicPr>
          <p:cNvPr id="171" name="Picture 91" descr="general-server2"/>
          <p:cNvPicPr>
            <a:picLocks noChangeAspect="1" noChangeArrowheads="1"/>
          </p:cNvPicPr>
          <p:nvPr/>
        </p:nvPicPr>
        <p:blipFill>
          <a:blip r:embed="rId3" cstate="print"/>
          <a:srcRect l="27635" t="7086" r="29761" b="8504"/>
          <a:stretch>
            <a:fillRect/>
          </a:stretch>
        </p:blipFill>
        <p:spPr bwMode="auto">
          <a:xfrm>
            <a:off x="5992239" y="3592088"/>
            <a:ext cx="203200" cy="396875"/>
          </a:xfrm>
          <a:prstGeom prst="rect">
            <a:avLst/>
          </a:prstGeom>
          <a:noFill/>
          <a:ln w="9525">
            <a:noFill/>
            <a:miter lim="800000"/>
            <a:headEnd/>
            <a:tailEnd/>
          </a:ln>
        </p:spPr>
      </p:pic>
      <p:cxnSp>
        <p:nvCxnSpPr>
          <p:cNvPr id="172" name="Straight Connector 110"/>
          <p:cNvCxnSpPr>
            <a:cxnSpLocks noChangeShapeType="1"/>
          </p:cNvCxnSpPr>
          <p:nvPr/>
        </p:nvCxnSpPr>
        <p:spPr bwMode="auto">
          <a:xfrm rot="5400000">
            <a:off x="6131939" y="3676854"/>
            <a:ext cx="439738" cy="7937"/>
          </a:xfrm>
          <a:prstGeom prst="line">
            <a:avLst/>
          </a:prstGeom>
          <a:noFill/>
          <a:ln w="9525" algn="ctr">
            <a:solidFill>
              <a:schemeClr val="tx1"/>
            </a:solidFill>
            <a:round/>
            <a:headEnd/>
            <a:tailEnd/>
          </a:ln>
        </p:spPr>
      </p:cxnSp>
      <p:cxnSp>
        <p:nvCxnSpPr>
          <p:cNvPr id="173" name="Straight Connector 111"/>
          <p:cNvCxnSpPr>
            <a:cxnSpLocks noChangeShapeType="1"/>
          </p:cNvCxnSpPr>
          <p:nvPr/>
        </p:nvCxnSpPr>
        <p:spPr bwMode="auto">
          <a:xfrm rot="5400000">
            <a:off x="6402607" y="3663361"/>
            <a:ext cx="430213" cy="6350"/>
          </a:xfrm>
          <a:prstGeom prst="line">
            <a:avLst/>
          </a:prstGeom>
          <a:noFill/>
          <a:ln w="9525" algn="ctr">
            <a:solidFill>
              <a:schemeClr val="tx1"/>
            </a:solidFill>
            <a:round/>
            <a:headEnd/>
            <a:tailEnd/>
          </a:ln>
        </p:spPr>
      </p:cxnSp>
      <p:pic>
        <p:nvPicPr>
          <p:cNvPr id="174" name="Picture 90" descr="general-server2"/>
          <p:cNvPicPr>
            <a:picLocks noChangeAspect="1" noChangeArrowheads="1"/>
          </p:cNvPicPr>
          <p:nvPr/>
        </p:nvPicPr>
        <p:blipFill>
          <a:blip r:embed="rId3" cstate="print"/>
          <a:srcRect l="27635" t="7086" r="29761" b="8504"/>
          <a:stretch>
            <a:fillRect/>
          </a:stretch>
        </p:blipFill>
        <p:spPr bwMode="auto">
          <a:xfrm>
            <a:off x="6255764" y="3598438"/>
            <a:ext cx="203200" cy="396875"/>
          </a:xfrm>
          <a:prstGeom prst="rect">
            <a:avLst/>
          </a:prstGeom>
          <a:noFill/>
          <a:ln w="9525">
            <a:noFill/>
            <a:miter lim="800000"/>
            <a:headEnd/>
            <a:tailEnd/>
          </a:ln>
        </p:spPr>
      </p:pic>
      <p:pic>
        <p:nvPicPr>
          <p:cNvPr id="182" name="Picture 91" descr="general-server2"/>
          <p:cNvPicPr>
            <a:picLocks noChangeAspect="1" noChangeArrowheads="1"/>
          </p:cNvPicPr>
          <p:nvPr/>
        </p:nvPicPr>
        <p:blipFill>
          <a:blip r:embed="rId3" cstate="print"/>
          <a:srcRect l="27635" t="7086" r="29761" b="8504"/>
          <a:stretch>
            <a:fillRect/>
          </a:stretch>
        </p:blipFill>
        <p:spPr bwMode="auto">
          <a:xfrm>
            <a:off x="6508176" y="3601613"/>
            <a:ext cx="203200" cy="396875"/>
          </a:xfrm>
          <a:prstGeom prst="rect">
            <a:avLst/>
          </a:prstGeom>
          <a:noFill/>
          <a:ln w="9525">
            <a:noFill/>
            <a:miter lim="800000"/>
            <a:headEnd/>
            <a:tailEnd/>
          </a:ln>
        </p:spPr>
      </p:pic>
      <p:grpSp>
        <p:nvGrpSpPr>
          <p:cNvPr id="12" name="Group 202"/>
          <p:cNvGrpSpPr>
            <a:grpSpLocks/>
          </p:cNvGrpSpPr>
          <p:nvPr/>
        </p:nvGrpSpPr>
        <p:grpSpPr bwMode="auto">
          <a:xfrm>
            <a:off x="5545192" y="5594505"/>
            <a:ext cx="1373087" cy="743087"/>
            <a:chOff x="978527" y="5278437"/>
            <a:chExt cx="1373090" cy="743891"/>
          </a:xfrm>
        </p:grpSpPr>
        <p:grpSp>
          <p:nvGrpSpPr>
            <p:cNvPr id="13" name="Group 176"/>
            <p:cNvGrpSpPr>
              <a:grpSpLocks/>
            </p:cNvGrpSpPr>
            <p:nvPr/>
          </p:nvGrpSpPr>
          <p:grpSpPr bwMode="auto">
            <a:xfrm>
              <a:off x="978527" y="5278437"/>
              <a:ext cx="1373090" cy="743891"/>
              <a:chOff x="4113842" y="5795172"/>
              <a:chExt cx="1373090" cy="743891"/>
            </a:xfrm>
          </p:grpSpPr>
          <p:cxnSp>
            <p:nvCxnSpPr>
              <p:cNvPr id="188" name="Straight Connector 148"/>
              <p:cNvCxnSpPr>
                <a:cxnSpLocks noChangeShapeType="1"/>
              </p:cNvCxnSpPr>
              <p:nvPr/>
            </p:nvCxnSpPr>
            <p:spPr bwMode="auto">
              <a:xfrm rot="5400000">
                <a:off x="4401342" y="5840416"/>
                <a:ext cx="90487" cy="0"/>
              </a:xfrm>
              <a:prstGeom prst="line">
                <a:avLst/>
              </a:prstGeom>
              <a:noFill/>
              <a:ln w="9525" algn="ctr">
                <a:solidFill>
                  <a:schemeClr val="tx1"/>
                </a:solidFill>
                <a:round/>
                <a:headEnd/>
                <a:tailEnd/>
              </a:ln>
            </p:spPr>
          </p:cxnSp>
          <p:sp>
            <p:nvSpPr>
              <p:cNvPr id="189" name="Rectangle 1070"/>
              <p:cNvSpPr>
                <a:spLocks noChangeArrowheads="1"/>
              </p:cNvSpPr>
              <p:nvPr/>
            </p:nvSpPr>
            <p:spPr bwMode="auto">
              <a:xfrm>
                <a:off x="4754037" y="6335710"/>
                <a:ext cx="732895" cy="203353"/>
              </a:xfrm>
              <a:prstGeom prst="rect">
                <a:avLst/>
              </a:prstGeom>
              <a:noFill/>
              <a:ln w="9525">
                <a:noFill/>
                <a:miter lim="800000"/>
                <a:headEnd/>
                <a:tailEnd/>
              </a:ln>
            </p:spPr>
            <p:txBody>
              <a:bodyPr wrap="none">
                <a:spAutoFit/>
              </a:bodyPr>
              <a:lstStyle/>
              <a:p>
                <a:pPr algn="ctr">
                  <a:lnSpc>
                    <a:spcPct val="90000"/>
                  </a:lnSpc>
                </a:pPr>
                <a:r>
                  <a:rPr lang="en-US" sz="800" dirty="0"/>
                  <a:t>File Servers</a:t>
                </a:r>
              </a:p>
            </p:txBody>
          </p:sp>
          <p:sp>
            <p:nvSpPr>
              <p:cNvPr id="194" name="Line 68"/>
              <p:cNvSpPr>
                <a:spLocks noChangeShapeType="1"/>
              </p:cNvSpPr>
              <p:nvPr/>
            </p:nvSpPr>
            <p:spPr bwMode="auto">
              <a:xfrm flipV="1">
                <a:off x="4978402" y="5890525"/>
                <a:ext cx="0" cy="166868"/>
              </a:xfrm>
              <a:prstGeom prst="line">
                <a:avLst/>
              </a:prstGeom>
              <a:noFill/>
              <a:ln w="9525">
                <a:solidFill>
                  <a:schemeClr val="tx1"/>
                </a:solidFill>
                <a:round/>
                <a:headEnd/>
                <a:tailEnd/>
              </a:ln>
            </p:spPr>
            <p:txBody>
              <a:bodyPr wrap="none" anchor="ctr"/>
              <a:lstStyle/>
              <a:p>
                <a:endParaRPr lang="en-US"/>
              </a:p>
            </p:txBody>
          </p:sp>
          <p:sp>
            <p:nvSpPr>
              <p:cNvPr id="195" name="Line 69"/>
              <p:cNvSpPr>
                <a:spLocks noChangeShapeType="1"/>
              </p:cNvSpPr>
              <p:nvPr/>
            </p:nvSpPr>
            <p:spPr bwMode="auto">
              <a:xfrm flipV="1">
                <a:off x="5241928" y="5890525"/>
                <a:ext cx="0" cy="166868"/>
              </a:xfrm>
              <a:prstGeom prst="line">
                <a:avLst/>
              </a:prstGeom>
              <a:noFill/>
              <a:ln w="9525">
                <a:solidFill>
                  <a:schemeClr val="tx1"/>
                </a:solidFill>
                <a:round/>
                <a:headEnd/>
                <a:tailEnd/>
              </a:ln>
            </p:spPr>
            <p:txBody>
              <a:bodyPr wrap="none" anchor="ctr"/>
              <a:lstStyle/>
              <a:p>
                <a:endParaRPr lang="en-US"/>
              </a:p>
            </p:txBody>
          </p:sp>
          <p:pic>
            <p:nvPicPr>
              <p:cNvPr id="196" name="Picture 84" descr="database"/>
              <p:cNvPicPr>
                <a:picLocks noChangeAspect="1" noChangeArrowheads="1"/>
              </p:cNvPicPr>
              <p:nvPr/>
            </p:nvPicPr>
            <p:blipFill>
              <a:blip r:embed="rId4" cstate="print"/>
              <a:srcRect l="22232" t="17448" r="23561" b="17450"/>
              <a:stretch>
                <a:fillRect/>
              </a:stretch>
            </p:blipFill>
            <p:spPr bwMode="auto">
              <a:xfrm>
                <a:off x="4194175" y="5980113"/>
                <a:ext cx="222250" cy="265113"/>
              </a:xfrm>
              <a:prstGeom prst="rect">
                <a:avLst/>
              </a:prstGeom>
              <a:noFill/>
              <a:ln w="9525">
                <a:noFill/>
                <a:miter lim="800000"/>
                <a:headEnd/>
                <a:tailEnd/>
              </a:ln>
            </p:spPr>
          </p:pic>
          <p:pic>
            <p:nvPicPr>
              <p:cNvPr id="197" name="Picture 85" descr="database"/>
              <p:cNvPicPr>
                <a:picLocks noChangeAspect="1" noChangeArrowheads="1"/>
              </p:cNvPicPr>
              <p:nvPr/>
            </p:nvPicPr>
            <p:blipFill>
              <a:blip r:embed="rId5" cstate="print"/>
              <a:srcRect l="22232" t="17448" r="23561" b="17450"/>
              <a:stretch>
                <a:fillRect/>
              </a:stretch>
            </p:blipFill>
            <p:spPr bwMode="auto">
              <a:xfrm>
                <a:off x="4460875" y="5980113"/>
                <a:ext cx="220662" cy="265113"/>
              </a:xfrm>
              <a:prstGeom prst="rect">
                <a:avLst/>
              </a:prstGeom>
              <a:noFill/>
              <a:ln w="9525">
                <a:noFill/>
                <a:miter lim="800000"/>
                <a:headEnd/>
                <a:tailEnd/>
              </a:ln>
            </p:spPr>
          </p:pic>
          <p:pic>
            <p:nvPicPr>
              <p:cNvPr id="198" name="Picture 90" descr="general-server2"/>
              <p:cNvPicPr>
                <a:picLocks noChangeAspect="1" noChangeArrowheads="1"/>
              </p:cNvPicPr>
              <p:nvPr/>
            </p:nvPicPr>
            <p:blipFill>
              <a:blip r:embed="rId3" cstate="print"/>
              <a:srcRect l="27635" t="7086" r="29761" b="8504"/>
              <a:stretch>
                <a:fillRect/>
              </a:stretch>
            </p:blipFill>
            <p:spPr bwMode="auto">
              <a:xfrm>
                <a:off x="4878387" y="5967413"/>
                <a:ext cx="203200" cy="396875"/>
              </a:xfrm>
              <a:prstGeom prst="rect">
                <a:avLst/>
              </a:prstGeom>
              <a:noFill/>
              <a:ln w="9525">
                <a:noFill/>
                <a:miter lim="800000"/>
                <a:headEnd/>
                <a:tailEnd/>
              </a:ln>
            </p:spPr>
          </p:pic>
          <p:pic>
            <p:nvPicPr>
              <p:cNvPr id="199" name="Picture 91" descr="general-server2"/>
              <p:cNvPicPr>
                <a:picLocks noChangeAspect="1" noChangeArrowheads="1"/>
              </p:cNvPicPr>
              <p:nvPr/>
            </p:nvPicPr>
            <p:blipFill>
              <a:blip r:embed="rId3" cstate="print"/>
              <a:srcRect l="27635" t="7086" r="29761" b="8504"/>
              <a:stretch>
                <a:fillRect/>
              </a:stretch>
            </p:blipFill>
            <p:spPr bwMode="auto">
              <a:xfrm>
                <a:off x="5130800" y="5967413"/>
                <a:ext cx="203200" cy="396875"/>
              </a:xfrm>
              <a:prstGeom prst="rect">
                <a:avLst/>
              </a:prstGeom>
              <a:noFill/>
              <a:ln w="9525">
                <a:noFill/>
                <a:miter lim="800000"/>
                <a:headEnd/>
                <a:tailEnd/>
              </a:ln>
            </p:spPr>
          </p:pic>
          <p:sp>
            <p:nvSpPr>
              <p:cNvPr id="200" name="Rectangle 1070"/>
              <p:cNvSpPr>
                <a:spLocks noChangeArrowheads="1"/>
              </p:cNvSpPr>
              <p:nvPr/>
            </p:nvSpPr>
            <p:spPr bwMode="auto">
              <a:xfrm>
                <a:off x="4113842" y="6213474"/>
                <a:ext cx="627096" cy="314272"/>
              </a:xfrm>
              <a:prstGeom prst="rect">
                <a:avLst/>
              </a:prstGeom>
              <a:noFill/>
              <a:ln w="9525">
                <a:noFill/>
                <a:miter lim="800000"/>
                <a:headEnd/>
                <a:tailEnd/>
              </a:ln>
            </p:spPr>
            <p:txBody>
              <a:bodyPr wrap="none">
                <a:spAutoFit/>
              </a:bodyPr>
              <a:lstStyle/>
              <a:p>
                <a:pPr algn="ctr">
                  <a:lnSpc>
                    <a:spcPct val="90000"/>
                  </a:lnSpc>
                </a:pPr>
                <a:r>
                  <a:rPr lang="en-US" sz="800" dirty="0" smtClean="0"/>
                  <a:t>Standby</a:t>
                </a:r>
                <a:br>
                  <a:rPr lang="en-US" sz="800" dirty="0" smtClean="0"/>
                </a:br>
                <a:r>
                  <a:rPr lang="en-US" sz="800" dirty="0" smtClean="0"/>
                  <a:t>Database</a:t>
                </a:r>
                <a:endParaRPr lang="en-US" sz="700" dirty="0"/>
              </a:p>
            </p:txBody>
          </p:sp>
          <p:cxnSp>
            <p:nvCxnSpPr>
              <p:cNvPr id="201" name="Straight Connector 148"/>
              <p:cNvCxnSpPr>
                <a:cxnSpLocks noChangeShapeType="1"/>
              </p:cNvCxnSpPr>
              <p:nvPr/>
            </p:nvCxnSpPr>
            <p:spPr bwMode="auto">
              <a:xfrm rot="5400000">
                <a:off x="4260056" y="5934870"/>
                <a:ext cx="90487" cy="0"/>
              </a:xfrm>
              <a:prstGeom prst="line">
                <a:avLst/>
              </a:prstGeom>
              <a:noFill/>
              <a:ln w="9525" algn="ctr">
                <a:solidFill>
                  <a:schemeClr val="tx1"/>
                </a:solidFill>
                <a:round/>
                <a:headEnd/>
                <a:tailEnd/>
              </a:ln>
            </p:spPr>
          </p:cxnSp>
          <p:cxnSp>
            <p:nvCxnSpPr>
              <p:cNvPr id="202" name="Straight Connector 149"/>
              <p:cNvCxnSpPr>
                <a:cxnSpLocks noChangeShapeType="1"/>
              </p:cNvCxnSpPr>
              <p:nvPr/>
            </p:nvCxnSpPr>
            <p:spPr bwMode="auto">
              <a:xfrm rot="16200000" flipH="1">
                <a:off x="4514850" y="5937251"/>
                <a:ext cx="100012" cy="4762"/>
              </a:xfrm>
              <a:prstGeom prst="line">
                <a:avLst/>
              </a:prstGeom>
              <a:noFill/>
              <a:ln w="9525" algn="ctr">
                <a:solidFill>
                  <a:schemeClr val="tx1"/>
                </a:solidFill>
                <a:round/>
                <a:headEnd/>
                <a:tailEnd/>
              </a:ln>
            </p:spPr>
          </p:cxnSp>
          <p:cxnSp>
            <p:nvCxnSpPr>
              <p:cNvPr id="203" name="Straight Connector 163"/>
              <p:cNvCxnSpPr>
                <a:cxnSpLocks noChangeShapeType="1"/>
              </p:cNvCxnSpPr>
              <p:nvPr/>
            </p:nvCxnSpPr>
            <p:spPr bwMode="auto">
              <a:xfrm>
                <a:off x="4300537" y="5889625"/>
                <a:ext cx="261938" cy="1"/>
              </a:xfrm>
              <a:prstGeom prst="line">
                <a:avLst/>
              </a:prstGeom>
              <a:noFill/>
              <a:ln w="9525" algn="ctr">
                <a:solidFill>
                  <a:schemeClr val="tx1"/>
                </a:solidFill>
                <a:round/>
                <a:headEnd/>
                <a:tailEnd/>
              </a:ln>
            </p:spPr>
          </p:cxnSp>
          <p:cxnSp>
            <p:nvCxnSpPr>
              <p:cNvPr id="204" name="Straight Connector 165"/>
              <p:cNvCxnSpPr>
                <a:cxnSpLocks noChangeShapeType="1"/>
              </p:cNvCxnSpPr>
              <p:nvPr/>
            </p:nvCxnSpPr>
            <p:spPr bwMode="auto">
              <a:xfrm>
                <a:off x="4976812" y="5891213"/>
                <a:ext cx="261938" cy="1"/>
              </a:xfrm>
              <a:prstGeom prst="line">
                <a:avLst/>
              </a:prstGeom>
              <a:noFill/>
              <a:ln w="9525" algn="ctr">
                <a:solidFill>
                  <a:schemeClr val="tx1"/>
                </a:solidFill>
                <a:round/>
                <a:headEnd/>
                <a:tailEnd/>
              </a:ln>
            </p:spPr>
          </p:cxnSp>
          <p:cxnSp>
            <p:nvCxnSpPr>
              <p:cNvPr id="205" name="Straight Connector 148"/>
              <p:cNvCxnSpPr>
                <a:cxnSpLocks noChangeShapeType="1"/>
              </p:cNvCxnSpPr>
              <p:nvPr/>
            </p:nvCxnSpPr>
            <p:spPr bwMode="auto">
              <a:xfrm rot="5400000">
                <a:off x="5085556" y="5840416"/>
                <a:ext cx="90487" cy="0"/>
              </a:xfrm>
              <a:prstGeom prst="line">
                <a:avLst/>
              </a:prstGeom>
              <a:noFill/>
              <a:ln w="9525" algn="ctr">
                <a:solidFill>
                  <a:schemeClr val="tx1"/>
                </a:solidFill>
                <a:round/>
                <a:headEnd/>
                <a:tailEnd/>
              </a:ln>
            </p:spPr>
          </p:cxnSp>
        </p:grpSp>
        <p:cxnSp>
          <p:nvCxnSpPr>
            <p:cNvPr id="187" name="Straight Connector 200"/>
            <p:cNvCxnSpPr>
              <a:cxnSpLocks noChangeShapeType="1"/>
            </p:cNvCxnSpPr>
            <p:nvPr/>
          </p:nvCxnSpPr>
          <p:spPr bwMode="auto">
            <a:xfrm rot="10800000">
              <a:off x="1311272" y="5278437"/>
              <a:ext cx="684213" cy="1588"/>
            </a:xfrm>
            <a:prstGeom prst="line">
              <a:avLst/>
            </a:prstGeom>
            <a:noFill/>
            <a:ln w="9525" algn="ctr">
              <a:solidFill>
                <a:schemeClr val="tx1"/>
              </a:solidFill>
              <a:round/>
              <a:headEnd/>
              <a:tailEnd/>
            </a:ln>
          </p:spPr>
        </p:cxnSp>
      </p:grpSp>
      <p:grpSp>
        <p:nvGrpSpPr>
          <p:cNvPr id="14" name="Group 227"/>
          <p:cNvGrpSpPr>
            <a:grpSpLocks/>
          </p:cNvGrpSpPr>
          <p:nvPr/>
        </p:nvGrpSpPr>
        <p:grpSpPr bwMode="auto">
          <a:xfrm>
            <a:off x="5831901" y="4007054"/>
            <a:ext cx="801688" cy="222250"/>
            <a:chOff x="2950581" y="3397233"/>
            <a:chExt cx="802296" cy="222267"/>
          </a:xfrm>
        </p:grpSpPr>
        <p:cxnSp>
          <p:nvCxnSpPr>
            <p:cNvPr id="207" name="Straight Connector 97"/>
            <p:cNvCxnSpPr>
              <a:cxnSpLocks noChangeShapeType="1"/>
            </p:cNvCxnSpPr>
            <p:nvPr/>
          </p:nvCxnSpPr>
          <p:spPr bwMode="auto">
            <a:xfrm>
              <a:off x="2950581" y="3507982"/>
              <a:ext cx="796705" cy="1588"/>
            </a:xfrm>
            <a:prstGeom prst="line">
              <a:avLst/>
            </a:prstGeom>
            <a:noFill/>
            <a:ln w="9525" algn="ctr">
              <a:solidFill>
                <a:schemeClr val="tx1"/>
              </a:solidFill>
              <a:round/>
              <a:headEnd/>
              <a:tailEnd/>
            </a:ln>
          </p:spPr>
        </p:cxnSp>
        <p:cxnSp>
          <p:nvCxnSpPr>
            <p:cNvPr id="208" name="Straight Connector 184"/>
            <p:cNvCxnSpPr>
              <a:cxnSpLocks noChangeShapeType="1"/>
            </p:cNvCxnSpPr>
            <p:nvPr/>
          </p:nvCxnSpPr>
          <p:spPr bwMode="auto">
            <a:xfrm rot="5400000">
              <a:off x="3286614" y="3565439"/>
              <a:ext cx="105961" cy="2161"/>
            </a:xfrm>
            <a:prstGeom prst="line">
              <a:avLst/>
            </a:prstGeom>
            <a:noFill/>
            <a:ln w="9525" algn="ctr">
              <a:solidFill>
                <a:schemeClr val="tx1"/>
              </a:solidFill>
              <a:round/>
              <a:headEnd/>
              <a:tailEnd/>
            </a:ln>
          </p:spPr>
        </p:cxnSp>
        <p:cxnSp>
          <p:nvCxnSpPr>
            <p:cNvPr id="209" name="Straight Connector 194"/>
            <p:cNvCxnSpPr>
              <a:cxnSpLocks noChangeShapeType="1"/>
            </p:cNvCxnSpPr>
            <p:nvPr/>
          </p:nvCxnSpPr>
          <p:spPr bwMode="auto">
            <a:xfrm rot="16200000" flipH="1">
              <a:off x="2902744" y="3455193"/>
              <a:ext cx="107950" cy="1588"/>
            </a:xfrm>
            <a:prstGeom prst="line">
              <a:avLst/>
            </a:prstGeom>
            <a:noFill/>
            <a:ln w="9525" algn="ctr">
              <a:solidFill>
                <a:schemeClr val="tx1"/>
              </a:solidFill>
              <a:round/>
              <a:headEnd/>
              <a:tailEnd/>
            </a:ln>
          </p:spPr>
        </p:cxnSp>
        <p:cxnSp>
          <p:nvCxnSpPr>
            <p:cNvPr id="210" name="Straight Connector 195"/>
            <p:cNvCxnSpPr>
              <a:cxnSpLocks noChangeShapeType="1"/>
            </p:cNvCxnSpPr>
            <p:nvPr/>
          </p:nvCxnSpPr>
          <p:spPr bwMode="auto">
            <a:xfrm rot="16200000" flipH="1">
              <a:off x="3159921" y="3450430"/>
              <a:ext cx="107950" cy="1588"/>
            </a:xfrm>
            <a:prstGeom prst="line">
              <a:avLst/>
            </a:prstGeom>
            <a:noFill/>
            <a:ln w="9525" algn="ctr">
              <a:solidFill>
                <a:schemeClr val="tx1"/>
              </a:solidFill>
              <a:round/>
              <a:headEnd/>
              <a:tailEnd/>
            </a:ln>
          </p:spPr>
        </p:cxnSp>
        <p:cxnSp>
          <p:nvCxnSpPr>
            <p:cNvPr id="211" name="Straight Connector 201"/>
            <p:cNvCxnSpPr>
              <a:cxnSpLocks noChangeShapeType="1"/>
            </p:cNvCxnSpPr>
            <p:nvPr/>
          </p:nvCxnSpPr>
          <p:spPr bwMode="auto">
            <a:xfrm rot="16200000" flipH="1">
              <a:off x="3431396" y="3450414"/>
              <a:ext cx="107950" cy="1588"/>
            </a:xfrm>
            <a:prstGeom prst="line">
              <a:avLst/>
            </a:prstGeom>
            <a:noFill/>
            <a:ln w="9525" algn="ctr">
              <a:solidFill>
                <a:schemeClr val="tx1"/>
              </a:solidFill>
              <a:round/>
              <a:headEnd/>
              <a:tailEnd/>
            </a:ln>
          </p:spPr>
        </p:cxnSp>
        <p:cxnSp>
          <p:nvCxnSpPr>
            <p:cNvPr id="212" name="Straight Connector 202"/>
            <p:cNvCxnSpPr>
              <a:cxnSpLocks noChangeShapeType="1"/>
            </p:cNvCxnSpPr>
            <p:nvPr/>
          </p:nvCxnSpPr>
          <p:spPr bwMode="auto">
            <a:xfrm rot="16200000" flipH="1">
              <a:off x="3698108" y="3459924"/>
              <a:ext cx="107950" cy="1588"/>
            </a:xfrm>
            <a:prstGeom prst="line">
              <a:avLst/>
            </a:prstGeom>
            <a:noFill/>
            <a:ln w="9525" algn="ctr">
              <a:solidFill>
                <a:schemeClr val="tx1"/>
              </a:solidFill>
              <a:round/>
              <a:headEnd/>
              <a:tailEnd/>
            </a:ln>
          </p:spPr>
        </p:cxnSp>
      </p:grpSp>
      <p:grpSp>
        <p:nvGrpSpPr>
          <p:cNvPr id="15" name="Group 225"/>
          <p:cNvGrpSpPr>
            <a:grpSpLocks/>
          </p:cNvGrpSpPr>
          <p:nvPr/>
        </p:nvGrpSpPr>
        <p:grpSpPr bwMode="auto">
          <a:xfrm>
            <a:off x="5989064" y="4455260"/>
            <a:ext cx="455612" cy="811213"/>
            <a:chOff x="1474788" y="3825082"/>
            <a:chExt cx="455612" cy="809626"/>
          </a:xfrm>
        </p:grpSpPr>
        <p:cxnSp>
          <p:nvCxnSpPr>
            <p:cNvPr id="214" name="Straight Connector 62"/>
            <p:cNvCxnSpPr>
              <a:cxnSpLocks noChangeShapeType="1"/>
            </p:cNvCxnSpPr>
            <p:nvPr/>
          </p:nvCxnSpPr>
          <p:spPr bwMode="auto">
            <a:xfrm rot="5400000">
              <a:off x="1278732" y="4226722"/>
              <a:ext cx="585788" cy="9525"/>
            </a:xfrm>
            <a:prstGeom prst="line">
              <a:avLst/>
            </a:prstGeom>
            <a:noFill/>
            <a:ln w="9525" algn="ctr">
              <a:solidFill>
                <a:schemeClr val="tx1"/>
              </a:solidFill>
              <a:round/>
              <a:headEnd/>
              <a:tailEnd/>
            </a:ln>
          </p:spPr>
        </p:cxnSp>
        <p:cxnSp>
          <p:nvCxnSpPr>
            <p:cNvPr id="215" name="Straight Connector 63"/>
            <p:cNvCxnSpPr>
              <a:cxnSpLocks noChangeShapeType="1"/>
            </p:cNvCxnSpPr>
            <p:nvPr/>
          </p:nvCxnSpPr>
          <p:spPr bwMode="auto">
            <a:xfrm rot="5400000">
              <a:off x="1541466" y="4231481"/>
              <a:ext cx="589757" cy="5556"/>
            </a:xfrm>
            <a:prstGeom prst="line">
              <a:avLst/>
            </a:prstGeom>
            <a:noFill/>
            <a:ln w="9525" algn="ctr">
              <a:solidFill>
                <a:schemeClr val="tx1"/>
              </a:solidFill>
              <a:round/>
              <a:headEnd/>
              <a:tailEnd/>
            </a:ln>
          </p:spPr>
        </p:cxnSp>
        <p:pic>
          <p:nvPicPr>
            <p:cNvPr id="216" name="Picture 90" descr="general-server2"/>
            <p:cNvPicPr>
              <a:picLocks noChangeAspect="1" noChangeArrowheads="1"/>
            </p:cNvPicPr>
            <p:nvPr/>
          </p:nvPicPr>
          <p:blipFill>
            <a:blip r:embed="rId3" cstate="print"/>
            <a:srcRect l="27635" t="7086" r="29761" b="8504"/>
            <a:stretch>
              <a:fillRect/>
            </a:stretch>
          </p:blipFill>
          <p:spPr bwMode="auto">
            <a:xfrm>
              <a:off x="1474788" y="4032216"/>
              <a:ext cx="203200" cy="396875"/>
            </a:xfrm>
            <a:prstGeom prst="rect">
              <a:avLst/>
            </a:prstGeom>
            <a:noFill/>
            <a:ln w="9525">
              <a:noFill/>
              <a:miter lim="800000"/>
              <a:headEnd/>
              <a:tailEnd/>
            </a:ln>
          </p:spPr>
        </p:pic>
        <p:pic>
          <p:nvPicPr>
            <p:cNvPr id="217" name="Picture 91" descr="general-server2"/>
            <p:cNvPicPr>
              <a:picLocks noChangeAspect="1" noChangeArrowheads="1"/>
            </p:cNvPicPr>
            <p:nvPr/>
          </p:nvPicPr>
          <p:blipFill>
            <a:blip r:embed="rId3" cstate="print"/>
            <a:srcRect l="27635" t="7086" r="29761" b="8504"/>
            <a:stretch>
              <a:fillRect/>
            </a:stretch>
          </p:blipFill>
          <p:spPr bwMode="auto">
            <a:xfrm>
              <a:off x="1727200" y="4035392"/>
              <a:ext cx="203200" cy="396875"/>
            </a:xfrm>
            <a:prstGeom prst="rect">
              <a:avLst/>
            </a:prstGeom>
            <a:noFill/>
            <a:ln w="9525">
              <a:noFill/>
              <a:miter lim="800000"/>
              <a:headEnd/>
              <a:tailEnd/>
            </a:ln>
          </p:spPr>
        </p:pic>
        <p:cxnSp>
          <p:nvCxnSpPr>
            <p:cNvPr id="218" name="Straight Connector 214"/>
            <p:cNvCxnSpPr>
              <a:cxnSpLocks noChangeShapeType="1"/>
            </p:cNvCxnSpPr>
            <p:nvPr/>
          </p:nvCxnSpPr>
          <p:spPr bwMode="auto">
            <a:xfrm rot="5400000">
              <a:off x="1647825" y="3881438"/>
              <a:ext cx="114300" cy="1588"/>
            </a:xfrm>
            <a:prstGeom prst="line">
              <a:avLst/>
            </a:prstGeom>
            <a:noFill/>
            <a:ln w="9525" algn="ctr">
              <a:solidFill>
                <a:schemeClr val="tx1"/>
              </a:solidFill>
              <a:round/>
              <a:headEnd/>
              <a:tailEnd/>
            </a:ln>
          </p:spPr>
        </p:cxnSp>
        <p:cxnSp>
          <p:nvCxnSpPr>
            <p:cNvPr id="219" name="Straight Connector 220"/>
            <p:cNvCxnSpPr>
              <a:cxnSpLocks noChangeShapeType="1"/>
            </p:cNvCxnSpPr>
            <p:nvPr/>
          </p:nvCxnSpPr>
          <p:spPr bwMode="auto">
            <a:xfrm rot="10800000">
              <a:off x="1571625" y="3933825"/>
              <a:ext cx="261938" cy="1588"/>
            </a:xfrm>
            <a:prstGeom prst="line">
              <a:avLst/>
            </a:prstGeom>
            <a:noFill/>
            <a:ln w="9525" algn="ctr">
              <a:solidFill>
                <a:schemeClr val="tx1"/>
              </a:solidFill>
              <a:round/>
              <a:headEnd/>
              <a:tailEnd/>
            </a:ln>
          </p:spPr>
        </p:cxnSp>
        <p:cxnSp>
          <p:nvCxnSpPr>
            <p:cNvPr id="220" name="Straight Connector 221"/>
            <p:cNvCxnSpPr>
              <a:cxnSpLocks noChangeShapeType="1"/>
            </p:cNvCxnSpPr>
            <p:nvPr/>
          </p:nvCxnSpPr>
          <p:spPr bwMode="auto">
            <a:xfrm rot="10800000">
              <a:off x="1566862" y="4524383"/>
              <a:ext cx="261938" cy="1588"/>
            </a:xfrm>
            <a:prstGeom prst="line">
              <a:avLst/>
            </a:prstGeom>
            <a:noFill/>
            <a:ln w="9525" algn="ctr">
              <a:solidFill>
                <a:schemeClr val="tx1"/>
              </a:solidFill>
              <a:round/>
              <a:headEnd/>
              <a:tailEnd/>
            </a:ln>
          </p:spPr>
        </p:cxnSp>
        <p:cxnSp>
          <p:nvCxnSpPr>
            <p:cNvPr id="221" name="Straight Connector 224"/>
            <p:cNvCxnSpPr>
              <a:cxnSpLocks noChangeShapeType="1"/>
            </p:cNvCxnSpPr>
            <p:nvPr/>
          </p:nvCxnSpPr>
          <p:spPr bwMode="auto">
            <a:xfrm rot="5400000">
              <a:off x="1652587" y="4576764"/>
              <a:ext cx="114300" cy="1588"/>
            </a:xfrm>
            <a:prstGeom prst="line">
              <a:avLst/>
            </a:prstGeom>
            <a:noFill/>
            <a:ln w="9525" algn="ctr">
              <a:solidFill>
                <a:schemeClr val="tx1"/>
              </a:solidFill>
              <a:round/>
              <a:headEnd/>
              <a:tailEnd/>
            </a:ln>
          </p:spPr>
        </p:cxnSp>
      </p:grpSp>
      <p:pic>
        <p:nvPicPr>
          <p:cNvPr id="178" name="Picture 1081" descr="new_platforms"/>
          <p:cNvPicPr>
            <a:picLocks noChangeAspect="1" noChangeArrowheads="1"/>
          </p:cNvPicPr>
          <p:nvPr/>
        </p:nvPicPr>
        <p:blipFill>
          <a:blip r:embed="rId12" cstate="print"/>
          <a:srcRect b="81436"/>
          <a:stretch>
            <a:fillRect/>
          </a:stretch>
        </p:blipFill>
        <p:spPr bwMode="auto">
          <a:xfrm>
            <a:off x="1318831" y="3183741"/>
            <a:ext cx="747712" cy="184150"/>
          </a:xfrm>
          <a:prstGeom prst="rect">
            <a:avLst/>
          </a:prstGeom>
          <a:noFill/>
          <a:ln w="9525">
            <a:noFill/>
            <a:miter lim="800000"/>
            <a:headEnd/>
            <a:tailEnd/>
          </a:ln>
          <a:effectLst>
            <a:outerShdw dist="12700" dir="2700000" algn="ctr" rotWithShape="0">
              <a:schemeClr val="tx1"/>
            </a:outerShdw>
          </a:effectLst>
        </p:spPr>
      </p:pic>
      <p:sp>
        <p:nvSpPr>
          <p:cNvPr id="235" name="AutoShape 6"/>
          <p:cNvSpPr>
            <a:spLocks noChangeArrowheads="1"/>
          </p:cNvSpPr>
          <p:nvPr/>
        </p:nvSpPr>
        <p:spPr bwMode="auto">
          <a:xfrm>
            <a:off x="1328562" y="4227273"/>
            <a:ext cx="5268534" cy="168253"/>
          </a:xfrm>
          <a:prstGeom prst="roundRect">
            <a:avLst>
              <a:gd name="adj" fmla="val 16667"/>
            </a:avLst>
          </a:prstGeom>
          <a:solidFill>
            <a:srgbClr val="0070C0">
              <a:alpha val="20000"/>
            </a:srgbClr>
          </a:solidFill>
          <a:ln w="9525">
            <a:noFill/>
            <a:round/>
            <a:headEnd/>
            <a:tailEnd/>
          </a:ln>
        </p:spPr>
        <p:txBody>
          <a:bodyPr wrap="none" anchor="ctr"/>
          <a:lstStyle/>
          <a:p>
            <a:endParaRPr lang="en-US"/>
          </a:p>
        </p:txBody>
      </p:sp>
      <p:pic>
        <p:nvPicPr>
          <p:cNvPr id="229" name="Picture 1081" descr="new_platforms"/>
          <p:cNvPicPr>
            <a:picLocks noChangeAspect="1" noChangeArrowheads="1"/>
          </p:cNvPicPr>
          <p:nvPr/>
        </p:nvPicPr>
        <p:blipFill>
          <a:blip r:embed="rId12" cstate="print"/>
          <a:srcRect b="81436"/>
          <a:stretch>
            <a:fillRect/>
          </a:stretch>
        </p:blipFill>
        <p:spPr bwMode="auto">
          <a:xfrm>
            <a:off x="1309306" y="4216947"/>
            <a:ext cx="747712" cy="184150"/>
          </a:xfrm>
          <a:prstGeom prst="rect">
            <a:avLst/>
          </a:prstGeom>
          <a:noFill/>
          <a:ln w="9525">
            <a:noFill/>
            <a:miter lim="800000"/>
            <a:headEnd/>
            <a:tailEnd/>
          </a:ln>
          <a:effectLst>
            <a:outerShdw dist="12700" dir="2700000" algn="ctr" rotWithShape="0">
              <a:schemeClr val="tx1"/>
            </a:outerShdw>
          </a:effectLst>
        </p:spPr>
      </p:pic>
      <p:pic>
        <p:nvPicPr>
          <p:cNvPr id="166" name="Picture 1081" descr="new_platforms"/>
          <p:cNvPicPr>
            <a:picLocks noChangeAspect="1" noChangeArrowheads="1"/>
          </p:cNvPicPr>
          <p:nvPr/>
        </p:nvPicPr>
        <p:blipFill>
          <a:blip r:embed="rId12" cstate="print"/>
          <a:srcRect b="81436"/>
          <a:stretch>
            <a:fillRect/>
          </a:stretch>
        </p:blipFill>
        <p:spPr bwMode="auto">
          <a:xfrm>
            <a:off x="5836664" y="3199166"/>
            <a:ext cx="747712" cy="184150"/>
          </a:xfrm>
          <a:prstGeom prst="rect">
            <a:avLst/>
          </a:prstGeom>
          <a:noFill/>
          <a:ln w="9525">
            <a:noFill/>
            <a:miter lim="800000"/>
            <a:headEnd/>
            <a:tailEnd/>
          </a:ln>
          <a:effectLst>
            <a:outerShdw dist="12700" dir="2700000" algn="ctr" rotWithShape="0">
              <a:schemeClr val="tx1"/>
            </a:outerShdw>
          </a:effectLst>
        </p:spPr>
      </p:pic>
      <p:cxnSp>
        <p:nvCxnSpPr>
          <p:cNvPr id="68764" name="Straight Connector 152"/>
          <p:cNvCxnSpPr>
            <a:cxnSpLocks noChangeShapeType="1"/>
            <a:stCxn id="229" idx="3"/>
          </p:cNvCxnSpPr>
          <p:nvPr/>
        </p:nvCxnSpPr>
        <p:spPr bwMode="auto">
          <a:xfrm flipV="1">
            <a:off x="2057018" y="4305405"/>
            <a:ext cx="4221518" cy="3617"/>
          </a:xfrm>
          <a:prstGeom prst="line">
            <a:avLst/>
          </a:prstGeom>
          <a:noFill/>
          <a:ln w="9525" algn="ctr">
            <a:solidFill>
              <a:schemeClr val="tx1"/>
            </a:solidFill>
            <a:round/>
            <a:headEnd/>
            <a:tailEnd/>
          </a:ln>
        </p:spPr>
      </p:cxnSp>
      <p:pic>
        <p:nvPicPr>
          <p:cNvPr id="223" name="Picture 1081" descr="new_platforms"/>
          <p:cNvPicPr>
            <a:picLocks noChangeAspect="1" noChangeArrowheads="1"/>
          </p:cNvPicPr>
          <p:nvPr/>
        </p:nvPicPr>
        <p:blipFill>
          <a:blip r:embed="rId12" cstate="print"/>
          <a:srcRect b="81436"/>
          <a:stretch>
            <a:fillRect/>
          </a:stretch>
        </p:blipFill>
        <p:spPr bwMode="auto">
          <a:xfrm>
            <a:off x="5836664" y="4225593"/>
            <a:ext cx="747712" cy="184150"/>
          </a:xfrm>
          <a:prstGeom prst="rect">
            <a:avLst/>
          </a:prstGeom>
          <a:noFill/>
          <a:ln w="9525">
            <a:noFill/>
            <a:miter lim="800000"/>
            <a:headEnd/>
            <a:tailEnd/>
          </a:ln>
          <a:effectLst>
            <a:outerShdw dist="12700" dir="2700000" algn="ctr" rotWithShape="0">
              <a:schemeClr val="tx1"/>
            </a:outerShdw>
          </a:effectLst>
        </p:spPr>
      </p:pic>
      <p:pic>
        <p:nvPicPr>
          <p:cNvPr id="68661" name="Picture 34" descr="pdf_sample"/>
          <p:cNvPicPr>
            <a:picLocks noChangeAspect="1" noChangeArrowheads="1"/>
          </p:cNvPicPr>
          <p:nvPr/>
        </p:nvPicPr>
        <p:blipFill>
          <a:blip r:embed="rId13" cstate="print">
            <a:lum bright="12000" contrast="6000"/>
          </a:blip>
          <a:srcRect l="56364" t="795" r="30865" b="71223"/>
          <a:stretch>
            <a:fillRect/>
          </a:stretch>
        </p:blipFill>
        <p:spPr bwMode="auto">
          <a:xfrm>
            <a:off x="2855801" y="2267637"/>
            <a:ext cx="2227052" cy="4146550"/>
          </a:xfrm>
          <a:prstGeom prst="rect">
            <a:avLst/>
          </a:prstGeom>
          <a:noFill/>
          <a:ln w="9525">
            <a:noFill/>
            <a:miter lim="800000"/>
            <a:headEnd/>
            <a:tailEnd/>
          </a:ln>
        </p:spPr>
      </p:pic>
      <p:pic>
        <p:nvPicPr>
          <p:cNvPr id="358" name="Picture 4" descr="C:\Documents and Settings\cmurphy\Local Settings\Temporary Internet Files\Content.IE5\8YUXSKFQ\MCj04314930000[1].png"/>
          <p:cNvPicPr>
            <a:picLocks noChangeAspect="1" noChangeArrowheads="1"/>
          </p:cNvPicPr>
          <p:nvPr/>
        </p:nvPicPr>
        <p:blipFill>
          <a:blip r:embed="rId8" cstate="print"/>
          <a:srcRect/>
          <a:stretch>
            <a:fillRect/>
          </a:stretch>
        </p:blipFill>
        <p:spPr bwMode="auto">
          <a:xfrm>
            <a:off x="5473869" y="4188715"/>
            <a:ext cx="257175" cy="255587"/>
          </a:xfrm>
          <a:prstGeom prst="rect">
            <a:avLst/>
          </a:prstGeom>
          <a:noFill/>
          <a:ln w="9525">
            <a:noFill/>
            <a:miter lim="800000"/>
            <a:headEnd/>
            <a:tailEnd/>
          </a:ln>
        </p:spPr>
      </p:pic>
      <p:pic>
        <p:nvPicPr>
          <p:cNvPr id="357" name="Picture 4" descr="C:\Documents and Settings\cmurphy\Local Settings\Temporary Internet Files\Content.IE5\8YUXSKFQ\MCj04314930000[1].png"/>
          <p:cNvPicPr>
            <a:picLocks noChangeAspect="1" noChangeArrowheads="1"/>
          </p:cNvPicPr>
          <p:nvPr/>
        </p:nvPicPr>
        <p:blipFill>
          <a:blip r:embed="rId8" cstate="print"/>
          <a:srcRect/>
          <a:stretch>
            <a:fillRect/>
          </a:stretch>
        </p:blipFill>
        <p:spPr bwMode="auto">
          <a:xfrm>
            <a:off x="2227807" y="4200450"/>
            <a:ext cx="257175" cy="257175"/>
          </a:xfrm>
          <a:prstGeom prst="rect">
            <a:avLst/>
          </a:prstGeom>
          <a:noFill/>
          <a:ln w="9525">
            <a:noFill/>
            <a:miter lim="800000"/>
            <a:headEnd/>
            <a:tailEnd/>
          </a:ln>
        </p:spPr>
      </p:pic>
      <p:pic>
        <p:nvPicPr>
          <p:cNvPr id="190" name="Picture 1081" descr="new_platforms"/>
          <p:cNvPicPr>
            <a:picLocks noChangeAspect="1" noChangeArrowheads="1"/>
          </p:cNvPicPr>
          <p:nvPr/>
        </p:nvPicPr>
        <p:blipFill>
          <a:blip r:embed="rId12" cstate="print"/>
          <a:srcRect b="81436"/>
          <a:stretch>
            <a:fillRect/>
          </a:stretch>
        </p:blipFill>
        <p:spPr bwMode="auto">
          <a:xfrm>
            <a:off x="1312844" y="5277828"/>
            <a:ext cx="747712" cy="184150"/>
          </a:xfrm>
          <a:prstGeom prst="rect">
            <a:avLst/>
          </a:prstGeom>
          <a:noFill/>
          <a:ln w="9525">
            <a:noFill/>
            <a:miter lim="800000"/>
            <a:headEnd/>
            <a:tailEnd/>
          </a:ln>
          <a:effectLst>
            <a:outerShdw dist="12700" dir="2700000" algn="ctr" rotWithShape="0">
              <a:schemeClr val="tx1"/>
            </a:outerShdw>
          </a:effectLst>
        </p:spPr>
      </p:pic>
      <p:pic>
        <p:nvPicPr>
          <p:cNvPr id="227" name="Picture 1081" descr="new_platforms"/>
          <p:cNvPicPr>
            <a:picLocks noChangeAspect="1" noChangeArrowheads="1"/>
          </p:cNvPicPr>
          <p:nvPr/>
        </p:nvPicPr>
        <p:blipFill>
          <a:blip r:embed="rId12" cstate="print"/>
          <a:srcRect b="81436"/>
          <a:stretch>
            <a:fillRect/>
          </a:stretch>
        </p:blipFill>
        <p:spPr bwMode="auto">
          <a:xfrm>
            <a:off x="5840202" y="5279159"/>
            <a:ext cx="747712" cy="184150"/>
          </a:xfrm>
          <a:prstGeom prst="rect">
            <a:avLst/>
          </a:prstGeom>
          <a:noFill/>
          <a:ln w="9525">
            <a:noFill/>
            <a:miter lim="800000"/>
            <a:headEnd/>
            <a:tailEnd/>
          </a:ln>
          <a:effectLst>
            <a:outerShdw dist="12700" dir="2700000" algn="ctr" rotWithShape="0">
              <a:schemeClr val="tx1"/>
            </a:outerShdw>
          </a:effectLst>
        </p:spPr>
      </p:pic>
      <p:sp>
        <p:nvSpPr>
          <p:cNvPr id="238" name="TextBox 237"/>
          <p:cNvSpPr txBox="1"/>
          <p:nvPr/>
        </p:nvSpPr>
        <p:spPr>
          <a:xfrm>
            <a:off x="446235" y="6586889"/>
            <a:ext cx="8295429" cy="265737"/>
          </a:xfrm>
          <a:prstGeom prst="rect">
            <a:avLst/>
          </a:prstGeom>
        </p:spPr>
        <p:txBody>
          <a:bodyPr vert="horz" wrap="none" lIns="91440" tIns="45720" rIns="91440" bIns="45720" rtlCol="0" anchor="t">
            <a:normAutofit/>
          </a:bodyPr>
          <a:lstStyle/>
          <a:p>
            <a:pPr marL="0" marR="0" indent="0" algn="ctr" defTabSz="457200" rtl="0" eaLnBrk="1" fontAlgn="auto" latinLnBrk="0" hangingPunct="1">
              <a:lnSpc>
                <a:spcPct val="100000"/>
              </a:lnSpc>
              <a:spcBef>
                <a:spcPct val="0"/>
              </a:spcBef>
              <a:spcAft>
                <a:spcPts val="0"/>
              </a:spcAft>
              <a:buClrTx/>
              <a:buSzTx/>
              <a:buFontTx/>
              <a:buNone/>
              <a:tabLst/>
            </a:pPr>
            <a:r>
              <a:rPr kumimoji="0" lang="en-US" sz="1100" i="1" u="none" strike="noStrike" kern="1200" cap="none" spc="0" normalizeH="0" baseline="0" noProof="0" dirty="0" smtClean="0">
                <a:ln>
                  <a:noFill/>
                </a:ln>
                <a:solidFill>
                  <a:schemeClr val="bg2">
                    <a:lumMod val="25000"/>
                  </a:schemeClr>
                </a:solidFill>
                <a:effectLst/>
                <a:uLnTx/>
                <a:uFillTx/>
                <a:latin typeface="Arial"/>
                <a:ea typeface="ＭＳ Ｐゴシック" pitchFamily="31" charset="-128"/>
                <a:cs typeface="Arial"/>
              </a:rPr>
              <a:t>This is a logical diagram.  Database and storage acceleration will physically route through the BIG-IP.</a:t>
            </a:r>
          </a:p>
        </p:txBody>
      </p:sp>
      <p:cxnSp>
        <p:nvCxnSpPr>
          <p:cNvPr id="247" name="Straight Arrow Connector 246"/>
          <p:cNvCxnSpPr>
            <a:stCxn id="68623" idx="0"/>
            <a:endCxn id="178" idx="2"/>
          </p:cNvCxnSpPr>
          <p:nvPr/>
        </p:nvCxnSpPr>
        <p:spPr>
          <a:xfrm rot="5400000" flipH="1" flipV="1">
            <a:off x="1518151" y="3416221"/>
            <a:ext cx="222866" cy="126206"/>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49" name="Straight Arrow Connector 248"/>
          <p:cNvCxnSpPr>
            <a:stCxn id="178" idx="3"/>
            <a:endCxn id="166" idx="1"/>
          </p:cNvCxnSpPr>
          <p:nvPr/>
        </p:nvCxnSpPr>
        <p:spPr>
          <a:xfrm>
            <a:off x="2066543" y="3275816"/>
            <a:ext cx="3770121" cy="15425"/>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51" name="Straight Arrow Connector 250"/>
          <p:cNvCxnSpPr>
            <a:stCxn id="166" idx="2"/>
            <a:endCxn id="174" idx="0"/>
          </p:cNvCxnSpPr>
          <p:nvPr/>
        </p:nvCxnSpPr>
        <p:spPr>
          <a:xfrm rot="16200000" flipH="1">
            <a:off x="6176381" y="3417455"/>
            <a:ext cx="215122" cy="146844"/>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sp>
        <p:nvSpPr>
          <p:cNvPr id="252" name="Title 161"/>
          <p:cNvSpPr txBox="1">
            <a:spLocks/>
          </p:cNvSpPr>
          <p:nvPr/>
        </p:nvSpPr>
        <p:spPr>
          <a:xfrm>
            <a:off x="996710" y="1295400"/>
            <a:ext cx="7232890" cy="990600"/>
          </a:xfrm>
          <a:prstGeom prst="rect">
            <a:avLst/>
          </a:prstGeom>
          <a:solidFill>
            <a:schemeClr val="bg1"/>
          </a:solidFill>
          <a:ln>
            <a:solidFill>
              <a:schemeClr val="accent5"/>
            </a:solidFill>
          </a:ln>
          <a:effectLst>
            <a:outerShdw blurRad="50800" dist="38100" dir="2700000" algn="tl" rotWithShape="0">
              <a:prstClr val="black">
                <a:alpha val="40000"/>
              </a:prstClr>
            </a:outerShdw>
          </a:effectLst>
        </p:spPr>
        <p:txBody>
          <a:bodyPr vert="horz" lIns="91440" tIns="45720" rIns="91440" bIns="45720" rtlCol="0" anchor="t" anchorCtr="0">
            <a:noAutofit/>
          </a:bodyPr>
          <a:lstStyle/>
          <a:p>
            <a:pPr defTabSz="457200">
              <a:spcBef>
                <a:spcPct val="0"/>
              </a:spcBef>
              <a:defRPr/>
            </a:pPr>
            <a:r>
              <a:rPr lang="zh-CN" altLang="en-US" dirty="0" smtClean="0"/>
              <a:t>跨越广域网迁移工作中的</a:t>
            </a:r>
            <a:r>
              <a:rPr lang="en-US" dirty="0" smtClean="0"/>
              <a:t>VM</a:t>
            </a:r>
            <a:r>
              <a:rPr lang="zh-CN" altLang="en-US" dirty="0" smtClean="0"/>
              <a:t>镜像且不丢弃用户会话</a:t>
            </a:r>
            <a:endParaRPr lang="en-US" dirty="0" smtClean="0"/>
          </a:p>
          <a:p>
            <a:pPr lvl="0" defTabSz="457200">
              <a:spcBef>
                <a:spcPct val="0"/>
              </a:spcBef>
              <a:defRPr/>
            </a:pPr>
            <a:r>
              <a:rPr lang="zh-CN" altLang="en-US" dirty="0" smtClean="0"/>
              <a:t>加速诸如</a:t>
            </a:r>
            <a:r>
              <a:rPr lang="en-US" dirty="0" err="1" smtClean="0"/>
              <a:t>SnapMirror</a:t>
            </a:r>
            <a:r>
              <a:rPr lang="zh-CN" altLang="en-US" dirty="0" smtClean="0"/>
              <a:t>或</a:t>
            </a:r>
            <a:r>
              <a:rPr lang="en-US" dirty="0" smtClean="0"/>
              <a:t>Exchange</a:t>
            </a:r>
            <a:r>
              <a:rPr lang="zh-CN" altLang="en-US" dirty="0" smtClean="0"/>
              <a:t>的复制和备份</a:t>
            </a:r>
            <a:endParaRPr kumimoji="0" lang="en-US" sz="1800" b="0" i="0" u="none" strike="noStrike" kern="1200" cap="none" spc="0" normalizeH="0" baseline="0" noProof="0" dirty="0" smtClean="0">
              <a:ln>
                <a:noFill/>
              </a:ln>
              <a:solidFill>
                <a:schemeClr val="tx1"/>
              </a:solidFill>
              <a:effectLst/>
              <a:uLnTx/>
              <a:uFillTx/>
              <a:latin typeface="Arial"/>
              <a:ea typeface="+mj-ea"/>
              <a:cs typeface="Arial"/>
            </a:endParaRPr>
          </a:p>
          <a:p>
            <a:pPr defTabSz="457200">
              <a:spcBef>
                <a:spcPct val="0"/>
              </a:spcBef>
              <a:defRPr/>
            </a:pPr>
            <a:r>
              <a:rPr lang="zh-CN" altLang="en-US" dirty="0" smtClean="0"/>
              <a:t>数据中心间的加速</a:t>
            </a:r>
            <a:endParaRPr lang="en-US" dirty="0">
              <a:cs typeface="Arial"/>
            </a:endParaRPr>
          </a:p>
        </p:txBody>
      </p:sp>
      <p:cxnSp>
        <p:nvCxnSpPr>
          <p:cNvPr id="254" name="Straight Arrow Connector 253"/>
          <p:cNvCxnSpPr/>
          <p:nvPr/>
        </p:nvCxnSpPr>
        <p:spPr>
          <a:xfrm rot="5400000" flipH="1" flipV="1">
            <a:off x="1445705" y="5510204"/>
            <a:ext cx="297204" cy="238219"/>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55" name="Straight Arrow Connector 254"/>
          <p:cNvCxnSpPr/>
          <p:nvPr/>
        </p:nvCxnSpPr>
        <p:spPr>
          <a:xfrm>
            <a:off x="2087273" y="5374006"/>
            <a:ext cx="3770121" cy="15425"/>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56" name="Straight Arrow Connector 255"/>
          <p:cNvCxnSpPr/>
          <p:nvPr/>
        </p:nvCxnSpPr>
        <p:spPr>
          <a:xfrm rot="5400000">
            <a:off x="5981197" y="5506089"/>
            <a:ext cx="260006" cy="240101"/>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61" name="Straight Arrow Connector 260"/>
          <p:cNvCxnSpPr/>
          <p:nvPr/>
        </p:nvCxnSpPr>
        <p:spPr>
          <a:xfrm rot="5400000">
            <a:off x="360543" y="4271519"/>
            <a:ext cx="2674910" cy="16367"/>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1338682" y="4622286"/>
            <a:ext cx="709574" cy="541325"/>
          </a:xfrm>
          <a:prstGeom prst="line">
            <a:avLst/>
          </a:prstGeom>
        </p:spPr>
        <p:style>
          <a:lnRef idx="3">
            <a:schemeClr val="dk1"/>
          </a:lnRef>
          <a:fillRef idx="0">
            <a:schemeClr val="dk1"/>
          </a:fillRef>
          <a:effectRef idx="2">
            <a:schemeClr val="dk1"/>
          </a:effectRef>
          <a:fontRef idx="minor">
            <a:schemeClr val="tx1"/>
          </a:fontRef>
        </p:style>
      </p:cxnSp>
      <p:cxnSp>
        <p:nvCxnSpPr>
          <p:cNvPr id="267" name="Straight Connector 266"/>
          <p:cNvCxnSpPr/>
          <p:nvPr/>
        </p:nvCxnSpPr>
        <p:spPr>
          <a:xfrm rot="10800000" flipV="1">
            <a:off x="1331368" y="4607655"/>
            <a:ext cx="702259" cy="577901"/>
          </a:xfrm>
          <a:prstGeom prst="line">
            <a:avLst/>
          </a:prstGeom>
        </p:spPr>
        <p:style>
          <a:lnRef idx="3">
            <a:schemeClr val="dk1"/>
          </a:lnRef>
          <a:fillRef idx="0">
            <a:schemeClr val="dk1"/>
          </a:fillRef>
          <a:effectRef idx="2">
            <a:schemeClr val="dk1"/>
          </a:effectRef>
          <a:fontRef idx="minor">
            <a:schemeClr val="tx1"/>
          </a:fontRef>
        </p:style>
      </p:cxnSp>
      <p:cxnSp>
        <p:nvCxnSpPr>
          <p:cNvPr id="268" name="Straight Arrow Connector 267"/>
          <p:cNvCxnSpPr>
            <a:stCxn id="68673" idx="2"/>
            <a:endCxn id="229" idx="0"/>
          </p:cNvCxnSpPr>
          <p:nvPr/>
        </p:nvCxnSpPr>
        <p:spPr>
          <a:xfrm rot="5400000">
            <a:off x="1057322" y="3568088"/>
            <a:ext cx="1274700" cy="23019"/>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73" name="Straight Arrow Connector 272"/>
          <p:cNvCxnSpPr/>
          <p:nvPr/>
        </p:nvCxnSpPr>
        <p:spPr>
          <a:xfrm>
            <a:off x="2087273" y="4320646"/>
            <a:ext cx="3770121" cy="15425"/>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74" name="Straight Arrow Connector 273"/>
          <p:cNvCxnSpPr>
            <a:endCxn id="227" idx="0"/>
          </p:cNvCxnSpPr>
          <p:nvPr/>
        </p:nvCxnSpPr>
        <p:spPr>
          <a:xfrm rot="5400000">
            <a:off x="5782362" y="4843081"/>
            <a:ext cx="867774" cy="4382"/>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76" name="Straight Arrow Connector 275"/>
          <p:cNvCxnSpPr/>
          <p:nvPr/>
        </p:nvCxnSpPr>
        <p:spPr>
          <a:xfrm>
            <a:off x="2064113" y="5372791"/>
            <a:ext cx="3770121" cy="15425"/>
          </a:xfrm>
          <a:prstGeom prst="straightConnector1">
            <a:avLst/>
          </a:prstGeom>
          <a:ln w="38100" cap="flat" cmpd="sng">
            <a:solidFill>
              <a:schemeClr val="accent5"/>
            </a:solidFill>
            <a:round/>
            <a:headEnd type="arrow"/>
            <a:tailEnd type="none"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cxnSp>
        <p:nvCxnSpPr>
          <p:cNvPr id="277" name="Straight Arrow Connector 276"/>
          <p:cNvCxnSpPr/>
          <p:nvPr/>
        </p:nvCxnSpPr>
        <p:spPr>
          <a:xfrm rot="5400000">
            <a:off x="1432630" y="5535364"/>
            <a:ext cx="285120" cy="199983"/>
          </a:xfrm>
          <a:prstGeom prst="straightConnector1">
            <a:avLst/>
          </a:prstGeom>
          <a:ln w="38100" cap="flat" cmpd="sng">
            <a:solidFill>
              <a:schemeClr val="accent5"/>
            </a:solidFill>
            <a:round/>
            <a:tailEnd type="arrow" w="med" len="sm"/>
          </a:ln>
          <a:scene3d>
            <a:camera prst="orthographicFront"/>
            <a:lightRig rig="threePt" dir="t"/>
          </a:scene3d>
          <a:sp3d>
            <a:bevelT w="50800" h="50800"/>
          </a:sp3d>
        </p:spPr>
        <p:style>
          <a:lnRef idx="2">
            <a:schemeClr val="accent1"/>
          </a:lnRef>
          <a:fillRef idx="0">
            <a:schemeClr val="accent1"/>
          </a:fillRef>
          <a:effectRef idx="1">
            <a:schemeClr val="accent1"/>
          </a:effectRef>
          <a:fontRef idx="minor">
            <a:schemeClr val="tx1"/>
          </a:fontRef>
        </p:style>
      </p:cxnSp>
      <p:sp>
        <p:nvSpPr>
          <p:cNvPr id="68662" name="Text Box 35"/>
          <p:cNvSpPr txBox="1">
            <a:spLocks noChangeArrowheads="1"/>
          </p:cNvSpPr>
          <p:nvPr/>
        </p:nvSpPr>
        <p:spPr bwMode="auto">
          <a:xfrm>
            <a:off x="3184378" y="4059109"/>
            <a:ext cx="1657350" cy="292100"/>
          </a:xfrm>
          <a:prstGeom prst="rect">
            <a:avLst/>
          </a:prstGeom>
          <a:noFill/>
          <a:ln w="25400">
            <a:noFill/>
            <a:miter lim="800000"/>
            <a:headEnd/>
            <a:tailEnd/>
          </a:ln>
        </p:spPr>
        <p:txBody>
          <a:bodyPr anchor="ctr">
            <a:spAutoFit/>
          </a:bodyPr>
          <a:lstStyle/>
          <a:p>
            <a:pPr algn="ctr"/>
            <a:r>
              <a:rPr lang="en-US" sz="1300" dirty="0"/>
              <a:t>Internet or WAN</a:t>
            </a:r>
          </a:p>
        </p:txBody>
      </p:sp>
      <p:sp>
        <p:nvSpPr>
          <p:cNvPr id="179" name="Pentagon 178">
            <a:hlinkClick r:id="rId14" action="ppaction://hlinkpres?slideindex=1&amp;slidetitle="/>
          </p:cNvPr>
          <p:cNvSpPr/>
          <p:nvPr/>
        </p:nvSpPr>
        <p:spPr>
          <a:xfrm>
            <a:off x="8001000" y="6553200"/>
            <a:ext cx="685800" cy="228600"/>
          </a:xfrm>
          <a:prstGeom prst="homePlate">
            <a:avLst/>
          </a:prstGeom>
          <a:solidFill>
            <a:schemeClr val="bg1">
              <a:lumMod val="65000"/>
              <a:alpha val="64000"/>
            </a:schemeClr>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65000"/>
                    <a:lumOff val="35000"/>
                  </a:schemeClr>
                </a:solidFill>
              </a:rPr>
              <a:t>More</a:t>
            </a:r>
            <a:endParaRPr lang="en-US" dirty="0">
              <a:solidFill>
                <a:schemeClr val="tx1">
                  <a:lumMod val="65000"/>
                  <a:lumOff val="35000"/>
                </a:schemeClr>
              </a:solidFill>
            </a:endParaRPr>
          </a:p>
        </p:txBody>
      </p:sp>
      <p:pic>
        <p:nvPicPr>
          <p:cNvPr id="180" name="Picture 179" descr="PPT.png">
            <a:hlinkClick r:id="rId14" action="ppaction://hlinkpres?slideindex=1&amp;slidetitle="/>
          </p:cNvPr>
          <p:cNvPicPr>
            <a:picLocks noChangeAspect="1"/>
          </p:cNvPicPr>
          <p:nvPr/>
        </p:nvPicPr>
        <p:blipFill>
          <a:blip r:embed="rId15" cstate="print"/>
          <a:stretch>
            <a:fillRect/>
          </a:stretch>
        </p:blipFill>
        <p:spPr>
          <a:xfrm>
            <a:off x="8763000" y="6553200"/>
            <a:ext cx="228600" cy="228600"/>
          </a:xfrm>
          <a:prstGeom prst="rect">
            <a:avLst/>
          </a:prstGeom>
          <a:effectLst>
            <a:outerShdw blurRad="50800" dist="38100" dir="2700000" algn="tl" rotWithShape="0">
              <a:prstClr val="black">
                <a:alpha val="40000"/>
              </a:prst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500"/>
                                        <p:tgtEl>
                                          <p:spTgt spid="249"/>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500"/>
                                        <p:tgtEl>
                                          <p:spTgt spid="251"/>
                                        </p:tgtEl>
                                      </p:cBhvr>
                                    </p:animEffect>
                                  </p:childTnLst>
                                </p:cTn>
                              </p:par>
                              <p:par>
                                <p:cTn id="14" presetID="1" presetClass="entr" presetSubtype="0" fill="hold" nodeType="withEffect">
                                  <p:stCondLst>
                                    <p:cond delay="0"/>
                                  </p:stCondLst>
                                  <p:childTnLst>
                                    <p:set>
                                      <p:cBhvr>
                                        <p:cTn id="15" dur="1" fill="hold">
                                          <p:stCondLst>
                                            <p:cond delay="0"/>
                                          </p:stCondLst>
                                        </p:cTn>
                                        <p:tgtEl>
                                          <p:spTgt spid="252">
                                            <p:txEl>
                                              <p:pRg st="0" end="0"/>
                                            </p:txEl>
                                          </p:spTgt>
                                        </p:tgtEl>
                                        <p:attrNameLst>
                                          <p:attrName>style.visibility</p:attrName>
                                        </p:attrNameLst>
                                      </p:cBhvr>
                                      <p:to>
                                        <p:strVal val="visible"/>
                                      </p:to>
                                    </p:set>
                                  </p:childTnLst>
                                </p:cTn>
                              </p:par>
                              <p:par>
                                <p:cTn id="16" presetID="1" presetClass="exit" presetSubtype="0" fill="hold" grpId="0" nodeType="withEffect">
                                  <p:stCondLst>
                                    <p:cond delay="0"/>
                                  </p:stCondLst>
                                  <p:childTnLst>
                                    <p:set>
                                      <p:cBhvr>
                                        <p:cTn id="17" dur="1" fill="hold">
                                          <p:stCondLst>
                                            <p:cond delay="0"/>
                                          </p:stCondLst>
                                        </p:cTn>
                                        <p:tgtEl>
                                          <p:spTgt spid="29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47"/>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4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51"/>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54"/>
                                        </p:tgtEl>
                                        <p:attrNameLst>
                                          <p:attrName>style.visibility</p:attrName>
                                        </p:attrNameLst>
                                      </p:cBhvr>
                                      <p:to>
                                        <p:strVal val="visible"/>
                                      </p:to>
                                    </p:set>
                                    <p:animEffect transition="in" filter="fade">
                                      <p:cBhvr>
                                        <p:cTn id="28" dur="500"/>
                                        <p:tgtEl>
                                          <p:spTgt spid="254"/>
                                        </p:tgtEl>
                                      </p:cBhvr>
                                    </p:animEffect>
                                  </p:childTnLst>
                                </p:cTn>
                              </p:par>
                              <p:par>
                                <p:cTn id="29" presetID="10" presetClass="entr" presetSubtype="0" fill="hold" nodeType="withEffect">
                                  <p:stCondLst>
                                    <p:cond delay="0"/>
                                  </p:stCondLst>
                                  <p:childTnLst>
                                    <p:set>
                                      <p:cBhvr>
                                        <p:cTn id="30" dur="1" fill="hold">
                                          <p:stCondLst>
                                            <p:cond delay="0"/>
                                          </p:stCondLst>
                                        </p:cTn>
                                        <p:tgtEl>
                                          <p:spTgt spid="255"/>
                                        </p:tgtEl>
                                        <p:attrNameLst>
                                          <p:attrName>style.visibility</p:attrName>
                                        </p:attrNameLst>
                                      </p:cBhvr>
                                      <p:to>
                                        <p:strVal val="visible"/>
                                      </p:to>
                                    </p:set>
                                    <p:animEffect transition="in" filter="fade">
                                      <p:cBhvr>
                                        <p:cTn id="31" dur="500"/>
                                        <p:tgtEl>
                                          <p:spTgt spid="255"/>
                                        </p:tgtEl>
                                      </p:cBhvr>
                                    </p:animEffect>
                                  </p:childTnLst>
                                </p:cTn>
                              </p:par>
                              <p:par>
                                <p:cTn id="32" presetID="10" presetClass="entr" presetSubtype="0" fill="hold" nodeType="withEffect">
                                  <p:stCondLst>
                                    <p:cond delay="0"/>
                                  </p:stCondLst>
                                  <p:childTnLst>
                                    <p:set>
                                      <p:cBhvr>
                                        <p:cTn id="33" dur="1" fill="hold">
                                          <p:stCondLst>
                                            <p:cond delay="0"/>
                                          </p:stCondLst>
                                        </p:cTn>
                                        <p:tgtEl>
                                          <p:spTgt spid="256"/>
                                        </p:tgtEl>
                                        <p:attrNameLst>
                                          <p:attrName>style.visibility</p:attrName>
                                        </p:attrNameLst>
                                      </p:cBhvr>
                                      <p:to>
                                        <p:strVal val="visible"/>
                                      </p:to>
                                    </p:set>
                                    <p:animEffect transition="in" filter="fade">
                                      <p:cBhvr>
                                        <p:cTn id="34" dur="500"/>
                                        <p:tgtEl>
                                          <p:spTgt spid="256"/>
                                        </p:tgtEl>
                                      </p:cBhvr>
                                    </p:animEffect>
                                  </p:childTnLst>
                                </p:cTn>
                              </p:par>
                              <p:par>
                                <p:cTn id="35" presetID="1" presetClass="entr" presetSubtype="0" fill="hold" nodeType="withEffect">
                                  <p:stCondLst>
                                    <p:cond delay="0"/>
                                  </p:stCondLst>
                                  <p:childTnLst>
                                    <p:set>
                                      <p:cBhvr>
                                        <p:cTn id="36" dur="1" fill="hold">
                                          <p:stCondLst>
                                            <p:cond delay="0"/>
                                          </p:stCondLst>
                                        </p:cTn>
                                        <p:tgtEl>
                                          <p:spTgt spid="252">
                                            <p:txEl>
                                              <p:pRg st="1" end="1"/>
                                            </p:txEl>
                                          </p:spTgt>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2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5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5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5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2">
                                            <p:txEl>
                                              <p:pRg st="2" end="2"/>
                                            </p:txEl>
                                          </p:spTgt>
                                        </p:tgtEl>
                                        <p:attrNameLst>
                                          <p:attrName>style.visibility</p:attrName>
                                        </p:attrNameLst>
                                      </p:cBhvr>
                                      <p:to>
                                        <p:strVal val="visible"/>
                                      </p:to>
                                    </p:set>
                                  </p:childTnLst>
                                </p:cTn>
                              </p:par>
                              <p:par>
                                <p:cTn id="51" presetID="1" presetClass="exit" presetSubtype="0" fill="hold" grpId="0" nodeType="withEffect">
                                  <p:stCondLst>
                                    <p:cond delay="0"/>
                                  </p:stCondLst>
                                  <p:childTnLst>
                                    <p:set>
                                      <p:cBhvr>
                                        <p:cTn id="52" dur="1" fill="hold">
                                          <p:stCondLst>
                                            <p:cond delay="0"/>
                                          </p:stCondLst>
                                        </p:cTn>
                                        <p:tgtEl>
                                          <p:spTgt spid="28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7"/>
                                        </p:tgtEl>
                                        <p:attrNameLst>
                                          <p:attrName>style.visibility</p:attrName>
                                        </p:attrNameLst>
                                      </p:cBhvr>
                                      <p:to>
                                        <p:strVal val="visible"/>
                                      </p:to>
                                    </p:set>
                                  </p:childTnLst>
                                </p:cTn>
                              </p:par>
                              <p:par>
                                <p:cTn id="59" presetID="1" presetClass="exit" presetSubtype="0" fill="hold" grpId="0" nodeType="withEffect">
                                  <p:stCondLst>
                                    <p:cond delay="0"/>
                                  </p:stCondLst>
                                  <p:childTnLst>
                                    <p:set>
                                      <p:cBhvr>
                                        <p:cTn id="60" dur="1" fill="hold">
                                          <p:stCondLst>
                                            <p:cond delay="0"/>
                                          </p:stCondLst>
                                        </p:cTn>
                                        <p:tgtEl>
                                          <p:spTgt spid="28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61"/>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74"/>
                                        </p:tgtEl>
                                        <p:attrNameLst>
                                          <p:attrName>style.visibility</p:attrName>
                                        </p:attrNameLst>
                                      </p:cBhvr>
                                      <p:to>
                                        <p:strVal val="visible"/>
                                      </p:to>
                                    </p:set>
                                  </p:childTnLst>
                                </p:cTn>
                              </p:par>
                              <p:par>
                                <p:cTn id="73" presetID="10" presetClass="entr" presetSubtype="0" fill="hold" nodeType="withEffect">
                                  <p:stCondLst>
                                    <p:cond delay="0"/>
                                  </p:stCondLst>
                                  <p:childTnLst>
                                    <p:set>
                                      <p:cBhvr>
                                        <p:cTn id="74" dur="1" fill="hold">
                                          <p:stCondLst>
                                            <p:cond delay="0"/>
                                          </p:stCondLst>
                                        </p:cTn>
                                        <p:tgtEl>
                                          <p:spTgt spid="276"/>
                                        </p:tgtEl>
                                        <p:attrNameLst>
                                          <p:attrName>style.visibility</p:attrName>
                                        </p:attrNameLst>
                                      </p:cBhvr>
                                      <p:to>
                                        <p:strVal val="visible"/>
                                      </p:to>
                                    </p:set>
                                    <p:animEffect transition="in" filter="fade">
                                      <p:cBhvr>
                                        <p:cTn id="75" dur="500"/>
                                        <p:tgtEl>
                                          <p:spTgt spid="276"/>
                                        </p:tgtEl>
                                      </p:cBhvr>
                                    </p:animEffect>
                                  </p:childTnLst>
                                </p:cTn>
                              </p:par>
                              <p:par>
                                <p:cTn id="76" presetID="10" presetClass="entr" presetSubtype="0" fill="hold" nodeType="withEffect">
                                  <p:stCondLst>
                                    <p:cond delay="0"/>
                                  </p:stCondLst>
                                  <p:childTnLst>
                                    <p:set>
                                      <p:cBhvr>
                                        <p:cTn id="77" dur="1" fill="hold">
                                          <p:stCondLst>
                                            <p:cond delay="0"/>
                                          </p:stCondLst>
                                        </p:cTn>
                                        <p:tgtEl>
                                          <p:spTgt spid="277"/>
                                        </p:tgtEl>
                                        <p:attrNameLst>
                                          <p:attrName>style.visibility</p:attrName>
                                        </p:attrNameLst>
                                      </p:cBhvr>
                                      <p:to>
                                        <p:strVal val="visible"/>
                                      </p:to>
                                    </p:set>
                                    <p:animEffect transition="in" filter="fade">
                                      <p:cBhvr>
                                        <p:cTn id="78" dur="500"/>
                                        <p:tgtEl>
                                          <p:spTgt spid="277"/>
                                        </p:tgtEl>
                                      </p:cBhvr>
                                    </p:animEffect>
                                  </p:childTnLst>
                                </p:cTn>
                              </p:par>
                              <p:par>
                                <p:cTn id="79" presetID="1" presetClass="exit" presetSubtype="0" fill="hold" grpId="0" nodeType="withEffect">
                                  <p:stCondLst>
                                    <p:cond delay="0"/>
                                  </p:stCondLst>
                                  <p:childTnLst>
                                    <p:set>
                                      <p:cBhvr>
                                        <p:cTn id="80" dur="1" fill="hold">
                                          <p:stCondLst>
                                            <p:cond delay="0"/>
                                          </p:stCondLst>
                                        </p:cTn>
                                        <p:tgtEl>
                                          <p:spTgt spid="2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P spid="290" grpId="0" animBg="1"/>
      <p:bldP spid="286" grpId="0" animBg="1"/>
      <p:bldP spid="28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EDGE GATEWAY</a:t>
            </a:r>
            <a:endParaRPr lang="zh-CN" altLang="en-US" dirty="0"/>
          </a:p>
        </p:txBody>
      </p:sp>
      <p:sp>
        <p:nvSpPr>
          <p:cNvPr id="3" name="文本占位符 2"/>
          <p:cNvSpPr>
            <a:spLocks noGrp="1"/>
          </p:cNvSpPr>
          <p:nvPr>
            <p:ph type="body" idx="1"/>
          </p:nvPr>
        </p:nvSpPr>
        <p:spPr/>
        <p:txBody>
          <a:bodyPr/>
          <a:lstStyle/>
          <a:p>
            <a:r>
              <a:rPr lang="zh-CN" altLang="en-US" dirty="0" smtClean="0"/>
              <a:t>包含</a:t>
            </a:r>
            <a:r>
              <a:rPr lang="en-US" altLang="zh-CN" dirty="0" smtClean="0"/>
              <a:t>WA</a:t>
            </a:r>
            <a:r>
              <a:rPr lang="zh-CN" altLang="en-US" dirty="0" smtClean="0"/>
              <a:t>、</a:t>
            </a:r>
            <a:r>
              <a:rPr lang="en-US" altLang="zh-CN" dirty="0" smtClean="0"/>
              <a:t>WOM</a:t>
            </a:r>
            <a:r>
              <a:rPr lang="zh-CN" altLang="en-US" dirty="0" smtClean="0"/>
              <a:t>和</a:t>
            </a:r>
            <a:r>
              <a:rPr lang="en-US" altLang="zh-CN" dirty="0" smtClean="0"/>
              <a:t>APM</a:t>
            </a:r>
            <a:r>
              <a:rPr lang="zh-CN" altLang="en-US" dirty="0" smtClean="0"/>
              <a:t>三个模块</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EDGE Gateway</a:t>
            </a:r>
            <a:r>
              <a:rPr lang="zh-CN" altLang="en-US" dirty="0" smtClean="0"/>
              <a:t>的硬件平台</a:t>
            </a:r>
            <a:endParaRPr lang="zh-CN" altLang="en-US" dirty="0"/>
          </a:p>
        </p:txBody>
      </p:sp>
      <p:sp>
        <p:nvSpPr>
          <p:cNvPr id="5" name="灯片编号占位符 3"/>
          <p:cNvSpPr txBox="1">
            <a:spLocks/>
          </p:cNvSpPr>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0A837A3-AB63-6543-B331-A2675DD81497}" type="slidenum">
              <a:rPr kumimoji="0" lang="en-US" sz="1200" b="0" i="0" u="none" strike="noStrike" kern="1200" cap="none" spc="0" normalizeH="0" baseline="0" noProof="0" smtClean="0">
                <a:ln>
                  <a:noFill/>
                </a:ln>
                <a:solidFill>
                  <a:srgbClr val="898989"/>
                </a:solidFill>
                <a:effectLst/>
                <a:uLnTx/>
                <a:uFillTx/>
                <a:latin typeface="Calibri" pitchFamily="-110" charset="0"/>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srgbClr val="898989"/>
              </a:solidFill>
              <a:effectLst/>
              <a:uLnTx/>
              <a:uFillTx/>
              <a:latin typeface="Calibri" pitchFamily="-110" charset="0"/>
              <a:ea typeface="+mn-ea"/>
              <a:cs typeface="+mn-cs"/>
            </a:endParaRPr>
          </a:p>
        </p:txBody>
      </p:sp>
      <p:pic>
        <p:nvPicPr>
          <p:cNvPr id="6" name="Picture 2" descr="C:\Documents and Settings\krasnow\My Documents\Park City\8900 reflect.jpg"/>
          <p:cNvPicPr>
            <a:picLocks noChangeAspect="1" noChangeArrowheads="1"/>
          </p:cNvPicPr>
          <p:nvPr/>
        </p:nvPicPr>
        <p:blipFill>
          <a:blip r:embed="rId2" cstate="screen"/>
          <a:srcRect/>
          <a:stretch>
            <a:fillRect/>
          </a:stretch>
        </p:blipFill>
        <p:spPr bwMode="auto">
          <a:xfrm>
            <a:off x="7345462" y="1491260"/>
            <a:ext cx="1416011" cy="717111"/>
          </a:xfrm>
          <a:prstGeom prst="rect">
            <a:avLst/>
          </a:prstGeom>
          <a:noFill/>
        </p:spPr>
      </p:pic>
      <p:sp>
        <p:nvSpPr>
          <p:cNvPr id="7" name="Line 2"/>
          <p:cNvSpPr>
            <a:spLocks noChangeAspect="1" noChangeShapeType="1"/>
          </p:cNvSpPr>
          <p:nvPr/>
        </p:nvSpPr>
        <p:spPr bwMode="auto">
          <a:xfrm>
            <a:off x="174625" y="1397000"/>
            <a:ext cx="0" cy="4941888"/>
          </a:xfrm>
          <a:prstGeom prst="line">
            <a:avLst/>
          </a:prstGeom>
          <a:noFill/>
          <a:ln w="25400">
            <a:solidFill>
              <a:sysClr val="windowText" lastClr="000000">
                <a:lumMod val="50000"/>
                <a:lumOff val="50000"/>
              </a:sysClr>
            </a:solidFill>
            <a:round/>
            <a:headEnd type="triangle"/>
            <a:tailEnd type="none"/>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lumMod val="50000"/>
                  <a:lumOff val="50000"/>
                </a:sysClr>
              </a:solidFill>
              <a:effectLst/>
              <a:uLnTx/>
              <a:uFillTx/>
            </a:endParaRPr>
          </a:p>
        </p:txBody>
      </p:sp>
      <p:sp>
        <p:nvSpPr>
          <p:cNvPr id="8" name="Line 3"/>
          <p:cNvSpPr>
            <a:spLocks noChangeAspect="1" noChangeShapeType="1"/>
          </p:cNvSpPr>
          <p:nvPr/>
        </p:nvSpPr>
        <p:spPr bwMode="auto">
          <a:xfrm>
            <a:off x="174625" y="6338888"/>
            <a:ext cx="8283575" cy="0"/>
          </a:xfrm>
          <a:prstGeom prst="line">
            <a:avLst/>
          </a:prstGeom>
          <a:noFill/>
          <a:ln w="25400">
            <a:solidFill>
              <a:sysClr val="windowText" lastClr="000000">
                <a:lumMod val="50000"/>
                <a:lumOff val="50000"/>
              </a:sysClr>
            </a:solidFill>
            <a:round/>
            <a:headEnd type="none"/>
            <a:tailEnd type="triangle"/>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lumMod val="50000"/>
                  <a:lumOff val="50000"/>
                </a:sysClr>
              </a:solidFill>
              <a:effectLst/>
              <a:uLnTx/>
              <a:uFillTx/>
            </a:endParaRPr>
          </a:p>
        </p:txBody>
      </p:sp>
      <p:sp>
        <p:nvSpPr>
          <p:cNvPr id="9" name="Text Box 4"/>
          <p:cNvSpPr txBox="1">
            <a:spLocks noChangeAspect="1" noChangeArrowheads="1"/>
          </p:cNvSpPr>
          <p:nvPr/>
        </p:nvSpPr>
        <p:spPr bwMode="auto">
          <a:xfrm>
            <a:off x="0" y="1066800"/>
            <a:ext cx="762000" cy="254000"/>
          </a:xfrm>
          <a:prstGeom prst="rect">
            <a:avLst/>
          </a:prstGeom>
          <a:noFill/>
          <a:ln w="9525">
            <a:solidFill>
              <a:sysClr val="windowText" lastClr="000000">
                <a:lumMod val="50000"/>
                <a:lumOff val="50000"/>
              </a:sysClr>
            </a:solidFill>
            <a:miter lim="800000"/>
            <a:headEnd/>
            <a:tailEnd/>
          </a:ln>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lumMod val="50000"/>
                    <a:lumOff val="50000"/>
                  </a:sysClr>
                </a:solidFill>
                <a:effectLst/>
                <a:uLnTx/>
                <a:uFillTx/>
              </a:rPr>
              <a:t>$Price$</a:t>
            </a:r>
            <a:endParaRPr kumimoji="0" lang="en-US" sz="1200" b="0" i="0" u="none" strike="noStrike" kern="0" cap="none" spc="0" normalizeH="0" baseline="0" noProof="0" dirty="0">
              <a:ln>
                <a:noFill/>
              </a:ln>
              <a:solidFill>
                <a:sysClr val="windowText" lastClr="000000">
                  <a:lumMod val="50000"/>
                  <a:lumOff val="50000"/>
                </a:sysClr>
              </a:solidFill>
              <a:effectLst/>
              <a:uLnTx/>
              <a:uFillTx/>
            </a:endParaRPr>
          </a:p>
        </p:txBody>
      </p:sp>
      <p:sp>
        <p:nvSpPr>
          <p:cNvPr id="10" name="Text Box 5"/>
          <p:cNvSpPr txBox="1">
            <a:spLocks noChangeAspect="1" noChangeArrowheads="1"/>
          </p:cNvSpPr>
          <p:nvPr/>
        </p:nvSpPr>
        <p:spPr bwMode="auto">
          <a:xfrm>
            <a:off x="3352800" y="6418263"/>
            <a:ext cx="2286000" cy="287337"/>
          </a:xfrm>
          <a:prstGeom prst="rect">
            <a:avLst/>
          </a:prstGeom>
          <a:noFill/>
          <a:ln w="9525">
            <a:solidFill>
              <a:sysClr val="windowText" lastClr="000000">
                <a:lumMod val="50000"/>
                <a:lumOff val="50000"/>
              </a:sysClr>
            </a:solidFill>
            <a:miter lim="800000"/>
            <a:headEnd/>
            <a:tailEnd/>
          </a:ln>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ysClr val="windowText" lastClr="000000">
                    <a:lumMod val="50000"/>
                    <a:lumOff val="50000"/>
                  </a:sysClr>
                </a:solidFill>
                <a:effectLst/>
                <a:uLnTx/>
                <a:uFillTx/>
              </a:rPr>
              <a:t>Function / Performance</a:t>
            </a:r>
          </a:p>
        </p:txBody>
      </p:sp>
      <p:sp>
        <p:nvSpPr>
          <p:cNvPr id="11" name="Text Box 40"/>
          <p:cNvSpPr txBox="1">
            <a:spLocks noChangeAspect="1" noChangeArrowheads="1"/>
          </p:cNvSpPr>
          <p:nvPr/>
        </p:nvSpPr>
        <p:spPr bwMode="auto">
          <a:xfrm>
            <a:off x="2290756" y="3216475"/>
            <a:ext cx="1577975"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3600</a:t>
            </a:r>
          </a:p>
        </p:txBody>
      </p:sp>
      <p:sp>
        <p:nvSpPr>
          <p:cNvPr id="12" name="Text Box 21"/>
          <p:cNvSpPr txBox="1">
            <a:spLocks noChangeAspect="1" noChangeArrowheads="1"/>
          </p:cNvSpPr>
          <p:nvPr/>
        </p:nvSpPr>
        <p:spPr bwMode="auto">
          <a:xfrm>
            <a:off x="7420038" y="1150907"/>
            <a:ext cx="1487487"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8900</a:t>
            </a:r>
          </a:p>
        </p:txBody>
      </p:sp>
      <p:sp>
        <p:nvSpPr>
          <p:cNvPr id="13" name="Text Box 40"/>
          <p:cNvSpPr txBox="1">
            <a:spLocks noChangeAspect="1" noChangeArrowheads="1"/>
          </p:cNvSpPr>
          <p:nvPr/>
        </p:nvSpPr>
        <p:spPr bwMode="auto">
          <a:xfrm>
            <a:off x="436509" y="3837196"/>
            <a:ext cx="1830388"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1600</a:t>
            </a:r>
          </a:p>
        </p:txBody>
      </p:sp>
      <p:sp>
        <p:nvSpPr>
          <p:cNvPr id="14" name="Text Box 8"/>
          <p:cNvSpPr txBox="1">
            <a:spLocks noChangeAspect="1" noChangeArrowheads="1"/>
          </p:cNvSpPr>
          <p:nvPr/>
        </p:nvSpPr>
        <p:spPr bwMode="auto">
          <a:xfrm>
            <a:off x="5767407" y="1755955"/>
            <a:ext cx="1487488"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6900</a:t>
            </a:r>
          </a:p>
        </p:txBody>
      </p:sp>
      <p:pic>
        <p:nvPicPr>
          <p:cNvPr id="15" name="Picture 22" descr="C:\Documents and Settings\krasnow\My Documents\6900 Launch\6900_shot_sm.jpg"/>
          <p:cNvPicPr>
            <a:picLocks noChangeAspect="1" noChangeArrowheads="1"/>
          </p:cNvPicPr>
          <p:nvPr/>
        </p:nvPicPr>
        <p:blipFill>
          <a:blip r:embed="rId3" cstate="screen"/>
          <a:srcRect/>
          <a:stretch>
            <a:fillRect/>
          </a:stretch>
        </p:blipFill>
        <p:spPr bwMode="auto">
          <a:xfrm>
            <a:off x="5694381" y="2172784"/>
            <a:ext cx="1357312" cy="459507"/>
          </a:xfrm>
          <a:prstGeom prst="rect">
            <a:avLst/>
          </a:prstGeom>
          <a:noFill/>
          <a:ln w="9525">
            <a:noFill/>
            <a:miter lim="800000"/>
            <a:headEnd/>
            <a:tailEnd/>
          </a:ln>
        </p:spPr>
      </p:pic>
      <p:pic>
        <p:nvPicPr>
          <p:cNvPr id="16" name="Picture 4" descr="C:\Documents and Settings\krasnow\My Documents\Mercury\1600-3600-web-ready\1600_3-4_view_sm.jpg"/>
          <p:cNvPicPr>
            <a:picLocks noChangeAspect="1" noChangeArrowheads="1"/>
          </p:cNvPicPr>
          <p:nvPr/>
        </p:nvPicPr>
        <p:blipFill>
          <a:blip r:embed="rId4" cstate="screen"/>
          <a:srcRect/>
          <a:stretch>
            <a:fillRect/>
          </a:stretch>
        </p:blipFill>
        <p:spPr bwMode="auto">
          <a:xfrm>
            <a:off x="457200" y="4138625"/>
            <a:ext cx="1304704" cy="371478"/>
          </a:xfrm>
          <a:prstGeom prst="rect">
            <a:avLst/>
          </a:prstGeom>
          <a:noFill/>
        </p:spPr>
      </p:pic>
      <p:pic>
        <p:nvPicPr>
          <p:cNvPr id="17" name="Picture 5" descr="C:\Documents and Settings\krasnow\My Documents\Mercury\1600-3600-web-ready\3600_3-4_view_sm.jpg"/>
          <p:cNvPicPr>
            <a:picLocks noChangeAspect="1" noChangeArrowheads="1"/>
          </p:cNvPicPr>
          <p:nvPr/>
        </p:nvPicPr>
        <p:blipFill>
          <a:blip r:embed="rId5" cstate="screen"/>
          <a:srcRect/>
          <a:stretch>
            <a:fillRect/>
          </a:stretch>
        </p:blipFill>
        <p:spPr bwMode="auto">
          <a:xfrm>
            <a:off x="2116107" y="3517916"/>
            <a:ext cx="1502167" cy="438132"/>
          </a:xfrm>
          <a:prstGeom prst="rect">
            <a:avLst/>
          </a:prstGeom>
          <a:noFill/>
        </p:spPr>
      </p:pic>
      <p:pic>
        <p:nvPicPr>
          <p:cNvPr id="18" name="Picture 5" descr="C:\Documents and Settings\krasnow\My Documents\Mercury\1600-3600-web-ready\3600_3-4_view_sm.jpg"/>
          <p:cNvPicPr>
            <a:picLocks noChangeAspect="1" noChangeArrowheads="1"/>
          </p:cNvPicPr>
          <p:nvPr/>
        </p:nvPicPr>
        <p:blipFill>
          <a:blip r:embed="rId5" cstate="screen"/>
          <a:srcRect/>
          <a:stretch>
            <a:fillRect/>
          </a:stretch>
        </p:blipFill>
        <p:spPr bwMode="auto">
          <a:xfrm>
            <a:off x="3978270" y="2844800"/>
            <a:ext cx="1502167" cy="438132"/>
          </a:xfrm>
          <a:prstGeom prst="rect">
            <a:avLst/>
          </a:prstGeom>
          <a:noFill/>
        </p:spPr>
      </p:pic>
      <p:sp>
        <p:nvSpPr>
          <p:cNvPr id="19" name="Text Box 40"/>
          <p:cNvSpPr txBox="1">
            <a:spLocks noChangeAspect="1" noChangeArrowheads="1"/>
          </p:cNvSpPr>
          <p:nvPr/>
        </p:nvSpPr>
        <p:spPr bwMode="auto">
          <a:xfrm>
            <a:off x="4060825" y="2574914"/>
            <a:ext cx="1577975" cy="307777"/>
          </a:xfrm>
          <a:prstGeom prst="rect">
            <a:avLst/>
          </a:prstGeom>
          <a:noFill/>
          <a:ln w="9525">
            <a:no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BIG-IP </a:t>
            </a:r>
            <a:r>
              <a:rPr kumimoji="0" lang="en-US" sz="1400" b="1" i="0" u="none" strike="noStrike" kern="0" cap="none" spc="0" normalizeH="0" baseline="0" noProof="0" dirty="0" smtClean="0">
                <a:ln>
                  <a:noFill/>
                </a:ln>
                <a:solidFill>
                  <a:srgbClr val="000000"/>
                </a:solidFill>
                <a:effectLst/>
                <a:uLnTx/>
                <a:uFillTx/>
              </a:rPr>
              <a:t>3900</a:t>
            </a:r>
            <a:endParaRPr kumimoji="0" lang="en-US" sz="1400" b="1" i="0" u="none" strike="noStrike" kern="0" cap="none" spc="0" normalizeH="0" baseline="0" noProof="0" dirty="0">
              <a:ln>
                <a:noFill/>
              </a:ln>
              <a:solidFill>
                <a:srgbClr val="000000"/>
              </a:solidFill>
              <a:effectLst/>
              <a:uLnTx/>
              <a:uFillTx/>
            </a:endParaRPr>
          </a:p>
        </p:txBody>
      </p:sp>
      <p:sp>
        <p:nvSpPr>
          <p:cNvPr id="20" name="TextBox 19"/>
          <p:cNvSpPr txBox="1"/>
          <p:nvPr/>
        </p:nvSpPr>
        <p:spPr>
          <a:xfrm>
            <a:off x="609600" y="1600200"/>
            <a:ext cx="3485249" cy="400110"/>
          </a:xfrm>
          <a:prstGeom prst="rect">
            <a:avLst/>
          </a:prstGeom>
          <a:noFill/>
        </p:spPr>
        <p:txBody>
          <a:bodyPr wrap="none" rtlCol="0">
            <a:spAutoFit/>
          </a:bodyPr>
          <a:lstStyle/>
          <a:p>
            <a:r>
              <a:rPr lang="en-US" sz="1000" i="1" dirty="0" smtClean="0">
                <a:solidFill>
                  <a:srgbClr val="0070C0"/>
                </a:solidFill>
              </a:rPr>
              <a:t>WOM Bundle SKU’s include max SSL &amp; max compression</a:t>
            </a:r>
          </a:p>
          <a:p>
            <a:endParaRPr lang="en-US" sz="1000" i="1" dirty="0">
              <a:solidFill>
                <a:srgbClr val="0070C0"/>
              </a:solidFill>
            </a:endParaRPr>
          </a:p>
        </p:txBody>
      </p:sp>
      <p:sp>
        <p:nvSpPr>
          <p:cNvPr id="21" name="Text Box 25"/>
          <p:cNvSpPr txBox="1">
            <a:spLocks noChangeAspect="1" noChangeArrowheads="1"/>
          </p:cNvSpPr>
          <p:nvPr/>
        </p:nvSpPr>
        <p:spPr bwMode="auto">
          <a:xfrm>
            <a:off x="457201" y="4495800"/>
            <a:ext cx="1676400" cy="838200"/>
          </a:xfrm>
          <a:prstGeom prst="rect">
            <a:avLst/>
          </a:prstGeom>
          <a:noFill/>
          <a:ln w="9525">
            <a:noFill/>
            <a:miter lim="800000"/>
            <a:headEnd/>
            <a:tailEnd/>
          </a:ln>
        </p:spPr>
        <p:txBody>
          <a:bodyPr/>
          <a:lstStyle/>
          <a:p>
            <a:pPr eaLnBrk="0" hangingPunct="0"/>
            <a:r>
              <a:rPr lang="en-US" sz="900" dirty="0"/>
              <a:t>Dual core CPU</a:t>
            </a:r>
          </a:p>
          <a:p>
            <a:pPr eaLnBrk="0" hangingPunct="0"/>
            <a:r>
              <a:rPr lang="en-US" sz="900" dirty="0"/>
              <a:t>4 10/100/1000 + 2x 1GB SFP</a:t>
            </a:r>
          </a:p>
          <a:p>
            <a:pPr eaLnBrk="0" hangingPunct="0"/>
            <a:r>
              <a:rPr lang="en-US" sz="900" dirty="0"/>
              <a:t>1x 160GB HD</a:t>
            </a:r>
          </a:p>
          <a:p>
            <a:pPr eaLnBrk="0" hangingPunct="0"/>
            <a:r>
              <a:rPr lang="en-US" sz="900" dirty="0" smtClean="0"/>
              <a:t>SSL @ 5K TPS / 1 </a:t>
            </a:r>
            <a:r>
              <a:rPr lang="en-US" sz="900" dirty="0" err="1" smtClean="0"/>
              <a:t>Gb</a:t>
            </a:r>
            <a:r>
              <a:rPr lang="en-US" sz="900" dirty="0" smtClean="0"/>
              <a:t> Bulk </a:t>
            </a:r>
          </a:p>
          <a:p>
            <a:pPr eaLnBrk="0" hangingPunct="0"/>
            <a:r>
              <a:rPr lang="en-US" sz="900" dirty="0" smtClean="0"/>
              <a:t>4 </a:t>
            </a:r>
            <a:r>
              <a:rPr lang="en-US" sz="900" dirty="0"/>
              <a:t>GB memory</a:t>
            </a:r>
            <a:br>
              <a:rPr lang="en-US" sz="900" dirty="0"/>
            </a:br>
            <a:r>
              <a:rPr lang="en-US" sz="900" dirty="0" smtClean="0"/>
              <a:t>1 </a:t>
            </a:r>
            <a:r>
              <a:rPr lang="en-US" sz="900" dirty="0" err="1"/>
              <a:t>Gbps</a:t>
            </a:r>
            <a:r>
              <a:rPr lang="en-US" sz="900" dirty="0"/>
              <a:t> max software compression</a:t>
            </a:r>
          </a:p>
          <a:p>
            <a:pPr eaLnBrk="0" hangingPunct="0"/>
            <a:endParaRPr lang="en-US" sz="900" b="1" dirty="0">
              <a:solidFill>
                <a:schemeClr val="hlink"/>
              </a:solidFill>
            </a:endParaRPr>
          </a:p>
          <a:p>
            <a:pPr eaLnBrk="0" hangingPunct="0"/>
            <a:r>
              <a:rPr lang="en-US" sz="900" b="1" dirty="0"/>
              <a:t> </a:t>
            </a:r>
          </a:p>
          <a:p>
            <a:pPr eaLnBrk="0" hangingPunct="0"/>
            <a:endParaRPr lang="en-US" sz="900" b="1" dirty="0"/>
          </a:p>
        </p:txBody>
      </p:sp>
      <p:sp>
        <p:nvSpPr>
          <p:cNvPr id="22" name="TextBox 21"/>
          <p:cNvSpPr txBox="1"/>
          <p:nvPr/>
        </p:nvSpPr>
        <p:spPr>
          <a:xfrm>
            <a:off x="457200" y="5715000"/>
            <a:ext cx="1165704" cy="230832"/>
          </a:xfrm>
          <a:prstGeom prst="rect">
            <a:avLst/>
          </a:prstGeom>
          <a:noFill/>
        </p:spPr>
        <p:txBody>
          <a:bodyPr wrap="none" rtlCol="0">
            <a:spAutoFit/>
          </a:bodyPr>
          <a:lstStyle/>
          <a:p>
            <a:r>
              <a:rPr lang="en-US" sz="900" b="1" dirty="0" smtClean="0"/>
              <a:t>300-1000 </a:t>
            </a:r>
            <a:r>
              <a:rPr lang="zh-CN" altLang="en-US" sz="900" b="1" dirty="0" smtClean="0"/>
              <a:t>并发用户</a:t>
            </a:r>
            <a:endParaRPr lang="en-US" sz="1050" b="1" dirty="0"/>
          </a:p>
        </p:txBody>
      </p:sp>
      <p:sp>
        <p:nvSpPr>
          <p:cNvPr id="23" name="Text Box 25"/>
          <p:cNvSpPr txBox="1">
            <a:spLocks noChangeAspect="1" noChangeArrowheads="1"/>
          </p:cNvSpPr>
          <p:nvPr/>
        </p:nvSpPr>
        <p:spPr bwMode="auto">
          <a:xfrm>
            <a:off x="2209800" y="3962400"/>
            <a:ext cx="1939925" cy="990600"/>
          </a:xfrm>
          <a:prstGeom prst="rect">
            <a:avLst/>
          </a:prstGeom>
          <a:noFill/>
          <a:ln w="9525">
            <a:noFill/>
            <a:miter lim="800000"/>
            <a:headEnd/>
            <a:tailEnd/>
          </a:ln>
        </p:spPr>
        <p:txBody>
          <a:bodyPr/>
          <a:lstStyle/>
          <a:p>
            <a:pPr eaLnBrk="0" hangingPunct="0"/>
            <a:r>
              <a:rPr lang="en-US" sz="900" dirty="0"/>
              <a:t>Dual core CPU</a:t>
            </a:r>
          </a:p>
          <a:p>
            <a:pPr eaLnBrk="0" hangingPunct="0"/>
            <a:r>
              <a:rPr lang="en-US" sz="900" dirty="0"/>
              <a:t>8 10/100/1000 + 2x 1GB SFP</a:t>
            </a:r>
          </a:p>
          <a:p>
            <a:pPr eaLnBrk="0" hangingPunct="0"/>
            <a:r>
              <a:rPr lang="en-US" sz="900" dirty="0"/>
              <a:t>1x 160 GB HD + 8GB CF</a:t>
            </a:r>
          </a:p>
          <a:p>
            <a:pPr eaLnBrk="0" hangingPunct="0"/>
            <a:r>
              <a:rPr lang="en-US" sz="900" dirty="0"/>
              <a:t>4 GB memory</a:t>
            </a:r>
            <a:endParaRPr lang="en-US" sz="700" dirty="0"/>
          </a:p>
          <a:p>
            <a:pPr eaLnBrk="0" hangingPunct="0"/>
            <a:r>
              <a:rPr lang="en-US" sz="900" dirty="0"/>
              <a:t>SSL @ 10K TPS / 2 </a:t>
            </a:r>
            <a:r>
              <a:rPr lang="en-US" sz="900" dirty="0" err="1"/>
              <a:t>Gb</a:t>
            </a:r>
            <a:r>
              <a:rPr lang="en-US" sz="900" dirty="0"/>
              <a:t> bulk</a:t>
            </a:r>
          </a:p>
          <a:p>
            <a:pPr eaLnBrk="0" hangingPunct="0"/>
            <a:r>
              <a:rPr lang="en-US" sz="900" dirty="0"/>
              <a:t>1 </a:t>
            </a:r>
            <a:r>
              <a:rPr lang="en-US" sz="900" dirty="0" err="1"/>
              <a:t>Gbps</a:t>
            </a:r>
            <a:r>
              <a:rPr lang="en-US" sz="900" dirty="0"/>
              <a:t> max software compression</a:t>
            </a:r>
          </a:p>
          <a:p>
            <a:pPr eaLnBrk="0" hangingPunct="0"/>
            <a:endParaRPr lang="en-US" sz="1050" b="1" dirty="0">
              <a:solidFill>
                <a:schemeClr val="hlink"/>
              </a:solidFill>
            </a:endParaRPr>
          </a:p>
          <a:p>
            <a:pPr eaLnBrk="0" hangingPunct="0"/>
            <a:endParaRPr lang="en-US" sz="1050" dirty="0">
              <a:solidFill>
                <a:srgbClr val="333399"/>
              </a:solidFill>
            </a:endParaRPr>
          </a:p>
        </p:txBody>
      </p:sp>
      <p:sp>
        <p:nvSpPr>
          <p:cNvPr id="24" name="Text Box 6"/>
          <p:cNvSpPr txBox="1">
            <a:spLocks noChangeAspect="1" noChangeArrowheads="1"/>
          </p:cNvSpPr>
          <p:nvPr/>
        </p:nvSpPr>
        <p:spPr bwMode="auto">
          <a:xfrm>
            <a:off x="5653088" y="2667000"/>
            <a:ext cx="1890712" cy="1219200"/>
          </a:xfrm>
          <a:prstGeom prst="rect">
            <a:avLst/>
          </a:prstGeom>
          <a:noFill/>
          <a:ln w="9525">
            <a:noFill/>
            <a:miter lim="800000"/>
            <a:headEnd/>
            <a:tailEnd/>
          </a:ln>
        </p:spPr>
        <p:txBody>
          <a:bodyPr/>
          <a:lstStyle/>
          <a:p>
            <a:pPr eaLnBrk="0" hangingPunct="0"/>
            <a:r>
              <a:rPr lang="en-US" sz="900" dirty="0"/>
              <a:t>2 x Dual core CPU</a:t>
            </a:r>
          </a:p>
          <a:p>
            <a:pPr eaLnBrk="0" hangingPunct="0"/>
            <a:r>
              <a:rPr lang="en-US" sz="900" dirty="0"/>
              <a:t>16 10/100/1000 + 8x 1GB SFP</a:t>
            </a:r>
          </a:p>
          <a:p>
            <a:pPr eaLnBrk="0" hangingPunct="0"/>
            <a:r>
              <a:rPr lang="en-US" sz="900" dirty="0"/>
              <a:t>2x 320 GB HD (S/W RAID) + 8GB CF</a:t>
            </a:r>
          </a:p>
          <a:p>
            <a:pPr eaLnBrk="0" hangingPunct="0"/>
            <a:r>
              <a:rPr lang="en-US" sz="900" dirty="0"/>
              <a:t>8 GB memory</a:t>
            </a:r>
          </a:p>
          <a:p>
            <a:pPr eaLnBrk="0" hangingPunct="0"/>
            <a:r>
              <a:rPr lang="en-US" sz="900" dirty="0"/>
              <a:t>SSL @ 25K TPS / 4 </a:t>
            </a:r>
            <a:r>
              <a:rPr lang="en-US" sz="900" dirty="0" err="1"/>
              <a:t>Gb</a:t>
            </a:r>
            <a:r>
              <a:rPr lang="en-US" sz="900" dirty="0"/>
              <a:t> bulk</a:t>
            </a:r>
          </a:p>
          <a:p>
            <a:pPr eaLnBrk="0" hangingPunct="0"/>
            <a:r>
              <a:rPr lang="en-US" sz="900" dirty="0"/>
              <a:t>5 </a:t>
            </a:r>
            <a:r>
              <a:rPr lang="en-US" sz="900" dirty="0" err="1"/>
              <a:t>Gbps</a:t>
            </a:r>
            <a:r>
              <a:rPr lang="en-US" sz="900" dirty="0"/>
              <a:t> max hardware </a:t>
            </a:r>
            <a:r>
              <a:rPr lang="en-US" sz="900" dirty="0" smtClean="0"/>
              <a:t>compression</a:t>
            </a:r>
            <a:endParaRPr lang="en-US" sz="900" dirty="0"/>
          </a:p>
        </p:txBody>
      </p:sp>
      <p:sp>
        <p:nvSpPr>
          <p:cNvPr id="25" name="TextBox 24"/>
          <p:cNvSpPr txBox="1"/>
          <p:nvPr/>
        </p:nvSpPr>
        <p:spPr>
          <a:xfrm>
            <a:off x="2209800" y="4994702"/>
            <a:ext cx="1133644" cy="230832"/>
          </a:xfrm>
          <a:prstGeom prst="rect">
            <a:avLst/>
          </a:prstGeom>
          <a:noFill/>
        </p:spPr>
        <p:txBody>
          <a:bodyPr wrap="none" rtlCol="0">
            <a:spAutoFit/>
          </a:bodyPr>
          <a:lstStyle/>
          <a:p>
            <a:r>
              <a:rPr lang="en-US" sz="900" b="1" dirty="0" smtClean="0"/>
              <a:t>500-5000</a:t>
            </a:r>
            <a:r>
              <a:rPr lang="zh-CN" altLang="en-US" sz="900" b="1" dirty="0" smtClean="0"/>
              <a:t>并发用户</a:t>
            </a:r>
            <a:endParaRPr lang="en-US" sz="1050" b="1" dirty="0"/>
          </a:p>
        </p:txBody>
      </p:sp>
      <p:sp>
        <p:nvSpPr>
          <p:cNvPr id="26" name="TextBox 25"/>
          <p:cNvSpPr txBox="1"/>
          <p:nvPr/>
        </p:nvSpPr>
        <p:spPr>
          <a:xfrm>
            <a:off x="4072460" y="4419600"/>
            <a:ext cx="1261884" cy="230832"/>
          </a:xfrm>
          <a:prstGeom prst="rect">
            <a:avLst/>
          </a:prstGeom>
          <a:noFill/>
        </p:spPr>
        <p:txBody>
          <a:bodyPr wrap="none" rtlCol="0">
            <a:spAutoFit/>
          </a:bodyPr>
          <a:lstStyle/>
          <a:p>
            <a:r>
              <a:rPr lang="en-US" sz="900" b="1" dirty="0" smtClean="0"/>
              <a:t>1000-10000</a:t>
            </a:r>
            <a:r>
              <a:rPr lang="zh-CN" altLang="en-US" sz="900" b="1" dirty="0" smtClean="0"/>
              <a:t>并发用户</a:t>
            </a:r>
            <a:endParaRPr lang="en-US" sz="1050" b="1" dirty="0"/>
          </a:p>
        </p:txBody>
      </p:sp>
      <p:sp>
        <p:nvSpPr>
          <p:cNvPr id="27" name="TextBox 26"/>
          <p:cNvSpPr txBox="1"/>
          <p:nvPr/>
        </p:nvSpPr>
        <p:spPr>
          <a:xfrm>
            <a:off x="5715000" y="3810000"/>
            <a:ext cx="1446230" cy="253916"/>
          </a:xfrm>
          <a:prstGeom prst="rect">
            <a:avLst/>
          </a:prstGeom>
          <a:noFill/>
        </p:spPr>
        <p:txBody>
          <a:bodyPr wrap="none" rtlCol="0">
            <a:spAutoFit/>
          </a:bodyPr>
          <a:lstStyle/>
          <a:p>
            <a:r>
              <a:rPr lang="en-US" sz="1050" b="1" dirty="0" smtClean="0"/>
              <a:t>2500-25000</a:t>
            </a:r>
            <a:r>
              <a:rPr lang="zh-CN" altLang="en-US" sz="1050" b="1" dirty="0" smtClean="0"/>
              <a:t>并发用户</a:t>
            </a:r>
            <a:endParaRPr lang="en-US" sz="1050" b="1" dirty="0"/>
          </a:p>
        </p:txBody>
      </p:sp>
      <p:sp>
        <p:nvSpPr>
          <p:cNvPr id="28" name="TextBox 27"/>
          <p:cNvSpPr txBox="1"/>
          <p:nvPr/>
        </p:nvSpPr>
        <p:spPr>
          <a:xfrm>
            <a:off x="7393176" y="3318302"/>
            <a:ext cx="1261884" cy="230832"/>
          </a:xfrm>
          <a:prstGeom prst="rect">
            <a:avLst/>
          </a:prstGeom>
          <a:noFill/>
        </p:spPr>
        <p:txBody>
          <a:bodyPr wrap="none" rtlCol="0">
            <a:spAutoFit/>
          </a:bodyPr>
          <a:lstStyle/>
          <a:p>
            <a:r>
              <a:rPr lang="en-US" sz="900" b="1" dirty="0" smtClean="0"/>
              <a:t>5000-40000</a:t>
            </a:r>
            <a:r>
              <a:rPr lang="zh-CN" altLang="en-US" sz="900" b="1" dirty="0" smtClean="0"/>
              <a:t>并发用户</a:t>
            </a:r>
            <a:endParaRPr lang="en-US" sz="1050" b="1" dirty="0"/>
          </a:p>
        </p:txBody>
      </p:sp>
      <p:sp>
        <p:nvSpPr>
          <p:cNvPr id="29" name="TextBox 28"/>
          <p:cNvSpPr txBox="1"/>
          <p:nvPr/>
        </p:nvSpPr>
        <p:spPr>
          <a:xfrm>
            <a:off x="3962400" y="3281571"/>
            <a:ext cx="1752599" cy="1200329"/>
          </a:xfrm>
          <a:prstGeom prst="rect">
            <a:avLst/>
          </a:prstGeom>
          <a:noFill/>
        </p:spPr>
        <p:txBody>
          <a:bodyPr wrap="square" rtlCol="0">
            <a:spAutoFit/>
          </a:bodyPr>
          <a:lstStyle/>
          <a:p>
            <a:r>
              <a:rPr lang="en-US" sz="900" dirty="0" smtClean="0"/>
              <a:t>Quad core CPU</a:t>
            </a:r>
          </a:p>
          <a:p>
            <a:r>
              <a:rPr lang="en-US" sz="900" dirty="0" smtClean="0"/>
              <a:t>8 10/100/1000 + 4x 1GB SFP</a:t>
            </a:r>
          </a:p>
          <a:p>
            <a:r>
              <a:rPr lang="en-US" sz="900" dirty="0" smtClean="0"/>
              <a:t>1x 300 GB HD + 8GB CF</a:t>
            </a:r>
          </a:p>
          <a:p>
            <a:r>
              <a:rPr lang="en-US" sz="900" dirty="0" smtClean="0"/>
              <a:t>8 GB memory </a:t>
            </a:r>
          </a:p>
          <a:p>
            <a:r>
              <a:rPr lang="en-US" sz="900" dirty="0" smtClean="0"/>
              <a:t>SSL @ 15K TPS / 3.8 </a:t>
            </a:r>
            <a:r>
              <a:rPr lang="en-US" sz="900" dirty="0" err="1" smtClean="0"/>
              <a:t>Gb</a:t>
            </a:r>
            <a:r>
              <a:rPr lang="en-US" sz="900" dirty="0" smtClean="0"/>
              <a:t> bulk</a:t>
            </a:r>
          </a:p>
          <a:p>
            <a:r>
              <a:rPr lang="en-US" sz="900" dirty="0" smtClean="0"/>
              <a:t>3.8 </a:t>
            </a:r>
            <a:r>
              <a:rPr lang="en-US" sz="900" dirty="0" err="1" smtClean="0"/>
              <a:t>Gbps</a:t>
            </a:r>
            <a:r>
              <a:rPr lang="en-US" sz="900" dirty="0" smtClean="0"/>
              <a:t> max software compression</a:t>
            </a:r>
          </a:p>
          <a:p>
            <a:endParaRPr lang="en-US" sz="900" dirty="0"/>
          </a:p>
        </p:txBody>
      </p:sp>
      <p:sp>
        <p:nvSpPr>
          <p:cNvPr id="30" name="Text Box 6"/>
          <p:cNvSpPr txBox="1">
            <a:spLocks noChangeAspect="1" noChangeArrowheads="1"/>
          </p:cNvSpPr>
          <p:nvPr/>
        </p:nvSpPr>
        <p:spPr bwMode="auto">
          <a:xfrm>
            <a:off x="7405687" y="2114532"/>
            <a:ext cx="1890713" cy="1219200"/>
          </a:xfrm>
          <a:prstGeom prst="rect">
            <a:avLst/>
          </a:prstGeom>
          <a:noFill/>
          <a:ln w="9525">
            <a:noFill/>
            <a:miter lim="800000"/>
            <a:headEnd/>
            <a:tailEnd/>
          </a:ln>
        </p:spPr>
        <p:txBody>
          <a:bodyPr/>
          <a:lstStyle/>
          <a:p>
            <a:pPr eaLnBrk="0" hangingPunct="0"/>
            <a:r>
              <a:rPr lang="en-US" sz="900" dirty="0"/>
              <a:t>2 x Quad core CPU</a:t>
            </a:r>
          </a:p>
          <a:p>
            <a:pPr eaLnBrk="0" hangingPunct="0"/>
            <a:r>
              <a:rPr lang="en-US" sz="900" dirty="0"/>
              <a:t>16 10/100/1000 + 8x 1GB SFP</a:t>
            </a:r>
          </a:p>
          <a:p>
            <a:pPr eaLnBrk="0" hangingPunct="0"/>
            <a:r>
              <a:rPr lang="en-US" sz="900" dirty="0"/>
              <a:t>2x 320 GB HD (S/W RAID) + 8GB CF</a:t>
            </a:r>
          </a:p>
          <a:p>
            <a:pPr eaLnBrk="0" hangingPunct="0"/>
            <a:r>
              <a:rPr lang="en-US" sz="900" dirty="0"/>
              <a:t>16 GB memory</a:t>
            </a:r>
          </a:p>
          <a:p>
            <a:pPr eaLnBrk="0" hangingPunct="0"/>
            <a:r>
              <a:rPr lang="en-US" sz="900" dirty="0"/>
              <a:t>SSL @ 58K TPS / 9.6Gb bulk</a:t>
            </a:r>
          </a:p>
          <a:p>
            <a:pPr eaLnBrk="0" hangingPunct="0"/>
            <a:r>
              <a:rPr lang="en-US" sz="900" dirty="0"/>
              <a:t>6 </a:t>
            </a:r>
            <a:r>
              <a:rPr lang="en-US" sz="900" dirty="0" err="1"/>
              <a:t>Gbps</a:t>
            </a:r>
            <a:r>
              <a:rPr lang="en-US" sz="900" dirty="0"/>
              <a:t> max hardware </a:t>
            </a:r>
            <a:r>
              <a:rPr lang="en-US" sz="900" dirty="0" smtClean="0"/>
              <a:t>compression</a:t>
            </a:r>
            <a:endParaRPr lang="en-US" sz="900" dirty="0"/>
          </a:p>
        </p:txBody>
      </p:sp>
      <p:sp>
        <p:nvSpPr>
          <p:cNvPr id="31" name="内容占位符 2"/>
          <p:cNvSpPr>
            <a:spLocks noGrp="1"/>
          </p:cNvSpPr>
          <p:nvPr>
            <p:ph idx="1"/>
          </p:nvPr>
        </p:nvSpPr>
        <p:spPr>
          <a:xfrm>
            <a:off x="4368800" y="4953001"/>
            <a:ext cx="4102100" cy="889000"/>
          </a:xfrm>
        </p:spPr>
        <p:txBody>
          <a:bodyPr/>
          <a:lstStyle/>
          <a:p>
            <a:r>
              <a:rPr lang="zh-CN" altLang="en-US" sz="1800" b="1" dirty="0" smtClean="0">
                <a:solidFill>
                  <a:srgbClr val="FF0000"/>
                </a:solidFill>
              </a:rPr>
              <a:t>适用于大规模远程安全接入</a:t>
            </a:r>
            <a:endParaRPr lang="en-US" altLang="zh-CN" sz="1800" b="1" dirty="0" smtClean="0">
              <a:solidFill>
                <a:srgbClr val="FF0000"/>
              </a:solidFill>
            </a:endParaRPr>
          </a:p>
          <a:p>
            <a:r>
              <a:rPr lang="zh-CN" altLang="en-US" sz="1800" b="1" dirty="0" smtClean="0">
                <a:solidFill>
                  <a:srgbClr val="FF0000"/>
                </a:solidFill>
              </a:rPr>
              <a:t>有广泛分布的员工</a:t>
            </a:r>
            <a:endParaRPr lang="en-US" altLang="zh-CN" sz="1800" b="1" dirty="0" smtClean="0">
              <a:solidFill>
                <a:srgbClr val="FF0000"/>
              </a:solidFill>
            </a:endParaRPr>
          </a:p>
          <a:p>
            <a:r>
              <a:rPr lang="zh-CN" altLang="en-US" sz="1800" b="1" dirty="0" smtClean="0">
                <a:solidFill>
                  <a:srgbClr val="FF0000"/>
                </a:solidFill>
              </a:rPr>
              <a:t>或者全球各地分支机构</a:t>
            </a:r>
            <a:endParaRPr lang="en-US" altLang="zh-CN" sz="1800" b="1" dirty="0" smtClean="0">
              <a:solidFill>
                <a:srgbClr val="FF0000"/>
              </a:solidFill>
            </a:endParaRPr>
          </a:p>
          <a:p>
            <a:endParaRPr lang="zh-CN" altLang="en-US" sz="1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EDGE Gateway</a:t>
            </a:r>
            <a:endParaRPr lang="zh-CN" altLang="en-US" dirty="0"/>
          </a:p>
        </p:txBody>
      </p:sp>
      <p:sp>
        <p:nvSpPr>
          <p:cNvPr id="5" name="Content Placeholder 2"/>
          <p:cNvSpPr txBox="1">
            <a:spLocks/>
          </p:cNvSpPr>
          <p:nvPr/>
        </p:nvSpPr>
        <p:spPr bwMode="auto">
          <a:xfrm>
            <a:off x="3613150" y="5346700"/>
            <a:ext cx="2011363" cy="838200"/>
          </a:xfrm>
          <a:prstGeom prst="rect">
            <a:avLst/>
          </a:prstGeom>
          <a:noFill/>
          <a:ln w="9525" algn="ctr">
            <a:noFill/>
            <a:miter lim="800000"/>
            <a:headEnd/>
            <a:tailEnd/>
          </a:ln>
        </p:spPr>
        <p:txBody>
          <a:bodyPr>
            <a:normAutofit/>
          </a:bodyPr>
          <a:lstStyle/>
          <a:p>
            <a:pPr algn="ctr" defTabSz="914400" eaLnBrk="0" hangingPunct="0">
              <a:lnSpc>
                <a:spcPct val="85000"/>
              </a:lnSpc>
              <a:spcAft>
                <a:spcPct val="25000"/>
              </a:spcAft>
              <a:buClr>
                <a:schemeClr val="hlink"/>
              </a:buClr>
              <a:buSzPct val="70000"/>
              <a:defRPr/>
            </a:pPr>
            <a:r>
              <a:rPr lang="zh-CN" altLang="en-US" b="1" kern="0" dirty="0" smtClean="0">
                <a:ea typeface="+mn-ea"/>
                <a:cs typeface="Arial" pitchFamily="34" charset="0"/>
              </a:rPr>
              <a:t>通过与远端</a:t>
            </a:r>
            <a:r>
              <a:rPr lang="en-US" altLang="zh-CN" b="1" kern="0" dirty="0" smtClean="0">
                <a:ea typeface="+mn-ea"/>
                <a:cs typeface="Arial" pitchFamily="34" charset="0"/>
              </a:rPr>
              <a:t>WOM </a:t>
            </a:r>
            <a:r>
              <a:rPr lang="zh-CN" altLang="en-US" b="1" kern="0" dirty="0" smtClean="0">
                <a:ea typeface="+mn-ea"/>
                <a:cs typeface="Arial" pitchFamily="34" charset="0"/>
              </a:rPr>
              <a:t>配合实现对称加速</a:t>
            </a:r>
            <a:endParaRPr lang="en-US" b="1" kern="0" dirty="0">
              <a:ea typeface="+mn-ea"/>
              <a:cs typeface="Arial" pitchFamily="34" charset="0"/>
            </a:endParaRPr>
          </a:p>
        </p:txBody>
      </p:sp>
      <p:sp>
        <p:nvSpPr>
          <p:cNvPr id="6" name="Content Placeholder 2"/>
          <p:cNvSpPr txBox="1">
            <a:spLocks/>
          </p:cNvSpPr>
          <p:nvPr/>
        </p:nvSpPr>
        <p:spPr bwMode="auto">
          <a:xfrm>
            <a:off x="5902325" y="5321300"/>
            <a:ext cx="2011363" cy="838200"/>
          </a:xfrm>
          <a:prstGeom prst="rect">
            <a:avLst/>
          </a:prstGeom>
          <a:noFill/>
          <a:ln w="9525" algn="ctr">
            <a:noFill/>
            <a:miter lim="800000"/>
            <a:headEnd/>
            <a:tailEnd/>
          </a:ln>
        </p:spPr>
        <p:txBody>
          <a:bodyPr>
            <a:normAutofit/>
          </a:bodyPr>
          <a:lstStyle/>
          <a:p>
            <a:pPr algn="ctr" defTabSz="914400" eaLnBrk="0" hangingPunct="0">
              <a:lnSpc>
                <a:spcPct val="85000"/>
              </a:lnSpc>
              <a:spcAft>
                <a:spcPct val="25000"/>
              </a:spcAft>
              <a:buClr>
                <a:schemeClr val="hlink"/>
              </a:buClr>
              <a:buSzPct val="70000"/>
              <a:defRPr/>
            </a:pPr>
            <a:r>
              <a:rPr lang="zh-CN" altLang="en-US" b="1" kern="0" dirty="0" smtClean="0">
                <a:ea typeface="+mn-ea"/>
                <a:cs typeface="Arial" pitchFamily="34" charset="0"/>
              </a:rPr>
              <a:t>通过客户端软件实现客户端加速</a:t>
            </a:r>
            <a:endParaRPr lang="en-US" b="1" kern="0" dirty="0">
              <a:ea typeface="+mn-ea"/>
              <a:cs typeface="Arial" pitchFamily="34" charset="0"/>
            </a:endParaRPr>
          </a:p>
        </p:txBody>
      </p:sp>
      <p:cxnSp>
        <p:nvCxnSpPr>
          <p:cNvPr id="7" name="Straight Connector 97"/>
          <p:cNvCxnSpPr/>
          <p:nvPr/>
        </p:nvCxnSpPr>
        <p:spPr bwMode="auto">
          <a:xfrm rot="5400000">
            <a:off x="2976563" y="5689600"/>
            <a:ext cx="990600" cy="0"/>
          </a:xfrm>
          <a:prstGeom prst="line">
            <a:avLst/>
          </a:prstGeom>
          <a:gradFill rotWithShape="1">
            <a:gsLst>
              <a:gs pos="0">
                <a:schemeClr val="accent1">
                  <a:gamma/>
                  <a:tint val="63922"/>
                  <a:invGamma/>
                </a:schemeClr>
              </a:gs>
              <a:gs pos="100000">
                <a:schemeClr val="accent1"/>
              </a:gs>
            </a:gsLst>
            <a:lin ang="2700000" scaled="1"/>
          </a:gradFill>
          <a:ln w="38100" cap="flat" cmpd="sng" algn="ctr">
            <a:solidFill>
              <a:schemeClr val="accent1">
                <a:lumMod val="60000"/>
                <a:lumOff val="40000"/>
              </a:schemeClr>
            </a:solidFill>
            <a:prstDash val="solid"/>
            <a:round/>
            <a:headEnd type="none" w="med" len="med"/>
            <a:tailEnd type="none" w="med" len="med"/>
          </a:ln>
          <a:effectLst/>
        </p:spPr>
      </p:cxnSp>
      <p:cxnSp>
        <p:nvCxnSpPr>
          <p:cNvPr id="8" name="Straight Connector 98"/>
          <p:cNvCxnSpPr/>
          <p:nvPr/>
        </p:nvCxnSpPr>
        <p:spPr bwMode="auto">
          <a:xfrm rot="5400000">
            <a:off x="5318125" y="5689600"/>
            <a:ext cx="990600" cy="0"/>
          </a:xfrm>
          <a:prstGeom prst="line">
            <a:avLst/>
          </a:prstGeom>
          <a:gradFill rotWithShape="1">
            <a:gsLst>
              <a:gs pos="0">
                <a:schemeClr val="accent1">
                  <a:gamma/>
                  <a:tint val="63922"/>
                  <a:invGamma/>
                </a:schemeClr>
              </a:gs>
              <a:gs pos="100000">
                <a:schemeClr val="accent1"/>
              </a:gs>
            </a:gsLst>
            <a:lin ang="2700000" scaled="1"/>
          </a:gradFill>
          <a:ln w="38100" cap="flat" cmpd="sng" algn="ctr">
            <a:solidFill>
              <a:schemeClr val="accent1">
                <a:lumMod val="60000"/>
                <a:lumOff val="40000"/>
              </a:schemeClr>
            </a:solidFill>
            <a:prstDash val="solid"/>
            <a:round/>
            <a:headEnd type="none" w="med" len="med"/>
            <a:tailEnd type="none" w="med" len="med"/>
          </a:ln>
          <a:effectLst/>
        </p:spPr>
      </p:cxnSp>
      <p:sp>
        <p:nvSpPr>
          <p:cNvPr id="9" name="Content Placeholder 2"/>
          <p:cNvSpPr txBox="1">
            <a:spLocks/>
          </p:cNvSpPr>
          <p:nvPr/>
        </p:nvSpPr>
        <p:spPr bwMode="auto">
          <a:xfrm>
            <a:off x="1128713" y="1212850"/>
            <a:ext cx="7011987" cy="353943"/>
          </a:xfrm>
          <a:prstGeom prst="rect">
            <a:avLst/>
          </a:prstGeom>
          <a:noFill/>
          <a:ln w="9525" algn="ctr">
            <a:noFill/>
            <a:miter lim="800000"/>
            <a:headEnd/>
            <a:tailEnd/>
          </a:ln>
        </p:spPr>
        <p:txBody>
          <a:bodyPr>
            <a:spAutoFit/>
          </a:bodyPr>
          <a:lstStyle/>
          <a:p>
            <a:pPr algn="ctr" defTabSz="914400" eaLnBrk="0" hangingPunct="0">
              <a:lnSpc>
                <a:spcPct val="85000"/>
              </a:lnSpc>
              <a:spcAft>
                <a:spcPct val="25000"/>
              </a:spcAft>
              <a:buClr>
                <a:schemeClr val="hlink"/>
              </a:buClr>
              <a:buSzPct val="70000"/>
              <a:defRPr/>
            </a:pPr>
            <a:r>
              <a:rPr lang="en-US" sz="2000" kern="0" dirty="0">
                <a:solidFill>
                  <a:schemeClr val="accent5"/>
                </a:solidFill>
                <a:ea typeface="+mn-ea"/>
                <a:cs typeface="Arial" pitchFamily="34" charset="0"/>
              </a:rPr>
              <a:t>BIG-IP Edge Gateway </a:t>
            </a:r>
            <a:r>
              <a:rPr lang="zh-CN" altLang="en-US" sz="2000" kern="0" dirty="0" smtClean="0">
                <a:solidFill>
                  <a:schemeClr val="accent5"/>
                </a:solidFill>
                <a:ea typeface="+mn-ea"/>
                <a:cs typeface="Arial" pitchFamily="34" charset="0"/>
              </a:rPr>
              <a:t>包含了</a:t>
            </a:r>
            <a:r>
              <a:rPr lang="en-US" altLang="zh-CN" sz="2000" kern="0" dirty="0" smtClean="0">
                <a:solidFill>
                  <a:schemeClr val="accent5"/>
                </a:solidFill>
                <a:cs typeface="Arial" pitchFamily="34" charset="0"/>
              </a:rPr>
              <a:t>WA</a:t>
            </a:r>
            <a:r>
              <a:rPr lang="zh-CN" altLang="en-US" sz="2000" kern="0" dirty="0" smtClean="0">
                <a:solidFill>
                  <a:schemeClr val="accent5"/>
                </a:solidFill>
                <a:cs typeface="Arial" pitchFamily="34" charset="0"/>
              </a:rPr>
              <a:t>、</a:t>
            </a:r>
            <a:r>
              <a:rPr lang="en-US" altLang="zh-CN" sz="2000" kern="0" dirty="0" smtClean="0">
                <a:solidFill>
                  <a:schemeClr val="accent5"/>
                </a:solidFill>
                <a:cs typeface="Arial" pitchFamily="34" charset="0"/>
              </a:rPr>
              <a:t>WOM</a:t>
            </a:r>
            <a:r>
              <a:rPr lang="zh-CN" altLang="en-US" sz="2000" kern="0" dirty="0" smtClean="0">
                <a:solidFill>
                  <a:schemeClr val="accent5"/>
                </a:solidFill>
                <a:cs typeface="Arial" pitchFamily="34" charset="0"/>
              </a:rPr>
              <a:t>和</a:t>
            </a:r>
            <a:r>
              <a:rPr lang="en-US" altLang="zh-CN" sz="2000" kern="0" dirty="0" smtClean="0">
                <a:solidFill>
                  <a:schemeClr val="accent5"/>
                </a:solidFill>
                <a:cs typeface="Arial" pitchFamily="34" charset="0"/>
              </a:rPr>
              <a:t>APM</a:t>
            </a:r>
            <a:r>
              <a:rPr lang="zh-CN" altLang="en-US" sz="2000" kern="0" dirty="0" smtClean="0">
                <a:solidFill>
                  <a:schemeClr val="accent5"/>
                </a:solidFill>
                <a:cs typeface="Arial" pitchFamily="34" charset="0"/>
              </a:rPr>
              <a:t>三个模块</a:t>
            </a:r>
            <a:endParaRPr lang="en-US" sz="2000" kern="0" dirty="0">
              <a:solidFill>
                <a:schemeClr val="accent5"/>
              </a:solidFill>
              <a:ea typeface="+mn-ea"/>
              <a:cs typeface="Arial" pitchFamily="34" charset="0"/>
            </a:endParaRPr>
          </a:p>
        </p:txBody>
      </p:sp>
      <p:sp>
        <p:nvSpPr>
          <p:cNvPr id="10" name="Content Placeholder 2"/>
          <p:cNvSpPr txBox="1">
            <a:spLocks/>
          </p:cNvSpPr>
          <p:nvPr/>
        </p:nvSpPr>
        <p:spPr bwMode="auto">
          <a:xfrm>
            <a:off x="1362075" y="5346700"/>
            <a:ext cx="2011363" cy="838200"/>
          </a:xfrm>
          <a:prstGeom prst="rect">
            <a:avLst/>
          </a:prstGeom>
          <a:noFill/>
          <a:ln w="9525" algn="ctr">
            <a:noFill/>
            <a:miter lim="800000"/>
            <a:headEnd/>
            <a:tailEnd/>
          </a:ln>
        </p:spPr>
        <p:txBody>
          <a:bodyPr>
            <a:normAutofit/>
          </a:bodyPr>
          <a:lstStyle/>
          <a:p>
            <a:pPr algn="ctr" defTabSz="914400" eaLnBrk="0" hangingPunct="0">
              <a:lnSpc>
                <a:spcPct val="85000"/>
              </a:lnSpc>
              <a:spcAft>
                <a:spcPct val="25000"/>
              </a:spcAft>
              <a:buClr>
                <a:schemeClr val="hlink"/>
              </a:buClr>
              <a:buSzPct val="70000"/>
              <a:defRPr/>
            </a:pPr>
            <a:r>
              <a:rPr lang="zh-CN" altLang="en-US" b="1" kern="0" dirty="0" smtClean="0">
                <a:ea typeface="+mn-ea"/>
                <a:cs typeface="Arial" pitchFamily="34" charset="0"/>
              </a:rPr>
              <a:t>通过</a:t>
            </a:r>
            <a:r>
              <a:rPr lang="en-US" altLang="zh-CN" b="1" kern="0" dirty="0" smtClean="0">
                <a:ea typeface="+mn-ea"/>
                <a:cs typeface="Arial" pitchFamily="34" charset="0"/>
              </a:rPr>
              <a:t>WA Module</a:t>
            </a:r>
            <a:r>
              <a:rPr lang="zh-CN" altLang="en-US" b="1" kern="0" dirty="0" smtClean="0">
                <a:ea typeface="+mn-ea"/>
                <a:cs typeface="Arial" pitchFamily="34" charset="0"/>
              </a:rPr>
              <a:t>实现不对称加速</a:t>
            </a:r>
            <a:endParaRPr lang="en-US" b="1" kern="0" dirty="0">
              <a:ea typeface="+mn-ea"/>
              <a:cs typeface="Arial" pitchFamily="34" charset="0"/>
            </a:endParaRPr>
          </a:p>
        </p:txBody>
      </p:sp>
      <p:grpSp>
        <p:nvGrpSpPr>
          <p:cNvPr id="3" name="Group 63"/>
          <p:cNvGrpSpPr>
            <a:grpSpLocks/>
          </p:cNvGrpSpPr>
          <p:nvPr/>
        </p:nvGrpSpPr>
        <p:grpSpPr bwMode="auto">
          <a:xfrm>
            <a:off x="615950" y="1760538"/>
            <a:ext cx="7772400" cy="3343275"/>
            <a:chOff x="152400" y="1747838"/>
            <a:chExt cx="8839200" cy="3343275"/>
          </a:xfrm>
        </p:grpSpPr>
        <p:grpSp>
          <p:nvGrpSpPr>
            <p:cNvPr id="4" name="Group 96"/>
            <p:cNvGrpSpPr>
              <a:grpSpLocks/>
            </p:cNvGrpSpPr>
            <p:nvPr/>
          </p:nvGrpSpPr>
          <p:grpSpPr bwMode="auto">
            <a:xfrm>
              <a:off x="7307263" y="1766884"/>
              <a:ext cx="1684337" cy="3179757"/>
              <a:chOff x="7307262" y="1766884"/>
              <a:chExt cx="1684338" cy="3179757"/>
            </a:xfrm>
          </p:grpSpPr>
          <p:sp>
            <p:nvSpPr>
              <p:cNvPr id="36" name="AutoShape 3"/>
              <p:cNvSpPr>
                <a:spLocks noChangeArrowheads="1"/>
              </p:cNvSpPr>
              <p:nvPr/>
            </p:nvSpPr>
            <p:spPr bwMode="auto">
              <a:xfrm>
                <a:off x="7339010" y="2209801"/>
                <a:ext cx="1652590" cy="2698750"/>
              </a:xfrm>
              <a:prstGeom prst="roundRect">
                <a:avLst>
                  <a:gd name="adj" fmla="val 16667"/>
                </a:avLst>
              </a:prstGeom>
              <a:solidFill>
                <a:schemeClr val="bg1"/>
              </a:solidFill>
              <a:ln w="25400">
                <a:noFill/>
                <a:round/>
                <a:headEnd/>
                <a:tailEnd/>
              </a:ln>
            </p:spPr>
            <p:txBody>
              <a:bodyPr wrap="none" anchor="ctr"/>
              <a:lstStyle/>
              <a:p>
                <a:endParaRPr lang="en-US">
                  <a:cs typeface="Arial" pitchFamily="34" charset="0"/>
                </a:endParaRPr>
              </a:p>
            </p:txBody>
          </p:sp>
          <p:grpSp>
            <p:nvGrpSpPr>
              <p:cNvPr id="11" name="Group 6"/>
              <p:cNvGrpSpPr>
                <a:grpSpLocks/>
              </p:cNvGrpSpPr>
              <p:nvPr/>
            </p:nvGrpSpPr>
            <p:grpSpPr bwMode="auto">
              <a:xfrm>
                <a:off x="7307262" y="1766884"/>
                <a:ext cx="1674813" cy="3179757"/>
                <a:chOff x="4156" y="1407"/>
                <a:chExt cx="1055" cy="2003"/>
              </a:xfrm>
            </p:grpSpPr>
            <p:sp>
              <p:nvSpPr>
                <p:cNvPr id="38" name="Text Box 7"/>
                <p:cNvSpPr txBox="1">
                  <a:spLocks noChangeArrowheads="1"/>
                </p:cNvSpPr>
                <p:nvPr/>
              </p:nvSpPr>
              <p:spPr bwMode="auto">
                <a:xfrm>
                  <a:off x="4178" y="1407"/>
                  <a:ext cx="1023" cy="233"/>
                </a:xfrm>
                <a:prstGeom prst="rect">
                  <a:avLst/>
                </a:prstGeom>
                <a:noFill/>
                <a:ln w="25400">
                  <a:noFill/>
                  <a:miter lim="800000"/>
                  <a:headEnd/>
                  <a:tailEnd/>
                </a:ln>
              </p:spPr>
              <p:txBody>
                <a:bodyPr wrap="none" anchor="ctr">
                  <a:spAutoFit/>
                </a:bodyPr>
                <a:lstStyle/>
                <a:p>
                  <a:pPr algn="ctr"/>
                  <a:r>
                    <a:rPr lang="en-US">
                      <a:cs typeface="Arial" pitchFamily="34" charset="0"/>
                    </a:rPr>
                    <a:t>Applications</a:t>
                  </a:r>
                </a:p>
              </p:txBody>
            </p:sp>
            <p:grpSp>
              <p:nvGrpSpPr>
                <p:cNvPr id="12" name="Group 8"/>
                <p:cNvGrpSpPr>
                  <a:grpSpLocks/>
                </p:cNvGrpSpPr>
                <p:nvPr/>
              </p:nvGrpSpPr>
              <p:grpSpPr bwMode="auto">
                <a:xfrm>
                  <a:off x="4156" y="1647"/>
                  <a:ext cx="1055" cy="1763"/>
                  <a:chOff x="4156" y="1647"/>
                  <a:chExt cx="1055" cy="1763"/>
                </a:xfrm>
              </p:grpSpPr>
              <p:pic>
                <p:nvPicPr>
                  <p:cNvPr id="40" name="Picture 9" descr="pdf_sample"/>
                  <p:cNvPicPr>
                    <a:picLocks noChangeAspect="1" noChangeArrowheads="1"/>
                  </p:cNvPicPr>
                  <p:nvPr/>
                </p:nvPicPr>
                <p:blipFill>
                  <a:blip r:embed="rId2" cstate="print"/>
                  <a:srcRect l="29352" r="64598" b="69630"/>
                  <a:stretch>
                    <a:fillRect/>
                  </a:stretch>
                </p:blipFill>
                <p:spPr bwMode="auto">
                  <a:xfrm>
                    <a:off x="4162" y="1696"/>
                    <a:ext cx="353" cy="610"/>
                  </a:xfrm>
                  <a:prstGeom prst="rect">
                    <a:avLst/>
                  </a:prstGeom>
                  <a:noFill/>
                  <a:ln w="9525">
                    <a:noFill/>
                    <a:miter lim="800000"/>
                    <a:headEnd/>
                    <a:tailEnd/>
                  </a:ln>
                </p:spPr>
              </p:pic>
              <p:pic>
                <p:nvPicPr>
                  <p:cNvPr id="41" name="Picture 10" descr="pdf_sample"/>
                  <p:cNvPicPr>
                    <a:picLocks noChangeAspect="1" noChangeArrowheads="1"/>
                  </p:cNvPicPr>
                  <p:nvPr/>
                </p:nvPicPr>
                <p:blipFill>
                  <a:blip r:embed="rId2" cstate="print"/>
                  <a:srcRect l="29352" r="64598" b="69630"/>
                  <a:stretch>
                    <a:fillRect/>
                  </a:stretch>
                </p:blipFill>
                <p:spPr bwMode="auto">
                  <a:xfrm>
                    <a:off x="4156" y="2235"/>
                    <a:ext cx="353" cy="610"/>
                  </a:xfrm>
                  <a:prstGeom prst="rect">
                    <a:avLst/>
                  </a:prstGeom>
                  <a:noFill/>
                  <a:ln w="9525">
                    <a:noFill/>
                    <a:miter lim="800000"/>
                    <a:headEnd/>
                    <a:tailEnd/>
                  </a:ln>
                </p:spPr>
              </p:pic>
              <p:pic>
                <p:nvPicPr>
                  <p:cNvPr id="42" name="Picture 11" descr="pdf_sample"/>
                  <p:cNvPicPr>
                    <a:picLocks noChangeAspect="1" noChangeArrowheads="1"/>
                  </p:cNvPicPr>
                  <p:nvPr/>
                </p:nvPicPr>
                <p:blipFill>
                  <a:blip r:embed="rId2" cstate="print"/>
                  <a:srcRect l="29352" r="64598" b="69630"/>
                  <a:stretch>
                    <a:fillRect/>
                  </a:stretch>
                </p:blipFill>
                <p:spPr bwMode="auto">
                  <a:xfrm>
                    <a:off x="4156" y="2736"/>
                    <a:ext cx="353" cy="610"/>
                  </a:xfrm>
                  <a:prstGeom prst="rect">
                    <a:avLst/>
                  </a:prstGeom>
                  <a:noFill/>
                  <a:ln w="9525">
                    <a:noFill/>
                    <a:miter lim="800000"/>
                    <a:headEnd/>
                    <a:tailEnd/>
                  </a:ln>
                </p:spPr>
              </p:pic>
              <p:pic>
                <p:nvPicPr>
                  <p:cNvPr id="43" name="Picture 13" descr="mult_browser"/>
                  <p:cNvPicPr>
                    <a:picLocks noChangeAspect="1" noChangeArrowheads="1"/>
                  </p:cNvPicPr>
                  <p:nvPr/>
                </p:nvPicPr>
                <p:blipFill>
                  <a:blip r:embed="rId3" cstate="print"/>
                  <a:srcRect l="-1155" t="39436" r="89032" b="40001"/>
                  <a:stretch>
                    <a:fillRect/>
                  </a:stretch>
                </p:blipFill>
                <p:spPr bwMode="auto">
                  <a:xfrm>
                    <a:off x="4395" y="2421"/>
                    <a:ext cx="756" cy="292"/>
                  </a:xfrm>
                  <a:prstGeom prst="rect">
                    <a:avLst/>
                  </a:prstGeom>
                  <a:noFill/>
                  <a:ln w="9525">
                    <a:noFill/>
                    <a:miter lim="800000"/>
                    <a:headEnd/>
                    <a:tailEnd/>
                  </a:ln>
                </p:spPr>
              </p:pic>
              <p:pic>
                <p:nvPicPr>
                  <p:cNvPr id="44" name="Picture 14" descr="mult_browser"/>
                  <p:cNvPicPr>
                    <a:picLocks noChangeAspect="1" noChangeArrowheads="1"/>
                  </p:cNvPicPr>
                  <p:nvPr/>
                </p:nvPicPr>
                <p:blipFill>
                  <a:blip r:embed="rId3" cstate="print"/>
                  <a:srcRect l="513" t="83942" r="89032" b="1692"/>
                  <a:stretch>
                    <a:fillRect/>
                  </a:stretch>
                </p:blipFill>
                <p:spPr bwMode="auto">
                  <a:xfrm>
                    <a:off x="4536" y="2971"/>
                    <a:ext cx="652" cy="204"/>
                  </a:xfrm>
                  <a:prstGeom prst="rect">
                    <a:avLst/>
                  </a:prstGeom>
                  <a:noFill/>
                  <a:ln w="9525">
                    <a:noFill/>
                    <a:miter lim="800000"/>
                    <a:headEnd/>
                    <a:tailEnd/>
                  </a:ln>
                </p:spPr>
              </p:pic>
              <p:sp>
                <p:nvSpPr>
                  <p:cNvPr id="45" name="AutoShape 15"/>
                  <p:cNvSpPr>
                    <a:spLocks noChangeArrowheads="1"/>
                  </p:cNvSpPr>
                  <p:nvPr/>
                </p:nvSpPr>
                <p:spPr bwMode="auto">
                  <a:xfrm>
                    <a:off x="4176" y="1647"/>
                    <a:ext cx="1035" cy="1763"/>
                  </a:xfrm>
                  <a:prstGeom prst="roundRect">
                    <a:avLst>
                      <a:gd name="adj" fmla="val 16667"/>
                    </a:avLst>
                  </a:prstGeom>
                  <a:noFill/>
                  <a:ln w="25400">
                    <a:solidFill>
                      <a:schemeClr val="bg1"/>
                    </a:solidFill>
                    <a:round/>
                    <a:headEnd/>
                    <a:tailEnd/>
                  </a:ln>
                  <a:effectLst>
                    <a:outerShdw dist="35921" dir="2700000" algn="ctr" rotWithShape="0">
                      <a:srgbClr val="808080"/>
                    </a:outerShdw>
                  </a:effectLst>
                </p:spPr>
                <p:txBody>
                  <a:bodyPr wrap="none" anchor="ctr"/>
                  <a:lstStyle/>
                  <a:p>
                    <a:pPr>
                      <a:defRPr/>
                    </a:pPr>
                    <a:endParaRPr lang="en-US">
                      <a:ea typeface="MS PGothic" pitchFamily="34" charset="-128"/>
                      <a:cs typeface="Arial" pitchFamily="34" charset="0"/>
                    </a:endParaRPr>
                  </a:p>
                </p:txBody>
              </p:sp>
            </p:grpSp>
          </p:grpSp>
        </p:grpSp>
        <p:grpSp>
          <p:nvGrpSpPr>
            <p:cNvPr id="13" name="Group 94"/>
            <p:cNvGrpSpPr>
              <a:grpSpLocks/>
            </p:cNvGrpSpPr>
            <p:nvPr/>
          </p:nvGrpSpPr>
          <p:grpSpPr bwMode="auto">
            <a:xfrm>
              <a:off x="152400" y="1747838"/>
              <a:ext cx="1839913" cy="3205162"/>
              <a:chOff x="152400" y="1747838"/>
              <a:chExt cx="1839913" cy="3205162"/>
            </a:xfrm>
          </p:grpSpPr>
          <p:sp>
            <p:nvSpPr>
              <p:cNvPr id="27" name="AutoShape 36"/>
              <p:cNvSpPr>
                <a:spLocks noChangeArrowheads="1"/>
              </p:cNvSpPr>
              <p:nvPr/>
            </p:nvSpPr>
            <p:spPr bwMode="auto">
              <a:xfrm>
                <a:off x="152400" y="2133600"/>
                <a:ext cx="1676400" cy="2819400"/>
              </a:xfrm>
              <a:prstGeom prst="roundRect">
                <a:avLst>
                  <a:gd name="adj" fmla="val 16667"/>
                </a:avLst>
              </a:prstGeom>
              <a:solidFill>
                <a:schemeClr val="bg1"/>
              </a:solidFill>
              <a:ln w="25400">
                <a:noFill/>
                <a:round/>
                <a:headEnd/>
                <a:tailEnd/>
              </a:ln>
            </p:spPr>
            <p:txBody>
              <a:bodyPr wrap="none" anchor="ctr"/>
              <a:lstStyle/>
              <a:p>
                <a:endParaRPr lang="en-US">
                  <a:cs typeface="Arial" pitchFamily="34" charset="0"/>
                </a:endParaRPr>
              </a:p>
            </p:txBody>
          </p:sp>
          <p:grpSp>
            <p:nvGrpSpPr>
              <p:cNvPr id="17" name="Group 37"/>
              <p:cNvGrpSpPr>
                <a:grpSpLocks/>
              </p:cNvGrpSpPr>
              <p:nvPr/>
            </p:nvGrpSpPr>
            <p:grpSpPr bwMode="auto">
              <a:xfrm>
                <a:off x="152400" y="1747838"/>
                <a:ext cx="1668463" cy="3179762"/>
                <a:chOff x="384" y="1407"/>
                <a:chExt cx="1051" cy="2003"/>
              </a:xfrm>
            </p:grpSpPr>
            <p:sp>
              <p:nvSpPr>
                <p:cNvPr id="34" name="AutoShape 38"/>
                <p:cNvSpPr>
                  <a:spLocks noChangeArrowheads="1"/>
                </p:cNvSpPr>
                <p:nvPr/>
              </p:nvSpPr>
              <p:spPr bwMode="auto">
                <a:xfrm>
                  <a:off x="384" y="1647"/>
                  <a:ext cx="1051" cy="1763"/>
                </a:xfrm>
                <a:prstGeom prst="roundRect">
                  <a:avLst>
                    <a:gd name="adj" fmla="val 16667"/>
                  </a:avLst>
                </a:prstGeom>
                <a:noFill/>
                <a:ln w="25400">
                  <a:solidFill>
                    <a:schemeClr val="bg1"/>
                  </a:solidFill>
                  <a:round/>
                  <a:headEnd/>
                  <a:tailEnd/>
                </a:ln>
                <a:effectLst>
                  <a:outerShdw dist="35921" dir="2700000" algn="ctr" rotWithShape="0">
                    <a:srgbClr val="808080"/>
                  </a:outerShdw>
                </a:effectLst>
              </p:spPr>
              <p:txBody>
                <a:bodyPr wrap="none" anchor="ctr"/>
                <a:lstStyle/>
                <a:p>
                  <a:pPr>
                    <a:defRPr/>
                  </a:pPr>
                  <a:endParaRPr lang="en-US">
                    <a:ea typeface="MS PGothic" pitchFamily="34" charset="-128"/>
                    <a:cs typeface="Arial" pitchFamily="34" charset="0"/>
                  </a:endParaRPr>
                </a:p>
              </p:txBody>
            </p:sp>
            <p:sp>
              <p:nvSpPr>
                <p:cNvPr id="35" name="Text Box 39"/>
                <p:cNvSpPr txBox="1">
                  <a:spLocks noChangeArrowheads="1"/>
                </p:cNvSpPr>
                <p:nvPr/>
              </p:nvSpPr>
              <p:spPr bwMode="auto">
                <a:xfrm>
                  <a:off x="514" y="1407"/>
                  <a:ext cx="780" cy="231"/>
                </a:xfrm>
                <a:prstGeom prst="rect">
                  <a:avLst/>
                </a:prstGeom>
                <a:noFill/>
                <a:ln w="25400">
                  <a:noFill/>
                  <a:miter lim="800000"/>
                  <a:headEnd/>
                  <a:tailEnd/>
                </a:ln>
              </p:spPr>
              <p:txBody>
                <a:bodyPr anchor="ctr">
                  <a:spAutoFit/>
                </a:bodyPr>
                <a:lstStyle/>
                <a:p>
                  <a:pPr algn="ctr"/>
                  <a:r>
                    <a:rPr lang="en-US">
                      <a:cs typeface="Arial" pitchFamily="34" charset="0"/>
                    </a:rPr>
                    <a:t>Clients</a:t>
                  </a:r>
                </a:p>
              </p:txBody>
            </p:sp>
          </p:grpSp>
          <p:sp>
            <p:nvSpPr>
              <p:cNvPr id="29" name="AutoShape 40"/>
              <p:cNvSpPr>
                <a:spLocks noChangeArrowheads="1"/>
              </p:cNvSpPr>
              <p:nvPr/>
            </p:nvSpPr>
            <p:spPr bwMode="auto">
              <a:xfrm rot="5400000" flipH="1">
                <a:off x="414336" y="3330574"/>
                <a:ext cx="1317625" cy="6000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D8D8D8"/>
              </a:solidFill>
              <a:ln w="25400">
                <a:noFill/>
                <a:miter lim="800000"/>
                <a:headEnd/>
                <a:tailEnd/>
              </a:ln>
            </p:spPr>
            <p:txBody>
              <a:bodyPr wrap="none" anchor="ctr"/>
              <a:lstStyle/>
              <a:p>
                <a:endParaRPr lang="en-US"/>
              </a:p>
            </p:txBody>
          </p:sp>
          <p:pic>
            <p:nvPicPr>
              <p:cNvPr id="30" name="Picture 41" descr="mult_browser"/>
              <p:cNvPicPr>
                <a:picLocks noChangeAspect="1" noChangeArrowheads="1"/>
              </p:cNvPicPr>
              <p:nvPr/>
            </p:nvPicPr>
            <p:blipFill>
              <a:blip r:embed="rId4" cstate="print"/>
              <a:srcRect l="83899" t="11267" r="-896" b="32112"/>
              <a:stretch>
                <a:fillRect/>
              </a:stretch>
            </p:blipFill>
            <p:spPr bwMode="auto">
              <a:xfrm>
                <a:off x="170446" y="3276600"/>
                <a:ext cx="877303" cy="666750"/>
              </a:xfrm>
              <a:prstGeom prst="rect">
                <a:avLst/>
              </a:prstGeom>
              <a:noFill/>
              <a:ln w="9525">
                <a:noFill/>
                <a:miter lim="800000"/>
                <a:headEnd/>
                <a:tailEnd/>
              </a:ln>
            </p:spPr>
          </p:pic>
          <p:pic>
            <p:nvPicPr>
              <p:cNvPr id="31" name="Picture 43" descr="mult_browser"/>
              <p:cNvPicPr>
                <a:picLocks noChangeAspect="1" noChangeArrowheads="1"/>
              </p:cNvPicPr>
              <p:nvPr/>
            </p:nvPicPr>
            <p:blipFill>
              <a:blip r:embed="rId3" cstate="print"/>
              <a:srcRect l="73380" t="32677" r="19885" b="36618"/>
              <a:stretch>
                <a:fillRect/>
              </a:stretch>
            </p:blipFill>
            <p:spPr bwMode="auto">
              <a:xfrm>
                <a:off x="1146175" y="2519363"/>
                <a:ext cx="666750" cy="692150"/>
              </a:xfrm>
              <a:prstGeom prst="rect">
                <a:avLst/>
              </a:prstGeom>
              <a:noFill/>
              <a:ln w="9525">
                <a:noFill/>
                <a:miter lim="800000"/>
                <a:headEnd/>
                <a:tailEnd/>
              </a:ln>
            </p:spPr>
          </p:pic>
          <p:pic>
            <p:nvPicPr>
              <p:cNvPr id="32" name="Picture 44" descr="mult_browser"/>
              <p:cNvPicPr>
                <a:picLocks noChangeAspect="1" noChangeArrowheads="1"/>
              </p:cNvPicPr>
              <p:nvPr/>
            </p:nvPicPr>
            <p:blipFill>
              <a:blip r:embed="rId3" cstate="print"/>
              <a:srcRect l="71327" t="69298" r="21040" b="-10144"/>
              <a:stretch>
                <a:fillRect/>
              </a:stretch>
            </p:blipFill>
            <p:spPr bwMode="auto">
              <a:xfrm>
                <a:off x="1143000" y="3803650"/>
                <a:ext cx="755650" cy="920750"/>
              </a:xfrm>
              <a:prstGeom prst="rect">
                <a:avLst/>
              </a:prstGeom>
              <a:noFill/>
              <a:ln w="9525">
                <a:noFill/>
                <a:miter lim="800000"/>
                <a:headEnd/>
                <a:tailEnd/>
              </a:ln>
            </p:spPr>
          </p:pic>
          <p:pic>
            <p:nvPicPr>
              <p:cNvPr id="33" name="Picture 42" descr="mult_browser"/>
              <p:cNvPicPr>
                <a:picLocks noChangeAspect="1" noChangeArrowheads="1"/>
              </p:cNvPicPr>
              <p:nvPr/>
            </p:nvPicPr>
            <p:blipFill>
              <a:blip r:embed="rId3" cstate="print"/>
              <a:srcRect l="71199" r="19885" b="68732"/>
              <a:stretch>
                <a:fillRect/>
              </a:stretch>
            </p:blipFill>
            <p:spPr bwMode="auto">
              <a:xfrm>
                <a:off x="1109663" y="3259138"/>
                <a:ext cx="882650" cy="704850"/>
              </a:xfrm>
              <a:prstGeom prst="rect">
                <a:avLst/>
              </a:prstGeom>
              <a:noFill/>
              <a:ln w="9525">
                <a:noFill/>
                <a:miter lim="800000"/>
                <a:headEnd/>
                <a:tailEnd/>
              </a:ln>
            </p:spPr>
          </p:pic>
        </p:grpSp>
        <p:sp>
          <p:nvSpPr>
            <p:cNvPr id="14" name="Left-Right Arrow 60"/>
            <p:cNvSpPr/>
            <p:nvPr/>
          </p:nvSpPr>
          <p:spPr>
            <a:xfrm>
              <a:off x="1852412" y="2472730"/>
              <a:ext cx="5512157" cy="167439"/>
            </a:xfrm>
            <a:prstGeom prst="leftRightArrow">
              <a:avLst>
                <a:gd name="adj1" fmla="val 66000"/>
                <a:gd name="adj2" fmla="val 86507"/>
              </a:avLst>
            </a:prstGeom>
            <a:solidFill>
              <a:schemeClr val="accent6">
                <a:lumMod val="75000"/>
              </a:schemeClr>
            </a:solidFill>
            <a:ln>
              <a:noFill/>
            </a:ln>
            <a:scene3d>
              <a:camera prst="orthographicFront"/>
              <a:lightRig rig="balanced"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cs typeface="Arial" pitchFamily="34" charset="0"/>
              </a:endParaRPr>
            </a:p>
          </p:txBody>
        </p:sp>
        <p:sp>
          <p:nvSpPr>
            <p:cNvPr id="15" name="Left-Right Arrow 61"/>
            <p:cNvSpPr/>
            <p:nvPr/>
          </p:nvSpPr>
          <p:spPr>
            <a:xfrm>
              <a:off x="1852412" y="3449377"/>
              <a:ext cx="5512157" cy="167439"/>
            </a:xfrm>
            <a:prstGeom prst="leftRightArrow">
              <a:avLst>
                <a:gd name="adj1" fmla="val 66000"/>
                <a:gd name="adj2" fmla="val 86507"/>
              </a:avLst>
            </a:prstGeom>
            <a:solidFill>
              <a:schemeClr val="accent6">
                <a:lumMod val="75000"/>
              </a:schemeClr>
            </a:solidFill>
            <a:ln>
              <a:noFill/>
            </a:ln>
            <a:scene3d>
              <a:camera prst="orthographicFront"/>
              <a:lightRig rig="balanced"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cs typeface="Arial" pitchFamily="34" charset="0"/>
              </a:endParaRPr>
            </a:p>
          </p:txBody>
        </p:sp>
        <p:sp>
          <p:nvSpPr>
            <p:cNvPr id="16" name="Left-Right Arrow 62"/>
            <p:cNvSpPr/>
            <p:nvPr/>
          </p:nvSpPr>
          <p:spPr>
            <a:xfrm>
              <a:off x="1852412" y="4477541"/>
              <a:ext cx="5512157" cy="167439"/>
            </a:xfrm>
            <a:prstGeom prst="leftRightArrow">
              <a:avLst>
                <a:gd name="adj1" fmla="val 66000"/>
                <a:gd name="adj2" fmla="val 86507"/>
              </a:avLst>
            </a:prstGeom>
            <a:solidFill>
              <a:schemeClr val="accent6">
                <a:lumMod val="75000"/>
              </a:schemeClr>
            </a:solidFill>
            <a:ln>
              <a:noFill/>
            </a:ln>
            <a:scene3d>
              <a:camera prst="orthographicFront"/>
              <a:lightRig rig="balanced"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cs typeface="Arial" pitchFamily="34" charset="0"/>
              </a:endParaRPr>
            </a:p>
          </p:txBody>
        </p:sp>
        <p:grpSp>
          <p:nvGrpSpPr>
            <p:cNvPr id="21" name="Group 47"/>
            <p:cNvGrpSpPr>
              <a:grpSpLocks/>
            </p:cNvGrpSpPr>
            <p:nvPr/>
          </p:nvGrpSpPr>
          <p:grpSpPr bwMode="auto">
            <a:xfrm>
              <a:off x="2362200" y="4038600"/>
              <a:ext cx="2058147" cy="1052513"/>
              <a:chOff x="4224336" y="2743199"/>
              <a:chExt cx="1719887" cy="981308"/>
            </a:xfrm>
          </p:grpSpPr>
          <p:sp>
            <p:nvSpPr>
              <p:cNvPr id="25" name="AutoShape 36"/>
              <p:cNvSpPr>
                <a:spLocks noChangeArrowheads="1"/>
              </p:cNvSpPr>
              <p:nvPr/>
            </p:nvSpPr>
            <p:spPr bwMode="auto">
              <a:xfrm>
                <a:off x="4224338" y="2743200"/>
                <a:ext cx="1719263" cy="981307"/>
              </a:xfrm>
              <a:prstGeom prst="roundRect">
                <a:avLst>
                  <a:gd name="adj" fmla="val 16667"/>
                </a:avLst>
              </a:prstGeom>
              <a:solidFill>
                <a:schemeClr val="bg1"/>
              </a:solidFill>
              <a:ln w="25400">
                <a:noFill/>
                <a:round/>
                <a:headEnd/>
                <a:tailEnd/>
              </a:ln>
            </p:spPr>
            <p:txBody>
              <a:bodyPr wrap="none" anchor="ctr"/>
              <a:lstStyle/>
              <a:p>
                <a:endParaRPr lang="en-US">
                  <a:cs typeface="Arial" pitchFamily="34" charset="0"/>
                </a:endParaRPr>
              </a:p>
            </p:txBody>
          </p:sp>
          <p:sp>
            <p:nvSpPr>
              <p:cNvPr id="26" name="AutoShape 33"/>
              <p:cNvSpPr>
                <a:spLocks noChangeArrowheads="1"/>
              </p:cNvSpPr>
              <p:nvPr/>
            </p:nvSpPr>
            <p:spPr bwMode="auto">
              <a:xfrm>
                <a:off x="4224336" y="2743199"/>
                <a:ext cx="1719887" cy="981308"/>
              </a:xfrm>
              <a:prstGeom prst="roundRect">
                <a:avLst>
                  <a:gd name="adj" fmla="val 16667"/>
                </a:avLst>
              </a:prstGeom>
              <a:noFill/>
              <a:ln w="25400">
                <a:solidFill>
                  <a:schemeClr val="bg1"/>
                </a:solidFill>
                <a:round/>
                <a:headEnd/>
                <a:tailEnd/>
              </a:ln>
              <a:effectLst>
                <a:outerShdw dist="35921" dir="2700000" algn="ctr" rotWithShape="0">
                  <a:srgbClr val="808080"/>
                </a:outerShdw>
              </a:effectLst>
            </p:spPr>
            <p:txBody>
              <a:bodyPr wrap="none" anchor="ctr"/>
              <a:lstStyle/>
              <a:p>
                <a:pPr>
                  <a:defRPr/>
                </a:pPr>
                <a:endParaRPr lang="en-US">
                  <a:ea typeface="MS PGothic" pitchFamily="34" charset="-128"/>
                  <a:cs typeface="Arial" pitchFamily="34" charset="0"/>
                </a:endParaRPr>
              </a:p>
            </p:txBody>
          </p:sp>
        </p:grpSp>
        <p:sp>
          <p:nvSpPr>
            <p:cNvPr id="18" name="AutoShape 36"/>
            <p:cNvSpPr>
              <a:spLocks noChangeArrowheads="1"/>
            </p:cNvSpPr>
            <p:nvPr/>
          </p:nvSpPr>
          <p:spPr bwMode="auto">
            <a:xfrm>
              <a:off x="5004293" y="2133600"/>
              <a:ext cx="2006107" cy="2819400"/>
            </a:xfrm>
            <a:prstGeom prst="roundRect">
              <a:avLst>
                <a:gd name="adj" fmla="val 16667"/>
              </a:avLst>
            </a:prstGeom>
            <a:solidFill>
              <a:schemeClr val="bg1"/>
            </a:solidFill>
            <a:ln w="25400">
              <a:noFill/>
              <a:round/>
              <a:headEnd/>
              <a:tailEnd/>
            </a:ln>
          </p:spPr>
          <p:txBody>
            <a:bodyPr wrap="none" anchor="ctr"/>
            <a:lstStyle/>
            <a:p>
              <a:endParaRPr lang="en-US">
                <a:cs typeface="Arial" pitchFamily="34" charset="0"/>
              </a:endParaRPr>
            </a:p>
          </p:txBody>
        </p:sp>
        <p:sp>
          <p:nvSpPr>
            <p:cNvPr id="19" name="AutoShape 33"/>
            <p:cNvSpPr>
              <a:spLocks noChangeArrowheads="1"/>
            </p:cNvSpPr>
            <p:nvPr/>
          </p:nvSpPr>
          <p:spPr bwMode="auto">
            <a:xfrm>
              <a:off x="4952938" y="2133600"/>
              <a:ext cx="2058147" cy="2743200"/>
            </a:xfrm>
            <a:prstGeom prst="roundRect">
              <a:avLst>
                <a:gd name="adj" fmla="val 16667"/>
              </a:avLst>
            </a:prstGeom>
            <a:noFill/>
            <a:ln w="25400">
              <a:solidFill>
                <a:schemeClr val="bg1"/>
              </a:solidFill>
              <a:round/>
              <a:headEnd/>
              <a:tailEnd/>
            </a:ln>
            <a:effectLst>
              <a:outerShdw dist="35921" dir="2700000" algn="ctr" rotWithShape="0">
                <a:srgbClr val="808080"/>
              </a:outerShdw>
            </a:effectLst>
          </p:spPr>
          <p:txBody>
            <a:bodyPr wrap="none" anchor="ctr"/>
            <a:lstStyle/>
            <a:p>
              <a:pPr>
                <a:defRPr/>
              </a:pPr>
              <a:endParaRPr lang="en-US">
                <a:ea typeface="MS PGothic" pitchFamily="34" charset="-128"/>
                <a:cs typeface="Arial" pitchFamily="34" charset="0"/>
              </a:endParaRPr>
            </a:p>
          </p:txBody>
        </p:sp>
        <p:sp>
          <p:nvSpPr>
            <p:cNvPr id="20" name="Text Box 31"/>
            <p:cNvSpPr txBox="1">
              <a:spLocks noChangeArrowheads="1"/>
            </p:cNvSpPr>
            <p:nvPr/>
          </p:nvSpPr>
          <p:spPr bwMode="auto">
            <a:xfrm>
              <a:off x="5258049" y="2858921"/>
              <a:ext cx="1445540" cy="461665"/>
            </a:xfrm>
            <a:prstGeom prst="rect">
              <a:avLst/>
            </a:prstGeom>
            <a:noFill/>
            <a:ln w="25400">
              <a:noFill/>
              <a:miter lim="800000"/>
              <a:headEnd/>
              <a:tailEnd/>
            </a:ln>
          </p:spPr>
          <p:txBody>
            <a:bodyPr anchor="ctr">
              <a:spAutoFit/>
            </a:bodyPr>
            <a:lstStyle/>
            <a:p>
              <a:pPr algn="ctr"/>
              <a:r>
                <a:rPr lang="en-US" sz="1200">
                  <a:cs typeface="Arial" pitchFamily="34" charset="0"/>
                </a:rPr>
                <a:t>BIG-IP</a:t>
              </a:r>
            </a:p>
            <a:p>
              <a:pPr algn="ctr"/>
              <a:r>
                <a:rPr lang="en-US" sz="1200">
                  <a:cs typeface="Arial" pitchFamily="34" charset="0"/>
                </a:rPr>
                <a:t>Edge Gateway</a:t>
              </a:r>
            </a:p>
          </p:txBody>
        </p:sp>
        <p:grpSp>
          <p:nvGrpSpPr>
            <p:cNvPr id="28" name="Group 47"/>
            <p:cNvGrpSpPr>
              <a:grpSpLocks/>
            </p:cNvGrpSpPr>
            <p:nvPr/>
          </p:nvGrpSpPr>
          <p:grpSpPr bwMode="auto">
            <a:xfrm>
              <a:off x="2362200" y="2895600"/>
              <a:ext cx="2058147" cy="1052513"/>
              <a:chOff x="4224334" y="2743199"/>
              <a:chExt cx="1719886" cy="981308"/>
            </a:xfrm>
          </p:grpSpPr>
          <p:sp>
            <p:nvSpPr>
              <p:cNvPr id="22" name="AutoShape 36"/>
              <p:cNvSpPr>
                <a:spLocks noChangeArrowheads="1"/>
              </p:cNvSpPr>
              <p:nvPr/>
            </p:nvSpPr>
            <p:spPr bwMode="auto">
              <a:xfrm>
                <a:off x="4224336" y="2743200"/>
                <a:ext cx="1719262" cy="981307"/>
              </a:xfrm>
              <a:prstGeom prst="roundRect">
                <a:avLst>
                  <a:gd name="adj" fmla="val 16667"/>
                </a:avLst>
              </a:prstGeom>
              <a:solidFill>
                <a:schemeClr val="bg1"/>
              </a:solidFill>
              <a:ln w="25400">
                <a:noFill/>
                <a:round/>
                <a:headEnd/>
                <a:tailEnd/>
              </a:ln>
            </p:spPr>
            <p:txBody>
              <a:bodyPr wrap="none" anchor="ctr"/>
              <a:lstStyle/>
              <a:p>
                <a:endParaRPr lang="en-US">
                  <a:cs typeface="Arial" pitchFamily="34" charset="0"/>
                </a:endParaRPr>
              </a:p>
            </p:txBody>
          </p:sp>
          <p:sp>
            <p:nvSpPr>
              <p:cNvPr id="23" name="AutoShape 33"/>
              <p:cNvSpPr>
                <a:spLocks noChangeArrowheads="1"/>
              </p:cNvSpPr>
              <p:nvPr/>
            </p:nvSpPr>
            <p:spPr bwMode="auto">
              <a:xfrm>
                <a:off x="4224334" y="2743199"/>
                <a:ext cx="1719886" cy="981308"/>
              </a:xfrm>
              <a:prstGeom prst="roundRect">
                <a:avLst>
                  <a:gd name="adj" fmla="val 16667"/>
                </a:avLst>
              </a:prstGeom>
              <a:noFill/>
              <a:ln w="25400">
                <a:solidFill>
                  <a:schemeClr val="bg1"/>
                </a:solidFill>
                <a:round/>
                <a:headEnd/>
                <a:tailEnd/>
              </a:ln>
              <a:effectLst>
                <a:outerShdw dist="35921" dir="2700000" algn="ctr" rotWithShape="0">
                  <a:srgbClr val="808080"/>
                </a:outerShdw>
              </a:effectLst>
            </p:spPr>
            <p:txBody>
              <a:bodyPr wrap="none" anchor="ctr"/>
              <a:lstStyle/>
              <a:p>
                <a:pPr>
                  <a:defRPr/>
                </a:pPr>
                <a:endParaRPr lang="en-US">
                  <a:ea typeface="MS PGothic" pitchFamily="34" charset="-128"/>
                  <a:cs typeface="Arial" pitchFamily="34" charset="0"/>
                </a:endParaRPr>
              </a:p>
            </p:txBody>
          </p:sp>
          <p:sp>
            <p:nvSpPr>
              <p:cNvPr id="24" name="Text Box 31"/>
              <p:cNvSpPr txBox="1">
                <a:spLocks noChangeArrowheads="1"/>
              </p:cNvSpPr>
              <p:nvPr/>
            </p:nvSpPr>
            <p:spPr bwMode="auto">
              <a:xfrm>
                <a:off x="4529506" y="2797963"/>
                <a:ext cx="1173327" cy="430432"/>
              </a:xfrm>
              <a:prstGeom prst="rect">
                <a:avLst/>
              </a:prstGeom>
              <a:noFill/>
              <a:ln w="25400">
                <a:noFill/>
                <a:miter lim="800000"/>
                <a:headEnd/>
                <a:tailEnd/>
              </a:ln>
            </p:spPr>
            <p:txBody>
              <a:bodyPr wrap="none" anchor="ctr">
                <a:spAutoFit/>
              </a:bodyPr>
              <a:lstStyle/>
              <a:p>
                <a:pPr algn="ctr"/>
                <a:r>
                  <a:rPr lang="en-US" sz="1200">
                    <a:cs typeface="Arial" pitchFamily="34" charset="0"/>
                  </a:rPr>
                  <a:t>BIG-IP</a:t>
                </a:r>
              </a:p>
              <a:p>
                <a:pPr algn="ctr"/>
                <a:r>
                  <a:rPr lang="en-US" sz="1200">
                    <a:cs typeface="Arial" pitchFamily="34" charset="0"/>
                  </a:rPr>
                  <a:t> Edge Gateway</a:t>
                </a:r>
              </a:p>
            </p:txBody>
          </p:sp>
        </p:grpSp>
      </p:grpSp>
      <p:pic>
        <p:nvPicPr>
          <p:cNvPr id="46" name="Picture 11" descr="C:\Documents and Settings\krasnow\My Documents\Park City\8900_shot.png"/>
          <p:cNvPicPr>
            <a:picLocks noChangeAspect="1" noChangeArrowheads="1"/>
          </p:cNvPicPr>
          <p:nvPr/>
        </p:nvPicPr>
        <p:blipFill>
          <a:blip r:embed="rId5" cstate="print"/>
          <a:srcRect/>
          <a:stretch>
            <a:fillRect/>
          </a:stretch>
        </p:blipFill>
        <p:spPr bwMode="auto">
          <a:xfrm>
            <a:off x="4953000" y="3365500"/>
            <a:ext cx="1600200" cy="433388"/>
          </a:xfrm>
          <a:prstGeom prst="rect">
            <a:avLst/>
          </a:prstGeom>
          <a:noFill/>
          <a:ln w="9525">
            <a:noFill/>
            <a:miter lim="800000"/>
            <a:headEnd/>
            <a:tailEnd/>
          </a:ln>
        </p:spPr>
      </p:pic>
      <p:pic>
        <p:nvPicPr>
          <p:cNvPr id="47" name="Picture 2" descr="C:\Documents and Settings\krasnow\My Documents\Mercury\1600-3600-web-ready\1600_front.jpg"/>
          <p:cNvPicPr>
            <a:picLocks noChangeAspect="1" noChangeArrowheads="1"/>
          </p:cNvPicPr>
          <p:nvPr/>
        </p:nvPicPr>
        <p:blipFill>
          <a:blip r:embed="rId6" cstate="print">
            <a:clrChange>
              <a:clrFrom>
                <a:srgbClr val="FFFFFF"/>
              </a:clrFrom>
              <a:clrTo>
                <a:srgbClr val="FFFFFF">
                  <a:alpha val="0"/>
                </a:srgbClr>
              </a:clrTo>
            </a:clrChange>
          </a:blip>
          <a:srcRect l="1389" t="8197" r="1389" b="13115"/>
          <a:stretch>
            <a:fillRect/>
          </a:stretch>
        </p:blipFill>
        <p:spPr bwMode="auto">
          <a:xfrm>
            <a:off x="2743200" y="3476625"/>
            <a:ext cx="1506538" cy="252413"/>
          </a:xfrm>
          <a:prstGeom prst="rect">
            <a:avLst/>
          </a:prstGeom>
          <a:noFill/>
          <a:ln w="9525">
            <a:noFill/>
            <a:miter lim="800000"/>
            <a:headEnd/>
            <a:tailEnd/>
          </a:ln>
        </p:spPr>
      </p:pic>
      <p:pic>
        <p:nvPicPr>
          <p:cNvPr id="48" name="Picture 55" descr="MSoffice_logo"/>
          <p:cNvPicPr>
            <a:picLocks noChangeAspect="1" noChangeArrowheads="1"/>
          </p:cNvPicPr>
          <p:nvPr/>
        </p:nvPicPr>
        <p:blipFill>
          <a:blip r:embed="rId7" cstate="print"/>
          <a:srcRect/>
          <a:stretch>
            <a:fillRect/>
          </a:stretch>
        </p:blipFill>
        <p:spPr bwMode="auto">
          <a:xfrm>
            <a:off x="7391400" y="2679700"/>
            <a:ext cx="914400" cy="323850"/>
          </a:xfrm>
          <a:prstGeom prst="rect">
            <a:avLst/>
          </a:prstGeom>
          <a:noFill/>
          <a:ln w="9525">
            <a:noFill/>
            <a:miter lim="800000"/>
            <a:headEnd/>
            <a:tailEnd/>
          </a:ln>
        </p:spPr>
      </p:pic>
      <p:pic>
        <p:nvPicPr>
          <p:cNvPr id="49" name="Picture 50" descr="edge_client.png"/>
          <p:cNvPicPr>
            <a:picLocks noChangeAspect="1"/>
          </p:cNvPicPr>
          <p:nvPr/>
        </p:nvPicPr>
        <p:blipFill>
          <a:blip r:embed="rId8" cstate="print"/>
          <a:srcRect l="60023" r="-2719"/>
          <a:stretch>
            <a:fillRect/>
          </a:stretch>
        </p:blipFill>
        <p:spPr bwMode="auto">
          <a:xfrm>
            <a:off x="2841625" y="4122738"/>
            <a:ext cx="1155700" cy="989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统一的数据中心接入管理</a:t>
            </a:r>
            <a:endParaRPr lang="zh-CN" altLang="en-US" dirty="0"/>
          </a:p>
        </p:txBody>
      </p:sp>
      <p:sp>
        <p:nvSpPr>
          <p:cNvPr id="5" name="Snip Same Side Corner Rectangle 1205"/>
          <p:cNvSpPr/>
          <p:nvPr/>
        </p:nvSpPr>
        <p:spPr>
          <a:xfrm rot="10800000">
            <a:off x="6248400" y="1600200"/>
            <a:ext cx="609600" cy="228600"/>
          </a:xfrm>
          <a:prstGeom prst="snip2SameRect">
            <a:avLst/>
          </a:prstGeom>
          <a:solidFill>
            <a:schemeClr val="bg1">
              <a:lumMod val="65000"/>
            </a:schemeClr>
          </a:solidFill>
          <a:ln w="19050">
            <a:noFill/>
            <a:round/>
            <a:headEnd/>
            <a:tailEnd/>
          </a:ln>
        </p:spPr>
        <p:txBody>
          <a:bodyPr/>
          <a:lstStyle/>
          <a:p>
            <a:pPr>
              <a:defRPr/>
            </a:pPr>
            <a:endParaRPr lang="en-US" altLang="ja-JP" sz="1000" kern="0" dirty="0">
              <a:ea typeface="ＭＳ Ｐゴシック" pitchFamily="34" charset="-128"/>
            </a:endParaRPr>
          </a:p>
        </p:txBody>
      </p:sp>
      <p:sp>
        <p:nvSpPr>
          <p:cNvPr id="6" name="Line 311"/>
          <p:cNvSpPr>
            <a:spLocks noChangeShapeType="1"/>
          </p:cNvSpPr>
          <p:nvPr/>
        </p:nvSpPr>
        <p:spPr bwMode="gray">
          <a:xfrm flipH="1" flipV="1">
            <a:off x="6934200" y="1600200"/>
            <a:ext cx="0" cy="3505200"/>
          </a:xfrm>
          <a:prstGeom prst="line">
            <a:avLst/>
          </a:prstGeom>
          <a:noFill/>
          <a:ln w="25400">
            <a:solidFill>
              <a:schemeClr val="accent4">
                <a:lumMod val="60000"/>
                <a:lumOff val="40000"/>
              </a:schemeClr>
            </a:solidFill>
            <a:prstDash val="dash"/>
            <a:round/>
            <a:headEnd type="none"/>
            <a:tailEnd type="none"/>
          </a:ln>
          <a:effectLst/>
        </p:spPr>
        <p:txBody>
          <a:bodyPr/>
          <a:lstStyle/>
          <a:p>
            <a:pPr>
              <a:defRPr/>
            </a:pPr>
            <a:endParaRPr lang="en-US"/>
          </a:p>
        </p:txBody>
      </p:sp>
      <p:pic>
        <p:nvPicPr>
          <p:cNvPr id="7" name="Picture 582" descr="6900_shot.jpg"/>
          <p:cNvPicPr>
            <a:picLocks noChangeAspect="1"/>
          </p:cNvPicPr>
          <p:nvPr/>
        </p:nvPicPr>
        <p:blipFill>
          <a:blip r:embed="rId5" cstate="print"/>
          <a:srcRect/>
          <a:stretch>
            <a:fillRect/>
          </a:stretch>
        </p:blipFill>
        <p:spPr bwMode="auto">
          <a:xfrm>
            <a:off x="4114800" y="3048000"/>
            <a:ext cx="1868488" cy="814388"/>
          </a:xfrm>
          <a:prstGeom prst="rect">
            <a:avLst/>
          </a:prstGeom>
          <a:noFill/>
          <a:ln w="9525">
            <a:noFill/>
            <a:miter lim="800000"/>
            <a:headEnd/>
            <a:tailEnd/>
          </a:ln>
        </p:spPr>
      </p:pic>
      <p:sp>
        <p:nvSpPr>
          <p:cNvPr id="8" name="Line 311"/>
          <p:cNvSpPr>
            <a:spLocks noChangeShapeType="1"/>
          </p:cNvSpPr>
          <p:nvPr/>
        </p:nvSpPr>
        <p:spPr bwMode="gray">
          <a:xfrm flipV="1">
            <a:off x="1398588" y="3810000"/>
            <a:ext cx="2716212" cy="2085975"/>
          </a:xfrm>
          <a:prstGeom prst="line">
            <a:avLst/>
          </a:prstGeom>
          <a:noFill/>
          <a:ln w="25400">
            <a:solidFill>
              <a:schemeClr val="accent4">
                <a:lumMod val="60000"/>
                <a:lumOff val="40000"/>
              </a:schemeClr>
            </a:solidFill>
            <a:prstDash val="dash"/>
            <a:round/>
            <a:headEnd type="triangle"/>
            <a:tailEnd type="triangle"/>
          </a:ln>
          <a:effectLst/>
        </p:spPr>
        <p:txBody>
          <a:bodyPr/>
          <a:lstStyle/>
          <a:p>
            <a:pPr>
              <a:defRPr/>
            </a:pPr>
            <a:endParaRPr lang="en-US"/>
          </a:p>
        </p:txBody>
      </p:sp>
      <p:sp>
        <p:nvSpPr>
          <p:cNvPr id="9" name="Line 311"/>
          <p:cNvSpPr>
            <a:spLocks noChangeShapeType="1"/>
          </p:cNvSpPr>
          <p:nvPr/>
        </p:nvSpPr>
        <p:spPr bwMode="gray">
          <a:xfrm flipV="1">
            <a:off x="1295400" y="3657600"/>
            <a:ext cx="2743200" cy="1143000"/>
          </a:xfrm>
          <a:prstGeom prst="line">
            <a:avLst/>
          </a:prstGeom>
          <a:noFill/>
          <a:ln w="25400">
            <a:solidFill>
              <a:schemeClr val="accent4">
                <a:lumMod val="60000"/>
                <a:lumOff val="40000"/>
              </a:schemeClr>
            </a:solidFill>
            <a:prstDash val="dash"/>
            <a:round/>
            <a:headEnd type="triangle"/>
            <a:tailEnd type="triangle"/>
          </a:ln>
          <a:effectLst/>
        </p:spPr>
        <p:txBody>
          <a:bodyPr/>
          <a:lstStyle/>
          <a:p>
            <a:pPr>
              <a:defRPr/>
            </a:pPr>
            <a:endParaRPr lang="en-US"/>
          </a:p>
        </p:txBody>
      </p:sp>
      <p:sp>
        <p:nvSpPr>
          <p:cNvPr id="10" name="Line 311"/>
          <p:cNvSpPr>
            <a:spLocks noChangeShapeType="1"/>
          </p:cNvSpPr>
          <p:nvPr/>
        </p:nvSpPr>
        <p:spPr bwMode="gray">
          <a:xfrm>
            <a:off x="1447800" y="2667000"/>
            <a:ext cx="2819400" cy="152400"/>
          </a:xfrm>
          <a:prstGeom prst="line">
            <a:avLst/>
          </a:prstGeom>
          <a:noFill/>
          <a:ln w="25400">
            <a:solidFill>
              <a:schemeClr val="accent4">
                <a:lumMod val="60000"/>
                <a:lumOff val="40000"/>
              </a:schemeClr>
            </a:solidFill>
            <a:prstDash val="dash"/>
            <a:round/>
            <a:headEnd type="triangle"/>
            <a:tailEnd type="triangle"/>
          </a:ln>
          <a:effectLst/>
        </p:spPr>
        <p:txBody>
          <a:bodyPr/>
          <a:lstStyle/>
          <a:p>
            <a:pPr>
              <a:defRPr/>
            </a:pPr>
            <a:endParaRPr lang="en-US"/>
          </a:p>
        </p:txBody>
      </p:sp>
      <p:sp>
        <p:nvSpPr>
          <p:cNvPr id="12" name="Text Box 542"/>
          <p:cNvSpPr txBox="1">
            <a:spLocks noChangeArrowheads="1"/>
          </p:cNvSpPr>
          <p:nvPr/>
        </p:nvSpPr>
        <p:spPr bwMode="gray">
          <a:xfrm>
            <a:off x="6319838" y="1600200"/>
            <a:ext cx="461962" cy="246063"/>
          </a:xfrm>
          <a:prstGeom prst="rect">
            <a:avLst/>
          </a:prstGeom>
          <a:noFill/>
          <a:ln w="9525">
            <a:noFill/>
            <a:miter lim="800000"/>
            <a:headEnd/>
            <a:tailEnd/>
          </a:ln>
        </p:spPr>
        <p:txBody>
          <a:bodyPr wrap="none">
            <a:spAutoFit/>
          </a:bodyPr>
          <a:lstStyle/>
          <a:p>
            <a:pPr algn="ctr"/>
            <a:r>
              <a:rPr lang="en-US" sz="1000" b="1" noProof="1">
                <a:solidFill>
                  <a:srgbClr val="FFFFFF"/>
                </a:solidFill>
                <a:cs typeface="Arial" pitchFamily="34" charset="0"/>
              </a:rPr>
              <a:t>DMZ</a:t>
            </a:r>
          </a:p>
        </p:txBody>
      </p:sp>
      <p:sp>
        <p:nvSpPr>
          <p:cNvPr id="13" name="Round Same Side Corner Rectangle 972"/>
          <p:cNvSpPr/>
          <p:nvPr/>
        </p:nvSpPr>
        <p:spPr>
          <a:xfrm>
            <a:off x="3630613" y="1600200"/>
            <a:ext cx="5284787" cy="3505200"/>
          </a:xfrm>
          <a:prstGeom prst="round2SameRect">
            <a:avLst>
              <a:gd name="adj1" fmla="val 7550"/>
              <a:gd name="adj2" fmla="val 0"/>
            </a:avLst>
          </a:prstGeom>
          <a:noFill/>
          <a:ln w="2540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Line 319"/>
          <p:cNvSpPr>
            <a:spLocks noChangeShapeType="1"/>
          </p:cNvSpPr>
          <p:nvPr/>
        </p:nvSpPr>
        <p:spPr bwMode="gray">
          <a:xfrm flipV="1">
            <a:off x="7315200" y="3276600"/>
            <a:ext cx="0" cy="1066800"/>
          </a:xfrm>
          <a:prstGeom prst="line">
            <a:avLst/>
          </a:prstGeom>
          <a:noFill/>
          <a:ln w="12700">
            <a:solidFill>
              <a:srgbClr val="5F5F5F"/>
            </a:solidFill>
            <a:prstDash val="dash"/>
            <a:round/>
            <a:headEnd/>
            <a:tailEnd/>
          </a:ln>
        </p:spPr>
        <p:txBody>
          <a:bodyPr/>
          <a:lstStyle/>
          <a:p>
            <a:endParaRPr lang="en-US"/>
          </a:p>
        </p:txBody>
      </p:sp>
      <p:sp>
        <p:nvSpPr>
          <p:cNvPr id="15" name="Line 320"/>
          <p:cNvSpPr>
            <a:spLocks noChangeShapeType="1"/>
          </p:cNvSpPr>
          <p:nvPr/>
        </p:nvSpPr>
        <p:spPr bwMode="gray">
          <a:xfrm>
            <a:off x="7315200" y="4343400"/>
            <a:ext cx="103188" cy="0"/>
          </a:xfrm>
          <a:prstGeom prst="line">
            <a:avLst/>
          </a:prstGeom>
          <a:noFill/>
          <a:ln w="12700">
            <a:solidFill>
              <a:srgbClr val="5F5F5F"/>
            </a:solidFill>
            <a:prstDash val="dash"/>
            <a:round/>
            <a:headEnd/>
            <a:tailEnd/>
          </a:ln>
        </p:spPr>
        <p:txBody>
          <a:bodyPr/>
          <a:lstStyle/>
          <a:p>
            <a:endParaRPr lang="en-US"/>
          </a:p>
        </p:txBody>
      </p:sp>
      <p:sp>
        <p:nvSpPr>
          <p:cNvPr id="16" name="Line 321"/>
          <p:cNvSpPr>
            <a:spLocks noChangeShapeType="1"/>
          </p:cNvSpPr>
          <p:nvPr/>
        </p:nvSpPr>
        <p:spPr bwMode="gray">
          <a:xfrm>
            <a:off x="7315200" y="3276600"/>
            <a:ext cx="103188" cy="0"/>
          </a:xfrm>
          <a:prstGeom prst="line">
            <a:avLst/>
          </a:prstGeom>
          <a:noFill/>
          <a:ln w="12700">
            <a:solidFill>
              <a:srgbClr val="5F5F5F"/>
            </a:solidFill>
            <a:prstDash val="dash"/>
            <a:round/>
            <a:headEnd/>
            <a:tailEnd/>
          </a:ln>
        </p:spPr>
        <p:txBody>
          <a:bodyPr/>
          <a:lstStyle/>
          <a:p>
            <a:endParaRPr lang="en-US"/>
          </a:p>
        </p:txBody>
      </p:sp>
      <p:grpSp>
        <p:nvGrpSpPr>
          <p:cNvPr id="3" name="Group 228"/>
          <p:cNvGrpSpPr>
            <a:grpSpLocks/>
          </p:cNvGrpSpPr>
          <p:nvPr/>
        </p:nvGrpSpPr>
        <p:grpSpPr bwMode="auto">
          <a:xfrm flipH="1">
            <a:off x="3352800" y="2286000"/>
            <a:ext cx="555625" cy="674688"/>
            <a:chOff x="284" y="2470"/>
            <a:chExt cx="1008" cy="806"/>
          </a:xfrm>
        </p:grpSpPr>
        <p:pic>
          <p:nvPicPr>
            <p:cNvPr id="18" name="Picture 226"/>
            <p:cNvPicPr>
              <a:picLocks noChangeAspect="1" noChangeArrowheads="1"/>
            </p:cNvPicPr>
            <p:nvPr/>
          </p:nvPicPr>
          <p:blipFill>
            <a:blip r:embed="rId6" cstate="print"/>
            <a:srcRect/>
            <a:stretch>
              <a:fillRect/>
            </a:stretch>
          </p:blipFill>
          <p:spPr bwMode="gray">
            <a:xfrm>
              <a:off x="284" y="3032"/>
              <a:ext cx="1008" cy="219"/>
            </a:xfrm>
            <a:prstGeom prst="rect">
              <a:avLst/>
            </a:prstGeom>
            <a:noFill/>
            <a:ln w="9525">
              <a:noFill/>
              <a:miter lim="800000"/>
              <a:headEnd/>
              <a:tailEnd/>
            </a:ln>
          </p:spPr>
        </p:pic>
        <p:grpSp>
          <p:nvGrpSpPr>
            <p:cNvPr id="4" name="Group 138"/>
            <p:cNvGrpSpPr>
              <a:grpSpLocks/>
            </p:cNvGrpSpPr>
            <p:nvPr/>
          </p:nvGrpSpPr>
          <p:grpSpPr bwMode="auto">
            <a:xfrm rot="-1461747">
              <a:off x="603" y="2470"/>
              <a:ext cx="458" cy="464"/>
              <a:chOff x="619" y="2490"/>
              <a:chExt cx="458" cy="464"/>
            </a:xfrm>
          </p:grpSpPr>
          <p:sp>
            <p:nvSpPr>
              <p:cNvPr id="53" name="Freeform 139"/>
              <p:cNvSpPr>
                <a:spLocks/>
              </p:cNvSpPr>
              <p:nvPr/>
            </p:nvSpPr>
            <p:spPr bwMode="gray">
              <a:xfrm>
                <a:off x="620" y="2490"/>
                <a:ext cx="457" cy="464"/>
              </a:xfrm>
              <a:custGeom>
                <a:avLst/>
                <a:gdLst>
                  <a:gd name="T0" fmla="*/ 0 w 589"/>
                  <a:gd name="T1" fmla="*/ 110 h 597"/>
                  <a:gd name="T2" fmla="*/ 11 w 589"/>
                  <a:gd name="T3" fmla="*/ 104 h 597"/>
                  <a:gd name="T4" fmla="*/ 9 w 589"/>
                  <a:gd name="T5" fmla="*/ 60 h 597"/>
                  <a:gd name="T6" fmla="*/ 23 w 589"/>
                  <a:gd name="T7" fmla="*/ 26 h 597"/>
                  <a:gd name="T8" fmla="*/ 43 w 589"/>
                  <a:gd name="T9" fmla="*/ 64 h 597"/>
                  <a:gd name="T10" fmla="*/ 50 w 589"/>
                  <a:gd name="T11" fmla="*/ 40 h 597"/>
                  <a:gd name="T12" fmla="*/ 78 w 589"/>
                  <a:gd name="T13" fmla="*/ 0 h 597"/>
                  <a:gd name="T14" fmla="*/ 83 w 589"/>
                  <a:gd name="T15" fmla="*/ 23 h 597"/>
                  <a:gd name="T16" fmla="*/ 82 w 589"/>
                  <a:gd name="T17" fmla="*/ 53 h 597"/>
                  <a:gd name="T18" fmla="*/ 99 w 589"/>
                  <a:gd name="T19" fmla="*/ 51 h 597"/>
                  <a:gd name="T20" fmla="*/ 112 w 589"/>
                  <a:gd name="T21" fmla="*/ 31 h 597"/>
                  <a:gd name="T22" fmla="*/ 119 w 589"/>
                  <a:gd name="T23" fmla="*/ 63 h 597"/>
                  <a:gd name="T24" fmla="*/ 130 w 589"/>
                  <a:gd name="T25" fmla="*/ 93 h 597"/>
                  <a:gd name="T26" fmla="*/ 151 w 589"/>
                  <a:gd name="T27" fmla="*/ 69 h 597"/>
                  <a:gd name="T28" fmla="*/ 155 w 589"/>
                  <a:gd name="T29" fmla="*/ 85 h 597"/>
                  <a:gd name="T30" fmla="*/ 147 w 589"/>
                  <a:gd name="T31" fmla="*/ 127 h 597"/>
                  <a:gd name="T32" fmla="*/ 156 w 589"/>
                  <a:gd name="T33" fmla="*/ 143 h 597"/>
                  <a:gd name="T34" fmla="*/ 127 w 589"/>
                  <a:gd name="T35" fmla="*/ 157 h 597"/>
                  <a:gd name="T36" fmla="*/ 0 w 589"/>
                  <a:gd name="T37" fmla="*/ 110 h 5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9"/>
                  <a:gd name="T58" fmla="*/ 0 h 597"/>
                  <a:gd name="T59" fmla="*/ 589 w 589"/>
                  <a:gd name="T60" fmla="*/ 597 h 5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9" h="597">
                    <a:moveTo>
                      <a:pt x="0" y="386"/>
                    </a:moveTo>
                    <a:cubicBezTo>
                      <a:pt x="0" y="386"/>
                      <a:pt x="24" y="367"/>
                      <a:pt x="39" y="367"/>
                    </a:cubicBezTo>
                    <a:cubicBezTo>
                      <a:pt x="55" y="367"/>
                      <a:pt x="33" y="246"/>
                      <a:pt x="31" y="211"/>
                    </a:cubicBezTo>
                    <a:cubicBezTo>
                      <a:pt x="29" y="176"/>
                      <a:pt x="69" y="110"/>
                      <a:pt x="83" y="90"/>
                    </a:cubicBezTo>
                    <a:cubicBezTo>
                      <a:pt x="97" y="72"/>
                      <a:pt x="50" y="230"/>
                      <a:pt x="154" y="226"/>
                    </a:cubicBezTo>
                    <a:cubicBezTo>
                      <a:pt x="154" y="226"/>
                      <a:pt x="180" y="235"/>
                      <a:pt x="178" y="140"/>
                    </a:cubicBezTo>
                    <a:cubicBezTo>
                      <a:pt x="175" y="46"/>
                      <a:pt x="275" y="50"/>
                      <a:pt x="279" y="0"/>
                    </a:cubicBezTo>
                    <a:cubicBezTo>
                      <a:pt x="279" y="0"/>
                      <a:pt x="314" y="20"/>
                      <a:pt x="296" y="81"/>
                    </a:cubicBezTo>
                    <a:cubicBezTo>
                      <a:pt x="296" y="81"/>
                      <a:pt x="282" y="108"/>
                      <a:pt x="294" y="187"/>
                    </a:cubicBezTo>
                    <a:cubicBezTo>
                      <a:pt x="294" y="187"/>
                      <a:pt x="314" y="237"/>
                      <a:pt x="353" y="178"/>
                    </a:cubicBezTo>
                    <a:cubicBezTo>
                      <a:pt x="393" y="119"/>
                      <a:pt x="377" y="148"/>
                      <a:pt x="397" y="110"/>
                    </a:cubicBezTo>
                    <a:cubicBezTo>
                      <a:pt x="438" y="30"/>
                      <a:pt x="448" y="191"/>
                      <a:pt x="426" y="222"/>
                    </a:cubicBezTo>
                    <a:cubicBezTo>
                      <a:pt x="404" y="252"/>
                      <a:pt x="393" y="356"/>
                      <a:pt x="461" y="329"/>
                    </a:cubicBezTo>
                    <a:cubicBezTo>
                      <a:pt x="529" y="303"/>
                      <a:pt x="522" y="252"/>
                      <a:pt x="535" y="244"/>
                    </a:cubicBezTo>
                    <a:cubicBezTo>
                      <a:pt x="535" y="244"/>
                      <a:pt x="550" y="260"/>
                      <a:pt x="551" y="301"/>
                    </a:cubicBezTo>
                    <a:cubicBezTo>
                      <a:pt x="551" y="314"/>
                      <a:pt x="589" y="387"/>
                      <a:pt x="522" y="446"/>
                    </a:cubicBezTo>
                    <a:cubicBezTo>
                      <a:pt x="522" y="446"/>
                      <a:pt x="520" y="498"/>
                      <a:pt x="555" y="504"/>
                    </a:cubicBezTo>
                    <a:cubicBezTo>
                      <a:pt x="456" y="554"/>
                      <a:pt x="454" y="555"/>
                      <a:pt x="454" y="555"/>
                    </a:cubicBezTo>
                    <a:cubicBezTo>
                      <a:pt x="454" y="555"/>
                      <a:pt x="428" y="597"/>
                      <a:pt x="0" y="386"/>
                    </a:cubicBezTo>
                    <a:close/>
                  </a:path>
                </a:pathLst>
              </a:custGeom>
              <a:gradFill rotWithShape="1">
                <a:gsLst>
                  <a:gs pos="0">
                    <a:srgbClr val="F22F14"/>
                  </a:gs>
                  <a:gs pos="100000">
                    <a:srgbClr val="FBD563"/>
                  </a:gs>
                </a:gsLst>
                <a:lin ang="5400000" scaled="1"/>
              </a:gradFill>
              <a:ln w="9525">
                <a:noFill/>
                <a:round/>
                <a:headEnd/>
                <a:tailEnd/>
              </a:ln>
            </p:spPr>
            <p:txBody>
              <a:bodyPr/>
              <a:lstStyle/>
              <a:p>
                <a:endParaRPr lang="en-US"/>
              </a:p>
            </p:txBody>
          </p:sp>
          <p:sp>
            <p:nvSpPr>
              <p:cNvPr id="54" name="Freeform 140"/>
              <p:cNvSpPr>
                <a:spLocks/>
              </p:cNvSpPr>
              <p:nvPr/>
            </p:nvSpPr>
            <p:spPr bwMode="gray">
              <a:xfrm>
                <a:off x="619" y="2659"/>
                <a:ext cx="347" cy="269"/>
              </a:xfrm>
              <a:custGeom>
                <a:avLst/>
                <a:gdLst>
                  <a:gd name="T0" fmla="*/ 0 w 447"/>
                  <a:gd name="T1" fmla="*/ 47 h 347"/>
                  <a:gd name="T2" fmla="*/ 47 w 447"/>
                  <a:gd name="T3" fmla="*/ 39 h 347"/>
                  <a:gd name="T4" fmla="*/ 62 w 447"/>
                  <a:gd name="T5" fmla="*/ 12 h 347"/>
                  <a:gd name="T6" fmla="*/ 71 w 447"/>
                  <a:gd name="T7" fmla="*/ 2 h 347"/>
                  <a:gd name="T8" fmla="*/ 95 w 447"/>
                  <a:gd name="T9" fmla="*/ 39 h 347"/>
                  <a:gd name="T10" fmla="*/ 101 w 447"/>
                  <a:gd name="T11" fmla="*/ 80 h 347"/>
                  <a:gd name="T12" fmla="*/ 125 w 447"/>
                  <a:gd name="T13" fmla="*/ 95 h 347"/>
                  <a:gd name="T14" fmla="*/ 120 w 447"/>
                  <a:gd name="T15" fmla="*/ 96 h 347"/>
                  <a:gd name="T16" fmla="*/ 85 w 447"/>
                  <a:gd name="T17" fmla="*/ 86 h 347"/>
                  <a:gd name="T18" fmla="*/ 0 w 447"/>
                  <a:gd name="T19" fmla="*/ 47 h 3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7"/>
                  <a:gd name="T31" fmla="*/ 0 h 347"/>
                  <a:gd name="T32" fmla="*/ 447 w 447"/>
                  <a:gd name="T33" fmla="*/ 347 h 3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7" h="347">
                    <a:moveTo>
                      <a:pt x="0" y="168"/>
                    </a:moveTo>
                    <a:cubicBezTo>
                      <a:pt x="0" y="168"/>
                      <a:pt x="126" y="169"/>
                      <a:pt x="170" y="141"/>
                    </a:cubicBezTo>
                    <a:cubicBezTo>
                      <a:pt x="213" y="114"/>
                      <a:pt x="203" y="82"/>
                      <a:pt x="220" y="45"/>
                    </a:cubicBezTo>
                    <a:cubicBezTo>
                      <a:pt x="242" y="0"/>
                      <a:pt x="253" y="8"/>
                      <a:pt x="253" y="8"/>
                    </a:cubicBezTo>
                    <a:cubicBezTo>
                      <a:pt x="253" y="8"/>
                      <a:pt x="350" y="115"/>
                      <a:pt x="339" y="141"/>
                    </a:cubicBezTo>
                    <a:cubicBezTo>
                      <a:pt x="328" y="168"/>
                      <a:pt x="330" y="299"/>
                      <a:pt x="361" y="284"/>
                    </a:cubicBezTo>
                    <a:cubicBezTo>
                      <a:pt x="391" y="268"/>
                      <a:pt x="447" y="329"/>
                      <a:pt x="445" y="338"/>
                    </a:cubicBezTo>
                    <a:cubicBezTo>
                      <a:pt x="443" y="347"/>
                      <a:pt x="427" y="343"/>
                      <a:pt x="427" y="343"/>
                    </a:cubicBezTo>
                    <a:cubicBezTo>
                      <a:pt x="304" y="306"/>
                      <a:pt x="304" y="306"/>
                      <a:pt x="304" y="306"/>
                    </a:cubicBezTo>
                    <a:cubicBezTo>
                      <a:pt x="304" y="306"/>
                      <a:pt x="39" y="190"/>
                      <a:pt x="0" y="168"/>
                    </a:cubicBezTo>
                    <a:close/>
                  </a:path>
                </a:pathLst>
              </a:custGeom>
              <a:gradFill rotWithShape="1">
                <a:gsLst>
                  <a:gs pos="0">
                    <a:srgbClr val="FBD563"/>
                  </a:gs>
                  <a:gs pos="100000">
                    <a:srgbClr val="FDEEC1"/>
                  </a:gs>
                </a:gsLst>
                <a:lin ang="18900000" scaled="1"/>
              </a:gradFill>
              <a:ln w="9525">
                <a:noFill/>
                <a:round/>
                <a:headEnd/>
                <a:tailEnd/>
              </a:ln>
            </p:spPr>
            <p:txBody>
              <a:bodyPr/>
              <a:lstStyle/>
              <a:p>
                <a:endParaRPr lang="en-US"/>
              </a:p>
            </p:txBody>
          </p:sp>
        </p:grpSp>
        <p:grpSp>
          <p:nvGrpSpPr>
            <p:cNvPr id="11" name="Group 141"/>
            <p:cNvGrpSpPr>
              <a:grpSpLocks/>
            </p:cNvGrpSpPr>
            <p:nvPr/>
          </p:nvGrpSpPr>
          <p:grpSpPr bwMode="auto">
            <a:xfrm>
              <a:off x="457" y="2849"/>
              <a:ext cx="831" cy="447"/>
              <a:chOff x="2617" y="-4729"/>
              <a:chExt cx="3813" cy="2072"/>
            </a:xfrm>
          </p:grpSpPr>
          <p:sp>
            <p:nvSpPr>
              <p:cNvPr id="21" name="Freeform 142"/>
              <p:cNvSpPr>
                <a:spLocks/>
              </p:cNvSpPr>
              <p:nvPr/>
            </p:nvSpPr>
            <p:spPr bwMode="gray">
              <a:xfrm>
                <a:off x="4658" y="-3777"/>
                <a:ext cx="735" cy="494"/>
              </a:xfrm>
              <a:custGeom>
                <a:avLst/>
                <a:gdLst>
                  <a:gd name="T0" fmla="*/ 343 w 735"/>
                  <a:gd name="T1" fmla="*/ 31 h 494"/>
                  <a:gd name="T2" fmla="*/ 0 w 735"/>
                  <a:gd name="T3" fmla="*/ 59 h 494"/>
                  <a:gd name="T4" fmla="*/ 0 w 735"/>
                  <a:gd name="T5" fmla="*/ 494 h 494"/>
                  <a:gd name="T6" fmla="*/ 343 w 735"/>
                  <a:gd name="T7" fmla="*/ 463 h 494"/>
                  <a:gd name="T8" fmla="*/ 735 w 735"/>
                  <a:gd name="T9" fmla="*/ 430 h 494"/>
                  <a:gd name="T10" fmla="*/ 735 w 735"/>
                  <a:gd name="T11" fmla="*/ 0 h 494"/>
                  <a:gd name="T12" fmla="*/ 343 w 735"/>
                  <a:gd name="T13" fmla="*/ 31 h 494"/>
                  <a:gd name="T14" fmla="*/ 0 60000 65536"/>
                  <a:gd name="T15" fmla="*/ 0 60000 65536"/>
                  <a:gd name="T16" fmla="*/ 0 60000 65536"/>
                  <a:gd name="T17" fmla="*/ 0 60000 65536"/>
                  <a:gd name="T18" fmla="*/ 0 60000 65536"/>
                  <a:gd name="T19" fmla="*/ 0 60000 65536"/>
                  <a:gd name="T20" fmla="*/ 0 60000 65536"/>
                  <a:gd name="T21" fmla="*/ 0 w 735"/>
                  <a:gd name="T22" fmla="*/ 0 h 494"/>
                  <a:gd name="T23" fmla="*/ 735 w 735"/>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5" h="494">
                    <a:moveTo>
                      <a:pt x="343" y="31"/>
                    </a:moveTo>
                    <a:lnTo>
                      <a:pt x="0" y="59"/>
                    </a:lnTo>
                    <a:lnTo>
                      <a:pt x="0" y="494"/>
                    </a:lnTo>
                    <a:lnTo>
                      <a:pt x="343" y="463"/>
                    </a:lnTo>
                    <a:lnTo>
                      <a:pt x="735" y="430"/>
                    </a:lnTo>
                    <a:lnTo>
                      <a:pt x="735" y="0"/>
                    </a:lnTo>
                    <a:lnTo>
                      <a:pt x="343"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22" name="Freeform 143"/>
              <p:cNvSpPr>
                <a:spLocks/>
              </p:cNvSpPr>
              <p:nvPr/>
            </p:nvSpPr>
            <p:spPr bwMode="gray">
              <a:xfrm>
                <a:off x="5393" y="-3834"/>
                <a:ext cx="720" cy="487"/>
              </a:xfrm>
              <a:custGeom>
                <a:avLst/>
                <a:gdLst>
                  <a:gd name="T0" fmla="*/ 0 w 720"/>
                  <a:gd name="T1" fmla="*/ 487 h 487"/>
                  <a:gd name="T2" fmla="*/ 356 w 720"/>
                  <a:gd name="T3" fmla="*/ 456 h 487"/>
                  <a:gd name="T4" fmla="*/ 720 w 720"/>
                  <a:gd name="T5" fmla="*/ 423 h 487"/>
                  <a:gd name="T6" fmla="*/ 720 w 720"/>
                  <a:gd name="T7" fmla="*/ 0 h 487"/>
                  <a:gd name="T8" fmla="*/ 356 w 720"/>
                  <a:gd name="T9" fmla="*/ 29 h 487"/>
                  <a:gd name="T10" fmla="*/ 0 w 720"/>
                  <a:gd name="T11" fmla="*/ 57 h 487"/>
                  <a:gd name="T12" fmla="*/ 0 w 720"/>
                  <a:gd name="T13" fmla="*/ 487 h 487"/>
                  <a:gd name="T14" fmla="*/ 0 60000 65536"/>
                  <a:gd name="T15" fmla="*/ 0 60000 65536"/>
                  <a:gd name="T16" fmla="*/ 0 60000 65536"/>
                  <a:gd name="T17" fmla="*/ 0 60000 65536"/>
                  <a:gd name="T18" fmla="*/ 0 60000 65536"/>
                  <a:gd name="T19" fmla="*/ 0 60000 65536"/>
                  <a:gd name="T20" fmla="*/ 0 60000 65536"/>
                  <a:gd name="T21" fmla="*/ 0 w 720"/>
                  <a:gd name="T22" fmla="*/ 0 h 487"/>
                  <a:gd name="T23" fmla="*/ 720 w 720"/>
                  <a:gd name="T24" fmla="*/ 487 h 4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487">
                    <a:moveTo>
                      <a:pt x="0" y="487"/>
                    </a:moveTo>
                    <a:lnTo>
                      <a:pt x="356" y="456"/>
                    </a:lnTo>
                    <a:lnTo>
                      <a:pt x="720" y="423"/>
                    </a:lnTo>
                    <a:lnTo>
                      <a:pt x="720" y="0"/>
                    </a:lnTo>
                    <a:lnTo>
                      <a:pt x="356" y="29"/>
                    </a:lnTo>
                    <a:lnTo>
                      <a:pt x="0" y="57"/>
                    </a:lnTo>
                    <a:lnTo>
                      <a:pt x="0" y="48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23" name="Freeform 144"/>
              <p:cNvSpPr>
                <a:spLocks/>
              </p:cNvSpPr>
              <p:nvPr/>
            </p:nvSpPr>
            <p:spPr bwMode="gray">
              <a:xfrm>
                <a:off x="3118" y="-3659"/>
                <a:ext cx="782" cy="510"/>
              </a:xfrm>
              <a:custGeom>
                <a:avLst/>
                <a:gdLst>
                  <a:gd name="T0" fmla="*/ 364 w 782"/>
                  <a:gd name="T1" fmla="*/ 33 h 510"/>
                  <a:gd name="T2" fmla="*/ 0 w 782"/>
                  <a:gd name="T3" fmla="*/ 61 h 510"/>
                  <a:gd name="T4" fmla="*/ 0 w 782"/>
                  <a:gd name="T5" fmla="*/ 510 h 510"/>
                  <a:gd name="T6" fmla="*/ 364 w 782"/>
                  <a:gd name="T7" fmla="*/ 477 h 510"/>
                  <a:gd name="T8" fmla="*/ 782 w 782"/>
                  <a:gd name="T9" fmla="*/ 442 h 510"/>
                  <a:gd name="T10" fmla="*/ 782 w 782"/>
                  <a:gd name="T11" fmla="*/ 0 h 510"/>
                  <a:gd name="T12" fmla="*/ 364 w 782"/>
                  <a:gd name="T13" fmla="*/ 33 h 510"/>
                  <a:gd name="T14" fmla="*/ 0 60000 65536"/>
                  <a:gd name="T15" fmla="*/ 0 60000 65536"/>
                  <a:gd name="T16" fmla="*/ 0 60000 65536"/>
                  <a:gd name="T17" fmla="*/ 0 60000 65536"/>
                  <a:gd name="T18" fmla="*/ 0 60000 65536"/>
                  <a:gd name="T19" fmla="*/ 0 60000 65536"/>
                  <a:gd name="T20" fmla="*/ 0 60000 65536"/>
                  <a:gd name="T21" fmla="*/ 0 w 782"/>
                  <a:gd name="T22" fmla="*/ 0 h 510"/>
                  <a:gd name="T23" fmla="*/ 782 w 782"/>
                  <a:gd name="T24" fmla="*/ 510 h 5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10">
                    <a:moveTo>
                      <a:pt x="364" y="33"/>
                    </a:moveTo>
                    <a:lnTo>
                      <a:pt x="0" y="61"/>
                    </a:lnTo>
                    <a:lnTo>
                      <a:pt x="0" y="510"/>
                    </a:lnTo>
                    <a:lnTo>
                      <a:pt x="364" y="477"/>
                    </a:lnTo>
                    <a:lnTo>
                      <a:pt x="782" y="442"/>
                    </a:lnTo>
                    <a:lnTo>
                      <a:pt x="782" y="0"/>
                    </a:lnTo>
                    <a:lnTo>
                      <a:pt x="364" y="33"/>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24" name="Freeform 145"/>
              <p:cNvSpPr>
                <a:spLocks/>
              </p:cNvSpPr>
              <p:nvPr/>
            </p:nvSpPr>
            <p:spPr bwMode="gray">
              <a:xfrm>
                <a:off x="2690" y="-3598"/>
                <a:ext cx="428" cy="485"/>
              </a:xfrm>
              <a:custGeom>
                <a:avLst/>
                <a:gdLst>
                  <a:gd name="T0" fmla="*/ 0 w 428"/>
                  <a:gd name="T1" fmla="*/ 33 h 485"/>
                  <a:gd name="T2" fmla="*/ 0 w 428"/>
                  <a:gd name="T3" fmla="*/ 485 h 485"/>
                  <a:gd name="T4" fmla="*/ 428 w 428"/>
                  <a:gd name="T5" fmla="*/ 449 h 485"/>
                  <a:gd name="T6" fmla="*/ 428 w 428"/>
                  <a:gd name="T7" fmla="*/ 0 h 485"/>
                  <a:gd name="T8" fmla="*/ 0 w 428"/>
                  <a:gd name="T9" fmla="*/ 33 h 485"/>
                  <a:gd name="T10" fmla="*/ 0 60000 65536"/>
                  <a:gd name="T11" fmla="*/ 0 60000 65536"/>
                  <a:gd name="T12" fmla="*/ 0 60000 65536"/>
                  <a:gd name="T13" fmla="*/ 0 60000 65536"/>
                  <a:gd name="T14" fmla="*/ 0 60000 65536"/>
                  <a:gd name="T15" fmla="*/ 0 w 428"/>
                  <a:gd name="T16" fmla="*/ 0 h 485"/>
                  <a:gd name="T17" fmla="*/ 428 w 428"/>
                  <a:gd name="T18" fmla="*/ 485 h 485"/>
                </a:gdLst>
                <a:ahLst/>
                <a:cxnLst>
                  <a:cxn ang="T10">
                    <a:pos x="T0" y="T1"/>
                  </a:cxn>
                  <a:cxn ang="T11">
                    <a:pos x="T2" y="T3"/>
                  </a:cxn>
                  <a:cxn ang="T12">
                    <a:pos x="T4" y="T5"/>
                  </a:cxn>
                  <a:cxn ang="T13">
                    <a:pos x="T6" y="T7"/>
                  </a:cxn>
                  <a:cxn ang="T14">
                    <a:pos x="T8" y="T9"/>
                  </a:cxn>
                </a:cxnLst>
                <a:rect l="T15" t="T16" r="T17" b="T18"/>
                <a:pathLst>
                  <a:path w="428" h="485">
                    <a:moveTo>
                      <a:pt x="0" y="33"/>
                    </a:moveTo>
                    <a:lnTo>
                      <a:pt x="0" y="485"/>
                    </a:lnTo>
                    <a:lnTo>
                      <a:pt x="428" y="449"/>
                    </a:lnTo>
                    <a:lnTo>
                      <a:pt x="428" y="0"/>
                    </a:lnTo>
                    <a:lnTo>
                      <a:pt x="0" y="33"/>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25" name="Freeform 146"/>
              <p:cNvSpPr>
                <a:spLocks/>
              </p:cNvSpPr>
              <p:nvPr/>
            </p:nvSpPr>
            <p:spPr bwMode="gray">
              <a:xfrm>
                <a:off x="3900" y="-3718"/>
                <a:ext cx="758" cy="501"/>
              </a:xfrm>
              <a:custGeom>
                <a:avLst/>
                <a:gdLst>
                  <a:gd name="T0" fmla="*/ 347 w 758"/>
                  <a:gd name="T1" fmla="*/ 31 h 501"/>
                  <a:gd name="T2" fmla="*/ 0 w 758"/>
                  <a:gd name="T3" fmla="*/ 59 h 501"/>
                  <a:gd name="T4" fmla="*/ 0 w 758"/>
                  <a:gd name="T5" fmla="*/ 501 h 501"/>
                  <a:gd name="T6" fmla="*/ 347 w 758"/>
                  <a:gd name="T7" fmla="*/ 470 h 501"/>
                  <a:gd name="T8" fmla="*/ 758 w 758"/>
                  <a:gd name="T9" fmla="*/ 435 h 501"/>
                  <a:gd name="T10" fmla="*/ 758 w 758"/>
                  <a:gd name="T11" fmla="*/ 0 h 501"/>
                  <a:gd name="T12" fmla="*/ 347 w 758"/>
                  <a:gd name="T13" fmla="*/ 31 h 501"/>
                  <a:gd name="T14" fmla="*/ 0 60000 65536"/>
                  <a:gd name="T15" fmla="*/ 0 60000 65536"/>
                  <a:gd name="T16" fmla="*/ 0 60000 65536"/>
                  <a:gd name="T17" fmla="*/ 0 60000 65536"/>
                  <a:gd name="T18" fmla="*/ 0 60000 65536"/>
                  <a:gd name="T19" fmla="*/ 0 60000 65536"/>
                  <a:gd name="T20" fmla="*/ 0 60000 65536"/>
                  <a:gd name="T21" fmla="*/ 0 w 758"/>
                  <a:gd name="T22" fmla="*/ 0 h 501"/>
                  <a:gd name="T23" fmla="*/ 758 w 758"/>
                  <a:gd name="T24" fmla="*/ 501 h 5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501">
                    <a:moveTo>
                      <a:pt x="347" y="31"/>
                    </a:moveTo>
                    <a:lnTo>
                      <a:pt x="0" y="59"/>
                    </a:lnTo>
                    <a:lnTo>
                      <a:pt x="0" y="501"/>
                    </a:lnTo>
                    <a:lnTo>
                      <a:pt x="347" y="470"/>
                    </a:lnTo>
                    <a:lnTo>
                      <a:pt x="758" y="435"/>
                    </a:lnTo>
                    <a:lnTo>
                      <a:pt x="758" y="0"/>
                    </a:lnTo>
                    <a:lnTo>
                      <a:pt x="347"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26" name="Freeform 147"/>
              <p:cNvSpPr>
                <a:spLocks/>
              </p:cNvSpPr>
              <p:nvPr/>
            </p:nvSpPr>
            <p:spPr bwMode="gray">
              <a:xfrm>
                <a:off x="6113" y="-4672"/>
                <a:ext cx="317" cy="418"/>
              </a:xfrm>
              <a:custGeom>
                <a:avLst/>
                <a:gdLst>
                  <a:gd name="T0" fmla="*/ 0 w 317"/>
                  <a:gd name="T1" fmla="*/ 18 h 418"/>
                  <a:gd name="T2" fmla="*/ 0 w 317"/>
                  <a:gd name="T3" fmla="*/ 418 h 418"/>
                  <a:gd name="T4" fmla="*/ 317 w 317"/>
                  <a:gd name="T5" fmla="*/ 396 h 418"/>
                  <a:gd name="T6" fmla="*/ 317 w 317"/>
                  <a:gd name="T7" fmla="*/ 0 h 418"/>
                  <a:gd name="T8" fmla="*/ 0 w 317"/>
                  <a:gd name="T9" fmla="*/ 18 h 418"/>
                  <a:gd name="T10" fmla="*/ 0 60000 65536"/>
                  <a:gd name="T11" fmla="*/ 0 60000 65536"/>
                  <a:gd name="T12" fmla="*/ 0 60000 65536"/>
                  <a:gd name="T13" fmla="*/ 0 60000 65536"/>
                  <a:gd name="T14" fmla="*/ 0 60000 65536"/>
                  <a:gd name="T15" fmla="*/ 0 w 317"/>
                  <a:gd name="T16" fmla="*/ 0 h 418"/>
                  <a:gd name="T17" fmla="*/ 317 w 317"/>
                  <a:gd name="T18" fmla="*/ 418 h 418"/>
                </a:gdLst>
                <a:ahLst/>
                <a:cxnLst>
                  <a:cxn ang="T10">
                    <a:pos x="T0" y="T1"/>
                  </a:cxn>
                  <a:cxn ang="T11">
                    <a:pos x="T2" y="T3"/>
                  </a:cxn>
                  <a:cxn ang="T12">
                    <a:pos x="T4" y="T5"/>
                  </a:cxn>
                  <a:cxn ang="T13">
                    <a:pos x="T6" y="T7"/>
                  </a:cxn>
                  <a:cxn ang="T14">
                    <a:pos x="T8" y="T9"/>
                  </a:cxn>
                </a:cxnLst>
                <a:rect l="T15" t="T16" r="T17" b="T18"/>
                <a:pathLst>
                  <a:path w="317" h="418">
                    <a:moveTo>
                      <a:pt x="0" y="18"/>
                    </a:moveTo>
                    <a:lnTo>
                      <a:pt x="0" y="418"/>
                    </a:lnTo>
                    <a:lnTo>
                      <a:pt x="317" y="396"/>
                    </a:lnTo>
                    <a:lnTo>
                      <a:pt x="317" y="0"/>
                    </a:lnTo>
                    <a:lnTo>
                      <a:pt x="0" y="18"/>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27" name="Freeform 148"/>
              <p:cNvSpPr>
                <a:spLocks/>
              </p:cNvSpPr>
              <p:nvPr/>
            </p:nvSpPr>
            <p:spPr bwMode="gray">
              <a:xfrm>
                <a:off x="5988" y="-4729"/>
                <a:ext cx="442" cy="75"/>
              </a:xfrm>
              <a:custGeom>
                <a:avLst/>
                <a:gdLst>
                  <a:gd name="T0" fmla="*/ 442 w 442"/>
                  <a:gd name="T1" fmla="*/ 57 h 75"/>
                  <a:gd name="T2" fmla="*/ 298 w 442"/>
                  <a:gd name="T3" fmla="*/ 0 h 75"/>
                  <a:gd name="T4" fmla="*/ 0 w 442"/>
                  <a:gd name="T5" fmla="*/ 16 h 75"/>
                  <a:gd name="T6" fmla="*/ 125 w 442"/>
                  <a:gd name="T7" fmla="*/ 75 h 75"/>
                  <a:gd name="T8" fmla="*/ 442 w 442"/>
                  <a:gd name="T9" fmla="*/ 57 h 75"/>
                  <a:gd name="T10" fmla="*/ 0 60000 65536"/>
                  <a:gd name="T11" fmla="*/ 0 60000 65536"/>
                  <a:gd name="T12" fmla="*/ 0 60000 65536"/>
                  <a:gd name="T13" fmla="*/ 0 60000 65536"/>
                  <a:gd name="T14" fmla="*/ 0 60000 65536"/>
                  <a:gd name="T15" fmla="*/ 0 w 442"/>
                  <a:gd name="T16" fmla="*/ 0 h 75"/>
                  <a:gd name="T17" fmla="*/ 442 w 442"/>
                  <a:gd name="T18" fmla="*/ 75 h 75"/>
                </a:gdLst>
                <a:ahLst/>
                <a:cxnLst>
                  <a:cxn ang="T10">
                    <a:pos x="T0" y="T1"/>
                  </a:cxn>
                  <a:cxn ang="T11">
                    <a:pos x="T2" y="T3"/>
                  </a:cxn>
                  <a:cxn ang="T12">
                    <a:pos x="T4" y="T5"/>
                  </a:cxn>
                  <a:cxn ang="T13">
                    <a:pos x="T6" y="T7"/>
                  </a:cxn>
                  <a:cxn ang="T14">
                    <a:pos x="T8" y="T9"/>
                  </a:cxn>
                </a:cxnLst>
                <a:rect l="T15" t="T16" r="T17" b="T18"/>
                <a:pathLst>
                  <a:path w="442" h="75">
                    <a:moveTo>
                      <a:pt x="442" y="57"/>
                    </a:moveTo>
                    <a:lnTo>
                      <a:pt x="298" y="0"/>
                    </a:lnTo>
                    <a:lnTo>
                      <a:pt x="0" y="16"/>
                    </a:lnTo>
                    <a:lnTo>
                      <a:pt x="125" y="75"/>
                    </a:lnTo>
                    <a:lnTo>
                      <a:pt x="442" y="5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28" name="Freeform 149"/>
              <p:cNvSpPr>
                <a:spLocks/>
              </p:cNvSpPr>
              <p:nvPr/>
            </p:nvSpPr>
            <p:spPr bwMode="gray">
              <a:xfrm>
                <a:off x="5393" y="-4654"/>
                <a:ext cx="720" cy="452"/>
              </a:xfrm>
              <a:custGeom>
                <a:avLst/>
                <a:gdLst>
                  <a:gd name="T0" fmla="*/ 0 w 720"/>
                  <a:gd name="T1" fmla="*/ 452 h 452"/>
                  <a:gd name="T2" fmla="*/ 356 w 720"/>
                  <a:gd name="T3" fmla="*/ 428 h 452"/>
                  <a:gd name="T4" fmla="*/ 720 w 720"/>
                  <a:gd name="T5" fmla="*/ 400 h 452"/>
                  <a:gd name="T6" fmla="*/ 720 w 720"/>
                  <a:gd name="T7" fmla="*/ 0 h 452"/>
                  <a:gd name="T8" fmla="*/ 0 w 720"/>
                  <a:gd name="T9" fmla="*/ 43 h 452"/>
                  <a:gd name="T10" fmla="*/ 0 w 720"/>
                  <a:gd name="T11" fmla="*/ 452 h 452"/>
                  <a:gd name="T12" fmla="*/ 0 60000 65536"/>
                  <a:gd name="T13" fmla="*/ 0 60000 65536"/>
                  <a:gd name="T14" fmla="*/ 0 60000 65536"/>
                  <a:gd name="T15" fmla="*/ 0 60000 65536"/>
                  <a:gd name="T16" fmla="*/ 0 60000 65536"/>
                  <a:gd name="T17" fmla="*/ 0 60000 65536"/>
                  <a:gd name="T18" fmla="*/ 0 w 720"/>
                  <a:gd name="T19" fmla="*/ 0 h 452"/>
                  <a:gd name="T20" fmla="*/ 720 w 720"/>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720" h="452">
                    <a:moveTo>
                      <a:pt x="0" y="452"/>
                    </a:moveTo>
                    <a:lnTo>
                      <a:pt x="356" y="428"/>
                    </a:lnTo>
                    <a:lnTo>
                      <a:pt x="720" y="400"/>
                    </a:lnTo>
                    <a:lnTo>
                      <a:pt x="720" y="0"/>
                    </a:lnTo>
                    <a:lnTo>
                      <a:pt x="0" y="43"/>
                    </a:lnTo>
                    <a:lnTo>
                      <a:pt x="0" y="452"/>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29" name="Freeform 150"/>
              <p:cNvSpPr>
                <a:spLocks/>
              </p:cNvSpPr>
              <p:nvPr/>
            </p:nvSpPr>
            <p:spPr bwMode="gray">
              <a:xfrm>
                <a:off x="5001" y="-4226"/>
                <a:ext cx="748" cy="480"/>
              </a:xfrm>
              <a:custGeom>
                <a:avLst/>
                <a:gdLst>
                  <a:gd name="T0" fmla="*/ 0 w 748"/>
                  <a:gd name="T1" fmla="*/ 52 h 480"/>
                  <a:gd name="T2" fmla="*/ 0 w 748"/>
                  <a:gd name="T3" fmla="*/ 480 h 480"/>
                  <a:gd name="T4" fmla="*/ 392 w 748"/>
                  <a:gd name="T5" fmla="*/ 449 h 480"/>
                  <a:gd name="T6" fmla="*/ 748 w 748"/>
                  <a:gd name="T7" fmla="*/ 421 h 480"/>
                  <a:gd name="T8" fmla="*/ 748 w 748"/>
                  <a:gd name="T9" fmla="*/ 0 h 480"/>
                  <a:gd name="T10" fmla="*/ 392 w 748"/>
                  <a:gd name="T11" fmla="*/ 24 h 480"/>
                  <a:gd name="T12" fmla="*/ 0 w 748"/>
                  <a:gd name="T13" fmla="*/ 52 h 480"/>
                  <a:gd name="T14" fmla="*/ 0 60000 65536"/>
                  <a:gd name="T15" fmla="*/ 0 60000 65536"/>
                  <a:gd name="T16" fmla="*/ 0 60000 65536"/>
                  <a:gd name="T17" fmla="*/ 0 60000 65536"/>
                  <a:gd name="T18" fmla="*/ 0 60000 65536"/>
                  <a:gd name="T19" fmla="*/ 0 60000 65536"/>
                  <a:gd name="T20" fmla="*/ 0 60000 65536"/>
                  <a:gd name="T21" fmla="*/ 0 w 748"/>
                  <a:gd name="T22" fmla="*/ 0 h 480"/>
                  <a:gd name="T23" fmla="*/ 748 w 74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8" h="480">
                    <a:moveTo>
                      <a:pt x="0" y="52"/>
                    </a:moveTo>
                    <a:lnTo>
                      <a:pt x="0" y="480"/>
                    </a:lnTo>
                    <a:lnTo>
                      <a:pt x="392" y="449"/>
                    </a:lnTo>
                    <a:lnTo>
                      <a:pt x="748" y="421"/>
                    </a:lnTo>
                    <a:lnTo>
                      <a:pt x="748" y="0"/>
                    </a:lnTo>
                    <a:lnTo>
                      <a:pt x="392" y="24"/>
                    </a:lnTo>
                    <a:lnTo>
                      <a:pt x="0" y="52"/>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0" name="Freeform 151"/>
              <p:cNvSpPr>
                <a:spLocks/>
              </p:cNvSpPr>
              <p:nvPr/>
            </p:nvSpPr>
            <p:spPr bwMode="gray">
              <a:xfrm>
                <a:off x="3900" y="-4569"/>
                <a:ext cx="758" cy="475"/>
              </a:xfrm>
              <a:custGeom>
                <a:avLst/>
                <a:gdLst>
                  <a:gd name="T0" fmla="*/ 347 w 758"/>
                  <a:gd name="T1" fmla="*/ 449 h 475"/>
                  <a:gd name="T2" fmla="*/ 758 w 758"/>
                  <a:gd name="T3" fmla="*/ 421 h 475"/>
                  <a:gd name="T4" fmla="*/ 758 w 758"/>
                  <a:gd name="T5" fmla="*/ 0 h 475"/>
                  <a:gd name="T6" fmla="*/ 0 w 758"/>
                  <a:gd name="T7" fmla="*/ 45 h 475"/>
                  <a:gd name="T8" fmla="*/ 0 w 758"/>
                  <a:gd name="T9" fmla="*/ 475 h 475"/>
                  <a:gd name="T10" fmla="*/ 347 w 758"/>
                  <a:gd name="T11" fmla="*/ 449 h 475"/>
                  <a:gd name="T12" fmla="*/ 0 60000 65536"/>
                  <a:gd name="T13" fmla="*/ 0 60000 65536"/>
                  <a:gd name="T14" fmla="*/ 0 60000 65536"/>
                  <a:gd name="T15" fmla="*/ 0 60000 65536"/>
                  <a:gd name="T16" fmla="*/ 0 60000 65536"/>
                  <a:gd name="T17" fmla="*/ 0 60000 65536"/>
                  <a:gd name="T18" fmla="*/ 0 w 758"/>
                  <a:gd name="T19" fmla="*/ 0 h 475"/>
                  <a:gd name="T20" fmla="*/ 758 w 758"/>
                  <a:gd name="T21" fmla="*/ 475 h 475"/>
                </a:gdLst>
                <a:ahLst/>
                <a:cxnLst>
                  <a:cxn ang="T12">
                    <a:pos x="T0" y="T1"/>
                  </a:cxn>
                  <a:cxn ang="T13">
                    <a:pos x="T2" y="T3"/>
                  </a:cxn>
                  <a:cxn ang="T14">
                    <a:pos x="T4" y="T5"/>
                  </a:cxn>
                  <a:cxn ang="T15">
                    <a:pos x="T6" y="T7"/>
                  </a:cxn>
                  <a:cxn ang="T16">
                    <a:pos x="T8" y="T9"/>
                  </a:cxn>
                  <a:cxn ang="T17">
                    <a:pos x="T10" y="T11"/>
                  </a:cxn>
                </a:cxnLst>
                <a:rect l="T18" t="T19" r="T20" b="T21"/>
                <a:pathLst>
                  <a:path w="758" h="475">
                    <a:moveTo>
                      <a:pt x="347" y="449"/>
                    </a:moveTo>
                    <a:lnTo>
                      <a:pt x="758" y="421"/>
                    </a:lnTo>
                    <a:lnTo>
                      <a:pt x="758" y="0"/>
                    </a:lnTo>
                    <a:lnTo>
                      <a:pt x="0" y="45"/>
                    </a:lnTo>
                    <a:lnTo>
                      <a:pt x="0" y="475"/>
                    </a:lnTo>
                    <a:lnTo>
                      <a:pt x="347" y="44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1" name="Freeform 152"/>
              <p:cNvSpPr>
                <a:spLocks/>
              </p:cNvSpPr>
              <p:nvPr/>
            </p:nvSpPr>
            <p:spPr bwMode="gray">
              <a:xfrm>
                <a:off x="4878" y="-4174"/>
                <a:ext cx="754" cy="487"/>
              </a:xfrm>
              <a:custGeom>
                <a:avLst/>
                <a:gdLst>
                  <a:gd name="T0" fmla="*/ 0 w 754"/>
                  <a:gd name="T1" fmla="*/ 54 h 487"/>
                  <a:gd name="T2" fmla="*/ 0 w 754"/>
                  <a:gd name="T3" fmla="*/ 487 h 487"/>
                  <a:gd name="T4" fmla="*/ 411 w 754"/>
                  <a:gd name="T5" fmla="*/ 456 h 487"/>
                  <a:gd name="T6" fmla="*/ 754 w 754"/>
                  <a:gd name="T7" fmla="*/ 428 h 487"/>
                  <a:gd name="T8" fmla="*/ 754 w 754"/>
                  <a:gd name="T9" fmla="*/ 0 h 487"/>
                  <a:gd name="T10" fmla="*/ 411 w 754"/>
                  <a:gd name="T11" fmla="*/ 26 h 487"/>
                  <a:gd name="T12" fmla="*/ 0 w 754"/>
                  <a:gd name="T13" fmla="*/ 54 h 487"/>
                  <a:gd name="T14" fmla="*/ 0 60000 65536"/>
                  <a:gd name="T15" fmla="*/ 0 60000 65536"/>
                  <a:gd name="T16" fmla="*/ 0 60000 65536"/>
                  <a:gd name="T17" fmla="*/ 0 60000 65536"/>
                  <a:gd name="T18" fmla="*/ 0 60000 65536"/>
                  <a:gd name="T19" fmla="*/ 0 60000 65536"/>
                  <a:gd name="T20" fmla="*/ 0 60000 65536"/>
                  <a:gd name="T21" fmla="*/ 0 w 754"/>
                  <a:gd name="T22" fmla="*/ 0 h 487"/>
                  <a:gd name="T23" fmla="*/ 754 w 754"/>
                  <a:gd name="T24" fmla="*/ 487 h 4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4" h="487">
                    <a:moveTo>
                      <a:pt x="0" y="54"/>
                    </a:moveTo>
                    <a:lnTo>
                      <a:pt x="0" y="487"/>
                    </a:lnTo>
                    <a:lnTo>
                      <a:pt x="411" y="456"/>
                    </a:lnTo>
                    <a:lnTo>
                      <a:pt x="754" y="428"/>
                    </a:lnTo>
                    <a:lnTo>
                      <a:pt x="754" y="0"/>
                    </a:lnTo>
                    <a:lnTo>
                      <a:pt x="411" y="26"/>
                    </a:lnTo>
                    <a:lnTo>
                      <a:pt x="0" y="54"/>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2" name="Freeform 153"/>
              <p:cNvSpPr>
                <a:spLocks/>
              </p:cNvSpPr>
              <p:nvPr/>
            </p:nvSpPr>
            <p:spPr bwMode="gray">
              <a:xfrm>
                <a:off x="4658" y="-4611"/>
                <a:ext cx="735" cy="463"/>
              </a:xfrm>
              <a:custGeom>
                <a:avLst/>
                <a:gdLst>
                  <a:gd name="T0" fmla="*/ 343 w 735"/>
                  <a:gd name="T1" fmla="*/ 437 h 463"/>
                  <a:gd name="T2" fmla="*/ 735 w 735"/>
                  <a:gd name="T3" fmla="*/ 409 h 463"/>
                  <a:gd name="T4" fmla="*/ 735 w 735"/>
                  <a:gd name="T5" fmla="*/ 0 h 463"/>
                  <a:gd name="T6" fmla="*/ 0 w 735"/>
                  <a:gd name="T7" fmla="*/ 42 h 463"/>
                  <a:gd name="T8" fmla="*/ 0 w 735"/>
                  <a:gd name="T9" fmla="*/ 463 h 463"/>
                  <a:gd name="T10" fmla="*/ 343 w 735"/>
                  <a:gd name="T11" fmla="*/ 437 h 463"/>
                  <a:gd name="T12" fmla="*/ 0 60000 65536"/>
                  <a:gd name="T13" fmla="*/ 0 60000 65536"/>
                  <a:gd name="T14" fmla="*/ 0 60000 65536"/>
                  <a:gd name="T15" fmla="*/ 0 60000 65536"/>
                  <a:gd name="T16" fmla="*/ 0 60000 65536"/>
                  <a:gd name="T17" fmla="*/ 0 60000 65536"/>
                  <a:gd name="T18" fmla="*/ 0 w 735"/>
                  <a:gd name="T19" fmla="*/ 0 h 463"/>
                  <a:gd name="T20" fmla="*/ 735 w 735"/>
                  <a:gd name="T21" fmla="*/ 463 h 463"/>
                </a:gdLst>
                <a:ahLst/>
                <a:cxnLst>
                  <a:cxn ang="T12">
                    <a:pos x="T0" y="T1"/>
                  </a:cxn>
                  <a:cxn ang="T13">
                    <a:pos x="T2" y="T3"/>
                  </a:cxn>
                  <a:cxn ang="T14">
                    <a:pos x="T4" y="T5"/>
                  </a:cxn>
                  <a:cxn ang="T15">
                    <a:pos x="T6" y="T7"/>
                  </a:cxn>
                  <a:cxn ang="T16">
                    <a:pos x="T8" y="T9"/>
                  </a:cxn>
                  <a:cxn ang="T17">
                    <a:pos x="T10" y="T11"/>
                  </a:cxn>
                </a:cxnLst>
                <a:rect l="T18" t="T19" r="T20" b="T21"/>
                <a:pathLst>
                  <a:path w="735" h="463">
                    <a:moveTo>
                      <a:pt x="343" y="437"/>
                    </a:moveTo>
                    <a:lnTo>
                      <a:pt x="735" y="409"/>
                    </a:lnTo>
                    <a:lnTo>
                      <a:pt x="735" y="0"/>
                    </a:lnTo>
                    <a:lnTo>
                      <a:pt x="0" y="42"/>
                    </a:lnTo>
                    <a:lnTo>
                      <a:pt x="0" y="463"/>
                    </a:lnTo>
                    <a:lnTo>
                      <a:pt x="343" y="43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3" name="Freeform 154"/>
              <p:cNvSpPr>
                <a:spLocks/>
              </p:cNvSpPr>
              <p:nvPr/>
            </p:nvSpPr>
            <p:spPr bwMode="gray">
              <a:xfrm>
                <a:off x="5277" y="-4713"/>
                <a:ext cx="836" cy="102"/>
              </a:xfrm>
              <a:custGeom>
                <a:avLst/>
                <a:gdLst>
                  <a:gd name="T0" fmla="*/ 836 w 836"/>
                  <a:gd name="T1" fmla="*/ 59 h 102"/>
                  <a:gd name="T2" fmla="*/ 711 w 836"/>
                  <a:gd name="T3" fmla="*/ 0 h 102"/>
                  <a:gd name="T4" fmla="*/ 0 w 836"/>
                  <a:gd name="T5" fmla="*/ 41 h 102"/>
                  <a:gd name="T6" fmla="*/ 116 w 836"/>
                  <a:gd name="T7" fmla="*/ 102 h 102"/>
                  <a:gd name="T8" fmla="*/ 836 w 836"/>
                  <a:gd name="T9" fmla="*/ 59 h 102"/>
                  <a:gd name="T10" fmla="*/ 0 60000 65536"/>
                  <a:gd name="T11" fmla="*/ 0 60000 65536"/>
                  <a:gd name="T12" fmla="*/ 0 60000 65536"/>
                  <a:gd name="T13" fmla="*/ 0 60000 65536"/>
                  <a:gd name="T14" fmla="*/ 0 60000 65536"/>
                  <a:gd name="T15" fmla="*/ 0 w 836"/>
                  <a:gd name="T16" fmla="*/ 0 h 102"/>
                  <a:gd name="T17" fmla="*/ 836 w 836"/>
                  <a:gd name="T18" fmla="*/ 102 h 102"/>
                </a:gdLst>
                <a:ahLst/>
                <a:cxnLst>
                  <a:cxn ang="T10">
                    <a:pos x="T0" y="T1"/>
                  </a:cxn>
                  <a:cxn ang="T11">
                    <a:pos x="T2" y="T3"/>
                  </a:cxn>
                  <a:cxn ang="T12">
                    <a:pos x="T4" y="T5"/>
                  </a:cxn>
                  <a:cxn ang="T13">
                    <a:pos x="T6" y="T7"/>
                  </a:cxn>
                  <a:cxn ang="T14">
                    <a:pos x="T8" y="T9"/>
                  </a:cxn>
                </a:cxnLst>
                <a:rect l="T15" t="T16" r="T17" b="T18"/>
                <a:pathLst>
                  <a:path w="836" h="102">
                    <a:moveTo>
                      <a:pt x="836" y="59"/>
                    </a:moveTo>
                    <a:lnTo>
                      <a:pt x="711" y="0"/>
                    </a:lnTo>
                    <a:lnTo>
                      <a:pt x="0" y="41"/>
                    </a:lnTo>
                    <a:lnTo>
                      <a:pt x="116" y="102"/>
                    </a:lnTo>
                    <a:lnTo>
                      <a:pt x="836" y="5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4" name="Freeform 155"/>
              <p:cNvSpPr>
                <a:spLocks/>
              </p:cNvSpPr>
              <p:nvPr/>
            </p:nvSpPr>
            <p:spPr bwMode="gray">
              <a:xfrm>
                <a:off x="2690" y="-4476"/>
                <a:ext cx="428" cy="467"/>
              </a:xfrm>
              <a:custGeom>
                <a:avLst/>
                <a:gdLst>
                  <a:gd name="T0" fmla="*/ 428 w 428"/>
                  <a:gd name="T1" fmla="*/ 0 h 467"/>
                  <a:gd name="T2" fmla="*/ 0 w 428"/>
                  <a:gd name="T3" fmla="*/ 26 h 467"/>
                  <a:gd name="T4" fmla="*/ 0 w 428"/>
                  <a:gd name="T5" fmla="*/ 467 h 467"/>
                  <a:gd name="T6" fmla="*/ 428 w 428"/>
                  <a:gd name="T7" fmla="*/ 437 h 467"/>
                  <a:gd name="T8" fmla="*/ 428 w 428"/>
                  <a:gd name="T9" fmla="*/ 0 h 467"/>
                  <a:gd name="T10" fmla="*/ 0 60000 65536"/>
                  <a:gd name="T11" fmla="*/ 0 60000 65536"/>
                  <a:gd name="T12" fmla="*/ 0 60000 65536"/>
                  <a:gd name="T13" fmla="*/ 0 60000 65536"/>
                  <a:gd name="T14" fmla="*/ 0 60000 65536"/>
                  <a:gd name="T15" fmla="*/ 0 w 428"/>
                  <a:gd name="T16" fmla="*/ 0 h 467"/>
                  <a:gd name="T17" fmla="*/ 428 w 428"/>
                  <a:gd name="T18" fmla="*/ 467 h 467"/>
                </a:gdLst>
                <a:ahLst/>
                <a:cxnLst>
                  <a:cxn ang="T10">
                    <a:pos x="T0" y="T1"/>
                  </a:cxn>
                  <a:cxn ang="T11">
                    <a:pos x="T2" y="T3"/>
                  </a:cxn>
                  <a:cxn ang="T12">
                    <a:pos x="T4" y="T5"/>
                  </a:cxn>
                  <a:cxn ang="T13">
                    <a:pos x="T6" y="T7"/>
                  </a:cxn>
                  <a:cxn ang="T14">
                    <a:pos x="T8" y="T9"/>
                  </a:cxn>
                </a:cxnLst>
                <a:rect l="T15" t="T16" r="T17" b="T18"/>
                <a:pathLst>
                  <a:path w="428" h="467">
                    <a:moveTo>
                      <a:pt x="428" y="0"/>
                    </a:moveTo>
                    <a:lnTo>
                      <a:pt x="0" y="26"/>
                    </a:lnTo>
                    <a:lnTo>
                      <a:pt x="0" y="467"/>
                    </a:lnTo>
                    <a:lnTo>
                      <a:pt x="428" y="437"/>
                    </a:lnTo>
                    <a:lnTo>
                      <a:pt x="428" y="0"/>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5" name="Freeform 156"/>
              <p:cNvSpPr>
                <a:spLocks/>
              </p:cNvSpPr>
              <p:nvPr/>
            </p:nvSpPr>
            <p:spPr bwMode="gray">
              <a:xfrm>
                <a:off x="2690" y="-4065"/>
                <a:ext cx="792" cy="500"/>
              </a:xfrm>
              <a:custGeom>
                <a:avLst/>
                <a:gdLst>
                  <a:gd name="T0" fmla="*/ 792 w 792"/>
                  <a:gd name="T1" fmla="*/ 439 h 500"/>
                  <a:gd name="T2" fmla="*/ 792 w 792"/>
                  <a:gd name="T3" fmla="*/ 0 h 500"/>
                  <a:gd name="T4" fmla="*/ 428 w 792"/>
                  <a:gd name="T5" fmla="*/ 26 h 500"/>
                  <a:gd name="T6" fmla="*/ 0 w 792"/>
                  <a:gd name="T7" fmla="*/ 56 h 500"/>
                  <a:gd name="T8" fmla="*/ 0 w 792"/>
                  <a:gd name="T9" fmla="*/ 500 h 500"/>
                  <a:gd name="T10" fmla="*/ 428 w 792"/>
                  <a:gd name="T11" fmla="*/ 467 h 500"/>
                  <a:gd name="T12" fmla="*/ 792 w 792"/>
                  <a:gd name="T13" fmla="*/ 439 h 500"/>
                  <a:gd name="T14" fmla="*/ 0 60000 65536"/>
                  <a:gd name="T15" fmla="*/ 0 60000 65536"/>
                  <a:gd name="T16" fmla="*/ 0 60000 65536"/>
                  <a:gd name="T17" fmla="*/ 0 60000 65536"/>
                  <a:gd name="T18" fmla="*/ 0 60000 65536"/>
                  <a:gd name="T19" fmla="*/ 0 60000 65536"/>
                  <a:gd name="T20" fmla="*/ 0 60000 65536"/>
                  <a:gd name="T21" fmla="*/ 0 w 792"/>
                  <a:gd name="T22" fmla="*/ 0 h 500"/>
                  <a:gd name="T23" fmla="*/ 792 w 792"/>
                  <a:gd name="T24" fmla="*/ 500 h 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2" h="500">
                    <a:moveTo>
                      <a:pt x="792" y="439"/>
                    </a:moveTo>
                    <a:lnTo>
                      <a:pt x="792" y="0"/>
                    </a:lnTo>
                    <a:lnTo>
                      <a:pt x="428" y="26"/>
                    </a:lnTo>
                    <a:lnTo>
                      <a:pt x="0" y="56"/>
                    </a:lnTo>
                    <a:lnTo>
                      <a:pt x="0" y="500"/>
                    </a:lnTo>
                    <a:lnTo>
                      <a:pt x="428" y="467"/>
                    </a:lnTo>
                    <a:lnTo>
                      <a:pt x="792" y="43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6" name="Freeform 157"/>
              <p:cNvSpPr>
                <a:spLocks/>
              </p:cNvSpPr>
              <p:nvPr/>
            </p:nvSpPr>
            <p:spPr bwMode="gray">
              <a:xfrm>
                <a:off x="3482" y="-4120"/>
                <a:ext cx="765" cy="494"/>
              </a:xfrm>
              <a:custGeom>
                <a:avLst/>
                <a:gdLst>
                  <a:gd name="T0" fmla="*/ 418 w 765"/>
                  <a:gd name="T1" fmla="*/ 26 h 494"/>
                  <a:gd name="T2" fmla="*/ 0 w 765"/>
                  <a:gd name="T3" fmla="*/ 55 h 494"/>
                  <a:gd name="T4" fmla="*/ 0 w 765"/>
                  <a:gd name="T5" fmla="*/ 494 h 494"/>
                  <a:gd name="T6" fmla="*/ 418 w 765"/>
                  <a:gd name="T7" fmla="*/ 461 h 494"/>
                  <a:gd name="T8" fmla="*/ 765 w 765"/>
                  <a:gd name="T9" fmla="*/ 433 h 494"/>
                  <a:gd name="T10" fmla="*/ 765 w 765"/>
                  <a:gd name="T11" fmla="*/ 0 h 494"/>
                  <a:gd name="T12" fmla="*/ 418 w 765"/>
                  <a:gd name="T13" fmla="*/ 26 h 494"/>
                  <a:gd name="T14" fmla="*/ 0 60000 65536"/>
                  <a:gd name="T15" fmla="*/ 0 60000 65536"/>
                  <a:gd name="T16" fmla="*/ 0 60000 65536"/>
                  <a:gd name="T17" fmla="*/ 0 60000 65536"/>
                  <a:gd name="T18" fmla="*/ 0 60000 65536"/>
                  <a:gd name="T19" fmla="*/ 0 60000 65536"/>
                  <a:gd name="T20" fmla="*/ 0 60000 65536"/>
                  <a:gd name="T21" fmla="*/ 0 w 765"/>
                  <a:gd name="T22" fmla="*/ 0 h 494"/>
                  <a:gd name="T23" fmla="*/ 765 w 765"/>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5" h="494">
                    <a:moveTo>
                      <a:pt x="418" y="26"/>
                    </a:moveTo>
                    <a:lnTo>
                      <a:pt x="0" y="55"/>
                    </a:lnTo>
                    <a:lnTo>
                      <a:pt x="0" y="494"/>
                    </a:lnTo>
                    <a:lnTo>
                      <a:pt x="418" y="461"/>
                    </a:lnTo>
                    <a:lnTo>
                      <a:pt x="765" y="433"/>
                    </a:lnTo>
                    <a:lnTo>
                      <a:pt x="765" y="0"/>
                    </a:lnTo>
                    <a:lnTo>
                      <a:pt x="418" y="26"/>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7" name="Freeform 158"/>
              <p:cNvSpPr>
                <a:spLocks/>
              </p:cNvSpPr>
              <p:nvPr/>
            </p:nvSpPr>
            <p:spPr bwMode="gray">
              <a:xfrm>
                <a:off x="3118" y="-4524"/>
                <a:ext cx="782" cy="485"/>
              </a:xfrm>
              <a:custGeom>
                <a:avLst/>
                <a:gdLst>
                  <a:gd name="T0" fmla="*/ 364 w 782"/>
                  <a:gd name="T1" fmla="*/ 459 h 485"/>
                  <a:gd name="T2" fmla="*/ 782 w 782"/>
                  <a:gd name="T3" fmla="*/ 430 h 485"/>
                  <a:gd name="T4" fmla="*/ 782 w 782"/>
                  <a:gd name="T5" fmla="*/ 0 h 485"/>
                  <a:gd name="T6" fmla="*/ 782 w 782"/>
                  <a:gd name="T7" fmla="*/ 0 h 485"/>
                  <a:gd name="T8" fmla="*/ 0 w 782"/>
                  <a:gd name="T9" fmla="*/ 48 h 485"/>
                  <a:gd name="T10" fmla="*/ 0 w 782"/>
                  <a:gd name="T11" fmla="*/ 485 h 485"/>
                  <a:gd name="T12" fmla="*/ 364 w 782"/>
                  <a:gd name="T13" fmla="*/ 459 h 485"/>
                  <a:gd name="T14" fmla="*/ 0 60000 65536"/>
                  <a:gd name="T15" fmla="*/ 0 60000 65536"/>
                  <a:gd name="T16" fmla="*/ 0 60000 65536"/>
                  <a:gd name="T17" fmla="*/ 0 60000 65536"/>
                  <a:gd name="T18" fmla="*/ 0 60000 65536"/>
                  <a:gd name="T19" fmla="*/ 0 60000 65536"/>
                  <a:gd name="T20" fmla="*/ 0 60000 65536"/>
                  <a:gd name="T21" fmla="*/ 0 w 782"/>
                  <a:gd name="T22" fmla="*/ 0 h 485"/>
                  <a:gd name="T23" fmla="*/ 782 w 782"/>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485">
                    <a:moveTo>
                      <a:pt x="364" y="459"/>
                    </a:moveTo>
                    <a:lnTo>
                      <a:pt x="782" y="430"/>
                    </a:lnTo>
                    <a:lnTo>
                      <a:pt x="782" y="0"/>
                    </a:lnTo>
                    <a:lnTo>
                      <a:pt x="0" y="48"/>
                    </a:lnTo>
                    <a:lnTo>
                      <a:pt x="0" y="485"/>
                    </a:lnTo>
                    <a:lnTo>
                      <a:pt x="364" y="45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8" name="Freeform 159"/>
              <p:cNvSpPr>
                <a:spLocks/>
              </p:cNvSpPr>
              <p:nvPr/>
            </p:nvSpPr>
            <p:spPr bwMode="gray">
              <a:xfrm>
                <a:off x="5749" y="-3435"/>
                <a:ext cx="681" cy="475"/>
              </a:xfrm>
              <a:custGeom>
                <a:avLst/>
                <a:gdLst>
                  <a:gd name="T0" fmla="*/ 0 w 681"/>
                  <a:gd name="T1" fmla="*/ 57 h 475"/>
                  <a:gd name="T2" fmla="*/ 0 w 681"/>
                  <a:gd name="T3" fmla="*/ 475 h 475"/>
                  <a:gd name="T4" fmla="*/ 681 w 681"/>
                  <a:gd name="T5" fmla="*/ 414 h 475"/>
                  <a:gd name="T6" fmla="*/ 681 w 681"/>
                  <a:gd name="T7" fmla="*/ 0 h 475"/>
                  <a:gd name="T8" fmla="*/ 364 w 681"/>
                  <a:gd name="T9" fmla="*/ 24 h 475"/>
                  <a:gd name="T10" fmla="*/ 0 w 681"/>
                  <a:gd name="T11" fmla="*/ 57 h 475"/>
                  <a:gd name="T12" fmla="*/ 0 60000 65536"/>
                  <a:gd name="T13" fmla="*/ 0 60000 65536"/>
                  <a:gd name="T14" fmla="*/ 0 60000 65536"/>
                  <a:gd name="T15" fmla="*/ 0 60000 65536"/>
                  <a:gd name="T16" fmla="*/ 0 60000 65536"/>
                  <a:gd name="T17" fmla="*/ 0 60000 65536"/>
                  <a:gd name="T18" fmla="*/ 0 w 681"/>
                  <a:gd name="T19" fmla="*/ 0 h 475"/>
                  <a:gd name="T20" fmla="*/ 681 w 681"/>
                  <a:gd name="T21" fmla="*/ 475 h 475"/>
                </a:gdLst>
                <a:ahLst/>
                <a:cxnLst>
                  <a:cxn ang="T12">
                    <a:pos x="T0" y="T1"/>
                  </a:cxn>
                  <a:cxn ang="T13">
                    <a:pos x="T2" y="T3"/>
                  </a:cxn>
                  <a:cxn ang="T14">
                    <a:pos x="T4" y="T5"/>
                  </a:cxn>
                  <a:cxn ang="T15">
                    <a:pos x="T6" y="T7"/>
                  </a:cxn>
                  <a:cxn ang="T16">
                    <a:pos x="T8" y="T9"/>
                  </a:cxn>
                  <a:cxn ang="T17">
                    <a:pos x="T10" y="T11"/>
                  </a:cxn>
                </a:cxnLst>
                <a:rect l="T18" t="T19" r="T20" b="T21"/>
                <a:pathLst>
                  <a:path w="681" h="475">
                    <a:moveTo>
                      <a:pt x="0" y="57"/>
                    </a:moveTo>
                    <a:lnTo>
                      <a:pt x="0" y="475"/>
                    </a:lnTo>
                    <a:lnTo>
                      <a:pt x="681" y="414"/>
                    </a:lnTo>
                    <a:lnTo>
                      <a:pt x="681" y="0"/>
                    </a:lnTo>
                    <a:lnTo>
                      <a:pt x="364" y="24"/>
                    </a:lnTo>
                    <a:lnTo>
                      <a:pt x="0" y="5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9" name="Freeform 160"/>
              <p:cNvSpPr>
                <a:spLocks/>
              </p:cNvSpPr>
              <p:nvPr/>
            </p:nvSpPr>
            <p:spPr bwMode="gray">
              <a:xfrm>
                <a:off x="4247" y="-3314"/>
                <a:ext cx="754" cy="503"/>
              </a:xfrm>
              <a:custGeom>
                <a:avLst/>
                <a:gdLst>
                  <a:gd name="T0" fmla="*/ 411 w 754"/>
                  <a:gd name="T1" fmla="*/ 31 h 503"/>
                  <a:gd name="T2" fmla="*/ 0 w 754"/>
                  <a:gd name="T3" fmla="*/ 66 h 503"/>
                  <a:gd name="T4" fmla="*/ 0 w 754"/>
                  <a:gd name="T5" fmla="*/ 503 h 503"/>
                  <a:gd name="T6" fmla="*/ 754 w 754"/>
                  <a:gd name="T7" fmla="*/ 430 h 503"/>
                  <a:gd name="T8" fmla="*/ 754 w 754"/>
                  <a:gd name="T9" fmla="*/ 0 h 503"/>
                  <a:gd name="T10" fmla="*/ 411 w 754"/>
                  <a:gd name="T11" fmla="*/ 31 h 503"/>
                  <a:gd name="T12" fmla="*/ 0 60000 65536"/>
                  <a:gd name="T13" fmla="*/ 0 60000 65536"/>
                  <a:gd name="T14" fmla="*/ 0 60000 65536"/>
                  <a:gd name="T15" fmla="*/ 0 60000 65536"/>
                  <a:gd name="T16" fmla="*/ 0 60000 65536"/>
                  <a:gd name="T17" fmla="*/ 0 60000 65536"/>
                  <a:gd name="T18" fmla="*/ 0 w 754"/>
                  <a:gd name="T19" fmla="*/ 0 h 503"/>
                  <a:gd name="T20" fmla="*/ 754 w 754"/>
                  <a:gd name="T21" fmla="*/ 503 h 503"/>
                </a:gdLst>
                <a:ahLst/>
                <a:cxnLst>
                  <a:cxn ang="T12">
                    <a:pos x="T0" y="T1"/>
                  </a:cxn>
                  <a:cxn ang="T13">
                    <a:pos x="T2" y="T3"/>
                  </a:cxn>
                  <a:cxn ang="T14">
                    <a:pos x="T4" y="T5"/>
                  </a:cxn>
                  <a:cxn ang="T15">
                    <a:pos x="T6" y="T7"/>
                  </a:cxn>
                  <a:cxn ang="T16">
                    <a:pos x="T8" y="T9"/>
                  </a:cxn>
                  <a:cxn ang="T17">
                    <a:pos x="T10" y="T11"/>
                  </a:cxn>
                </a:cxnLst>
                <a:rect l="T18" t="T19" r="T20" b="T21"/>
                <a:pathLst>
                  <a:path w="754" h="503">
                    <a:moveTo>
                      <a:pt x="411" y="31"/>
                    </a:moveTo>
                    <a:lnTo>
                      <a:pt x="0" y="66"/>
                    </a:lnTo>
                    <a:lnTo>
                      <a:pt x="0" y="503"/>
                    </a:lnTo>
                    <a:lnTo>
                      <a:pt x="754" y="430"/>
                    </a:lnTo>
                    <a:lnTo>
                      <a:pt x="754" y="0"/>
                    </a:lnTo>
                    <a:lnTo>
                      <a:pt x="411"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 name="Freeform 161"/>
              <p:cNvSpPr>
                <a:spLocks/>
              </p:cNvSpPr>
              <p:nvPr/>
            </p:nvSpPr>
            <p:spPr bwMode="gray">
              <a:xfrm>
                <a:off x="2690" y="-3182"/>
                <a:ext cx="792" cy="525"/>
              </a:xfrm>
              <a:custGeom>
                <a:avLst/>
                <a:gdLst>
                  <a:gd name="T0" fmla="*/ 428 w 792"/>
                  <a:gd name="T1" fmla="*/ 33 h 525"/>
                  <a:gd name="T2" fmla="*/ 0 w 792"/>
                  <a:gd name="T3" fmla="*/ 69 h 525"/>
                  <a:gd name="T4" fmla="*/ 0 w 792"/>
                  <a:gd name="T5" fmla="*/ 525 h 525"/>
                  <a:gd name="T6" fmla="*/ 792 w 792"/>
                  <a:gd name="T7" fmla="*/ 447 h 525"/>
                  <a:gd name="T8" fmla="*/ 792 w 792"/>
                  <a:gd name="T9" fmla="*/ 0 h 525"/>
                  <a:gd name="T10" fmla="*/ 428 w 792"/>
                  <a:gd name="T11" fmla="*/ 33 h 525"/>
                  <a:gd name="T12" fmla="*/ 0 60000 65536"/>
                  <a:gd name="T13" fmla="*/ 0 60000 65536"/>
                  <a:gd name="T14" fmla="*/ 0 60000 65536"/>
                  <a:gd name="T15" fmla="*/ 0 60000 65536"/>
                  <a:gd name="T16" fmla="*/ 0 60000 65536"/>
                  <a:gd name="T17" fmla="*/ 0 60000 65536"/>
                  <a:gd name="T18" fmla="*/ 0 w 792"/>
                  <a:gd name="T19" fmla="*/ 0 h 525"/>
                  <a:gd name="T20" fmla="*/ 792 w 792"/>
                  <a:gd name="T21" fmla="*/ 525 h 525"/>
                </a:gdLst>
                <a:ahLst/>
                <a:cxnLst>
                  <a:cxn ang="T12">
                    <a:pos x="T0" y="T1"/>
                  </a:cxn>
                  <a:cxn ang="T13">
                    <a:pos x="T2" y="T3"/>
                  </a:cxn>
                  <a:cxn ang="T14">
                    <a:pos x="T4" y="T5"/>
                  </a:cxn>
                  <a:cxn ang="T15">
                    <a:pos x="T6" y="T7"/>
                  </a:cxn>
                  <a:cxn ang="T16">
                    <a:pos x="T8" y="T9"/>
                  </a:cxn>
                  <a:cxn ang="T17">
                    <a:pos x="T10" y="T11"/>
                  </a:cxn>
                </a:cxnLst>
                <a:rect l="T18" t="T19" r="T20" b="T21"/>
                <a:pathLst>
                  <a:path w="792" h="525">
                    <a:moveTo>
                      <a:pt x="428" y="33"/>
                    </a:moveTo>
                    <a:lnTo>
                      <a:pt x="0" y="69"/>
                    </a:lnTo>
                    <a:lnTo>
                      <a:pt x="0" y="525"/>
                    </a:lnTo>
                    <a:lnTo>
                      <a:pt x="792" y="447"/>
                    </a:lnTo>
                    <a:lnTo>
                      <a:pt x="792" y="0"/>
                    </a:lnTo>
                    <a:lnTo>
                      <a:pt x="428" y="33"/>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 name="Freeform 162"/>
              <p:cNvSpPr>
                <a:spLocks/>
              </p:cNvSpPr>
              <p:nvPr/>
            </p:nvSpPr>
            <p:spPr bwMode="gray">
              <a:xfrm>
                <a:off x="3482" y="-3248"/>
                <a:ext cx="765" cy="513"/>
              </a:xfrm>
              <a:custGeom>
                <a:avLst/>
                <a:gdLst>
                  <a:gd name="T0" fmla="*/ 418 w 765"/>
                  <a:gd name="T1" fmla="*/ 31 h 513"/>
                  <a:gd name="T2" fmla="*/ 0 w 765"/>
                  <a:gd name="T3" fmla="*/ 66 h 513"/>
                  <a:gd name="T4" fmla="*/ 0 w 765"/>
                  <a:gd name="T5" fmla="*/ 513 h 513"/>
                  <a:gd name="T6" fmla="*/ 765 w 765"/>
                  <a:gd name="T7" fmla="*/ 437 h 513"/>
                  <a:gd name="T8" fmla="*/ 765 w 765"/>
                  <a:gd name="T9" fmla="*/ 0 h 513"/>
                  <a:gd name="T10" fmla="*/ 418 w 765"/>
                  <a:gd name="T11" fmla="*/ 31 h 513"/>
                  <a:gd name="T12" fmla="*/ 0 60000 65536"/>
                  <a:gd name="T13" fmla="*/ 0 60000 65536"/>
                  <a:gd name="T14" fmla="*/ 0 60000 65536"/>
                  <a:gd name="T15" fmla="*/ 0 60000 65536"/>
                  <a:gd name="T16" fmla="*/ 0 60000 65536"/>
                  <a:gd name="T17" fmla="*/ 0 60000 65536"/>
                  <a:gd name="T18" fmla="*/ 0 w 765"/>
                  <a:gd name="T19" fmla="*/ 0 h 513"/>
                  <a:gd name="T20" fmla="*/ 765 w 765"/>
                  <a:gd name="T21" fmla="*/ 513 h 513"/>
                </a:gdLst>
                <a:ahLst/>
                <a:cxnLst>
                  <a:cxn ang="T12">
                    <a:pos x="T0" y="T1"/>
                  </a:cxn>
                  <a:cxn ang="T13">
                    <a:pos x="T2" y="T3"/>
                  </a:cxn>
                  <a:cxn ang="T14">
                    <a:pos x="T4" y="T5"/>
                  </a:cxn>
                  <a:cxn ang="T15">
                    <a:pos x="T6" y="T7"/>
                  </a:cxn>
                  <a:cxn ang="T16">
                    <a:pos x="T8" y="T9"/>
                  </a:cxn>
                  <a:cxn ang="T17">
                    <a:pos x="T10" y="T11"/>
                  </a:cxn>
                </a:cxnLst>
                <a:rect l="T18" t="T19" r="T20" b="T21"/>
                <a:pathLst>
                  <a:path w="765" h="513">
                    <a:moveTo>
                      <a:pt x="418" y="31"/>
                    </a:moveTo>
                    <a:lnTo>
                      <a:pt x="0" y="66"/>
                    </a:lnTo>
                    <a:lnTo>
                      <a:pt x="0" y="513"/>
                    </a:lnTo>
                    <a:lnTo>
                      <a:pt x="765" y="437"/>
                    </a:lnTo>
                    <a:lnTo>
                      <a:pt x="765" y="0"/>
                    </a:lnTo>
                    <a:lnTo>
                      <a:pt x="418"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2" name="Freeform 163"/>
              <p:cNvSpPr>
                <a:spLocks/>
              </p:cNvSpPr>
              <p:nvPr/>
            </p:nvSpPr>
            <p:spPr bwMode="gray">
              <a:xfrm>
                <a:off x="2617" y="-3217"/>
                <a:ext cx="73" cy="560"/>
              </a:xfrm>
              <a:custGeom>
                <a:avLst/>
                <a:gdLst>
                  <a:gd name="T0" fmla="*/ 0 w 73"/>
                  <a:gd name="T1" fmla="*/ 0 h 560"/>
                  <a:gd name="T2" fmla="*/ 0 w 73"/>
                  <a:gd name="T3" fmla="*/ 446 h 560"/>
                  <a:gd name="T4" fmla="*/ 73 w 73"/>
                  <a:gd name="T5" fmla="*/ 560 h 560"/>
                  <a:gd name="T6" fmla="*/ 73 w 73"/>
                  <a:gd name="T7" fmla="*/ 104 h 560"/>
                  <a:gd name="T8" fmla="*/ 0 w 73"/>
                  <a:gd name="T9" fmla="*/ 0 h 560"/>
                  <a:gd name="T10" fmla="*/ 0 60000 65536"/>
                  <a:gd name="T11" fmla="*/ 0 60000 65536"/>
                  <a:gd name="T12" fmla="*/ 0 60000 65536"/>
                  <a:gd name="T13" fmla="*/ 0 60000 65536"/>
                  <a:gd name="T14" fmla="*/ 0 60000 65536"/>
                  <a:gd name="T15" fmla="*/ 0 w 73"/>
                  <a:gd name="T16" fmla="*/ 0 h 560"/>
                  <a:gd name="T17" fmla="*/ 73 w 73"/>
                  <a:gd name="T18" fmla="*/ 560 h 560"/>
                </a:gdLst>
                <a:ahLst/>
                <a:cxnLst>
                  <a:cxn ang="T10">
                    <a:pos x="T0" y="T1"/>
                  </a:cxn>
                  <a:cxn ang="T11">
                    <a:pos x="T2" y="T3"/>
                  </a:cxn>
                  <a:cxn ang="T12">
                    <a:pos x="T4" y="T5"/>
                  </a:cxn>
                  <a:cxn ang="T13">
                    <a:pos x="T6" y="T7"/>
                  </a:cxn>
                  <a:cxn ang="T14">
                    <a:pos x="T8" y="T9"/>
                  </a:cxn>
                </a:cxnLst>
                <a:rect l="T15" t="T16" r="T17" b="T18"/>
                <a:pathLst>
                  <a:path w="73" h="560">
                    <a:moveTo>
                      <a:pt x="0" y="0"/>
                    </a:moveTo>
                    <a:lnTo>
                      <a:pt x="0" y="446"/>
                    </a:lnTo>
                    <a:lnTo>
                      <a:pt x="73" y="560"/>
                    </a:lnTo>
                    <a:lnTo>
                      <a:pt x="73" y="104"/>
                    </a:lnTo>
                    <a:lnTo>
                      <a:pt x="0" y="0"/>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3" name="Freeform 164"/>
              <p:cNvSpPr>
                <a:spLocks/>
              </p:cNvSpPr>
              <p:nvPr/>
            </p:nvSpPr>
            <p:spPr bwMode="gray">
              <a:xfrm>
                <a:off x="5749" y="-4276"/>
                <a:ext cx="681" cy="471"/>
              </a:xfrm>
              <a:custGeom>
                <a:avLst/>
                <a:gdLst>
                  <a:gd name="T0" fmla="*/ 0 w 681"/>
                  <a:gd name="T1" fmla="*/ 50 h 471"/>
                  <a:gd name="T2" fmla="*/ 0 w 681"/>
                  <a:gd name="T3" fmla="*/ 471 h 471"/>
                  <a:gd name="T4" fmla="*/ 364 w 681"/>
                  <a:gd name="T5" fmla="*/ 442 h 471"/>
                  <a:gd name="T6" fmla="*/ 681 w 681"/>
                  <a:gd name="T7" fmla="*/ 419 h 471"/>
                  <a:gd name="T8" fmla="*/ 681 w 681"/>
                  <a:gd name="T9" fmla="*/ 0 h 471"/>
                  <a:gd name="T10" fmla="*/ 364 w 681"/>
                  <a:gd name="T11" fmla="*/ 22 h 471"/>
                  <a:gd name="T12" fmla="*/ 0 w 681"/>
                  <a:gd name="T13" fmla="*/ 50 h 471"/>
                  <a:gd name="T14" fmla="*/ 0 60000 65536"/>
                  <a:gd name="T15" fmla="*/ 0 60000 65536"/>
                  <a:gd name="T16" fmla="*/ 0 60000 65536"/>
                  <a:gd name="T17" fmla="*/ 0 60000 65536"/>
                  <a:gd name="T18" fmla="*/ 0 60000 65536"/>
                  <a:gd name="T19" fmla="*/ 0 60000 65536"/>
                  <a:gd name="T20" fmla="*/ 0 60000 65536"/>
                  <a:gd name="T21" fmla="*/ 0 w 681"/>
                  <a:gd name="T22" fmla="*/ 0 h 471"/>
                  <a:gd name="T23" fmla="*/ 681 w 681"/>
                  <a:gd name="T24" fmla="*/ 471 h 4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1" h="471">
                    <a:moveTo>
                      <a:pt x="0" y="50"/>
                    </a:moveTo>
                    <a:lnTo>
                      <a:pt x="0" y="471"/>
                    </a:lnTo>
                    <a:lnTo>
                      <a:pt x="364" y="442"/>
                    </a:lnTo>
                    <a:lnTo>
                      <a:pt x="681" y="419"/>
                    </a:lnTo>
                    <a:lnTo>
                      <a:pt x="681" y="0"/>
                    </a:lnTo>
                    <a:lnTo>
                      <a:pt x="364" y="22"/>
                    </a:lnTo>
                    <a:lnTo>
                      <a:pt x="0" y="50"/>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4" name="Freeform 165"/>
              <p:cNvSpPr>
                <a:spLocks/>
              </p:cNvSpPr>
              <p:nvPr/>
            </p:nvSpPr>
            <p:spPr bwMode="gray">
              <a:xfrm>
                <a:off x="5001" y="-3378"/>
                <a:ext cx="748" cy="494"/>
              </a:xfrm>
              <a:custGeom>
                <a:avLst/>
                <a:gdLst>
                  <a:gd name="T0" fmla="*/ 392 w 748"/>
                  <a:gd name="T1" fmla="*/ 31 h 494"/>
                  <a:gd name="T2" fmla="*/ 0 w 748"/>
                  <a:gd name="T3" fmla="*/ 64 h 494"/>
                  <a:gd name="T4" fmla="*/ 0 w 748"/>
                  <a:gd name="T5" fmla="*/ 494 h 494"/>
                  <a:gd name="T6" fmla="*/ 748 w 748"/>
                  <a:gd name="T7" fmla="*/ 418 h 494"/>
                  <a:gd name="T8" fmla="*/ 748 w 748"/>
                  <a:gd name="T9" fmla="*/ 0 h 494"/>
                  <a:gd name="T10" fmla="*/ 392 w 748"/>
                  <a:gd name="T11" fmla="*/ 31 h 494"/>
                  <a:gd name="T12" fmla="*/ 0 60000 65536"/>
                  <a:gd name="T13" fmla="*/ 0 60000 65536"/>
                  <a:gd name="T14" fmla="*/ 0 60000 65536"/>
                  <a:gd name="T15" fmla="*/ 0 60000 65536"/>
                  <a:gd name="T16" fmla="*/ 0 60000 65536"/>
                  <a:gd name="T17" fmla="*/ 0 60000 65536"/>
                  <a:gd name="T18" fmla="*/ 0 w 748"/>
                  <a:gd name="T19" fmla="*/ 0 h 494"/>
                  <a:gd name="T20" fmla="*/ 748 w 748"/>
                  <a:gd name="T21" fmla="*/ 494 h 494"/>
                </a:gdLst>
                <a:ahLst/>
                <a:cxnLst>
                  <a:cxn ang="T12">
                    <a:pos x="T0" y="T1"/>
                  </a:cxn>
                  <a:cxn ang="T13">
                    <a:pos x="T2" y="T3"/>
                  </a:cxn>
                  <a:cxn ang="T14">
                    <a:pos x="T4" y="T5"/>
                  </a:cxn>
                  <a:cxn ang="T15">
                    <a:pos x="T6" y="T7"/>
                  </a:cxn>
                  <a:cxn ang="T16">
                    <a:pos x="T8" y="T9"/>
                  </a:cxn>
                  <a:cxn ang="T17">
                    <a:pos x="T10" y="T11"/>
                  </a:cxn>
                </a:cxnLst>
                <a:rect l="T18" t="T19" r="T20" b="T21"/>
                <a:pathLst>
                  <a:path w="748" h="494">
                    <a:moveTo>
                      <a:pt x="392" y="31"/>
                    </a:moveTo>
                    <a:lnTo>
                      <a:pt x="0" y="64"/>
                    </a:lnTo>
                    <a:lnTo>
                      <a:pt x="0" y="494"/>
                    </a:lnTo>
                    <a:lnTo>
                      <a:pt x="748" y="418"/>
                    </a:lnTo>
                    <a:lnTo>
                      <a:pt x="748" y="0"/>
                    </a:lnTo>
                    <a:lnTo>
                      <a:pt x="392"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5" name="Freeform 166"/>
              <p:cNvSpPr>
                <a:spLocks/>
              </p:cNvSpPr>
              <p:nvPr/>
            </p:nvSpPr>
            <p:spPr bwMode="gray">
              <a:xfrm>
                <a:off x="6113" y="-3857"/>
                <a:ext cx="317" cy="446"/>
              </a:xfrm>
              <a:custGeom>
                <a:avLst/>
                <a:gdLst>
                  <a:gd name="T0" fmla="*/ 0 w 317"/>
                  <a:gd name="T1" fmla="*/ 446 h 446"/>
                  <a:gd name="T2" fmla="*/ 317 w 317"/>
                  <a:gd name="T3" fmla="*/ 422 h 446"/>
                  <a:gd name="T4" fmla="*/ 317 w 317"/>
                  <a:gd name="T5" fmla="*/ 0 h 446"/>
                  <a:gd name="T6" fmla="*/ 0 w 317"/>
                  <a:gd name="T7" fmla="*/ 23 h 446"/>
                  <a:gd name="T8" fmla="*/ 0 w 317"/>
                  <a:gd name="T9" fmla="*/ 446 h 446"/>
                  <a:gd name="T10" fmla="*/ 0 60000 65536"/>
                  <a:gd name="T11" fmla="*/ 0 60000 65536"/>
                  <a:gd name="T12" fmla="*/ 0 60000 65536"/>
                  <a:gd name="T13" fmla="*/ 0 60000 65536"/>
                  <a:gd name="T14" fmla="*/ 0 60000 65536"/>
                  <a:gd name="T15" fmla="*/ 0 w 317"/>
                  <a:gd name="T16" fmla="*/ 0 h 446"/>
                  <a:gd name="T17" fmla="*/ 317 w 317"/>
                  <a:gd name="T18" fmla="*/ 446 h 446"/>
                </a:gdLst>
                <a:ahLst/>
                <a:cxnLst>
                  <a:cxn ang="T10">
                    <a:pos x="T0" y="T1"/>
                  </a:cxn>
                  <a:cxn ang="T11">
                    <a:pos x="T2" y="T3"/>
                  </a:cxn>
                  <a:cxn ang="T12">
                    <a:pos x="T4" y="T5"/>
                  </a:cxn>
                  <a:cxn ang="T13">
                    <a:pos x="T6" y="T7"/>
                  </a:cxn>
                  <a:cxn ang="T14">
                    <a:pos x="T8" y="T9"/>
                  </a:cxn>
                </a:cxnLst>
                <a:rect l="T15" t="T16" r="T17" b="T18"/>
                <a:pathLst>
                  <a:path w="317" h="446">
                    <a:moveTo>
                      <a:pt x="0" y="446"/>
                    </a:moveTo>
                    <a:lnTo>
                      <a:pt x="317" y="422"/>
                    </a:lnTo>
                    <a:lnTo>
                      <a:pt x="317" y="0"/>
                    </a:lnTo>
                    <a:lnTo>
                      <a:pt x="0" y="23"/>
                    </a:lnTo>
                    <a:lnTo>
                      <a:pt x="0" y="446"/>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6" name="Freeform 167"/>
              <p:cNvSpPr>
                <a:spLocks/>
              </p:cNvSpPr>
              <p:nvPr/>
            </p:nvSpPr>
            <p:spPr bwMode="gray">
              <a:xfrm>
                <a:off x="2617" y="-3659"/>
                <a:ext cx="73" cy="546"/>
              </a:xfrm>
              <a:custGeom>
                <a:avLst/>
                <a:gdLst>
                  <a:gd name="T0" fmla="*/ 73 w 73"/>
                  <a:gd name="T1" fmla="*/ 94 h 546"/>
                  <a:gd name="T2" fmla="*/ 0 w 73"/>
                  <a:gd name="T3" fmla="*/ 0 h 546"/>
                  <a:gd name="T4" fmla="*/ 0 w 73"/>
                  <a:gd name="T5" fmla="*/ 442 h 546"/>
                  <a:gd name="T6" fmla="*/ 73 w 73"/>
                  <a:gd name="T7" fmla="*/ 546 h 546"/>
                  <a:gd name="T8" fmla="*/ 73 w 73"/>
                  <a:gd name="T9" fmla="*/ 94 h 546"/>
                  <a:gd name="T10" fmla="*/ 0 60000 65536"/>
                  <a:gd name="T11" fmla="*/ 0 60000 65536"/>
                  <a:gd name="T12" fmla="*/ 0 60000 65536"/>
                  <a:gd name="T13" fmla="*/ 0 60000 65536"/>
                  <a:gd name="T14" fmla="*/ 0 60000 65536"/>
                  <a:gd name="T15" fmla="*/ 0 w 73"/>
                  <a:gd name="T16" fmla="*/ 0 h 546"/>
                  <a:gd name="T17" fmla="*/ 73 w 73"/>
                  <a:gd name="T18" fmla="*/ 546 h 546"/>
                </a:gdLst>
                <a:ahLst/>
                <a:cxnLst>
                  <a:cxn ang="T10">
                    <a:pos x="T0" y="T1"/>
                  </a:cxn>
                  <a:cxn ang="T11">
                    <a:pos x="T2" y="T3"/>
                  </a:cxn>
                  <a:cxn ang="T12">
                    <a:pos x="T4" y="T5"/>
                  </a:cxn>
                  <a:cxn ang="T13">
                    <a:pos x="T6" y="T7"/>
                  </a:cxn>
                  <a:cxn ang="T14">
                    <a:pos x="T8" y="T9"/>
                  </a:cxn>
                </a:cxnLst>
                <a:rect l="T15" t="T16" r="T17" b="T18"/>
                <a:pathLst>
                  <a:path w="73" h="546">
                    <a:moveTo>
                      <a:pt x="73" y="94"/>
                    </a:moveTo>
                    <a:lnTo>
                      <a:pt x="0" y="0"/>
                    </a:lnTo>
                    <a:lnTo>
                      <a:pt x="0" y="442"/>
                    </a:lnTo>
                    <a:lnTo>
                      <a:pt x="73" y="546"/>
                    </a:lnTo>
                    <a:lnTo>
                      <a:pt x="73" y="94"/>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7" name="Freeform 168"/>
              <p:cNvSpPr>
                <a:spLocks/>
              </p:cNvSpPr>
              <p:nvPr/>
            </p:nvSpPr>
            <p:spPr bwMode="gray">
              <a:xfrm>
                <a:off x="3805" y="-4632"/>
                <a:ext cx="853" cy="108"/>
              </a:xfrm>
              <a:custGeom>
                <a:avLst/>
                <a:gdLst>
                  <a:gd name="T0" fmla="*/ 95 w 853"/>
                  <a:gd name="T1" fmla="*/ 108 h 108"/>
                  <a:gd name="T2" fmla="*/ 853 w 853"/>
                  <a:gd name="T3" fmla="*/ 63 h 108"/>
                  <a:gd name="T4" fmla="*/ 747 w 853"/>
                  <a:gd name="T5" fmla="*/ 0 h 108"/>
                  <a:gd name="T6" fmla="*/ 0 w 853"/>
                  <a:gd name="T7" fmla="*/ 40 h 108"/>
                  <a:gd name="T8" fmla="*/ 95 w 853"/>
                  <a:gd name="T9" fmla="*/ 108 h 108"/>
                  <a:gd name="T10" fmla="*/ 95 w 853"/>
                  <a:gd name="T11" fmla="*/ 108 h 108"/>
                  <a:gd name="T12" fmla="*/ 0 60000 65536"/>
                  <a:gd name="T13" fmla="*/ 0 60000 65536"/>
                  <a:gd name="T14" fmla="*/ 0 60000 65536"/>
                  <a:gd name="T15" fmla="*/ 0 60000 65536"/>
                  <a:gd name="T16" fmla="*/ 0 60000 65536"/>
                  <a:gd name="T17" fmla="*/ 0 60000 65536"/>
                  <a:gd name="T18" fmla="*/ 0 w 853"/>
                  <a:gd name="T19" fmla="*/ 0 h 108"/>
                  <a:gd name="T20" fmla="*/ 853 w 853"/>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853" h="108">
                    <a:moveTo>
                      <a:pt x="95" y="108"/>
                    </a:moveTo>
                    <a:lnTo>
                      <a:pt x="853" y="63"/>
                    </a:lnTo>
                    <a:lnTo>
                      <a:pt x="747" y="0"/>
                    </a:lnTo>
                    <a:lnTo>
                      <a:pt x="0" y="40"/>
                    </a:lnTo>
                    <a:lnTo>
                      <a:pt x="95" y="108"/>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8" name="Freeform 169"/>
              <p:cNvSpPr>
                <a:spLocks/>
              </p:cNvSpPr>
              <p:nvPr/>
            </p:nvSpPr>
            <p:spPr bwMode="gray">
              <a:xfrm>
                <a:off x="2617" y="-4091"/>
                <a:ext cx="73" cy="526"/>
              </a:xfrm>
              <a:custGeom>
                <a:avLst/>
                <a:gdLst>
                  <a:gd name="T0" fmla="*/ 73 w 73"/>
                  <a:gd name="T1" fmla="*/ 82 h 526"/>
                  <a:gd name="T2" fmla="*/ 0 w 73"/>
                  <a:gd name="T3" fmla="*/ 0 h 526"/>
                  <a:gd name="T4" fmla="*/ 0 w 73"/>
                  <a:gd name="T5" fmla="*/ 432 h 526"/>
                  <a:gd name="T6" fmla="*/ 73 w 73"/>
                  <a:gd name="T7" fmla="*/ 526 h 526"/>
                  <a:gd name="T8" fmla="*/ 73 w 73"/>
                  <a:gd name="T9" fmla="*/ 82 h 526"/>
                  <a:gd name="T10" fmla="*/ 0 60000 65536"/>
                  <a:gd name="T11" fmla="*/ 0 60000 65536"/>
                  <a:gd name="T12" fmla="*/ 0 60000 65536"/>
                  <a:gd name="T13" fmla="*/ 0 60000 65536"/>
                  <a:gd name="T14" fmla="*/ 0 60000 65536"/>
                  <a:gd name="T15" fmla="*/ 0 w 73"/>
                  <a:gd name="T16" fmla="*/ 0 h 526"/>
                  <a:gd name="T17" fmla="*/ 73 w 73"/>
                  <a:gd name="T18" fmla="*/ 526 h 526"/>
                </a:gdLst>
                <a:ahLst/>
                <a:cxnLst>
                  <a:cxn ang="T10">
                    <a:pos x="T0" y="T1"/>
                  </a:cxn>
                  <a:cxn ang="T11">
                    <a:pos x="T2" y="T3"/>
                  </a:cxn>
                  <a:cxn ang="T12">
                    <a:pos x="T4" y="T5"/>
                  </a:cxn>
                  <a:cxn ang="T13">
                    <a:pos x="T6" y="T7"/>
                  </a:cxn>
                  <a:cxn ang="T14">
                    <a:pos x="T8" y="T9"/>
                  </a:cxn>
                </a:cxnLst>
                <a:rect l="T15" t="T16" r="T17" b="T18"/>
                <a:pathLst>
                  <a:path w="73" h="526">
                    <a:moveTo>
                      <a:pt x="73" y="82"/>
                    </a:moveTo>
                    <a:lnTo>
                      <a:pt x="0" y="0"/>
                    </a:lnTo>
                    <a:lnTo>
                      <a:pt x="0" y="432"/>
                    </a:lnTo>
                    <a:lnTo>
                      <a:pt x="73" y="526"/>
                    </a:lnTo>
                    <a:lnTo>
                      <a:pt x="73" y="82"/>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9" name="Freeform 170"/>
              <p:cNvSpPr>
                <a:spLocks/>
              </p:cNvSpPr>
              <p:nvPr/>
            </p:nvSpPr>
            <p:spPr bwMode="gray">
              <a:xfrm>
                <a:off x="4552" y="-4672"/>
                <a:ext cx="841" cy="103"/>
              </a:xfrm>
              <a:custGeom>
                <a:avLst/>
                <a:gdLst>
                  <a:gd name="T0" fmla="*/ 841 w 841"/>
                  <a:gd name="T1" fmla="*/ 61 h 103"/>
                  <a:gd name="T2" fmla="*/ 725 w 841"/>
                  <a:gd name="T3" fmla="*/ 0 h 103"/>
                  <a:gd name="T4" fmla="*/ 0 w 841"/>
                  <a:gd name="T5" fmla="*/ 40 h 103"/>
                  <a:gd name="T6" fmla="*/ 106 w 841"/>
                  <a:gd name="T7" fmla="*/ 103 h 103"/>
                  <a:gd name="T8" fmla="*/ 841 w 841"/>
                  <a:gd name="T9" fmla="*/ 61 h 103"/>
                  <a:gd name="T10" fmla="*/ 0 60000 65536"/>
                  <a:gd name="T11" fmla="*/ 0 60000 65536"/>
                  <a:gd name="T12" fmla="*/ 0 60000 65536"/>
                  <a:gd name="T13" fmla="*/ 0 60000 65536"/>
                  <a:gd name="T14" fmla="*/ 0 60000 65536"/>
                  <a:gd name="T15" fmla="*/ 0 w 841"/>
                  <a:gd name="T16" fmla="*/ 0 h 103"/>
                  <a:gd name="T17" fmla="*/ 841 w 841"/>
                  <a:gd name="T18" fmla="*/ 103 h 103"/>
                </a:gdLst>
                <a:ahLst/>
                <a:cxnLst>
                  <a:cxn ang="T10">
                    <a:pos x="T0" y="T1"/>
                  </a:cxn>
                  <a:cxn ang="T11">
                    <a:pos x="T2" y="T3"/>
                  </a:cxn>
                  <a:cxn ang="T12">
                    <a:pos x="T4" y="T5"/>
                  </a:cxn>
                  <a:cxn ang="T13">
                    <a:pos x="T6" y="T7"/>
                  </a:cxn>
                  <a:cxn ang="T14">
                    <a:pos x="T8" y="T9"/>
                  </a:cxn>
                </a:cxnLst>
                <a:rect l="T15" t="T16" r="T17" b="T18"/>
                <a:pathLst>
                  <a:path w="841" h="103">
                    <a:moveTo>
                      <a:pt x="841" y="61"/>
                    </a:moveTo>
                    <a:lnTo>
                      <a:pt x="725" y="0"/>
                    </a:lnTo>
                    <a:lnTo>
                      <a:pt x="0" y="40"/>
                    </a:lnTo>
                    <a:lnTo>
                      <a:pt x="106" y="103"/>
                    </a:lnTo>
                    <a:lnTo>
                      <a:pt x="841" y="6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50" name="Freeform 171"/>
              <p:cNvSpPr>
                <a:spLocks/>
              </p:cNvSpPr>
              <p:nvPr/>
            </p:nvSpPr>
            <p:spPr bwMode="gray">
              <a:xfrm>
                <a:off x="3035" y="-4592"/>
                <a:ext cx="865" cy="116"/>
              </a:xfrm>
              <a:custGeom>
                <a:avLst/>
                <a:gdLst>
                  <a:gd name="T0" fmla="*/ 865 w 865"/>
                  <a:gd name="T1" fmla="*/ 68 h 116"/>
                  <a:gd name="T2" fmla="*/ 770 w 865"/>
                  <a:gd name="T3" fmla="*/ 0 h 116"/>
                  <a:gd name="T4" fmla="*/ 0 w 865"/>
                  <a:gd name="T5" fmla="*/ 42 h 116"/>
                  <a:gd name="T6" fmla="*/ 83 w 865"/>
                  <a:gd name="T7" fmla="*/ 116 h 116"/>
                  <a:gd name="T8" fmla="*/ 865 w 865"/>
                  <a:gd name="T9" fmla="*/ 68 h 116"/>
                  <a:gd name="T10" fmla="*/ 0 60000 65536"/>
                  <a:gd name="T11" fmla="*/ 0 60000 65536"/>
                  <a:gd name="T12" fmla="*/ 0 60000 65536"/>
                  <a:gd name="T13" fmla="*/ 0 60000 65536"/>
                  <a:gd name="T14" fmla="*/ 0 60000 65536"/>
                  <a:gd name="T15" fmla="*/ 0 w 865"/>
                  <a:gd name="T16" fmla="*/ 0 h 116"/>
                  <a:gd name="T17" fmla="*/ 865 w 865"/>
                  <a:gd name="T18" fmla="*/ 116 h 116"/>
                </a:gdLst>
                <a:ahLst/>
                <a:cxnLst>
                  <a:cxn ang="T10">
                    <a:pos x="T0" y="T1"/>
                  </a:cxn>
                  <a:cxn ang="T11">
                    <a:pos x="T2" y="T3"/>
                  </a:cxn>
                  <a:cxn ang="T12">
                    <a:pos x="T4" y="T5"/>
                  </a:cxn>
                  <a:cxn ang="T13">
                    <a:pos x="T6" y="T7"/>
                  </a:cxn>
                  <a:cxn ang="T14">
                    <a:pos x="T8" y="T9"/>
                  </a:cxn>
                </a:cxnLst>
                <a:rect l="T15" t="T16" r="T17" b="T18"/>
                <a:pathLst>
                  <a:path w="865" h="116">
                    <a:moveTo>
                      <a:pt x="865" y="68"/>
                    </a:moveTo>
                    <a:lnTo>
                      <a:pt x="770" y="0"/>
                    </a:lnTo>
                    <a:lnTo>
                      <a:pt x="0" y="42"/>
                    </a:lnTo>
                    <a:lnTo>
                      <a:pt x="83" y="116"/>
                    </a:lnTo>
                    <a:lnTo>
                      <a:pt x="865" y="68"/>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51" name="Freeform 172"/>
              <p:cNvSpPr>
                <a:spLocks/>
              </p:cNvSpPr>
              <p:nvPr/>
            </p:nvSpPr>
            <p:spPr bwMode="gray">
              <a:xfrm>
                <a:off x="2617" y="-4526"/>
                <a:ext cx="73" cy="517"/>
              </a:xfrm>
              <a:custGeom>
                <a:avLst/>
                <a:gdLst>
                  <a:gd name="T0" fmla="*/ 73 w 73"/>
                  <a:gd name="T1" fmla="*/ 76 h 517"/>
                  <a:gd name="T2" fmla="*/ 0 w 73"/>
                  <a:gd name="T3" fmla="*/ 0 h 517"/>
                  <a:gd name="T4" fmla="*/ 0 w 73"/>
                  <a:gd name="T5" fmla="*/ 435 h 517"/>
                  <a:gd name="T6" fmla="*/ 73 w 73"/>
                  <a:gd name="T7" fmla="*/ 517 h 517"/>
                  <a:gd name="T8" fmla="*/ 73 w 73"/>
                  <a:gd name="T9" fmla="*/ 76 h 517"/>
                  <a:gd name="T10" fmla="*/ 0 60000 65536"/>
                  <a:gd name="T11" fmla="*/ 0 60000 65536"/>
                  <a:gd name="T12" fmla="*/ 0 60000 65536"/>
                  <a:gd name="T13" fmla="*/ 0 60000 65536"/>
                  <a:gd name="T14" fmla="*/ 0 60000 65536"/>
                  <a:gd name="T15" fmla="*/ 0 w 73"/>
                  <a:gd name="T16" fmla="*/ 0 h 517"/>
                  <a:gd name="T17" fmla="*/ 73 w 73"/>
                  <a:gd name="T18" fmla="*/ 517 h 517"/>
                </a:gdLst>
                <a:ahLst/>
                <a:cxnLst>
                  <a:cxn ang="T10">
                    <a:pos x="T0" y="T1"/>
                  </a:cxn>
                  <a:cxn ang="T11">
                    <a:pos x="T2" y="T3"/>
                  </a:cxn>
                  <a:cxn ang="T12">
                    <a:pos x="T4" y="T5"/>
                  </a:cxn>
                  <a:cxn ang="T13">
                    <a:pos x="T6" y="T7"/>
                  </a:cxn>
                  <a:cxn ang="T14">
                    <a:pos x="T8" y="T9"/>
                  </a:cxn>
                </a:cxnLst>
                <a:rect l="T15" t="T16" r="T17" b="T18"/>
                <a:pathLst>
                  <a:path w="73" h="517">
                    <a:moveTo>
                      <a:pt x="73" y="76"/>
                    </a:moveTo>
                    <a:lnTo>
                      <a:pt x="0" y="0"/>
                    </a:lnTo>
                    <a:lnTo>
                      <a:pt x="0" y="435"/>
                    </a:lnTo>
                    <a:lnTo>
                      <a:pt x="73" y="517"/>
                    </a:lnTo>
                    <a:lnTo>
                      <a:pt x="73" y="76"/>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52" name="Freeform 173"/>
              <p:cNvSpPr>
                <a:spLocks/>
              </p:cNvSpPr>
              <p:nvPr/>
            </p:nvSpPr>
            <p:spPr bwMode="gray">
              <a:xfrm>
                <a:off x="2617" y="-4550"/>
                <a:ext cx="501" cy="100"/>
              </a:xfrm>
              <a:custGeom>
                <a:avLst/>
                <a:gdLst>
                  <a:gd name="T0" fmla="*/ 501 w 501"/>
                  <a:gd name="T1" fmla="*/ 74 h 100"/>
                  <a:gd name="T2" fmla="*/ 418 w 501"/>
                  <a:gd name="T3" fmla="*/ 0 h 100"/>
                  <a:gd name="T4" fmla="*/ 0 w 501"/>
                  <a:gd name="T5" fmla="*/ 24 h 100"/>
                  <a:gd name="T6" fmla="*/ 73 w 501"/>
                  <a:gd name="T7" fmla="*/ 100 h 100"/>
                  <a:gd name="T8" fmla="*/ 501 w 501"/>
                  <a:gd name="T9" fmla="*/ 74 h 100"/>
                  <a:gd name="T10" fmla="*/ 0 60000 65536"/>
                  <a:gd name="T11" fmla="*/ 0 60000 65536"/>
                  <a:gd name="T12" fmla="*/ 0 60000 65536"/>
                  <a:gd name="T13" fmla="*/ 0 60000 65536"/>
                  <a:gd name="T14" fmla="*/ 0 60000 65536"/>
                  <a:gd name="T15" fmla="*/ 0 w 501"/>
                  <a:gd name="T16" fmla="*/ 0 h 100"/>
                  <a:gd name="T17" fmla="*/ 501 w 501"/>
                  <a:gd name="T18" fmla="*/ 100 h 100"/>
                </a:gdLst>
                <a:ahLst/>
                <a:cxnLst>
                  <a:cxn ang="T10">
                    <a:pos x="T0" y="T1"/>
                  </a:cxn>
                  <a:cxn ang="T11">
                    <a:pos x="T2" y="T3"/>
                  </a:cxn>
                  <a:cxn ang="T12">
                    <a:pos x="T4" y="T5"/>
                  </a:cxn>
                  <a:cxn ang="T13">
                    <a:pos x="T6" y="T7"/>
                  </a:cxn>
                  <a:cxn ang="T14">
                    <a:pos x="T8" y="T9"/>
                  </a:cxn>
                </a:cxnLst>
                <a:rect l="T15" t="T16" r="T17" b="T18"/>
                <a:pathLst>
                  <a:path w="501" h="100">
                    <a:moveTo>
                      <a:pt x="501" y="74"/>
                    </a:moveTo>
                    <a:lnTo>
                      <a:pt x="418" y="0"/>
                    </a:lnTo>
                    <a:lnTo>
                      <a:pt x="0" y="24"/>
                    </a:lnTo>
                    <a:lnTo>
                      <a:pt x="73" y="100"/>
                    </a:lnTo>
                    <a:lnTo>
                      <a:pt x="501" y="74"/>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grpSp>
      </p:grpSp>
      <p:sp>
        <p:nvSpPr>
          <p:cNvPr id="55" name="TextBox 1016"/>
          <p:cNvSpPr txBox="1">
            <a:spLocks noChangeArrowheads="1"/>
          </p:cNvSpPr>
          <p:nvPr/>
        </p:nvSpPr>
        <p:spPr bwMode="auto">
          <a:xfrm>
            <a:off x="3657600" y="4724400"/>
            <a:ext cx="2590800" cy="246063"/>
          </a:xfrm>
          <a:prstGeom prst="rect">
            <a:avLst/>
          </a:prstGeom>
          <a:noFill/>
          <a:ln w="9525">
            <a:noFill/>
            <a:miter lim="800000"/>
            <a:headEnd/>
            <a:tailEnd/>
          </a:ln>
        </p:spPr>
        <p:txBody>
          <a:bodyPr>
            <a:spAutoFit/>
          </a:bodyPr>
          <a:lstStyle/>
          <a:p>
            <a:pPr algn="ctr"/>
            <a:r>
              <a:rPr lang="zh-CN" altLang="en-US" sz="1000" dirty="0" smtClean="0"/>
              <a:t>使用现有的用户权限管理系统</a:t>
            </a:r>
            <a:endParaRPr lang="en-US" sz="1000" dirty="0"/>
          </a:p>
        </p:txBody>
      </p:sp>
      <p:grpSp>
        <p:nvGrpSpPr>
          <p:cNvPr id="17" name="Group 161"/>
          <p:cNvGrpSpPr>
            <a:grpSpLocks/>
          </p:cNvGrpSpPr>
          <p:nvPr/>
        </p:nvGrpSpPr>
        <p:grpSpPr bwMode="auto">
          <a:xfrm>
            <a:off x="7391400" y="3124200"/>
            <a:ext cx="1138238" cy="446088"/>
            <a:chOff x="204" y="2979"/>
            <a:chExt cx="1008" cy="394"/>
          </a:xfrm>
        </p:grpSpPr>
        <p:pic>
          <p:nvPicPr>
            <p:cNvPr id="57" name="Picture 162"/>
            <p:cNvPicPr>
              <a:picLocks noChangeAspect="1" noChangeArrowheads="1"/>
            </p:cNvPicPr>
            <p:nvPr/>
          </p:nvPicPr>
          <p:blipFill>
            <a:blip r:embed="rId7" cstate="print">
              <a:lum bright="18000"/>
            </a:blip>
            <a:srcRect/>
            <a:stretch>
              <a:fillRect/>
            </a:stretch>
          </p:blipFill>
          <p:spPr bwMode="gray">
            <a:xfrm>
              <a:off x="204" y="3203"/>
              <a:ext cx="1008" cy="170"/>
            </a:xfrm>
            <a:prstGeom prst="rect">
              <a:avLst/>
            </a:prstGeom>
            <a:noFill/>
            <a:ln w="9525">
              <a:noFill/>
              <a:miter lim="800000"/>
              <a:headEnd/>
              <a:tailEnd/>
            </a:ln>
          </p:spPr>
        </p:pic>
        <p:grpSp>
          <p:nvGrpSpPr>
            <p:cNvPr id="19" name="Group 163"/>
            <p:cNvGrpSpPr>
              <a:grpSpLocks/>
            </p:cNvGrpSpPr>
            <p:nvPr/>
          </p:nvGrpSpPr>
          <p:grpSpPr bwMode="auto">
            <a:xfrm>
              <a:off x="326" y="2979"/>
              <a:ext cx="792" cy="295"/>
              <a:chOff x="365" y="2979"/>
              <a:chExt cx="792" cy="295"/>
            </a:xfrm>
          </p:grpSpPr>
          <p:sp>
            <p:nvSpPr>
              <p:cNvPr id="59" name="Freeform 164"/>
              <p:cNvSpPr>
                <a:spLocks/>
              </p:cNvSpPr>
              <p:nvPr/>
            </p:nvSpPr>
            <p:spPr bwMode="gray">
              <a:xfrm>
                <a:off x="365" y="2979"/>
                <a:ext cx="792" cy="254"/>
              </a:xfrm>
              <a:custGeom>
                <a:avLst/>
                <a:gdLst>
                  <a:gd name="T0" fmla="*/ 28 w 1835"/>
                  <a:gd name="T1" fmla="*/ 60 h 345"/>
                  <a:gd name="T2" fmla="*/ 23 w 1835"/>
                  <a:gd name="T3" fmla="*/ 0 h 345"/>
                  <a:gd name="T4" fmla="*/ 4 w 1835"/>
                  <a:gd name="T5" fmla="*/ 0 h 345"/>
                  <a:gd name="T6" fmla="*/ 0 w 1835"/>
                  <a:gd name="T7" fmla="*/ 59 h 345"/>
                  <a:gd name="T8" fmla="*/ 0 w 1835"/>
                  <a:gd name="T9" fmla="*/ 67 h 345"/>
                  <a:gd name="T10" fmla="*/ 0 w 1835"/>
                  <a:gd name="T11" fmla="*/ 69 h 345"/>
                  <a:gd name="T12" fmla="*/ 1 w 1835"/>
                  <a:gd name="T13" fmla="*/ 75 h 345"/>
                  <a:gd name="T14" fmla="*/ 27 w 1835"/>
                  <a:gd name="T15" fmla="*/ 75 h 345"/>
                  <a:gd name="T16" fmla="*/ 27 w 1835"/>
                  <a:gd name="T17" fmla="*/ 68 h 345"/>
                  <a:gd name="T18" fmla="*/ 28 w 1835"/>
                  <a:gd name="T19" fmla="*/ 67 h 345"/>
                  <a:gd name="T20" fmla="*/ 28 w 1835"/>
                  <a:gd name="T21" fmla="*/ 60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35"/>
                  <a:gd name="T34" fmla="*/ 0 h 345"/>
                  <a:gd name="T35" fmla="*/ 1835 w 1835"/>
                  <a:gd name="T36" fmla="*/ 345 h 3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35" h="345">
                    <a:moveTo>
                      <a:pt x="1834" y="274"/>
                    </a:moveTo>
                    <a:cubicBezTo>
                      <a:pt x="1835" y="190"/>
                      <a:pt x="1570" y="0"/>
                      <a:pt x="1543" y="0"/>
                    </a:cubicBezTo>
                    <a:cubicBezTo>
                      <a:pt x="284" y="0"/>
                      <a:pt x="284" y="0"/>
                      <a:pt x="284" y="0"/>
                    </a:cubicBezTo>
                    <a:cubicBezTo>
                      <a:pt x="257" y="0"/>
                      <a:pt x="0" y="202"/>
                      <a:pt x="4" y="270"/>
                    </a:cubicBezTo>
                    <a:cubicBezTo>
                      <a:pt x="3" y="309"/>
                      <a:pt x="3" y="309"/>
                      <a:pt x="3" y="309"/>
                    </a:cubicBezTo>
                    <a:cubicBezTo>
                      <a:pt x="3" y="312"/>
                      <a:pt x="4" y="315"/>
                      <a:pt x="4" y="317"/>
                    </a:cubicBezTo>
                    <a:cubicBezTo>
                      <a:pt x="9" y="333"/>
                      <a:pt x="27" y="345"/>
                      <a:pt x="50" y="345"/>
                    </a:cubicBezTo>
                    <a:cubicBezTo>
                      <a:pt x="1785" y="345"/>
                      <a:pt x="1785" y="345"/>
                      <a:pt x="1785" y="345"/>
                    </a:cubicBezTo>
                    <a:cubicBezTo>
                      <a:pt x="1809" y="345"/>
                      <a:pt x="1829" y="332"/>
                      <a:pt x="1833" y="315"/>
                    </a:cubicBezTo>
                    <a:cubicBezTo>
                      <a:pt x="1833" y="313"/>
                      <a:pt x="1834" y="311"/>
                      <a:pt x="1834" y="309"/>
                    </a:cubicBezTo>
                    <a:lnTo>
                      <a:pt x="1834" y="274"/>
                    </a:lnTo>
                    <a:close/>
                  </a:path>
                </a:pathLst>
              </a:custGeom>
              <a:gradFill rotWithShape="1">
                <a:gsLst>
                  <a:gs pos="0">
                    <a:srgbClr val="BABABA"/>
                  </a:gs>
                  <a:gs pos="100000">
                    <a:srgbClr val="DFE5E5"/>
                  </a:gs>
                </a:gsLst>
                <a:lin ang="2700000" scaled="1"/>
              </a:gradFill>
              <a:ln w="9525">
                <a:noFill/>
                <a:round/>
                <a:headEnd/>
                <a:tailEnd/>
              </a:ln>
            </p:spPr>
            <p:txBody>
              <a:bodyPr/>
              <a:lstStyle/>
              <a:p>
                <a:endParaRPr lang="en-US"/>
              </a:p>
            </p:txBody>
          </p:sp>
          <p:sp>
            <p:nvSpPr>
              <p:cNvPr id="60" name="Freeform 165"/>
              <p:cNvSpPr>
                <a:spLocks/>
              </p:cNvSpPr>
              <p:nvPr/>
            </p:nvSpPr>
            <p:spPr bwMode="gray">
              <a:xfrm>
                <a:off x="694" y="2980"/>
                <a:ext cx="459" cy="180"/>
              </a:xfrm>
              <a:custGeom>
                <a:avLst/>
                <a:gdLst>
                  <a:gd name="T0" fmla="*/ 15 w 1086"/>
                  <a:gd name="T1" fmla="*/ 49 h 249"/>
                  <a:gd name="T2" fmla="*/ 11 w 1086"/>
                  <a:gd name="T3" fmla="*/ 0 h 249"/>
                  <a:gd name="T4" fmla="*/ 0 w 1086"/>
                  <a:gd name="T5" fmla="*/ 1 h 249"/>
                  <a:gd name="T6" fmla="*/ 4 w 1086"/>
                  <a:gd name="T7" fmla="*/ 40 h 249"/>
                  <a:gd name="T8" fmla="*/ 14 w 1086"/>
                  <a:gd name="T9" fmla="*/ 40 h 249"/>
                  <a:gd name="T10" fmla="*/ 15 w 1086"/>
                  <a:gd name="T11" fmla="*/ 49 h 249"/>
                  <a:gd name="T12" fmla="*/ 0 60000 65536"/>
                  <a:gd name="T13" fmla="*/ 0 60000 65536"/>
                  <a:gd name="T14" fmla="*/ 0 60000 65536"/>
                  <a:gd name="T15" fmla="*/ 0 60000 65536"/>
                  <a:gd name="T16" fmla="*/ 0 60000 65536"/>
                  <a:gd name="T17" fmla="*/ 0 60000 65536"/>
                  <a:gd name="T18" fmla="*/ 0 w 1086"/>
                  <a:gd name="T19" fmla="*/ 0 h 249"/>
                  <a:gd name="T20" fmla="*/ 1086 w 1086"/>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1086" h="249">
                    <a:moveTo>
                      <a:pt x="1086" y="249"/>
                    </a:moveTo>
                    <a:cubicBezTo>
                      <a:pt x="1079" y="208"/>
                      <a:pt x="862" y="4"/>
                      <a:pt x="807" y="0"/>
                    </a:cubicBezTo>
                    <a:cubicBezTo>
                      <a:pt x="0" y="3"/>
                      <a:pt x="0" y="3"/>
                      <a:pt x="0" y="3"/>
                    </a:cubicBezTo>
                    <a:cubicBezTo>
                      <a:pt x="96" y="72"/>
                      <a:pt x="311" y="204"/>
                      <a:pt x="311" y="204"/>
                    </a:cubicBezTo>
                    <a:cubicBezTo>
                      <a:pt x="373" y="203"/>
                      <a:pt x="999" y="205"/>
                      <a:pt x="999" y="204"/>
                    </a:cubicBezTo>
                    <a:lnTo>
                      <a:pt x="1086" y="249"/>
                    </a:lnTo>
                    <a:close/>
                  </a:path>
                </a:pathLst>
              </a:custGeom>
              <a:gradFill rotWithShape="1">
                <a:gsLst>
                  <a:gs pos="0">
                    <a:srgbClr val="949494"/>
                  </a:gs>
                  <a:gs pos="100000">
                    <a:srgbClr val="EAEAEA"/>
                  </a:gs>
                </a:gsLst>
                <a:lin ang="5400000" scaled="1"/>
              </a:gradFill>
              <a:ln w="9525">
                <a:noFill/>
                <a:round/>
                <a:headEnd/>
                <a:tailEnd/>
              </a:ln>
            </p:spPr>
            <p:txBody>
              <a:bodyPr/>
              <a:lstStyle/>
              <a:p>
                <a:endParaRPr lang="en-US"/>
              </a:p>
            </p:txBody>
          </p:sp>
          <p:sp>
            <p:nvSpPr>
              <p:cNvPr id="61" name="Freeform 166"/>
              <p:cNvSpPr>
                <a:spLocks/>
              </p:cNvSpPr>
              <p:nvPr/>
            </p:nvSpPr>
            <p:spPr bwMode="gray">
              <a:xfrm>
                <a:off x="366" y="3127"/>
                <a:ext cx="790" cy="147"/>
              </a:xfrm>
              <a:custGeom>
                <a:avLst/>
                <a:gdLst>
                  <a:gd name="T0" fmla="*/ 27 w 1831"/>
                  <a:gd name="T1" fmla="*/ 27 h 199"/>
                  <a:gd name="T2" fmla="*/ 26 w 1831"/>
                  <a:gd name="T3" fmla="*/ 44 h 199"/>
                  <a:gd name="T4" fmla="*/ 1 w 1831"/>
                  <a:gd name="T5" fmla="*/ 44 h 199"/>
                  <a:gd name="T6" fmla="*/ 0 w 1831"/>
                  <a:gd name="T7" fmla="*/ 27 h 199"/>
                  <a:gd name="T8" fmla="*/ 0 w 1831"/>
                  <a:gd name="T9" fmla="*/ 17 h 199"/>
                  <a:gd name="T10" fmla="*/ 1 w 1831"/>
                  <a:gd name="T11" fmla="*/ 0 h 199"/>
                  <a:gd name="T12" fmla="*/ 26 w 1831"/>
                  <a:gd name="T13" fmla="*/ 0 h 199"/>
                  <a:gd name="T14" fmla="*/ 27 w 1831"/>
                  <a:gd name="T15" fmla="*/ 17 h 199"/>
                  <a:gd name="T16" fmla="*/ 27 w 1831"/>
                  <a:gd name="T17" fmla="*/ 27 h 1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1"/>
                  <a:gd name="T28" fmla="*/ 0 h 199"/>
                  <a:gd name="T29" fmla="*/ 1831 w 1831"/>
                  <a:gd name="T30" fmla="*/ 199 h 1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1" h="199">
                    <a:moveTo>
                      <a:pt x="1831" y="122"/>
                    </a:moveTo>
                    <a:cubicBezTo>
                      <a:pt x="1831" y="164"/>
                      <a:pt x="1797" y="199"/>
                      <a:pt x="1754" y="199"/>
                    </a:cubicBezTo>
                    <a:cubicBezTo>
                      <a:pt x="77" y="199"/>
                      <a:pt x="77" y="199"/>
                      <a:pt x="77" y="199"/>
                    </a:cubicBezTo>
                    <a:cubicBezTo>
                      <a:pt x="34" y="199"/>
                      <a:pt x="0" y="164"/>
                      <a:pt x="0" y="122"/>
                    </a:cubicBezTo>
                    <a:cubicBezTo>
                      <a:pt x="0" y="77"/>
                      <a:pt x="0" y="77"/>
                      <a:pt x="0" y="77"/>
                    </a:cubicBezTo>
                    <a:cubicBezTo>
                      <a:pt x="0" y="35"/>
                      <a:pt x="34" y="0"/>
                      <a:pt x="77" y="0"/>
                    </a:cubicBezTo>
                    <a:cubicBezTo>
                      <a:pt x="1754" y="0"/>
                      <a:pt x="1754" y="0"/>
                      <a:pt x="1754" y="0"/>
                    </a:cubicBezTo>
                    <a:cubicBezTo>
                      <a:pt x="1797" y="0"/>
                      <a:pt x="1831" y="35"/>
                      <a:pt x="1831" y="77"/>
                    </a:cubicBezTo>
                    <a:lnTo>
                      <a:pt x="1831" y="122"/>
                    </a:lnTo>
                    <a:close/>
                  </a:path>
                </a:pathLst>
              </a:custGeom>
              <a:gradFill rotWithShape="1">
                <a:gsLst>
                  <a:gs pos="0">
                    <a:srgbClr val="333333"/>
                  </a:gs>
                  <a:gs pos="100000">
                    <a:srgbClr val="DDDDDD"/>
                  </a:gs>
                </a:gsLst>
                <a:lin ang="0" scaled="1"/>
              </a:gradFill>
              <a:ln w="9525">
                <a:noFill/>
                <a:round/>
                <a:headEnd/>
                <a:tailEnd/>
              </a:ln>
            </p:spPr>
            <p:txBody>
              <a:bodyPr/>
              <a:lstStyle/>
              <a:p>
                <a:endParaRPr lang="en-US"/>
              </a:p>
            </p:txBody>
          </p:sp>
          <p:sp>
            <p:nvSpPr>
              <p:cNvPr id="62" name="Freeform 167"/>
              <p:cNvSpPr>
                <a:spLocks/>
              </p:cNvSpPr>
              <p:nvPr/>
            </p:nvSpPr>
            <p:spPr bwMode="gray">
              <a:xfrm>
                <a:off x="869" y="3128"/>
                <a:ext cx="288" cy="146"/>
              </a:xfrm>
              <a:custGeom>
                <a:avLst/>
                <a:gdLst>
                  <a:gd name="T0" fmla="*/ 0 w 677"/>
                  <a:gd name="T1" fmla="*/ 0 h 200"/>
                  <a:gd name="T2" fmla="*/ 4 w 677"/>
                  <a:gd name="T3" fmla="*/ 41 h 200"/>
                  <a:gd name="T4" fmla="*/ 7 w 677"/>
                  <a:gd name="T5" fmla="*/ 42 h 200"/>
                  <a:gd name="T6" fmla="*/ 9 w 677"/>
                  <a:gd name="T7" fmla="*/ 42 h 200"/>
                  <a:gd name="T8" fmla="*/ 9 w 677"/>
                  <a:gd name="T9" fmla="*/ 26 h 200"/>
                  <a:gd name="T10" fmla="*/ 9 w 677"/>
                  <a:gd name="T11" fmla="*/ 17 h 200"/>
                  <a:gd name="T12" fmla="*/ 9 w 677"/>
                  <a:gd name="T13" fmla="*/ 1 h 200"/>
                  <a:gd name="T14" fmla="*/ 0 w 677"/>
                  <a:gd name="T15" fmla="*/ 0 h 200"/>
                  <a:gd name="T16" fmla="*/ 0 60000 65536"/>
                  <a:gd name="T17" fmla="*/ 0 60000 65536"/>
                  <a:gd name="T18" fmla="*/ 0 60000 65536"/>
                  <a:gd name="T19" fmla="*/ 0 60000 65536"/>
                  <a:gd name="T20" fmla="*/ 0 60000 65536"/>
                  <a:gd name="T21" fmla="*/ 0 60000 65536"/>
                  <a:gd name="T22" fmla="*/ 0 60000 65536"/>
                  <a:gd name="T23" fmla="*/ 0 60000 65536"/>
                  <a:gd name="T24" fmla="*/ 0 w 677"/>
                  <a:gd name="T25" fmla="*/ 0 h 200"/>
                  <a:gd name="T26" fmla="*/ 677 w 677"/>
                  <a:gd name="T27" fmla="*/ 200 h 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7" h="200">
                    <a:moveTo>
                      <a:pt x="0" y="0"/>
                    </a:moveTo>
                    <a:cubicBezTo>
                      <a:pt x="0" y="0"/>
                      <a:pt x="161" y="106"/>
                      <a:pt x="306" y="199"/>
                    </a:cubicBezTo>
                    <a:cubicBezTo>
                      <a:pt x="372" y="199"/>
                      <a:pt x="454" y="200"/>
                      <a:pt x="520" y="200"/>
                    </a:cubicBezTo>
                    <a:cubicBezTo>
                      <a:pt x="568" y="200"/>
                      <a:pt x="600" y="200"/>
                      <a:pt x="600" y="200"/>
                    </a:cubicBezTo>
                    <a:cubicBezTo>
                      <a:pt x="643" y="200"/>
                      <a:pt x="677" y="165"/>
                      <a:pt x="677" y="123"/>
                    </a:cubicBezTo>
                    <a:cubicBezTo>
                      <a:pt x="677" y="78"/>
                      <a:pt x="677" y="78"/>
                      <a:pt x="677" y="78"/>
                    </a:cubicBezTo>
                    <a:cubicBezTo>
                      <a:pt x="677" y="36"/>
                      <a:pt x="643" y="1"/>
                      <a:pt x="600" y="1"/>
                    </a:cubicBezTo>
                    <a:cubicBezTo>
                      <a:pt x="0" y="0"/>
                      <a:pt x="0" y="0"/>
                      <a:pt x="0" y="0"/>
                    </a:cubicBezTo>
                  </a:path>
                </a:pathLst>
              </a:custGeom>
              <a:gradFill rotWithShape="1">
                <a:gsLst>
                  <a:gs pos="0">
                    <a:srgbClr val="777777"/>
                  </a:gs>
                  <a:gs pos="100000">
                    <a:srgbClr val="DDDDDD"/>
                  </a:gs>
                </a:gsLst>
                <a:lin ang="5400000" scaled="1"/>
              </a:gradFill>
              <a:ln w="9525">
                <a:noFill/>
                <a:round/>
                <a:headEnd/>
                <a:tailEnd/>
              </a:ln>
            </p:spPr>
            <p:txBody>
              <a:bodyPr/>
              <a:lstStyle/>
              <a:p>
                <a:endParaRPr lang="en-US"/>
              </a:p>
            </p:txBody>
          </p:sp>
          <p:sp>
            <p:nvSpPr>
              <p:cNvPr id="63" name="Freeform 168"/>
              <p:cNvSpPr>
                <a:spLocks/>
              </p:cNvSpPr>
              <p:nvPr/>
            </p:nvSpPr>
            <p:spPr bwMode="gray">
              <a:xfrm>
                <a:off x="457" y="3162"/>
                <a:ext cx="651" cy="77"/>
              </a:xfrm>
              <a:custGeom>
                <a:avLst/>
                <a:gdLst>
                  <a:gd name="T0" fmla="*/ 22 w 1509"/>
                  <a:gd name="T1" fmla="*/ 13 h 105"/>
                  <a:gd name="T2" fmla="*/ 22 w 1509"/>
                  <a:gd name="T3" fmla="*/ 22 h 105"/>
                  <a:gd name="T4" fmla="*/ 1 w 1509"/>
                  <a:gd name="T5" fmla="*/ 22 h 105"/>
                  <a:gd name="T6" fmla="*/ 0 w 1509"/>
                  <a:gd name="T7" fmla="*/ 13 h 105"/>
                  <a:gd name="T8" fmla="*/ 0 w 1509"/>
                  <a:gd name="T9" fmla="*/ 9 h 105"/>
                  <a:gd name="T10" fmla="*/ 1 w 1509"/>
                  <a:gd name="T11" fmla="*/ 0 h 105"/>
                  <a:gd name="T12" fmla="*/ 22 w 1509"/>
                  <a:gd name="T13" fmla="*/ 0 h 105"/>
                  <a:gd name="T14" fmla="*/ 22 w 1509"/>
                  <a:gd name="T15" fmla="*/ 9 h 105"/>
                  <a:gd name="T16" fmla="*/ 22 w 1509"/>
                  <a:gd name="T17" fmla="*/ 13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09"/>
                  <a:gd name="T28" fmla="*/ 0 h 105"/>
                  <a:gd name="T29" fmla="*/ 1509 w 1509"/>
                  <a:gd name="T30" fmla="*/ 105 h 1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09" h="105">
                    <a:moveTo>
                      <a:pt x="1509" y="64"/>
                    </a:moveTo>
                    <a:cubicBezTo>
                      <a:pt x="1509" y="87"/>
                      <a:pt x="1480" y="105"/>
                      <a:pt x="1445" y="105"/>
                    </a:cubicBezTo>
                    <a:cubicBezTo>
                      <a:pt x="64" y="105"/>
                      <a:pt x="64" y="105"/>
                      <a:pt x="64" y="105"/>
                    </a:cubicBezTo>
                    <a:cubicBezTo>
                      <a:pt x="29" y="105"/>
                      <a:pt x="0" y="87"/>
                      <a:pt x="0" y="64"/>
                    </a:cubicBezTo>
                    <a:cubicBezTo>
                      <a:pt x="0" y="41"/>
                      <a:pt x="0" y="41"/>
                      <a:pt x="0" y="41"/>
                    </a:cubicBezTo>
                    <a:cubicBezTo>
                      <a:pt x="0" y="18"/>
                      <a:pt x="29" y="0"/>
                      <a:pt x="64" y="0"/>
                    </a:cubicBezTo>
                    <a:cubicBezTo>
                      <a:pt x="1445" y="0"/>
                      <a:pt x="1445" y="0"/>
                      <a:pt x="1445" y="0"/>
                    </a:cubicBezTo>
                    <a:cubicBezTo>
                      <a:pt x="1480" y="0"/>
                      <a:pt x="1509" y="18"/>
                      <a:pt x="1509" y="41"/>
                    </a:cubicBezTo>
                    <a:lnTo>
                      <a:pt x="1509" y="64"/>
                    </a:lnTo>
                    <a:close/>
                  </a:path>
                </a:pathLst>
              </a:custGeom>
              <a:gradFill rotWithShape="1">
                <a:gsLst>
                  <a:gs pos="0">
                    <a:srgbClr val="F3F3F3"/>
                  </a:gs>
                  <a:gs pos="100000">
                    <a:srgbClr val="DBDBDB"/>
                  </a:gs>
                </a:gsLst>
                <a:lin ang="5400000" scaled="1"/>
              </a:gradFill>
              <a:ln w="9525">
                <a:noFill/>
                <a:round/>
                <a:headEnd/>
                <a:tailEnd/>
              </a:ln>
            </p:spPr>
            <p:txBody>
              <a:bodyPr/>
              <a:lstStyle/>
              <a:p>
                <a:endParaRPr lang="en-US"/>
              </a:p>
            </p:txBody>
          </p:sp>
          <p:sp>
            <p:nvSpPr>
              <p:cNvPr id="64" name="Freeform 169"/>
              <p:cNvSpPr>
                <a:spLocks/>
              </p:cNvSpPr>
              <p:nvPr/>
            </p:nvSpPr>
            <p:spPr bwMode="gray">
              <a:xfrm>
                <a:off x="508" y="3192"/>
                <a:ext cx="553" cy="17"/>
              </a:xfrm>
              <a:custGeom>
                <a:avLst/>
                <a:gdLst>
                  <a:gd name="T0" fmla="*/ 19 w 1281"/>
                  <a:gd name="T1" fmla="*/ 3 h 23"/>
                  <a:gd name="T2" fmla="*/ 19 w 1281"/>
                  <a:gd name="T3" fmla="*/ 5 h 23"/>
                  <a:gd name="T4" fmla="*/ 1 w 1281"/>
                  <a:gd name="T5" fmla="*/ 5 h 23"/>
                  <a:gd name="T6" fmla="*/ 0 w 1281"/>
                  <a:gd name="T7" fmla="*/ 3 h 23"/>
                  <a:gd name="T8" fmla="*/ 0 w 1281"/>
                  <a:gd name="T9" fmla="*/ 2 h 23"/>
                  <a:gd name="T10" fmla="*/ 1 w 1281"/>
                  <a:gd name="T11" fmla="*/ 0 h 23"/>
                  <a:gd name="T12" fmla="*/ 19 w 1281"/>
                  <a:gd name="T13" fmla="*/ 0 h 23"/>
                  <a:gd name="T14" fmla="*/ 19 w 1281"/>
                  <a:gd name="T15" fmla="*/ 2 h 23"/>
                  <a:gd name="T16" fmla="*/ 19 w 1281"/>
                  <a:gd name="T17" fmla="*/ 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1"/>
                  <a:gd name="T28" fmla="*/ 0 h 23"/>
                  <a:gd name="T29" fmla="*/ 1281 w 1281"/>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1" h="23">
                    <a:moveTo>
                      <a:pt x="1281" y="14"/>
                    </a:moveTo>
                    <a:cubicBezTo>
                      <a:pt x="1281" y="19"/>
                      <a:pt x="1257" y="23"/>
                      <a:pt x="1227" y="23"/>
                    </a:cubicBezTo>
                    <a:cubicBezTo>
                      <a:pt x="54" y="23"/>
                      <a:pt x="54" y="23"/>
                      <a:pt x="54" y="23"/>
                    </a:cubicBezTo>
                    <a:cubicBezTo>
                      <a:pt x="24" y="23"/>
                      <a:pt x="0" y="19"/>
                      <a:pt x="0" y="14"/>
                    </a:cubicBezTo>
                    <a:cubicBezTo>
                      <a:pt x="0" y="9"/>
                      <a:pt x="0" y="9"/>
                      <a:pt x="0" y="9"/>
                    </a:cubicBezTo>
                    <a:cubicBezTo>
                      <a:pt x="0" y="4"/>
                      <a:pt x="24" y="0"/>
                      <a:pt x="54" y="0"/>
                    </a:cubicBezTo>
                    <a:cubicBezTo>
                      <a:pt x="1227" y="0"/>
                      <a:pt x="1227" y="0"/>
                      <a:pt x="1227" y="0"/>
                    </a:cubicBezTo>
                    <a:cubicBezTo>
                      <a:pt x="1257" y="0"/>
                      <a:pt x="1281" y="4"/>
                      <a:pt x="1281" y="9"/>
                    </a:cubicBezTo>
                    <a:lnTo>
                      <a:pt x="1281" y="14"/>
                    </a:lnTo>
                    <a:close/>
                  </a:path>
                </a:pathLst>
              </a:custGeom>
              <a:solidFill>
                <a:srgbClr val="AEAEAE"/>
              </a:solidFill>
              <a:ln w="9525">
                <a:noFill/>
                <a:round/>
                <a:headEnd/>
                <a:tailEnd/>
              </a:ln>
            </p:spPr>
            <p:txBody>
              <a:bodyPr/>
              <a:lstStyle/>
              <a:p>
                <a:endParaRPr lang="en-US"/>
              </a:p>
            </p:txBody>
          </p:sp>
          <p:sp>
            <p:nvSpPr>
              <p:cNvPr id="65" name="Rectangle 170"/>
              <p:cNvSpPr>
                <a:spLocks noChangeArrowheads="1"/>
              </p:cNvSpPr>
              <p:nvPr/>
            </p:nvSpPr>
            <p:spPr bwMode="gray">
              <a:xfrm>
                <a:off x="577"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66" name="Rectangle 171"/>
              <p:cNvSpPr>
                <a:spLocks noChangeArrowheads="1"/>
              </p:cNvSpPr>
              <p:nvPr/>
            </p:nvSpPr>
            <p:spPr bwMode="gray">
              <a:xfrm>
                <a:off x="611"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67" name="Rectangle 172"/>
              <p:cNvSpPr>
                <a:spLocks noChangeArrowheads="1"/>
              </p:cNvSpPr>
              <p:nvPr/>
            </p:nvSpPr>
            <p:spPr bwMode="gray">
              <a:xfrm>
                <a:off x="646"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68" name="Rectangle 173"/>
              <p:cNvSpPr>
                <a:spLocks noChangeArrowheads="1"/>
              </p:cNvSpPr>
              <p:nvPr/>
            </p:nvSpPr>
            <p:spPr bwMode="gray">
              <a:xfrm>
                <a:off x="784"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69" name="Rectangle 174"/>
              <p:cNvSpPr>
                <a:spLocks noChangeArrowheads="1"/>
              </p:cNvSpPr>
              <p:nvPr/>
            </p:nvSpPr>
            <p:spPr bwMode="gray">
              <a:xfrm>
                <a:off x="819" y="3192"/>
                <a:ext cx="9"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70" name="Rectangle 175"/>
              <p:cNvSpPr>
                <a:spLocks noChangeArrowheads="1"/>
              </p:cNvSpPr>
              <p:nvPr/>
            </p:nvSpPr>
            <p:spPr bwMode="gray">
              <a:xfrm>
                <a:off x="853"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71" name="Rectangle 176"/>
              <p:cNvSpPr>
                <a:spLocks noChangeArrowheads="1"/>
              </p:cNvSpPr>
              <p:nvPr/>
            </p:nvSpPr>
            <p:spPr bwMode="gray">
              <a:xfrm>
                <a:off x="888" y="3192"/>
                <a:ext cx="9"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72" name="Rectangle 177"/>
              <p:cNvSpPr>
                <a:spLocks noChangeArrowheads="1"/>
              </p:cNvSpPr>
              <p:nvPr/>
            </p:nvSpPr>
            <p:spPr bwMode="gray">
              <a:xfrm>
                <a:off x="922"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grpSp>
      </p:grpSp>
      <p:grpSp>
        <p:nvGrpSpPr>
          <p:cNvPr id="20" name="Group 161"/>
          <p:cNvGrpSpPr>
            <a:grpSpLocks/>
          </p:cNvGrpSpPr>
          <p:nvPr/>
        </p:nvGrpSpPr>
        <p:grpSpPr bwMode="auto">
          <a:xfrm>
            <a:off x="7391400" y="3581400"/>
            <a:ext cx="1138238" cy="446088"/>
            <a:chOff x="204" y="2979"/>
            <a:chExt cx="1008" cy="394"/>
          </a:xfrm>
        </p:grpSpPr>
        <p:pic>
          <p:nvPicPr>
            <p:cNvPr id="74" name="Picture 162"/>
            <p:cNvPicPr>
              <a:picLocks noChangeAspect="1" noChangeArrowheads="1"/>
            </p:cNvPicPr>
            <p:nvPr/>
          </p:nvPicPr>
          <p:blipFill>
            <a:blip r:embed="rId7" cstate="print">
              <a:lum bright="18000"/>
            </a:blip>
            <a:srcRect/>
            <a:stretch>
              <a:fillRect/>
            </a:stretch>
          </p:blipFill>
          <p:spPr bwMode="gray">
            <a:xfrm>
              <a:off x="204" y="3203"/>
              <a:ext cx="1008" cy="170"/>
            </a:xfrm>
            <a:prstGeom prst="rect">
              <a:avLst/>
            </a:prstGeom>
            <a:noFill/>
            <a:ln w="9525">
              <a:noFill/>
              <a:miter lim="800000"/>
              <a:headEnd/>
              <a:tailEnd/>
            </a:ln>
          </p:spPr>
        </p:pic>
        <p:grpSp>
          <p:nvGrpSpPr>
            <p:cNvPr id="56" name="Group 163"/>
            <p:cNvGrpSpPr>
              <a:grpSpLocks/>
            </p:cNvGrpSpPr>
            <p:nvPr/>
          </p:nvGrpSpPr>
          <p:grpSpPr bwMode="auto">
            <a:xfrm>
              <a:off x="326" y="2979"/>
              <a:ext cx="792" cy="295"/>
              <a:chOff x="365" y="2979"/>
              <a:chExt cx="792" cy="295"/>
            </a:xfrm>
          </p:grpSpPr>
          <p:sp>
            <p:nvSpPr>
              <p:cNvPr id="76" name="Freeform 164"/>
              <p:cNvSpPr>
                <a:spLocks/>
              </p:cNvSpPr>
              <p:nvPr/>
            </p:nvSpPr>
            <p:spPr bwMode="gray">
              <a:xfrm>
                <a:off x="365" y="2979"/>
                <a:ext cx="792" cy="254"/>
              </a:xfrm>
              <a:custGeom>
                <a:avLst/>
                <a:gdLst>
                  <a:gd name="T0" fmla="*/ 28 w 1835"/>
                  <a:gd name="T1" fmla="*/ 60 h 345"/>
                  <a:gd name="T2" fmla="*/ 23 w 1835"/>
                  <a:gd name="T3" fmla="*/ 0 h 345"/>
                  <a:gd name="T4" fmla="*/ 4 w 1835"/>
                  <a:gd name="T5" fmla="*/ 0 h 345"/>
                  <a:gd name="T6" fmla="*/ 0 w 1835"/>
                  <a:gd name="T7" fmla="*/ 59 h 345"/>
                  <a:gd name="T8" fmla="*/ 0 w 1835"/>
                  <a:gd name="T9" fmla="*/ 67 h 345"/>
                  <a:gd name="T10" fmla="*/ 0 w 1835"/>
                  <a:gd name="T11" fmla="*/ 69 h 345"/>
                  <a:gd name="T12" fmla="*/ 1 w 1835"/>
                  <a:gd name="T13" fmla="*/ 75 h 345"/>
                  <a:gd name="T14" fmla="*/ 27 w 1835"/>
                  <a:gd name="T15" fmla="*/ 75 h 345"/>
                  <a:gd name="T16" fmla="*/ 27 w 1835"/>
                  <a:gd name="T17" fmla="*/ 68 h 345"/>
                  <a:gd name="T18" fmla="*/ 28 w 1835"/>
                  <a:gd name="T19" fmla="*/ 67 h 345"/>
                  <a:gd name="T20" fmla="*/ 28 w 1835"/>
                  <a:gd name="T21" fmla="*/ 60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35"/>
                  <a:gd name="T34" fmla="*/ 0 h 345"/>
                  <a:gd name="T35" fmla="*/ 1835 w 1835"/>
                  <a:gd name="T36" fmla="*/ 345 h 3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35" h="345">
                    <a:moveTo>
                      <a:pt x="1834" y="274"/>
                    </a:moveTo>
                    <a:cubicBezTo>
                      <a:pt x="1835" y="190"/>
                      <a:pt x="1570" y="0"/>
                      <a:pt x="1543" y="0"/>
                    </a:cubicBezTo>
                    <a:cubicBezTo>
                      <a:pt x="284" y="0"/>
                      <a:pt x="284" y="0"/>
                      <a:pt x="284" y="0"/>
                    </a:cubicBezTo>
                    <a:cubicBezTo>
                      <a:pt x="257" y="0"/>
                      <a:pt x="0" y="202"/>
                      <a:pt x="4" y="270"/>
                    </a:cubicBezTo>
                    <a:cubicBezTo>
                      <a:pt x="3" y="309"/>
                      <a:pt x="3" y="309"/>
                      <a:pt x="3" y="309"/>
                    </a:cubicBezTo>
                    <a:cubicBezTo>
                      <a:pt x="3" y="312"/>
                      <a:pt x="4" y="315"/>
                      <a:pt x="4" y="317"/>
                    </a:cubicBezTo>
                    <a:cubicBezTo>
                      <a:pt x="9" y="333"/>
                      <a:pt x="27" y="345"/>
                      <a:pt x="50" y="345"/>
                    </a:cubicBezTo>
                    <a:cubicBezTo>
                      <a:pt x="1785" y="345"/>
                      <a:pt x="1785" y="345"/>
                      <a:pt x="1785" y="345"/>
                    </a:cubicBezTo>
                    <a:cubicBezTo>
                      <a:pt x="1809" y="345"/>
                      <a:pt x="1829" y="332"/>
                      <a:pt x="1833" y="315"/>
                    </a:cubicBezTo>
                    <a:cubicBezTo>
                      <a:pt x="1833" y="313"/>
                      <a:pt x="1834" y="311"/>
                      <a:pt x="1834" y="309"/>
                    </a:cubicBezTo>
                    <a:lnTo>
                      <a:pt x="1834" y="274"/>
                    </a:lnTo>
                    <a:close/>
                  </a:path>
                </a:pathLst>
              </a:custGeom>
              <a:gradFill rotWithShape="1">
                <a:gsLst>
                  <a:gs pos="0">
                    <a:srgbClr val="BABABA"/>
                  </a:gs>
                  <a:gs pos="100000">
                    <a:srgbClr val="DFE5E5"/>
                  </a:gs>
                </a:gsLst>
                <a:lin ang="2700000" scaled="1"/>
              </a:gradFill>
              <a:ln w="9525">
                <a:noFill/>
                <a:round/>
                <a:headEnd/>
                <a:tailEnd/>
              </a:ln>
            </p:spPr>
            <p:txBody>
              <a:bodyPr/>
              <a:lstStyle/>
              <a:p>
                <a:endParaRPr lang="en-US"/>
              </a:p>
            </p:txBody>
          </p:sp>
          <p:sp>
            <p:nvSpPr>
              <p:cNvPr id="77" name="Freeform 165"/>
              <p:cNvSpPr>
                <a:spLocks/>
              </p:cNvSpPr>
              <p:nvPr/>
            </p:nvSpPr>
            <p:spPr bwMode="gray">
              <a:xfrm>
                <a:off x="694" y="2980"/>
                <a:ext cx="459" cy="180"/>
              </a:xfrm>
              <a:custGeom>
                <a:avLst/>
                <a:gdLst>
                  <a:gd name="T0" fmla="*/ 15 w 1086"/>
                  <a:gd name="T1" fmla="*/ 49 h 249"/>
                  <a:gd name="T2" fmla="*/ 11 w 1086"/>
                  <a:gd name="T3" fmla="*/ 0 h 249"/>
                  <a:gd name="T4" fmla="*/ 0 w 1086"/>
                  <a:gd name="T5" fmla="*/ 1 h 249"/>
                  <a:gd name="T6" fmla="*/ 4 w 1086"/>
                  <a:gd name="T7" fmla="*/ 40 h 249"/>
                  <a:gd name="T8" fmla="*/ 14 w 1086"/>
                  <a:gd name="T9" fmla="*/ 40 h 249"/>
                  <a:gd name="T10" fmla="*/ 15 w 1086"/>
                  <a:gd name="T11" fmla="*/ 49 h 249"/>
                  <a:gd name="T12" fmla="*/ 0 60000 65536"/>
                  <a:gd name="T13" fmla="*/ 0 60000 65536"/>
                  <a:gd name="T14" fmla="*/ 0 60000 65536"/>
                  <a:gd name="T15" fmla="*/ 0 60000 65536"/>
                  <a:gd name="T16" fmla="*/ 0 60000 65536"/>
                  <a:gd name="T17" fmla="*/ 0 60000 65536"/>
                  <a:gd name="T18" fmla="*/ 0 w 1086"/>
                  <a:gd name="T19" fmla="*/ 0 h 249"/>
                  <a:gd name="T20" fmla="*/ 1086 w 1086"/>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1086" h="249">
                    <a:moveTo>
                      <a:pt x="1086" y="249"/>
                    </a:moveTo>
                    <a:cubicBezTo>
                      <a:pt x="1079" y="208"/>
                      <a:pt x="862" y="4"/>
                      <a:pt x="807" y="0"/>
                    </a:cubicBezTo>
                    <a:cubicBezTo>
                      <a:pt x="0" y="3"/>
                      <a:pt x="0" y="3"/>
                      <a:pt x="0" y="3"/>
                    </a:cubicBezTo>
                    <a:cubicBezTo>
                      <a:pt x="96" y="72"/>
                      <a:pt x="311" y="204"/>
                      <a:pt x="311" y="204"/>
                    </a:cubicBezTo>
                    <a:cubicBezTo>
                      <a:pt x="373" y="203"/>
                      <a:pt x="999" y="205"/>
                      <a:pt x="999" y="204"/>
                    </a:cubicBezTo>
                    <a:lnTo>
                      <a:pt x="1086" y="249"/>
                    </a:lnTo>
                    <a:close/>
                  </a:path>
                </a:pathLst>
              </a:custGeom>
              <a:gradFill rotWithShape="1">
                <a:gsLst>
                  <a:gs pos="0">
                    <a:srgbClr val="949494"/>
                  </a:gs>
                  <a:gs pos="100000">
                    <a:srgbClr val="EAEAEA"/>
                  </a:gs>
                </a:gsLst>
                <a:lin ang="5400000" scaled="1"/>
              </a:gradFill>
              <a:ln w="9525">
                <a:noFill/>
                <a:round/>
                <a:headEnd/>
                <a:tailEnd/>
              </a:ln>
            </p:spPr>
            <p:txBody>
              <a:bodyPr/>
              <a:lstStyle/>
              <a:p>
                <a:endParaRPr lang="en-US"/>
              </a:p>
            </p:txBody>
          </p:sp>
          <p:sp>
            <p:nvSpPr>
              <p:cNvPr id="78" name="Freeform 166"/>
              <p:cNvSpPr>
                <a:spLocks/>
              </p:cNvSpPr>
              <p:nvPr/>
            </p:nvSpPr>
            <p:spPr bwMode="gray">
              <a:xfrm>
                <a:off x="366" y="3127"/>
                <a:ext cx="790" cy="147"/>
              </a:xfrm>
              <a:custGeom>
                <a:avLst/>
                <a:gdLst>
                  <a:gd name="T0" fmla="*/ 27 w 1831"/>
                  <a:gd name="T1" fmla="*/ 27 h 199"/>
                  <a:gd name="T2" fmla="*/ 26 w 1831"/>
                  <a:gd name="T3" fmla="*/ 44 h 199"/>
                  <a:gd name="T4" fmla="*/ 1 w 1831"/>
                  <a:gd name="T5" fmla="*/ 44 h 199"/>
                  <a:gd name="T6" fmla="*/ 0 w 1831"/>
                  <a:gd name="T7" fmla="*/ 27 h 199"/>
                  <a:gd name="T8" fmla="*/ 0 w 1831"/>
                  <a:gd name="T9" fmla="*/ 17 h 199"/>
                  <a:gd name="T10" fmla="*/ 1 w 1831"/>
                  <a:gd name="T11" fmla="*/ 0 h 199"/>
                  <a:gd name="T12" fmla="*/ 26 w 1831"/>
                  <a:gd name="T13" fmla="*/ 0 h 199"/>
                  <a:gd name="T14" fmla="*/ 27 w 1831"/>
                  <a:gd name="T15" fmla="*/ 17 h 199"/>
                  <a:gd name="T16" fmla="*/ 27 w 1831"/>
                  <a:gd name="T17" fmla="*/ 27 h 1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1"/>
                  <a:gd name="T28" fmla="*/ 0 h 199"/>
                  <a:gd name="T29" fmla="*/ 1831 w 1831"/>
                  <a:gd name="T30" fmla="*/ 199 h 1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1" h="199">
                    <a:moveTo>
                      <a:pt x="1831" y="122"/>
                    </a:moveTo>
                    <a:cubicBezTo>
                      <a:pt x="1831" y="164"/>
                      <a:pt x="1797" y="199"/>
                      <a:pt x="1754" y="199"/>
                    </a:cubicBezTo>
                    <a:cubicBezTo>
                      <a:pt x="77" y="199"/>
                      <a:pt x="77" y="199"/>
                      <a:pt x="77" y="199"/>
                    </a:cubicBezTo>
                    <a:cubicBezTo>
                      <a:pt x="34" y="199"/>
                      <a:pt x="0" y="164"/>
                      <a:pt x="0" y="122"/>
                    </a:cubicBezTo>
                    <a:cubicBezTo>
                      <a:pt x="0" y="77"/>
                      <a:pt x="0" y="77"/>
                      <a:pt x="0" y="77"/>
                    </a:cubicBezTo>
                    <a:cubicBezTo>
                      <a:pt x="0" y="35"/>
                      <a:pt x="34" y="0"/>
                      <a:pt x="77" y="0"/>
                    </a:cubicBezTo>
                    <a:cubicBezTo>
                      <a:pt x="1754" y="0"/>
                      <a:pt x="1754" y="0"/>
                      <a:pt x="1754" y="0"/>
                    </a:cubicBezTo>
                    <a:cubicBezTo>
                      <a:pt x="1797" y="0"/>
                      <a:pt x="1831" y="35"/>
                      <a:pt x="1831" y="77"/>
                    </a:cubicBezTo>
                    <a:lnTo>
                      <a:pt x="1831" y="122"/>
                    </a:lnTo>
                    <a:close/>
                  </a:path>
                </a:pathLst>
              </a:custGeom>
              <a:gradFill rotWithShape="1">
                <a:gsLst>
                  <a:gs pos="0">
                    <a:srgbClr val="333333"/>
                  </a:gs>
                  <a:gs pos="100000">
                    <a:srgbClr val="DDDDDD"/>
                  </a:gs>
                </a:gsLst>
                <a:lin ang="0" scaled="1"/>
              </a:gradFill>
              <a:ln w="9525">
                <a:noFill/>
                <a:round/>
                <a:headEnd/>
                <a:tailEnd/>
              </a:ln>
            </p:spPr>
            <p:txBody>
              <a:bodyPr/>
              <a:lstStyle/>
              <a:p>
                <a:endParaRPr lang="en-US"/>
              </a:p>
            </p:txBody>
          </p:sp>
          <p:sp>
            <p:nvSpPr>
              <p:cNvPr id="79" name="Freeform 167"/>
              <p:cNvSpPr>
                <a:spLocks/>
              </p:cNvSpPr>
              <p:nvPr/>
            </p:nvSpPr>
            <p:spPr bwMode="gray">
              <a:xfrm>
                <a:off x="869" y="3128"/>
                <a:ext cx="288" cy="146"/>
              </a:xfrm>
              <a:custGeom>
                <a:avLst/>
                <a:gdLst>
                  <a:gd name="T0" fmla="*/ 0 w 677"/>
                  <a:gd name="T1" fmla="*/ 0 h 200"/>
                  <a:gd name="T2" fmla="*/ 4 w 677"/>
                  <a:gd name="T3" fmla="*/ 41 h 200"/>
                  <a:gd name="T4" fmla="*/ 7 w 677"/>
                  <a:gd name="T5" fmla="*/ 42 h 200"/>
                  <a:gd name="T6" fmla="*/ 9 w 677"/>
                  <a:gd name="T7" fmla="*/ 42 h 200"/>
                  <a:gd name="T8" fmla="*/ 9 w 677"/>
                  <a:gd name="T9" fmla="*/ 26 h 200"/>
                  <a:gd name="T10" fmla="*/ 9 w 677"/>
                  <a:gd name="T11" fmla="*/ 17 h 200"/>
                  <a:gd name="T12" fmla="*/ 9 w 677"/>
                  <a:gd name="T13" fmla="*/ 1 h 200"/>
                  <a:gd name="T14" fmla="*/ 0 w 677"/>
                  <a:gd name="T15" fmla="*/ 0 h 200"/>
                  <a:gd name="T16" fmla="*/ 0 60000 65536"/>
                  <a:gd name="T17" fmla="*/ 0 60000 65536"/>
                  <a:gd name="T18" fmla="*/ 0 60000 65536"/>
                  <a:gd name="T19" fmla="*/ 0 60000 65536"/>
                  <a:gd name="T20" fmla="*/ 0 60000 65536"/>
                  <a:gd name="T21" fmla="*/ 0 60000 65536"/>
                  <a:gd name="T22" fmla="*/ 0 60000 65536"/>
                  <a:gd name="T23" fmla="*/ 0 60000 65536"/>
                  <a:gd name="T24" fmla="*/ 0 w 677"/>
                  <a:gd name="T25" fmla="*/ 0 h 200"/>
                  <a:gd name="T26" fmla="*/ 677 w 677"/>
                  <a:gd name="T27" fmla="*/ 200 h 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7" h="200">
                    <a:moveTo>
                      <a:pt x="0" y="0"/>
                    </a:moveTo>
                    <a:cubicBezTo>
                      <a:pt x="0" y="0"/>
                      <a:pt x="161" y="106"/>
                      <a:pt x="306" y="199"/>
                    </a:cubicBezTo>
                    <a:cubicBezTo>
                      <a:pt x="372" y="199"/>
                      <a:pt x="454" y="200"/>
                      <a:pt x="520" y="200"/>
                    </a:cubicBezTo>
                    <a:cubicBezTo>
                      <a:pt x="568" y="200"/>
                      <a:pt x="600" y="200"/>
                      <a:pt x="600" y="200"/>
                    </a:cubicBezTo>
                    <a:cubicBezTo>
                      <a:pt x="643" y="200"/>
                      <a:pt x="677" y="165"/>
                      <a:pt x="677" y="123"/>
                    </a:cubicBezTo>
                    <a:cubicBezTo>
                      <a:pt x="677" y="78"/>
                      <a:pt x="677" y="78"/>
                      <a:pt x="677" y="78"/>
                    </a:cubicBezTo>
                    <a:cubicBezTo>
                      <a:pt x="677" y="36"/>
                      <a:pt x="643" y="1"/>
                      <a:pt x="600" y="1"/>
                    </a:cubicBezTo>
                    <a:cubicBezTo>
                      <a:pt x="0" y="0"/>
                      <a:pt x="0" y="0"/>
                      <a:pt x="0" y="0"/>
                    </a:cubicBezTo>
                  </a:path>
                </a:pathLst>
              </a:custGeom>
              <a:gradFill rotWithShape="1">
                <a:gsLst>
                  <a:gs pos="0">
                    <a:srgbClr val="777777"/>
                  </a:gs>
                  <a:gs pos="100000">
                    <a:srgbClr val="DDDDDD"/>
                  </a:gs>
                </a:gsLst>
                <a:lin ang="5400000" scaled="1"/>
              </a:gradFill>
              <a:ln w="9525">
                <a:noFill/>
                <a:round/>
                <a:headEnd/>
                <a:tailEnd/>
              </a:ln>
            </p:spPr>
            <p:txBody>
              <a:bodyPr/>
              <a:lstStyle/>
              <a:p>
                <a:endParaRPr lang="en-US"/>
              </a:p>
            </p:txBody>
          </p:sp>
          <p:sp>
            <p:nvSpPr>
              <p:cNvPr id="80" name="Freeform 168"/>
              <p:cNvSpPr>
                <a:spLocks/>
              </p:cNvSpPr>
              <p:nvPr/>
            </p:nvSpPr>
            <p:spPr bwMode="gray">
              <a:xfrm>
                <a:off x="457" y="3162"/>
                <a:ext cx="651" cy="77"/>
              </a:xfrm>
              <a:custGeom>
                <a:avLst/>
                <a:gdLst>
                  <a:gd name="T0" fmla="*/ 22 w 1509"/>
                  <a:gd name="T1" fmla="*/ 13 h 105"/>
                  <a:gd name="T2" fmla="*/ 22 w 1509"/>
                  <a:gd name="T3" fmla="*/ 22 h 105"/>
                  <a:gd name="T4" fmla="*/ 1 w 1509"/>
                  <a:gd name="T5" fmla="*/ 22 h 105"/>
                  <a:gd name="T6" fmla="*/ 0 w 1509"/>
                  <a:gd name="T7" fmla="*/ 13 h 105"/>
                  <a:gd name="T8" fmla="*/ 0 w 1509"/>
                  <a:gd name="T9" fmla="*/ 9 h 105"/>
                  <a:gd name="T10" fmla="*/ 1 w 1509"/>
                  <a:gd name="T11" fmla="*/ 0 h 105"/>
                  <a:gd name="T12" fmla="*/ 22 w 1509"/>
                  <a:gd name="T13" fmla="*/ 0 h 105"/>
                  <a:gd name="T14" fmla="*/ 22 w 1509"/>
                  <a:gd name="T15" fmla="*/ 9 h 105"/>
                  <a:gd name="T16" fmla="*/ 22 w 1509"/>
                  <a:gd name="T17" fmla="*/ 13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09"/>
                  <a:gd name="T28" fmla="*/ 0 h 105"/>
                  <a:gd name="T29" fmla="*/ 1509 w 1509"/>
                  <a:gd name="T30" fmla="*/ 105 h 1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09" h="105">
                    <a:moveTo>
                      <a:pt x="1509" y="64"/>
                    </a:moveTo>
                    <a:cubicBezTo>
                      <a:pt x="1509" y="87"/>
                      <a:pt x="1480" y="105"/>
                      <a:pt x="1445" y="105"/>
                    </a:cubicBezTo>
                    <a:cubicBezTo>
                      <a:pt x="64" y="105"/>
                      <a:pt x="64" y="105"/>
                      <a:pt x="64" y="105"/>
                    </a:cubicBezTo>
                    <a:cubicBezTo>
                      <a:pt x="29" y="105"/>
                      <a:pt x="0" y="87"/>
                      <a:pt x="0" y="64"/>
                    </a:cubicBezTo>
                    <a:cubicBezTo>
                      <a:pt x="0" y="41"/>
                      <a:pt x="0" y="41"/>
                      <a:pt x="0" y="41"/>
                    </a:cubicBezTo>
                    <a:cubicBezTo>
                      <a:pt x="0" y="18"/>
                      <a:pt x="29" y="0"/>
                      <a:pt x="64" y="0"/>
                    </a:cubicBezTo>
                    <a:cubicBezTo>
                      <a:pt x="1445" y="0"/>
                      <a:pt x="1445" y="0"/>
                      <a:pt x="1445" y="0"/>
                    </a:cubicBezTo>
                    <a:cubicBezTo>
                      <a:pt x="1480" y="0"/>
                      <a:pt x="1509" y="18"/>
                      <a:pt x="1509" y="41"/>
                    </a:cubicBezTo>
                    <a:lnTo>
                      <a:pt x="1509" y="64"/>
                    </a:lnTo>
                    <a:close/>
                  </a:path>
                </a:pathLst>
              </a:custGeom>
              <a:gradFill rotWithShape="1">
                <a:gsLst>
                  <a:gs pos="0">
                    <a:srgbClr val="F3F3F3"/>
                  </a:gs>
                  <a:gs pos="100000">
                    <a:srgbClr val="DBDBDB"/>
                  </a:gs>
                </a:gsLst>
                <a:lin ang="5400000" scaled="1"/>
              </a:gradFill>
              <a:ln w="9525">
                <a:noFill/>
                <a:round/>
                <a:headEnd/>
                <a:tailEnd/>
              </a:ln>
            </p:spPr>
            <p:txBody>
              <a:bodyPr/>
              <a:lstStyle/>
              <a:p>
                <a:endParaRPr lang="en-US"/>
              </a:p>
            </p:txBody>
          </p:sp>
          <p:sp>
            <p:nvSpPr>
              <p:cNvPr id="81" name="Freeform 169"/>
              <p:cNvSpPr>
                <a:spLocks/>
              </p:cNvSpPr>
              <p:nvPr/>
            </p:nvSpPr>
            <p:spPr bwMode="gray">
              <a:xfrm>
                <a:off x="508" y="3192"/>
                <a:ext cx="553" cy="17"/>
              </a:xfrm>
              <a:custGeom>
                <a:avLst/>
                <a:gdLst>
                  <a:gd name="T0" fmla="*/ 19 w 1281"/>
                  <a:gd name="T1" fmla="*/ 3 h 23"/>
                  <a:gd name="T2" fmla="*/ 19 w 1281"/>
                  <a:gd name="T3" fmla="*/ 5 h 23"/>
                  <a:gd name="T4" fmla="*/ 1 w 1281"/>
                  <a:gd name="T5" fmla="*/ 5 h 23"/>
                  <a:gd name="T6" fmla="*/ 0 w 1281"/>
                  <a:gd name="T7" fmla="*/ 3 h 23"/>
                  <a:gd name="T8" fmla="*/ 0 w 1281"/>
                  <a:gd name="T9" fmla="*/ 2 h 23"/>
                  <a:gd name="T10" fmla="*/ 1 w 1281"/>
                  <a:gd name="T11" fmla="*/ 0 h 23"/>
                  <a:gd name="T12" fmla="*/ 19 w 1281"/>
                  <a:gd name="T13" fmla="*/ 0 h 23"/>
                  <a:gd name="T14" fmla="*/ 19 w 1281"/>
                  <a:gd name="T15" fmla="*/ 2 h 23"/>
                  <a:gd name="T16" fmla="*/ 19 w 1281"/>
                  <a:gd name="T17" fmla="*/ 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1"/>
                  <a:gd name="T28" fmla="*/ 0 h 23"/>
                  <a:gd name="T29" fmla="*/ 1281 w 1281"/>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1" h="23">
                    <a:moveTo>
                      <a:pt x="1281" y="14"/>
                    </a:moveTo>
                    <a:cubicBezTo>
                      <a:pt x="1281" y="19"/>
                      <a:pt x="1257" y="23"/>
                      <a:pt x="1227" y="23"/>
                    </a:cubicBezTo>
                    <a:cubicBezTo>
                      <a:pt x="54" y="23"/>
                      <a:pt x="54" y="23"/>
                      <a:pt x="54" y="23"/>
                    </a:cubicBezTo>
                    <a:cubicBezTo>
                      <a:pt x="24" y="23"/>
                      <a:pt x="0" y="19"/>
                      <a:pt x="0" y="14"/>
                    </a:cubicBezTo>
                    <a:cubicBezTo>
                      <a:pt x="0" y="9"/>
                      <a:pt x="0" y="9"/>
                      <a:pt x="0" y="9"/>
                    </a:cubicBezTo>
                    <a:cubicBezTo>
                      <a:pt x="0" y="4"/>
                      <a:pt x="24" y="0"/>
                      <a:pt x="54" y="0"/>
                    </a:cubicBezTo>
                    <a:cubicBezTo>
                      <a:pt x="1227" y="0"/>
                      <a:pt x="1227" y="0"/>
                      <a:pt x="1227" y="0"/>
                    </a:cubicBezTo>
                    <a:cubicBezTo>
                      <a:pt x="1257" y="0"/>
                      <a:pt x="1281" y="4"/>
                      <a:pt x="1281" y="9"/>
                    </a:cubicBezTo>
                    <a:lnTo>
                      <a:pt x="1281" y="14"/>
                    </a:lnTo>
                    <a:close/>
                  </a:path>
                </a:pathLst>
              </a:custGeom>
              <a:solidFill>
                <a:srgbClr val="AEAEAE"/>
              </a:solidFill>
              <a:ln w="9525">
                <a:noFill/>
                <a:round/>
                <a:headEnd/>
                <a:tailEnd/>
              </a:ln>
            </p:spPr>
            <p:txBody>
              <a:bodyPr/>
              <a:lstStyle/>
              <a:p>
                <a:endParaRPr lang="en-US"/>
              </a:p>
            </p:txBody>
          </p:sp>
          <p:sp>
            <p:nvSpPr>
              <p:cNvPr id="82" name="Rectangle 170"/>
              <p:cNvSpPr>
                <a:spLocks noChangeArrowheads="1"/>
              </p:cNvSpPr>
              <p:nvPr/>
            </p:nvSpPr>
            <p:spPr bwMode="gray">
              <a:xfrm>
                <a:off x="577"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83" name="Rectangle 171"/>
              <p:cNvSpPr>
                <a:spLocks noChangeArrowheads="1"/>
              </p:cNvSpPr>
              <p:nvPr/>
            </p:nvSpPr>
            <p:spPr bwMode="gray">
              <a:xfrm>
                <a:off x="611"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84" name="Rectangle 172"/>
              <p:cNvSpPr>
                <a:spLocks noChangeArrowheads="1"/>
              </p:cNvSpPr>
              <p:nvPr/>
            </p:nvSpPr>
            <p:spPr bwMode="gray">
              <a:xfrm>
                <a:off x="646"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85" name="Rectangle 173"/>
              <p:cNvSpPr>
                <a:spLocks noChangeArrowheads="1"/>
              </p:cNvSpPr>
              <p:nvPr/>
            </p:nvSpPr>
            <p:spPr bwMode="gray">
              <a:xfrm>
                <a:off x="784"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86" name="Rectangle 174"/>
              <p:cNvSpPr>
                <a:spLocks noChangeArrowheads="1"/>
              </p:cNvSpPr>
              <p:nvPr/>
            </p:nvSpPr>
            <p:spPr bwMode="gray">
              <a:xfrm>
                <a:off x="819" y="3192"/>
                <a:ext cx="9"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87" name="Rectangle 175"/>
              <p:cNvSpPr>
                <a:spLocks noChangeArrowheads="1"/>
              </p:cNvSpPr>
              <p:nvPr/>
            </p:nvSpPr>
            <p:spPr bwMode="gray">
              <a:xfrm>
                <a:off x="853"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88" name="Rectangle 176"/>
              <p:cNvSpPr>
                <a:spLocks noChangeArrowheads="1"/>
              </p:cNvSpPr>
              <p:nvPr/>
            </p:nvSpPr>
            <p:spPr bwMode="gray">
              <a:xfrm>
                <a:off x="888" y="3192"/>
                <a:ext cx="9"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89" name="Rectangle 177"/>
              <p:cNvSpPr>
                <a:spLocks noChangeArrowheads="1"/>
              </p:cNvSpPr>
              <p:nvPr/>
            </p:nvSpPr>
            <p:spPr bwMode="gray">
              <a:xfrm>
                <a:off x="922"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grpSp>
      </p:grpSp>
      <p:grpSp>
        <p:nvGrpSpPr>
          <p:cNvPr id="58" name="Group 161"/>
          <p:cNvGrpSpPr>
            <a:grpSpLocks/>
          </p:cNvGrpSpPr>
          <p:nvPr/>
        </p:nvGrpSpPr>
        <p:grpSpPr bwMode="auto">
          <a:xfrm>
            <a:off x="7391400" y="4114800"/>
            <a:ext cx="1138238" cy="446088"/>
            <a:chOff x="204" y="2979"/>
            <a:chExt cx="1008" cy="394"/>
          </a:xfrm>
        </p:grpSpPr>
        <p:pic>
          <p:nvPicPr>
            <p:cNvPr id="91" name="Picture 162"/>
            <p:cNvPicPr>
              <a:picLocks noChangeAspect="1" noChangeArrowheads="1"/>
            </p:cNvPicPr>
            <p:nvPr/>
          </p:nvPicPr>
          <p:blipFill>
            <a:blip r:embed="rId7" cstate="print">
              <a:lum bright="18000"/>
            </a:blip>
            <a:srcRect/>
            <a:stretch>
              <a:fillRect/>
            </a:stretch>
          </p:blipFill>
          <p:spPr bwMode="gray">
            <a:xfrm>
              <a:off x="204" y="3203"/>
              <a:ext cx="1008" cy="170"/>
            </a:xfrm>
            <a:prstGeom prst="rect">
              <a:avLst/>
            </a:prstGeom>
            <a:noFill/>
            <a:ln w="9525">
              <a:noFill/>
              <a:miter lim="800000"/>
              <a:headEnd/>
              <a:tailEnd/>
            </a:ln>
          </p:spPr>
        </p:pic>
        <p:grpSp>
          <p:nvGrpSpPr>
            <p:cNvPr id="73" name="Group 163"/>
            <p:cNvGrpSpPr>
              <a:grpSpLocks/>
            </p:cNvGrpSpPr>
            <p:nvPr/>
          </p:nvGrpSpPr>
          <p:grpSpPr bwMode="auto">
            <a:xfrm>
              <a:off x="326" y="2979"/>
              <a:ext cx="792" cy="295"/>
              <a:chOff x="365" y="2979"/>
              <a:chExt cx="792" cy="295"/>
            </a:xfrm>
          </p:grpSpPr>
          <p:sp>
            <p:nvSpPr>
              <p:cNvPr id="93" name="Freeform 164"/>
              <p:cNvSpPr>
                <a:spLocks/>
              </p:cNvSpPr>
              <p:nvPr/>
            </p:nvSpPr>
            <p:spPr bwMode="gray">
              <a:xfrm>
                <a:off x="365" y="2979"/>
                <a:ext cx="792" cy="254"/>
              </a:xfrm>
              <a:custGeom>
                <a:avLst/>
                <a:gdLst>
                  <a:gd name="T0" fmla="*/ 28 w 1835"/>
                  <a:gd name="T1" fmla="*/ 60 h 345"/>
                  <a:gd name="T2" fmla="*/ 23 w 1835"/>
                  <a:gd name="T3" fmla="*/ 0 h 345"/>
                  <a:gd name="T4" fmla="*/ 4 w 1835"/>
                  <a:gd name="T5" fmla="*/ 0 h 345"/>
                  <a:gd name="T6" fmla="*/ 0 w 1835"/>
                  <a:gd name="T7" fmla="*/ 59 h 345"/>
                  <a:gd name="T8" fmla="*/ 0 w 1835"/>
                  <a:gd name="T9" fmla="*/ 67 h 345"/>
                  <a:gd name="T10" fmla="*/ 0 w 1835"/>
                  <a:gd name="T11" fmla="*/ 69 h 345"/>
                  <a:gd name="T12" fmla="*/ 1 w 1835"/>
                  <a:gd name="T13" fmla="*/ 75 h 345"/>
                  <a:gd name="T14" fmla="*/ 27 w 1835"/>
                  <a:gd name="T15" fmla="*/ 75 h 345"/>
                  <a:gd name="T16" fmla="*/ 27 w 1835"/>
                  <a:gd name="T17" fmla="*/ 68 h 345"/>
                  <a:gd name="T18" fmla="*/ 28 w 1835"/>
                  <a:gd name="T19" fmla="*/ 67 h 345"/>
                  <a:gd name="T20" fmla="*/ 28 w 1835"/>
                  <a:gd name="T21" fmla="*/ 60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35"/>
                  <a:gd name="T34" fmla="*/ 0 h 345"/>
                  <a:gd name="T35" fmla="*/ 1835 w 1835"/>
                  <a:gd name="T36" fmla="*/ 345 h 3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35" h="345">
                    <a:moveTo>
                      <a:pt x="1834" y="274"/>
                    </a:moveTo>
                    <a:cubicBezTo>
                      <a:pt x="1835" y="190"/>
                      <a:pt x="1570" y="0"/>
                      <a:pt x="1543" y="0"/>
                    </a:cubicBezTo>
                    <a:cubicBezTo>
                      <a:pt x="284" y="0"/>
                      <a:pt x="284" y="0"/>
                      <a:pt x="284" y="0"/>
                    </a:cubicBezTo>
                    <a:cubicBezTo>
                      <a:pt x="257" y="0"/>
                      <a:pt x="0" y="202"/>
                      <a:pt x="4" y="270"/>
                    </a:cubicBezTo>
                    <a:cubicBezTo>
                      <a:pt x="3" y="309"/>
                      <a:pt x="3" y="309"/>
                      <a:pt x="3" y="309"/>
                    </a:cubicBezTo>
                    <a:cubicBezTo>
                      <a:pt x="3" y="312"/>
                      <a:pt x="4" y="315"/>
                      <a:pt x="4" y="317"/>
                    </a:cubicBezTo>
                    <a:cubicBezTo>
                      <a:pt x="9" y="333"/>
                      <a:pt x="27" y="345"/>
                      <a:pt x="50" y="345"/>
                    </a:cubicBezTo>
                    <a:cubicBezTo>
                      <a:pt x="1785" y="345"/>
                      <a:pt x="1785" y="345"/>
                      <a:pt x="1785" y="345"/>
                    </a:cubicBezTo>
                    <a:cubicBezTo>
                      <a:pt x="1809" y="345"/>
                      <a:pt x="1829" y="332"/>
                      <a:pt x="1833" y="315"/>
                    </a:cubicBezTo>
                    <a:cubicBezTo>
                      <a:pt x="1833" y="313"/>
                      <a:pt x="1834" y="311"/>
                      <a:pt x="1834" y="309"/>
                    </a:cubicBezTo>
                    <a:lnTo>
                      <a:pt x="1834" y="274"/>
                    </a:lnTo>
                    <a:close/>
                  </a:path>
                </a:pathLst>
              </a:custGeom>
              <a:gradFill rotWithShape="1">
                <a:gsLst>
                  <a:gs pos="0">
                    <a:srgbClr val="BABABA"/>
                  </a:gs>
                  <a:gs pos="100000">
                    <a:srgbClr val="DFE5E5"/>
                  </a:gs>
                </a:gsLst>
                <a:lin ang="2700000" scaled="1"/>
              </a:gradFill>
              <a:ln w="9525">
                <a:noFill/>
                <a:round/>
                <a:headEnd/>
                <a:tailEnd/>
              </a:ln>
            </p:spPr>
            <p:txBody>
              <a:bodyPr/>
              <a:lstStyle/>
              <a:p>
                <a:endParaRPr lang="en-US"/>
              </a:p>
            </p:txBody>
          </p:sp>
          <p:sp>
            <p:nvSpPr>
              <p:cNvPr id="94" name="Freeform 165"/>
              <p:cNvSpPr>
                <a:spLocks/>
              </p:cNvSpPr>
              <p:nvPr/>
            </p:nvSpPr>
            <p:spPr bwMode="gray">
              <a:xfrm>
                <a:off x="694" y="2980"/>
                <a:ext cx="459" cy="180"/>
              </a:xfrm>
              <a:custGeom>
                <a:avLst/>
                <a:gdLst>
                  <a:gd name="T0" fmla="*/ 15 w 1086"/>
                  <a:gd name="T1" fmla="*/ 49 h 249"/>
                  <a:gd name="T2" fmla="*/ 11 w 1086"/>
                  <a:gd name="T3" fmla="*/ 0 h 249"/>
                  <a:gd name="T4" fmla="*/ 0 w 1086"/>
                  <a:gd name="T5" fmla="*/ 1 h 249"/>
                  <a:gd name="T6" fmla="*/ 4 w 1086"/>
                  <a:gd name="T7" fmla="*/ 40 h 249"/>
                  <a:gd name="T8" fmla="*/ 14 w 1086"/>
                  <a:gd name="T9" fmla="*/ 40 h 249"/>
                  <a:gd name="T10" fmla="*/ 15 w 1086"/>
                  <a:gd name="T11" fmla="*/ 49 h 249"/>
                  <a:gd name="T12" fmla="*/ 0 60000 65536"/>
                  <a:gd name="T13" fmla="*/ 0 60000 65536"/>
                  <a:gd name="T14" fmla="*/ 0 60000 65536"/>
                  <a:gd name="T15" fmla="*/ 0 60000 65536"/>
                  <a:gd name="T16" fmla="*/ 0 60000 65536"/>
                  <a:gd name="T17" fmla="*/ 0 60000 65536"/>
                  <a:gd name="T18" fmla="*/ 0 w 1086"/>
                  <a:gd name="T19" fmla="*/ 0 h 249"/>
                  <a:gd name="T20" fmla="*/ 1086 w 1086"/>
                  <a:gd name="T21" fmla="*/ 249 h 249"/>
                </a:gdLst>
                <a:ahLst/>
                <a:cxnLst>
                  <a:cxn ang="T12">
                    <a:pos x="T0" y="T1"/>
                  </a:cxn>
                  <a:cxn ang="T13">
                    <a:pos x="T2" y="T3"/>
                  </a:cxn>
                  <a:cxn ang="T14">
                    <a:pos x="T4" y="T5"/>
                  </a:cxn>
                  <a:cxn ang="T15">
                    <a:pos x="T6" y="T7"/>
                  </a:cxn>
                  <a:cxn ang="T16">
                    <a:pos x="T8" y="T9"/>
                  </a:cxn>
                  <a:cxn ang="T17">
                    <a:pos x="T10" y="T11"/>
                  </a:cxn>
                </a:cxnLst>
                <a:rect l="T18" t="T19" r="T20" b="T21"/>
                <a:pathLst>
                  <a:path w="1086" h="249">
                    <a:moveTo>
                      <a:pt x="1086" y="249"/>
                    </a:moveTo>
                    <a:cubicBezTo>
                      <a:pt x="1079" y="208"/>
                      <a:pt x="862" y="4"/>
                      <a:pt x="807" y="0"/>
                    </a:cubicBezTo>
                    <a:cubicBezTo>
                      <a:pt x="0" y="3"/>
                      <a:pt x="0" y="3"/>
                      <a:pt x="0" y="3"/>
                    </a:cubicBezTo>
                    <a:cubicBezTo>
                      <a:pt x="96" y="72"/>
                      <a:pt x="311" y="204"/>
                      <a:pt x="311" y="204"/>
                    </a:cubicBezTo>
                    <a:cubicBezTo>
                      <a:pt x="373" y="203"/>
                      <a:pt x="999" y="205"/>
                      <a:pt x="999" y="204"/>
                    </a:cubicBezTo>
                    <a:lnTo>
                      <a:pt x="1086" y="249"/>
                    </a:lnTo>
                    <a:close/>
                  </a:path>
                </a:pathLst>
              </a:custGeom>
              <a:gradFill rotWithShape="1">
                <a:gsLst>
                  <a:gs pos="0">
                    <a:srgbClr val="949494"/>
                  </a:gs>
                  <a:gs pos="100000">
                    <a:srgbClr val="EAEAEA"/>
                  </a:gs>
                </a:gsLst>
                <a:lin ang="5400000" scaled="1"/>
              </a:gradFill>
              <a:ln w="9525">
                <a:noFill/>
                <a:round/>
                <a:headEnd/>
                <a:tailEnd/>
              </a:ln>
            </p:spPr>
            <p:txBody>
              <a:bodyPr/>
              <a:lstStyle/>
              <a:p>
                <a:endParaRPr lang="en-US"/>
              </a:p>
            </p:txBody>
          </p:sp>
          <p:sp>
            <p:nvSpPr>
              <p:cNvPr id="95" name="Freeform 166"/>
              <p:cNvSpPr>
                <a:spLocks/>
              </p:cNvSpPr>
              <p:nvPr/>
            </p:nvSpPr>
            <p:spPr bwMode="gray">
              <a:xfrm>
                <a:off x="366" y="3127"/>
                <a:ext cx="790" cy="147"/>
              </a:xfrm>
              <a:custGeom>
                <a:avLst/>
                <a:gdLst>
                  <a:gd name="T0" fmla="*/ 27 w 1831"/>
                  <a:gd name="T1" fmla="*/ 27 h 199"/>
                  <a:gd name="T2" fmla="*/ 26 w 1831"/>
                  <a:gd name="T3" fmla="*/ 44 h 199"/>
                  <a:gd name="T4" fmla="*/ 1 w 1831"/>
                  <a:gd name="T5" fmla="*/ 44 h 199"/>
                  <a:gd name="T6" fmla="*/ 0 w 1831"/>
                  <a:gd name="T7" fmla="*/ 27 h 199"/>
                  <a:gd name="T8" fmla="*/ 0 w 1831"/>
                  <a:gd name="T9" fmla="*/ 17 h 199"/>
                  <a:gd name="T10" fmla="*/ 1 w 1831"/>
                  <a:gd name="T11" fmla="*/ 0 h 199"/>
                  <a:gd name="T12" fmla="*/ 26 w 1831"/>
                  <a:gd name="T13" fmla="*/ 0 h 199"/>
                  <a:gd name="T14" fmla="*/ 27 w 1831"/>
                  <a:gd name="T15" fmla="*/ 17 h 199"/>
                  <a:gd name="T16" fmla="*/ 27 w 1831"/>
                  <a:gd name="T17" fmla="*/ 27 h 1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1"/>
                  <a:gd name="T28" fmla="*/ 0 h 199"/>
                  <a:gd name="T29" fmla="*/ 1831 w 1831"/>
                  <a:gd name="T30" fmla="*/ 199 h 1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1" h="199">
                    <a:moveTo>
                      <a:pt x="1831" y="122"/>
                    </a:moveTo>
                    <a:cubicBezTo>
                      <a:pt x="1831" y="164"/>
                      <a:pt x="1797" y="199"/>
                      <a:pt x="1754" y="199"/>
                    </a:cubicBezTo>
                    <a:cubicBezTo>
                      <a:pt x="77" y="199"/>
                      <a:pt x="77" y="199"/>
                      <a:pt x="77" y="199"/>
                    </a:cubicBezTo>
                    <a:cubicBezTo>
                      <a:pt x="34" y="199"/>
                      <a:pt x="0" y="164"/>
                      <a:pt x="0" y="122"/>
                    </a:cubicBezTo>
                    <a:cubicBezTo>
                      <a:pt x="0" y="77"/>
                      <a:pt x="0" y="77"/>
                      <a:pt x="0" y="77"/>
                    </a:cubicBezTo>
                    <a:cubicBezTo>
                      <a:pt x="0" y="35"/>
                      <a:pt x="34" y="0"/>
                      <a:pt x="77" y="0"/>
                    </a:cubicBezTo>
                    <a:cubicBezTo>
                      <a:pt x="1754" y="0"/>
                      <a:pt x="1754" y="0"/>
                      <a:pt x="1754" y="0"/>
                    </a:cubicBezTo>
                    <a:cubicBezTo>
                      <a:pt x="1797" y="0"/>
                      <a:pt x="1831" y="35"/>
                      <a:pt x="1831" y="77"/>
                    </a:cubicBezTo>
                    <a:lnTo>
                      <a:pt x="1831" y="122"/>
                    </a:lnTo>
                    <a:close/>
                  </a:path>
                </a:pathLst>
              </a:custGeom>
              <a:gradFill rotWithShape="1">
                <a:gsLst>
                  <a:gs pos="0">
                    <a:srgbClr val="333333"/>
                  </a:gs>
                  <a:gs pos="100000">
                    <a:srgbClr val="DDDDDD"/>
                  </a:gs>
                </a:gsLst>
                <a:lin ang="0" scaled="1"/>
              </a:gradFill>
              <a:ln w="9525">
                <a:noFill/>
                <a:round/>
                <a:headEnd/>
                <a:tailEnd/>
              </a:ln>
            </p:spPr>
            <p:txBody>
              <a:bodyPr/>
              <a:lstStyle/>
              <a:p>
                <a:endParaRPr lang="en-US"/>
              </a:p>
            </p:txBody>
          </p:sp>
          <p:sp>
            <p:nvSpPr>
              <p:cNvPr id="96" name="Freeform 167"/>
              <p:cNvSpPr>
                <a:spLocks/>
              </p:cNvSpPr>
              <p:nvPr/>
            </p:nvSpPr>
            <p:spPr bwMode="gray">
              <a:xfrm>
                <a:off x="869" y="3128"/>
                <a:ext cx="288" cy="146"/>
              </a:xfrm>
              <a:custGeom>
                <a:avLst/>
                <a:gdLst>
                  <a:gd name="T0" fmla="*/ 0 w 677"/>
                  <a:gd name="T1" fmla="*/ 0 h 200"/>
                  <a:gd name="T2" fmla="*/ 4 w 677"/>
                  <a:gd name="T3" fmla="*/ 41 h 200"/>
                  <a:gd name="T4" fmla="*/ 7 w 677"/>
                  <a:gd name="T5" fmla="*/ 42 h 200"/>
                  <a:gd name="T6" fmla="*/ 9 w 677"/>
                  <a:gd name="T7" fmla="*/ 42 h 200"/>
                  <a:gd name="T8" fmla="*/ 9 w 677"/>
                  <a:gd name="T9" fmla="*/ 26 h 200"/>
                  <a:gd name="T10" fmla="*/ 9 w 677"/>
                  <a:gd name="T11" fmla="*/ 17 h 200"/>
                  <a:gd name="T12" fmla="*/ 9 w 677"/>
                  <a:gd name="T13" fmla="*/ 1 h 200"/>
                  <a:gd name="T14" fmla="*/ 0 w 677"/>
                  <a:gd name="T15" fmla="*/ 0 h 200"/>
                  <a:gd name="T16" fmla="*/ 0 60000 65536"/>
                  <a:gd name="T17" fmla="*/ 0 60000 65536"/>
                  <a:gd name="T18" fmla="*/ 0 60000 65536"/>
                  <a:gd name="T19" fmla="*/ 0 60000 65536"/>
                  <a:gd name="T20" fmla="*/ 0 60000 65536"/>
                  <a:gd name="T21" fmla="*/ 0 60000 65536"/>
                  <a:gd name="T22" fmla="*/ 0 60000 65536"/>
                  <a:gd name="T23" fmla="*/ 0 60000 65536"/>
                  <a:gd name="T24" fmla="*/ 0 w 677"/>
                  <a:gd name="T25" fmla="*/ 0 h 200"/>
                  <a:gd name="T26" fmla="*/ 677 w 677"/>
                  <a:gd name="T27" fmla="*/ 200 h 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7" h="200">
                    <a:moveTo>
                      <a:pt x="0" y="0"/>
                    </a:moveTo>
                    <a:cubicBezTo>
                      <a:pt x="0" y="0"/>
                      <a:pt x="161" y="106"/>
                      <a:pt x="306" y="199"/>
                    </a:cubicBezTo>
                    <a:cubicBezTo>
                      <a:pt x="372" y="199"/>
                      <a:pt x="454" y="200"/>
                      <a:pt x="520" y="200"/>
                    </a:cubicBezTo>
                    <a:cubicBezTo>
                      <a:pt x="568" y="200"/>
                      <a:pt x="600" y="200"/>
                      <a:pt x="600" y="200"/>
                    </a:cubicBezTo>
                    <a:cubicBezTo>
                      <a:pt x="643" y="200"/>
                      <a:pt x="677" y="165"/>
                      <a:pt x="677" y="123"/>
                    </a:cubicBezTo>
                    <a:cubicBezTo>
                      <a:pt x="677" y="78"/>
                      <a:pt x="677" y="78"/>
                      <a:pt x="677" y="78"/>
                    </a:cubicBezTo>
                    <a:cubicBezTo>
                      <a:pt x="677" y="36"/>
                      <a:pt x="643" y="1"/>
                      <a:pt x="600" y="1"/>
                    </a:cubicBezTo>
                    <a:cubicBezTo>
                      <a:pt x="0" y="0"/>
                      <a:pt x="0" y="0"/>
                      <a:pt x="0" y="0"/>
                    </a:cubicBezTo>
                  </a:path>
                </a:pathLst>
              </a:custGeom>
              <a:gradFill rotWithShape="1">
                <a:gsLst>
                  <a:gs pos="0">
                    <a:srgbClr val="777777"/>
                  </a:gs>
                  <a:gs pos="100000">
                    <a:srgbClr val="DDDDDD"/>
                  </a:gs>
                </a:gsLst>
                <a:lin ang="5400000" scaled="1"/>
              </a:gradFill>
              <a:ln w="9525">
                <a:noFill/>
                <a:round/>
                <a:headEnd/>
                <a:tailEnd/>
              </a:ln>
            </p:spPr>
            <p:txBody>
              <a:bodyPr/>
              <a:lstStyle/>
              <a:p>
                <a:endParaRPr lang="en-US"/>
              </a:p>
            </p:txBody>
          </p:sp>
          <p:sp>
            <p:nvSpPr>
              <p:cNvPr id="97" name="Freeform 168"/>
              <p:cNvSpPr>
                <a:spLocks/>
              </p:cNvSpPr>
              <p:nvPr/>
            </p:nvSpPr>
            <p:spPr bwMode="gray">
              <a:xfrm>
                <a:off x="457" y="3162"/>
                <a:ext cx="651" cy="77"/>
              </a:xfrm>
              <a:custGeom>
                <a:avLst/>
                <a:gdLst>
                  <a:gd name="T0" fmla="*/ 22 w 1509"/>
                  <a:gd name="T1" fmla="*/ 13 h 105"/>
                  <a:gd name="T2" fmla="*/ 22 w 1509"/>
                  <a:gd name="T3" fmla="*/ 22 h 105"/>
                  <a:gd name="T4" fmla="*/ 1 w 1509"/>
                  <a:gd name="T5" fmla="*/ 22 h 105"/>
                  <a:gd name="T6" fmla="*/ 0 w 1509"/>
                  <a:gd name="T7" fmla="*/ 13 h 105"/>
                  <a:gd name="T8" fmla="*/ 0 w 1509"/>
                  <a:gd name="T9" fmla="*/ 9 h 105"/>
                  <a:gd name="T10" fmla="*/ 1 w 1509"/>
                  <a:gd name="T11" fmla="*/ 0 h 105"/>
                  <a:gd name="T12" fmla="*/ 22 w 1509"/>
                  <a:gd name="T13" fmla="*/ 0 h 105"/>
                  <a:gd name="T14" fmla="*/ 22 w 1509"/>
                  <a:gd name="T15" fmla="*/ 9 h 105"/>
                  <a:gd name="T16" fmla="*/ 22 w 1509"/>
                  <a:gd name="T17" fmla="*/ 13 h 1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09"/>
                  <a:gd name="T28" fmla="*/ 0 h 105"/>
                  <a:gd name="T29" fmla="*/ 1509 w 1509"/>
                  <a:gd name="T30" fmla="*/ 105 h 1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09" h="105">
                    <a:moveTo>
                      <a:pt x="1509" y="64"/>
                    </a:moveTo>
                    <a:cubicBezTo>
                      <a:pt x="1509" y="87"/>
                      <a:pt x="1480" y="105"/>
                      <a:pt x="1445" y="105"/>
                    </a:cubicBezTo>
                    <a:cubicBezTo>
                      <a:pt x="64" y="105"/>
                      <a:pt x="64" y="105"/>
                      <a:pt x="64" y="105"/>
                    </a:cubicBezTo>
                    <a:cubicBezTo>
                      <a:pt x="29" y="105"/>
                      <a:pt x="0" y="87"/>
                      <a:pt x="0" y="64"/>
                    </a:cubicBezTo>
                    <a:cubicBezTo>
                      <a:pt x="0" y="41"/>
                      <a:pt x="0" y="41"/>
                      <a:pt x="0" y="41"/>
                    </a:cubicBezTo>
                    <a:cubicBezTo>
                      <a:pt x="0" y="18"/>
                      <a:pt x="29" y="0"/>
                      <a:pt x="64" y="0"/>
                    </a:cubicBezTo>
                    <a:cubicBezTo>
                      <a:pt x="1445" y="0"/>
                      <a:pt x="1445" y="0"/>
                      <a:pt x="1445" y="0"/>
                    </a:cubicBezTo>
                    <a:cubicBezTo>
                      <a:pt x="1480" y="0"/>
                      <a:pt x="1509" y="18"/>
                      <a:pt x="1509" y="41"/>
                    </a:cubicBezTo>
                    <a:lnTo>
                      <a:pt x="1509" y="64"/>
                    </a:lnTo>
                    <a:close/>
                  </a:path>
                </a:pathLst>
              </a:custGeom>
              <a:gradFill rotWithShape="1">
                <a:gsLst>
                  <a:gs pos="0">
                    <a:srgbClr val="F3F3F3"/>
                  </a:gs>
                  <a:gs pos="100000">
                    <a:srgbClr val="DBDBDB"/>
                  </a:gs>
                </a:gsLst>
                <a:lin ang="5400000" scaled="1"/>
              </a:gradFill>
              <a:ln w="9525">
                <a:noFill/>
                <a:round/>
                <a:headEnd/>
                <a:tailEnd/>
              </a:ln>
            </p:spPr>
            <p:txBody>
              <a:bodyPr/>
              <a:lstStyle/>
              <a:p>
                <a:endParaRPr lang="en-US"/>
              </a:p>
            </p:txBody>
          </p:sp>
          <p:sp>
            <p:nvSpPr>
              <p:cNvPr id="98" name="Freeform 169"/>
              <p:cNvSpPr>
                <a:spLocks/>
              </p:cNvSpPr>
              <p:nvPr/>
            </p:nvSpPr>
            <p:spPr bwMode="gray">
              <a:xfrm>
                <a:off x="508" y="3192"/>
                <a:ext cx="553" cy="17"/>
              </a:xfrm>
              <a:custGeom>
                <a:avLst/>
                <a:gdLst>
                  <a:gd name="T0" fmla="*/ 19 w 1281"/>
                  <a:gd name="T1" fmla="*/ 3 h 23"/>
                  <a:gd name="T2" fmla="*/ 19 w 1281"/>
                  <a:gd name="T3" fmla="*/ 5 h 23"/>
                  <a:gd name="T4" fmla="*/ 1 w 1281"/>
                  <a:gd name="T5" fmla="*/ 5 h 23"/>
                  <a:gd name="T6" fmla="*/ 0 w 1281"/>
                  <a:gd name="T7" fmla="*/ 3 h 23"/>
                  <a:gd name="T8" fmla="*/ 0 w 1281"/>
                  <a:gd name="T9" fmla="*/ 2 h 23"/>
                  <a:gd name="T10" fmla="*/ 1 w 1281"/>
                  <a:gd name="T11" fmla="*/ 0 h 23"/>
                  <a:gd name="T12" fmla="*/ 19 w 1281"/>
                  <a:gd name="T13" fmla="*/ 0 h 23"/>
                  <a:gd name="T14" fmla="*/ 19 w 1281"/>
                  <a:gd name="T15" fmla="*/ 2 h 23"/>
                  <a:gd name="T16" fmla="*/ 19 w 1281"/>
                  <a:gd name="T17" fmla="*/ 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1"/>
                  <a:gd name="T28" fmla="*/ 0 h 23"/>
                  <a:gd name="T29" fmla="*/ 1281 w 1281"/>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1" h="23">
                    <a:moveTo>
                      <a:pt x="1281" y="14"/>
                    </a:moveTo>
                    <a:cubicBezTo>
                      <a:pt x="1281" y="19"/>
                      <a:pt x="1257" y="23"/>
                      <a:pt x="1227" y="23"/>
                    </a:cubicBezTo>
                    <a:cubicBezTo>
                      <a:pt x="54" y="23"/>
                      <a:pt x="54" y="23"/>
                      <a:pt x="54" y="23"/>
                    </a:cubicBezTo>
                    <a:cubicBezTo>
                      <a:pt x="24" y="23"/>
                      <a:pt x="0" y="19"/>
                      <a:pt x="0" y="14"/>
                    </a:cubicBezTo>
                    <a:cubicBezTo>
                      <a:pt x="0" y="9"/>
                      <a:pt x="0" y="9"/>
                      <a:pt x="0" y="9"/>
                    </a:cubicBezTo>
                    <a:cubicBezTo>
                      <a:pt x="0" y="4"/>
                      <a:pt x="24" y="0"/>
                      <a:pt x="54" y="0"/>
                    </a:cubicBezTo>
                    <a:cubicBezTo>
                      <a:pt x="1227" y="0"/>
                      <a:pt x="1227" y="0"/>
                      <a:pt x="1227" y="0"/>
                    </a:cubicBezTo>
                    <a:cubicBezTo>
                      <a:pt x="1257" y="0"/>
                      <a:pt x="1281" y="4"/>
                      <a:pt x="1281" y="9"/>
                    </a:cubicBezTo>
                    <a:lnTo>
                      <a:pt x="1281" y="14"/>
                    </a:lnTo>
                    <a:close/>
                  </a:path>
                </a:pathLst>
              </a:custGeom>
              <a:solidFill>
                <a:srgbClr val="AEAEAE"/>
              </a:solidFill>
              <a:ln w="9525">
                <a:noFill/>
                <a:round/>
                <a:headEnd/>
                <a:tailEnd/>
              </a:ln>
            </p:spPr>
            <p:txBody>
              <a:bodyPr/>
              <a:lstStyle/>
              <a:p>
                <a:endParaRPr lang="en-US"/>
              </a:p>
            </p:txBody>
          </p:sp>
          <p:sp>
            <p:nvSpPr>
              <p:cNvPr id="99" name="Rectangle 170"/>
              <p:cNvSpPr>
                <a:spLocks noChangeArrowheads="1"/>
              </p:cNvSpPr>
              <p:nvPr/>
            </p:nvSpPr>
            <p:spPr bwMode="gray">
              <a:xfrm>
                <a:off x="577"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100" name="Rectangle 171"/>
              <p:cNvSpPr>
                <a:spLocks noChangeArrowheads="1"/>
              </p:cNvSpPr>
              <p:nvPr/>
            </p:nvSpPr>
            <p:spPr bwMode="gray">
              <a:xfrm>
                <a:off x="611"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101" name="Rectangle 172"/>
              <p:cNvSpPr>
                <a:spLocks noChangeArrowheads="1"/>
              </p:cNvSpPr>
              <p:nvPr/>
            </p:nvSpPr>
            <p:spPr bwMode="gray">
              <a:xfrm>
                <a:off x="646"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102" name="Rectangle 173"/>
              <p:cNvSpPr>
                <a:spLocks noChangeArrowheads="1"/>
              </p:cNvSpPr>
              <p:nvPr/>
            </p:nvSpPr>
            <p:spPr bwMode="gray">
              <a:xfrm>
                <a:off x="784"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103" name="Rectangle 174"/>
              <p:cNvSpPr>
                <a:spLocks noChangeArrowheads="1"/>
              </p:cNvSpPr>
              <p:nvPr/>
            </p:nvSpPr>
            <p:spPr bwMode="gray">
              <a:xfrm>
                <a:off x="819" y="3192"/>
                <a:ext cx="9"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104" name="Rectangle 175"/>
              <p:cNvSpPr>
                <a:spLocks noChangeArrowheads="1"/>
              </p:cNvSpPr>
              <p:nvPr/>
            </p:nvSpPr>
            <p:spPr bwMode="gray">
              <a:xfrm>
                <a:off x="853"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105" name="Rectangle 176"/>
              <p:cNvSpPr>
                <a:spLocks noChangeArrowheads="1"/>
              </p:cNvSpPr>
              <p:nvPr/>
            </p:nvSpPr>
            <p:spPr bwMode="gray">
              <a:xfrm>
                <a:off x="888" y="3192"/>
                <a:ext cx="9"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sp>
            <p:nvSpPr>
              <p:cNvPr id="106" name="Rectangle 177"/>
              <p:cNvSpPr>
                <a:spLocks noChangeArrowheads="1"/>
              </p:cNvSpPr>
              <p:nvPr/>
            </p:nvSpPr>
            <p:spPr bwMode="gray">
              <a:xfrm>
                <a:off x="922" y="3192"/>
                <a:ext cx="10" cy="17"/>
              </a:xfrm>
              <a:prstGeom prst="rect">
                <a:avLst/>
              </a:prstGeom>
              <a:gradFill rotWithShape="1">
                <a:gsLst>
                  <a:gs pos="0">
                    <a:srgbClr val="007600"/>
                  </a:gs>
                  <a:gs pos="100000">
                    <a:srgbClr val="00FF00"/>
                  </a:gs>
                </a:gsLst>
                <a:lin ang="18900000" scaled="1"/>
              </a:gradFill>
              <a:ln w="9525">
                <a:noFill/>
                <a:miter lim="800000"/>
                <a:headEnd/>
                <a:tailEnd/>
              </a:ln>
            </p:spPr>
            <p:txBody>
              <a:bodyPr/>
              <a:lstStyle/>
              <a:p>
                <a:endParaRPr lang="en-US"/>
              </a:p>
            </p:txBody>
          </p:sp>
        </p:grpSp>
      </p:grpSp>
      <p:sp>
        <p:nvSpPr>
          <p:cNvPr id="107" name="Text Box 542"/>
          <p:cNvSpPr txBox="1">
            <a:spLocks noChangeArrowheads="1"/>
          </p:cNvSpPr>
          <p:nvPr/>
        </p:nvSpPr>
        <p:spPr bwMode="gray">
          <a:xfrm>
            <a:off x="7490610" y="2667000"/>
            <a:ext cx="954107" cy="246221"/>
          </a:xfrm>
          <a:prstGeom prst="rect">
            <a:avLst/>
          </a:prstGeom>
          <a:noFill/>
          <a:ln w="9525">
            <a:noFill/>
            <a:miter lim="800000"/>
            <a:headEnd/>
            <a:tailEnd/>
          </a:ln>
        </p:spPr>
        <p:txBody>
          <a:bodyPr wrap="none">
            <a:spAutoFit/>
          </a:bodyPr>
          <a:lstStyle/>
          <a:p>
            <a:pPr algn="ctr"/>
            <a:r>
              <a:rPr lang="zh-CN" altLang="en-US" sz="1000" b="1" noProof="1" smtClean="0">
                <a:solidFill>
                  <a:srgbClr val="333333"/>
                </a:solidFill>
                <a:cs typeface="Arial" pitchFamily="34" charset="0"/>
              </a:rPr>
              <a:t>数据中心资源</a:t>
            </a:r>
            <a:endParaRPr lang="en-US" sz="1000" b="1" noProof="1">
              <a:solidFill>
                <a:srgbClr val="333333"/>
              </a:solidFill>
              <a:cs typeface="Arial" pitchFamily="34" charset="0"/>
            </a:endParaRPr>
          </a:p>
        </p:txBody>
      </p:sp>
      <p:sp>
        <p:nvSpPr>
          <p:cNvPr id="108" name="Line 320"/>
          <p:cNvSpPr>
            <a:spLocks noChangeShapeType="1"/>
          </p:cNvSpPr>
          <p:nvPr/>
        </p:nvSpPr>
        <p:spPr bwMode="gray">
          <a:xfrm>
            <a:off x="7331075" y="3810000"/>
            <a:ext cx="103188" cy="0"/>
          </a:xfrm>
          <a:prstGeom prst="line">
            <a:avLst/>
          </a:prstGeom>
          <a:noFill/>
          <a:ln w="12700">
            <a:solidFill>
              <a:srgbClr val="5F5F5F"/>
            </a:solidFill>
            <a:prstDash val="dash"/>
            <a:round/>
            <a:headEnd/>
            <a:tailEnd/>
          </a:ln>
        </p:spPr>
        <p:txBody>
          <a:bodyPr/>
          <a:lstStyle/>
          <a:p>
            <a:endParaRPr lang="en-US"/>
          </a:p>
        </p:txBody>
      </p:sp>
      <p:sp>
        <p:nvSpPr>
          <p:cNvPr id="109" name="Line 320"/>
          <p:cNvSpPr>
            <a:spLocks noChangeShapeType="1"/>
          </p:cNvSpPr>
          <p:nvPr/>
        </p:nvSpPr>
        <p:spPr bwMode="gray">
          <a:xfrm>
            <a:off x="5791200" y="3581400"/>
            <a:ext cx="1481138" cy="0"/>
          </a:xfrm>
          <a:prstGeom prst="line">
            <a:avLst/>
          </a:prstGeom>
          <a:noFill/>
          <a:ln w="12700">
            <a:solidFill>
              <a:srgbClr val="5F5F5F"/>
            </a:solidFill>
            <a:prstDash val="dash"/>
            <a:round/>
            <a:headEnd/>
            <a:tailEnd/>
          </a:ln>
        </p:spPr>
        <p:txBody>
          <a:bodyPr/>
          <a:lstStyle/>
          <a:p>
            <a:endParaRPr lang="en-US"/>
          </a:p>
        </p:txBody>
      </p:sp>
      <p:grpSp>
        <p:nvGrpSpPr>
          <p:cNvPr id="75" name="Group 228"/>
          <p:cNvGrpSpPr>
            <a:grpSpLocks/>
          </p:cNvGrpSpPr>
          <p:nvPr/>
        </p:nvGrpSpPr>
        <p:grpSpPr bwMode="auto">
          <a:xfrm flipH="1">
            <a:off x="6705600" y="3048000"/>
            <a:ext cx="555625" cy="674688"/>
            <a:chOff x="284" y="2470"/>
            <a:chExt cx="1008" cy="806"/>
          </a:xfrm>
        </p:grpSpPr>
        <p:pic>
          <p:nvPicPr>
            <p:cNvPr id="111" name="Picture 226"/>
            <p:cNvPicPr>
              <a:picLocks noChangeAspect="1" noChangeArrowheads="1"/>
            </p:cNvPicPr>
            <p:nvPr/>
          </p:nvPicPr>
          <p:blipFill>
            <a:blip r:embed="rId6" cstate="print"/>
            <a:srcRect/>
            <a:stretch>
              <a:fillRect/>
            </a:stretch>
          </p:blipFill>
          <p:spPr bwMode="gray">
            <a:xfrm>
              <a:off x="284" y="3032"/>
              <a:ext cx="1008" cy="219"/>
            </a:xfrm>
            <a:prstGeom prst="rect">
              <a:avLst/>
            </a:prstGeom>
            <a:noFill/>
            <a:ln w="9525">
              <a:noFill/>
              <a:miter lim="800000"/>
              <a:headEnd/>
              <a:tailEnd/>
            </a:ln>
          </p:spPr>
        </p:pic>
        <p:grpSp>
          <p:nvGrpSpPr>
            <p:cNvPr id="90" name="Group 138"/>
            <p:cNvGrpSpPr>
              <a:grpSpLocks/>
            </p:cNvGrpSpPr>
            <p:nvPr/>
          </p:nvGrpSpPr>
          <p:grpSpPr bwMode="auto">
            <a:xfrm rot="-1461747">
              <a:off x="603" y="2470"/>
              <a:ext cx="458" cy="464"/>
              <a:chOff x="619" y="2490"/>
              <a:chExt cx="458" cy="464"/>
            </a:xfrm>
          </p:grpSpPr>
          <p:sp>
            <p:nvSpPr>
              <p:cNvPr id="146" name="Freeform 139"/>
              <p:cNvSpPr>
                <a:spLocks/>
              </p:cNvSpPr>
              <p:nvPr/>
            </p:nvSpPr>
            <p:spPr bwMode="gray">
              <a:xfrm>
                <a:off x="620" y="2490"/>
                <a:ext cx="457" cy="464"/>
              </a:xfrm>
              <a:custGeom>
                <a:avLst/>
                <a:gdLst>
                  <a:gd name="T0" fmla="*/ 0 w 589"/>
                  <a:gd name="T1" fmla="*/ 110 h 597"/>
                  <a:gd name="T2" fmla="*/ 11 w 589"/>
                  <a:gd name="T3" fmla="*/ 104 h 597"/>
                  <a:gd name="T4" fmla="*/ 9 w 589"/>
                  <a:gd name="T5" fmla="*/ 60 h 597"/>
                  <a:gd name="T6" fmla="*/ 23 w 589"/>
                  <a:gd name="T7" fmla="*/ 26 h 597"/>
                  <a:gd name="T8" fmla="*/ 43 w 589"/>
                  <a:gd name="T9" fmla="*/ 64 h 597"/>
                  <a:gd name="T10" fmla="*/ 50 w 589"/>
                  <a:gd name="T11" fmla="*/ 40 h 597"/>
                  <a:gd name="T12" fmla="*/ 78 w 589"/>
                  <a:gd name="T13" fmla="*/ 0 h 597"/>
                  <a:gd name="T14" fmla="*/ 83 w 589"/>
                  <a:gd name="T15" fmla="*/ 23 h 597"/>
                  <a:gd name="T16" fmla="*/ 82 w 589"/>
                  <a:gd name="T17" fmla="*/ 53 h 597"/>
                  <a:gd name="T18" fmla="*/ 99 w 589"/>
                  <a:gd name="T19" fmla="*/ 51 h 597"/>
                  <a:gd name="T20" fmla="*/ 112 w 589"/>
                  <a:gd name="T21" fmla="*/ 31 h 597"/>
                  <a:gd name="T22" fmla="*/ 119 w 589"/>
                  <a:gd name="T23" fmla="*/ 63 h 597"/>
                  <a:gd name="T24" fmla="*/ 130 w 589"/>
                  <a:gd name="T25" fmla="*/ 93 h 597"/>
                  <a:gd name="T26" fmla="*/ 151 w 589"/>
                  <a:gd name="T27" fmla="*/ 69 h 597"/>
                  <a:gd name="T28" fmla="*/ 155 w 589"/>
                  <a:gd name="T29" fmla="*/ 85 h 597"/>
                  <a:gd name="T30" fmla="*/ 147 w 589"/>
                  <a:gd name="T31" fmla="*/ 127 h 597"/>
                  <a:gd name="T32" fmla="*/ 156 w 589"/>
                  <a:gd name="T33" fmla="*/ 143 h 597"/>
                  <a:gd name="T34" fmla="*/ 127 w 589"/>
                  <a:gd name="T35" fmla="*/ 157 h 597"/>
                  <a:gd name="T36" fmla="*/ 0 w 589"/>
                  <a:gd name="T37" fmla="*/ 110 h 5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9"/>
                  <a:gd name="T58" fmla="*/ 0 h 597"/>
                  <a:gd name="T59" fmla="*/ 589 w 589"/>
                  <a:gd name="T60" fmla="*/ 597 h 5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9" h="597">
                    <a:moveTo>
                      <a:pt x="0" y="386"/>
                    </a:moveTo>
                    <a:cubicBezTo>
                      <a:pt x="0" y="386"/>
                      <a:pt x="24" y="367"/>
                      <a:pt x="39" y="367"/>
                    </a:cubicBezTo>
                    <a:cubicBezTo>
                      <a:pt x="55" y="367"/>
                      <a:pt x="33" y="246"/>
                      <a:pt x="31" y="211"/>
                    </a:cubicBezTo>
                    <a:cubicBezTo>
                      <a:pt x="29" y="176"/>
                      <a:pt x="69" y="110"/>
                      <a:pt x="83" y="90"/>
                    </a:cubicBezTo>
                    <a:cubicBezTo>
                      <a:pt x="97" y="72"/>
                      <a:pt x="50" y="230"/>
                      <a:pt x="154" y="226"/>
                    </a:cubicBezTo>
                    <a:cubicBezTo>
                      <a:pt x="154" y="226"/>
                      <a:pt x="180" y="235"/>
                      <a:pt x="178" y="140"/>
                    </a:cubicBezTo>
                    <a:cubicBezTo>
                      <a:pt x="175" y="46"/>
                      <a:pt x="275" y="50"/>
                      <a:pt x="279" y="0"/>
                    </a:cubicBezTo>
                    <a:cubicBezTo>
                      <a:pt x="279" y="0"/>
                      <a:pt x="314" y="20"/>
                      <a:pt x="296" y="81"/>
                    </a:cubicBezTo>
                    <a:cubicBezTo>
                      <a:pt x="296" y="81"/>
                      <a:pt x="282" y="108"/>
                      <a:pt x="294" y="187"/>
                    </a:cubicBezTo>
                    <a:cubicBezTo>
                      <a:pt x="294" y="187"/>
                      <a:pt x="314" y="237"/>
                      <a:pt x="353" y="178"/>
                    </a:cubicBezTo>
                    <a:cubicBezTo>
                      <a:pt x="393" y="119"/>
                      <a:pt x="377" y="148"/>
                      <a:pt x="397" y="110"/>
                    </a:cubicBezTo>
                    <a:cubicBezTo>
                      <a:pt x="438" y="30"/>
                      <a:pt x="448" y="191"/>
                      <a:pt x="426" y="222"/>
                    </a:cubicBezTo>
                    <a:cubicBezTo>
                      <a:pt x="404" y="252"/>
                      <a:pt x="393" y="356"/>
                      <a:pt x="461" y="329"/>
                    </a:cubicBezTo>
                    <a:cubicBezTo>
                      <a:pt x="529" y="303"/>
                      <a:pt x="522" y="252"/>
                      <a:pt x="535" y="244"/>
                    </a:cubicBezTo>
                    <a:cubicBezTo>
                      <a:pt x="535" y="244"/>
                      <a:pt x="550" y="260"/>
                      <a:pt x="551" y="301"/>
                    </a:cubicBezTo>
                    <a:cubicBezTo>
                      <a:pt x="551" y="314"/>
                      <a:pt x="589" y="387"/>
                      <a:pt x="522" y="446"/>
                    </a:cubicBezTo>
                    <a:cubicBezTo>
                      <a:pt x="522" y="446"/>
                      <a:pt x="520" y="498"/>
                      <a:pt x="555" y="504"/>
                    </a:cubicBezTo>
                    <a:cubicBezTo>
                      <a:pt x="456" y="554"/>
                      <a:pt x="454" y="555"/>
                      <a:pt x="454" y="555"/>
                    </a:cubicBezTo>
                    <a:cubicBezTo>
                      <a:pt x="454" y="555"/>
                      <a:pt x="428" y="597"/>
                      <a:pt x="0" y="386"/>
                    </a:cubicBezTo>
                    <a:close/>
                  </a:path>
                </a:pathLst>
              </a:custGeom>
              <a:gradFill rotWithShape="1">
                <a:gsLst>
                  <a:gs pos="0">
                    <a:srgbClr val="F22F14"/>
                  </a:gs>
                  <a:gs pos="100000">
                    <a:srgbClr val="FBD563"/>
                  </a:gs>
                </a:gsLst>
                <a:lin ang="5400000" scaled="1"/>
              </a:gradFill>
              <a:ln w="9525">
                <a:noFill/>
                <a:round/>
                <a:headEnd/>
                <a:tailEnd/>
              </a:ln>
            </p:spPr>
            <p:txBody>
              <a:bodyPr/>
              <a:lstStyle/>
              <a:p>
                <a:endParaRPr lang="en-US"/>
              </a:p>
            </p:txBody>
          </p:sp>
          <p:sp>
            <p:nvSpPr>
              <p:cNvPr id="147" name="Freeform 140"/>
              <p:cNvSpPr>
                <a:spLocks/>
              </p:cNvSpPr>
              <p:nvPr/>
            </p:nvSpPr>
            <p:spPr bwMode="gray">
              <a:xfrm>
                <a:off x="619" y="2659"/>
                <a:ext cx="347" cy="269"/>
              </a:xfrm>
              <a:custGeom>
                <a:avLst/>
                <a:gdLst>
                  <a:gd name="T0" fmla="*/ 0 w 447"/>
                  <a:gd name="T1" fmla="*/ 47 h 347"/>
                  <a:gd name="T2" fmla="*/ 47 w 447"/>
                  <a:gd name="T3" fmla="*/ 39 h 347"/>
                  <a:gd name="T4" fmla="*/ 62 w 447"/>
                  <a:gd name="T5" fmla="*/ 12 h 347"/>
                  <a:gd name="T6" fmla="*/ 71 w 447"/>
                  <a:gd name="T7" fmla="*/ 2 h 347"/>
                  <a:gd name="T8" fmla="*/ 95 w 447"/>
                  <a:gd name="T9" fmla="*/ 39 h 347"/>
                  <a:gd name="T10" fmla="*/ 101 w 447"/>
                  <a:gd name="T11" fmla="*/ 80 h 347"/>
                  <a:gd name="T12" fmla="*/ 125 w 447"/>
                  <a:gd name="T13" fmla="*/ 95 h 347"/>
                  <a:gd name="T14" fmla="*/ 120 w 447"/>
                  <a:gd name="T15" fmla="*/ 96 h 347"/>
                  <a:gd name="T16" fmla="*/ 85 w 447"/>
                  <a:gd name="T17" fmla="*/ 86 h 347"/>
                  <a:gd name="T18" fmla="*/ 0 w 447"/>
                  <a:gd name="T19" fmla="*/ 47 h 3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7"/>
                  <a:gd name="T31" fmla="*/ 0 h 347"/>
                  <a:gd name="T32" fmla="*/ 447 w 447"/>
                  <a:gd name="T33" fmla="*/ 347 h 3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7" h="347">
                    <a:moveTo>
                      <a:pt x="0" y="168"/>
                    </a:moveTo>
                    <a:cubicBezTo>
                      <a:pt x="0" y="168"/>
                      <a:pt x="126" y="169"/>
                      <a:pt x="170" y="141"/>
                    </a:cubicBezTo>
                    <a:cubicBezTo>
                      <a:pt x="213" y="114"/>
                      <a:pt x="203" y="82"/>
                      <a:pt x="220" y="45"/>
                    </a:cubicBezTo>
                    <a:cubicBezTo>
                      <a:pt x="242" y="0"/>
                      <a:pt x="253" y="8"/>
                      <a:pt x="253" y="8"/>
                    </a:cubicBezTo>
                    <a:cubicBezTo>
                      <a:pt x="253" y="8"/>
                      <a:pt x="350" y="115"/>
                      <a:pt x="339" y="141"/>
                    </a:cubicBezTo>
                    <a:cubicBezTo>
                      <a:pt x="328" y="168"/>
                      <a:pt x="330" y="299"/>
                      <a:pt x="361" y="284"/>
                    </a:cubicBezTo>
                    <a:cubicBezTo>
                      <a:pt x="391" y="268"/>
                      <a:pt x="447" y="329"/>
                      <a:pt x="445" y="338"/>
                    </a:cubicBezTo>
                    <a:cubicBezTo>
                      <a:pt x="443" y="347"/>
                      <a:pt x="427" y="343"/>
                      <a:pt x="427" y="343"/>
                    </a:cubicBezTo>
                    <a:cubicBezTo>
                      <a:pt x="304" y="306"/>
                      <a:pt x="304" y="306"/>
                      <a:pt x="304" y="306"/>
                    </a:cubicBezTo>
                    <a:cubicBezTo>
                      <a:pt x="304" y="306"/>
                      <a:pt x="39" y="190"/>
                      <a:pt x="0" y="168"/>
                    </a:cubicBezTo>
                    <a:close/>
                  </a:path>
                </a:pathLst>
              </a:custGeom>
              <a:gradFill rotWithShape="1">
                <a:gsLst>
                  <a:gs pos="0">
                    <a:srgbClr val="FBD563"/>
                  </a:gs>
                  <a:gs pos="100000">
                    <a:srgbClr val="FDEEC1"/>
                  </a:gs>
                </a:gsLst>
                <a:lin ang="18900000" scaled="1"/>
              </a:gradFill>
              <a:ln w="9525">
                <a:noFill/>
                <a:round/>
                <a:headEnd/>
                <a:tailEnd/>
              </a:ln>
            </p:spPr>
            <p:txBody>
              <a:bodyPr/>
              <a:lstStyle/>
              <a:p>
                <a:endParaRPr lang="en-US"/>
              </a:p>
            </p:txBody>
          </p:sp>
        </p:grpSp>
        <p:grpSp>
          <p:nvGrpSpPr>
            <p:cNvPr id="92" name="Group 141"/>
            <p:cNvGrpSpPr>
              <a:grpSpLocks/>
            </p:cNvGrpSpPr>
            <p:nvPr/>
          </p:nvGrpSpPr>
          <p:grpSpPr bwMode="auto">
            <a:xfrm>
              <a:off x="457" y="2851"/>
              <a:ext cx="831" cy="447"/>
              <a:chOff x="2617" y="-4729"/>
              <a:chExt cx="3813" cy="2072"/>
            </a:xfrm>
          </p:grpSpPr>
          <p:sp>
            <p:nvSpPr>
              <p:cNvPr id="114" name="Freeform 142"/>
              <p:cNvSpPr>
                <a:spLocks/>
              </p:cNvSpPr>
              <p:nvPr/>
            </p:nvSpPr>
            <p:spPr bwMode="gray">
              <a:xfrm>
                <a:off x="4658" y="-3777"/>
                <a:ext cx="735" cy="494"/>
              </a:xfrm>
              <a:custGeom>
                <a:avLst/>
                <a:gdLst>
                  <a:gd name="T0" fmla="*/ 343 w 735"/>
                  <a:gd name="T1" fmla="*/ 31 h 494"/>
                  <a:gd name="T2" fmla="*/ 0 w 735"/>
                  <a:gd name="T3" fmla="*/ 59 h 494"/>
                  <a:gd name="T4" fmla="*/ 0 w 735"/>
                  <a:gd name="T5" fmla="*/ 494 h 494"/>
                  <a:gd name="T6" fmla="*/ 343 w 735"/>
                  <a:gd name="T7" fmla="*/ 463 h 494"/>
                  <a:gd name="T8" fmla="*/ 735 w 735"/>
                  <a:gd name="T9" fmla="*/ 430 h 494"/>
                  <a:gd name="T10" fmla="*/ 735 w 735"/>
                  <a:gd name="T11" fmla="*/ 0 h 494"/>
                  <a:gd name="T12" fmla="*/ 343 w 735"/>
                  <a:gd name="T13" fmla="*/ 31 h 494"/>
                  <a:gd name="T14" fmla="*/ 0 60000 65536"/>
                  <a:gd name="T15" fmla="*/ 0 60000 65536"/>
                  <a:gd name="T16" fmla="*/ 0 60000 65536"/>
                  <a:gd name="T17" fmla="*/ 0 60000 65536"/>
                  <a:gd name="T18" fmla="*/ 0 60000 65536"/>
                  <a:gd name="T19" fmla="*/ 0 60000 65536"/>
                  <a:gd name="T20" fmla="*/ 0 60000 65536"/>
                  <a:gd name="T21" fmla="*/ 0 w 735"/>
                  <a:gd name="T22" fmla="*/ 0 h 494"/>
                  <a:gd name="T23" fmla="*/ 735 w 735"/>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5" h="494">
                    <a:moveTo>
                      <a:pt x="343" y="31"/>
                    </a:moveTo>
                    <a:lnTo>
                      <a:pt x="0" y="59"/>
                    </a:lnTo>
                    <a:lnTo>
                      <a:pt x="0" y="494"/>
                    </a:lnTo>
                    <a:lnTo>
                      <a:pt x="343" y="463"/>
                    </a:lnTo>
                    <a:lnTo>
                      <a:pt x="735" y="430"/>
                    </a:lnTo>
                    <a:lnTo>
                      <a:pt x="735" y="0"/>
                    </a:lnTo>
                    <a:lnTo>
                      <a:pt x="343"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15" name="Freeform 143"/>
              <p:cNvSpPr>
                <a:spLocks/>
              </p:cNvSpPr>
              <p:nvPr/>
            </p:nvSpPr>
            <p:spPr bwMode="gray">
              <a:xfrm>
                <a:off x="5393" y="-3834"/>
                <a:ext cx="720" cy="487"/>
              </a:xfrm>
              <a:custGeom>
                <a:avLst/>
                <a:gdLst>
                  <a:gd name="T0" fmla="*/ 0 w 720"/>
                  <a:gd name="T1" fmla="*/ 487 h 487"/>
                  <a:gd name="T2" fmla="*/ 356 w 720"/>
                  <a:gd name="T3" fmla="*/ 456 h 487"/>
                  <a:gd name="T4" fmla="*/ 720 w 720"/>
                  <a:gd name="T5" fmla="*/ 423 h 487"/>
                  <a:gd name="T6" fmla="*/ 720 w 720"/>
                  <a:gd name="T7" fmla="*/ 0 h 487"/>
                  <a:gd name="T8" fmla="*/ 356 w 720"/>
                  <a:gd name="T9" fmla="*/ 29 h 487"/>
                  <a:gd name="T10" fmla="*/ 0 w 720"/>
                  <a:gd name="T11" fmla="*/ 57 h 487"/>
                  <a:gd name="T12" fmla="*/ 0 w 720"/>
                  <a:gd name="T13" fmla="*/ 487 h 487"/>
                  <a:gd name="T14" fmla="*/ 0 60000 65536"/>
                  <a:gd name="T15" fmla="*/ 0 60000 65536"/>
                  <a:gd name="T16" fmla="*/ 0 60000 65536"/>
                  <a:gd name="T17" fmla="*/ 0 60000 65536"/>
                  <a:gd name="T18" fmla="*/ 0 60000 65536"/>
                  <a:gd name="T19" fmla="*/ 0 60000 65536"/>
                  <a:gd name="T20" fmla="*/ 0 60000 65536"/>
                  <a:gd name="T21" fmla="*/ 0 w 720"/>
                  <a:gd name="T22" fmla="*/ 0 h 487"/>
                  <a:gd name="T23" fmla="*/ 720 w 720"/>
                  <a:gd name="T24" fmla="*/ 487 h 4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487">
                    <a:moveTo>
                      <a:pt x="0" y="487"/>
                    </a:moveTo>
                    <a:lnTo>
                      <a:pt x="356" y="456"/>
                    </a:lnTo>
                    <a:lnTo>
                      <a:pt x="720" y="423"/>
                    </a:lnTo>
                    <a:lnTo>
                      <a:pt x="720" y="0"/>
                    </a:lnTo>
                    <a:lnTo>
                      <a:pt x="356" y="29"/>
                    </a:lnTo>
                    <a:lnTo>
                      <a:pt x="0" y="57"/>
                    </a:lnTo>
                    <a:lnTo>
                      <a:pt x="0" y="48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16" name="Freeform 144"/>
              <p:cNvSpPr>
                <a:spLocks/>
              </p:cNvSpPr>
              <p:nvPr/>
            </p:nvSpPr>
            <p:spPr bwMode="gray">
              <a:xfrm>
                <a:off x="3118" y="-3659"/>
                <a:ext cx="782" cy="510"/>
              </a:xfrm>
              <a:custGeom>
                <a:avLst/>
                <a:gdLst>
                  <a:gd name="T0" fmla="*/ 364 w 782"/>
                  <a:gd name="T1" fmla="*/ 33 h 510"/>
                  <a:gd name="T2" fmla="*/ 0 w 782"/>
                  <a:gd name="T3" fmla="*/ 61 h 510"/>
                  <a:gd name="T4" fmla="*/ 0 w 782"/>
                  <a:gd name="T5" fmla="*/ 510 h 510"/>
                  <a:gd name="T6" fmla="*/ 364 w 782"/>
                  <a:gd name="T7" fmla="*/ 477 h 510"/>
                  <a:gd name="T8" fmla="*/ 782 w 782"/>
                  <a:gd name="T9" fmla="*/ 442 h 510"/>
                  <a:gd name="T10" fmla="*/ 782 w 782"/>
                  <a:gd name="T11" fmla="*/ 0 h 510"/>
                  <a:gd name="T12" fmla="*/ 364 w 782"/>
                  <a:gd name="T13" fmla="*/ 33 h 510"/>
                  <a:gd name="T14" fmla="*/ 0 60000 65536"/>
                  <a:gd name="T15" fmla="*/ 0 60000 65536"/>
                  <a:gd name="T16" fmla="*/ 0 60000 65536"/>
                  <a:gd name="T17" fmla="*/ 0 60000 65536"/>
                  <a:gd name="T18" fmla="*/ 0 60000 65536"/>
                  <a:gd name="T19" fmla="*/ 0 60000 65536"/>
                  <a:gd name="T20" fmla="*/ 0 60000 65536"/>
                  <a:gd name="T21" fmla="*/ 0 w 782"/>
                  <a:gd name="T22" fmla="*/ 0 h 510"/>
                  <a:gd name="T23" fmla="*/ 782 w 782"/>
                  <a:gd name="T24" fmla="*/ 510 h 5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10">
                    <a:moveTo>
                      <a:pt x="364" y="33"/>
                    </a:moveTo>
                    <a:lnTo>
                      <a:pt x="0" y="61"/>
                    </a:lnTo>
                    <a:lnTo>
                      <a:pt x="0" y="510"/>
                    </a:lnTo>
                    <a:lnTo>
                      <a:pt x="364" y="477"/>
                    </a:lnTo>
                    <a:lnTo>
                      <a:pt x="782" y="442"/>
                    </a:lnTo>
                    <a:lnTo>
                      <a:pt x="782" y="0"/>
                    </a:lnTo>
                    <a:lnTo>
                      <a:pt x="364" y="33"/>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17" name="Freeform 145"/>
              <p:cNvSpPr>
                <a:spLocks/>
              </p:cNvSpPr>
              <p:nvPr/>
            </p:nvSpPr>
            <p:spPr bwMode="gray">
              <a:xfrm>
                <a:off x="2690" y="-3598"/>
                <a:ext cx="428" cy="485"/>
              </a:xfrm>
              <a:custGeom>
                <a:avLst/>
                <a:gdLst>
                  <a:gd name="T0" fmla="*/ 0 w 428"/>
                  <a:gd name="T1" fmla="*/ 33 h 485"/>
                  <a:gd name="T2" fmla="*/ 0 w 428"/>
                  <a:gd name="T3" fmla="*/ 485 h 485"/>
                  <a:gd name="T4" fmla="*/ 428 w 428"/>
                  <a:gd name="T5" fmla="*/ 449 h 485"/>
                  <a:gd name="T6" fmla="*/ 428 w 428"/>
                  <a:gd name="T7" fmla="*/ 0 h 485"/>
                  <a:gd name="T8" fmla="*/ 0 w 428"/>
                  <a:gd name="T9" fmla="*/ 33 h 485"/>
                  <a:gd name="T10" fmla="*/ 0 60000 65536"/>
                  <a:gd name="T11" fmla="*/ 0 60000 65536"/>
                  <a:gd name="T12" fmla="*/ 0 60000 65536"/>
                  <a:gd name="T13" fmla="*/ 0 60000 65536"/>
                  <a:gd name="T14" fmla="*/ 0 60000 65536"/>
                  <a:gd name="T15" fmla="*/ 0 w 428"/>
                  <a:gd name="T16" fmla="*/ 0 h 485"/>
                  <a:gd name="T17" fmla="*/ 428 w 428"/>
                  <a:gd name="T18" fmla="*/ 485 h 485"/>
                </a:gdLst>
                <a:ahLst/>
                <a:cxnLst>
                  <a:cxn ang="T10">
                    <a:pos x="T0" y="T1"/>
                  </a:cxn>
                  <a:cxn ang="T11">
                    <a:pos x="T2" y="T3"/>
                  </a:cxn>
                  <a:cxn ang="T12">
                    <a:pos x="T4" y="T5"/>
                  </a:cxn>
                  <a:cxn ang="T13">
                    <a:pos x="T6" y="T7"/>
                  </a:cxn>
                  <a:cxn ang="T14">
                    <a:pos x="T8" y="T9"/>
                  </a:cxn>
                </a:cxnLst>
                <a:rect l="T15" t="T16" r="T17" b="T18"/>
                <a:pathLst>
                  <a:path w="428" h="485">
                    <a:moveTo>
                      <a:pt x="0" y="33"/>
                    </a:moveTo>
                    <a:lnTo>
                      <a:pt x="0" y="485"/>
                    </a:lnTo>
                    <a:lnTo>
                      <a:pt x="428" y="449"/>
                    </a:lnTo>
                    <a:lnTo>
                      <a:pt x="428" y="0"/>
                    </a:lnTo>
                    <a:lnTo>
                      <a:pt x="0" y="33"/>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18" name="Freeform 146"/>
              <p:cNvSpPr>
                <a:spLocks/>
              </p:cNvSpPr>
              <p:nvPr/>
            </p:nvSpPr>
            <p:spPr bwMode="gray">
              <a:xfrm>
                <a:off x="3900" y="-3718"/>
                <a:ext cx="758" cy="501"/>
              </a:xfrm>
              <a:custGeom>
                <a:avLst/>
                <a:gdLst>
                  <a:gd name="T0" fmla="*/ 347 w 758"/>
                  <a:gd name="T1" fmla="*/ 31 h 501"/>
                  <a:gd name="T2" fmla="*/ 0 w 758"/>
                  <a:gd name="T3" fmla="*/ 59 h 501"/>
                  <a:gd name="T4" fmla="*/ 0 w 758"/>
                  <a:gd name="T5" fmla="*/ 501 h 501"/>
                  <a:gd name="T6" fmla="*/ 347 w 758"/>
                  <a:gd name="T7" fmla="*/ 470 h 501"/>
                  <a:gd name="T8" fmla="*/ 758 w 758"/>
                  <a:gd name="T9" fmla="*/ 435 h 501"/>
                  <a:gd name="T10" fmla="*/ 758 w 758"/>
                  <a:gd name="T11" fmla="*/ 0 h 501"/>
                  <a:gd name="T12" fmla="*/ 347 w 758"/>
                  <a:gd name="T13" fmla="*/ 31 h 501"/>
                  <a:gd name="T14" fmla="*/ 0 60000 65536"/>
                  <a:gd name="T15" fmla="*/ 0 60000 65536"/>
                  <a:gd name="T16" fmla="*/ 0 60000 65536"/>
                  <a:gd name="T17" fmla="*/ 0 60000 65536"/>
                  <a:gd name="T18" fmla="*/ 0 60000 65536"/>
                  <a:gd name="T19" fmla="*/ 0 60000 65536"/>
                  <a:gd name="T20" fmla="*/ 0 60000 65536"/>
                  <a:gd name="T21" fmla="*/ 0 w 758"/>
                  <a:gd name="T22" fmla="*/ 0 h 501"/>
                  <a:gd name="T23" fmla="*/ 758 w 758"/>
                  <a:gd name="T24" fmla="*/ 501 h 5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501">
                    <a:moveTo>
                      <a:pt x="347" y="31"/>
                    </a:moveTo>
                    <a:lnTo>
                      <a:pt x="0" y="59"/>
                    </a:lnTo>
                    <a:lnTo>
                      <a:pt x="0" y="501"/>
                    </a:lnTo>
                    <a:lnTo>
                      <a:pt x="347" y="470"/>
                    </a:lnTo>
                    <a:lnTo>
                      <a:pt x="758" y="435"/>
                    </a:lnTo>
                    <a:lnTo>
                      <a:pt x="758" y="0"/>
                    </a:lnTo>
                    <a:lnTo>
                      <a:pt x="347"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19" name="Freeform 147"/>
              <p:cNvSpPr>
                <a:spLocks/>
              </p:cNvSpPr>
              <p:nvPr/>
            </p:nvSpPr>
            <p:spPr bwMode="gray">
              <a:xfrm>
                <a:off x="6113" y="-4672"/>
                <a:ext cx="317" cy="418"/>
              </a:xfrm>
              <a:custGeom>
                <a:avLst/>
                <a:gdLst>
                  <a:gd name="T0" fmla="*/ 0 w 317"/>
                  <a:gd name="T1" fmla="*/ 18 h 418"/>
                  <a:gd name="T2" fmla="*/ 0 w 317"/>
                  <a:gd name="T3" fmla="*/ 418 h 418"/>
                  <a:gd name="T4" fmla="*/ 317 w 317"/>
                  <a:gd name="T5" fmla="*/ 396 h 418"/>
                  <a:gd name="T6" fmla="*/ 317 w 317"/>
                  <a:gd name="T7" fmla="*/ 0 h 418"/>
                  <a:gd name="T8" fmla="*/ 0 w 317"/>
                  <a:gd name="T9" fmla="*/ 18 h 418"/>
                  <a:gd name="T10" fmla="*/ 0 60000 65536"/>
                  <a:gd name="T11" fmla="*/ 0 60000 65536"/>
                  <a:gd name="T12" fmla="*/ 0 60000 65536"/>
                  <a:gd name="T13" fmla="*/ 0 60000 65536"/>
                  <a:gd name="T14" fmla="*/ 0 60000 65536"/>
                  <a:gd name="T15" fmla="*/ 0 w 317"/>
                  <a:gd name="T16" fmla="*/ 0 h 418"/>
                  <a:gd name="T17" fmla="*/ 317 w 317"/>
                  <a:gd name="T18" fmla="*/ 418 h 418"/>
                </a:gdLst>
                <a:ahLst/>
                <a:cxnLst>
                  <a:cxn ang="T10">
                    <a:pos x="T0" y="T1"/>
                  </a:cxn>
                  <a:cxn ang="T11">
                    <a:pos x="T2" y="T3"/>
                  </a:cxn>
                  <a:cxn ang="T12">
                    <a:pos x="T4" y="T5"/>
                  </a:cxn>
                  <a:cxn ang="T13">
                    <a:pos x="T6" y="T7"/>
                  </a:cxn>
                  <a:cxn ang="T14">
                    <a:pos x="T8" y="T9"/>
                  </a:cxn>
                </a:cxnLst>
                <a:rect l="T15" t="T16" r="T17" b="T18"/>
                <a:pathLst>
                  <a:path w="317" h="418">
                    <a:moveTo>
                      <a:pt x="0" y="18"/>
                    </a:moveTo>
                    <a:lnTo>
                      <a:pt x="0" y="418"/>
                    </a:lnTo>
                    <a:lnTo>
                      <a:pt x="317" y="396"/>
                    </a:lnTo>
                    <a:lnTo>
                      <a:pt x="317" y="0"/>
                    </a:lnTo>
                    <a:lnTo>
                      <a:pt x="0" y="18"/>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0" name="Freeform 148"/>
              <p:cNvSpPr>
                <a:spLocks/>
              </p:cNvSpPr>
              <p:nvPr/>
            </p:nvSpPr>
            <p:spPr bwMode="gray">
              <a:xfrm>
                <a:off x="5988" y="-4729"/>
                <a:ext cx="442" cy="75"/>
              </a:xfrm>
              <a:custGeom>
                <a:avLst/>
                <a:gdLst>
                  <a:gd name="T0" fmla="*/ 442 w 442"/>
                  <a:gd name="T1" fmla="*/ 57 h 75"/>
                  <a:gd name="T2" fmla="*/ 298 w 442"/>
                  <a:gd name="T3" fmla="*/ 0 h 75"/>
                  <a:gd name="T4" fmla="*/ 0 w 442"/>
                  <a:gd name="T5" fmla="*/ 16 h 75"/>
                  <a:gd name="T6" fmla="*/ 125 w 442"/>
                  <a:gd name="T7" fmla="*/ 75 h 75"/>
                  <a:gd name="T8" fmla="*/ 442 w 442"/>
                  <a:gd name="T9" fmla="*/ 57 h 75"/>
                  <a:gd name="T10" fmla="*/ 0 60000 65536"/>
                  <a:gd name="T11" fmla="*/ 0 60000 65536"/>
                  <a:gd name="T12" fmla="*/ 0 60000 65536"/>
                  <a:gd name="T13" fmla="*/ 0 60000 65536"/>
                  <a:gd name="T14" fmla="*/ 0 60000 65536"/>
                  <a:gd name="T15" fmla="*/ 0 w 442"/>
                  <a:gd name="T16" fmla="*/ 0 h 75"/>
                  <a:gd name="T17" fmla="*/ 442 w 442"/>
                  <a:gd name="T18" fmla="*/ 75 h 75"/>
                </a:gdLst>
                <a:ahLst/>
                <a:cxnLst>
                  <a:cxn ang="T10">
                    <a:pos x="T0" y="T1"/>
                  </a:cxn>
                  <a:cxn ang="T11">
                    <a:pos x="T2" y="T3"/>
                  </a:cxn>
                  <a:cxn ang="T12">
                    <a:pos x="T4" y="T5"/>
                  </a:cxn>
                  <a:cxn ang="T13">
                    <a:pos x="T6" y="T7"/>
                  </a:cxn>
                  <a:cxn ang="T14">
                    <a:pos x="T8" y="T9"/>
                  </a:cxn>
                </a:cxnLst>
                <a:rect l="T15" t="T16" r="T17" b="T18"/>
                <a:pathLst>
                  <a:path w="442" h="75">
                    <a:moveTo>
                      <a:pt x="442" y="57"/>
                    </a:moveTo>
                    <a:lnTo>
                      <a:pt x="298" y="0"/>
                    </a:lnTo>
                    <a:lnTo>
                      <a:pt x="0" y="16"/>
                    </a:lnTo>
                    <a:lnTo>
                      <a:pt x="125" y="75"/>
                    </a:lnTo>
                    <a:lnTo>
                      <a:pt x="442" y="5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1" name="Freeform 149"/>
              <p:cNvSpPr>
                <a:spLocks/>
              </p:cNvSpPr>
              <p:nvPr/>
            </p:nvSpPr>
            <p:spPr bwMode="gray">
              <a:xfrm>
                <a:off x="5393" y="-4654"/>
                <a:ext cx="720" cy="452"/>
              </a:xfrm>
              <a:custGeom>
                <a:avLst/>
                <a:gdLst>
                  <a:gd name="T0" fmla="*/ 0 w 720"/>
                  <a:gd name="T1" fmla="*/ 452 h 452"/>
                  <a:gd name="T2" fmla="*/ 356 w 720"/>
                  <a:gd name="T3" fmla="*/ 428 h 452"/>
                  <a:gd name="T4" fmla="*/ 720 w 720"/>
                  <a:gd name="T5" fmla="*/ 400 h 452"/>
                  <a:gd name="T6" fmla="*/ 720 w 720"/>
                  <a:gd name="T7" fmla="*/ 0 h 452"/>
                  <a:gd name="T8" fmla="*/ 0 w 720"/>
                  <a:gd name="T9" fmla="*/ 43 h 452"/>
                  <a:gd name="T10" fmla="*/ 0 w 720"/>
                  <a:gd name="T11" fmla="*/ 452 h 452"/>
                  <a:gd name="T12" fmla="*/ 0 60000 65536"/>
                  <a:gd name="T13" fmla="*/ 0 60000 65536"/>
                  <a:gd name="T14" fmla="*/ 0 60000 65536"/>
                  <a:gd name="T15" fmla="*/ 0 60000 65536"/>
                  <a:gd name="T16" fmla="*/ 0 60000 65536"/>
                  <a:gd name="T17" fmla="*/ 0 60000 65536"/>
                  <a:gd name="T18" fmla="*/ 0 w 720"/>
                  <a:gd name="T19" fmla="*/ 0 h 452"/>
                  <a:gd name="T20" fmla="*/ 720 w 720"/>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720" h="452">
                    <a:moveTo>
                      <a:pt x="0" y="452"/>
                    </a:moveTo>
                    <a:lnTo>
                      <a:pt x="356" y="428"/>
                    </a:lnTo>
                    <a:lnTo>
                      <a:pt x="720" y="400"/>
                    </a:lnTo>
                    <a:lnTo>
                      <a:pt x="720" y="0"/>
                    </a:lnTo>
                    <a:lnTo>
                      <a:pt x="0" y="43"/>
                    </a:lnTo>
                    <a:lnTo>
                      <a:pt x="0" y="452"/>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2" name="Freeform 150"/>
              <p:cNvSpPr>
                <a:spLocks/>
              </p:cNvSpPr>
              <p:nvPr/>
            </p:nvSpPr>
            <p:spPr bwMode="gray">
              <a:xfrm>
                <a:off x="5001" y="-4226"/>
                <a:ext cx="748" cy="480"/>
              </a:xfrm>
              <a:custGeom>
                <a:avLst/>
                <a:gdLst>
                  <a:gd name="T0" fmla="*/ 0 w 748"/>
                  <a:gd name="T1" fmla="*/ 52 h 480"/>
                  <a:gd name="T2" fmla="*/ 0 w 748"/>
                  <a:gd name="T3" fmla="*/ 480 h 480"/>
                  <a:gd name="T4" fmla="*/ 392 w 748"/>
                  <a:gd name="T5" fmla="*/ 449 h 480"/>
                  <a:gd name="T6" fmla="*/ 748 w 748"/>
                  <a:gd name="T7" fmla="*/ 421 h 480"/>
                  <a:gd name="T8" fmla="*/ 748 w 748"/>
                  <a:gd name="T9" fmla="*/ 0 h 480"/>
                  <a:gd name="T10" fmla="*/ 392 w 748"/>
                  <a:gd name="T11" fmla="*/ 24 h 480"/>
                  <a:gd name="T12" fmla="*/ 0 w 748"/>
                  <a:gd name="T13" fmla="*/ 52 h 480"/>
                  <a:gd name="T14" fmla="*/ 0 60000 65536"/>
                  <a:gd name="T15" fmla="*/ 0 60000 65536"/>
                  <a:gd name="T16" fmla="*/ 0 60000 65536"/>
                  <a:gd name="T17" fmla="*/ 0 60000 65536"/>
                  <a:gd name="T18" fmla="*/ 0 60000 65536"/>
                  <a:gd name="T19" fmla="*/ 0 60000 65536"/>
                  <a:gd name="T20" fmla="*/ 0 60000 65536"/>
                  <a:gd name="T21" fmla="*/ 0 w 748"/>
                  <a:gd name="T22" fmla="*/ 0 h 480"/>
                  <a:gd name="T23" fmla="*/ 748 w 74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8" h="480">
                    <a:moveTo>
                      <a:pt x="0" y="52"/>
                    </a:moveTo>
                    <a:lnTo>
                      <a:pt x="0" y="480"/>
                    </a:lnTo>
                    <a:lnTo>
                      <a:pt x="392" y="449"/>
                    </a:lnTo>
                    <a:lnTo>
                      <a:pt x="748" y="421"/>
                    </a:lnTo>
                    <a:lnTo>
                      <a:pt x="748" y="0"/>
                    </a:lnTo>
                    <a:lnTo>
                      <a:pt x="392" y="24"/>
                    </a:lnTo>
                    <a:lnTo>
                      <a:pt x="0" y="52"/>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3" name="Freeform 151"/>
              <p:cNvSpPr>
                <a:spLocks/>
              </p:cNvSpPr>
              <p:nvPr/>
            </p:nvSpPr>
            <p:spPr bwMode="gray">
              <a:xfrm>
                <a:off x="3900" y="-4569"/>
                <a:ext cx="758" cy="475"/>
              </a:xfrm>
              <a:custGeom>
                <a:avLst/>
                <a:gdLst>
                  <a:gd name="T0" fmla="*/ 347 w 758"/>
                  <a:gd name="T1" fmla="*/ 449 h 475"/>
                  <a:gd name="T2" fmla="*/ 758 w 758"/>
                  <a:gd name="T3" fmla="*/ 421 h 475"/>
                  <a:gd name="T4" fmla="*/ 758 w 758"/>
                  <a:gd name="T5" fmla="*/ 0 h 475"/>
                  <a:gd name="T6" fmla="*/ 0 w 758"/>
                  <a:gd name="T7" fmla="*/ 45 h 475"/>
                  <a:gd name="T8" fmla="*/ 0 w 758"/>
                  <a:gd name="T9" fmla="*/ 475 h 475"/>
                  <a:gd name="T10" fmla="*/ 347 w 758"/>
                  <a:gd name="T11" fmla="*/ 449 h 475"/>
                  <a:gd name="T12" fmla="*/ 0 60000 65536"/>
                  <a:gd name="T13" fmla="*/ 0 60000 65536"/>
                  <a:gd name="T14" fmla="*/ 0 60000 65536"/>
                  <a:gd name="T15" fmla="*/ 0 60000 65536"/>
                  <a:gd name="T16" fmla="*/ 0 60000 65536"/>
                  <a:gd name="T17" fmla="*/ 0 60000 65536"/>
                  <a:gd name="T18" fmla="*/ 0 w 758"/>
                  <a:gd name="T19" fmla="*/ 0 h 475"/>
                  <a:gd name="T20" fmla="*/ 758 w 758"/>
                  <a:gd name="T21" fmla="*/ 475 h 475"/>
                </a:gdLst>
                <a:ahLst/>
                <a:cxnLst>
                  <a:cxn ang="T12">
                    <a:pos x="T0" y="T1"/>
                  </a:cxn>
                  <a:cxn ang="T13">
                    <a:pos x="T2" y="T3"/>
                  </a:cxn>
                  <a:cxn ang="T14">
                    <a:pos x="T4" y="T5"/>
                  </a:cxn>
                  <a:cxn ang="T15">
                    <a:pos x="T6" y="T7"/>
                  </a:cxn>
                  <a:cxn ang="T16">
                    <a:pos x="T8" y="T9"/>
                  </a:cxn>
                  <a:cxn ang="T17">
                    <a:pos x="T10" y="T11"/>
                  </a:cxn>
                </a:cxnLst>
                <a:rect l="T18" t="T19" r="T20" b="T21"/>
                <a:pathLst>
                  <a:path w="758" h="475">
                    <a:moveTo>
                      <a:pt x="347" y="449"/>
                    </a:moveTo>
                    <a:lnTo>
                      <a:pt x="758" y="421"/>
                    </a:lnTo>
                    <a:lnTo>
                      <a:pt x="758" y="0"/>
                    </a:lnTo>
                    <a:lnTo>
                      <a:pt x="0" y="45"/>
                    </a:lnTo>
                    <a:lnTo>
                      <a:pt x="0" y="475"/>
                    </a:lnTo>
                    <a:lnTo>
                      <a:pt x="347" y="44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4" name="Freeform 152"/>
              <p:cNvSpPr>
                <a:spLocks/>
              </p:cNvSpPr>
              <p:nvPr/>
            </p:nvSpPr>
            <p:spPr bwMode="gray">
              <a:xfrm>
                <a:off x="4247" y="-4174"/>
                <a:ext cx="754" cy="487"/>
              </a:xfrm>
              <a:custGeom>
                <a:avLst/>
                <a:gdLst>
                  <a:gd name="T0" fmla="*/ 0 w 754"/>
                  <a:gd name="T1" fmla="*/ 54 h 487"/>
                  <a:gd name="T2" fmla="*/ 0 w 754"/>
                  <a:gd name="T3" fmla="*/ 487 h 487"/>
                  <a:gd name="T4" fmla="*/ 411 w 754"/>
                  <a:gd name="T5" fmla="*/ 456 h 487"/>
                  <a:gd name="T6" fmla="*/ 754 w 754"/>
                  <a:gd name="T7" fmla="*/ 428 h 487"/>
                  <a:gd name="T8" fmla="*/ 754 w 754"/>
                  <a:gd name="T9" fmla="*/ 0 h 487"/>
                  <a:gd name="T10" fmla="*/ 411 w 754"/>
                  <a:gd name="T11" fmla="*/ 26 h 487"/>
                  <a:gd name="T12" fmla="*/ 0 w 754"/>
                  <a:gd name="T13" fmla="*/ 54 h 487"/>
                  <a:gd name="T14" fmla="*/ 0 60000 65536"/>
                  <a:gd name="T15" fmla="*/ 0 60000 65536"/>
                  <a:gd name="T16" fmla="*/ 0 60000 65536"/>
                  <a:gd name="T17" fmla="*/ 0 60000 65536"/>
                  <a:gd name="T18" fmla="*/ 0 60000 65536"/>
                  <a:gd name="T19" fmla="*/ 0 60000 65536"/>
                  <a:gd name="T20" fmla="*/ 0 60000 65536"/>
                  <a:gd name="T21" fmla="*/ 0 w 754"/>
                  <a:gd name="T22" fmla="*/ 0 h 487"/>
                  <a:gd name="T23" fmla="*/ 754 w 754"/>
                  <a:gd name="T24" fmla="*/ 487 h 4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4" h="487">
                    <a:moveTo>
                      <a:pt x="0" y="54"/>
                    </a:moveTo>
                    <a:lnTo>
                      <a:pt x="0" y="487"/>
                    </a:lnTo>
                    <a:lnTo>
                      <a:pt x="411" y="456"/>
                    </a:lnTo>
                    <a:lnTo>
                      <a:pt x="754" y="428"/>
                    </a:lnTo>
                    <a:lnTo>
                      <a:pt x="754" y="0"/>
                    </a:lnTo>
                    <a:lnTo>
                      <a:pt x="411" y="26"/>
                    </a:lnTo>
                    <a:lnTo>
                      <a:pt x="0" y="54"/>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5" name="Freeform 153"/>
              <p:cNvSpPr>
                <a:spLocks/>
              </p:cNvSpPr>
              <p:nvPr/>
            </p:nvSpPr>
            <p:spPr bwMode="gray">
              <a:xfrm>
                <a:off x="4658" y="-4611"/>
                <a:ext cx="735" cy="463"/>
              </a:xfrm>
              <a:custGeom>
                <a:avLst/>
                <a:gdLst>
                  <a:gd name="T0" fmla="*/ 343 w 735"/>
                  <a:gd name="T1" fmla="*/ 437 h 463"/>
                  <a:gd name="T2" fmla="*/ 735 w 735"/>
                  <a:gd name="T3" fmla="*/ 409 h 463"/>
                  <a:gd name="T4" fmla="*/ 735 w 735"/>
                  <a:gd name="T5" fmla="*/ 0 h 463"/>
                  <a:gd name="T6" fmla="*/ 0 w 735"/>
                  <a:gd name="T7" fmla="*/ 42 h 463"/>
                  <a:gd name="T8" fmla="*/ 0 w 735"/>
                  <a:gd name="T9" fmla="*/ 463 h 463"/>
                  <a:gd name="T10" fmla="*/ 343 w 735"/>
                  <a:gd name="T11" fmla="*/ 437 h 463"/>
                  <a:gd name="T12" fmla="*/ 0 60000 65536"/>
                  <a:gd name="T13" fmla="*/ 0 60000 65536"/>
                  <a:gd name="T14" fmla="*/ 0 60000 65536"/>
                  <a:gd name="T15" fmla="*/ 0 60000 65536"/>
                  <a:gd name="T16" fmla="*/ 0 60000 65536"/>
                  <a:gd name="T17" fmla="*/ 0 60000 65536"/>
                  <a:gd name="T18" fmla="*/ 0 w 735"/>
                  <a:gd name="T19" fmla="*/ 0 h 463"/>
                  <a:gd name="T20" fmla="*/ 735 w 735"/>
                  <a:gd name="T21" fmla="*/ 463 h 463"/>
                </a:gdLst>
                <a:ahLst/>
                <a:cxnLst>
                  <a:cxn ang="T12">
                    <a:pos x="T0" y="T1"/>
                  </a:cxn>
                  <a:cxn ang="T13">
                    <a:pos x="T2" y="T3"/>
                  </a:cxn>
                  <a:cxn ang="T14">
                    <a:pos x="T4" y="T5"/>
                  </a:cxn>
                  <a:cxn ang="T15">
                    <a:pos x="T6" y="T7"/>
                  </a:cxn>
                  <a:cxn ang="T16">
                    <a:pos x="T8" y="T9"/>
                  </a:cxn>
                  <a:cxn ang="T17">
                    <a:pos x="T10" y="T11"/>
                  </a:cxn>
                </a:cxnLst>
                <a:rect l="T18" t="T19" r="T20" b="T21"/>
                <a:pathLst>
                  <a:path w="735" h="463">
                    <a:moveTo>
                      <a:pt x="343" y="437"/>
                    </a:moveTo>
                    <a:lnTo>
                      <a:pt x="735" y="409"/>
                    </a:lnTo>
                    <a:lnTo>
                      <a:pt x="735" y="0"/>
                    </a:lnTo>
                    <a:lnTo>
                      <a:pt x="0" y="42"/>
                    </a:lnTo>
                    <a:lnTo>
                      <a:pt x="0" y="463"/>
                    </a:lnTo>
                    <a:lnTo>
                      <a:pt x="343" y="43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6" name="Freeform 154"/>
              <p:cNvSpPr>
                <a:spLocks/>
              </p:cNvSpPr>
              <p:nvPr/>
            </p:nvSpPr>
            <p:spPr bwMode="gray">
              <a:xfrm>
                <a:off x="5277" y="-4713"/>
                <a:ext cx="836" cy="102"/>
              </a:xfrm>
              <a:custGeom>
                <a:avLst/>
                <a:gdLst>
                  <a:gd name="T0" fmla="*/ 836 w 836"/>
                  <a:gd name="T1" fmla="*/ 59 h 102"/>
                  <a:gd name="T2" fmla="*/ 711 w 836"/>
                  <a:gd name="T3" fmla="*/ 0 h 102"/>
                  <a:gd name="T4" fmla="*/ 0 w 836"/>
                  <a:gd name="T5" fmla="*/ 41 h 102"/>
                  <a:gd name="T6" fmla="*/ 116 w 836"/>
                  <a:gd name="T7" fmla="*/ 102 h 102"/>
                  <a:gd name="T8" fmla="*/ 836 w 836"/>
                  <a:gd name="T9" fmla="*/ 59 h 102"/>
                  <a:gd name="T10" fmla="*/ 0 60000 65536"/>
                  <a:gd name="T11" fmla="*/ 0 60000 65536"/>
                  <a:gd name="T12" fmla="*/ 0 60000 65536"/>
                  <a:gd name="T13" fmla="*/ 0 60000 65536"/>
                  <a:gd name="T14" fmla="*/ 0 60000 65536"/>
                  <a:gd name="T15" fmla="*/ 0 w 836"/>
                  <a:gd name="T16" fmla="*/ 0 h 102"/>
                  <a:gd name="T17" fmla="*/ 836 w 836"/>
                  <a:gd name="T18" fmla="*/ 102 h 102"/>
                </a:gdLst>
                <a:ahLst/>
                <a:cxnLst>
                  <a:cxn ang="T10">
                    <a:pos x="T0" y="T1"/>
                  </a:cxn>
                  <a:cxn ang="T11">
                    <a:pos x="T2" y="T3"/>
                  </a:cxn>
                  <a:cxn ang="T12">
                    <a:pos x="T4" y="T5"/>
                  </a:cxn>
                  <a:cxn ang="T13">
                    <a:pos x="T6" y="T7"/>
                  </a:cxn>
                  <a:cxn ang="T14">
                    <a:pos x="T8" y="T9"/>
                  </a:cxn>
                </a:cxnLst>
                <a:rect l="T15" t="T16" r="T17" b="T18"/>
                <a:pathLst>
                  <a:path w="836" h="102">
                    <a:moveTo>
                      <a:pt x="836" y="59"/>
                    </a:moveTo>
                    <a:lnTo>
                      <a:pt x="711" y="0"/>
                    </a:lnTo>
                    <a:lnTo>
                      <a:pt x="0" y="41"/>
                    </a:lnTo>
                    <a:lnTo>
                      <a:pt x="116" y="102"/>
                    </a:lnTo>
                    <a:lnTo>
                      <a:pt x="836" y="5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7" name="Freeform 155"/>
              <p:cNvSpPr>
                <a:spLocks/>
              </p:cNvSpPr>
              <p:nvPr/>
            </p:nvSpPr>
            <p:spPr bwMode="gray">
              <a:xfrm>
                <a:off x="2690" y="-4476"/>
                <a:ext cx="428" cy="467"/>
              </a:xfrm>
              <a:custGeom>
                <a:avLst/>
                <a:gdLst>
                  <a:gd name="T0" fmla="*/ 428 w 428"/>
                  <a:gd name="T1" fmla="*/ 0 h 467"/>
                  <a:gd name="T2" fmla="*/ 0 w 428"/>
                  <a:gd name="T3" fmla="*/ 26 h 467"/>
                  <a:gd name="T4" fmla="*/ 0 w 428"/>
                  <a:gd name="T5" fmla="*/ 467 h 467"/>
                  <a:gd name="T6" fmla="*/ 428 w 428"/>
                  <a:gd name="T7" fmla="*/ 437 h 467"/>
                  <a:gd name="T8" fmla="*/ 428 w 428"/>
                  <a:gd name="T9" fmla="*/ 0 h 467"/>
                  <a:gd name="T10" fmla="*/ 0 60000 65536"/>
                  <a:gd name="T11" fmla="*/ 0 60000 65536"/>
                  <a:gd name="T12" fmla="*/ 0 60000 65536"/>
                  <a:gd name="T13" fmla="*/ 0 60000 65536"/>
                  <a:gd name="T14" fmla="*/ 0 60000 65536"/>
                  <a:gd name="T15" fmla="*/ 0 w 428"/>
                  <a:gd name="T16" fmla="*/ 0 h 467"/>
                  <a:gd name="T17" fmla="*/ 428 w 428"/>
                  <a:gd name="T18" fmla="*/ 467 h 467"/>
                </a:gdLst>
                <a:ahLst/>
                <a:cxnLst>
                  <a:cxn ang="T10">
                    <a:pos x="T0" y="T1"/>
                  </a:cxn>
                  <a:cxn ang="T11">
                    <a:pos x="T2" y="T3"/>
                  </a:cxn>
                  <a:cxn ang="T12">
                    <a:pos x="T4" y="T5"/>
                  </a:cxn>
                  <a:cxn ang="T13">
                    <a:pos x="T6" y="T7"/>
                  </a:cxn>
                  <a:cxn ang="T14">
                    <a:pos x="T8" y="T9"/>
                  </a:cxn>
                </a:cxnLst>
                <a:rect l="T15" t="T16" r="T17" b="T18"/>
                <a:pathLst>
                  <a:path w="428" h="467">
                    <a:moveTo>
                      <a:pt x="428" y="0"/>
                    </a:moveTo>
                    <a:lnTo>
                      <a:pt x="0" y="26"/>
                    </a:lnTo>
                    <a:lnTo>
                      <a:pt x="0" y="467"/>
                    </a:lnTo>
                    <a:lnTo>
                      <a:pt x="428" y="437"/>
                    </a:lnTo>
                    <a:lnTo>
                      <a:pt x="428" y="0"/>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8" name="Freeform 156"/>
              <p:cNvSpPr>
                <a:spLocks/>
              </p:cNvSpPr>
              <p:nvPr/>
            </p:nvSpPr>
            <p:spPr bwMode="gray">
              <a:xfrm>
                <a:off x="2690" y="-4065"/>
                <a:ext cx="792" cy="500"/>
              </a:xfrm>
              <a:custGeom>
                <a:avLst/>
                <a:gdLst>
                  <a:gd name="T0" fmla="*/ 792 w 792"/>
                  <a:gd name="T1" fmla="*/ 439 h 500"/>
                  <a:gd name="T2" fmla="*/ 792 w 792"/>
                  <a:gd name="T3" fmla="*/ 0 h 500"/>
                  <a:gd name="T4" fmla="*/ 428 w 792"/>
                  <a:gd name="T5" fmla="*/ 26 h 500"/>
                  <a:gd name="T6" fmla="*/ 0 w 792"/>
                  <a:gd name="T7" fmla="*/ 56 h 500"/>
                  <a:gd name="T8" fmla="*/ 0 w 792"/>
                  <a:gd name="T9" fmla="*/ 500 h 500"/>
                  <a:gd name="T10" fmla="*/ 428 w 792"/>
                  <a:gd name="T11" fmla="*/ 467 h 500"/>
                  <a:gd name="T12" fmla="*/ 792 w 792"/>
                  <a:gd name="T13" fmla="*/ 439 h 500"/>
                  <a:gd name="T14" fmla="*/ 0 60000 65536"/>
                  <a:gd name="T15" fmla="*/ 0 60000 65536"/>
                  <a:gd name="T16" fmla="*/ 0 60000 65536"/>
                  <a:gd name="T17" fmla="*/ 0 60000 65536"/>
                  <a:gd name="T18" fmla="*/ 0 60000 65536"/>
                  <a:gd name="T19" fmla="*/ 0 60000 65536"/>
                  <a:gd name="T20" fmla="*/ 0 60000 65536"/>
                  <a:gd name="T21" fmla="*/ 0 w 792"/>
                  <a:gd name="T22" fmla="*/ 0 h 500"/>
                  <a:gd name="T23" fmla="*/ 792 w 792"/>
                  <a:gd name="T24" fmla="*/ 500 h 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2" h="500">
                    <a:moveTo>
                      <a:pt x="792" y="439"/>
                    </a:moveTo>
                    <a:lnTo>
                      <a:pt x="792" y="0"/>
                    </a:lnTo>
                    <a:lnTo>
                      <a:pt x="428" y="26"/>
                    </a:lnTo>
                    <a:lnTo>
                      <a:pt x="0" y="56"/>
                    </a:lnTo>
                    <a:lnTo>
                      <a:pt x="0" y="500"/>
                    </a:lnTo>
                    <a:lnTo>
                      <a:pt x="428" y="467"/>
                    </a:lnTo>
                    <a:lnTo>
                      <a:pt x="792" y="43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29" name="Freeform 157"/>
              <p:cNvSpPr>
                <a:spLocks/>
              </p:cNvSpPr>
              <p:nvPr/>
            </p:nvSpPr>
            <p:spPr bwMode="gray">
              <a:xfrm>
                <a:off x="3482" y="-4120"/>
                <a:ext cx="765" cy="494"/>
              </a:xfrm>
              <a:custGeom>
                <a:avLst/>
                <a:gdLst>
                  <a:gd name="T0" fmla="*/ 418 w 765"/>
                  <a:gd name="T1" fmla="*/ 26 h 494"/>
                  <a:gd name="T2" fmla="*/ 0 w 765"/>
                  <a:gd name="T3" fmla="*/ 55 h 494"/>
                  <a:gd name="T4" fmla="*/ 0 w 765"/>
                  <a:gd name="T5" fmla="*/ 494 h 494"/>
                  <a:gd name="T6" fmla="*/ 418 w 765"/>
                  <a:gd name="T7" fmla="*/ 461 h 494"/>
                  <a:gd name="T8" fmla="*/ 765 w 765"/>
                  <a:gd name="T9" fmla="*/ 433 h 494"/>
                  <a:gd name="T10" fmla="*/ 765 w 765"/>
                  <a:gd name="T11" fmla="*/ 0 h 494"/>
                  <a:gd name="T12" fmla="*/ 418 w 765"/>
                  <a:gd name="T13" fmla="*/ 26 h 494"/>
                  <a:gd name="T14" fmla="*/ 0 60000 65536"/>
                  <a:gd name="T15" fmla="*/ 0 60000 65536"/>
                  <a:gd name="T16" fmla="*/ 0 60000 65536"/>
                  <a:gd name="T17" fmla="*/ 0 60000 65536"/>
                  <a:gd name="T18" fmla="*/ 0 60000 65536"/>
                  <a:gd name="T19" fmla="*/ 0 60000 65536"/>
                  <a:gd name="T20" fmla="*/ 0 60000 65536"/>
                  <a:gd name="T21" fmla="*/ 0 w 765"/>
                  <a:gd name="T22" fmla="*/ 0 h 494"/>
                  <a:gd name="T23" fmla="*/ 765 w 765"/>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5" h="494">
                    <a:moveTo>
                      <a:pt x="418" y="26"/>
                    </a:moveTo>
                    <a:lnTo>
                      <a:pt x="0" y="55"/>
                    </a:lnTo>
                    <a:lnTo>
                      <a:pt x="0" y="494"/>
                    </a:lnTo>
                    <a:lnTo>
                      <a:pt x="418" y="461"/>
                    </a:lnTo>
                    <a:lnTo>
                      <a:pt x="765" y="433"/>
                    </a:lnTo>
                    <a:lnTo>
                      <a:pt x="765" y="0"/>
                    </a:lnTo>
                    <a:lnTo>
                      <a:pt x="418" y="26"/>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0" name="Freeform 158"/>
              <p:cNvSpPr>
                <a:spLocks/>
              </p:cNvSpPr>
              <p:nvPr/>
            </p:nvSpPr>
            <p:spPr bwMode="gray">
              <a:xfrm>
                <a:off x="3118" y="-4524"/>
                <a:ext cx="782" cy="485"/>
              </a:xfrm>
              <a:custGeom>
                <a:avLst/>
                <a:gdLst>
                  <a:gd name="T0" fmla="*/ 364 w 782"/>
                  <a:gd name="T1" fmla="*/ 459 h 485"/>
                  <a:gd name="T2" fmla="*/ 782 w 782"/>
                  <a:gd name="T3" fmla="*/ 430 h 485"/>
                  <a:gd name="T4" fmla="*/ 782 w 782"/>
                  <a:gd name="T5" fmla="*/ 0 h 485"/>
                  <a:gd name="T6" fmla="*/ 782 w 782"/>
                  <a:gd name="T7" fmla="*/ 0 h 485"/>
                  <a:gd name="T8" fmla="*/ 0 w 782"/>
                  <a:gd name="T9" fmla="*/ 48 h 485"/>
                  <a:gd name="T10" fmla="*/ 0 w 782"/>
                  <a:gd name="T11" fmla="*/ 485 h 485"/>
                  <a:gd name="T12" fmla="*/ 364 w 782"/>
                  <a:gd name="T13" fmla="*/ 459 h 485"/>
                  <a:gd name="T14" fmla="*/ 0 60000 65536"/>
                  <a:gd name="T15" fmla="*/ 0 60000 65536"/>
                  <a:gd name="T16" fmla="*/ 0 60000 65536"/>
                  <a:gd name="T17" fmla="*/ 0 60000 65536"/>
                  <a:gd name="T18" fmla="*/ 0 60000 65536"/>
                  <a:gd name="T19" fmla="*/ 0 60000 65536"/>
                  <a:gd name="T20" fmla="*/ 0 60000 65536"/>
                  <a:gd name="T21" fmla="*/ 0 w 782"/>
                  <a:gd name="T22" fmla="*/ 0 h 485"/>
                  <a:gd name="T23" fmla="*/ 782 w 782"/>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485">
                    <a:moveTo>
                      <a:pt x="364" y="459"/>
                    </a:moveTo>
                    <a:lnTo>
                      <a:pt x="782" y="430"/>
                    </a:lnTo>
                    <a:lnTo>
                      <a:pt x="782" y="0"/>
                    </a:lnTo>
                    <a:lnTo>
                      <a:pt x="0" y="48"/>
                    </a:lnTo>
                    <a:lnTo>
                      <a:pt x="0" y="485"/>
                    </a:lnTo>
                    <a:lnTo>
                      <a:pt x="364" y="45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1" name="Freeform 159"/>
              <p:cNvSpPr>
                <a:spLocks/>
              </p:cNvSpPr>
              <p:nvPr/>
            </p:nvSpPr>
            <p:spPr bwMode="gray">
              <a:xfrm>
                <a:off x="5749" y="-3435"/>
                <a:ext cx="681" cy="475"/>
              </a:xfrm>
              <a:custGeom>
                <a:avLst/>
                <a:gdLst>
                  <a:gd name="T0" fmla="*/ 0 w 681"/>
                  <a:gd name="T1" fmla="*/ 57 h 475"/>
                  <a:gd name="T2" fmla="*/ 0 w 681"/>
                  <a:gd name="T3" fmla="*/ 475 h 475"/>
                  <a:gd name="T4" fmla="*/ 681 w 681"/>
                  <a:gd name="T5" fmla="*/ 414 h 475"/>
                  <a:gd name="T6" fmla="*/ 681 w 681"/>
                  <a:gd name="T7" fmla="*/ 0 h 475"/>
                  <a:gd name="T8" fmla="*/ 364 w 681"/>
                  <a:gd name="T9" fmla="*/ 24 h 475"/>
                  <a:gd name="T10" fmla="*/ 0 w 681"/>
                  <a:gd name="T11" fmla="*/ 57 h 475"/>
                  <a:gd name="T12" fmla="*/ 0 60000 65536"/>
                  <a:gd name="T13" fmla="*/ 0 60000 65536"/>
                  <a:gd name="T14" fmla="*/ 0 60000 65536"/>
                  <a:gd name="T15" fmla="*/ 0 60000 65536"/>
                  <a:gd name="T16" fmla="*/ 0 60000 65536"/>
                  <a:gd name="T17" fmla="*/ 0 60000 65536"/>
                  <a:gd name="T18" fmla="*/ 0 w 681"/>
                  <a:gd name="T19" fmla="*/ 0 h 475"/>
                  <a:gd name="T20" fmla="*/ 681 w 681"/>
                  <a:gd name="T21" fmla="*/ 475 h 475"/>
                </a:gdLst>
                <a:ahLst/>
                <a:cxnLst>
                  <a:cxn ang="T12">
                    <a:pos x="T0" y="T1"/>
                  </a:cxn>
                  <a:cxn ang="T13">
                    <a:pos x="T2" y="T3"/>
                  </a:cxn>
                  <a:cxn ang="T14">
                    <a:pos x="T4" y="T5"/>
                  </a:cxn>
                  <a:cxn ang="T15">
                    <a:pos x="T6" y="T7"/>
                  </a:cxn>
                  <a:cxn ang="T16">
                    <a:pos x="T8" y="T9"/>
                  </a:cxn>
                  <a:cxn ang="T17">
                    <a:pos x="T10" y="T11"/>
                  </a:cxn>
                </a:cxnLst>
                <a:rect l="T18" t="T19" r="T20" b="T21"/>
                <a:pathLst>
                  <a:path w="681" h="475">
                    <a:moveTo>
                      <a:pt x="0" y="57"/>
                    </a:moveTo>
                    <a:lnTo>
                      <a:pt x="0" y="475"/>
                    </a:lnTo>
                    <a:lnTo>
                      <a:pt x="681" y="414"/>
                    </a:lnTo>
                    <a:lnTo>
                      <a:pt x="681" y="0"/>
                    </a:lnTo>
                    <a:lnTo>
                      <a:pt x="364" y="24"/>
                    </a:lnTo>
                    <a:lnTo>
                      <a:pt x="0" y="5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2" name="Freeform 160"/>
              <p:cNvSpPr>
                <a:spLocks/>
              </p:cNvSpPr>
              <p:nvPr/>
            </p:nvSpPr>
            <p:spPr bwMode="gray">
              <a:xfrm>
                <a:off x="4247" y="-3314"/>
                <a:ext cx="754" cy="503"/>
              </a:xfrm>
              <a:custGeom>
                <a:avLst/>
                <a:gdLst>
                  <a:gd name="T0" fmla="*/ 411 w 754"/>
                  <a:gd name="T1" fmla="*/ 31 h 503"/>
                  <a:gd name="T2" fmla="*/ 0 w 754"/>
                  <a:gd name="T3" fmla="*/ 66 h 503"/>
                  <a:gd name="T4" fmla="*/ 0 w 754"/>
                  <a:gd name="T5" fmla="*/ 503 h 503"/>
                  <a:gd name="T6" fmla="*/ 754 w 754"/>
                  <a:gd name="T7" fmla="*/ 430 h 503"/>
                  <a:gd name="T8" fmla="*/ 754 w 754"/>
                  <a:gd name="T9" fmla="*/ 0 h 503"/>
                  <a:gd name="T10" fmla="*/ 411 w 754"/>
                  <a:gd name="T11" fmla="*/ 31 h 503"/>
                  <a:gd name="T12" fmla="*/ 0 60000 65536"/>
                  <a:gd name="T13" fmla="*/ 0 60000 65536"/>
                  <a:gd name="T14" fmla="*/ 0 60000 65536"/>
                  <a:gd name="T15" fmla="*/ 0 60000 65536"/>
                  <a:gd name="T16" fmla="*/ 0 60000 65536"/>
                  <a:gd name="T17" fmla="*/ 0 60000 65536"/>
                  <a:gd name="T18" fmla="*/ 0 w 754"/>
                  <a:gd name="T19" fmla="*/ 0 h 503"/>
                  <a:gd name="T20" fmla="*/ 754 w 754"/>
                  <a:gd name="T21" fmla="*/ 503 h 503"/>
                </a:gdLst>
                <a:ahLst/>
                <a:cxnLst>
                  <a:cxn ang="T12">
                    <a:pos x="T0" y="T1"/>
                  </a:cxn>
                  <a:cxn ang="T13">
                    <a:pos x="T2" y="T3"/>
                  </a:cxn>
                  <a:cxn ang="T14">
                    <a:pos x="T4" y="T5"/>
                  </a:cxn>
                  <a:cxn ang="T15">
                    <a:pos x="T6" y="T7"/>
                  </a:cxn>
                  <a:cxn ang="T16">
                    <a:pos x="T8" y="T9"/>
                  </a:cxn>
                  <a:cxn ang="T17">
                    <a:pos x="T10" y="T11"/>
                  </a:cxn>
                </a:cxnLst>
                <a:rect l="T18" t="T19" r="T20" b="T21"/>
                <a:pathLst>
                  <a:path w="754" h="503">
                    <a:moveTo>
                      <a:pt x="411" y="31"/>
                    </a:moveTo>
                    <a:lnTo>
                      <a:pt x="0" y="66"/>
                    </a:lnTo>
                    <a:lnTo>
                      <a:pt x="0" y="503"/>
                    </a:lnTo>
                    <a:lnTo>
                      <a:pt x="754" y="430"/>
                    </a:lnTo>
                    <a:lnTo>
                      <a:pt x="754" y="0"/>
                    </a:lnTo>
                    <a:lnTo>
                      <a:pt x="411"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3" name="Freeform 161"/>
              <p:cNvSpPr>
                <a:spLocks/>
              </p:cNvSpPr>
              <p:nvPr/>
            </p:nvSpPr>
            <p:spPr bwMode="gray">
              <a:xfrm>
                <a:off x="2690" y="-3182"/>
                <a:ext cx="792" cy="525"/>
              </a:xfrm>
              <a:custGeom>
                <a:avLst/>
                <a:gdLst>
                  <a:gd name="T0" fmla="*/ 428 w 792"/>
                  <a:gd name="T1" fmla="*/ 33 h 525"/>
                  <a:gd name="T2" fmla="*/ 0 w 792"/>
                  <a:gd name="T3" fmla="*/ 69 h 525"/>
                  <a:gd name="T4" fmla="*/ 0 w 792"/>
                  <a:gd name="T5" fmla="*/ 525 h 525"/>
                  <a:gd name="T6" fmla="*/ 792 w 792"/>
                  <a:gd name="T7" fmla="*/ 447 h 525"/>
                  <a:gd name="T8" fmla="*/ 792 w 792"/>
                  <a:gd name="T9" fmla="*/ 0 h 525"/>
                  <a:gd name="T10" fmla="*/ 428 w 792"/>
                  <a:gd name="T11" fmla="*/ 33 h 525"/>
                  <a:gd name="T12" fmla="*/ 0 60000 65536"/>
                  <a:gd name="T13" fmla="*/ 0 60000 65536"/>
                  <a:gd name="T14" fmla="*/ 0 60000 65536"/>
                  <a:gd name="T15" fmla="*/ 0 60000 65536"/>
                  <a:gd name="T16" fmla="*/ 0 60000 65536"/>
                  <a:gd name="T17" fmla="*/ 0 60000 65536"/>
                  <a:gd name="T18" fmla="*/ 0 w 792"/>
                  <a:gd name="T19" fmla="*/ 0 h 525"/>
                  <a:gd name="T20" fmla="*/ 792 w 792"/>
                  <a:gd name="T21" fmla="*/ 525 h 525"/>
                </a:gdLst>
                <a:ahLst/>
                <a:cxnLst>
                  <a:cxn ang="T12">
                    <a:pos x="T0" y="T1"/>
                  </a:cxn>
                  <a:cxn ang="T13">
                    <a:pos x="T2" y="T3"/>
                  </a:cxn>
                  <a:cxn ang="T14">
                    <a:pos x="T4" y="T5"/>
                  </a:cxn>
                  <a:cxn ang="T15">
                    <a:pos x="T6" y="T7"/>
                  </a:cxn>
                  <a:cxn ang="T16">
                    <a:pos x="T8" y="T9"/>
                  </a:cxn>
                  <a:cxn ang="T17">
                    <a:pos x="T10" y="T11"/>
                  </a:cxn>
                </a:cxnLst>
                <a:rect l="T18" t="T19" r="T20" b="T21"/>
                <a:pathLst>
                  <a:path w="792" h="525">
                    <a:moveTo>
                      <a:pt x="428" y="33"/>
                    </a:moveTo>
                    <a:lnTo>
                      <a:pt x="0" y="69"/>
                    </a:lnTo>
                    <a:lnTo>
                      <a:pt x="0" y="525"/>
                    </a:lnTo>
                    <a:lnTo>
                      <a:pt x="792" y="447"/>
                    </a:lnTo>
                    <a:lnTo>
                      <a:pt x="792" y="0"/>
                    </a:lnTo>
                    <a:lnTo>
                      <a:pt x="428" y="33"/>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4" name="Freeform 162"/>
              <p:cNvSpPr>
                <a:spLocks/>
              </p:cNvSpPr>
              <p:nvPr/>
            </p:nvSpPr>
            <p:spPr bwMode="gray">
              <a:xfrm>
                <a:off x="3482" y="-3248"/>
                <a:ext cx="765" cy="513"/>
              </a:xfrm>
              <a:custGeom>
                <a:avLst/>
                <a:gdLst>
                  <a:gd name="T0" fmla="*/ 418 w 765"/>
                  <a:gd name="T1" fmla="*/ 31 h 513"/>
                  <a:gd name="T2" fmla="*/ 0 w 765"/>
                  <a:gd name="T3" fmla="*/ 66 h 513"/>
                  <a:gd name="T4" fmla="*/ 0 w 765"/>
                  <a:gd name="T5" fmla="*/ 513 h 513"/>
                  <a:gd name="T6" fmla="*/ 765 w 765"/>
                  <a:gd name="T7" fmla="*/ 437 h 513"/>
                  <a:gd name="T8" fmla="*/ 765 w 765"/>
                  <a:gd name="T9" fmla="*/ 0 h 513"/>
                  <a:gd name="T10" fmla="*/ 418 w 765"/>
                  <a:gd name="T11" fmla="*/ 31 h 513"/>
                  <a:gd name="T12" fmla="*/ 0 60000 65536"/>
                  <a:gd name="T13" fmla="*/ 0 60000 65536"/>
                  <a:gd name="T14" fmla="*/ 0 60000 65536"/>
                  <a:gd name="T15" fmla="*/ 0 60000 65536"/>
                  <a:gd name="T16" fmla="*/ 0 60000 65536"/>
                  <a:gd name="T17" fmla="*/ 0 60000 65536"/>
                  <a:gd name="T18" fmla="*/ 0 w 765"/>
                  <a:gd name="T19" fmla="*/ 0 h 513"/>
                  <a:gd name="T20" fmla="*/ 765 w 765"/>
                  <a:gd name="T21" fmla="*/ 513 h 513"/>
                </a:gdLst>
                <a:ahLst/>
                <a:cxnLst>
                  <a:cxn ang="T12">
                    <a:pos x="T0" y="T1"/>
                  </a:cxn>
                  <a:cxn ang="T13">
                    <a:pos x="T2" y="T3"/>
                  </a:cxn>
                  <a:cxn ang="T14">
                    <a:pos x="T4" y="T5"/>
                  </a:cxn>
                  <a:cxn ang="T15">
                    <a:pos x="T6" y="T7"/>
                  </a:cxn>
                  <a:cxn ang="T16">
                    <a:pos x="T8" y="T9"/>
                  </a:cxn>
                  <a:cxn ang="T17">
                    <a:pos x="T10" y="T11"/>
                  </a:cxn>
                </a:cxnLst>
                <a:rect l="T18" t="T19" r="T20" b="T21"/>
                <a:pathLst>
                  <a:path w="765" h="513">
                    <a:moveTo>
                      <a:pt x="418" y="31"/>
                    </a:moveTo>
                    <a:lnTo>
                      <a:pt x="0" y="66"/>
                    </a:lnTo>
                    <a:lnTo>
                      <a:pt x="0" y="513"/>
                    </a:lnTo>
                    <a:lnTo>
                      <a:pt x="765" y="437"/>
                    </a:lnTo>
                    <a:lnTo>
                      <a:pt x="765" y="0"/>
                    </a:lnTo>
                    <a:lnTo>
                      <a:pt x="418"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5" name="Freeform 163"/>
              <p:cNvSpPr>
                <a:spLocks/>
              </p:cNvSpPr>
              <p:nvPr/>
            </p:nvSpPr>
            <p:spPr bwMode="gray">
              <a:xfrm>
                <a:off x="2617" y="-3217"/>
                <a:ext cx="73" cy="560"/>
              </a:xfrm>
              <a:custGeom>
                <a:avLst/>
                <a:gdLst>
                  <a:gd name="T0" fmla="*/ 0 w 73"/>
                  <a:gd name="T1" fmla="*/ 0 h 560"/>
                  <a:gd name="T2" fmla="*/ 0 w 73"/>
                  <a:gd name="T3" fmla="*/ 446 h 560"/>
                  <a:gd name="T4" fmla="*/ 73 w 73"/>
                  <a:gd name="T5" fmla="*/ 560 h 560"/>
                  <a:gd name="T6" fmla="*/ 73 w 73"/>
                  <a:gd name="T7" fmla="*/ 104 h 560"/>
                  <a:gd name="T8" fmla="*/ 0 w 73"/>
                  <a:gd name="T9" fmla="*/ 0 h 560"/>
                  <a:gd name="T10" fmla="*/ 0 60000 65536"/>
                  <a:gd name="T11" fmla="*/ 0 60000 65536"/>
                  <a:gd name="T12" fmla="*/ 0 60000 65536"/>
                  <a:gd name="T13" fmla="*/ 0 60000 65536"/>
                  <a:gd name="T14" fmla="*/ 0 60000 65536"/>
                  <a:gd name="T15" fmla="*/ 0 w 73"/>
                  <a:gd name="T16" fmla="*/ 0 h 560"/>
                  <a:gd name="T17" fmla="*/ 73 w 73"/>
                  <a:gd name="T18" fmla="*/ 560 h 560"/>
                </a:gdLst>
                <a:ahLst/>
                <a:cxnLst>
                  <a:cxn ang="T10">
                    <a:pos x="T0" y="T1"/>
                  </a:cxn>
                  <a:cxn ang="T11">
                    <a:pos x="T2" y="T3"/>
                  </a:cxn>
                  <a:cxn ang="T12">
                    <a:pos x="T4" y="T5"/>
                  </a:cxn>
                  <a:cxn ang="T13">
                    <a:pos x="T6" y="T7"/>
                  </a:cxn>
                  <a:cxn ang="T14">
                    <a:pos x="T8" y="T9"/>
                  </a:cxn>
                </a:cxnLst>
                <a:rect l="T15" t="T16" r="T17" b="T18"/>
                <a:pathLst>
                  <a:path w="73" h="560">
                    <a:moveTo>
                      <a:pt x="0" y="0"/>
                    </a:moveTo>
                    <a:lnTo>
                      <a:pt x="0" y="446"/>
                    </a:lnTo>
                    <a:lnTo>
                      <a:pt x="73" y="560"/>
                    </a:lnTo>
                    <a:lnTo>
                      <a:pt x="73" y="104"/>
                    </a:lnTo>
                    <a:lnTo>
                      <a:pt x="0" y="0"/>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6" name="Freeform 164"/>
              <p:cNvSpPr>
                <a:spLocks/>
              </p:cNvSpPr>
              <p:nvPr/>
            </p:nvSpPr>
            <p:spPr bwMode="gray">
              <a:xfrm>
                <a:off x="5749" y="-4276"/>
                <a:ext cx="681" cy="471"/>
              </a:xfrm>
              <a:custGeom>
                <a:avLst/>
                <a:gdLst>
                  <a:gd name="T0" fmla="*/ 0 w 681"/>
                  <a:gd name="T1" fmla="*/ 50 h 471"/>
                  <a:gd name="T2" fmla="*/ 0 w 681"/>
                  <a:gd name="T3" fmla="*/ 471 h 471"/>
                  <a:gd name="T4" fmla="*/ 364 w 681"/>
                  <a:gd name="T5" fmla="*/ 442 h 471"/>
                  <a:gd name="T6" fmla="*/ 681 w 681"/>
                  <a:gd name="T7" fmla="*/ 419 h 471"/>
                  <a:gd name="T8" fmla="*/ 681 w 681"/>
                  <a:gd name="T9" fmla="*/ 0 h 471"/>
                  <a:gd name="T10" fmla="*/ 364 w 681"/>
                  <a:gd name="T11" fmla="*/ 22 h 471"/>
                  <a:gd name="T12" fmla="*/ 0 w 681"/>
                  <a:gd name="T13" fmla="*/ 50 h 471"/>
                  <a:gd name="T14" fmla="*/ 0 60000 65536"/>
                  <a:gd name="T15" fmla="*/ 0 60000 65536"/>
                  <a:gd name="T16" fmla="*/ 0 60000 65536"/>
                  <a:gd name="T17" fmla="*/ 0 60000 65536"/>
                  <a:gd name="T18" fmla="*/ 0 60000 65536"/>
                  <a:gd name="T19" fmla="*/ 0 60000 65536"/>
                  <a:gd name="T20" fmla="*/ 0 60000 65536"/>
                  <a:gd name="T21" fmla="*/ 0 w 681"/>
                  <a:gd name="T22" fmla="*/ 0 h 471"/>
                  <a:gd name="T23" fmla="*/ 681 w 681"/>
                  <a:gd name="T24" fmla="*/ 471 h 4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1" h="471">
                    <a:moveTo>
                      <a:pt x="0" y="50"/>
                    </a:moveTo>
                    <a:lnTo>
                      <a:pt x="0" y="471"/>
                    </a:lnTo>
                    <a:lnTo>
                      <a:pt x="364" y="442"/>
                    </a:lnTo>
                    <a:lnTo>
                      <a:pt x="681" y="419"/>
                    </a:lnTo>
                    <a:lnTo>
                      <a:pt x="681" y="0"/>
                    </a:lnTo>
                    <a:lnTo>
                      <a:pt x="364" y="22"/>
                    </a:lnTo>
                    <a:lnTo>
                      <a:pt x="0" y="50"/>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7" name="Freeform 165"/>
              <p:cNvSpPr>
                <a:spLocks/>
              </p:cNvSpPr>
              <p:nvPr/>
            </p:nvSpPr>
            <p:spPr bwMode="gray">
              <a:xfrm>
                <a:off x="5001" y="-3378"/>
                <a:ext cx="748" cy="494"/>
              </a:xfrm>
              <a:custGeom>
                <a:avLst/>
                <a:gdLst>
                  <a:gd name="T0" fmla="*/ 392 w 748"/>
                  <a:gd name="T1" fmla="*/ 31 h 494"/>
                  <a:gd name="T2" fmla="*/ 0 w 748"/>
                  <a:gd name="T3" fmla="*/ 64 h 494"/>
                  <a:gd name="T4" fmla="*/ 0 w 748"/>
                  <a:gd name="T5" fmla="*/ 494 h 494"/>
                  <a:gd name="T6" fmla="*/ 748 w 748"/>
                  <a:gd name="T7" fmla="*/ 418 h 494"/>
                  <a:gd name="T8" fmla="*/ 748 w 748"/>
                  <a:gd name="T9" fmla="*/ 0 h 494"/>
                  <a:gd name="T10" fmla="*/ 392 w 748"/>
                  <a:gd name="T11" fmla="*/ 31 h 494"/>
                  <a:gd name="T12" fmla="*/ 0 60000 65536"/>
                  <a:gd name="T13" fmla="*/ 0 60000 65536"/>
                  <a:gd name="T14" fmla="*/ 0 60000 65536"/>
                  <a:gd name="T15" fmla="*/ 0 60000 65536"/>
                  <a:gd name="T16" fmla="*/ 0 60000 65536"/>
                  <a:gd name="T17" fmla="*/ 0 60000 65536"/>
                  <a:gd name="T18" fmla="*/ 0 w 748"/>
                  <a:gd name="T19" fmla="*/ 0 h 494"/>
                  <a:gd name="T20" fmla="*/ 748 w 748"/>
                  <a:gd name="T21" fmla="*/ 494 h 494"/>
                </a:gdLst>
                <a:ahLst/>
                <a:cxnLst>
                  <a:cxn ang="T12">
                    <a:pos x="T0" y="T1"/>
                  </a:cxn>
                  <a:cxn ang="T13">
                    <a:pos x="T2" y="T3"/>
                  </a:cxn>
                  <a:cxn ang="T14">
                    <a:pos x="T4" y="T5"/>
                  </a:cxn>
                  <a:cxn ang="T15">
                    <a:pos x="T6" y="T7"/>
                  </a:cxn>
                  <a:cxn ang="T16">
                    <a:pos x="T8" y="T9"/>
                  </a:cxn>
                  <a:cxn ang="T17">
                    <a:pos x="T10" y="T11"/>
                  </a:cxn>
                </a:cxnLst>
                <a:rect l="T18" t="T19" r="T20" b="T21"/>
                <a:pathLst>
                  <a:path w="748" h="494">
                    <a:moveTo>
                      <a:pt x="392" y="31"/>
                    </a:moveTo>
                    <a:lnTo>
                      <a:pt x="0" y="64"/>
                    </a:lnTo>
                    <a:lnTo>
                      <a:pt x="0" y="494"/>
                    </a:lnTo>
                    <a:lnTo>
                      <a:pt x="748" y="418"/>
                    </a:lnTo>
                    <a:lnTo>
                      <a:pt x="748" y="0"/>
                    </a:lnTo>
                    <a:lnTo>
                      <a:pt x="392"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8" name="Freeform 166"/>
              <p:cNvSpPr>
                <a:spLocks/>
              </p:cNvSpPr>
              <p:nvPr/>
            </p:nvSpPr>
            <p:spPr bwMode="gray">
              <a:xfrm>
                <a:off x="6113" y="-3857"/>
                <a:ext cx="317" cy="446"/>
              </a:xfrm>
              <a:custGeom>
                <a:avLst/>
                <a:gdLst>
                  <a:gd name="T0" fmla="*/ 0 w 317"/>
                  <a:gd name="T1" fmla="*/ 446 h 446"/>
                  <a:gd name="T2" fmla="*/ 317 w 317"/>
                  <a:gd name="T3" fmla="*/ 422 h 446"/>
                  <a:gd name="T4" fmla="*/ 317 w 317"/>
                  <a:gd name="T5" fmla="*/ 0 h 446"/>
                  <a:gd name="T6" fmla="*/ 0 w 317"/>
                  <a:gd name="T7" fmla="*/ 23 h 446"/>
                  <a:gd name="T8" fmla="*/ 0 w 317"/>
                  <a:gd name="T9" fmla="*/ 446 h 446"/>
                  <a:gd name="T10" fmla="*/ 0 60000 65536"/>
                  <a:gd name="T11" fmla="*/ 0 60000 65536"/>
                  <a:gd name="T12" fmla="*/ 0 60000 65536"/>
                  <a:gd name="T13" fmla="*/ 0 60000 65536"/>
                  <a:gd name="T14" fmla="*/ 0 60000 65536"/>
                  <a:gd name="T15" fmla="*/ 0 w 317"/>
                  <a:gd name="T16" fmla="*/ 0 h 446"/>
                  <a:gd name="T17" fmla="*/ 317 w 317"/>
                  <a:gd name="T18" fmla="*/ 446 h 446"/>
                </a:gdLst>
                <a:ahLst/>
                <a:cxnLst>
                  <a:cxn ang="T10">
                    <a:pos x="T0" y="T1"/>
                  </a:cxn>
                  <a:cxn ang="T11">
                    <a:pos x="T2" y="T3"/>
                  </a:cxn>
                  <a:cxn ang="T12">
                    <a:pos x="T4" y="T5"/>
                  </a:cxn>
                  <a:cxn ang="T13">
                    <a:pos x="T6" y="T7"/>
                  </a:cxn>
                  <a:cxn ang="T14">
                    <a:pos x="T8" y="T9"/>
                  </a:cxn>
                </a:cxnLst>
                <a:rect l="T15" t="T16" r="T17" b="T18"/>
                <a:pathLst>
                  <a:path w="317" h="446">
                    <a:moveTo>
                      <a:pt x="0" y="446"/>
                    </a:moveTo>
                    <a:lnTo>
                      <a:pt x="317" y="422"/>
                    </a:lnTo>
                    <a:lnTo>
                      <a:pt x="317" y="0"/>
                    </a:lnTo>
                    <a:lnTo>
                      <a:pt x="0" y="23"/>
                    </a:lnTo>
                    <a:lnTo>
                      <a:pt x="0" y="446"/>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39" name="Freeform 167"/>
              <p:cNvSpPr>
                <a:spLocks/>
              </p:cNvSpPr>
              <p:nvPr/>
            </p:nvSpPr>
            <p:spPr bwMode="gray">
              <a:xfrm>
                <a:off x="2617" y="-3659"/>
                <a:ext cx="73" cy="546"/>
              </a:xfrm>
              <a:custGeom>
                <a:avLst/>
                <a:gdLst>
                  <a:gd name="T0" fmla="*/ 73 w 73"/>
                  <a:gd name="T1" fmla="*/ 94 h 546"/>
                  <a:gd name="T2" fmla="*/ 0 w 73"/>
                  <a:gd name="T3" fmla="*/ 0 h 546"/>
                  <a:gd name="T4" fmla="*/ 0 w 73"/>
                  <a:gd name="T5" fmla="*/ 442 h 546"/>
                  <a:gd name="T6" fmla="*/ 73 w 73"/>
                  <a:gd name="T7" fmla="*/ 546 h 546"/>
                  <a:gd name="T8" fmla="*/ 73 w 73"/>
                  <a:gd name="T9" fmla="*/ 94 h 546"/>
                  <a:gd name="T10" fmla="*/ 0 60000 65536"/>
                  <a:gd name="T11" fmla="*/ 0 60000 65536"/>
                  <a:gd name="T12" fmla="*/ 0 60000 65536"/>
                  <a:gd name="T13" fmla="*/ 0 60000 65536"/>
                  <a:gd name="T14" fmla="*/ 0 60000 65536"/>
                  <a:gd name="T15" fmla="*/ 0 w 73"/>
                  <a:gd name="T16" fmla="*/ 0 h 546"/>
                  <a:gd name="T17" fmla="*/ 73 w 73"/>
                  <a:gd name="T18" fmla="*/ 546 h 546"/>
                </a:gdLst>
                <a:ahLst/>
                <a:cxnLst>
                  <a:cxn ang="T10">
                    <a:pos x="T0" y="T1"/>
                  </a:cxn>
                  <a:cxn ang="T11">
                    <a:pos x="T2" y="T3"/>
                  </a:cxn>
                  <a:cxn ang="T12">
                    <a:pos x="T4" y="T5"/>
                  </a:cxn>
                  <a:cxn ang="T13">
                    <a:pos x="T6" y="T7"/>
                  </a:cxn>
                  <a:cxn ang="T14">
                    <a:pos x="T8" y="T9"/>
                  </a:cxn>
                </a:cxnLst>
                <a:rect l="T15" t="T16" r="T17" b="T18"/>
                <a:pathLst>
                  <a:path w="73" h="546">
                    <a:moveTo>
                      <a:pt x="73" y="94"/>
                    </a:moveTo>
                    <a:lnTo>
                      <a:pt x="0" y="0"/>
                    </a:lnTo>
                    <a:lnTo>
                      <a:pt x="0" y="442"/>
                    </a:lnTo>
                    <a:lnTo>
                      <a:pt x="73" y="546"/>
                    </a:lnTo>
                    <a:lnTo>
                      <a:pt x="73" y="94"/>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40" name="Freeform 168"/>
              <p:cNvSpPr>
                <a:spLocks/>
              </p:cNvSpPr>
              <p:nvPr/>
            </p:nvSpPr>
            <p:spPr bwMode="gray">
              <a:xfrm>
                <a:off x="3805" y="-4632"/>
                <a:ext cx="853" cy="108"/>
              </a:xfrm>
              <a:custGeom>
                <a:avLst/>
                <a:gdLst>
                  <a:gd name="T0" fmla="*/ 95 w 853"/>
                  <a:gd name="T1" fmla="*/ 108 h 108"/>
                  <a:gd name="T2" fmla="*/ 853 w 853"/>
                  <a:gd name="T3" fmla="*/ 63 h 108"/>
                  <a:gd name="T4" fmla="*/ 747 w 853"/>
                  <a:gd name="T5" fmla="*/ 0 h 108"/>
                  <a:gd name="T6" fmla="*/ 0 w 853"/>
                  <a:gd name="T7" fmla="*/ 40 h 108"/>
                  <a:gd name="T8" fmla="*/ 95 w 853"/>
                  <a:gd name="T9" fmla="*/ 108 h 108"/>
                  <a:gd name="T10" fmla="*/ 95 w 853"/>
                  <a:gd name="T11" fmla="*/ 108 h 108"/>
                  <a:gd name="T12" fmla="*/ 0 60000 65536"/>
                  <a:gd name="T13" fmla="*/ 0 60000 65536"/>
                  <a:gd name="T14" fmla="*/ 0 60000 65536"/>
                  <a:gd name="T15" fmla="*/ 0 60000 65536"/>
                  <a:gd name="T16" fmla="*/ 0 60000 65536"/>
                  <a:gd name="T17" fmla="*/ 0 60000 65536"/>
                  <a:gd name="T18" fmla="*/ 0 w 853"/>
                  <a:gd name="T19" fmla="*/ 0 h 108"/>
                  <a:gd name="T20" fmla="*/ 853 w 853"/>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853" h="108">
                    <a:moveTo>
                      <a:pt x="95" y="108"/>
                    </a:moveTo>
                    <a:lnTo>
                      <a:pt x="853" y="63"/>
                    </a:lnTo>
                    <a:lnTo>
                      <a:pt x="747" y="0"/>
                    </a:lnTo>
                    <a:lnTo>
                      <a:pt x="0" y="40"/>
                    </a:lnTo>
                    <a:lnTo>
                      <a:pt x="95" y="108"/>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41" name="Freeform 169"/>
              <p:cNvSpPr>
                <a:spLocks/>
              </p:cNvSpPr>
              <p:nvPr/>
            </p:nvSpPr>
            <p:spPr bwMode="gray">
              <a:xfrm>
                <a:off x="2617" y="-4091"/>
                <a:ext cx="73" cy="526"/>
              </a:xfrm>
              <a:custGeom>
                <a:avLst/>
                <a:gdLst>
                  <a:gd name="T0" fmla="*/ 73 w 73"/>
                  <a:gd name="T1" fmla="*/ 82 h 526"/>
                  <a:gd name="T2" fmla="*/ 0 w 73"/>
                  <a:gd name="T3" fmla="*/ 0 h 526"/>
                  <a:gd name="T4" fmla="*/ 0 w 73"/>
                  <a:gd name="T5" fmla="*/ 432 h 526"/>
                  <a:gd name="T6" fmla="*/ 73 w 73"/>
                  <a:gd name="T7" fmla="*/ 526 h 526"/>
                  <a:gd name="T8" fmla="*/ 73 w 73"/>
                  <a:gd name="T9" fmla="*/ 82 h 526"/>
                  <a:gd name="T10" fmla="*/ 0 60000 65536"/>
                  <a:gd name="T11" fmla="*/ 0 60000 65536"/>
                  <a:gd name="T12" fmla="*/ 0 60000 65536"/>
                  <a:gd name="T13" fmla="*/ 0 60000 65536"/>
                  <a:gd name="T14" fmla="*/ 0 60000 65536"/>
                  <a:gd name="T15" fmla="*/ 0 w 73"/>
                  <a:gd name="T16" fmla="*/ 0 h 526"/>
                  <a:gd name="T17" fmla="*/ 73 w 73"/>
                  <a:gd name="T18" fmla="*/ 526 h 526"/>
                </a:gdLst>
                <a:ahLst/>
                <a:cxnLst>
                  <a:cxn ang="T10">
                    <a:pos x="T0" y="T1"/>
                  </a:cxn>
                  <a:cxn ang="T11">
                    <a:pos x="T2" y="T3"/>
                  </a:cxn>
                  <a:cxn ang="T12">
                    <a:pos x="T4" y="T5"/>
                  </a:cxn>
                  <a:cxn ang="T13">
                    <a:pos x="T6" y="T7"/>
                  </a:cxn>
                  <a:cxn ang="T14">
                    <a:pos x="T8" y="T9"/>
                  </a:cxn>
                </a:cxnLst>
                <a:rect l="T15" t="T16" r="T17" b="T18"/>
                <a:pathLst>
                  <a:path w="73" h="526">
                    <a:moveTo>
                      <a:pt x="73" y="82"/>
                    </a:moveTo>
                    <a:lnTo>
                      <a:pt x="0" y="0"/>
                    </a:lnTo>
                    <a:lnTo>
                      <a:pt x="0" y="432"/>
                    </a:lnTo>
                    <a:lnTo>
                      <a:pt x="73" y="526"/>
                    </a:lnTo>
                    <a:lnTo>
                      <a:pt x="73" y="82"/>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42" name="Freeform 170"/>
              <p:cNvSpPr>
                <a:spLocks/>
              </p:cNvSpPr>
              <p:nvPr/>
            </p:nvSpPr>
            <p:spPr bwMode="gray">
              <a:xfrm>
                <a:off x="4552" y="-4672"/>
                <a:ext cx="841" cy="103"/>
              </a:xfrm>
              <a:custGeom>
                <a:avLst/>
                <a:gdLst>
                  <a:gd name="T0" fmla="*/ 841 w 841"/>
                  <a:gd name="T1" fmla="*/ 61 h 103"/>
                  <a:gd name="T2" fmla="*/ 725 w 841"/>
                  <a:gd name="T3" fmla="*/ 0 h 103"/>
                  <a:gd name="T4" fmla="*/ 0 w 841"/>
                  <a:gd name="T5" fmla="*/ 40 h 103"/>
                  <a:gd name="T6" fmla="*/ 106 w 841"/>
                  <a:gd name="T7" fmla="*/ 103 h 103"/>
                  <a:gd name="T8" fmla="*/ 841 w 841"/>
                  <a:gd name="T9" fmla="*/ 61 h 103"/>
                  <a:gd name="T10" fmla="*/ 0 60000 65536"/>
                  <a:gd name="T11" fmla="*/ 0 60000 65536"/>
                  <a:gd name="T12" fmla="*/ 0 60000 65536"/>
                  <a:gd name="T13" fmla="*/ 0 60000 65536"/>
                  <a:gd name="T14" fmla="*/ 0 60000 65536"/>
                  <a:gd name="T15" fmla="*/ 0 w 841"/>
                  <a:gd name="T16" fmla="*/ 0 h 103"/>
                  <a:gd name="T17" fmla="*/ 841 w 841"/>
                  <a:gd name="T18" fmla="*/ 103 h 103"/>
                </a:gdLst>
                <a:ahLst/>
                <a:cxnLst>
                  <a:cxn ang="T10">
                    <a:pos x="T0" y="T1"/>
                  </a:cxn>
                  <a:cxn ang="T11">
                    <a:pos x="T2" y="T3"/>
                  </a:cxn>
                  <a:cxn ang="T12">
                    <a:pos x="T4" y="T5"/>
                  </a:cxn>
                  <a:cxn ang="T13">
                    <a:pos x="T6" y="T7"/>
                  </a:cxn>
                  <a:cxn ang="T14">
                    <a:pos x="T8" y="T9"/>
                  </a:cxn>
                </a:cxnLst>
                <a:rect l="T15" t="T16" r="T17" b="T18"/>
                <a:pathLst>
                  <a:path w="841" h="103">
                    <a:moveTo>
                      <a:pt x="841" y="61"/>
                    </a:moveTo>
                    <a:lnTo>
                      <a:pt x="725" y="0"/>
                    </a:lnTo>
                    <a:lnTo>
                      <a:pt x="0" y="40"/>
                    </a:lnTo>
                    <a:lnTo>
                      <a:pt x="106" y="103"/>
                    </a:lnTo>
                    <a:lnTo>
                      <a:pt x="841" y="6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43" name="Freeform 171"/>
              <p:cNvSpPr>
                <a:spLocks/>
              </p:cNvSpPr>
              <p:nvPr/>
            </p:nvSpPr>
            <p:spPr bwMode="gray">
              <a:xfrm>
                <a:off x="3035" y="-4592"/>
                <a:ext cx="865" cy="116"/>
              </a:xfrm>
              <a:custGeom>
                <a:avLst/>
                <a:gdLst>
                  <a:gd name="T0" fmla="*/ 865 w 865"/>
                  <a:gd name="T1" fmla="*/ 68 h 116"/>
                  <a:gd name="T2" fmla="*/ 770 w 865"/>
                  <a:gd name="T3" fmla="*/ 0 h 116"/>
                  <a:gd name="T4" fmla="*/ 0 w 865"/>
                  <a:gd name="T5" fmla="*/ 42 h 116"/>
                  <a:gd name="T6" fmla="*/ 83 w 865"/>
                  <a:gd name="T7" fmla="*/ 116 h 116"/>
                  <a:gd name="T8" fmla="*/ 865 w 865"/>
                  <a:gd name="T9" fmla="*/ 68 h 116"/>
                  <a:gd name="T10" fmla="*/ 0 60000 65536"/>
                  <a:gd name="T11" fmla="*/ 0 60000 65536"/>
                  <a:gd name="T12" fmla="*/ 0 60000 65536"/>
                  <a:gd name="T13" fmla="*/ 0 60000 65536"/>
                  <a:gd name="T14" fmla="*/ 0 60000 65536"/>
                  <a:gd name="T15" fmla="*/ 0 w 865"/>
                  <a:gd name="T16" fmla="*/ 0 h 116"/>
                  <a:gd name="T17" fmla="*/ 865 w 865"/>
                  <a:gd name="T18" fmla="*/ 116 h 116"/>
                </a:gdLst>
                <a:ahLst/>
                <a:cxnLst>
                  <a:cxn ang="T10">
                    <a:pos x="T0" y="T1"/>
                  </a:cxn>
                  <a:cxn ang="T11">
                    <a:pos x="T2" y="T3"/>
                  </a:cxn>
                  <a:cxn ang="T12">
                    <a:pos x="T4" y="T5"/>
                  </a:cxn>
                  <a:cxn ang="T13">
                    <a:pos x="T6" y="T7"/>
                  </a:cxn>
                  <a:cxn ang="T14">
                    <a:pos x="T8" y="T9"/>
                  </a:cxn>
                </a:cxnLst>
                <a:rect l="T15" t="T16" r="T17" b="T18"/>
                <a:pathLst>
                  <a:path w="865" h="116">
                    <a:moveTo>
                      <a:pt x="865" y="68"/>
                    </a:moveTo>
                    <a:lnTo>
                      <a:pt x="770" y="0"/>
                    </a:lnTo>
                    <a:lnTo>
                      <a:pt x="0" y="42"/>
                    </a:lnTo>
                    <a:lnTo>
                      <a:pt x="83" y="116"/>
                    </a:lnTo>
                    <a:lnTo>
                      <a:pt x="865" y="68"/>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44" name="Freeform 172"/>
              <p:cNvSpPr>
                <a:spLocks/>
              </p:cNvSpPr>
              <p:nvPr/>
            </p:nvSpPr>
            <p:spPr bwMode="gray">
              <a:xfrm>
                <a:off x="2617" y="-4526"/>
                <a:ext cx="73" cy="517"/>
              </a:xfrm>
              <a:custGeom>
                <a:avLst/>
                <a:gdLst>
                  <a:gd name="T0" fmla="*/ 73 w 73"/>
                  <a:gd name="T1" fmla="*/ 76 h 517"/>
                  <a:gd name="T2" fmla="*/ 0 w 73"/>
                  <a:gd name="T3" fmla="*/ 0 h 517"/>
                  <a:gd name="T4" fmla="*/ 0 w 73"/>
                  <a:gd name="T5" fmla="*/ 435 h 517"/>
                  <a:gd name="T6" fmla="*/ 73 w 73"/>
                  <a:gd name="T7" fmla="*/ 517 h 517"/>
                  <a:gd name="T8" fmla="*/ 73 w 73"/>
                  <a:gd name="T9" fmla="*/ 76 h 517"/>
                  <a:gd name="T10" fmla="*/ 0 60000 65536"/>
                  <a:gd name="T11" fmla="*/ 0 60000 65536"/>
                  <a:gd name="T12" fmla="*/ 0 60000 65536"/>
                  <a:gd name="T13" fmla="*/ 0 60000 65536"/>
                  <a:gd name="T14" fmla="*/ 0 60000 65536"/>
                  <a:gd name="T15" fmla="*/ 0 w 73"/>
                  <a:gd name="T16" fmla="*/ 0 h 517"/>
                  <a:gd name="T17" fmla="*/ 73 w 73"/>
                  <a:gd name="T18" fmla="*/ 517 h 517"/>
                </a:gdLst>
                <a:ahLst/>
                <a:cxnLst>
                  <a:cxn ang="T10">
                    <a:pos x="T0" y="T1"/>
                  </a:cxn>
                  <a:cxn ang="T11">
                    <a:pos x="T2" y="T3"/>
                  </a:cxn>
                  <a:cxn ang="T12">
                    <a:pos x="T4" y="T5"/>
                  </a:cxn>
                  <a:cxn ang="T13">
                    <a:pos x="T6" y="T7"/>
                  </a:cxn>
                  <a:cxn ang="T14">
                    <a:pos x="T8" y="T9"/>
                  </a:cxn>
                </a:cxnLst>
                <a:rect l="T15" t="T16" r="T17" b="T18"/>
                <a:pathLst>
                  <a:path w="73" h="517">
                    <a:moveTo>
                      <a:pt x="73" y="76"/>
                    </a:moveTo>
                    <a:lnTo>
                      <a:pt x="0" y="0"/>
                    </a:lnTo>
                    <a:lnTo>
                      <a:pt x="0" y="435"/>
                    </a:lnTo>
                    <a:lnTo>
                      <a:pt x="73" y="517"/>
                    </a:lnTo>
                    <a:lnTo>
                      <a:pt x="73" y="76"/>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145" name="Freeform 173"/>
              <p:cNvSpPr>
                <a:spLocks/>
              </p:cNvSpPr>
              <p:nvPr/>
            </p:nvSpPr>
            <p:spPr bwMode="gray">
              <a:xfrm>
                <a:off x="2617" y="-4550"/>
                <a:ext cx="501" cy="100"/>
              </a:xfrm>
              <a:custGeom>
                <a:avLst/>
                <a:gdLst>
                  <a:gd name="T0" fmla="*/ 501 w 501"/>
                  <a:gd name="T1" fmla="*/ 74 h 100"/>
                  <a:gd name="T2" fmla="*/ 418 w 501"/>
                  <a:gd name="T3" fmla="*/ 0 h 100"/>
                  <a:gd name="T4" fmla="*/ 0 w 501"/>
                  <a:gd name="T5" fmla="*/ 24 h 100"/>
                  <a:gd name="T6" fmla="*/ 73 w 501"/>
                  <a:gd name="T7" fmla="*/ 100 h 100"/>
                  <a:gd name="T8" fmla="*/ 501 w 501"/>
                  <a:gd name="T9" fmla="*/ 74 h 100"/>
                  <a:gd name="T10" fmla="*/ 0 60000 65536"/>
                  <a:gd name="T11" fmla="*/ 0 60000 65536"/>
                  <a:gd name="T12" fmla="*/ 0 60000 65536"/>
                  <a:gd name="T13" fmla="*/ 0 60000 65536"/>
                  <a:gd name="T14" fmla="*/ 0 60000 65536"/>
                  <a:gd name="T15" fmla="*/ 0 w 501"/>
                  <a:gd name="T16" fmla="*/ 0 h 100"/>
                  <a:gd name="T17" fmla="*/ 501 w 501"/>
                  <a:gd name="T18" fmla="*/ 100 h 100"/>
                </a:gdLst>
                <a:ahLst/>
                <a:cxnLst>
                  <a:cxn ang="T10">
                    <a:pos x="T0" y="T1"/>
                  </a:cxn>
                  <a:cxn ang="T11">
                    <a:pos x="T2" y="T3"/>
                  </a:cxn>
                  <a:cxn ang="T12">
                    <a:pos x="T4" y="T5"/>
                  </a:cxn>
                  <a:cxn ang="T13">
                    <a:pos x="T6" y="T7"/>
                  </a:cxn>
                  <a:cxn ang="T14">
                    <a:pos x="T8" y="T9"/>
                  </a:cxn>
                </a:cxnLst>
                <a:rect l="T15" t="T16" r="T17" b="T18"/>
                <a:pathLst>
                  <a:path w="501" h="100">
                    <a:moveTo>
                      <a:pt x="501" y="74"/>
                    </a:moveTo>
                    <a:lnTo>
                      <a:pt x="418" y="0"/>
                    </a:lnTo>
                    <a:lnTo>
                      <a:pt x="0" y="24"/>
                    </a:lnTo>
                    <a:lnTo>
                      <a:pt x="73" y="100"/>
                    </a:lnTo>
                    <a:lnTo>
                      <a:pt x="501" y="74"/>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grpSp>
      </p:grpSp>
      <p:sp>
        <p:nvSpPr>
          <p:cNvPr id="148" name="Text Box 541"/>
          <p:cNvSpPr txBox="1">
            <a:spLocks noChangeArrowheads="1"/>
          </p:cNvSpPr>
          <p:nvPr/>
        </p:nvSpPr>
        <p:spPr bwMode="gray">
          <a:xfrm>
            <a:off x="4276725" y="1600200"/>
            <a:ext cx="1484313" cy="246063"/>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BIG-IP Edge Gateway</a:t>
            </a:r>
          </a:p>
        </p:txBody>
      </p:sp>
      <p:pic>
        <p:nvPicPr>
          <p:cNvPr id="149" name="Picture 1208" descr="HiRes.jpg"/>
          <p:cNvPicPr>
            <a:picLocks noChangeAspect="1"/>
          </p:cNvPicPr>
          <p:nvPr/>
        </p:nvPicPr>
        <p:blipFill>
          <a:blip r:embed="rId8" cstate="print">
            <a:clrChange>
              <a:clrFrom>
                <a:srgbClr val="FFFFFF"/>
              </a:clrFrom>
              <a:clrTo>
                <a:srgbClr val="FFFFFF">
                  <a:alpha val="0"/>
                </a:srgbClr>
              </a:clrTo>
            </a:clrChange>
          </a:blip>
          <a:srcRect l="5853" t="4626" r="74634" b="61404"/>
          <a:stretch>
            <a:fillRect/>
          </a:stretch>
        </p:blipFill>
        <p:spPr bwMode="auto">
          <a:xfrm>
            <a:off x="7239000" y="685800"/>
            <a:ext cx="1524000" cy="1981200"/>
          </a:xfrm>
          <a:prstGeom prst="rect">
            <a:avLst/>
          </a:prstGeom>
          <a:noFill/>
          <a:ln w="9525">
            <a:noFill/>
            <a:miter lim="800000"/>
            <a:headEnd/>
            <a:tailEnd/>
          </a:ln>
        </p:spPr>
      </p:pic>
      <p:sp>
        <p:nvSpPr>
          <p:cNvPr id="150" name="Line 319"/>
          <p:cNvSpPr>
            <a:spLocks noChangeShapeType="1"/>
          </p:cNvSpPr>
          <p:nvPr/>
        </p:nvSpPr>
        <p:spPr bwMode="gray">
          <a:xfrm flipV="1">
            <a:off x="5291138" y="3810000"/>
            <a:ext cx="0" cy="838200"/>
          </a:xfrm>
          <a:prstGeom prst="line">
            <a:avLst/>
          </a:prstGeom>
          <a:noFill/>
          <a:ln w="12700">
            <a:solidFill>
              <a:srgbClr val="5F5F5F"/>
            </a:solidFill>
            <a:prstDash val="dash"/>
            <a:round/>
            <a:headEnd/>
            <a:tailEnd/>
          </a:ln>
        </p:spPr>
        <p:txBody>
          <a:bodyPr/>
          <a:lstStyle/>
          <a:p>
            <a:endParaRPr lang="en-US"/>
          </a:p>
        </p:txBody>
      </p:sp>
      <p:sp>
        <p:nvSpPr>
          <p:cNvPr id="151" name="Line 319"/>
          <p:cNvSpPr>
            <a:spLocks noChangeShapeType="1"/>
          </p:cNvSpPr>
          <p:nvPr/>
        </p:nvSpPr>
        <p:spPr bwMode="gray">
          <a:xfrm flipV="1">
            <a:off x="4648200" y="3810000"/>
            <a:ext cx="0" cy="838200"/>
          </a:xfrm>
          <a:prstGeom prst="line">
            <a:avLst/>
          </a:prstGeom>
          <a:noFill/>
          <a:ln w="12700">
            <a:solidFill>
              <a:srgbClr val="5F5F5F"/>
            </a:solidFill>
            <a:prstDash val="dash"/>
            <a:round/>
            <a:headEnd/>
            <a:tailEnd/>
          </a:ln>
        </p:spPr>
        <p:txBody>
          <a:bodyPr/>
          <a:lstStyle/>
          <a:p>
            <a:endParaRPr lang="en-US"/>
          </a:p>
        </p:txBody>
      </p:sp>
      <p:grpSp>
        <p:nvGrpSpPr>
          <p:cNvPr id="110" name="Group 233"/>
          <p:cNvGrpSpPr>
            <a:grpSpLocks/>
          </p:cNvGrpSpPr>
          <p:nvPr/>
        </p:nvGrpSpPr>
        <p:grpSpPr bwMode="auto">
          <a:xfrm>
            <a:off x="4325938" y="4171950"/>
            <a:ext cx="625475" cy="581025"/>
            <a:chOff x="281" y="1215"/>
            <a:chExt cx="970" cy="845"/>
          </a:xfrm>
        </p:grpSpPr>
        <p:pic>
          <p:nvPicPr>
            <p:cNvPr id="153" name="Picture 67"/>
            <p:cNvPicPr>
              <a:picLocks noChangeAspect="1" noChangeArrowheads="1"/>
            </p:cNvPicPr>
            <p:nvPr/>
          </p:nvPicPr>
          <p:blipFill>
            <a:blip r:embed="rId9" cstate="print">
              <a:lum bright="18000"/>
            </a:blip>
            <a:srcRect/>
            <a:stretch>
              <a:fillRect/>
            </a:stretch>
          </p:blipFill>
          <p:spPr bwMode="gray">
            <a:xfrm>
              <a:off x="281" y="1890"/>
              <a:ext cx="970" cy="170"/>
            </a:xfrm>
            <a:prstGeom prst="rect">
              <a:avLst/>
            </a:prstGeom>
            <a:noFill/>
            <a:ln w="9525">
              <a:noFill/>
              <a:miter lim="800000"/>
              <a:headEnd/>
              <a:tailEnd/>
            </a:ln>
          </p:spPr>
        </p:pic>
        <p:grpSp>
          <p:nvGrpSpPr>
            <p:cNvPr id="112" name="Group 232"/>
            <p:cNvGrpSpPr>
              <a:grpSpLocks/>
            </p:cNvGrpSpPr>
            <p:nvPr/>
          </p:nvGrpSpPr>
          <p:grpSpPr bwMode="auto">
            <a:xfrm>
              <a:off x="351" y="1215"/>
              <a:ext cx="839" cy="747"/>
              <a:chOff x="351" y="1215"/>
              <a:chExt cx="839" cy="747"/>
            </a:xfrm>
          </p:grpSpPr>
          <p:sp>
            <p:nvSpPr>
              <p:cNvPr id="155" name="Freeform 68"/>
              <p:cNvSpPr>
                <a:spLocks/>
              </p:cNvSpPr>
              <p:nvPr/>
            </p:nvSpPr>
            <p:spPr bwMode="gray">
              <a:xfrm>
                <a:off x="620" y="1506"/>
                <a:ext cx="570" cy="288"/>
              </a:xfrm>
              <a:custGeom>
                <a:avLst/>
                <a:gdLst>
                  <a:gd name="T0" fmla="*/ 7234 w 302"/>
                  <a:gd name="T1" fmla="*/ 75 h 153"/>
                  <a:gd name="T2" fmla="*/ 7234 w 302"/>
                  <a:gd name="T3" fmla="*/ 100 h 153"/>
                  <a:gd name="T4" fmla="*/ 7206 w 302"/>
                  <a:gd name="T5" fmla="*/ 141 h 153"/>
                  <a:gd name="T6" fmla="*/ 7182 w 302"/>
                  <a:gd name="T7" fmla="*/ 188 h 153"/>
                  <a:gd name="T8" fmla="*/ 7182 w 302"/>
                  <a:gd name="T9" fmla="*/ 241 h 153"/>
                  <a:gd name="T10" fmla="*/ 7134 w 302"/>
                  <a:gd name="T11" fmla="*/ 286 h 153"/>
                  <a:gd name="T12" fmla="*/ 7134 w 302"/>
                  <a:gd name="T13" fmla="*/ 301 h 153"/>
                  <a:gd name="T14" fmla="*/ 1887 w 302"/>
                  <a:gd name="T15" fmla="*/ 1506 h 153"/>
                  <a:gd name="T16" fmla="*/ 0 w 302"/>
                  <a:gd name="T17" fmla="*/ 1421 h 153"/>
                  <a:gd name="T18" fmla="*/ 0 w 302"/>
                  <a:gd name="T19" fmla="*/ 3514 h 153"/>
                  <a:gd name="T20" fmla="*/ 53 w 302"/>
                  <a:gd name="T21" fmla="*/ 3514 h 153"/>
                  <a:gd name="T22" fmla="*/ 100 w 302"/>
                  <a:gd name="T23" fmla="*/ 3543 h 153"/>
                  <a:gd name="T24" fmla="*/ 317 w 302"/>
                  <a:gd name="T25" fmla="*/ 3569 h 153"/>
                  <a:gd name="T26" fmla="*/ 357 w 302"/>
                  <a:gd name="T27" fmla="*/ 3569 h 153"/>
                  <a:gd name="T28" fmla="*/ 545 w 302"/>
                  <a:gd name="T29" fmla="*/ 3569 h 153"/>
                  <a:gd name="T30" fmla="*/ 619 w 302"/>
                  <a:gd name="T31" fmla="*/ 3590 h 153"/>
                  <a:gd name="T32" fmla="*/ 812 w 302"/>
                  <a:gd name="T33" fmla="*/ 3590 h 153"/>
                  <a:gd name="T34" fmla="*/ 840 w 302"/>
                  <a:gd name="T35" fmla="*/ 3590 h 153"/>
                  <a:gd name="T36" fmla="*/ 1461 w 302"/>
                  <a:gd name="T37" fmla="*/ 3614 h 153"/>
                  <a:gd name="T38" fmla="*/ 1887 w 302"/>
                  <a:gd name="T39" fmla="*/ 3614 h 153"/>
                  <a:gd name="T40" fmla="*/ 2320 w 302"/>
                  <a:gd name="T41" fmla="*/ 3614 h 153"/>
                  <a:gd name="T42" fmla="*/ 2946 w 302"/>
                  <a:gd name="T43" fmla="*/ 3590 h 153"/>
                  <a:gd name="T44" fmla="*/ 2971 w 302"/>
                  <a:gd name="T45" fmla="*/ 3590 h 153"/>
                  <a:gd name="T46" fmla="*/ 3160 w 302"/>
                  <a:gd name="T47" fmla="*/ 3590 h 153"/>
                  <a:gd name="T48" fmla="*/ 3235 w 302"/>
                  <a:gd name="T49" fmla="*/ 3569 h 153"/>
                  <a:gd name="T50" fmla="*/ 3431 w 302"/>
                  <a:gd name="T51" fmla="*/ 3569 h 153"/>
                  <a:gd name="T52" fmla="*/ 3477 w 302"/>
                  <a:gd name="T53" fmla="*/ 3569 h 153"/>
                  <a:gd name="T54" fmla="*/ 3690 w 302"/>
                  <a:gd name="T55" fmla="*/ 3543 h 153"/>
                  <a:gd name="T56" fmla="*/ 3733 w 302"/>
                  <a:gd name="T57" fmla="*/ 3514 h 153"/>
                  <a:gd name="T58" fmla="*/ 4673 w 302"/>
                  <a:gd name="T59" fmla="*/ 3401 h 153"/>
                  <a:gd name="T60" fmla="*/ 4673 w 302"/>
                  <a:gd name="T61" fmla="*/ 3401 h 153"/>
                  <a:gd name="T62" fmla="*/ 7234 w 302"/>
                  <a:gd name="T63" fmla="*/ 2108 h 153"/>
                  <a:gd name="T64" fmla="*/ 7234 w 302"/>
                  <a:gd name="T65" fmla="*/ 2108 h 153"/>
                  <a:gd name="T66" fmla="*/ 7234 w 302"/>
                  <a:gd name="T67" fmla="*/ 2108 h 153"/>
                  <a:gd name="T68" fmla="*/ 7234 w 302"/>
                  <a:gd name="T69" fmla="*/ 0 h 153"/>
                  <a:gd name="T70" fmla="*/ 7234 w 302"/>
                  <a:gd name="T71" fmla="*/ 0 h 153"/>
                  <a:gd name="T72" fmla="*/ 7234 w 302"/>
                  <a:gd name="T73" fmla="*/ 75 h 1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2"/>
                  <a:gd name="T112" fmla="*/ 0 h 153"/>
                  <a:gd name="T113" fmla="*/ 302 w 302"/>
                  <a:gd name="T114" fmla="*/ 153 h 1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2" h="153">
                    <a:moveTo>
                      <a:pt x="302" y="3"/>
                    </a:moveTo>
                    <a:cubicBezTo>
                      <a:pt x="302" y="3"/>
                      <a:pt x="302" y="3"/>
                      <a:pt x="302" y="4"/>
                    </a:cubicBezTo>
                    <a:cubicBezTo>
                      <a:pt x="301" y="5"/>
                      <a:pt x="301" y="5"/>
                      <a:pt x="301" y="6"/>
                    </a:cubicBezTo>
                    <a:cubicBezTo>
                      <a:pt x="301" y="7"/>
                      <a:pt x="301" y="7"/>
                      <a:pt x="300" y="8"/>
                    </a:cubicBezTo>
                    <a:cubicBezTo>
                      <a:pt x="300" y="8"/>
                      <a:pt x="300" y="9"/>
                      <a:pt x="300" y="10"/>
                    </a:cubicBezTo>
                    <a:cubicBezTo>
                      <a:pt x="299" y="10"/>
                      <a:pt x="299" y="11"/>
                      <a:pt x="298" y="12"/>
                    </a:cubicBezTo>
                    <a:cubicBezTo>
                      <a:pt x="298" y="12"/>
                      <a:pt x="298" y="12"/>
                      <a:pt x="298" y="13"/>
                    </a:cubicBezTo>
                    <a:cubicBezTo>
                      <a:pt x="277" y="42"/>
                      <a:pt x="187" y="64"/>
                      <a:pt x="79" y="64"/>
                    </a:cubicBezTo>
                    <a:cubicBezTo>
                      <a:pt x="51" y="64"/>
                      <a:pt x="24" y="63"/>
                      <a:pt x="0" y="60"/>
                    </a:cubicBezTo>
                    <a:cubicBezTo>
                      <a:pt x="0" y="149"/>
                      <a:pt x="0" y="149"/>
                      <a:pt x="0" y="149"/>
                    </a:cubicBezTo>
                    <a:cubicBezTo>
                      <a:pt x="0" y="149"/>
                      <a:pt x="1" y="149"/>
                      <a:pt x="2" y="149"/>
                    </a:cubicBezTo>
                    <a:cubicBezTo>
                      <a:pt x="3" y="150"/>
                      <a:pt x="3" y="150"/>
                      <a:pt x="4" y="150"/>
                    </a:cubicBezTo>
                    <a:cubicBezTo>
                      <a:pt x="7" y="150"/>
                      <a:pt x="10" y="150"/>
                      <a:pt x="13" y="151"/>
                    </a:cubicBezTo>
                    <a:cubicBezTo>
                      <a:pt x="13" y="151"/>
                      <a:pt x="14" y="151"/>
                      <a:pt x="15" y="151"/>
                    </a:cubicBezTo>
                    <a:cubicBezTo>
                      <a:pt x="17" y="151"/>
                      <a:pt x="20" y="151"/>
                      <a:pt x="23" y="151"/>
                    </a:cubicBezTo>
                    <a:cubicBezTo>
                      <a:pt x="24" y="151"/>
                      <a:pt x="25" y="152"/>
                      <a:pt x="26" y="152"/>
                    </a:cubicBezTo>
                    <a:cubicBezTo>
                      <a:pt x="29" y="152"/>
                      <a:pt x="31" y="152"/>
                      <a:pt x="34" y="152"/>
                    </a:cubicBezTo>
                    <a:cubicBezTo>
                      <a:pt x="34" y="152"/>
                      <a:pt x="34" y="152"/>
                      <a:pt x="35" y="152"/>
                    </a:cubicBezTo>
                    <a:cubicBezTo>
                      <a:pt x="43" y="153"/>
                      <a:pt x="52" y="153"/>
                      <a:pt x="61" y="153"/>
                    </a:cubicBezTo>
                    <a:cubicBezTo>
                      <a:pt x="67" y="153"/>
                      <a:pt x="73" y="153"/>
                      <a:pt x="79" y="153"/>
                    </a:cubicBezTo>
                    <a:cubicBezTo>
                      <a:pt x="85" y="153"/>
                      <a:pt x="91" y="153"/>
                      <a:pt x="97" y="153"/>
                    </a:cubicBezTo>
                    <a:cubicBezTo>
                      <a:pt x="106" y="153"/>
                      <a:pt x="115" y="153"/>
                      <a:pt x="123" y="152"/>
                    </a:cubicBezTo>
                    <a:cubicBezTo>
                      <a:pt x="123" y="152"/>
                      <a:pt x="124" y="152"/>
                      <a:pt x="124" y="152"/>
                    </a:cubicBezTo>
                    <a:cubicBezTo>
                      <a:pt x="127" y="152"/>
                      <a:pt x="129" y="152"/>
                      <a:pt x="132" y="152"/>
                    </a:cubicBezTo>
                    <a:cubicBezTo>
                      <a:pt x="133" y="151"/>
                      <a:pt x="134" y="151"/>
                      <a:pt x="135" y="151"/>
                    </a:cubicBezTo>
                    <a:cubicBezTo>
                      <a:pt x="138" y="151"/>
                      <a:pt x="141" y="151"/>
                      <a:pt x="143" y="151"/>
                    </a:cubicBezTo>
                    <a:cubicBezTo>
                      <a:pt x="144" y="151"/>
                      <a:pt x="145" y="151"/>
                      <a:pt x="145" y="151"/>
                    </a:cubicBezTo>
                    <a:cubicBezTo>
                      <a:pt x="148" y="150"/>
                      <a:pt x="151" y="150"/>
                      <a:pt x="154" y="150"/>
                    </a:cubicBezTo>
                    <a:cubicBezTo>
                      <a:pt x="155" y="150"/>
                      <a:pt x="155" y="150"/>
                      <a:pt x="156" y="149"/>
                    </a:cubicBezTo>
                    <a:cubicBezTo>
                      <a:pt x="169" y="148"/>
                      <a:pt x="182" y="146"/>
                      <a:pt x="195" y="144"/>
                    </a:cubicBezTo>
                    <a:cubicBezTo>
                      <a:pt x="195" y="144"/>
                      <a:pt x="195" y="144"/>
                      <a:pt x="195" y="144"/>
                    </a:cubicBezTo>
                    <a:cubicBezTo>
                      <a:pt x="259" y="133"/>
                      <a:pt x="302" y="112"/>
                      <a:pt x="302" y="89"/>
                    </a:cubicBezTo>
                    <a:cubicBezTo>
                      <a:pt x="302" y="89"/>
                      <a:pt x="302" y="89"/>
                      <a:pt x="302" y="89"/>
                    </a:cubicBezTo>
                    <a:cubicBezTo>
                      <a:pt x="302" y="89"/>
                      <a:pt x="302" y="89"/>
                      <a:pt x="302" y="89"/>
                    </a:cubicBezTo>
                    <a:cubicBezTo>
                      <a:pt x="302" y="0"/>
                      <a:pt x="302" y="0"/>
                      <a:pt x="302" y="0"/>
                    </a:cubicBezTo>
                    <a:cubicBezTo>
                      <a:pt x="302" y="0"/>
                      <a:pt x="302" y="0"/>
                      <a:pt x="302" y="0"/>
                    </a:cubicBezTo>
                    <a:cubicBezTo>
                      <a:pt x="302" y="1"/>
                      <a:pt x="302" y="2"/>
                      <a:pt x="302" y="3"/>
                    </a:cubicBezTo>
                    <a:close/>
                  </a:path>
                </a:pathLst>
              </a:custGeom>
              <a:gradFill rotWithShape="1">
                <a:gsLst>
                  <a:gs pos="0">
                    <a:srgbClr val="797979"/>
                  </a:gs>
                  <a:gs pos="50000">
                    <a:srgbClr val="BABABA"/>
                  </a:gs>
                  <a:gs pos="100000">
                    <a:srgbClr val="797979"/>
                  </a:gs>
                </a:gsLst>
                <a:lin ang="0" scaled="1"/>
              </a:gradFill>
              <a:ln w="9525">
                <a:noFill/>
                <a:round/>
                <a:headEnd/>
                <a:tailEnd/>
              </a:ln>
            </p:spPr>
            <p:txBody>
              <a:bodyPr/>
              <a:lstStyle/>
              <a:p>
                <a:endParaRPr lang="en-US"/>
              </a:p>
            </p:txBody>
          </p:sp>
          <p:sp>
            <p:nvSpPr>
              <p:cNvPr id="156" name="Freeform 69"/>
              <p:cNvSpPr>
                <a:spLocks/>
              </p:cNvSpPr>
              <p:nvPr/>
            </p:nvSpPr>
            <p:spPr bwMode="gray">
              <a:xfrm>
                <a:off x="620" y="1338"/>
                <a:ext cx="570" cy="288"/>
              </a:xfrm>
              <a:custGeom>
                <a:avLst/>
                <a:gdLst>
                  <a:gd name="T0" fmla="*/ 1887 w 302"/>
                  <a:gd name="T1" fmla="*/ 1506 h 153"/>
                  <a:gd name="T2" fmla="*/ 0 w 302"/>
                  <a:gd name="T3" fmla="*/ 1421 h 153"/>
                  <a:gd name="T4" fmla="*/ 0 w 302"/>
                  <a:gd name="T5" fmla="*/ 3514 h 153"/>
                  <a:gd name="T6" fmla="*/ 1887 w 302"/>
                  <a:gd name="T7" fmla="*/ 3614 h 153"/>
                  <a:gd name="T8" fmla="*/ 7134 w 302"/>
                  <a:gd name="T9" fmla="*/ 2409 h 153"/>
                  <a:gd name="T10" fmla="*/ 7134 w 302"/>
                  <a:gd name="T11" fmla="*/ 2389 h 153"/>
                  <a:gd name="T12" fmla="*/ 7182 w 302"/>
                  <a:gd name="T13" fmla="*/ 2334 h 153"/>
                  <a:gd name="T14" fmla="*/ 7182 w 302"/>
                  <a:gd name="T15" fmla="*/ 2296 h 153"/>
                  <a:gd name="T16" fmla="*/ 7206 w 302"/>
                  <a:gd name="T17" fmla="*/ 2246 h 153"/>
                  <a:gd name="T18" fmla="*/ 7234 w 302"/>
                  <a:gd name="T19" fmla="*/ 2193 h 153"/>
                  <a:gd name="T20" fmla="*/ 7234 w 302"/>
                  <a:gd name="T21" fmla="*/ 2176 h 153"/>
                  <a:gd name="T22" fmla="*/ 7234 w 302"/>
                  <a:gd name="T23" fmla="*/ 2108 h 153"/>
                  <a:gd name="T24" fmla="*/ 7234 w 302"/>
                  <a:gd name="T25" fmla="*/ 2108 h 153"/>
                  <a:gd name="T26" fmla="*/ 7234 w 302"/>
                  <a:gd name="T27" fmla="*/ 2108 h 153"/>
                  <a:gd name="T28" fmla="*/ 7234 w 302"/>
                  <a:gd name="T29" fmla="*/ 0 h 153"/>
                  <a:gd name="T30" fmla="*/ 1887 w 302"/>
                  <a:gd name="T31" fmla="*/ 1506 h 1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2"/>
                  <a:gd name="T49" fmla="*/ 0 h 153"/>
                  <a:gd name="T50" fmla="*/ 302 w 302"/>
                  <a:gd name="T51" fmla="*/ 153 h 1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2" h="153">
                    <a:moveTo>
                      <a:pt x="79" y="64"/>
                    </a:moveTo>
                    <a:cubicBezTo>
                      <a:pt x="51" y="64"/>
                      <a:pt x="24" y="63"/>
                      <a:pt x="0" y="60"/>
                    </a:cubicBezTo>
                    <a:cubicBezTo>
                      <a:pt x="0" y="149"/>
                      <a:pt x="0" y="149"/>
                      <a:pt x="0" y="149"/>
                    </a:cubicBezTo>
                    <a:cubicBezTo>
                      <a:pt x="24" y="152"/>
                      <a:pt x="51" y="153"/>
                      <a:pt x="79" y="153"/>
                    </a:cubicBezTo>
                    <a:cubicBezTo>
                      <a:pt x="187" y="153"/>
                      <a:pt x="277" y="131"/>
                      <a:pt x="298" y="102"/>
                    </a:cubicBezTo>
                    <a:cubicBezTo>
                      <a:pt x="298" y="101"/>
                      <a:pt x="298" y="101"/>
                      <a:pt x="298" y="101"/>
                    </a:cubicBezTo>
                    <a:cubicBezTo>
                      <a:pt x="299" y="100"/>
                      <a:pt x="299" y="99"/>
                      <a:pt x="300" y="99"/>
                    </a:cubicBezTo>
                    <a:cubicBezTo>
                      <a:pt x="300" y="98"/>
                      <a:pt x="300" y="97"/>
                      <a:pt x="300" y="97"/>
                    </a:cubicBezTo>
                    <a:cubicBezTo>
                      <a:pt x="301" y="96"/>
                      <a:pt x="301" y="96"/>
                      <a:pt x="301" y="95"/>
                    </a:cubicBezTo>
                    <a:cubicBezTo>
                      <a:pt x="301" y="94"/>
                      <a:pt x="301" y="94"/>
                      <a:pt x="302" y="93"/>
                    </a:cubicBezTo>
                    <a:cubicBezTo>
                      <a:pt x="302" y="92"/>
                      <a:pt x="302" y="92"/>
                      <a:pt x="302" y="92"/>
                    </a:cubicBezTo>
                    <a:cubicBezTo>
                      <a:pt x="302" y="91"/>
                      <a:pt x="302" y="90"/>
                      <a:pt x="302" y="89"/>
                    </a:cubicBezTo>
                    <a:cubicBezTo>
                      <a:pt x="302" y="89"/>
                      <a:pt x="302" y="89"/>
                      <a:pt x="302" y="89"/>
                    </a:cubicBezTo>
                    <a:cubicBezTo>
                      <a:pt x="302" y="89"/>
                      <a:pt x="302" y="89"/>
                      <a:pt x="302" y="89"/>
                    </a:cubicBezTo>
                    <a:cubicBezTo>
                      <a:pt x="302" y="0"/>
                      <a:pt x="302" y="0"/>
                      <a:pt x="302" y="0"/>
                    </a:cubicBezTo>
                    <a:cubicBezTo>
                      <a:pt x="302" y="35"/>
                      <a:pt x="202" y="64"/>
                      <a:pt x="79" y="64"/>
                    </a:cubicBezTo>
                    <a:close/>
                  </a:path>
                </a:pathLst>
              </a:custGeom>
              <a:gradFill rotWithShape="1">
                <a:gsLst>
                  <a:gs pos="0">
                    <a:srgbClr val="949494"/>
                  </a:gs>
                  <a:gs pos="50000">
                    <a:srgbClr val="DDDDDD"/>
                  </a:gs>
                  <a:gs pos="100000">
                    <a:srgbClr val="949494"/>
                  </a:gs>
                </a:gsLst>
                <a:lin ang="0" scaled="1"/>
              </a:gradFill>
              <a:ln w="9525">
                <a:noFill/>
                <a:round/>
                <a:headEnd/>
                <a:tailEnd/>
              </a:ln>
            </p:spPr>
            <p:txBody>
              <a:bodyPr/>
              <a:lstStyle/>
              <a:p>
                <a:endParaRPr lang="en-US"/>
              </a:p>
            </p:txBody>
          </p:sp>
          <p:sp>
            <p:nvSpPr>
              <p:cNvPr id="157" name="Freeform 70"/>
              <p:cNvSpPr>
                <a:spLocks/>
              </p:cNvSpPr>
              <p:nvPr/>
            </p:nvSpPr>
            <p:spPr bwMode="gray">
              <a:xfrm>
                <a:off x="620" y="1531"/>
                <a:ext cx="562" cy="95"/>
              </a:xfrm>
              <a:custGeom>
                <a:avLst/>
                <a:gdLst>
                  <a:gd name="T0" fmla="*/ 1886 w 298"/>
                  <a:gd name="T1" fmla="*/ 1146 h 51"/>
                  <a:gd name="T2" fmla="*/ 7110 w 298"/>
                  <a:gd name="T3" fmla="*/ 0 h 51"/>
                  <a:gd name="T4" fmla="*/ 1886 w 298"/>
                  <a:gd name="T5" fmla="*/ 1146 h 51"/>
                  <a:gd name="T6" fmla="*/ 0 w 298"/>
                  <a:gd name="T7" fmla="*/ 1058 h 51"/>
                  <a:gd name="T8" fmla="*/ 0 w 298"/>
                  <a:gd name="T9" fmla="*/ 1058 h 51"/>
                  <a:gd name="T10" fmla="*/ 1886 w 298"/>
                  <a:gd name="T11" fmla="*/ 1146 h 51"/>
                  <a:gd name="T12" fmla="*/ 0 60000 65536"/>
                  <a:gd name="T13" fmla="*/ 0 60000 65536"/>
                  <a:gd name="T14" fmla="*/ 0 60000 65536"/>
                  <a:gd name="T15" fmla="*/ 0 60000 65536"/>
                  <a:gd name="T16" fmla="*/ 0 60000 65536"/>
                  <a:gd name="T17" fmla="*/ 0 60000 65536"/>
                  <a:gd name="T18" fmla="*/ 0 w 298"/>
                  <a:gd name="T19" fmla="*/ 0 h 51"/>
                  <a:gd name="T20" fmla="*/ 298 w 29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298" h="51">
                    <a:moveTo>
                      <a:pt x="79" y="51"/>
                    </a:moveTo>
                    <a:cubicBezTo>
                      <a:pt x="187" y="51"/>
                      <a:pt x="277" y="29"/>
                      <a:pt x="298" y="0"/>
                    </a:cubicBezTo>
                    <a:cubicBezTo>
                      <a:pt x="277" y="29"/>
                      <a:pt x="187" y="51"/>
                      <a:pt x="79" y="51"/>
                    </a:cubicBezTo>
                    <a:cubicBezTo>
                      <a:pt x="51" y="51"/>
                      <a:pt x="24" y="50"/>
                      <a:pt x="0" y="47"/>
                    </a:cubicBezTo>
                    <a:cubicBezTo>
                      <a:pt x="0" y="47"/>
                      <a:pt x="0" y="47"/>
                      <a:pt x="0" y="47"/>
                    </a:cubicBezTo>
                    <a:cubicBezTo>
                      <a:pt x="24" y="50"/>
                      <a:pt x="51" y="51"/>
                      <a:pt x="79" y="51"/>
                    </a:cubicBezTo>
                    <a:close/>
                  </a:path>
                </a:pathLst>
              </a:custGeom>
              <a:solidFill>
                <a:srgbClr val="B2B2B2"/>
              </a:solidFill>
              <a:ln w="9525">
                <a:noFill/>
                <a:round/>
                <a:headEnd/>
                <a:tailEnd/>
              </a:ln>
            </p:spPr>
            <p:txBody>
              <a:bodyPr/>
              <a:lstStyle/>
              <a:p>
                <a:endParaRPr lang="en-US"/>
              </a:p>
            </p:txBody>
          </p:sp>
          <p:sp>
            <p:nvSpPr>
              <p:cNvPr id="158" name="Freeform 71"/>
              <p:cNvSpPr>
                <a:spLocks/>
              </p:cNvSpPr>
              <p:nvPr/>
            </p:nvSpPr>
            <p:spPr bwMode="gray">
              <a:xfrm>
                <a:off x="487" y="1595"/>
                <a:ext cx="136" cy="192"/>
              </a:xfrm>
              <a:custGeom>
                <a:avLst/>
                <a:gdLst>
                  <a:gd name="T0" fmla="*/ 0 w 72"/>
                  <a:gd name="T1" fmla="*/ 2108 h 102"/>
                  <a:gd name="T2" fmla="*/ 842 w 72"/>
                  <a:gd name="T3" fmla="*/ 2296 h 102"/>
                  <a:gd name="T4" fmla="*/ 842 w 72"/>
                  <a:gd name="T5" fmla="*/ 2296 h 102"/>
                  <a:gd name="T6" fmla="*/ 1730 w 72"/>
                  <a:gd name="T7" fmla="*/ 2409 h 102"/>
                  <a:gd name="T8" fmla="*/ 1730 w 72"/>
                  <a:gd name="T9" fmla="*/ 301 h 102"/>
                  <a:gd name="T10" fmla="*/ 0 w 72"/>
                  <a:gd name="T11" fmla="*/ 0 h 102"/>
                  <a:gd name="T12" fmla="*/ 0 w 72"/>
                  <a:gd name="T13" fmla="*/ 2108 h 102"/>
                  <a:gd name="T14" fmla="*/ 0 60000 65536"/>
                  <a:gd name="T15" fmla="*/ 0 60000 65536"/>
                  <a:gd name="T16" fmla="*/ 0 60000 65536"/>
                  <a:gd name="T17" fmla="*/ 0 60000 65536"/>
                  <a:gd name="T18" fmla="*/ 0 60000 65536"/>
                  <a:gd name="T19" fmla="*/ 0 60000 65536"/>
                  <a:gd name="T20" fmla="*/ 0 60000 65536"/>
                  <a:gd name="T21" fmla="*/ 0 w 72"/>
                  <a:gd name="T22" fmla="*/ 0 h 102"/>
                  <a:gd name="T23" fmla="*/ 72 w 72"/>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02">
                    <a:moveTo>
                      <a:pt x="0" y="89"/>
                    </a:moveTo>
                    <a:cubicBezTo>
                      <a:pt x="11" y="92"/>
                      <a:pt x="23" y="95"/>
                      <a:pt x="35" y="97"/>
                    </a:cubicBezTo>
                    <a:cubicBezTo>
                      <a:pt x="35" y="97"/>
                      <a:pt x="35" y="97"/>
                      <a:pt x="35" y="97"/>
                    </a:cubicBezTo>
                    <a:cubicBezTo>
                      <a:pt x="47" y="99"/>
                      <a:pt x="59" y="101"/>
                      <a:pt x="72" y="102"/>
                    </a:cubicBezTo>
                    <a:cubicBezTo>
                      <a:pt x="72" y="13"/>
                      <a:pt x="72" y="13"/>
                      <a:pt x="72" y="13"/>
                    </a:cubicBezTo>
                    <a:cubicBezTo>
                      <a:pt x="45" y="10"/>
                      <a:pt x="21" y="6"/>
                      <a:pt x="0" y="0"/>
                    </a:cubicBezTo>
                    <a:lnTo>
                      <a:pt x="0" y="89"/>
                    </a:lnTo>
                    <a:close/>
                  </a:path>
                </a:pathLst>
              </a:custGeom>
              <a:gradFill rotWithShape="1">
                <a:gsLst>
                  <a:gs pos="0">
                    <a:srgbClr val="797979"/>
                  </a:gs>
                  <a:gs pos="50000">
                    <a:srgbClr val="C0C0C0"/>
                  </a:gs>
                  <a:gs pos="100000">
                    <a:srgbClr val="797979"/>
                  </a:gs>
                </a:gsLst>
                <a:lin ang="0" scaled="1"/>
              </a:gradFill>
              <a:ln w="9525">
                <a:noFill/>
                <a:round/>
                <a:headEnd/>
                <a:tailEnd/>
              </a:ln>
            </p:spPr>
            <p:txBody>
              <a:bodyPr/>
              <a:lstStyle/>
              <a:p>
                <a:endParaRPr lang="en-US"/>
              </a:p>
            </p:txBody>
          </p:sp>
          <p:sp>
            <p:nvSpPr>
              <p:cNvPr id="159" name="Freeform 72"/>
              <p:cNvSpPr>
                <a:spLocks/>
              </p:cNvSpPr>
              <p:nvPr/>
            </p:nvSpPr>
            <p:spPr bwMode="gray">
              <a:xfrm>
                <a:off x="356" y="1506"/>
                <a:ext cx="136" cy="257"/>
              </a:xfrm>
              <a:custGeom>
                <a:avLst/>
                <a:gdLst>
                  <a:gd name="T0" fmla="*/ 0 w 72"/>
                  <a:gd name="T1" fmla="*/ 2139 h 136"/>
                  <a:gd name="T2" fmla="*/ 1730 w 72"/>
                  <a:gd name="T3" fmla="*/ 3279 h 136"/>
                  <a:gd name="T4" fmla="*/ 1730 w 72"/>
                  <a:gd name="T5" fmla="*/ 1132 h 136"/>
                  <a:gd name="T6" fmla="*/ 100 w 72"/>
                  <a:gd name="T7" fmla="*/ 317 h 136"/>
                  <a:gd name="T8" fmla="*/ 100 w 72"/>
                  <a:gd name="T9" fmla="*/ 289 h 136"/>
                  <a:gd name="T10" fmla="*/ 53 w 72"/>
                  <a:gd name="T11" fmla="*/ 244 h 136"/>
                  <a:gd name="T12" fmla="*/ 53 w 72"/>
                  <a:gd name="T13" fmla="*/ 189 h 136"/>
                  <a:gd name="T14" fmla="*/ 28 w 72"/>
                  <a:gd name="T15" fmla="*/ 144 h 136"/>
                  <a:gd name="T16" fmla="*/ 0 w 72"/>
                  <a:gd name="T17" fmla="*/ 100 h 136"/>
                  <a:gd name="T18" fmla="*/ 0 w 72"/>
                  <a:gd name="T19" fmla="*/ 76 h 136"/>
                  <a:gd name="T20" fmla="*/ 0 w 72"/>
                  <a:gd name="T21" fmla="*/ 0 h 136"/>
                  <a:gd name="T22" fmla="*/ 0 w 72"/>
                  <a:gd name="T23" fmla="*/ 0 h 136"/>
                  <a:gd name="T24" fmla="*/ 0 w 72"/>
                  <a:gd name="T25" fmla="*/ 0 h 136"/>
                  <a:gd name="T26" fmla="*/ 0 w 72"/>
                  <a:gd name="T27" fmla="*/ 2139 h 136"/>
                  <a:gd name="T28" fmla="*/ 0 w 72"/>
                  <a:gd name="T29" fmla="*/ 2139 h 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136"/>
                  <a:gd name="T47" fmla="*/ 72 w 72"/>
                  <a:gd name="T48" fmla="*/ 136 h 1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136">
                    <a:moveTo>
                      <a:pt x="0" y="89"/>
                    </a:moveTo>
                    <a:cubicBezTo>
                      <a:pt x="0" y="108"/>
                      <a:pt x="28" y="125"/>
                      <a:pt x="72" y="136"/>
                    </a:cubicBezTo>
                    <a:cubicBezTo>
                      <a:pt x="72" y="47"/>
                      <a:pt x="72" y="47"/>
                      <a:pt x="72" y="47"/>
                    </a:cubicBezTo>
                    <a:cubicBezTo>
                      <a:pt x="38" y="38"/>
                      <a:pt x="14" y="26"/>
                      <a:pt x="4" y="13"/>
                    </a:cubicBezTo>
                    <a:cubicBezTo>
                      <a:pt x="4" y="13"/>
                      <a:pt x="4" y="12"/>
                      <a:pt x="4" y="12"/>
                    </a:cubicBezTo>
                    <a:cubicBezTo>
                      <a:pt x="3" y="11"/>
                      <a:pt x="3" y="11"/>
                      <a:pt x="2" y="10"/>
                    </a:cubicBezTo>
                    <a:cubicBezTo>
                      <a:pt x="2" y="9"/>
                      <a:pt x="2" y="9"/>
                      <a:pt x="2" y="8"/>
                    </a:cubicBezTo>
                    <a:cubicBezTo>
                      <a:pt x="1" y="8"/>
                      <a:pt x="1" y="7"/>
                      <a:pt x="1" y="6"/>
                    </a:cubicBezTo>
                    <a:cubicBezTo>
                      <a:pt x="1" y="6"/>
                      <a:pt x="1" y="5"/>
                      <a:pt x="0" y="4"/>
                    </a:cubicBezTo>
                    <a:cubicBezTo>
                      <a:pt x="0" y="4"/>
                      <a:pt x="0" y="3"/>
                      <a:pt x="0" y="3"/>
                    </a:cubicBezTo>
                    <a:cubicBezTo>
                      <a:pt x="0" y="2"/>
                      <a:pt x="0" y="1"/>
                      <a:pt x="0" y="0"/>
                    </a:cubicBezTo>
                    <a:cubicBezTo>
                      <a:pt x="0" y="0"/>
                      <a:pt x="0" y="0"/>
                      <a:pt x="0" y="0"/>
                    </a:cubicBezTo>
                    <a:cubicBezTo>
                      <a:pt x="0" y="0"/>
                      <a:pt x="0" y="0"/>
                      <a:pt x="0" y="0"/>
                    </a:cubicBezTo>
                    <a:cubicBezTo>
                      <a:pt x="0" y="89"/>
                      <a:pt x="0" y="89"/>
                      <a:pt x="0" y="89"/>
                    </a:cubicBezTo>
                    <a:cubicBezTo>
                      <a:pt x="0" y="89"/>
                      <a:pt x="0" y="89"/>
                      <a:pt x="0" y="89"/>
                    </a:cubicBezTo>
                    <a:close/>
                  </a:path>
                </a:pathLst>
              </a:custGeom>
              <a:gradFill rotWithShape="1">
                <a:gsLst>
                  <a:gs pos="0">
                    <a:srgbClr val="DDDDDD"/>
                  </a:gs>
                  <a:gs pos="100000">
                    <a:srgbClr val="797979"/>
                  </a:gs>
                </a:gsLst>
                <a:lin ang="0" scaled="1"/>
              </a:gradFill>
              <a:ln w="9525">
                <a:noFill/>
                <a:round/>
                <a:headEnd/>
                <a:tailEnd/>
              </a:ln>
            </p:spPr>
            <p:txBody>
              <a:bodyPr/>
              <a:lstStyle/>
              <a:p>
                <a:endParaRPr lang="en-US"/>
              </a:p>
            </p:txBody>
          </p:sp>
          <p:sp>
            <p:nvSpPr>
              <p:cNvPr id="160" name="Freeform 73"/>
              <p:cNvSpPr>
                <a:spLocks/>
              </p:cNvSpPr>
              <p:nvPr/>
            </p:nvSpPr>
            <p:spPr bwMode="gray">
              <a:xfrm>
                <a:off x="354" y="1338"/>
                <a:ext cx="136" cy="257"/>
              </a:xfrm>
              <a:custGeom>
                <a:avLst/>
                <a:gdLst>
                  <a:gd name="T0" fmla="*/ 0 w 72"/>
                  <a:gd name="T1" fmla="*/ 2220 h 136"/>
                  <a:gd name="T2" fmla="*/ 0 w 72"/>
                  <a:gd name="T3" fmla="*/ 2247 h 136"/>
                  <a:gd name="T4" fmla="*/ 28 w 72"/>
                  <a:gd name="T5" fmla="*/ 2292 h 136"/>
                  <a:gd name="T6" fmla="*/ 53 w 72"/>
                  <a:gd name="T7" fmla="*/ 2336 h 136"/>
                  <a:gd name="T8" fmla="*/ 53 w 72"/>
                  <a:gd name="T9" fmla="*/ 2381 h 136"/>
                  <a:gd name="T10" fmla="*/ 100 w 72"/>
                  <a:gd name="T11" fmla="*/ 2436 h 136"/>
                  <a:gd name="T12" fmla="*/ 100 w 72"/>
                  <a:gd name="T13" fmla="*/ 2464 h 136"/>
                  <a:gd name="T14" fmla="*/ 1730 w 72"/>
                  <a:gd name="T15" fmla="*/ 3279 h 136"/>
                  <a:gd name="T16" fmla="*/ 1730 w 72"/>
                  <a:gd name="T17" fmla="*/ 1132 h 136"/>
                  <a:gd name="T18" fmla="*/ 0 w 72"/>
                  <a:gd name="T19" fmla="*/ 0 h 136"/>
                  <a:gd name="T20" fmla="*/ 0 w 72"/>
                  <a:gd name="T21" fmla="*/ 2139 h 136"/>
                  <a:gd name="T22" fmla="*/ 0 w 72"/>
                  <a:gd name="T23" fmla="*/ 2139 h 136"/>
                  <a:gd name="T24" fmla="*/ 0 w 72"/>
                  <a:gd name="T25" fmla="*/ 2220 h 1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136"/>
                  <a:gd name="T41" fmla="*/ 72 w 72"/>
                  <a:gd name="T42" fmla="*/ 136 h 1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136">
                    <a:moveTo>
                      <a:pt x="0" y="92"/>
                    </a:moveTo>
                    <a:cubicBezTo>
                      <a:pt x="0" y="92"/>
                      <a:pt x="0" y="93"/>
                      <a:pt x="0" y="93"/>
                    </a:cubicBezTo>
                    <a:cubicBezTo>
                      <a:pt x="1" y="94"/>
                      <a:pt x="1" y="95"/>
                      <a:pt x="1" y="95"/>
                    </a:cubicBezTo>
                    <a:cubicBezTo>
                      <a:pt x="1" y="96"/>
                      <a:pt x="1" y="97"/>
                      <a:pt x="2" y="97"/>
                    </a:cubicBezTo>
                    <a:cubicBezTo>
                      <a:pt x="2" y="98"/>
                      <a:pt x="2" y="98"/>
                      <a:pt x="2" y="99"/>
                    </a:cubicBezTo>
                    <a:cubicBezTo>
                      <a:pt x="3" y="100"/>
                      <a:pt x="3" y="100"/>
                      <a:pt x="4" y="101"/>
                    </a:cubicBezTo>
                    <a:cubicBezTo>
                      <a:pt x="4" y="101"/>
                      <a:pt x="4" y="102"/>
                      <a:pt x="4" y="102"/>
                    </a:cubicBezTo>
                    <a:cubicBezTo>
                      <a:pt x="14" y="115"/>
                      <a:pt x="38" y="127"/>
                      <a:pt x="72" y="136"/>
                    </a:cubicBezTo>
                    <a:cubicBezTo>
                      <a:pt x="72" y="47"/>
                      <a:pt x="72" y="47"/>
                      <a:pt x="72" y="47"/>
                    </a:cubicBezTo>
                    <a:cubicBezTo>
                      <a:pt x="28" y="36"/>
                      <a:pt x="0" y="19"/>
                      <a:pt x="0" y="0"/>
                    </a:cubicBezTo>
                    <a:cubicBezTo>
                      <a:pt x="0" y="89"/>
                      <a:pt x="0" y="89"/>
                      <a:pt x="0" y="89"/>
                    </a:cubicBezTo>
                    <a:cubicBezTo>
                      <a:pt x="0" y="89"/>
                      <a:pt x="0" y="89"/>
                      <a:pt x="0" y="89"/>
                    </a:cubicBezTo>
                    <a:cubicBezTo>
                      <a:pt x="0" y="90"/>
                      <a:pt x="0" y="91"/>
                      <a:pt x="0" y="92"/>
                    </a:cubicBezTo>
                    <a:close/>
                  </a:path>
                </a:pathLst>
              </a:custGeom>
              <a:gradFill rotWithShape="1">
                <a:gsLst>
                  <a:gs pos="0">
                    <a:srgbClr val="DDDDDD"/>
                  </a:gs>
                  <a:gs pos="100000">
                    <a:srgbClr val="949494"/>
                  </a:gs>
                </a:gsLst>
                <a:lin ang="0" scaled="1"/>
              </a:gradFill>
              <a:ln w="9525">
                <a:noFill/>
                <a:round/>
                <a:headEnd/>
                <a:tailEnd/>
              </a:ln>
            </p:spPr>
            <p:txBody>
              <a:bodyPr/>
              <a:lstStyle/>
              <a:p>
                <a:endParaRPr lang="en-US"/>
              </a:p>
            </p:txBody>
          </p:sp>
          <p:sp>
            <p:nvSpPr>
              <p:cNvPr id="161" name="Freeform 74"/>
              <p:cNvSpPr>
                <a:spLocks/>
              </p:cNvSpPr>
              <p:nvPr/>
            </p:nvSpPr>
            <p:spPr bwMode="gray">
              <a:xfrm>
                <a:off x="487" y="1427"/>
                <a:ext cx="136" cy="192"/>
              </a:xfrm>
              <a:custGeom>
                <a:avLst/>
                <a:gdLst>
                  <a:gd name="T0" fmla="*/ 1730 w 72"/>
                  <a:gd name="T1" fmla="*/ 2409 h 102"/>
                  <a:gd name="T2" fmla="*/ 1730 w 72"/>
                  <a:gd name="T3" fmla="*/ 301 h 102"/>
                  <a:gd name="T4" fmla="*/ 0 w 72"/>
                  <a:gd name="T5" fmla="*/ 0 h 102"/>
                  <a:gd name="T6" fmla="*/ 0 w 72"/>
                  <a:gd name="T7" fmla="*/ 2108 h 102"/>
                  <a:gd name="T8" fmla="*/ 1730 w 72"/>
                  <a:gd name="T9" fmla="*/ 2409 h 102"/>
                  <a:gd name="T10" fmla="*/ 0 60000 65536"/>
                  <a:gd name="T11" fmla="*/ 0 60000 65536"/>
                  <a:gd name="T12" fmla="*/ 0 60000 65536"/>
                  <a:gd name="T13" fmla="*/ 0 60000 65536"/>
                  <a:gd name="T14" fmla="*/ 0 60000 65536"/>
                  <a:gd name="T15" fmla="*/ 0 w 72"/>
                  <a:gd name="T16" fmla="*/ 0 h 102"/>
                  <a:gd name="T17" fmla="*/ 72 w 72"/>
                  <a:gd name="T18" fmla="*/ 102 h 102"/>
                </a:gdLst>
                <a:ahLst/>
                <a:cxnLst>
                  <a:cxn ang="T10">
                    <a:pos x="T0" y="T1"/>
                  </a:cxn>
                  <a:cxn ang="T11">
                    <a:pos x="T2" y="T3"/>
                  </a:cxn>
                  <a:cxn ang="T12">
                    <a:pos x="T4" y="T5"/>
                  </a:cxn>
                  <a:cxn ang="T13">
                    <a:pos x="T6" y="T7"/>
                  </a:cxn>
                  <a:cxn ang="T14">
                    <a:pos x="T8" y="T9"/>
                  </a:cxn>
                </a:cxnLst>
                <a:rect l="T15" t="T16" r="T17" b="T18"/>
                <a:pathLst>
                  <a:path w="72" h="102">
                    <a:moveTo>
                      <a:pt x="72" y="102"/>
                    </a:moveTo>
                    <a:cubicBezTo>
                      <a:pt x="72" y="13"/>
                      <a:pt x="72" y="13"/>
                      <a:pt x="72" y="13"/>
                    </a:cubicBezTo>
                    <a:cubicBezTo>
                      <a:pt x="45" y="10"/>
                      <a:pt x="21" y="6"/>
                      <a:pt x="0" y="0"/>
                    </a:cubicBezTo>
                    <a:cubicBezTo>
                      <a:pt x="0" y="89"/>
                      <a:pt x="0" y="89"/>
                      <a:pt x="0" y="89"/>
                    </a:cubicBezTo>
                    <a:cubicBezTo>
                      <a:pt x="21" y="95"/>
                      <a:pt x="45" y="99"/>
                      <a:pt x="72" y="102"/>
                    </a:cubicBez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162" name="Freeform 75"/>
              <p:cNvSpPr>
                <a:spLocks/>
              </p:cNvSpPr>
              <p:nvPr/>
            </p:nvSpPr>
            <p:spPr bwMode="gray">
              <a:xfrm>
                <a:off x="620" y="1674"/>
                <a:ext cx="570" cy="288"/>
              </a:xfrm>
              <a:custGeom>
                <a:avLst/>
                <a:gdLst>
                  <a:gd name="T0" fmla="*/ 4673 w 302"/>
                  <a:gd name="T1" fmla="*/ 1308 h 153"/>
                  <a:gd name="T2" fmla="*/ 4673 w 302"/>
                  <a:gd name="T3" fmla="*/ 1308 h 153"/>
                  <a:gd name="T4" fmla="*/ 3733 w 302"/>
                  <a:gd name="T5" fmla="*/ 1421 h 153"/>
                  <a:gd name="T6" fmla="*/ 3690 w 302"/>
                  <a:gd name="T7" fmla="*/ 1442 h 153"/>
                  <a:gd name="T8" fmla="*/ 3477 w 302"/>
                  <a:gd name="T9" fmla="*/ 1466 h 153"/>
                  <a:gd name="T10" fmla="*/ 3431 w 302"/>
                  <a:gd name="T11" fmla="*/ 1466 h 153"/>
                  <a:gd name="T12" fmla="*/ 3235 w 302"/>
                  <a:gd name="T13" fmla="*/ 1466 h 153"/>
                  <a:gd name="T14" fmla="*/ 3160 w 302"/>
                  <a:gd name="T15" fmla="*/ 1495 h 153"/>
                  <a:gd name="T16" fmla="*/ 2971 w 302"/>
                  <a:gd name="T17" fmla="*/ 1495 h 153"/>
                  <a:gd name="T18" fmla="*/ 2946 w 302"/>
                  <a:gd name="T19" fmla="*/ 1495 h 153"/>
                  <a:gd name="T20" fmla="*/ 2320 w 302"/>
                  <a:gd name="T21" fmla="*/ 1506 h 153"/>
                  <a:gd name="T22" fmla="*/ 1887 w 302"/>
                  <a:gd name="T23" fmla="*/ 1506 h 153"/>
                  <a:gd name="T24" fmla="*/ 1461 w 302"/>
                  <a:gd name="T25" fmla="*/ 1506 h 153"/>
                  <a:gd name="T26" fmla="*/ 840 w 302"/>
                  <a:gd name="T27" fmla="*/ 1495 h 153"/>
                  <a:gd name="T28" fmla="*/ 812 w 302"/>
                  <a:gd name="T29" fmla="*/ 1495 h 153"/>
                  <a:gd name="T30" fmla="*/ 619 w 302"/>
                  <a:gd name="T31" fmla="*/ 1495 h 153"/>
                  <a:gd name="T32" fmla="*/ 545 w 302"/>
                  <a:gd name="T33" fmla="*/ 1466 h 153"/>
                  <a:gd name="T34" fmla="*/ 357 w 302"/>
                  <a:gd name="T35" fmla="*/ 1466 h 153"/>
                  <a:gd name="T36" fmla="*/ 317 w 302"/>
                  <a:gd name="T37" fmla="*/ 1466 h 153"/>
                  <a:gd name="T38" fmla="*/ 100 w 302"/>
                  <a:gd name="T39" fmla="*/ 1442 h 153"/>
                  <a:gd name="T40" fmla="*/ 53 w 302"/>
                  <a:gd name="T41" fmla="*/ 1421 h 153"/>
                  <a:gd name="T42" fmla="*/ 0 w 302"/>
                  <a:gd name="T43" fmla="*/ 1421 h 153"/>
                  <a:gd name="T44" fmla="*/ 0 w 302"/>
                  <a:gd name="T45" fmla="*/ 3514 h 153"/>
                  <a:gd name="T46" fmla="*/ 1887 w 302"/>
                  <a:gd name="T47" fmla="*/ 3614 h 153"/>
                  <a:gd name="T48" fmla="*/ 7234 w 302"/>
                  <a:gd name="T49" fmla="*/ 2108 h 153"/>
                  <a:gd name="T50" fmla="*/ 7234 w 302"/>
                  <a:gd name="T51" fmla="*/ 2108 h 153"/>
                  <a:gd name="T52" fmla="*/ 7234 w 302"/>
                  <a:gd name="T53" fmla="*/ 0 h 153"/>
                  <a:gd name="T54" fmla="*/ 7234 w 302"/>
                  <a:gd name="T55" fmla="*/ 0 h 153"/>
                  <a:gd name="T56" fmla="*/ 4673 w 302"/>
                  <a:gd name="T57" fmla="*/ 1308 h 15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2"/>
                  <a:gd name="T88" fmla="*/ 0 h 153"/>
                  <a:gd name="T89" fmla="*/ 302 w 302"/>
                  <a:gd name="T90" fmla="*/ 153 h 15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2" h="153">
                    <a:moveTo>
                      <a:pt x="195" y="55"/>
                    </a:moveTo>
                    <a:cubicBezTo>
                      <a:pt x="195" y="55"/>
                      <a:pt x="195" y="55"/>
                      <a:pt x="195" y="55"/>
                    </a:cubicBezTo>
                    <a:cubicBezTo>
                      <a:pt x="182" y="57"/>
                      <a:pt x="169" y="59"/>
                      <a:pt x="156" y="60"/>
                    </a:cubicBezTo>
                    <a:cubicBezTo>
                      <a:pt x="155" y="61"/>
                      <a:pt x="155" y="61"/>
                      <a:pt x="154" y="61"/>
                    </a:cubicBezTo>
                    <a:cubicBezTo>
                      <a:pt x="151" y="61"/>
                      <a:pt x="148" y="61"/>
                      <a:pt x="145" y="62"/>
                    </a:cubicBezTo>
                    <a:cubicBezTo>
                      <a:pt x="145" y="62"/>
                      <a:pt x="144" y="62"/>
                      <a:pt x="143" y="62"/>
                    </a:cubicBezTo>
                    <a:cubicBezTo>
                      <a:pt x="141" y="62"/>
                      <a:pt x="138" y="62"/>
                      <a:pt x="135" y="62"/>
                    </a:cubicBezTo>
                    <a:cubicBezTo>
                      <a:pt x="134" y="62"/>
                      <a:pt x="133" y="62"/>
                      <a:pt x="132" y="63"/>
                    </a:cubicBezTo>
                    <a:cubicBezTo>
                      <a:pt x="129" y="63"/>
                      <a:pt x="127" y="63"/>
                      <a:pt x="124" y="63"/>
                    </a:cubicBezTo>
                    <a:cubicBezTo>
                      <a:pt x="124" y="63"/>
                      <a:pt x="123" y="63"/>
                      <a:pt x="123" y="63"/>
                    </a:cubicBezTo>
                    <a:cubicBezTo>
                      <a:pt x="115" y="64"/>
                      <a:pt x="106" y="64"/>
                      <a:pt x="97" y="64"/>
                    </a:cubicBezTo>
                    <a:cubicBezTo>
                      <a:pt x="91" y="64"/>
                      <a:pt x="85" y="64"/>
                      <a:pt x="79" y="64"/>
                    </a:cubicBezTo>
                    <a:cubicBezTo>
                      <a:pt x="73" y="64"/>
                      <a:pt x="67" y="64"/>
                      <a:pt x="61" y="64"/>
                    </a:cubicBezTo>
                    <a:cubicBezTo>
                      <a:pt x="52" y="64"/>
                      <a:pt x="43" y="64"/>
                      <a:pt x="35" y="63"/>
                    </a:cubicBezTo>
                    <a:cubicBezTo>
                      <a:pt x="34" y="63"/>
                      <a:pt x="34" y="63"/>
                      <a:pt x="34" y="63"/>
                    </a:cubicBezTo>
                    <a:cubicBezTo>
                      <a:pt x="31" y="63"/>
                      <a:pt x="29" y="63"/>
                      <a:pt x="26" y="63"/>
                    </a:cubicBezTo>
                    <a:cubicBezTo>
                      <a:pt x="25" y="63"/>
                      <a:pt x="24" y="62"/>
                      <a:pt x="23" y="62"/>
                    </a:cubicBezTo>
                    <a:cubicBezTo>
                      <a:pt x="20" y="62"/>
                      <a:pt x="17" y="62"/>
                      <a:pt x="15" y="62"/>
                    </a:cubicBezTo>
                    <a:cubicBezTo>
                      <a:pt x="14" y="62"/>
                      <a:pt x="13" y="62"/>
                      <a:pt x="13" y="62"/>
                    </a:cubicBezTo>
                    <a:cubicBezTo>
                      <a:pt x="10" y="61"/>
                      <a:pt x="7" y="61"/>
                      <a:pt x="4" y="61"/>
                    </a:cubicBezTo>
                    <a:cubicBezTo>
                      <a:pt x="3" y="61"/>
                      <a:pt x="3" y="61"/>
                      <a:pt x="2" y="60"/>
                    </a:cubicBezTo>
                    <a:cubicBezTo>
                      <a:pt x="1" y="60"/>
                      <a:pt x="0" y="60"/>
                      <a:pt x="0" y="60"/>
                    </a:cubicBezTo>
                    <a:cubicBezTo>
                      <a:pt x="0" y="149"/>
                      <a:pt x="0" y="149"/>
                      <a:pt x="0" y="149"/>
                    </a:cubicBezTo>
                    <a:cubicBezTo>
                      <a:pt x="24" y="152"/>
                      <a:pt x="51" y="153"/>
                      <a:pt x="79" y="153"/>
                    </a:cubicBezTo>
                    <a:cubicBezTo>
                      <a:pt x="202" y="153"/>
                      <a:pt x="302" y="125"/>
                      <a:pt x="302" y="89"/>
                    </a:cubicBezTo>
                    <a:cubicBezTo>
                      <a:pt x="302" y="89"/>
                      <a:pt x="302" y="89"/>
                      <a:pt x="302" y="89"/>
                    </a:cubicBezTo>
                    <a:cubicBezTo>
                      <a:pt x="302" y="0"/>
                      <a:pt x="302" y="0"/>
                      <a:pt x="302" y="0"/>
                    </a:cubicBezTo>
                    <a:cubicBezTo>
                      <a:pt x="302" y="0"/>
                      <a:pt x="302" y="0"/>
                      <a:pt x="302" y="0"/>
                    </a:cubicBezTo>
                    <a:cubicBezTo>
                      <a:pt x="302" y="23"/>
                      <a:pt x="259" y="44"/>
                      <a:pt x="195" y="55"/>
                    </a:cubicBezTo>
                    <a:close/>
                  </a:path>
                </a:pathLst>
              </a:custGeom>
              <a:gradFill rotWithShape="1">
                <a:gsLst>
                  <a:gs pos="0">
                    <a:srgbClr val="949494"/>
                  </a:gs>
                  <a:gs pos="50000">
                    <a:srgbClr val="DDDDDD"/>
                  </a:gs>
                  <a:gs pos="100000">
                    <a:srgbClr val="949494"/>
                  </a:gs>
                </a:gsLst>
                <a:lin ang="0" scaled="1"/>
              </a:gradFill>
              <a:ln w="9525">
                <a:noFill/>
                <a:round/>
                <a:headEnd/>
                <a:tailEnd/>
              </a:ln>
            </p:spPr>
            <p:txBody>
              <a:bodyPr/>
              <a:lstStyle/>
              <a:p>
                <a:endParaRPr lang="en-US"/>
              </a:p>
            </p:txBody>
          </p:sp>
          <p:sp>
            <p:nvSpPr>
              <p:cNvPr id="163" name="Freeform 76"/>
              <p:cNvSpPr>
                <a:spLocks/>
              </p:cNvSpPr>
              <p:nvPr/>
            </p:nvSpPr>
            <p:spPr bwMode="gray">
              <a:xfrm>
                <a:off x="487" y="1763"/>
                <a:ext cx="136" cy="192"/>
              </a:xfrm>
              <a:custGeom>
                <a:avLst/>
                <a:gdLst>
                  <a:gd name="T0" fmla="*/ 842 w 72"/>
                  <a:gd name="T1" fmla="*/ 188 h 102"/>
                  <a:gd name="T2" fmla="*/ 842 w 72"/>
                  <a:gd name="T3" fmla="*/ 188 h 102"/>
                  <a:gd name="T4" fmla="*/ 0 w 72"/>
                  <a:gd name="T5" fmla="*/ 0 h 102"/>
                  <a:gd name="T6" fmla="*/ 0 w 72"/>
                  <a:gd name="T7" fmla="*/ 2123 h 102"/>
                  <a:gd name="T8" fmla="*/ 1730 w 72"/>
                  <a:gd name="T9" fmla="*/ 2409 h 102"/>
                  <a:gd name="T10" fmla="*/ 1730 w 72"/>
                  <a:gd name="T11" fmla="*/ 301 h 102"/>
                  <a:gd name="T12" fmla="*/ 842 w 72"/>
                  <a:gd name="T13" fmla="*/ 188 h 102"/>
                  <a:gd name="T14" fmla="*/ 0 60000 65536"/>
                  <a:gd name="T15" fmla="*/ 0 60000 65536"/>
                  <a:gd name="T16" fmla="*/ 0 60000 65536"/>
                  <a:gd name="T17" fmla="*/ 0 60000 65536"/>
                  <a:gd name="T18" fmla="*/ 0 60000 65536"/>
                  <a:gd name="T19" fmla="*/ 0 60000 65536"/>
                  <a:gd name="T20" fmla="*/ 0 60000 65536"/>
                  <a:gd name="T21" fmla="*/ 0 w 72"/>
                  <a:gd name="T22" fmla="*/ 0 h 102"/>
                  <a:gd name="T23" fmla="*/ 72 w 72"/>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02">
                    <a:moveTo>
                      <a:pt x="35" y="8"/>
                    </a:moveTo>
                    <a:cubicBezTo>
                      <a:pt x="35" y="8"/>
                      <a:pt x="35" y="8"/>
                      <a:pt x="35" y="8"/>
                    </a:cubicBezTo>
                    <a:cubicBezTo>
                      <a:pt x="23" y="6"/>
                      <a:pt x="11" y="3"/>
                      <a:pt x="0" y="0"/>
                    </a:cubicBezTo>
                    <a:cubicBezTo>
                      <a:pt x="0" y="90"/>
                      <a:pt x="0" y="90"/>
                      <a:pt x="0" y="90"/>
                    </a:cubicBezTo>
                    <a:cubicBezTo>
                      <a:pt x="21" y="95"/>
                      <a:pt x="45" y="99"/>
                      <a:pt x="72" y="102"/>
                    </a:cubicBezTo>
                    <a:cubicBezTo>
                      <a:pt x="72" y="13"/>
                      <a:pt x="72" y="13"/>
                      <a:pt x="72" y="13"/>
                    </a:cubicBezTo>
                    <a:cubicBezTo>
                      <a:pt x="59" y="12"/>
                      <a:pt x="47" y="10"/>
                      <a:pt x="35" y="8"/>
                    </a:cubicBez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164" name="Freeform 77"/>
              <p:cNvSpPr>
                <a:spLocks/>
              </p:cNvSpPr>
              <p:nvPr/>
            </p:nvSpPr>
            <p:spPr bwMode="gray">
              <a:xfrm>
                <a:off x="356" y="1674"/>
                <a:ext cx="136" cy="259"/>
              </a:xfrm>
              <a:custGeom>
                <a:avLst/>
                <a:gdLst>
                  <a:gd name="T0" fmla="*/ 0 w 72"/>
                  <a:gd name="T1" fmla="*/ 0 h 137"/>
                  <a:gd name="T2" fmla="*/ 0 w 72"/>
                  <a:gd name="T3" fmla="*/ 0 h 137"/>
                  <a:gd name="T4" fmla="*/ 0 w 72"/>
                  <a:gd name="T5" fmla="*/ 2148 h 137"/>
                  <a:gd name="T6" fmla="*/ 0 w 72"/>
                  <a:gd name="T7" fmla="*/ 2148 h 137"/>
                  <a:gd name="T8" fmla="*/ 1730 w 72"/>
                  <a:gd name="T9" fmla="*/ 3310 h 137"/>
                  <a:gd name="T10" fmla="*/ 1730 w 72"/>
                  <a:gd name="T11" fmla="*/ 1136 h 137"/>
                  <a:gd name="T12" fmla="*/ 0 w 72"/>
                  <a:gd name="T13" fmla="*/ 0 h 137"/>
                  <a:gd name="T14" fmla="*/ 0 60000 65536"/>
                  <a:gd name="T15" fmla="*/ 0 60000 65536"/>
                  <a:gd name="T16" fmla="*/ 0 60000 65536"/>
                  <a:gd name="T17" fmla="*/ 0 60000 65536"/>
                  <a:gd name="T18" fmla="*/ 0 60000 65536"/>
                  <a:gd name="T19" fmla="*/ 0 60000 65536"/>
                  <a:gd name="T20" fmla="*/ 0 60000 65536"/>
                  <a:gd name="T21" fmla="*/ 0 w 72"/>
                  <a:gd name="T22" fmla="*/ 0 h 137"/>
                  <a:gd name="T23" fmla="*/ 72 w 72"/>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37">
                    <a:moveTo>
                      <a:pt x="0" y="0"/>
                    </a:moveTo>
                    <a:cubicBezTo>
                      <a:pt x="0" y="0"/>
                      <a:pt x="0" y="0"/>
                      <a:pt x="0" y="0"/>
                    </a:cubicBezTo>
                    <a:cubicBezTo>
                      <a:pt x="0" y="89"/>
                      <a:pt x="0" y="89"/>
                      <a:pt x="0" y="89"/>
                    </a:cubicBezTo>
                    <a:cubicBezTo>
                      <a:pt x="0" y="89"/>
                      <a:pt x="0" y="89"/>
                      <a:pt x="0" y="89"/>
                    </a:cubicBezTo>
                    <a:cubicBezTo>
                      <a:pt x="0" y="108"/>
                      <a:pt x="28" y="125"/>
                      <a:pt x="72" y="137"/>
                    </a:cubicBezTo>
                    <a:cubicBezTo>
                      <a:pt x="72" y="47"/>
                      <a:pt x="72" y="47"/>
                      <a:pt x="72" y="47"/>
                    </a:cubicBezTo>
                    <a:cubicBezTo>
                      <a:pt x="28" y="36"/>
                      <a:pt x="0" y="19"/>
                      <a:pt x="0" y="0"/>
                    </a:cubicBezTo>
                    <a:close/>
                  </a:path>
                </a:pathLst>
              </a:custGeom>
              <a:gradFill rotWithShape="1">
                <a:gsLst>
                  <a:gs pos="0">
                    <a:srgbClr val="DDDDDD"/>
                  </a:gs>
                  <a:gs pos="100000">
                    <a:srgbClr val="949494"/>
                  </a:gs>
                </a:gsLst>
                <a:lin ang="0" scaled="1"/>
              </a:gradFill>
              <a:ln w="9525">
                <a:noFill/>
                <a:round/>
                <a:headEnd/>
                <a:tailEnd/>
              </a:ln>
            </p:spPr>
            <p:txBody>
              <a:bodyPr/>
              <a:lstStyle/>
              <a:p>
                <a:endParaRPr lang="en-US"/>
              </a:p>
            </p:txBody>
          </p:sp>
          <p:sp>
            <p:nvSpPr>
              <p:cNvPr id="165" name="Oval 78"/>
              <p:cNvSpPr>
                <a:spLocks noChangeArrowheads="1"/>
              </p:cNvSpPr>
              <p:nvPr/>
            </p:nvSpPr>
            <p:spPr bwMode="gray">
              <a:xfrm>
                <a:off x="352" y="1215"/>
                <a:ext cx="835" cy="244"/>
              </a:xfrm>
              <a:prstGeom prst="ellipse">
                <a:avLst/>
              </a:prstGeom>
              <a:gradFill rotWithShape="1">
                <a:gsLst>
                  <a:gs pos="0">
                    <a:srgbClr val="797979"/>
                  </a:gs>
                  <a:gs pos="100000">
                    <a:srgbClr val="DDDDDD"/>
                  </a:gs>
                </a:gsLst>
                <a:lin ang="0" scaled="1"/>
              </a:gradFill>
              <a:ln w="3175">
                <a:solidFill>
                  <a:srgbClr val="F8F8F8"/>
                </a:solidFill>
                <a:round/>
                <a:headEnd/>
                <a:tailEnd/>
              </a:ln>
            </p:spPr>
            <p:txBody>
              <a:bodyPr/>
              <a:lstStyle/>
              <a:p>
                <a:endParaRPr lang="en-US"/>
              </a:p>
            </p:txBody>
          </p:sp>
          <p:sp>
            <p:nvSpPr>
              <p:cNvPr id="166" name="Freeform 80"/>
              <p:cNvSpPr>
                <a:spLocks/>
              </p:cNvSpPr>
              <p:nvPr/>
            </p:nvSpPr>
            <p:spPr bwMode="gray">
              <a:xfrm>
                <a:off x="352" y="1504"/>
                <a:ext cx="837" cy="288"/>
              </a:xfrm>
              <a:custGeom>
                <a:avLst/>
                <a:gdLst>
                  <a:gd name="T0" fmla="*/ 10382 w 446"/>
                  <a:gd name="T1" fmla="*/ 0 h 153"/>
                  <a:gd name="T2" fmla="*/ 10382 w 446"/>
                  <a:gd name="T3" fmla="*/ 75 h 153"/>
                  <a:gd name="T4" fmla="*/ 10382 w 446"/>
                  <a:gd name="T5" fmla="*/ 100 h 153"/>
                  <a:gd name="T6" fmla="*/ 10357 w 446"/>
                  <a:gd name="T7" fmla="*/ 141 h 153"/>
                  <a:gd name="T8" fmla="*/ 10329 w 446"/>
                  <a:gd name="T9" fmla="*/ 188 h 153"/>
                  <a:gd name="T10" fmla="*/ 10329 w 446"/>
                  <a:gd name="T11" fmla="*/ 241 h 153"/>
                  <a:gd name="T12" fmla="*/ 10284 w 446"/>
                  <a:gd name="T13" fmla="*/ 286 h 153"/>
                  <a:gd name="T14" fmla="*/ 10284 w 446"/>
                  <a:gd name="T15" fmla="*/ 301 h 153"/>
                  <a:gd name="T16" fmla="*/ 5195 w 446"/>
                  <a:gd name="T17" fmla="*/ 1506 h 153"/>
                  <a:gd name="T18" fmla="*/ 3350 w 446"/>
                  <a:gd name="T19" fmla="*/ 1421 h 153"/>
                  <a:gd name="T20" fmla="*/ 1672 w 446"/>
                  <a:gd name="T21" fmla="*/ 1105 h 153"/>
                  <a:gd name="T22" fmla="*/ 99 w 446"/>
                  <a:gd name="T23" fmla="*/ 301 h 153"/>
                  <a:gd name="T24" fmla="*/ 99 w 446"/>
                  <a:gd name="T25" fmla="*/ 286 h 153"/>
                  <a:gd name="T26" fmla="*/ 53 w 446"/>
                  <a:gd name="T27" fmla="*/ 241 h 153"/>
                  <a:gd name="T28" fmla="*/ 53 w 446"/>
                  <a:gd name="T29" fmla="*/ 188 h 153"/>
                  <a:gd name="T30" fmla="*/ 28 w 446"/>
                  <a:gd name="T31" fmla="*/ 141 h 153"/>
                  <a:gd name="T32" fmla="*/ 0 w 446"/>
                  <a:gd name="T33" fmla="*/ 100 h 153"/>
                  <a:gd name="T34" fmla="*/ 0 w 446"/>
                  <a:gd name="T35" fmla="*/ 75 h 153"/>
                  <a:gd name="T36" fmla="*/ 0 w 446"/>
                  <a:gd name="T37" fmla="*/ 0 h 153"/>
                  <a:gd name="T38" fmla="*/ 0 w 446"/>
                  <a:gd name="T39" fmla="*/ 0 h 153"/>
                  <a:gd name="T40" fmla="*/ 0 w 446"/>
                  <a:gd name="T41" fmla="*/ 0 h 153"/>
                  <a:gd name="T42" fmla="*/ 0 w 446"/>
                  <a:gd name="T43" fmla="*/ 2108 h 153"/>
                  <a:gd name="T44" fmla="*/ 0 w 446"/>
                  <a:gd name="T45" fmla="*/ 2108 h 153"/>
                  <a:gd name="T46" fmla="*/ 1672 w 446"/>
                  <a:gd name="T47" fmla="*/ 3213 h 153"/>
                  <a:gd name="T48" fmla="*/ 2494 w 446"/>
                  <a:gd name="T49" fmla="*/ 3401 h 153"/>
                  <a:gd name="T50" fmla="*/ 2494 w 446"/>
                  <a:gd name="T51" fmla="*/ 3401 h 153"/>
                  <a:gd name="T52" fmla="*/ 2744 w 446"/>
                  <a:gd name="T53" fmla="*/ 3454 h 153"/>
                  <a:gd name="T54" fmla="*/ 3350 w 446"/>
                  <a:gd name="T55" fmla="*/ 3514 h 153"/>
                  <a:gd name="T56" fmla="*/ 3399 w 446"/>
                  <a:gd name="T57" fmla="*/ 3514 h 153"/>
                  <a:gd name="T58" fmla="*/ 3451 w 446"/>
                  <a:gd name="T59" fmla="*/ 3543 h 153"/>
                  <a:gd name="T60" fmla="*/ 3663 w 446"/>
                  <a:gd name="T61" fmla="*/ 3569 h 153"/>
                  <a:gd name="T62" fmla="*/ 3695 w 446"/>
                  <a:gd name="T63" fmla="*/ 3569 h 153"/>
                  <a:gd name="T64" fmla="*/ 3881 w 446"/>
                  <a:gd name="T65" fmla="*/ 3569 h 153"/>
                  <a:gd name="T66" fmla="*/ 3958 w 446"/>
                  <a:gd name="T67" fmla="*/ 3590 h 153"/>
                  <a:gd name="T68" fmla="*/ 4146 w 446"/>
                  <a:gd name="T69" fmla="*/ 3590 h 153"/>
                  <a:gd name="T70" fmla="*/ 4170 w 446"/>
                  <a:gd name="T71" fmla="*/ 3590 h 153"/>
                  <a:gd name="T72" fmla="*/ 4780 w 446"/>
                  <a:gd name="T73" fmla="*/ 3614 h 153"/>
                  <a:gd name="T74" fmla="*/ 5195 w 446"/>
                  <a:gd name="T75" fmla="*/ 3614 h 153"/>
                  <a:gd name="T76" fmla="*/ 5604 w 446"/>
                  <a:gd name="T77" fmla="*/ 3614 h 153"/>
                  <a:gd name="T78" fmla="*/ 6212 w 446"/>
                  <a:gd name="T79" fmla="*/ 3590 h 153"/>
                  <a:gd name="T80" fmla="*/ 6240 w 446"/>
                  <a:gd name="T81" fmla="*/ 3590 h 153"/>
                  <a:gd name="T82" fmla="*/ 6424 w 446"/>
                  <a:gd name="T83" fmla="*/ 3590 h 153"/>
                  <a:gd name="T84" fmla="*/ 6497 w 446"/>
                  <a:gd name="T85" fmla="*/ 3569 h 153"/>
                  <a:gd name="T86" fmla="*/ 6688 w 446"/>
                  <a:gd name="T87" fmla="*/ 3569 h 153"/>
                  <a:gd name="T88" fmla="*/ 6724 w 446"/>
                  <a:gd name="T89" fmla="*/ 3569 h 153"/>
                  <a:gd name="T90" fmla="*/ 6934 w 446"/>
                  <a:gd name="T91" fmla="*/ 3543 h 153"/>
                  <a:gd name="T92" fmla="*/ 6987 w 446"/>
                  <a:gd name="T93" fmla="*/ 3514 h 153"/>
                  <a:gd name="T94" fmla="*/ 7893 w 446"/>
                  <a:gd name="T95" fmla="*/ 3401 h 153"/>
                  <a:gd name="T96" fmla="*/ 7893 w 446"/>
                  <a:gd name="T97" fmla="*/ 3401 h 153"/>
                  <a:gd name="T98" fmla="*/ 10382 w 446"/>
                  <a:gd name="T99" fmla="*/ 2108 h 153"/>
                  <a:gd name="T100" fmla="*/ 10382 w 446"/>
                  <a:gd name="T101" fmla="*/ 2108 h 153"/>
                  <a:gd name="T102" fmla="*/ 10382 w 446"/>
                  <a:gd name="T103" fmla="*/ 0 h 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6"/>
                  <a:gd name="T157" fmla="*/ 0 h 153"/>
                  <a:gd name="T158" fmla="*/ 446 w 446"/>
                  <a:gd name="T159" fmla="*/ 153 h 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6" h="153">
                    <a:moveTo>
                      <a:pt x="446" y="0"/>
                    </a:moveTo>
                    <a:cubicBezTo>
                      <a:pt x="446" y="1"/>
                      <a:pt x="446" y="2"/>
                      <a:pt x="446" y="3"/>
                    </a:cubicBezTo>
                    <a:cubicBezTo>
                      <a:pt x="446" y="3"/>
                      <a:pt x="446" y="3"/>
                      <a:pt x="446" y="4"/>
                    </a:cubicBezTo>
                    <a:cubicBezTo>
                      <a:pt x="445" y="5"/>
                      <a:pt x="445" y="5"/>
                      <a:pt x="445" y="6"/>
                    </a:cubicBezTo>
                    <a:cubicBezTo>
                      <a:pt x="445" y="7"/>
                      <a:pt x="445" y="7"/>
                      <a:pt x="444" y="8"/>
                    </a:cubicBezTo>
                    <a:cubicBezTo>
                      <a:pt x="444" y="8"/>
                      <a:pt x="444" y="9"/>
                      <a:pt x="444" y="10"/>
                    </a:cubicBezTo>
                    <a:cubicBezTo>
                      <a:pt x="443" y="10"/>
                      <a:pt x="443" y="11"/>
                      <a:pt x="442" y="12"/>
                    </a:cubicBezTo>
                    <a:cubicBezTo>
                      <a:pt x="442" y="12"/>
                      <a:pt x="442" y="12"/>
                      <a:pt x="442" y="13"/>
                    </a:cubicBezTo>
                    <a:cubicBezTo>
                      <a:pt x="421" y="42"/>
                      <a:pt x="331" y="64"/>
                      <a:pt x="223" y="64"/>
                    </a:cubicBezTo>
                    <a:cubicBezTo>
                      <a:pt x="195" y="64"/>
                      <a:pt x="168" y="63"/>
                      <a:pt x="144" y="60"/>
                    </a:cubicBezTo>
                    <a:cubicBezTo>
                      <a:pt x="117" y="57"/>
                      <a:pt x="93" y="53"/>
                      <a:pt x="72" y="47"/>
                    </a:cubicBezTo>
                    <a:cubicBezTo>
                      <a:pt x="38" y="38"/>
                      <a:pt x="14" y="26"/>
                      <a:pt x="4" y="13"/>
                    </a:cubicBezTo>
                    <a:cubicBezTo>
                      <a:pt x="4" y="13"/>
                      <a:pt x="4" y="12"/>
                      <a:pt x="4" y="12"/>
                    </a:cubicBezTo>
                    <a:cubicBezTo>
                      <a:pt x="3" y="11"/>
                      <a:pt x="3" y="11"/>
                      <a:pt x="2" y="10"/>
                    </a:cubicBezTo>
                    <a:cubicBezTo>
                      <a:pt x="2" y="9"/>
                      <a:pt x="2" y="9"/>
                      <a:pt x="2" y="8"/>
                    </a:cubicBezTo>
                    <a:cubicBezTo>
                      <a:pt x="1" y="8"/>
                      <a:pt x="1" y="7"/>
                      <a:pt x="1" y="6"/>
                    </a:cubicBezTo>
                    <a:cubicBezTo>
                      <a:pt x="1" y="6"/>
                      <a:pt x="1" y="5"/>
                      <a:pt x="0" y="4"/>
                    </a:cubicBezTo>
                    <a:cubicBezTo>
                      <a:pt x="0" y="4"/>
                      <a:pt x="0" y="3"/>
                      <a:pt x="0" y="3"/>
                    </a:cubicBezTo>
                    <a:cubicBezTo>
                      <a:pt x="0" y="2"/>
                      <a:pt x="0" y="1"/>
                      <a:pt x="0" y="0"/>
                    </a:cubicBezTo>
                    <a:cubicBezTo>
                      <a:pt x="0" y="0"/>
                      <a:pt x="0" y="0"/>
                      <a:pt x="0" y="0"/>
                    </a:cubicBezTo>
                    <a:cubicBezTo>
                      <a:pt x="0" y="0"/>
                      <a:pt x="0" y="0"/>
                      <a:pt x="0" y="0"/>
                    </a:cubicBezTo>
                    <a:cubicBezTo>
                      <a:pt x="0" y="89"/>
                      <a:pt x="0" y="89"/>
                      <a:pt x="0" y="89"/>
                    </a:cubicBezTo>
                    <a:cubicBezTo>
                      <a:pt x="0" y="89"/>
                      <a:pt x="0" y="89"/>
                      <a:pt x="0" y="89"/>
                    </a:cubicBezTo>
                    <a:cubicBezTo>
                      <a:pt x="0" y="108"/>
                      <a:pt x="28" y="125"/>
                      <a:pt x="72" y="136"/>
                    </a:cubicBezTo>
                    <a:cubicBezTo>
                      <a:pt x="83" y="139"/>
                      <a:pt x="95" y="142"/>
                      <a:pt x="107" y="144"/>
                    </a:cubicBezTo>
                    <a:cubicBezTo>
                      <a:pt x="107" y="144"/>
                      <a:pt x="107" y="144"/>
                      <a:pt x="107" y="144"/>
                    </a:cubicBezTo>
                    <a:cubicBezTo>
                      <a:pt x="111" y="145"/>
                      <a:pt x="114" y="145"/>
                      <a:pt x="118" y="146"/>
                    </a:cubicBezTo>
                    <a:cubicBezTo>
                      <a:pt x="126" y="147"/>
                      <a:pt x="135" y="148"/>
                      <a:pt x="144" y="149"/>
                    </a:cubicBezTo>
                    <a:cubicBezTo>
                      <a:pt x="144" y="149"/>
                      <a:pt x="145" y="149"/>
                      <a:pt x="146" y="149"/>
                    </a:cubicBezTo>
                    <a:cubicBezTo>
                      <a:pt x="147" y="150"/>
                      <a:pt x="147" y="150"/>
                      <a:pt x="148" y="150"/>
                    </a:cubicBezTo>
                    <a:cubicBezTo>
                      <a:pt x="151" y="150"/>
                      <a:pt x="154" y="150"/>
                      <a:pt x="157" y="151"/>
                    </a:cubicBezTo>
                    <a:cubicBezTo>
                      <a:pt x="157" y="151"/>
                      <a:pt x="158" y="151"/>
                      <a:pt x="159" y="151"/>
                    </a:cubicBezTo>
                    <a:cubicBezTo>
                      <a:pt x="161" y="151"/>
                      <a:pt x="164" y="151"/>
                      <a:pt x="167" y="151"/>
                    </a:cubicBezTo>
                    <a:cubicBezTo>
                      <a:pt x="168" y="151"/>
                      <a:pt x="169" y="152"/>
                      <a:pt x="170" y="152"/>
                    </a:cubicBezTo>
                    <a:cubicBezTo>
                      <a:pt x="173" y="152"/>
                      <a:pt x="175" y="152"/>
                      <a:pt x="178" y="152"/>
                    </a:cubicBezTo>
                    <a:cubicBezTo>
                      <a:pt x="178" y="152"/>
                      <a:pt x="178" y="152"/>
                      <a:pt x="179" y="152"/>
                    </a:cubicBezTo>
                    <a:cubicBezTo>
                      <a:pt x="187" y="153"/>
                      <a:pt x="196" y="153"/>
                      <a:pt x="205" y="153"/>
                    </a:cubicBezTo>
                    <a:cubicBezTo>
                      <a:pt x="211" y="153"/>
                      <a:pt x="217" y="153"/>
                      <a:pt x="223" y="153"/>
                    </a:cubicBezTo>
                    <a:cubicBezTo>
                      <a:pt x="229" y="153"/>
                      <a:pt x="235" y="153"/>
                      <a:pt x="241" y="153"/>
                    </a:cubicBezTo>
                    <a:cubicBezTo>
                      <a:pt x="250" y="153"/>
                      <a:pt x="259" y="153"/>
                      <a:pt x="267" y="152"/>
                    </a:cubicBezTo>
                    <a:cubicBezTo>
                      <a:pt x="267" y="152"/>
                      <a:pt x="268" y="152"/>
                      <a:pt x="268" y="152"/>
                    </a:cubicBezTo>
                    <a:cubicBezTo>
                      <a:pt x="271" y="152"/>
                      <a:pt x="273" y="152"/>
                      <a:pt x="276" y="152"/>
                    </a:cubicBezTo>
                    <a:cubicBezTo>
                      <a:pt x="277" y="151"/>
                      <a:pt x="278" y="151"/>
                      <a:pt x="279" y="151"/>
                    </a:cubicBezTo>
                    <a:cubicBezTo>
                      <a:pt x="282" y="151"/>
                      <a:pt x="285" y="151"/>
                      <a:pt x="287" y="151"/>
                    </a:cubicBezTo>
                    <a:cubicBezTo>
                      <a:pt x="288" y="151"/>
                      <a:pt x="289" y="151"/>
                      <a:pt x="289" y="151"/>
                    </a:cubicBezTo>
                    <a:cubicBezTo>
                      <a:pt x="292" y="150"/>
                      <a:pt x="295" y="150"/>
                      <a:pt x="298" y="150"/>
                    </a:cubicBezTo>
                    <a:cubicBezTo>
                      <a:pt x="299" y="150"/>
                      <a:pt x="299" y="150"/>
                      <a:pt x="300" y="149"/>
                    </a:cubicBezTo>
                    <a:cubicBezTo>
                      <a:pt x="313" y="148"/>
                      <a:pt x="326" y="146"/>
                      <a:pt x="339" y="144"/>
                    </a:cubicBezTo>
                    <a:cubicBezTo>
                      <a:pt x="339" y="144"/>
                      <a:pt x="339" y="144"/>
                      <a:pt x="339" y="144"/>
                    </a:cubicBezTo>
                    <a:cubicBezTo>
                      <a:pt x="403" y="133"/>
                      <a:pt x="446" y="112"/>
                      <a:pt x="446" y="89"/>
                    </a:cubicBezTo>
                    <a:cubicBezTo>
                      <a:pt x="446" y="89"/>
                      <a:pt x="446" y="89"/>
                      <a:pt x="446" y="89"/>
                    </a:cubicBezTo>
                    <a:cubicBezTo>
                      <a:pt x="446" y="0"/>
                      <a:pt x="446" y="0"/>
                      <a:pt x="446" y="0"/>
                    </a:cubicBezTo>
                    <a:close/>
                  </a:path>
                </a:pathLst>
              </a:custGeom>
              <a:noFill/>
              <a:ln w="14288">
                <a:solidFill>
                  <a:schemeClr val="bg1"/>
                </a:solidFill>
                <a:miter lim="800000"/>
                <a:headEnd/>
                <a:tailEnd/>
              </a:ln>
            </p:spPr>
            <p:txBody>
              <a:bodyPr/>
              <a:lstStyle/>
              <a:p>
                <a:endParaRPr lang="en-US"/>
              </a:p>
            </p:txBody>
          </p:sp>
          <p:sp>
            <p:nvSpPr>
              <p:cNvPr id="167" name="Freeform 81"/>
              <p:cNvSpPr>
                <a:spLocks/>
              </p:cNvSpPr>
              <p:nvPr/>
            </p:nvSpPr>
            <p:spPr bwMode="gray">
              <a:xfrm>
                <a:off x="351" y="1335"/>
                <a:ext cx="838" cy="288"/>
              </a:xfrm>
              <a:custGeom>
                <a:avLst/>
                <a:gdLst>
                  <a:gd name="T0" fmla="*/ 5222 w 446"/>
                  <a:gd name="T1" fmla="*/ 1506 h 153"/>
                  <a:gd name="T2" fmla="*/ 3375 w 446"/>
                  <a:gd name="T3" fmla="*/ 1421 h 153"/>
                  <a:gd name="T4" fmla="*/ 1684 w 446"/>
                  <a:gd name="T5" fmla="*/ 1105 h 153"/>
                  <a:gd name="T6" fmla="*/ 0 w 446"/>
                  <a:gd name="T7" fmla="*/ 0 h 153"/>
                  <a:gd name="T8" fmla="*/ 0 w 446"/>
                  <a:gd name="T9" fmla="*/ 2108 h 153"/>
                  <a:gd name="T10" fmla="*/ 0 w 446"/>
                  <a:gd name="T11" fmla="*/ 2108 h 153"/>
                  <a:gd name="T12" fmla="*/ 0 w 446"/>
                  <a:gd name="T13" fmla="*/ 2176 h 153"/>
                  <a:gd name="T14" fmla="*/ 0 w 446"/>
                  <a:gd name="T15" fmla="*/ 2193 h 153"/>
                  <a:gd name="T16" fmla="*/ 28 w 446"/>
                  <a:gd name="T17" fmla="*/ 2246 h 153"/>
                  <a:gd name="T18" fmla="*/ 53 w 446"/>
                  <a:gd name="T19" fmla="*/ 2296 h 153"/>
                  <a:gd name="T20" fmla="*/ 53 w 446"/>
                  <a:gd name="T21" fmla="*/ 2334 h 153"/>
                  <a:gd name="T22" fmla="*/ 100 w 446"/>
                  <a:gd name="T23" fmla="*/ 2389 h 153"/>
                  <a:gd name="T24" fmla="*/ 100 w 446"/>
                  <a:gd name="T25" fmla="*/ 2409 h 153"/>
                  <a:gd name="T26" fmla="*/ 1684 w 446"/>
                  <a:gd name="T27" fmla="*/ 3213 h 153"/>
                  <a:gd name="T28" fmla="*/ 3375 w 446"/>
                  <a:gd name="T29" fmla="*/ 3514 h 153"/>
                  <a:gd name="T30" fmla="*/ 5222 w 446"/>
                  <a:gd name="T31" fmla="*/ 3614 h 153"/>
                  <a:gd name="T32" fmla="*/ 10347 w 446"/>
                  <a:gd name="T33" fmla="*/ 2409 h 153"/>
                  <a:gd name="T34" fmla="*/ 10347 w 446"/>
                  <a:gd name="T35" fmla="*/ 2389 h 153"/>
                  <a:gd name="T36" fmla="*/ 10394 w 446"/>
                  <a:gd name="T37" fmla="*/ 2334 h 153"/>
                  <a:gd name="T38" fmla="*/ 10394 w 446"/>
                  <a:gd name="T39" fmla="*/ 2296 h 153"/>
                  <a:gd name="T40" fmla="*/ 10422 w 446"/>
                  <a:gd name="T41" fmla="*/ 2246 h 153"/>
                  <a:gd name="T42" fmla="*/ 10447 w 446"/>
                  <a:gd name="T43" fmla="*/ 2193 h 153"/>
                  <a:gd name="T44" fmla="*/ 10447 w 446"/>
                  <a:gd name="T45" fmla="*/ 2176 h 153"/>
                  <a:gd name="T46" fmla="*/ 10447 w 446"/>
                  <a:gd name="T47" fmla="*/ 2108 h 153"/>
                  <a:gd name="T48" fmla="*/ 10447 w 446"/>
                  <a:gd name="T49" fmla="*/ 2108 h 153"/>
                  <a:gd name="T50" fmla="*/ 10447 w 446"/>
                  <a:gd name="T51" fmla="*/ 0 h 153"/>
                  <a:gd name="T52" fmla="*/ 5222 w 446"/>
                  <a:gd name="T53" fmla="*/ 150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46"/>
                  <a:gd name="T82" fmla="*/ 0 h 153"/>
                  <a:gd name="T83" fmla="*/ 446 w 446"/>
                  <a:gd name="T84" fmla="*/ 153 h 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46" h="153">
                    <a:moveTo>
                      <a:pt x="223" y="64"/>
                    </a:moveTo>
                    <a:cubicBezTo>
                      <a:pt x="195" y="64"/>
                      <a:pt x="168" y="63"/>
                      <a:pt x="144" y="60"/>
                    </a:cubicBezTo>
                    <a:cubicBezTo>
                      <a:pt x="117" y="57"/>
                      <a:pt x="93" y="53"/>
                      <a:pt x="72" y="47"/>
                    </a:cubicBezTo>
                    <a:cubicBezTo>
                      <a:pt x="28" y="36"/>
                      <a:pt x="0" y="19"/>
                      <a:pt x="0" y="0"/>
                    </a:cubicBezTo>
                    <a:cubicBezTo>
                      <a:pt x="0" y="89"/>
                      <a:pt x="0" y="89"/>
                      <a:pt x="0" y="89"/>
                    </a:cubicBezTo>
                    <a:cubicBezTo>
                      <a:pt x="0" y="89"/>
                      <a:pt x="0" y="89"/>
                      <a:pt x="0" y="89"/>
                    </a:cubicBezTo>
                    <a:cubicBezTo>
                      <a:pt x="0" y="90"/>
                      <a:pt x="0" y="91"/>
                      <a:pt x="0" y="92"/>
                    </a:cubicBezTo>
                    <a:cubicBezTo>
                      <a:pt x="0" y="92"/>
                      <a:pt x="0" y="93"/>
                      <a:pt x="0" y="93"/>
                    </a:cubicBezTo>
                    <a:cubicBezTo>
                      <a:pt x="1" y="94"/>
                      <a:pt x="1" y="95"/>
                      <a:pt x="1" y="95"/>
                    </a:cubicBezTo>
                    <a:cubicBezTo>
                      <a:pt x="1" y="96"/>
                      <a:pt x="1" y="97"/>
                      <a:pt x="2" y="97"/>
                    </a:cubicBezTo>
                    <a:cubicBezTo>
                      <a:pt x="2" y="98"/>
                      <a:pt x="2" y="98"/>
                      <a:pt x="2" y="99"/>
                    </a:cubicBezTo>
                    <a:cubicBezTo>
                      <a:pt x="3" y="100"/>
                      <a:pt x="3" y="100"/>
                      <a:pt x="4" y="101"/>
                    </a:cubicBezTo>
                    <a:cubicBezTo>
                      <a:pt x="4" y="101"/>
                      <a:pt x="4" y="102"/>
                      <a:pt x="4" y="102"/>
                    </a:cubicBezTo>
                    <a:cubicBezTo>
                      <a:pt x="14" y="115"/>
                      <a:pt x="38" y="127"/>
                      <a:pt x="72" y="136"/>
                    </a:cubicBezTo>
                    <a:cubicBezTo>
                      <a:pt x="93" y="142"/>
                      <a:pt x="117" y="146"/>
                      <a:pt x="144" y="149"/>
                    </a:cubicBezTo>
                    <a:cubicBezTo>
                      <a:pt x="168" y="152"/>
                      <a:pt x="195" y="153"/>
                      <a:pt x="223" y="153"/>
                    </a:cubicBezTo>
                    <a:cubicBezTo>
                      <a:pt x="331" y="153"/>
                      <a:pt x="421" y="131"/>
                      <a:pt x="442" y="102"/>
                    </a:cubicBezTo>
                    <a:cubicBezTo>
                      <a:pt x="442" y="101"/>
                      <a:pt x="442" y="101"/>
                      <a:pt x="442" y="101"/>
                    </a:cubicBezTo>
                    <a:cubicBezTo>
                      <a:pt x="443" y="100"/>
                      <a:pt x="443" y="99"/>
                      <a:pt x="444" y="99"/>
                    </a:cubicBezTo>
                    <a:cubicBezTo>
                      <a:pt x="444" y="98"/>
                      <a:pt x="444" y="97"/>
                      <a:pt x="444" y="97"/>
                    </a:cubicBezTo>
                    <a:cubicBezTo>
                      <a:pt x="445" y="96"/>
                      <a:pt x="445" y="96"/>
                      <a:pt x="445" y="95"/>
                    </a:cubicBezTo>
                    <a:cubicBezTo>
                      <a:pt x="445" y="94"/>
                      <a:pt x="445" y="94"/>
                      <a:pt x="446" y="93"/>
                    </a:cubicBezTo>
                    <a:cubicBezTo>
                      <a:pt x="446" y="92"/>
                      <a:pt x="446" y="92"/>
                      <a:pt x="446" y="92"/>
                    </a:cubicBezTo>
                    <a:cubicBezTo>
                      <a:pt x="446" y="91"/>
                      <a:pt x="446" y="90"/>
                      <a:pt x="446" y="89"/>
                    </a:cubicBezTo>
                    <a:cubicBezTo>
                      <a:pt x="446" y="89"/>
                      <a:pt x="446" y="89"/>
                      <a:pt x="446" y="89"/>
                    </a:cubicBezTo>
                    <a:cubicBezTo>
                      <a:pt x="446" y="0"/>
                      <a:pt x="446" y="0"/>
                      <a:pt x="446" y="0"/>
                    </a:cubicBezTo>
                    <a:cubicBezTo>
                      <a:pt x="446" y="35"/>
                      <a:pt x="346" y="64"/>
                      <a:pt x="223" y="64"/>
                    </a:cubicBezTo>
                    <a:close/>
                  </a:path>
                </a:pathLst>
              </a:custGeom>
              <a:noFill/>
              <a:ln w="9525">
                <a:solidFill>
                  <a:schemeClr val="bg1"/>
                </a:solidFill>
                <a:miter lim="800000"/>
                <a:headEnd/>
                <a:tailEnd/>
              </a:ln>
            </p:spPr>
            <p:txBody>
              <a:bodyPr/>
              <a:lstStyle/>
              <a:p>
                <a:endParaRPr lang="en-US"/>
              </a:p>
            </p:txBody>
          </p:sp>
          <p:sp>
            <p:nvSpPr>
              <p:cNvPr id="168" name="Freeform 82"/>
              <p:cNvSpPr>
                <a:spLocks/>
              </p:cNvSpPr>
              <p:nvPr/>
            </p:nvSpPr>
            <p:spPr bwMode="gray">
              <a:xfrm>
                <a:off x="352" y="1672"/>
                <a:ext cx="837" cy="287"/>
              </a:xfrm>
              <a:custGeom>
                <a:avLst/>
                <a:gdLst>
                  <a:gd name="T0" fmla="*/ 10382 w 446"/>
                  <a:gd name="T1" fmla="*/ 0 h 153"/>
                  <a:gd name="T2" fmla="*/ 7893 w 446"/>
                  <a:gd name="T3" fmla="*/ 1274 h 153"/>
                  <a:gd name="T4" fmla="*/ 7893 w 446"/>
                  <a:gd name="T5" fmla="*/ 1274 h 153"/>
                  <a:gd name="T6" fmla="*/ 6987 w 446"/>
                  <a:gd name="T7" fmla="*/ 1401 h 153"/>
                  <a:gd name="T8" fmla="*/ 6934 w 446"/>
                  <a:gd name="T9" fmla="*/ 1411 h 153"/>
                  <a:gd name="T10" fmla="*/ 6724 w 446"/>
                  <a:gd name="T11" fmla="*/ 1439 h 153"/>
                  <a:gd name="T12" fmla="*/ 6688 w 446"/>
                  <a:gd name="T13" fmla="*/ 1439 h 153"/>
                  <a:gd name="T14" fmla="*/ 6497 w 446"/>
                  <a:gd name="T15" fmla="*/ 1439 h 153"/>
                  <a:gd name="T16" fmla="*/ 6424 w 446"/>
                  <a:gd name="T17" fmla="*/ 1459 h 153"/>
                  <a:gd name="T18" fmla="*/ 6240 w 446"/>
                  <a:gd name="T19" fmla="*/ 1459 h 153"/>
                  <a:gd name="T20" fmla="*/ 6212 w 446"/>
                  <a:gd name="T21" fmla="*/ 1459 h 153"/>
                  <a:gd name="T22" fmla="*/ 5604 w 446"/>
                  <a:gd name="T23" fmla="*/ 1486 h 153"/>
                  <a:gd name="T24" fmla="*/ 5195 w 446"/>
                  <a:gd name="T25" fmla="*/ 1486 h 153"/>
                  <a:gd name="T26" fmla="*/ 4780 w 446"/>
                  <a:gd name="T27" fmla="*/ 1486 h 153"/>
                  <a:gd name="T28" fmla="*/ 4170 w 446"/>
                  <a:gd name="T29" fmla="*/ 1459 h 153"/>
                  <a:gd name="T30" fmla="*/ 4146 w 446"/>
                  <a:gd name="T31" fmla="*/ 1459 h 153"/>
                  <a:gd name="T32" fmla="*/ 3958 w 446"/>
                  <a:gd name="T33" fmla="*/ 1459 h 153"/>
                  <a:gd name="T34" fmla="*/ 3881 w 446"/>
                  <a:gd name="T35" fmla="*/ 1439 h 153"/>
                  <a:gd name="T36" fmla="*/ 3695 w 446"/>
                  <a:gd name="T37" fmla="*/ 1439 h 153"/>
                  <a:gd name="T38" fmla="*/ 3663 w 446"/>
                  <a:gd name="T39" fmla="*/ 1439 h 153"/>
                  <a:gd name="T40" fmla="*/ 3451 w 446"/>
                  <a:gd name="T41" fmla="*/ 1411 h 153"/>
                  <a:gd name="T42" fmla="*/ 3399 w 446"/>
                  <a:gd name="T43" fmla="*/ 1401 h 153"/>
                  <a:gd name="T44" fmla="*/ 3350 w 446"/>
                  <a:gd name="T45" fmla="*/ 1401 h 153"/>
                  <a:gd name="T46" fmla="*/ 2494 w 446"/>
                  <a:gd name="T47" fmla="*/ 1274 h 153"/>
                  <a:gd name="T48" fmla="*/ 2494 w 446"/>
                  <a:gd name="T49" fmla="*/ 1274 h 153"/>
                  <a:gd name="T50" fmla="*/ 1672 w 446"/>
                  <a:gd name="T51" fmla="*/ 1092 h 153"/>
                  <a:gd name="T52" fmla="*/ 0 w 446"/>
                  <a:gd name="T53" fmla="*/ 0 h 153"/>
                  <a:gd name="T54" fmla="*/ 0 w 446"/>
                  <a:gd name="T55" fmla="*/ 0 h 153"/>
                  <a:gd name="T56" fmla="*/ 0 w 446"/>
                  <a:gd name="T57" fmla="*/ 2065 h 153"/>
                  <a:gd name="T58" fmla="*/ 0 w 446"/>
                  <a:gd name="T59" fmla="*/ 2065 h 153"/>
                  <a:gd name="T60" fmla="*/ 1672 w 446"/>
                  <a:gd name="T61" fmla="*/ 3181 h 153"/>
                  <a:gd name="T62" fmla="*/ 3350 w 446"/>
                  <a:gd name="T63" fmla="*/ 3452 h 153"/>
                  <a:gd name="T64" fmla="*/ 5195 w 446"/>
                  <a:gd name="T65" fmla="*/ 3551 h 153"/>
                  <a:gd name="T66" fmla="*/ 10382 w 446"/>
                  <a:gd name="T67" fmla="*/ 2065 h 153"/>
                  <a:gd name="T68" fmla="*/ 10382 w 446"/>
                  <a:gd name="T69" fmla="*/ 2065 h 153"/>
                  <a:gd name="T70" fmla="*/ 10382 w 446"/>
                  <a:gd name="T71" fmla="*/ 0 h 15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6"/>
                  <a:gd name="T109" fmla="*/ 0 h 153"/>
                  <a:gd name="T110" fmla="*/ 446 w 446"/>
                  <a:gd name="T111" fmla="*/ 153 h 15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6" h="153">
                    <a:moveTo>
                      <a:pt x="446" y="0"/>
                    </a:moveTo>
                    <a:cubicBezTo>
                      <a:pt x="446" y="23"/>
                      <a:pt x="403" y="44"/>
                      <a:pt x="339" y="55"/>
                    </a:cubicBezTo>
                    <a:cubicBezTo>
                      <a:pt x="339" y="55"/>
                      <a:pt x="339" y="55"/>
                      <a:pt x="339" y="55"/>
                    </a:cubicBezTo>
                    <a:cubicBezTo>
                      <a:pt x="326" y="57"/>
                      <a:pt x="313" y="59"/>
                      <a:pt x="300" y="60"/>
                    </a:cubicBezTo>
                    <a:cubicBezTo>
                      <a:pt x="299" y="61"/>
                      <a:pt x="299" y="61"/>
                      <a:pt x="298" y="61"/>
                    </a:cubicBezTo>
                    <a:cubicBezTo>
                      <a:pt x="295" y="61"/>
                      <a:pt x="292" y="61"/>
                      <a:pt x="289" y="62"/>
                    </a:cubicBezTo>
                    <a:cubicBezTo>
                      <a:pt x="289" y="62"/>
                      <a:pt x="288" y="62"/>
                      <a:pt x="287" y="62"/>
                    </a:cubicBezTo>
                    <a:cubicBezTo>
                      <a:pt x="285" y="62"/>
                      <a:pt x="282" y="62"/>
                      <a:pt x="279" y="62"/>
                    </a:cubicBezTo>
                    <a:cubicBezTo>
                      <a:pt x="278" y="62"/>
                      <a:pt x="277" y="62"/>
                      <a:pt x="276" y="63"/>
                    </a:cubicBezTo>
                    <a:cubicBezTo>
                      <a:pt x="273" y="63"/>
                      <a:pt x="271" y="63"/>
                      <a:pt x="268" y="63"/>
                    </a:cubicBezTo>
                    <a:cubicBezTo>
                      <a:pt x="268" y="63"/>
                      <a:pt x="267" y="63"/>
                      <a:pt x="267" y="63"/>
                    </a:cubicBezTo>
                    <a:cubicBezTo>
                      <a:pt x="259" y="64"/>
                      <a:pt x="250" y="64"/>
                      <a:pt x="241" y="64"/>
                    </a:cubicBezTo>
                    <a:cubicBezTo>
                      <a:pt x="235" y="64"/>
                      <a:pt x="229" y="64"/>
                      <a:pt x="223" y="64"/>
                    </a:cubicBezTo>
                    <a:cubicBezTo>
                      <a:pt x="217" y="64"/>
                      <a:pt x="211" y="64"/>
                      <a:pt x="205" y="64"/>
                    </a:cubicBezTo>
                    <a:cubicBezTo>
                      <a:pt x="196" y="64"/>
                      <a:pt x="187" y="64"/>
                      <a:pt x="179" y="63"/>
                    </a:cubicBezTo>
                    <a:cubicBezTo>
                      <a:pt x="178" y="63"/>
                      <a:pt x="178" y="63"/>
                      <a:pt x="178" y="63"/>
                    </a:cubicBezTo>
                    <a:cubicBezTo>
                      <a:pt x="175" y="63"/>
                      <a:pt x="173" y="63"/>
                      <a:pt x="170" y="63"/>
                    </a:cubicBezTo>
                    <a:cubicBezTo>
                      <a:pt x="169" y="63"/>
                      <a:pt x="168" y="62"/>
                      <a:pt x="167" y="62"/>
                    </a:cubicBezTo>
                    <a:cubicBezTo>
                      <a:pt x="164" y="62"/>
                      <a:pt x="161" y="62"/>
                      <a:pt x="159" y="62"/>
                    </a:cubicBezTo>
                    <a:cubicBezTo>
                      <a:pt x="158" y="62"/>
                      <a:pt x="157" y="62"/>
                      <a:pt x="157" y="62"/>
                    </a:cubicBezTo>
                    <a:cubicBezTo>
                      <a:pt x="154" y="61"/>
                      <a:pt x="151" y="61"/>
                      <a:pt x="148" y="61"/>
                    </a:cubicBezTo>
                    <a:cubicBezTo>
                      <a:pt x="147" y="61"/>
                      <a:pt x="147" y="61"/>
                      <a:pt x="146" y="60"/>
                    </a:cubicBezTo>
                    <a:cubicBezTo>
                      <a:pt x="145" y="60"/>
                      <a:pt x="144" y="60"/>
                      <a:pt x="144" y="60"/>
                    </a:cubicBezTo>
                    <a:cubicBezTo>
                      <a:pt x="131" y="59"/>
                      <a:pt x="119" y="57"/>
                      <a:pt x="107" y="55"/>
                    </a:cubicBezTo>
                    <a:cubicBezTo>
                      <a:pt x="107" y="55"/>
                      <a:pt x="107" y="55"/>
                      <a:pt x="107" y="55"/>
                    </a:cubicBezTo>
                    <a:cubicBezTo>
                      <a:pt x="95" y="53"/>
                      <a:pt x="83" y="50"/>
                      <a:pt x="72" y="47"/>
                    </a:cubicBezTo>
                    <a:cubicBezTo>
                      <a:pt x="28" y="36"/>
                      <a:pt x="0" y="19"/>
                      <a:pt x="0" y="0"/>
                    </a:cubicBezTo>
                    <a:cubicBezTo>
                      <a:pt x="0" y="0"/>
                      <a:pt x="0" y="0"/>
                      <a:pt x="0" y="0"/>
                    </a:cubicBezTo>
                    <a:cubicBezTo>
                      <a:pt x="0" y="89"/>
                      <a:pt x="0" y="89"/>
                      <a:pt x="0" y="89"/>
                    </a:cubicBezTo>
                    <a:cubicBezTo>
                      <a:pt x="0" y="89"/>
                      <a:pt x="0" y="89"/>
                      <a:pt x="0" y="89"/>
                    </a:cubicBezTo>
                    <a:cubicBezTo>
                      <a:pt x="0" y="108"/>
                      <a:pt x="28" y="125"/>
                      <a:pt x="72" y="137"/>
                    </a:cubicBezTo>
                    <a:cubicBezTo>
                      <a:pt x="93" y="142"/>
                      <a:pt x="117" y="146"/>
                      <a:pt x="144" y="149"/>
                    </a:cubicBezTo>
                    <a:cubicBezTo>
                      <a:pt x="168" y="152"/>
                      <a:pt x="195" y="153"/>
                      <a:pt x="223" y="153"/>
                    </a:cubicBezTo>
                    <a:cubicBezTo>
                      <a:pt x="346" y="153"/>
                      <a:pt x="446" y="125"/>
                      <a:pt x="446" y="89"/>
                    </a:cubicBezTo>
                    <a:cubicBezTo>
                      <a:pt x="446" y="89"/>
                      <a:pt x="446" y="89"/>
                      <a:pt x="446" y="89"/>
                    </a:cubicBezTo>
                    <a:cubicBezTo>
                      <a:pt x="446" y="0"/>
                      <a:pt x="446" y="0"/>
                      <a:pt x="446" y="0"/>
                    </a:cubicBezTo>
                    <a:close/>
                  </a:path>
                </a:pathLst>
              </a:custGeom>
              <a:noFill/>
              <a:ln w="14288">
                <a:solidFill>
                  <a:schemeClr val="bg1"/>
                </a:solidFill>
                <a:miter lim="800000"/>
                <a:headEnd/>
                <a:tailEnd/>
              </a:ln>
            </p:spPr>
            <p:txBody>
              <a:bodyPr/>
              <a:lstStyle/>
              <a:p>
                <a:endParaRPr lang="en-US"/>
              </a:p>
            </p:txBody>
          </p:sp>
          <p:sp>
            <p:nvSpPr>
              <p:cNvPr id="169" name="Oval 83"/>
              <p:cNvSpPr>
                <a:spLocks noChangeArrowheads="1"/>
              </p:cNvSpPr>
              <p:nvPr/>
            </p:nvSpPr>
            <p:spPr bwMode="gray">
              <a:xfrm>
                <a:off x="352" y="1215"/>
                <a:ext cx="837" cy="242"/>
              </a:xfrm>
              <a:prstGeom prst="ellipse">
                <a:avLst/>
              </a:prstGeom>
              <a:noFill/>
              <a:ln w="14288">
                <a:solidFill>
                  <a:schemeClr val="bg1"/>
                </a:solidFill>
                <a:miter lim="800000"/>
                <a:headEnd/>
                <a:tailEnd/>
              </a:ln>
            </p:spPr>
            <p:txBody>
              <a:bodyPr/>
              <a:lstStyle/>
              <a:p>
                <a:endParaRPr lang="en-US"/>
              </a:p>
            </p:txBody>
          </p:sp>
        </p:grpSp>
      </p:grpSp>
      <p:grpSp>
        <p:nvGrpSpPr>
          <p:cNvPr id="113" name="Group 233"/>
          <p:cNvGrpSpPr>
            <a:grpSpLocks/>
          </p:cNvGrpSpPr>
          <p:nvPr/>
        </p:nvGrpSpPr>
        <p:grpSpPr bwMode="auto">
          <a:xfrm>
            <a:off x="4975225" y="4191000"/>
            <a:ext cx="625475" cy="581025"/>
            <a:chOff x="281" y="1215"/>
            <a:chExt cx="970" cy="845"/>
          </a:xfrm>
        </p:grpSpPr>
        <p:pic>
          <p:nvPicPr>
            <p:cNvPr id="171" name="Picture 67"/>
            <p:cNvPicPr>
              <a:picLocks noChangeAspect="1" noChangeArrowheads="1"/>
            </p:cNvPicPr>
            <p:nvPr/>
          </p:nvPicPr>
          <p:blipFill>
            <a:blip r:embed="rId9" cstate="print">
              <a:lum bright="18000"/>
            </a:blip>
            <a:srcRect/>
            <a:stretch>
              <a:fillRect/>
            </a:stretch>
          </p:blipFill>
          <p:spPr bwMode="gray">
            <a:xfrm>
              <a:off x="281" y="1890"/>
              <a:ext cx="970" cy="170"/>
            </a:xfrm>
            <a:prstGeom prst="rect">
              <a:avLst/>
            </a:prstGeom>
            <a:noFill/>
            <a:ln w="9525">
              <a:noFill/>
              <a:miter lim="800000"/>
              <a:headEnd/>
              <a:tailEnd/>
            </a:ln>
          </p:spPr>
        </p:pic>
        <p:grpSp>
          <p:nvGrpSpPr>
            <p:cNvPr id="152" name="Group 232"/>
            <p:cNvGrpSpPr>
              <a:grpSpLocks/>
            </p:cNvGrpSpPr>
            <p:nvPr/>
          </p:nvGrpSpPr>
          <p:grpSpPr bwMode="auto">
            <a:xfrm>
              <a:off x="351" y="1215"/>
              <a:ext cx="839" cy="747"/>
              <a:chOff x="351" y="1215"/>
              <a:chExt cx="839" cy="747"/>
            </a:xfrm>
          </p:grpSpPr>
          <p:sp>
            <p:nvSpPr>
              <p:cNvPr id="173" name="Freeform 68"/>
              <p:cNvSpPr>
                <a:spLocks/>
              </p:cNvSpPr>
              <p:nvPr/>
            </p:nvSpPr>
            <p:spPr bwMode="gray">
              <a:xfrm>
                <a:off x="620" y="1506"/>
                <a:ext cx="570" cy="288"/>
              </a:xfrm>
              <a:custGeom>
                <a:avLst/>
                <a:gdLst>
                  <a:gd name="T0" fmla="*/ 7234 w 302"/>
                  <a:gd name="T1" fmla="*/ 75 h 153"/>
                  <a:gd name="T2" fmla="*/ 7234 w 302"/>
                  <a:gd name="T3" fmla="*/ 100 h 153"/>
                  <a:gd name="T4" fmla="*/ 7206 w 302"/>
                  <a:gd name="T5" fmla="*/ 141 h 153"/>
                  <a:gd name="T6" fmla="*/ 7182 w 302"/>
                  <a:gd name="T7" fmla="*/ 188 h 153"/>
                  <a:gd name="T8" fmla="*/ 7182 w 302"/>
                  <a:gd name="T9" fmla="*/ 241 h 153"/>
                  <a:gd name="T10" fmla="*/ 7134 w 302"/>
                  <a:gd name="T11" fmla="*/ 286 h 153"/>
                  <a:gd name="T12" fmla="*/ 7134 w 302"/>
                  <a:gd name="T13" fmla="*/ 301 h 153"/>
                  <a:gd name="T14" fmla="*/ 1887 w 302"/>
                  <a:gd name="T15" fmla="*/ 1506 h 153"/>
                  <a:gd name="T16" fmla="*/ 0 w 302"/>
                  <a:gd name="T17" fmla="*/ 1421 h 153"/>
                  <a:gd name="T18" fmla="*/ 0 w 302"/>
                  <a:gd name="T19" fmla="*/ 3514 h 153"/>
                  <a:gd name="T20" fmla="*/ 53 w 302"/>
                  <a:gd name="T21" fmla="*/ 3514 h 153"/>
                  <a:gd name="T22" fmla="*/ 100 w 302"/>
                  <a:gd name="T23" fmla="*/ 3543 h 153"/>
                  <a:gd name="T24" fmla="*/ 317 w 302"/>
                  <a:gd name="T25" fmla="*/ 3569 h 153"/>
                  <a:gd name="T26" fmla="*/ 357 w 302"/>
                  <a:gd name="T27" fmla="*/ 3569 h 153"/>
                  <a:gd name="T28" fmla="*/ 545 w 302"/>
                  <a:gd name="T29" fmla="*/ 3569 h 153"/>
                  <a:gd name="T30" fmla="*/ 619 w 302"/>
                  <a:gd name="T31" fmla="*/ 3590 h 153"/>
                  <a:gd name="T32" fmla="*/ 812 w 302"/>
                  <a:gd name="T33" fmla="*/ 3590 h 153"/>
                  <a:gd name="T34" fmla="*/ 840 w 302"/>
                  <a:gd name="T35" fmla="*/ 3590 h 153"/>
                  <a:gd name="T36" fmla="*/ 1461 w 302"/>
                  <a:gd name="T37" fmla="*/ 3614 h 153"/>
                  <a:gd name="T38" fmla="*/ 1887 w 302"/>
                  <a:gd name="T39" fmla="*/ 3614 h 153"/>
                  <a:gd name="T40" fmla="*/ 2320 w 302"/>
                  <a:gd name="T41" fmla="*/ 3614 h 153"/>
                  <a:gd name="T42" fmla="*/ 2946 w 302"/>
                  <a:gd name="T43" fmla="*/ 3590 h 153"/>
                  <a:gd name="T44" fmla="*/ 2971 w 302"/>
                  <a:gd name="T45" fmla="*/ 3590 h 153"/>
                  <a:gd name="T46" fmla="*/ 3160 w 302"/>
                  <a:gd name="T47" fmla="*/ 3590 h 153"/>
                  <a:gd name="T48" fmla="*/ 3235 w 302"/>
                  <a:gd name="T49" fmla="*/ 3569 h 153"/>
                  <a:gd name="T50" fmla="*/ 3431 w 302"/>
                  <a:gd name="T51" fmla="*/ 3569 h 153"/>
                  <a:gd name="T52" fmla="*/ 3477 w 302"/>
                  <a:gd name="T53" fmla="*/ 3569 h 153"/>
                  <a:gd name="T54" fmla="*/ 3690 w 302"/>
                  <a:gd name="T55" fmla="*/ 3543 h 153"/>
                  <a:gd name="T56" fmla="*/ 3733 w 302"/>
                  <a:gd name="T57" fmla="*/ 3514 h 153"/>
                  <a:gd name="T58" fmla="*/ 4673 w 302"/>
                  <a:gd name="T59" fmla="*/ 3401 h 153"/>
                  <a:gd name="T60" fmla="*/ 4673 w 302"/>
                  <a:gd name="T61" fmla="*/ 3401 h 153"/>
                  <a:gd name="T62" fmla="*/ 7234 w 302"/>
                  <a:gd name="T63" fmla="*/ 2108 h 153"/>
                  <a:gd name="T64" fmla="*/ 7234 w 302"/>
                  <a:gd name="T65" fmla="*/ 2108 h 153"/>
                  <a:gd name="T66" fmla="*/ 7234 w 302"/>
                  <a:gd name="T67" fmla="*/ 2108 h 153"/>
                  <a:gd name="T68" fmla="*/ 7234 w 302"/>
                  <a:gd name="T69" fmla="*/ 0 h 153"/>
                  <a:gd name="T70" fmla="*/ 7234 w 302"/>
                  <a:gd name="T71" fmla="*/ 0 h 153"/>
                  <a:gd name="T72" fmla="*/ 7234 w 302"/>
                  <a:gd name="T73" fmla="*/ 75 h 1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2"/>
                  <a:gd name="T112" fmla="*/ 0 h 153"/>
                  <a:gd name="T113" fmla="*/ 302 w 302"/>
                  <a:gd name="T114" fmla="*/ 153 h 1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2" h="153">
                    <a:moveTo>
                      <a:pt x="302" y="3"/>
                    </a:moveTo>
                    <a:cubicBezTo>
                      <a:pt x="302" y="3"/>
                      <a:pt x="302" y="3"/>
                      <a:pt x="302" y="4"/>
                    </a:cubicBezTo>
                    <a:cubicBezTo>
                      <a:pt x="301" y="5"/>
                      <a:pt x="301" y="5"/>
                      <a:pt x="301" y="6"/>
                    </a:cubicBezTo>
                    <a:cubicBezTo>
                      <a:pt x="301" y="7"/>
                      <a:pt x="301" y="7"/>
                      <a:pt x="300" y="8"/>
                    </a:cubicBezTo>
                    <a:cubicBezTo>
                      <a:pt x="300" y="8"/>
                      <a:pt x="300" y="9"/>
                      <a:pt x="300" y="10"/>
                    </a:cubicBezTo>
                    <a:cubicBezTo>
                      <a:pt x="299" y="10"/>
                      <a:pt x="299" y="11"/>
                      <a:pt x="298" y="12"/>
                    </a:cubicBezTo>
                    <a:cubicBezTo>
                      <a:pt x="298" y="12"/>
                      <a:pt x="298" y="12"/>
                      <a:pt x="298" y="13"/>
                    </a:cubicBezTo>
                    <a:cubicBezTo>
                      <a:pt x="277" y="42"/>
                      <a:pt x="187" y="64"/>
                      <a:pt x="79" y="64"/>
                    </a:cubicBezTo>
                    <a:cubicBezTo>
                      <a:pt x="51" y="64"/>
                      <a:pt x="24" y="63"/>
                      <a:pt x="0" y="60"/>
                    </a:cubicBezTo>
                    <a:cubicBezTo>
                      <a:pt x="0" y="149"/>
                      <a:pt x="0" y="149"/>
                      <a:pt x="0" y="149"/>
                    </a:cubicBezTo>
                    <a:cubicBezTo>
                      <a:pt x="0" y="149"/>
                      <a:pt x="1" y="149"/>
                      <a:pt x="2" y="149"/>
                    </a:cubicBezTo>
                    <a:cubicBezTo>
                      <a:pt x="3" y="150"/>
                      <a:pt x="3" y="150"/>
                      <a:pt x="4" y="150"/>
                    </a:cubicBezTo>
                    <a:cubicBezTo>
                      <a:pt x="7" y="150"/>
                      <a:pt x="10" y="150"/>
                      <a:pt x="13" y="151"/>
                    </a:cubicBezTo>
                    <a:cubicBezTo>
                      <a:pt x="13" y="151"/>
                      <a:pt x="14" y="151"/>
                      <a:pt x="15" y="151"/>
                    </a:cubicBezTo>
                    <a:cubicBezTo>
                      <a:pt x="17" y="151"/>
                      <a:pt x="20" y="151"/>
                      <a:pt x="23" y="151"/>
                    </a:cubicBezTo>
                    <a:cubicBezTo>
                      <a:pt x="24" y="151"/>
                      <a:pt x="25" y="152"/>
                      <a:pt x="26" y="152"/>
                    </a:cubicBezTo>
                    <a:cubicBezTo>
                      <a:pt x="29" y="152"/>
                      <a:pt x="31" y="152"/>
                      <a:pt x="34" y="152"/>
                    </a:cubicBezTo>
                    <a:cubicBezTo>
                      <a:pt x="34" y="152"/>
                      <a:pt x="34" y="152"/>
                      <a:pt x="35" y="152"/>
                    </a:cubicBezTo>
                    <a:cubicBezTo>
                      <a:pt x="43" y="153"/>
                      <a:pt x="52" y="153"/>
                      <a:pt x="61" y="153"/>
                    </a:cubicBezTo>
                    <a:cubicBezTo>
                      <a:pt x="67" y="153"/>
                      <a:pt x="73" y="153"/>
                      <a:pt x="79" y="153"/>
                    </a:cubicBezTo>
                    <a:cubicBezTo>
                      <a:pt x="85" y="153"/>
                      <a:pt x="91" y="153"/>
                      <a:pt x="97" y="153"/>
                    </a:cubicBezTo>
                    <a:cubicBezTo>
                      <a:pt x="106" y="153"/>
                      <a:pt x="115" y="153"/>
                      <a:pt x="123" y="152"/>
                    </a:cubicBezTo>
                    <a:cubicBezTo>
                      <a:pt x="123" y="152"/>
                      <a:pt x="124" y="152"/>
                      <a:pt x="124" y="152"/>
                    </a:cubicBezTo>
                    <a:cubicBezTo>
                      <a:pt x="127" y="152"/>
                      <a:pt x="129" y="152"/>
                      <a:pt x="132" y="152"/>
                    </a:cubicBezTo>
                    <a:cubicBezTo>
                      <a:pt x="133" y="151"/>
                      <a:pt x="134" y="151"/>
                      <a:pt x="135" y="151"/>
                    </a:cubicBezTo>
                    <a:cubicBezTo>
                      <a:pt x="138" y="151"/>
                      <a:pt x="141" y="151"/>
                      <a:pt x="143" y="151"/>
                    </a:cubicBezTo>
                    <a:cubicBezTo>
                      <a:pt x="144" y="151"/>
                      <a:pt x="145" y="151"/>
                      <a:pt x="145" y="151"/>
                    </a:cubicBezTo>
                    <a:cubicBezTo>
                      <a:pt x="148" y="150"/>
                      <a:pt x="151" y="150"/>
                      <a:pt x="154" y="150"/>
                    </a:cubicBezTo>
                    <a:cubicBezTo>
                      <a:pt x="155" y="150"/>
                      <a:pt x="155" y="150"/>
                      <a:pt x="156" y="149"/>
                    </a:cubicBezTo>
                    <a:cubicBezTo>
                      <a:pt x="169" y="148"/>
                      <a:pt x="182" y="146"/>
                      <a:pt x="195" y="144"/>
                    </a:cubicBezTo>
                    <a:cubicBezTo>
                      <a:pt x="195" y="144"/>
                      <a:pt x="195" y="144"/>
                      <a:pt x="195" y="144"/>
                    </a:cubicBezTo>
                    <a:cubicBezTo>
                      <a:pt x="259" y="133"/>
                      <a:pt x="302" y="112"/>
                      <a:pt x="302" y="89"/>
                    </a:cubicBezTo>
                    <a:cubicBezTo>
                      <a:pt x="302" y="89"/>
                      <a:pt x="302" y="89"/>
                      <a:pt x="302" y="89"/>
                    </a:cubicBezTo>
                    <a:cubicBezTo>
                      <a:pt x="302" y="89"/>
                      <a:pt x="302" y="89"/>
                      <a:pt x="302" y="89"/>
                    </a:cubicBezTo>
                    <a:cubicBezTo>
                      <a:pt x="302" y="0"/>
                      <a:pt x="302" y="0"/>
                      <a:pt x="302" y="0"/>
                    </a:cubicBezTo>
                    <a:cubicBezTo>
                      <a:pt x="302" y="0"/>
                      <a:pt x="302" y="0"/>
                      <a:pt x="302" y="0"/>
                    </a:cubicBezTo>
                    <a:cubicBezTo>
                      <a:pt x="302" y="1"/>
                      <a:pt x="302" y="2"/>
                      <a:pt x="302" y="3"/>
                    </a:cubicBezTo>
                    <a:close/>
                  </a:path>
                </a:pathLst>
              </a:custGeom>
              <a:gradFill rotWithShape="1">
                <a:gsLst>
                  <a:gs pos="0">
                    <a:srgbClr val="797979"/>
                  </a:gs>
                  <a:gs pos="50000">
                    <a:srgbClr val="BABABA"/>
                  </a:gs>
                  <a:gs pos="100000">
                    <a:srgbClr val="797979"/>
                  </a:gs>
                </a:gsLst>
                <a:lin ang="0" scaled="1"/>
              </a:gradFill>
              <a:ln w="9525">
                <a:noFill/>
                <a:round/>
                <a:headEnd/>
                <a:tailEnd/>
              </a:ln>
            </p:spPr>
            <p:txBody>
              <a:bodyPr/>
              <a:lstStyle/>
              <a:p>
                <a:endParaRPr lang="en-US"/>
              </a:p>
            </p:txBody>
          </p:sp>
          <p:sp>
            <p:nvSpPr>
              <p:cNvPr id="174" name="Freeform 69"/>
              <p:cNvSpPr>
                <a:spLocks/>
              </p:cNvSpPr>
              <p:nvPr/>
            </p:nvSpPr>
            <p:spPr bwMode="gray">
              <a:xfrm>
                <a:off x="620" y="1338"/>
                <a:ext cx="570" cy="288"/>
              </a:xfrm>
              <a:custGeom>
                <a:avLst/>
                <a:gdLst>
                  <a:gd name="T0" fmla="*/ 1887 w 302"/>
                  <a:gd name="T1" fmla="*/ 1506 h 153"/>
                  <a:gd name="T2" fmla="*/ 0 w 302"/>
                  <a:gd name="T3" fmla="*/ 1421 h 153"/>
                  <a:gd name="T4" fmla="*/ 0 w 302"/>
                  <a:gd name="T5" fmla="*/ 3514 h 153"/>
                  <a:gd name="T6" fmla="*/ 1887 w 302"/>
                  <a:gd name="T7" fmla="*/ 3614 h 153"/>
                  <a:gd name="T8" fmla="*/ 7134 w 302"/>
                  <a:gd name="T9" fmla="*/ 2409 h 153"/>
                  <a:gd name="T10" fmla="*/ 7134 w 302"/>
                  <a:gd name="T11" fmla="*/ 2389 h 153"/>
                  <a:gd name="T12" fmla="*/ 7182 w 302"/>
                  <a:gd name="T13" fmla="*/ 2334 h 153"/>
                  <a:gd name="T14" fmla="*/ 7182 w 302"/>
                  <a:gd name="T15" fmla="*/ 2296 h 153"/>
                  <a:gd name="T16" fmla="*/ 7206 w 302"/>
                  <a:gd name="T17" fmla="*/ 2246 h 153"/>
                  <a:gd name="T18" fmla="*/ 7234 w 302"/>
                  <a:gd name="T19" fmla="*/ 2193 h 153"/>
                  <a:gd name="T20" fmla="*/ 7234 w 302"/>
                  <a:gd name="T21" fmla="*/ 2176 h 153"/>
                  <a:gd name="T22" fmla="*/ 7234 w 302"/>
                  <a:gd name="T23" fmla="*/ 2108 h 153"/>
                  <a:gd name="T24" fmla="*/ 7234 w 302"/>
                  <a:gd name="T25" fmla="*/ 2108 h 153"/>
                  <a:gd name="T26" fmla="*/ 7234 w 302"/>
                  <a:gd name="T27" fmla="*/ 2108 h 153"/>
                  <a:gd name="T28" fmla="*/ 7234 w 302"/>
                  <a:gd name="T29" fmla="*/ 0 h 153"/>
                  <a:gd name="T30" fmla="*/ 1887 w 302"/>
                  <a:gd name="T31" fmla="*/ 1506 h 1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2"/>
                  <a:gd name="T49" fmla="*/ 0 h 153"/>
                  <a:gd name="T50" fmla="*/ 302 w 302"/>
                  <a:gd name="T51" fmla="*/ 153 h 1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2" h="153">
                    <a:moveTo>
                      <a:pt x="79" y="64"/>
                    </a:moveTo>
                    <a:cubicBezTo>
                      <a:pt x="51" y="64"/>
                      <a:pt x="24" y="63"/>
                      <a:pt x="0" y="60"/>
                    </a:cubicBezTo>
                    <a:cubicBezTo>
                      <a:pt x="0" y="149"/>
                      <a:pt x="0" y="149"/>
                      <a:pt x="0" y="149"/>
                    </a:cubicBezTo>
                    <a:cubicBezTo>
                      <a:pt x="24" y="152"/>
                      <a:pt x="51" y="153"/>
                      <a:pt x="79" y="153"/>
                    </a:cubicBezTo>
                    <a:cubicBezTo>
                      <a:pt x="187" y="153"/>
                      <a:pt x="277" y="131"/>
                      <a:pt x="298" y="102"/>
                    </a:cubicBezTo>
                    <a:cubicBezTo>
                      <a:pt x="298" y="101"/>
                      <a:pt x="298" y="101"/>
                      <a:pt x="298" y="101"/>
                    </a:cubicBezTo>
                    <a:cubicBezTo>
                      <a:pt x="299" y="100"/>
                      <a:pt x="299" y="99"/>
                      <a:pt x="300" y="99"/>
                    </a:cubicBezTo>
                    <a:cubicBezTo>
                      <a:pt x="300" y="98"/>
                      <a:pt x="300" y="97"/>
                      <a:pt x="300" y="97"/>
                    </a:cubicBezTo>
                    <a:cubicBezTo>
                      <a:pt x="301" y="96"/>
                      <a:pt x="301" y="96"/>
                      <a:pt x="301" y="95"/>
                    </a:cubicBezTo>
                    <a:cubicBezTo>
                      <a:pt x="301" y="94"/>
                      <a:pt x="301" y="94"/>
                      <a:pt x="302" y="93"/>
                    </a:cubicBezTo>
                    <a:cubicBezTo>
                      <a:pt x="302" y="92"/>
                      <a:pt x="302" y="92"/>
                      <a:pt x="302" y="92"/>
                    </a:cubicBezTo>
                    <a:cubicBezTo>
                      <a:pt x="302" y="91"/>
                      <a:pt x="302" y="90"/>
                      <a:pt x="302" y="89"/>
                    </a:cubicBezTo>
                    <a:cubicBezTo>
                      <a:pt x="302" y="89"/>
                      <a:pt x="302" y="89"/>
                      <a:pt x="302" y="89"/>
                    </a:cubicBezTo>
                    <a:cubicBezTo>
                      <a:pt x="302" y="89"/>
                      <a:pt x="302" y="89"/>
                      <a:pt x="302" y="89"/>
                    </a:cubicBezTo>
                    <a:cubicBezTo>
                      <a:pt x="302" y="0"/>
                      <a:pt x="302" y="0"/>
                      <a:pt x="302" y="0"/>
                    </a:cubicBezTo>
                    <a:cubicBezTo>
                      <a:pt x="302" y="35"/>
                      <a:pt x="202" y="64"/>
                      <a:pt x="79" y="64"/>
                    </a:cubicBezTo>
                    <a:close/>
                  </a:path>
                </a:pathLst>
              </a:custGeom>
              <a:gradFill rotWithShape="1">
                <a:gsLst>
                  <a:gs pos="0">
                    <a:srgbClr val="949494"/>
                  </a:gs>
                  <a:gs pos="50000">
                    <a:srgbClr val="DDDDDD"/>
                  </a:gs>
                  <a:gs pos="100000">
                    <a:srgbClr val="949494"/>
                  </a:gs>
                </a:gsLst>
                <a:lin ang="0" scaled="1"/>
              </a:gradFill>
              <a:ln w="9525">
                <a:noFill/>
                <a:round/>
                <a:headEnd/>
                <a:tailEnd/>
              </a:ln>
            </p:spPr>
            <p:txBody>
              <a:bodyPr/>
              <a:lstStyle/>
              <a:p>
                <a:endParaRPr lang="en-US"/>
              </a:p>
            </p:txBody>
          </p:sp>
          <p:sp>
            <p:nvSpPr>
              <p:cNvPr id="175" name="Freeform 70"/>
              <p:cNvSpPr>
                <a:spLocks/>
              </p:cNvSpPr>
              <p:nvPr/>
            </p:nvSpPr>
            <p:spPr bwMode="gray">
              <a:xfrm>
                <a:off x="620" y="1531"/>
                <a:ext cx="562" cy="95"/>
              </a:xfrm>
              <a:custGeom>
                <a:avLst/>
                <a:gdLst>
                  <a:gd name="T0" fmla="*/ 1886 w 298"/>
                  <a:gd name="T1" fmla="*/ 1146 h 51"/>
                  <a:gd name="T2" fmla="*/ 7110 w 298"/>
                  <a:gd name="T3" fmla="*/ 0 h 51"/>
                  <a:gd name="T4" fmla="*/ 1886 w 298"/>
                  <a:gd name="T5" fmla="*/ 1146 h 51"/>
                  <a:gd name="T6" fmla="*/ 0 w 298"/>
                  <a:gd name="T7" fmla="*/ 1058 h 51"/>
                  <a:gd name="T8" fmla="*/ 0 w 298"/>
                  <a:gd name="T9" fmla="*/ 1058 h 51"/>
                  <a:gd name="T10" fmla="*/ 1886 w 298"/>
                  <a:gd name="T11" fmla="*/ 1146 h 51"/>
                  <a:gd name="T12" fmla="*/ 0 60000 65536"/>
                  <a:gd name="T13" fmla="*/ 0 60000 65536"/>
                  <a:gd name="T14" fmla="*/ 0 60000 65536"/>
                  <a:gd name="T15" fmla="*/ 0 60000 65536"/>
                  <a:gd name="T16" fmla="*/ 0 60000 65536"/>
                  <a:gd name="T17" fmla="*/ 0 60000 65536"/>
                  <a:gd name="T18" fmla="*/ 0 w 298"/>
                  <a:gd name="T19" fmla="*/ 0 h 51"/>
                  <a:gd name="T20" fmla="*/ 298 w 29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298" h="51">
                    <a:moveTo>
                      <a:pt x="79" y="51"/>
                    </a:moveTo>
                    <a:cubicBezTo>
                      <a:pt x="187" y="51"/>
                      <a:pt x="277" y="29"/>
                      <a:pt x="298" y="0"/>
                    </a:cubicBezTo>
                    <a:cubicBezTo>
                      <a:pt x="277" y="29"/>
                      <a:pt x="187" y="51"/>
                      <a:pt x="79" y="51"/>
                    </a:cubicBezTo>
                    <a:cubicBezTo>
                      <a:pt x="51" y="51"/>
                      <a:pt x="24" y="50"/>
                      <a:pt x="0" y="47"/>
                    </a:cubicBezTo>
                    <a:cubicBezTo>
                      <a:pt x="0" y="47"/>
                      <a:pt x="0" y="47"/>
                      <a:pt x="0" y="47"/>
                    </a:cubicBezTo>
                    <a:cubicBezTo>
                      <a:pt x="24" y="50"/>
                      <a:pt x="51" y="51"/>
                      <a:pt x="79" y="51"/>
                    </a:cubicBezTo>
                    <a:close/>
                  </a:path>
                </a:pathLst>
              </a:custGeom>
              <a:solidFill>
                <a:srgbClr val="B2B2B2"/>
              </a:solidFill>
              <a:ln w="9525">
                <a:noFill/>
                <a:round/>
                <a:headEnd/>
                <a:tailEnd/>
              </a:ln>
            </p:spPr>
            <p:txBody>
              <a:bodyPr/>
              <a:lstStyle/>
              <a:p>
                <a:endParaRPr lang="en-US"/>
              </a:p>
            </p:txBody>
          </p:sp>
          <p:sp>
            <p:nvSpPr>
              <p:cNvPr id="176" name="Freeform 71"/>
              <p:cNvSpPr>
                <a:spLocks/>
              </p:cNvSpPr>
              <p:nvPr/>
            </p:nvSpPr>
            <p:spPr bwMode="gray">
              <a:xfrm>
                <a:off x="487" y="1595"/>
                <a:ext cx="136" cy="192"/>
              </a:xfrm>
              <a:custGeom>
                <a:avLst/>
                <a:gdLst>
                  <a:gd name="T0" fmla="*/ 0 w 72"/>
                  <a:gd name="T1" fmla="*/ 2108 h 102"/>
                  <a:gd name="T2" fmla="*/ 842 w 72"/>
                  <a:gd name="T3" fmla="*/ 2296 h 102"/>
                  <a:gd name="T4" fmla="*/ 842 w 72"/>
                  <a:gd name="T5" fmla="*/ 2296 h 102"/>
                  <a:gd name="T6" fmla="*/ 1730 w 72"/>
                  <a:gd name="T7" fmla="*/ 2409 h 102"/>
                  <a:gd name="T8" fmla="*/ 1730 w 72"/>
                  <a:gd name="T9" fmla="*/ 301 h 102"/>
                  <a:gd name="T10" fmla="*/ 0 w 72"/>
                  <a:gd name="T11" fmla="*/ 0 h 102"/>
                  <a:gd name="T12" fmla="*/ 0 w 72"/>
                  <a:gd name="T13" fmla="*/ 2108 h 102"/>
                  <a:gd name="T14" fmla="*/ 0 60000 65536"/>
                  <a:gd name="T15" fmla="*/ 0 60000 65536"/>
                  <a:gd name="T16" fmla="*/ 0 60000 65536"/>
                  <a:gd name="T17" fmla="*/ 0 60000 65536"/>
                  <a:gd name="T18" fmla="*/ 0 60000 65536"/>
                  <a:gd name="T19" fmla="*/ 0 60000 65536"/>
                  <a:gd name="T20" fmla="*/ 0 60000 65536"/>
                  <a:gd name="T21" fmla="*/ 0 w 72"/>
                  <a:gd name="T22" fmla="*/ 0 h 102"/>
                  <a:gd name="T23" fmla="*/ 72 w 72"/>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02">
                    <a:moveTo>
                      <a:pt x="0" y="89"/>
                    </a:moveTo>
                    <a:cubicBezTo>
                      <a:pt x="11" y="92"/>
                      <a:pt x="23" y="95"/>
                      <a:pt x="35" y="97"/>
                    </a:cubicBezTo>
                    <a:cubicBezTo>
                      <a:pt x="35" y="97"/>
                      <a:pt x="35" y="97"/>
                      <a:pt x="35" y="97"/>
                    </a:cubicBezTo>
                    <a:cubicBezTo>
                      <a:pt x="47" y="99"/>
                      <a:pt x="59" y="101"/>
                      <a:pt x="72" y="102"/>
                    </a:cubicBezTo>
                    <a:cubicBezTo>
                      <a:pt x="72" y="13"/>
                      <a:pt x="72" y="13"/>
                      <a:pt x="72" y="13"/>
                    </a:cubicBezTo>
                    <a:cubicBezTo>
                      <a:pt x="45" y="10"/>
                      <a:pt x="21" y="6"/>
                      <a:pt x="0" y="0"/>
                    </a:cubicBezTo>
                    <a:lnTo>
                      <a:pt x="0" y="89"/>
                    </a:lnTo>
                    <a:close/>
                  </a:path>
                </a:pathLst>
              </a:custGeom>
              <a:gradFill rotWithShape="1">
                <a:gsLst>
                  <a:gs pos="0">
                    <a:srgbClr val="797979"/>
                  </a:gs>
                  <a:gs pos="50000">
                    <a:srgbClr val="C0C0C0"/>
                  </a:gs>
                  <a:gs pos="100000">
                    <a:srgbClr val="797979"/>
                  </a:gs>
                </a:gsLst>
                <a:lin ang="0" scaled="1"/>
              </a:gradFill>
              <a:ln w="9525">
                <a:noFill/>
                <a:round/>
                <a:headEnd/>
                <a:tailEnd/>
              </a:ln>
            </p:spPr>
            <p:txBody>
              <a:bodyPr/>
              <a:lstStyle/>
              <a:p>
                <a:endParaRPr lang="en-US"/>
              </a:p>
            </p:txBody>
          </p:sp>
          <p:sp>
            <p:nvSpPr>
              <p:cNvPr id="177" name="Freeform 72"/>
              <p:cNvSpPr>
                <a:spLocks/>
              </p:cNvSpPr>
              <p:nvPr/>
            </p:nvSpPr>
            <p:spPr bwMode="gray">
              <a:xfrm>
                <a:off x="356" y="1506"/>
                <a:ext cx="136" cy="257"/>
              </a:xfrm>
              <a:custGeom>
                <a:avLst/>
                <a:gdLst>
                  <a:gd name="T0" fmla="*/ 0 w 72"/>
                  <a:gd name="T1" fmla="*/ 2139 h 136"/>
                  <a:gd name="T2" fmla="*/ 1730 w 72"/>
                  <a:gd name="T3" fmla="*/ 3279 h 136"/>
                  <a:gd name="T4" fmla="*/ 1730 w 72"/>
                  <a:gd name="T5" fmla="*/ 1132 h 136"/>
                  <a:gd name="T6" fmla="*/ 100 w 72"/>
                  <a:gd name="T7" fmla="*/ 317 h 136"/>
                  <a:gd name="T8" fmla="*/ 100 w 72"/>
                  <a:gd name="T9" fmla="*/ 289 h 136"/>
                  <a:gd name="T10" fmla="*/ 53 w 72"/>
                  <a:gd name="T11" fmla="*/ 244 h 136"/>
                  <a:gd name="T12" fmla="*/ 53 w 72"/>
                  <a:gd name="T13" fmla="*/ 189 h 136"/>
                  <a:gd name="T14" fmla="*/ 28 w 72"/>
                  <a:gd name="T15" fmla="*/ 144 h 136"/>
                  <a:gd name="T16" fmla="*/ 0 w 72"/>
                  <a:gd name="T17" fmla="*/ 100 h 136"/>
                  <a:gd name="T18" fmla="*/ 0 w 72"/>
                  <a:gd name="T19" fmla="*/ 76 h 136"/>
                  <a:gd name="T20" fmla="*/ 0 w 72"/>
                  <a:gd name="T21" fmla="*/ 0 h 136"/>
                  <a:gd name="T22" fmla="*/ 0 w 72"/>
                  <a:gd name="T23" fmla="*/ 0 h 136"/>
                  <a:gd name="T24" fmla="*/ 0 w 72"/>
                  <a:gd name="T25" fmla="*/ 0 h 136"/>
                  <a:gd name="T26" fmla="*/ 0 w 72"/>
                  <a:gd name="T27" fmla="*/ 2139 h 136"/>
                  <a:gd name="T28" fmla="*/ 0 w 72"/>
                  <a:gd name="T29" fmla="*/ 2139 h 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136"/>
                  <a:gd name="T47" fmla="*/ 72 w 72"/>
                  <a:gd name="T48" fmla="*/ 136 h 1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136">
                    <a:moveTo>
                      <a:pt x="0" y="89"/>
                    </a:moveTo>
                    <a:cubicBezTo>
                      <a:pt x="0" y="108"/>
                      <a:pt x="28" y="125"/>
                      <a:pt x="72" y="136"/>
                    </a:cubicBezTo>
                    <a:cubicBezTo>
                      <a:pt x="72" y="47"/>
                      <a:pt x="72" y="47"/>
                      <a:pt x="72" y="47"/>
                    </a:cubicBezTo>
                    <a:cubicBezTo>
                      <a:pt x="38" y="38"/>
                      <a:pt x="14" y="26"/>
                      <a:pt x="4" y="13"/>
                    </a:cubicBezTo>
                    <a:cubicBezTo>
                      <a:pt x="4" y="13"/>
                      <a:pt x="4" y="12"/>
                      <a:pt x="4" y="12"/>
                    </a:cubicBezTo>
                    <a:cubicBezTo>
                      <a:pt x="3" y="11"/>
                      <a:pt x="3" y="11"/>
                      <a:pt x="2" y="10"/>
                    </a:cubicBezTo>
                    <a:cubicBezTo>
                      <a:pt x="2" y="9"/>
                      <a:pt x="2" y="9"/>
                      <a:pt x="2" y="8"/>
                    </a:cubicBezTo>
                    <a:cubicBezTo>
                      <a:pt x="1" y="8"/>
                      <a:pt x="1" y="7"/>
                      <a:pt x="1" y="6"/>
                    </a:cubicBezTo>
                    <a:cubicBezTo>
                      <a:pt x="1" y="6"/>
                      <a:pt x="1" y="5"/>
                      <a:pt x="0" y="4"/>
                    </a:cubicBezTo>
                    <a:cubicBezTo>
                      <a:pt x="0" y="4"/>
                      <a:pt x="0" y="3"/>
                      <a:pt x="0" y="3"/>
                    </a:cubicBezTo>
                    <a:cubicBezTo>
                      <a:pt x="0" y="2"/>
                      <a:pt x="0" y="1"/>
                      <a:pt x="0" y="0"/>
                    </a:cubicBezTo>
                    <a:cubicBezTo>
                      <a:pt x="0" y="0"/>
                      <a:pt x="0" y="0"/>
                      <a:pt x="0" y="0"/>
                    </a:cubicBezTo>
                    <a:cubicBezTo>
                      <a:pt x="0" y="0"/>
                      <a:pt x="0" y="0"/>
                      <a:pt x="0" y="0"/>
                    </a:cubicBezTo>
                    <a:cubicBezTo>
                      <a:pt x="0" y="89"/>
                      <a:pt x="0" y="89"/>
                      <a:pt x="0" y="89"/>
                    </a:cubicBezTo>
                    <a:cubicBezTo>
                      <a:pt x="0" y="89"/>
                      <a:pt x="0" y="89"/>
                      <a:pt x="0" y="89"/>
                    </a:cubicBezTo>
                    <a:close/>
                  </a:path>
                </a:pathLst>
              </a:custGeom>
              <a:gradFill rotWithShape="1">
                <a:gsLst>
                  <a:gs pos="0">
                    <a:srgbClr val="DDDDDD"/>
                  </a:gs>
                  <a:gs pos="100000">
                    <a:srgbClr val="797979"/>
                  </a:gs>
                </a:gsLst>
                <a:lin ang="0" scaled="1"/>
              </a:gradFill>
              <a:ln w="9525">
                <a:noFill/>
                <a:round/>
                <a:headEnd/>
                <a:tailEnd/>
              </a:ln>
            </p:spPr>
            <p:txBody>
              <a:bodyPr/>
              <a:lstStyle/>
              <a:p>
                <a:endParaRPr lang="en-US"/>
              </a:p>
            </p:txBody>
          </p:sp>
          <p:sp>
            <p:nvSpPr>
              <p:cNvPr id="178" name="Freeform 73"/>
              <p:cNvSpPr>
                <a:spLocks/>
              </p:cNvSpPr>
              <p:nvPr/>
            </p:nvSpPr>
            <p:spPr bwMode="gray">
              <a:xfrm>
                <a:off x="354" y="1338"/>
                <a:ext cx="136" cy="257"/>
              </a:xfrm>
              <a:custGeom>
                <a:avLst/>
                <a:gdLst>
                  <a:gd name="T0" fmla="*/ 0 w 72"/>
                  <a:gd name="T1" fmla="*/ 2220 h 136"/>
                  <a:gd name="T2" fmla="*/ 0 w 72"/>
                  <a:gd name="T3" fmla="*/ 2247 h 136"/>
                  <a:gd name="T4" fmla="*/ 28 w 72"/>
                  <a:gd name="T5" fmla="*/ 2292 h 136"/>
                  <a:gd name="T6" fmla="*/ 53 w 72"/>
                  <a:gd name="T7" fmla="*/ 2336 h 136"/>
                  <a:gd name="T8" fmla="*/ 53 w 72"/>
                  <a:gd name="T9" fmla="*/ 2381 h 136"/>
                  <a:gd name="T10" fmla="*/ 100 w 72"/>
                  <a:gd name="T11" fmla="*/ 2436 h 136"/>
                  <a:gd name="T12" fmla="*/ 100 w 72"/>
                  <a:gd name="T13" fmla="*/ 2464 h 136"/>
                  <a:gd name="T14" fmla="*/ 1730 w 72"/>
                  <a:gd name="T15" fmla="*/ 3279 h 136"/>
                  <a:gd name="T16" fmla="*/ 1730 w 72"/>
                  <a:gd name="T17" fmla="*/ 1132 h 136"/>
                  <a:gd name="T18" fmla="*/ 0 w 72"/>
                  <a:gd name="T19" fmla="*/ 0 h 136"/>
                  <a:gd name="T20" fmla="*/ 0 w 72"/>
                  <a:gd name="T21" fmla="*/ 2139 h 136"/>
                  <a:gd name="T22" fmla="*/ 0 w 72"/>
                  <a:gd name="T23" fmla="*/ 2139 h 136"/>
                  <a:gd name="T24" fmla="*/ 0 w 72"/>
                  <a:gd name="T25" fmla="*/ 2220 h 1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136"/>
                  <a:gd name="T41" fmla="*/ 72 w 72"/>
                  <a:gd name="T42" fmla="*/ 136 h 1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136">
                    <a:moveTo>
                      <a:pt x="0" y="92"/>
                    </a:moveTo>
                    <a:cubicBezTo>
                      <a:pt x="0" y="92"/>
                      <a:pt x="0" y="93"/>
                      <a:pt x="0" y="93"/>
                    </a:cubicBezTo>
                    <a:cubicBezTo>
                      <a:pt x="1" y="94"/>
                      <a:pt x="1" y="95"/>
                      <a:pt x="1" y="95"/>
                    </a:cubicBezTo>
                    <a:cubicBezTo>
                      <a:pt x="1" y="96"/>
                      <a:pt x="1" y="97"/>
                      <a:pt x="2" y="97"/>
                    </a:cubicBezTo>
                    <a:cubicBezTo>
                      <a:pt x="2" y="98"/>
                      <a:pt x="2" y="98"/>
                      <a:pt x="2" y="99"/>
                    </a:cubicBezTo>
                    <a:cubicBezTo>
                      <a:pt x="3" y="100"/>
                      <a:pt x="3" y="100"/>
                      <a:pt x="4" y="101"/>
                    </a:cubicBezTo>
                    <a:cubicBezTo>
                      <a:pt x="4" y="101"/>
                      <a:pt x="4" y="102"/>
                      <a:pt x="4" y="102"/>
                    </a:cubicBezTo>
                    <a:cubicBezTo>
                      <a:pt x="14" y="115"/>
                      <a:pt x="38" y="127"/>
                      <a:pt x="72" y="136"/>
                    </a:cubicBezTo>
                    <a:cubicBezTo>
                      <a:pt x="72" y="47"/>
                      <a:pt x="72" y="47"/>
                      <a:pt x="72" y="47"/>
                    </a:cubicBezTo>
                    <a:cubicBezTo>
                      <a:pt x="28" y="36"/>
                      <a:pt x="0" y="19"/>
                      <a:pt x="0" y="0"/>
                    </a:cubicBezTo>
                    <a:cubicBezTo>
                      <a:pt x="0" y="89"/>
                      <a:pt x="0" y="89"/>
                      <a:pt x="0" y="89"/>
                    </a:cubicBezTo>
                    <a:cubicBezTo>
                      <a:pt x="0" y="89"/>
                      <a:pt x="0" y="89"/>
                      <a:pt x="0" y="89"/>
                    </a:cubicBezTo>
                    <a:cubicBezTo>
                      <a:pt x="0" y="90"/>
                      <a:pt x="0" y="91"/>
                      <a:pt x="0" y="92"/>
                    </a:cubicBezTo>
                    <a:close/>
                  </a:path>
                </a:pathLst>
              </a:custGeom>
              <a:gradFill rotWithShape="1">
                <a:gsLst>
                  <a:gs pos="0">
                    <a:srgbClr val="DDDDDD"/>
                  </a:gs>
                  <a:gs pos="100000">
                    <a:srgbClr val="949494"/>
                  </a:gs>
                </a:gsLst>
                <a:lin ang="0" scaled="1"/>
              </a:gradFill>
              <a:ln w="9525">
                <a:noFill/>
                <a:round/>
                <a:headEnd/>
                <a:tailEnd/>
              </a:ln>
            </p:spPr>
            <p:txBody>
              <a:bodyPr/>
              <a:lstStyle/>
              <a:p>
                <a:endParaRPr lang="en-US"/>
              </a:p>
            </p:txBody>
          </p:sp>
          <p:sp>
            <p:nvSpPr>
              <p:cNvPr id="179" name="Freeform 74"/>
              <p:cNvSpPr>
                <a:spLocks/>
              </p:cNvSpPr>
              <p:nvPr/>
            </p:nvSpPr>
            <p:spPr bwMode="gray">
              <a:xfrm>
                <a:off x="487" y="1427"/>
                <a:ext cx="136" cy="192"/>
              </a:xfrm>
              <a:custGeom>
                <a:avLst/>
                <a:gdLst>
                  <a:gd name="T0" fmla="*/ 1730 w 72"/>
                  <a:gd name="T1" fmla="*/ 2409 h 102"/>
                  <a:gd name="T2" fmla="*/ 1730 w 72"/>
                  <a:gd name="T3" fmla="*/ 301 h 102"/>
                  <a:gd name="T4" fmla="*/ 0 w 72"/>
                  <a:gd name="T5" fmla="*/ 0 h 102"/>
                  <a:gd name="T6" fmla="*/ 0 w 72"/>
                  <a:gd name="T7" fmla="*/ 2108 h 102"/>
                  <a:gd name="T8" fmla="*/ 1730 w 72"/>
                  <a:gd name="T9" fmla="*/ 2409 h 102"/>
                  <a:gd name="T10" fmla="*/ 0 60000 65536"/>
                  <a:gd name="T11" fmla="*/ 0 60000 65536"/>
                  <a:gd name="T12" fmla="*/ 0 60000 65536"/>
                  <a:gd name="T13" fmla="*/ 0 60000 65536"/>
                  <a:gd name="T14" fmla="*/ 0 60000 65536"/>
                  <a:gd name="T15" fmla="*/ 0 w 72"/>
                  <a:gd name="T16" fmla="*/ 0 h 102"/>
                  <a:gd name="T17" fmla="*/ 72 w 72"/>
                  <a:gd name="T18" fmla="*/ 102 h 102"/>
                </a:gdLst>
                <a:ahLst/>
                <a:cxnLst>
                  <a:cxn ang="T10">
                    <a:pos x="T0" y="T1"/>
                  </a:cxn>
                  <a:cxn ang="T11">
                    <a:pos x="T2" y="T3"/>
                  </a:cxn>
                  <a:cxn ang="T12">
                    <a:pos x="T4" y="T5"/>
                  </a:cxn>
                  <a:cxn ang="T13">
                    <a:pos x="T6" y="T7"/>
                  </a:cxn>
                  <a:cxn ang="T14">
                    <a:pos x="T8" y="T9"/>
                  </a:cxn>
                </a:cxnLst>
                <a:rect l="T15" t="T16" r="T17" b="T18"/>
                <a:pathLst>
                  <a:path w="72" h="102">
                    <a:moveTo>
                      <a:pt x="72" y="102"/>
                    </a:moveTo>
                    <a:cubicBezTo>
                      <a:pt x="72" y="13"/>
                      <a:pt x="72" y="13"/>
                      <a:pt x="72" y="13"/>
                    </a:cubicBezTo>
                    <a:cubicBezTo>
                      <a:pt x="45" y="10"/>
                      <a:pt x="21" y="6"/>
                      <a:pt x="0" y="0"/>
                    </a:cubicBezTo>
                    <a:cubicBezTo>
                      <a:pt x="0" y="89"/>
                      <a:pt x="0" y="89"/>
                      <a:pt x="0" y="89"/>
                    </a:cubicBezTo>
                    <a:cubicBezTo>
                      <a:pt x="21" y="95"/>
                      <a:pt x="45" y="99"/>
                      <a:pt x="72" y="102"/>
                    </a:cubicBez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180" name="Freeform 75"/>
              <p:cNvSpPr>
                <a:spLocks/>
              </p:cNvSpPr>
              <p:nvPr/>
            </p:nvSpPr>
            <p:spPr bwMode="gray">
              <a:xfrm>
                <a:off x="620" y="1674"/>
                <a:ext cx="570" cy="288"/>
              </a:xfrm>
              <a:custGeom>
                <a:avLst/>
                <a:gdLst>
                  <a:gd name="T0" fmla="*/ 4673 w 302"/>
                  <a:gd name="T1" fmla="*/ 1308 h 153"/>
                  <a:gd name="T2" fmla="*/ 4673 w 302"/>
                  <a:gd name="T3" fmla="*/ 1308 h 153"/>
                  <a:gd name="T4" fmla="*/ 3733 w 302"/>
                  <a:gd name="T5" fmla="*/ 1421 h 153"/>
                  <a:gd name="T6" fmla="*/ 3690 w 302"/>
                  <a:gd name="T7" fmla="*/ 1442 h 153"/>
                  <a:gd name="T8" fmla="*/ 3477 w 302"/>
                  <a:gd name="T9" fmla="*/ 1466 h 153"/>
                  <a:gd name="T10" fmla="*/ 3431 w 302"/>
                  <a:gd name="T11" fmla="*/ 1466 h 153"/>
                  <a:gd name="T12" fmla="*/ 3235 w 302"/>
                  <a:gd name="T13" fmla="*/ 1466 h 153"/>
                  <a:gd name="T14" fmla="*/ 3160 w 302"/>
                  <a:gd name="T15" fmla="*/ 1495 h 153"/>
                  <a:gd name="T16" fmla="*/ 2971 w 302"/>
                  <a:gd name="T17" fmla="*/ 1495 h 153"/>
                  <a:gd name="T18" fmla="*/ 2946 w 302"/>
                  <a:gd name="T19" fmla="*/ 1495 h 153"/>
                  <a:gd name="T20" fmla="*/ 2320 w 302"/>
                  <a:gd name="T21" fmla="*/ 1506 h 153"/>
                  <a:gd name="T22" fmla="*/ 1887 w 302"/>
                  <a:gd name="T23" fmla="*/ 1506 h 153"/>
                  <a:gd name="T24" fmla="*/ 1461 w 302"/>
                  <a:gd name="T25" fmla="*/ 1506 h 153"/>
                  <a:gd name="T26" fmla="*/ 840 w 302"/>
                  <a:gd name="T27" fmla="*/ 1495 h 153"/>
                  <a:gd name="T28" fmla="*/ 812 w 302"/>
                  <a:gd name="T29" fmla="*/ 1495 h 153"/>
                  <a:gd name="T30" fmla="*/ 619 w 302"/>
                  <a:gd name="T31" fmla="*/ 1495 h 153"/>
                  <a:gd name="T32" fmla="*/ 545 w 302"/>
                  <a:gd name="T33" fmla="*/ 1466 h 153"/>
                  <a:gd name="T34" fmla="*/ 357 w 302"/>
                  <a:gd name="T35" fmla="*/ 1466 h 153"/>
                  <a:gd name="T36" fmla="*/ 317 w 302"/>
                  <a:gd name="T37" fmla="*/ 1466 h 153"/>
                  <a:gd name="T38" fmla="*/ 100 w 302"/>
                  <a:gd name="T39" fmla="*/ 1442 h 153"/>
                  <a:gd name="T40" fmla="*/ 53 w 302"/>
                  <a:gd name="T41" fmla="*/ 1421 h 153"/>
                  <a:gd name="T42" fmla="*/ 0 w 302"/>
                  <a:gd name="T43" fmla="*/ 1421 h 153"/>
                  <a:gd name="T44" fmla="*/ 0 w 302"/>
                  <a:gd name="T45" fmla="*/ 3514 h 153"/>
                  <a:gd name="T46" fmla="*/ 1887 w 302"/>
                  <a:gd name="T47" fmla="*/ 3614 h 153"/>
                  <a:gd name="T48" fmla="*/ 7234 w 302"/>
                  <a:gd name="T49" fmla="*/ 2108 h 153"/>
                  <a:gd name="T50" fmla="*/ 7234 w 302"/>
                  <a:gd name="T51" fmla="*/ 2108 h 153"/>
                  <a:gd name="T52" fmla="*/ 7234 w 302"/>
                  <a:gd name="T53" fmla="*/ 0 h 153"/>
                  <a:gd name="T54" fmla="*/ 7234 w 302"/>
                  <a:gd name="T55" fmla="*/ 0 h 153"/>
                  <a:gd name="T56" fmla="*/ 4673 w 302"/>
                  <a:gd name="T57" fmla="*/ 1308 h 15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2"/>
                  <a:gd name="T88" fmla="*/ 0 h 153"/>
                  <a:gd name="T89" fmla="*/ 302 w 302"/>
                  <a:gd name="T90" fmla="*/ 153 h 15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2" h="153">
                    <a:moveTo>
                      <a:pt x="195" y="55"/>
                    </a:moveTo>
                    <a:cubicBezTo>
                      <a:pt x="195" y="55"/>
                      <a:pt x="195" y="55"/>
                      <a:pt x="195" y="55"/>
                    </a:cubicBezTo>
                    <a:cubicBezTo>
                      <a:pt x="182" y="57"/>
                      <a:pt x="169" y="59"/>
                      <a:pt x="156" y="60"/>
                    </a:cubicBezTo>
                    <a:cubicBezTo>
                      <a:pt x="155" y="61"/>
                      <a:pt x="155" y="61"/>
                      <a:pt x="154" y="61"/>
                    </a:cubicBezTo>
                    <a:cubicBezTo>
                      <a:pt x="151" y="61"/>
                      <a:pt x="148" y="61"/>
                      <a:pt x="145" y="62"/>
                    </a:cubicBezTo>
                    <a:cubicBezTo>
                      <a:pt x="145" y="62"/>
                      <a:pt x="144" y="62"/>
                      <a:pt x="143" y="62"/>
                    </a:cubicBezTo>
                    <a:cubicBezTo>
                      <a:pt x="141" y="62"/>
                      <a:pt x="138" y="62"/>
                      <a:pt x="135" y="62"/>
                    </a:cubicBezTo>
                    <a:cubicBezTo>
                      <a:pt x="134" y="62"/>
                      <a:pt x="133" y="62"/>
                      <a:pt x="132" y="63"/>
                    </a:cubicBezTo>
                    <a:cubicBezTo>
                      <a:pt x="129" y="63"/>
                      <a:pt x="127" y="63"/>
                      <a:pt x="124" y="63"/>
                    </a:cubicBezTo>
                    <a:cubicBezTo>
                      <a:pt x="124" y="63"/>
                      <a:pt x="123" y="63"/>
                      <a:pt x="123" y="63"/>
                    </a:cubicBezTo>
                    <a:cubicBezTo>
                      <a:pt x="115" y="64"/>
                      <a:pt x="106" y="64"/>
                      <a:pt x="97" y="64"/>
                    </a:cubicBezTo>
                    <a:cubicBezTo>
                      <a:pt x="91" y="64"/>
                      <a:pt x="85" y="64"/>
                      <a:pt x="79" y="64"/>
                    </a:cubicBezTo>
                    <a:cubicBezTo>
                      <a:pt x="73" y="64"/>
                      <a:pt x="67" y="64"/>
                      <a:pt x="61" y="64"/>
                    </a:cubicBezTo>
                    <a:cubicBezTo>
                      <a:pt x="52" y="64"/>
                      <a:pt x="43" y="64"/>
                      <a:pt x="35" y="63"/>
                    </a:cubicBezTo>
                    <a:cubicBezTo>
                      <a:pt x="34" y="63"/>
                      <a:pt x="34" y="63"/>
                      <a:pt x="34" y="63"/>
                    </a:cubicBezTo>
                    <a:cubicBezTo>
                      <a:pt x="31" y="63"/>
                      <a:pt x="29" y="63"/>
                      <a:pt x="26" y="63"/>
                    </a:cubicBezTo>
                    <a:cubicBezTo>
                      <a:pt x="25" y="63"/>
                      <a:pt x="24" y="62"/>
                      <a:pt x="23" y="62"/>
                    </a:cubicBezTo>
                    <a:cubicBezTo>
                      <a:pt x="20" y="62"/>
                      <a:pt x="17" y="62"/>
                      <a:pt x="15" y="62"/>
                    </a:cubicBezTo>
                    <a:cubicBezTo>
                      <a:pt x="14" y="62"/>
                      <a:pt x="13" y="62"/>
                      <a:pt x="13" y="62"/>
                    </a:cubicBezTo>
                    <a:cubicBezTo>
                      <a:pt x="10" y="61"/>
                      <a:pt x="7" y="61"/>
                      <a:pt x="4" y="61"/>
                    </a:cubicBezTo>
                    <a:cubicBezTo>
                      <a:pt x="3" y="61"/>
                      <a:pt x="3" y="61"/>
                      <a:pt x="2" y="60"/>
                    </a:cubicBezTo>
                    <a:cubicBezTo>
                      <a:pt x="1" y="60"/>
                      <a:pt x="0" y="60"/>
                      <a:pt x="0" y="60"/>
                    </a:cubicBezTo>
                    <a:cubicBezTo>
                      <a:pt x="0" y="149"/>
                      <a:pt x="0" y="149"/>
                      <a:pt x="0" y="149"/>
                    </a:cubicBezTo>
                    <a:cubicBezTo>
                      <a:pt x="24" y="152"/>
                      <a:pt x="51" y="153"/>
                      <a:pt x="79" y="153"/>
                    </a:cubicBezTo>
                    <a:cubicBezTo>
                      <a:pt x="202" y="153"/>
                      <a:pt x="302" y="125"/>
                      <a:pt x="302" y="89"/>
                    </a:cubicBezTo>
                    <a:cubicBezTo>
                      <a:pt x="302" y="89"/>
                      <a:pt x="302" y="89"/>
                      <a:pt x="302" y="89"/>
                    </a:cubicBezTo>
                    <a:cubicBezTo>
                      <a:pt x="302" y="0"/>
                      <a:pt x="302" y="0"/>
                      <a:pt x="302" y="0"/>
                    </a:cubicBezTo>
                    <a:cubicBezTo>
                      <a:pt x="302" y="0"/>
                      <a:pt x="302" y="0"/>
                      <a:pt x="302" y="0"/>
                    </a:cubicBezTo>
                    <a:cubicBezTo>
                      <a:pt x="302" y="23"/>
                      <a:pt x="259" y="44"/>
                      <a:pt x="195" y="55"/>
                    </a:cubicBezTo>
                    <a:close/>
                  </a:path>
                </a:pathLst>
              </a:custGeom>
              <a:gradFill rotWithShape="1">
                <a:gsLst>
                  <a:gs pos="0">
                    <a:srgbClr val="949494"/>
                  </a:gs>
                  <a:gs pos="50000">
                    <a:srgbClr val="DDDDDD"/>
                  </a:gs>
                  <a:gs pos="100000">
                    <a:srgbClr val="949494"/>
                  </a:gs>
                </a:gsLst>
                <a:lin ang="0" scaled="1"/>
              </a:gradFill>
              <a:ln w="9525">
                <a:noFill/>
                <a:round/>
                <a:headEnd/>
                <a:tailEnd/>
              </a:ln>
            </p:spPr>
            <p:txBody>
              <a:bodyPr/>
              <a:lstStyle/>
              <a:p>
                <a:endParaRPr lang="en-US"/>
              </a:p>
            </p:txBody>
          </p:sp>
          <p:sp>
            <p:nvSpPr>
              <p:cNvPr id="181" name="Freeform 76"/>
              <p:cNvSpPr>
                <a:spLocks/>
              </p:cNvSpPr>
              <p:nvPr/>
            </p:nvSpPr>
            <p:spPr bwMode="gray">
              <a:xfrm>
                <a:off x="487" y="1763"/>
                <a:ext cx="136" cy="192"/>
              </a:xfrm>
              <a:custGeom>
                <a:avLst/>
                <a:gdLst>
                  <a:gd name="T0" fmla="*/ 842 w 72"/>
                  <a:gd name="T1" fmla="*/ 188 h 102"/>
                  <a:gd name="T2" fmla="*/ 842 w 72"/>
                  <a:gd name="T3" fmla="*/ 188 h 102"/>
                  <a:gd name="T4" fmla="*/ 0 w 72"/>
                  <a:gd name="T5" fmla="*/ 0 h 102"/>
                  <a:gd name="T6" fmla="*/ 0 w 72"/>
                  <a:gd name="T7" fmla="*/ 2123 h 102"/>
                  <a:gd name="T8" fmla="*/ 1730 w 72"/>
                  <a:gd name="T9" fmla="*/ 2409 h 102"/>
                  <a:gd name="T10" fmla="*/ 1730 w 72"/>
                  <a:gd name="T11" fmla="*/ 301 h 102"/>
                  <a:gd name="T12" fmla="*/ 842 w 72"/>
                  <a:gd name="T13" fmla="*/ 188 h 102"/>
                  <a:gd name="T14" fmla="*/ 0 60000 65536"/>
                  <a:gd name="T15" fmla="*/ 0 60000 65536"/>
                  <a:gd name="T16" fmla="*/ 0 60000 65536"/>
                  <a:gd name="T17" fmla="*/ 0 60000 65536"/>
                  <a:gd name="T18" fmla="*/ 0 60000 65536"/>
                  <a:gd name="T19" fmla="*/ 0 60000 65536"/>
                  <a:gd name="T20" fmla="*/ 0 60000 65536"/>
                  <a:gd name="T21" fmla="*/ 0 w 72"/>
                  <a:gd name="T22" fmla="*/ 0 h 102"/>
                  <a:gd name="T23" fmla="*/ 72 w 72"/>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02">
                    <a:moveTo>
                      <a:pt x="35" y="8"/>
                    </a:moveTo>
                    <a:cubicBezTo>
                      <a:pt x="35" y="8"/>
                      <a:pt x="35" y="8"/>
                      <a:pt x="35" y="8"/>
                    </a:cubicBezTo>
                    <a:cubicBezTo>
                      <a:pt x="23" y="6"/>
                      <a:pt x="11" y="3"/>
                      <a:pt x="0" y="0"/>
                    </a:cubicBezTo>
                    <a:cubicBezTo>
                      <a:pt x="0" y="90"/>
                      <a:pt x="0" y="90"/>
                      <a:pt x="0" y="90"/>
                    </a:cubicBezTo>
                    <a:cubicBezTo>
                      <a:pt x="21" y="95"/>
                      <a:pt x="45" y="99"/>
                      <a:pt x="72" y="102"/>
                    </a:cubicBezTo>
                    <a:cubicBezTo>
                      <a:pt x="72" y="13"/>
                      <a:pt x="72" y="13"/>
                      <a:pt x="72" y="13"/>
                    </a:cubicBezTo>
                    <a:cubicBezTo>
                      <a:pt x="59" y="12"/>
                      <a:pt x="47" y="10"/>
                      <a:pt x="35" y="8"/>
                    </a:cubicBez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182" name="Freeform 77"/>
              <p:cNvSpPr>
                <a:spLocks/>
              </p:cNvSpPr>
              <p:nvPr/>
            </p:nvSpPr>
            <p:spPr bwMode="gray">
              <a:xfrm>
                <a:off x="356" y="1674"/>
                <a:ext cx="136" cy="259"/>
              </a:xfrm>
              <a:custGeom>
                <a:avLst/>
                <a:gdLst>
                  <a:gd name="T0" fmla="*/ 0 w 72"/>
                  <a:gd name="T1" fmla="*/ 0 h 137"/>
                  <a:gd name="T2" fmla="*/ 0 w 72"/>
                  <a:gd name="T3" fmla="*/ 0 h 137"/>
                  <a:gd name="T4" fmla="*/ 0 w 72"/>
                  <a:gd name="T5" fmla="*/ 2148 h 137"/>
                  <a:gd name="T6" fmla="*/ 0 w 72"/>
                  <a:gd name="T7" fmla="*/ 2148 h 137"/>
                  <a:gd name="T8" fmla="*/ 1730 w 72"/>
                  <a:gd name="T9" fmla="*/ 3310 h 137"/>
                  <a:gd name="T10" fmla="*/ 1730 w 72"/>
                  <a:gd name="T11" fmla="*/ 1136 h 137"/>
                  <a:gd name="T12" fmla="*/ 0 w 72"/>
                  <a:gd name="T13" fmla="*/ 0 h 137"/>
                  <a:gd name="T14" fmla="*/ 0 60000 65536"/>
                  <a:gd name="T15" fmla="*/ 0 60000 65536"/>
                  <a:gd name="T16" fmla="*/ 0 60000 65536"/>
                  <a:gd name="T17" fmla="*/ 0 60000 65536"/>
                  <a:gd name="T18" fmla="*/ 0 60000 65536"/>
                  <a:gd name="T19" fmla="*/ 0 60000 65536"/>
                  <a:gd name="T20" fmla="*/ 0 60000 65536"/>
                  <a:gd name="T21" fmla="*/ 0 w 72"/>
                  <a:gd name="T22" fmla="*/ 0 h 137"/>
                  <a:gd name="T23" fmla="*/ 72 w 72"/>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37">
                    <a:moveTo>
                      <a:pt x="0" y="0"/>
                    </a:moveTo>
                    <a:cubicBezTo>
                      <a:pt x="0" y="0"/>
                      <a:pt x="0" y="0"/>
                      <a:pt x="0" y="0"/>
                    </a:cubicBezTo>
                    <a:cubicBezTo>
                      <a:pt x="0" y="89"/>
                      <a:pt x="0" y="89"/>
                      <a:pt x="0" y="89"/>
                    </a:cubicBezTo>
                    <a:cubicBezTo>
                      <a:pt x="0" y="89"/>
                      <a:pt x="0" y="89"/>
                      <a:pt x="0" y="89"/>
                    </a:cubicBezTo>
                    <a:cubicBezTo>
                      <a:pt x="0" y="108"/>
                      <a:pt x="28" y="125"/>
                      <a:pt x="72" y="137"/>
                    </a:cubicBezTo>
                    <a:cubicBezTo>
                      <a:pt x="72" y="47"/>
                      <a:pt x="72" y="47"/>
                      <a:pt x="72" y="47"/>
                    </a:cubicBezTo>
                    <a:cubicBezTo>
                      <a:pt x="28" y="36"/>
                      <a:pt x="0" y="19"/>
                      <a:pt x="0" y="0"/>
                    </a:cubicBezTo>
                    <a:close/>
                  </a:path>
                </a:pathLst>
              </a:custGeom>
              <a:gradFill rotWithShape="1">
                <a:gsLst>
                  <a:gs pos="0">
                    <a:srgbClr val="DDDDDD"/>
                  </a:gs>
                  <a:gs pos="100000">
                    <a:srgbClr val="949494"/>
                  </a:gs>
                </a:gsLst>
                <a:lin ang="0" scaled="1"/>
              </a:gradFill>
              <a:ln w="9525">
                <a:noFill/>
                <a:round/>
                <a:headEnd/>
                <a:tailEnd/>
              </a:ln>
            </p:spPr>
            <p:txBody>
              <a:bodyPr/>
              <a:lstStyle/>
              <a:p>
                <a:endParaRPr lang="en-US"/>
              </a:p>
            </p:txBody>
          </p:sp>
          <p:sp>
            <p:nvSpPr>
              <p:cNvPr id="183" name="Oval 78"/>
              <p:cNvSpPr>
                <a:spLocks noChangeArrowheads="1"/>
              </p:cNvSpPr>
              <p:nvPr/>
            </p:nvSpPr>
            <p:spPr bwMode="gray">
              <a:xfrm>
                <a:off x="352" y="1215"/>
                <a:ext cx="835" cy="244"/>
              </a:xfrm>
              <a:prstGeom prst="ellipse">
                <a:avLst/>
              </a:prstGeom>
              <a:gradFill rotWithShape="1">
                <a:gsLst>
                  <a:gs pos="0">
                    <a:srgbClr val="797979"/>
                  </a:gs>
                  <a:gs pos="100000">
                    <a:srgbClr val="DDDDDD"/>
                  </a:gs>
                </a:gsLst>
                <a:lin ang="0" scaled="1"/>
              </a:gradFill>
              <a:ln w="3175">
                <a:solidFill>
                  <a:srgbClr val="F8F8F8"/>
                </a:solidFill>
                <a:round/>
                <a:headEnd/>
                <a:tailEnd/>
              </a:ln>
            </p:spPr>
            <p:txBody>
              <a:bodyPr/>
              <a:lstStyle/>
              <a:p>
                <a:endParaRPr lang="en-US"/>
              </a:p>
            </p:txBody>
          </p:sp>
          <p:sp>
            <p:nvSpPr>
              <p:cNvPr id="184" name="Freeform 80"/>
              <p:cNvSpPr>
                <a:spLocks/>
              </p:cNvSpPr>
              <p:nvPr/>
            </p:nvSpPr>
            <p:spPr bwMode="gray">
              <a:xfrm>
                <a:off x="352" y="1504"/>
                <a:ext cx="837" cy="288"/>
              </a:xfrm>
              <a:custGeom>
                <a:avLst/>
                <a:gdLst>
                  <a:gd name="T0" fmla="*/ 10382 w 446"/>
                  <a:gd name="T1" fmla="*/ 0 h 153"/>
                  <a:gd name="T2" fmla="*/ 10382 w 446"/>
                  <a:gd name="T3" fmla="*/ 75 h 153"/>
                  <a:gd name="T4" fmla="*/ 10382 w 446"/>
                  <a:gd name="T5" fmla="*/ 100 h 153"/>
                  <a:gd name="T6" fmla="*/ 10357 w 446"/>
                  <a:gd name="T7" fmla="*/ 141 h 153"/>
                  <a:gd name="T8" fmla="*/ 10329 w 446"/>
                  <a:gd name="T9" fmla="*/ 188 h 153"/>
                  <a:gd name="T10" fmla="*/ 10329 w 446"/>
                  <a:gd name="T11" fmla="*/ 241 h 153"/>
                  <a:gd name="T12" fmla="*/ 10284 w 446"/>
                  <a:gd name="T13" fmla="*/ 286 h 153"/>
                  <a:gd name="T14" fmla="*/ 10284 w 446"/>
                  <a:gd name="T15" fmla="*/ 301 h 153"/>
                  <a:gd name="T16" fmla="*/ 5195 w 446"/>
                  <a:gd name="T17" fmla="*/ 1506 h 153"/>
                  <a:gd name="T18" fmla="*/ 3350 w 446"/>
                  <a:gd name="T19" fmla="*/ 1421 h 153"/>
                  <a:gd name="T20" fmla="*/ 1672 w 446"/>
                  <a:gd name="T21" fmla="*/ 1105 h 153"/>
                  <a:gd name="T22" fmla="*/ 99 w 446"/>
                  <a:gd name="T23" fmla="*/ 301 h 153"/>
                  <a:gd name="T24" fmla="*/ 99 w 446"/>
                  <a:gd name="T25" fmla="*/ 286 h 153"/>
                  <a:gd name="T26" fmla="*/ 53 w 446"/>
                  <a:gd name="T27" fmla="*/ 241 h 153"/>
                  <a:gd name="T28" fmla="*/ 53 w 446"/>
                  <a:gd name="T29" fmla="*/ 188 h 153"/>
                  <a:gd name="T30" fmla="*/ 28 w 446"/>
                  <a:gd name="T31" fmla="*/ 141 h 153"/>
                  <a:gd name="T32" fmla="*/ 0 w 446"/>
                  <a:gd name="T33" fmla="*/ 100 h 153"/>
                  <a:gd name="T34" fmla="*/ 0 w 446"/>
                  <a:gd name="T35" fmla="*/ 75 h 153"/>
                  <a:gd name="T36" fmla="*/ 0 w 446"/>
                  <a:gd name="T37" fmla="*/ 0 h 153"/>
                  <a:gd name="T38" fmla="*/ 0 w 446"/>
                  <a:gd name="T39" fmla="*/ 0 h 153"/>
                  <a:gd name="T40" fmla="*/ 0 w 446"/>
                  <a:gd name="T41" fmla="*/ 0 h 153"/>
                  <a:gd name="T42" fmla="*/ 0 w 446"/>
                  <a:gd name="T43" fmla="*/ 2108 h 153"/>
                  <a:gd name="T44" fmla="*/ 0 w 446"/>
                  <a:gd name="T45" fmla="*/ 2108 h 153"/>
                  <a:gd name="T46" fmla="*/ 1672 w 446"/>
                  <a:gd name="T47" fmla="*/ 3213 h 153"/>
                  <a:gd name="T48" fmla="*/ 2494 w 446"/>
                  <a:gd name="T49" fmla="*/ 3401 h 153"/>
                  <a:gd name="T50" fmla="*/ 2494 w 446"/>
                  <a:gd name="T51" fmla="*/ 3401 h 153"/>
                  <a:gd name="T52" fmla="*/ 2744 w 446"/>
                  <a:gd name="T53" fmla="*/ 3454 h 153"/>
                  <a:gd name="T54" fmla="*/ 3350 w 446"/>
                  <a:gd name="T55" fmla="*/ 3514 h 153"/>
                  <a:gd name="T56" fmla="*/ 3399 w 446"/>
                  <a:gd name="T57" fmla="*/ 3514 h 153"/>
                  <a:gd name="T58" fmla="*/ 3451 w 446"/>
                  <a:gd name="T59" fmla="*/ 3543 h 153"/>
                  <a:gd name="T60" fmla="*/ 3663 w 446"/>
                  <a:gd name="T61" fmla="*/ 3569 h 153"/>
                  <a:gd name="T62" fmla="*/ 3695 w 446"/>
                  <a:gd name="T63" fmla="*/ 3569 h 153"/>
                  <a:gd name="T64" fmla="*/ 3881 w 446"/>
                  <a:gd name="T65" fmla="*/ 3569 h 153"/>
                  <a:gd name="T66" fmla="*/ 3958 w 446"/>
                  <a:gd name="T67" fmla="*/ 3590 h 153"/>
                  <a:gd name="T68" fmla="*/ 4146 w 446"/>
                  <a:gd name="T69" fmla="*/ 3590 h 153"/>
                  <a:gd name="T70" fmla="*/ 4170 w 446"/>
                  <a:gd name="T71" fmla="*/ 3590 h 153"/>
                  <a:gd name="T72" fmla="*/ 4780 w 446"/>
                  <a:gd name="T73" fmla="*/ 3614 h 153"/>
                  <a:gd name="T74" fmla="*/ 5195 w 446"/>
                  <a:gd name="T75" fmla="*/ 3614 h 153"/>
                  <a:gd name="T76" fmla="*/ 5604 w 446"/>
                  <a:gd name="T77" fmla="*/ 3614 h 153"/>
                  <a:gd name="T78" fmla="*/ 6212 w 446"/>
                  <a:gd name="T79" fmla="*/ 3590 h 153"/>
                  <a:gd name="T80" fmla="*/ 6240 w 446"/>
                  <a:gd name="T81" fmla="*/ 3590 h 153"/>
                  <a:gd name="T82" fmla="*/ 6424 w 446"/>
                  <a:gd name="T83" fmla="*/ 3590 h 153"/>
                  <a:gd name="T84" fmla="*/ 6497 w 446"/>
                  <a:gd name="T85" fmla="*/ 3569 h 153"/>
                  <a:gd name="T86" fmla="*/ 6688 w 446"/>
                  <a:gd name="T87" fmla="*/ 3569 h 153"/>
                  <a:gd name="T88" fmla="*/ 6724 w 446"/>
                  <a:gd name="T89" fmla="*/ 3569 h 153"/>
                  <a:gd name="T90" fmla="*/ 6934 w 446"/>
                  <a:gd name="T91" fmla="*/ 3543 h 153"/>
                  <a:gd name="T92" fmla="*/ 6987 w 446"/>
                  <a:gd name="T93" fmla="*/ 3514 h 153"/>
                  <a:gd name="T94" fmla="*/ 7893 w 446"/>
                  <a:gd name="T95" fmla="*/ 3401 h 153"/>
                  <a:gd name="T96" fmla="*/ 7893 w 446"/>
                  <a:gd name="T97" fmla="*/ 3401 h 153"/>
                  <a:gd name="T98" fmla="*/ 10382 w 446"/>
                  <a:gd name="T99" fmla="*/ 2108 h 153"/>
                  <a:gd name="T100" fmla="*/ 10382 w 446"/>
                  <a:gd name="T101" fmla="*/ 2108 h 153"/>
                  <a:gd name="T102" fmla="*/ 10382 w 446"/>
                  <a:gd name="T103" fmla="*/ 0 h 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6"/>
                  <a:gd name="T157" fmla="*/ 0 h 153"/>
                  <a:gd name="T158" fmla="*/ 446 w 446"/>
                  <a:gd name="T159" fmla="*/ 153 h 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6" h="153">
                    <a:moveTo>
                      <a:pt x="446" y="0"/>
                    </a:moveTo>
                    <a:cubicBezTo>
                      <a:pt x="446" y="1"/>
                      <a:pt x="446" y="2"/>
                      <a:pt x="446" y="3"/>
                    </a:cubicBezTo>
                    <a:cubicBezTo>
                      <a:pt x="446" y="3"/>
                      <a:pt x="446" y="3"/>
                      <a:pt x="446" y="4"/>
                    </a:cubicBezTo>
                    <a:cubicBezTo>
                      <a:pt x="445" y="5"/>
                      <a:pt x="445" y="5"/>
                      <a:pt x="445" y="6"/>
                    </a:cubicBezTo>
                    <a:cubicBezTo>
                      <a:pt x="445" y="7"/>
                      <a:pt x="445" y="7"/>
                      <a:pt x="444" y="8"/>
                    </a:cubicBezTo>
                    <a:cubicBezTo>
                      <a:pt x="444" y="8"/>
                      <a:pt x="444" y="9"/>
                      <a:pt x="444" y="10"/>
                    </a:cubicBezTo>
                    <a:cubicBezTo>
                      <a:pt x="443" y="10"/>
                      <a:pt x="443" y="11"/>
                      <a:pt x="442" y="12"/>
                    </a:cubicBezTo>
                    <a:cubicBezTo>
                      <a:pt x="442" y="12"/>
                      <a:pt x="442" y="12"/>
                      <a:pt x="442" y="13"/>
                    </a:cubicBezTo>
                    <a:cubicBezTo>
                      <a:pt x="421" y="42"/>
                      <a:pt x="331" y="64"/>
                      <a:pt x="223" y="64"/>
                    </a:cubicBezTo>
                    <a:cubicBezTo>
                      <a:pt x="195" y="64"/>
                      <a:pt x="168" y="63"/>
                      <a:pt x="144" y="60"/>
                    </a:cubicBezTo>
                    <a:cubicBezTo>
                      <a:pt x="117" y="57"/>
                      <a:pt x="93" y="53"/>
                      <a:pt x="72" y="47"/>
                    </a:cubicBezTo>
                    <a:cubicBezTo>
                      <a:pt x="38" y="38"/>
                      <a:pt x="14" y="26"/>
                      <a:pt x="4" y="13"/>
                    </a:cubicBezTo>
                    <a:cubicBezTo>
                      <a:pt x="4" y="13"/>
                      <a:pt x="4" y="12"/>
                      <a:pt x="4" y="12"/>
                    </a:cubicBezTo>
                    <a:cubicBezTo>
                      <a:pt x="3" y="11"/>
                      <a:pt x="3" y="11"/>
                      <a:pt x="2" y="10"/>
                    </a:cubicBezTo>
                    <a:cubicBezTo>
                      <a:pt x="2" y="9"/>
                      <a:pt x="2" y="9"/>
                      <a:pt x="2" y="8"/>
                    </a:cubicBezTo>
                    <a:cubicBezTo>
                      <a:pt x="1" y="8"/>
                      <a:pt x="1" y="7"/>
                      <a:pt x="1" y="6"/>
                    </a:cubicBezTo>
                    <a:cubicBezTo>
                      <a:pt x="1" y="6"/>
                      <a:pt x="1" y="5"/>
                      <a:pt x="0" y="4"/>
                    </a:cubicBezTo>
                    <a:cubicBezTo>
                      <a:pt x="0" y="4"/>
                      <a:pt x="0" y="3"/>
                      <a:pt x="0" y="3"/>
                    </a:cubicBezTo>
                    <a:cubicBezTo>
                      <a:pt x="0" y="2"/>
                      <a:pt x="0" y="1"/>
                      <a:pt x="0" y="0"/>
                    </a:cubicBezTo>
                    <a:cubicBezTo>
                      <a:pt x="0" y="0"/>
                      <a:pt x="0" y="0"/>
                      <a:pt x="0" y="0"/>
                    </a:cubicBezTo>
                    <a:cubicBezTo>
                      <a:pt x="0" y="0"/>
                      <a:pt x="0" y="0"/>
                      <a:pt x="0" y="0"/>
                    </a:cubicBezTo>
                    <a:cubicBezTo>
                      <a:pt x="0" y="89"/>
                      <a:pt x="0" y="89"/>
                      <a:pt x="0" y="89"/>
                    </a:cubicBezTo>
                    <a:cubicBezTo>
                      <a:pt x="0" y="89"/>
                      <a:pt x="0" y="89"/>
                      <a:pt x="0" y="89"/>
                    </a:cubicBezTo>
                    <a:cubicBezTo>
                      <a:pt x="0" y="108"/>
                      <a:pt x="28" y="125"/>
                      <a:pt x="72" y="136"/>
                    </a:cubicBezTo>
                    <a:cubicBezTo>
                      <a:pt x="83" y="139"/>
                      <a:pt x="95" y="142"/>
                      <a:pt x="107" y="144"/>
                    </a:cubicBezTo>
                    <a:cubicBezTo>
                      <a:pt x="107" y="144"/>
                      <a:pt x="107" y="144"/>
                      <a:pt x="107" y="144"/>
                    </a:cubicBezTo>
                    <a:cubicBezTo>
                      <a:pt x="111" y="145"/>
                      <a:pt x="114" y="145"/>
                      <a:pt x="118" y="146"/>
                    </a:cubicBezTo>
                    <a:cubicBezTo>
                      <a:pt x="126" y="147"/>
                      <a:pt x="135" y="148"/>
                      <a:pt x="144" y="149"/>
                    </a:cubicBezTo>
                    <a:cubicBezTo>
                      <a:pt x="144" y="149"/>
                      <a:pt x="145" y="149"/>
                      <a:pt x="146" y="149"/>
                    </a:cubicBezTo>
                    <a:cubicBezTo>
                      <a:pt x="147" y="150"/>
                      <a:pt x="147" y="150"/>
                      <a:pt x="148" y="150"/>
                    </a:cubicBezTo>
                    <a:cubicBezTo>
                      <a:pt x="151" y="150"/>
                      <a:pt x="154" y="150"/>
                      <a:pt x="157" y="151"/>
                    </a:cubicBezTo>
                    <a:cubicBezTo>
                      <a:pt x="157" y="151"/>
                      <a:pt x="158" y="151"/>
                      <a:pt x="159" y="151"/>
                    </a:cubicBezTo>
                    <a:cubicBezTo>
                      <a:pt x="161" y="151"/>
                      <a:pt x="164" y="151"/>
                      <a:pt x="167" y="151"/>
                    </a:cubicBezTo>
                    <a:cubicBezTo>
                      <a:pt x="168" y="151"/>
                      <a:pt x="169" y="152"/>
                      <a:pt x="170" y="152"/>
                    </a:cubicBezTo>
                    <a:cubicBezTo>
                      <a:pt x="173" y="152"/>
                      <a:pt x="175" y="152"/>
                      <a:pt x="178" y="152"/>
                    </a:cubicBezTo>
                    <a:cubicBezTo>
                      <a:pt x="178" y="152"/>
                      <a:pt x="178" y="152"/>
                      <a:pt x="179" y="152"/>
                    </a:cubicBezTo>
                    <a:cubicBezTo>
                      <a:pt x="187" y="153"/>
                      <a:pt x="196" y="153"/>
                      <a:pt x="205" y="153"/>
                    </a:cubicBezTo>
                    <a:cubicBezTo>
                      <a:pt x="211" y="153"/>
                      <a:pt x="217" y="153"/>
                      <a:pt x="223" y="153"/>
                    </a:cubicBezTo>
                    <a:cubicBezTo>
                      <a:pt x="229" y="153"/>
                      <a:pt x="235" y="153"/>
                      <a:pt x="241" y="153"/>
                    </a:cubicBezTo>
                    <a:cubicBezTo>
                      <a:pt x="250" y="153"/>
                      <a:pt x="259" y="153"/>
                      <a:pt x="267" y="152"/>
                    </a:cubicBezTo>
                    <a:cubicBezTo>
                      <a:pt x="267" y="152"/>
                      <a:pt x="268" y="152"/>
                      <a:pt x="268" y="152"/>
                    </a:cubicBezTo>
                    <a:cubicBezTo>
                      <a:pt x="271" y="152"/>
                      <a:pt x="273" y="152"/>
                      <a:pt x="276" y="152"/>
                    </a:cubicBezTo>
                    <a:cubicBezTo>
                      <a:pt x="277" y="151"/>
                      <a:pt x="278" y="151"/>
                      <a:pt x="279" y="151"/>
                    </a:cubicBezTo>
                    <a:cubicBezTo>
                      <a:pt x="282" y="151"/>
                      <a:pt x="285" y="151"/>
                      <a:pt x="287" y="151"/>
                    </a:cubicBezTo>
                    <a:cubicBezTo>
                      <a:pt x="288" y="151"/>
                      <a:pt x="289" y="151"/>
                      <a:pt x="289" y="151"/>
                    </a:cubicBezTo>
                    <a:cubicBezTo>
                      <a:pt x="292" y="150"/>
                      <a:pt x="295" y="150"/>
                      <a:pt x="298" y="150"/>
                    </a:cubicBezTo>
                    <a:cubicBezTo>
                      <a:pt x="299" y="150"/>
                      <a:pt x="299" y="150"/>
                      <a:pt x="300" y="149"/>
                    </a:cubicBezTo>
                    <a:cubicBezTo>
                      <a:pt x="313" y="148"/>
                      <a:pt x="326" y="146"/>
                      <a:pt x="339" y="144"/>
                    </a:cubicBezTo>
                    <a:cubicBezTo>
                      <a:pt x="339" y="144"/>
                      <a:pt x="339" y="144"/>
                      <a:pt x="339" y="144"/>
                    </a:cubicBezTo>
                    <a:cubicBezTo>
                      <a:pt x="403" y="133"/>
                      <a:pt x="446" y="112"/>
                      <a:pt x="446" y="89"/>
                    </a:cubicBezTo>
                    <a:cubicBezTo>
                      <a:pt x="446" y="89"/>
                      <a:pt x="446" y="89"/>
                      <a:pt x="446" y="89"/>
                    </a:cubicBezTo>
                    <a:cubicBezTo>
                      <a:pt x="446" y="0"/>
                      <a:pt x="446" y="0"/>
                      <a:pt x="446" y="0"/>
                    </a:cubicBezTo>
                    <a:close/>
                  </a:path>
                </a:pathLst>
              </a:custGeom>
              <a:noFill/>
              <a:ln w="14288">
                <a:solidFill>
                  <a:schemeClr val="bg1"/>
                </a:solidFill>
                <a:miter lim="800000"/>
                <a:headEnd/>
                <a:tailEnd/>
              </a:ln>
            </p:spPr>
            <p:txBody>
              <a:bodyPr/>
              <a:lstStyle/>
              <a:p>
                <a:endParaRPr lang="en-US"/>
              </a:p>
            </p:txBody>
          </p:sp>
          <p:sp>
            <p:nvSpPr>
              <p:cNvPr id="185" name="Freeform 81"/>
              <p:cNvSpPr>
                <a:spLocks/>
              </p:cNvSpPr>
              <p:nvPr/>
            </p:nvSpPr>
            <p:spPr bwMode="gray">
              <a:xfrm>
                <a:off x="351" y="1335"/>
                <a:ext cx="838" cy="288"/>
              </a:xfrm>
              <a:custGeom>
                <a:avLst/>
                <a:gdLst>
                  <a:gd name="T0" fmla="*/ 5222 w 446"/>
                  <a:gd name="T1" fmla="*/ 1506 h 153"/>
                  <a:gd name="T2" fmla="*/ 3375 w 446"/>
                  <a:gd name="T3" fmla="*/ 1421 h 153"/>
                  <a:gd name="T4" fmla="*/ 1684 w 446"/>
                  <a:gd name="T5" fmla="*/ 1105 h 153"/>
                  <a:gd name="T6" fmla="*/ 0 w 446"/>
                  <a:gd name="T7" fmla="*/ 0 h 153"/>
                  <a:gd name="T8" fmla="*/ 0 w 446"/>
                  <a:gd name="T9" fmla="*/ 2108 h 153"/>
                  <a:gd name="T10" fmla="*/ 0 w 446"/>
                  <a:gd name="T11" fmla="*/ 2108 h 153"/>
                  <a:gd name="T12" fmla="*/ 0 w 446"/>
                  <a:gd name="T13" fmla="*/ 2176 h 153"/>
                  <a:gd name="T14" fmla="*/ 0 w 446"/>
                  <a:gd name="T15" fmla="*/ 2193 h 153"/>
                  <a:gd name="T16" fmla="*/ 28 w 446"/>
                  <a:gd name="T17" fmla="*/ 2246 h 153"/>
                  <a:gd name="T18" fmla="*/ 53 w 446"/>
                  <a:gd name="T19" fmla="*/ 2296 h 153"/>
                  <a:gd name="T20" fmla="*/ 53 w 446"/>
                  <a:gd name="T21" fmla="*/ 2334 h 153"/>
                  <a:gd name="T22" fmla="*/ 100 w 446"/>
                  <a:gd name="T23" fmla="*/ 2389 h 153"/>
                  <a:gd name="T24" fmla="*/ 100 w 446"/>
                  <a:gd name="T25" fmla="*/ 2409 h 153"/>
                  <a:gd name="T26" fmla="*/ 1684 w 446"/>
                  <a:gd name="T27" fmla="*/ 3213 h 153"/>
                  <a:gd name="T28" fmla="*/ 3375 w 446"/>
                  <a:gd name="T29" fmla="*/ 3514 h 153"/>
                  <a:gd name="T30" fmla="*/ 5222 w 446"/>
                  <a:gd name="T31" fmla="*/ 3614 h 153"/>
                  <a:gd name="T32" fmla="*/ 10347 w 446"/>
                  <a:gd name="T33" fmla="*/ 2409 h 153"/>
                  <a:gd name="T34" fmla="*/ 10347 w 446"/>
                  <a:gd name="T35" fmla="*/ 2389 h 153"/>
                  <a:gd name="T36" fmla="*/ 10394 w 446"/>
                  <a:gd name="T37" fmla="*/ 2334 h 153"/>
                  <a:gd name="T38" fmla="*/ 10394 w 446"/>
                  <a:gd name="T39" fmla="*/ 2296 h 153"/>
                  <a:gd name="T40" fmla="*/ 10422 w 446"/>
                  <a:gd name="T41" fmla="*/ 2246 h 153"/>
                  <a:gd name="T42" fmla="*/ 10447 w 446"/>
                  <a:gd name="T43" fmla="*/ 2193 h 153"/>
                  <a:gd name="T44" fmla="*/ 10447 w 446"/>
                  <a:gd name="T45" fmla="*/ 2176 h 153"/>
                  <a:gd name="T46" fmla="*/ 10447 w 446"/>
                  <a:gd name="T47" fmla="*/ 2108 h 153"/>
                  <a:gd name="T48" fmla="*/ 10447 w 446"/>
                  <a:gd name="T49" fmla="*/ 2108 h 153"/>
                  <a:gd name="T50" fmla="*/ 10447 w 446"/>
                  <a:gd name="T51" fmla="*/ 0 h 153"/>
                  <a:gd name="T52" fmla="*/ 5222 w 446"/>
                  <a:gd name="T53" fmla="*/ 150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46"/>
                  <a:gd name="T82" fmla="*/ 0 h 153"/>
                  <a:gd name="T83" fmla="*/ 446 w 446"/>
                  <a:gd name="T84" fmla="*/ 153 h 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46" h="153">
                    <a:moveTo>
                      <a:pt x="223" y="64"/>
                    </a:moveTo>
                    <a:cubicBezTo>
                      <a:pt x="195" y="64"/>
                      <a:pt x="168" y="63"/>
                      <a:pt x="144" y="60"/>
                    </a:cubicBezTo>
                    <a:cubicBezTo>
                      <a:pt x="117" y="57"/>
                      <a:pt x="93" y="53"/>
                      <a:pt x="72" y="47"/>
                    </a:cubicBezTo>
                    <a:cubicBezTo>
                      <a:pt x="28" y="36"/>
                      <a:pt x="0" y="19"/>
                      <a:pt x="0" y="0"/>
                    </a:cubicBezTo>
                    <a:cubicBezTo>
                      <a:pt x="0" y="89"/>
                      <a:pt x="0" y="89"/>
                      <a:pt x="0" y="89"/>
                    </a:cubicBezTo>
                    <a:cubicBezTo>
                      <a:pt x="0" y="89"/>
                      <a:pt x="0" y="89"/>
                      <a:pt x="0" y="89"/>
                    </a:cubicBezTo>
                    <a:cubicBezTo>
                      <a:pt x="0" y="90"/>
                      <a:pt x="0" y="91"/>
                      <a:pt x="0" y="92"/>
                    </a:cubicBezTo>
                    <a:cubicBezTo>
                      <a:pt x="0" y="92"/>
                      <a:pt x="0" y="93"/>
                      <a:pt x="0" y="93"/>
                    </a:cubicBezTo>
                    <a:cubicBezTo>
                      <a:pt x="1" y="94"/>
                      <a:pt x="1" y="95"/>
                      <a:pt x="1" y="95"/>
                    </a:cubicBezTo>
                    <a:cubicBezTo>
                      <a:pt x="1" y="96"/>
                      <a:pt x="1" y="97"/>
                      <a:pt x="2" y="97"/>
                    </a:cubicBezTo>
                    <a:cubicBezTo>
                      <a:pt x="2" y="98"/>
                      <a:pt x="2" y="98"/>
                      <a:pt x="2" y="99"/>
                    </a:cubicBezTo>
                    <a:cubicBezTo>
                      <a:pt x="3" y="100"/>
                      <a:pt x="3" y="100"/>
                      <a:pt x="4" y="101"/>
                    </a:cubicBezTo>
                    <a:cubicBezTo>
                      <a:pt x="4" y="101"/>
                      <a:pt x="4" y="102"/>
                      <a:pt x="4" y="102"/>
                    </a:cubicBezTo>
                    <a:cubicBezTo>
                      <a:pt x="14" y="115"/>
                      <a:pt x="38" y="127"/>
                      <a:pt x="72" y="136"/>
                    </a:cubicBezTo>
                    <a:cubicBezTo>
                      <a:pt x="93" y="142"/>
                      <a:pt x="117" y="146"/>
                      <a:pt x="144" y="149"/>
                    </a:cubicBezTo>
                    <a:cubicBezTo>
                      <a:pt x="168" y="152"/>
                      <a:pt x="195" y="153"/>
                      <a:pt x="223" y="153"/>
                    </a:cubicBezTo>
                    <a:cubicBezTo>
                      <a:pt x="331" y="153"/>
                      <a:pt x="421" y="131"/>
                      <a:pt x="442" y="102"/>
                    </a:cubicBezTo>
                    <a:cubicBezTo>
                      <a:pt x="442" y="101"/>
                      <a:pt x="442" y="101"/>
                      <a:pt x="442" y="101"/>
                    </a:cubicBezTo>
                    <a:cubicBezTo>
                      <a:pt x="443" y="100"/>
                      <a:pt x="443" y="99"/>
                      <a:pt x="444" y="99"/>
                    </a:cubicBezTo>
                    <a:cubicBezTo>
                      <a:pt x="444" y="98"/>
                      <a:pt x="444" y="97"/>
                      <a:pt x="444" y="97"/>
                    </a:cubicBezTo>
                    <a:cubicBezTo>
                      <a:pt x="445" y="96"/>
                      <a:pt x="445" y="96"/>
                      <a:pt x="445" y="95"/>
                    </a:cubicBezTo>
                    <a:cubicBezTo>
                      <a:pt x="445" y="94"/>
                      <a:pt x="445" y="94"/>
                      <a:pt x="446" y="93"/>
                    </a:cubicBezTo>
                    <a:cubicBezTo>
                      <a:pt x="446" y="92"/>
                      <a:pt x="446" y="92"/>
                      <a:pt x="446" y="92"/>
                    </a:cubicBezTo>
                    <a:cubicBezTo>
                      <a:pt x="446" y="91"/>
                      <a:pt x="446" y="90"/>
                      <a:pt x="446" y="89"/>
                    </a:cubicBezTo>
                    <a:cubicBezTo>
                      <a:pt x="446" y="89"/>
                      <a:pt x="446" y="89"/>
                      <a:pt x="446" y="89"/>
                    </a:cubicBezTo>
                    <a:cubicBezTo>
                      <a:pt x="446" y="0"/>
                      <a:pt x="446" y="0"/>
                      <a:pt x="446" y="0"/>
                    </a:cubicBezTo>
                    <a:cubicBezTo>
                      <a:pt x="446" y="35"/>
                      <a:pt x="346" y="64"/>
                      <a:pt x="223" y="64"/>
                    </a:cubicBezTo>
                    <a:close/>
                  </a:path>
                </a:pathLst>
              </a:custGeom>
              <a:noFill/>
              <a:ln w="9525">
                <a:solidFill>
                  <a:schemeClr val="bg1"/>
                </a:solidFill>
                <a:miter lim="800000"/>
                <a:headEnd/>
                <a:tailEnd/>
              </a:ln>
            </p:spPr>
            <p:txBody>
              <a:bodyPr/>
              <a:lstStyle/>
              <a:p>
                <a:endParaRPr lang="en-US"/>
              </a:p>
            </p:txBody>
          </p:sp>
          <p:sp>
            <p:nvSpPr>
              <p:cNvPr id="186" name="Freeform 82"/>
              <p:cNvSpPr>
                <a:spLocks/>
              </p:cNvSpPr>
              <p:nvPr/>
            </p:nvSpPr>
            <p:spPr bwMode="gray">
              <a:xfrm>
                <a:off x="352" y="1672"/>
                <a:ext cx="837" cy="287"/>
              </a:xfrm>
              <a:custGeom>
                <a:avLst/>
                <a:gdLst>
                  <a:gd name="T0" fmla="*/ 10382 w 446"/>
                  <a:gd name="T1" fmla="*/ 0 h 153"/>
                  <a:gd name="T2" fmla="*/ 7893 w 446"/>
                  <a:gd name="T3" fmla="*/ 1274 h 153"/>
                  <a:gd name="T4" fmla="*/ 7893 w 446"/>
                  <a:gd name="T5" fmla="*/ 1274 h 153"/>
                  <a:gd name="T6" fmla="*/ 6987 w 446"/>
                  <a:gd name="T7" fmla="*/ 1401 h 153"/>
                  <a:gd name="T8" fmla="*/ 6934 w 446"/>
                  <a:gd name="T9" fmla="*/ 1411 h 153"/>
                  <a:gd name="T10" fmla="*/ 6724 w 446"/>
                  <a:gd name="T11" fmla="*/ 1439 h 153"/>
                  <a:gd name="T12" fmla="*/ 6688 w 446"/>
                  <a:gd name="T13" fmla="*/ 1439 h 153"/>
                  <a:gd name="T14" fmla="*/ 6497 w 446"/>
                  <a:gd name="T15" fmla="*/ 1439 h 153"/>
                  <a:gd name="T16" fmla="*/ 6424 w 446"/>
                  <a:gd name="T17" fmla="*/ 1459 h 153"/>
                  <a:gd name="T18" fmla="*/ 6240 w 446"/>
                  <a:gd name="T19" fmla="*/ 1459 h 153"/>
                  <a:gd name="T20" fmla="*/ 6212 w 446"/>
                  <a:gd name="T21" fmla="*/ 1459 h 153"/>
                  <a:gd name="T22" fmla="*/ 5604 w 446"/>
                  <a:gd name="T23" fmla="*/ 1486 h 153"/>
                  <a:gd name="T24" fmla="*/ 5195 w 446"/>
                  <a:gd name="T25" fmla="*/ 1486 h 153"/>
                  <a:gd name="T26" fmla="*/ 4780 w 446"/>
                  <a:gd name="T27" fmla="*/ 1486 h 153"/>
                  <a:gd name="T28" fmla="*/ 4170 w 446"/>
                  <a:gd name="T29" fmla="*/ 1459 h 153"/>
                  <a:gd name="T30" fmla="*/ 4146 w 446"/>
                  <a:gd name="T31" fmla="*/ 1459 h 153"/>
                  <a:gd name="T32" fmla="*/ 3958 w 446"/>
                  <a:gd name="T33" fmla="*/ 1459 h 153"/>
                  <a:gd name="T34" fmla="*/ 3881 w 446"/>
                  <a:gd name="T35" fmla="*/ 1439 h 153"/>
                  <a:gd name="T36" fmla="*/ 3695 w 446"/>
                  <a:gd name="T37" fmla="*/ 1439 h 153"/>
                  <a:gd name="T38" fmla="*/ 3663 w 446"/>
                  <a:gd name="T39" fmla="*/ 1439 h 153"/>
                  <a:gd name="T40" fmla="*/ 3451 w 446"/>
                  <a:gd name="T41" fmla="*/ 1411 h 153"/>
                  <a:gd name="T42" fmla="*/ 3399 w 446"/>
                  <a:gd name="T43" fmla="*/ 1401 h 153"/>
                  <a:gd name="T44" fmla="*/ 3350 w 446"/>
                  <a:gd name="T45" fmla="*/ 1401 h 153"/>
                  <a:gd name="T46" fmla="*/ 2494 w 446"/>
                  <a:gd name="T47" fmla="*/ 1274 h 153"/>
                  <a:gd name="T48" fmla="*/ 2494 w 446"/>
                  <a:gd name="T49" fmla="*/ 1274 h 153"/>
                  <a:gd name="T50" fmla="*/ 1672 w 446"/>
                  <a:gd name="T51" fmla="*/ 1092 h 153"/>
                  <a:gd name="T52" fmla="*/ 0 w 446"/>
                  <a:gd name="T53" fmla="*/ 0 h 153"/>
                  <a:gd name="T54" fmla="*/ 0 w 446"/>
                  <a:gd name="T55" fmla="*/ 0 h 153"/>
                  <a:gd name="T56" fmla="*/ 0 w 446"/>
                  <a:gd name="T57" fmla="*/ 2065 h 153"/>
                  <a:gd name="T58" fmla="*/ 0 w 446"/>
                  <a:gd name="T59" fmla="*/ 2065 h 153"/>
                  <a:gd name="T60" fmla="*/ 1672 w 446"/>
                  <a:gd name="T61" fmla="*/ 3181 h 153"/>
                  <a:gd name="T62" fmla="*/ 3350 w 446"/>
                  <a:gd name="T63" fmla="*/ 3452 h 153"/>
                  <a:gd name="T64" fmla="*/ 5195 w 446"/>
                  <a:gd name="T65" fmla="*/ 3551 h 153"/>
                  <a:gd name="T66" fmla="*/ 10382 w 446"/>
                  <a:gd name="T67" fmla="*/ 2065 h 153"/>
                  <a:gd name="T68" fmla="*/ 10382 w 446"/>
                  <a:gd name="T69" fmla="*/ 2065 h 153"/>
                  <a:gd name="T70" fmla="*/ 10382 w 446"/>
                  <a:gd name="T71" fmla="*/ 0 h 15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6"/>
                  <a:gd name="T109" fmla="*/ 0 h 153"/>
                  <a:gd name="T110" fmla="*/ 446 w 446"/>
                  <a:gd name="T111" fmla="*/ 153 h 15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6" h="153">
                    <a:moveTo>
                      <a:pt x="446" y="0"/>
                    </a:moveTo>
                    <a:cubicBezTo>
                      <a:pt x="446" y="23"/>
                      <a:pt x="403" y="44"/>
                      <a:pt x="339" y="55"/>
                    </a:cubicBezTo>
                    <a:cubicBezTo>
                      <a:pt x="339" y="55"/>
                      <a:pt x="339" y="55"/>
                      <a:pt x="339" y="55"/>
                    </a:cubicBezTo>
                    <a:cubicBezTo>
                      <a:pt x="326" y="57"/>
                      <a:pt x="313" y="59"/>
                      <a:pt x="300" y="60"/>
                    </a:cubicBezTo>
                    <a:cubicBezTo>
                      <a:pt x="299" y="61"/>
                      <a:pt x="299" y="61"/>
                      <a:pt x="298" y="61"/>
                    </a:cubicBezTo>
                    <a:cubicBezTo>
                      <a:pt x="295" y="61"/>
                      <a:pt x="292" y="61"/>
                      <a:pt x="289" y="62"/>
                    </a:cubicBezTo>
                    <a:cubicBezTo>
                      <a:pt x="289" y="62"/>
                      <a:pt x="288" y="62"/>
                      <a:pt x="287" y="62"/>
                    </a:cubicBezTo>
                    <a:cubicBezTo>
                      <a:pt x="285" y="62"/>
                      <a:pt x="282" y="62"/>
                      <a:pt x="279" y="62"/>
                    </a:cubicBezTo>
                    <a:cubicBezTo>
                      <a:pt x="278" y="62"/>
                      <a:pt x="277" y="62"/>
                      <a:pt x="276" y="63"/>
                    </a:cubicBezTo>
                    <a:cubicBezTo>
                      <a:pt x="273" y="63"/>
                      <a:pt x="271" y="63"/>
                      <a:pt x="268" y="63"/>
                    </a:cubicBezTo>
                    <a:cubicBezTo>
                      <a:pt x="268" y="63"/>
                      <a:pt x="267" y="63"/>
                      <a:pt x="267" y="63"/>
                    </a:cubicBezTo>
                    <a:cubicBezTo>
                      <a:pt x="259" y="64"/>
                      <a:pt x="250" y="64"/>
                      <a:pt x="241" y="64"/>
                    </a:cubicBezTo>
                    <a:cubicBezTo>
                      <a:pt x="235" y="64"/>
                      <a:pt x="229" y="64"/>
                      <a:pt x="223" y="64"/>
                    </a:cubicBezTo>
                    <a:cubicBezTo>
                      <a:pt x="217" y="64"/>
                      <a:pt x="211" y="64"/>
                      <a:pt x="205" y="64"/>
                    </a:cubicBezTo>
                    <a:cubicBezTo>
                      <a:pt x="196" y="64"/>
                      <a:pt x="187" y="64"/>
                      <a:pt x="179" y="63"/>
                    </a:cubicBezTo>
                    <a:cubicBezTo>
                      <a:pt x="178" y="63"/>
                      <a:pt x="178" y="63"/>
                      <a:pt x="178" y="63"/>
                    </a:cubicBezTo>
                    <a:cubicBezTo>
                      <a:pt x="175" y="63"/>
                      <a:pt x="173" y="63"/>
                      <a:pt x="170" y="63"/>
                    </a:cubicBezTo>
                    <a:cubicBezTo>
                      <a:pt x="169" y="63"/>
                      <a:pt x="168" y="62"/>
                      <a:pt x="167" y="62"/>
                    </a:cubicBezTo>
                    <a:cubicBezTo>
                      <a:pt x="164" y="62"/>
                      <a:pt x="161" y="62"/>
                      <a:pt x="159" y="62"/>
                    </a:cubicBezTo>
                    <a:cubicBezTo>
                      <a:pt x="158" y="62"/>
                      <a:pt x="157" y="62"/>
                      <a:pt x="157" y="62"/>
                    </a:cubicBezTo>
                    <a:cubicBezTo>
                      <a:pt x="154" y="61"/>
                      <a:pt x="151" y="61"/>
                      <a:pt x="148" y="61"/>
                    </a:cubicBezTo>
                    <a:cubicBezTo>
                      <a:pt x="147" y="61"/>
                      <a:pt x="147" y="61"/>
                      <a:pt x="146" y="60"/>
                    </a:cubicBezTo>
                    <a:cubicBezTo>
                      <a:pt x="145" y="60"/>
                      <a:pt x="144" y="60"/>
                      <a:pt x="144" y="60"/>
                    </a:cubicBezTo>
                    <a:cubicBezTo>
                      <a:pt x="131" y="59"/>
                      <a:pt x="119" y="57"/>
                      <a:pt x="107" y="55"/>
                    </a:cubicBezTo>
                    <a:cubicBezTo>
                      <a:pt x="107" y="55"/>
                      <a:pt x="107" y="55"/>
                      <a:pt x="107" y="55"/>
                    </a:cubicBezTo>
                    <a:cubicBezTo>
                      <a:pt x="95" y="53"/>
                      <a:pt x="83" y="50"/>
                      <a:pt x="72" y="47"/>
                    </a:cubicBezTo>
                    <a:cubicBezTo>
                      <a:pt x="28" y="36"/>
                      <a:pt x="0" y="19"/>
                      <a:pt x="0" y="0"/>
                    </a:cubicBezTo>
                    <a:cubicBezTo>
                      <a:pt x="0" y="0"/>
                      <a:pt x="0" y="0"/>
                      <a:pt x="0" y="0"/>
                    </a:cubicBezTo>
                    <a:cubicBezTo>
                      <a:pt x="0" y="89"/>
                      <a:pt x="0" y="89"/>
                      <a:pt x="0" y="89"/>
                    </a:cubicBezTo>
                    <a:cubicBezTo>
                      <a:pt x="0" y="89"/>
                      <a:pt x="0" y="89"/>
                      <a:pt x="0" y="89"/>
                    </a:cubicBezTo>
                    <a:cubicBezTo>
                      <a:pt x="0" y="108"/>
                      <a:pt x="28" y="125"/>
                      <a:pt x="72" y="137"/>
                    </a:cubicBezTo>
                    <a:cubicBezTo>
                      <a:pt x="93" y="142"/>
                      <a:pt x="117" y="146"/>
                      <a:pt x="144" y="149"/>
                    </a:cubicBezTo>
                    <a:cubicBezTo>
                      <a:pt x="168" y="152"/>
                      <a:pt x="195" y="153"/>
                      <a:pt x="223" y="153"/>
                    </a:cubicBezTo>
                    <a:cubicBezTo>
                      <a:pt x="346" y="153"/>
                      <a:pt x="446" y="125"/>
                      <a:pt x="446" y="89"/>
                    </a:cubicBezTo>
                    <a:cubicBezTo>
                      <a:pt x="446" y="89"/>
                      <a:pt x="446" y="89"/>
                      <a:pt x="446" y="89"/>
                    </a:cubicBezTo>
                    <a:cubicBezTo>
                      <a:pt x="446" y="0"/>
                      <a:pt x="446" y="0"/>
                      <a:pt x="446" y="0"/>
                    </a:cubicBezTo>
                    <a:close/>
                  </a:path>
                </a:pathLst>
              </a:custGeom>
              <a:noFill/>
              <a:ln w="14288">
                <a:solidFill>
                  <a:schemeClr val="bg1"/>
                </a:solidFill>
                <a:miter lim="800000"/>
                <a:headEnd/>
                <a:tailEnd/>
              </a:ln>
            </p:spPr>
            <p:txBody>
              <a:bodyPr/>
              <a:lstStyle/>
              <a:p>
                <a:endParaRPr lang="en-US"/>
              </a:p>
            </p:txBody>
          </p:sp>
          <p:sp>
            <p:nvSpPr>
              <p:cNvPr id="187" name="Oval 83"/>
              <p:cNvSpPr>
                <a:spLocks noChangeArrowheads="1"/>
              </p:cNvSpPr>
              <p:nvPr/>
            </p:nvSpPr>
            <p:spPr bwMode="gray">
              <a:xfrm>
                <a:off x="352" y="1215"/>
                <a:ext cx="837" cy="242"/>
              </a:xfrm>
              <a:prstGeom prst="ellipse">
                <a:avLst/>
              </a:prstGeom>
              <a:noFill/>
              <a:ln w="14288">
                <a:solidFill>
                  <a:schemeClr val="bg1"/>
                </a:solidFill>
                <a:miter lim="800000"/>
                <a:headEnd/>
                <a:tailEnd/>
              </a:ln>
            </p:spPr>
            <p:txBody>
              <a:bodyPr/>
              <a:lstStyle/>
              <a:p>
                <a:endParaRPr lang="en-US"/>
              </a:p>
            </p:txBody>
          </p:sp>
        </p:grpSp>
      </p:grpSp>
      <p:sp>
        <p:nvSpPr>
          <p:cNvPr id="188" name="Content Placeholder 4"/>
          <p:cNvSpPr txBox="1">
            <a:spLocks/>
          </p:cNvSpPr>
          <p:nvPr/>
        </p:nvSpPr>
        <p:spPr>
          <a:xfrm>
            <a:off x="3581400" y="5334000"/>
            <a:ext cx="5257800" cy="1143000"/>
          </a:xfrm>
          <a:prstGeom prst="rect">
            <a:avLst/>
          </a:prstGeom>
        </p:spPr>
        <p:txBody>
          <a:bodyPr>
            <a:normAutofit/>
          </a:bodyPr>
          <a:lstStyle/>
          <a:p>
            <a:pPr marL="342900" indent="-342900" fontAlgn="auto">
              <a:spcBef>
                <a:spcPct val="20000"/>
              </a:spcBef>
              <a:spcAft>
                <a:spcPts val="0"/>
              </a:spcAft>
              <a:buClr>
                <a:srgbClr val="A5072B"/>
              </a:buClr>
              <a:buFont typeface="Arial"/>
              <a:buChar char="•"/>
              <a:defRPr/>
            </a:pPr>
            <a:r>
              <a:rPr lang="zh-CN" altLang="en-US" sz="1300" b="1" dirty="0" smtClean="0">
                <a:solidFill>
                  <a:schemeClr val="tx1">
                    <a:lumMod val="75000"/>
                    <a:lumOff val="25000"/>
                  </a:schemeClr>
                </a:solidFill>
                <a:latin typeface="Arial"/>
                <a:ea typeface="+mn-ea"/>
                <a:cs typeface="Arial"/>
              </a:rPr>
              <a:t>使用一个接入设备来管理所有的接入</a:t>
            </a:r>
            <a:endParaRPr lang="en-US" altLang="zh-CN" sz="1300" b="1" dirty="0" smtClean="0">
              <a:solidFill>
                <a:schemeClr val="tx1">
                  <a:lumMod val="75000"/>
                  <a:lumOff val="25000"/>
                </a:schemeClr>
              </a:solidFill>
              <a:latin typeface="Arial"/>
              <a:ea typeface="+mn-ea"/>
              <a:cs typeface="Arial"/>
            </a:endParaRPr>
          </a:p>
          <a:p>
            <a:pPr marL="342900" indent="-342900" fontAlgn="auto">
              <a:spcBef>
                <a:spcPct val="20000"/>
              </a:spcBef>
              <a:spcAft>
                <a:spcPts val="0"/>
              </a:spcAft>
              <a:buClr>
                <a:srgbClr val="A5072B"/>
              </a:buClr>
              <a:buFont typeface="Arial"/>
              <a:buChar char="•"/>
              <a:defRPr/>
            </a:pPr>
            <a:r>
              <a:rPr lang="zh-CN" altLang="en-US" sz="1300" b="1" dirty="0" smtClean="0">
                <a:solidFill>
                  <a:schemeClr val="tx1">
                    <a:lumMod val="75000"/>
                    <a:lumOff val="25000"/>
                  </a:schemeClr>
                </a:solidFill>
                <a:latin typeface="Arial"/>
                <a:cs typeface="Arial"/>
              </a:rPr>
              <a:t>提供足够的容量和性能来安全接入所有客户端</a:t>
            </a:r>
            <a:endParaRPr lang="en-US" sz="1300" b="1" dirty="0">
              <a:solidFill>
                <a:schemeClr val="tx1">
                  <a:lumMod val="75000"/>
                  <a:lumOff val="25000"/>
                </a:schemeClr>
              </a:solidFill>
              <a:latin typeface="Arial"/>
              <a:ea typeface="+mn-ea"/>
              <a:cs typeface="Arial"/>
            </a:endParaRPr>
          </a:p>
          <a:p>
            <a:pPr marL="342900" indent="-342900" fontAlgn="auto">
              <a:spcBef>
                <a:spcPct val="20000"/>
              </a:spcBef>
              <a:spcAft>
                <a:spcPts val="0"/>
              </a:spcAft>
              <a:buClr>
                <a:srgbClr val="A5072B"/>
              </a:buClr>
              <a:buFont typeface="Arial"/>
              <a:buChar char="•"/>
              <a:defRPr/>
            </a:pPr>
            <a:r>
              <a:rPr lang="zh-CN" altLang="en-US" sz="1300" b="1" dirty="0" smtClean="0">
                <a:solidFill>
                  <a:schemeClr val="tx1">
                    <a:lumMod val="75000"/>
                    <a:lumOff val="25000"/>
                  </a:schemeClr>
                </a:solidFill>
                <a:latin typeface="Arial"/>
                <a:ea typeface="+mn-ea"/>
                <a:cs typeface="Arial"/>
              </a:rPr>
              <a:t>优化所有的远程和移动用户的接入</a:t>
            </a:r>
            <a:endParaRPr lang="en-US" sz="1300" b="1" dirty="0">
              <a:solidFill>
                <a:schemeClr val="tx1">
                  <a:lumMod val="75000"/>
                  <a:lumOff val="25000"/>
                </a:schemeClr>
              </a:solidFill>
              <a:latin typeface="Arial"/>
              <a:ea typeface="+mn-ea"/>
              <a:cs typeface="Arial"/>
            </a:endParaRPr>
          </a:p>
          <a:p>
            <a:pPr marL="342900" indent="-342900" fontAlgn="auto">
              <a:spcBef>
                <a:spcPct val="20000"/>
              </a:spcBef>
              <a:spcAft>
                <a:spcPts val="0"/>
              </a:spcAft>
              <a:buClr>
                <a:srgbClr val="A5072B"/>
              </a:buClr>
              <a:buFont typeface="Arial"/>
              <a:buChar char="•"/>
              <a:defRPr/>
            </a:pPr>
            <a:r>
              <a:rPr lang="zh-CN" altLang="en-US" sz="1300" b="1" dirty="0" smtClean="0">
                <a:solidFill>
                  <a:schemeClr val="tx1">
                    <a:lumMod val="75000"/>
                    <a:lumOff val="25000"/>
                  </a:schemeClr>
                </a:solidFill>
                <a:latin typeface="Arial"/>
                <a:ea typeface="+mn-ea"/>
                <a:cs typeface="Arial"/>
              </a:rPr>
              <a:t>优化</a:t>
            </a:r>
            <a:r>
              <a:rPr lang="en-US" altLang="zh-CN" sz="1300" b="1" dirty="0" smtClean="0">
                <a:solidFill>
                  <a:schemeClr val="tx1">
                    <a:lumMod val="75000"/>
                    <a:lumOff val="25000"/>
                  </a:schemeClr>
                </a:solidFill>
                <a:latin typeface="Arial"/>
                <a:ea typeface="+mn-ea"/>
                <a:cs typeface="Arial"/>
              </a:rPr>
              <a:t>VOIP</a:t>
            </a:r>
            <a:r>
              <a:rPr lang="zh-CN" altLang="en-US" sz="1300" b="1" dirty="0" smtClean="0">
                <a:solidFill>
                  <a:schemeClr val="tx1">
                    <a:lumMod val="75000"/>
                    <a:lumOff val="25000"/>
                  </a:schemeClr>
                </a:solidFill>
                <a:latin typeface="Arial"/>
                <a:ea typeface="+mn-ea"/>
                <a:cs typeface="Arial"/>
              </a:rPr>
              <a:t>和流媒体的性能</a:t>
            </a:r>
            <a:endParaRPr lang="en-US" sz="1300" b="1" dirty="0">
              <a:solidFill>
                <a:schemeClr val="tx1">
                  <a:lumMod val="75000"/>
                  <a:lumOff val="25000"/>
                </a:schemeClr>
              </a:solidFill>
              <a:latin typeface="Arial"/>
              <a:ea typeface="+mn-ea"/>
              <a:cs typeface="Arial"/>
            </a:endParaRPr>
          </a:p>
        </p:txBody>
      </p:sp>
      <p:pic>
        <p:nvPicPr>
          <p:cNvPr id="189" name="Picture 387" descr="edge_client.png"/>
          <p:cNvPicPr>
            <a:picLocks noChangeAspect="1"/>
          </p:cNvPicPr>
          <p:nvPr/>
        </p:nvPicPr>
        <p:blipFill>
          <a:blip r:embed="rId10" cstate="print"/>
          <a:srcRect l="-970" r="47847"/>
          <a:stretch>
            <a:fillRect/>
          </a:stretch>
        </p:blipFill>
        <p:spPr bwMode="auto">
          <a:xfrm>
            <a:off x="706438" y="5275263"/>
            <a:ext cx="923925" cy="636587"/>
          </a:xfrm>
          <a:prstGeom prst="rect">
            <a:avLst/>
          </a:prstGeom>
          <a:noFill/>
          <a:ln w="9525">
            <a:noFill/>
            <a:miter lim="800000"/>
            <a:headEnd/>
            <a:tailEnd/>
          </a:ln>
        </p:spPr>
      </p:pic>
      <p:pic>
        <p:nvPicPr>
          <p:cNvPr id="190" name="Picture 388" descr="edge_client.png"/>
          <p:cNvPicPr>
            <a:picLocks noChangeAspect="1"/>
          </p:cNvPicPr>
          <p:nvPr/>
        </p:nvPicPr>
        <p:blipFill>
          <a:blip r:embed="rId10" cstate="print"/>
          <a:srcRect l="-970" r="47847"/>
          <a:stretch>
            <a:fillRect/>
          </a:stretch>
        </p:blipFill>
        <p:spPr bwMode="auto">
          <a:xfrm>
            <a:off x="696913" y="4098925"/>
            <a:ext cx="923925" cy="636588"/>
          </a:xfrm>
          <a:prstGeom prst="rect">
            <a:avLst/>
          </a:prstGeom>
          <a:noFill/>
          <a:ln w="9525">
            <a:noFill/>
            <a:miter lim="800000"/>
            <a:headEnd/>
            <a:tailEnd/>
          </a:ln>
        </p:spPr>
      </p:pic>
      <p:pic>
        <p:nvPicPr>
          <p:cNvPr id="191" name="Picture 389" descr="edge_client.png"/>
          <p:cNvPicPr>
            <a:picLocks noChangeAspect="1"/>
          </p:cNvPicPr>
          <p:nvPr/>
        </p:nvPicPr>
        <p:blipFill>
          <a:blip r:embed="rId10" cstate="print"/>
          <a:srcRect l="-970" r="47847"/>
          <a:stretch>
            <a:fillRect/>
          </a:stretch>
        </p:blipFill>
        <p:spPr bwMode="auto">
          <a:xfrm>
            <a:off x="706438" y="2592388"/>
            <a:ext cx="923925" cy="636587"/>
          </a:xfrm>
          <a:prstGeom prst="rect">
            <a:avLst/>
          </a:prstGeom>
          <a:noFill/>
          <a:ln w="9525">
            <a:noFill/>
            <a:miter lim="800000"/>
            <a:headEnd/>
            <a:tailEnd/>
          </a:ln>
        </p:spPr>
      </p:pic>
      <p:pic>
        <p:nvPicPr>
          <p:cNvPr id="192" name="Picture 390" descr="edge_client.png"/>
          <p:cNvPicPr>
            <a:picLocks noChangeAspect="1"/>
          </p:cNvPicPr>
          <p:nvPr/>
        </p:nvPicPr>
        <p:blipFill>
          <a:blip r:embed="rId10" cstate="print"/>
          <a:srcRect l="-970" r="47847"/>
          <a:stretch>
            <a:fillRect/>
          </a:stretch>
        </p:blipFill>
        <p:spPr bwMode="auto">
          <a:xfrm>
            <a:off x="676275" y="1524000"/>
            <a:ext cx="923925" cy="636588"/>
          </a:xfrm>
          <a:prstGeom prst="rect">
            <a:avLst/>
          </a:prstGeom>
          <a:noFill/>
          <a:ln w="9525">
            <a:noFill/>
            <a:miter lim="800000"/>
            <a:headEnd/>
            <a:tailEnd/>
          </a:ln>
        </p:spPr>
      </p:pic>
      <p:grpSp>
        <p:nvGrpSpPr>
          <p:cNvPr id="154" name="Group 322"/>
          <p:cNvGrpSpPr>
            <a:grpSpLocks/>
          </p:cNvGrpSpPr>
          <p:nvPr/>
        </p:nvGrpSpPr>
        <p:grpSpPr bwMode="auto">
          <a:xfrm>
            <a:off x="725488" y="1982788"/>
            <a:ext cx="509587" cy="381000"/>
            <a:chOff x="1606" y="2518"/>
            <a:chExt cx="1171" cy="875"/>
          </a:xfrm>
        </p:grpSpPr>
        <p:grpSp>
          <p:nvGrpSpPr>
            <p:cNvPr id="170" name="Group 323"/>
            <p:cNvGrpSpPr>
              <a:grpSpLocks/>
            </p:cNvGrpSpPr>
            <p:nvPr/>
          </p:nvGrpSpPr>
          <p:grpSpPr bwMode="auto">
            <a:xfrm>
              <a:off x="1606" y="2518"/>
              <a:ext cx="1171" cy="875"/>
              <a:chOff x="4352" y="2518"/>
              <a:chExt cx="1171" cy="875"/>
            </a:xfrm>
          </p:grpSpPr>
          <p:sp>
            <p:nvSpPr>
              <p:cNvPr id="196" name="Freeform 324"/>
              <p:cNvSpPr>
                <a:spLocks/>
              </p:cNvSpPr>
              <p:nvPr/>
            </p:nvSpPr>
            <p:spPr bwMode="gray">
              <a:xfrm>
                <a:off x="4352" y="3126"/>
                <a:ext cx="1171" cy="208"/>
              </a:xfrm>
              <a:custGeom>
                <a:avLst/>
                <a:gdLst>
                  <a:gd name="T0" fmla="*/ 25322 w 543"/>
                  <a:gd name="T1" fmla="*/ 4587 h 96"/>
                  <a:gd name="T2" fmla="*/ 25322 w 543"/>
                  <a:gd name="T3" fmla="*/ 4587 h 96"/>
                  <a:gd name="T4" fmla="*/ 25244 w 543"/>
                  <a:gd name="T5" fmla="*/ 4385 h 96"/>
                  <a:gd name="T6" fmla="*/ 21453 w 543"/>
                  <a:gd name="T7" fmla="*/ 375 h 96"/>
                  <a:gd name="T8" fmla="*/ 20649 w 543"/>
                  <a:gd name="T9" fmla="*/ 0 h 96"/>
                  <a:gd name="T10" fmla="*/ 4673 w 543"/>
                  <a:gd name="T11" fmla="*/ 0 h 96"/>
                  <a:gd name="T12" fmla="*/ 3912 w 543"/>
                  <a:gd name="T13" fmla="*/ 325 h 96"/>
                  <a:gd name="T14" fmla="*/ 129 w 543"/>
                  <a:gd name="T15" fmla="*/ 4385 h 96"/>
                  <a:gd name="T16" fmla="*/ 0 w 543"/>
                  <a:gd name="T17" fmla="*/ 4587 h 96"/>
                  <a:gd name="T18" fmla="*/ 0 w 543"/>
                  <a:gd name="T19" fmla="*/ 4587 h 96"/>
                  <a:gd name="T20" fmla="*/ 25322 w 543"/>
                  <a:gd name="T21" fmla="*/ 458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197" name="Freeform 325"/>
              <p:cNvSpPr>
                <a:spLocks/>
              </p:cNvSpPr>
              <p:nvPr/>
            </p:nvSpPr>
            <p:spPr bwMode="gray">
              <a:xfrm>
                <a:off x="4545" y="2546"/>
                <a:ext cx="786" cy="573"/>
              </a:xfrm>
              <a:custGeom>
                <a:avLst/>
                <a:gdLst>
                  <a:gd name="T0" fmla="*/ 16482 w 364"/>
                  <a:gd name="T1" fmla="*/ 0 h 265"/>
                  <a:gd name="T2" fmla="*/ 16482 w 364"/>
                  <a:gd name="T3" fmla="*/ 11436 h 265"/>
                  <a:gd name="T4" fmla="*/ 607 w 364"/>
                  <a:gd name="T5" fmla="*/ 11436 h 265"/>
                  <a:gd name="T6" fmla="*/ 607 w 364"/>
                  <a:gd name="T7" fmla="*/ 0 h 265"/>
                  <a:gd name="T8" fmla="*/ 0 w 364"/>
                  <a:gd name="T9" fmla="*/ 0 h 265"/>
                  <a:gd name="T10" fmla="*/ 0 w 364"/>
                  <a:gd name="T11" fmla="*/ 12245 h 265"/>
                  <a:gd name="T12" fmla="*/ 281 w 364"/>
                  <a:gd name="T13" fmla="*/ 12526 h 265"/>
                  <a:gd name="T14" fmla="*/ 16847 w 364"/>
                  <a:gd name="T15" fmla="*/ 12526 h 265"/>
                  <a:gd name="T16" fmla="*/ 17085 w 364"/>
                  <a:gd name="T17" fmla="*/ 12245 h 265"/>
                  <a:gd name="T18" fmla="*/ 17085 w 364"/>
                  <a:gd name="T19" fmla="*/ 0 h 265"/>
                  <a:gd name="T20" fmla="*/ 16482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grpSp>
            <p:nvGrpSpPr>
              <p:cNvPr id="172" name="Group 326"/>
              <p:cNvGrpSpPr>
                <a:grpSpLocks/>
              </p:cNvGrpSpPr>
              <p:nvPr/>
            </p:nvGrpSpPr>
            <p:grpSpPr bwMode="auto">
              <a:xfrm>
                <a:off x="4574" y="2546"/>
                <a:ext cx="730" cy="522"/>
                <a:chOff x="4574" y="2546"/>
                <a:chExt cx="730" cy="522"/>
              </a:xfrm>
            </p:grpSpPr>
            <p:sp>
              <p:nvSpPr>
                <p:cNvPr id="210" name="Freeform 327"/>
                <p:cNvSpPr>
                  <a:spLocks/>
                </p:cNvSpPr>
                <p:nvPr/>
              </p:nvSpPr>
              <p:spPr bwMode="gray">
                <a:xfrm>
                  <a:off x="4935" y="2546"/>
                  <a:ext cx="369" cy="522"/>
                </a:xfrm>
                <a:custGeom>
                  <a:avLst/>
                  <a:gdLst>
                    <a:gd name="T0" fmla="*/ 257 w 404"/>
                    <a:gd name="T1" fmla="*/ 0 h 571"/>
                    <a:gd name="T2" fmla="*/ 0 w 404"/>
                    <a:gd name="T3" fmla="*/ 0 h 571"/>
                    <a:gd name="T4" fmla="*/ 138 w 404"/>
                    <a:gd name="T5" fmla="*/ 365 h 571"/>
                    <a:gd name="T6" fmla="*/ 257 w 404"/>
                    <a:gd name="T7" fmla="*/ 365 h 571"/>
                    <a:gd name="T8" fmla="*/ 257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211" name="Freeform 328"/>
                <p:cNvSpPr>
                  <a:spLocks/>
                </p:cNvSpPr>
                <p:nvPr/>
              </p:nvSpPr>
              <p:spPr bwMode="gray">
                <a:xfrm>
                  <a:off x="4574" y="2627"/>
                  <a:ext cx="337" cy="441"/>
                </a:xfrm>
                <a:custGeom>
                  <a:avLst/>
                  <a:gdLst>
                    <a:gd name="T0" fmla="*/ 0 w 369"/>
                    <a:gd name="T1" fmla="*/ 309 h 482"/>
                    <a:gd name="T2" fmla="*/ 235 w 369"/>
                    <a:gd name="T3" fmla="*/ 309 h 482"/>
                    <a:gd name="T4" fmla="*/ 0 w 369"/>
                    <a:gd name="T5" fmla="*/ 0 h 482"/>
                    <a:gd name="T6" fmla="*/ 0 w 369"/>
                    <a:gd name="T7" fmla="*/ 309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212" name="Freeform 329"/>
                <p:cNvSpPr>
                  <a:spLocks/>
                </p:cNvSpPr>
                <p:nvPr/>
              </p:nvSpPr>
              <p:spPr bwMode="gray">
                <a:xfrm>
                  <a:off x="4574" y="2546"/>
                  <a:ext cx="559" cy="522"/>
                </a:xfrm>
                <a:custGeom>
                  <a:avLst/>
                  <a:gdLst>
                    <a:gd name="T0" fmla="*/ 0 w 612"/>
                    <a:gd name="T1" fmla="*/ 0 h 571"/>
                    <a:gd name="T2" fmla="*/ 0 w 612"/>
                    <a:gd name="T3" fmla="*/ 57 h 571"/>
                    <a:gd name="T4" fmla="*/ 235 w 612"/>
                    <a:gd name="T5" fmla="*/ 365 h 571"/>
                    <a:gd name="T6" fmla="*/ 390 w 612"/>
                    <a:gd name="T7" fmla="*/ 365 h 571"/>
                    <a:gd name="T8" fmla="*/ 251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199" name="Freeform 330"/>
              <p:cNvSpPr>
                <a:spLocks/>
              </p:cNvSpPr>
              <p:nvPr/>
            </p:nvSpPr>
            <p:spPr bwMode="gray">
              <a:xfrm>
                <a:off x="4545" y="2518"/>
                <a:ext cx="786" cy="28"/>
              </a:xfrm>
              <a:custGeom>
                <a:avLst/>
                <a:gdLst>
                  <a:gd name="T0" fmla="*/ 607 w 364"/>
                  <a:gd name="T1" fmla="*/ 599 h 13"/>
                  <a:gd name="T2" fmla="*/ 16482 w 364"/>
                  <a:gd name="T3" fmla="*/ 599 h 13"/>
                  <a:gd name="T4" fmla="*/ 16482 w 364"/>
                  <a:gd name="T5" fmla="*/ 599 h 13"/>
                  <a:gd name="T6" fmla="*/ 17085 w 364"/>
                  <a:gd name="T7" fmla="*/ 599 h 13"/>
                  <a:gd name="T8" fmla="*/ 17085 w 364"/>
                  <a:gd name="T9" fmla="*/ 278 h 13"/>
                  <a:gd name="T10" fmla="*/ 16847 w 364"/>
                  <a:gd name="T11" fmla="*/ 0 h 13"/>
                  <a:gd name="T12" fmla="*/ 281 w 364"/>
                  <a:gd name="T13" fmla="*/ 0 h 13"/>
                  <a:gd name="T14" fmla="*/ 0 w 364"/>
                  <a:gd name="T15" fmla="*/ 278 h 13"/>
                  <a:gd name="T16" fmla="*/ 0 w 364"/>
                  <a:gd name="T17" fmla="*/ 599 h 13"/>
                  <a:gd name="T18" fmla="*/ 607 w 364"/>
                  <a:gd name="T19" fmla="*/ 599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200" name="Rectangle 331"/>
              <p:cNvSpPr>
                <a:spLocks noChangeArrowheads="1"/>
              </p:cNvSpPr>
              <p:nvPr/>
            </p:nvSpPr>
            <p:spPr bwMode="gray">
              <a:xfrm>
                <a:off x="4943" y="2526"/>
                <a:ext cx="58" cy="11"/>
              </a:xfrm>
              <a:prstGeom prst="rect">
                <a:avLst/>
              </a:prstGeom>
              <a:solidFill>
                <a:srgbClr val="DBDBDB"/>
              </a:solidFill>
              <a:ln w="9525">
                <a:noFill/>
                <a:miter lim="800000"/>
                <a:headEnd/>
                <a:tailEnd/>
              </a:ln>
            </p:spPr>
            <p:txBody>
              <a:bodyPr/>
              <a:lstStyle/>
              <a:p>
                <a:endParaRPr lang="en-US"/>
              </a:p>
            </p:txBody>
          </p:sp>
          <p:sp>
            <p:nvSpPr>
              <p:cNvPr id="201" name="Rectangle 332"/>
              <p:cNvSpPr>
                <a:spLocks noChangeArrowheads="1"/>
              </p:cNvSpPr>
              <p:nvPr/>
            </p:nvSpPr>
            <p:spPr bwMode="gray">
              <a:xfrm>
                <a:off x="4877" y="2526"/>
                <a:ext cx="58" cy="11"/>
              </a:xfrm>
              <a:prstGeom prst="rect">
                <a:avLst/>
              </a:prstGeom>
              <a:solidFill>
                <a:srgbClr val="DBDBDB"/>
              </a:solidFill>
              <a:ln w="9525">
                <a:noFill/>
                <a:miter lim="800000"/>
                <a:headEnd/>
                <a:tailEnd/>
              </a:ln>
            </p:spPr>
            <p:txBody>
              <a:bodyPr/>
              <a:lstStyle/>
              <a:p>
                <a:endParaRPr lang="en-US"/>
              </a:p>
            </p:txBody>
          </p:sp>
          <p:sp>
            <p:nvSpPr>
              <p:cNvPr id="202" name="Rectangle 333"/>
              <p:cNvSpPr>
                <a:spLocks noChangeArrowheads="1"/>
              </p:cNvSpPr>
              <p:nvPr/>
            </p:nvSpPr>
            <p:spPr bwMode="gray">
              <a:xfrm>
                <a:off x="5213" y="3096"/>
                <a:ext cx="91" cy="32"/>
              </a:xfrm>
              <a:prstGeom prst="rect">
                <a:avLst/>
              </a:prstGeom>
              <a:solidFill>
                <a:srgbClr val="545454"/>
              </a:solidFill>
              <a:ln w="9525">
                <a:noFill/>
                <a:miter lim="800000"/>
                <a:headEnd/>
                <a:tailEnd/>
              </a:ln>
            </p:spPr>
            <p:txBody>
              <a:bodyPr/>
              <a:lstStyle/>
              <a:p>
                <a:endParaRPr lang="en-US"/>
              </a:p>
            </p:txBody>
          </p:sp>
          <p:sp>
            <p:nvSpPr>
              <p:cNvPr id="203" name="Rectangle 334"/>
              <p:cNvSpPr>
                <a:spLocks noChangeArrowheads="1"/>
              </p:cNvSpPr>
              <p:nvPr/>
            </p:nvSpPr>
            <p:spPr bwMode="gray">
              <a:xfrm>
                <a:off x="4574" y="3096"/>
                <a:ext cx="90" cy="32"/>
              </a:xfrm>
              <a:prstGeom prst="rect">
                <a:avLst/>
              </a:prstGeom>
              <a:solidFill>
                <a:srgbClr val="545454"/>
              </a:solidFill>
              <a:ln w="9525">
                <a:noFill/>
                <a:miter lim="800000"/>
                <a:headEnd/>
                <a:tailEnd/>
              </a:ln>
            </p:spPr>
            <p:txBody>
              <a:bodyPr/>
              <a:lstStyle/>
              <a:p>
                <a:endParaRPr lang="en-US"/>
              </a:p>
            </p:txBody>
          </p:sp>
          <p:sp>
            <p:nvSpPr>
              <p:cNvPr id="204"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w="9525">
                <a:noFill/>
                <a:miter lim="800000"/>
                <a:headEnd/>
                <a:tailEnd/>
              </a:ln>
            </p:spPr>
            <p:txBody>
              <a:bodyPr/>
              <a:lstStyle/>
              <a:p>
                <a:endParaRPr lang="en-US"/>
              </a:p>
            </p:txBody>
          </p:sp>
          <p:sp>
            <p:nvSpPr>
              <p:cNvPr id="205" name="Freeform 336"/>
              <p:cNvSpPr>
                <a:spLocks/>
              </p:cNvSpPr>
              <p:nvPr/>
            </p:nvSpPr>
            <p:spPr bwMode="gray">
              <a:xfrm>
                <a:off x="4352" y="3355"/>
                <a:ext cx="1171" cy="38"/>
              </a:xfrm>
              <a:custGeom>
                <a:avLst/>
                <a:gdLst>
                  <a:gd name="T0" fmla="*/ 0 w 543"/>
                  <a:gd name="T1" fmla="*/ 0 h 17"/>
                  <a:gd name="T2" fmla="*/ 0 w 543"/>
                  <a:gd name="T3" fmla="*/ 400 h 17"/>
                  <a:gd name="T4" fmla="*/ 600 w 543"/>
                  <a:gd name="T5" fmla="*/ 950 h 17"/>
                  <a:gd name="T6" fmla="*/ 24759 w 543"/>
                  <a:gd name="T7" fmla="*/ 950 h 17"/>
                  <a:gd name="T8" fmla="*/ 25322 w 543"/>
                  <a:gd name="T9" fmla="*/ 400 h 17"/>
                  <a:gd name="T10" fmla="*/ 25322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206" name="Freeform 337"/>
              <p:cNvSpPr>
                <a:spLocks/>
              </p:cNvSpPr>
              <p:nvPr/>
            </p:nvSpPr>
            <p:spPr bwMode="gray">
              <a:xfrm>
                <a:off x="4458" y="3139"/>
                <a:ext cx="960" cy="107"/>
              </a:xfrm>
              <a:custGeom>
                <a:avLst/>
                <a:gdLst>
                  <a:gd name="T0" fmla="*/ 18928 w 445"/>
                  <a:gd name="T1" fmla="*/ 343 h 49"/>
                  <a:gd name="T2" fmla="*/ 18173 w 445"/>
                  <a:gd name="T3" fmla="*/ 0 h 49"/>
                  <a:gd name="T4" fmla="*/ 2662 w 445"/>
                  <a:gd name="T5" fmla="*/ 0 h 49"/>
                  <a:gd name="T6" fmla="*/ 1907 w 445"/>
                  <a:gd name="T7" fmla="*/ 343 h 49"/>
                  <a:gd name="T8" fmla="*/ 0 w 445"/>
                  <a:gd name="T9" fmla="*/ 2437 h 49"/>
                  <a:gd name="T10" fmla="*/ 20794 w 445"/>
                  <a:gd name="T11" fmla="*/ 2437 h 49"/>
                  <a:gd name="T12" fmla="*/ 18928 w 445"/>
                  <a:gd name="T13" fmla="*/ 343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w="9525">
                <a:noFill/>
                <a:round/>
                <a:headEnd/>
                <a:tailEnd/>
              </a:ln>
            </p:spPr>
            <p:txBody>
              <a:bodyPr/>
              <a:lstStyle/>
              <a:p>
                <a:endParaRPr lang="en-US"/>
              </a:p>
            </p:txBody>
          </p:sp>
          <p:sp>
            <p:nvSpPr>
              <p:cNvPr id="207" name="Freeform 338"/>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w="9525">
                <a:noFill/>
                <a:round/>
                <a:headEnd/>
                <a:tailEnd/>
              </a:ln>
            </p:spPr>
            <p:txBody>
              <a:bodyPr/>
              <a:lstStyle/>
              <a:p>
                <a:endParaRPr lang="en-US"/>
              </a:p>
            </p:txBody>
          </p:sp>
          <p:sp>
            <p:nvSpPr>
              <p:cNvPr id="208" name="Freeform 339"/>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w="9525">
                <a:noFill/>
                <a:round/>
                <a:headEnd/>
                <a:tailEnd/>
              </a:ln>
            </p:spPr>
            <p:txBody>
              <a:bodyPr/>
              <a:lstStyle/>
              <a:p>
                <a:endParaRPr lang="en-US"/>
              </a:p>
            </p:txBody>
          </p:sp>
          <p:sp>
            <p:nvSpPr>
              <p:cNvPr id="209" name="Rectangle 340"/>
              <p:cNvSpPr>
                <a:spLocks noChangeArrowheads="1"/>
              </p:cNvSpPr>
              <p:nvPr/>
            </p:nvSpPr>
            <p:spPr bwMode="gray">
              <a:xfrm>
                <a:off x="4574" y="2546"/>
                <a:ext cx="729" cy="522"/>
              </a:xfrm>
              <a:prstGeom prst="rect">
                <a:avLst/>
              </a:prstGeom>
              <a:noFill/>
              <a:ln w="12700">
                <a:solidFill>
                  <a:srgbClr val="C0C0C0"/>
                </a:solidFill>
                <a:miter lim="800000"/>
                <a:headEnd/>
                <a:tailEnd/>
              </a:ln>
            </p:spPr>
            <p:txBody>
              <a:bodyPr wrap="none" anchor="ctr"/>
              <a:lstStyle/>
              <a:p>
                <a:endParaRPr lang="en-US"/>
              </a:p>
            </p:txBody>
          </p:sp>
        </p:grpSp>
        <p:sp>
          <p:nvSpPr>
            <p:cNvPr id="195" name="Freeform 341"/>
            <p:cNvSpPr>
              <a:spLocks noEditPoints="1"/>
            </p:cNvSpPr>
            <p:nvPr/>
          </p:nvSpPr>
          <p:spPr bwMode="gray">
            <a:xfrm>
              <a:off x="1749" y="3148"/>
              <a:ext cx="885" cy="87"/>
            </a:xfrm>
            <a:custGeom>
              <a:avLst/>
              <a:gdLst>
                <a:gd name="T0" fmla="*/ 33 w 1272"/>
                <a:gd name="T1" fmla="*/ 1 h 125"/>
                <a:gd name="T2" fmla="*/ 45 w 1272"/>
                <a:gd name="T3" fmla="*/ 1 h 125"/>
                <a:gd name="T4" fmla="*/ 80 w 1272"/>
                <a:gd name="T5" fmla="*/ 1 h 125"/>
                <a:gd name="T6" fmla="*/ 81 w 1272"/>
                <a:gd name="T7" fmla="*/ 1 h 125"/>
                <a:gd name="T8" fmla="*/ 102 w 1272"/>
                <a:gd name="T9" fmla="*/ 1 h 125"/>
                <a:gd name="T10" fmla="*/ 125 w 1272"/>
                <a:gd name="T11" fmla="*/ 1 h 125"/>
                <a:gd name="T12" fmla="*/ 127 w 1272"/>
                <a:gd name="T13" fmla="*/ 1 h 125"/>
                <a:gd name="T14" fmla="*/ 162 w 1272"/>
                <a:gd name="T15" fmla="*/ 1 h 125"/>
                <a:gd name="T16" fmla="*/ 163 w 1272"/>
                <a:gd name="T17" fmla="*/ 1 h 125"/>
                <a:gd name="T18" fmla="*/ 189 w 1272"/>
                <a:gd name="T19" fmla="*/ 1 h 125"/>
                <a:gd name="T20" fmla="*/ 27 w 1272"/>
                <a:gd name="T21" fmla="*/ 5 h 125"/>
                <a:gd name="T22" fmla="*/ 54 w 1272"/>
                <a:gd name="T23" fmla="*/ 2 h 125"/>
                <a:gd name="T24" fmla="*/ 65 w 1272"/>
                <a:gd name="T25" fmla="*/ 5 h 125"/>
                <a:gd name="T26" fmla="*/ 88 w 1272"/>
                <a:gd name="T27" fmla="*/ 2 h 125"/>
                <a:gd name="T28" fmla="*/ 90 w 1272"/>
                <a:gd name="T29" fmla="*/ 5 h 125"/>
                <a:gd name="T30" fmla="*/ 113 w 1272"/>
                <a:gd name="T31" fmla="*/ 5 h 125"/>
                <a:gd name="T32" fmla="*/ 136 w 1272"/>
                <a:gd name="T33" fmla="*/ 5 h 125"/>
                <a:gd name="T34" fmla="*/ 147 w 1272"/>
                <a:gd name="T35" fmla="*/ 2 h 125"/>
                <a:gd name="T36" fmla="*/ 173 w 1272"/>
                <a:gd name="T37" fmla="*/ 5 h 125"/>
                <a:gd name="T38" fmla="*/ 175 w 1272"/>
                <a:gd name="T39" fmla="*/ 5 h 125"/>
                <a:gd name="T40" fmla="*/ 44 w 1272"/>
                <a:gd name="T41" fmla="*/ 6 h 125"/>
                <a:gd name="T42" fmla="*/ 46 w 1272"/>
                <a:gd name="T43" fmla="*/ 6 h 125"/>
                <a:gd name="T44" fmla="*/ 70 w 1272"/>
                <a:gd name="T45" fmla="*/ 9 h 125"/>
                <a:gd name="T46" fmla="*/ 93 w 1272"/>
                <a:gd name="T47" fmla="*/ 6 h 125"/>
                <a:gd name="T48" fmla="*/ 95 w 1272"/>
                <a:gd name="T49" fmla="*/ 9 h 125"/>
                <a:gd name="T50" fmla="*/ 131 w 1272"/>
                <a:gd name="T51" fmla="*/ 9 h 125"/>
                <a:gd name="T52" fmla="*/ 143 w 1272"/>
                <a:gd name="T53" fmla="*/ 9 h 125"/>
                <a:gd name="T54" fmla="*/ 170 w 1272"/>
                <a:gd name="T55" fmla="*/ 9 h 125"/>
                <a:gd name="T56" fmla="*/ 171 w 1272"/>
                <a:gd name="T57" fmla="*/ 9 h 125"/>
                <a:gd name="T58" fmla="*/ 184 w 1272"/>
                <a:gd name="T59" fmla="*/ 9 h 125"/>
                <a:gd name="T60" fmla="*/ 45 w 1272"/>
                <a:gd name="T61" fmla="*/ 9 h 125"/>
                <a:gd name="T62" fmla="*/ 56 w 1272"/>
                <a:gd name="T63" fmla="*/ 13 h 125"/>
                <a:gd name="T64" fmla="*/ 83 w 1272"/>
                <a:gd name="T65" fmla="*/ 9 h 125"/>
                <a:gd name="T66" fmla="*/ 84 w 1272"/>
                <a:gd name="T67" fmla="*/ 13 h 125"/>
                <a:gd name="T68" fmla="*/ 109 w 1272"/>
                <a:gd name="T69" fmla="*/ 9 h 125"/>
                <a:gd name="T70" fmla="*/ 123 w 1272"/>
                <a:gd name="T71" fmla="*/ 9 h 125"/>
                <a:gd name="T72" fmla="*/ 137 w 1272"/>
                <a:gd name="T73" fmla="*/ 13 h 125"/>
                <a:gd name="T74" fmla="*/ 176 w 1272"/>
                <a:gd name="T75" fmla="*/ 12 h 125"/>
                <a:gd name="T76" fmla="*/ 196 w 1272"/>
                <a:gd name="T77" fmla="*/ 9 h 125"/>
                <a:gd name="T78" fmla="*/ 35 w 1272"/>
                <a:gd name="T79" fmla="*/ 13 h 125"/>
                <a:gd name="T80" fmla="*/ 49 w 1272"/>
                <a:gd name="T81" fmla="*/ 16 h 125"/>
                <a:gd name="T82" fmla="*/ 75 w 1272"/>
                <a:gd name="T83" fmla="*/ 16 h 125"/>
                <a:gd name="T84" fmla="*/ 91 w 1272"/>
                <a:gd name="T85" fmla="*/ 13 h 125"/>
                <a:gd name="T86" fmla="*/ 104 w 1272"/>
                <a:gd name="T87" fmla="*/ 13 h 125"/>
                <a:gd name="T88" fmla="*/ 131 w 1272"/>
                <a:gd name="T89" fmla="*/ 16 h 125"/>
                <a:gd name="T90" fmla="*/ 156 w 1272"/>
                <a:gd name="T91" fmla="*/ 13 h 125"/>
                <a:gd name="T92" fmla="*/ 160 w 1272"/>
                <a:gd name="T93" fmla="*/ 16 h 125"/>
                <a:gd name="T94" fmla="*/ 3 w 1272"/>
                <a:gd name="T95" fmla="*/ 17 h 125"/>
                <a:gd name="T96" fmla="*/ 26 w 1272"/>
                <a:gd name="T97" fmla="*/ 20 h 125"/>
                <a:gd name="T98" fmla="*/ 28 w 1272"/>
                <a:gd name="T99" fmla="*/ 20 h 125"/>
                <a:gd name="T100" fmla="*/ 61 w 1272"/>
                <a:gd name="T101" fmla="*/ 20 h 125"/>
                <a:gd name="T102" fmla="*/ 148 w 1272"/>
                <a:gd name="T103" fmla="*/ 17 h 125"/>
                <a:gd name="T104" fmla="*/ 165 w 1272"/>
                <a:gd name="T105" fmla="*/ 18 h 125"/>
                <a:gd name="T106" fmla="*/ 179 w 1272"/>
                <a:gd name="T107" fmla="*/ 18 h 125"/>
                <a:gd name="T108" fmla="*/ 179 w 1272"/>
                <a:gd name="T109" fmla="*/ 18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w="9525">
              <a:noFill/>
              <a:round/>
              <a:headEnd/>
              <a:tailEnd/>
            </a:ln>
          </p:spPr>
          <p:txBody>
            <a:bodyPr/>
            <a:lstStyle/>
            <a:p>
              <a:endParaRPr lang="en-US"/>
            </a:p>
          </p:txBody>
        </p:sp>
      </p:grpSp>
      <p:grpSp>
        <p:nvGrpSpPr>
          <p:cNvPr id="193" name="Group 23"/>
          <p:cNvGrpSpPr>
            <a:grpSpLocks/>
          </p:cNvGrpSpPr>
          <p:nvPr/>
        </p:nvGrpSpPr>
        <p:grpSpPr bwMode="auto">
          <a:xfrm flipH="1">
            <a:off x="268288" y="1906588"/>
            <a:ext cx="473075" cy="457200"/>
            <a:chOff x="3261" y="2591"/>
            <a:chExt cx="1011" cy="977"/>
          </a:xfrm>
        </p:grpSpPr>
        <p:pic>
          <p:nvPicPr>
            <p:cNvPr id="214" name="Picture 24"/>
            <p:cNvPicPr>
              <a:picLocks noChangeAspect="1" noChangeArrowheads="1"/>
            </p:cNvPicPr>
            <p:nvPr/>
          </p:nvPicPr>
          <p:blipFill>
            <a:blip r:embed="rId11" cstate="print">
              <a:lum bright="18000"/>
            </a:blip>
            <a:srcRect/>
            <a:stretch>
              <a:fillRect/>
            </a:stretch>
          </p:blipFill>
          <p:spPr bwMode="gray">
            <a:xfrm>
              <a:off x="3288" y="3398"/>
              <a:ext cx="984" cy="170"/>
            </a:xfrm>
            <a:prstGeom prst="rect">
              <a:avLst/>
            </a:prstGeom>
            <a:noFill/>
            <a:ln w="9525">
              <a:noFill/>
              <a:miter lim="800000"/>
              <a:headEnd/>
              <a:tailEnd/>
            </a:ln>
          </p:spPr>
        </p:pic>
        <p:grpSp>
          <p:nvGrpSpPr>
            <p:cNvPr id="194" name="Group 25"/>
            <p:cNvGrpSpPr>
              <a:grpSpLocks/>
            </p:cNvGrpSpPr>
            <p:nvPr/>
          </p:nvGrpSpPr>
          <p:grpSpPr bwMode="auto">
            <a:xfrm>
              <a:off x="3261" y="2591"/>
              <a:ext cx="888" cy="941"/>
              <a:chOff x="3261" y="2581"/>
              <a:chExt cx="888" cy="941"/>
            </a:xfrm>
          </p:grpSpPr>
          <p:sp>
            <p:nvSpPr>
              <p:cNvPr id="216" name="AutoShape 26"/>
              <p:cNvSpPr>
                <a:spLocks noChangeAspect="1" noChangeArrowheads="1" noTextEdit="1"/>
              </p:cNvSpPr>
              <p:nvPr/>
            </p:nvSpPr>
            <p:spPr bwMode="gray">
              <a:xfrm>
                <a:off x="3261" y="2598"/>
                <a:ext cx="840" cy="897"/>
              </a:xfrm>
              <a:prstGeom prst="rect">
                <a:avLst/>
              </a:prstGeom>
              <a:noFill/>
              <a:ln w="9525">
                <a:noFill/>
                <a:miter lim="800000"/>
                <a:headEnd/>
                <a:tailEnd/>
              </a:ln>
            </p:spPr>
            <p:txBody>
              <a:bodyPr/>
              <a:lstStyle/>
              <a:p>
                <a:endParaRPr lang="en-US"/>
              </a:p>
            </p:txBody>
          </p:sp>
          <p:sp>
            <p:nvSpPr>
              <p:cNvPr id="217" name="Freeform 27"/>
              <p:cNvSpPr>
                <a:spLocks/>
              </p:cNvSpPr>
              <p:nvPr/>
            </p:nvSpPr>
            <p:spPr bwMode="gray">
              <a:xfrm>
                <a:off x="3510" y="3048"/>
                <a:ext cx="639" cy="474"/>
              </a:xfrm>
              <a:custGeom>
                <a:avLst/>
                <a:gdLst>
                  <a:gd name="T0" fmla="*/ 1 w 2937"/>
                  <a:gd name="T1" fmla="*/ 1 h 2178"/>
                  <a:gd name="T2" fmla="*/ 1 w 2937"/>
                  <a:gd name="T3" fmla="*/ 0 h 2178"/>
                  <a:gd name="T4" fmla="*/ 0 w 2937"/>
                  <a:gd name="T5" fmla="*/ 0 h 2178"/>
                  <a:gd name="T6" fmla="*/ 0 w 2937"/>
                  <a:gd name="T7" fmla="*/ 0 h 2178"/>
                  <a:gd name="T8" fmla="*/ 0 w 2937"/>
                  <a:gd name="T9" fmla="*/ 0 h 2178"/>
                  <a:gd name="T10" fmla="*/ 0 w 2937"/>
                  <a:gd name="T11" fmla="*/ 0 h 2178"/>
                  <a:gd name="T12" fmla="*/ 0 w 2937"/>
                  <a:gd name="T13" fmla="*/ 1 h 2178"/>
                  <a:gd name="T14" fmla="*/ 0 w 2937"/>
                  <a:gd name="T15" fmla="*/ 1 h 2178"/>
                  <a:gd name="T16" fmla="*/ 1 w 2937"/>
                  <a:gd name="T17" fmla="*/ 1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w="9525">
                <a:noFill/>
                <a:round/>
                <a:headEnd/>
                <a:tailEnd/>
              </a:ln>
            </p:spPr>
            <p:txBody>
              <a:bodyPr/>
              <a:lstStyle/>
              <a:p>
                <a:endParaRPr lang="en-US"/>
              </a:p>
            </p:txBody>
          </p:sp>
          <p:sp>
            <p:nvSpPr>
              <p:cNvPr id="218"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w="9525">
                <a:noFill/>
                <a:round/>
                <a:headEnd/>
                <a:tailEnd/>
              </a:ln>
            </p:spPr>
            <p:txBody>
              <a:bodyPr/>
              <a:lstStyle/>
              <a:p>
                <a:endParaRPr lang="en-US"/>
              </a:p>
            </p:txBody>
          </p:sp>
          <p:sp>
            <p:nvSpPr>
              <p:cNvPr id="219"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1 h 1580"/>
                  <a:gd name="T8" fmla="*/ 0 w 805"/>
                  <a:gd name="T9" fmla="*/ 1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w="9525">
                <a:noFill/>
                <a:round/>
                <a:headEnd/>
                <a:tailEnd/>
              </a:ln>
            </p:spPr>
            <p:txBody>
              <a:bodyPr/>
              <a:lstStyle/>
              <a:p>
                <a:endParaRPr lang="en-US"/>
              </a:p>
            </p:txBody>
          </p:sp>
          <p:sp>
            <p:nvSpPr>
              <p:cNvPr id="220"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1 h 1701"/>
                  <a:gd name="T8" fmla="*/ 0 w 877"/>
                  <a:gd name="T9" fmla="*/ 1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w="9525">
                <a:noFill/>
                <a:round/>
                <a:headEnd/>
                <a:tailEnd/>
              </a:ln>
            </p:spPr>
            <p:txBody>
              <a:bodyPr/>
              <a:lstStyle/>
              <a:p>
                <a:endParaRPr lang="en-US"/>
              </a:p>
            </p:txBody>
          </p:sp>
          <p:sp>
            <p:nvSpPr>
              <p:cNvPr id="221" name="Freeform 33"/>
              <p:cNvSpPr>
                <a:spLocks/>
              </p:cNvSpPr>
              <p:nvPr/>
            </p:nvSpPr>
            <p:spPr bwMode="gray">
              <a:xfrm>
                <a:off x="3557" y="2649"/>
                <a:ext cx="342" cy="439"/>
              </a:xfrm>
              <a:custGeom>
                <a:avLst/>
                <a:gdLst>
                  <a:gd name="T0" fmla="*/ 1 w 1572"/>
                  <a:gd name="T1" fmla="*/ 0 h 2024"/>
                  <a:gd name="T2" fmla="*/ 1 w 1572"/>
                  <a:gd name="T3" fmla="*/ 0 h 2024"/>
                  <a:gd name="T4" fmla="*/ 0 w 1572"/>
                  <a:gd name="T5" fmla="*/ 0 h 2024"/>
                  <a:gd name="T6" fmla="*/ 0 w 1572"/>
                  <a:gd name="T7" fmla="*/ 0 h 2024"/>
                  <a:gd name="T8" fmla="*/ 0 w 1572"/>
                  <a:gd name="T9" fmla="*/ 0 h 2024"/>
                  <a:gd name="T10" fmla="*/ 0 w 1572"/>
                  <a:gd name="T11" fmla="*/ 1 h 2024"/>
                  <a:gd name="T12" fmla="*/ 0 w 1572"/>
                  <a:gd name="T13" fmla="*/ 1 h 2024"/>
                  <a:gd name="T14" fmla="*/ 1 w 1572"/>
                  <a:gd name="T15" fmla="*/ 0 h 2024"/>
                  <a:gd name="T16" fmla="*/ 1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w="9525">
                <a:noFill/>
                <a:round/>
                <a:headEnd/>
                <a:tailEnd/>
              </a:ln>
            </p:spPr>
            <p:txBody>
              <a:bodyPr/>
              <a:lstStyle/>
              <a:p>
                <a:endParaRPr lang="en-US"/>
              </a:p>
            </p:txBody>
          </p:sp>
          <p:sp>
            <p:nvSpPr>
              <p:cNvPr id="222"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1 w 1776"/>
                  <a:gd name="T7" fmla="*/ 1 h 1697"/>
                  <a:gd name="T8" fmla="*/ 1 w 1776"/>
                  <a:gd name="T9" fmla="*/ 1 h 1697"/>
                  <a:gd name="T10" fmla="*/ 1 w 1776"/>
                  <a:gd name="T11" fmla="*/ 1 h 1697"/>
                  <a:gd name="T12" fmla="*/ 1 w 1776"/>
                  <a:gd name="T13" fmla="*/ 0 h 1697"/>
                  <a:gd name="T14" fmla="*/ 1 w 1776"/>
                  <a:gd name="T15" fmla="*/ 0 h 1697"/>
                  <a:gd name="T16" fmla="*/ 1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w="9525">
                <a:noFill/>
                <a:round/>
                <a:headEnd/>
                <a:tailEnd/>
              </a:ln>
            </p:spPr>
            <p:txBody>
              <a:bodyPr/>
              <a:lstStyle/>
              <a:p>
                <a:endParaRPr lang="en-US"/>
              </a:p>
            </p:txBody>
          </p:sp>
          <p:sp>
            <p:nvSpPr>
              <p:cNvPr id="223"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w="9525">
                <a:noFill/>
                <a:round/>
                <a:headEnd/>
                <a:tailEnd/>
              </a:ln>
            </p:spPr>
            <p:txBody>
              <a:bodyPr/>
              <a:lstStyle/>
              <a:p>
                <a:endParaRPr lang="en-US"/>
              </a:p>
            </p:txBody>
          </p:sp>
          <p:sp>
            <p:nvSpPr>
              <p:cNvPr id="224"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w="9525">
                <a:noFill/>
                <a:round/>
                <a:headEnd/>
                <a:tailEnd/>
              </a:ln>
            </p:spPr>
            <p:txBody>
              <a:bodyPr/>
              <a:lstStyle/>
              <a:p>
                <a:endParaRPr lang="en-US"/>
              </a:p>
            </p:txBody>
          </p:sp>
          <p:sp>
            <p:nvSpPr>
              <p:cNvPr id="225"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226"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w="9525">
                <a:noFill/>
                <a:round/>
                <a:headEnd/>
                <a:tailEnd/>
              </a:ln>
            </p:spPr>
            <p:txBody>
              <a:bodyPr/>
              <a:lstStyle/>
              <a:p>
                <a:endParaRPr lang="en-US"/>
              </a:p>
            </p:txBody>
          </p:sp>
          <p:sp>
            <p:nvSpPr>
              <p:cNvPr id="227" name="Line 51"/>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228" name="Line 52"/>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229"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w="9525">
                <a:noFill/>
                <a:round/>
                <a:headEnd/>
                <a:tailEnd/>
              </a:ln>
            </p:spPr>
            <p:txBody>
              <a:bodyPr/>
              <a:lstStyle/>
              <a:p>
                <a:endParaRPr lang="en-US"/>
              </a:p>
            </p:txBody>
          </p:sp>
          <p:sp>
            <p:nvSpPr>
              <p:cNvPr id="230"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231"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w="9525">
                <a:noFill/>
                <a:round/>
                <a:headEnd/>
                <a:tailEnd/>
              </a:ln>
            </p:spPr>
            <p:txBody>
              <a:bodyPr/>
              <a:lstStyle/>
              <a:p>
                <a:endParaRPr lang="en-US"/>
              </a:p>
            </p:txBody>
          </p:sp>
        </p:grpSp>
      </p:grpSp>
      <p:sp>
        <p:nvSpPr>
          <p:cNvPr id="232" name="Text Box 541"/>
          <p:cNvSpPr txBox="1">
            <a:spLocks noChangeArrowheads="1"/>
          </p:cNvSpPr>
          <p:nvPr/>
        </p:nvSpPr>
        <p:spPr bwMode="gray">
          <a:xfrm>
            <a:off x="476250" y="2363788"/>
            <a:ext cx="979488" cy="246062"/>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Mobile Users</a:t>
            </a:r>
          </a:p>
        </p:txBody>
      </p:sp>
      <p:grpSp>
        <p:nvGrpSpPr>
          <p:cNvPr id="198" name="Group 322"/>
          <p:cNvGrpSpPr>
            <a:grpSpLocks/>
          </p:cNvGrpSpPr>
          <p:nvPr/>
        </p:nvGrpSpPr>
        <p:grpSpPr bwMode="auto">
          <a:xfrm>
            <a:off x="762000" y="3068638"/>
            <a:ext cx="509588" cy="381000"/>
            <a:chOff x="1606" y="2518"/>
            <a:chExt cx="1171" cy="875"/>
          </a:xfrm>
        </p:grpSpPr>
        <p:grpSp>
          <p:nvGrpSpPr>
            <p:cNvPr id="213" name="Group 323"/>
            <p:cNvGrpSpPr>
              <a:grpSpLocks/>
            </p:cNvGrpSpPr>
            <p:nvPr/>
          </p:nvGrpSpPr>
          <p:grpSpPr bwMode="auto">
            <a:xfrm>
              <a:off x="1606" y="2518"/>
              <a:ext cx="1171" cy="875"/>
              <a:chOff x="4352" y="2518"/>
              <a:chExt cx="1171" cy="875"/>
            </a:xfrm>
          </p:grpSpPr>
          <p:sp>
            <p:nvSpPr>
              <p:cNvPr id="236" name="Freeform 324"/>
              <p:cNvSpPr>
                <a:spLocks/>
              </p:cNvSpPr>
              <p:nvPr/>
            </p:nvSpPr>
            <p:spPr bwMode="gray">
              <a:xfrm>
                <a:off x="4352" y="3126"/>
                <a:ext cx="1171" cy="208"/>
              </a:xfrm>
              <a:custGeom>
                <a:avLst/>
                <a:gdLst>
                  <a:gd name="T0" fmla="*/ 25322 w 543"/>
                  <a:gd name="T1" fmla="*/ 4587 h 96"/>
                  <a:gd name="T2" fmla="*/ 25322 w 543"/>
                  <a:gd name="T3" fmla="*/ 4587 h 96"/>
                  <a:gd name="T4" fmla="*/ 25244 w 543"/>
                  <a:gd name="T5" fmla="*/ 4385 h 96"/>
                  <a:gd name="T6" fmla="*/ 21453 w 543"/>
                  <a:gd name="T7" fmla="*/ 375 h 96"/>
                  <a:gd name="T8" fmla="*/ 20649 w 543"/>
                  <a:gd name="T9" fmla="*/ 0 h 96"/>
                  <a:gd name="T10" fmla="*/ 4673 w 543"/>
                  <a:gd name="T11" fmla="*/ 0 h 96"/>
                  <a:gd name="T12" fmla="*/ 3912 w 543"/>
                  <a:gd name="T13" fmla="*/ 325 h 96"/>
                  <a:gd name="T14" fmla="*/ 129 w 543"/>
                  <a:gd name="T15" fmla="*/ 4385 h 96"/>
                  <a:gd name="T16" fmla="*/ 0 w 543"/>
                  <a:gd name="T17" fmla="*/ 4587 h 96"/>
                  <a:gd name="T18" fmla="*/ 0 w 543"/>
                  <a:gd name="T19" fmla="*/ 4587 h 96"/>
                  <a:gd name="T20" fmla="*/ 25322 w 543"/>
                  <a:gd name="T21" fmla="*/ 458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237" name="Freeform 325"/>
              <p:cNvSpPr>
                <a:spLocks/>
              </p:cNvSpPr>
              <p:nvPr/>
            </p:nvSpPr>
            <p:spPr bwMode="gray">
              <a:xfrm>
                <a:off x="4545" y="2546"/>
                <a:ext cx="786" cy="573"/>
              </a:xfrm>
              <a:custGeom>
                <a:avLst/>
                <a:gdLst>
                  <a:gd name="T0" fmla="*/ 16482 w 364"/>
                  <a:gd name="T1" fmla="*/ 0 h 265"/>
                  <a:gd name="T2" fmla="*/ 16482 w 364"/>
                  <a:gd name="T3" fmla="*/ 11436 h 265"/>
                  <a:gd name="T4" fmla="*/ 607 w 364"/>
                  <a:gd name="T5" fmla="*/ 11436 h 265"/>
                  <a:gd name="T6" fmla="*/ 607 w 364"/>
                  <a:gd name="T7" fmla="*/ 0 h 265"/>
                  <a:gd name="T8" fmla="*/ 0 w 364"/>
                  <a:gd name="T9" fmla="*/ 0 h 265"/>
                  <a:gd name="T10" fmla="*/ 0 w 364"/>
                  <a:gd name="T11" fmla="*/ 12245 h 265"/>
                  <a:gd name="T12" fmla="*/ 281 w 364"/>
                  <a:gd name="T13" fmla="*/ 12526 h 265"/>
                  <a:gd name="T14" fmla="*/ 16847 w 364"/>
                  <a:gd name="T15" fmla="*/ 12526 h 265"/>
                  <a:gd name="T16" fmla="*/ 17085 w 364"/>
                  <a:gd name="T17" fmla="*/ 12245 h 265"/>
                  <a:gd name="T18" fmla="*/ 17085 w 364"/>
                  <a:gd name="T19" fmla="*/ 0 h 265"/>
                  <a:gd name="T20" fmla="*/ 16482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grpSp>
            <p:nvGrpSpPr>
              <p:cNvPr id="215" name="Group 326"/>
              <p:cNvGrpSpPr>
                <a:grpSpLocks/>
              </p:cNvGrpSpPr>
              <p:nvPr/>
            </p:nvGrpSpPr>
            <p:grpSpPr bwMode="auto">
              <a:xfrm>
                <a:off x="4574" y="2546"/>
                <a:ext cx="730" cy="522"/>
                <a:chOff x="4574" y="2546"/>
                <a:chExt cx="730" cy="522"/>
              </a:xfrm>
            </p:grpSpPr>
            <p:sp>
              <p:nvSpPr>
                <p:cNvPr id="250" name="Freeform 327"/>
                <p:cNvSpPr>
                  <a:spLocks/>
                </p:cNvSpPr>
                <p:nvPr/>
              </p:nvSpPr>
              <p:spPr bwMode="gray">
                <a:xfrm>
                  <a:off x="4935" y="2546"/>
                  <a:ext cx="369" cy="522"/>
                </a:xfrm>
                <a:custGeom>
                  <a:avLst/>
                  <a:gdLst>
                    <a:gd name="T0" fmla="*/ 257 w 404"/>
                    <a:gd name="T1" fmla="*/ 0 h 571"/>
                    <a:gd name="T2" fmla="*/ 0 w 404"/>
                    <a:gd name="T3" fmla="*/ 0 h 571"/>
                    <a:gd name="T4" fmla="*/ 138 w 404"/>
                    <a:gd name="T5" fmla="*/ 365 h 571"/>
                    <a:gd name="T6" fmla="*/ 257 w 404"/>
                    <a:gd name="T7" fmla="*/ 365 h 571"/>
                    <a:gd name="T8" fmla="*/ 257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251" name="Freeform 328"/>
                <p:cNvSpPr>
                  <a:spLocks/>
                </p:cNvSpPr>
                <p:nvPr/>
              </p:nvSpPr>
              <p:spPr bwMode="gray">
                <a:xfrm>
                  <a:off x="4574" y="2627"/>
                  <a:ext cx="337" cy="441"/>
                </a:xfrm>
                <a:custGeom>
                  <a:avLst/>
                  <a:gdLst>
                    <a:gd name="T0" fmla="*/ 0 w 369"/>
                    <a:gd name="T1" fmla="*/ 309 h 482"/>
                    <a:gd name="T2" fmla="*/ 235 w 369"/>
                    <a:gd name="T3" fmla="*/ 309 h 482"/>
                    <a:gd name="T4" fmla="*/ 0 w 369"/>
                    <a:gd name="T5" fmla="*/ 0 h 482"/>
                    <a:gd name="T6" fmla="*/ 0 w 369"/>
                    <a:gd name="T7" fmla="*/ 309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252" name="Freeform 329"/>
                <p:cNvSpPr>
                  <a:spLocks/>
                </p:cNvSpPr>
                <p:nvPr/>
              </p:nvSpPr>
              <p:spPr bwMode="gray">
                <a:xfrm>
                  <a:off x="4574" y="2546"/>
                  <a:ext cx="559" cy="522"/>
                </a:xfrm>
                <a:custGeom>
                  <a:avLst/>
                  <a:gdLst>
                    <a:gd name="T0" fmla="*/ 0 w 612"/>
                    <a:gd name="T1" fmla="*/ 0 h 571"/>
                    <a:gd name="T2" fmla="*/ 0 w 612"/>
                    <a:gd name="T3" fmla="*/ 57 h 571"/>
                    <a:gd name="T4" fmla="*/ 235 w 612"/>
                    <a:gd name="T5" fmla="*/ 365 h 571"/>
                    <a:gd name="T6" fmla="*/ 390 w 612"/>
                    <a:gd name="T7" fmla="*/ 365 h 571"/>
                    <a:gd name="T8" fmla="*/ 251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239" name="Freeform 330"/>
              <p:cNvSpPr>
                <a:spLocks/>
              </p:cNvSpPr>
              <p:nvPr/>
            </p:nvSpPr>
            <p:spPr bwMode="gray">
              <a:xfrm>
                <a:off x="4545" y="2518"/>
                <a:ext cx="786" cy="28"/>
              </a:xfrm>
              <a:custGeom>
                <a:avLst/>
                <a:gdLst>
                  <a:gd name="T0" fmla="*/ 607 w 364"/>
                  <a:gd name="T1" fmla="*/ 599 h 13"/>
                  <a:gd name="T2" fmla="*/ 16482 w 364"/>
                  <a:gd name="T3" fmla="*/ 599 h 13"/>
                  <a:gd name="T4" fmla="*/ 16482 w 364"/>
                  <a:gd name="T5" fmla="*/ 599 h 13"/>
                  <a:gd name="T6" fmla="*/ 17085 w 364"/>
                  <a:gd name="T7" fmla="*/ 599 h 13"/>
                  <a:gd name="T8" fmla="*/ 17085 w 364"/>
                  <a:gd name="T9" fmla="*/ 278 h 13"/>
                  <a:gd name="T10" fmla="*/ 16847 w 364"/>
                  <a:gd name="T11" fmla="*/ 0 h 13"/>
                  <a:gd name="T12" fmla="*/ 281 w 364"/>
                  <a:gd name="T13" fmla="*/ 0 h 13"/>
                  <a:gd name="T14" fmla="*/ 0 w 364"/>
                  <a:gd name="T15" fmla="*/ 278 h 13"/>
                  <a:gd name="T16" fmla="*/ 0 w 364"/>
                  <a:gd name="T17" fmla="*/ 599 h 13"/>
                  <a:gd name="T18" fmla="*/ 607 w 364"/>
                  <a:gd name="T19" fmla="*/ 599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240" name="Rectangle 331"/>
              <p:cNvSpPr>
                <a:spLocks noChangeArrowheads="1"/>
              </p:cNvSpPr>
              <p:nvPr/>
            </p:nvSpPr>
            <p:spPr bwMode="gray">
              <a:xfrm>
                <a:off x="4943" y="2526"/>
                <a:ext cx="58" cy="11"/>
              </a:xfrm>
              <a:prstGeom prst="rect">
                <a:avLst/>
              </a:prstGeom>
              <a:solidFill>
                <a:srgbClr val="DBDBDB"/>
              </a:solidFill>
              <a:ln w="9525">
                <a:noFill/>
                <a:miter lim="800000"/>
                <a:headEnd/>
                <a:tailEnd/>
              </a:ln>
            </p:spPr>
            <p:txBody>
              <a:bodyPr/>
              <a:lstStyle/>
              <a:p>
                <a:endParaRPr lang="en-US"/>
              </a:p>
            </p:txBody>
          </p:sp>
          <p:sp>
            <p:nvSpPr>
              <p:cNvPr id="241" name="Rectangle 332"/>
              <p:cNvSpPr>
                <a:spLocks noChangeArrowheads="1"/>
              </p:cNvSpPr>
              <p:nvPr/>
            </p:nvSpPr>
            <p:spPr bwMode="gray">
              <a:xfrm>
                <a:off x="4877" y="2526"/>
                <a:ext cx="58" cy="11"/>
              </a:xfrm>
              <a:prstGeom prst="rect">
                <a:avLst/>
              </a:prstGeom>
              <a:solidFill>
                <a:srgbClr val="DBDBDB"/>
              </a:solidFill>
              <a:ln w="9525">
                <a:noFill/>
                <a:miter lim="800000"/>
                <a:headEnd/>
                <a:tailEnd/>
              </a:ln>
            </p:spPr>
            <p:txBody>
              <a:bodyPr/>
              <a:lstStyle/>
              <a:p>
                <a:endParaRPr lang="en-US"/>
              </a:p>
            </p:txBody>
          </p:sp>
          <p:sp>
            <p:nvSpPr>
              <p:cNvPr id="242" name="Rectangle 333"/>
              <p:cNvSpPr>
                <a:spLocks noChangeArrowheads="1"/>
              </p:cNvSpPr>
              <p:nvPr/>
            </p:nvSpPr>
            <p:spPr bwMode="gray">
              <a:xfrm>
                <a:off x="5213" y="3096"/>
                <a:ext cx="91" cy="32"/>
              </a:xfrm>
              <a:prstGeom prst="rect">
                <a:avLst/>
              </a:prstGeom>
              <a:solidFill>
                <a:srgbClr val="545454"/>
              </a:solidFill>
              <a:ln w="9525">
                <a:noFill/>
                <a:miter lim="800000"/>
                <a:headEnd/>
                <a:tailEnd/>
              </a:ln>
            </p:spPr>
            <p:txBody>
              <a:bodyPr/>
              <a:lstStyle/>
              <a:p>
                <a:endParaRPr lang="en-US"/>
              </a:p>
            </p:txBody>
          </p:sp>
          <p:sp>
            <p:nvSpPr>
              <p:cNvPr id="243" name="Rectangle 334"/>
              <p:cNvSpPr>
                <a:spLocks noChangeArrowheads="1"/>
              </p:cNvSpPr>
              <p:nvPr/>
            </p:nvSpPr>
            <p:spPr bwMode="gray">
              <a:xfrm>
                <a:off x="4574" y="3096"/>
                <a:ext cx="90" cy="32"/>
              </a:xfrm>
              <a:prstGeom prst="rect">
                <a:avLst/>
              </a:prstGeom>
              <a:solidFill>
                <a:srgbClr val="545454"/>
              </a:solidFill>
              <a:ln w="9525">
                <a:noFill/>
                <a:miter lim="800000"/>
                <a:headEnd/>
                <a:tailEnd/>
              </a:ln>
            </p:spPr>
            <p:txBody>
              <a:bodyPr/>
              <a:lstStyle/>
              <a:p>
                <a:endParaRPr lang="en-US"/>
              </a:p>
            </p:txBody>
          </p:sp>
          <p:sp>
            <p:nvSpPr>
              <p:cNvPr id="244"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w="9525">
                <a:noFill/>
                <a:miter lim="800000"/>
                <a:headEnd/>
                <a:tailEnd/>
              </a:ln>
            </p:spPr>
            <p:txBody>
              <a:bodyPr/>
              <a:lstStyle/>
              <a:p>
                <a:endParaRPr lang="en-US"/>
              </a:p>
            </p:txBody>
          </p:sp>
          <p:sp>
            <p:nvSpPr>
              <p:cNvPr id="245" name="Freeform 336"/>
              <p:cNvSpPr>
                <a:spLocks/>
              </p:cNvSpPr>
              <p:nvPr/>
            </p:nvSpPr>
            <p:spPr bwMode="gray">
              <a:xfrm>
                <a:off x="4352" y="3355"/>
                <a:ext cx="1171" cy="38"/>
              </a:xfrm>
              <a:custGeom>
                <a:avLst/>
                <a:gdLst>
                  <a:gd name="T0" fmla="*/ 0 w 543"/>
                  <a:gd name="T1" fmla="*/ 0 h 17"/>
                  <a:gd name="T2" fmla="*/ 0 w 543"/>
                  <a:gd name="T3" fmla="*/ 400 h 17"/>
                  <a:gd name="T4" fmla="*/ 600 w 543"/>
                  <a:gd name="T5" fmla="*/ 950 h 17"/>
                  <a:gd name="T6" fmla="*/ 24759 w 543"/>
                  <a:gd name="T7" fmla="*/ 950 h 17"/>
                  <a:gd name="T8" fmla="*/ 25322 w 543"/>
                  <a:gd name="T9" fmla="*/ 400 h 17"/>
                  <a:gd name="T10" fmla="*/ 25322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246" name="Freeform 337"/>
              <p:cNvSpPr>
                <a:spLocks/>
              </p:cNvSpPr>
              <p:nvPr/>
            </p:nvSpPr>
            <p:spPr bwMode="gray">
              <a:xfrm>
                <a:off x="4458" y="3139"/>
                <a:ext cx="960" cy="107"/>
              </a:xfrm>
              <a:custGeom>
                <a:avLst/>
                <a:gdLst>
                  <a:gd name="T0" fmla="*/ 18928 w 445"/>
                  <a:gd name="T1" fmla="*/ 343 h 49"/>
                  <a:gd name="T2" fmla="*/ 18173 w 445"/>
                  <a:gd name="T3" fmla="*/ 0 h 49"/>
                  <a:gd name="T4" fmla="*/ 2662 w 445"/>
                  <a:gd name="T5" fmla="*/ 0 h 49"/>
                  <a:gd name="T6" fmla="*/ 1907 w 445"/>
                  <a:gd name="T7" fmla="*/ 343 h 49"/>
                  <a:gd name="T8" fmla="*/ 0 w 445"/>
                  <a:gd name="T9" fmla="*/ 2437 h 49"/>
                  <a:gd name="T10" fmla="*/ 20794 w 445"/>
                  <a:gd name="T11" fmla="*/ 2437 h 49"/>
                  <a:gd name="T12" fmla="*/ 18928 w 445"/>
                  <a:gd name="T13" fmla="*/ 343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w="9525">
                <a:noFill/>
                <a:round/>
                <a:headEnd/>
                <a:tailEnd/>
              </a:ln>
            </p:spPr>
            <p:txBody>
              <a:bodyPr/>
              <a:lstStyle/>
              <a:p>
                <a:endParaRPr lang="en-US"/>
              </a:p>
            </p:txBody>
          </p:sp>
          <p:sp>
            <p:nvSpPr>
              <p:cNvPr id="247" name="Freeform 338"/>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w="9525">
                <a:noFill/>
                <a:round/>
                <a:headEnd/>
                <a:tailEnd/>
              </a:ln>
            </p:spPr>
            <p:txBody>
              <a:bodyPr/>
              <a:lstStyle/>
              <a:p>
                <a:endParaRPr lang="en-US"/>
              </a:p>
            </p:txBody>
          </p:sp>
          <p:sp>
            <p:nvSpPr>
              <p:cNvPr id="248" name="Freeform 339"/>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w="9525">
                <a:noFill/>
                <a:round/>
                <a:headEnd/>
                <a:tailEnd/>
              </a:ln>
            </p:spPr>
            <p:txBody>
              <a:bodyPr/>
              <a:lstStyle/>
              <a:p>
                <a:endParaRPr lang="en-US"/>
              </a:p>
            </p:txBody>
          </p:sp>
          <p:sp>
            <p:nvSpPr>
              <p:cNvPr id="249" name="Rectangle 340"/>
              <p:cNvSpPr>
                <a:spLocks noChangeArrowheads="1"/>
              </p:cNvSpPr>
              <p:nvPr/>
            </p:nvSpPr>
            <p:spPr bwMode="gray">
              <a:xfrm>
                <a:off x="4574" y="2546"/>
                <a:ext cx="729" cy="522"/>
              </a:xfrm>
              <a:prstGeom prst="rect">
                <a:avLst/>
              </a:prstGeom>
              <a:noFill/>
              <a:ln w="12700">
                <a:solidFill>
                  <a:srgbClr val="C0C0C0"/>
                </a:solidFill>
                <a:miter lim="800000"/>
                <a:headEnd/>
                <a:tailEnd/>
              </a:ln>
            </p:spPr>
            <p:txBody>
              <a:bodyPr wrap="none" anchor="ctr"/>
              <a:lstStyle/>
              <a:p>
                <a:endParaRPr lang="en-US"/>
              </a:p>
            </p:txBody>
          </p:sp>
        </p:grpSp>
        <p:sp>
          <p:nvSpPr>
            <p:cNvPr id="235" name="Freeform 341"/>
            <p:cNvSpPr>
              <a:spLocks noEditPoints="1"/>
            </p:cNvSpPr>
            <p:nvPr/>
          </p:nvSpPr>
          <p:spPr bwMode="gray">
            <a:xfrm>
              <a:off x="1749" y="3148"/>
              <a:ext cx="885" cy="87"/>
            </a:xfrm>
            <a:custGeom>
              <a:avLst/>
              <a:gdLst>
                <a:gd name="T0" fmla="*/ 33 w 1272"/>
                <a:gd name="T1" fmla="*/ 1 h 125"/>
                <a:gd name="T2" fmla="*/ 45 w 1272"/>
                <a:gd name="T3" fmla="*/ 1 h 125"/>
                <a:gd name="T4" fmla="*/ 80 w 1272"/>
                <a:gd name="T5" fmla="*/ 1 h 125"/>
                <a:gd name="T6" fmla="*/ 81 w 1272"/>
                <a:gd name="T7" fmla="*/ 1 h 125"/>
                <a:gd name="T8" fmla="*/ 102 w 1272"/>
                <a:gd name="T9" fmla="*/ 1 h 125"/>
                <a:gd name="T10" fmla="*/ 125 w 1272"/>
                <a:gd name="T11" fmla="*/ 1 h 125"/>
                <a:gd name="T12" fmla="*/ 127 w 1272"/>
                <a:gd name="T13" fmla="*/ 1 h 125"/>
                <a:gd name="T14" fmla="*/ 162 w 1272"/>
                <a:gd name="T15" fmla="*/ 1 h 125"/>
                <a:gd name="T16" fmla="*/ 163 w 1272"/>
                <a:gd name="T17" fmla="*/ 1 h 125"/>
                <a:gd name="T18" fmla="*/ 189 w 1272"/>
                <a:gd name="T19" fmla="*/ 1 h 125"/>
                <a:gd name="T20" fmla="*/ 27 w 1272"/>
                <a:gd name="T21" fmla="*/ 5 h 125"/>
                <a:gd name="T22" fmla="*/ 54 w 1272"/>
                <a:gd name="T23" fmla="*/ 2 h 125"/>
                <a:gd name="T24" fmla="*/ 65 w 1272"/>
                <a:gd name="T25" fmla="*/ 5 h 125"/>
                <a:gd name="T26" fmla="*/ 88 w 1272"/>
                <a:gd name="T27" fmla="*/ 2 h 125"/>
                <a:gd name="T28" fmla="*/ 90 w 1272"/>
                <a:gd name="T29" fmla="*/ 5 h 125"/>
                <a:gd name="T30" fmla="*/ 113 w 1272"/>
                <a:gd name="T31" fmla="*/ 5 h 125"/>
                <a:gd name="T32" fmla="*/ 136 w 1272"/>
                <a:gd name="T33" fmla="*/ 5 h 125"/>
                <a:gd name="T34" fmla="*/ 147 w 1272"/>
                <a:gd name="T35" fmla="*/ 2 h 125"/>
                <a:gd name="T36" fmla="*/ 173 w 1272"/>
                <a:gd name="T37" fmla="*/ 5 h 125"/>
                <a:gd name="T38" fmla="*/ 175 w 1272"/>
                <a:gd name="T39" fmla="*/ 5 h 125"/>
                <a:gd name="T40" fmla="*/ 44 w 1272"/>
                <a:gd name="T41" fmla="*/ 6 h 125"/>
                <a:gd name="T42" fmla="*/ 46 w 1272"/>
                <a:gd name="T43" fmla="*/ 6 h 125"/>
                <a:gd name="T44" fmla="*/ 70 w 1272"/>
                <a:gd name="T45" fmla="*/ 9 h 125"/>
                <a:gd name="T46" fmla="*/ 93 w 1272"/>
                <a:gd name="T47" fmla="*/ 6 h 125"/>
                <a:gd name="T48" fmla="*/ 95 w 1272"/>
                <a:gd name="T49" fmla="*/ 9 h 125"/>
                <a:gd name="T50" fmla="*/ 131 w 1272"/>
                <a:gd name="T51" fmla="*/ 9 h 125"/>
                <a:gd name="T52" fmla="*/ 143 w 1272"/>
                <a:gd name="T53" fmla="*/ 9 h 125"/>
                <a:gd name="T54" fmla="*/ 170 w 1272"/>
                <a:gd name="T55" fmla="*/ 9 h 125"/>
                <a:gd name="T56" fmla="*/ 171 w 1272"/>
                <a:gd name="T57" fmla="*/ 9 h 125"/>
                <a:gd name="T58" fmla="*/ 184 w 1272"/>
                <a:gd name="T59" fmla="*/ 9 h 125"/>
                <a:gd name="T60" fmla="*/ 45 w 1272"/>
                <a:gd name="T61" fmla="*/ 9 h 125"/>
                <a:gd name="T62" fmla="*/ 56 w 1272"/>
                <a:gd name="T63" fmla="*/ 13 h 125"/>
                <a:gd name="T64" fmla="*/ 83 w 1272"/>
                <a:gd name="T65" fmla="*/ 9 h 125"/>
                <a:gd name="T66" fmla="*/ 84 w 1272"/>
                <a:gd name="T67" fmla="*/ 13 h 125"/>
                <a:gd name="T68" fmla="*/ 109 w 1272"/>
                <a:gd name="T69" fmla="*/ 9 h 125"/>
                <a:gd name="T70" fmla="*/ 123 w 1272"/>
                <a:gd name="T71" fmla="*/ 9 h 125"/>
                <a:gd name="T72" fmla="*/ 137 w 1272"/>
                <a:gd name="T73" fmla="*/ 13 h 125"/>
                <a:gd name="T74" fmla="*/ 176 w 1272"/>
                <a:gd name="T75" fmla="*/ 12 h 125"/>
                <a:gd name="T76" fmla="*/ 196 w 1272"/>
                <a:gd name="T77" fmla="*/ 9 h 125"/>
                <a:gd name="T78" fmla="*/ 35 w 1272"/>
                <a:gd name="T79" fmla="*/ 13 h 125"/>
                <a:gd name="T80" fmla="*/ 49 w 1272"/>
                <a:gd name="T81" fmla="*/ 16 h 125"/>
                <a:gd name="T82" fmla="*/ 75 w 1272"/>
                <a:gd name="T83" fmla="*/ 16 h 125"/>
                <a:gd name="T84" fmla="*/ 91 w 1272"/>
                <a:gd name="T85" fmla="*/ 13 h 125"/>
                <a:gd name="T86" fmla="*/ 104 w 1272"/>
                <a:gd name="T87" fmla="*/ 13 h 125"/>
                <a:gd name="T88" fmla="*/ 131 w 1272"/>
                <a:gd name="T89" fmla="*/ 16 h 125"/>
                <a:gd name="T90" fmla="*/ 156 w 1272"/>
                <a:gd name="T91" fmla="*/ 13 h 125"/>
                <a:gd name="T92" fmla="*/ 160 w 1272"/>
                <a:gd name="T93" fmla="*/ 16 h 125"/>
                <a:gd name="T94" fmla="*/ 3 w 1272"/>
                <a:gd name="T95" fmla="*/ 17 h 125"/>
                <a:gd name="T96" fmla="*/ 26 w 1272"/>
                <a:gd name="T97" fmla="*/ 20 h 125"/>
                <a:gd name="T98" fmla="*/ 28 w 1272"/>
                <a:gd name="T99" fmla="*/ 20 h 125"/>
                <a:gd name="T100" fmla="*/ 61 w 1272"/>
                <a:gd name="T101" fmla="*/ 20 h 125"/>
                <a:gd name="T102" fmla="*/ 148 w 1272"/>
                <a:gd name="T103" fmla="*/ 17 h 125"/>
                <a:gd name="T104" fmla="*/ 165 w 1272"/>
                <a:gd name="T105" fmla="*/ 18 h 125"/>
                <a:gd name="T106" fmla="*/ 179 w 1272"/>
                <a:gd name="T107" fmla="*/ 18 h 125"/>
                <a:gd name="T108" fmla="*/ 179 w 1272"/>
                <a:gd name="T109" fmla="*/ 18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w="9525">
              <a:noFill/>
              <a:round/>
              <a:headEnd/>
              <a:tailEnd/>
            </a:ln>
          </p:spPr>
          <p:txBody>
            <a:bodyPr/>
            <a:lstStyle/>
            <a:p>
              <a:endParaRPr lang="en-US"/>
            </a:p>
          </p:txBody>
        </p:sp>
      </p:grpSp>
      <p:grpSp>
        <p:nvGrpSpPr>
          <p:cNvPr id="233" name="Group 23"/>
          <p:cNvGrpSpPr>
            <a:grpSpLocks/>
          </p:cNvGrpSpPr>
          <p:nvPr/>
        </p:nvGrpSpPr>
        <p:grpSpPr bwMode="auto">
          <a:xfrm flipH="1">
            <a:off x="304800" y="2992438"/>
            <a:ext cx="473075" cy="457200"/>
            <a:chOff x="3261" y="2591"/>
            <a:chExt cx="1011" cy="977"/>
          </a:xfrm>
        </p:grpSpPr>
        <p:pic>
          <p:nvPicPr>
            <p:cNvPr id="254" name="Picture 24"/>
            <p:cNvPicPr>
              <a:picLocks noChangeAspect="1" noChangeArrowheads="1"/>
            </p:cNvPicPr>
            <p:nvPr/>
          </p:nvPicPr>
          <p:blipFill>
            <a:blip r:embed="rId11" cstate="print">
              <a:lum bright="18000"/>
            </a:blip>
            <a:srcRect/>
            <a:stretch>
              <a:fillRect/>
            </a:stretch>
          </p:blipFill>
          <p:spPr bwMode="gray">
            <a:xfrm>
              <a:off x="3288" y="3398"/>
              <a:ext cx="984" cy="170"/>
            </a:xfrm>
            <a:prstGeom prst="rect">
              <a:avLst/>
            </a:prstGeom>
            <a:noFill/>
            <a:ln w="9525">
              <a:noFill/>
              <a:miter lim="800000"/>
              <a:headEnd/>
              <a:tailEnd/>
            </a:ln>
          </p:spPr>
        </p:pic>
        <p:grpSp>
          <p:nvGrpSpPr>
            <p:cNvPr id="234" name="Group 25"/>
            <p:cNvGrpSpPr>
              <a:grpSpLocks/>
            </p:cNvGrpSpPr>
            <p:nvPr/>
          </p:nvGrpSpPr>
          <p:grpSpPr bwMode="auto">
            <a:xfrm>
              <a:off x="3261" y="2591"/>
              <a:ext cx="888" cy="941"/>
              <a:chOff x="3261" y="2581"/>
              <a:chExt cx="888" cy="941"/>
            </a:xfrm>
          </p:grpSpPr>
          <p:sp>
            <p:nvSpPr>
              <p:cNvPr id="256" name="AutoShape 26"/>
              <p:cNvSpPr>
                <a:spLocks noChangeAspect="1" noChangeArrowheads="1" noTextEdit="1"/>
              </p:cNvSpPr>
              <p:nvPr/>
            </p:nvSpPr>
            <p:spPr bwMode="gray">
              <a:xfrm>
                <a:off x="3261" y="2598"/>
                <a:ext cx="840" cy="897"/>
              </a:xfrm>
              <a:prstGeom prst="rect">
                <a:avLst/>
              </a:prstGeom>
              <a:noFill/>
              <a:ln w="9525">
                <a:noFill/>
                <a:miter lim="800000"/>
                <a:headEnd/>
                <a:tailEnd/>
              </a:ln>
            </p:spPr>
            <p:txBody>
              <a:bodyPr/>
              <a:lstStyle/>
              <a:p>
                <a:endParaRPr lang="en-US"/>
              </a:p>
            </p:txBody>
          </p:sp>
          <p:sp>
            <p:nvSpPr>
              <p:cNvPr id="257" name="Freeform 27"/>
              <p:cNvSpPr>
                <a:spLocks/>
              </p:cNvSpPr>
              <p:nvPr/>
            </p:nvSpPr>
            <p:spPr bwMode="gray">
              <a:xfrm>
                <a:off x="3510" y="3048"/>
                <a:ext cx="639" cy="474"/>
              </a:xfrm>
              <a:custGeom>
                <a:avLst/>
                <a:gdLst>
                  <a:gd name="T0" fmla="*/ 1 w 2937"/>
                  <a:gd name="T1" fmla="*/ 1 h 2178"/>
                  <a:gd name="T2" fmla="*/ 1 w 2937"/>
                  <a:gd name="T3" fmla="*/ 0 h 2178"/>
                  <a:gd name="T4" fmla="*/ 0 w 2937"/>
                  <a:gd name="T5" fmla="*/ 0 h 2178"/>
                  <a:gd name="T6" fmla="*/ 0 w 2937"/>
                  <a:gd name="T7" fmla="*/ 0 h 2178"/>
                  <a:gd name="T8" fmla="*/ 0 w 2937"/>
                  <a:gd name="T9" fmla="*/ 0 h 2178"/>
                  <a:gd name="T10" fmla="*/ 0 w 2937"/>
                  <a:gd name="T11" fmla="*/ 0 h 2178"/>
                  <a:gd name="T12" fmla="*/ 0 w 2937"/>
                  <a:gd name="T13" fmla="*/ 1 h 2178"/>
                  <a:gd name="T14" fmla="*/ 0 w 2937"/>
                  <a:gd name="T15" fmla="*/ 1 h 2178"/>
                  <a:gd name="T16" fmla="*/ 1 w 2937"/>
                  <a:gd name="T17" fmla="*/ 1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w="9525">
                <a:noFill/>
                <a:round/>
                <a:headEnd/>
                <a:tailEnd/>
              </a:ln>
            </p:spPr>
            <p:txBody>
              <a:bodyPr/>
              <a:lstStyle/>
              <a:p>
                <a:endParaRPr lang="en-US"/>
              </a:p>
            </p:txBody>
          </p:sp>
          <p:sp>
            <p:nvSpPr>
              <p:cNvPr id="258"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w="9525">
                <a:noFill/>
                <a:round/>
                <a:headEnd/>
                <a:tailEnd/>
              </a:ln>
            </p:spPr>
            <p:txBody>
              <a:bodyPr/>
              <a:lstStyle/>
              <a:p>
                <a:endParaRPr lang="en-US"/>
              </a:p>
            </p:txBody>
          </p:sp>
          <p:sp>
            <p:nvSpPr>
              <p:cNvPr id="259"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1 h 1580"/>
                  <a:gd name="T8" fmla="*/ 0 w 805"/>
                  <a:gd name="T9" fmla="*/ 1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w="9525">
                <a:noFill/>
                <a:round/>
                <a:headEnd/>
                <a:tailEnd/>
              </a:ln>
            </p:spPr>
            <p:txBody>
              <a:bodyPr/>
              <a:lstStyle/>
              <a:p>
                <a:endParaRPr lang="en-US"/>
              </a:p>
            </p:txBody>
          </p:sp>
          <p:sp>
            <p:nvSpPr>
              <p:cNvPr id="260"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1 h 1701"/>
                  <a:gd name="T8" fmla="*/ 0 w 877"/>
                  <a:gd name="T9" fmla="*/ 1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w="9525">
                <a:noFill/>
                <a:round/>
                <a:headEnd/>
                <a:tailEnd/>
              </a:ln>
            </p:spPr>
            <p:txBody>
              <a:bodyPr/>
              <a:lstStyle/>
              <a:p>
                <a:endParaRPr lang="en-US"/>
              </a:p>
            </p:txBody>
          </p:sp>
          <p:sp>
            <p:nvSpPr>
              <p:cNvPr id="261" name="Freeform 33"/>
              <p:cNvSpPr>
                <a:spLocks/>
              </p:cNvSpPr>
              <p:nvPr/>
            </p:nvSpPr>
            <p:spPr bwMode="gray">
              <a:xfrm>
                <a:off x="3557" y="2649"/>
                <a:ext cx="342" cy="439"/>
              </a:xfrm>
              <a:custGeom>
                <a:avLst/>
                <a:gdLst>
                  <a:gd name="T0" fmla="*/ 1 w 1572"/>
                  <a:gd name="T1" fmla="*/ 0 h 2024"/>
                  <a:gd name="T2" fmla="*/ 1 w 1572"/>
                  <a:gd name="T3" fmla="*/ 0 h 2024"/>
                  <a:gd name="T4" fmla="*/ 0 w 1572"/>
                  <a:gd name="T5" fmla="*/ 0 h 2024"/>
                  <a:gd name="T6" fmla="*/ 0 w 1572"/>
                  <a:gd name="T7" fmla="*/ 0 h 2024"/>
                  <a:gd name="T8" fmla="*/ 0 w 1572"/>
                  <a:gd name="T9" fmla="*/ 0 h 2024"/>
                  <a:gd name="T10" fmla="*/ 0 w 1572"/>
                  <a:gd name="T11" fmla="*/ 1 h 2024"/>
                  <a:gd name="T12" fmla="*/ 0 w 1572"/>
                  <a:gd name="T13" fmla="*/ 1 h 2024"/>
                  <a:gd name="T14" fmla="*/ 1 w 1572"/>
                  <a:gd name="T15" fmla="*/ 0 h 2024"/>
                  <a:gd name="T16" fmla="*/ 1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w="9525">
                <a:noFill/>
                <a:round/>
                <a:headEnd/>
                <a:tailEnd/>
              </a:ln>
            </p:spPr>
            <p:txBody>
              <a:bodyPr/>
              <a:lstStyle/>
              <a:p>
                <a:endParaRPr lang="en-US"/>
              </a:p>
            </p:txBody>
          </p:sp>
          <p:sp>
            <p:nvSpPr>
              <p:cNvPr id="262"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1 w 1776"/>
                  <a:gd name="T7" fmla="*/ 1 h 1697"/>
                  <a:gd name="T8" fmla="*/ 1 w 1776"/>
                  <a:gd name="T9" fmla="*/ 1 h 1697"/>
                  <a:gd name="T10" fmla="*/ 1 w 1776"/>
                  <a:gd name="T11" fmla="*/ 1 h 1697"/>
                  <a:gd name="T12" fmla="*/ 1 w 1776"/>
                  <a:gd name="T13" fmla="*/ 0 h 1697"/>
                  <a:gd name="T14" fmla="*/ 1 w 1776"/>
                  <a:gd name="T15" fmla="*/ 0 h 1697"/>
                  <a:gd name="T16" fmla="*/ 1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w="9525">
                <a:noFill/>
                <a:round/>
                <a:headEnd/>
                <a:tailEnd/>
              </a:ln>
            </p:spPr>
            <p:txBody>
              <a:bodyPr/>
              <a:lstStyle/>
              <a:p>
                <a:endParaRPr lang="en-US"/>
              </a:p>
            </p:txBody>
          </p:sp>
          <p:sp>
            <p:nvSpPr>
              <p:cNvPr id="263"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w="9525">
                <a:noFill/>
                <a:round/>
                <a:headEnd/>
                <a:tailEnd/>
              </a:ln>
            </p:spPr>
            <p:txBody>
              <a:bodyPr/>
              <a:lstStyle/>
              <a:p>
                <a:endParaRPr lang="en-US"/>
              </a:p>
            </p:txBody>
          </p:sp>
          <p:sp>
            <p:nvSpPr>
              <p:cNvPr id="264"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w="9525">
                <a:noFill/>
                <a:round/>
                <a:headEnd/>
                <a:tailEnd/>
              </a:ln>
            </p:spPr>
            <p:txBody>
              <a:bodyPr/>
              <a:lstStyle/>
              <a:p>
                <a:endParaRPr lang="en-US"/>
              </a:p>
            </p:txBody>
          </p:sp>
          <p:sp>
            <p:nvSpPr>
              <p:cNvPr id="265"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266"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w="9525">
                <a:noFill/>
                <a:round/>
                <a:headEnd/>
                <a:tailEnd/>
              </a:ln>
            </p:spPr>
            <p:txBody>
              <a:bodyPr/>
              <a:lstStyle/>
              <a:p>
                <a:endParaRPr lang="en-US"/>
              </a:p>
            </p:txBody>
          </p:sp>
          <p:sp>
            <p:nvSpPr>
              <p:cNvPr id="267" name="Line 51"/>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268" name="Line 52"/>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269"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w="9525">
                <a:noFill/>
                <a:round/>
                <a:headEnd/>
                <a:tailEnd/>
              </a:ln>
            </p:spPr>
            <p:txBody>
              <a:bodyPr/>
              <a:lstStyle/>
              <a:p>
                <a:endParaRPr lang="en-US"/>
              </a:p>
            </p:txBody>
          </p:sp>
          <p:sp>
            <p:nvSpPr>
              <p:cNvPr id="270"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271"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w="9525">
                <a:noFill/>
                <a:round/>
                <a:headEnd/>
                <a:tailEnd/>
              </a:ln>
            </p:spPr>
            <p:txBody>
              <a:bodyPr/>
              <a:lstStyle/>
              <a:p>
                <a:endParaRPr lang="en-US"/>
              </a:p>
            </p:txBody>
          </p:sp>
        </p:grpSp>
      </p:grpSp>
      <p:grpSp>
        <p:nvGrpSpPr>
          <p:cNvPr id="238" name="Group 322"/>
          <p:cNvGrpSpPr>
            <a:grpSpLocks/>
          </p:cNvGrpSpPr>
          <p:nvPr/>
        </p:nvGrpSpPr>
        <p:grpSpPr bwMode="auto">
          <a:xfrm>
            <a:off x="762000" y="4572000"/>
            <a:ext cx="509588" cy="381000"/>
            <a:chOff x="1606" y="2518"/>
            <a:chExt cx="1171" cy="875"/>
          </a:xfrm>
        </p:grpSpPr>
        <p:grpSp>
          <p:nvGrpSpPr>
            <p:cNvPr id="253" name="Group 323"/>
            <p:cNvGrpSpPr>
              <a:grpSpLocks/>
            </p:cNvGrpSpPr>
            <p:nvPr/>
          </p:nvGrpSpPr>
          <p:grpSpPr bwMode="auto">
            <a:xfrm>
              <a:off x="1606" y="2518"/>
              <a:ext cx="1171" cy="875"/>
              <a:chOff x="4352" y="2518"/>
              <a:chExt cx="1171" cy="875"/>
            </a:xfrm>
          </p:grpSpPr>
          <p:sp>
            <p:nvSpPr>
              <p:cNvPr id="275" name="Freeform 324"/>
              <p:cNvSpPr>
                <a:spLocks/>
              </p:cNvSpPr>
              <p:nvPr/>
            </p:nvSpPr>
            <p:spPr bwMode="gray">
              <a:xfrm>
                <a:off x="4352" y="3126"/>
                <a:ext cx="1171" cy="208"/>
              </a:xfrm>
              <a:custGeom>
                <a:avLst/>
                <a:gdLst>
                  <a:gd name="T0" fmla="*/ 25322 w 543"/>
                  <a:gd name="T1" fmla="*/ 4587 h 96"/>
                  <a:gd name="T2" fmla="*/ 25322 w 543"/>
                  <a:gd name="T3" fmla="*/ 4587 h 96"/>
                  <a:gd name="T4" fmla="*/ 25244 w 543"/>
                  <a:gd name="T5" fmla="*/ 4385 h 96"/>
                  <a:gd name="T6" fmla="*/ 21453 w 543"/>
                  <a:gd name="T7" fmla="*/ 375 h 96"/>
                  <a:gd name="T8" fmla="*/ 20649 w 543"/>
                  <a:gd name="T9" fmla="*/ 0 h 96"/>
                  <a:gd name="T10" fmla="*/ 4673 w 543"/>
                  <a:gd name="T11" fmla="*/ 0 h 96"/>
                  <a:gd name="T12" fmla="*/ 3912 w 543"/>
                  <a:gd name="T13" fmla="*/ 325 h 96"/>
                  <a:gd name="T14" fmla="*/ 129 w 543"/>
                  <a:gd name="T15" fmla="*/ 4385 h 96"/>
                  <a:gd name="T16" fmla="*/ 0 w 543"/>
                  <a:gd name="T17" fmla="*/ 4587 h 96"/>
                  <a:gd name="T18" fmla="*/ 0 w 543"/>
                  <a:gd name="T19" fmla="*/ 4587 h 96"/>
                  <a:gd name="T20" fmla="*/ 25322 w 543"/>
                  <a:gd name="T21" fmla="*/ 458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276" name="Freeform 325"/>
              <p:cNvSpPr>
                <a:spLocks/>
              </p:cNvSpPr>
              <p:nvPr/>
            </p:nvSpPr>
            <p:spPr bwMode="gray">
              <a:xfrm>
                <a:off x="4545" y="2546"/>
                <a:ext cx="786" cy="573"/>
              </a:xfrm>
              <a:custGeom>
                <a:avLst/>
                <a:gdLst>
                  <a:gd name="T0" fmla="*/ 16482 w 364"/>
                  <a:gd name="T1" fmla="*/ 0 h 265"/>
                  <a:gd name="T2" fmla="*/ 16482 w 364"/>
                  <a:gd name="T3" fmla="*/ 11436 h 265"/>
                  <a:gd name="T4" fmla="*/ 607 w 364"/>
                  <a:gd name="T5" fmla="*/ 11436 h 265"/>
                  <a:gd name="T6" fmla="*/ 607 w 364"/>
                  <a:gd name="T7" fmla="*/ 0 h 265"/>
                  <a:gd name="T8" fmla="*/ 0 w 364"/>
                  <a:gd name="T9" fmla="*/ 0 h 265"/>
                  <a:gd name="T10" fmla="*/ 0 w 364"/>
                  <a:gd name="T11" fmla="*/ 12245 h 265"/>
                  <a:gd name="T12" fmla="*/ 281 w 364"/>
                  <a:gd name="T13" fmla="*/ 12526 h 265"/>
                  <a:gd name="T14" fmla="*/ 16847 w 364"/>
                  <a:gd name="T15" fmla="*/ 12526 h 265"/>
                  <a:gd name="T16" fmla="*/ 17085 w 364"/>
                  <a:gd name="T17" fmla="*/ 12245 h 265"/>
                  <a:gd name="T18" fmla="*/ 17085 w 364"/>
                  <a:gd name="T19" fmla="*/ 0 h 265"/>
                  <a:gd name="T20" fmla="*/ 16482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grpSp>
            <p:nvGrpSpPr>
              <p:cNvPr id="255" name="Group 326"/>
              <p:cNvGrpSpPr>
                <a:grpSpLocks/>
              </p:cNvGrpSpPr>
              <p:nvPr/>
            </p:nvGrpSpPr>
            <p:grpSpPr bwMode="auto">
              <a:xfrm>
                <a:off x="4574" y="2546"/>
                <a:ext cx="730" cy="522"/>
                <a:chOff x="4574" y="2546"/>
                <a:chExt cx="730" cy="522"/>
              </a:xfrm>
            </p:grpSpPr>
            <p:sp>
              <p:nvSpPr>
                <p:cNvPr id="289" name="Freeform 327"/>
                <p:cNvSpPr>
                  <a:spLocks/>
                </p:cNvSpPr>
                <p:nvPr/>
              </p:nvSpPr>
              <p:spPr bwMode="gray">
                <a:xfrm>
                  <a:off x="4935" y="2546"/>
                  <a:ext cx="369" cy="522"/>
                </a:xfrm>
                <a:custGeom>
                  <a:avLst/>
                  <a:gdLst>
                    <a:gd name="T0" fmla="*/ 257 w 404"/>
                    <a:gd name="T1" fmla="*/ 0 h 571"/>
                    <a:gd name="T2" fmla="*/ 0 w 404"/>
                    <a:gd name="T3" fmla="*/ 0 h 571"/>
                    <a:gd name="T4" fmla="*/ 138 w 404"/>
                    <a:gd name="T5" fmla="*/ 365 h 571"/>
                    <a:gd name="T6" fmla="*/ 257 w 404"/>
                    <a:gd name="T7" fmla="*/ 365 h 571"/>
                    <a:gd name="T8" fmla="*/ 257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290" name="Freeform 328"/>
                <p:cNvSpPr>
                  <a:spLocks/>
                </p:cNvSpPr>
                <p:nvPr/>
              </p:nvSpPr>
              <p:spPr bwMode="gray">
                <a:xfrm>
                  <a:off x="4574" y="2627"/>
                  <a:ext cx="337" cy="441"/>
                </a:xfrm>
                <a:custGeom>
                  <a:avLst/>
                  <a:gdLst>
                    <a:gd name="T0" fmla="*/ 0 w 369"/>
                    <a:gd name="T1" fmla="*/ 309 h 482"/>
                    <a:gd name="T2" fmla="*/ 235 w 369"/>
                    <a:gd name="T3" fmla="*/ 309 h 482"/>
                    <a:gd name="T4" fmla="*/ 0 w 369"/>
                    <a:gd name="T5" fmla="*/ 0 h 482"/>
                    <a:gd name="T6" fmla="*/ 0 w 369"/>
                    <a:gd name="T7" fmla="*/ 309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291" name="Freeform 329"/>
                <p:cNvSpPr>
                  <a:spLocks/>
                </p:cNvSpPr>
                <p:nvPr/>
              </p:nvSpPr>
              <p:spPr bwMode="gray">
                <a:xfrm>
                  <a:off x="4574" y="2546"/>
                  <a:ext cx="559" cy="522"/>
                </a:xfrm>
                <a:custGeom>
                  <a:avLst/>
                  <a:gdLst>
                    <a:gd name="T0" fmla="*/ 0 w 612"/>
                    <a:gd name="T1" fmla="*/ 0 h 571"/>
                    <a:gd name="T2" fmla="*/ 0 w 612"/>
                    <a:gd name="T3" fmla="*/ 57 h 571"/>
                    <a:gd name="T4" fmla="*/ 235 w 612"/>
                    <a:gd name="T5" fmla="*/ 365 h 571"/>
                    <a:gd name="T6" fmla="*/ 390 w 612"/>
                    <a:gd name="T7" fmla="*/ 365 h 571"/>
                    <a:gd name="T8" fmla="*/ 251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278" name="Freeform 330"/>
              <p:cNvSpPr>
                <a:spLocks/>
              </p:cNvSpPr>
              <p:nvPr/>
            </p:nvSpPr>
            <p:spPr bwMode="gray">
              <a:xfrm>
                <a:off x="4545" y="2518"/>
                <a:ext cx="786" cy="28"/>
              </a:xfrm>
              <a:custGeom>
                <a:avLst/>
                <a:gdLst>
                  <a:gd name="T0" fmla="*/ 607 w 364"/>
                  <a:gd name="T1" fmla="*/ 599 h 13"/>
                  <a:gd name="T2" fmla="*/ 16482 w 364"/>
                  <a:gd name="T3" fmla="*/ 599 h 13"/>
                  <a:gd name="T4" fmla="*/ 16482 w 364"/>
                  <a:gd name="T5" fmla="*/ 599 h 13"/>
                  <a:gd name="T6" fmla="*/ 17085 w 364"/>
                  <a:gd name="T7" fmla="*/ 599 h 13"/>
                  <a:gd name="T8" fmla="*/ 17085 w 364"/>
                  <a:gd name="T9" fmla="*/ 278 h 13"/>
                  <a:gd name="T10" fmla="*/ 16847 w 364"/>
                  <a:gd name="T11" fmla="*/ 0 h 13"/>
                  <a:gd name="T12" fmla="*/ 281 w 364"/>
                  <a:gd name="T13" fmla="*/ 0 h 13"/>
                  <a:gd name="T14" fmla="*/ 0 w 364"/>
                  <a:gd name="T15" fmla="*/ 278 h 13"/>
                  <a:gd name="T16" fmla="*/ 0 w 364"/>
                  <a:gd name="T17" fmla="*/ 599 h 13"/>
                  <a:gd name="T18" fmla="*/ 607 w 364"/>
                  <a:gd name="T19" fmla="*/ 599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279" name="Rectangle 331"/>
              <p:cNvSpPr>
                <a:spLocks noChangeArrowheads="1"/>
              </p:cNvSpPr>
              <p:nvPr/>
            </p:nvSpPr>
            <p:spPr bwMode="gray">
              <a:xfrm>
                <a:off x="4943" y="2526"/>
                <a:ext cx="58" cy="11"/>
              </a:xfrm>
              <a:prstGeom prst="rect">
                <a:avLst/>
              </a:prstGeom>
              <a:solidFill>
                <a:srgbClr val="DBDBDB"/>
              </a:solidFill>
              <a:ln w="9525">
                <a:noFill/>
                <a:miter lim="800000"/>
                <a:headEnd/>
                <a:tailEnd/>
              </a:ln>
            </p:spPr>
            <p:txBody>
              <a:bodyPr/>
              <a:lstStyle/>
              <a:p>
                <a:endParaRPr lang="en-US"/>
              </a:p>
            </p:txBody>
          </p:sp>
          <p:sp>
            <p:nvSpPr>
              <p:cNvPr id="280" name="Rectangle 332"/>
              <p:cNvSpPr>
                <a:spLocks noChangeArrowheads="1"/>
              </p:cNvSpPr>
              <p:nvPr/>
            </p:nvSpPr>
            <p:spPr bwMode="gray">
              <a:xfrm>
                <a:off x="4877" y="2526"/>
                <a:ext cx="58" cy="11"/>
              </a:xfrm>
              <a:prstGeom prst="rect">
                <a:avLst/>
              </a:prstGeom>
              <a:solidFill>
                <a:srgbClr val="DBDBDB"/>
              </a:solidFill>
              <a:ln w="9525">
                <a:noFill/>
                <a:miter lim="800000"/>
                <a:headEnd/>
                <a:tailEnd/>
              </a:ln>
            </p:spPr>
            <p:txBody>
              <a:bodyPr/>
              <a:lstStyle/>
              <a:p>
                <a:endParaRPr lang="en-US"/>
              </a:p>
            </p:txBody>
          </p:sp>
          <p:sp>
            <p:nvSpPr>
              <p:cNvPr id="281" name="Rectangle 333"/>
              <p:cNvSpPr>
                <a:spLocks noChangeArrowheads="1"/>
              </p:cNvSpPr>
              <p:nvPr/>
            </p:nvSpPr>
            <p:spPr bwMode="gray">
              <a:xfrm>
                <a:off x="5213" y="3096"/>
                <a:ext cx="91" cy="32"/>
              </a:xfrm>
              <a:prstGeom prst="rect">
                <a:avLst/>
              </a:prstGeom>
              <a:solidFill>
                <a:srgbClr val="545454"/>
              </a:solidFill>
              <a:ln w="9525">
                <a:noFill/>
                <a:miter lim="800000"/>
                <a:headEnd/>
                <a:tailEnd/>
              </a:ln>
            </p:spPr>
            <p:txBody>
              <a:bodyPr/>
              <a:lstStyle/>
              <a:p>
                <a:endParaRPr lang="en-US"/>
              </a:p>
            </p:txBody>
          </p:sp>
          <p:sp>
            <p:nvSpPr>
              <p:cNvPr id="282" name="Rectangle 334"/>
              <p:cNvSpPr>
                <a:spLocks noChangeArrowheads="1"/>
              </p:cNvSpPr>
              <p:nvPr/>
            </p:nvSpPr>
            <p:spPr bwMode="gray">
              <a:xfrm>
                <a:off x="4574" y="3096"/>
                <a:ext cx="90" cy="32"/>
              </a:xfrm>
              <a:prstGeom prst="rect">
                <a:avLst/>
              </a:prstGeom>
              <a:solidFill>
                <a:srgbClr val="545454"/>
              </a:solidFill>
              <a:ln w="9525">
                <a:noFill/>
                <a:miter lim="800000"/>
                <a:headEnd/>
                <a:tailEnd/>
              </a:ln>
            </p:spPr>
            <p:txBody>
              <a:bodyPr/>
              <a:lstStyle/>
              <a:p>
                <a:endParaRPr lang="en-US"/>
              </a:p>
            </p:txBody>
          </p:sp>
          <p:sp>
            <p:nvSpPr>
              <p:cNvPr id="283"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w="9525">
                <a:noFill/>
                <a:miter lim="800000"/>
                <a:headEnd/>
                <a:tailEnd/>
              </a:ln>
            </p:spPr>
            <p:txBody>
              <a:bodyPr/>
              <a:lstStyle/>
              <a:p>
                <a:endParaRPr lang="en-US"/>
              </a:p>
            </p:txBody>
          </p:sp>
          <p:sp>
            <p:nvSpPr>
              <p:cNvPr id="284" name="Freeform 336"/>
              <p:cNvSpPr>
                <a:spLocks/>
              </p:cNvSpPr>
              <p:nvPr/>
            </p:nvSpPr>
            <p:spPr bwMode="gray">
              <a:xfrm>
                <a:off x="4352" y="3355"/>
                <a:ext cx="1171" cy="38"/>
              </a:xfrm>
              <a:custGeom>
                <a:avLst/>
                <a:gdLst>
                  <a:gd name="T0" fmla="*/ 0 w 543"/>
                  <a:gd name="T1" fmla="*/ 0 h 17"/>
                  <a:gd name="T2" fmla="*/ 0 w 543"/>
                  <a:gd name="T3" fmla="*/ 400 h 17"/>
                  <a:gd name="T4" fmla="*/ 600 w 543"/>
                  <a:gd name="T5" fmla="*/ 950 h 17"/>
                  <a:gd name="T6" fmla="*/ 24759 w 543"/>
                  <a:gd name="T7" fmla="*/ 950 h 17"/>
                  <a:gd name="T8" fmla="*/ 25322 w 543"/>
                  <a:gd name="T9" fmla="*/ 400 h 17"/>
                  <a:gd name="T10" fmla="*/ 25322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285" name="Freeform 337"/>
              <p:cNvSpPr>
                <a:spLocks/>
              </p:cNvSpPr>
              <p:nvPr/>
            </p:nvSpPr>
            <p:spPr bwMode="gray">
              <a:xfrm>
                <a:off x="4458" y="3139"/>
                <a:ext cx="960" cy="107"/>
              </a:xfrm>
              <a:custGeom>
                <a:avLst/>
                <a:gdLst>
                  <a:gd name="T0" fmla="*/ 18928 w 445"/>
                  <a:gd name="T1" fmla="*/ 343 h 49"/>
                  <a:gd name="T2" fmla="*/ 18173 w 445"/>
                  <a:gd name="T3" fmla="*/ 0 h 49"/>
                  <a:gd name="T4" fmla="*/ 2662 w 445"/>
                  <a:gd name="T5" fmla="*/ 0 h 49"/>
                  <a:gd name="T6" fmla="*/ 1907 w 445"/>
                  <a:gd name="T7" fmla="*/ 343 h 49"/>
                  <a:gd name="T8" fmla="*/ 0 w 445"/>
                  <a:gd name="T9" fmla="*/ 2437 h 49"/>
                  <a:gd name="T10" fmla="*/ 20794 w 445"/>
                  <a:gd name="T11" fmla="*/ 2437 h 49"/>
                  <a:gd name="T12" fmla="*/ 18928 w 445"/>
                  <a:gd name="T13" fmla="*/ 343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w="9525">
                <a:noFill/>
                <a:round/>
                <a:headEnd/>
                <a:tailEnd/>
              </a:ln>
            </p:spPr>
            <p:txBody>
              <a:bodyPr/>
              <a:lstStyle/>
              <a:p>
                <a:endParaRPr lang="en-US"/>
              </a:p>
            </p:txBody>
          </p:sp>
          <p:sp>
            <p:nvSpPr>
              <p:cNvPr id="286" name="Freeform 338"/>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w="9525">
                <a:noFill/>
                <a:round/>
                <a:headEnd/>
                <a:tailEnd/>
              </a:ln>
            </p:spPr>
            <p:txBody>
              <a:bodyPr/>
              <a:lstStyle/>
              <a:p>
                <a:endParaRPr lang="en-US"/>
              </a:p>
            </p:txBody>
          </p:sp>
          <p:sp>
            <p:nvSpPr>
              <p:cNvPr id="287" name="Freeform 339"/>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w="9525">
                <a:noFill/>
                <a:round/>
                <a:headEnd/>
                <a:tailEnd/>
              </a:ln>
            </p:spPr>
            <p:txBody>
              <a:bodyPr/>
              <a:lstStyle/>
              <a:p>
                <a:endParaRPr lang="en-US"/>
              </a:p>
            </p:txBody>
          </p:sp>
          <p:sp>
            <p:nvSpPr>
              <p:cNvPr id="288" name="Rectangle 340"/>
              <p:cNvSpPr>
                <a:spLocks noChangeArrowheads="1"/>
              </p:cNvSpPr>
              <p:nvPr/>
            </p:nvSpPr>
            <p:spPr bwMode="gray">
              <a:xfrm>
                <a:off x="4574" y="2546"/>
                <a:ext cx="729" cy="522"/>
              </a:xfrm>
              <a:prstGeom prst="rect">
                <a:avLst/>
              </a:prstGeom>
              <a:noFill/>
              <a:ln w="12700">
                <a:solidFill>
                  <a:srgbClr val="C0C0C0"/>
                </a:solidFill>
                <a:miter lim="800000"/>
                <a:headEnd/>
                <a:tailEnd/>
              </a:ln>
            </p:spPr>
            <p:txBody>
              <a:bodyPr wrap="none" anchor="ctr"/>
              <a:lstStyle/>
              <a:p>
                <a:endParaRPr lang="en-US"/>
              </a:p>
            </p:txBody>
          </p:sp>
        </p:grpSp>
        <p:sp>
          <p:nvSpPr>
            <p:cNvPr id="274" name="Freeform 341"/>
            <p:cNvSpPr>
              <a:spLocks noEditPoints="1"/>
            </p:cNvSpPr>
            <p:nvPr/>
          </p:nvSpPr>
          <p:spPr bwMode="gray">
            <a:xfrm>
              <a:off x="1749" y="3148"/>
              <a:ext cx="885" cy="87"/>
            </a:xfrm>
            <a:custGeom>
              <a:avLst/>
              <a:gdLst>
                <a:gd name="T0" fmla="*/ 33 w 1272"/>
                <a:gd name="T1" fmla="*/ 1 h 125"/>
                <a:gd name="T2" fmla="*/ 45 w 1272"/>
                <a:gd name="T3" fmla="*/ 1 h 125"/>
                <a:gd name="T4" fmla="*/ 80 w 1272"/>
                <a:gd name="T5" fmla="*/ 1 h 125"/>
                <a:gd name="T6" fmla="*/ 81 w 1272"/>
                <a:gd name="T7" fmla="*/ 1 h 125"/>
                <a:gd name="T8" fmla="*/ 102 w 1272"/>
                <a:gd name="T9" fmla="*/ 1 h 125"/>
                <a:gd name="T10" fmla="*/ 125 w 1272"/>
                <a:gd name="T11" fmla="*/ 1 h 125"/>
                <a:gd name="T12" fmla="*/ 127 w 1272"/>
                <a:gd name="T13" fmla="*/ 1 h 125"/>
                <a:gd name="T14" fmla="*/ 162 w 1272"/>
                <a:gd name="T15" fmla="*/ 1 h 125"/>
                <a:gd name="T16" fmla="*/ 163 w 1272"/>
                <a:gd name="T17" fmla="*/ 1 h 125"/>
                <a:gd name="T18" fmla="*/ 189 w 1272"/>
                <a:gd name="T19" fmla="*/ 1 h 125"/>
                <a:gd name="T20" fmla="*/ 27 w 1272"/>
                <a:gd name="T21" fmla="*/ 5 h 125"/>
                <a:gd name="T22" fmla="*/ 54 w 1272"/>
                <a:gd name="T23" fmla="*/ 2 h 125"/>
                <a:gd name="T24" fmla="*/ 65 w 1272"/>
                <a:gd name="T25" fmla="*/ 5 h 125"/>
                <a:gd name="T26" fmla="*/ 88 w 1272"/>
                <a:gd name="T27" fmla="*/ 2 h 125"/>
                <a:gd name="T28" fmla="*/ 90 w 1272"/>
                <a:gd name="T29" fmla="*/ 5 h 125"/>
                <a:gd name="T30" fmla="*/ 113 w 1272"/>
                <a:gd name="T31" fmla="*/ 5 h 125"/>
                <a:gd name="T32" fmla="*/ 136 w 1272"/>
                <a:gd name="T33" fmla="*/ 5 h 125"/>
                <a:gd name="T34" fmla="*/ 147 w 1272"/>
                <a:gd name="T35" fmla="*/ 2 h 125"/>
                <a:gd name="T36" fmla="*/ 173 w 1272"/>
                <a:gd name="T37" fmla="*/ 5 h 125"/>
                <a:gd name="T38" fmla="*/ 175 w 1272"/>
                <a:gd name="T39" fmla="*/ 5 h 125"/>
                <a:gd name="T40" fmla="*/ 44 w 1272"/>
                <a:gd name="T41" fmla="*/ 6 h 125"/>
                <a:gd name="T42" fmla="*/ 46 w 1272"/>
                <a:gd name="T43" fmla="*/ 6 h 125"/>
                <a:gd name="T44" fmla="*/ 70 w 1272"/>
                <a:gd name="T45" fmla="*/ 9 h 125"/>
                <a:gd name="T46" fmla="*/ 93 w 1272"/>
                <a:gd name="T47" fmla="*/ 6 h 125"/>
                <a:gd name="T48" fmla="*/ 95 w 1272"/>
                <a:gd name="T49" fmla="*/ 9 h 125"/>
                <a:gd name="T50" fmla="*/ 131 w 1272"/>
                <a:gd name="T51" fmla="*/ 9 h 125"/>
                <a:gd name="T52" fmla="*/ 143 w 1272"/>
                <a:gd name="T53" fmla="*/ 9 h 125"/>
                <a:gd name="T54" fmla="*/ 170 w 1272"/>
                <a:gd name="T55" fmla="*/ 9 h 125"/>
                <a:gd name="T56" fmla="*/ 171 w 1272"/>
                <a:gd name="T57" fmla="*/ 9 h 125"/>
                <a:gd name="T58" fmla="*/ 184 w 1272"/>
                <a:gd name="T59" fmla="*/ 9 h 125"/>
                <a:gd name="T60" fmla="*/ 45 w 1272"/>
                <a:gd name="T61" fmla="*/ 9 h 125"/>
                <a:gd name="T62" fmla="*/ 56 w 1272"/>
                <a:gd name="T63" fmla="*/ 13 h 125"/>
                <a:gd name="T64" fmla="*/ 83 w 1272"/>
                <a:gd name="T65" fmla="*/ 9 h 125"/>
                <a:gd name="T66" fmla="*/ 84 w 1272"/>
                <a:gd name="T67" fmla="*/ 13 h 125"/>
                <a:gd name="T68" fmla="*/ 109 w 1272"/>
                <a:gd name="T69" fmla="*/ 9 h 125"/>
                <a:gd name="T70" fmla="*/ 123 w 1272"/>
                <a:gd name="T71" fmla="*/ 9 h 125"/>
                <a:gd name="T72" fmla="*/ 137 w 1272"/>
                <a:gd name="T73" fmla="*/ 13 h 125"/>
                <a:gd name="T74" fmla="*/ 176 w 1272"/>
                <a:gd name="T75" fmla="*/ 12 h 125"/>
                <a:gd name="T76" fmla="*/ 196 w 1272"/>
                <a:gd name="T77" fmla="*/ 9 h 125"/>
                <a:gd name="T78" fmla="*/ 35 w 1272"/>
                <a:gd name="T79" fmla="*/ 13 h 125"/>
                <a:gd name="T80" fmla="*/ 49 w 1272"/>
                <a:gd name="T81" fmla="*/ 16 h 125"/>
                <a:gd name="T82" fmla="*/ 75 w 1272"/>
                <a:gd name="T83" fmla="*/ 16 h 125"/>
                <a:gd name="T84" fmla="*/ 91 w 1272"/>
                <a:gd name="T85" fmla="*/ 13 h 125"/>
                <a:gd name="T86" fmla="*/ 104 w 1272"/>
                <a:gd name="T87" fmla="*/ 13 h 125"/>
                <a:gd name="T88" fmla="*/ 131 w 1272"/>
                <a:gd name="T89" fmla="*/ 16 h 125"/>
                <a:gd name="T90" fmla="*/ 156 w 1272"/>
                <a:gd name="T91" fmla="*/ 13 h 125"/>
                <a:gd name="T92" fmla="*/ 160 w 1272"/>
                <a:gd name="T93" fmla="*/ 16 h 125"/>
                <a:gd name="T94" fmla="*/ 3 w 1272"/>
                <a:gd name="T95" fmla="*/ 17 h 125"/>
                <a:gd name="T96" fmla="*/ 26 w 1272"/>
                <a:gd name="T97" fmla="*/ 20 h 125"/>
                <a:gd name="T98" fmla="*/ 28 w 1272"/>
                <a:gd name="T99" fmla="*/ 20 h 125"/>
                <a:gd name="T100" fmla="*/ 61 w 1272"/>
                <a:gd name="T101" fmla="*/ 20 h 125"/>
                <a:gd name="T102" fmla="*/ 148 w 1272"/>
                <a:gd name="T103" fmla="*/ 17 h 125"/>
                <a:gd name="T104" fmla="*/ 165 w 1272"/>
                <a:gd name="T105" fmla="*/ 18 h 125"/>
                <a:gd name="T106" fmla="*/ 179 w 1272"/>
                <a:gd name="T107" fmla="*/ 18 h 125"/>
                <a:gd name="T108" fmla="*/ 179 w 1272"/>
                <a:gd name="T109" fmla="*/ 18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w="9525">
              <a:noFill/>
              <a:round/>
              <a:headEnd/>
              <a:tailEnd/>
            </a:ln>
          </p:spPr>
          <p:txBody>
            <a:bodyPr/>
            <a:lstStyle/>
            <a:p>
              <a:endParaRPr lang="en-US"/>
            </a:p>
          </p:txBody>
        </p:sp>
      </p:grpSp>
      <p:grpSp>
        <p:nvGrpSpPr>
          <p:cNvPr id="272" name="Group 23"/>
          <p:cNvGrpSpPr>
            <a:grpSpLocks/>
          </p:cNvGrpSpPr>
          <p:nvPr/>
        </p:nvGrpSpPr>
        <p:grpSpPr bwMode="auto">
          <a:xfrm flipH="1">
            <a:off x="304800" y="4495800"/>
            <a:ext cx="473075" cy="457200"/>
            <a:chOff x="3261" y="2591"/>
            <a:chExt cx="1011" cy="977"/>
          </a:xfrm>
        </p:grpSpPr>
        <p:pic>
          <p:nvPicPr>
            <p:cNvPr id="293" name="Picture 24"/>
            <p:cNvPicPr>
              <a:picLocks noChangeAspect="1" noChangeArrowheads="1"/>
            </p:cNvPicPr>
            <p:nvPr/>
          </p:nvPicPr>
          <p:blipFill>
            <a:blip r:embed="rId11" cstate="print">
              <a:lum bright="18000"/>
            </a:blip>
            <a:srcRect/>
            <a:stretch>
              <a:fillRect/>
            </a:stretch>
          </p:blipFill>
          <p:spPr bwMode="gray">
            <a:xfrm>
              <a:off x="3288" y="3398"/>
              <a:ext cx="984" cy="170"/>
            </a:xfrm>
            <a:prstGeom prst="rect">
              <a:avLst/>
            </a:prstGeom>
            <a:noFill/>
            <a:ln w="9525">
              <a:noFill/>
              <a:miter lim="800000"/>
              <a:headEnd/>
              <a:tailEnd/>
            </a:ln>
          </p:spPr>
        </p:pic>
        <p:grpSp>
          <p:nvGrpSpPr>
            <p:cNvPr id="273" name="Group 25"/>
            <p:cNvGrpSpPr>
              <a:grpSpLocks/>
            </p:cNvGrpSpPr>
            <p:nvPr/>
          </p:nvGrpSpPr>
          <p:grpSpPr bwMode="auto">
            <a:xfrm>
              <a:off x="3261" y="2591"/>
              <a:ext cx="888" cy="941"/>
              <a:chOff x="3261" y="2581"/>
              <a:chExt cx="888" cy="941"/>
            </a:xfrm>
          </p:grpSpPr>
          <p:sp>
            <p:nvSpPr>
              <p:cNvPr id="295" name="AutoShape 26"/>
              <p:cNvSpPr>
                <a:spLocks noChangeAspect="1" noChangeArrowheads="1" noTextEdit="1"/>
              </p:cNvSpPr>
              <p:nvPr/>
            </p:nvSpPr>
            <p:spPr bwMode="gray">
              <a:xfrm>
                <a:off x="3261" y="2598"/>
                <a:ext cx="840" cy="897"/>
              </a:xfrm>
              <a:prstGeom prst="rect">
                <a:avLst/>
              </a:prstGeom>
              <a:noFill/>
              <a:ln w="9525">
                <a:noFill/>
                <a:miter lim="800000"/>
                <a:headEnd/>
                <a:tailEnd/>
              </a:ln>
            </p:spPr>
            <p:txBody>
              <a:bodyPr/>
              <a:lstStyle/>
              <a:p>
                <a:endParaRPr lang="en-US"/>
              </a:p>
            </p:txBody>
          </p:sp>
          <p:sp>
            <p:nvSpPr>
              <p:cNvPr id="296" name="Freeform 27"/>
              <p:cNvSpPr>
                <a:spLocks/>
              </p:cNvSpPr>
              <p:nvPr/>
            </p:nvSpPr>
            <p:spPr bwMode="gray">
              <a:xfrm>
                <a:off x="3510" y="3048"/>
                <a:ext cx="639" cy="474"/>
              </a:xfrm>
              <a:custGeom>
                <a:avLst/>
                <a:gdLst>
                  <a:gd name="T0" fmla="*/ 1 w 2937"/>
                  <a:gd name="T1" fmla="*/ 1 h 2178"/>
                  <a:gd name="T2" fmla="*/ 1 w 2937"/>
                  <a:gd name="T3" fmla="*/ 0 h 2178"/>
                  <a:gd name="T4" fmla="*/ 0 w 2937"/>
                  <a:gd name="T5" fmla="*/ 0 h 2178"/>
                  <a:gd name="T6" fmla="*/ 0 w 2937"/>
                  <a:gd name="T7" fmla="*/ 0 h 2178"/>
                  <a:gd name="T8" fmla="*/ 0 w 2937"/>
                  <a:gd name="T9" fmla="*/ 0 h 2178"/>
                  <a:gd name="T10" fmla="*/ 0 w 2937"/>
                  <a:gd name="T11" fmla="*/ 0 h 2178"/>
                  <a:gd name="T12" fmla="*/ 0 w 2937"/>
                  <a:gd name="T13" fmla="*/ 1 h 2178"/>
                  <a:gd name="T14" fmla="*/ 0 w 2937"/>
                  <a:gd name="T15" fmla="*/ 1 h 2178"/>
                  <a:gd name="T16" fmla="*/ 1 w 2937"/>
                  <a:gd name="T17" fmla="*/ 1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w="9525">
                <a:noFill/>
                <a:round/>
                <a:headEnd/>
                <a:tailEnd/>
              </a:ln>
            </p:spPr>
            <p:txBody>
              <a:bodyPr/>
              <a:lstStyle/>
              <a:p>
                <a:endParaRPr lang="en-US"/>
              </a:p>
            </p:txBody>
          </p:sp>
          <p:sp>
            <p:nvSpPr>
              <p:cNvPr id="297"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w="9525">
                <a:noFill/>
                <a:round/>
                <a:headEnd/>
                <a:tailEnd/>
              </a:ln>
            </p:spPr>
            <p:txBody>
              <a:bodyPr/>
              <a:lstStyle/>
              <a:p>
                <a:endParaRPr lang="en-US"/>
              </a:p>
            </p:txBody>
          </p:sp>
          <p:sp>
            <p:nvSpPr>
              <p:cNvPr id="298"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1 h 1580"/>
                  <a:gd name="T8" fmla="*/ 0 w 805"/>
                  <a:gd name="T9" fmla="*/ 1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w="9525">
                <a:noFill/>
                <a:round/>
                <a:headEnd/>
                <a:tailEnd/>
              </a:ln>
            </p:spPr>
            <p:txBody>
              <a:bodyPr/>
              <a:lstStyle/>
              <a:p>
                <a:endParaRPr lang="en-US"/>
              </a:p>
            </p:txBody>
          </p:sp>
          <p:sp>
            <p:nvSpPr>
              <p:cNvPr id="299"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1 h 1701"/>
                  <a:gd name="T8" fmla="*/ 0 w 877"/>
                  <a:gd name="T9" fmla="*/ 1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w="9525">
                <a:noFill/>
                <a:round/>
                <a:headEnd/>
                <a:tailEnd/>
              </a:ln>
            </p:spPr>
            <p:txBody>
              <a:bodyPr/>
              <a:lstStyle/>
              <a:p>
                <a:endParaRPr lang="en-US"/>
              </a:p>
            </p:txBody>
          </p:sp>
          <p:sp>
            <p:nvSpPr>
              <p:cNvPr id="300" name="Freeform 33"/>
              <p:cNvSpPr>
                <a:spLocks/>
              </p:cNvSpPr>
              <p:nvPr/>
            </p:nvSpPr>
            <p:spPr bwMode="gray">
              <a:xfrm>
                <a:off x="3557" y="2649"/>
                <a:ext cx="342" cy="439"/>
              </a:xfrm>
              <a:custGeom>
                <a:avLst/>
                <a:gdLst>
                  <a:gd name="T0" fmla="*/ 1 w 1572"/>
                  <a:gd name="T1" fmla="*/ 0 h 2024"/>
                  <a:gd name="T2" fmla="*/ 1 w 1572"/>
                  <a:gd name="T3" fmla="*/ 0 h 2024"/>
                  <a:gd name="T4" fmla="*/ 0 w 1572"/>
                  <a:gd name="T5" fmla="*/ 0 h 2024"/>
                  <a:gd name="T6" fmla="*/ 0 w 1572"/>
                  <a:gd name="T7" fmla="*/ 0 h 2024"/>
                  <a:gd name="T8" fmla="*/ 0 w 1572"/>
                  <a:gd name="T9" fmla="*/ 0 h 2024"/>
                  <a:gd name="T10" fmla="*/ 0 w 1572"/>
                  <a:gd name="T11" fmla="*/ 1 h 2024"/>
                  <a:gd name="T12" fmla="*/ 0 w 1572"/>
                  <a:gd name="T13" fmla="*/ 1 h 2024"/>
                  <a:gd name="T14" fmla="*/ 1 w 1572"/>
                  <a:gd name="T15" fmla="*/ 0 h 2024"/>
                  <a:gd name="T16" fmla="*/ 1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w="9525">
                <a:noFill/>
                <a:round/>
                <a:headEnd/>
                <a:tailEnd/>
              </a:ln>
            </p:spPr>
            <p:txBody>
              <a:bodyPr/>
              <a:lstStyle/>
              <a:p>
                <a:endParaRPr lang="en-US"/>
              </a:p>
            </p:txBody>
          </p:sp>
          <p:sp>
            <p:nvSpPr>
              <p:cNvPr id="301"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1 w 1776"/>
                  <a:gd name="T7" fmla="*/ 1 h 1697"/>
                  <a:gd name="T8" fmla="*/ 1 w 1776"/>
                  <a:gd name="T9" fmla="*/ 1 h 1697"/>
                  <a:gd name="T10" fmla="*/ 1 w 1776"/>
                  <a:gd name="T11" fmla="*/ 1 h 1697"/>
                  <a:gd name="T12" fmla="*/ 1 w 1776"/>
                  <a:gd name="T13" fmla="*/ 0 h 1697"/>
                  <a:gd name="T14" fmla="*/ 1 w 1776"/>
                  <a:gd name="T15" fmla="*/ 0 h 1697"/>
                  <a:gd name="T16" fmla="*/ 1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w="9525">
                <a:noFill/>
                <a:round/>
                <a:headEnd/>
                <a:tailEnd/>
              </a:ln>
            </p:spPr>
            <p:txBody>
              <a:bodyPr/>
              <a:lstStyle/>
              <a:p>
                <a:endParaRPr lang="en-US"/>
              </a:p>
            </p:txBody>
          </p:sp>
          <p:sp>
            <p:nvSpPr>
              <p:cNvPr id="302"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w="9525">
                <a:noFill/>
                <a:round/>
                <a:headEnd/>
                <a:tailEnd/>
              </a:ln>
            </p:spPr>
            <p:txBody>
              <a:bodyPr/>
              <a:lstStyle/>
              <a:p>
                <a:endParaRPr lang="en-US"/>
              </a:p>
            </p:txBody>
          </p:sp>
          <p:sp>
            <p:nvSpPr>
              <p:cNvPr id="303"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w="9525">
                <a:noFill/>
                <a:round/>
                <a:headEnd/>
                <a:tailEnd/>
              </a:ln>
            </p:spPr>
            <p:txBody>
              <a:bodyPr/>
              <a:lstStyle/>
              <a:p>
                <a:endParaRPr lang="en-US"/>
              </a:p>
            </p:txBody>
          </p:sp>
          <p:sp>
            <p:nvSpPr>
              <p:cNvPr id="304"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305"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w="9525">
                <a:noFill/>
                <a:round/>
                <a:headEnd/>
                <a:tailEnd/>
              </a:ln>
            </p:spPr>
            <p:txBody>
              <a:bodyPr/>
              <a:lstStyle/>
              <a:p>
                <a:endParaRPr lang="en-US"/>
              </a:p>
            </p:txBody>
          </p:sp>
          <p:sp>
            <p:nvSpPr>
              <p:cNvPr id="306" name="Line 51"/>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307" name="Line 52"/>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308"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w="9525">
                <a:noFill/>
                <a:round/>
                <a:headEnd/>
                <a:tailEnd/>
              </a:ln>
            </p:spPr>
            <p:txBody>
              <a:bodyPr/>
              <a:lstStyle/>
              <a:p>
                <a:endParaRPr lang="en-US"/>
              </a:p>
            </p:txBody>
          </p:sp>
          <p:sp>
            <p:nvSpPr>
              <p:cNvPr id="309"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310"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w="9525">
                <a:noFill/>
                <a:round/>
                <a:headEnd/>
                <a:tailEnd/>
              </a:ln>
            </p:spPr>
            <p:txBody>
              <a:bodyPr/>
              <a:lstStyle/>
              <a:p>
                <a:endParaRPr lang="en-US"/>
              </a:p>
            </p:txBody>
          </p:sp>
        </p:grpSp>
      </p:grpSp>
      <p:sp>
        <p:nvSpPr>
          <p:cNvPr id="311" name="Text Box 541"/>
          <p:cNvSpPr txBox="1">
            <a:spLocks noChangeArrowheads="1"/>
          </p:cNvSpPr>
          <p:nvPr/>
        </p:nvSpPr>
        <p:spPr bwMode="gray">
          <a:xfrm>
            <a:off x="420688" y="4953000"/>
            <a:ext cx="1098550" cy="246063"/>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Wireless Users</a:t>
            </a:r>
          </a:p>
        </p:txBody>
      </p:sp>
      <p:grpSp>
        <p:nvGrpSpPr>
          <p:cNvPr id="277" name="Group 120"/>
          <p:cNvGrpSpPr>
            <a:grpSpLocks/>
          </p:cNvGrpSpPr>
          <p:nvPr/>
        </p:nvGrpSpPr>
        <p:grpSpPr bwMode="auto">
          <a:xfrm>
            <a:off x="1600200" y="2286000"/>
            <a:ext cx="1435100" cy="915988"/>
            <a:chOff x="4180" y="2712"/>
            <a:chExt cx="1270" cy="811"/>
          </a:xfrm>
        </p:grpSpPr>
        <p:pic>
          <p:nvPicPr>
            <p:cNvPr id="313" name="Picture 121"/>
            <p:cNvPicPr>
              <a:picLocks noChangeAspect="1" noChangeArrowheads="1"/>
            </p:cNvPicPr>
            <p:nvPr/>
          </p:nvPicPr>
          <p:blipFill>
            <a:blip r:embed="rId12" cstate="print">
              <a:lum bright="18000"/>
            </a:blip>
            <a:srcRect/>
            <a:stretch>
              <a:fillRect/>
            </a:stretch>
          </p:blipFill>
          <p:spPr bwMode="gray">
            <a:xfrm>
              <a:off x="4180" y="3353"/>
              <a:ext cx="1222" cy="170"/>
            </a:xfrm>
            <a:prstGeom prst="rect">
              <a:avLst/>
            </a:prstGeom>
            <a:noFill/>
            <a:ln w="9525">
              <a:noFill/>
              <a:miter lim="800000"/>
              <a:headEnd/>
              <a:tailEnd/>
            </a:ln>
          </p:spPr>
        </p:pic>
        <p:grpSp>
          <p:nvGrpSpPr>
            <p:cNvPr id="292" name="Group 122"/>
            <p:cNvGrpSpPr>
              <a:grpSpLocks/>
            </p:cNvGrpSpPr>
            <p:nvPr/>
          </p:nvGrpSpPr>
          <p:grpSpPr bwMode="auto">
            <a:xfrm>
              <a:off x="4321" y="2712"/>
              <a:ext cx="1129" cy="680"/>
              <a:chOff x="4321" y="2712"/>
              <a:chExt cx="1129" cy="680"/>
            </a:xfrm>
          </p:grpSpPr>
          <p:grpSp>
            <p:nvGrpSpPr>
              <p:cNvPr id="294" name="Group 123"/>
              <p:cNvGrpSpPr>
                <a:grpSpLocks/>
              </p:cNvGrpSpPr>
              <p:nvPr/>
            </p:nvGrpSpPr>
            <p:grpSpPr bwMode="auto">
              <a:xfrm>
                <a:off x="4321" y="2712"/>
                <a:ext cx="998" cy="680"/>
                <a:chOff x="1654" y="2712"/>
                <a:chExt cx="998" cy="680"/>
              </a:xfrm>
            </p:grpSpPr>
            <p:sp>
              <p:nvSpPr>
                <p:cNvPr id="319" name="Freeform 124"/>
                <p:cNvSpPr>
                  <a:spLocks/>
                </p:cNvSpPr>
                <p:nvPr/>
              </p:nvSpPr>
              <p:spPr bwMode="gray">
                <a:xfrm>
                  <a:off x="1654" y="2712"/>
                  <a:ext cx="998" cy="680"/>
                </a:xfrm>
                <a:custGeom>
                  <a:avLst/>
                  <a:gdLst>
                    <a:gd name="T0" fmla="*/ 48495 w 378"/>
                    <a:gd name="T1" fmla="*/ 7524 h 324"/>
                    <a:gd name="T2" fmla="*/ 46307 w 378"/>
                    <a:gd name="T3" fmla="*/ 5862 h 324"/>
                    <a:gd name="T4" fmla="*/ 47463 w 378"/>
                    <a:gd name="T5" fmla="*/ 4854 h 324"/>
                    <a:gd name="T6" fmla="*/ 43344 w 378"/>
                    <a:gd name="T7" fmla="*/ 3375 h 324"/>
                    <a:gd name="T8" fmla="*/ 37620 w 378"/>
                    <a:gd name="T9" fmla="*/ 1708 h 324"/>
                    <a:gd name="T10" fmla="*/ 34748 w 378"/>
                    <a:gd name="T11" fmla="*/ 1960 h 324"/>
                    <a:gd name="T12" fmla="*/ 28469 w 378"/>
                    <a:gd name="T13" fmla="*/ 252 h 324"/>
                    <a:gd name="T14" fmla="*/ 25805 w 378"/>
                    <a:gd name="T15" fmla="*/ 445 h 324"/>
                    <a:gd name="T16" fmla="*/ 19635 w 378"/>
                    <a:gd name="T17" fmla="*/ 0 h 324"/>
                    <a:gd name="T18" fmla="*/ 6421 w 378"/>
                    <a:gd name="T19" fmla="*/ 3864 h 324"/>
                    <a:gd name="T20" fmla="*/ 3591 w 378"/>
                    <a:gd name="T21" fmla="*/ 4999 h 324"/>
                    <a:gd name="T22" fmla="*/ 4084 w 378"/>
                    <a:gd name="T23" fmla="*/ 5629 h 324"/>
                    <a:gd name="T24" fmla="*/ 0 w 378"/>
                    <a:gd name="T25" fmla="*/ 7822 h 324"/>
                    <a:gd name="T26" fmla="*/ 2817 w 378"/>
                    <a:gd name="T27" fmla="*/ 9778 h 324"/>
                    <a:gd name="T28" fmla="*/ 1547 w 378"/>
                    <a:gd name="T29" fmla="*/ 10632 h 324"/>
                    <a:gd name="T30" fmla="*/ 5151 w 378"/>
                    <a:gd name="T31" fmla="*/ 11778 h 324"/>
                    <a:gd name="T32" fmla="*/ 8058 w 378"/>
                    <a:gd name="T33" fmla="*/ 11369 h 324"/>
                    <a:gd name="T34" fmla="*/ 16821 w 378"/>
                    <a:gd name="T35" fmla="*/ 12905 h 324"/>
                    <a:gd name="T36" fmla="*/ 22988 w 378"/>
                    <a:gd name="T37" fmla="*/ 12303 h 324"/>
                    <a:gd name="T38" fmla="*/ 30811 w 378"/>
                    <a:gd name="T39" fmla="*/ 13193 h 324"/>
                    <a:gd name="T40" fmla="*/ 41058 w 378"/>
                    <a:gd name="T41" fmla="*/ 11369 h 324"/>
                    <a:gd name="T42" fmla="*/ 44263 w 378"/>
                    <a:gd name="T43" fmla="*/ 10223 h 324"/>
                    <a:gd name="T44" fmla="*/ 44020 w 378"/>
                    <a:gd name="T45" fmla="*/ 9778 h 324"/>
                    <a:gd name="T46" fmla="*/ 48495 w 378"/>
                    <a:gd name="T47" fmla="*/ 7524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rotWithShape="1">
                  <a:gsLst>
                    <a:gs pos="0">
                      <a:srgbClr val="797979"/>
                    </a:gs>
                    <a:gs pos="100000">
                      <a:srgbClr val="DDDDDD"/>
                    </a:gs>
                  </a:gsLst>
                  <a:lin ang="2700000" scaled="1"/>
                </a:gradFill>
                <a:ln w="3175">
                  <a:solidFill>
                    <a:srgbClr val="F8F8F8"/>
                  </a:solidFill>
                  <a:miter lim="800000"/>
                  <a:headEnd/>
                  <a:tailEnd/>
                </a:ln>
              </p:spPr>
              <p:txBody>
                <a:bodyPr/>
                <a:lstStyle/>
                <a:p>
                  <a:endParaRPr lang="en-US"/>
                </a:p>
              </p:txBody>
            </p:sp>
            <p:sp>
              <p:nvSpPr>
                <p:cNvPr id="320" name="Freeform 125"/>
                <p:cNvSpPr>
                  <a:spLocks/>
                </p:cNvSpPr>
                <p:nvPr/>
              </p:nvSpPr>
              <p:spPr bwMode="gray">
                <a:xfrm>
                  <a:off x="1657" y="2712"/>
                  <a:ext cx="691" cy="600"/>
                </a:xfrm>
                <a:custGeom>
                  <a:avLst/>
                  <a:gdLst>
                    <a:gd name="T0" fmla="*/ 4201 w 262"/>
                    <a:gd name="T1" fmla="*/ 10210 h 286"/>
                    <a:gd name="T2" fmla="*/ 1390 w 262"/>
                    <a:gd name="T3" fmla="*/ 8257 h 286"/>
                    <a:gd name="T4" fmla="*/ 5467 w 262"/>
                    <a:gd name="T5" fmla="*/ 6065 h 286"/>
                    <a:gd name="T6" fmla="*/ 4987 w 262"/>
                    <a:gd name="T7" fmla="*/ 5448 h 286"/>
                    <a:gd name="T8" fmla="*/ 7799 w 262"/>
                    <a:gd name="T9" fmla="*/ 4305 h 286"/>
                    <a:gd name="T10" fmla="*/ 20952 w 262"/>
                    <a:gd name="T11" fmla="*/ 445 h 286"/>
                    <a:gd name="T12" fmla="*/ 27044 w 262"/>
                    <a:gd name="T13" fmla="*/ 894 h 286"/>
                    <a:gd name="T14" fmla="*/ 29758 w 262"/>
                    <a:gd name="T15" fmla="*/ 701 h 286"/>
                    <a:gd name="T16" fmla="*/ 33424 w 262"/>
                    <a:gd name="T17" fmla="*/ 1110 h 286"/>
                    <a:gd name="T18" fmla="*/ 28360 w 262"/>
                    <a:gd name="T19" fmla="*/ 252 h 286"/>
                    <a:gd name="T20" fmla="*/ 25646 w 262"/>
                    <a:gd name="T21" fmla="*/ 445 h 286"/>
                    <a:gd name="T22" fmla="*/ 19554 w 262"/>
                    <a:gd name="T23" fmla="*/ 0 h 286"/>
                    <a:gd name="T24" fmla="*/ 6385 w 262"/>
                    <a:gd name="T25" fmla="*/ 3852 h 286"/>
                    <a:gd name="T26" fmla="*/ 3576 w 262"/>
                    <a:gd name="T27" fmla="*/ 4995 h 286"/>
                    <a:gd name="T28" fmla="*/ 4077 w 262"/>
                    <a:gd name="T29" fmla="*/ 5616 h 286"/>
                    <a:gd name="T30" fmla="*/ 0 w 262"/>
                    <a:gd name="T31" fmla="*/ 7804 h 286"/>
                    <a:gd name="T32" fmla="*/ 2811 w 262"/>
                    <a:gd name="T33" fmla="*/ 9741 h 286"/>
                    <a:gd name="T34" fmla="*/ 1546 w 262"/>
                    <a:gd name="T35" fmla="*/ 10620 h 286"/>
                    <a:gd name="T36" fmla="*/ 3429 w 262"/>
                    <a:gd name="T37" fmla="*/ 11624 h 286"/>
                    <a:gd name="T38" fmla="*/ 2957 w 262"/>
                    <a:gd name="T39" fmla="*/ 11060 h 286"/>
                    <a:gd name="T40" fmla="*/ 4201 w 262"/>
                    <a:gd name="T41" fmla="*/ 10210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2"/>
                    <a:gd name="T64" fmla="*/ 0 h 286"/>
                    <a:gd name="T65" fmla="*/ 262 w 262"/>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2" h="286">
                      <a:moveTo>
                        <a:pt x="33" y="251"/>
                      </a:moveTo>
                      <a:cubicBezTo>
                        <a:pt x="19" y="239"/>
                        <a:pt x="11" y="222"/>
                        <a:pt x="11" y="203"/>
                      </a:cubicBezTo>
                      <a:cubicBezTo>
                        <a:pt x="11" y="180"/>
                        <a:pt x="24" y="160"/>
                        <a:pt x="43" y="149"/>
                      </a:cubicBezTo>
                      <a:cubicBezTo>
                        <a:pt x="41" y="145"/>
                        <a:pt x="39" y="139"/>
                        <a:pt x="39" y="134"/>
                      </a:cubicBezTo>
                      <a:cubicBezTo>
                        <a:pt x="39" y="120"/>
                        <a:pt x="48" y="109"/>
                        <a:pt x="61" y="106"/>
                      </a:cubicBezTo>
                      <a:cubicBezTo>
                        <a:pt x="62" y="54"/>
                        <a:pt x="108" y="11"/>
                        <a:pt x="164" y="11"/>
                      </a:cubicBezTo>
                      <a:cubicBezTo>
                        <a:pt x="181" y="11"/>
                        <a:pt x="197" y="15"/>
                        <a:pt x="212" y="22"/>
                      </a:cubicBezTo>
                      <a:cubicBezTo>
                        <a:pt x="218" y="19"/>
                        <a:pt x="225" y="17"/>
                        <a:pt x="233" y="17"/>
                      </a:cubicBezTo>
                      <a:cubicBezTo>
                        <a:pt x="244" y="17"/>
                        <a:pt x="254" y="21"/>
                        <a:pt x="262" y="27"/>
                      </a:cubicBezTo>
                      <a:cubicBezTo>
                        <a:pt x="253" y="15"/>
                        <a:pt x="239"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2"/>
                        <a:pt x="18" y="281"/>
                        <a:pt x="27" y="286"/>
                      </a:cubicBezTo>
                      <a:cubicBezTo>
                        <a:pt x="24" y="282"/>
                        <a:pt x="23" y="277"/>
                        <a:pt x="23" y="272"/>
                      </a:cubicBezTo>
                      <a:cubicBezTo>
                        <a:pt x="23" y="263"/>
                        <a:pt x="27" y="256"/>
                        <a:pt x="33" y="251"/>
                      </a:cubicBezTo>
                      <a:close/>
                    </a:path>
                  </a:pathLst>
                </a:custGeom>
                <a:solidFill>
                  <a:schemeClr val="bg1"/>
                </a:solidFill>
                <a:ln w="12700">
                  <a:solidFill>
                    <a:srgbClr val="C0C0C0"/>
                  </a:solidFill>
                  <a:round/>
                  <a:headEnd/>
                  <a:tailEnd/>
                </a:ln>
              </p:spPr>
              <p:txBody>
                <a:bodyPr wrap="none" anchor="ctr"/>
                <a:lstStyle/>
                <a:p>
                  <a:endParaRPr lang="en-US"/>
                </a:p>
              </p:txBody>
            </p:sp>
          </p:grpSp>
          <p:grpSp>
            <p:nvGrpSpPr>
              <p:cNvPr id="312" name="Group 126"/>
              <p:cNvGrpSpPr>
                <a:grpSpLocks/>
              </p:cNvGrpSpPr>
              <p:nvPr/>
            </p:nvGrpSpPr>
            <p:grpSpPr bwMode="auto">
              <a:xfrm>
                <a:off x="4907" y="2827"/>
                <a:ext cx="543" cy="370"/>
                <a:chOff x="1654" y="2712"/>
                <a:chExt cx="998" cy="680"/>
              </a:xfrm>
            </p:grpSpPr>
            <p:sp>
              <p:nvSpPr>
                <p:cNvPr id="317" name="Freeform 127"/>
                <p:cNvSpPr>
                  <a:spLocks/>
                </p:cNvSpPr>
                <p:nvPr/>
              </p:nvSpPr>
              <p:spPr bwMode="gray">
                <a:xfrm>
                  <a:off x="1654" y="2712"/>
                  <a:ext cx="998" cy="680"/>
                </a:xfrm>
                <a:custGeom>
                  <a:avLst/>
                  <a:gdLst>
                    <a:gd name="T0" fmla="*/ 48495 w 378"/>
                    <a:gd name="T1" fmla="*/ 7524 h 324"/>
                    <a:gd name="T2" fmla="*/ 46307 w 378"/>
                    <a:gd name="T3" fmla="*/ 5862 h 324"/>
                    <a:gd name="T4" fmla="*/ 47463 w 378"/>
                    <a:gd name="T5" fmla="*/ 4854 h 324"/>
                    <a:gd name="T6" fmla="*/ 43344 w 378"/>
                    <a:gd name="T7" fmla="*/ 3375 h 324"/>
                    <a:gd name="T8" fmla="*/ 37620 w 378"/>
                    <a:gd name="T9" fmla="*/ 1708 h 324"/>
                    <a:gd name="T10" fmla="*/ 34748 w 378"/>
                    <a:gd name="T11" fmla="*/ 1960 h 324"/>
                    <a:gd name="T12" fmla="*/ 28469 w 378"/>
                    <a:gd name="T13" fmla="*/ 252 h 324"/>
                    <a:gd name="T14" fmla="*/ 25805 w 378"/>
                    <a:gd name="T15" fmla="*/ 445 h 324"/>
                    <a:gd name="T16" fmla="*/ 19635 w 378"/>
                    <a:gd name="T17" fmla="*/ 0 h 324"/>
                    <a:gd name="T18" fmla="*/ 6421 w 378"/>
                    <a:gd name="T19" fmla="*/ 3864 h 324"/>
                    <a:gd name="T20" fmla="*/ 3591 w 378"/>
                    <a:gd name="T21" fmla="*/ 4999 h 324"/>
                    <a:gd name="T22" fmla="*/ 4084 w 378"/>
                    <a:gd name="T23" fmla="*/ 5629 h 324"/>
                    <a:gd name="T24" fmla="*/ 0 w 378"/>
                    <a:gd name="T25" fmla="*/ 7822 h 324"/>
                    <a:gd name="T26" fmla="*/ 2817 w 378"/>
                    <a:gd name="T27" fmla="*/ 9778 h 324"/>
                    <a:gd name="T28" fmla="*/ 1547 w 378"/>
                    <a:gd name="T29" fmla="*/ 10632 h 324"/>
                    <a:gd name="T30" fmla="*/ 5151 w 378"/>
                    <a:gd name="T31" fmla="*/ 11778 h 324"/>
                    <a:gd name="T32" fmla="*/ 8058 w 378"/>
                    <a:gd name="T33" fmla="*/ 11369 h 324"/>
                    <a:gd name="T34" fmla="*/ 16821 w 378"/>
                    <a:gd name="T35" fmla="*/ 12905 h 324"/>
                    <a:gd name="T36" fmla="*/ 22988 w 378"/>
                    <a:gd name="T37" fmla="*/ 12303 h 324"/>
                    <a:gd name="T38" fmla="*/ 30811 w 378"/>
                    <a:gd name="T39" fmla="*/ 13193 h 324"/>
                    <a:gd name="T40" fmla="*/ 41058 w 378"/>
                    <a:gd name="T41" fmla="*/ 11369 h 324"/>
                    <a:gd name="T42" fmla="*/ 44263 w 378"/>
                    <a:gd name="T43" fmla="*/ 10223 h 324"/>
                    <a:gd name="T44" fmla="*/ 44020 w 378"/>
                    <a:gd name="T45" fmla="*/ 9778 h 324"/>
                    <a:gd name="T46" fmla="*/ 48495 w 378"/>
                    <a:gd name="T47" fmla="*/ 7524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rotWithShape="1">
                  <a:gsLst>
                    <a:gs pos="0">
                      <a:srgbClr val="797979"/>
                    </a:gs>
                    <a:gs pos="100000">
                      <a:srgbClr val="DDDDDD"/>
                    </a:gs>
                  </a:gsLst>
                  <a:lin ang="2700000" scaled="1"/>
                </a:gradFill>
                <a:ln w="3175">
                  <a:solidFill>
                    <a:srgbClr val="F8F8F8"/>
                  </a:solidFill>
                  <a:miter lim="800000"/>
                  <a:headEnd/>
                  <a:tailEnd/>
                </a:ln>
              </p:spPr>
              <p:txBody>
                <a:bodyPr/>
                <a:lstStyle/>
                <a:p>
                  <a:endParaRPr lang="en-US"/>
                </a:p>
              </p:txBody>
            </p:sp>
            <p:sp>
              <p:nvSpPr>
                <p:cNvPr id="318" name="Freeform 128"/>
                <p:cNvSpPr>
                  <a:spLocks/>
                </p:cNvSpPr>
                <p:nvPr/>
              </p:nvSpPr>
              <p:spPr bwMode="gray">
                <a:xfrm>
                  <a:off x="1656" y="2716"/>
                  <a:ext cx="691" cy="601"/>
                </a:xfrm>
                <a:custGeom>
                  <a:avLst/>
                  <a:gdLst>
                    <a:gd name="T0" fmla="*/ 4201 w 262"/>
                    <a:gd name="T1" fmla="*/ 10272 h 286"/>
                    <a:gd name="T2" fmla="*/ 1390 w 262"/>
                    <a:gd name="T3" fmla="*/ 8324 h 286"/>
                    <a:gd name="T4" fmla="*/ 5467 w 262"/>
                    <a:gd name="T5" fmla="*/ 6107 h 286"/>
                    <a:gd name="T6" fmla="*/ 4987 w 262"/>
                    <a:gd name="T7" fmla="*/ 5501 h 286"/>
                    <a:gd name="T8" fmla="*/ 7799 w 262"/>
                    <a:gd name="T9" fmla="*/ 4354 h 286"/>
                    <a:gd name="T10" fmla="*/ 20952 w 262"/>
                    <a:gd name="T11" fmla="*/ 445 h 286"/>
                    <a:gd name="T12" fmla="*/ 27044 w 262"/>
                    <a:gd name="T13" fmla="*/ 901 h 286"/>
                    <a:gd name="T14" fmla="*/ 29758 w 262"/>
                    <a:gd name="T15" fmla="*/ 706 h 286"/>
                    <a:gd name="T16" fmla="*/ 33424 w 262"/>
                    <a:gd name="T17" fmla="*/ 1114 h 286"/>
                    <a:gd name="T18" fmla="*/ 28360 w 262"/>
                    <a:gd name="T19" fmla="*/ 252 h 286"/>
                    <a:gd name="T20" fmla="*/ 25646 w 262"/>
                    <a:gd name="T21" fmla="*/ 445 h 286"/>
                    <a:gd name="T22" fmla="*/ 19554 w 262"/>
                    <a:gd name="T23" fmla="*/ 0 h 286"/>
                    <a:gd name="T24" fmla="*/ 6385 w 262"/>
                    <a:gd name="T25" fmla="*/ 3900 h 286"/>
                    <a:gd name="T26" fmla="*/ 3576 w 262"/>
                    <a:gd name="T27" fmla="*/ 5029 h 286"/>
                    <a:gd name="T28" fmla="*/ 4077 w 262"/>
                    <a:gd name="T29" fmla="*/ 5653 h 286"/>
                    <a:gd name="T30" fmla="*/ 0 w 262"/>
                    <a:gd name="T31" fmla="*/ 7859 h 286"/>
                    <a:gd name="T32" fmla="*/ 2811 w 262"/>
                    <a:gd name="T33" fmla="*/ 9826 h 286"/>
                    <a:gd name="T34" fmla="*/ 1546 w 262"/>
                    <a:gd name="T35" fmla="*/ 10690 h 286"/>
                    <a:gd name="T36" fmla="*/ 3429 w 262"/>
                    <a:gd name="T37" fmla="*/ 11719 h 286"/>
                    <a:gd name="T38" fmla="*/ 2957 w 262"/>
                    <a:gd name="T39" fmla="*/ 11154 h 286"/>
                    <a:gd name="T40" fmla="*/ 4201 w 262"/>
                    <a:gd name="T41" fmla="*/ 10272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2"/>
                    <a:gd name="T64" fmla="*/ 0 h 286"/>
                    <a:gd name="T65" fmla="*/ 262 w 262"/>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2" h="286">
                      <a:moveTo>
                        <a:pt x="33" y="251"/>
                      </a:moveTo>
                      <a:cubicBezTo>
                        <a:pt x="19" y="239"/>
                        <a:pt x="11" y="222"/>
                        <a:pt x="11" y="203"/>
                      </a:cubicBezTo>
                      <a:cubicBezTo>
                        <a:pt x="11" y="180"/>
                        <a:pt x="24" y="160"/>
                        <a:pt x="43" y="149"/>
                      </a:cubicBezTo>
                      <a:cubicBezTo>
                        <a:pt x="41" y="145"/>
                        <a:pt x="39" y="139"/>
                        <a:pt x="39" y="134"/>
                      </a:cubicBezTo>
                      <a:cubicBezTo>
                        <a:pt x="39" y="120"/>
                        <a:pt x="48" y="109"/>
                        <a:pt x="61" y="106"/>
                      </a:cubicBezTo>
                      <a:cubicBezTo>
                        <a:pt x="62" y="54"/>
                        <a:pt x="108" y="11"/>
                        <a:pt x="164" y="11"/>
                      </a:cubicBezTo>
                      <a:cubicBezTo>
                        <a:pt x="181" y="11"/>
                        <a:pt x="197" y="15"/>
                        <a:pt x="212" y="22"/>
                      </a:cubicBezTo>
                      <a:cubicBezTo>
                        <a:pt x="218" y="19"/>
                        <a:pt x="225" y="17"/>
                        <a:pt x="233" y="17"/>
                      </a:cubicBezTo>
                      <a:cubicBezTo>
                        <a:pt x="244" y="17"/>
                        <a:pt x="254" y="21"/>
                        <a:pt x="262" y="27"/>
                      </a:cubicBezTo>
                      <a:cubicBezTo>
                        <a:pt x="253" y="15"/>
                        <a:pt x="239"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2"/>
                        <a:pt x="18" y="281"/>
                        <a:pt x="27" y="286"/>
                      </a:cubicBezTo>
                      <a:cubicBezTo>
                        <a:pt x="24" y="282"/>
                        <a:pt x="23" y="277"/>
                        <a:pt x="23" y="272"/>
                      </a:cubicBezTo>
                      <a:cubicBezTo>
                        <a:pt x="23" y="263"/>
                        <a:pt x="27" y="256"/>
                        <a:pt x="33" y="251"/>
                      </a:cubicBezTo>
                      <a:close/>
                    </a:path>
                  </a:pathLst>
                </a:custGeom>
                <a:solidFill>
                  <a:schemeClr val="bg1"/>
                </a:solidFill>
                <a:ln w="12700">
                  <a:solidFill>
                    <a:srgbClr val="C0C0C0"/>
                  </a:solidFill>
                  <a:round/>
                  <a:headEnd/>
                  <a:tailEnd/>
                </a:ln>
              </p:spPr>
              <p:txBody>
                <a:bodyPr wrap="none" anchor="ctr"/>
                <a:lstStyle/>
                <a:p>
                  <a:endParaRPr lang="en-US"/>
                </a:p>
              </p:txBody>
            </p:sp>
          </p:grpSp>
        </p:grpSp>
      </p:grpSp>
      <p:sp>
        <p:nvSpPr>
          <p:cNvPr id="321" name="Text Box 541"/>
          <p:cNvSpPr txBox="1">
            <a:spLocks noChangeArrowheads="1"/>
          </p:cNvSpPr>
          <p:nvPr/>
        </p:nvSpPr>
        <p:spPr bwMode="gray">
          <a:xfrm>
            <a:off x="2087563" y="2573338"/>
            <a:ext cx="655637" cy="246062"/>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Internet</a:t>
            </a:r>
          </a:p>
        </p:txBody>
      </p:sp>
      <p:sp>
        <p:nvSpPr>
          <p:cNvPr id="322" name="Text Box 541"/>
          <p:cNvSpPr txBox="1">
            <a:spLocks noChangeArrowheads="1"/>
          </p:cNvSpPr>
          <p:nvPr/>
        </p:nvSpPr>
        <p:spPr bwMode="gray">
          <a:xfrm>
            <a:off x="344488" y="3449638"/>
            <a:ext cx="1412875" cy="246062"/>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Branch Office Users</a:t>
            </a:r>
          </a:p>
        </p:txBody>
      </p:sp>
      <p:grpSp>
        <p:nvGrpSpPr>
          <p:cNvPr id="314" name="Group 120"/>
          <p:cNvGrpSpPr>
            <a:grpSpLocks/>
          </p:cNvGrpSpPr>
          <p:nvPr/>
        </p:nvGrpSpPr>
        <p:grpSpPr bwMode="auto">
          <a:xfrm>
            <a:off x="1587500" y="4899025"/>
            <a:ext cx="1435100" cy="917575"/>
            <a:chOff x="4180" y="2712"/>
            <a:chExt cx="1270" cy="811"/>
          </a:xfrm>
        </p:grpSpPr>
        <p:pic>
          <p:nvPicPr>
            <p:cNvPr id="324" name="Picture 121"/>
            <p:cNvPicPr>
              <a:picLocks noChangeAspect="1" noChangeArrowheads="1"/>
            </p:cNvPicPr>
            <p:nvPr/>
          </p:nvPicPr>
          <p:blipFill>
            <a:blip r:embed="rId12" cstate="print">
              <a:lum bright="18000"/>
            </a:blip>
            <a:srcRect/>
            <a:stretch>
              <a:fillRect/>
            </a:stretch>
          </p:blipFill>
          <p:spPr bwMode="gray">
            <a:xfrm>
              <a:off x="4180" y="3353"/>
              <a:ext cx="1222" cy="170"/>
            </a:xfrm>
            <a:prstGeom prst="rect">
              <a:avLst/>
            </a:prstGeom>
            <a:noFill/>
            <a:ln w="9525">
              <a:noFill/>
              <a:miter lim="800000"/>
              <a:headEnd/>
              <a:tailEnd/>
            </a:ln>
          </p:spPr>
        </p:pic>
        <p:grpSp>
          <p:nvGrpSpPr>
            <p:cNvPr id="315" name="Group 122"/>
            <p:cNvGrpSpPr>
              <a:grpSpLocks/>
            </p:cNvGrpSpPr>
            <p:nvPr/>
          </p:nvGrpSpPr>
          <p:grpSpPr bwMode="auto">
            <a:xfrm>
              <a:off x="4321" y="2712"/>
              <a:ext cx="1129" cy="680"/>
              <a:chOff x="4321" y="2712"/>
              <a:chExt cx="1129" cy="680"/>
            </a:xfrm>
          </p:grpSpPr>
          <p:grpSp>
            <p:nvGrpSpPr>
              <p:cNvPr id="316" name="Group 123"/>
              <p:cNvGrpSpPr>
                <a:grpSpLocks/>
              </p:cNvGrpSpPr>
              <p:nvPr/>
            </p:nvGrpSpPr>
            <p:grpSpPr bwMode="auto">
              <a:xfrm>
                <a:off x="4321" y="2712"/>
                <a:ext cx="998" cy="680"/>
                <a:chOff x="1654" y="2712"/>
                <a:chExt cx="998" cy="680"/>
              </a:xfrm>
            </p:grpSpPr>
            <p:sp>
              <p:nvSpPr>
                <p:cNvPr id="330" name="Freeform 124"/>
                <p:cNvSpPr>
                  <a:spLocks/>
                </p:cNvSpPr>
                <p:nvPr/>
              </p:nvSpPr>
              <p:spPr bwMode="gray">
                <a:xfrm>
                  <a:off x="1654" y="2712"/>
                  <a:ext cx="998" cy="680"/>
                </a:xfrm>
                <a:custGeom>
                  <a:avLst/>
                  <a:gdLst>
                    <a:gd name="T0" fmla="*/ 48495 w 378"/>
                    <a:gd name="T1" fmla="*/ 7524 h 324"/>
                    <a:gd name="T2" fmla="*/ 46307 w 378"/>
                    <a:gd name="T3" fmla="*/ 5862 h 324"/>
                    <a:gd name="T4" fmla="*/ 47463 w 378"/>
                    <a:gd name="T5" fmla="*/ 4854 h 324"/>
                    <a:gd name="T6" fmla="*/ 43344 w 378"/>
                    <a:gd name="T7" fmla="*/ 3375 h 324"/>
                    <a:gd name="T8" fmla="*/ 37620 w 378"/>
                    <a:gd name="T9" fmla="*/ 1708 h 324"/>
                    <a:gd name="T10" fmla="*/ 34748 w 378"/>
                    <a:gd name="T11" fmla="*/ 1960 h 324"/>
                    <a:gd name="T12" fmla="*/ 28469 w 378"/>
                    <a:gd name="T13" fmla="*/ 252 h 324"/>
                    <a:gd name="T14" fmla="*/ 25805 w 378"/>
                    <a:gd name="T15" fmla="*/ 445 h 324"/>
                    <a:gd name="T16" fmla="*/ 19635 w 378"/>
                    <a:gd name="T17" fmla="*/ 0 h 324"/>
                    <a:gd name="T18" fmla="*/ 6421 w 378"/>
                    <a:gd name="T19" fmla="*/ 3864 h 324"/>
                    <a:gd name="T20" fmla="*/ 3591 w 378"/>
                    <a:gd name="T21" fmla="*/ 4999 h 324"/>
                    <a:gd name="T22" fmla="*/ 4084 w 378"/>
                    <a:gd name="T23" fmla="*/ 5629 h 324"/>
                    <a:gd name="T24" fmla="*/ 0 w 378"/>
                    <a:gd name="T25" fmla="*/ 7822 h 324"/>
                    <a:gd name="T26" fmla="*/ 2817 w 378"/>
                    <a:gd name="T27" fmla="*/ 9778 h 324"/>
                    <a:gd name="T28" fmla="*/ 1547 w 378"/>
                    <a:gd name="T29" fmla="*/ 10632 h 324"/>
                    <a:gd name="T30" fmla="*/ 5151 w 378"/>
                    <a:gd name="T31" fmla="*/ 11778 h 324"/>
                    <a:gd name="T32" fmla="*/ 8058 w 378"/>
                    <a:gd name="T33" fmla="*/ 11369 h 324"/>
                    <a:gd name="T34" fmla="*/ 16821 w 378"/>
                    <a:gd name="T35" fmla="*/ 12905 h 324"/>
                    <a:gd name="T36" fmla="*/ 22988 w 378"/>
                    <a:gd name="T37" fmla="*/ 12303 h 324"/>
                    <a:gd name="T38" fmla="*/ 30811 w 378"/>
                    <a:gd name="T39" fmla="*/ 13193 h 324"/>
                    <a:gd name="T40" fmla="*/ 41058 w 378"/>
                    <a:gd name="T41" fmla="*/ 11369 h 324"/>
                    <a:gd name="T42" fmla="*/ 44263 w 378"/>
                    <a:gd name="T43" fmla="*/ 10223 h 324"/>
                    <a:gd name="T44" fmla="*/ 44020 w 378"/>
                    <a:gd name="T45" fmla="*/ 9778 h 324"/>
                    <a:gd name="T46" fmla="*/ 48495 w 378"/>
                    <a:gd name="T47" fmla="*/ 7524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rotWithShape="1">
                  <a:gsLst>
                    <a:gs pos="0">
                      <a:srgbClr val="797979"/>
                    </a:gs>
                    <a:gs pos="100000">
                      <a:srgbClr val="DDDDDD"/>
                    </a:gs>
                  </a:gsLst>
                  <a:lin ang="2700000" scaled="1"/>
                </a:gradFill>
                <a:ln w="3175">
                  <a:solidFill>
                    <a:srgbClr val="F8F8F8"/>
                  </a:solidFill>
                  <a:miter lim="800000"/>
                  <a:headEnd/>
                  <a:tailEnd/>
                </a:ln>
              </p:spPr>
              <p:txBody>
                <a:bodyPr/>
                <a:lstStyle/>
                <a:p>
                  <a:endParaRPr lang="en-US"/>
                </a:p>
              </p:txBody>
            </p:sp>
            <p:sp>
              <p:nvSpPr>
                <p:cNvPr id="331" name="Freeform 125"/>
                <p:cNvSpPr>
                  <a:spLocks/>
                </p:cNvSpPr>
                <p:nvPr/>
              </p:nvSpPr>
              <p:spPr bwMode="gray">
                <a:xfrm>
                  <a:off x="1657" y="2712"/>
                  <a:ext cx="691" cy="600"/>
                </a:xfrm>
                <a:custGeom>
                  <a:avLst/>
                  <a:gdLst>
                    <a:gd name="T0" fmla="*/ 4201 w 262"/>
                    <a:gd name="T1" fmla="*/ 10210 h 286"/>
                    <a:gd name="T2" fmla="*/ 1390 w 262"/>
                    <a:gd name="T3" fmla="*/ 8257 h 286"/>
                    <a:gd name="T4" fmla="*/ 5467 w 262"/>
                    <a:gd name="T5" fmla="*/ 6065 h 286"/>
                    <a:gd name="T6" fmla="*/ 4987 w 262"/>
                    <a:gd name="T7" fmla="*/ 5448 h 286"/>
                    <a:gd name="T8" fmla="*/ 7799 w 262"/>
                    <a:gd name="T9" fmla="*/ 4305 h 286"/>
                    <a:gd name="T10" fmla="*/ 20952 w 262"/>
                    <a:gd name="T11" fmla="*/ 445 h 286"/>
                    <a:gd name="T12" fmla="*/ 27044 w 262"/>
                    <a:gd name="T13" fmla="*/ 894 h 286"/>
                    <a:gd name="T14" fmla="*/ 29758 w 262"/>
                    <a:gd name="T15" fmla="*/ 701 h 286"/>
                    <a:gd name="T16" fmla="*/ 33424 w 262"/>
                    <a:gd name="T17" fmla="*/ 1110 h 286"/>
                    <a:gd name="T18" fmla="*/ 28360 w 262"/>
                    <a:gd name="T19" fmla="*/ 252 h 286"/>
                    <a:gd name="T20" fmla="*/ 25646 w 262"/>
                    <a:gd name="T21" fmla="*/ 445 h 286"/>
                    <a:gd name="T22" fmla="*/ 19554 w 262"/>
                    <a:gd name="T23" fmla="*/ 0 h 286"/>
                    <a:gd name="T24" fmla="*/ 6385 w 262"/>
                    <a:gd name="T25" fmla="*/ 3852 h 286"/>
                    <a:gd name="T26" fmla="*/ 3576 w 262"/>
                    <a:gd name="T27" fmla="*/ 4995 h 286"/>
                    <a:gd name="T28" fmla="*/ 4077 w 262"/>
                    <a:gd name="T29" fmla="*/ 5616 h 286"/>
                    <a:gd name="T30" fmla="*/ 0 w 262"/>
                    <a:gd name="T31" fmla="*/ 7804 h 286"/>
                    <a:gd name="T32" fmla="*/ 2811 w 262"/>
                    <a:gd name="T33" fmla="*/ 9741 h 286"/>
                    <a:gd name="T34" fmla="*/ 1546 w 262"/>
                    <a:gd name="T35" fmla="*/ 10620 h 286"/>
                    <a:gd name="T36" fmla="*/ 3429 w 262"/>
                    <a:gd name="T37" fmla="*/ 11624 h 286"/>
                    <a:gd name="T38" fmla="*/ 2957 w 262"/>
                    <a:gd name="T39" fmla="*/ 11060 h 286"/>
                    <a:gd name="T40" fmla="*/ 4201 w 262"/>
                    <a:gd name="T41" fmla="*/ 10210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2"/>
                    <a:gd name="T64" fmla="*/ 0 h 286"/>
                    <a:gd name="T65" fmla="*/ 262 w 262"/>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2" h="286">
                      <a:moveTo>
                        <a:pt x="33" y="251"/>
                      </a:moveTo>
                      <a:cubicBezTo>
                        <a:pt x="19" y="239"/>
                        <a:pt x="11" y="222"/>
                        <a:pt x="11" y="203"/>
                      </a:cubicBezTo>
                      <a:cubicBezTo>
                        <a:pt x="11" y="180"/>
                        <a:pt x="24" y="160"/>
                        <a:pt x="43" y="149"/>
                      </a:cubicBezTo>
                      <a:cubicBezTo>
                        <a:pt x="41" y="145"/>
                        <a:pt x="39" y="139"/>
                        <a:pt x="39" y="134"/>
                      </a:cubicBezTo>
                      <a:cubicBezTo>
                        <a:pt x="39" y="120"/>
                        <a:pt x="48" y="109"/>
                        <a:pt x="61" y="106"/>
                      </a:cubicBezTo>
                      <a:cubicBezTo>
                        <a:pt x="62" y="54"/>
                        <a:pt x="108" y="11"/>
                        <a:pt x="164" y="11"/>
                      </a:cubicBezTo>
                      <a:cubicBezTo>
                        <a:pt x="181" y="11"/>
                        <a:pt x="197" y="15"/>
                        <a:pt x="212" y="22"/>
                      </a:cubicBezTo>
                      <a:cubicBezTo>
                        <a:pt x="218" y="19"/>
                        <a:pt x="225" y="17"/>
                        <a:pt x="233" y="17"/>
                      </a:cubicBezTo>
                      <a:cubicBezTo>
                        <a:pt x="244" y="17"/>
                        <a:pt x="254" y="21"/>
                        <a:pt x="262" y="27"/>
                      </a:cubicBezTo>
                      <a:cubicBezTo>
                        <a:pt x="253" y="15"/>
                        <a:pt x="239"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2"/>
                        <a:pt x="18" y="281"/>
                        <a:pt x="27" y="286"/>
                      </a:cubicBezTo>
                      <a:cubicBezTo>
                        <a:pt x="24" y="282"/>
                        <a:pt x="23" y="277"/>
                        <a:pt x="23" y="272"/>
                      </a:cubicBezTo>
                      <a:cubicBezTo>
                        <a:pt x="23" y="263"/>
                        <a:pt x="27" y="256"/>
                        <a:pt x="33" y="251"/>
                      </a:cubicBezTo>
                      <a:close/>
                    </a:path>
                  </a:pathLst>
                </a:custGeom>
                <a:solidFill>
                  <a:schemeClr val="bg1"/>
                </a:solidFill>
                <a:ln w="12700">
                  <a:solidFill>
                    <a:srgbClr val="C0C0C0"/>
                  </a:solidFill>
                  <a:round/>
                  <a:headEnd/>
                  <a:tailEnd/>
                </a:ln>
              </p:spPr>
              <p:txBody>
                <a:bodyPr wrap="none" anchor="ctr"/>
                <a:lstStyle/>
                <a:p>
                  <a:endParaRPr lang="en-US"/>
                </a:p>
              </p:txBody>
            </p:sp>
          </p:grpSp>
          <p:grpSp>
            <p:nvGrpSpPr>
              <p:cNvPr id="323" name="Group 126"/>
              <p:cNvGrpSpPr>
                <a:grpSpLocks/>
              </p:cNvGrpSpPr>
              <p:nvPr/>
            </p:nvGrpSpPr>
            <p:grpSpPr bwMode="auto">
              <a:xfrm>
                <a:off x="4907" y="2827"/>
                <a:ext cx="543" cy="370"/>
                <a:chOff x="1654" y="2712"/>
                <a:chExt cx="998" cy="680"/>
              </a:xfrm>
            </p:grpSpPr>
            <p:sp>
              <p:nvSpPr>
                <p:cNvPr id="328" name="Freeform 127"/>
                <p:cNvSpPr>
                  <a:spLocks/>
                </p:cNvSpPr>
                <p:nvPr/>
              </p:nvSpPr>
              <p:spPr bwMode="gray">
                <a:xfrm>
                  <a:off x="1654" y="2712"/>
                  <a:ext cx="998" cy="680"/>
                </a:xfrm>
                <a:custGeom>
                  <a:avLst/>
                  <a:gdLst>
                    <a:gd name="T0" fmla="*/ 48495 w 378"/>
                    <a:gd name="T1" fmla="*/ 7524 h 324"/>
                    <a:gd name="T2" fmla="*/ 46307 w 378"/>
                    <a:gd name="T3" fmla="*/ 5862 h 324"/>
                    <a:gd name="T4" fmla="*/ 47463 w 378"/>
                    <a:gd name="T5" fmla="*/ 4854 h 324"/>
                    <a:gd name="T6" fmla="*/ 43344 w 378"/>
                    <a:gd name="T7" fmla="*/ 3375 h 324"/>
                    <a:gd name="T8" fmla="*/ 37620 w 378"/>
                    <a:gd name="T9" fmla="*/ 1708 h 324"/>
                    <a:gd name="T10" fmla="*/ 34748 w 378"/>
                    <a:gd name="T11" fmla="*/ 1960 h 324"/>
                    <a:gd name="T12" fmla="*/ 28469 w 378"/>
                    <a:gd name="T13" fmla="*/ 252 h 324"/>
                    <a:gd name="T14" fmla="*/ 25805 w 378"/>
                    <a:gd name="T15" fmla="*/ 445 h 324"/>
                    <a:gd name="T16" fmla="*/ 19635 w 378"/>
                    <a:gd name="T17" fmla="*/ 0 h 324"/>
                    <a:gd name="T18" fmla="*/ 6421 w 378"/>
                    <a:gd name="T19" fmla="*/ 3864 h 324"/>
                    <a:gd name="T20" fmla="*/ 3591 w 378"/>
                    <a:gd name="T21" fmla="*/ 4999 h 324"/>
                    <a:gd name="T22" fmla="*/ 4084 w 378"/>
                    <a:gd name="T23" fmla="*/ 5629 h 324"/>
                    <a:gd name="T24" fmla="*/ 0 w 378"/>
                    <a:gd name="T25" fmla="*/ 7822 h 324"/>
                    <a:gd name="T26" fmla="*/ 2817 w 378"/>
                    <a:gd name="T27" fmla="*/ 9778 h 324"/>
                    <a:gd name="T28" fmla="*/ 1547 w 378"/>
                    <a:gd name="T29" fmla="*/ 10632 h 324"/>
                    <a:gd name="T30" fmla="*/ 5151 w 378"/>
                    <a:gd name="T31" fmla="*/ 11778 h 324"/>
                    <a:gd name="T32" fmla="*/ 8058 w 378"/>
                    <a:gd name="T33" fmla="*/ 11369 h 324"/>
                    <a:gd name="T34" fmla="*/ 16821 w 378"/>
                    <a:gd name="T35" fmla="*/ 12905 h 324"/>
                    <a:gd name="T36" fmla="*/ 22988 w 378"/>
                    <a:gd name="T37" fmla="*/ 12303 h 324"/>
                    <a:gd name="T38" fmla="*/ 30811 w 378"/>
                    <a:gd name="T39" fmla="*/ 13193 h 324"/>
                    <a:gd name="T40" fmla="*/ 41058 w 378"/>
                    <a:gd name="T41" fmla="*/ 11369 h 324"/>
                    <a:gd name="T42" fmla="*/ 44263 w 378"/>
                    <a:gd name="T43" fmla="*/ 10223 h 324"/>
                    <a:gd name="T44" fmla="*/ 44020 w 378"/>
                    <a:gd name="T45" fmla="*/ 9778 h 324"/>
                    <a:gd name="T46" fmla="*/ 48495 w 378"/>
                    <a:gd name="T47" fmla="*/ 7524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rotWithShape="1">
                  <a:gsLst>
                    <a:gs pos="0">
                      <a:srgbClr val="797979"/>
                    </a:gs>
                    <a:gs pos="100000">
                      <a:srgbClr val="DDDDDD"/>
                    </a:gs>
                  </a:gsLst>
                  <a:lin ang="2700000" scaled="1"/>
                </a:gradFill>
                <a:ln w="3175">
                  <a:solidFill>
                    <a:srgbClr val="F8F8F8"/>
                  </a:solidFill>
                  <a:miter lim="800000"/>
                  <a:headEnd/>
                  <a:tailEnd/>
                </a:ln>
              </p:spPr>
              <p:txBody>
                <a:bodyPr/>
                <a:lstStyle/>
                <a:p>
                  <a:endParaRPr lang="en-US"/>
                </a:p>
              </p:txBody>
            </p:sp>
            <p:sp>
              <p:nvSpPr>
                <p:cNvPr id="329" name="Freeform 128"/>
                <p:cNvSpPr>
                  <a:spLocks/>
                </p:cNvSpPr>
                <p:nvPr/>
              </p:nvSpPr>
              <p:spPr bwMode="gray">
                <a:xfrm>
                  <a:off x="1656" y="2716"/>
                  <a:ext cx="691" cy="601"/>
                </a:xfrm>
                <a:custGeom>
                  <a:avLst/>
                  <a:gdLst>
                    <a:gd name="T0" fmla="*/ 4201 w 262"/>
                    <a:gd name="T1" fmla="*/ 10272 h 286"/>
                    <a:gd name="T2" fmla="*/ 1390 w 262"/>
                    <a:gd name="T3" fmla="*/ 8324 h 286"/>
                    <a:gd name="T4" fmla="*/ 5467 w 262"/>
                    <a:gd name="T5" fmla="*/ 6107 h 286"/>
                    <a:gd name="T6" fmla="*/ 4987 w 262"/>
                    <a:gd name="T7" fmla="*/ 5501 h 286"/>
                    <a:gd name="T8" fmla="*/ 7799 w 262"/>
                    <a:gd name="T9" fmla="*/ 4354 h 286"/>
                    <a:gd name="T10" fmla="*/ 20952 w 262"/>
                    <a:gd name="T11" fmla="*/ 445 h 286"/>
                    <a:gd name="T12" fmla="*/ 27044 w 262"/>
                    <a:gd name="T13" fmla="*/ 901 h 286"/>
                    <a:gd name="T14" fmla="*/ 29758 w 262"/>
                    <a:gd name="T15" fmla="*/ 706 h 286"/>
                    <a:gd name="T16" fmla="*/ 33424 w 262"/>
                    <a:gd name="T17" fmla="*/ 1114 h 286"/>
                    <a:gd name="T18" fmla="*/ 28360 w 262"/>
                    <a:gd name="T19" fmla="*/ 252 h 286"/>
                    <a:gd name="T20" fmla="*/ 25646 w 262"/>
                    <a:gd name="T21" fmla="*/ 445 h 286"/>
                    <a:gd name="T22" fmla="*/ 19554 w 262"/>
                    <a:gd name="T23" fmla="*/ 0 h 286"/>
                    <a:gd name="T24" fmla="*/ 6385 w 262"/>
                    <a:gd name="T25" fmla="*/ 3900 h 286"/>
                    <a:gd name="T26" fmla="*/ 3576 w 262"/>
                    <a:gd name="T27" fmla="*/ 5029 h 286"/>
                    <a:gd name="T28" fmla="*/ 4077 w 262"/>
                    <a:gd name="T29" fmla="*/ 5653 h 286"/>
                    <a:gd name="T30" fmla="*/ 0 w 262"/>
                    <a:gd name="T31" fmla="*/ 7859 h 286"/>
                    <a:gd name="T32" fmla="*/ 2811 w 262"/>
                    <a:gd name="T33" fmla="*/ 9826 h 286"/>
                    <a:gd name="T34" fmla="*/ 1546 w 262"/>
                    <a:gd name="T35" fmla="*/ 10690 h 286"/>
                    <a:gd name="T36" fmla="*/ 3429 w 262"/>
                    <a:gd name="T37" fmla="*/ 11719 h 286"/>
                    <a:gd name="T38" fmla="*/ 2957 w 262"/>
                    <a:gd name="T39" fmla="*/ 11154 h 286"/>
                    <a:gd name="T40" fmla="*/ 4201 w 262"/>
                    <a:gd name="T41" fmla="*/ 10272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2"/>
                    <a:gd name="T64" fmla="*/ 0 h 286"/>
                    <a:gd name="T65" fmla="*/ 262 w 262"/>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2" h="286">
                      <a:moveTo>
                        <a:pt x="33" y="251"/>
                      </a:moveTo>
                      <a:cubicBezTo>
                        <a:pt x="19" y="239"/>
                        <a:pt x="11" y="222"/>
                        <a:pt x="11" y="203"/>
                      </a:cubicBezTo>
                      <a:cubicBezTo>
                        <a:pt x="11" y="180"/>
                        <a:pt x="24" y="160"/>
                        <a:pt x="43" y="149"/>
                      </a:cubicBezTo>
                      <a:cubicBezTo>
                        <a:pt x="41" y="145"/>
                        <a:pt x="39" y="139"/>
                        <a:pt x="39" y="134"/>
                      </a:cubicBezTo>
                      <a:cubicBezTo>
                        <a:pt x="39" y="120"/>
                        <a:pt x="48" y="109"/>
                        <a:pt x="61" y="106"/>
                      </a:cubicBezTo>
                      <a:cubicBezTo>
                        <a:pt x="62" y="54"/>
                        <a:pt x="108" y="11"/>
                        <a:pt x="164" y="11"/>
                      </a:cubicBezTo>
                      <a:cubicBezTo>
                        <a:pt x="181" y="11"/>
                        <a:pt x="197" y="15"/>
                        <a:pt x="212" y="22"/>
                      </a:cubicBezTo>
                      <a:cubicBezTo>
                        <a:pt x="218" y="19"/>
                        <a:pt x="225" y="17"/>
                        <a:pt x="233" y="17"/>
                      </a:cubicBezTo>
                      <a:cubicBezTo>
                        <a:pt x="244" y="17"/>
                        <a:pt x="254" y="21"/>
                        <a:pt x="262" y="27"/>
                      </a:cubicBezTo>
                      <a:cubicBezTo>
                        <a:pt x="253" y="15"/>
                        <a:pt x="239"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2"/>
                        <a:pt x="18" y="281"/>
                        <a:pt x="27" y="286"/>
                      </a:cubicBezTo>
                      <a:cubicBezTo>
                        <a:pt x="24" y="282"/>
                        <a:pt x="23" y="277"/>
                        <a:pt x="23" y="272"/>
                      </a:cubicBezTo>
                      <a:cubicBezTo>
                        <a:pt x="23" y="263"/>
                        <a:pt x="27" y="256"/>
                        <a:pt x="33" y="251"/>
                      </a:cubicBezTo>
                      <a:close/>
                    </a:path>
                  </a:pathLst>
                </a:custGeom>
                <a:solidFill>
                  <a:schemeClr val="bg1"/>
                </a:solidFill>
                <a:ln w="12700">
                  <a:solidFill>
                    <a:srgbClr val="C0C0C0"/>
                  </a:solidFill>
                  <a:round/>
                  <a:headEnd/>
                  <a:tailEnd/>
                </a:ln>
              </p:spPr>
              <p:txBody>
                <a:bodyPr wrap="none" anchor="ctr"/>
                <a:lstStyle/>
                <a:p>
                  <a:endParaRPr lang="en-US"/>
                </a:p>
              </p:txBody>
            </p:sp>
          </p:grpSp>
        </p:grpSp>
      </p:grpSp>
      <p:sp>
        <p:nvSpPr>
          <p:cNvPr id="332" name="Text Box 541"/>
          <p:cNvSpPr txBox="1">
            <a:spLocks noChangeArrowheads="1"/>
          </p:cNvSpPr>
          <p:nvPr/>
        </p:nvSpPr>
        <p:spPr bwMode="gray">
          <a:xfrm>
            <a:off x="1941513" y="5141913"/>
            <a:ext cx="946150" cy="400050"/>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Internal LAN</a:t>
            </a:r>
          </a:p>
          <a:p>
            <a:pPr algn="ctr"/>
            <a:r>
              <a:rPr lang="en-US" sz="1000" b="1" noProof="1">
                <a:solidFill>
                  <a:srgbClr val="333333"/>
                </a:solidFill>
                <a:cs typeface="Arial" pitchFamily="34" charset="0"/>
              </a:rPr>
              <a:t>VLAN2</a:t>
            </a:r>
          </a:p>
        </p:txBody>
      </p:sp>
      <p:grpSp>
        <p:nvGrpSpPr>
          <p:cNvPr id="325" name="Group 322"/>
          <p:cNvGrpSpPr>
            <a:grpSpLocks/>
          </p:cNvGrpSpPr>
          <p:nvPr/>
        </p:nvGrpSpPr>
        <p:grpSpPr bwMode="auto">
          <a:xfrm>
            <a:off x="762000" y="5741988"/>
            <a:ext cx="509588" cy="381000"/>
            <a:chOff x="1606" y="2518"/>
            <a:chExt cx="1171" cy="875"/>
          </a:xfrm>
        </p:grpSpPr>
        <p:grpSp>
          <p:nvGrpSpPr>
            <p:cNvPr id="326" name="Group 323"/>
            <p:cNvGrpSpPr>
              <a:grpSpLocks/>
            </p:cNvGrpSpPr>
            <p:nvPr/>
          </p:nvGrpSpPr>
          <p:grpSpPr bwMode="auto">
            <a:xfrm>
              <a:off x="1606" y="2518"/>
              <a:ext cx="1171" cy="875"/>
              <a:chOff x="4352" y="2518"/>
              <a:chExt cx="1171" cy="875"/>
            </a:xfrm>
          </p:grpSpPr>
          <p:sp>
            <p:nvSpPr>
              <p:cNvPr id="336" name="Freeform 324"/>
              <p:cNvSpPr>
                <a:spLocks/>
              </p:cNvSpPr>
              <p:nvPr/>
            </p:nvSpPr>
            <p:spPr bwMode="gray">
              <a:xfrm>
                <a:off x="4352" y="3126"/>
                <a:ext cx="1171" cy="208"/>
              </a:xfrm>
              <a:custGeom>
                <a:avLst/>
                <a:gdLst>
                  <a:gd name="T0" fmla="*/ 25322 w 543"/>
                  <a:gd name="T1" fmla="*/ 4587 h 96"/>
                  <a:gd name="T2" fmla="*/ 25322 w 543"/>
                  <a:gd name="T3" fmla="*/ 4587 h 96"/>
                  <a:gd name="T4" fmla="*/ 25244 w 543"/>
                  <a:gd name="T5" fmla="*/ 4385 h 96"/>
                  <a:gd name="T6" fmla="*/ 21453 w 543"/>
                  <a:gd name="T7" fmla="*/ 375 h 96"/>
                  <a:gd name="T8" fmla="*/ 20649 w 543"/>
                  <a:gd name="T9" fmla="*/ 0 h 96"/>
                  <a:gd name="T10" fmla="*/ 4673 w 543"/>
                  <a:gd name="T11" fmla="*/ 0 h 96"/>
                  <a:gd name="T12" fmla="*/ 3912 w 543"/>
                  <a:gd name="T13" fmla="*/ 325 h 96"/>
                  <a:gd name="T14" fmla="*/ 129 w 543"/>
                  <a:gd name="T15" fmla="*/ 4385 h 96"/>
                  <a:gd name="T16" fmla="*/ 0 w 543"/>
                  <a:gd name="T17" fmla="*/ 4587 h 96"/>
                  <a:gd name="T18" fmla="*/ 0 w 543"/>
                  <a:gd name="T19" fmla="*/ 4587 h 96"/>
                  <a:gd name="T20" fmla="*/ 25322 w 543"/>
                  <a:gd name="T21" fmla="*/ 458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337" name="Freeform 325"/>
              <p:cNvSpPr>
                <a:spLocks/>
              </p:cNvSpPr>
              <p:nvPr/>
            </p:nvSpPr>
            <p:spPr bwMode="gray">
              <a:xfrm>
                <a:off x="4545" y="2546"/>
                <a:ext cx="786" cy="573"/>
              </a:xfrm>
              <a:custGeom>
                <a:avLst/>
                <a:gdLst>
                  <a:gd name="T0" fmla="*/ 16482 w 364"/>
                  <a:gd name="T1" fmla="*/ 0 h 265"/>
                  <a:gd name="T2" fmla="*/ 16482 w 364"/>
                  <a:gd name="T3" fmla="*/ 11436 h 265"/>
                  <a:gd name="T4" fmla="*/ 607 w 364"/>
                  <a:gd name="T5" fmla="*/ 11436 h 265"/>
                  <a:gd name="T6" fmla="*/ 607 w 364"/>
                  <a:gd name="T7" fmla="*/ 0 h 265"/>
                  <a:gd name="T8" fmla="*/ 0 w 364"/>
                  <a:gd name="T9" fmla="*/ 0 h 265"/>
                  <a:gd name="T10" fmla="*/ 0 w 364"/>
                  <a:gd name="T11" fmla="*/ 12245 h 265"/>
                  <a:gd name="T12" fmla="*/ 281 w 364"/>
                  <a:gd name="T13" fmla="*/ 12526 h 265"/>
                  <a:gd name="T14" fmla="*/ 16847 w 364"/>
                  <a:gd name="T15" fmla="*/ 12526 h 265"/>
                  <a:gd name="T16" fmla="*/ 17085 w 364"/>
                  <a:gd name="T17" fmla="*/ 12245 h 265"/>
                  <a:gd name="T18" fmla="*/ 17085 w 364"/>
                  <a:gd name="T19" fmla="*/ 0 h 265"/>
                  <a:gd name="T20" fmla="*/ 16482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grpSp>
            <p:nvGrpSpPr>
              <p:cNvPr id="327" name="Group 326"/>
              <p:cNvGrpSpPr>
                <a:grpSpLocks/>
              </p:cNvGrpSpPr>
              <p:nvPr/>
            </p:nvGrpSpPr>
            <p:grpSpPr bwMode="auto">
              <a:xfrm>
                <a:off x="4574" y="2546"/>
                <a:ext cx="730" cy="522"/>
                <a:chOff x="4574" y="2546"/>
                <a:chExt cx="730" cy="522"/>
              </a:xfrm>
            </p:grpSpPr>
            <p:sp>
              <p:nvSpPr>
                <p:cNvPr id="350" name="Freeform 327"/>
                <p:cNvSpPr>
                  <a:spLocks/>
                </p:cNvSpPr>
                <p:nvPr/>
              </p:nvSpPr>
              <p:spPr bwMode="gray">
                <a:xfrm>
                  <a:off x="4935" y="2546"/>
                  <a:ext cx="369" cy="522"/>
                </a:xfrm>
                <a:custGeom>
                  <a:avLst/>
                  <a:gdLst>
                    <a:gd name="T0" fmla="*/ 257 w 404"/>
                    <a:gd name="T1" fmla="*/ 0 h 571"/>
                    <a:gd name="T2" fmla="*/ 0 w 404"/>
                    <a:gd name="T3" fmla="*/ 0 h 571"/>
                    <a:gd name="T4" fmla="*/ 138 w 404"/>
                    <a:gd name="T5" fmla="*/ 365 h 571"/>
                    <a:gd name="T6" fmla="*/ 257 w 404"/>
                    <a:gd name="T7" fmla="*/ 365 h 571"/>
                    <a:gd name="T8" fmla="*/ 257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351" name="Freeform 328"/>
                <p:cNvSpPr>
                  <a:spLocks/>
                </p:cNvSpPr>
                <p:nvPr/>
              </p:nvSpPr>
              <p:spPr bwMode="gray">
                <a:xfrm>
                  <a:off x="4574" y="2627"/>
                  <a:ext cx="337" cy="441"/>
                </a:xfrm>
                <a:custGeom>
                  <a:avLst/>
                  <a:gdLst>
                    <a:gd name="T0" fmla="*/ 0 w 369"/>
                    <a:gd name="T1" fmla="*/ 309 h 482"/>
                    <a:gd name="T2" fmla="*/ 235 w 369"/>
                    <a:gd name="T3" fmla="*/ 309 h 482"/>
                    <a:gd name="T4" fmla="*/ 0 w 369"/>
                    <a:gd name="T5" fmla="*/ 0 h 482"/>
                    <a:gd name="T6" fmla="*/ 0 w 369"/>
                    <a:gd name="T7" fmla="*/ 309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352" name="Freeform 329"/>
                <p:cNvSpPr>
                  <a:spLocks/>
                </p:cNvSpPr>
                <p:nvPr/>
              </p:nvSpPr>
              <p:spPr bwMode="gray">
                <a:xfrm>
                  <a:off x="4574" y="2546"/>
                  <a:ext cx="559" cy="522"/>
                </a:xfrm>
                <a:custGeom>
                  <a:avLst/>
                  <a:gdLst>
                    <a:gd name="T0" fmla="*/ 0 w 612"/>
                    <a:gd name="T1" fmla="*/ 0 h 571"/>
                    <a:gd name="T2" fmla="*/ 0 w 612"/>
                    <a:gd name="T3" fmla="*/ 57 h 571"/>
                    <a:gd name="T4" fmla="*/ 235 w 612"/>
                    <a:gd name="T5" fmla="*/ 365 h 571"/>
                    <a:gd name="T6" fmla="*/ 390 w 612"/>
                    <a:gd name="T7" fmla="*/ 365 h 571"/>
                    <a:gd name="T8" fmla="*/ 251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339" name="Freeform 330"/>
              <p:cNvSpPr>
                <a:spLocks/>
              </p:cNvSpPr>
              <p:nvPr/>
            </p:nvSpPr>
            <p:spPr bwMode="gray">
              <a:xfrm>
                <a:off x="4545" y="2518"/>
                <a:ext cx="786" cy="28"/>
              </a:xfrm>
              <a:custGeom>
                <a:avLst/>
                <a:gdLst>
                  <a:gd name="T0" fmla="*/ 607 w 364"/>
                  <a:gd name="T1" fmla="*/ 599 h 13"/>
                  <a:gd name="T2" fmla="*/ 16482 w 364"/>
                  <a:gd name="T3" fmla="*/ 599 h 13"/>
                  <a:gd name="T4" fmla="*/ 16482 w 364"/>
                  <a:gd name="T5" fmla="*/ 599 h 13"/>
                  <a:gd name="T6" fmla="*/ 17085 w 364"/>
                  <a:gd name="T7" fmla="*/ 599 h 13"/>
                  <a:gd name="T8" fmla="*/ 17085 w 364"/>
                  <a:gd name="T9" fmla="*/ 278 h 13"/>
                  <a:gd name="T10" fmla="*/ 16847 w 364"/>
                  <a:gd name="T11" fmla="*/ 0 h 13"/>
                  <a:gd name="T12" fmla="*/ 281 w 364"/>
                  <a:gd name="T13" fmla="*/ 0 h 13"/>
                  <a:gd name="T14" fmla="*/ 0 w 364"/>
                  <a:gd name="T15" fmla="*/ 278 h 13"/>
                  <a:gd name="T16" fmla="*/ 0 w 364"/>
                  <a:gd name="T17" fmla="*/ 599 h 13"/>
                  <a:gd name="T18" fmla="*/ 607 w 364"/>
                  <a:gd name="T19" fmla="*/ 599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340" name="Rectangle 331"/>
              <p:cNvSpPr>
                <a:spLocks noChangeArrowheads="1"/>
              </p:cNvSpPr>
              <p:nvPr/>
            </p:nvSpPr>
            <p:spPr bwMode="gray">
              <a:xfrm>
                <a:off x="4943" y="2526"/>
                <a:ext cx="58" cy="11"/>
              </a:xfrm>
              <a:prstGeom prst="rect">
                <a:avLst/>
              </a:prstGeom>
              <a:solidFill>
                <a:srgbClr val="DBDBDB"/>
              </a:solidFill>
              <a:ln w="9525">
                <a:noFill/>
                <a:miter lim="800000"/>
                <a:headEnd/>
                <a:tailEnd/>
              </a:ln>
            </p:spPr>
            <p:txBody>
              <a:bodyPr/>
              <a:lstStyle/>
              <a:p>
                <a:endParaRPr lang="en-US"/>
              </a:p>
            </p:txBody>
          </p:sp>
          <p:sp>
            <p:nvSpPr>
              <p:cNvPr id="341" name="Rectangle 332"/>
              <p:cNvSpPr>
                <a:spLocks noChangeArrowheads="1"/>
              </p:cNvSpPr>
              <p:nvPr/>
            </p:nvSpPr>
            <p:spPr bwMode="gray">
              <a:xfrm>
                <a:off x="4877" y="2526"/>
                <a:ext cx="58" cy="11"/>
              </a:xfrm>
              <a:prstGeom prst="rect">
                <a:avLst/>
              </a:prstGeom>
              <a:solidFill>
                <a:srgbClr val="DBDBDB"/>
              </a:solidFill>
              <a:ln w="9525">
                <a:noFill/>
                <a:miter lim="800000"/>
                <a:headEnd/>
                <a:tailEnd/>
              </a:ln>
            </p:spPr>
            <p:txBody>
              <a:bodyPr/>
              <a:lstStyle/>
              <a:p>
                <a:endParaRPr lang="en-US"/>
              </a:p>
            </p:txBody>
          </p:sp>
          <p:sp>
            <p:nvSpPr>
              <p:cNvPr id="342" name="Rectangle 333"/>
              <p:cNvSpPr>
                <a:spLocks noChangeArrowheads="1"/>
              </p:cNvSpPr>
              <p:nvPr/>
            </p:nvSpPr>
            <p:spPr bwMode="gray">
              <a:xfrm>
                <a:off x="5213" y="3096"/>
                <a:ext cx="91" cy="32"/>
              </a:xfrm>
              <a:prstGeom prst="rect">
                <a:avLst/>
              </a:prstGeom>
              <a:solidFill>
                <a:srgbClr val="545454"/>
              </a:solidFill>
              <a:ln w="9525">
                <a:noFill/>
                <a:miter lim="800000"/>
                <a:headEnd/>
                <a:tailEnd/>
              </a:ln>
            </p:spPr>
            <p:txBody>
              <a:bodyPr/>
              <a:lstStyle/>
              <a:p>
                <a:endParaRPr lang="en-US"/>
              </a:p>
            </p:txBody>
          </p:sp>
          <p:sp>
            <p:nvSpPr>
              <p:cNvPr id="343" name="Rectangle 334"/>
              <p:cNvSpPr>
                <a:spLocks noChangeArrowheads="1"/>
              </p:cNvSpPr>
              <p:nvPr/>
            </p:nvSpPr>
            <p:spPr bwMode="gray">
              <a:xfrm>
                <a:off x="4574" y="3096"/>
                <a:ext cx="90" cy="32"/>
              </a:xfrm>
              <a:prstGeom prst="rect">
                <a:avLst/>
              </a:prstGeom>
              <a:solidFill>
                <a:srgbClr val="545454"/>
              </a:solidFill>
              <a:ln w="9525">
                <a:noFill/>
                <a:miter lim="800000"/>
                <a:headEnd/>
                <a:tailEnd/>
              </a:ln>
            </p:spPr>
            <p:txBody>
              <a:bodyPr/>
              <a:lstStyle/>
              <a:p>
                <a:endParaRPr lang="en-US"/>
              </a:p>
            </p:txBody>
          </p:sp>
          <p:sp>
            <p:nvSpPr>
              <p:cNvPr id="344"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w="9525">
                <a:noFill/>
                <a:miter lim="800000"/>
                <a:headEnd/>
                <a:tailEnd/>
              </a:ln>
            </p:spPr>
            <p:txBody>
              <a:bodyPr/>
              <a:lstStyle/>
              <a:p>
                <a:endParaRPr lang="en-US"/>
              </a:p>
            </p:txBody>
          </p:sp>
          <p:sp>
            <p:nvSpPr>
              <p:cNvPr id="345" name="Freeform 336"/>
              <p:cNvSpPr>
                <a:spLocks/>
              </p:cNvSpPr>
              <p:nvPr/>
            </p:nvSpPr>
            <p:spPr bwMode="gray">
              <a:xfrm>
                <a:off x="4352" y="3355"/>
                <a:ext cx="1171" cy="38"/>
              </a:xfrm>
              <a:custGeom>
                <a:avLst/>
                <a:gdLst>
                  <a:gd name="T0" fmla="*/ 0 w 543"/>
                  <a:gd name="T1" fmla="*/ 0 h 17"/>
                  <a:gd name="T2" fmla="*/ 0 w 543"/>
                  <a:gd name="T3" fmla="*/ 400 h 17"/>
                  <a:gd name="T4" fmla="*/ 600 w 543"/>
                  <a:gd name="T5" fmla="*/ 950 h 17"/>
                  <a:gd name="T6" fmla="*/ 24759 w 543"/>
                  <a:gd name="T7" fmla="*/ 950 h 17"/>
                  <a:gd name="T8" fmla="*/ 25322 w 543"/>
                  <a:gd name="T9" fmla="*/ 400 h 17"/>
                  <a:gd name="T10" fmla="*/ 25322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346" name="Freeform 337"/>
              <p:cNvSpPr>
                <a:spLocks/>
              </p:cNvSpPr>
              <p:nvPr/>
            </p:nvSpPr>
            <p:spPr bwMode="gray">
              <a:xfrm>
                <a:off x="4458" y="3139"/>
                <a:ext cx="960" cy="107"/>
              </a:xfrm>
              <a:custGeom>
                <a:avLst/>
                <a:gdLst>
                  <a:gd name="T0" fmla="*/ 18928 w 445"/>
                  <a:gd name="T1" fmla="*/ 343 h 49"/>
                  <a:gd name="T2" fmla="*/ 18173 w 445"/>
                  <a:gd name="T3" fmla="*/ 0 h 49"/>
                  <a:gd name="T4" fmla="*/ 2662 w 445"/>
                  <a:gd name="T5" fmla="*/ 0 h 49"/>
                  <a:gd name="T6" fmla="*/ 1907 w 445"/>
                  <a:gd name="T7" fmla="*/ 343 h 49"/>
                  <a:gd name="T8" fmla="*/ 0 w 445"/>
                  <a:gd name="T9" fmla="*/ 2437 h 49"/>
                  <a:gd name="T10" fmla="*/ 20794 w 445"/>
                  <a:gd name="T11" fmla="*/ 2437 h 49"/>
                  <a:gd name="T12" fmla="*/ 18928 w 445"/>
                  <a:gd name="T13" fmla="*/ 343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w="9525">
                <a:noFill/>
                <a:round/>
                <a:headEnd/>
                <a:tailEnd/>
              </a:ln>
            </p:spPr>
            <p:txBody>
              <a:bodyPr/>
              <a:lstStyle/>
              <a:p>
                <a:endParaRPr lang="en-US"/>
              </a:p>
            </p:txBody>
          </p:sp>
          <p:sp>
            <p:nvSpPr>
              <p:cNvPr id="347" name="Freeform 338"/>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w="9525">
                <a:noFill/>
                <a:round/>
                <a:headEnd/>
                <a:tailEnd/>
              </a:ln>
            </p:spPr>
            <p:txBody>
              <a:bodyPr/>
              <a:lstStyle/>
              <a:p>
                <a:endParaRPr lang="en-US"/>
              </a:p>
            </p:txBody>
          </p:sp>
          <p:sp>
            <p:nvSpPr>
              <p:cNvPr id="348" name="Freeform 339"/>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w="9525">
                <a:noFill/>
                <a:round/>
                <a:headEnd/>
                <a:tailEnd/>
              </a:ln>
            </p:spPr>
            <p:txBody>
              <a:bodyPr/>
              <a:lstStyle/>
              <a:p>
                <a:endParaRPr lang="en-US"/>
              </a:p>
            </p:txBody>
          </p:sp>
          <p:sp>
            <p:nvSpPr>
              <p:cNvPr id="349" name="Rectangle 340"/>
              <p:cNvSpPr>
                <a:spLocks noChangeArrowheads="1"/>
              </p:cNvSpPr>
              <p:nvPr/>
            </p:nvSpPr>
            <p:spPr bwMode="gray">
              <a:xfrm>
                <a:off x="4574" y="2546"/>
                <a:ext cx="729" cy="522"/>
              </a:xfrm>
              <a:prstGeom prst="rect">
                <a:avLst/>
              </a:prstGeom>
              <a:noFill/>
              <a:ln w="12700">
                <a:solidFill>
                  <a:srgbClr val="C0C0C0"/>
                </a:solidFill>
                <a:miter lim="800000"/>
                <a:headEnd/>
                <a:tailEnd/>
              </a:ln>
            </p:spPr>
            <p:txBody>
              <a:bodyPr wrap="none" anchor="ctr"/>
              <a:lstStyle/>
              <a:p>
                <a:endParaRPr lang="en-US"/>
              </a:p>
            </p:txBody>
          </p:sp>
        </p:grpSp>
        <p:sp>
          <p:nvSpPr>
            <p:cNvPr id="335" name="Freeform 341"/>
            <p:cNvSpPr>
              <a:spLocks noEditPoints="1"/>
            </p:cNvSpPr>
            <p:nvPr/>
          </p:nvSpPr>
          <p:spPr bwMode="gray">
            <a:xfrm>
              <a:off x="1749" y="3148"/>
              <a:ext cx="885" cy="87"/>
            </a:xfrm>
            <a:custGeom>
              <a:avLst/>
              <a:gdLst>
                <a:gd name="T0" fmla="*/ 33 w 1272"/>
                <a:gd name="T1" fmla="*/ 1 h 125"/>
                <a:gd name="T2" fmla="*/ 45 w 1272"/>
                <a:gd name="T3" fmla="*/ 1 h 125"/>
                <a:gd name="T4" fmla="*/ 80 w 1272"/>
                <a:gd name="T5" fmla="*/ 1 h 125"/>
                <a:gd name="T6" fmla="*/ 81 w 1272"/>
                <a:gd name="T7" fmla="*/ 1 h 125"/>
                <a:gd name="T8" fmla="*/ 102 w 1272"/>
                <a:gd name="T9" fmla="*/ 1 h 125"/>
                <a:gd name="T10" fmla="*/ 125 w 1272"/>
                <a:gd name="T11" fmla="*/ 1 h 125"/>
                <a:gd name="T12" fmla="*/ 127 w 1272"/>
                <a:gd name="T13" fmla="*/ 1 h 125"/>
                <a:gd name="T14" fmla="*/ 162 w 1272"/>
                <a:gd name="T15" fmla="*/ 1 h 125"/>
                <a:gd name="T16" fmla="*/ 163 w 1272"/>
                <a:gd name="T17" fmla="*/ 1 h 125"/>
                <a:gd name="T18" fmla="*/ 189 w 1272"/>
                <a:gd name="T19" fmla="*/ 1 h 125"/>
                <a:gd name="T20" fmla="*/ 27 w 1272"/>
                <a:gd name="T21" fmla="*/ 5 h 125"/>
                <a:gd name="T22" fmla="*/ 54 w 1272"/>
                <a:gd name="T23" fmla="*/ 2 h 125"/>
                <a:gd name="T24" fmla="*/ 65 w 1272"/>
                <a:gd name="T25" fmla="*/ 5 h 125"/>
                <a:gd name="T26" fmla="*/ 88 w 1272"/>
                <a:gd name="T27" fmla="*/ 2 h 125"/>
                <a:gd name="T28" fmla="*/ 90 w 1272"/>
                <a:gd name="T29" fmla="*/ 5 h 125"/>
                <a:gd name="T30" fmla="*/ 113 w 1272"/>
                <a:gd name="T31" fmla="*/ 5 h 125"/>
                <a:gd name="T32" fmla="*/ 136 w 1272"/>
                <a:gd name="T33" fmla="*/ 5 h 125"/>
                <a:gd name="T34" fmla="*/ 147 w 1272"/>
                <a:gd name="T35" fmla="*/ 2 h 125"/>
                <a:gd name="T36" fmla="*/ 173 w 1272"/>
                <a:gd name="T37" fmla="*/ 5 h 125"/>
                <a:gd name="T38" fmla="*/ 175 w 1272"/>
                <a:gd name="T39" fmla="*/ 5 h 125"/>
                <a:gd name="T40" fmla="*/ 44 w 1272"/>
                <a:gd name="T41" fmla="*/ 6 h 125"/>
                <a:gd name="T42" fmla="*/ 46 w 1272"/>
                <a:gd name="T43" fmla="*/ 6 h 125"/>
                <a:gd name="T44" fmla="*/ 70 w 1272"/>
                <a:gd name="T45" fmla="*/ 9 h 125"/>
                <a:gd name="T46" fmla="*/ 93 w 1272"/>
                <a:gd name="T47" fmla="*/ 6 h 125"/>
                <a:gd name="T48" fmla="*/ 95 w 1272"/>
                <a:gd name="T49" fmla="*/ 9 h 125"/>
                <a:gd name="T50" fmla="*/ 131 w 1272"/>
                <a:gd name="T51" fmla="*/ 9 h 125"/>
                <a:gd name="T52" fmla="*/ 143 w 1272"/>
                <a:gd name="T53" fmla="*/ 9 h 125"/>
                <a:gd name="T54" fmla="*/ 170 w 1272"/>
                <a:gd name="T55" fmla="*/ 9 h 125"/>
                <a:gd name="T56" fmla="*/ 171 w 1272"/>
                <a:gd name="T57" fmla="*/ 9 h 125"/>
                <a:gd name="T58" fmla="*/ 184 w 1272"/>
                <a:gd name="T59" fmla="*/ 9 h 125"/>
                <a:gd name="T60" fmla="*/ 45 w 1272"/>
                <a:gd name="T61" fmla="*/ 9 h 125"/>
                <a:gd name="T62" fmla="*/ 56 w 1272"/>
                <a:gd name="T63" fmla="*/ 13 h 125"/>
                <a:gd name="T64" fmla="*/ 83 w 1272"/>
                <a:gd name="T65" fmla="*/ 9 h 125"/>
                <a:gd name="T66" fmla="*/ 84 w 1272"/>
                <a:gd name="T67" fmla="*/ 13 h 125"/>
                <a:gd name="T68" fmla="*/ 109 w 1272"/>
                <a:gd name="T69" fmla="*/ 9 h 125"/>
                <a:gd name="T70" fmla="*/ 123 w 1272"/>
                <a:gd name="T71" fmla="*/ 9 h 125"/>
                <a:gd name="T72" fmla="*/ 137 w 1272"/>
                <a:gd name="T73" fmla="*/ 13 h 125"/>
                <a:gd name="T74" fmla="*/ 176 w 1272"/>
                <a:gd name="T75" fmla="*/ 12 h 125"/>
                <a:gd name="T76" fmla="*/ 196 w 1272"/>
                <a:gd name="T77" fmla="*/ 9 h 125"/>
                <a:gd name="T78" fmla="*/ 35 w 1272"/>
                <a:gd name="T79" fmla="*/ 13 h 125"/>
                <a:gd name="T80" fmla="*/ 49 w 1272"/>
                <a:gd name="T81" fmla="*/ 16 h 125"/>
                <a:gd name="T82" fmla="*/ 75 w 1272"/>
                <a:gd name="T83" fmla="*/ 16 h 125"/>
                <a:gd name="T84" fmla="*/ 91 w 1272"/>
                <a:gd name="T85" fmla="*/ 13 h 125"/>
                <a:gd name="T86" fmla="*/ 104 w 1272"/>
                <a:gd name="T87" fmla="*/ 13 h 125"/>
                <a:gd name="T88" fmla="*/ 131 w 1272"/>
                <a:gd name="T89" fmla="*/ 16 h 125"/>
                <a:gd name="T90" fmla="*/ 156 w 1272"/>
                <a:gd name="T91" fmla="*/ 13 h 125"/>
                <a:gd name="T92" fmla="*/ 160 w 1272"/>
                <a:gd name="T93" fmla="*/ 16 h 125"/>
                <a:gd name="T94" fmla="*/ 3 w 1272"/>
                <a:gd name="T95" fmla="*/ 17 h 125"/>
                <a:gd name="T96" fmla="*/ 26 w 1272"/>
                <a:gd name="T97" fmla="*/ 20 h 125"/>
                <a:gd name="T98" fmla="*/ 28 w 1272"/>
                <a:gd name="T99" fmla="*/ 20 h 125"/>
                <a:gd name="T100" fmla="*/ 61 w 1272"/>
                <a:gd name="T101" fmla="*/ 20 h 125"/>
                <a:gd name="T102" fmla="*/ 148 w 1272"/>
                <a:gd name="T103" fmla="*/ 17 h 125"/>
                <a:gd name="T104" fmla="*/ 165 w 1272"/>
                <a:gd name="T105" fmla="*/ 18 h 125"/>
                <a:gd name="T106" fmla="*/ 179 w 1272"/>
                <a:gd name="T107" fmla="*/ 18 h 125"/>
                <a:gd name="T108" fmla="*/ 179 w 1272"/>
                <a:gd name="T109" fmla="*/ 18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w="9525">
              <a:noFill/>
              <a:round/>
              <a:headEnd/>
              <a:tailEnd/>
            </a:ln>
          </p:spPr>
          <p:txBody>
            <a:bodyPr/>
            <a:lstStyle/>
            <a:p>
              <a:endParaRPr lang="en-US"/>
            </a:p>
          </p:txBody>
        </p:sp>
      </p:grpSp>
      <p:grpSp>
        <p:nvGrpSpPr>
          <p:cNvPr id="333" name="Group 23"/>
          <p:cNvGrpSpPr>
            <a:grpSpLocks/>
          </p:cNvGrpSpPr>
          <p:nvPr/>
        </p:nvGrpSpPr>
        <p:grpSpPr bwMode="auto">
          <a:xfrm flipH="1">
            <a:off x="304800" y="5695950"/>
            <a:ext cx="473075" cy="457200"/>
            <a:chOff x="3261" y="2591"/>
            <a:chExt cx="1011" cy="977"/>
          </a:xfrm>
        </p:grpSpPr>
        <p:pic>
          <p:nvPicPr>
            <p:cNvPr id="354" name="Picture 24"/>
            <p:cNvPicPr>
              <a:picLocks noChangeAspect="1" noChangeArrowheads="1"/>
            </p:cNvPicPr>
            <p:nvPr/>
          </p:nvPicPr>
          <p:blipFill>
            <a:blip r:embed="rId11" cstate="print">
              <a:lum bright="18000"/>
            </a:blip>
            <a:srcRect/>
            <a:stretch>
              <a:fillRect/>
            </a:stretch>
          </p:blipFill>
          <p:spPr bwMode="gray">
            <a:xfrm>
              <a:off x="3288" y="3398"/>
              <a:ext cx="984" cy="170"/>
            </a:xfrm>
            <a:prstGeom prst="rect">
              <a:avLst/>
            </a:prstGeom>
            <a:noFill/>
            <a:ln w="9525">
              <a:noFill/>
              <a:miter lim="800000"/>
              <a:headEnd/>
              <a:tailEnd/>
            </a:ln>
          </p:spPr>
        </p:pic>
        <p:grpSp>
          <p:nvGrpSpPr>
            <p:cNvPr id="334" name="Group 25"/>
            <p:cNvGrpSpPr>
              <a:grpSpLocks/>
            </p:cNvGrpSpPr>
            <p:nvPr/>
          </p:nvGrpSpPr>
          <p:grpSpPr bwMode="auto">
            <a:xfrm>
              <a:off x="3261" y="2591"/>
              <a:ext cx="888" cy="941"/>
              <a:chOff x="3261" y="2581"/>
              <a:chExt cx="888" cy="941"/>
            </a:xfrm>
          </p:grpSpPr>
          <p:sp>
            <p:nvSpPr>
              <p:cNvPr id="356" name="AutoShape 26"/>
              <p:cNvSpPr>
                <a:spLocks noChangeAspect="1" noChangeArrowheads="1" noTextEdit="1"/>
              </p:cNvSpPr>
              <p:nvPr/>
            </p:nvSpPr>
            <p:spPr bwMode="gray">
              <a:xfrm>
                <a:off x="3261" y="2598"/>
                <a:ext cx="840" cy="897"/>
              </a:xfrm>
              <a:prstGeom prst="rect">
                <a:avLst/>
              </a:prstGeom>
              <a:noFill/>
              <a:ln w="9525">
                <a:noFill/>
                <a:miter lim="800000"/>
                <a:headEnd/>
                <a:tailEnd/>
              </a:ln>
            </p:spPr>
            <p:txBody>
              <a:bodyPr/>
              <a:lstStyle/>
              <a:p>
                <a:endParaRPr lang="en-US"/>
              </a:p>
            </p:txBody>
          </p:sp>
          <p:sp>
            <p:nvSpPr>
              <p:cNvPr id="357" name="Freeform 27"/>
              <p:cNvSpPr>
                <a:spLocks/>
              </p:cNvSpPr>
              <p:nvPr/>
            </p:nvSpPr>
            <p:spPr bwMode="gray">
              <a:xfrm>
                <a:off x="3510" y="3048"/>
                <a:ext cx="639" cy="474"/>
              </a:xfrm>
              <a:custGeom>
                <a:avLst/>
                <a:gdLst>
                  <a:gd name="T0" fmla="*/ 1 w 2937"/>
                  <a:gd name="T1" fmla="*/ 1 h 2178"/>
                  <a:gd name="T2" fmla="*/ 1 w 2937"/>
                  <a:gd name="T3" fmla="*/ 0 h 2178"/>
                  <a:gd name="T4" fmla="*/ 0 w 2937"/>
                  <a:gd name="T5" fmla="*/ 0 h 2178"/>
                  <a:gd name="T6" fmla="*/ 0 w 2937"/>
                  <a:gd name="T7" fmla="*/ 0 h 2178"/>
                  <a:gd name="T8" fmla="*/ 0 w 2937"/>
                  <a:gd name="T9" fmla="*/ 0 h 2178"/>
                  <a:gd name="T10" fmla="*/ 0 w 2937"/>
                  <a:gd name="T11" fmla="*/ 0 h 2178"/>
                  <a:gd name="T12" fmla="*/ 0 w 2937"/>
                  <a:gd name="T13" fmla="*/ 1 h 2178"/>
                  <a:gd name="T14" fmla="*/ 0 w 2937"/>
                  <a:gd name="T15" fmla="*/ 1 h 2178"/>
                  <a:gd name="T16" fmla="*/ 1 w 2937"/>
                  <a:gd name="T17" fmla="*/ 1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w="9525">
                <a:noFill/>
                <a:round/>
                <a:headEnd/>
                <a:tailEnd/>
              </a:ln>
            </p:spPr>
            <p:txBody>
              <a:bodyPr/>
              <a:lstStyle/>
              <a:p>
                <a:endParaRPr lang="en-US"/>
              </a:p>
            </p:txBody>
          </p:sp>
          <p:sp>
            <p:nvSpPr>
              <p:cNvPr id="358"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w="9525">
                <a:noFill/>
                <a:round/>
                <a:headEnd/>
                <a:tailEnd/>
              </a:ln>
            </p:spPr>
            <p:txBody>
              <a:bodyPr/>
              <a:lstStyle/>
              <a:p>
                <a:endParaRPr lang="en-US"/>
              </a:p>
            </p:txBody>
          </p:sp>
          <p:sp>
            <p:nvSpPr>
              <p:cNvPr id="359"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1 h 1580"/>
                  <a:gd name="T8" fmla="*/ 0 w 805"/>
                  <a:gd name="T9" fmla="*/ 1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w="9525">
                <a:noFill/>
                <a:round/>
                <a:headEnd/>
                <a:tailEnd/>
              </a:ln>
            </p:spPr>
            <p:txBody>
              <a:bodyPr/>
              <a:lstStyle/>
              <a:p>
                <a:endParaRPr lang="en-US"/>
              </a:p>
            </p:txBody>
          </p:sp>
          <p:sp>
            <p:nvSpPr>
              <p:cNvPr id="360"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1 h 1701"/>
                  <a:gd name="T8" fmla="*/ 0 w 877"/>
                  <a:gd name="T9" fmla="*/ 1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w="9525">
                <a:noFill/>
                <a:round/>
                <a:headEnd/>
                <a:tailEnd/>
              </a:ln>
            </p:spPr>
            <p:txBody>
              <a:bodyPr/>
              <a:lstStyle/>
              <a:p>
                <a:endParaRPr lang="en-US"/>
              </a:p>
            </p:txBody>
          </p:sp>
          <p:sp>
            <p:nvSpPr>
              <p:cNvPr id="361" name="Freeform 33"/>
              <p:cNvSpPr>
                <a:spLocks/>
              </p:cNvSpPr>
              <p:nvPr/>
            </p:nvSpPr>
            <p:spPr bwMode="gray">
              <a:xfrm>
                <a:off x="3557" y="2649"/>
                <a:ext cx="342" cy="439"/>
              </a:xfrm>
              <a:custGeom>
                <a:avLst/>
                <a:gdLst>
                  <a:gd name="T0" fmla="*/ 1 w 1572"/>
                  <a:gd name="T1" fmla="*/ 0 h 2024"/>
                  <a:gd name="T2" fmla="*/ 1 w 1572"/>
                  <a:gd name="T3" fmla="*/ 0 h 2024"/>
                  <a:gd name="T4" fmla="*/ 0 w 1572"/>
                  <a:gd name="T5" fmla="*/ 0 h 2024"/>
                  <a:gd name="T6" fmla="*/ 0 w 1572"/>
                  <a:gd name="T7" fmla="*/ 0 h 2024"/>
                  <a:gd name="T8" fmla="*/ 0 w 1572"/>
                  <a:gd name="T9" fmla="*/ 0 h 2024"/>
                  <a:gd name="T10" fmla="*/ 0 w 1572"/>
                  <a:gd name="T11" fmla="*/ 1 h 2024"/>
                  <a:gd name="T12" fmla="*/ 0 w 1572"/>
                  <a:gd name="T13" fmla="*/ 1 h 2024"/>
                  <a:gd name="T14" fmla="*/ 1 w 1572"/>
                  <a:gd name="T15" fmla="*/ 0 h 2024"/>
                  <a:gd name="T16" fmla="*/ 1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w="9525">
                <a:noFill/>
                <a:round/>
                <a:headEnd/>
                <a:tailEnd/>
              </a:ln>
            </p:spPr>
            <p:txBody>
              <a:bodyPr/>
              <a:lstStyle/>
              <a:p>
                <a:endParaRPr lang="en-US"/>
              </a:p>
            </p:txBody>
          </p:sp>
          <p:sp>
            <p:nvSpPr>
              <p:cNvPr id="362"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1 w 1776"/>
                  <a:gd name="T7" fmla="*/ 1 h 1697"/>
                  <a:gd name="T8" fmla="*/ 1 w 1776"/>
                  <a:gd name="T9" fmla="*/ 1 h 1697"/>
                  <a:gd name="T10" fmla="*/ 1 w 1776"/>
                  <a:gd name="T11" fmla="*/ 1 h 1697"/>
                  <a:gd name="T12" fmla="*/ 1 w 1776"/>
                  <a:gd name="T13" fmla="*/ 0 h 1697"/>
                  <a:gd name="T14" fmla="*/ 1 w 1776"/>
                  <a:gd name="T15" fmla="*/ 0 h 1697"/>
                  <a:gd name="T16" fmla="*/ 1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w="9525">
                <a:noFill/>
                <a:round/>
                <a:headEnd/>
                <a:tailEnd/>
              </a:ln>
            </p:spPr>
            <p:txBody>
              <a:bodyPr/>
              <a:lstStyle/>
              <a:p>
                <a:endParaRPr lang="en-US"/>
              </a:p>
            </p:txBody>
          </p:sp>
          <p:sp>
            <p:nvSpPr>
              <p:cNvPr id="363"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w="9525">
                <a:noFill/>
                <a:round/>
                <a:headEnd/>
                <a:tailEnd/>
              </a:ln>
            </p:spPr>
            <p:txBody>
              <a:bodyPr/>
              <a:lstStyle/>
              <a:p>
                <a:endParaRPr lang="en-US"/>
              </a:p>
            </p:txBody>
          </p:sp>
          <p:sp>
            <p:nvSpPr>
              <p:cNvPr id="364"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w="9525">
                <a:noFill/>
                <a:round/>
                <a:headEnd/>
                <a:tailEnd/>
              </a:ln>
            </p:spPr>
            <p:txBody>
              <a:bodyPr/>
              <a:lstStyle/>
              <a:p>
                <a:endParaRPr lang="en-US"/>
              </a:p>
            </p:txBody>
          </p:sp>
          <p:sp>
            <p:nvSpPr>
              <p:cNvPr id="365"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366"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w="9525">
                <a:noFill/>
                <a:round/>
                <a:headEnd/>
                <a:tailEnd/>
              </a:ln>
            </p:spPr>
            <p:txBody>
              <a:bodyPr/>
              <a:lstStyle/>
              <a:p>
                <a:endParaRPr lang="en-US"/>
              </a:p>
            </p:txBody>
          </p:sp>
          <p:sp>
            <p:nvSpPr>
              <p:cNvPr id="367" name="Line 51"/>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368" name="Line 52"/>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369"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w="9525">
                <a:noFill/>
                <a:round/>
                <a:headEnd/>
                <a:tailEnd/>
              </a:ln>
            </p:spPr>
            <p:txBody>
              <a:bodyPr/>
              <a:lstStyle/>
              <a:p>
                <a:endParaRPr lang="en-US"/>
              </a:p>
            </p:txBody>
          </p:sp>
          <p:sp>
            <p:nvSpPr>
              <p:cNvPr id="370"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371"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w="9525">
                <a:noFill/>
                <a:round/>
                <a:headEnd/>
                <a:tailEnd/>
              </a:ln>
            </p:spPr>
            <p:txBody>
              <a:bodyPr/>
              <a:lstStyle/>
              <a:p>
                <a:endParaRPr lang="en-US"/>
              </a:p>
            </p:txBody>
          </p:sp>
        </p:grpSp>
      </p:grpSp>
      <p:grpSp>
        <p:nvGrpSpPr>
          <p:cNvPr id="338" name="Group 873"/>
          <p:cNvGrpSpPr>
            <a:grpSpLocks/>
          </p:cNvGrpSpPr>
          <p:nvPr/>
        </p:nvGrpSpPr>
        <p:grpSpPr bwMode="auto">
          <a:xfrm>
            <a:off x="4351338" y="1812925"/>
            <a:ext cx="1306512" cy="1524000"/>
            <a:chOff x="3708120" y="2819400"/>
            <a:chExt cx="1625880" cy="1752600"/>
          </a:xfrm>
        </p:grpSpPr>
        <p:sp>
          <p:nvSpPr>
            <p:cNvPr id="373" name="Freeform 50"/>
            <p:cNvSpPr>
              <a:spLocks/>
            </p:cNvSpPr>
            <p:nvPr/>
          </p:nvSpPr>
          <p:spPr bwMode="gray">
            <a:xfrm>
              <a:off x="3708120" y="2819400"/>
              <a:ext cx="1011543" cy="1219039"/>
            </a:xfrm>
            <a:custGeom>
              <a:avLst/>
              <a:gdLst>
                <a:gd name="T0" fmla="*/ 2147483647 w 365"/>
                <a:gd name="T1" fmla="*/ 2147483647 h 437"/>
                <a:gd name="T2" fmla="*/ 2147483647 w 365"/>
                <a:gd name="T3" fmla="*/ 2147483647 h 437"/>
                <a:gd name="T4" fmla="*/ 2147483647 w 365"/>
                <a:gd name="T5" fmla="*/ 0 h 437"/>
                <a:gd name="T6" fmla="*/ 2147483647 w 365"/>
                <a:gd name="T7" fmla="*/ 2147483647 h 437"/>
                <a:gd name="T8" fmla="*/ 0 w 365"/>
                <a:gd name="T9" fmla="*/ 2147483647 h 437"/>
                <a:gd name="T10" fmla="*/ 2147483647 w 365"/>
                <a:gd name="T11" fmla="*/ 2147483647 h 437"/>
                <a:gd name="T12" fmla="*/ 2147483647 w 365"/>
                <a:gd name="T13" fmla="*/ 2147483647 h 437"/>
                <a:gd name="T14" fmla="*/ 2147483647 w 365"/>
                <a:gd name="T15" fmla="*/ 2147483647 h 437"/>
                <a:gd name="T16" fmla="*/ 2147483647 w 365"/>
                <a:gd name="T17" fmla="*/ 2147483647 h 437"/>
                <a:gd name="T18" fmla="*/ 2147483647 w 365"/>
                <a:gd name="T19" fmla="*/ 2147483647 h 437"/>
                <a:gd name="T20" fmla="*/ 2147483647 w 365"/>
                <a:gd name="T21" fmla="*/ 2147483647 h 437"/>
                <a:gd name="T22" fmla="*/ 2147483647 w 365"/>
                <a:gd name="T23" fmla="*/ 2147483647 h 437"/>
                <a:gd name="T24" fmla="*/ 2147483647 w 365"/>
                <a:gd name="T25" fmla="*/ 2147483647 h 437"/>
                <a:gd name="T26" fmla="*/ 2147483647 w 365"/>
                <a:gd name="T27" fmla="*/ 2147483647 h 437"/>
                <a:gd name="T28" fmla="*/ 2147483647 w 365"/>
                <a:gd name="T29" fmla="*/ 2147483647 h 4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5"/>
                <a:gd name="T46" fmla="*/ 0 h 437"/>
                <a:gd name="T47" fmla="*/ 365 w 365"/>
                <a:gd name="T48" fmla="*/ 437 h 4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5" h="437">
                  <a:moveTo>
                    <a:pt x="322" y="44"/>
                  </a:moveTo>
                  <a:cubicBezTo>
                    <a:pt x="304" y="22"/>
                    <a:pt x="304" y="22"/>
                    <a:pt x="304" y="22"/>
                  </a:cubicBezTo>
                  <a:cubicBezTo>
                    <a:pt x="286" y="0"/>
                    <a:pt x="286" y="0"/>
                    <a:pt x="286" y="0"/>
                  </a:cubicBezTo>
                  <a:cubicBezTo>
                    <a:pt x="286" y="43"/>
                    <a:pt x="286" y="43"/>
                    <a:pt x="286" y="43"/>
                  </a:cubicBezTo>
                  <a:cubicBezTo>
                    <a:pt x="127" y="46"/>
                    <a:pt x="0" y="176"/>
                    <a:pt x="0" y="335"/>
                  </a:cubicBezTo>
                  <a:cubicBezTo>
                    <a:pt x="0" y="371"/>
                    <a:pt x="6" y="405"/>
                    <a:pt x="18" y="437"/>
                  </a:cubicBezTo>
                  <a:cubicBezTo>
                    <a:pt x="40" y="377"/>
                    <a:pt x="40" y="377"/>
                    <a:pt x="40" y="377"/>
                  </a:cubicBezTo>
                  <a:cubicBezTo>
                    <a:pt x="115" y="389"/>
                    <a:pt x="115" y="389"/>
                    <a:pt x="115" y="389"/>
                  </a:cubicBezTo>
                  <a:cubicBezTo>
                    <a:pt x="100" y="342"/>
                    <a:pt x="105" y="289"/>
                    <a:pt x="132" y="242"/>
                  </a:cubicBezTo>
                  <a:cubicBezTo>
                    <a:pt x="165" y="185"/>
                    <a:pt x="224" y="152"/>
                    <a:pt x="286" y="149"/>
                  </a:cubicBezTo>
                  <a:cubicBezTo>
                    <a:pt x="286" y="191"/>
                    <a:pt x="286" y="191"/>
                    <a:pt x="286" y="191"/>
                  </a:cubicBezTo>
                  <a:cubicBezTo>
                    <a:pt x="304" y="169"/>
                    <a:pt x="304" y="169"/>
                    <a:pt x="304" y="169"/>
                  </a:cubicBezTo>
                  <a:cubicBezTo>
                    <a:pt x="319" y="151"/>
                    <a:pt x="319" y="151"/>
                    <a:pt x="319" y="151"/>
                  </a:cubicBezTo>
                  <a:cubicBezTo>
                    <a:pt x="365" y="96"/>
                    <a:pt x="365" y="96"/>
                    <a:pt x="365" y="96"/>
                  </a:cubicBezTo>
                  <a:lnTo>
                    <a:pt x="322" y="44"/>
                  </a:lnTo>
                  <a:close/>
                </a:path>
              </a:pathLst>
            </a:custGeom>
            <a:gradFill rotWithShape="1">
              <a:gsLst>
                <a:gs pos="0">
                  <a:srgbClr val="0061B2"/>
                </a:gs>
                <a:gs pos="50000">
                  <a:srgbClr val="4B8FC9"/>
                </a:gs>
                <a:gs pos="100000">
                  <a:srgbClr val="0061B2"/>
                </a:gs>
              </a:gsLst>
              <a:lin ang="5400000" scaled="1"/>
            </a:gradFill>
            <a:ln w="19050">
              <a:solidFill>
                <a:srgbClr val="FFFFFF"/>
              </a:solidFill>
              <a:round/>
              <a:headEnd/>
              <a:tailEnd/>
            </a:ln>
          </p:spPr>
          <p:txBody>
            <a:bodyPr/>
            <a:lstStyle/>
            <a:p>
              <a:endParaRPr lang="en-US"/>
            </a:p>
          </p:txBody>
        </p:sp>
        <p:sp>
          <p:nvSpPr>
            <p:cNvPr id="374" name="Freeform 51"/>
            <p:cNvSpPr>
              <a:spLocks/>
            </p:cNvSpPr>
            <p:nvPr/>
          </p:nvSpPr>
          <p:spPr bwMode="gray">
            <a:xfrm>
              <a:off x="3725164" y="3913941"/>
              <a:ext cx="1419125" cy="658059"/>
            </a:xfrm>
            <a:custGeom>
              <a:avLst/>
              <a:gdLst>
                <a:gd name="T0" fmla="*/ 2147483647 w 512"/>
                <a:gd name="T1" fmla="*/ 2147483647 h 236"/>
                <a:gd name="T2" fmla="*/ 2147483647 w 512"/>
                <a:gd name="T3" fmla="*/ 2147483647 h 236"/>
                <a:gd name="T4" fmla="*/ 2147483647 w 512"/>
                <a:gd name="T5" fmla="*/ 2147483647 h 236"/>
                <a:gd name="T6" fmla="*/ 2147483647 w 512"/>
                <a:gd name="T7" fmla="*/ 2147483647 h 236"/>
                <a:gd name="T8" fmla="*/ 2147483647 w 512"/>
                <a:gd name="T9" fmla="*/ 2147483647 h 236"/>
                <a:gd name="T10" fmla="*/ 2147483647 w 512"/>
                <a:gd name="T11" fmla="*/ 2147483647 h 236"/>
                <a:gd name="T12" fmla="*/ 2147483647 w 512"/>
                <a:gd name="T13" fmla="*/ 2147483647 h 236"/>
                <a:gd name="T14" fmla="*/ 2147483647 w 512"/>
                <a:gd name="T15" fmla="*/ 0 h 236"/>
                <a:gd name="T16" fmla="*/ 2147483647 w 512"/>
                <a:gd name="T17" fmla="*/ 2147483647 h 236"/>
                <a:gd name="T18" fmla="*/ 2147483647 w 512"/>
                <a:gd name="T19" fmla="*/ 2147483647 h 236"/>
                <a:gd name="T20" fmla="*/ 0 w 512"/>
                <a:gd name="T21" fmla="*/ 2147483647 h 236"/>
                <a:gd name="T22" fmla="*/ 2147483647 w 512"/>
                <a:gd name="T23" fmla="*/ 2147483647 h 236"/>
                <a:gd name="T24" fmla="*/ 2147483647 w 512"/>
                <a:gd name="T25" fmla="*/ 2147483647 h 236"/>
                <a:gd name="T26" fmla="*/ 2147483647 w 512"/>
                <a:gd name="T27" fmla="*/ 2147483647 h 236"/>
                <a:gd name="T28" fmla="*/ 2147483647 w 512"/>
                <a:gd name="T29" fmla="*/ 2147483647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2"/>
                <a:gd name="T46" fmla="*/ 0 h 236"/>
                <a:gd name="T47" fmla="*/ 512 w 512"/>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2" h="236">
                  <a:moveTo>
                    <a:pt x="449" y="141"/>
                  </a:moveTo>
                  <a:cubicBezTo>
                    <a:pt x="422" y="70"/>
                    <a:pt x="422" y="70"/>
                    <a:pt x="422" y="70"/>
                  </a:cubicBezTo>
                  <a:cubicBezTo>
                    <a:pt x="365" y="132"/>
                    <a:pt x="270" y="148"/>
                    <a:pt x="194" y="104"/>
                  </a:cubicBezTo>
                  <a:cubicBezTo>
                    <a:pt x="166" y="89"/>
                    <a:pt x="145" y="67"/>
                    <a:pt x="129" y="42"/>
                  </a:cubicBezTo>
                  <a:cubicBezTo>
                    <a:pt x="165" y="21"/>
                    <a:pt x="165" y="21"/>
                    <a:pt x="165" y="21"/>
                  </a:cubicBezTo>
                  <a:cubicBezTo>
                    <a:pt x="137" y="16"/>
                    <a:pt x="137" y="16"/>
                    <a:pt x="137" y="16"/>
                  </a:cubicBezTo>
                  <a:cubicBezTo>
                    <a:pt x="114" y="12"/>
                    <a:pt x="114" y="12"/>
                    <a:pt x="114" y="12"/>
                  </a:cubicBezTo>
                  <a:cubicBezTo>
                    <a:pt x="43" y="0"/>
                    <a:pt x="43" y="0"/>
                    <a:pt x="43" y="0"/>
                  </a:cubicBezTo>
                  <a:cubicBezTo>
                    <a:pt x="20" y="64"/>
                    <a:pt x="20" y="64"/>
                    <a:pt x="20" y="64"/>
                  </a:cubicBezTo>
                  <a:cubicBezTo>
                    <a:pt x="10" y="90"/>
                    <a:pt x="10" y="90"/>
                    <a:pt x="10" y="90"/>
                  </a:cubicBezTo>
                  <a:cubicBezTo>
                    <a:pt x="0" y="116"/>
                    <a:pt x="0" y="116"/>
                    <a:pt x="0" y="116"/>
                  </a:cubicBezTo>
                  <a:cubicBezTo>
                    <a:pt x="36" y="96"/>
                    <a:pt x="36" y="96"/>
                    <a:pt x="36" y="96"/>
                  </a:cubicBezTo>
                  <a:cubicBezTo>
                    <a:pt x="88" y="180"/>
                    <a:pt x="181" y="236"/>
                    <a:pt x="287" y="236"/>
                  </a:cubicBezTo>
                  <a:cubicBezTo>
                    <a:pt x="377" y="236"/>
                    <a:pt x="458" y="195"/>
                    <a:pt x="512" y="130"/>
                  </a:cubicBezTo>
                  <a:lnTo>
                    <a:pt x="449" y="141"/>
                  </a:lnTo>
                  <a:close/>
                </a:path>
              </a:pathLst>
            </a:custGeom>
            <a:gradFill rotWithShape="1">
              <a:gsLst>
                <a:gs pos="0">
                  <a:srgbClr val="0061B2"/>
                </a:gs>
                <a:gs pos="50000">
                  <a:srgbClr val="4B8FC9"/>
                </a:gs>
                <a:gs pos="100000">
                  <a:srgbClr val="0061B2"/>
                </a:gs>
              </a:gsLst>
              <a:lin ang="5400000" scaled="1"/>
            </a:gradFill>
            <a:ln w="19050">
              <a:solidFill>
                <a:srgbClr val="FFFFFF"/>
              </a:solidFill>
              <a:round/>
              <a:headEnd/>
              <a:tailEnd/>
            </a:ln>
          </p:spPr>
          <p:txBody>
            <a:bodyPr/>
            <a:lstStyle/>
            <a:p>
              <a:endParaRPr lang="en-US"/>
            </a:p>
          </p:txBody>
        </p:sp>
        <p:sp>
          <p:nvSpPr>
            <p:cNvPr id="375" name="Freeform 52"/>
            <p:cNvSpPr>
              <a:spLocks/>
            </p:cNvSpPr>
            <p:nvPr/>
          </p:nvSpPr>
          <p:spPr bwMode="gray">
            <a:xfrm>
              <a:off x="4633700" y="2951308"/>
              <a:ext cx="700300" cy="1310930"/>
            </a:xfrm>
            <a:custGeom>
              <a:avLst/>
              <a:gdLst>
                <a:gd name="T0" fmla="*/ 2147483647 w 252"/>
                <a:gd name="T1" fmla="*/ 2147483647 h 470"/>
                <a:gd name="T2" fmla="*/ 2147483647 w 252"/>
                <a:gd name="T3" fmla="*/ 2147483647 h 470"/>
                <a:gd name="T4" fmla="*/ 2147483647 w 252"/>
                <a:gd name="T5" fmla="*/ 0 h 470"/>
                <a:gd name="T6" fmla="*/ 2147483647 w 252"/>
                <a:gd name="T7" fmla="*/ 2147483647 h 470"/>
                <a:gd name="T8" fmla="*/ 0 w 252"/>
                <a:gd name="T9" fmla="*/ 2147483647 h 470"/>
                <a:gd name="T10" fmla="*/ 2147483647 w 252"/>
                <a:gd name="T11" fmla="*/ 2147483647 h 470"/>
                <a:gd name="T12" fmla="*/ 2147483647 w 252"/>
                <a:gd name="T13" fmla="*/ 2147483647 h 470"/>
                <a:gd name="T14" fmla="*/ 2147483647 w 252"/>
                <a:gd name="T15" fmla="*/ 2147483647 h 470"/>
                <a:gd name="T16" fmla="*/ 2147483647 w 252"/>
                <a:gd name="T17" fmla="*/ 2147483647 h 470"/>
                <a:gd name="T18" fmla="*/ 2147483647 w 252"/>
                <a:gd name="T19" fmla="*/ 2147483647 h 470"/>
                <a:gd name="T20" fmla="*/ 2147483647 w 252"/>
                <a:gd name="T21" fmla="*/ 2147483647 h 470"/>
                <a:gd name="T22" fmla="*/ 2147483647 w 252"/>
                <a:gd name="T23" fmla="*/ 2147483647 h 470"/>
                <a:gd name="T24" fmla="*/ 2147483647 w 252"/>
                <a:gd name="T25" fmla="*/ 2147483647 h 470"/>
                <a:gd name="T26" fmla="*/ 2147483647 w 252"/>
                <a:gd name="T27" fmla="*/ 2147483647 h 470"/>
                <a:gd name="T28" fmla="*/ 2147483647 w 252"/>
                <a:gd name="T29" fmla="*/ 2147483647 h 4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470"/>
                <a:gd name="T47" fmla="*/ 252 w 252"/>
                <a:gd name="T48" fmla="*/ 470 h 4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470">
                  <a:moveTo>
                    <a:pt x="216" y="429"/>
                  </a:moveTo>
                  <a:cubicBezTo>
                    <a:pt x="238" y="387"/>
                    <a:pt x="251" y="339"/>
                    <a:pt x="251" y="288"/>
                  </a:cubicBezTo>
                  <a:cubicBezTo>
                    <a:pt x="251" y="144"/>
                    <a:pt x="146" y="23"/>
                    <a:pt x="8" y="0"/>
                  </a:cubicBezTo>
                  <a:cubicBezTo>
                    <a:pt x="49" y="49"/>
                    <a:pt x="49" y="49"/>
                    <a:pt x="49" y="49"/>
                  </a:cubicBezTo>
                  <a:cubicBezTo>
                    <a:pt x="0" y="107"/>
                    <a:pt x="0" y="107"/>
                    <a:pt x="0" y="107"/>
                  </a:cubicBezTo>
                  <a:cubicBezTo>
                    <a:pt x="18" y="111"/>
                    <a:pt x="35" y="118"/>
                    <a:pt x="52" y="127"/>
                  </a:cubicBezTo>
                  <a:cubicBezTo>
                    <a:pt x="139" y="177"/>
                    <a:pt x="170" y="287"/>
                    <a:pt x="123" y="375"/>
                  </a:cubicBezTo>
                  <a:cubicBezTo>
                    <a:pt x="87" y="354"/>
                    <a:pt x="87" y="354"/>
                    <a:pt x="87" y="354"/>
                  </a:cubicBezTo>
                  <a:cubicBezTo>
                    <a:pt x="97" y="381"/>
                    <a:pt x="97" y="381"/>
                    <a:pt x="97" y="381"/>
                  </a:cubicBezTo>
                  <a:cubicBezTo>
                    <a:pt x="105" y="403"/>
                    <a:pt x="105" y="403"/>
                    <a:pt x="105" y="403"/>
                  </a:cubicBezTo>
                  <a:cubicBezTo>
                    <a:pt x="130" y="470"/>
                    <a:pt x="130" y="470"/>
                    <a:pt x="130" y="470"/>
                  </a:cubicBezTo>
                  <a:cubicBezTo>
                    <a:pt x="197" y="459"/>
                    <a:pt x="197" y="459"/>
                    <a:pt x="197" y="459"/>
                  </a:cubicBezTo>
                  <a:cubicBezTo>
                    <a:pt x="224" y="454"/>
                    <a:pt x="224" y="454"/>
                    <a:pt x="224" y="454"/>
                  </a:cubicBezTo>
                  <a:cubicBezTo>
                    <a:pt x="252" y="450"/>
                    <a:pt x="252" y="450"/>
                    <a:pt x="252" y="450"/>
                  </a:cubicBezTo>
                  <a:lnTo>
                    <a:pt x="216" y="429"/>
                  </a:lnTo>
                  <a:close/>
                </a:path>
              </a:pathLst>
            </a:custGeom>
            <a:gradFill rotWithShape="1">
              <a:gsLst>
                <a:gs pos="0">
                  <a:srgbClr val="0061B2"/>
                </a:gs>
                <a:gs pos="50000">
                  <a:srgbClr val="4B8FC9"/>
                </a:gs>
                <a:gs pos="100000">
                  <a:srgbClr val="0061B2"/>
                </a:gs>
              </a:gsLst>
              <a:lin ang="5400000" scaled="1"/>
            </a:gradFill>
            <a:ln w="19050">
              <a:solidFill>
                <a:srgbClr val="FFFFFF"/>
              </a:solidFill>
              <a:round/>
              <a:headEnd/>
              <a:tailEnd/>
            </a:ln>
          </p:spPr>
          <p:txBody>
            <a:bodyPr/>
            <a:lstStyle/>
            <a:p>
              <a:endParaRPr lang="en-US"/>
            </a:p>
          </p:txBody>
        </p:sp>
        <p:sp>
          <p:nvSpPr>
            <p:cNvPr id="376" name="WordArt 82"/>
            <p:cNvSpPr>
              <a:spLocks noChangeArrowheads="1" noChangeShapeType="1" noTextEdit="1"/>
            </p:cNvSpPr>
            <p:nvPr>
              <p:custDataLst>
                <p:tags r:id="rId1"/>
              </p:custDataLst>
            </p:nvPr>
          </p:nvSpPr>
          <p:spPr bwMode="gray">
            <a:xfrm rot="484759">
              <a:off x="4063828" y="4085866"/>
              <a:ext cx="763289" cy="327547"/>
            </a:xfrm>
            <a:prstGeom prst="rect">
              <a:avLst/>
            </a:prstGeom>
          </p:spPr>
          <p:txBody>
            <a:bodyPr spcFirstLastPara="1" wrap="none" fromWordArt="1">
              <a:prstTxWarp prst="textArchDown">
                <a:avLst>
                  <a:gd name="adj" fmla="val 916668"/>
                </a:avLst>
              </a:prstTxWarp>
            </a:bodyPr>
            <a:lstStyle/>
            <a:p>
              <a:r>
                <a:rPr lang="en-US" sz="3600" kern="10">
                  <a:ln w="9525">
                    <a:noFill/>
                    <a:round/>
                    <a:headEnd/>
                    <a:tailEnd/>
                  </a:ln>
                  <a:solidFill>
                    <a:srgbClr val="FFFFFF"/>
                  </a:solidFill>
                  <a:latin typeface="Arial Black"/>
                </a:rPr>
                <a:t>WAN Opt.</a:t>
              </a:r>
            </a:p>
          </p:txBody>
        </p:sp>
        <p:sp>
          <p:nvSpPr>
            <p:cNvPr id="377" name="WordArt 83"/>
            <p:cNvSpPr>
              <a:spLocks noChangeArrowheads="1" noChangeShapeType="1" noTextEdit="1"/>
            </p:cNvSpPr>
            <p:nvPr>
              <p:custDataLst>
                <p:tags r:id="rId2"/>
              </p:custDataLst>
            </p:nvPr>
          </p:nvSpPr>
          <p:spPr bwMode="gray">
            <a:xfrm rot="-2904818">
              <a:off x="3866420" y="3178121"/>
              <a:ext cx="926321" cy="769806"/>
            </a:xfrm>
            <a:prstGeom prst="rect">
              <a:avLst/>
            </a:prstGeom>
          </p:spPr>
          <p:txBody>
            <a:bodyPr spcFirstLastPara="1" wrap="none" fromWordArt="1">
              <a:prstTxWarp prst="textArchUp">
                <a:avLst>
                  <a:gd name="adj" fmla="val 12929548"/>
                </a:avLst>
              </a:prstTxWarp>
            </a:bodyPr>
            <a:lstStyle/>
            <a:p>
              <a:r>
                <a:rPr lang="en-US" sz="3600" kern="10">
                  <a:ln w="9525">
                    <a:noFill/>
                    <a:round/>
                    <a:headEnd/>
                    <a:tailEnd/>
                  </a:ln>
                  <a:solidFill>
                    <a:srgbClr val="FFFFFF"/>
                  </a:solidFill>
                  <a:latin typeface="Arial Black"/>
                </a:rPr>
                <a:t>Web Accl.</a:t>
              </a:r>
            </a:p>
          </p:txBody>
        </p:sp>
        <p:sp>
          <p:nvSpPr>
            <p:cNvPr id="378" name="WordArt 84"/>
            <p:cNvSpPr>
              <a:spLocks noChangeArrowheads="1" noChangeShapeType="1" noTextEdit="1"/>
            </p:cNvSpPr>
            <p:nvPr>
              <p:custDataLst>
                <p:tags r:id="rId3"/>
              </p:custDataLst>
            </p:nvPr>
          </p:nvSpPr>
          <p:spPr bwMode="gray">
            <a:xfrm rot="3805276">
              <a:off x="4379148" y="3293306"/>
              <a:ext cx="902608" cy="620265"/>
            </a:xfrm>
            <a:prstGeom prst="rect">
              <a:avLst/>
            </a:prstGeom>
          </p:spPr>
          <p:txBody>
            <a:bodyPr spcFirstLastPara="1" wrap="none" fromWordArt="1">
              <a:prstTxWarp prst="textArchUp">
                <a:avLst>
                  <a:gd name="adj" fmla="val 12931420"/>
                </a:avLst>
              </a:prstTxWarp>
            </a:bodyPr>
            <a:lstStyle/>
            <a:p>
              <a:r>
                <a:rPr lang="en-US" sz="3600" kern="10">
                  <a:ln w="9525">
                    <a:noFill/>
                    <a:round/>
                    <a:headEnd/>
                    <a:tailEnd/>
                  </a:ln>
                  <a:solidFill>
                    <a:srgbClr val="FFFFFF"/>
                  </a:solidFill>
                  <a:latin typeface="Arial Black"/>
                </a:rPr>
                <a:t>Access</a:t>
              </a:r>
            </a:p>
          </p:txBody>
        </p:sp>
      </p:grpSp>
      <p:sp>
        <p:nvSpPr>
          <p:cNvPr id="379" name="Text Box 541"/>
          <p:cNvSpPr txBox="1">
            <a:spLocks noChangeArrowheads="1"/>
          </p:cNvSpPr>
          <p:nvPr/>
        </p:nvSpPr>
        <p:spPr bwMode="gray">
          <a:xfrm>
            <a:off x="590550" y="6154738"/>
            <a:ext cx="838200" cy="246062"/>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LAN Users</a:t>
            </a:r>
          </a:p>
        </p:txBody>
      </p:sp>
      <p:grpSp>
        <p:nvGrpSpPr>
          <p:cNvPr id="353" name="Group 120"/>
          <p:cNvGrpSpPr>
            <a:grpSpLocks/>
          </p:cNvGrpSpPr>
          <p:nvPr/>
        </p:nvGrpSpPr>
        <p:grpSpPr bwMode="auto">
          <a:xfrm>
            <a:off x="1600200" y="3810000"/>
            <a:ext cx="1435100" cy="917575"/>
            <a:chOff x="4180" y="2712"/>
            <a:chExt cx="1270" cy="811"/>
          </a:xfrm>
        </p:grpSpPr>
        <p:pic>
          <p:nvPicPr>
            <p:cNvPr id="381" name="Picture 121"/>
            <p:cNvPicPr>
              <a:picLocks noChangeAspect="1" noChangeArrowheads="1"/>
            </p:cNvPicPr>
            <p:nvPr/>
          </p:nvPicPr>
          <p:blipFill>
            <a:blip r:embed="rId12" cstate="print">
              <a:lum bright="18000"/>
            </a:blip>
            <a:srcRect/>
            <a:stretch>
              <a:fillRect/>
            </a:stretch>
          </p:blipFill>
          <p:spPr bwMode="gray">
            <a:xfrm>
              <a:off x="4180" y="3353"/>
              <a:ext cx="1222" cy="170"/>
            </a:xfrm>
            <a:prstGeom prst="rect">
              <a:avLst/>
            </a:prstGeom>
            <a:noFill/>
            <a:ln w="9525">
              <a:noFill/>
              <a:miter lim="800000"/>
              <a:headEnd/>
              <a:tailEnd/>
            </a:ln>
          </p:spPr>
        </p:pic>
        <p:grpSp>
          <p:nvGrpSpPr>
            <p:cNvPr id="355" name="Group 122"/>
            <p:cNvGrpSpPr>
              <a:grpSpLocks/>
            </p:cNvGrpSpPr>
            <p:nvPr/>
          </p:nvGrpSpPr>
          <p:grpSpPr bwMode="auto">
            <a:xfrm>
              <a:off x="4321" y="2712"/>
              <a:ext cx="1129" cy="680"/>
              <a:chOff x="4321" y="2712"/>
              <a:chExt cx="1129" cy="680"/>
            </a:xfrm>
          </p:grpSpPr>
          <p:grpSp>
            <p:nvGrpSpPr>
              <p:cNvPr id="372" name="Group 123"/>
              <p:cNvGrpSpPr>
                <a:grpSpLocks/>
              </p:cNvGrpSpPr>
              <p:nvPr/>
            </p:nvGrpSpPr>
            <p:grpSpPr bwMode="auto">
              <a:xfrm>
                <a:off x="4321" y="2712"/>
                <a:ext cx="998" cy="680"/>
                <a:chOff x="1654" y="2712"/>
                <a:chExt cx="998" cy="680"/>
              </a:xfrm>
            </p:grpSpPr>
            <p:sp>
              <p:nvSpPr>
                <p:cNvPr id="387" name="Freeform 124"/>
                <p:cNvSpPr>
                  <a:spLocks/>
                </p:cNvSpPr>
                <p:nvPr/>
              </p:nvSpPr>
              <p:spPr bwMode="gray">
                <a:xfrm>
                  <a:off x="1654" y="2712"/>
                  <a:ext cx="998" cy="680"/>
                </a:xfrm>
                <a:custGeom>
                  <a:avLst/>
                  <a:gdLst>
                    <a:gd name="T0" fmla="*/ 48495 w 378"/>
                    <a:gd name="T1" fmla="*/ 7524 h 324"/>
                    <a:gd name="T2" fmla="*/ 46307 w 378"/>
                    <a:gd name="T3" fmla="*/ 5862 h 324"/>
                    <a:gd name="T4" fmla="*/ 47463 w 378"/>
                    <a:gd name="T5" fmla="*/ 4854 h 324"/>
                    <a:gd name="T6" fmla="*/ 43344 w 378"/>
                    <a:gd name="T7" fmla="*/ 3375 h 324"/>
                    <a:gd name="T8" fmla="*/ 37620 w 378"/>
                    <a:gd name="T9" fmla="*/ 1708 h 324"/>
                    <a:gd name="T10" fmla="*/ 34748 w 378"/>
                    <a:gd name="T11" fmla="*/ 1960 h 324"/>
                    <a:gd name="T12" fmla="*/ 28469 w 378"/>
                    <a:gd name="T13" fmla="*/ 252 h 324"/>
                    <a:gd name="T14" fmla="*/ 25805 w 378"/>
                    <a:gd name="T15" fmla="*/ 445 h 324"/>
                    <a:gd name="T16" fmla="*/ 19635 w 378"/>
                    <a:gd name="T17" fmla="*/ 0 h 324"/>
                    <a:gd name="T18" fmla="*/ 6421 w 378"/>
                    <a:gd name="T19" fmla="*/ 3864 h 324"/>
                    <a:gd name="T20" fmla="*/ 3591 w 378"/>
                    <a:gd name="T21" fmla="*/ 4999 h 324"/>
                    <a:gd name="T22" fmla="*/ 4084 w 378"/>
                    <a:gd name="T23" fmla="*/ 5629 h 324"/>
                    <a:gd name="T24" fmla="*/ 0 w 378"/>
                    <a:gd name="T25" fmla="*/ 7822 h 324"/>
                    <a:gd name="T26" fmla="*/ 2817 w 378"/>
                    <a:gd name="T27" fmla="*/ 9778 h 324"/>
                    <a:gd name="T28" fmla="*/ 1547 w 378"/>
                    <a:gd name="T29" fmla="*/ 10632 h 324"/>
                    <a:gd name="T30" fmla="*/ 5151 w 378"/>
                    <a:gd name="T31" fmla="*/ 11778 h 324"/>
                    <a:gd name="T32" fmla="*/ 8058 w 378"/>
                    <a:gd name="T33" fmla="*/ 11369 h 324"/>
                    <a:gd name="T34" fmla="*/ 16821 w 378"/>
                    <a:gd name="T35" fmla="*/ 12905 h 324"/>
                    <a:gd name="T36" fmla="*/ 22988 w 378"/>
                    <a:gd name="T37" fmla="*/ 12303 h 324"/>
                    <a:gd name="T38" fmla="*/ 30811 w 378"/>
                    <a:gd name="T39" fmla="*/ 13193 h 324"/>
                    <a:gd name="T40" fmla="*/ 41058 w 378"/>
                    <a:gd name="T41" fmla="*/ 11369 h 324"/>
                    <a:gd name="T42" fmla="*/ 44263 w 378"/>
                    <a:gd name="T43" fmla="*/ 10223 h 324"/>
                    <a:gd name="T44" fmla="*/ 44020 w 378"/>
                    <a:gd name="T45" fmla="*/ 9778 h 324"/>
                    <a:gd name="T46" fmla="*/ 48495 w 378"/>
                    <a:gd name="T47" fmla="*/ 7524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rotWithShape="1">
                  <a:gsLst>
                    <a:gs pos="0">
                      <a:srgbClr val="797979"/>
                    </a:gs>
                    <a:gs pos="100000">
                      <a:srgbClr val="DDDDDD"/>
                    </a:gs>
                  </a:gsLst>
                  <a:lin ang="2700000" scaled="1"/>
                </a:gradFill>
                <a:ln w="3175">
                  <a:solidFill>
                    <a:srgbClr val="F8F8F8"/>
                  </a:solidFill>
                  <a:miter lim="800000"/>
                  <a:headEnd/>
                  <a:tailEnd/>
                </a:ln>
              </p:spPr>
              <p:txBody>
                <a:bodyPr/>
                <a:lstStyle/>
                <a:p>
                  <a:endParaRPr lang="en-US"/>
                </a:p>
              </p:txBody>
            </p:sp>
            <p:sp>
              <p:nvSpPr>
                <p:cNvPr id="388" name="Freeform 125"/>
                <p:cNvSpPr>
                  <a:spLocks/>
                </p:cNvSpPr>
                <p:nvPr/>
              </p:nvSpPr>
              <p:spPr bwMode="gray">
                <a:xfrm>
                  <a:off x="1657" y="2712"/>
                  <a:ext cx="691" cy="600"/>
                </a:xfrm>
                <a:custGeom>
                  <a:avLst/>
                  <a:gdLst>
                    <a:gd name="T0" fmla="*/ 4201 w 262"/>
                    <a:gd name="T1" fmla="*/ 10210 h 286"/>
                    <a:gd name="T2" fmla="*/ 1390 w 262"/>
                    <a:gd name="T3" fmla="*/ 8257 h 286"/>
                    <a:gd name="T4" fmla="*/ 5467 w 262"/>
                    <a:gd name="T5" fmla="*/ 6065 h 286"/>
                    <a:gd name="T6" fmla="*/ 4987 w 262"/>
                    <a:gd name="T7" fmla="*/ 5448 h 286"/>
                    <a:gd name="T8" fmla="*/ 7799 w 262"/>
                    <a:gd name="T9" fmla="*/ 4305 h 286"/>
                    <a:gd name="T10" fmla="*/ 20952 w 262"/>
                    <a:gd name="T11" fmla="*/ 445 h 286"/>
                    <a:gd name="T12" fmla="*/ 27044 w 262"/>
                    <a:gd name="T13" fmla="*/ 894 h 286"/>
                    <a:gd name="T14" fmla="*/ 29758 w 262"/>
                    <a:gd name="T15" fmla="*/ 701 h 286"/>
                    <a:gd name="T16" fmla="*/ 33424 w 262"/>
                    <a:gd name="T17" fmla="*/ 1110 h 286"/>
                    <a:gd name="T18" fmla="*/ 28360 w 262"/>
                    <a:gd name="T19" fmla="*/ 252 h 286"/>
                    <a:gd name="T20" fmla="*/ 25646 w 262"/>
                    <a:gd name="T21" fmla="*/ 445 h 286"/>
                    <a:gd name="T22" fmla="*/ 19554 w 262"/>
                    <a:gd name="T23" fmla="*/ 0 h 286"/>
                    <a:gd name="T24" fmla="*/ 6385 w 262"/>
                    <a:gd name="T25" fmla="*/ 3852 h 286"/>
                    <a:gd name="T26" fmla="*/ 3576 w 262"/>
                    <a:gd name="T27" fmla="*/ 4995 h 286"/>
                    <a:gd name="T28" fmla="*/ 4077 w 262"/>
                    <a:gd name="T29" fmla="*/ 5616 h 286"/>
                    <a:gd name="T30" fmla="*/ 0 w 262"/>
                    <a:gd name="T31" fmla="*/ 7804 h 286"/>
                    <a:gd name="T32" fmla="*/ 2811 w 262"/>
                    <a:gd name="T33" fmla="*/ 9741 h 286"/>
                    <a:gd name="T34" fmla="*/ 1546 w 262"/>
                    <a:gd name="T35" fmla="*/ 10620 h 286"/>
                    <a:gd name="T36" fmla="*/ 3429 w 262"/>
                    <a:gd name="T37" fmla="*/ 11624 h 286"/>
                    <a:gd name="T38" fmla="*/ 2957 w 262"/>
                    <a:gd name="T39" fmla="*/ 11060 h 286"/>
                    <a:gd name="T40" fmla="*/ 4201 w 262"/>
                    <a:gd name="T41" fmla="*/ 10210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2"/>
                    <a:gd name="T64" fmla="*/ 0 h 286"/>
                    <a:gd name="T65" fmla="*/ 262 w 262"/>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2" h="286">
                      <a:moveTo>
                        <a:pt x="33" y="251"/>
                      </a:moveTo>
                      <a:cubicBezTo>
                        <a:pt x="19" y="239"/>
                        <a:pt x="11" y="222"/>
                        <a:pt x="11" y="203"/>
                      </a:cubicBezTo>
                      <a:cubicBezTo>
                        <a:pt x="11" y="180"/>
                        <a:pt x="24" y="160"/>
                        <a:pt x="43" y="149"/>
                      </a:cubicBezTo>
                      <a:cubicBezTo>
                        <a:pt x="41" y="145"/>
                        <a:pt x="39" y="139"/>
                        <a:pt x="39" y="134"/>
                      </a:cubicBezTo>
                      <a:cubicBezTo>
                        <a:pt x="39" y="120"/>
                        <a:pt x="48" y="109"/>
                        <a:pt x="61" y="106"/>
                      </a:cubicBezTo>
                      <a:cubicBezTo>
                        <a:pt x="62" y="54"/>
                        <a:pt x="108" y="11"/>
                        <a:pt x="164" y="11"/>
                      </a:cubicBezTo>
                      <a:cubicBezTo>
                        <a:pt x="181" y="11"/>
                        <a:pt x="197" y="15"/>
                        <a:pt x="212" y="22"/>
                      </a:cubicBezTo>
                      <a:cubicBezTo>
                        <a:pt x="218" y="19"/>
                        <a:pt x="225" y="17"/>
                        <a:pt x="233" y="17"/>
                      </a:cubicBezTo>
                      <a:cubicBezTo>
                        <a:pt x="244" y="17"/>
                        <a:pt x="254" y="21"/>
                        <a:pt x="262" y="27"/>
                      </a:cubicBezTo>
                      <a:cubicBezTo>
                        <a:pt x="253" y="15"/>
                        <a:pt x="239"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2"/>
                        <a:pt x="18" y="281"/>
                        <a:pt x="27" y="286"/>
                      </a:cubicBezTo>
                      <a:cubicBezTo>
                        <a:pt x="24" y="282"/>
                        <a:pt x="23" y="277"/>
                        <a:pt x="23" y="272"/>
                      </a:cubicBezTo>
                      <a:cubicBezTo>
                        <a:pt x="23" y="263"/>
                        <a:pt x="27" y="256"/>
                        <a:pt x="33" y="251"/>
                      </a:cubicBezTo>
                      <a:close/>
                    </a:path>
                  </a:pathLst>
                </a:custGeom>
                <a:solidFill>
                  <a:schemeClr val="bg1"/>
                </a:solidFill>
                <a:ln w="12700">
                  <a:solidFill>
                    <a:srgbClr val="C0C0C0"/>
                  </a:solidFill>
                  <a:round/>
                  <a:headEnd/>
                  <a:tailEnd/>
                </a:ln>
              </p:spPr>
              <p:txBody>
                <a:bodyPr wrap="none" anchor="ctr"/>
                <a:lstStyle/>
                <a:p>
                  <a:endParaRPr lang="en-US"/>
                </a:p>
              </p:txBody>
            </p:sp>
          </p:grpSp>
          <p:grpSp>
            <p:nvGrpSpPr>
              <p:cNvPr id="380" name="Group 126"/>
              <p:cNvGrpSpPr>
                <a:grpSpLocks/>
              </p:cNvGrpSpPr>
              <p:nvPr/>
            </p:nvGrpSpPr>
            <p:grpSpPr bwMode="auto">
              <a:xfrm>
                <a:off x="4907" y="2827"/>
                <a:ext cx="543" cy="370"/>
                <a:chOff x="1654" y="2712"/>
                <a:chExt cx="998" cy="680"/>
              </a:xfrm>
            </p:grpSpPr>
            <p:sp>
              <p:nvSpPr>
                <p:cNvPr id="385" name="Freeform 127"/>
                <p:cNvSpPr>
                  <a:spLocks/>
                </p:cNvSpPr>
                <p:nvPr/>
              </p:nvSpPr>
              <p:spPr bwMode="gray">
                <a:xfrm>
                  <a:off x="1654" y="2712"/>
                  <a:ext cx="998" cy="680"/>
                </a:xfrm>
                <a:custGeom>
                  <a:avLst/>
                  <a:gdLst>
                    <a:gd name="T0" fmla="*/ 48495 w 378"/>
                    <a:gd name="T1" fmla="*/ 7524 h 324"/>
                    <a:gd name="T2" fmla="*/ 46307 w 378"/>
                    <a:gd name="T3" fmla="*/ 5862 h 324"/>
                    <a:gd name="T4" fmla="*/ 47463 w 378"/>
                    <a:gd name="T5" fmla="*/ 4854 h 324"/>
                    <a:gd name="T6" fmla="*/ 43344 w 378"/>
                    <a:gd name="T7" fmla="*/ 3375 h 324"/>
                    <a:gd name="T8" fmla="*/ 37620 w 378"/>
                    <a:gd name="T9" fmla="*/ 1708 h 324"/>
                    <a:gd name="T10" fmla="*/ 34748 w 378"/>
                    <a:gd name="T11" fmla="*/ 1960 h 324"/>
                    <a:gd name="T12" fmla="*/ 28469 w 378"/>
                    <a:gd name="T13" fmla="*/ 252 h 324"/>
                    <a:gd name="T14" fmla="*/ 25805 w 378"/>
                    <a:gd name="T15" fmla="*/ 445 h 324"/>
                    <a:gd name="T16" fmla="*/ 19635 w 378"/>
                    <a:gd name="T17" fmla="*/ 0 h 324"/>
                    <a:gd name="T18" fmla="*/ 6421 w 378"/>
                    <a:gd name="T19" fmla="*/ 3864 h 324"/>
                    <a:gd name="T20" fmla="*/ 3591 w 378"/>
                    <a:gd name="T21" fmla="*/ 4999 h 324"/>
                    <a:gd name="T22" fmla="*/ 4084 w 378"/>
                    <a:gd name="T23" fmla="*/ 5629 h 324"/>
                    <a:gd name="T24" fmla="*/ 0 w 378"/>
                    <a:gd name="T25" fmla="*/ 7822 h 324"/>
                    <a:gd name="T26" fmla="*/ 2817 w 378"/>
                    <a:gd name="T27" fmla="*/ 9778 h 324"/>
                    <a:gd name="T28" fmla="*/ 1547 w 378"/>
                    <a:gd name="T29" fmla="*/ 10632 h 324"/>
                    <a:gd name="T30" fmla="*/ 5151 w 378"/>
                    <a:gd name="T31" fmla="*/ 11778 h 324"/>
                    <a:gd name="T32" fmla="*/ 8058 w 378"/>
                    <a:gd name="T33" fmla="*/ 11369 h 324"/>
                    <a:gd name="T34" fmla="*/ 16821 w 378"/>
                    <a:gd name="T35" fmla="*/ 12905 h 324"/>
                    <a:gd name="T36" fmla="*/ 22988 w 378"/>
                    <a:gd name="T37" fmla="*/ 12303 h 324"/>
                    <a:gd name="T38" fmla="*/ 30811 w 378"/>
                    <a:gd name="T39" fmla="*/ 13193 h 324"/>
                    <a:gd name="T40" fmla="*/ 41058 w 378"/>
                    <a:gd name="T41" fmla="*/ 11369 h 324"/>
                    <a:gd name="T42" fmla="*/ 44263 w 378"/>
                    <a:gd name="T43" fmla="*/ 10223 h 324"/>
                    <a:gd name="T44" fmla="*/ 44020 w 378"/>
                    <a:gd name="T45" fmla="*/ 9778 h 324"/>
                    <a:gd name="T46" fmla="*/ 48495 w 378"/>
                    <a:gd name="T47" fmla="*/ 7524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rotWithShape="1">
                  <a:gsLst>
                    <a:gs pos="0">
                      <a:srgbClr val="797979"/>
                    </a:gs>
                    <a:gs pos="100000">
                      <a:srgbClr val="DDDDDD"/>
                    </a:gs>
                  </a:gsLst>
                  <a:lin ang="2700000" scaled="1"/>
                </a:gradFill>
                <a:ln w="3175">
                  <a:solidFill>
                    <a:srgbClr val="F8F8F8"/>
                  </a:solidFill>
                  <a:miter lim="800000"/>
                  <a:headEnd/>
                  <a:tailEnd/>
                </a:ln>
              </p:spPr>
              <p:txBody>
                <a:bodyPr/>
                <a:lstStyle/>
                <a:p>
                  <a:endParaRPr lang="en-US"/>
                </a:p>
              </p:txBody>
            </p:sp>
            <p:sp>
              <p:nvSpPr>
                <p:cNvPr id="386" name="Freeform 128"/>
                <p:cNvSpPr>
                  <a:spLocks/>
                </p:cNvSpPr>
                <p:nvPr/>
              </p:nvSpPr>
              <p:spPr bwMode="gray">
                <a:xfrm>
                  <a:off x="1656" y="2716"/>
                  <a:ext cx="691" cy="601"/>
                </a:xfrm>
                <a:custGeom>
                  <a:avLst/>
                  <a:gdLst>
                    <a:gd name="T0" fmla="*/ 4201 w 262"/>
                    <a:gd name="T1" fmla="*/ 10272 h 286"/>
                    <a:gd name="T2" fmla="*/ 1390 w 262"/>
                    <a:gd name="T3" fmla="*/ 8324 h 286"/>
                    <a:gd name="T4" fmla="*/ 5467 w 262"/>
                    <a:gd name="T5" fmla="*/ 6107 h 286"/>
                    <a:gd name="T6" fmla="*/ 4987 w 262"/>
                    <a:gd name="T7" fmla="*/ 5501 h 286"/>
                    <a:gd name="T8" fmla="*/ 7799 w 262"/>
                    <a:gd name="T9" fmla="*/ 4354 h 286"/>
                    <a:gd name="T10" fmla="*/ 20952 w 262"/>
                    <a:gd name="T11" fmla="*/ 445 h 286"/>
                    <a:gd name="T12" fmla="*/ 27044 w 262"/>
                    <a:gd name="T13" fmla="*/ 901 h 286"/>
                    <a:gd name="T14" fmla="*/ 29758 w 262"/>
                    <a:gd name="T15" fmla="*/ 706 h 286"/>
                    <a:gd name="T16" fmla="*/ 33424 w 262"/>
                    <a:gd name="T17" fmla="*/ 1114 h 286"/>
                    <a:gd name="T18" fmla="*/ 28360 w 262"/>
                    <a:gd name="T19" fmla="*/ 252 h 286"/>
                    <a:gd name="T20" fmla="*/ 25646 w 262"/>
                    <a:gd name="T21" fmla="*/ 445 h 286"/>
                    <a:gd name="T22" fmla="*/ 19554 w 262"/>
                    <a:gd name="T23" fmla="*/ 0 h 286"/>
                    <a:gd name="T24" fmla="*/ 6385 w 262"/>
                    <a:gd name="T25" fmla="*/ 3900 h 286"/>
                    <a:gd name="T26" fmla="*/ 3576 w 262"/>
                    <a:gd name="T27" fmla="*/ 5029 h 286"/>
                    <a:gd name="T28" fmla="*/ 4077 w 262"/>
                    <a:gd name="T29" fmla="*/ 5653 h 286"/>
                    <a:gd name="T30" fmla="*/ 0 w 262"/>
                    <a:gd name="T31" fmla="*/ 7859 h 286"/>
                    <a:gd name="T32" fmla="*/ 2811 w 262"/>
                    <a:gd name="T33" fmla="*/ 9826 h 286"/>
                    <a:gd name="T34" fmla="*/ 1546 w 262"/>
                    <a:gd name="T35" fmla="*/ 10690 h 286"/>
                    <a:gd name="T36" fmla="*/ 3429 w 262"/>
                    <a:gd name="T37" fmla="*/ 11719 h 286"/>
                    <a:gd name="T38" fmla="*/ 2957 w 262"/>
                    <a:gd name="T39" fmla="*/ 11154 h 286"/>
                    <a:gd name="T40" fmla="*/ 4201 w 262"/>
                    <a:gd name="T41" fmla="*/ 10272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2"/>
                    <a:gd name="T64" fmla="*/ 0 h 286"/>
                    <a:gd name="T65" fmla="*/ 262 w 262"/>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2" h="286">
                      <a:moveTo>
                        <a:pt x="33" y="251"/>
                      </a:moveTo>
                      <a:cubicBezTo>
                        <a:pt x="19" y="239"/>
                        <a:pt x="11" y="222"/>
                        <a:pt x="11" y="203"/>
                      </a:cubicBezTo>
                      <a:cubicBezTo>
                        <a:pt x="11" y="180"/>
                        <a:pt x="24" y="160"/>
                        <a:pt x="43" y="149"/>
                      </a:cubicBezTo>
                      <a:cubicBezTo>
                        <a:pt x="41" y="145"/>
                        <a:pt x="39" y="139"/>
                        <a:pt x="39" y="134"/>
                      </a:cubicBezTo>
                      <a:cubicBezTo>
                        <a:pt x="39" y="120"/>
                        <a:pt x="48" y="109"/>
                        <a:pt x="61" y="106"/>
                      </a:cubicBezTo>
                      <a:cubicBezTo>
                        <a:pt x="62" y="54"/>
                        <a:pt x="108" y="11"/>
                        <a:pt x="164" y="11"/>
                      </a:cubicBezTo>
                      <a:cubicBezTo>
                        <a:pt x="181" y="11"/>
                        <a:pt x="197" y="15"/>
                        <a:pt x="212" y="22"/>
                      </a:cubicBezTo>
                      <a:cubicBezTo>
                        <a:pt x="218" y="19"/>
                        <a:pt x="225" y="17"/>
                        <a:pt x="233" y="17"/>
                      </a:cubicBezTo>
                      <a:cubicBezTo>
                        <a:pt x="244" y="17"/>
                        <a:pt x="254" y="21"/>
                        <a:pt x="262" y="27"/>
                      </a:cubicBezTo>
                      <a:cubicBezTo>
                        <a:pt x="253" y="15"/>
                        <a:pt x="239"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2"/>
                        <a:pt x="18" y="281"/>
                        <a:pt x="27" y="286"/>
                      </a:cubicBezTo>
                      <a:cubicBezTo>
                        <a:pt x="24" y="282"/>
                        <a:pt x="23" y="277"/>
                        <a:pt x="23" y="272"/>
                      </a:cubicBezTo>
                      <a:cubicBezTo>
                        <a:pt x="23" y="263"/>
                        <a:pt x="27" y="256"/>
                        <a:pt x="33" y="251"/>
                      </a:cubicBezTo>
                      <a:close/>
                    </a:path>
                  </a:pathLst>
                </a:custGeom>
                <a:solidFill>
                  <a:schemeClr val="bg1"/>
                </a:solidFill>
                <a:ln w="12700">
                  <a:solidFill>
                    <a:srgbClr val="C0C0C0"/>
                  </a:solidFill>
                  <a:round/>
                  <a:headEnd/>
                  <a:tailEnd/>
                </a:ln>
              </p:spPr>
              <p:txBody>
                <a:bodyPr wrap="none" anchor="ctr"/>
                <a:lstStyle/>
                <a:p>
                  <a:endParaRPr lang="en-US"/>
                </a:p>
              </p:txBody>
            </p:sp>
          </p:grpSp>
        </p:grpSp>
      </p:grpSp>
      <p:sp>
        <p:nvSpPr>
          <p:cNvPr id="389" name="Text Box 541"/>
          <p:cNvSpPr txBox="1">
            <a:spLocks noChangeArrowheads="1"/>
          </p:cNvSpPr>
          <p:nvPr/>
        </p:nvSpPr>
        <p:spPr bwMode="gray">
          <a:xfrm>
            <a:off x="1954213" y="4049713"/>
            <a:ext cx="944562" cy="400050"/>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Internal LAN</a:t>
            </a:r>
          </a:p>
          <a:p>
            <a:pPr algn="ctr"/>
            <a:r>
              <a:rPr lang="en-US" sz="1000" b="1" noProof="1">
                <a:solidFill>
                  <a:srgbClr val="333333"/>
                </a:solidFill>
                <a:cs typeface="Arial" pitchFamily="34" charset="0"/>
              </a:rPr>
              <a:t>VLAN1</a:t>
            </a:r>
          </a:p>
        </p:txBody>
      </p:sp>
      <p:grpSp>
        <p:nvGrpSpPr>
          <p:cNvPr id="382" name="Group 228"/>
          <p:cNvGrpSpPr>
            <a:grpSpLocks/>
          </p:cNvGrpSpPr>
          <p:nvPr/>
        </p:nvGrpSpPr>
        <p:grpSpPr bwMode="auto">
          <a:xfrm flipH="1">
            <a:off x="3352800" y="3440113"/>
            <a:ext cx="555625" cy="674687"/>
            <a:chOff x="284" y="2470"/>
            <a:chExt cx="1008" cy="806"/>
          </a:xfrm>
        </p:grpSpPr>
        <p:pic>
          <p:nvPicPr>
            <p:cNvPr id="391" name="Picture 226"/>
            <p:cNvPicPr>
              <a:picLocks noChangeAspect="1" noChangeArrowheads="1"/>
            </p:cNvPicPr>
            <p:nvPr/>
          </p:nvPicPr>
          <p:blipFill>
            <a:blip r:embed="rId6" cstate="print"/>
            <a:srcRect/>
            <a:stretch>
              <a:fillRect/>
            </a:stretch>
          </p:blipFill>
          <p:spPr bwMode="gray">
            <a:xfrm>
              <a:off x="284" y="3032"/>
              <a:ext cx="1008" cy="219"/>
            </a:xfrm>
            <a:prstGeom prst="rect">
              <a:avLst/>
            </a:prstGeom>
            <a:noFill/>
            <a:ln w="9525">
              <a:noFill/>
              <a:miter lim="800000"/>
              <a:headEnd/>
              <a:tailEnd/>
            </a:ln>
          </p:spPr>
        </p:pic>
        <p:grpSp>
          <p:nvGrpSpPr>
            <p:cNvPr id="383" name="Group 138"/>
            <p:cNvGrpSpPr>
              <a:grpSpLocks/>
            </p:cNvGrpSpPr>
            <p:nvPr/>
          </p:nvGrpSpPr>
          <p:grpSpPr bwMode="auto">
            <a:xfrm rot="-1461747">
              <a:off x="603" y="2470"/>
              <a:ext cx="458" cy="464"/>
              <a:chOff x="619" y="2490"/>
              <a:chExt cx="458" cy="464"/>
            </a:xfrm>
          </p:grpSpPr>
          <p:sp>
            <p:nvSpPr>
              <p:cNvPr id="426" name="Freeform 139"/>
              <p:cNvSpPr>
                <a:spLocks/>
              </p:cNvSpPr>
              <p:nvPr/>
            </p:nvSpPr>
            <p:spPr bwMode="gray">
              <a:xfrm>
                <a:off x="620" y="2490"/>
                <a:ext cx="457" cy="464"/>
              </a:xfrm>
              <a:custGeom>
                <a:avLst/>
                <a:gdLst>
                  <a:gd name="T0" fmla="*/ 0 w 589"/>
                  <a:gd name="T1" fmla="*/ 110 h 597"/>
                  <a:gd name="T2" fmla="*/ 11 w 589"/>
                  <a:gd name="T3" fmla="*/ 104 h 597"/>
                  <a:gd name="T4" fmla="*/ 9 w 589"/>
                  <a:gd name="T5" fmla="*/ 60 h 597"/>
                  <a:gd name="T6" fmla="*/ 23 w 589"/>
                  <a:gd name="T7" fmla="*/ 26 h 597"/>
                  <a:gd name="T8" fmla="*/ 43 w 589"/>
                  <a:gd name="T9" fmla="*/ 64 h 597"/>
                  <a:gd name="T10" fmla="*/ 50 w 589"/>
                  <a:gd name="T11" fmla="*/ 40 h 597"/>
                  <a:gd name="T12" fmla="*/ 78 w 589"/>
                  <a:gd name="T13" fmla="*/ 0 h 597"/>
                  <a:gd name="T14" fmla="*/ 83 w 589"/>
                  <a:gd name="T15" fmla="*/ 23 h 597"/>
                  <a:gd name="T16" fmla="*/ 82 w 589"/>
                  <a:gd name="T17" fmla="*/ 53 h 597"/>
                  <a:gd name="T18" fmla="*/ 99 w 589"/>
                  <a:gd name="T19" fmla="*/ 51 h 597"/>
                  <a:gd name="T20" fmla="*/ 112 w 589"/>
                  <a:gd name="T21" fmla="*/ 31 h 597"/>
                  <a:gd name="T22" fmla="*/ 119 w 589"/>
                  <a:gd name="T23" fmla="*/ 63 h 597"/>
                  <a:gd name="T24" fmla="*/ 130 w 589"/>
                  <a:gd name="T25" fmla="*/ 93 h 597"/>
                  <a:gd name="T26" fmla="*/ 151 w 589"/>
                  <a:gd name="T27" fmla="*/ 69 h 597"/>
                  <a:gd name="T28" fmla="*/ 155 w 589"/>
                  <a:gd name="T29" fmla="*/ 85 h 597"/>
                  <a:gd name="T30" fmla="*/ 147 w 589"/>
                  <a:gd name="T31" fmla="*/ 127 h 597"/>
                  <a:gd name="T32" fmla="*/ 156 w 589"/>
                  <a:gd name="T33" fmla="*/ 143 h 597"/>
                  <a:gd name="T34" fmla="*/ 127 w 589"/>
                  <a:gd name="T35" fmla="*/ 157 h 597"/>
                  <a:gd name="T36" fmla="*/ 0 w 589"/>
                  <a:gd name="T37" fmla="*/ 110 h 5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9"/>
                  <a:gd name="T58" fmla="*/ 0 h 597"/>
                  <a:gd name="T59" fmla="*/ 589 w 589"/>
                  <a:gd name="T60" fmla="*/ 597 h 5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9" h="597">
                    <a:moveTo>
                      <a:pt x="0" y="386"/>
                    </a:moveTo>
                    <a:cubicBezTo>
                      <a:pt x="0" y="386"/>
                      <a:pt x="24" y="367"/>
                      <a:pt x="39" y="367"/>
                    </a:cubicBezTo>
                    <a:cubicBezTo>
                      <a:pt x="55" y="367"/>
                      <a:pt x="33" y="246"/>
                      <a:pt x="31" y="211"/>
                    </a:cubicBezTo>
                    <a:cubicBezTo>
                      <a:pt x="29" y="176"/>
                      <a:pt x="69" y="110"/>
                      <a:pt x="83" y="90"/>
                    </a:cubicBezTo>
                    <a:cubicBezTo>
                      <a:pt x="97" y="72"/>
                      <a:pt x="50" y="230"/>
                      <a:pt x="154" y="226"/>
                    </a:cubicBezTo>
                    <a:cubicBezTo>
                      <a:pt x="154" y="226"/>
                      <a:pt x="180" y="235"/>
                      <a:pt x="178" y="140"/>
                    </a:cubicBezTo>
                    <a:cubicBezTo>
                      <a:pt x="175" y="46"/>
                      <a:pt x="275" y="50"/>
                      <a:pt x="279" y="0"/>
                    </a:cubicBezTo>
                    <a:cubicBezTo>
                      <a:pt x="279" y="0"/>
                      <a:pt x="314" y="20"/>
                      <a:pt x="296" y="81"/>
                    </a:cubicBezTo>
                    <a:cubicBezTo>
                      <a:pt x="296" y="81"/>
                      <a:pt x="282" y="108"/>
                      <a:pt x="294" y="187"/>
                    </a:cubicBezTo>
                    <a:cubicBezTo>
                      <a:pt x="294" y="187"/>
                      <a:pt x="314" y="237"/>
                      <a:pt x="353" y="178"/>
                    </a:cubicBezTo>
                    <a:cubicBezTo>
                      <a:pt x="393" y="119"/>
                      <a:pt x="377" y="148"/>
                      <a:pt x="397" y="110"/>
                    </a:cubicBezTo>
                    <a:cubicBezTo>
                      <a:pt x="438" y="30"/>
                      <a:pt x="448" y="191"/>
                      <a:pt x="426" y="222"/>
                    </a:cubicBezTo>
                    <a:cubicBezTo>
                      <a:pt x="404" y="252"/>
                      <a:pt x="393" y="356"/>
                      <a:pt x="461" y="329"/>
                    </a:cubicBezTo>
                    <a:cubicBezTo>
                      <a:pt x="529" y="303"/>
                      <a:pt x="522" y="252"/>
                      <a:pt x="535" y="244"/>
                    </a:cubicBezTo>
                    <a:cubicBezTo>
                      <a:pt x="535" y="244"/>
                      <a:pt x="550" y="260"/>
                      <a:pt x="551" y="301"/>
                    </a:cubicBezTo>
                    <a:cubicBezTo>
                      <a:pt x="551" y="314"/>
                      <a:pt x="589" y="387"/>
                      <a:pt x="522" y="446"/>
                    </a:cubicBezTo>
                    <a:cubicBezTo>
                      <a:pt x="522" y="446"/>
                      <a:pt x="520" y="498"/>
                      <a:pt x="555" y="504"/>
                    </a:cubicBezTo>
                    <a:cubicBezTo>
                      <a:pt x="456" y="554"/>
                      <a:pt x="454" y="555"/>
                      <a:pt x="454" y="555"/>
                    </a:cubicBezTo>
                    <a:cubicBezTo>
                      <a:pt x="454" y="555"/>
                      <a:pt x="428" y="597"/>
                      <a:pt x="0" y="386"/>
                    </a:cubicBezTo>
                    <a:close/>
                  </a:path>
                </a:pathLst>
              </a:custGeom>
              <a:gradFill rotWithShape="1">
                <a:gsLst>
                  <a:gs pos="0">
                    <a:srgbClr val="F22F14"/>
                  </a:gs>
                  <a:gs pos="100000">
                    <a:srgbClr val="FBD563"/>
                  </a:gs>
                </a:gsLst>
                <a:lin ang="5400000" scaled="1"/>
              </a:gradFill>
              <a:ln w="9525">
                <a:noFill/>
                <a:round/>
                <a:headEnd/>
                <a:tailEnd/>
              </a:ln>
            </p:spPr>
            <p:txBody>
              <a:bodyPr/>
              <a:lstStyle/>
              <a:p>
                <a:endParaRPr lang="en-US"/>
              </a:p>
            </p:txBody>
          </p:sp>
          <p:sp>
            <p:nvSpPr>
              <p:cNvPr id="427" name="Freeform 140"/>
              <p:cNvSpPr>
                <a:spLocks/>
              </p:cNvSpPr>
              <p:nvPr/>
            </p:nvSpPr>
            <p:spPr bwMode="gray">
              <a:xfrm>
                <a:off x="619" y="2659"/>
                <a:ext cx="347" cy="269"/>
              </a:xfrm>
              <a:custGeom>
                <a:avLst/>
                <a:gdLst>
                  <a:gd name="T0" fmla="*/ 0 w 447"/>
                  <a:gd name="T1" fmla="*/ 47 h 347"/>
                  <a:gd name="T2" fmla="*/ 47 w 447"/>
                  <a:gd name="T3" fmla="*/ 39 h 347"/>
                  <a:gd name="T4" fmla="*/ 62 w 447"/>
                  <a:gd name="T5" fmla="*/ 12 h 347"/>
                  <a:gd name="T6" fmla="*/ 71 w 447"/>
                  <a:gd name="T7" fmla="*/ 2 h 347"/>
                  <a:gd name="T8" fmla="*/ 95 w 447"/>
                  <a:gd name="T9" fmla="*/ 39 h 347"/>
                  <a:gd name="T10" fmla="*/ 101 w 447"/>
                  <a:gd name="T11" fmla="*/ 80 h 347"/>
                  <a:gd name="T12" fmla="*/ 125 w 447"/>
                  <a:gd name="T13" fmla="*/ 95 h 347"/>
                  <a:gd name="T14" fmla="*/ 120 w 447"/>
                  <a:gd name="T15" fmla="*/ 96 h 347"/>
                  <a:gd name="T16" fmla="*/ 85 w 447"/>
                  <a:gd name="T17" fmla="*/ 86 h 347"/>
                  <a:gd name="T18" fmla="*/ 0 w 447"/>
                  <a:gd name="T19" fmla="*/ 47 h 3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7"/>
                  <a:gd name="T31" fmla="*/ 0 h 347"/>
                  <a:gd name="T32" fmla="*/ 447 w 447"/>
                  <a:gd name="T33" fmla="*/ 347 h 3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7" h="347">
                    <a:moveTo>
                      <a:pt x="0" y="168"/>
                    </a:moveTo>
                    <a:cubicBezTo>
                      <a:pt x="0" y="168"/>
                      <a:pt x="126" y="169"/>
                      <a:pt x="170" y="141"/>
                    </a:cubicBezTo>
                    <a:cubicBezTo>
                      <a:pt x="213" y="114"/>
                      <a:pt x="203" y="82"/>
                      <a:pt x="220" y="45"/>
                    </a:cubicBezTo>
                    <a:cubicBezTo>
                      <a:pt x="242" y="0"/>
                      <a:pt x="253" y="8"/>
                      <a:pt x="253" y="8"/>
                    </a:cubicBezTo>
                    <a:cubicBezTo>
                      <a:pt x="253" y="8"/>
                      <a:pt x="350" y="115"/>
                      <a:pt x="339" y="141"/>
                    </a:cubicBezTo>
                    <a:cubicBezTo>
                      <a:pt x="328" y="168"/>
                      <a:pt x="330" y="299"/>
                      <a:pt x="361" y="284"/>
                    </a:cubicBezTo>
                    <a:cubicBezTo>
                      <a:pt x="391" y="268"/>
                      <a:pt x="447" y="329"/>
                      <a:pt x="445" y="338"/>
                    </a:cubicBezTo>
                    <a:cubicBezTo>
                      <a:pt x="443" y="347"/>
                      <a:pt x="427" y="343"/>
                      <a:pt x="427" y="343"/>
                    </a:cubicBezTo>
                    <a:cubicBezTo>
                      <a:pt x="304" y="306"/>
                      <a:pt x="304" y="306"/>
                      <a:pt x="304" y="306"/>
                    </a:cubicBezTo>
                    <a:cubicBezTo>
                      <a:pt x="304" y="306"/>
                      <a:pt x="39" y="190"/>
                      <a:pt x="0" y="168"/>
                    </a:cubicBezTo>
                    <a:close/>
                  </a:path>
                </a:pathLst>
              </a:custGeom>
              <a:gradFill rotWithShape="1">
                <a:gsLst>
                  <a:gs pos="0">
                    <a:srgbClr val="FBD563"/>
                  </a:gs>
                  <a:gs pos="100000">
                    <a:srgbClr val="FDEEC1"/>
                  </a:gs>
                </a:gsLst>
                <a:lin ang="18900000" scaled="1"/>
              </a:gradFill>
              <a:ln w="9525">
                <a:noFill/>
                <a:round/>
                <a:headEnd/>
                <a:tailEnd/>
              </a:ln>
            </p:spPr>
            <p:txBody>
              <a:bodyPr/>
              <a:lstStyle/>
              <a:p>
                <a:endParaRPr lang="en-US"/>
              </a:p>
            </p:txBody>
          </p:sp>
        </p:grpSp>
        <p:grpSp>
          <p:nvGrpSpPr>
            <p:cNvPr id="384" name="Group 141"/>
            <p:cNvGrpSpPr>
              <a:grpSpLocks/>
            </p:cNvGrpSpPr>
            <p:nvPr/>
          </p:nvGrpSpPr>
          <p:grpSpPr bwMode="auto">
            <a:xfrm>
              <a:off x="457" y="2851"/>
              <a:ext cx="831" cy="447"/>
              <a:chOff x="2617" y="-4729"/>
              <a:chExt cx="3813" cy="2072"/>
            </a:xfrm>
          </p:grpSpPr>
          <p:sp>
            <p:nvSpPr>
              <p:cNvPr id="394" name="Freeform 142"/>
              <p:cNvSpPr>
                <a:spLocks/>
              </p:cNvSpPr>
              <p:nvPr/>
            </p:nvSpPr>
            <p:spPr bwMode="gray">
              <a:xfrm>
                <a:off x="4658" y="-3777"/>
                <a:ext cx="735" cy="494"/>
              </a:xfrm>
              <a:custGeom>
                <a:avLst/>
                <a:gdLst>
                  <a:gd name="T0" fmla="*/ 343 w 735"/>
                  <a:gd name="T1" fmla="*/ 31 h 494"/>
                  <a:gd name="T2" fmla="*/ 0 w 735"/>
                  <a:gd name="T3" fmla="*/ 59 h 494"/>
                  <a:gd name="T4" fmla="*/ 0 w 735"/>
                  <a:gd name="T5" fmla="*/ 494 h 494"/>
                  <a:gd name="T6" fmla="*/ 343 w 735"/>
                  <a:gd name="T7" fmla="*/ 463 h 494"/>
                  <a:gd name="T8" fmla="*/ 735 w 735"/>
                  <a:gd name="T9" fmla="*/ 430 h 494"/>
                  <a:gd name="T10" fmla="*/ 735 w 735"/>
                  <a:gd name="T11" fmla="*/ 0 h 494"/>
                  <a:gd name="T12" fmla="*/ 343 w 735"/>
                  <a:gd name="T13" fmla="*/ 31 h 494"/>
                  <a:gd name="T14" fmla="*/ 0 60000 65536"/>
                  <a:gd name="T15" fmla="*/ 0 60000 65536"/>
                  <a:gd name="T16" fmla="*/ 0 60000 65536"/>
                  <a:gd name="T17" fmla="*/ 0 60000 65536"/>
                  <a:gd name="T18" fmla="*/ 0 60000 65536"/>
                  <a:gd name="T19" fmla="*/ 0 60000 65536"/>
                  <a:gd name="T20" fmla="*/ 0 60000 65536"/>
                  <a:gd name="T21" fmla="*/ 0 w 735"/>
                  <a:gd name="T22" fmla="*/ 0 h 494"/>
                  <a:gd name="T23" fmla="*/ 735 w 735"/>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5" h="494">
                    <a:moveTo>
                      <a:pt x="343" y="31"/>
                    </a:moveTo>
                    <a:lnTo>
                      <a:pt x="0" y="59"/>
                    </a:lnTo>
                    <a:lnTo>
                      <a:pt x="0" y="494"/>
                    </a:lnTo>
                    <a:lnTo>
                      <a:pt x="343" y="463"/>
                    </a:lnTo>
                    <a:lnTo>
                      <a:pt x="735" y="430"/>
                    </a:lnTo>
                    <a:lnTo>
                      <a:pt x="735" y="0"/>
                    </a:lnTo>
                    <a:lnTo>
                      <a:pt x="343"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95" name="Freeform 143"/>
              <p:cNvSpPr>
                <a:spLocks/>
              </p:cNvSpPr>
              <p:nvPr/>
            </p:nvSpPr>
            <p:spPr bwMode="gray">
              <a:xfrm>
                <a:off x="5393" y="-3834"/>
                <a:ext cx="720" cy="487"/>
              </a:xfrm>
              <a:custGeom>
                <a:avLst/>
                <a:gdLst>
                  <a:gd name="T0" fmla="*/ 0 w 720"/>
                  <a:gd name="T1" fmla="*/ 487 h 487"/>
                  <a:gd name="T2" fmla="*/ 356 w 720"/>
                  <a:gd name="T3" fmla="*/ 456 h 487"/>
                  <a:gd name="T4" fmla="*/ 720 w 720"/>
                  <a:gd name="T5" fmla="*/ 423 h 487"/>
                  <a:gd name="T6" fmla="*/ 720 w 720"/>
                  <a:gd name="T7" fmla="*/ 0 h 487"/>
                  <a:gd name="T8" fmla="*/ 356 w 720"/>
                  <a:gd name="T9" fmla="*/ 29 h 487"/>
                  <a:gd name="T10" fmla="*/ 0 w 720"/>
                  <a:gd name="T11" fmla="*/ 57 h 487"/>
                  <a:gd name="T12" fmla="*/ 0 w 720"/>
                  <a:gd name="T13" fmla="*/ 487 h 487"/>
                  <a:gd name="T14" fmla="*/ 0 60000 65536"/>
                  <a:gd name="T15" fmla="*/ 0 60000 65536"/>
                  <a:gd name="T16" fmla="*/ 0 60000 65536"/>
                  <a:gd name="T17" fmla="*/ 0 60000 65536"/>
                  <a:gd name="T18" fmla="*/ 0 60000 65536"/>
                  <a:gd name="T19" fmla="*/ 0 60000 65536"/>
                  <a:gd name="T20" fmla="*/ 0 60000 65536"/>
                  <a:gd name="T21" fmla="*/ 0 w 720"/>
                  <a:gd name="T22" fmla="*/ 0 h 487"/>
                  <a:gd name="T23" fmla="*/ 720 w 720"/>
                  <a:gd name="T24" fmla="*/ 487 h 4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487">
                    <a:moveTo>
                      <a:pt x="0" y="487"/>
                    </a:moveTo>
                    <a:lnTo>
                      <a:pt x="356" y="456"/>
                    </a:lnTo>
                    <a:lnTo>
                      <a:pt x="720" y="423"/>
                    </a:lnTo>
                    <a:lnTo>
                      <a:pt x="720" y="0"/>
                    </a:lnTo>
                    <a:lnTo>
                      <a:pt x="356" y="29"/>
                    </a:lnTo>
                    <a:lnTo>
                      <a:pt x="0" y="57"/>
                    </a:lnTo>
                    <a:lnTo>
                      <a:pt x="0" y="48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96" name="Freeform 144"/>
              <p:cNvSpPr>
                <a:spLocks/>
              </p:cNvSpPr>
              <p:nvPr/>
            </p:nvSpPr>
            <p:spPr bwMode="gray">
              <a:xfrm>
                <a:off x="3118" y="-3659"/>
                <a:ext cx="782" cy="510"/>
              </a:xfrm>
              <a:custGeom>
                <a:avLst/>
                <a:gdLst>
                  <a:gd name="T0" fmla="*/ 364 w 782"/>
                  <a:gd name="T1" fmla="*/ 33 h 510"/>
                  <a:gd name="T2" fmla="*/ 0 w 782"/>
                  <a:gd name="T3" fmla="*/ 61 h 510"/>
                  <a:gd name="T4" fmla="*/ 0 w 782"/>
                  <a:gd name="T5" fmla="*/ 510 h 510"/>
                  <a:gd name="T6" fmla="*/ 364 w 782"/>
                  <a:gd name="T7" fmla="*/ 477 h 510"/>
                  <a:gd name="T8" fmla="*/ 782 w 782"/>
                  <a:gd name="T9" fmla="*/ 442 h 510"/>
                  <a:gd name="T10" fmla="*/ 782 w 782"/>
                  <a:gd name="T11" fmla="*/ 0 h 510"/>
                  <a:gd name="T12" fmla="*/ 364 w 782"/>
                  <a:gd name="T13" fmla="*/ 33 h 510"/>
                  <a:gd name="T14" fmla="*/ 0 60000 65536"/>
                  <a:gd name="T15" fmla="*/ 0 60000 65536"/>
                  <a:gd name="T16" fmla="*/ 0 60000 65536"/>
                  <a:gd name="T17" fmla="*/ 0 60000 65536"/>
                  <a:gd name="T18" fmla="*/ 0 60000 65536"/>
                  <a:gd name="T19" fmla="*/ 0 60000 65536"/>
                  <a:gd name="T20" fmla="*/ 0 60000 65536"/>
                  <a:gd name="T21" fmla="*/ 0 w 782"/>
                  <a:gd name="T22" fmla="*/ 0 h 510"/>
                  <a:gd name="T23" fmla="*/ 782 w 782"/>
                  <a:gd name="T24" fmla="*/ 510 h 5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510">
                    <a:moveTo>
                      <a:pt x="364" y="33"/>
                    </a:moveTo>
                    <a:lnTo>
                      <a:pt x="0" y="61"/>
                    </a:lnTo>
                    <a:lnTo>
                      <a:pt x="0" y="510"/>
                    </a:lnTo>
                    <a:lnTo>
                      <a:pt x="364" y="477"/>
                    </a:lnTo>
                    <a:lnTo>
                      <a:pt x="782" y="442"/>
                    </a:lnTo>
                    <a:lnTo>
                      <a:pt x="782" y="0"/>
                    </a:lnTo>
                    <a:lnTo>
                      <a:pt x="364" y="33"/>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97" name="Freeform 145"/>
              <p:cNvSpPr>
                <a:spLocks/>
              </p:cNvSpPr>
              <p:nvPr/>
            </p:nvSpPr>
            <p:spPr bwMode="gray">
              <a:xfrm>
                <a:off x="2690" y="-3598"/>
                <a:ext cx="428" cy="485"/>
              </a:xfrm>
              <a:custGeom>
                <a:avLst/>
                <a:gdLst>
                  <a:gd name="T0" fmla="*/ 0 w 428"/>
                  <a:gd name="T1" fmla="*/ 33 h 485"/>
                  <a:gd name="T2" fmla="*/ 0 w 428"/>
                  <a:gd name="T3" fmla="*/ 485 h 485"/>
                  <a:gd name="T4" fmla="*/ 428 w 428"/>
                  <a:gd name="T5" fmla="*/ 449 h 485"/>
                  <a:gd name="T6" fmla="*/ 428 w 428"/>
                  <a:gd name="T7" fmla="*/ 0 h 485"/>
                  <a:gd name="T8" fmla="*/ 0 w 428"/>
                  <a:gd name="T9" fmla="*/ 33 h 485"/>
                  <a:gd name="T10" fmla="*/ 0 60000 65536"/>
                  <a:gd name="T11" fmla="*/ 0 60000 65536"/>
                  <a:gd name="T12" fmla="*/ 0 60000 65536"/>
                  <a:gd name="T13" fmla="*/ 0 60000 65536"/>
                  <a:gd name="T14" fmla="*/ 0 60000 65536"/>
                  <a:gd name="T15" fmla="*/ 0 w 428"/>
                  <a:gd name="T16" fmla="*/ 0 h 485"/>
                  <a:gd name="T17" fmla="*/ 428 w 428"/>
                  <a:gd name="T18" fmla="*/ 485 h 485"/>
                </a:gdLst>
                <a:ahLst/>
                <a:cxnLst>
                  <a:cxn ang="T10">
                    <a:pos x="T0" y="T1"/>
                  </a:cxn>
                  <a:cxn ang="T11">
                    <a:pos x="T2" y="T3"/>
                  </a:cxn>
                  <a:cxn ang="T12">
                    <a:pos x="T4" y="T5"/>
                  </a:cxn>
                  <a:cxn ang="T13">
                    <a:pos x="T6" y="T7"/>
                  </a:cxn>
                  <a:cxn ang="T14">
                    <a:pos x="T8" y="T9"/>
                  </a:cxn>
                </a:cxnLst>
                <a:rect l="T15" t="T16" r="T17" b="T18"/>
                <a:pathLst>
                  <a:path w="428" h="485">
                    <a:moveTo>
                      <a:pt x="0" y="33"/>
                    </a:moveTo>
                    <a:lnTo>
                      <a:pt x="0" y="485"/>
                    </a:lnTo>
                    <a:lnTo>
                      <a:pt x="428" y="449"/>
                    </a:lnTo>
                    <a:lnTo>
                      <a:pt x="428" y="0"/>
                    </a:lnTo>
                    <a:lnTo>
                      <a:pt x="0" y="33"/>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98" name="Freeform 146"/>
              <p:cNvSpPr>
                <a:spLocks/>
              </p:cNvSpPr>
              <p:nvPr/>
            </p:nvSpPr>
            <p:spPr bwMode="gray">
              <a:xfrm>
                <a:off x="3900" y="-3718"/>
                <a:ext cx="758" cy="501"/>
              </a:xfrm>
              <a:custGeom>
                <a:avLst/>
                <a:gdLst>
                  <a:gd name="T0" fmla="*/ 347 w 758"/>
                  <a:gd name="T1" fmla="*/ 31 h 501"/>
                  <a:gd name="T2" fmla="*/ 0 w 758"/>
                  <a:gd name="T3" fmla="*/ 59 h 501"/>
                  <a:gd name="T4" fmla="*/ 0 w 758"/>
                  <a:gd name="T5" fmla="*/ 501 h 501"/>
                  <a:gd name="T6" fmla="*/ 347 w 758"/>
                  <a:gd name="T7" fmla="*/ 470 h 501"/>
                  <a:gd name="T8" fmla="*/ 758 w 758"/>
                  <a:gd name="T9" fmla="*/ 435 h 501"/>
                  <a:gd name="T10" fmla="*/ 758 w 758"/>
                  <a:gd name="T11" fmla="*/ 0 h 501"/>
                  <a:gd name="T12" fmla="*/ 347 w 758"/>
                  <a:gd name="T13" fmla="*/ 31 h 501"/>
                  <a:gd name="T14" fmla="*/ 0 60000 65536"/>
                  <a:gd name="T15" fmla="*/ 0 60000 65536"/>
                  <a:gd name="T16" fmla="*/ 0 60000 65536"/>
                  <a:gd name="T17" fmla="*/ 0 60000 65536"/>
                  <a:gd name="T18" fmla="*/ 0 60000 65536"/>
                  <a:gd name="T19" fmla="*/ 0 60000 65536"/>
                  <a:gd name="T20" fmla="*/ 0 60000 65536"/>
                  <a:gd name="T21" fmla="*/ 0 w 758"/>
                  <a:gd name="T22" fmla="*/ 0 h 501"/>
                  <a:gd name="T23" fmla="*/ 758 w 758"/>
                  <a:gd name="T24" fmla="*/ 501 h 5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501">
                    <a:moveTo>
                      <a:pt x="347" y="31"/>
                    </a:moveTo>
                    <a:lnTo>
                      <a:pt x="0" y="59"/>
                    </a:lnTo>
                    <a:lnTo>
                      <a:pt x="0" y="501"/>
                    </a:lnTo>
                    <a:lnTo>
                      <a:pt x="347" y="470"/>
                    </a:lnTo>
                    <a:lnTo>
                      <a:pt x="758" y="435"/>
                    </a:lnTo>
                    <a:lnTo>
                      <a:pt x="758" y="0"/>
                    </a:lnTo>
                    <a:lnTo>
                      <a:pt x="347"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399" name="Freeform 147"/>
              <p:cNvSpPr>
                <a:spLocks/>
              </p:cNvSpPr>
              <p:nvPr/>
            </p:nvSpPr>
            <p:spPr bwMode="gray">
              <a:xfrm>
                <a:off x="6113" y="-4672"/>
                <a:ext cx="317" cy="418"/>
              </a:xfrm>
              <a:custGeom>
                <a:avLst/>
                <a:gdLst>
                  <a:gd name="T0" fmla="*/ 0 w 317"/>
                  <a:gd name="T1" fmla="*/ 18 h 418"/>
                  <a:gd name="T2" fmla="*/ 0 w 317"/>
                  <a:gd name="T3" fmla="*/ 418 h 418"/>
                  <a:gd name="T4" fmla="*/ 317 w 317"/>
                  <a:gd name="T5" fmla="*/ 396 h 418"/>
                  <a:gd name="T6" fmla="*/ 317 w 317"/>
                  <a:gd name="T7" fmla="*/ 0 h 418"/>
                  <a:gd name="T8" fmla="*/ 0 w 317"/>
                  <a:gd name="T9" fmla="*/ 18 h 418"/>
                  <a:gd name="T10" fmla="*/ 0 60000 65536"/>
                  <a:gd name="T11" fmla="*/ 0 60000 65536"/>
                  <a:gd name="T12" fmla="*/ 0 60000 65536"/>
                  <a:gd name="T13" fmla="*/ 0 60000 65536"/>
                  <a:gd name="T14" fmla="*/ 0 60000 65536"/>
                  <a:gd name="T15" fmla="*/ 0 w 317"/>
                  <a:gd name="T16" fmla="*/ 0 h 418"/>
                  <a:gd name="T17" fmla="*/ 317 w 317"/>
                  <a:gd name="T18" fmla="*/ 418 h 418"/>
                </a:gdLst>
                <a:ahLst/>
                <a:cxnLst>
                  <a:cxn ang="T10">
                    <a:pos x="T0" y="T1"/>
                  </a:cxn>
                  <a:cxn ang="T11">
                    <a:pos x="T2" y="T3"/>
                  </a:cxn>
                  <a:cxn ang="T12">
                    <a:pos x="T4" y="T5"/>
                  </a:cxn>
                  <a:cxn ang="T13">
                    <a:pos x="T6" y="T7"/>
                  </a:cxn>
                  <a:cxn ang="T14">
                    <a:pos x="T8" y="T9"/>
                  </a:cxn>
                </a:cxnLst>
                <a:rect l="T15" t="T16" r="T17" b="T18"/>
                <a:pathLst>
                  <a:path w="317" h="418">
                    <a:moveTo>
                      <a:pt x="0" y="18"/>
                    </a:moveTo>
                    <a:lnTo>
                      <a:pt x="0" y="418"/>
                    </a:lnTo>
                    <a:lnTo>
                      <a:pt x="317" y="396"/>
                    </a:lnTo>
                    <a:lnTo>
                      <a:pt x="317" y="0"/>
                    </a:lnTo>
                    <a:lnTo>
                      <a:pt x="0" y="18"/>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0" name="Freeform 148"/>
              <p:cNvSpPr>
                <a:spLocks/>
              </p:cNvSpPr>
              <p:nvPr/>
            </p:nvSpPr>
            <p:spPr bwMode="gray">
              <a:xfrm>
                <a:off x="5988" y="-4729"/>
                <a:ext cx="442" cy="75"/>
              </a:xfrm>
              <a:custGeom>
                <a:avLst/>
                <a:gdLst>
                  <a:gd name="T0" fmla="*/ 442 w 442"/>
                  <a:gd name="T1" fmla="*/ 57 h 75"/>
                  <a:gd name="T2" fmla="*/ 298 w 442"/>
                  <a:gd name="T3" fmla="*/ 0 h 75"/>
                  <a:gd name="T4" fmla="*/ 0 w 442"/>
                  <a:gd name="T5" fmla="*/ 16 h 75"/>
                  <a:gd name="T6" fmla="*/ 125 w 442"/>
                  <a:gd name="T7" fmla="*/ 75 h 75"/>
                  <a:gd name="T8" fmla="*/ 442 w 442"/>
                  <a:gd name="T9" fmla="*/ 57 h 75"/>
                  <a:gd name="T10" fmla="*/ 0 60000 65536"/>
                  <a:gd name="T11" fmla="*/ 0 60000 65536"/>
                  <a:gd name="T12" fmla="*/ 0 60000 65536"/>
                  <a:gd name="T13" fmla="*/ 0 60000 65536"/>
                  <a:gd name="T14" fmla="*/ 0 60000 65536"/>
                  <a:gd name="T15" fmla="*/ 0 w 442"/>
                  <a:gd name="T16" fmla="*/ 0 h 75"/>
                  <a:gd name="T17" fmla="*/ 442 w 442"/>
                  <a:gd name="T18" fmla="*/ 75 h 75"/>
                </a:gdLst>
                <a:ahLst/>
                <a:cxnLst>
                  <a:cxn ang="T10">
                    <a:pos x="T0" y="T1"/>
                  </a:cxn>
                  <a:cxn ang="T11">
                    <a:pos x="T2" y="T3"/>
                  </a:cxn>
                  <a:cxn ang="T12">
                    <a:pos x="T4" y="T5"/>
                  </a:cxn>
                  <a:cxn ang="T13">
                    <a:pos x="T6" y="T7"/>
                  </a:cxn>
                  <a:cxn ang="T14">
                    <a:pos x="T8" y="T9"/>
                  </a:cxn>
                </a:cxnLst>
                <a:rect l="T15" t="T16" r="T17" b="T18"/>
                <a:pathLst>
                  <a:path w="442" h="75">
                    <a:moveTo>
                      <a:pt x="442" y="57"/>
                    </a:moveTo>
                    <a:lnTo>
                      <a:pt x="298" y="0"/>
                    </a:lnTo>
                    <a:lnTo>
                      <a:pt x="0" y="16"/>
                    </a:lnTo>
                    <a:lnTo>
                      <a:pt x="125" y="75"/>
                    </a:lnTo>
                    <a:lnTo>
                      <a:pt x="442" y="5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1" name="Freeform 149"/>
              <p:cNvSpPr>
                <a:spLocks/>
              </p:cNvSpPr>
              <p:nvPr/>
            </p:nvSpPr>
            <p:spPr bwMode="gray">
              <a:xfrm>
                <a:off x="5393" y="-4654"/>
                <a:ext cx="720" cy="452"/>
              </a:xfrm>
              <a:custGeom>
                <a:avLst/>
                <a:gdLst>
                  <a:gd name="T0" fmla="*/ 0 w 720"/>
                  <a:gd name="T1" fmla="*/ 452 h 452"/>
                  <a:gd name="T2" fmla="*/ 356 w 720"/>
                  <a:gd name="T3" fmla="*/ 428 h 452"/>
                  <a:gd name="T4" fmla="*/ 720 w 720"/>
                  <a:gd name="T5" fmla="*/ 400 h 452"/>
                  <a:gd name="T6" fmla="*/ 720 w 720"/>
                  <a:gd name="T7" fmla="*/ 0 h 452"/>
                  <a:gd name="T8" fmla="*/ 0 w 720"/>
                  <a:gd name="T9" fmla="*/ 43 h 452"/>
                  <a:gd name="T10" fmla="*/ 0 w 720"/>
                  <a:gd name="T11" fmla="*/ 452 h 452"/>
                  <a:gd name="T12" fmla="*/ 0 60000 65536"/>
                  <a:gd name="T13" fmla="*/ 0 60000 65536"/>
                  <a:gd name="T14" fmla="*/ 0 60000 65536"/>
                  <a:gd name="T15" fmla="*/ 0 60000 65536"/>
                  <a:gd name="T16" fmla="*/ 0 60000 65536"/>
                  <a:gd name="T17" fmla="*/ 0 60000 65536"/>
                  <a:gd name="T18" fmla="*/ 0 w 720"/>
                  <a:gd name="T19" fmla="*/ 0 h 452"/>
                  <a:gd name="T20" fmla="*/ 720 w 720"/>
                  <a:gd name="T21" fmla="*/ 452 h 452"/>
                </a:gdLst>
                <a:ahLst/>
                <a:cxnLst>
                  <a:cxn ang="T12">
                    <a:pos x="T0" y="T1"/>
                  </a:cxn>
                  <a:cxn ang="T13">
                    <a:pos x="T2" y="T3"/>
                  </a:cxn>
                  <a:cxn ang="T14">
                    <a:pos x="T4" y="T5"/>
                  </a:cxn>
                  <a:cxn ang="T15">
                    <a:pos x="T6" y="T7"/>
                  </a:cxn>
                  <a:cxn ang="T16">
                    <a:pos x="T8" y="T9"/>
                  </a:cxn>
                  <a:cxn ang="T17">
                    <a:pos x="T10" y="T11"/>
                  </a:cxn>
                </a:cxnLst>
                <a:rect l="T18" t="T19" r="T20" b="T21"/>
                <a:pathLst>
                  <a:path w="720" h="452">
                    <a:moveTo>
                      <a:pt x="0" y="452"/>
                    </a:moveTo>
                    <a:lnTo>
                      <a:pt x="356" y="428"/>
                    </a:lnTo>
                    <a:lnTo>
                      <a:pt x="720" y="400"/>
                    </a:lnTo>
                    <a:lnTo>
                      <a:pt x="720" y="0"/>
                    </a:lnTo>
                    <a:lnTo>
                      <a:pt x="0" y="43"/>
                    </a:lnTo>
                    <a:lnTo>
                      <a:pt x="0" y="452"/>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2" name="Freeform 150"/>
              <p:cNvSpPr>
                <a:spLocks/>
              </p:cNvSpPr>
              <p:nvPr/>
            </p:nvSpPr>
            <p:spPr bwMode="gray">
              <a:xfrm>
                <a:off x="5001" y="-4226"/>
                <a:ext cx="748" cy="480"/>
              </a:xfrm>
              <a:custGeom>
                <a:avLst/>
                <a:gdLst>
                  <a:gd name="T0" fmla="*/ 0 w 748"/>
                  <a:gd name="T1" fmla="*/ 52 h 480"/>
                  <a:gd name="T2" fmla="*/ 0 w 748"/>
                  <a:gd name="T3" fmla="*/ 480 h 480"/>
                  <a:gd name="T4" fmla="*/ 392 w 748"/>
                  <a:gd name="T5" fmla="*/ 449 h 480"/>
                  <a:gd name="T6" fmla="*/ 748 w 748"/>
                  <a:gd name="T7" fmla="*/ 421 h 480"/>
                  <a:gd name="T8" fmla="*/ 748 w 748"/>
                  <a:gd name="T9" fmla="*/ 0 h 480"/>
                  <a:gd name="T10" fmla="*/ 392 w 748"/>
                  <a:gd name="T11" fmla="*/ 24 h 480"/>
                  <a:gd name="T12" fmla="*/ 0 w 748"/>
                  <a:gd name="T13" fmla="*/ 52 h 480"/>
                  <a:gd name="T14" fmla="*/ 0 60000 65536"/>
                  <a:gd name="T15" fmla="*/ 0 60000 65536"/>
                  <a:gd name="T16" fmla="*/ 0 60000 65536"/>
                  <a:gd name="T17" fmla="*/ 0 60000 65536"/>
                  <a:gd name="T18" fmla="*/ 0 60000 65536"/>
                  <a:gd name="T19" fmla="*/ 0 60000 65536"/>
                  <a:gd name="T20" fmla="*/ 0 60000 65536"/>
                  <a:gd name="T21" fmla="*/ 0 w 748"/>
                  <a:gd name="T22" fmla="*/ 0 h 480"/>
                  <a:gd name="T23" fmla="*/ 748 w 74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8" h="480">
                    <a:moveTo>
                      <a:pt x="0" y="52"/>
                    </a:moveTo>
                    <a:lnTo>
                      <a:pt x="0" y="480"/>
                    </a:lnTo>
                    <a:lnTo>
                      <a:pt x="392" y="449"/>
                    </a:lnTo>
                    <a:lnTo>
                      <a:pt x="748" y="421"/>
                    </a:lnTo>
                    <a:lnTo>
                      <a:pt x="748" y="0"/>
                    </a:lnTo>
                    <a:lnTo>
                      <a:pt x="392" y="24"/>
                    </a:lnTo>
                    <a:lnTo>
                      <a:pt x="0" y="52"/>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3" name="Freeform 151"/>
              <p:cNvSpPr>
                <a:spLocks/>
              </p:cNvSpPr>
              <p:nvPr/>
            </p:nvSpPr>
            <p:spPr bwMode="gray">
              <a:xfrm>
                <a:off x="3900" y="-4569"/>
                <a:ext cx="758" cy="475"/>
              </a:xfrm>
              <a:custGeom>
                <a:avLst/>
                <a:gdLst>
                  <a:gd name="T0" fmla="*/ 347 w 758"/>
                  <a:gd name="T1" fmla="*/ 449 h 475"/>
                  <a:gd name="T2" fmla="*/ 758 w 758"/>
                  <a:gd name="T3" fmla="*/ 421 h 475"/>
                  <a:gd name="T4" fmla="*/ 758 w 758"/>
                  <a:gd name="T5" fmla="*/ 0 h 475"/>
                  <a:gd name="T6" fmla="*/ 0 w 758"/>
                  <a:gd name="T7" fmla="*/ 45 h 475"/>
                  <a:gd name="T8" fmla="*/ 0 w 758"/>
                  <a:gd name="T9" fmla="*/ 475 h 475"/>
                  <a:gd name="T10" fmla="*/ 347 w 758"/>
                  <a:gd name="T11" fmla="*/ 449 h 475"/>
                  <a:gd name="T12" fmla="*/ 0 60000 65536"/>
                  <a:gd name="T13" fmla="*/ 0 60000 65536"/>
                  <a:gd name="T14" fmla="*/ 0 60000 65536"/>
                  <a:gd name="T15" fmla="*/ 0 60000 65536"/>
                  <a:gd name="T16" fmla="*/ 0 60000 65536"/>
                  <a:gd name="T17" fmla="*/ 0 60000 65536"/>
                  <a:gd name="T18" fmla="*/ 0 w 758"/>
                  <a:gd name="T19" fmla="*/ 0 h 475"/>
                  <a:gd name="T20" fmla="*/ 758 w 758"/>
                  <a:gd name="T21" fmla="*/ 475 h 475"/>
                </a:gdLst>
                <a:ahLst/>
                <a:cxnLst>
                  <a:cxn ang="T12">
                    <a:pos x="T0" y="T1"/>
                  </a:cxn>
                  <a:cxn ang="T13">
                    <a:pos x="T2" y="T3"/>
                  </a:cxn>
                  <a:cxn ang="T14">
                    <a:pos x="T4" y="T5"/>
                  </a:cxn>
                  <a:cxn ang="T15">
                    <a:pos x="T6" y="T7"/>
                  </a:cxn>
                  <a:cxn ang="T16">
                    <a:pos x="T8" y="T9"/>
                  </a:cxn>
                  <a:cxn ang="T17">
                    <a:pos x="T10" y="T11"/>
                  </a:cxn>
                </a:cxnLst>
                <a:rect l="T18" t="T19" r="T20" b="T21"/>
                <a:pathLst>
                  <a:path w="758" h="475">
                    <a:moveTo>
                      <a:pt x="347" y="449"/>
                    </a:moveTo>
                    <a:lnTo>
                      <a:pt x="758" y="421"/>
                    </a:lnTo>
                    <a:lnTo>
                      <a:pt x="758" y="0"/>
                    </a:lnTo>
                    <a:lnTo>
                      <a:pt x="0" y="45"/>
                    </a:lnTo>
                    <a:lnTo>
                      <a:pt x="0" y="475"/>
                    </a:lnTo>
                    <a:lnTo>
                      <a:pt x="347" y="44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4" name="Freeform 152"/>
              <p:cNvSpPr>
                <a:spLocks/>
              </p:cNvSpPr>
              <p:nvPr/>
            </p:nvSpPr>
            <p:spPr bwMode="gray">
              <a:xfrm>
                <a:off x="4878" y="-4174"/>
                <a:ext cx="754" cy="487"/>
              </a:xfrm>
              <a:custGeom>
                <a:avLst/>
                <a:gdLst>
                  <a:gd name="T0" fmla="*/ 0 w 754"/>
                  <a:gd name="T1" fmla="*/ 54 h 487"/>
                  <a:gd name="T2" fmla="*/ 0 w 754"/>
                  <a:gd name="T3" fmla="*/ 487 h 487"/>
                  <a:gd name="T4" fmla="*/ 411 w 754"/>
                  <a:gd name="T5" fmla="*/ 456 h 487"/>
                  <a:gd name="T6" fmla="*/ 754 w 754"/>
                  <a:gd name="T7" fmla="*/ 428 h 487"/>
                  <a:gd name="T8" fmla="*/ 754 w 754"/>
                  <a:gd name="T9" fmla="*/ 0 h 487"/>
                  <a:gd name="T10" fmla="*/ 411 w 754"/>
                  <a:gd name="T11" fmla="*/ 26 h 487"/>
                  <a:gd name="T12" fmla="*/ 0 w 754"/>
                  <a:gd name="T13" fmla="*/ 54 h 487"/>
                  <a:gd name="T14" fmla="*/ 0 60000 65536"/>
                  <a:gd name="T15" fmla="*/ 0 60000 65536"/>
                  <a:gd name="T16" fmla="*/ 0 60000 65536"/>
                  <a:gd name="T17" fmla="*/ 0 60000 65536"/>
                  <a:gd name="T18" fmla="*/ 0 60000 65536"/>
                  <a:gd name="T19" fmla="*/ 0 60000 65536"/>
                  <a:gd name="T20" fmla="*/ 0 60000 65536"/>
                  <a:gd name="T21" fmla="*/ 0 w 754"/>
                  <a:gd name="T22" fmla="*/ 0 h 487"/>
                  <a:gd name="T23" fmla="*/ 754 w 754"/>
                  <a:gd name="T24" fmla="*/ 487 h 4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4" h="487">
                    <a:moveTo>
                      <a:pt x="0" y="54"/>
                    </a:moveTo>
                    <a:lnTo>
                      <a:pt x="0" y="487"/>
                    </a:lnTo>
                    <a:lnTo>
                      <a:pt x="411" y="456"/>
                    </a:lnTo>
                    <a:lnTo>
                      <a:pt x="754" y="428"/>
                    </a:lnTo>
                    <a:lnTo>
                      <a:pt x="754" y="0"/>
                    </a:lnTo>
                    <a:lnTo>
                      <a:pt x="411" y="26"/>
                    </a:lnTo>
                    <a:lnTo>
                      <a:pt x="0" y="54"/>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5" name="Freeform 153"/>
              <p:cNvSpPr>
                <a:spLocks/>
              </p:cNvSpPr>
              <p:nvPr/>
            </p:nvSpPr>
            <p:spPr bwMode="gray">
              <a:xfrm>
                <a:off x="4658" y="-4611"/>
                <a:ext cx="735" cy="463"/>
              </a:xfrm>
              <a:custGeom>
                <a:avLst/>
                <a:gdLst>
                  <a:gd name="T0" fmla="*/ 343 w 735"/>
                  <a:gd name="T1" fmla="*/ 437 h 463"/>
                  <a:gd name="T2" fmla="*/ 735 w 735"/>
                  <a:gd name="T3" fmla="*/ 409 h 463"/>
                  <a:gd name="T4" fmla="*/ 735 w 735"/>
                  <a:gd name="T5" fmla="*/ 0 h 463"/>
                  <a:gd name="T6" fmla="*/ 0 w 735"/>
                  <a:gd name="T7" fmla="*/ 42 h 463"/>
                  <a:gd name="T8" fmla="*/ 0 w 735"/>
                  <a:gd name="T9" fmla="*/ 463 h 463"/>
                  <a:gd name="T10" fmla="*/ 343 w 735"/>
                  <a:gd name="T11" fmla="*/ 437 h 463"/>
                  <a:gd name="T12" fmla="*/ 0 60000 65536"/>
                  <a:gd name="T13" fmla="*/ 0 60000 65536"/>
                  <a:gd name="T14" fmla="*/ 0 60000 65536"/>
                  <a:gd name="T15" fmla="*/ 0 60000 65536"/>
                  <a:gd name="T16" fmla="*/ 0 60000 65536"/>
                  <a:gd name="T17" fmla="*/ 0 60000 65536"/>
                  <a:gd name="T18" fmla="*/ 0 w 735"/>
                  <a:gd name="T19" fmla="*/ 0 h 463"/>
                  <a:gd name="T20" fmla="*/ 735 w 735"/>
                  <a:gd name="T21" fmla="*/ 463 h 463"/>
                </a:gdLst>
                <a:ahLst/>
                <a:cxnLst>
                  <a:cxn ang="T12">
                    <a:pos x="T0" y="T1"/>
                  </a:cxn>
                  <a:cxn ang="T13">
                    <a:pos x="T2" y="T3"/>
                  </a:cxn>
                  <a:cxn ang="T14">
                    <a:pos x="T4" y="T5"/>
                  </a:cxn>
                  <a:cxn ang="T15">
                    <a:pos x="T6" y="T7"/>
                  </a:cxn>
                  <a:cxn ang="T16">
                    <a:pos x="T8" y="T9"/>
                  </a:cxn>
                  <a:cxn ang="T17">
                    <a:pos x="T10" y="T11"/>
                  </a:cxn>
                </a:cxnLst>
                <a:rect l="T18" t="T19" r="T20" b="T21"/>
                <a:pathLst>
                  <a:path w="735" h="463">
                    <a:moveTo>
                      <a:pt x="343" y="437"/>
                    </a:moveTo>
                    <a:lnTo>
                      <a:pt x="735" y="409"/>
                    </a:lnTo>
                    <a:lnTo>
                      <a:pt x="735" y="0"/>
                    </a:lnTo>
                    <a:lnTo>
                      <a:pt x="0" y="42"/>
                    </a:lnTo>
                    <a:lnTo>
                      <a:pt x="0" y="463"/>
                    </a:lnTo>
                    <a:lnTo>
                      <a:pt x="343" y="43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6" name="Freeform 154"/>
              <p:cNvSpPr>
                <a:spLocks/>
              </p:cNvSpPr>
              <p:nvPr/>
            </p:nvSpPr>
            <p:spPr bwMode="gray">
              <a:xfrm>
                <a:off x="5277" y="-4713"/>
                <a:ext cx="836" cy="102"/>
              </a:xfrm>
              <a:custGeom>
                <a:avLst/>
                <a:gdLst>
                  <a:gd name="T0" fmla="*/ 836 w 836"/>
                  <a:gd name="T1" fmla="*/ 59 h 102"/>
                  <a:gd name="T2" fmla="*/ 711 w 836"/>
                  <a:gd name="T3" fmla="*/ 0 h 102"/>
                  <a:gd name="T4" fmla="*/ 0 w 836"/>
                  <a:gd name="T5" fmla="*/ 41 h 102"/>
                  <a:gd name="T6" fmla="*/ 116 w 836"/>
                  <a:gd name="T7" fmla="*/ 102 h 102"/>
                  <a:gd name="T8" fmla="*/ 836 w 836"/>
                  <a:gd name="T9" fmla="*/ 59 h 102"/>
                  <a:gd name="T10" fmla="*/ 0 60000 65536"/>
                  <a:gd name="T11" fmla="*/ 0 60000 65536"/>
                  <a:gd name="T12" fmla="*/ 0 60000 65536"/>
                  <a:gd name="T13" fmla="*/ 0 60000 65536"/>
                  <a:gd name="T14" fmla="*/ 0 60000 65536"/>
                  <a:gd name="T15" fmla="*/ 0 w 836"/>
                  <a:gd name="T16" fmla="*/ 0 h 102"/>
                  <a:gd name="T17" fmla="*/ 836 w 836"/>
                  <a:gd name="T18" fmla="*/ 102 h 102"/>
                </a:gdLst>
                <a:ahLst/>
                <a:cxnLst>
                  <a:cxn ang="T10">
                    <a:pos x="T0" y="T1"/>
                  </a:cxn>
                  <a:cxn ang="T11">
                    <a:pos x="T2" y="T3"/>
                  </a:cxn>
                  <a:cxn ang="T12">
                    <a:pos x="T4" y="T5"/>
                  </a:cxn>
                  <a:cxn ang="T13">
                    <a:pos x="T6" y="T7"/>
                  </a:cxn>
                  <a:cxn ang="T14">
                    <a:pos x="T8" y="T9"/>
                  </a:cxn>
                </a:cxnLst>
                <a:rect l="T15" t="T16" r="T17" b="T18"/>
                <a:pathLst>
                  <a:path w="836" h="102">
                    <a:moveTo>
                      <a:pt x="836" y="59"/>
                    </a:moveTo>
                    <a:lnTo>
                      <a:pt x="711" y="0"/>
                    </a:lnTo>
                    <a:lnTo>
                      <a:pt x="0" y="41"/>
                    </a:lnTo>
                    <a:lnTo>
                      <a:pt x="116" y="102"/>
                    </a:lnTo>
                    <a:lnTo>
                      <a:pt x="836" y="5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7" name="Freeform 155"/>
              <p:cNvSpPr>
                <a:spLocks/>
              </p:cNvSpPr>
              <p:nvPr/>
            </p:nvSpPr>
            <p:spPr bwMode="gray">
              <a:xfrm>
                <a:off x="2690" y="-4476"/>
                <a:ext cx="428" cy="467"/>
              </a:xfrm>
              <a:custGeom>
                <a:avLst/>
                <a:gdLst>
                  <a:gd name="T0" fmla="*/ 428 w 428"/>
                  <a:gd name="T1" fmla="*/ 0 h 467"/>
                  <a:gd name="T2" fmla="*/ 0 w 428"/>
                  <a:gd name="T3" fmla="*/ 26 h 467"/>
                  <a:gd name="T4" fmla="*/ 0 w 428"/>
                  <a:gd name="T5" fmla="*/ 467 h 467"/>
                  <a:gd name="T6" fmla="*/ 428 w 428"/>
                  <a:gd name="T7" fmla="*/ 437 h 467"/>
                  <a:gd name="T8" fmla="*/ 428 w 428"/>
                  <a:gd name="T9" fmla="*/ 0 h 467"/>
                  <a:gd name="T10" fmla="*/ 0 60000 65536"/>
                  <a:gd name="T11" fmla="*/ 0 60000 65536"/>
                  <a:gd name="T12" fmla="*/ 0 60000 65536"/>
                  <a:gd name="T13" fmla="*/ 0 60000 65536"/>
                  <a:gd name="T14" fmla="*/ 0 60000 65536"/>
                  <a:gd name="T15" fmla="*/ 0 w 428"/>
                  <a:gd name="T16" fmla="*/ 0 h 467"/>
                  <a:gd name="T17" fmla="*/ 428 w 428"/>
                  <a:gd name="T18" fmla="*/ 467 h 467"/>
                </a:gdLst>
                <a:ahLst/>
                <a:cxnLst>
                  <a:cxn ang="T10">
                    <a:pos x="T0" y="T1"/>
                  </a:cxn>
                  <a:cxn ang="T11">
                    <a:pos x="T2" y="T3"/>
                  </a:cxn>
                  <a:cxn ang="T12">
                    <a:pos x="T4" y="T5"/>
                  </a:cxn>
                  <a:cxn ang="T13">
                    <a:pos x="T6" y="T7"/>
                  </a:cxn>
                  <a:cxn ang="T14">
                    <a:pos x="T8" y="T9"/>
                  </a:cxn>
                </a:cxnLst>
                <a:rect l="T15" t="T16" r="T17" b="T18"/>
                <a:pathLst>
                  <a:path w="428" h="467">
                    <a:moveTo>
                      <a:pt x="428" y="0"/>
                    </a:moveTo>
                    <a:lnTo>
                      <a:pt x="0" y="26"/>
                    </a:lnTo>
                    <a:lnTo>
                      <a:pt x="0" y="467"/>
                    </a:lnTo>
                    <a:lnTo>
                      <a:pt x="428" y="437"/>
                    </a:lnTo>
                    <a:lnTo>
                      <a:pt x="428" y="0"/>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8" name="Freeform 156"/>
              <p:cNvSpPr>
                <a:spLocks/>
              </p:cNvSpPr>
              <p:nvPr/>
            </p:nvSpPr>
            <p:spPr bwMode="gray">
              <a:xfrm>
                <a:off x="2690" y="-4065"/>
                <a:ext cx="792" cy="500"/>
              </a:xfrm>
              <a:custGeom>
                <a:avLst/>
                <a:gdLst>
                  <a:gd name="T0" fmla="*/ 792 w 792"/>
                  <a:gd name="T1" fmla="*/ 439 h 500"/>
                  <a:gd name="T2" fmla="*/ 792 w 792"/>
                  <a:gd name="T3" fmla="*/ 0 h 500"/>
                  <a:gd name="T4" fmla="*/ 428 w 792"/>
                  <a:gd name="T5" fmla="*/ 26 h 500"/>
                  <a:gd name="T6" fmla="*/ 0 w 792"/>
                  <a:gd name="T7" fmla="*/ 56 h 500"/>
                  <a:gd name="T8" fmla="*/ 0 w 792"/>
                  <a:gd name="T9" fmla="*/ 500 h 500"/>
                  <a:gd name="T10" fmla="*/ 428 w 792"/>
                  <a:gd name="T11" fmla="*/ 467 h 500"/>
                  <a:gd name="T12" fmla="*/ 792 w 792"/>
                  <a:gd name="T13" fmla="*/ 439 h 500"/>
                  <a:gd name="T14" fmla="*/ 0 60000 65536"/>
                  <a:gd name="T15" fmla="*/ 0 60000 65536"/>
                  <a:gd name="T16" fmla="*/ 0 60000 65536"/>
                  <a:gd name="T17" fmla="*/ 0 60000 65536"/>
                  <a:gd name="T18" fmla="*/ 0 60000 65536"/>
                  <a:gd name="T19" fmla="*/ 0 60000 65536"/>
                  <a:gd name="T20" fmla="*/ 0 60000 65536"/>
                  <a:gd name="T21" fmla="*/ 0 w 792"/>
                  <a:gd name="T22" fmla="*/ 0 h 500"/>
                  <a:gd name="T23" fmla="*/ 792 w 792"/>
                  <a:gd name="T24" fmla="*/ 500 h 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2" h="500">
                    <a:moveTo>
                      <a:pt x="792" y="439"/>
                    </a:moveTo>
                    <a:lnTo>
                      <a:pt x="792" y="0"/>
                    </a:lnTo>
                    <a:lnTo>
                      <a:pt x="428" y="26"/>
                    </a:lnTo>
                    <a:lnTo>
                      <a:pt x="0" y="56"/>
                    </a:lnTo>
                    <a:lnTo>
                      <a:pt x="0" y="500"/>
                    </a:lnTo>
                    <a:lnTo>
                      <a:pt x="428" y="467"/>
                    </a:lnTo>
                    <a:lnTo>
                      <a:pt x="792" y="43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09" name="Freeform 157"/>
              <p:cNvSpPr>
                <a:spLocks/>
              </p:cNvSpPr>
              <p:nvPr/>
            </p:nvSpPr>
            <p:spPr bwMode="gray">
              <a:xfrm>
                <a:off x="3482" y="-4120"/>
                <a:ext cx="765" cy="494"/>
              </a:xfrm>
              <a:custGeom>
                <a:avLst/>
                <a:gdLst>
                  <a:gd name="T0" fmla="*/ 418 w 765"/>
                  <a:gd name="T1" fmla="*/ 26 h 494"/>
                  <a:gd name="T2" fmla="*/ 0 w 765"/>
                  <a:gd name="T3" fmla="*/ 55 h 494"/>
                  <a:gd name="T4" fmla="*/ 0 w 765"/>
                  <a:gd name="T5" fmla="*/ 494 h 494"/>
                  <a:gd name="T6" fmla="*/ 418 w 765"/>
                  <a:gd name="T7" fmla="*/ 461 h 494"/>
                  <a:gd name="T8" fmla="*/ 765 w 765"/>
                  <a:gd name="T9" fmla="*/ 433 h 494"/>
                  <a:gd name="T10" fmla="*/ 765 w 765"/>
                  <a:gd name="T11" fmla="*/ 0 h 494"/>
                  <a:gd name="T12" fmla="*/ 418 w 765"/>
                  <a:gd name="T13" fmla="*/ 26 h 494"/>
                  <a:gd name="T14" fmla="*/ 0 60000 65536"/>
                  <a:gd name="T15" fmla="*/ 0 60000 65536"/>
                  <a:gd name="T16" fmla="*/ 0 60000 65536"/>
                  <a:gd name="T17" fmla="*/ 0 60000 65536"/>
                  <a:gd name="T18" fmla="*/ 0 60000 65536"/>
                  <a:gd name="T19" fmla="*/ 0 60000 65536"/>
                  <a:gd name="T20" fmla="*/ 0 60000 65536"/>
                  <a:gd name="T21" fmla="*/ 0 w 765"/>
                  <a:gd name="T22" fmla="*/ 0 h 494"/>
                  <a:gd name="T23" fmla="*/ 765 w 765"/>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5" h="494">
                    <a:moveTo>
                      <a:pt x="418" y="26"/>
                    </a:moveTo>
                    <a:lnTo>
                      <a:pt x="0" y="55"/>
                    </a:lnTo>
                    <a:lnTo>
                      <a:pt x="0" y="494"/>
                    </a:lnTo>
                    <a:lnTo>
                      <a:pt x="418" y="461"/>
                    </a:lnTo>
                    <a:lnTo>
                      <a:pt x="765" y="433"/>
                    </a:lnTo>
                    <a:lnTo>
                      <a:pt x="765" y="0"/>
                    </a:lnTo>
                    <a:lnTo>
                      <a:pt x="418" y="26"/>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0" name="Freeform 158"/>
              <p:cNvSpPr>
                <a:spLocks/>
              </p:cNvSpPr>
              <p:nvPr/>
            </p:nvSpPr>
            <p:spPr bwMode="gray">
              <a:xfrm>
                <a:off x="3118" y="-4524"/>
                <a:ext cx="782" cy="485"/>
              </a:xfrm>
              <a:custGeom>
                <a:avLst/>
                <a:gdLst>
                  <a:gd name="T0" fmla="*/ 364 w 782"/>
                  <a:gd name="T1" fmla="*/ 459 h 485"/>
                  <a:gd name="T2" fmla="*/ 782 w 782"/>
                  <a:gd name="T3" fmla="*/ 430 h 485"/>
                  <a:gd name="T4" fmla="*/ 782 w 782"/>
                  <a:gd name="T5" fmla="*/ 0 h 485"/>
                  <a:gd name="T6" fmla="*/ 782 w 782"/>
                  <a:gd name="T7" fmla="*/ 0 h 485"/>
                  <a:gd name="T8" fmla="*/ 0 w 782"/>
                  <a:gd name="T9" fmla="*/ 48 h 485"/>
                  <a:gd name="T10" fmla="*/ 0 w 782"/>
                  <a:gd name="T11" fmla="*/ 485 h 485"/>
                  <a:gd name="T12" fmla="*/ 364 w 782"/>
                  <a:gd name="T13" fmla="*/ 459 h 485"/>
                  <a:gd name="T14" fmla="*/ 0 60000 65536"/>
                  <a:gd name="T15" fmla="*/ 0 60000 65536"/>
                  <a:gd name="T16" fmla="*/ 0 60000 65536"/>
                  <a:gd name="T17" fmla="*/ 0 60000 65536"/>
                  <a:gd name="T18" fmla="*/ 0 60000 65536"/>
                  <a:gd name="T19" fmla="*/ 0 60000 65536"/>
                  <a:gd name="T20" fmla="*/ 0 60000 65536"/>
                  <a:gd name="T21" fmla="*/ 0 w 782"/>
                  <a:gd name="T22" fmla="*/ 0 h 485"/>
                  <a:gd name="T23" fmla="*/ 782 w 782"/>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2" h="485">
                    <a:moveTo>
                      <a:pt x="364" y="459"/>
                    </a:moveTo>
                    <a:lnTo>
                      <a:pt x="782" y="430"/>
                    </a:lnTo>
                    <a:lnTo>
                      <a:pt x="782" y="0"/>
                    </a:lnTo>
                    <a:lnTo>
                      <a:pt x="0" y="48"/>
                    </a:lnTo>
                    <a:lnTo>
                      <a:pt x="0" y="485"/>
                    </a:lnTo>
                    <a:lnTo>
                      <a:pt x="364" y="459"/>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1" name="Freeform 159"/>
              <p:cNvSpPr>
                <a:spLocks/>
              </p:cNvSpPr>
              <p:nvPr/>
            </p:nvSpPr>
            <p:spPr bwMode="gray">
              <a:xfrm>
                <a:off x="5749" y="-3435"/>
                <a:ext cx="681" cy="475"/>
              </a:xfrm>
              <a:custGeom>
                <a:avLst/>
                <a:gdLst>
                  <a:gd name="T0" fmla="*/ 0 w 681"/>
                  <a:gd name="T1" fmla="*/ 57 h 475"/>
                  <a:gd name="T2" fmla="*/ 0 w 681"/>
                  <a:gd name="T3" fmla="*/ 475 h 475"/>
                  <a:gd name="T4" fmla="*/ 681 w 681"/>
                  <a:gd name="T5" fmla="*/ 414 h 475"/>
                  <a:gd name="T6" fmla="*/ 681 w 681"/>
                  <a:gd name="T7" fmla="*/ 0 h 475"/>
                  <a:gd name="T8" fmla="*/ 364 w 681"/>
                  <a:gd name="T9" fmla="*/ 24 h 475"/>
                  <a:gd name="T10" fmla="*/ 0 w 681"/>
                  <a:gd name="T11" fmla="*/ 57 h 475"/>
                  <a:gd name="T12" fmla="*/ 0 60000 65536"/>
                  <a:gd name="T13" fmla="*/ 0 60000 65536"/>
                  <a:gd name="T14" fmla="*/ 0 60000 65536"/>
                  <a:gd name="T15" fmla="*/ 0 60000 65536"/>
                  <a:gd name="T16" fmla="*/ 0 60000 65536"/>
                  <a:gd name="T17" fmla="*/ 0 60000 65536"/>
                  <a:gd name="T18" fmla="*/ 0 w 681"/>
                  <a:gd name="T19" fmla="*/ 0 h 475"/>
                  <a:gd name="T20" fmla="*/ 681 w 681"/>
                  <a:gd name="T21" fmla="*/ 475 h 475"/>
                </a:gdLst>
                <a:ahLst/>
                <a:cxnLst>
                  <a:cxn ang="T12">
                    <a:pos x="T0" y="T1"/>
                  </a:cxn>
                  <a:cxn ang="T13">
                    <a:pos x="T2" y="T3"/>
                  </a:cxn>
                  <a:cxn ang="T14">
                    <a:pos x="T4" y="T5"/>
                  </a:cxn>
                  <a:cxn ang="T15">
                    <a:pos x="T6" y="T7"/>
                  </a:cxn>
                  <a:cxn ang="T16">
                    <a:pos x="T8" y="T9"/>
                  </a:cxn>
                  <a:cxn ang="T17">
                    <a:pos x="T10" y="T11"/>
                  </a:cxn>
                </a:cxnLst>
                <a:rect l="T18" t="T19" r="T20" b="T21"/>
                <a:pathLst>
                  <a:path w="681" h="475">
                    <a:moveTo>
                      <a:pt x="0" y="57"/>
                    </a:moveTo>
                    <a:lnTo>
                      <a:pt x="0" y="475"/>
                    </a:lnTo>
                    <a:lnTo>
                      <a:pt x="681" y="414"/>
                    </a:lnTo>
                    <a:lnTo>
                      <a:pt x="681" y="0"/>
                    </a:lnTo>
                    <a:lnTo>
                      <a:pt x="364" y="24"/>
                    </a:lnTo>
                    <a:lnTo>
                      <a:pt x="0" y="57"/>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2" name="Freeform 160"/>
              <p:cNvSpPr>
                <a:spLocks/>
              </p:cNvSpPr>
              <p:nvPr/>
            </p:nvSpPr>
            <p:spPr bwMode="gray">
              <a:xfrm>
                <a:off x="4247" y="-3314"/>
                <a:ext cx="754" cy="503"/>
              </a:xfrm>
              <a:custGeom>
                <a:avLst/>
                <a:gdLst>
                  <a:gd name="T0" fmla="*/ 411 w 754"/>
                  <a:gd name="T1" fmla="*/ 31 h 503"/>
                  <a:gd name="T2" fmla="*/ 0 w 754"/>
                  <a:gd name="T3" fmla="*/ 66 h 503"/>
                  <a:gd name="T4" fmla="*/ 0 w 754"/>
                  <a:gd name="T5" fmla="*/ 503 h 503"/>
                  <a:gd name="T6" fmla="*/ 754 w 754"/>
                  <a:gd name="T7" fmla="*/ 430 h 503"/>
                  <a:gd name="T8" fmla="*/ 754 w 754"/>
                  <a:gd name="T9" fmla="*/ 0 h 503"/>
                  <a:gd name="T10" fmla="*/ 411 w 754"/>
                  <a:gd name="T11" fmla="*/ 31 h 503"/>
                  <a:gd name="T12" fmla="*/ 0 60000 65536"/>
                  <a:gd name="T13" fmla="*/ 0 60000 65536"/>
                  <a:gd name="T14" fmla="*/ 0 60000 65536"/>
                  <a:gd name="T15" fmla="*/ 0 60000 65536"/>
                  <a:gd name="T16" fmla="*/ 0 60000 65536"/>
                  <a:gd name="T17" fmla="*/ 0 60000 65536"/>
                  <a:gd name="T18" fmla="*/ 0 w 754"/>
                  <a:gd name="T19" fmla="*/ 0 h 503"/>
                  <a:gd name="T20" fmla="*/ 754 w 754"/>
                  <a:gd name="T21" fmla="*/ 503 h 503"/>
                </a:gdLst>
                <a:ahLst/>
                <a:cxnLst>
                  <a:cxn ang="T12">
                    <a:pos x="T0" y="T1"/>
                  </a:cxn>
                  <a:cxn ang="T13">
                    <a:pos x="T2" y="T3"/>
                  </a:cxn>
                  <a:cxn ang="T14">
                    <a:pos x="T4" y="T5"/>
                  </a:cxn>
                  <a:cxn ang="T15">
                    <a:pos x="T6" y="T7"/>
                  </a:cxn>
                  <a:cxn ang="T16">
                    <a:pos x="T8" y="T9"/>
                  </a:cxn>
                  <a:cxn ang="T17">
                    <a:pos x="T10" y="T11"/>
                  </a:cxn>
                </a:cxnLst>
                <a:rect l="T18" t="T19" r="T20" b="T21"/>
                <a:pathLst>
                  <a:path w="754" h="503">
                    <a:moveTo>
                      <a:pt x="411" y="31"/>
                    </a:moveTo>
                    <a:lnTo>
                      <a:pt x="0" y="66"/>
                    </a:lnTo>
                    <a:lnTo>
                      <a:pt x="0" y="503"/>
                    </a:lnTo>
                    <a:lnTo>
                      <a:pt x="754" y="430"/>
                    </a:lnTo>
                    <a:lnTo>
                      <a:pt x="754" y="0"/>
                    </a:lnTo>
                    <a:lnTo>
                      <a:pt x="411"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3" name="Freeform 161"/>
              <p:cNvSpPr>
                <a:spLocks/>
              </p:cNvSpPr>
              <p:nvPr/>
            </p:nvSpPr>
            <p:spPr bwMode="gray">
              <a:xfrm>
                <a:off x="2690" y="-3182"/>
                <a:ext cx="792" cy="525"/>
              </a:xfrm>
              <a:custGeom>
                <a:avLst/>
                <a:gdLst>
                  <a:gd name="T0" fmla="*/ 428 w 792"/>
                  <a:gd name="T1" fmla="*/ 33 h 525"/>
                  <a:gd name="T2" fmla="*/ 0 w 792"/>
                  <a:gd name="T3" fmla="*/ 69 h 525"/>
                  <a:gd name="T4" fmla="*/ 0 w 792"/>
                  <a:gd name="T5" fmla="*/ 525 h 525"/>
                  <a:gd name="T6" fmla="*/ 792 w 792"/>
                  <a:gd name="T7" fmla="*/ 447 h 525"/>
                  <a:gd name="T8" fmla="*/ 792 w 792"/>
                  <a:gd name="T9" fmla="*/ 0 h 525"/>
                  <a:gd name="T10" fmla="*/ 428 w 792"/>
                  <a:gd name="T11" fmla="*/ 33 h 525"/>
                  <a:gd name="T12" fmla="*/ 0 60000 65536"/>
                  <a:gd name="T13" fmla="*/ 0 60000 65536"/>
                  <a:gd name="T14" fmla="*/ 0 60000 65536"/>
                  <a:gd name="T15" fmla="*/ 0 60000 65536"/>
                  <a:gd name="T16" fmla="*/ 0 60000 65536"/>
                  <a:gd name="T17" fmla="*/ 0 60000 65536"/>
                  <a:gd name="T18" fmla="*/ 0 w 792"/>
                  <a:gd name="T19" fmla="*/ 0 h 525"/>
                  <a:gd name="T20" fmla="*/ 792 w 792"/>
                  <a:gd name="T21" fmla="*/ 525 h 525"/>
                </a:gdLst>
                <a:ahLst/>
                <a:cxnLst>
                  <a:cxn ang="T12">
                    <a:pos x="T0" y="T1"/>
                  </a:cxn>
                  <a:cxn ang="T13">
                    <a:pos x="T2" y="T3"/>
                  </a:cxn>
                  <a:cxn ang="T14">
                    <a:pos x="T4" y="T5"/>
                  </a:cxn>
                  <a:cxn ang="T15">
                    <a:pos x="T6" y="T7"/>
                  </a:cxn>
                  <a:cxn ang="T16">
                    <a:pos x="T8" y="T9"/>
                  </a:cxn>
                  <a:cxn ang="T17">
                    <a:pos x="T10" y="T11"/>
                  </a:cxn>
                </a:cxnLst>
                <a:rect l="T18" t="T19" r="T20" b="T21"/>
                <a:pathLst>
                  <a:path w="792" h="525">
                    <a:moveTo>
                      <a:pt x="428" y="33"/>
                    </a:moveTo>
                    <a:lnTo>
                      <a:pt x="0" y="69"/>
                    </a:lnTo>
                    <a:lnTo>
                      <a:pt x="0" y="525"/>
                    </a:lnTo>
                    <a:lnTo>
                      <a:pt x="792" y="447"/>
                    </a:lnTo>
                    <a:lnTo>
                      <a:pt x="792" y="0"/>
                    </a:lnTo>
                    <a:lnTo>
                      <a:pt x="428" y="33"/>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4" name="Freeform 162"/>
              <p:cNvSpPr>
                <a:spLocks/>
              </p:cNvSpPr>
              <p:nvPr/>
            </p:nvSpPr>
            <p:spPr bwMode="gray">
              <a:xfrm>
                <a:off x="3482" y="-3248"/>
                <a:ext cx="765" cy="513"/>
              </a:xfrm>
              <a:custGeom>
                <a:avLst/>
                <a:gdLst>
                  <a:gd name="T0" fmla="*/ 418 w 765"/>
                  <a:gd name="T1" fmla="*/ 31 h 513"/>
                  <a:gd name="T2" fmla="*/ 0 w 765"/>
                  <a:gd name="T3" fmla="*/ 66 h 513"/>
                  <a:gd name="T4" fmla="*/ 0 w 765"/>
                  <a:gd name="T5" fmla="*/ 513 h 513"/>
                  <a:gd name="T6" fmla="*/ 765 w 765"/>
                  <a:gd name="T7" fmla="*/ 437 h 513"/>
                  <a:gd name="T8" fmla="*/ 765 w 765"/>
                  <a:gd name="T9" fmla="*/ 0 h 513"/>
                  <a:gd name="T10" fmla="*/ 418 w 765"/>
                  <a:gd name="T11" fmla="*/ 31 h 513"/>
                  <a:gd name="T12" fmla="*/ 0 60000 65536"/>
                  <a:gd name="T13" fmla="*/ 0 60000 65536"/>
                  <a:gd name="T14" fmla="*/ 0 60000 65536"/>
                  <a:gd name="T15" fmla="*/ 0 60000 65536"/>
                  <a:gd name="T16" fmla="*/ 0 60000 65536"/>
                  <a:gd name="T17" fmla="*/ 0 60000 65536"/>
                  <a:gd name="T18" fmla="*/ 0 w 765"/>
                  <a:gd name="T19" fmla="*/ 0 h 513"/>
                  <a:gd name="T20" fmla="*/ 765 w 765"/>
                  <a:gd name="T21" fmla="*/ 513 h 513"/>
                </a:gdLst>
                <a:ahLst/>
                <a:cxnLst>
                  <a:cxn ang="T12">
                    <a:pos x="T0" y="T1"/>
                  </a:cxn>
                  <a:cxn ang="T13">
                    <a:pos x="T2" y="T3"/>
                  </a:cxn>
                  <a:cxn ang="T14">
                    <a:pos x="T4" y="T5"/>
                  </a:cxn>
                  <a:cxn ang="T15">
                    <a:pos x="T6" y="T7"/>
                  </a:cxn>
                  <a:cxn ang="T16">
                    <a:pos x="T8" y="T9"/>
                  </a:cxn>
                  <a:cxn ang="T17">
                    <a:pos x="T10" y="T11"/>
                  </a:cxn>
                </a:cxnLst>
                <a:rect l="T18" t="T19" r="T20" b="T21"/>
                <a:pathLst>
                  <a:path w="765" h="513">
                    <a:moveTo>
                      <a:pt x="418" y="31"/>
                    </a:moveTo>
                    <a:lnTo>
                      <a:pt x="0" y="66"/>
                    </a:lnTo>
                    <a:lnTo>
                      <a:pt x="0" y="513"/>
                    </a:lnTo>
                    <a:lnTo>
                      <a:pt x="765" y="437"/>
                    </a:lnTo>
                    <a:lnTo>
                      <a:pt x="765" y="0"/>
                    </a:lnTo>
                    <a:lnTo>
                      <a:pt x="418"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5" name="Freeform 163"/>
              <p:cNvSpPr>
                <a:spLocks/>
              </p:cNvSpPr>
              <p:nvPr/>
            </p:nvSpPr>
            <p:spPr bwMode="gray">
              <a:xfrm>
                <a:off x="2617" y="-3217"/>
                <a:ext cx="73" cy="560"/>
              </a:xfrm>
              <a:custGeom>
                <a:avLst/>
                <a:gdLst>
                  <a:gd name="T0" fmla="*/ 0 w 73"/>
                  <a:gd name="T1" fmla="*/ 0 h 560"/>
                  <a:gd name="T2" fmla="*/ 0 w 73"/>
                  <a:gd name="T3" fmla="*/ 446 h 560"/>
                  <a:gd name="T4" fmla="*/ 73 w 73"/>
                  <a:gd name="T5" fmla="*/ 560 h 560"/>
                  <a:gd name="T6" fmla="*/ 73 w 73"/>
                  <a:gd name="T7" fmla="*/ 104 h 560"/>
                  <a:gd name="T8" fmla="*/ 0 w 73"/>
                  <a:gd name="T9" fmla="*/ 0 h 560"/>
                  <a:gd name="T10" fmla="*/ 0 60000 65536"/>
                  <a:gd name="T11" fmla="*/ 0 60000 65536"/>
                  <a:gd name="T12" fmla="*/ 0 60000 65536"/>
                  <a:gd name="T13" fmla="*/ 0 60000 65536"/>
                  <a:gd name="T14" fmla="*/ 0 60000 65536"/>
                  <a:gd name="T15" fmla="*/ 0 w 73"/>
                  <a:gd name="T16" fmla="*/ 0 h 560"/>
                  <a:gd name="T17" fmla="*/ 73 w 73"/>
                  <a:gd name="T18" fmla="*/ 560 h 560"/>
                </a:gdLst>
                <a:ahLst/>
                <a:cxnLst>
                  <a:cxn ang="T10">
                    <a:pos x="T0" y="T1"/>
                  </a:cxn>
                  <a:cxn ang="T11">
                    <a:pos x="T2" y="T3"/>
                  </a:cxn>
                  <a:cxn ang="T12">
                    <a:pos x="T4" y="T5"/>
                  </a:cxn>
                  <a:cxn ang="T13">
                    <a:pos x="T6" y="T7"/>
                  </a:cxn>
                  <a:cxn ang="T14">
                    <a:pos x="T8" y="T9"/>
                  </a:cxn>
                </a:cxnLst>
                <a:rect l="T15" t="T16" r="T17" b="T18"/>
                <a:pathLst>
                  <a:path w="73" h="560">
                    <a:moveTo>
                      <a:pt x="0" y="0"/>
                    </a:moveTo>
                    <a:lnTo>
                      <a:pt x="0" y="446"/>
                    </a:lnTo>
                    <a:lnTo>
                      <a:pt x="73" y="560"/>
                    </a:lnTo>
                    <a:lnTo>
                      <a:pt x="73" y="104"/>
                    </a:lnTo>
                    <a:lnTo>
                      <a:pt x="0" y="0"/>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6" name="Freeform 164"/>
              <p:cNvSpPr>
                <a:spLocks/>
              </p:cNvSpPr>
              <p:nvPr/>
            </p:nvSpPr>
            <p:spPr bwMode="gray">
              <a:xfrm>
                <a:off x="5749" y="-4276"/>
                <a:ext cx="681" cy="471"/>
              </a:xfrm>
              <a:custGeom>
                <a:avLst/>
                <a:gdLst>
                  <a:gd name="T0" fmla="*/ 0 w 681"/>
                  <a:gd name="T1" fmla="*/ 50 h 471"/>
                  <a:gd name="T2" fmla="*/ 0 w 681"/>
                  <a:gd name="T3" fmla="*/ 471 h 471"/>
                  <a:gd name="T4" fmla="*/ 364 w 681"/>
                  <a:gd name="T5" fmla="*/ 442 h 471"/>
                  <a:gd name="T6" fmla="*/ 681 w 681"/>
                  <a:gd name="T7" fmla="*/ 419 h 471"/>
                  <a:gd name="T8" fmla="*/ 681 w 681"/>
                  <a:gd name="T9" fmla="*/ 0 h 471"/>
                  <a:gd name="T10" fmla="*/ 364 w 681"/>
                  <a:gd name="T11" fmla="*/ 22 h 471"/>
                  <a:gd name="T12" fmla="*/ 0 w 681"/>
                  <a:gd name="T13" fmla="*/ 50 h 471"/>
                  <a:gd name="T14" fmla="*/ 0 60000 65536"/>
                  <a:gd name="T15" fmla="*/ 0 60000 65536"/>
                  <a:gd name="T16" fmla="*/ 0 60000 65536"/>
                  <a:gd name="T17" fmla="*/ 0 60000 65536"/>
                  <a:gd name="T18" fmla="*/ 0 60000 65536"/>
                  <a:gd name="T19" fmla="*/ 0 60000 65536"/>
                  <a:gd name="T20" fmla="*/ 0 60000 65536"/>
                  <a:gd name="T21" fmla="*/ 0 w 681"/>
                  <a:gd name="T22" fmla="*/ 0 h 471"/>
                  <a:gd name="T23" fmla="*/ 681 w 681"/>
                  <a:gd name="T24" fmla="*/ 471 h 4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1" h="471">
                    <a:moveTo>
                      <a:pt x="0" y="50"/>
                    </a:moveTo>
                    <a:lnTo>
                      <a:pt x="0" y="471"/>
                    </a:lnTo>
                    <a:lnTo>
                      <a:pt x="364" y="442"/>
                    </a:lnTo>
                    <a:lnTo>
                      <a:pt x="681" y="419"/>
                    </a:lnTo>
                    <a:lnTo>
                      <a:pt x="681" y="0"/>
                    </a:lnTo>
                    <a:lnTo>
                      <a:pt x="364" y="22"/>
                    </a:lnTo>
                    <a:lnTo>
                      <a:pt x="0" y="50"/>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7" name="Freeform 165"/>
              <p:cNvSpPr>
                <a:spLocks/>
              </p:cNvSpPr>
              <p:nvPr/>
            </p:nvSpPr>
            <p:spPr bwMode="gray">
              <a:xfrm>
                <a:off x="5001" y="-3378"/>
                <a:ext cx="748" cy="494"/>
              </a:xfrm>
              <a:custGeom>
                <a:avLst/>
                <a:gdLst>
                  <a:gd name="T0" fmla="*/ 392 w 748"/>
                  <a:gd name="T1" fmla="*/ 31 h 494"/>
                  <a:gd name="T2" fmla="*/ 0 w 748"/>
                  <a:gd name="T3" fmla="*/ 64 h 494"/>
                  <a:gd name="T4" fmla="*/ 0 w 748"/>
                  <a:gd name="T5" fmla="*/ 494 h 494"/>
                  <a:gd name="T6" fmla="*/ 748 w 748"/>
                  <a:gd name="T7" fmla="*/ 418 h 494"/>
                  <a:gd name="T8" fmla="*/ 748 w 748"/>
                  <a:gd name="T9" fmla="*/ 0 h 494"/>
                  <a:gd name="T10" fmla="*/ 392 w 748"/>
                  <a:gd name="T11" fmla="*/ 31 h 494"/>
                  <a:gd name="T12" fmla="*/ 0 60000 65536"/>
                  <a:gd name="T13" fmla="*/ 0 60000 65536"/>
                  <a:gd name="T14" fmla="*/ 0 60000 65536"/>
                  <a:gd name="T15" fmla="*/ 0 60000 65536"/>
                  <a:gd name="T16" fmla="*/ 0 60000 65536"/>
                  <a:gd name="T17" fmla="*/ 0 60000 65536"/>
                  <a:gd name="T18" fmla="*/ 0 w 748"/>
                  <a:gd name="T19" fmla="*/ 0 h 494"/>
                  <a:gd name="T20" fmla="*/ 748 w 748"/>
                  <a:gd name="T21" fmla="*/ 494 h 494"/>
                </a:gdLst>
                <a:ahLst/>
                <a:cxnLst>
                  <a:cxn ang="T12">
                    <a:pos x="T0" y="T1"/>
                  </a:cxn>
                  <a:cxn ang="T13">
                    <a:pos x="T2" y="T3"/>
                  </a:cxn>
                  <a:cxn ang="T14">
                    <a:pos x="T4" y="T5"/>
                  </a:cxn>
                  <a:cxn ang="T15">
                    <a:pos x="T6" y="T7"/>
                  </a:cxn>
                  <a:cxn ang="T16">
                    <a:pos x="T8" y="T9"/>
                  </a:cxn>
                  <a:cxn ang="T17">
                    <a:pos x="T10" y="T11"/>
                  </a:cxn>
                </a:cxnLst>
                <a:rect l="T18" t="T19" r="T20" b="T21"/>
                <a:pathLst>
                  <a:path w="748" h="494">
                    <a:moveTo>
                      <a:pt x="392" y="31"/>
                    </a:moveTo>
                    <a:lnTo>
                      <a:pt x="0" y="64"/>
                    </a:lnTo>
                    <a:lnTo>
                      <a:pt x="0" y="494"/>
                    </a:lnTo>
                    <a:lnTo>
                      <a:pt x="748" y="418"/>
                    </a:lnTo>
                    <a:lnTo>
                      <a:pt x="748" y="0"/>
                    </a:lnTo>
                    <a:lnTo>
                      <a:pt x="392" y="3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8" name="Freeform 166"/>
              <p:cNvSpPr>
                <a:spLocks/>
              </p:cNvSpPr>
              <p:nvPr/>
            </p:nvSpPr>
            <p:spPr bwMode="gray">
              <a:xfrm>
                <a:off x="6113" y="-3857"/>
                <a:ext cx="317" cy="446"/>
              </a:xfrm>
              <a:custGeom>
                <a:avLst/>
                <a:gdLst>
                  <a:gd name="T0" fmla="*/ 0 w 317"/>
                  <a:gd name="T1" fmla="*/ 446 h 446"/>
                  <a:gd name="T2" fmla="*/ 317 w 317"/>
                  <a:gd name="T3" fmla="*/ 422 h 446"/>
                  <a:gd name="T4" fmla="*/ 317 w 317"/>
                  <a:gd name="T5" fmla="*/ 0 h 446"/>
                  <a:gd name="T6" fmla="*/ 0 w 317"/>
                  <a:gd name="T7" fmla="*/ 23 h 446"/>
                  <a:gd name="T8" fmla="*/ 0 w 317"/>
                  <a:gd name="T9" fmla="*/ 446 h 446"/>
                  <a:gd name="T10" fmla="*/ 0 60000 65536"/>
                  <a:gd name="T11" fmla="*/ 0 60000 65536"/>
                  <a:gd name="T12" fmla="*/ 0 60000 65536"/>
                  <a:gd name="T13" fmla="*/ 0 60000 65536"/>
                  <a:gd name="T14" fmla="*/ 0 60000 65536"/>
                  <a:gd name="T15" fmla="*/ 0 w 317"/>
                  <a:gd name="T16" fmla="*/ 0 h 446"/>
                  <a:gd name="T17" fmla="*/ 317 w 317"/>
                  <a:gd name="T18" fmla="*/ 446 h 446"/>
                </a:gdLst>
                <a:ahLst/>
                <a:cxnLst>
                  <a:cxn ang="T10">
                    <a:pos x="T0" y="T1"/>
                  </a:cxn>
                  <a:cxn ang="T11">
                    <a:pos x="T2" y="T3"/>
                  </a:cxn>
                  <a:cxn ang="T12">
                    <a:pos x="T4" y="T5"/>
                  </a:cxn>
                  <a:cxn ang="T13">
                    <a:pos x="T6" y="T7"/>
                  </a:cxn>
                  <a:cxn ang="T14">
                    <a:pos x="T8" y="T9"/>
                  </a:cxn>
                </a:cxnLst>
                <a:rect l="T15" t="T16" r="T17" b="T18"/>
                <a:pathLst>
                  <a:path w="317" h="446">
                    <a:moveTo>
                      <a:pt x="0" y="446"/>
                    </a:moveTo>
                    <a:lnTo>
                      <a:pt x="317" y="422"/>
                    </a:lnTo>
                    <a:lnTo>
                      <a:pt x="317" y="0"/>
                    </a:lnTo>
                    <a:lnTo>
                      <a:pt x="0" y="23"/>
                    </a:lnTo>
                    <a:lnTo>
                      <a:pt x="0" y="446"/>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19" name="Freeform 167"/>
              <p:cNvSpPr>
                <a:spLocks/>
              </p:cNvSpPr>
              <p:nvPr/>
            </p:nvSpPr>
            <p:spPr bwMode="gray">
              <a:xfrm>
                <a:off x="2617" y="-3659"/>
                <a:ext cx="73" cy="546"/>
              </a:xfrm>
              <a:custGeom>
                <a:avLst/>
                <a:gdLst>
                  <a:gd name="T0" fmla="*/ 73 w 73"/>
                  <a:gd name="T1" fmla="*/ 94 h 546"/>
                  <a:gd name="T2" fmla="*/ 0 w 73"/>
                  <a:gd name="T3" fmla="*/ 0 h 546"/>
                  <a:gd name="T4" fmla="*/ 0 w 73"/>
                  <a:gd name="T5" fmla="*/ 442 h 546"/>
                  <a:gd name="T6" fmla="*/ 73 w 73"/>
                  <a:gd name="T7" fmla="*/ 546 h 546"/>
                  <a:gd name="T8" fmla="*/ 73 w 73"/>
                  <a:gd name="T9" fmla="*/ 94 h 546"/>
                  <a:gd name="T10" fmla="*/ 0 60000 65536"/>
                  <a:gd name="T11" fmla="*/ 0 60000 65536"/>
                  <a:gd name="T12" fmla="*/ 0 60000 65536"/>
                  <a:gd name="T13" fmla="*/ 0 60000 65536"/>
                  <a:gd name="T14" fmla="*/ 0 60000 65536"/>
                  <a:gd name="T15" fmla="*/ 0 w 73"/>
                  <a:gd name="T16" fmla="*/ 0 h 546"/>
                  <a:gd name="T17" fmla="*/ 73 w 73"/>
                  <a:gd name="T18" fmla="*/ 546 h 546"/>
                </a:gdLst>
                <a:ahLst/>
                <a:cxnLst>
                  <a:cxn ang="T10">
                    <a:pos x="T0" y="T1"/>
                  </a:cxn>
                  <a:cxn ang="T11">
                    <a:pos x="T2" y="T3"/>
                  </a:cxn>
                  <a:cxn ang="T12">
                    <a:pos x="T4" y="T5"/>
                  </a:cxn>
                  <a:cxn ang="T13">
                    <a:pos x="T6" y="T7"/>
                  </a:cxn>
                  <a:cxn ang="T14">
                    <a:pos x="T8" y="T9"/>
                  </a:cxn>
                </a:cxnLst>
                <a:rect l="T15" t="T16" r="T17" b="T18"/>
                <a:pathLst>
                  <a:path w="73" h="546">
                    <a:moveTo>
                      <a:pt x="73" y="94"/>
                    </a:moveTo>
                    <a:lnTo>
                      <a:pt x="0" y="0"/>
                    </a:lnTo>
                    <a:lnTo>
                      <a:pt x="0" y="442"/>
                    </a:lnTo>
                    <a:lnTo>
                      <a:pt x="73" y="546"/>
                    </a:lnTo>
                    <a:lnTo>
                      <a:pt x="73" y="94"/>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20" name="Freeform 168"/>
              <p:cNvSpPr>
                <a:spLocks/>
              </p:cNvSpPr>
              <p:nvPr/>
            </p:nvSpPr>
            <p:spPr bwMode="gray">
              <a:xfrm>
                <a:off x="3805" y="-4632"/>
                <a:ext cx="853" cy="108"/>
              </a:xfrm>
              <a:custGeom>
                <a:avLst/>
                <a:gdLst>
                  <a:gd name="T0" fmla="*/ 95 w 853"/>
                  <a:gd name="T1" fmla="*/ 108 h 108"/>
                  <a:gd name="T2" fmla="*/ 853 w 853"/>
                  <a:gd name="T3" fmla="*/ 63 h 108"/>
                  <a:gd name="T4" fmla="*/ 747 w 853"/>
                  <a:gd name="T5" fmla="*/ 0 h 108"/>
                  <a:gd name="T6" fmla="*/ 0 w 853"/>
                  <a:gd name="T7" fmla="*/ 40 h 108"/>
                  <a:gd name="T8" fmla="*/ 95 w 853"/>
                  <a:gd name="T9" fmla="*/ 108 h 108"/>
                  <a:gd name="T10" fmla="*/ 95 w 853"/>
                  <a:gd name="T11" fmla="*/ 108 h 108"/>
                  <a:gd name="T12" fmla="*/ 0 60000 65536"/>
                  <a:gd name="T13" fmla="*/ 0 60000 65536"/>
                  <a:gd name="T14" fmla="*/ 0 60000 65536"/>
                  <a:gd name="T15" fmla="*/ 0 60000 65536"/>
                  <a:gd name="T16" fmla="*/ 0 60000 65536"/>
                  <a:gd name="T17" fmla="*/ 0 60000 65536"/>
                  <a:gd name="T18" fmla="*/ 0 w 853"/>
                  <a:gd name="T19" fmla="*/ 0 h 108"/>
                  <a:gd name="T20" fmla="*/ 853 w 853"/>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853" h="108">
                    <a:moveTo>
                      <a:pt x="95" y="108"/>
                    </a:moveTo>
                    <a:lnTo>
                      <a:pt x="853" y="63"/>
                    </a:lnTo>
                    <a:lnTo>
                      <a:pt x="747" y="0"/>
                    </a:lnTo>
                    <a:lnTo>
                      <a:pt x="0" y="40"/>
                    </a:lnTo>
                    <a:lnTo>
                      <a:pt x="95" y="108"/>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21" name="Freeform 169"/>
              <p:cNvSpPr>
                <a:spLocks/>
              </p:cNvSpPr>
              <p:nvPr/>
            </p:nvSpPr>
            <p:spPr bwMode="gray">
              <a:xfrm>
                <a:off x="2617" y="-4091"/>
                <a:ext cx="73" cy="526"/>
              </a:xfrm>
              <a:custGeom>
                <a:avLst/>
                <a:gdLst>
                  <a:gd name="T0" fmla="*/ 73 w 73"/>
                  <a:gd name="T1" fmla="*/ 82 h 526"/>
                  <a:gd name="T2" fmla="*/ 0 w 73"/>
                  <a:gd name="T3" fmla="*/ 0 h 526"/>
                  <a:gd name="T4" fmla="*/ 0 w 73"/>
                  <a:gd name="T5" fmla="*/ 432 h 526"/>
                  <a:gd name="T6" fmla="*/ 73 w 73"/>
                  <a:gd name="T7" fmla="*/ 526 h 526"/>
                  <a:gd name="T8" fmla="*/ 73 w 73"/>
                  <a:gd name="T9" fmla="*/ 82 h 526"/>
                  <a:gd name="T10" fmla="*/ 0 60000 65536"/>
                  <a:gd name="T11" fmla="*/ 0 60000 65536"/>
                  <a:gd name="T12" fmla="*/ 0 60000 65536"/>
                  <a:gd name="T13" fmla="*/ 0 60000 65536"/>
                  <a:gd name="T14" fmla="*/ 0 60000 65536"/>
                  <a:gd name="T15" fmla="*/ 0 w 73"/>
                  <a:gd name="T16" fmla="*/ 0 h 526"/>
                  <a:gd name="T17" fmla="*/ 73 w 73"/>
                  <a:gd name="T18" fmla="*/ 526 h 526"/>
                </a:gdLst>
                <a:ahLst/>
                <a:cxnLst>
                  <a:cxn ang="T10">
                    <a:pos x="T0" y="T1"/>
                  </a:cxn>
                  <a:cxn ang="T11">
                    <a:pos x="T2" y="T3"/>
                  </a:cxn>
                  <a:cxn ang="T12">
                    <a:pos x="T4" y="T5"/>
                  </a:cxn>
                  <a:cxn ang="T13">
                    <a:pos x="T6" y="T7"/>
                  </a:cxn>
                  <a:cxn ang="T14">
                    <a:pos x="T8" y="T9"/>
                  </a:cxn>
                </a:cxnLst>
                <a:rect l="T15" t="T16" r="T17" b="T18"/>
                <a:pathLst>
                  <a:path w="73" h="526">
                    <a:moveTo>
                      <a:pt x="73" y="82"/>
                    </a:moveTo>
                    <a:lnTo>
                      <a:pt x="0" y="0"/>
                    </a:lnTo>
                    <a:lnTo>
                      <a:pt x="0" y="432"/>
                    </a:lnTo>
                    <a:lnTo>
                      <a:pt x="73" y="526"/>
                    </a:lnTo>
                    <a:lnTo>
                      <a:pt x="73" y="82"/>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22" name="Freeform 170"/>
              <p:cNvSpPr>
                <a:spLocks/>
              </p:cNvSpPr>
              <p:nvPr/>
            </p:nvSpPr>
            <p:spPr bwMode="gray">
              <a:xfrm>
                <a:off x="4552" y="-4672"/>
                <a:ext cx="841" cy="103"/>
              </a:xfrm>
              <a:custGeom>
                <a:avLst/>
                <a:gdLst>
                  <a:gd name="T0" fmla="*/ 841 w 841"/>
                  <a:gd name="T1" fmla="*/ 61 h 103"/>
                  <a:gd name="T2" fmla="*/ 725 w 841"/>
                  <a:gd name="T3" fmla="*/ 0 h 103"/>
                  <a:gd name="T4" fmla="*/ 0 w 841"/>
                  <a:gd name="T5" fmla="*/ 40 h 103"/>
                  <a:gd name="T6" fmla="*/ 106 w 841"/>
                  <a:gd name="T7" fmla="*/ 103 h 103"/>
                  <a:gd name="T8" fmla="*/ 841 w 841"/>
                  <a:gd name="T9" fmla="*/ 61 h 103"/>
                  <a:gd name="T10" fmla="*/ 0 60000 65536"/>
                  <a:gd name="T11" fmla="*/ 0 60000 65536"/>
                  <a:gd name="T12" fmla="*/ 0 60000 65536"/>
                  <a:gd name="T13" fmla="*/ 0 60000 65536"/>
                  <a:gd name="T14" fmla="*/ 0 60000 65536"/>
                  <a:gd name="T15" fmla="*/ 0 w 841"/>
                  <a:gd name="T16" fmla="*/ 0 h 103"/>
                  <a:gd name="T17" fmla="*/ 841 w 841"/>
                  <a:gd name="T18" fmla="*/ 103 h 103"/>
                </a:gdLst>
                <a:ahLst/>
                <a:cxnLst>
                  <a:cxn ang="T10">
                    <a:pos x="T0" y="T1"/>
                  </a:cxn>
                  <a:cxn ang="T11">
                    <a:pos x="T2" y="T3"/>
                  </a:cxn>
                  <a:cxn ang="T12">
                    <a:pos x="T4" y="T5"/>
                  </a:cxn>
                  <a:cxn ang="T13">
                    <a:pos x="T6" y="T7"/>
                  </a:cxn>
                  <a:cxn ang="T14">
                    <a:pos x="T8" y="T9"/>
                  </a:cxn>
                </a:cxnLst>
                <a:rect l="T15" t="T16" r="T17" b="T18"/>
                <a:pathLst>
                  <a:path w="841" h="103">
                    <a:moveTo>
                      <a:pt x="841" y="61"/>
                    </a:moveTo>
                    <a:lnTo>
                      <a:pt x="725" y="0"/>
                    </a:lnTo>
                    <a:lnTo>
                      <a:pt x="0" y="40"/>
                    </a:lnTo>
                    <a:lnTo>
                      <a:pt x="106" y="103"/>
                    </a:lnTo>
                    <a:lnTo>
                      <a:pt x="841" y="61"/>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23" name="Freeform 171"/>
              <p:cNvSpPr>
                <a:spLocks/>
              </p:cNvSpPr>
              <p:nvPr/>
            </p:nvSpPr>
            <p:spPr bwMode="gray">
              <a:xfrm>
                <a:off x="3035" y="-4592"/>
                <a:ext cx="865" cy="116"/>
              </a:xfrm>
              <a:custGeom>
                <a:avLst/>
                <a:gdLst>
                  <a:gd name="T0" fmla="*/ 865 w 865"/>
                  <a:gd name="T1" fmla="*/ 68 h 116"/>
                  <a:gd name="T2" fmla="*/ 770 w 865"/>
                  <a:gd name="T3" fmla="*/ 0 h 116"/>
                  <a:gd name="T4" fmla="*/ 0 w 865"/>
                  <a:gd name="T5" fmla="*/ 42 h 116"/>
                  <a:gd name="T6" fmla="*/ 83 w 865"/>
                  <a:gd name="T7" fmla="*/ 116 h 116"/>
                  <a:gd name="T8" fmla="*/ 865 w 865"/>
                  <a:gd name="T9" fmla="*/ 68 h 116"/>
                  <a:gd name="T10" fmla="*/ 0 60000 65536"/>
                  <a:gd name="T11" fmla="*/ 0 60000 65536"/>
                  <a:gd name="T12" fmla="*/ 0 60000 65536"/>
                  <a:gd name="T13" fmla="*/ 0 60000 65536"/>
                  <a:gd name="T14" fmla="*/ 0 60000 65536"/>
                  <a:gd name="T15" fmla="*/ 0 w 865"/>
                  <a:gd name="T16" fmla="*/ 0 h 116"/>
                  <a:gd name="T17" fmla="*/ 865 w 865"/>
                  <a:gd name="T18" fmla="*/ 116 h 116"/>
                </a:gdLst>
                <a:ahLst/>
                <a:cxnLst>
                  <a:cxn ang="T10">
                    <a:pos x="T0" y="T1"/>
                  </a:cxn>
                  <a:cxn ang="T11">
                    <a:pos x="T2" y="T3"/>
                  </a:cxn>
                  <a:cxn ang="T12">
                    <a:pos x="T4" y="T5"/>
                  </a:cxn>
                  <a:cxn ang="T13">
                    <a:pos x="T6" y="T7"/>
                  </a:cxn>
                  <a:cxn ang="T14">
                    <a:pos x="T8" y="T9"/>
                  </a:cxn>
                </a:cxnLst>
                <a:rect l="T15" t="T16" r="T17" b="T18"/>
                <a:pathLst>
                  <a:path w="865" h="116">
                    <a:moveTo>
                      <a:pt x="865" y="68"/>
                    </a:moveTo>
                    <a:lnTo>
                      <a:pt x="770" y="0"/>
                    </a:lnTo>
                    <a:lnTo>
                      <a:pt x="0" y="42"/>
                    </a:lnTo>
                    <a:lnTo>
                      <a:pt x="83" y="116"/>
                    </a:lnTo>
                    <a:lnTo>
                      <a:pt x="865" y="68"/>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24" name="Freeform 172"/>
              <p:cNvSpPr>
                <a:spLocks/>
              </p:cNvSpPr>
              <p:nvPr/>
            </p:nvSpPr>
            <p:spPr bwMode="gray">
              <a:xfrm>
                <a:off x="2617" y="-4526"/>
                <a:ext cx="73" cy="517"/>
              </a:xfrm>
              <a:custGeom>
                <a:avLst/>
                <a:gdLst>
                  <a:gd name="T0" fmla="*/ 73 w 73"/>
                  <a:gd name="T1" fmla="*/ 76 h 517"/>
                  <a:gd name="T2" fmla="*/ 0 w 73"/>
                  <a:gd name="T3" fmla="*/ 0 h 517"/>
                  <a:gd name="T4" fmla="*/ 0 w 73"/>
                  <a:gd name="T5" fmla="*/ 435 h 517"/>
                  <a:gd name="T6" fmla="*/ 73 w 73"/>
                  <a:gd name="T7" fmla="*/ 517 h 517"/>
                  <a:gd name="T8" fmla="*/ 73 w 73"/>
                  <a:gd name="T9" fmla="*/ 76 h 517"/>
                  <a:gd name="T10" fmla="*/ 0 60000 65536"/>
                  <a:gd name="T11" fmla="*/ 0 60000 65536"/>
                  <a:gd name="T12" fmla="*/ 0 60000 65536"/>
                  <a:gd name="T13" fmla="*/ 0 60000 65536"/>
                  <a:gd name="T14" fmla="*/ 0 60000 65536"/>
                  <a:gd name="T15" fmla="*/ 0 w 73"/>
                  <a:gd name="T16" fmla="*/ 0 h 517"/>
                  <a:gd name="T17" fmla="*/ 73 w 73"/>
                  <a:gd name="T18" fmla="*/ 517 h 517"/>
                </a:gdLst>
                <a:ahLst/>
                <a:cxnLst>
                  <a:cxn ang="T10">
                    <a:pos x="T0" y="T1"/>
                  </a:cxn>
                  <a:cxn ang="T11">
                    <a:pos x="T2" y="T3"/>
                  </a:cxn>
                  <a:cxn ang="T12">
                    <a:pos x="T4" y="T5"/>
                  </a:cxn>
                  <a:cxn ang="T13">
                    <a:pos x="T6" y="T7"/>
                  </a:cxn>
                  <a:cxn ang="T14">
                    <a:pos x="T8" y="T9"/>
                  </a:cxn>
                </a:cxnLst>
                <a:rect l="T15" t="T16" r="T17" b="T18"/>
                <a:pathLst>
                  <a:path w="73" h="517">
                    <a:moveTo>
                      <a:pt x="73" y="76"/>
                    </a:moveTo>
                    <a:lnTo>
                      <a:pt x="0" y="0"/>
                    </a:lnTo>
                    <a:lnTo>
                      <a:pt x="0" y="435"/>
                    </a:lnTo>
                    <a:lnTo>
                      <a:pt x="73" y="517"/>
                    </a:lnTo>
                    <a:lnTo>
                      <a:pt x="73" y="76"/>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sp>
            <p:nvSpPr>
              <p:cNvPr id="425" name="Freeform 173"/>
              <p:cNvSpPr>
                <a:spLocks/>
              </p:cNvSpPr>
              <p:nvPr/>
            </p:nvSpPr>
            <p:spPr bwMode="gray">
              <a:xfrm>
                <a:off x="2617" y="-4550"/>
                <a:ext cx="501" cy="100"/>
              </a:xfrm>
              <a:custGeom>
                <a:avLst/>
                <a:gdLst>
                  <a:gd name="T0" fmla="*/ 501 w 501"/>
                  <a:gd name="T1" fmla="*/ 74 h 100"/>
                  <a:gd name="T2" fmla="*/ 418 w 501"/>
                  <a:gd name="T3" fmla="*/ 0 h 100"/>
                  <a:gd name="T4" fmla="*/ 0 w 501"/>
                  <a:gd name="T5" fmla="*/ 24 h 100"/>
                  <a:gd name="T6" fmla="*/ 73 w 501"/>
                  <a:gd name="T7" fmla="*/ 100 h 100"/>
                  <a:gd name="T8" fmla="*/ 501 w 501"/>
                  <a:gd name="T9" fmla="*/ 74 h 100"/>
                  <a:gd name="T10" fmla="*/ 0 60000 65536"/>
                  <a:gd name="T11" fmla="*/ 0 60000 65536"/>
                  <a:gd name="T12" fmla="*/ 0 60000 65536"/>
                  <a:gd name="T13" fmla="*/ 0 60000 65536"/>
                  <a:gd name="T14" fmla="*/ 0 60000 65536"/>
                  <a:gd name="T15" fmla="*/ 0 w 501"/>
                  <a:gd name="T16" fmla="*/ 0 h 100"/>
                  <a:gd name="T17" fmla="*/ 501 w 501"/>
                  <a:gd name="T18" fmla="*/ 100 h 100"/>
                </a:gdLst>
                <a:ahLst/>
                <a:cxnLst>
                  <a:cxn ang="T10">
                    <a:pos x="T0" y="T1"/>
                  </a:cxn>
                  <a:cxn ang="T11">
                    <a:pos x="T2" y="T3"/>
                  </a:cxn>
                  <a:cxn ang="T12">
                    <a:pos x="T4" y="T5"/>
                  </a:cxn>
                  <a:cxn ang="T13">
                    <a:pos x="T6" y="T7"/>
                  </a:cxn>
                  <a:cxn ang="T14">
                    <a:pos x="T8" y="T9"/>
                  </a:cxn>
                </a:cxnLst>
                <a:rect l="T15" t="T16" r="T17" b="T18"/>
                <a:pathLst>
                  <a:path w="501" h="100">
                    <a:moveTo>
                      <a:pt x="501" y="74"/>
                    </a:moveTo>
                    <a:lnTo>
                      <a:pt x="418" y="0"/>
                    </a:lnTo>
                    <a:lnTo>
                      <a:pt x="0" y="24"/>
                    </a:lnTo>
                    <a:lnTo>
                      <a:pt x="73" y="100"/>
                    </a:lnTo>
                    <a:lnTo>
                      <a:pt x="501" y="74"/>
                    </a:lnTo>
                    <a:close/>
                  </a:path>
                </a:pathLst>
              </a:custGeom>
              <a:gradFill rotWithShape="1">
                <a:gsLst>
                  <a:gs pos="0">
                    <a:srgbClr val="C11902"/>
                  </a:gs>
                  <a:gs pos="100000">
                    <a:srgbClr val="801101"/>
                  </a:gs>
                </a:gsLst>
                <a:lin ang="5400000" scaled="1"/>
              </a:gradFill>
              <a:ln w="3175">
                <a:solidFill>
                  <a:srgbClr val="FB7303"/>
                </a:solidFill>
                <a:round/>
                <a:headEnd/>
                <a:tailEnd/>
              </a:ln>
            </p:spPr>
            <p:txBody>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38"/>
                                        </p:tgtEl>
                                        <p:attrNameLst>
                                          <p:attrName>style.visibility</p:attrName>
                                        </p:attrNameLst>
                                      </p:cBhvr>
                                      <p:to>
                                        <p:strVal val="visible"/>
                                      </p:to>
                                    </p:set>
                                    <p:anim calcmode="lin" valueType="num">
                                      <p:cBhvr>
                                        <p:cTn id="7" dur="500" fill="hold"/>
                                        <p:tgtEl>
                                          <p:spTgt spid="338"/>
                                        </p:tgtEl>
                                        <p:attrNameLst>
                                          <p:attrName>ppt_w</p:attrName>
                                        </p:attrNameLst>
                                      </p:cBhvr>
                                      <p:tavLst>
                                        <p:tav tm="0">
                                          <p:val>
                                            <p:fltVal val="0"/>
                                          </p:val>
                                        </p:tav>
                                        <p:tav tm="100000">
                                          <p:val>
                                            <p:strVal val="#ppt_w"/>
                                          </p:val>
                                        </p:tav>
                                      </p:tavLst>
                                    </p:anim>
                                    <p:anim calcmode="lin" valueType="num">
                                      <p:cBhvr>
                                        <p:cTn id="8" dur="500" fill="hold"/>
                                        <p:tgtEl>
                                          <p:spTgt spid="338"/>
                                        </p:tgtEl>
                                        <p:attrNameLst>
                                          <p:attrName>ppt_h</p:attrName>
                                        </p:attrNameLst>
                                      </p:cBhvr>
                                      <p:tavLst>
                                        <p:tav tm="0">
                                          <p:val>
                                            <p:fltVal val="0"/>
                                          </p:val>
                                        </p:tav>
                                        <p:tav tm="100000">
                                          <p:val>
                                            <p:strVal val="#ppt_h"/>
                                          </p:val>
                                        </p:tav>
                                      </p:tavLst>
                                    </p:anim>
                                    <p:anim calcmode="lin" valueType="num">
                                      <p:cBhvr>
                                        <p:cTn id="9" dur="500" fill="hold"/>
                                        <p:tgtEl>
                                          <p:spTgt spid="338"/>
                                        </p:tgtEl>
                                        <p:attrNameLst>
                                          <p:attrName>style.rotation</p:attrName>
                                        </p:attrNameLst>
                                      </p:cBhvr>
                                      <p:tavLst>
                                        <p:tav tm="0">
                                          <p:val>
                                            <p:fltVal val="360"/>
                                          </p:val>
                                        </p:tav>
                                        <p:tav tm="100000">
                                          <p:val>
                                            <p:fltVal val="0"/>
                                          </p:val>
                                        </p:tav>
                                      </p:tavLst>
                                    </p:anim>
                                    <p:animEffect transition="in" filter="fade">
                                      <p:cBhvr>
                                        <p:cTn id="10" dur="5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更大的范围？</a:t>
            </a:r>
            <a:endParaRPr lang="zh-CN" altLang="en-US" dirty="0"/>
          </a:p>
        </p:txBody>
      </p:sp>
      <p:pic>
        <p:nvPicPr>
          <p:cNvPr id="5" name="Picture 197" descr="edge_client.png"/>
          <p:cNvPicPr>
            <a:picLocks noChangeAspect="1"/>
          </p:cNvPicPr>
          <p:nvPr/>
        </p:nvPicPr>
        <p:blipFill>
          <a:blip r:embed="rId2" cstate="print"/>
          <a:srcRect l="-970" r="47847"/>
          <a:stretch>
            <a:fillRect/>
          </a:stretch>
        </p:blipFill>
        <p:spPr bwMode="auto">
          <a:xfrm>
            <a:off x="4264025" y="4765675"/>
            <a:ext cx="925513" cy="636588"/>
          </a:xfrm>
          <a:prstGeom prst="rect">
            <a:avLst/>
          </a:prstGeom>
          <a:noFill/>
          <a:ln w="9525">
            <a:noFill/>
            <a:miter lim="800000"/>
            <a:headEnd/>
            <a:tailEnd/>
          </a:ln>
        </p:spPr>
      </p:pic>
      <p:pic>
        <p:nvPicPr>
          <p:cNvPr id="6" name="Picture 195" descr="edge_client.png"/>
          <p:cNvPicPr>
            <a:picLocks noChangeAspect="1"/>
          </p:cNvPicPr>
          <p:nvPr/>
        </p:nvPicPr>
        <p:blipFill>
          <a:blip r:embed="rId3" cstate="print"/>
          <a:srcRect l="-970" r="47847"/>
          <a:stretch>
            <a:fillRect/>
          </a:stretch>
        </p:blipFill>
        <p:spPr bwMode="auto">
          <a:xfrm>
            <a:off x="701675" y="3178175"/>
            <a:ext cx="923925" cy="636588"/>
          </a:xfrm>
          <a:prstGeom prst="rect">
            <a:avLst/>
          </a:prstGeom>
          <a:noFill/>
          <a:ln w="9525">
            <a:noFill/>
            <a:miter lim="800000"/>
            <a:headEnd/>
            <a:tailEnd/>
          </a:ln>
        </p:spPr>
      </p:pic>
      <p:pic>
        <p:nvPicPr>
          <p:cNvPr id="7" name="Picture 194" descr="edge_client.png"/>
          <p:cNvPicPr>
            <a:picLocks noChangeAspect="1"/>
          </p:cNvPicPr>
          <p:nvPr/>
        </p:nvPicPr>
        <p:blipFill>
          <a:blip r:embed="rId3" cstate="print"/>
          <a:srcRect l="-970" r="47847"/>
          <a:stretch>
            <a:fillRect/>
          </a:stretch>
        </p:blipFill>
        <p:spPr bwMode="auto">
          <a:xfrm>
            <a:off x="4286250" y="1517650"/>
            <a:ext cx="923925" cy="636588"/>
          </a:xfrm>
          <a:prstGeom prst="rect">
            <a:avLst/>
          </a:prstGeom>
          <a:noFill/>
          <a:ln w="9525">
            <a:noFill/>
            <a:miter lim="800000"/>
            <a:headEnd/>
            <a:tailEnd/>
          </a:ln>
        </p:spPr>
      </p:pic>
      <p:sp>
        <p:nvSpPr>
          <p:cNvPr id="8" name="Line 311"/>
          <p:cNvSpPr>
            <a:spLocks noChangeShapeType="1"/>
          </p:cNvSpPr>
          <p:nvPr/>
        </p:nvSpPr>
        <p:spPr bwMode="gray">
          <a:xfrm flipH="1">
            <a:off x="2743200" y="3886200"/>
            <a:ext cx="838200" cy="685800"/>
          </a:xfrm>
          <a:prstGeom prst="line">
            <a:avLst/>
          </a:prstGeom>
          <a:noFill/>
          <a:ln w="25400">
            <a:solidFill>
              <a:schemeClr val="accent4">
                <a:lumMod val="60000"/>
                <a:lumOff val="40000"/>
              </a:schemeClr>
            </a:solidFill>
            <a:prstDash val="dash"/>
            <a:round/>
            <a:headEnd type="none"/>
            <a:tailEnd type="triangle"/>
          </a:ln>
          <a:effectLst/>
        </p:spPr>
        <p:txBody>
          <a:bodyPr/>
          <a:lstStyle/>
          <a:p>
            <a:pPr>
              <a:defRPr/>
            </a:pPr>
            <a:endParaRPr lang="en-US"/>
          </a:p>
        </p:txBody>
      </p:sp>
      <p:grpSp>
        <p:nvGrpSpPr>
          <p:cNvPr id="3" name="Group 870"/>
          <p:cNvGrpSpPr>
            <a:grpSpLocks/>
          </p:cNvGrpSpPr>
          <p:nvPr/>
        </p:nvGrpSpPr>
        <p:grpSpPr bwMode="auto">
          <a:xfrm>
            <a:off x="1295400" y="3200400"/>
            <a:ext cx="2362200" cy="609600"/>
            <a:chOff x="1295400" y="3200400"/>
            <a:chExt cx="2362200" cy="609600"/>
          </a:xfrm>
        </p:grpSpPr>
        <p:sp>
          <p:nvSpPr>
            <p:cNvPr id="10" name="Line 311"/>
            <p:cNvSpPr>
              <a:spLocks noChangeShapeType="1"/>
            </p:cNvSpPr>
            <p:nvPr/>
          </p:nvSpPr>
          <p:spPr bwMode="gray">
            <a:xfrm flipV="1">
              <a:off x="1295400" y="3810000"/>
              <a:ext cx="2362200" cy="0"/>
            </a:xfrm>
            <a:prstGeom prst="line">
              <a:avLst/>
            </a:prstGeom>
            <a:noFill/>
            <a:ln w="25400">
              <a:solidFill>
                <a:schemeClr val="accent4">
                  <a:lumMod val="60000"/>
                  <a:lumOff val="40000"/>
                </a:schemeClr>
              </a:solidFill>
              <a:prstDash val="dash"/>
              <a:round/>
              <a:headEnd type="triangle"/>
              <a:tailEnd type="none"/>
            </a:ln>
            <a:effectLst/>
          </p:spPr>
          <p:txBody>
            <a:bodyPr/>
            <a:lstStyle/>
            <a:p>
              <a:pPr>
                <a:defRPr/>
              </a:pPr>
              <a:endParaRPr lang="en-US"/>
            </a:p>
          </p:txBody>
        </p:sp>
        <p:sp>
          <p:nvSpPr>
            <p:cNvPr id="11" name="Line 311"/>
            <p:cNvSpPr>
              <a:spLocks noChangeShapeType="1"/>
            </p:cNvSpPr>
            <p:nvPr/>
          </p:nvSpPr>
          <p:spPr bwMode="gray">
            <a:xfrm flipH="1" flipV="1">
              <a:off x="2743200" y="3200400"/>
              <a:ext cx="838200" cy="533400"/>
            </a:xfrm>
            <a:prstGeom prst="line">
              <a:avLst/>
            </a:prstGeom>
            <a:noFill/>
            <a:ln w="25400">
              <a:solidFill>
                <a:schemeClr val="accent4">
                  <a:lumMod val="60000"/>
                  <a:lumOff val="40000"/>
                </a:schemeClr>
              </a:solidFill>
              <a:prstDash val="dash"/>
              <a:round/>
              <a:headEnd type="none"/>
              <a:tailEnd type="triangle"/>
            </a:ln>
            <a:effectLst/>
          </p:spPr>
          <p:txBody>
            <a:bodyPr/>
            <a:lstStyle/>
            <a:p>
              <a:pPr>
                <a:defRPr/>
              </a:pPr>
              <a:endParaRPr lang="en-US"/>
            </a:p>
          </p:txBody>
        </p:sp>
      </p:grpSp>
      <p:grpSp>
        <p:nvGrpSpPr>
          <p:cNvPr id="4" name="Group 868"/>
          <p:cNvGrpSpPr>
            <a:grpSpLocks/>
          </p:cNvGrpSpPr>
          <p:nvPr/>
        </p:nvGrpSpPr>
        <p:grpSpPr bwMode="auto">
          <a:xfrm>
            <a:off x="4110038" y="2386013"/>
            <a:ext cx="1909762" cy="2784475"/>
            <a:chOff x="4563989" y="1985543"/>
            <a:chExt cx="1455811" cy="3871197"/>
          </a:xfrm>
        </p:grpSpPr>
        <p:sp>
          <p:nvSpPr>
            <p:cNvPr id="13" name="Line 311"/>
            <p:cNvSpPr>
              <a:spLocks noChangeShapeType="1"/>
            </p:cNvSpPr>
            <p:nvPr/>
          </p:nvSpPr>
          <p:spPr bwMode="gray">
            <a:xfrm flipV="1">
              <a:off x="4572460" y="4647267"/>
              <a:ext cx="0" cy="1019665"/>
            </a:xfrm>
            <a:prstGeom prst="line">
              <a:avLst/>
            </a:prstGeom>
            <a:noFill/>
            <a:ln w="25400">
              <a:solidFill>
                <a:schemeClr val="accent4">
                  <a:lumMod val="60000"/>
                  <a:lumOff val="40000"/>
                </a:schemeClr>
              </a:solidFill>
              <a:prstDash val="dash"/>
              <a:round/>
              <a:headEnd type="triangle"/>
              <a:tailEnd type="none"/>
            </a:ln>
            <a:effectLst/>
          </p:spPr>
          <p:txBody>
            <a:bodyPr/>
            <a:lstStyle/>
            <a:p>
              <a:pPr>
                <a:defRPr/>
              </a:pPr>
              <a:endParaRPr lang="en-US"/>
            </a:p>
          </p:txBody>
        </p:sp>
        <p:sp>
          <p:nvSpPr>
            <p:cNvPr id="14" name="Line 311"/>
            <p:cNvSpPr>
              <a:spLocks noChangeShapeType="1"/>
            </p:cNvSpPr>
            <p:nvPr/>
          </p:nvSpPr>
          <p:spPr bwMode="gray">
            <a:xfrm flipV="1">
              <a:off x="4724939" y="2515239"/>
              <a:ext cx="1294861" cy="379616"/>
            </a:xfrm>
            <a:prstGeom prst="line">
              <a:avLst/>
            </a:prstGeom>
            <a:noFill/>
            <a:ln w="25400">
              <a:solidFill>
                <a:schemeClr val="accent4">
                  <a:lumMod val="60000"/>
                  <a:lumOff val="40000"/>
                </a:schemeClr>
              </a:solidFill>
              <a:prstDash val="dash"/>
              <a:round/>
              <a:headEnd type="none"/>
              <a:tailEnd type="triangle"/>
            </a:ln>
            <a:effectLst/>
          </p:spPr>
          <p:txBody>
            <a:bodyPr/>
            <a:lstStyle/>
            <a:p>
              <a:pPr>
                <a:defRPr/>
              </a:pPr>
              <a:endParaRPr lang="en-US"/>
            </a:p>
          </p:txBody>
        </p:sp>
        <p:sp>
          <p:nvSpPr>
            <p:cNvPr id="15" name="Line 311"/>
            <p:cNvSpPr>
              <a:spLocks noChangeShapeType="1"/>
            </p:cNvSpPr>
            <p:nvPr/>
          </p:nvSpPr>
          <p:spPr bwMode="gray">
            <a:xfrm flipH="1" flipV="1">
              <a:off x="4563989" y="4497186"/>
              <a:ext cx="1290021" cy="1359554"/>
            </a:xfrm>
            <a:prstGeom prst="line">
              <a:avLst/>
            </a:prstGeom>
            <a:noFill/>
            <a:ln w="25400">
              <a:solidFill>
                <a:schemeClr val="accent4">
                  <a:lumMod val="60000"/>
                  <a:lumOff val="40000"/>
                </a:schemeClr>
              </a:solidFill>
              <a:prstDash val="dash"/>
              <a:round/>
              <a:headEnd type="triangle"/>
              <a:tailEnd type="none"/>
            </a:ln>
            <a:effectLst/>
          </p:spPr>
          <p:txBody>
            <a:bodyPr/>
            <a:lstStyle/>
            <a:p>
              <a:pPr>
                <a:defRPr/>
              </a:pPr>
              <a:endParaRPr lang="en-US"/>
            </a:p>
          </p:txBody>
        </p:sp>
        <p:sp>
          <p:nvSpPr>
            <p:cNvPr id="16" name="Line 311"/>
            <p:cNvSpPr>
              <a:spLocks noChangeShapeType="1"/>
            </p:cNvSpPr>
            <p:nvPr/>
          </p:nvSpPr>
          <p:spPr bwMode="gray">
            <a:xfrm flipH="1" flipV="1">
              <a:off x="4643859" y="1985543"/>
              <a:ext cx="4841" cy="909312"/>
            </a:xfrm>
            <a:prstGeom prst="line">
              <a:avLst/>
            </a:prstGeom>
            <a:noFill/>
            <a:ln w="25400">
              <a:solidFill>
                <a:schemeClr val="accent4">
                  <a:lumMod val="60000"/>
                  <a:lumOff val="40000"/>
                </a:schemeClr>
              </a:solidFill>
              <a:prstDash val="dash"/>
              <a:round/>
              <a:headEnd type="none"/>
              <a:tailEnd type="triangle"/>
            </a:ln>
            <a:effectLst/>
          </p:spPr>
          <p:txBody>
            <a:bodyPr/>
            <a:lstStyle/>
            <a:p>
              <a:pPr>
                <a:defRPr/>
              </a:pPr>
              <a:endParaRPr lang="en-US"/>
            </a:p>
          </p:txBody>
        </p:sp>
      </p:grpSp>
      <p:sp>
        <p:nvSpPr>
          <p:cNvPr id="17" name="Line 319"/>
          <p:cNvSpPr>
            <a:spLocks noChangeShapeType="1"/>
          </p:cNvSpPr>
          <p:nvPr/>
        </p:nvSpPr>
        <p:spPr bwMode="gray">
          <a:xfrm flipV="1">
            <a:off x="2476500" y="1905000"/>
            <a:ext cx="0" cy="1066800"/>
          </a:xfrm>
          <a:prstGeom prst="line">
            <a:avLst/>
          </a:prstGeom>
          <a:noFill/>
          <a:ln w="12700">
            <a:solidFill>
              <a:srgbClr val="5F5F5F"/>
            </a:solidFill>
            <a:prstDash val="dash"/>
            <a:round/>
            <a:headEnd/>
            <a:tailEnd/>
          </a:ln>
        </p:spPr>
        <p:txBody>
          <a:bodyPr/>
          <a:lstStyle/>
          <a:p>
            <a:endParaRPr lang="en-US"/>
          </a:p>
        </p:txBody>
      </p:sp>
      <p:sp>
        <p:nvSpPr>
          <p:cNvPr id="18" name="Line 317"/>
          <p:cNvSpPr>
            <a:spLocks noChangeShapeType="1"/>
          </p:cNvSpPr>
          <p:nvPr/>
        </p:nvSpPr>
        <p:spPr bwMode="gray">
          <a:xfrm>
            <a:off x="6475413" y="2687638"/>
            <a:ext cx="736600" cy="0"/>
          </a:xfrm>
          <a:prstGeom prst="line">
            <a:avLst/>
          </a:prstGeom>
          <a:noFill/>
          <a:ln w="12700">
            <a:solidFill>
              <a:srgbClr val="5F5F5F"/>
            </a:solidFill>
            <a:prstDash val="dash"/>
            <a:round/>
            <a:headEnd/>
            <a:tailEnd/>
          </a:ln>
        </p:spPr>
        <p:txBody>
          <a:bodyPr/>
          <a:lstStyle/>
          <a:p>
            <a:endParaRPr lang="en-US"/>
          </a:p>
        </p:txBody>
      </p:sp>
      <p:sp>
        <p:nvSpPr>
          <p:cNvPr id="19" name="Line 319"/>
          <p:cNvSpPr>
            <a:spLocks noChangeShapeType="1"/>
          </p:cNvSpPr>
          <p:nvPr/>
        </p:nvSpPr>
        <p:spPr bwMode="gray">
          <a:xfrm flipV="1">
            <a:off x="7212013" y="2286000"/>
            <a:ext cx="0" cy="1066800"/>
          </a:xfrm>
          <a:prstGeom prst="line">
            <a:avLst/>
          </a:prstGeom>
          <a:noFill/>
          <a:ln w="12700">
            <a:solidFill>
              <a:srgbClr val="5F5F5F"/>
            </a:solidFill>
            <a:prstDash val="dash"/>
            <a:round/>
            <a:headEnd/>
            <a:tailEnd/>
          </a:ln>
        </p:spPr>
        <p:txBody>
          <a:bodyPr/>
          <a:lstStyle/>
          <a:p>
            <a:endParaRPr lang="en-US"/>
          </a:p>
        </p:txBody>
      </p:sp>
      <p:sp>
        <p:nvSpPr>
          <p:cNvPr id="20" name="Line 320"/>
          <p:cNvSpPr>
            <a:spLocks noChangeShapeType="1"/>
          </p:cNvSpPr>
          <p:nvPr/>
        </p:nvSpPr>
        <p:spPr bwMode="gray">
          <a:xfrm>
            <a:off x="7212013" y="3352800"/>
            <a:ext cx="103187" cy="0"/>
          </a:xfrm>
          <a:prstGeom prst="line">
            <a:avLst/>
          </a:prstGeom>
          <a:noFill/>
          <a:ln w="12700">
            <a:solidFill>
              <a:srgbClr val="5F5F5F"/>
            </a:solidFill>
            <a:prstDash val="dash"/>
            <a:round/>
            <a:headEnd/>
            <a:tailEnd/>
          </a:ln>
        </p:spPr>
        <p:txBody>
          <a:bodyPr/>
          <a:lstStyle/>
          <a:p>
            <a:endParaRPr lang="en-US"/>
          </a:p>
        </p:txBody>
      </p:sp>
      <p:sp>
        <p:nvSpPr>
          <p:cNvPr id="21" name="Line 321"/>
          <p:cNvSpPr>
            <a:spLocks noChangeShapeType="1"/>
          </p:cNvSpPr>
          <p:nvPr/>
        </p:nvSpPr>
        <p:spPr bwMode="gray">
          <a:xfrm>
            <a:off x="7212013" y="2286000"/>
            <a:ext cx="103187" cy="0"/>
          </a:xfrm>
          <a:prstGeom prst="line">
            <a:avLst/>
          </a:prstGeom>
          <a:noFill/>
          <a:ln w="12700">
            <a:solidFill>
              <a:srgbClr val="5F5F5F"/>
            </a:solidFill>
            <a:prstDash val="dash"/>
            <a:round/>
            <a:headEnd/>
            <a:tailEnd/>
          </a:ln>
        </p:spPr>
        <p:txBody>
          <a:bodyPr/>
          <a:lstStyle/>
          <a:p>
            <a:endParaRPr lang="en-US"/>
          </a:p>
        </p:txBody>
      </p:sp>
      <p:pic>
        <p:nvPicPr>
          <p:cNvPr id="22" name="Picture 807" descr="HiRes.jpg"/>
          <p:cNvPicPr>
            <a:picLocks noChangeAspect="1"/>
          </p:cNvPicPr>
          <p:nvPr/>
        </p:nvPicPr>
        <p:blipFill>
          <a:blip r:embed="rId4" cstate="print">
            <a:clrChange>
              <a:clrFrom>
                <a:srgbClr val="FFFFFF"/>
              </a:clrFrom>
              <a:clrTo>
                <a:srgbClr val="FFFFFF">
                  <a:alpha val="0"/>
                </a:srgbClr>
              </a:clrTo>
            </a:clrChange>
          </a:blip>
          <a:srcRect l="5853" t="4626" r="74634" b="61404"/>
          <a:stretch>
            <a:fillRect/>
          </a:stretch>
        </p:blipFill>
        <p:spPr bwMode="auto">
          <a:xfrm>
            <a:off x="5638800" y="1905000"/>
            <a:ext cx="1524000" cy="1981200"/>
          </a:xfrm>
          <a:prstGeom prst="rect">
            <a:avLst/>
          </a:prstGeom>
          <a:noFill/>
          <a:ln w="9525">
            <a:noFill/>
            <a:miter lim="800000"/>
            <a:headEnd/>
            <a:tailEnd/>
          </a:ln>
        </p:spPr>
      </p:pic>
      <p:pic>
        <p:nvPicPr>
          <p:cNvPr id="23" name="Picture 2" descr="C:\Documents and Settings\krasnow\My Documents\Mercury\1600-3600-web-ready\1600_front.jpg"/>
          <p:cNvPicPr>
            <a:picLocks noChangeAspect="1" noChangeArrowheads="1"/>
          </p:cNvPicPr>
          <p:nvPr/>
        </p:nvPicPr>
        <p:blipFill>
          <a:blip r:embed="rId5" cstate="print">
            <a:clrChange>
              <a:clrFrom>
                <a:srgbClr val="FFFFFF"/>
              </a:clrFrom>
              <a:clrTo>
                <a:srgbClr val="FFFFFF">
                  <a:alpha val="0"/>
                </a:srgbClr>
              </a:clrTo>
            </a:clrChange>
          </a:blip>
          <a:srcRect l="1389" t="8197" r="1389" b="13115"/>
          <a:stretch>
            <a:fillRect/>
          </a:stretch>
        </p:blipFill>
        <p:spPr bwMode="auto">
          <a:xfrm>
            <a:off x="1828800" y="1905000"/>
            <a:ext cx="1282700" cy="220663"/>
          </a:xfrm>
          <a:prstGeom prst="rect">
            <a:avLst/>
          </a:prstGeom>
          <a:noFill/>
          <a:ln w="9525">
            <a:noFill/>
            <a:miter lim="800000"/>
            <a:headEnd/>
            <a:tailEnd/>
          </a:ln>
        </p:spPr>
      </p:pic>
      <p:grpSp>
        <p:nvGrpSpPr>
          <p:cNvPr id="9" name="Group 322"/>
          <p:cNvGrpSpPr>
            <a:grpSpLocks/>
          </p:cNvGrpSpPr>
          <p:nvPr/>
        </p:nvGrpSpPr>
        <p:grpSpPr bwMode="auto">
          <a:xfrm>
            <a:off x="762000" y="3657600"/>
            <a:ext cx="509588" cy="381000"/>
            <a:chOff x="1606" y="2518"/>
            <a:chExt cx="1171" cy="875"/>
          </a:xfrm>
        </p:grpSpPr>
        <p:grpSp>
          <p:nvGrpSpPr>
            <p:cNvPr id="12" name="Group 323"/>
            <p:cNvGrpSpPr>
              <a:grpSpLocks/>
            </p:cNvGrpSpPr>
            <p:nvPr/>
          </p:nvGrpSpPr>
          <p:grpSpPr bwMode="auto">
            <a:xfrm>
              <a:off x="1606" y="2518"/>
              <a:ext cx="1171" cy="875"/>
              <a:chOff x="4352" y="2518"/>
              <a:chExt cx="1171" cy="875"/>
            </a:xfrm>
          </p:grpSpPr>
          <p:sp>
            <p:nvSpPr>
              <p:cNvPr id="27" name="Freeform 324"/>
              <p:cNvSpPr>
                <a:spLocks/>
              </p:cNvSpPr>
              <p:nvPr/>
            </p:nvSpPr>
            <p:spPr bwMode="gray">
              <a:xfrm>
                <a:off x="4352" y="3126"/>
                <a:ext cx="1171" cy="208"/>
              </a:xfrm>
              <a:custGeom>
                <a:avLst/>
                <a:gdLst>
                  <a:gd name="T0" fmla="*/ 25322 w 543"/>
                  <a:gd name="T1" fmla="*/ 4587 h 96"/>
                  <a:gd name="T2" fmla="*/ 25322 w 543"/>
                  <a:gd name="T3" fmla="*/ 4587 h 96"/>
                  <a:gd name="T4" fmla="*/ 25244 w 543"/>
                  <a:gd name="T5" fmla="*/ 4385 h 96"/>
                  <a:gd name="T6" fmla="*/ 21453 w 543"/>
                  <a:gd name="T7" fmla="*/ 375 h 96"/>
                  <a:gd name="T8" fmla="*/ 20649 w 543"/>
                  <a:gd name="T9" fmla="*/ 0 h 96"/>
                  <a:gd name="T10" fmla="*/ 4673 w 543"/>
                  <a:gd name="T11" fmla="*/ 0 h 96"/>
                  <a:gd name="T12" fmla="*/ 3912 w 543"/>
                  <a:gd name="T13" fmla="*/ 325 h 96"/>
                  <a:gd name="T14" fmla="*/ 129 w 543"/>
                  <a:gd name="T15" fmla="*/ 4385 h 96"/>
                  <a:gd name="T16" fmla="*/ 0 w 543"/>
                  <a:gd name="T17" fmla="*/ 4587 h 96"/>
                  <a:gd name="T18" fmla="*/ 0 w 543"/>
                  <a:gd name="T19" fmla="*/ 4587 h 96"/>
                  <a:gd name="T20" fmla="*/ 25322 w 543"/>
                  <a:gd name="T21" fmla="*/ 458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28" name="Freeform 325"/>
              <p:cNvSpPr>
                <a:spLocks/>
              </p:cNvSpPr>
              <p:nvPr/>
            </p:nvSpPr>
            <p:spPr bwMode="gray">
              <a:xfrm>
                <a:off x="4545" y="2546"/>
                <a:ext cx="786" cy="573"/>
              </a:xfrm>
              <a:custGeom>
                <a:avLst/>
                <a:gdLst>
                  <a:gd name="T0" fmla="*/ 16482 w 364"/>
                  <a:gd name="T1" fmla="*/ 0 h 265"/>
                  <a:gd name="T2" fmla="*/ 16482 w 364"/>
                  <a:gd name="T3" fmla="*/ 11436 h 265"/>
                  <a:gd name="T4" fmla="*/ 607 w 364"/>
                  <a:gd name="T5" fmla="*/ 11436 h 265"/>
                  <a:gd name="T6" fmla="*/ 607 w 364"/>
                  <a:gd name="T7" fmla="*/ 0 h 265"/>
                  <a:gd name="T8" fmla="*/ 0 w 364"/>
                  <a:gd name="T9" fmla="*/ 0 h 265"/>
                  <a:gd name="T10" fmla="*/ 0 w 364"/>
                  <a:gd name="T11" fmla="*/ 12245 h 265"/>
                  <a:gd name="T12" fmla="*/ 281 w 364"/>
                  <a:gd name="T13" fmla="*/ 12526 h 265"/>
                  <a:gd name="T14" fmla="*/ 16847 w 364"/>
                  <a:gd name="T15" fmla="*/ 12526 h 265"/>
                  <a:gd name="T16" fmla="*/ 17085 w 364"/>
                  <a:gd name="T17" fmla="*/ 12245 h 265"/>
                  <a:gd name="T18" fmla="*/ 17085 w 364"/>
                  <a:gd name="T19" fmla="*/ 0 h 265"/>
                  <a:gd name="T20" fmla="*/ 16482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grpSp>
            <p:nvGrpSpPr>
              <p:cNvPr id="24" name="Group 326"/>
              <p:cNvGrpSpPr>
                <a:grpSpLocks/>
              </p:cNvGrpSpPr>
              <p:nvPr/>
            </p:nvGrpSpPr>
            <p:grpSpPr bwMode="auto">
              <a:xfrm>
                <a:off x="4574" y="2546"/>
                <a:ext cx="730" cy="522"/>
                <a:chOff x="4574" y="2546"/>
                <a:chExt cx="730" cy="522"/>
              </a:xfrm>
            </p:grpSpPr>
            <p:sp>
              <p:nvSpPr>
                <p:cNvPr id="41" name="Freeform 327"/>
                <p:cNvSpPr>
                  <a:spLocks/>
                </p:cNvSpPr>
                <p:nvPr/>
              </p:nvSpPr>
              <p:spPr bwMode="gray">
                <a:xfrm>
                  <a:off x="4935" y="2546"/>
                  <a:ext cx="369" cy="522"/>
                </a:xfrm>
                <a:custGeom>
                  <a:avLst/>
                  <a:gdLst>
                    <a:gd name="T0" fmla="*/ 257 w 404"/>
                    <a:gd name="T1" fmla="*/ 0 h 571"/>
                    <a:gd name="T2" fmla="*/ 0 w 404"/>
                    <a:gd name="T3" fmla="*/ 0 h 571"/>
                    <a:gd name="T4" fmla="*/ 138 w 404"/>
                    <a:gd name="T5" fmla="*/ 365 h 571"/>
                    <a:gd name="T6" fmla="*/ 257 w 404"/>
                    <a:gd name="T7" fmla="*/ 365 h 571"/>
                    <a:gd name="T8" fmla="*/ 257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42" name="Freeform 328"/>
                <p:cNvSpPr>
                  <a:spLocks/>
                </p:cNvSpPr>
                <p:nvPr/>
              </p:nvSpPr>
              <p:spPr bwMode="gray">
                <a:xfrm>
                  <a:off x="4574" y="2627"/>
                  <a:ext cx="337" cy="441"/>
                </a:xfrm>
                <a:custGeom>
                  <a:avLst/>
                  <a:gdLst>
                    <a:gd name="T0" fmla="*/ 0 w 369"/>
                    <a:gd name="T1" fmla="*/ 309 h 482"/>
                    <a:gd name="T2" fmla="*/ 235 w 369"/>
                    <a:gd name="T3" fmla="*/ 309 h 482"/>
                    <a:gd name="T4" fmla="*/ 0 w 369"/>
                    <a:gd name="T5" fmla="*/ 0 h 482"/>
                    <a:gd name="T6" fmla="*/ 0 w 369"/>
                    <a:gd name="T7" fmla="*/ 309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43" name="Freeform 329"/>
                <p:cNvSpPr>
                  <a:spLocks/>
                </p:cNvSpPr>
                <p:nvPr/>
              </p:nvSpPr>
              <p:spPr bwMode="gray">
                <a:xfrm>
                  <a:off x="4574" y="2546"/>
                  <a:ext cx="559" cy="522"/>
                </a:xfrm>
                <a:custGeom>
                  <a:avLst/>
                  <a:gdLst>
                    <a:gd name="T0" fmla="*/ 0 w 612"/>
                    <a:gd name="T1" fmla="*/ 0 h 571"/>
                    <a:gd name="T2" fmla="*/ 0 w 612"/>
                    <a:gd name="T3" fmla="*/ 57 h 571"/>
                    <a:gd name="T4" fmla="*/ 235 w 612"/>
                    <a:gd name="T5" fmla="*/ 365 h 571"/>
                    <a:gd name="T6" fmla="*/ 390 w 612"/>
                    <a:gd name="T7" fmla="*/ 365 h 571"/>
                    <a:gd name="T8" fmla="*/ 251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30" name="Freeform 330"/>
              <p:cNvSpPr>
                <a:spLocks/>
              </p:cNvSpPr>
              <p:nvPr/>
            </p:nvSpPr>
            <p:spPr bwMode="gray">
              <a:xfrm>
                <a:off x="4545" y="2518"/>
                <a:ext cx="786" cy="28"/>
              </a:xfrm>
              <a:custGeom>
                <a:avLst/>
                <a:gdLst>
                  <a:gd name="T0" fmla="*/ 607 w 364"/>
                  <a:gd name="T1" fmla="*/ 599 h 13"/>
                  <a:gd name="T2" fmla="*/ 16482 w 364"/>
                  <a:gd name="T3" fmla="*/ 599 h 13"/>
                  <a:gd name="T4" fmla="*/ 16482 w 364"/>
                  <a:gd name="T5" fmla="*/ 599 h 13"/>
                  <a:gd name="T6" fmla="*/ 17085 w 364"/>
                  <a:gd name="T7" fmla="*/ 599 h 13"/>
                  <a:gd name="T8" fmla="*/ 17085 w 364"/>
                  <a:gd name="T9" fmla="*/ 278 h 13"/>
                  <a:gd name="T10" fmla="*/ 16847 w 364"/>
                  <a:gd name="T11" fmla="*/ 0 h 13"/>
                  <a:gd name="T12" fmla="*/ 281 w 364"/>
                  <a:gd name="T13" fmla="*/ 0 h 13"/>
                  <a:gd name="T14" fmla="*/ 0 w 364"/>
                  <a:gd name="T15" fmla="*/ 278 h 13"/>
                  <a:gd name="T16" fmla="*/ 0 w 364"/>
                  <a:gd name="T17" fmla="*/ 599 h 13"/>
                  <a:gd name="T18" fmla="*/ 607 w 364"/>
                  <a:gd name="T19" fmla="*/ 599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31" name="Rectangle 331"/>
              <p:cNvSpPr>
                <a:spLocks noChangeArrowheads="1"/>
              </p:cNvSpPr>
              <p:nvPr/>
            </p:nvSpPr>
            <p:spPr bwMode="gray">
              <a:xfrm>
                <a:off x="4943" y="2526"/>
                <a:ext cx="58" cy="11"/>
              </a:xfrm>
              <a:prstGeom prst="rect">
                <a:avLst/>
              </a:prstGeom>
              <a:solidFill>
                <a:srgbClr val="DBDBDB"/>
              </a:solidFill>
              <a:ln w="9525">
                <a:noFill/>
                <a:miter lim="800000"/>
                <a:headEnd/>
                <a:tailEnd/>
              </a:ln>
            </p:spPr>
            <p:txBody>
              <a:bodyPr/>
              <a:lstStyle/>
              <a:p>
                <a:endParaRPr lang="en-US"/>
              </a:p>
            </p:txBody>
          </p:sp>
          <p:sp>
            <p:nvSpPr>
              <p:cNvPr id="32" name="Rectangle 332"/>
              <p:cNvSpPr>
                <a:spLocks noChangeArrowheads="1"/>
              </p:cNvSpPr>
              <p:nvPr/>
            </p:nvSpPr>
            <p:spPr bwMode="gray">
              <a:xfrm>
                <a:off x="4877" y="2526"/>
                <a:ext cx="58" cy="11"/>
              </a:xfrm>
              <a:prstGeom prst="rect">
                <a:avLst/>
              </a:prstGeom>
              <a:solidFill>
                <a:srgbClr val="DBDBDB"/>
              </a:solidFill>
              <a:ln w="9525">
                <a:noFill/>
                <a:miter lim="800000"/>
                <a:headEnd/>
                <a:tailEnd/>
              </a:ln>
            </p:spPr>
            <p:txBody>
              <a:bodyPr/>
              <a:lstStyle/>
              <a:p>
                <a:endParaRPr lang="en-US"/>
              </a:p>
            </p:txBody>
          </p:sp>
          <p:sp>
            <p:nvSpPr>
              <p:cNvPr id="33" name="Rectangle 333"/>
              <p:cNvSpPr>
                <a:spLocks noChangeArrowheads="1"/>
              </p:cNvSpPr>
              <p:nvPr/>
            </p:nvSpPr>
            <p:spPr bwMode="gray">
              <a:xfrm>
                <a:off x="5213" y="3096"/>
                <a:ext cx="91" cy="32"/>
              </a:xfrm>
              <a:prstGeom prst="rect">
                <a:avLst/>
              </a:prstGeom>
              <a:solidFill>
                <a:srgbClr val="545454"/>
              </a:solidFill>
              <a:ln w="9525">
                <a:noFill/>
                <a:miter lim="800000"/>
                <a:headEnd/>
                <a:tailEnd/>
              </a:ln>
            </p:spPr>
            <p:txBody>
              <a:bodyPr/>
              <a:lstStyle/>
              <a:p>
                <a:endParaRPr lang="en-US"/>
              </a:p>
            </p:txBody>
          </p:sp>
          <p:sp>
            <p:nvSpPr>
              <p:cNvPr id="34" name="Rectangle 334"/>
              <p:cNvSpPr>
                <a:spLocks noChangeArrowheads="1"/>
              </p:cNvSpPr>
              <p:nvPr/>
            </p:nvSpPr>
            <p:spPr bwMode="gray">
              <a:xfrm>
                <a:off x="4574" y="3096"/>
                <a:ext cx="90" cy="32"/>
              </a:xfrm>
              <a:prstGeom prst="rect">
                <a:avLst/>
              </a:prstGeom>
              <a:solidFill>
                <a:srgbClr val="545454"/>
              </a:solidFill>
              <a:ln w="9525">
                <a:noFill/>
                <a:miter lim="800000"/>
                <a:headEnd/>
                <a:tailEnd/>
              </a:ln>
            </p:spPr>
            <p:txBody>
              <a:bodyPr/>
              <a:lstStyle/>
              <a:p>
                <a:endParaRPr lang="en-US"/>
              </a:p>
            </p:txBody>
          </p:sp>
          <p:sp>
            <p:nvSpPr>
              <p:cNvPr id="35"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w="9525">
                <a:noFill/>
                <a:miter lim="800000"/>
                <a:headEnd/>
                <a:tailEnd/>
              </a:ln>
            </p:spPr>
            <p:txBody>
              <a:bodyPr/>
              <a:lstStyle/>
              <a:p>
                <a:endParaRPr lang="en-US"/>
              </a:p>
            </p:txBody>
          </p:sp>
          <p:sp>
            <p:nvSpPr>
              <p:cNvPr id="36" name="Freeform 336"/>
              <p:cNvSpPr>
                <a:spLocks/>
              </p:cNvSpPr>
              <p:nvPr/>
            </p:nvSpPr>
            <p:spPr bwMode="gray">
              <a:xfrm>
                <a:off x="4352" y="3355"/>
                <a:ext cx="1171" cy="38"/>
              </a:xfrm>
              <a:custGeom>
                <a:avLst/>
                <a:gdLst>
                  <a:gd name="T0" fmla="*/ 0 w 543"/>
                  <a:gd name="T1" fmla="*/ 0 h 17"/>
                  <a:gd name="T2" fmla="*/ 0 w 543"/>
                  <a:gd name="T3" fmla="*/ 400 h 17"/>
                  <a:gd name="T4" fmla="*/ 600 w 543"/>
                  <a:gd name="T5" fmla="*/ 950 h 17"/>
                  <a:gd name="T6" fmla="*/ 24759 w 543"/>
                  <a:gd name="T7" fmla="*/ 950 h 17"/>
                  <a:gd name="T8" fmla="*/ 25322 w 543"/>
                  <a:gd name="T9" fmla="*/ 400 h 17"/>
                  <a:gd name="T10" fmla="*/ 25322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37" name="Freeform 337"/>
              <p:cNvSpPr>
                <a:spLocks/>
              </p:cNvSpPr>
              <p:nvPr/>
            </p:nvSpPr>
            <p:spPr bwMode="gray">
              <a:xfrm>
                <a:off x="4458" y="3139"/>
                <a:ext cx="960" cy="107"/>
              </a:xfrm>
              <a:custGeom>
                <a:avLst/>
                <a:gdLst>
                  <a:gd name="T0" fmla="*/ 18928 w 445"/>
                  <a:gd name="T1" fmla="*/ 343 h 49"/>
                  <a:gd name="T2" fmla="*/ 18173 w 445"/>
                  <a:gd name="T3" fmla="*/ 0 h 49"/>
                  <a:gd name="T4" fmla="*/ 2662 w 445"/>
                  <a:gd name="T5" fmla="*/ 0 h 49"/>
                  <a:gd name="T6" fmla="*/ 1907 w 445"/>
                  <a:gd name="T7" fmla="*/ 343 h 49"/>
                  <a:gd name="T8" fmla="*/ 0 w 445"/>
                  <a:gd name="T9" fmla="*/ 2437 h 49"/>
                  <a:gd name="T10" fmla="*/ 20794 w 445"/>
                  <a:gd name="T11" fmla="*/ 2437 h 49"/>
                  <a:gd name="T12" fmla="*/ 18928 w 445"/>
                  <a:gd name="T13" fmla="*/ 343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w="9525">
                <a:noFill/>
                <a:round/>
                <a:headEnd/>
                <a:tailEnd/>
              </a:ln>
            </p:spPr>
            <p:txBody>
              <a:bodyPr/>
              <a:lstStyle/>
              <a:p>
                <a:endParaRPr lang="en-US"/>
              </a:p>
            </p:txBody>
          </p:sp>
          <p:sp>
            <p:nvSpPr>
              <p:cNvPr id="38" name="Freeform 338"/>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w="9525">
                <a:noFill/>
                <a:round/>
                <a:headEnd/>
                <a:tailEnd/>
              </a:ln>
            </p:spPr>
            <p:txBody>
              <a:bodyPr/>
              <a:lstStyle/>
              <a:p>
                <a:endParaRPr lang="en-US"/>
              </a:p>
            </p:txBody>
          </p:sp>
          <p:sp>
            <p:nvSpPr>
              <p:cNvPr id="39" name="Freeform 339"/>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w="9525">
                <a:noFill/>
                <a:round/>
                <a:headEnd/>
                <a:tailEnd/>
              </a:ln>
            </p:spPr>
            <p:txBody>
              <a:bodyPr/>
              <a:lstStyle/>
              <a:p>
                <a:endParaRPr lang="en-US"/>
              </a:p>
            </p:txBody>
          </p:sp>
          <p:sp>
            <p:nvSpPr>
              <p:cNvPr id="40" name="Rectangle 340"/>
              <p:cNvSpPr>
                <a:spLocks noChangeArrowheads="1"/>
              </p:cNvSpPr>
              <p:nvPr/>
            </p:nvSpPr>
            <p:spPr bwMode="gray">
              <a:xfrm>
                <a:off x="4574" y="2546"/>
                <a:ext cx="729" cy="522"/>
              </a:xfrm>
              <a:prstGeom prst="rect">
                <a:avLst/>
              </a:prstGeom>
              <a:noFill/>
              <a:ln w="12700">
                <a:solidFill>
                  <a:srgbClr val="C0C0C0"/>
                </a:solidFill>
                <a:miter lim="800000"/>
                <a:headEnd/>
                <a:tailEnd/>
              </a:ln>
            </p:spPr>
            <p:txBody>
              <a:bodyPr wrap="none" anchor="ctr"/>
              <a:lstStyle/>
              <a:p>
                <a:endParaRPr lang="en-US"/>
              </a:p>
            </p:txBody>
          </p:sp>
        </p:grpSp>
        <p:sp>
          <p:nvSpPr>
            <p:cNvPr id="26" name="Freeform 341"/>
            <p:cNvSpPr>
              <a:spLocks noEditPoints="1"/>
            </p:cNvSpPr>
            <p:nvPr/>
          </p:nvSpPr>
          <p:spPr bwMode="gray">
            <a:xfrm>
              <a:off x="1749" y="3148"/>
              <a:ext cx="885" cy="87"/>
            </a:xfrm>
            <a:custGeom>
              <a:avLst/>
              <a:gdLst>
                <a:gd name="T0" fmla="*/ 33 w 1272"/>
                <a:gd name="T1" fmla="*/ 1 h 125"/>
                <a:gd name="T2" fmla="*/ 45 w 1272"/>
                <a:gd name="T3" fmla="*/ 1 h 125"/>
                <a:gd name="T4" fmla="*/ 80 w 1272"/>
                <a:gd name="T5" fmla="*/ 1 h 125"/>
                <a:gd name="T6" fmla="*/ 81 w 1272"/>
                <a:gd name="T7" fmla="*/ 1 h 125"/>
                <a:gd name="T8" fmla="*/ 102 w 1272"/>
                <a:gd name="T9" fmla="*/ 1 h 125"/>
                <a:gd name="T10" fmla="*/ 125 w 1272"/>
                <a:gd name="T11" fmla="*/ 1 h 125"/>
                <a:gd name="T12" fmla="*/ 127 w 1272"/>
                <a:gd name="T13" fmla="*/ 1 h 125"/>
                <a:gd name="T14" fmla="*/ 162 w 1272"/>
                <a:gd name="T15" fmla="*/ 1 h 125"/>
                <a:gd name="T16" fmla="*/ 163 w 1272"/>
                <a:gd name="T17" fmla="*/ 1 h 125"/>
                <a:gd name="T18" fmla="*/ 189 w 1272"/>
                <a:gd name="T19" fmla="*/ 1 h 125"/>
                <a:gd name="T20" fmla="*/ 27 w 1272"/>
                <a:gd name="T21" fmla="*/ 5 h 125"/>
                <a:gd name="T22" fmla="*/ 54 w 1272"/>
                <a:gd name="T23" fmla="*/ 2 h 125"/>
                <a:gd name="T24" fmla="*/ 65 w 1272"/>
                <a:gd name="T25" fmla="*/ 5 h 125"/>
                <a:gd name="T26" fmla="*/ 88 w 1272"/>
                <a:gd name="T27" fmla="*/ 2 h 125"/>
                <a:gd name="T28" fmla="*/ 90 w 1272"/>
                <a:gd name="T29" fmla="*/ 5 h 125"/>
                <a:gd name="T30" fmla="*/ 113 w 1272"/>
                <a:gd name="T31" fmla="*/ 5 h 125"/>
                <a:gd name="T32" fmla="*/ 136 w 1272"/>
                <a:gd name="T33" fmla="*/ 5 h 125"/>
                <a:gd name="T34" fmla="*/ 147 w 1272"/>
                <a:gd name="T35" fmla="*/ 2 h 125"/>
                <a:gd name="T36" fmla="*/ 173 w 1272"/>
                <a:gd name="T37" fmla="*/ 5 h 125"/>
                <a:gd name="T38" fmla="*/ 175 w 1272"/>
                <a:gd name="T39" fmla="*/ 5 h 125"/>
                <a:gd name="T40" fmla="*/ 44 w 1272"/>
                <a:gd name="T41" fmla="*/ 6 h 125"/>
                <a:gd name="T42" fmla="*/ 46 w 1272"/>
                <a:gd name="T43" fmla="*/ 6 h 125"/>
                <a:gd name="T44" fmla="*/ 70 w 1272"/>
                <a:gd name="T45" fmla="*/ 9 h 125"/>
                <a:gd name="T46" fmla="*/ 93 w 1272"/>
                <a:gd name="T47" fmla="*/ 6 h 125"/>
                <a:gd name="T48" fmla="*/ 95 w 1272"/>
                <a:gd name="T49" fmla="*/ 9 h 125"/>
                <a:gd name="T50" fmla="*/ 131 w 1272"/>
                <a:gd name="T51" fmla="*/ 9 h 125"/>
                <a:gd name="T52" fmla="*/ 143 w 1272"/>
                <a:gd name="T53" fmla="*/ 9 h 125"/>
                <a:gd name="T54" fmla="*/ 170 w 1272"/>
                <a:gd name="T55" fmla="*/ 9 h 125"/>
                <a:gd name="T56" fmla="*/ 171 w 1272"/>
                <a:gd name="T57" fmla="*/ 9 h 125"/>
                <a:gd name="T58" fmla="*/ 184 w 1272"/>
                <a:gd name="T59" fmla="*/ 9 h 125"/>
                <a:gd name="T60" fmla="*/ 45 w 1272"/>
                <a:gd name="T61" fmla="*/ 9 h 125"/>
                <a:gd name="T62" fmla="*/ 56 w 1272"/>
                <a:gd name="T63" fmla="*/ 13 h 125"/>
                <a:gd name="T64" fmla="*/ 83 w 1272"/>
                <a:gd name="T65" fmla="*/ 9 h 125"/>
                <a:gd name="T66" fmla="*/ 84 w 1272"/>
                <a:gd name="T67" fmla="*/ 13 h 125"/>
                <a:gd name="T68" fmla="*/ 109 w 1272"/>
                <a:gd name="T69" fmla="*/ 9 h 125"/>
                <a:gd name="T70" fmla="*/ 123 w 1272"/>
                <a:gd name="T71" fmla="*/ 9 h 125"/>
                <a:gd name="T72" fmla="*/ 137 w 1272"/>
                <a:gd name="T73" fmla="*/ 13 h 125"/>
                <a:gd name="T74" fmla="*/ 176 w 1272"/>
                <a:gd name="T75" fmla="*/ 12 h 125"/>
                <a:gd name="T76" fmla="*/ 196 w 1272"/>
                <a:gd name="T77" fmla="*/ 9 h 125"/>
                <a:gd name="T78" fmla="*/ 35 w 1272"/>
                <a:gd name="T79" fmla="*/ 13 h 125"/>
                <a:gd name="T80" fmla="*/ 49 w 1272"/>
                <a:gd name="T81" fmla="*/ 16 h 125"/>
                <a:gd name="T82" fmla="*/ 75 w 1272"/>
                <a:gd name="T83" fmla="*/ 16 h 125"/>
                <a:gd name="T84" fmla="*/ 91 w 1272"/>
                <a:gd name="T85" fmla="*/ 13 h 125"/>
                <a:gd name="T86" fmla="*/ 104 w 1272"/>
                <a:gd name="T87" fmla="*/ 13 h 125"/>
                <a:gd name="T88" fmla="*/ 131 w 1272"/>
                <a:gd name="T89" fmla="*/ 16 h 125"/>
                <a:gd name="T90" fmla="*/ 156 w 1272"/>
                <a:gd name="T91" fmla="*/ 13 h 125"/>
                <a:gd name="T92" fmla="*/ 160 w 1272"/>
                <a:gd name="T93" fmla="*/ 16 h 125"/>
                <a:gd name="T94" fmla="*/ 3 w 1272"/>
                <a:gd name="T95" fmla="*/ 17 h 125"/>
                <a:gd name="T96" fmla="*/ 26 w 1272"/>
                <a:gd name="T97" fmla="*/ 20 h 125"/>
                <a:gd name="T98" fmla="*/ 28 w 1272"/>
                <a:gd name="T99" fmla="*/ 20 h 125"/>
                <a:gd name="T100" fmla="*/ 61 w 1272"/>
                <a:gd name="T101" fmla="*/ 20 h 125"/>
                <a:gd name="T102" fmla="*/ 148 w 1272"/>
                <a:gd name="T103" fmla="*/ 17 h 125"/>
                <a:gd name="T104" fmla="*/ 165 w 1272"/>
                <a:gd name="T105" fmla="*/ 18 h 125"/>
                <a:gd name="T106" fmla="*/ 179 w 1272"/>
                <a:gd name="T107" fmla="*/ 18 h 125"/>
                <a:gd name="T108" fmla="*/ 179 w 1272"/>
                <a:gd name="T109" fmla="*/ 18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w="9525">
              <a:noFill/>
              <a:round/>
              <a:headEnd/>
              <a:tailEnd/>
            </a:ln>
          </p:spPr>
          <p:txBody>
            <a:bodyPr/>
            <a:lstStyle/>
            <a:p>
              <a:endParaRPr lang="en-US"/>
            </a:p>
          </p:txBody>
        </p:sp>
      </p:grpSp>
      <p:grpSp>
        <p:nvGrpSpPr>
          <p:cNvPr id="25" name="Group 23"/>
          <p:cNvGrpSpPr>
            <a:grpSpLocks/>
          </p:cNvGrpSpPr>
          <p:nvPr/>
        </p:nvGrpSpPr>
        <p:grpSpPr bwMode="auto">
          <a:xfrm flipH="1">
            <a:off x="304800" y="3581400"/>
            <a:ext cx="473075" cy="457200"/>
            <a:chOff x="3261" y="2591"/>
            <a:chExt cx="1011" cy="977"/>
          </a:xfrm>
        </p:grpSpPr>
        <p:pic>
          <p:nvPicPr>
            <p:cNvPr id="45" name="Picture 24"/>
            <p:cNvPicPr>
              <a:picLocks noChangeAspect="1" noChangeArrowheads="1"/>
            </p:cNvPicPr>
            <p:nvPr/>
          </p:nvPicPr>
          <p:blipFill>
            <a:blip r:embed="rId6" cstate="print">
              <a:lum bright="18000"/>
            </a:blip>
            <a:srcRect/>
            <a:stretch>
              <a:fillRect/>
            </a:stretch>
          </p:blipFill>
          <p:spPr bwMode="gray">
            <a:xfrm>
              <a:off x="3288" y="3398"/>
              <a:ext cx="984" cy="170"/>
            </a:xfrm>
            <a:prstGeom prst="rect">
              <a:avLst/>
            </a:prstGeom>
            <a:noFill/>
            <a:ln w="9525">
              <a:noFill/>
              <a:miter lim="800000"/>
              <a:headEnd/>
              <a:tailEnd/>
            </a:ln>
          </p:spPr>
        </p:pic>
        <p:grpSp>
          <p:nvGrpSpPr>
            <p:cNvPr id="29" name="Group 25"/>
            <p:cNvGrpSpPr>
              <a:grpSpLocks/>
            </p:cNvGrpSpPr>
            <p:nvPr/>
          </p:nvGrpSpPr>
          <p:grpSpPr bwMode="auto">
            <a:xfrm>
              <a:off x="3261" y="2591"/>
              <a:ext cx="888" cy="941"/>
              <a:chOff x="3261" y="2581"/>
              <a:chExt cx="888" cy="941"/>
            </a:xfrm>
          </p:grpSpPr>
          <p:sp>
            <p:nvSpPr>
              <p:cNvPr id="47" name="AutoShape 26"/>
              <p:cNvSpPr>
                <a:spLocks noChangeAspect="1" noChangeArrowheads="1" noTextEdit="1"/>
              </p:cNvSpPr>
              <p:nvPr/>
            </p:nvSpPr>
            <p:spPr bwMode="gray">
              <a:xfrm>
                <a:off x="3261" y="2598"/>
                <a:ext cx="840" cy="897"/>
              </a:xfrm>
              <a:prstGeom prst="rect">
                <a:avLst/>
              </a:prstGeom>
              <a:noFill/>
              <a:ln w="9525">
                <a:noFill/>
                <a:miter lim="800000"/>
                <a:headEnd/>
                <a:tailEnd/>
              </a:ln>
            </p:spPr>
            <p:txBody>
              <a:bodyPr/>
              <a:lstStyle/>
              <a:p>
                <a:endParaRPr lang="en-US"/>
              </a:p>
            </p:txBody>
          </p:sp>
          <p:sp>
            <p:nvSpPr>
              <p:cNvPr id="48" name="Freeform 27"/>
              <p:cNvSpPr>
                <a:spLocks/>
              </p:cNvSpPr>
              <p:nvPr/>
            </p:nvSpPr>
            <p:spPr bwMode="gray">
              <a:xfrm>
                <a:off x="3510" y="3048"/>
                <a:ext cx="639" cy="474"/>
              </a:xfrm>
              <a:custGeom>
                <a:avLst/>
                <a:gdLst>
                  <a:gd name="T0" fmla="*/ 1 w 2937"/>
                  <a:gd name="T1" fmla="*/ 1 h 2178"/>
                  <a:gd name="T2" fmla="*/ 1 w 2937"/>
                  <a:gd name="T3" fmla="*/ 0 h 2178"/>
                  <a:gd name="T4" fmla="*/ 0 w 2937"/>
                  <a:gd name="T5" fmla="*/ 0 h 2178"/>
                  <a:gd name="T6" fmla="*/ 0 w 2937"/>
                  <a:gd name="T7" fmla="*/ 0 h 2178"/>
                  <a:gd name="T8" fmla="*/ 0 w 2937"/>
                  <a:gd name="T9" fmla="*/ 0 h 2178"/>
                  <a:gd name="T10" fmla="*/ 0 w 2937"/>
                  <a:gd name="T11" fmla="*/ 0 h 2178"/>
                  <a:gd name="T12" fmla="*/ 0 w 2937"/>
                  <a:gd name="T13" fmla="*/ 1 h 2178"/>
                  <a:gd name="T14" fmla="*/ 0 w 2937"/>
                  <a:gd name="T15" fmla="*/ 1 h 2178"/>
                  <a:gd name="T16" fmla="*/ 1 w 2937"/>
                  <a:gd name="T17" fmla="*/ 1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w="9525">
                <a:noFill/>
                <a:round/>
                <a:headEnd/>
                <a:tailEnd/>
              </a:ln>
            </p:spPr>
            <p:txBody>
              <a:bodyPr/>
              <a:lstStyle/>
              <a:p>
                <a:endParaRPr lang="en-US"/>
              </a:p>
            </p:txBody>
          </p:sp>
          <p:sp>
            <p:nvSpPr>
              <p:cNvPr id="49"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w="9525">
                <a:noFill/>
                <a:round/>
                <a:headEnd/>
                <a:tailEnd/>
              </a:ln>
            </p:spPr>
            <p:txBody>
              <a:bodyPr/>
              <a:lstStyle/>
              <a:p>
                <a:endParaRPr lang="en-US"/>
              </a:p>
            </p:txBody>
          </p:sp>
          <p:sp>
            <p:nvSpPr>
              <p:cNvPr id="50"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1 h 1580"/>
                  <a:gd name="T8" fmla="*/ 0 w 805"/>
                  <a:gd name="T9" fmla="*/ 1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w="9525">
                <a:noFill/>
                <a:round/>
                <a:headEnd/>
                <a:tailEnd/>
              </a:ln>
            </p:spPr>
            <p:txBody>
              <a:bodyPr/>
              <a:lstStyle/>
              <a:p>
                <a:endParaRPr lang="en-US"/>
              </a:p>
            </p:txBody>
          </p:sp>
          <p:sp>
            <p:nvSpPr>
              <p:cNvPr id="51"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1 h 1701"/>
                  <a:gd name="T8" fmla="*/ 0 w 877"/>
                  <a:gd name="T9" fmla="*/ 1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w="9525">
                <a:noFill/>
                <a:round/>
                <a:headEnd/>
                <a:tailEnd/>
              </a:ln>
            </p:spPr>
            <p:txBody>
              <a:bodyPr/>
              <a:lstStyle/>
              <a:p>
                <a:endParaRPr lang="en-US"/>
              </a:p>
            </p:txBody>
          </p:sp>
          <p:sp>
            <p:nvSpPr>
              <p:cNvPr id="52" name="Freeform 33"/>
              <p:cNvSpPr>
                <a:spLocks/>
              </p:cNvSpPr>
              <p:nvPr/>
            </p:nvSpPr>
            <p:spPr bwMode="gray">
              <a:xfrm>
                <a:off x="3557" y="2649"/>
                <a:ext cx="342" cy="439"/>
              </a:xfrm>
              <a:custGeom>
                <a:avLst/>
                <a:gdLst>
                  <a:gd name="T0" fmla="*/ 1 w 1572"/>
                  <a:gd name="T1" fmla="*/ 0 h 2024"/>
                  <a:gd name="T2" fmla="*/ 1 w 1572"/>
                  <a:gd name="T3" fmla="*/ 0 h 2024"/>
                  <a:gd name="T4" fmla="*/ 0 w 1572"/>
                  <a:gd name="T5" fmla="*/ 0 h 2024"/>
                  <a:gd name="T6" fmla="*/ 0 w 1572"/>
                  <a:gd name="T7" fmla="*/ 0 h 2024"/>
                  <a:gd name="T8" fmla="*/ 0 w 1572"/>
                  <a:gd name="T9" fmla="*/ 0 h 2024"/>
                  <a:gd name="T10" fmla="*/ 0 w 1572"/>
                  <a:gd name="T11" fmla="*/ 1 h 2024"/>
                  <a:gd name="T12" fmla="*/ 0 w 1572"/>
                  <a:gd name="T13" fmla="*/ 1 h 2024"/>
                  <a:gd name="T14" fmla="*/ 1 w 1572"/>
                  <a:gd name="T15" fmla="*/ 0 h 2024"/>
                  <a:gd name="T16" fmla="*/ 1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w="9525">
                <a:noFill/>
                <a:round/>
                <a:headEnd/>
                <a:tailEnd/>
              </a:ln>
            </p:spPr>
            <p:txBody>
              <a:bodyPr/>
              <a:lstStyle/>
              <a:p>
                <a:endParaRPr lang="en-US"/>
              </a:p>
            </p:txBody>
          </p:sp>
          <p:sp>
            <p:nvSpPr>
              <p:cNvPr id="53"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1 w 1776"/>
                  <a:gd name="T7" fmla="*/ 1 h 1697"/>
                  <a:gd name="T8" fmla="*/ 1 w 1776"/>
                  <a:gd name="T9" fmla="*/ 1 h 1697"/>
                  <a:gd name="T10" fmla="*/ 1 w 1776"/>
                  <a:gd name="T11" fmla="*/ 1 h 1697"/>
                  <a:gd name="T12" fmla="*/ 1 w 1776"/>
                  <a:gd name="T13" fmla="*/ 0 h 1697"/>
                  <a:gd name="T14" fmla="*/ 1 w 1776"/>
                  <a:gd name="T15" fmla="*/ 0 h 1697"/>
                  <a:gd name="T16" fmla="*/ 1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w="9525">
                <a:noFill/>
                <a:round/>
                <a:headEnd/>
                <a:tailEnd/>
              </a:ln>
            </p:spPr>
            <p:txBody>
              <a:bodyPr/>
              <a:lstStyle/>
              <a:p>
                <a:endParaRPr lang="en-US"/>
              </a:p>
            </p:txBody>
          </p:sp>
          <p:sp>
            <p:nvSpPr>
              <p:cNvPr id="54"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w="9525">
                <a:noFill/>
                <a:round/>
                <a:headEnd/>
                <a:tailEnd/>
              </a:ln>
            </p:spPr>
            <p:txBody>
              <a:bodyPr/>
              <a:lstStyle/>
              <a:p>
                <a:endParaRPr lang="en-US"/>
              </a:p>
            </p:txBody>
          </p:sp>
          <p:sp>
            <p:nvSpPr>
              <p:cNvPr id="55"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w="9525">
                <a:noFill/>
                <a:round/>
                <a:headEnd/>
                <a:tailEnd/>
              </a:ln>
            </p:spPr>
            <p:txBody>
              <a:bodyPr/>
              <a:lstStyle/>
              <a:p>
                <a:endParaRPr lang="en-US"/>
              </a:p>
            </p:txBody>
          </p:sp>
          <p:sp>
            <p:nvSpPr>
              <p:cNvPr id="56"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57"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w="9525">
                <a:noFill/>
                <a:round/>
                <a:headEnd/>
                <a:tailEnd/>
              </a:ln>
            </p:spPr>
            <p:txBody>
              <a:bodyPr/>
              <a:lstStyle/>
              <a:p>
                <a:endParaRPr lang="en-US"/>
              </a:p>
            </p:txBody>
          </p:sp>
          <p:sp>
            <p:nvSpPr>
              <p:cNvPr id="58" name="Line 51"/>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59" name="Line 52"/>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60"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w="9525">
                <a:noFill/>
                <a:round/>
                <a:headEnd/>
                <a:tailEnd/>
              </a:ln>
            </p:spPr>
            <p:txBody>
              <a:bodyPr/>
              <a:lstStyle/>
              <a:p>
                <a:endParaRPr lang="en-US"/>
              </a:p>
            </p:txBody>
          </p:sp>
          <p:sp>
            <p:nvSpPr>
              <p:cNvPr id="61"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62"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w="9525">
                <a:noFill/>
                <a:round/>
                <a:headEnd/>
                <a:tailEnd/>
              </a:ln>
            </p:spPr>
            <p:txBody>
              <a:bodyPr/>
              <a:lstStyle/>
              <a:p>
                <a:endParaRPr lang="en-US"/>
              </a:p>
            </p:txBody>
          </p:sp>
        </p:grpSp>
      </p:grpSp>
      <p:sp>
        <p:nvSpPr>
          <p:cNvPr id="63" name="Text Box 541"/>
          <p:cNvSpPr txBox="1">
            <a:spLocks noChangeArrowheads="1"/>
          </p:cNvSpPr>
          <p:nvPr/>
        </p:nvSpPr>
        <p:spPr bwMode="gray">
          <a:xfrm>
            <a:off x="395288" y="4038600"/>
            <a:ext cx="976312" cy="246063"/>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Remote User</a:t>
            </a:r>
          </a:p>
        </p:txBody>
      </p:sp>
      <p:sp>
        <p:nvSpPr>
          <p:cNvPr id="64" name="Text Box 542"/>
          <p:cNvSpPr txBox="1">
            <a:spLocks noChangeArrowheads="1"/>
          </p:cNvSpPr>
          <p:nvPr/>
        </p:nvSpPr>
        <p:spPr bwMode="gray">
          <a:xfrm>
            <a:off x="5992257" y="1524000"/>
            <a:ext cx="902811" cy="400110"/>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Primary </a:t>
            </a:r>
          </a:p>
          <a:p>
            <a:pPr algn="ctr"/>
            <a:r>
              <a:rPr lang="en-US" sz="1000" b="1" noProof="1" smtClean="0">
                <a:solidFill>
                  <a:srgbClr val="333333"/>
                </a:solidFill>
                <a:cs typeface="Arial" pitchFamily="34" charset="0"/>
              </a:rPr>
              <a:t>Data Center</a:t>
            </a:r>
            <a:endParaRPr lang="en-US" sz="1000" b="1" noProof="1">
              <a:solidFill>
                <a:srgbClr val="333333"/>
              </a:solidFill>
              <a:cs typeface="Arial" pitchFamily="34" charset="0"/>
            </a:endParaRPr>
          </a:p>
        </p:txBody>
      </p:sp>
      <p:pic>
        <p:nvPicPr>
          <p:cNvPr id="65" name="Picture 324" descr="HiRes.jpg"/>
          <p:cNvPicPr>
            <a:picLocks noChangeAspect="1"/>
          </p:cNvPicPr>
          <p:nvPr/>
        </p:nvPicPr>
        <p:blipFill>
          <a:blip r:embed="rId7" cstate="print">
            <a:clrChange>
              <a:clrFrom>
                <a:srgbClr val="FFFFFF"/>
              </a:clrFrom>
              <a:clrTo>
                <a:srgbClr val="FFFFFF">
                  <a:alpha val="0"/>
                </a:srgbClr>
              </a:clrTo>
            </a:clrChange>
          </a:blip>
          <a:srcRect l="70244" t="62112" r="7318" b="9145"/>
          <a:stretch>
            <a:fillRect/>
          </a:stretch>
        </p:blipFill>
        <p:spPr bwMode="auto">
          <a:xfrm>
            <a:off x="1790700" y="2209800"/>
            <a:ext cx="1219200" cy="1166813"/>
          </a:xfrm>
          <a:prstGeom prst="rect">
            <a:avLst/>
          </a:prstGeom>
          <a:noFill/>
          <a:ln w="9525">
            <a:noFill/>
            <a:miter lim="800000"/>
            <a:headEnd/>
            <a:tailEnd/>
          </a:ln>
        </p:spPr>
      </p:pic>
      <p:sp>
        <p:nvSpPr>
          <p:cNvPr id="66" name="Text Box 542"/>
          <p:cNvSpPr txBox="1">
            <a:spLocks noChangeArrowheads="1"/>
          </p:cNvSpPr>
          <p:nvPr/>
        </p:nvSpPr>
        <p:spPr bwMode="gray">
          <a:xfrm>
            <a:off x="1828800" y="3200400"/>
            <a:ext cx="1054100" cy="400050"/>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Remote Office </a:t>
            </a:r>
          </a:p>
          <a:p>
            <a:pPr algn="ctr"/>
            <a:r>
              <a:rPr lang="en-US" sz="1000" b="1" noProof="1">
                <a:solidFill>
                  <a:srgbClr val="333333"/>
                </a:solidFill>
                <a:cs typeface="Arial" pitchFamily="34" charset="0"/>
              </a:rPr>
              <a:t>Europe</a:t>
            </a:r>
          </a:p>
        </p:txBody>
      </p:sp>
      <p:sp>
        <p:nvSpPr>
          <p:cNvPr id="67" name="Text Box 542"/>
          <p:cNvSpPr txBox="1">
            <a:spLocks noChangeArrowheads="1"/>
          </p:cNvSpPr>
          <p:nvPr/>
        </p:nvSpPr>
        <p:spPr bwMode="gray">
          <a:xfrm>
            <a:off x="1790700" y="1676400"/>
            <a:ext cx="1485900" cy="246063"/>
          </a:xfrm>
          <a:prstGeom prst="rect">
            <a:avLst/>
          </a:prstGeom>
          <a:noFill/>
          <a:ln w="9525">
            <a:noFill/>
            <a:miter lim="800000"/>
            <a:headEnd/>
            <a:tailEnd/>
          </a:ln>
        </p:spPr>
        <p:txBody>
          <a:bodyPr wrap="none">
            <a:spAutoFit/>
          </a:bodyPr>
          <a:lstStyle/>
          <a:p>
            <a:r>
              <a:rPr lang="en-US" sz="1000" noProof="1">
                <a:solidFill>
                  <a:srgbClr val="333333"/>
                </a:solidFill>
                <a:cs typeface="Arial" pitchFamily="34" charset="0"/>
              </a:rPr>
              <a:t>BIG-IP Edge Gateway</a:t>
            </a:r>
          </a:p>
        </p:txBody>
      </p:sp>
      <p:pic>
        <p:nvPicPr>
          <p:cNvPr id="68" name="Picture 2" descr="C:\Documents and Settings\krasnow\My Documents\Mercury\1600-3600-web-ready\1600_front.jpg"/>
          <p:cNvPicPr>
            <a:picLocks noChangeAspect="1" noChangeArrowheads="1"/>
          </p:cNvPicPr>
          <p:nvPr/>
        </p:nvPicPr>
        <p:blipFill>
          <a:blip r:embed="rId5" cstate="print">
            <a:clrChange>
              <a:clrFrom>
                <a:srgbClr val="FFFFFF"/>
              </a:clrFrom>
              <a:clrTo>
                <a:srgbClr val="FFFFFF">
                  <a:alpha val="0"/>
                </a:srgbClr>
              </a:clrTo>
            </a:clrChange>
          </a:blip>
          <a:srcRect l="1389" t="8197" r="1389" b="13115"/>
          <a:stretch>
            <a:fillRect/>
          </a:stretch>
        </p:blipFill>
        <p:spPr bwMode="auto">
          <a:xfrm>
            <a:off x="7391400" y="2133600"/>
            <a:ext cx="1282700" cy="220663"/>
          </a:xfrm>
          <a:prstGeom prst="rect">
            <a:avLst/>
          </a:prstGeom>
          <a:noFill/>
          <a:ln w="9525">
            <a:noFill/>
            <a:miter lim="800000"/>
            <a:headEnd/>
            <a:tailEnd/>
          </a:ln>
        </p:spPr>
      </p:pic>
      <p:sp>
        <p:nvSpPr>
          <p:cNvPr id="69" name="Text Box 542"/>
          <p:cNvSpPr txBox="1">
            <a:spLocks noChangeArrowheads="1"/>
          </p:cNvSpPr>
          <p:nvPr/>
        </p:nvSpPr>
        <p:spPr bwMode="gray">
          <a:xfrm>
            <a:off x="7620000" y="2344738"/>
            <a:ext cx="887413" cy="246062"/>
          </a:xfrm>
          <a:prstGeom prst="rect">
            <a:avLst/>
          </a:prstGeom>
          <a:noFill/>
          <a:ln w="9525">
            <a:noFill/>
            <a:miter lim="800000"/>
            <a:headEnd/>
            <a:tailEnd/>
          </a:ln>
        </p:spPr>
        <p:txBody>
          <a:bodyPr wrap="none">
            <a:spAutoFit/>
          </a:bodyPr>
          <a:lstStyle/>
          <a:p>
            <a:r>
              <a:rPr lang="en-US" sz="1000" noProof="1">
                <a:solidFill>
                  <a:srgbClr val="333333"/>
                </a:solidFill>
                <a:cs typeface="Arial" pitchFamily="34" charset="0"/>
              </a:rPr>
              <a:t>BIG-IP GTM</a:t>
            </a:r>
          </a:p>
        </p:txBody>
      </p:sp>
      <p:pic>
        <p:nvPicPr>
          <p:cNvPr id="70" name="Picture 2" descr="C:\Documents and Settings\krasnow\My Documents\Mercury\1600-3600-web-ready\1600_front.jpg"/>
          <p:cNvPicPr>
            <a:picLocks noChangeAspect="1" noChangeArrowheads="1"/>
          </p:cNvPicPr>
          <p:nvPr/>
        </p:nvPicPr>
        <p:blipFill>
          <a:blip r:embed="rId5" cstate="print">
            <a:clrChange>
              <a:clrFrom>
                <a:srgbClr val="FFFFFF"/>
              </a:clrFrom>
              <a:clrTo>
                <a:srgbClr val="FFFFFF">
                  <a:alpha val="0"/>
                </a:srgbClr>
              </a:clrTo>
            </a:clrChange>
          </a:blip>
          <a:srcRect l="1389" t="8197" r="1389" b="13115"/>
          <a:stretch>
            <a:fillRect/>
          </a:stretch>
        </p:blipFill>
        <p:spPr bwMode="auto">
          <a:xfrm>
            <a:off x="7391400" y="2667000"/>
            <a:ext cx="1282700" cy="220663"/>
          </a:xfrm>
          <a:prstGeom prst="rect">
            <a:avLst/>
          </a:prstGeom>
          <a:noFill/>
          <a:ln w="9525">
            <a:noFill/>
            <a:miter lim="800000"/>
            <a:headEnd/>
            <a:tailEnd/>
          </a:ln>
        </p:spPr>
      </p:pic>
      <p:sp>
        <p:nvSpPr>
          <p:cNvPr id="71" name="Text Box 542"/>
          <p:cNvSpPr txBox="1">
            <a:spLocks noChangeArrowheads="1"/>
          </p:cNvSpPr>
          <p:nvPr/>
        </p:nvSpPr>
        <p:spPr bwMode="gray">
          <a:xfrm>
            <a:off x="7353300" y="2878138"/>
            <a:ext cx="1485900" cy="246062"/>
          </a:xfrm>
          <a:prstGeom prst="rect">
            <a:avLst/>
          </a:prstGeom>
          <a:noFill/>
          <a:ln w="9525">
            <a:noFill/>
            <a:miter lim="800000"/>
            <a:headEnd/>
            <a:tailEnd/>
          </a:ln>
        </p:spPr>
        <p:txBody>
          <a:bodyPr wrap="none">
            <a:spAutoFit/>
          </a:bodyPr>
          <a:lstStyle/>
          <a:p>
            <a:r>
              <a:rPr lang="en-US" sz="1000" noProof="1">
                <a:solidFill>
                  <a:srgbClr val="333333"/>
                </a:solidFill>
                <a:cs typeface="Arial" pitchFamily="34" charset="0"/>
              </a:rPr>
              <a:t>BIG-IP Edge Gateway</a:t>
            </a:r>
          </a:p>
        </p:txBody>
      </p:sp>
      <p:pic>
        <p:nvPicPr>
          <p:cNvPr id="72" name="Picture 2" descr="C:\Documents and Settings\krasnow\My Documents\Mercury\1600-3600-web-ready\1600_front.jpg"/>
          <p:cNvPicPr>
            <a:picLocks noChangeAspect="1" noChangeArrowheads="1"/>
          </p:cNvPicPr>
          <p:nvPr/>
        </p:nvPicPr>
        <p:blipFill>
          <a:blip r:embed="rId5" cstate="print">
            <a:clrChange>
              <a:clrFrom>
                <a:srgbClr val="FFFFFF"/>
              </a:clrFrom>
              <a:clrTo>
                <a:srgbClr val="FFFFFF">
                  <a:alpha val="0"/>
                </a:srgbClr>
              </a:clrTo>
            </a:clrChange>
          </a:blip>
          <a:srcRect l="1389" t="8197" r="1389" b="13115"/>
          <a:stretch>
            <a:fillRect/>
          </a:stretch>
        </p:blipFill>
        <p:spPr bwMode="auto">
          <a:xfrm>
            <a:off x="7391400" y="3200400"/>
            <a:ext cx="1282700" cy="220663"/>
          </a:xfrm>
          <a:prstGeom prst="rect">
            <a:avLst/>
          </a:prstGeom>
          <a:noFill/>
          <a:ln w="9525">
            <a:noFill/>
            <a:miter lim="800000"/>
            <a:headEnd/>
            <a:tailEnd/>
          </a:ln>
        </p:spPr>
      </p:pic>
      <p:sp>
        <p:nvSpPr>
          <p:cNvPr id="73" name="Text Box 542"/>
          <p:cNvSpPr txBox="1">
            <a:spLocks noChangeArrowheads="1"/>
          </p:cNvSpPr>
          <p:nvPr/>
        </p:nvSpPr>
        <p:spPr bwMode="gray">
          <a:xfrm>
            <a:off x="7607300" y="3411538"/>
            <a:ext cx="850900" cy="246062"/>
          </a:xfrm>
          <a:prstGeom prst="rect">
            <a:avLst/>
          </a:prstGeom>
          <a:noFill/>
          <a:ln w="9525">
            <a:noFill/>
            <a:miter lim="800000"/>
            <a:headEnd/>
            <a:tailEnd/>
          </a:ln>
        </p:spPr>
        <p:txBody>
          <a:bodyPr wrap="none">
            <a:spAutoFit/>
          </a:bodyPr>
          <a:lstStyle/>
          <a:p>
            <a:r>
              <a:rPr lang="en-US" sz="1000" noProof="1">
                <a:solidFill>
                  <a:srgbClr val="333333"/>
                </a:solidFill>
                <a:cs typeface="Arial" pitchFamily="34" charset="0"/>
              </a:rPr>
              <a:t>BIG-IP LTM</a:t>
            </a:r>
          </a:p>
        </p:txBody>
      </p:sp>
      <p:sp>
        <p:nvSpPr>
          <p:cNvPr id="74" name="Line 320"/>
          <p:cNvSpPr>
            <a:spLocks noChangeShapeType="1"/>
          </p:cNvSpPr>
          <p:nvPr/>
        </p:nvSpPr>
        <p:spPr bwMode="gray">
          <a:xfrm>
            <a:off x="7239000" y="2819400"/>
            <a:ext cx="103188" cy="0"/>
          </a:xfrm>
          <a:prstGeom prst="line">
            <a:avLst/>
          </a:prstGeom>
          <a:noFill/>
          <a:ln w="12700">
            <a:solidFill>
              <a:srgbClr val="5F5F5F"/>
            </a:solidFill>
            <a:prstDash val="dash"/>
            <a:round/>
            <a:headEnd/>
            <a:tailEnd/>
          </a:ln>
        </p:spPr>
        <p:txBody>
          <a:bodyPr/>
          <a:lstStyle/>
          <a:p>
            <a:endParaRPr lang="en-US"/>
          </a:p>
        </p:txBody>
      </p:sp>
      <p:grpSp>
        <p:nvGrpSpPr>
          <p:cNvPr id="44" name="Group 380"/>
          <p:cNvGrpSpPr>
            <a:grpSpLocks/>
          </p:cNvGrpSpPr>
          <p:nvPr/>
        </p:nvGrpSpPr>
        <p:grpSpPr bwMode="auto">
          <a:xfrm>
            <a:off x="5562600" y="5005387"/>
            <a:ext cx="3276600" cy="1547843"/>
            <a:chOff x="5562600" y="4396409"/>
            <a:chExt cx="3276600" cy="1547191"/>
          </a:xfrm>
        </p:grpSpPr>
        <p:sp>
          <p:nvSpPr>
            <p:cNvPr id="77" name="Line 317"/>
            <p:cNvSpPr>
              <a:spLocks noChangeShapeType="1"/>
            </p:cNvSpPr>
            <p:nvPr/>
          </p:nvSpPr>
          <p:spPr bwMode="gray">
            <a:xfrm>
              <a:off x="6475413" y="4973638"/>
              <a:ext cx="736600" cy="0"/>
            </a:xfrm>
            <a:prstGeom prst="line">
              <a:avLst/>
            </a:prstGeom>
            <a:noFill/>
            <a:ln w="12700">
              <a:solidFill>
                <a:srgbClr val="5F5F5F"/>
              </a:solidFill>
              <a:prstDash val="dash"/>
              <a:round/>
              <a:headEnd/>
              <a:tailEnd/>
            </a:ln>
          </p:spPr>
          <p:txBody>
            <a:bodyPr/>
            <a:lstStyle/>
            <a:p>
              <a:endParaRPr lang="en-US"/>
            </a:p>
          </p:txBody>
        </p:sp>
        <p:sp>
          <p:nvSpPr>
            <p:cNvPr id="78" name="Line 319"/>
            <p:cNvSpPr>
              <a:spLocks noChangeShapeType="1"/>
            </p:cNvSpPr>
            <p:nvPr/>
          </p:nvSpPr>
          <p:spPr bwMode="gray">
            <a:xfrm flipV="1">
              <a:off x="7212013" y="4572000"/>
              <a:ext cx="0" cy="1066800"/>
            </a:xfrm>
            <a:prstGeom prst="line">
              <a:avLst/>
            </a:prstGeom>
            <a:noFill/>
            <a:ln w="12700">
              <a:solidFill>
                <a:srgbClr val="5F5F5F"/>
              </a:solidFill>
              <a:prstDash val="dash"/>
              <a:round/>
              <a:headEnd/>
              <a:tailEnd/>
            </a:ln>
          </p:spPr>
          <p:txBody>
            <a:bodyPr/>
            <a:lstStyle/>
            <a:p>
              <a:endParaRPr lang="en-US"/>
            </a:p>
          </p:txBody>
        </p:sp>
        <p:sp>
          <p:nvSpPr>
            <p:cNvPr id="79" name="Line 320"/>
            <p:cNvSpPr>
              <a:spLocks noChangeShapeType="1"/>
            </p:cNvSpPr>
            <p:nvPr/>
          </p:nvSpPr>
          <p:spPr bwMode="gray">
            <a:xfrm>
              <a:off x="7212013" y="5638800"/>
              <a:ext cx="103187" cy="0"/>
            </a:xfrm>
            <a:prstGeom prst="line">
              <a:avLst/>
            </a:prstGeom>
            <a:noFill/>
            <a:ln w="12700">
              <a:solidFill>
                <a:srgbClr val="5F5F5F"/>
              </a:solidFill>
              <a:prstDash val="dash"/>
              <a:round/>
              <a:headEnd/>
              <a:tailEnd/>
            </a:ln>
          </p:spPr>
          <p:txBody>
            <a:bodyPr/>
            <a:lstStyle/>
            <a:p>
              <a:endParaRPr lang="en-US"/>
            </a:p>
          </p:txBody>
        </p:sp>
        <p:sp>
          <p:nvSpPr>
            <p:cNvPr id="80" name="Line 321"/>
            <p:cNvSpPr>
              <a:spLocks noChangeShapeType="1"/>
            </p:cNvSpPr>
            <p:nvPr/>
          </p:nvSpPr>
          <p:spPr bwMode="gray">
            <a:xfrm>
              <a:off x="7212013" y="4572000"/>
              <a:ext cx="103187" cy="0"/>
            </a:xfrm>
            <a:prstGeom prst="line">
              <a:avLst/>
            </a:prstGeom>
            <a:noFill/>
            <a:ln w="12700">
              <a:solidFill>
                <a:srgbClr val="5F5F5F"/>
              </a:solidFill>
              <a:prstDash val="dash"/>
              <a:round/>
              <a:headEnd/>
              <a:tailEnd/>
            </a:ln>
          </p:spPr>
          <p:txBody>
            <a:bodyPr/>
            <a:lstStyle/>
            <a:p>
              <a:endParaRPr lang="en-US"/>
            </a:p>
          </p:txBody>
        </p:sp>
        <p:sp>
          <p:nvSpPr>
            <p:cNvPr id="81" name="Text Box 542"/>
            <p:cNvSpPr txBox="1">
              <a:spLocks noChangeArrowheads="1"/>
            </p:cNvSpPr>
            <p:nvPr/>
          </p:nvSpPr>
          <p:spPr bwMode="gray">
            <a:xfrm>
              <a:off x="5839763" y="5410200"/>
              <a:ext cx="902811" cy="399941"/>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Backup </a:t>
              </a:r>
            </a:p>
            <a:p>
              <a:pPr algn="ctr"/>
              <a:r>
                <a:rPr lang="en-US" sz="1000" b="1" noProof="1" smtClean="0">
                  <a:solidFill>
                    <a:srgbClr val="333333"/>
                  </a:solidFill>
                  <a:cs typeface="Arial" pitchFamily="34" charset="0"/>
                </a:rPr>
                <a:t>Data Center</a:t>
              </a:r>
              <a:endParaRPr lang="en-US" sz="1000" b="1" noProof="1">
                <a:solidFill>
                  <a:srgbClr val="333333"/>
                </a:solidFill>
                <a:cs typeface="Arial" pitchFamily="34" charset="0"/>
              </a:endParaRPr>
            </a:p>
          </p:txBody>
        </p:sp>
        <p:pic>
          <p:nvPicPr>
            <p:cNvPr id="82" name="Picture 2" descr="C:\Documents and Settings\krasnow\My Documents\Mercury\1600-3600-web-ready\1600_front.jpg"/>
            <p:cNvPicPr>
              <a:picLocks noChangeAspect="1" noChangeArrowheads="1"/>
            </p:cNvPicPr>
            <p:nvPr/>
          </p:nvPicPr>
          <p:blipFill>
            <a:blip r:embed="rId5" cstate="print">
              <a:clrChange>
                <a:clrFrom>
                  <a:srgbClr val="FFFFFF"/>
                </a:clrFrom>
                <a:clrTo>
                  <a:srgbClr val="FFFFFF">
                    <a:alpha val="0"/>
                  </a:srgbClr>
                </a:clrTo>
              </a:clrChange>
            </a:blip>
            <a:srcRect l="1389" t="8197" r="1389" b="13115"/>
            <a:stretch>
              <a:fillRect/>
            </a:stretch>
          </p:blipFill>
          <p:spPr bwMode="auto">
            <a:xfrm>
              <a:off x="7391400" y="4419600"/>
              <a:ext cx="1282704" cy="219890"/>
            </a:xfrm>
            <a:prstGeom prst="rect">
              <a:avLst/>
            </a:prstGeom>
            <a:noFill/>
            <a:ln w="9525">
              <a:noFill/>
              <a:miter lim="800000"/>
              <a:headEnd/>
              <a:tailEnd/>
            </a:ln>
          </p:spPr>
        </p:pic>
        <p:sp>
          <p:nvSpPr>
            <p:cNvPr id="83" name="Text Box 542"/>
            <p:cNvSpPr txBox="1">
              <a:spLocks noChangeArrowheads="1"/>
            </p:cNvSpPr>
            <p:nvPr/>
          </p:nvSpPr>
          <p:spPr bwMode="gray">
            <a:xfrm>
              <a:off x="7620000" y="4630579"/>
              <a:ext cx="887670" cy="246221"/>
            </a:xfrm>
            <a:prstGeom prst="rect">
              <a:avLst/>
            </a:prstGeom>
            <a:noFill/>
            <a:ln w="9525">
              <a:noFill/>
              <a:miter lim="800000"/>
              <a:headEnd/>
              <a:tailEnd/>
            </a:ln>
          </p:spPr>
          <p:txBody>
            <a:bodyPr wrap="none">
              <a:spAutoFit/>
            </a:bodyPr>
            <a:lstStyle/>
            <a:p>
              <a:r>
                <a:rPr lang="en-US" sz="1000" noProof="1">
                  <a:solidFill>
                    <a:srgbClr val="333333"/>
                  </a:solidFill>
                  <a:cs typeface="Arial" pitchFamily="34" charset="0"/>
                </a:rPr>
                <a:t>BIG-IP GTM</a:t>
              </a:r>
            </a:p>
          </p:txBody>
        </p:sp>
        <p:pic>
          <p:nvPicPr>
            <p:cNvPr id="84" name="Picture 2" descr="C:\Documents and Settings\krasnow\My Documents\Mercury\1600-3600-web-ready\1600_front.jpg"/>
            <p:cNvPicPr>
              <a:picLocks noChangeAspect="1" noChangeArrowheads="1"/>
            </p:cNvPicPr>
            <p:nvPr/>
          </p:nvPicPr>
          <p:blipFill>
            <a:blip r:embed="rId5" cstate="print">
              <a:clrChange>
                <a:clrFrom>
                  <a:srgbClr val="FFFFFF"/>
                </a:clrFrom>
                <a:clrTo>
                  <a:srgbClr val="FFFFFF">
                    <a:alpha val="0"/>
                  </a:srgbClr>
                </a:clrTo>
              </a:clrChange>
            </a:blip>
            <a:srcRect l="1389" t="8197" r="1389" b="13115"/>
            <a:stretch>
              <a:fillRect/>
            </a:stretch>
          </p:blipFill>
          <p:spPr bwMode="auto">
            <a:xfrm>
              <a:off x="7391400" y="4953000"/>
              <a:ext cx="1282704" cy="219890"/>
            </a:xfrm>
            <a:prstGeom prst="rect">
              <a:avLst/>
            </a:prstGeom>
            <a:noFill/>
            <a:ln w="9525">
              <a:noFill/>
              <a:miter lim="800000"/>
              <a:headEnd/>
              <a:tailEnd/>
            </a:ln>
          </p:spPr>
        </p:pic>
        <p:sp>
          <p:nvSpPr>
            <p:cNvPr id="85" name="Text Box 542"/>
            <p:cNvSpPr txBox="1">
              <a:spLocks noChangeArrowheads="1"/>
            </p:cNvSpPr>
            <p:nvPr/>
          </p:nvSpPr>
          <p:spPr bwMode="gray">
            <a:xfrm>
              <a:off x="7352720" y="5163979"/>
              <a:ext cx="1486480" cy="246221"/>
            </a:xfrm>
            <a:prstGeom prst="rect">
              <a:avLst/>
            </a:prstGeom>
            <a:noFill/>
            <a:ln w="9525">
              <a:noFill/>
              <a:miter lim="800000"/>
              <a:headEnd/>
              <a:tailEnd/>
            </a:ln>
          </p:spPr>
          <p:txBody>
            <a:bodyPr wrap="none">
              <a:spAutoFit/>
            </a:bodyPr>
            <a:lstStyle/>
            <a:p>
              <a:r>
                <a:rPr lang="en-US" sz="1000" noProof="1">
                  <a:solidFill>
                    <a:srgbClr val="333333"/>
                  </a:solidFill>
                  <a:cs typeface="Arial" pitchFamily="34" charset="0"/>
                </a:rPr>
                <a:t>BIG-IP Edge Gateway</a:t>
              </a:r>
            </a:p>
          </p:txBody>
        </p:sp>
        <p:pic>
          <p:nvPicPr>
            <p:cNvPr id="86" name="Picture 2" descr="C:\Documents and Settings\krasnow\My Documents\Mercury\1600-3600-web-ready\1600_front.jpg"/>
            <p:cNvPicPr>
              <a:picLocks noChangeAspect="1" noChangeArrowheads="1"/>
            </p:cNvPicPr>
            <p:nvPr/>
          </p:nvPicPr>
          <p:blipFill>
            <a:blip r:embed="rId5" cstate="print">
              <a:clrChange>
                <a:clrFrom>
                  <a:srgbClr val="FFFFFF"/>
                </a:clrFrom>
                <a:clrTo>
                  <a:srgbClr val="FFFFFF">
                    <a:alpha val="0"/>
                  </a:srgbClr>
                </a:clrTo>
              </a:clrChange>
            </a:blip>
            <a:srcRect l="1389" t="8197" r="1389" b="13115"/>
            <a:stretch>
              <a:fillRect/>
            </a:stretch>
          </p:blipFill>
          <p:spPr bwMode="auto">
            <a:xfrm>
              <a:off x="7391400" y="5486400"/>
              <a:ext cx="1282704" cy="219890"/>
            </a:xfrm>
            <a:prstGeom prst="rect">
              <a:avLst/>
            </a:prstGeom>
            <a:noFill/>
            <a:ln w="9525">
              <a:noFill/>
              <a:miter lim="800000"/>
              <a:headEnd/>
              <a:tailEnd/>
            </a:ln>
          </p:spPr>
        </p:pic>
        <p:sp>
          <p:nvSpPr>
            <p:cNvPr id="87" name="Text Box 542"/>
            <p:cNvSpPr txBox="1">
              <a:spLocks noChangeArrowheads="1"/>
            </p:cNvSpPr>
            <p:nvPr/>
          </p:nvSpPr>
          <p:spPr bwMode="gray">
            <a:xfrm>
              <a:off x="7606685" y="5697379"/>
              <a:ext cx="851515" cy="246221"/>
            </a:xfrm>
            <a:prstGeom prst="rect">
              <a:avLst/>
            </a:prstGeom>
            <a:noFill/>
            <a:ln w="9525">
              <a:noFill/>
              <a:miter lim="800000"/>
              <a:headEnd/>
              <a:tailEnd/>
            </a:ln>
          </p:spPr>
          <p:txBody>
            <a:bodyPr wrap="none">
              <a:spAutoFit/>
            </a:bodyPr>
            <a:lstStyle/>
            <a:p>
              <a:r>
                <a:rPr lang="en-US" sz="1000" noProof="1">
                  <a:solidFill>
                    <a:srgbClr val="333333"/>
                  </a:solidFill>
                  <a:cs typeface="Arial" pitchFamily="34" charset="0"/>
                </a:rPr>
                <a:t>BIG-IP LTM</a:t>
              </a:r>
            </a:p>
          </p:txBody>
        </p:sp>
        <p:sp>
          <p:nvSpPr>
            <p:cNvPr id="88" name="Line 320"/>
            <p:cNvSpPr>
              <a:spLocks noChangeShapeType="1"/>
            </p:cNvSpPr>
            <p:nvPr/>
          </p:nvSpPr>
          <p:spPr bwMode="gray">
            <a:xfrm>
              <a:off x="7239000" y="5105400"/>
              <a:ext cx="103187" cy="0"/>
            </a:xfrm>
            <a:prstGeom prst="line">
              <a:avLst/>
            </a:prstGeom>
            <a:noFill/>
            <a:ln w="12700">
              <a:solidFill>
                <a:srgbClr val="5F5F5F"/>
              </a:solidFill>
              <a:prstDash val="dash"/>
              <a:round/>
              <a:headEnd/>
              <a:tailEnd/>
            </a:ln>
          </p:spPr>
          <p:txBody>
            <a:bodyPr/>
            <a:lstStyle/>
            <a:p>
              <a:endParaRPr lang="en-US"/>
            </a:p>
          </p:txBody>
        </p:sp>
        <p:pic>
          <p:nvPicPr>
            <p:cNvPr id="89" name="Picture 378" descr="HiRes.jpg"/>
            <p:cNvPicPr>
              <a:picLocks noChangeAspect="1"/>
            </p:cNvPicPr>
            <p:nvPr/>
          </p:nvPicPr>
          <p:blipFill>
            <a:blip r:embed="rId7" cstate="print">
              <a:clrChange>
                <a:clrFrom>
                  <a:srgbClr val="FFFFFF"/>
                </a:clrFrom>
                <a:clrTo>
                  <a:srgbClr val="FFFFFF">
                    <a:alpha val="0"/>
                  </a:srgbClr>
                </a:clrTo>
              </a:clrChange>
            </a:blip>
            <a:srcRect l="36588" t="62112" r="35365" b="9145"/>
            <a:stretch>
              <a:fillRect/>
            </a:stretch>
          </p:blipFill>
          <p:spPr bwMode="auto">
            <a:xfrm>
              <a:off x="5562600" y="4396409"/>
              <a:ext cx="1524000" cy="1166191"/>
            </a:xfrm>
            <a:prstGeom prst="rect">
              <a:avLst/>
            </a:prstGeom>
            <a:noFill/>
            <a:ln w="9525">
              <a:noFill/>
              <a:miter lim="800000"/>
              <a:headEnd/>
              <a:tailEnd/>
            </a:ln>
          </p:spPr>
        </p:pic>
      </p:grpSp>
      <p:sp>
        <p:nvSpPr>
          <p:cNvPr id="90" name="Text Box 541"/>
          <p:cNvSpPr txBox="1">
            <a:spLocks noChangeArrowheads="1"/>
          </p:cNvSpPr>
          <p:nvPr/>
        </p:nvSpPr>
        <p:spPr bwMode="gray">
          <a:xfrm>
            <a:off x="4267200" y="2419350"/>
            <a:ext cx="976313" cy="246063"/>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Remote User</a:t>
            </a:r>
          </a:p>
        </p:txBody>
      </p:sp>
      <p:sp>
        <p:nvSpPr>
          <p:cNvPr id="91" name="Line 319"/>
          <p:cNvSpPr>
            <a:spLocks noChangeShapeType="1"/>
          </p:cNvSpPr>
          <p:nvPr/>
        </p:nvSpPr>
        <p:spPr bwMode="gray">
          <a:xfrm flipV="1">
            <a:off x="2438400" y="4876800"/>
            <a:ext cx="0" cy="1066800"/>
          </a:xfrm>
          <a:prstGeom prst="line">
            <a:avLst/>
          </a:prstGeom>
          <a:noFill/>
          <a:ln w="12700">
            <a:solidFill>
              <a:srgbClr val="5F5F5F"/>
            </a:solidFill>
            <a:prstDash val="dash"/>
            <a:round/>
            <a:headEnd/>
            <a:tailEnd/>
          </a:ln>
        </p:spPr>
        <p:txBody>
          <a:bodyPr/>
          <a:lstStyle/>
          <a:p>
            <a:endParaRPr lang="en-US"/>
          </a:p>
        </p:txBody>
      </p:sp>
      <p:pic>
        <p:nvPicPr>
          <p:cNvPr id="92" name="Picture 2" descr="C:\Documents and Settings\krasnow\My Documents\Mercury\1600-3600-web-ready\1600_front.jpg"/>
          <p:cNvPicPr>
            <a:picLocks noChangeAspect="1" noChangeArrowheads="1"/>
          </p:cNvPicPr>
          <p:nvPr/>
        </p:nvPicPr>
        <p:blipFill>
          <a:blip r:embed="rId5" cstate="print">
            <a:clrChange>
              <a:clrFrom>
                <a:srgbClr val="FFFFFF"/>
              </a:clrFrom>
              <a:clrTo>
                <a:srgbClr val="FFFFFF">
                  <a:alpha val="0"/>
                </a:srgbClr>
              </a:clrTo>
            </a:clrChange>
          </a:blip>
          <a:srcRect l="1389" t="8197" r="1389" b="13115"/>
          <a:stretch>
            <a:fillRect/>
          </a:stretch>
        </p:blipFill>
        <p:spPr bwMode="auto">
          <a:xfrm>
            <a:off x="1790700" y="5715000"/>
            <a:ext cx="1282700" cy="220663"/>
          </a:xfrm>
          <a:prstGeom prst="rect">
            <a:avLst/>
          </a:prstGeom>
          <a:noFill/>
          <a:ln w="9525">
            <a:noFill/>
            <a:miter lim="800000"/>
            <a:headEnd/>
            <a:tailEnd/>
          </a:ln>
        </p:spPr>
      </p:pic>
      <p:pic>
        <p:nvPicPr>
          <p:cNvPr id="93" name="Picture 485" descr="HiRes.jpg"/>
          <p:cNvPicPr>
            <a:picLocks noChangeAspect="1"/>
          </p:cNvPicPr>
          <p:nvPr/>
        </p:nvPicPr>
        <p:blipFill>
          <a:blip r:embed="rId7" cstate="print">
            <a:clrChange>
              <a:clrFrom>
                <a:srgbClr val="FFFFFF"/>
              </a:clrFrom>
              <a:clrTo>
                <a:srgbClr val="FFFFFF">
                  <a:alpha val="0"/>
                </a:srgbClr>
              </a:clrTo>
            </a:clrChange>
          </a:blip>
          <a:srcRect l="70244" t="62112" r="7318" b="9145"/>
          <a:stretch>
            <a:fillRect/>
          </a:stretch>
        </p:blipFill>
        <p:spPr bwMode="auto">
          <a:xfrm>
            <a:off x="1790700" y="4495800"/>
            <a:ext cx="1219200" cy="1166813"/>
          </a:xfrm>
          <a:prstGeom prst="rect">
            <a:avLst/>
          </a:prstGeom>
          <a:noFill/>
          <a:ln w="9525">
            <a:noFill/>
            <a:miter lim="800000"/>
            <a:headEnd/>
            <a:tailEnd/>
          </a:ln>
        </p:spPr>
      </p:pic>
      <p:sp>
        <p:nvSpPr>
          <p:cNvPr id="94" name="Text Box 542"/>
          <p:cNvSpPr txBox="1">
            <a:spLocks noChangeArrowheads="1"/>
          </p:cNvSpPr>
          <p:nvPr/>
        </p:nvSpPr>
        <p:spPr bwMode="gray">
          <a:xfrm>
            <a:off x="1981200" y="4191000"/>
            <a:ext cx="1054100" cy="400050"/>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Remote Office </a:t>
            </a:r>
          </a:p>
          <a:p>
            <a:pPr algn="ctr"/>
            <a:r>
              <a:rPr lang="en-US" sz="1000" b="1" noProof="1">
                <a:solidFill>
                  <a:srgbClr val="333333"/>
                </a:solidFill>
                <a:cs typeface="Arial" pitchFamily="34" charset="0"/>
              </a:rPr>
              <a:t>Japan</a:t>
            </a:r>
          </a:p>
        </p:txBody>
      </p:sp>
      <p:sp>
        <p:nvSpPr>
          <p:cNvPr id="95" name="Text Box 542"/>
          <p:cNvSpPr txBox="1">
            <a:spLocks noChangeArrowheads="1"/>
          </p:cNvSpPr>
          <p:nvPr/>
        </p:nvSpPr>
        <p:spPr bwMode="gray">
          <a:xfrm>
            <a:off x="1752600" y="5926138"/>
            <a:ext cx="1485900" cy="246062"/>
          </a:xfrm>
          <a:prstGeom prst="rect">
            <a:avLst/>
          </a:prstGeom>
          <a:noFill/>
          <a:ln w="9525">
            <a:noFill/>
            <a:miter lim="800000"/>
            <a:headEnd/>
            <a:tailEnd/>
          </a:ln>
        </p:spPr>
        <p:txBody>
          <a:bodyPr wrap="none">
            <a:spAutoFit/>
          </a:bodyPr>
          <a:lstStyle/>
          <a:p>
            <a:r>
              <a:rPr lang="en-US" sz="1000" noProof="1">
                <a:solidFill>
                  <a:srgbClr val="333333"/>
                </a:solidFill>
                <a:cs typeface="Arial" pitchFamily="34" charset="0"/>
              </a:rPr>
              <a:t>BIG-IP Edge Gateway</a:t>
            </a:r>
          </a:p>
        </p:txBody>
      </p:sp>
      <p:grpSp>
        <p:nvGrpSpPr>
          <p:cNvPr id="46" name="Group 120"/>
          <p:cNvGrpSpPr>
            <a:grpSpLocks/>
          </p:cNvGrpSpPr>
          <p:nvPr/>
        </p:nvGrpSpPr>
        <p:grpSpPr bwMode="auto">
          <a:xfrm>
            <a:off x="3173413" y="2952750"/>
            <a:ext cx="2103437" cy="1577975"/>
            <a:chOff x="4180" y="2712"/>
            <a:chExt cx="1270" cy="811"/>
          </a:xfrm>
        </p:grpSpPr>
        <p:pic>
          <p:nvPicPr>
            <p:cNvPr id="97" name="Picture 121"/>
            <p:cNvPicPr>
              <a:picLocks noChangeAspect="1" noChangeArrowheads="1"/>
            </p:cNvPicPr>
            <p:nvPr/>
          </p:nvPicPr>
          <p:blipFill>
            <a:blip r:embed="rId8" cstate="print">
              <a:lum bright="18000"/>
            </a:blip>
            <a:srcRect/>
            <a:stretch>
              <a:fillRect/>
            </a:stretch>
          </p:blipFill>
          <p:spPr bwMode="gray">
            <a:xfrm>
              <a:off x="4180" y="3353"/>
              <a:ext cx="1222" cy="170"/>
            </a:xfrm>
            <a:prstGeom prst="rect">
              <a:avLst/>
            </a:prstGeom>
            <a:noFill/>
            <a:ln w="9525">
              <a:noFill/>
              <a:miter lim="800000"/>
              <a:headEnd/>
              <a:tailEnd/>
            </a:ln>
          </p:spPr>
        </p:pic>
        <p:grpSp>
          <p:nvGrpSpPr>
            <p:cNvPr id="75" name="Group 122"/>
            <p:cNvGrpSpPr>
              <a:grpSpLocks/>
            </p:cNvGrpSpPr>
            <p:nvPr/>
          </p:nvGrpSpPr>
          <p:grpSpPr bwMode="auto">
            <a:xfrm>
              <a:off x="4321" y="2712"/>
              <a:ext cx="1129" cy="680"/>
              <a:chOff x="4321" y="2712"/>
              <a:chExt cx="1129" cy="680"/>
            </a:xfrm>
          </p:grpSpPr>
          <p:grpSp>
            <p:nvGrpSpPr>
              <p:cNvPr id="76" name="Group 123"/>
              <p:cNvGrpSpPr>
                <a:grpSpLocks/>
              </p:cNvGrpSpPr>
              <p:nvPr/>
            </p:nvGrpSpPr>
            <p:grpSpPr bwMode="auto">
              <a:xfrm>
                <a:off x="4321" y="2712"/>
                <a:ext cx="998" cy="680"/>
                <a:chOff x="1654" y="2712"/>
                <a:chExt cx="998" cy="680"/>
              </a:xfrm>
            </p:grpSpPr>
            <p:sp>
              <p:nvSpPr>
                <p:cNvPr id="103" name="Freeform 124"/>
                <p:cNvSpPr>
                  <a:spLocks/>
                </p:cNvSpPr>
                <p:nvPr/>
              </p:nvSpPr>
              <p:spPr bwMode="gray">
                <a:xfrm>
                  <a:off x="1654" y="2712"/>
                  <a:ext cx="998" cy="680"/>
                </a:xfrm>
                <a:custGeom>
                  <a:avLst/>
                  <a:gdLst>
                    <a:gd name="T0" fmla="*/ 48495 w 378"/>
                    <a:gd name="T1" fmla="*/ 7524 h 324"/>
                    <a:gd name="T2" fmla="*/ 46307 w 378"/>
                    <a:gd name="T3" fmla="*/ 5862 h 324"/>
                    <a:gd name="T4" fmla="*/ 47463 w 378"/>
                    <a:gd name="T5" fmla="*/ 4854 h 324"/>
                    <a:gd name="T6" fmla="*/ 43344 w 378"/>
                    <a:gd name="T7" fmla="*/ 3375 h 324"/>
                    <a:gd name="T8" fmla="*/ 37620 w 378"/>
                    <a:gd name="T9" fmla="*/ 1708 h 324"/>
                    <a:gd name="T10" fmla="*/ 34748 w 378"/>
                    <a:gd name="T11" fmla="*/ 1960 h 324"/>
                    <a:gd name="T12" fmla="*/ 28469 w 378"/>
                    <a:gd name="T13" fmla="*/ 252 h 324"/>
                    <a:gd name="T14" fmla="*/ 25805 w 378"/>
                    <a:gd name="T15" fmla="*/ 445 h 324"/>
                    <a:gd name="T16" fmla="*/ 19635 w 378"/>
                    <a:gd name="T17" fmla="*/ 0 h 324"/>
                    <a:gd name="T18" fmla="*/ 6421 w 378"/>
                    <a:gd name="T19" fmla="*/ 3864 h 324"/>
                    <a:gd name="T20" fmla="*/ 3591 w 378"/>
                    <a:gd name="T21" fmla="*/ 4999 h 324"/>
                    <a:gd name="T22" fmla="*/ 4084 w 378"/>
                    <a:gd name="T23" fmla="*/ 5629 h 324"/>
                    <a:gd name="T24" fmla="*/ 0 w 378"/>
                    <a:gd name="T25" fmla="*/ 7822 h 324"/>
                    <a:gd name="T26" fmla="*/ 2817 w 378"/>
                    <a:gd name="T27" fmla="*/ 9778 h 324"/>
                    <a:gd name="T28" fmla="*/ 1547 w 378"/>
                    <a:gd name="T29" fmla="*/ 10632 h 324"/>
                    <a:gd name="T30" fmla="*/ 5151 w 378"/>
                    <a:gd name="T31" fmla="*/ 11778 h 324"/>
                    <a:gd name="T32" fmla="*/ 8058 w 378"/>
                    <a:gd name="T33" fmla="*/ 11369 h 324"/>
                    <a:gd name="T34" fmla="*/ 16821 w 378"/>
                    <a:gd name="T35" fmla="*/ 12905 h 324"/>
                    <a:gd name="T36" fmla="*/ 22988 w 378"/>
                    <a:gd name="T37" fmla="*/ 12303 h 324"/>
                    <a:gd name="T38" fmla="*/ 30811 w 378"/>
                    <a:gd name="T39" fmla="*/ 13193 h 324"/>
                    <a:gd name="T40" fmla="*/ 41058 w 378"/>
                    <a:gd name="T41" fmla="*/ 11369 h 324"/>
                    <a:gd name="T42" fmla="*/ 44263 w 378"/>
                    <a:gd name="T43" fmla="*/ 10223 h 324"/>
                    <a:gd name="T44" fmla="*/ 44020 w 378"/>
                    <a:gd name="T45" fmla="*/ 9778 h 324"/>
                    <a:gd name="T46" fmla="*/ 48495 w 378"/>
                    <a:gd name="T47" fmla="*/ 7524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rotWithShape="1">
                  <a:gsLst>
                    <a:gs pos="0">
                      <a:srgbClr val="797979"/>
                    </a:gs>
                    <a:gs pos="100000">
                      <a:srgbClr val="DDDDDD"/>
                    </a:gs>
                  </a:gsLst>
                  <a:lin ang="2700000" scaled="1"/>
                </a:gradFill>
                <a:ln w="3175">
                  <a:solidFill>
                    <a:srgbClr val="F8F8F8"/>
                  </a:solidFill>
                  <a:miter lim="800000"/>
                  <a:headEnd/>
                  <a:tailEnd/>
                </a:ln>
              </p:spPr>
              <p:txBody>
                <a:bodyPr/>
                <a:lstStyle/>
                <a:p>
                  <a:endParaRPr lang="en-US"/>
                </a:p>
              </p:txBody>
            </p:sp>
            <p:sp>
              <p:nvSpPr>
                <p:cNvPr id="104" name="Freeform 125"/>
                <p:cNvSpPr>
                  <a:spLocks/>
                </p:cNvSpPr>
                <p:nvPr/>
              </p:nvSpPr>
              <p:spPr bwMode="gray">
                <a:xfrm>
                  <a:off x="1657" y="2712"/>
                  <a:ext cx="691" cy="600"/>
                </a:xfrm>
                <a:custGeom>
                  <a:avLst/>
                  <a:gdLst>
                    <a:gd name="T0" fmla="*/ 4201 w 262"/>
                    <a:gd name="T1" fmla="*/ 10210 h 286"/>
                    <a:gd name="T2" fmla="*/ 1390 w 262"/>
                    <a:gd name="T3" fmla="*/ 8257 h 286"/>
                    <a:gd name="T4" fmla="*/ 5467 w 262"/>
                    <a:gd name="T5" fmla="*/ 6065 h 286"/>
                    <a:gd name="T6" fmla="*/ 4987 w 262"/>
                    <a:gd name="T7" fmla="*/ 5448 h 286"/>
                    <a:gd name="T8" fmla="*/ 7799 w 262"/>
                    <a:gd name="T9" fmla="*/ 4305 h 286"/>
                    <a:gd name="T10" fmla="*/ 20952 w 262"/>
                    <a:gd name="T11" fmla="*/ 445 h 286"/>
                    <a:gd name="T12" fmla="*/ 27044 w 262"/>
                    <a:gd name="T13" fmla="*/ 894 h 286"/>
                    <a:gd name="T14" fmla="*/ 29758 w 262"/>
                    <a:gd name="T15" fmla="*/ 701 h 286"/>
                    <a:gd name="T16" fmla="*/ 33424 w 262"/>
                    <a:gd name="T17" fmla="*/ 1110 h 286"/>
                    <a:gd name="T18" fmla="*/ 28360 w 262"/>
                    <a:gd name="T19" fmla="*/ 252 h 286"/>
                    <a:gd name="T20" fmla="*/ 25646 w 262"/>
                    <a:gd name="T21" fmla="*/ 445 h 286"/>
                    <a:gd name="T22" fmla="*/ 19554 w 262"/>
                    <a:gd name="T23" fmla="*/ 0 h 286"/>
                    <a:gd name="T24" fmla="*/ 6385 w 262"/>
                    <a:gd name="T25" fmla="*/ 3852 h 286"/>
                    <a:gd name="T26" fmla="*/ 3576 w 262"/>
                    <a:gd name="T27" fmla="*/ 4995 h 286"/>
                    <a:gd name="T28" fmla="*/ 4077 w 262"/>
                    <a:gd name="T29" fmla="*/ 5616 h 286"/>
                    <a:gd name="T30" fmla="*/ 0 w 262"/>
                    <a:gd name="T31" fmla="*/ 7804 h 286"/>
                    <a:gd name="T32" fmla="*/ 2811 w 262"/>
                    <a:gd name="T33" fmla="*/ 9741 h 286"/>
                    <a:gd name="T34" fmla="*/ 1546 w 262"/>
                    <a:gd name="T35" fmla="*/ 10620 h 286"/>
                    <a:gd name="T36" fmla="*/ 3429 w 262"/>
                    <a:gd name="T37" fmla="*/ 11624 h 286"/>
                    <a:gd name="T38" fmla="*/ 2957 w 262"/>
                    <a:gd name="T39" fmla="*/ 11060 h 286"/>
                    <a:gd name="T40" fmla="*/ 4201 w 262"/>
                    <a:gd name="T41" fmla="*/ 10210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2"/>
                    <a:gd name="T64" fmla="*/ 0 h 286"/>
                    <a:gd name="T65" fmla="*/ 262 w 262"/>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2" h="286">
                      <a:moveTo>
                        <a:pt x="33" y="251"/>
                      </a:moveTo>
                      <a:cubicBezTo>
                        <a:pt x="19" y="239"/>
                        <a:pt x="11" y="222"/>
                        <a:pt x="11" y="203"/>
                      </a:cubicBezTo>
                      <a:cubicBezTo>
                        <a:pt x="11" y="180"/>
                        <a:pt x="24" y="160"/>
                        <a:pt x="43" y="149"/>
                      </a:cubicBezTo>
                      <a:cubicBezTo>
                        <a:pt x="41" y="145"/>
                        <a:pt x="39" y="139"/>
                        <a:pt x="39" y="134"/>
                      </a:cubicBezTo>
                      <a:cubicBezTo>
                        <a:pt x="39" y="120"/>
                        <a:pt x="48" y="109"/>
                        <a:pt x="61" y="106"/>
                      </a:cubicBezTo>
                      <a:cubicBezTo>
                        <a:pt x="62" y="54"/>
                        <a:pt x="108" y="11"/>
                        <a:pt x="164" y="11"/>
                      </a:cubicBezTo>
                      <a:cubicBezTo>
                        <a:pt x="181" y="11"/>
                        <a:pt x="197" y="15"/>
                        <a:pt x="212" y="22"/>
                      </a:cubicBezTo>
                      <a:cubicBezTo>
                        <a:pt x="218" y="19"/>
                        <a:pt x="225" y="17"/>
                        <a:pt x="233" y="17"/>
                      </a:cubicBezTo>
                      <a:cubicBezTo>
                        <a:pt x="244" y="17"/>
                        <a:pt x="254" y="21"/>
                        <a:pt x="262" y="27"/>
                      </a:cubicBezTo>
                      <a:cubicBezTo>
                        <a:pt x="253" y="15"/>
                        <a:pt x="239"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2"/>
                        <a:pt x="18" y="281"/>
                        <a:pt x="27" y="286"/>
                      </a:cubicBezTo>
                      <a:cubicBezTo>
                        <a:pt x="24" y="282"/>
                        <a:pt x="23" y="277"/>
                        <a:pt x="23" y="272"/>
                      </a:cubicBezTo>
                      <a:cubicBezTo>
                        <a:pt x="23" y="263"/>
                        <a:pt x="27" y="256"/>
                        <a:pt x="33" y="251"/>
                      </a:cubicBezTo>
                      <a:close/>
                    </a:path>
                  </a:pathLst>
                </a:custGeom>
                <a:solidFill>
                  <a:schemeClr val="bg1"/>
                </a:solidFill>
                <a:ln w="12700">
                  <a:solidFill>
                    <a:srgbClr val="C0C0C0"/>
                  </a:solidFill>
                  <a:round/>
                  <a:headEnd/>
                  <a:tailEnd/>
                </a:ln>
              </p:spPr>
              <p:txBody>
                <a:bodyPr wrap="none" anchor="ctr"/>
                <a:lstStyle/>
                <a:p>
                  <a:endParaRPr lang="en-US"/>
                </a:p>
              </p:txBody>
            </p:sp>
          </p:grpSp>
          <p:grpSp>
            <p:nvGrpSpPr>
              <p:cNvPr id="96" name="Group 126"/>
              <p:cNvGrpSpPr>
                <a:grpSpLocks/>
              </p:cNvGrpSpPr>
              <p:nvPr/>
            </p:nvGrpSpPr>
            <p:grpSpPr bwMode="auto">
              <a:xfrm>
                <a:off x="4907" y="2827"/>
                <a:ext cx="543" cy="370"/>
                <a:chOff x="1654" y="2712"/>
                <a:chExt cx="998" cy="680"/>
              </a:xfrm>
            </p:grpSpPr>
            <p:sp>
              <p:nvSpPr>
                <p:cNvPr id="101" name="Freeform 127"/>
                <p:cNvSpPr>
                  <a:spLocks/>
                </p:cNvSpPr>
                <p:nvPr/>
              </p:nvSpPr>
              <p:spPr bwMode="gray">
                <a:xfrm>
                  <a:off x="1654" y="2712"/>
                  <a:ext cx="998" cy="680"/>
                </a:xfrm>
                <a:custGeom>
                  <a:avLst/>
                  <a:gdLst>
                    <a:gd name="T0" fmla="*/ 48495 w 378"/>
                    <a:gd name="T1" fmla="*/ 7524 h 324"/>
                    <a:gd name="T2" fmla="*/ 46307 w 378"/>
                    <a:gd name="T3" fmla="*/ 5862 h 324"/>
                    <a:gd name="T4" fmla="*/ 47463 w 378"/>
                    <a:gd name="T5" fmla="*/ 4854 h 324"/>
                    <a:gd name="T6" fmla="*/ 43344 w 378"/>
                    <a:gd name="T7" fmla="*/ 3375 h 324"/>
                    <a:gd name="T8" fmla="*/ 37620 w 378"/>
                    <a:gd name="T9" fmla="*/ 1708 h 324"/>
                    <a:gd name="T10" fmla="*/ 34748 w 378"/>
                    <a:gd name="T11" fmla="*/ 1960 h 324"/>
                    <a:gd name="T12" fmla="*/ 28469 w 378"/>
                    <a:gd name="T13" fmla="*/ 252 h 324"/>
                    <a:gd name="T14" fmla="*/ 25805 w 378"/>
                    <a:gd name="T15" fmla="*/ 445 h 324"/>
                    <a:gd name="T16" fmla="*/ 19635 w 378"/>
                    <a:gd name="T17" fmla="*/ 0 h 324"/>
                    <a:gd name="T18" fmla="*/ 6421 w 378"/>
                    <a:gd name="T19" fmla="*/ 3864 h 324"/>
                    <a:gd name="T20" fmla="*/ 3591 w 378"/>
                    <a:gd name="T21" fmla="*/ 4999 h 324"/>
                    <a:gd name="T22" fmla="*/ 4084 w 378"/>
                    <a:gd name="T23" fmla="*/ 5629 h 324"/>
                    <a:gd name="T24" fmla="*/ 0 w 378"/>
                    <a:gd name="T25" fmla="*/ 7822 h 324"/>
                    <a:gd name="T26" fmla="*/ 2817 w 378"/>
                    <a:gd name="T27" fmla="*/ 9778 h 324"/>
                    <a:gd name="T28" fmla="*/ 1547 w 378"/>
                    <a:gd name="T29" fmla="*/ 10632 h 324"/>
                    <a:gd name="T30" fmla="*/ 5151 w 378"/>
                    <a:gd name="T31" fmla="*/ 11778 h 324"/>
                    <a:gd name="T32" fmla="*/ 8058 w 378"/>
                    <a:gd name="T33" fmla="*/ 11369 h 324"/>
                    <a:gd name="T34" fmla="*/ 16821 w 378"/>
                    <a:gd name="T35" fmla="*/ 12905 h 324"/>
                    <a:gd name="T36" fmla="*/ 22988 w 378"/>
                    <a:gd name="T37" fmla="*/ 12303 h 324"/>
                    <a:gd name="T38" fmla="*/ 30811 w 378"/>
                    <a:gd name="T39" fmla="*/ 13193 h 324"/>
                    <a:gd name="T40" fmla="*/ 41058 w 378"/>
                    <a:gd name="T41" fmla="*/ 11369 h 324"/>
                    <a:gd name="T42" fmla="*/ 44263 w 378"/>
                    <a:gd name="T43" fmla="*/ 10223 h 324"/>
                    <a:gd name="T44" fmla="*/ 44020 w 378"/>
                    <a:gd name="T45" fmla="*/ 9778 h 324"/>
                    <a:gd name="T46" fmla="*/ 48495 w 378"/>
                    <a:gd name="T47" fmla="*/ 7524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rotWithShape="1">
                  <a:gsLst>
                    <a:gs pos="0">
                      <a:srgbClr val="797979"/>
                    </a:gs>
                    <a:gs pos="100000">
                      <a:srgbClr val="DDDDDD"/>
                    </a:gs>
                  </a:gsLst>
                  <a:lin ang="2700000" scaled="1"/>
                </a:gradFill>
                <a:ln w="3175">
                  <a:solidFill>
                    <a:srgbClr val="F8F8F8"/>
                  </a:solidFill>
                  <a:miter lim="800000"/>
                  <a:headEnd/>
                  <a:tailEnd/>
                </a:ln>
              </p:spPr>
              <p:txBody>
                <a:bodyPr/>
                <a:lstStyle/>
                <a:p>
                  <a:endParaRPr lang="en-US"/>
                </a:p>
              </p:txBody>
            </p:sp>
            <p:sp>
              <p:nvSpPr>
                <p:cNvPr id="102" name="Freeform 128"/>
                <p:cNvSpPr>
                  <a:spLocks/>
                </p:cNvSpPr>
                <p:nvPr/>
              </p:nvSpPr>
              <p:spPr bwMode="gray">
                <a:xfrm>
                  <a:off x="1656" y="2716"/>
                  <a:ext cx="691" cy="601"/>
                </a:xfrm>
                <a:custGeom>
                  <a:avLst/>
                  <a:gdLst>
                    <a:gd name="T0" fmla="*/ 4201 w 262"/>
                    <a:gd name="T1" fmla="*/ 10272 h 286"/>
                    <a:gd name="T2" fmla="*/ 1390 w 262"/>
                    <a:gd name="T3" fmla="*/ 8324 h 286"/>
                    <a:gd name="T4" fmla="*/ 5467 w 262"/>
                    <a:gd name="T5" fmla="*/ 6107 h 286"/>
                    <a:gd name="T6" fmla="*/ 4987 w 262"/>
                    <a:gd name="T7" fmla="*/ 5501 h 286"/>
                    <a:gd name="T8" fmla="*/ 7799 w 262"/>
                    <a:gd name="T9" fmla="*/ 4354 h 286"/>
                    <a:gd name="T10" fmla="*/ 20952 w 262"/>
                    <a:gd name="T11" fmla="*/ 445 h 286"/>
                    <a:gd name="T12" fmla="*/ 27044 w 262"/>
                    <a:gd name="T13" fmla="*/ 901 h 286"/>
                    <a:gd name="T14" fmla="*/ 29758 w 262"/>
                    <a:gd name="T15" fmla="*/ 706 h 286"/>
                    <a:gd name="T16" fmla="*/ 33424 w 262"/>
                    <a:gd name="T17" fmla="*/ 1114 h 286"/>
                    <a:gd name="T18" fmla="*/ 28360 w 262"/>
                    <a:gd name="T19" fmla="*/ 252 h 286"/>
                    <a:gd name="T20" fmla="*/ 25646 w 262"/>
                    <a:gd name="T21" fmla="*/ 445 h 286"/>
                    <a:gd name="T22" fmla="*/ 19554 w 262"/>
                    <a:gd name="T23" fmla="*/ 0 h 286"/>
                    <a:gd name="T24" fmla="*/ 6385 w 262"/>
                    <a:gd name="T25" fmla="*/ 3900 h 286"/>
                    <a:gd name="T26" fmla="*/ 3576 w 262"/>
                    <a:gd name="T27" fmla="*/ 5029 h 286"/>
                    <a:gd name="T28" fmla="*/ 4077 w 262"/>
                    <a:gd name="T29" fmla="*/ 5653 h 286"/>
                    <a:gd name="T30" fmla="*/ 0 w 262"/>
                    <a:gd name="T31" fmla="*/ 7859 h 286"/>
                    <a:gd name="T32" fmla="*/ 2811 w 262"/>
                    <a:gd name="T33" fmla="*/ 9826 h 286"/>
                    <a:gd name="T34" fmla="*/ 1546 w 262"/>
                    <a:gd name="T35" fmla="*/ 10690 h 286"/>
                    <a:gd name="T36" fmla="*/ 3429 w 262"/>
                    <a:gd name="T37" fmla="*/ 11719 h 286"/>
                    <a:gd name="T38" fmla="*/ 2957 w 262"/>
                    <a:gd name="T39" fmla="*/ 11154 h 286"/>
                    <a:gd name="T40" fmla="*/ 4201 w 262"/>
                    <a:gd name="T41" fmla="*/ 10272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2"/>
                    <a:gd name="T64" fmla="*/ 0 h 286"/>
                    <a:gd name="T65" fmla="*/ 262 w 262"/>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2" h="286">
                      <a:moveTo>
                        <a:pt x="33" y="251"/>
                      </a:moveTo>
                      <a:cubicBezTo>
                        <a:pt x="19" y="239"/>
                        <a:pt x="11" y="222"/>
                        <a:pt x="11" y="203"/>
                      </a:cubicBezTo>
                      <a:cubicBezTo>
                        <a:pt x="11" y="180"/>
                        <a:pt x="24" y="160"/>
                        <a:pt x="43" y="149"/>
                      </a:cubicBezTo>
                      <a:cubicBezTo>
                        <a:pt x="41" y="145"/>
                        <a:pt x="39" y="139"/>
                        <a:pt x="39" y="134"/>
                      </a:cubicBezTo>
                      <a:cubicBezTo>
                        <a:pt x="39" y="120"/>
                        <a:pt x="48" y="109"/>
                        <a:pt x="61" y="106"/>
                      </a:cubicBezTo>
                      <a:cubicBezTo>
                        <a:pt x="62" y="54"/>
                        <a:pt x="108" y="11"/>
                        <a:pt x="164" y="11"/>
                      </a:cubicBezTo>
                      <a:cubicBezTo>
                        <a:pt x="181" y="11"/>
                        <a:pt x="197" y="15"/>
                        <a:pt x="212" y="22"/>
                      </a:cubicBezTo>
                      <a:cubicBezTo>
                        <a:pt x="218" y="19"/>
                        <a:pt x="225" y="17"/>
                        <a:pt x="233" y="17"/>
                      </a:cubicBezTo>
                      <a:cubicBezTo>
                        <a:pt x="244" y="17"/>
                        <a:pt x="254" y="21"/>
                        <a:pt x="262" y="27"/>
                      </a:cubicBezTo>
                      <a:cubicBezTo>
                        <a:pt x="253" y="15"/>
                        <a:pt x="239"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2"/>
                        <a:pt x="18" y="281"/>
                        <a:pt x="27" y="286"/>
                      </a:cubicBezTo>
                      <a:cubicBezTo>
                        <a:pt x="24" y="282"/>
                        <a:pt x="23" y="277"/>
                        <a:pt x="23" y="272"/>
                      </a:cubicBezTo>
                      <a:cubicBezTo>
                        <a:pt x="23" y="263"/>
                        <a:pt x="27" y="256"/>
                        <a:pt x="33" y="251"/>
                      </a:cubicBezTo>
                      <a:close/>
                    </a:path>
                  </a:pathLst>
                </a:custGeom>
                <a:solidFill>
                  <a:schemeClr val="bg1"/>
                </a:solidFill>
                <a:ln w="12700">
                  <a:solidFill>
                    <a:srgbClr val="C0C0C0"/>
                  </a:solidFill>
                  <a:round/>
                  <a:headEnd/>
                  <a:tailEnd/>
                </a:ln>
              </p:spPr>
              <p:txBody>
                <a:bodyPr wrap="none" anchor="ctr"/>
                <a:lstStyle/>
                <a:p>
                  <a:endParaRPr lang="en-US"/>
                </a:p>
              </p:txBody>
            </p:sp>
          </p:grpSp>
        </p:grpSp>
      </p:grpSp>
      <p:grpSp>
        <p:nvGrpSpPr>
          <p:cNvPr id="98" name="Group 871"/>
          <p:cNvGrpSpPr>
            <a:grpSpLocks/>
          </p:cNvGrpSpPr>
          <p:nvPr/>
        </p:nvGrpSpPr>
        <p:grpSpPr bwMode="auto">
          <a:xfrm>
            <a:off x="228600" y="1831975"/>
            <a:ext cx="1219200" cy="852488"/>
            <a:chOff x="228600" y="2209800"/>
            <a:chExt cx="1219200" cy="852488"/>
          </a:xfrm>
        </p:grpSpPr>
        <p:sp>
          <p:nvSpPr>
            <p:cNvPr id="106" name="AutoShape 602"/>
            <p:cNvSpPr>
              <a:spLocks noChangeArrowheads="1"/>
            </p:cNvSpPr>
            <p:nvPr/>
          </p:nvSpPr>
          <p:spPr bwMode="gray">
            <a:xfrm>
              <a:off x="228600" y="2209800"/>
              <a:ext cx="1219200" cy="852488"/>
            </a:xfrm>
            <a:prstGeom prst="wedgeRectCallout">
              <a:avLst>
                <a:gd name="adj1" fmla="val 49127"/>
                <a:gd name="adj2" fmla="val 84047"/>
              </a:avLst>
            </a:prstGeom>
            <a:solidFill>
              <a:schemeClr val="bg1"/>
            </a:solidFill>
            <a:ln w="9525">
              <a:solidFill>
                <a:schemeClr val="accent4">
                  <a:lumMod val="60000"/>
                  <a:lumOff val="40000"/>
                </a:schemeClr>
              </a:solidFill>
              <a:miter lim="800000"/>
              <a:headEnd/>
              <a:tailEnd/>
            </a:ln>
            <a:effectLst/>
          </p:spPr>
          <p:txBody>
            <a:bodyPr/>
            <a:lstStyle/>
            <a:p>
              <a:pPr>
                <a:defRPr/>
              </a:pPr>
              <a:endParaRPr noProof="1">
                <a:ea typeface="Arial" charset="0"/>
                <a:cs typeface="Arial" charset="0"/>
              </a:endParaRPr>
            </a:p>
          </p:txBody>
        </p:sp>
        <p:sp>
          <p:nvSpPr>
            <p:cNvPr id="107" name="Text Box 542"/>
            <p:cNvSpPr txBox="1">
              <a:spLocks noChangeArrowheads="1"/>
            </p:cNvSpPr>
            <p:nvPr/>
          </p:nvSpPr>
          <p:spPr bwMode="gray">
            <a:xfrm>
              <a:off x="304800" y="2286000"/>
              <a:ext cx="1066800" cy="707886"/>
            </a:xfrm>
            <a:prstGeom prst="rect">
              <a:avLst/>
            </a:prstGeom>
            <a:noFill/>
            <a:ln w="9525">
              <a:noFill/>
              <a:miter lim="800000"/>
              <a:headEnd/>
              <a:tailEnd/>
            </a:ln>
          </p:spPr>
          <p:txBody>
            <a:bodyPr>
              <a:spAutoFit/>
            </a:bodyPr>
            <a:lstStyle/>
            <a:p>
              <a:pPr algn="ctr"/>
              <a:r>
                <a:rPr lang="en-US" sz="1000" noProof="1">
                  <a:solidFill>
                    <a:srgbClr val="333333"/>
                  </a:solidFill>
                  <a:cs typeface="Arial" pitchFamily="34" charset="0"/>
                </a:rPr>
                <a:t>Direct users to the Most optimal Edge Gateway</a:t>
              </a:r>
            </a:p>
          </p:txBody>
        </p:sp>
      </p:grpSp>
      <p:grpSp>
        <p:nvGrpSpPr>
          <p:cNvPr id="99" name="Group 869"/>
          <p:cNvGrpSpPr>
            <a:grpSpLocks/>
          </p:cNvGrpSpPr>
          <p:nvPr/>
        </p:nvGrpSpPr>
        <p:grpSpPr bwMode="auto">
          <a:xfrm>
            <a:off x="5791200" y="3962400"/>
            <a:ext cx="2209800" cy="623888"/>
            <a:chOff x="5791200" y="3962400"/>
            <a:chExt cx="2209800" cy="623888"/>
          </a:xfrm>
        </p:grpSpPr>
        <p:sp>
          <p:nvSpPr>
            <p:cNvPr id="109" name="AutoShape 602"/>
            <p:cNvSpPr>
              <a:spLocks noChangeArrowheads="1"/>
            </p:cNvSpPr>
            <p:nvPr/>
          </p:nvSpPr>
          <p:spPr bwMode="gray">
            <a:xfrm>
              <a:off x="5867400" y="3962400"/>
              <a:ext cx="2057400" cy="623888"/>
            </a:xfrm>
            <a:prstGeom prst="wedgeRectCallout">
              <a:avLst>
                <a:gd name="adj1" fmla="val -36870"/>
                <a:gd name="adj2" fmla="val 114244"/>
              </a:avLst>
            </a:prstGeom>
            <a:solidFill>
              <a:schemeClr val="bg1"/>
            </a:solidFill>
            <a:ln w="9525">
              <a:solidFill>
                <a:schemeClr val="accent4">
                  <a:lumMod val="60000"/>
                  <a:lumOff val="40000"/>
                </a:schemeClr>
              </a:solidFill>
              <a:miter lim="800000"/>
              <a:headEnd/>
              <a:tailEnd/>
            </a:ln>
            <a:effectLst/>
          </p:spPr>
          <p:txBody>
            <a:bodyPr/>
            <a:lstStyle/>
            <a:p>
              <a:pPr>
                <a:defRPr/>
              </a:pPr>
              <a:endParaRPr noProof="1">
                <a:ea typeface="Arial" charset="0"/>
                <a:cs typeface="Arial" charset="0"/>
              </a:endParaRPr>
            </a:p>
          </p:txBody>
        </p:sp>
        <p:sp>
          <p:nvSpPr>
            <p:cNvPr id="110" name="Text Box 542"/>
            <p:cNvSpPr txBox="1">
              <a:spLocks noChangeArrowheads="1"/>
            </p:cNvSpPr>
            <p:nvPr/>
          </p:nvSpPr>
          <p:spPr bwMode="gray">
            <a:xfrm>
              <a:off x="5791200" y="3962400"/>
              <a:ext cx="2209800" cy="553998"/>
            </a:xfrm>
            <a:prstGeom prst="rect">
              <a:avLst/>
            </a:prstGeom>
            <a:noFill/>
            <a:ln w="9525">
              <a:noFill/>
              <a:miter lim="800000"/>
              <a:headEnd/>
              <a:tailEnd/>
            </a:ln>
          </p:spPr>
          <p:txBody>
            <a:bodyPr>
              <a:spAutoFit/>
            </a:bodyPr>
            <a:lstStyle/>
            <a:p>
              <a:pPr algn="ctr"/>
              <a:r>
                <a:rPr lang="en-US" sz="1000" noProof="1">
                  <a:solidFill>
                    <a:srgbClr val="333333"/>
                  </a:solidFill>
                  <a:cs typeface="Arial" pitchFamily="34" charset="0"/>
                </a:rPr>
                <a:t>Remote user and office access to applications is SECURE and ACCELERATED</a:t>
              </a:r>
            </a:p>
          </p:txBody>
        </p:sp>
      </p:grpSp>
      <p:grpSp>
        <p:nvGrpSpPr>
          <p:cNvPr id="100" name="Group 322"/>
          <p:cNvGrpSpPr>
            <a:grpSpLocks/>
          </p:cNvGrpSpPr>
          <p:nvPr/>
        </p:nvGrpSpPr>
        <p:grpSpPr bwMode="auto">
          <a:xfrm>
            <a:off x="4343400" y="1981200"/>
            <a:ext cx="509588" cy="381000"/>
            <a:chOff x="1606" y="2518"/>
            <a:chExt cx="1171" cy="875"/>
          </a:xfrm>
        </p:grpSpPr>
        <p:grpSp>
          <p:nvGrpSpPr>
            <p:cNvPr id="105" name="Group 323"/>
            <p:cNvGrpSpPr>
              <a:grpSpLocks/>
            </p:cNvGrpSpPr>
            <p:nvPr/>
          </p:nvGrpSpPr>
          <p:grpSpPr bwMode="auto">
            <a:xfrm>
              <a:off x="1606" y="2518"/>
              <a:ext cx="1171" cy="875"/>
              <a:chOff x="4352" y="2518"/>
              <a:chExt cx="1171" cy="875"/>
            </a:xfrm>
          </p:grpSpPr>
          <p:sp>
            <p:nvSpPr>
              <p:cNvPr id="114" name="Freeform 324"/>
              <p:cNvSpPr>
                <a:spLocks/>
              </p:cNvSpPr>
              <p:nvPr/>
            </p:nvSpPr>
            <p:spPr bwMode="gray">
              <a:xfrm>
                <a:off x="4352" y="3126"/>
                <a:ext cx="1171" cy="208"/>
              </a:xfrm>
              <a:custGeom>
                <a:avLst/>
                <a:gdLst>
                  <a:gd name="T0" fmla="*/ 25322 w 543"/>
                  <a:gd name="T1" fmla="*/ 4587 h 96"/>
                  <a:gd name="T2" fmla="*/ 25322 w 543"/>
                  <a:gd name="T3" fmla="*/ 4587 h 96"/>
                  <a:gd name="T4" fmla="*/ 25244 w 543"/>
                  <a:gd name="T5" fmla="*/ 4385 h 96"/>
                  <a:gd name="T6" fmla="*/ 21453 w 543"/>
                  <a:gd name="T7" fmla="*/ 375 h 96"/>
                  <a:gd name="T8" fmla="*/ 20649 w 543"/>
                  <a:gd name="T9" fmla="*/ 0 h 96"/>
                  <a:gd name="T10" fmla="*/ 4673 w 543"/>
                  <a:gd name="T11" fmla="*/ 0 h 96"/>
                  <a:gd name="T12" fmla="*/ 3912 w 543"/>
                  <a:gd name="T13" fmla="*/ 325 h 96"/>
                  <a:gd name="T14" fmla="*/ 129 w 543"/>
                  <a:gd name="T15" fmla="*/ 4385 h 96"/>
                  <a:gd name="T16" fmla="*/ 0 w 543"/>
                  <a:gd name="T17" fmla="*/ 4587 h 96"/>
                  <a:gd name="T18" fmla="*/ 0 w 543"/>
                  <a:gd name="T19" fmla="*/ 4587 h 96"/>
                  <a:gd name="T20" fmla="*/ 25322 w 543"/>
                  <a:gd name="T21" fmla="*/ 458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115" name="Freeform 325"/>
              <p:cNvSpPr>
                <a:spLocks/>
              </p:cNvSpPr>
              <p:nvPr/>
            </p:nvSpPr>
            <p:spPr bwMode="gray">
              <a:xfrm>
                <a:off x="4545" y="2546"/>
                <a:ext cx="786" cy="573"/>
              </a:xfrm>
              <a:custGeom>
                <a:avLst/>
                <a:gdLst>
                  <a:gd name="T0" fmla="*/ 16482 w 364"/>
                  <a:gd name="T1" fmla="*/ 0 h 265"/>
                  <a:gd name="T2" fmla="*/ 16482 w 364"/>
                  <a:gd name="T3" fmla="*/ 11436 h 265"/>
                  <a:gd name="T4" fmla="*/ 607 w 364"/>
                  <a:gd name="T5" fmla="*/ 11436 h 265"/>
                  <a:gd name="T6" fmla="*/ 607 w 364"/>
                  <a:gd name="T7" fmla="*/ 0 h 265"/>
                  <a:gd name="T8" fmla="*/ 0 w 364"/>
                  <a:gd name="T9" fmla="*/ 0 h 265"/>
                  <a:gd name="T10" fmla="*/ 0 w 364"/>
                  <a:gd name="T11" fmla="*/ 12245 h 265"/>
                  <a:gd name="T12" fmla="*/ 281 w 364"/>
                  <a:gd name="T13" fmla="*/ 12526 h 265"/>
                  <a:gd name="T14" fmla="*/ 16847 w 364"/>
                  <a:gd name="T15" fmla="*/ 12526 h 265"/>
                  <a:gd name="T16" fmla="*/ 17085 w 364"/>
                  <a:gd name="T17" fmla="*/ 12245 h 265"/>
                  <a:gd name="T18" fmla="*/ 17085 w 364"/>
                  <a:gd name="T19" fmla="*/ 0 h 265"/>
                  <a:gd name="T20" fmla="*/ 16482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grpSp>
            <p:nvGrpSpPr>
              <p:cNvPr id="108" name="Group 326"/>
              <p:cNvGrpSpPr>
                <a:grpSpLocks/>
              </p:cNvGrpSpPr>
              <p:nvPr/>
            </p:nvGrpSpPr>
            <p:grpSpPr bwMode="auto">
              <a:xfrm>
                <a:off x="4574" y="2546"/>
                <a:ext cx="730" cy="522"/>
                <a:chOff x="4574" y="2546"/>
                <a:chExt cx="730" cy="522"/>
              </a:xfrm>
            </p:grpSpPr>
            <p:sp>
              <p:nvSpPr>
                <p:cNvPr id="128" name="Freeform 327"/>
                <p:cNvSpPr>
                  <a:spLocks/>
                </p:cNvSpPr>
                <p:nvPr/>
              </p:nvSpPr>
              <p:spPr bwMode="gray">
                <a:xfrm>
                  <a:off x="4935" y="2546"/>
                  <a:ext cx="369" cy="522"/>
                </a:xfrm>
                <a:custGeom>
                  <a:avLst/>
                  <a:gdLst>
                    <a:gd name="T0" fmla="*/ 257 w 404"/>
                    <a:gd name="T1" fmla="*/ 0 h 571"/>
                    <a:gd name="T2" fmla="*/ 0 w 404"/>
                    <a:gd name="T3" fmla="*/ 0 h 571"/>
                    <a:gd name="T4" fmla="*/ 138 w 404"/>
                    <a:gd name="T5" fmla="*/ 365 h 571"/>
                    <a:gd name="T6" fmla="*/ 257 w 404"/>
                    <a:gd name="T7" fmla="*/ 365 h 571"/>
                    <a:gd name="T8" fmla="*/ 257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129" name="Freeform 328"/>
                <p:cNvSpPr>
                  <a:spLocks/>
                </p:cNvSpPr>
                <p:nvPr/>
              </p:nvSpPr>
              <p:spPr bwMode="gray">
                <a:xfrm>
                  <a:off x="4574" y="2627"/>
                  <a:ext cx="337" cy="441"/>
                </a:xfrm>
                <a:custGeom>
                  <a:avLst/>
                  <a:gdLst>
                    <a:gd name="T0" fmla="*/ 0 w 369"/>
                    <a:gd name="T1" fmla="*/ 309 h 482"/>
                    <a:gd name="T2" fmla="*/ 235 w 369"/>
                    <a:gd name="T3" fmla="*/ 309 h 482"/>
                    <a:gd name="T4" fmla="*/ 0 w 369"/>
                    <a:gd name="T5" fmla="*/ 0 h 482"/>
                    <a:gd name="T6" fmla="*/ 0 w 369"/>
                    <a:gd name="T7" fmla="*/ 309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130" name="Freeform 329"/>
                <p:cNvSpPr>
                  <a:spLocks/>
                </p:cNvSpPr>
                <p:nvPr/>
              </p:nvSpPr>
              <p:spPr bwMode="gray">
                <a:xfrm>
                  <a:off x="4574" y="2546"/>
                  <a:ext cx="559" cy="522"/>
                </a:xfrm>
                <a:custGeom>
                  <a:avLst/>
                  <a:gdLst>
                    <a:gd name="T0" fmla="*/ 0 w 612"/>
                    <a:gd name="T1" fmla="*/ 0 h 571"/>
                    <a:gd name="T2" fmla="*/ 0 w 612"/>
                    <a:gd name="T3" fmla="*/ 57 h 571"/>
                    <a:gd name="T4" fmla="*/ 235 w 612"/>
                    <a:gd name="T5" fmla="*/ 365 h 571"/>
                    <a:gd name="T6" fmla="*/ 390 w 612"/>
                    <a:gd name="T7" fmla="*/ 365 h 571"/>
                    <a:gd name="T8" fmla="*/ 251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117" name="Freeform 330"/>
              <p:cNvSpPr>
                <a:spLocks/>
              </p:cNvSpPr>
              <p:nvPr/>
            </p:nvSpPr>
            <p:spPr bwMode="gray">
              <a:xfrm>
                <a:off x="4545" y="2518"/>
                <a:ext cx="786" cy="28"/>
              </a:xfrm>
              <a:custGeom>
                <a:avLst/>
                <a:gdLst>
                  <a:gd name="T0" fmla="*/ 607 w 364"/>
                  <a:gd name="T1" fmla="*/ 599 h 13"/>
                  <a:gd name="T2" fmla="*/ 16482 w 364"/>
                  <a:gd name="T3" fmla="*/ 599 h 13"/>
                  <a:gd name="T4" fmla="*/ 16482 w 364"/>
                  <a:gd name="T5" fmla="*/ 599 h 13"/>
                  <a:gd name="T6" fmla="*/ 17085 w 364"/>
                  <a:gd name="T7" fmla="*/ 599 h 13"/>
                  <a:gd name="T8" fmla="*/ 17085 w 364"/>
                  <a:gd name="T9" fmla="*/ 278 h 13"/>
                  <a:gd name="T10" fmla="*/ 16847 w 364"/>
                  <a:gd name="T11" fmla="*/ 0 h 13"/>
                  <a:gd name="T12" fmla="*/ 281 w 364"/>
                  <a:gd name="T13" fmla="*/ 0 h 13"/>
                  <a:gd name="T14" fmla="*/ 0 w 364"/>
                  <a:gd name="T15" fmla="*/ 278 h 13"/>
                  <a:gd name="T16" fmla="*/ 0 w 364"/>
                  <a:gd name="T17" fmla="*/ 599 h 13"/>
                  <a:gd name="T18" fmla="*/ 607 w 364"/>
                  <a:gd name="T19" fmla="*/ 599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118" name="Rectangle 331"/>
              <p:cNvSpPr>
                <a:spLocks noChangeArrowheads="1"/>
              </p:cNvSpPr>
              <p:nvPr/>
            </p:nvSpPr>
            <p:spPr bwMode="gray">
              <a:xfrm>
                <a:off x="4943" y="2526"/>
                <a:ext cx="58" cy="11"/>
              </a:xfrm>
              <a:prstGeom prst="rect">
                <a:avLst/>
              </a:prstGeom>
              <a:solidFill>
                <a:srgbClr val="DBDBDB"/>
              </a:solidFill>
              <a:ln w="9525">
                <a:noFill/>
                <a:miter lim="800000"/>
                <a:headEnd/>
                <a:tailEnd/>
              </a:ln>
            </p:spPr>
            <p:txBody>
              <a:bodyPr/>
              <a:lstStyle/>
              <a:p>
                <a:endParaRPr lang="en-US"/>
              </a:p>
            </p:txBody>
          </p:sp>
          <p:sp>
            <p:nvSpPr>
              <p:cNvPr id="119" name="Rectangle 332"/>
              <p:cNvSpPr>
                <a:spLocks noChangeArrowheads="1"/>
              </p:cNvSpPr>
              <p:nvPr/>
            </p:nvSpPr>
            <p:spPr bwMode="gray">
              <a:xfrm>
                <a:off x="4877" y="2526"/>
                <a:ext cx="58" cy="11"/>
              </a:xfrm>
              <a:prstGeom prst="rect">
                <a:avLst/>
              </a:prstGeom>
              <a:solidFill>
                <a:srgbClr val="DBDBDB"/>
              </a:solidFill>
              <a:ln w="9525">
                <a:noFill/>
                <a:miter lim="800000"/>
                <a:headEnd/>
                <a:tailEnd/>
              </a:ln>
            </p:spPr>
            <p:txBody>
              <a:bodyPr/>
              <a:lstStyle/>
              <a:p>
                <a:endParaRPr lang="en-US"/>
              </a:p>
            </p:txBody>
          </p:sp>
          <p:sp>
            <p:nvSpPr>
              <p:cNvPr id="120" name="Rectangle 333"/>
              <p:cNvSpPr>
                <a:spLocks noChangeArrowheads="1"/>
              </p:cNvSpPr>
              <p:nvPr/>
            </p:nvSpPr>
            <p:spPr bwMode="gray">
              <a:xfrm>
                <a:off x="5213" y="3096"/>
                <a:ext cx="91" cy="32"/>
              </a:xfrm>
              <a:prstGeom prst="rect">
                <a:avLst/>
              </a:prstGeom>
              <a:solidFill>
                <a:srgbClr val="545454"/>
              </a:solidFill>
              <a:ln w="9525">
                <a:noFill/>
                <a:miter lim="800000"/>
                <a:headEnd/>
                <a:tailEnd/>
              </a:ln>
            </p:spPr>
            <p:txBody>
              <a:bodyPr/>
              <a:lstStyle/>
              <a:p>
                <a:endParaRPr lang="en-US"/>
              </a:p>
            </p:txBody>
          </p:sp>
          <p:sp>
            <p:nvSpPr>
              <p:cNvPr id="121" name="Rectangle 334"/>
              <p:cNvSpPr>
                <a:spLocks noChangeArrowheads="1"/>
              </p:cNvSpPr>
              <p:nvPr/>
            </p:nvSpPr>
            <p:spPr bwMode="gray">
              <a:xfrm>
                <a:off x="4574" y="3096"/>
                <a:ext cx="90" cy="32"/>
              </a:xfrm>
              <a:prstGeom prst="rect">
                <a:avLst/>
              </a:prstGeom>
              <a:solidFill>
                <a:srgbClr val="545454"/>
              </a:solidFill>
              <a:ln w="9525">
                <a:noFill/>
                <a:miter lim="800000"/>
                <a:headEnd/>
                <a:tailEnd/>
              </a:ln>
            </p:spPr>
            <p:txBody>
              <a:bodyPr/>
              <a:lstStyle/>
              <a:p>
                <a:endParaRPr lang="en-US"/>
              </a:p>
            </p:txBody>
          </p:sp>
          <p:sp>
            <p:nvSpPr>
              <p:cNvPr id="122"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w="9525">
                <a:noFill/>
                <a:miter lim="800000"/>
                <a:headEnd/>
                <a:tailEnd/>
              </a:ln>
            </p:spPr>
            <p:txBody>
              <a:bodyPr/>
              <a:lstStyle/>
              <a:p>
                <a:endParaRPr lang="en-US"/>
              </a:p>
            </p:txBody>
          </p:sp>
          <p:sp>
            <p:nvSpPr>
              <p:cNvPr id="123" name="Freeform 336"/>
              <p:cNvSpPr>
                <a:spLocks/>
              </p:cNvSpPr>
              <p:nvPr/>
            </p:nvSpPr>
            <p:spPr bwMode="gray">
              <a:xfrm>
                <a:off x="4352" y="3355"/>
                <a:ext cx="1171" cy="38"/>
              </a:xfrm>
              <a:custGeom>
                <a:avLst/>
                <a:gdLst>
                  <a:gd name="T0" fmla="*/ 0 w 543"/>
                  <a:gd name="T1" fmla="*/ 0 h 17"/>
                  <a:gd name="T2" fmla="*/ 0 w 543"/>
                  <a:gd name="T3" fmla="*/ 400 h 17"/>
                  <a:gd name="T4" fmla="*/ 600 w 543"/>
                  <a:gd name="T5" fmla="*/ 950 h 17"/>
                  <a:gd name="T6" fmla="*/ 24759 w 543"/>
                  <a:gd name="T7" fmla="*/ 950 h 17"/>
                  <a:gd name="T8" fmla="*/ 25322 w 543"/>
                  <a:gd name="T9" fmla="*/ 400 h 17"/>
                  <a:gd name="T10" fmla="*/ 25322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124" name="Freeform 337"/>
              <p:cNvSpPr>
                <a:spLocks/>
              </p:cNvSpPr>
              <p:nvPr/>
            </p:nvSpPr>
            <p:spPr bwMode="gray">
              <a:xfrm>
                <a:off x="4458" y="3139"/>
                <a:ext cx="960" cy="107"/>
              </a:xfrm>
              <a:custGeom>
                <a:avLst/>
                <a:gdLst>
                  <a:gd name="T0" fmla="*/ 18928 w 445"/>
                  <a:gd name="T1" fmla="*/ 343 h 49"/>
                  <a:gd name="T2" fmla="*/ 18173 w 445"/>
                  <a:gd name="T3" fmla="*/ 0 h 49"/>
                  <a:gd name="T4" fmla="*/ 2662 w 445"/>
                  <a:gd name="T5" fmla="*/ 0 h 49"/>
                  <a:gd name="T6" fmla="*/ 1907 w 445"/>
                  <a:gd name="T7" fmla="*/ 343 h 49"/>
                  <a:gd name="T8" fmla="*/ 0 w 445"/>
                  <a:gd name="T9" fmla="*/ 2437 h 49"/>
                  <a:gd name="T10" fmla="*/ 20794 w 445"/>
                  <a:gd name="T11" fmla="*/ 2437 h 49"/>
                  <a:gd name="T12" fmla="*/ 18928 w 445"/>
                  <a:gd name="T13" fmla="*/ 343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w="9525">
                <a:noFill/>
                <a:round/>
                <a:headEnd/>
                <a:tailEnd/>
              </a:ln>
            </p:spPr>
            <p:txBody>
              <a:bodyPr/>
              <a:lstStyle/>
              <a:p>
                <a:endParaRPr lang="en-US"/>
              </a:p>
            </p:txBody>
          </p:sp>
          <p:sp>
            <p:nvSpPr>
              <p:cNvPr id="125" name="Freeform 338"/>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w="9525">
                <a:noFill/>
                <a:round/>
                <a:headEnd/>
                <a:tailEnd/>
              </a:ln>
            </p:spPr>
            <p:txBody>
              <a:bodyPr/>
              <a:lstStyle/>
              <a:p>
                <a:endParaRPr lang="en-US"/>
              </a:p>
            </p:txBody>
          </p:sp>
          <p:sp>
            <p:nvSpPr>
              <p:cNvPr id="126" name="Freeform 339"/>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w="9525">
                <a:noFill/>
                <a:round/>
                <a:headEnd/>
                <a:tailEnd/>
              </a:ln>
            </p:spPr>
            <p:txBody>
              <a:bodyPr/>
              <a:lstStyle/>
              <a:p>
                <a:endParaRPr lang="en-US"/>
              </a:p>
            </p:txBody>
          </p:sp>
          <p:sp>
            <p:nvSpPr>
              <p:cNvPr id="127" name="Rectangle 340"/>
              <p:cNvSpPr>
                <a:spLocks noChangeArrowheads="1"/>
              </p:cNvSpPr>
              <p:nvPr/>
            </p:nvSpPr>
            <p:spPr bwMode="gray">
              <a:xfrm>
                <a:off x="4574" y="2546"/>
                <a:ext cx="729" cy="522"/>
              </a:xfrm>
              <a:prstGeom prst="rect">
                <a:avLst/>
              </a:prstGeom>
              <a:noFill/>
              <a:ln w="12700">
                <a:solidFill>
                  <a:srgbClr val="C0C0C0"/>
                </a:solidFill>
                <a:miter lim="800000"/>
                <a:headEnd/>
                <a:tailEnd/>
              </a:ln>
            </p:spPr>
            <p:txBody>
              <a:bodyPr wrap="none" anchor="ctr"/>
              <a:lstStyle/>
              <a:p>
                <a:endParaRPr lang="en-US"/>
              </a:p>
            </p:txBody>
          </p:sp>
        </p:grpSp>
        <p:sp>
          <p:nvSpPr>
            <p:cNvPr id="113" name="Freeform 341"/>
            <p:cNvSpPr>
              <a:spLocks noEditPoints="1"/>
            </p:cNvSpPr>
            <p:nvPr/>
          </p:nvSpPr>
          <p:spPr bwMode="gray">
            <a:xfrm>
              <a:off x="1749" y="3148"/>
              <a:ext cx="885" cy="87"/>
            </a:xfrm>
            <a:custGeom>
              <a:avLst/>
              <a:gdLst>
                <a:gd name="T0" fmla="*/ 33 w 1272"/>
                <a:gd name="T1" fmla="*/ 1 h 125"/>
                <a:gd name="T2" fmla="*/ 45 w 1272"/>
                <a:gd name="T3" fmla="*/ 1 h 125"/>
                <a:gd name="T4" fmla="*/ 80 w 1272"/>
                <a:gd name="T5" fmla="*/ 1 h 125"/>
                <a:gd name="T6" fmla="*/ 81 w 1272"/>
                <a:gd name="T7" fmla="*/ 1 h 125"/>
                <a:gd name="T8" fmla="*/ 102 w 1272"/>
                <a:gd name="T9" fmla="*/ 1 h 125"/>
                <a:gd name="T10" fmla="*/ 125 w 1272"/>
                <a:gd name="T11" fmla="*/ 1 h 125"/>
                <a:gd name="T12" fmla="*/ 127 w 1272"/>
                <a:gd name="T13" fmla="*/ 1 h 125"/>
                <a:gd name="T14" fmla="*/ 162 w 1272"/>
                <a:gd name="T15" fmla="*/ 1 h 125"/>
                <a:gd name="T16" fmla="*/ 163 w 1272"/>
                <a:gd name="T17" fmla="*/ 1 h 125"/>
                <a:gd name="T18" fmla="*/ 189 w 1272"/>
                <a:gd name="T19" fmla="*/ 1 h 125"/>
                <a:gd name="T20" fmla="*/ 27 w 1272"/>
                <a:gd name="T21" fmla="*/ 5 h 125"/>
                <a:gd name="T22" fmla="*/ 54 w 1272"/>
                <a:gd name="T23" fmla="*/ 2 h 125"/>
                <a:gd name="T24" fmla="*/ 65 w 1272"/>
                <a:gd name="T25" fmla="*/ 5 h 125"/>
                <a:gd name="T26" fmla="*/ 88 w 1272"/>
                <a:gd name="T27" fmla="*/ 2 h 125"/>
                <a:gd name="T28" fmla="*/ 90 w 1272"/>
                <a:gd name="T29" fmla="*/ 5 h 125"/>
                <a:gd name="T30" fmla="*/ 113 w 1272"/>
                <a:gd name="T31" fmla="*/ 5 h 125"/>
                <a:gd name="T32" fmla="*/ 136 w 1272"/>
                <a:gd name="T33" fmla="*/ 5 h 125"/>
                <a:gd name="T34" fmla="*/ 147 w 1272"/>
                <a:gd name="T35" fmla="*/ 2 h 125"/>
                <a:gd name="T36" fmla="*/ 173 w 1272"/>
                <a:gd name="T37" fmla="*/ 5 h 125"/>
                <a:gd name="T38" fmla="*/ 175 w 1272"/>
                <a:gd name="T39" fmla="*/ 5 h 125"/>
                <a:gd name="T40" fmla="*/ 44 w 1272"/>
                <a:gd name="T41" fmla="*/ 6 h 125"/>
                <a:gd name="T42" fmla="*/ 46 w 1272"/>
                <a:gd name="T43" fmla="*/ 6 h 125"/>
                <a:gd name="T44" fmla="*/ 70 w 1272"/>
                <a:gd name="T45" fmla="*/ 9 h 125"/>
                <a:gd name="T46" fmla="*/ 93 w 1272"/>
                <a:gd name="T47" fmla="*/ 6 h 125"/>
                <a:gd name="T48" fmla="*/ 95 w 1272"/>
                <a:gd name="T49" fmla="*/ 9 h 125"/>
                <a:gd name="T50" fmla="*/ 131 w 1272"/>
                <a:gd name="T51" fmla="*/ 9 h 125"/>
                <a:gd name="T52" fmla="*/ 143 w 1272"/>
                <a:gd name="T53" fmla="*/ 9 h 125"/>
                <a:gd name="T54" fmla="*/ 170 w 1272"/>
                <a:gd name="T55" fmla="*/ 9 h 125"/>
                <a:gd name="T56" fmla="*/ 171 w 1272"/>
                <a:gd name="T57" fmla="*/ 9 h 125"/>
                <a:gd name="T58" fmla="*/ 184 w 1272"/>
                <a:gd name="T59" fmla="*/ 9 h 125"/>
                <a:gd name="T60" fmla="*/ 45 w 1272"/>
                <a:gd name="T61" fmla="*/ 9 h 125"/>
                <a:gd name="T62" fmla="*/ 56 w 1272"/>
                <a:gd name="T63" fmla="*/ 13 h 125"/>
                <a:gd name="T64" fmla="*/ 83 w 1272"/>
                <a:gd name="T65" fmla="*/ 9 h 125"/>
                <a:gd name="T66" fmla="*/ 84 w 1272"/>
                <a:gd name="T67" fmla="*/ 13 h 125"/>
                <a:gd name="T68" fmla="*/ 109 w 1272"/>
                <a:gd name="T69" fmla="*/ 9 h 125"/>
                <a:gd name="T70" fmla="*/ 123 w 1272"/>
                <a:gd name="T71" fmla="*/ 9 h 125"/>
                <a:gd name="T72" fmla="*/ 137 w 1272"/>
                <a:gd name="T73" fmla="*/ 13 h 125"/>
                <a:gd name="T74" fmla="*/ 176 w 1272"/>
                <a:gd name="T75" fmla="*/ 12 h 125"/>
                <a:gd name="T76" fmla="*/ 196 w 1272"/>
                <a:gd name="T77" fmla="*/ 9 h 125"/>
                <a:gd name="T78" fmla="*/ 35 w 1272"/>
                <a:gd name="T79" fmla="*/ 13 h 125"/>
                <a:gd name="T80" fmla="*/ 49 w 1272"/>
                <a:gd name="T81" fmla="*/ 16 h 125"/>
                <a:gd name="T82" fmla="*/ 75 w 1272"/>
                <a:gd name="T83" fmla="*/ 16 h 125"/>
                <a:gd name="T84" fmla="*/ 91 w 1272"/>
                <a:gd name="T85" fmla="*/ 13 h 125"/>
                <a:gd name="T86" fmla="*/ 104 w 1272"/>
                <a:gd name="T87" fmla="*/ 13 h 125"/>
                <a:gd name="T88" fmla="*/ 131 w 1272"/>
                <a:gd name="T89" fmla="*/ 16 h 125"/>
                <a:gd name="T90" fmla="*/ 156 w 1272"/>
                <a:gd name="T91" fmla="*/ 13 h 125"/>
                <a:gd name="T92" fmla="*/ 160 w 1272"/>
                <a:gd name="T93" fmla="*/ 16 h 125"/>
                <a:gd name="T94" fmla="*/ 3 w 1272"/>
                <a:gd name="T95" fmla="*/ 17 h 125"/>
                <a:gd name="T96" fmla="*/ 26 w 1272"/>
                <a:gd name="T97" fmla="*/ 20 h 125"/>
                <a:gd name="T98" fmla="*/ 28 w 1272"/>
                <a:gd name="T99" fmla="*/ 20 h 125"/>
                <a:gd name="T100" fmla="*/ 61 w 1272"/>
                <a:gd name="T101" fmla="*/ 20 h 125"/>
                <a:gd name="T102" fmla="*/ 148 w 1272"/>
                <a:gd name="T103" fmla="*/ 17 h 125"/>
                <a:gd name="T104" fmla="*/ 165 w 1272"/>
                <a:gd name="T105" fmla="*/ 18 h 125"/>
                <a:gd name="T106" fmla="*/ 179 w 1272"/>
                <a:gd name="T107" fmla="*/ 18 h 125"/>
                <a:gd name="T108" fmla="*/ 179 w 1272"/>
                <a:gd name="T109" fmla="*/ 18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w="9525">
              <a:noFill/>
              <a:round/>
              <a:headEnd/>
              <a:tailEnd/>
            </a:ln>
          </p:spPr>
          <p:txBody>
            <a:bodyPr/>
            <a:lstStyle/>
            <a:p>
              <a:endParaRPr lang="en-US"/>
            </a:p>
          </p:txBody>
        </p:sp>
      </p:grpSp>
      <p:grpSp>
        <p:nvGrpSpPr>
          <p:cNvPr id="111" name="Group 23"/>
          <p:cNvGrpSpPr>
            <a:grpSpLocks/>
          </p:cNvGrpSpPr>
          <p:nvPr/>
        </p:nvGrpSpPr>
        <p:grpSpPr bwMode="auto">
          <a:xfrm flipH="1">
            <a:off x="3886200" y="1905000"/>
            <a:ext cx="473075" cy="457200"/>
            <a:chOff x="3261" y="2591"/>
            <a:chExt cx="1011" cy="977"/>
          </a:xfrm>
        </p:grpSpPr>
        <p:pic>
          <p:nvPicPr>
            <p:cNvPr id="132" name="Picture 24"/>
            <p:cNvPicPr>
              <a:picLocks noChangeAspect="1" noChangeArrowheads="1"/>
            </p:cNvPicPr>
            <p:nvPr/>
          </p:nvPicPr>
          <p:blipFill>
            <a:blip r:embed="rId6" cstate="print">
              <a:lum bright="18000"/>
            </a:blip>
            <a:srcRect/>
            <a:stretch>
              <a:fillRect/>
            </a:stretch>
          </p:blipFill>
          <p:spPr bwMode="gray">
            <a:xfrm>
              <a:off x="3288" y="3398"/>
              <a:ext cx="984" cy="170"/>
            </a:xfrm>
            <a:prstGeom prst="rect">
              <a:avLst/>
            </a:prstGeom>
            <a:noFill/>
            <a:ln w="9525">
              <a:noFill/>
              <a:miter lim="800000"/>
              <a:headEnd/>
              <a:tailEnd/>
            </a:ln>
          </p:spPr>
        </p:pic>
        <p:grpSp>
          <p:nvGrpSpPr>
            <p:cNvPr id="112" name="Group 25"/>
            <p:cNvGrpSpPr>
              <a:grpSpLocks/>
            </p:cNvGrpSpPr>
            <p:nvPr/>
          </p:nvGrpSpPr>
          <p:grpSpPr bwMode="auto">
            <a:xfrm>
              <a:off x="3261" y="2591"/>
              <a:ext cx="888" cy="941"/>
              <a:chOff x="3261" y="2581"/>
              <a:chExt cx="888" cy="941"/>
            </a:xfrm>
          </p:grpSpPr>
          <p:sp>
            <p:nvSpPr>
              <p:cNvPr id="134" name="AutoShape 26"/>
              <p:cNvSpPr>
                <a:spLocks noChangeAspect="1" noChangeArrowheads="1" noTextEdit="1"/>
              </p:cNvSpPr>
              <p:nvPr/>
            </p:nvSpPr>
            <p:spPr bwMode="gray">
              <a:xfrm>
                <a:off x="3261" y="2598"/>
                <a:ext cx="840" cy="897"/>
              </a:xfrm>
              <a:prstGeom prst="rect">
                <a:avLst/>
              </a:prstGeom>
              <a:noFill/>
              <a:ln w="9525">
                <a:noFill/>
                <a:miter lim="800000"/>
                <a:headEnd/>
                <a:tailEnd/>
              </a:ln>
            </p:spPr>
            <p:txBody>
              <a:bodyPr/>
              <a:lstStyle/>
              <a:p>
                <a:endParaRPr lang="en-US"/>
              </a:p>
            </p:txBody>
          </p:sp>
          <p:sp>
            <p:nvSpPr>
              <p:cNvPr id="135" name="Freeform 27"/>
              <p:cNvSpPr>
                <a:spLocks/>
              </p:cNvSpPr>
              <p:nvPr/>
            </p:nvSpPr>
            <p:spPr bwMode="gray">
              <a:xfrm>
                <a:off x="3510" y="3048"/>
                <a:ext cx="639" cy="474"/>
              </a:xfrm>
              <a:custGeom>
                <a:avLst/>
                <a:gdLst>
                  <a:gd name="T0" fmla="*/ 1 w 2937"/>
                  <a:gd name="T1" fmla="*/ 1 h 2178"/>
                  <a:gd name="T2" fmla="*/ 1 w 2937"/>
                  <a:gd name="T3" fmla="*/ 0 h 2178"/>
                  <a:gd name="T4" fmla="*/ 0 w 2937"/>
                  <a:gd name="T5" fmla="*/ 0 h 2178"/>
                  <a:gd name="T6" fmla="*/ 0 w 2937"/>
                  <a:gd name="T7" fmla="*/ 0 h 2178"/>
                  <a:gd name="T8" fmla="*/ 0 w 2937"/>
                  <a:gd name="T9" fmla="*/ 0 h 2178"/>
                  <a:gd name="T10" fmla="*/ 0 w 2937"/>
                  <a:gd name="T11" fmla="*/ 0 h 2178"/>
                  <a:gd name="T12" fmla="*/ 0 w 2937"/>
                  <a:gd name="T13" fmla="*/ 1 h 2178"/>
                  <a:gd name="T14" fmla="*/ 0 w 2937"/>
                  <a:gd name="T15" fmla="*/ 1 h 2178"/>
                  <a:gd name="T16" fmla="*/ 1 w 2937"/>
                  <a:gd name="T17" fmla="*/ 1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w="9525">
                <a:noFill/>
                <a:round/>
                <a:headEnd/>
                <a:tailEnd/>
              </a:ln>
            </p:spPr>
            <p:txBody>
              <a:bodyPr/>
              <a:lstStyle/>
              <a:p>
                <a:endParaRPr lang="en-US"/>
              </a:p>
            </p:txBody>
          </p:sp>
          <p:sp>
            <p:nvSpPr>
              <p:cNvPr id="136"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w="9525">
                <a:noFill/>
                <a:round/>
                <a:headEnd/>
                <a:tailEnd/>
              </a:ln>
            </p:spPr>
            <p:txBody>
              <a:bodyPr/>
              <a:lstStyle/>
              <a:p>
                <a:endParaRPr lang="en-US"/>
              </a:p>
            </p:txBody>
          </p:sp>
          <p:sp>
            <p:nvSpPr>
              <p:cNvPr id="137"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1 h 1580"/>
                  <a:gd name="T8" fmla="*/ 0 w 805"/>
                  <a:gd name="T9" fmla="*/ 1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w="9525">
                <a:noFill/>
                <a:round/>
                <a:headEnd/>
                <a:tailEnd/>
              </a:ln>
            </p:spPr>
            <p:txBody>
              <a:bodyPr/>
              <a:lstStyle/>
              <a:p>
                <a:endParaRPr lang="en-US"/>
              </a:p>
            </p:txBody>
          </p:sp>
          <p:sp>
            <p:nvSpPr>
              <p:cNvPr id="138"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1 h 1701"/>
                  <a:gd name="T8" fmla="*/ 0 w 877"/>
                  <a:gd name="T9" fmla="*/ 1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w="9525">
                <a:noFill/>
                <a:round/>
                <a:headEnd/>
                <a:tailEnd/>
              </a:ln>
            </p:spPr>
            <p:txBody>
              <a:bodyPr/>
              <a:lstStyle/>
              <a:p>
                <a:endParaRPr lang="en-US"/>
              </a:p>
            </p:txBody>
          </p:sp>
          <p:sp>
            <p:nvSpPr>
              <p:cNvPr id="139" name="Freeform 33"/>
              <p:cNvSpPr>
                <a:spLocks/>
              </p:cNvSpPr>
              <p:nvPr/>
            </p:nvSpPr>
            <p:spPr bwMode="gray">
              <a:xfrm>
                <a:off x="3557" y="2649"/>
                <a:ext cx="342" cy="439"/>
              </a:xfrm>
              <a:custGeom>
                <a:avLst/>
                <a:gdLst>
                  <a:gd name="T0" fmla="*/ 1 w 1572"/>
                  <a:gd name="T1" fmla="*/ 0 h 2024"/>
                  <a:gd name="T2" fmla="*/ 1 w 1572"/>
                  <a:gd name="T3" fmla="*/ 0 h 2024"/>
                  <a:gd name="T4" fmla="*/ 0 w 1572"/>
                  <a:gd name="T5" fmla="*/ 0 h 2024"/>
                  <a:gd name="T6" fmla="*/ 0 w 1572"/>
                  <a:gd name="T7" fmla="*/ 0 h 2024"/>
                  <a:gd name="T8" fmla="*/ 0 w 1572"/>
                  <a:gd name="T9" fmla="*/ 0 h 2024"/>
                  <a:gd name="T10" fmla="*/ 0 w 1572"/>
                  <a:gd name="T11" fmla="*/ 1 h 2024"/>
                  <a:gd name="T12" fmla="*/ 0 w 1572"/>
                  <a:gd name="T13" fmla="*/ 1 h 2024"/>
                  <a:gd name="T14" fmla="*/ 1 w 1572"/>
                  <a:gd name="T15" fmla="*/ 0 h 2024"/>
                  <a:gd name="T16" fmla="*/ 1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w="9525">
                <a:noFill/>
                <a:round/>
                <a:headEnd/>
                <a:tailEnd/>
              </a:ln>
            </p:spPr>
            <p:txBody>
              <a:bodyPr/>
              <a:lstStyle/>
              <a:p>
                <a:endParaRPr lang="en-US"/>
              </a:p>
            </p:txBody>
          </p:sp>
          <p:sp>
            <p:nvSpPr>
              <p:cNvPr id="140"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1 w 1776"/>
                  <a:gd name="T7" fmla="*/ 1 h 1697"/>
                  <a:gd name="T8" fmla="*/ 1 w 1776"/>
                  <a:gd name="T9" fmla="*/ 1 h 1697"/>
                  <a:gd name="T10" fmla="*/ 1 w 1776"/>
                  <a:gd name="T11" fmla="*/ 1 h 1697"/>
                  <a:gd name="T12" fmla="*/ 1 w 1776"/>
                  <a:gd name="T13" fmla="*/ 0 h 1697"/>
                  <a:gd name="T14" fmla="*/ 1 w 1776"/>
                  <a:gd name="T15" fmla="*/ 0 h 1697"/>
                  <a:gd name="T16" fmla="*/ 1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w="9525">
                <a:noFill/>
                <a:round/>
                <a:headEnd/>
                <a:tailEnd/>
              </a:ln>
            </p:spPr>
            <p:txBody>
              <a:bodyPr/>
              <a:lstStyle/>
              <a:p>
                <a:endParaRPr lang="en-US"/>
              </a:p>
            </p:txBody>
          </p:sp>
          <p:sp>
            <p:nvSpPr>
              <p:cNvPr id="141"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w="9525">
                <a:noFill/>
                <a:round/>
                <a:headEnd/>
                <a:tailEnd/>
              </a:ln>
            </p:spPr>
            <p:txBody>
              <a:bodyPr/>
              <a:lstStyle/>
              <a:p>
                <a:endParaRPr lang="en-US"/>
              </a:p>
            </p:txBody>
          </p:sp>
          <p:sp>
            <p:nvSpPr>
              <p:cNvPr id="142"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w="9525">
                <a:noFill/>
                <a:round/>
                <a:headEnd/>
                <a:tailEnd/>
              </a:ln>
            </p:spPr>
            <p:txBody>
              <a:bodyPr/>
              <a:lstStyle/>
              <a:p>
                <a:endParaRPr lang="en-US"/>
              </a:p>
            </p:txBody>
          </p:sp>
          <p:sp>
            <p:nvSpPr>
              <p:cNvPr id="143"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144"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w="9525">
                <a:noFill/>
                <a:round/>
                <a:headEnd/>
                <a:tailEnd/>
              </a:ln>
            </p:spPr>
            <p:txBody>
              <a:bodyPr/>
              <a:lstStyle/>
              <a:p>
                <a:endParaRPr lang="en-US"/>
              </a:p>
            </p:txBody>
          </p:sp>
          <p:sp>
            <p:nvSpPr>
              <p:cNvPr id="145" name="Line 51"/>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146" name="Line 52"/>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147"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w="9525">
                <a:noFill/>
                <a:round/>
                <a:headEnd/>
                <a:tailEnd/>
              </a:ln>
            </p:spPr>
            <p:txBody>
              <a:bodyPr/>
              <a:lstStyle/>
              <a:p>
                <a:endParaRPr lang="en-US"/>
              </a:p>
            </p:txBody>
          </p:sp>
          <p:sp>
            <p:nvSpPr>
              <p:cNvPr id="148"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149"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w="9525">
                <a:noFill/>
                <a:round/>
                <a:headEnd/>
                <a:tailEnd/>
              </a:ln>
            </p:spPr>
            <p:txBody>
              <a:bodyPr/>
              <a:lstStyle/>
              <a:p>
                <a:endParaRPr lang="en-US"/>
              </a:p>
            </p:txBody>
          </p:sp>
        </p:grpSp>
      </p:grpSp>
      <p:sp>
        <p:nvSpPr>
          <p:cNvPr id="150" name="Text Box 541"/>
          <p:cNvSpPr txBox="1">
            <a:spLocks noChangeArrowheads="1"/>
          </p:cNvSpPr>
          <p:nvPr/>
        </p:nvSpPr>
        <p:spPr bwMode="gray">
          <a:xfrm>
            <a:off x="3962400" y="5638800"/>
            <a:ext cx="976313" cy="246063"/>
          </a:xfrm>
          <a:prstGeom prst="rect">
            <a:avLst/>
          </a:prstGeom>
          <a:noFill/>
          <a:ln w="9525">
            <a:noFill/>
            <a:miter lim="800000"/>
            <a:headEnd/>
            <a:tailEnd/>
          </a:ln>
        </p:spPr>
        <p:txBody>
          <a:bodyPr wrap="none">
            <a:spAutoFit/>
          </a:bodyPr>
          <a:lstStyle/>
          <a:p>
            <a:pPr algn="ctr"/>
            <a:r>
              <a:rPr lang="en-US" sz="1000" b="1" noProof="1">
                <a:solidFill>
                  <a:srgbClr val="333333"/>
                </a:solidFill>
                <a:cs typeface="Arial" pitchFamily="34" charset="0"/>
              </a:rPr>
              <a:t>Remote User</a:t>
            </a:r>
          </a:p>
        </p:txBody>
      </p:sp>
      <p:grpSp>
        <p:nvGrpSpPr>
          <p:cNvPr id="116" name="Group 322"/>
          <p:cNvGrpSpPr>
            <a:grpSpLocks/>
          </p:cNvGrpSpPr>
          <p:nvPr/>
        </p:nvGrpSpPr>
        <p:grpSpPr bwMode="auto">
          <a:xfrm>
            <a:off x="4343400" y="5257800"/>
            <a:ext cx="509588" cy="381000"/>
            <a:chOff x="1606" y="2518"/>
            <a:chExt cx="1171" cy="875"/>
          </a:xfrm>
        </p:grpSpPr>
        <p:grpSp>
          <p:nvGrpSpPr>
            <p:cNvPr id="131" name="Group 323"/>
            <p:cNvGrpSpPr>
              <a:grpSpLocks/>
            </p:cNvGrpSpPr>
            <p:nvPr/>
          </p:nvGrpSpPr>
          <p:grpSpPr bwMode="auto">
            <a:xfrm>
              <a:off x="1606" y="2518"/>
              <a:ext cx="1171" cy="875"/>
              <a:chOff x="4352" y="2518"/>
              <a:chExt cx="1171" cy="875"/>
            </a:xfrm>
          </p:grpSpPr>
          <p:sp>
            <p:nvSpPr>
              <p:cNvPr id="154" name="Freeform 324"/>
              <p:cNvSpPr>
                <a:spLocks/>
              </p:cNvSpPr>
              <p:nvPr/>
            </p:nvSpPr>
            <p:spPr bwMode="gray">
              <a:xfrm>
                <a:off x="4352" y="3126"/>
                <a:ext cx="1171" cy="208"/>
              </a:xfrm>
              <a:custGeom>
                <a:avLst/>
                <a:gdLst>
                  <a:gd name="T0" fmla="*/ 25322 w 543"/>
                  <a:gd name="T1" fmla="*/ 4587 h 96"/>
                  <a:gd name="T2" fmla="*/ 25322 w 543"/>
                  <a:gd name="T3" fmla="*/ 4587 h 96"/>
                  <a:gd name="T4" fmla="*/ 25244 w 543"/>
                  <a:gd name="T5" fmla="*/ 4385 h 96"/>
                  <a:gd name="T6" fmla="*/ 21453 w 543"/>
                  <a:gd name="T7" fmla="*/ 375 h 96"/>
                  <a:gd name="T8" fmla="*/ 20649 w 543"/>
                  <a:gd name="T9" fmla="*/ 0 h 96"/>
                  <a:gd name="T10" fmla="*/ 4673 w 543"/>
                  <a:gd name="T11" fmla="*/ 0 h 96"/>
                  <a:gd name="T12" fmla="*/ 3912 w 543"/>
                  <a:gd name="T13" fmla="*/ 325 h 96"/>
                  <a:gd name="T14" fmla="*/ 129 w 543"/>
                  <a:gd name="T15" fmla="*/ 4385 h 96"/>
                  <a:gd name="T16" fmla="*/ 0 w 543"/>
                  <a:gd name="T17" fmla="*/ 4587 h 96"/>
                  <a:gd name="T18" fmla="*/ 0 w 543"/>
                  <a:gd name="T19" fmla="*/ 4587 h 96"/>
                  <a:gd name="T20" fmla="*/ 25322 w 543"/>
                  <a:gd name="T21" fmla="*/ 458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155" name="Freeform 325"/>
              <p:cNvSpPr>
                <a:spLocks/>
              </p:cNvSpPr>
              <p:nvPr/>
            </p:nvSpPr>
            <p:spPr bwMode="gray">
              <a:xfrm>
                <a:off x="4545" y="2546"/>
                <a:ext cx="786" cy="573"/>
              </a:xfrm>
              <a:custGeom>
                <a:avLst/>
                <a:gdLst>
                  <a:gd name="T0" fmla="*/ 16482 w 364"/>
                  <a:gd name="T1" fmla="*/ 0 h 265"/>
                  <a:gd name="T2" fmla="*/ 16482 w 364"/>
                  <a:gd name="T3" fmla="*/ 11436 h 265"/>
                  <a:gd name="T4" fmla="*/ 607 w 364"/>
                  <a:gd name="T5" fmla="*/ 11436 h 265"/>
                  <a:gd name="T6" fmla="*/ 607 w 364"/>
                  <a:gd name="T7" fmla="*/ 0 h 265"/>
                  <a:gd name="T8" fmla="*/ 0 w 364"/>
                  <a:gd name="T9" fmla="*/ 0 h 265"/>
                  <a:gd name="T10" fmla="*/ 0 w 364"/>
                  <a:gd name="T11" fmla="*/ 12245 h 265"/>
                  <a:gd name="T12" fmla="*/ 281 w 364"/>
                  <a:gd name="T13" fmla="*/ 12526 h 265"/>
                  <a:gd name="T14" fmla="*/ 16847 w 364"/>
                  <a:gd name="T15" fmla="*/ 12526 h 265"/>
                  <a:gd name="T16" fmla="*/ 17085 w 364"/>
                  <a:gd name="T17" fmla="*/ 12245 h 265"/>
                  <a:gd name="T18" fmla="*/ 17085 w 364"/>
                  <a:gd name="T19" fmla="*/ 0 h 265"/>
                  <a:gd name="T20" fmla="*/ 16482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grpSp>
            <p:nvGrpSpPr>
              <p:cNvPr id="133" name="Group 326"/>
              <p:cNvGrpSpPr>
                <a:grpSpLocks/>
              </p:cNvGrpSpPr>
              <p:nvPr/>
            </p:nvGrpSpPr>
            <p:grpSpPr bwMode="auto">
              <a:xfrm>
                <a:off x="4574" y="2546"/>
                <a:ext cx="730" cy="522"/>
                <a:chOff x="4574" y="2546"/>
                <a:chExt cx="730" cy="522"/>
              </a:xfrm>
            </p:grpSpPr>
            <p:sp>
              <p:nvSpPr>
                <p:cNvPr id="168" name="Freeform 327"/>
                <p:cNvSpPr>
                  <a:spLocks/>
                </p:cNvSpPr>
                <p:nvPr/>
              </p:nvSpPr>
              <p:spPr bwMode="gray">
                <a:xfrm>
                  <a:off x="4935" y="2546"/>
                  <a:ext cx="369" cy="522"/>
                </a:xfrm>
                <a:custGeom>
                  <a:avLst/>
                  <a:gdLst>
                    <a:gd name="T0" fmla="*/ 257 w 404"/>
                    <a:gd name="T1" fmla="*/ 0 h 571"/>
                    <a:gd name="T2" fmla="*/ 0 w 404"/>
                    <a:gd name="T3" fmla="*/ 0 h 571"/>
                    <a:gd name="T4" fmla="*/ 138 w 404"/>
                    <a:gd name="T5" fmla="*/ 365 h 571"/>
                    <a:gd name="T6" fmla="*/ 257 w 404"/>
                    <a:gd name="T7" fmla="*/ 365 h 571"/>
                    <a:gd name="T8" fmla="*/ 257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169" name="Freeform 328"/>
                <p:cNvSpPr>
                  <a:spLocks/>
                </p:cNvSpPr>
                <p:nvPr/>
              </p:nvSpPr>
              <p:spPr bwMode="gray">
                <a:xfrm>
                  <a:off x="4574" y="2627"/>
                  <a:ext cx="337" cy="441"/>
                </a:xfrm>
                <a:custGeom>
                  <a:avLst/>
                  <a:gdLst>
                    <a:gd name="T0" fmla="*/ 0 w 369"/>
                    <a:gd name="T1" fmla="*/ 309 h 482"/>
                    <a:gd name="T2" fmla="*/ 235 w 369"/>
                    <a:gd name="T3" fmla="*/ 309 h 482"/>
                    <a:gd name="T4" fmla="*/ 0 w 369"/>
                    <a:gd name="T5" fmla="*/ 0 h 482"/>
                    <a:gd name="T6" fmla="*/ 0 w 369"/>
                    <a:gd name="T7" fmla="*/ 309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170" name="Freeform 329"/>
                <p:cNvSpPr>
                  <a:spLocks/>
                </p:cNvSpPr>
                <p:nvPr/>
              </p:nvSpPr>
              <p:spPr bwMode="gray">
                <a:xfrm>
                  <a:off x="4574" y="2546"/>
                  <a:ext cx="559" cy="522"/>
                </a:xfrm>
                <a:custGeom>
                  <a:avLst/>
                  <a:gdLst>
                    <a:gd name="T0" fmla="*/ 0 w 612"/>
                    <a:gd name="T1" fmla="*/ 0 h 571"/>
                    <a:gd name="T2" fmla="*/ 0 w 612"/>
                    <a:gd name="T3" fmla="*/ 57 h 571"/>
                    <a:gd name="T4" fmla="*/ 235 w 612"/>
                    <a:gd name="T5" fmla="*/ 365 h 571"/>
                    <a:gd name="T6" fmla="*/ 390 w 612"/>
                    <a:gd name="T7" fmla="*/ 365 h 571"/>
                    <a:gd name="T8" fmla="*/ 251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157" name="Freeform 330"/>
              <p:cNvSpPr>
                <a:spLocks/>
              </p:cNvSpPr>
              <p:nvPr/>
            </p:nvSpPr>
            <p:spPr bwMode="gray">
              <a:xfrm>
                <a:off x="4545" y="2518"/>
                <a:ext cx="786" cy="28"/>
              </a:xfrm>
              <a:custGeom>
                <a:avLst/>
                <a:gdLst>
                  <a:gd name="T0" fmla="*/ 607 w 364"/>
                  <a:gd name="T1" fmla="*/ 599 h 13"/>
                  <a:gd name="T2" fmla="*/ 16482 w 364"/>
                  <a:gd name="T3" fmla="*/ 599 h 13"/>
                  <a:gd name="T4" fmla="*/ 16482 w 364"/>
                  <a:gd name="T5" fmla="*/ 599 h 13"/>
                  <a:gd name="T6" fmla="*/ 17085 w 364"/>
                  <a:gd name="T7" fmla="*/ 599 h 13"/>
                  <a:gd name="T8" fmla="*/ 17085 w 364"/>
                  <a:gd name="T9" fmla="*/ 278 h 13"/>
                  <a:gd name="T10" fmla="*/ 16847 w 364"/>
                  <a:gd name="T11" fmla="*/ 0 h 13"/>
                  <a:gd name="T12" fmla="*/ 281 w 364"/>
                  <a:gd name="T13" fmla="*/ 0 h 13"/>
                  <a:gd name="T14" fmla="*/ 0 w 364"/>
                  <a:gd name="T15" fmla="*/ 278 h 13"/>
                  <a:gd name="T16" fmla="*/ 0 w 364"/>
                  <a:gd name="T17" fmla="*/ 599 h 13"/>
                  <a:gd name="T18" fmla="*/ 607 w 364"/>
                  <a:gd name="T19" fmla="*/ 599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158" name="Rectangle 331"/>
              <p:cNvSpPr>
                <a:spLocks noChangeArrowheads="1"/>
              </p:cNvSpPr>
              <p:nvPr/>
            </p:nvSpPr>
            <p:spPr bwMode="gray">
              <a:xfrm>
                <a:off x="4943" y="2526"/>
                <a:ext cx="58" cy="11"/>
              </a:xfrm>
              <a:prstGeom prst="rect">
                <a:avLst/>
              </a:prstGeom>
              <a:solidFill>
                <a:srgbClr val="DBDBDB"/>
              </a:solidFill>
              <a:ln w="9525">
                <a:noFill/>
                <a:miter lim="800000"/>
                <a:headEnd/>
                <a:tailEnd/>
              </a:ln>
            </p:spPr>
            <p:txBody>
              <a:bodyPr/>
              <a:lstStyle/>
              <a:p>
                <a:endParaRPr lang="en-US"/>
              </a:p>
            </p:txBody>
          </p:sp>
          <p:sp>
            <p:nvSpPr>
              <p:cNvPr id="159" name="Rectangle 332"/>
              <p:cNvSpPr>
                <a:spLocks noChangeArrowheads="1"/>
              </p:cNvSpPr>
              <p:nvPr/>
            </p:nvSpPr>
            <p:spPr bwMode="gray">
              <a:xfrm>
                <a:off x="4877" y="2526"/>
                <a:ext cx="58" cy="11"/>
              </a:xfrm>
              <a:prstGeom prst="rect">
                <a:avLst/>
              </a:prstGeom>
              <a:solidFill>
                <a:srgbClr val="DBDBDB"/>
              </a:solidFill>
              <a:ln w="9525">
                <a:noFill/>
                <a:miter lim="800000"/>
                <a:headEnd/>
                <a:tailEnd/>
              </a:ln>
            </p:spPr>
            <p:txBody>
              <a:bodyPr/>
              <a:lstStyle/>
              <a:p>
                <a:endParaRPr lang="en-US"/>
              </a:p>
            </p:txBody>
          </p:sp>
          <p:sp>
            <p:nvSpPr>
              <p:cNvPr id="160" name="Rectangle 333"/>
              <p:cNvSpPr>
                <a:spLocks noChangeArrowheads="1"/>
              </p:cNvSpPr>
              <p:nvPr/>
            </p:nvSpPr>
            <p:spPr bwMode="gray">
              <a:xfrm>
                <a:off x="5213" y="3096"/>
                <a:ext cx="91" cy="32"/>
              </a:xfrm>
              <a:prstGeom prst="rect">
                <a:avLst/>
              </a:prstGeom>
              <a:solidFill>
                <a:srgbClr val="545454"/>
              </a:solidFill>
              <a:ln w="9525">
                <a:noFill/>
                <a:miter lim="800000"/>
                <a:headEnd/>
                <a:tailEnd/>
              </a:ln>
            </p:spPr>
            <p:txBody>
              <a:bodyPr/>
              <a:lstStyle/>
              <a:p>
                <a:endParaRPr lang="en-US"/>
              </a:p>
            </p:txBody>
          </p:sp>
          <p:sp>
            <p:nvSpPr>
              <p:cNvPr id="161" name="Rectangle 334"/>
              <p:cNvSpPr>
                <a:spLocks noChangeArrowheads="1"/>
              </p:cNvSpPr>
              <p:nvPr/>
            </p:nvSpPr>
            <p:spPr bwMode="gray">
              <a:xfrm>
                <a:off x="4574" y="3096"/>
                <a:ext cx="90" cy="32"/>
              </a:xfrm>
              <a:prstGeom prst="rect">
                <a:avLst/>
              </a:prstGeom>
              <a:solidFill>
                <a:srgbClr val="545454"/>
              </a:solidFill>
              <a:ln w="9525">
                <a:noFill/>
                <a:miter lim="800000"/>
                <a:headEnd/>
                <a:tailEnd/>
              </a:ln>
            </p:spPr>
            <p:txBody>
              <a:bodyPr/>
              <a:lstStyle/>
              <a:p>
                <a:endParaRPr lang="en-US"/>
              </a:p>
            </p:txBody>
          </p:sp>
          <p:sp>
            <p:nvSpPr>
              <p:cNvPr id="162"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w="9525">
                <a:noFill/>
                <a:miter lim="800000"/>
                <a:headEnd/>
                <a:tailEnd/>
              </a:ln>
            </p:spPr>
            <p:txBody>
              <a:bodyPr/>
              <a:lstStyle/>
              <a:p>
                <a:endParaRPr lang="en-US"/>
              </a:p>
            </p:txBody>
          </p:sp>
          <p:sp>
            <p:nvSpPr>
              <p:cNvPr id="163" name="Freeform 336"/>
              <p:cNvSpPr>
                <a:spLocks/>
              </p:cNvSpPr>
              <p:nvPr/>
            </p:nvSpPr>
            <p:spPr bwMode="gray">
              <a:xfrm>
                <a:off x="4352" y="3355"/>
                <a:ext cx="1171" cy="38"/>
              </a:xfrm>
              <a:custGeom>
                <a:avLst/>
                <a:gdLst>
                  <a:gd name="T0" fmla="*/ 0 w 543"/>
                  <a:gd name="T1" fmla="*/ 0 h 17"/>
                  <a:gd name="T2" fmla="*/ 0 w 543"/>
                  <a:gd name="T3" fmla="*/ 400 h 17"/>
                  <a:gd name="T4" fmla="*/ 600 w 543"/>
                  <a:gd name="T5" fmla="*/ 950 h 17"/>
                  <a:gd name="T6" fmla="*/ 24759 w 543"/>
                  <a:gd name="T7" fmla="*/ 950 h 17"/>
                  <a:gd name="T8" fmla="*/ 25322 w 543"/>
                  <a:gd name="T9" fmla="*/ 400 h 17"/>
                  <a:gd name="T10" fmla="*/ 25322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164" name="Freeform 337"/>
              <p:cNvSpPr>
                <a:spLocks/>
              </p:cNvSpPr>
              <p:nvPr/>
            </p:nvSpPr>
            <p:spPr bwMode="gray">
              <a:xfrm>
                <a:off x="4458" y="3139"/>
                <a:ext cx="960" cy="107"/>
              </a:xfrm>
              <a:custGeom>
                <a:avLst/>
                <a:gdLst>
                  <a:gd name="T0" fmla="*/ 18928 w 445"/>
                  <a:gd name="T1" fmla="*/ 343 h 49"/>
                  <a:gd name="T2" fmla="*/ 18173 w 445"/>
                  <a:gd name="T3" fmla="*/ 0 h 49"/>
                  <a:gd name="T4" fmla="*/ 2662 w 445"/>
                  <a:gd name="T5" fmla="*/ 0 h 49"/>
                  <a:gd name="T6" fmla="*/ 1907 w 445"/>
                  <a:gd name="T7" fmla="*/ 343 h 49"/>
                  <a:gd name="T8" fmla="*/ 0 w 445"/>
                  <a:gd name="T9" fmla="*/ 2437 h 49"/>
                  <a:gd name="T10" fmla="*/ 20794 w 445"/>
                  <a:gd name="T11" fmla="*/ 2437 h 49"/>
                  <a:gd name="T12" fmla="*/ 18928 w 445"/>
                  <a:gd name="T13" fmla="*/ 343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w="9525">
                <a:noFill/>
                <a:round/>
                <a:headEnd/>
                <a:tailEnd/>
              </a:ln>
            </p:spPr>
            <p:txBody>
              <a:bodyPr/>
              <a:lstStyle/>
              <a:p>
                <a:endParaRPr lang="en-US"/>
              </a:p>
            </p:txBody>
          </p:sp>
          <p:sp>
            <p:nvSpPr>
              <p:cNvPr id="165" name="Freeform 338"/>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w="9525">
                <a:noFill/>
                <a:round/>
                <a:headEnd/>
                <a:tailEnd/>
              </a:ln>
            </p:spPr>
            <p:txBody>
              <a:bodyPr/>
              <a:lstStyle/>
              <a:p>
                <a:endParaRPr lang="en-US"/>
              </a:p>
            </p:txBody>
          </p:sp>
          <p:sp>
            <p:nvSpPr>
              <p:cNvPr id="166" name="Freeform 339"/>
              <p:cNvSpPr>
                <a:spLocks/>
              </p:cNvSpPr>
              <p:nvPr/>
            </p:nvSpPr>
            <p:spPr bwMode="gray">
              <a:xfrm>
                <a:off x="4829" y="3257"/>
                <a:ext cx="220" cy="61"/>
              </a:xfrm>
              <a:custGeom>
                <a:avLst/>
                <a:gdLst>
                  <a:gd name="T0" fmla="*/ 242 w 102"/>
                  <a:gd name="T1" fmla="*/ 1191 h 29"/>
                  <a:gd name="T2" fmla="*/ 41 w 102"/>
                  <a:gd name="T3" fmla="*/ 938 h 29"/>
                  <a:gd name="T4" fmla="*/ 278 w 102"/>
                  <a:gd name="T5" fmla="*/ 252 h 29"/>
                  <a:gd name="T6" fmla="*/ 651 w 102"/>
                  <a:gd name="T7" fmla="*/ 0 h 29"/>
                  <a:gd name="T8" fmla="*/ 4113 w 102"/>
                  <a:gd name="T9" fmla="*/ 0 h 29"/>
                  <a:gd name="T10" fmla="*/ 4432 w 102"/>
                  <a:gd name="T11" fmla="*/ 252 h 29"/>
                  <a:gd name="T12" fmla="*/ 4717 w 102"/>
                  <a:gd name="T13" fmla="*/ 938 h 29"/>
                  <a:gd name="T14" fmla="*/ 4475 w 102"/>
                  <a:gd name="T15" fmla="*/ 1191 h 29"/>
                  <a:gd name="T16" fmla="*/ 242 w 102"/>
                  <a:gd name="T17" fmla="*/ 1191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w="9525">
                <a:noFill/>
                <a:round/>
                <a:headEnd/>
                <a:tailEnd/>
              </a:ln>
            </p:spPr>
            <p:txBody>
              <a:bodyPr/>
              <a:lstStyle/>
              <a:p>
                <a:endParaRPr lang="en-US"/>
              </a:p>
            </p:txBody>
          </p:sp>
          <p:sp>
            <p:nvSpPr>
              <p:cNvPr id="167" name="Rectangle 340"/>
              <p:cNvSpPr>
                <a:spLocks noChangeArrowheads="1"/>
              </p:cNvSpPr>
              <p:nvPr/>
            </p:nvSpPr>
            <p:spPr bwMode="gray">
              <a:xfrm>
                <a:off x="4574" y="2546"/>
                <a:ext cx="729" cy="522"/>
              </a:xfrm>
              <a:prstGeom prst="rect">
                <a:avLst/>
              </a:prstGeom>
              <a:noFill/>
              <a:ln w="12700">
                <a:solidFill>
                  <a:srgbClr val="C0C0C0"/>
                </a:solidFill>
                <a:miter lim="800000"/>
                <a:headEnd/>
                <a:tailEnd/>
              </a:ln>
            </p:spPr>
            <p:txBody>
              <a:bodyPr wrap="none" anchor="ctr"/>
              <a:lstStyle/>
              <a:p>
                <a:endParaRPr lang="en-US"/>
              </a:p>
            </p:txBody>
          </p:sp>
        </p:grpSp>
        <p:sp>
          <p:nvSpPr>
            <p:cNvPr id="153" name="Freeform 341"/>
            <p:cNvSpPr>
              <a:spLocks noEditPoints="1"/>
            </p:cNvSpPr>
            <p:nvPr/>
          </p:nvSpPr>
          <p:spPr bwMode="gray">
            <a:xfrm>
              <a:off x="1749" y="3148"/>
              <a:ext cx="885" cy="87"/>
            </a:xfrm>
            <a:custGeom>
              <a:avLst/>
              <a:gdLst>
                <a:gd name="T0" fmla="*/ 33 w 1272"/>
                <a:gd name="T1" fmla="*/ 1 h 125"/>
                <a:gd name="T2" fmla="*/ 45 w 1272"/>
                <a:gd name="T3" fmla="*/ 1 h 125"/>
                <a:gd name="T4" fmla="*/ 80 w 1272"/>
                <a:gd name="T5" fmla="*/ 1 h 125"/>
                <a:gd name="T6" fmla="*/ 81 w 1272"/>
                <a:gd name="T7" fmla="*/ 1 h 125"/>
                <a:gd name="T8" fmla="*/ 102 w 1272"/>
                <a:gd name="T9" fmla="*/ 1 h 125"/>
                <a:gd name="T10" fmla="*/ 125 w 1272"/>
                <a:gd name="T11" fmla="*/ 1 h 125"/>
                <a:gd name="T12" fmla="*/ 127 w 1272"/>
                <a:gd name="T13" fmla="*/ 1 h 125"/>
                <a:gd name="T14" fmla="*/ 162 w 1272"/>
                <a:gd name="T15" fmla="*/ 1 h 125"/>
                <a:gd name="T16" fmla="*/ 163 w 1272"/>
                <a:gd name="T17" fmla="*/ 1 h 125"/>
                <a:gd name="T18" fmla="*/ 189 w 1272"/>
                <a:gd name="T19" fmla="*/ 1 h 125"/>
                <a:gd name="T20" fmla="*/ 27 w 1272"/>
                <a:gd name="T21" fmla="*/ 5 h 125"/>
                <a:gd name="T22" fmla="*/ 54 w 1272"/>
                <a:gd name="T23" fmla="*/ 2 h 125"/>
                <a:gd name="T24" fmla="*/ 65 w 1272"/>
                <a:gd name="T25" fmla="*/ 5 h 125"/>
                <a:gd name="T26" fmla="*/ 88 w 1272"/>
                <a:gd name="T27" fmla="*/ 2 h 125"/>
                <a:gd name="T28" fmla="*/ 90 w 1272"/>
                <a:gd name="T29" fmla="*/ 5 h 125"/>
                <a:gd name="T30" fmla="*/ 113 w 1272"/>
                <a:gd name="T31" fmla="*/ 5 h 125"/>
                <a:gd name="T32" fmla="*/ 136 w 1272"/>
                <a:gd name="T33" fmla="*/ 5 h 125"/>
                <a:gd name="T34" fmla="*/ 147 w 1272"/>
                <a:gd name="T35" fmla="*/ 2 h 125"/>
                <a:gd name="T36" fmla="*/ 173 w 1272"/>
                <a:gd name="T37" fmla="*/ 5 h 125"/>
                <a:gd name="T38" fmla="*/ 175 w 1272"/>
                <a:gd name="T39" fmla="*/ 5 h 125"/>
                <a:gd name="T40" fmla="*/ 44 w 1272"/>
                <a:gd name="T41" fmla="*/ 6 h 125"/>
                <a:gd name="T42" fmla="*/ 46 w 1272"/>
                <a:gd name="T43" fmla="*/ 6 h 125"/>
                <a:gd name="T44" fmla="*/ 70 w 1272"/>
                <a:gd name="T45" fmla="*/ 9 h 125"/>
                <a:gd name="T46" fmla="*/ 93 w 1272"/>
                <a:gd name="T47" fmla="*/ 6 h 125"/>
                <a:gd name="T48" fmla="*/ 95 w 1272"/>
                <a:gd name="T49" fmla="*/ 9 h 125"/>
                <a:gd name="T50" fmla="*/ 131 w 1272"/>
                <a:gd name="T51" fmla="*/ 9 h 125"/>
                <a:gd name="T52" fmla="*/ 143 w 1272"/>
                <a:gd name="T53" fmla="*/ 9 h 125"/>
                <a:gd name="T54" fmla="*/ 170 w 1272"/>
                <a:gd name="T55" fmla="*/ 9 h 125"/>
                <a:gd name="T56" fmla="*/ 171 w 1272"/>
                <a:gd name="T57" fmla="*/ 9 h 125"/>
                <a:gd name="T58" fmla="*/ 184 w 1272"/>
                <a:gd name="T59" fmla="*/ 9 h 125"/>
                <a:gd name="T60" fmla="*/ 45 w 1272"/>
                <a:gd name="T61" fmla="*/ 9 h 125"/>
                <a:gd name="T62" fmla="*/ 56 w 1272"/>
                <a:gd name="T63" fmla="*/ 13 h 125"/>
                <a:gd name="T64" fmla="*/ 83 w 1272"/>
                <a:gd name="T65" fmla="*/ 9 h 125"/>
                <a:gd name="T66" fmla="*/ 84 w 1272"/>
                <a:gd name="T67" fmla="*/ 13 h 125"/>
                <a:gd name="T68" fmla="*/ 109 w 1272"/>
                <a:gd name="T69" fmla="*/ 9 h 125"/>
                <a:gd name="T70" fmla="*/ 123 w 1272"/>
                <a:gd name="T71" fmla="*/ 9 h 125"/>
                <a:gd name="T72" fmla="*/ 137 w 1272"/>
                <a:gd name="T73" fmla="*/ 13 h 125"/>
                <a:gd name="T74" fmla="*/ 176 w 1272"/>
                <a:gd name="T75" fmla="*/ 12 h 125"/>
                <a:gd name="T76" fmla="*/ 196 w 1272"/>
                <a:gd name="T77" fmla="*/ 9 h 125"/>
                <a:gd name="T78" fmla="*/ 35 w 1272"/>
                <a:gd name="T79" fmla="*/ 13 h 125"/>
                <a:gd name="T80" fmla="*/ 49 w 1272"/>
                <a:gd name="T81" fmla="*/ 16 h 125"/>
                <a:gd name="T82" fmla="*/ 75 w 1272"/>
                <a:gd name="T83" fmla="*/ 16 h 125"/>
                <a:gd name="T84" fmla="*/ 91 w 1272"/>
                <a:gd name="T85" fmla="*/ 13 h 125"/>
                <a:gd name="T86" fmla="*/ 104 w 1272"/>
                <a:gd name="T87" fmla="*/ 13 h 125"/>
                <a:gd name="T88" fmla="*/ 131 w 1272"/>
                <a:gd name="T89" fmla="*/ 16 h 125"/>
                <a:gd name="T90" fmla="*/ 156 w 1272"/>
                <a:gd name="T91" fmla="*/ 13 h 125"/>
                <a:gd name="T92" fmla="*/ 160 w 1272"/>
                <a:gd name="T93" fmla="*/ 16 h 125"/>
                <a:gd name="T94" fmla="*/ 3 w 1272"/>
                <a:gd name="T95" fmla="*/ 17 h 125"/>
                <a:gd name="T96" fmla="*/ 26 w 1272"/>
                <a:gd name="T97" fmla="*/ 20 h 125"/>
                <a:gd name="T98" fmla="*/ 28 w 1272"/>
                <a:gd name="T99" fmla="*/ 20 h 125"/>
                <a:gd name="T100" fmla="*/ 61 w 1272"/>
                <a:gd name="T101" fmla="*/ 20 h 125"/>
                <a:gd name="T102" fmla="*/ 148 w 1272"/>
                <a:gd name="T103" fmla="*/ 17 h 125"/>
                <a:gd name="T104" fmla="*/ 165 w 1272"/>
                <a:gd name="T105" fmla="*/ 18 h 125"/>
                <a:gd name="T106" fmla="*/ 179 w 1272"/>
                <a:gd name="T107" fmla="*/ 18 h 125"/>
                <a:gd name="T108" fmla="*/ 179 w 1272"/>
                <a:gd name="T109" fmla="*/ 18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w="9525">
              <a:noFill/>
              <a:round/>
              <a:headEnd/>
              <a:tailEnd/>
            </a:ln>
          </p:spPr>
          <p:txBody>
            <a:bodyPr/>
            <a:lstStyle/>
            <a:p>
              <a:endParaRPr lang="en-US"/>
            </a:p>
          </p:txBody>
        </p:sp>
      </p:grpSp>
      <p:grpSp>
        <p:nvGrpSpPr>
          <p:cNvPr id="151" name="Group 23"/>
          <p:cNvGrpSpPr>
            <a:grpSpLocks/>
          </p:cNvGrpSpPr>
          <p:nvPr/>
        </p:nvGrpSpPr>
        <p:grpSpPr bwMode="auto">
          <a:xfrm flipH="1">
            <a:off x="3886200" y="5181600"/>
            <a:ext cx="473075" cy="457200"/>
            <a:chOff x="3261" y="2591"/>
            <a:chExt cx="1011" cy="977"/>
          </a:xfrm>
        </p:grpSpPr>
        <p:pic>
          <p:nvPicPr>
            <p:cNvPr id="172" name="Picture 24"/>
            <p:cNvPicPr>
              <a:picLocks noChangeAspect="1" noChangeArrowheads="1"/>
            </p:cNvPicPr>
            <p:nvPr/>
          </p:nvPicPr>
          <p:blipFill>
            <a:blip r:embed="rId6" cstate="print">
              <a:lum bright="18000"/>
            </a:blip>
            <a:srcRect/>
            <a:stretch>
              <a:fillRect/>
            </a:stretch>
          </p:blipFill>
          <p:spPr bwMode="gray">
            <a:xfrm>
              <a:off x="3288" y="3398"/>
              <a:ext cx="984" cy="170"/>
            </a:xfrm>
            <a:prstGeom prst="rect">
              <a:avLst/>
            </a:prstGeom>
            <a:noFill/>
            <a:ln w="9525">
              <a:noFill/>
              <a:miter lim="800000"/>
              <a:headEnd/>
              <a:tailEnd/>
            </a:ln>
          </p:spPr>
        </p:pic>
        <p:grpSp>
          <p:nvGrpSpPr>
            <p:cNvPr id="152" name="Group 25"/>
            <p:cNvGrpSpPr>
              <a:grpSpLocks/>
            </p:cNvGrpSpPr>
            <p:nvPr/>
          </p:nvGrpSpPr>
          <p:grpSpPr bwMode="auto">
            <a:xfrm>
              <a:off x="3261" y="2591"/>
              <a:ext cx="888" cy="941"/>
              <a:chOff x="3261" y="2581"/>
              <a:chExt cx="888" cy="941"/>
            </a:xfrm>
          </p:grpSpPr>
          <p:sp>
            <p:nvSpPr>
              <p:cNvPr id="174" name="AutoShape 26"/>
              <p:cNvSpPr>
                <a:spLocks noChangeAspect="1" noChangeArrowheads="1" noTextEdit="1"/>
              </p:cNvSpPr>
              <p:nvPr/>
            </p:nvSpPr>
            <p:spPr bwMode="gray">
              <a:xfrm>
                <a:off x="3261" y="2598"/>
                <a:ext cx="840" cy="897"/>
              </a:xfrm>
              <a:prstGeom prst="rect">
                <a:avLst/>
              </a:prstGeom>
              <a:noFill/>
              <a:ln w="9525">
                <a:noFill/>
                <a:miter lim="800000"/>
                <a:headEnd/>
                <a:tailEnd/>
              </a:ln>
            </p:spPr>
            <p:txBody>
              <a:bodyPr/>
              <a:lstStyle/>
              <a:p>
                <a:endParaRPr lang="en-US"/>
              </a:p>
            </p:txBody>
          </p:sp>
          <p:sp>
            <p:nvSpPr>
              <p:cNvPr id="175" name="Freeform 27"/>
              <p:cNvSpPr>
                <a:spLocks/>
              </p:cNvSpPr>
              <p:nvPr/>
            </p:nvSpPr>
            <p:spPr bwMode="gray">
              <a:xfrm>
                <a:off x="3510" y="3048"/>
                <a:ext cx="639" cy="474"/>
              </a:xfrm>
              <a:custGeom>
                <a:avLst/>
                <a:gdLst>
                  <a:gd name="T0" fmla="*/ 1 w 2937"/>
                  <a:gd name="T1" fmla="*/ 1 h 2178"/>
                  <a:gd name="T2" fmla="*/ 1 w 2937"/>
                  <a:gd name="T3" fmla="*/ 0 h 2178"/>
                  <a:gd name="T4" fmla="*/ 0 w 2937"/>
                  <a:gd name="T5" fmla="*/ 0 h 2178"/>
                  <a:gd name="T6" fmla="*/ 0 w 2937"/>
                  <a:gd name="T7" fmla="*/ 0 h 2178"/>
                  <a:gd name="T8" fmla="*/ 0 w 2937"/>
                  <a:gd name="T9" fmla="*/ 0 h 2178"/>
                  <a:gd name="T10" fmla="*/ 0 w 2937"/>
                  <a:gd name="T11" fmla="*/ 0 h 2178"/>
                  <a:gd name="T12" fmla="*/ 0 w 2937"/>
                  <a:gd name="T13" fmla="*/ 1 h 2178"/>
                  <a:gd name="T14" fmla="*/ 0 w 2937"/>
                  <a:gd name="T15" fmla="*/ 1 h 2178"/>
                  <a:gd name="T16" fmla="*/ 1 w 2937"/>
                  <a:gd name="T17" fmla="*/ 1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w="9525">
                <a:noFill/>
                <a:round/>
                <a:headEnd/>
                <a:tailEnd/>
              </a:ln>
            </p:spPr>
            <p:txBody>
              <a:bodyPr/>
              <a:lstStyle/>
              <a:p>
                <a:endParaRPr lang="en-US"/>
              </a:p>
            </p:txBody>
          </p:sp>
          <p:sp>
            <p:nvSpPr>
              <p:cNvPr id="176"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w="9525">
                <a:noFill/>
                <a:round/>
                <a:headEnd/>
                <a:tailEnd/>
              </a:ln>
            </p:spPr>
            <p:txBody>
              <a:bodyPr/>
              <a:lstStyle/>
              <a:p>
                <a:endParaRPr lang="en-US"/>
              </a:p>
            </p:txBody>
          </p:sp>
          <p:sp>
            <p:nvSpPr>
              <p:cNvPr id="177"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1 h 1580"/>
                  <a:gd name="T8" fmla="*/ 0 w 805"/>
                  <a:gd name="T9" fmla="*/ 1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w="9525">
                <a:noFill/>
                <a:round/>
                <a:headEnd/>
                <a:tailEnd/>
              </a:ln>
            </p:spPr>
            <p:txBody>
              <a:bodyPr/>
              <a:lstStyle/>
              <a:p>
                <a:endParaRPr lang="en-US"/>
              </a:p>
            </p:txBody>
          </p:sp>
          <p:sp>
            <p:nvSpPr>
              <p:cNvPr id="178"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1 h 1701"/>
                  <a:gd name="T8" fmla="*/ 0 w 877"/>
                  <a:gd name="T9" fmla="*/ 1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w="9525">
                <a:noFill/>
                <a:round/>
                <a:headEnd/>
                <a:tailEnd/>
              </a:ln>
            </p:spPr>
            <p:txBody>
              <a:bodyPr/>
              <a:lstStyle/>
              <a:p>
                <a:endParaRPr lang="en-US"/>
              </a:p>
            </p:txBody>
          </p:sp>
          <p:sp>
            <p:nvSpPr>
              <p:cNvPr id="179" name="Freeform 33"/>
              <p:cNvSpPr>
                <a:spLocks/>
              </p:cNvSpPr>
              <p:nvPr/>
            </p:nvSpPr>
            <p:spPr bwMode="gray">
              <a:xfrm>
                <a:off x="3557" y="2649"/>
                <a:ext cx="342" cy="439"/>
              </a:xfrm>
              <a:custGeom>
                <a:avLst/>
                <a:gdLst>
                  <a:gd name="T0" fmla="*/ 1 w 1572"/>
                  <a:gd name="T1" fmla="*/ 0 h 2024"/>
                  <a:gd name="T2" fmla="*/ 1 w 1572"/>
                  <a:gd name="T3" fmla="*/ 0 h 2024"/>
                  <a:gd name="T4" fmla="*/ 0 w 1572"/>
                  <a:gd name="T5" fmla="*/ 0 h 2024"/>
                  <a:gd name="T6" fmla="*/ 0 w 1572"/>
                  <a:gd name="T7" fmla="*/ 0 h 2024"/>
                  <a:gd name="T8" fmla="*/ 0 w 1572"/>
                  <a:gd name="T9" fmla="*/ 0 h 2024"/>
                  <a:gd name="T10" fmla="*/ 0 w 1572"/>
                  <a:gd name="T11" fmla="*/ 1 h 2024"/>
                  <a:gd name="T12" fmla="*/ 0 w 1572"/>
                  <a:gd name="T13" fmla="*/ 1 h 2024"/>
                  <a:gd name="T14" fmla="*/ 1 w 1572"/>
                  <a:gd name="T15" fmla="*/ 0 h 2024"/>
                  <a:gd name="T16" fmla="*/ 1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w="9525">
                <a:noFill/>
                <a:round/>
                <a:headEnd/>
                <a:tailEnd/>
              </a:ln>
            </p:spPr>
            <p:txBody>
              <a:bodyPr/>
              <a:lstStyle/>
              <a:p>
                <a:endParaRPr lang="en-US"/>
              </a:p>
            </p:txBody>
          </p:sp>
          <p:sp>
            <p:nvSpPr>
              <p:cNvPr id="180"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1 w 1776"/>
                  <a:gd name="T7" fmla="*/ 1 h 1697"/>
                  <a:gd name="T8" fmla="*/ 1 w 1776"/>
                  <a:gd name="T9" fmla="*/ 1 h 1697"/>
                  <a:gd name="T10" fmla="*/ 1 w 1776"/>
                  <a:gd name="T11" fmla="*/ 1 h 1697"/>
                  <a:gd name="T12" fmla="*/ 1 w 1776"/>
                  <a:gd name="T13" fmla="*/ 0 h 1697"/>
                  <a:gd name="T14" fmla="*/ 1 w 1776"/>
                  <a:gd name="T15" fmla="*/ 0 h 1697"/>
                  <a:gd name="T16" fmla="*/ 1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w="9525">
                <a:noFill/>
                <a:round/>
                <a:headEnd/>
                <a:tailEnd/>
              </a:ln>
            </p:spPr>
            <p:txBody>
              <a:bodyPr/>
              <a:lstStyle/>
              <a:p>
                <a:endParaRPr lang="en-US"/>
              </a:p>
            </p:txBody>
          </p:sp>
          <p:sp>
            <p:nvSpPr>
              <p:cNvPr id="181"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w="9525">
                <a:noFill/>
                <a:round/>
                <a:headEnd/>
                <a:tailEnd/>
              </a:ln>
            </p:spPr>
            <p:txBody>
              <a:bodyPr/>
              <a:lstStyle/>
              <a:p>
                <a:endParaRPr lang="en-US"/>
              </a:p>
            </p:txBody>
          </p:sp>
          <p:sp>
            <p:nvSpPr>
              <p:cNvPr id="182"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w="9525">
                <a:noFill/>
                <a:round/>
                <a:headEnd/>
                <a:tailEnd/>
              </a:ln>
            </p:spPr>
            <p:txBody>
              <a:bodyPr/>
              <a:lstStyle/>
              <a:p>
                <a:endParaRPr lang="en-US"/>
              </a:p>
            </p:txBody>
          </p:sp>
          <p:sp>
            <p:nvSpPr>
              <p:cNvPr id="183"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184"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w="9525">
                <a:noFill/>
                <a:round/>
                <a:headEnd/>
                <a:tailEnd/>
              </a:ln>
            </p:spPr>
            <p:txBody>
              <a:bodyPr/>
              <a:lstStyle/>
              <a:p>
                <a:endParaRPr lang="en-US"/>
              </a:p>
            </p:txBody>
          </p:sp>
          <p:sp>
            <p:nvSpPr>
              <p:cNvPr id="185" name="Line 51"/>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186" name="Line 52"/>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187"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w="9525">
                <a:noFill/>
                <a:round/>
                <a:headEnd/>
                <a:tailEnd/>
              </a:ln>
            </p:spPr>
            <p:txBody>
              <a:bodyPr/>
              <a:lstStyle/>
              <a:p>
                <a:endParaRPr lang="en-US"/>
              </a:p>
            </p:txBody>
          </p:sp>
          <p:sp>
            <p:nvSpPr>
              <p:cNvPr id="188"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189"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w="9525">
                <a:noFill/>
                <a:round/>
                <a:headEnd/>
                <a:tailEnd/>
              </a:ln>
            </p:spPr>
            <p:txBody>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wipe(down)">
                                      <p:cBhvr>
                                        <p:cTn id="20" dur="500"/>
                                        <p:tgtEl>
                                          <p:spTgt spid="9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EM</a:t>
            </a:r>
            <a:r>
              <a:rPr lang="zh-CN" altLang="en-US" dirty="0" smtClean="0"/>
              <a:t>实现集中管理</a:t>
            </a:r>
            <a:endParaRPr lang="zh-CN" altLang="en-US" dirty="0"/>
          </a:p>
        </p:txBody>
      </p:sp>
      <p:sp>
        <p:nvSpPr>
          <p:cNvPr id="3" name="文本占位符 2"/>
          <p:cNvSpPr>
            <a:spLocks noGrp="1"/>
          </p:cNvSpPr>
          <p:nvPr>
            <p:ph type="body" idx="1"/>
          </p:nvPr>
        </p:nvSpPr>
        <p:spPr/>
        <p:txBody>
          <a:bodyPr/>
          <a:lstStyle/>
          <a:p>
            <a:r>
              <a:rPr lang="en-US" altLang="zh-CN" dirty="0" smtClean="0"/>
              <a:t>Enterprise Manager</a:t>
            </a:r>
            <a:endParaRPr lang="zh-CN" altLang="en-US" dirty="0"/>
          </a:p>
        </p:txBody>
      </p:sp>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685800"/>
          </a:xfr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altLang="zh-CN" dirty="0" smtClean="0">
                <a:latin typeface="Arial" pitchFamily="-110" charset="0"/>
                <a:cs typeface="Arial" pitchFamily="-110" charset="0"/>
              </a:rPr>
              <a:t>Enterprise Manager</a:t>
            </a:r>
            <a:r>
              <a:rPr lang="zh-CN" altLang="en-US" dirty="0" smtClean="0">
                <a:latin typeface="Arial" pitchFamily="-110" charset="0"/>
                <a:cs typeface="Arial" pitchFamily="-110" charset="0"/>
              </a:rPr>
              <a:t>实现集中管理</a:t>
            </a:r>
            <a:endParaRPr lang="zh-CN" altLang="en-US" dirty="0">
              <a:latin typeface="Arial" pitchFamily="-110" charset="0"/>
              <a:cs typeface="Arial" pitchFamily="-110" charset="0"/>
            </a:endParaRPr>
          </a:p>
        </p:txBody>
      </p:sp>
      <p:sp>
        <p:nvSpPr>
          <p:cNvPr id="5" name="Rectangle 43"/>
          <p:cNvSpPr>
            <a:spLocks noChangeArrowheads="1"/>
          </p:cNvSpPr>
          <p:nvPr/>
        </p:nvSpPr>
        <p:spPr bwMode="gray">
          <a:xfrm>
            <a:off x="139260" y="1911486"/>
            <a:ext cx="1716596" cy="324585"/>
          </a:xfrm>
          <a:prstGeom prst="rect">
            <a:avLst/>
          </a:prstGeom>
          <a:gradFill rotWithShape="1">
            <a:gsLst>
              <a:gs pos="0">
                <a:srgbClr val="2A79D0">
                  <a:gamma/>
                  <a:tint val="52157"/>
                  <a:invGamma/>
                </a:srgbClr>
              </a:gs>
              <a:gs pos="100000">
                <a:srgbClr val="2A79D0"/>
              </a:gs>
            </a:gsLst>
            <a:lin ang="5400000" scaled="1"/>
          </a:gradFill>
          <a:ln w="12700">
            <a:solidFill>
              <a:srgbClr val="F8F8F8"/>
            </a:solidFill>
            <a:miter lim="800000"/>
            <a:headEnd/>
            <a:tailEnd/>
          </a:ln>
          <a:effectLst/>
        </p:spPr>
        <p:txBody>
          <a:bodyPr wrap="none" anchor="ctr">
            <a:prstTxWarp prst="textNoShape">
              <a:avLst/>
            </a:prstTxWarp>
          </a:bodyPr>
          <a:lstStyle/>
          <a:p>
            <a:pPr algn="ctr" defTabSz="801688" eaLnBrk="1" hangingPunct="1"/>
            <a:r>
              <a:rPr lang="en-US" sz="2000" b="1" noProof="1" smtClean="0">
                <a:solidFill>
                  <a:srgbClr val="F8F8F8"/>
                </a:solidFill>
              </a:rPr>
              <a:t>Solution</a:t>
            </a:r>
          </a:p>
        </p:txBody>
      </p:sp>
      <p:sp>
        <p:nvSpPr>
          <p:cNvPr id="6" name="Rectangle 5"/>
          <p:cNvSpPr>
            <a:spLocks noChangeArrowheads="1"/>
          </p:cNvSpPr>
          <p:nvPr/>
        </p:nvSpPr>
        <p:spPr bwMode="gray">
          <a:xfrm>
            <a:off x="139261" y="2244332"/>
            <a:ext cx="1710321" cy="2587442"/>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blurRad="63500" dist="53882" dir="2700000" algn="ctr" rotWithShape="0">
              <a:srgbClr val="000000">
                <a:alpha val="50000"/>
              </a:srgbClr>
            </a:outerShdw>
          </a:effectLst>
        </p:spPr>
        <p:txBody>
          <a:bodyPr lIns="108000" tIns="108000" rIns="144000" bIns="72000">
            <a:prstTxWarp prst="textNoShape">
              <a:avLst/>
            </a:prstTxWarp>
          </a:bodyPr>
          <a:lstStyle/>
          <a:p>
            <a:pPr marL="342900" lvl="0" indent="-342900" eaLnBrk="1" hangingPunct="1">
              <a:lnSpc>
                <a:spcPct val="80000"/>
              </a:lnSpc>
              <a:spcAft>
                <a:spcPct val="25000"/>
              </a:spcAft>
              <a:buClr>
                <a:srgbClr val="C80000"/>
              </a:buClr>
              <a:buSzPct val="75000"/>
              <a:buFont typeface="Wingdings" pitchFamily="2" charset="2"/>
              <a:buChar char="n"/>
              <a:defRPr/>
            </a:pPr>
            <a:r>
              <a:rPr lang="en-US" sz="1200" kern="0" baseline="0" dirty="0" smtClean="0"/>
              <a:t>Historical collection of application traffic statistics for trending and analysis</a:t>
            </a:r>
            <a:endParaRPr lang="en-US" sz="1200" kern="0" baseline="0" dirty="0" smtClean="0">
              <a:solidFill>
                <a:srgbClr val="FF0000"/>
              </a:solidFill>
            </a:endParaRPr>
          </a:p>
          <a:p>
            <a:pPr marL="342900" lvl="0" indent="-342900" eaLnBrk="1" hangingPunct="1">
              <a:lnSpc>
                <a:spcPct val="80000"/>
              </a:lnSpc>
              <a:spcAft>
                <a:spcPct val="25000"/>
              </a:spcAft>
              <a:buClr>
                <a:srgbClr val="C80000"/>
              </a:buClr>
              <a:buSzPct val="75000"/>
              <a:buFont typeface="Wingdings" pitchFamily="2" charset="2"/>
              <a:buChar char="n"/>
              <a:defRPr/>
            </a:pPr>
            <a:r>
              <a:rPr lang="en-US" sz="1200" kern="0" baseline="0" dirty="0" smtClean="0"/>
              <a:t>Capacity planning as well as trending and historical analysis</a:t>
            </a:r>
          </a:p>
          <a:p>
            <a:pPr marL="342900" lvl="0" indent="-342900" eaLnBrk="1" hangingPunct="1">
              <a:lnSpc>
                <a:spcPct val="80000"/>
              </a:lnSpc>
              <a:spcAft>
                <a:spcPct val="25000"/>
              </a:spcAft>
              <a:buClr>
                <a:srgbClr val="C80000"/>
              </a:buClr>
              <a:buSzPct val="75000"/>
              <a:buFont typeface="Wingdings" pitchFamily="2" charset="2"/>
              <a:buChar char="n"/>
              <a:defRPr/>
            </a:pPr>
            <a:r>
              <a:rPr lang="en-US" sz="1200" kern="0" baseline="0" dirty="0" smtClean="0"/>
              <a:t>Opportunities to effectively plan with Business Units</a:t>
            </a:r>
          </a:p>
        </p:txBody>
      </p:sp>
      <p:sp>
        <p:nvSpPr>
          <p:cNvPr id="7" name="Rounded Rectangle 403"/>
          <p:cNvSpPr/>
          <p:nvPr/>
        </p:nvSpPr>
        <p:spPr bwMode="auto">
          <a:xfrm>
            <a:off x="5738701" y="1952645"/>
            <a:ext cx="3028680" cy="2380365"/>
          </a:xfrm>
          <a:prstGeom prst="roundRect">
            <a:avLst>
              <a:gd name="adj" fmla="val 691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MS PGothic" pitchFamily="34" charset="-128"/>
            </a:endParaRPr>
          </a:p>
        </p:txBody>
      </p:sp>
      <p:sp>
        <p:nvSpPr>
          <p:cNvPr id="8" name="TextBox 7"/>
          <p:cNvSpPr txBox="1"/>
          <p:nvPr/>
        </p:nvSpPr>
        <p:spPr>
          <a:xfrm>
            <a:off x="6277757" y="1652775"/>
            <a:ext cx="1579861" cy="296917"/>
          </a:xfrm>
          <a:prstGeom prst="rect">
            <a:avLst/>
          </a:prstGeom>
          <a:noFill/>
        </p:spPr>
        <p:txBody>
          <a:bodyPr wrap="none" rtlCol="0">
            <a:spAutoFit/>
          </a:bodyPr>
          <a:lstStyle/>
          <a:p>
            <a:pPr algn="ctr"/>
            <a:r>
              <a:rPr lang="en-US" sz="1500" b="1" dirty="0" smtClean="0">
                <a:latin typeface="Arial"/>
                <a:cs typeface="Arial"/>
              </a:rPr>
              <a:t>Dallas Data Center</a:t>
            </a:r>
            <a:endParaRPr lang="en-US" sz="1500" b="1" dirty="0">
              <a:latin typeface="Arial"/>
              <a:cs typeface="Arial"/>
            </a:endParaRPr>
          </a:p>
        </p:txBody>
      </p:sp>
      <p:grpSp>
        <p:nvGrpSpPr>
          <p:cNvPr id="3" name="Group 116"/>
          <p:cNvGrpSpPr/>
          <p:nvPr/>
        </p:nvGrpSpPr>
        <p:grpSpPr>
          <a:xfrm>
            <a:off x="5486400" y="1661902"/>
            <a:ext cx="747643" cy="702255"/>
            <a:chOff x="9271000" y="3722157"/>
            <a:chExt cx="1346200" cy="1150264"/>
          </a:xfrm>
        </p:grpSpPr>
        <p:sp>
          <p:nvSpPr>
            <p:cNvPr id="10" name="AutoShape 26"/>
            <p:cNvSpPr>
              <a:spLocks noChangeArrowheads="1"/>
            </p:cNvSpPr>
            <p:nvPr/>
          </p:nvSpPr>
          <p:spPr bwMode="auto">
            <a:xfrm>
              <a:off x="9402537" y="3722157"/>
              <a:ext cx="1009136" cy="1009136"/>
            </a:xfrm>
            <a:prstGeom prst="roundRect">
              <a:avLst>
                <a:gd name="adj" fmla="val 16667"/>
              </a:avLst>
            </a:prstGeom>
            <a:blipFill dpi="0" rotWithShape="1">
              <a:blip r:embed="rId2" cstate="print"/>
              <a:srcRect/>
              <a:stretch>
                <a:fillRect/>
              </a:stretch>
            </a:blipFill>
            <a:ln w="9525">
              <a:solidFill>
                <a:schemeClr val="tx1"/>
              </a:solidFill>
              <a:round/>
              <a:headEnd/>
              <a:tailEnd/>
            </a:ln>
            <a:effectLst/>
          </p:spPr>
          <p:txBody>
            <a:bodyPr wrap="none" anchor="ctr">
              <a:prstTxWarp prst="textNoShape">
                <a:avLst/>
              </a:prstTxWarp>
            </a:bodyPr>
            <a:lstStyle/>
            <a:p>
              <a:endParaRPr lang="en-US"/>
            </a:p>
          </p:txBody>
        </p:sp>
        <p:pic>
          <p:nvPicPr>
            <p:cNvPr id="11" name="Picture 407" descr="building.wmf"/>
            <p:cNvPicPr>
              <a:picLocks noChangeAspect="1"/>
            </p:cNvPicPr>
            <p:nvPr/>
          </p:nvPicPr>
          <p:blipFill>
            <a:blip r:embed="rId3"/>
            <a:stretch>
              <a:fillRect/>
            </a:stretch>
          </p:blipFill>
          <p:spPr>
            <a:xfrm>
              <a:off x="9508066" y="3869266"/>
              <a:ext cx="794115" cy="719667"/>
            </a:xfrm>
            <a:prstGeom prst="rect">
              <a:avLst/>
            </a:prstGeom>
          </p:spPr>
        </p:pic>
        <p:pic>
          <p:nvPicPr>
            <p:cNvPr id="12" name="Picture 34" descr="FotoIcon_Rechteck_Rand"/>
            <p:cNvPicPr>
              <a:picLocks noChangeAspect="1" noChangeArrowheads="1"/>
            </p:cNvPicPr>
            <p:nvPr/>
          </p:nvPicPr>
          <p:blipFill>
            <a:blip r:embed="rId4" cstate="print"/>
            <a:srcRect/>
            <a:stretch>
              <a:fillRect/>
            </a:stretch>
          </p:blipFill>
          <p:spPr bwMode="auto">
            <a:xfrm>
              <a:off x="9404593" y="3729693"/>
              <a:ext cx="1000230" cy="998174"/>
            </a:xfrm>
            <a:prstGeom prst="rect">
              <a:avLst/>
            </a:prstGeom>
            <a:noFill/>
          </p:spPr>
        </p:pic>
        <p:pic>
          <p:nvPicPr>
            <p:cNvPr id="13" name="Picture 9"/>
            <p:cNvPicPr>
              <a:picLocks noChangeAspect="1" noChangeArrowheads="1"/>
            </p:cNvPicPr>
            <p:nvPr/>
          </p:nvPicPr>
          <p:blipFill>
            <a:blip r:embed="rId5" cstate="print"/>
            <a:srcRect/>
            <a:stretch>
              <a:fillRect/>
            </a:stretch>
          </p:blipFill>
          <p:spPr bwMode="auto">
            <a:xfrm>
              <a:off x="9271000" y="4588109"/>
              <a:ext cx="1346200" cy="284312"/>
            </a:xfrm>
            <a:prstGeom prst="rect">
              <a:avLst/>
            </a:prstGeom>
            <a:noFill/>
            <a:ln w="9525">
              <a:noFill/>
              <a:miter lim="800000"/>
              <a:headEnd/>
              <a:tailEnd/>
            </a:ln>
            <a:effectLst/>
          </p:spPr>
        </p:pic>
      </p:grpSp>
      <p:grpSp>
        <p:nvGrpSpPr>
          <p:cNvPr id="4" name="Group 555"/>
          <p:cNvGrpSpPr>
            <a:grpSpLocks/>
          </p:cNvGrpSpPr>
          <p:nvPr/>
        </p:nvGrpSpPr>
        <p:grpSpPr bwMode="auto">
          <a:xfrm flipH="1">
            <a:off x="6014679" y="2528282"/>
            <a:ext cx="325512" cy="367650"/>
            <a:chOff x="3288" y="2591"/>
            <a:chExt cx="984" cy="977"/>
          </a:xfrm>
        </p:grpSpPr>
        <p:pic>
          <p:nvPicPr>
            <p:cNvPr id="15" name="Picture 556"/>
            <p:cNvPicPr>
              <a:picLocks noChangeAspect="1" noChangeArrowheads="1"/>
            </p:cNvPicPr>
            <p:nvPr/>
          </p:nvPicPr>
          <p:blipFill>
            <a:blip r:embed="rId6"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9" name="Group 557"/>
            <p:cNvGrpSpPr>
              <a:grpSpLocks/>
            </p:cNvGrpSpPr>
            <p:nvPr/>
          </p:nvGrpSpPr>
          <p:grpSpPr bwMode="auto">
            <a:xfrm>
              <a:off x="3485" y="2591"/>
              <a:ext cx="664" cy="941"/>
              <a:chOff x="3485" y="2581"/>
              <a:chExt cx="664" cy="941"/>
            </a:xfrm>
          </p:grpSpPr>
          <p:sp>
            <p:nvSpPr>
              <p:cNvPr id="17" name="Freeform 559"/>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prstTxWarp prst="textNoShape">
                  <a:avLst/>
                </a:prstTxWarp>
              </a:bodyPr>
              <a:lstStyle/>
              <a:p>
                <a:endParaRPr lang="en-US"/>
              </a:p>
            </p:txBody>
          </p:sp>
          <p:sp>
            <p:nvSpPr>
              <p:cNvPr id="18" name="Freeform 561"/>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prstTxWarp prst="textNoShape">
                  <a:avLst/>
                </a:prstTxWarp>
              </a:bodyPr>
              <a:lstStyle/>
              <a:p>
                <a:endParaRPr lang="en-US"/>
              </a:p>
            </p:txBody>
          </p:sp>
          <p:sp>
            <p:nvSpPr>
              <p:cNvPr id="19" name="Freeform 563"/>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prstTxWarp prst="textNoShape">
                  <a:avLst/>
                </a:prstTxWarp>
              </a:bodyPr>
              <a:lstStyle/>
              <a:p>
                <a:endParaRPr lang="en-US"/>
              </a:p>
            </p:txBody>
          </p:sp>
          <p:sp>
            <p:nvSpPr>
              <p:cNvPr id="20" name="Freeform 564"/>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prstTxWarp prst="textNoShape">
                  <a:avLst/>
                </a:prstTxWarp>
              </a:bodyPr>
              <a:lstStyle/>
              <a:p>
                <a:endParaRPr lang="en-US"/>
              </a:p>
            </p:txBody>
          </p:sp>
          <p:sp>
            <p:nvSpPr>
              <p:cNvPr id="21" name="Freeform 565"/>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prstTxWarp prst="textNoShape">
                  <a:avLst/>
                </a:prstTxWarp>
              </a:bodyPr>
              <a:lstStyle/>
              <a:p>
                <a:endParaRPr lang="en-US"/>
              </a:p>
            </p:txBody>
          </p:sp>
          <p:sp>
            <p:nvSpPr>
              <p:cNvPr id="22" name="Freeform 566"/>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prstTxWarp prst="textNoShape">
                  <a:avLst/>
                </a:prstTxWarp>
              </a:bodyPr>
              <a:lstStyle/>
              <a:p>
                <a:endParaRPr lang="en-US"/>
              </a:p>
            </p:txBody>
          </p:sp>
          <p:sp>
            <p:nvSpPr>
              <p:cNvPr id="23" name="Freeform 567"/>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24" name="Freeform 568"/>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25" name="Freeform 569"/>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prstTxWarp prst="textNoShape">
                  <a:avLst/>
                </a:prstTxWarp>
              </a:bodyPr>
              <a:lstStyle/>
              <a:p>
                <a:endParaRPr lang="en-US"/>
              </a:p>
            </p:txBody>
          </p:sp>
          <p:sp>
            <p:nvSpPr>
              <p:cNvPr id="26" name="Freeform 572"/>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prstTxWarp prst="textNoShape">
                  <a:avLst/>
                </a:prstTxWarp>
              </a:bodyPr>
              <a:lstStyle/>
              <a:p>
                <a:endParaRPr lang="en-US"/>
              </a:p>
            </p:txBody>
          </p:sp>
          <p:sp>
            <p:nvSpPr>
              <p:cNvPr id="27" name="Line 583"/>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28" name="Line 584"/>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29" name="Freeform 585"/>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prstTxWarp prst="textNoShape">
                  <a:avLst/>
                </a:prstTxWarp>
              </a:bodyPr>
              <a:lstStyle/>
              <a:p>
                <a:endParaRPr lang="en-US"/>
              </a:p>
            </p:txBody>
          </p:sp>
          <p:sp>
            <p:nvSpPr>
              <p:cNvPr id="30" name="Freeform 586"/>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prstTxWarp prst="textNoShape">
                  <a:avLst/>
                </a:prstTxWarp>
              </a:bodyPr>
              <a:lstStyle/>
              <a:p>
                <a:endParaRPr lang="en-US"/>
              </a:p>
            </p:txBody>
          </p:sp>
          <p:sp>
            <p:nvSpPr>
              <p:cNvPr id="31" name="Freeform 587"/>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prstTxWarp prst="textNoShape">
                  <a:avLst/>
                </a:prstTxWarp>
              </a:bodyPr>
              <a:lstStyle/>
              <a:p>
                <a:endParaRPr lang="en-US"/>
              </a:p>
            </p:txBody>
          </p:sp>
        </p:grpSp>
      </p:grpSp>
      <p:grpSp>
        <p:nvGrpSpPr>
          <p:cNvPr id="14" name="Group 856"/>
          <p:cNvGrpSpPr/>
          <p:nvPr/>
        </p:nvGrpSpPr>
        <p:grpSpPr>
          <a:xfrm>
            <a:off x="5866708" y="3205060"/>
            <a:ext cx="607933" cy="508861"/>
            <a:chOff x="5715000" y="2209799"/>
            <a:chExt cx="1300970" cy="990599"/>
          </a:xfrm>
        </p:grpSpPr>
        <p:grpSp>
          <p:nvGrpSpPr>
            <p:cNvPr id="16" name="Group 481"/>
            <p:cNvGrpSpPr>
              <a:grpSpLocks/>
            </p:cNvGrpSpPr>
            <p:nvPr/>
          </p:nvGrpSpPr>
          <p:grpSpPr bwMode="auto">
            <a:xfrm>
              <a:off x="6477000" y="2209799"/>
              <a:ext cx="538970" cy="914399"/>
              <a:chOff x="4506" y="755"/>
              <a:chExt cx="758" cy="1286"/>
            </a:xfrm>
          </p:grpSpPr>
          <p:pic>
            <p:nvPicPr>
              <p:cNvPr id="84"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753" name="Group 483"/>
              <p:cNvGrpSpPr>
                <a:grpSpLocks/>
              </p:cNvGrpSpPr>
              <p:nvPr/>
            </p:nvGrpSpPr>
            <p:grpSpPr bwMode="auto">
              <a:xfrm>
                <a:off x="4656" y="755"/>
                <a:ext cx="477" cy="1200"/>
                <a:chOff x="4694" y="755"/>
                <a:chExt cx="477" cy="1200"/>
              </a:xfrm>
            </p:grpSpPr>
            <p:grpSp>
              <p:nvGrpSpPr>
                <p:cNvPr id="755" name="Group 484"/>
                <p:cNvGrpSpPr>
                  <a:grpSpLocks/>
                </p:cNvGrpSpPr>
                <p:nvPr/>
              </p:nvGrpSpPr>
              <p:grpSpPr bwMode="auto">
                <a:xfrm>
                  <a:off x="4694" y="755"/>
                  <a:ext cx="477" cy="1200"/>
                  <a:chOff x="4694" y="755"/>
                  <a:chExt cx="477" cy="1200"/>
                </a:xfrm>
              </p:grpSpPr>
              <p:sp>
                <p:nvSpPr>
                  <p:cNvPr id="106"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107"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87"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88"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89"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90"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91"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92"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93"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94"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95"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96"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97"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98"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99"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00"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01"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02"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03"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04"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05"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765" name="Group 481"/>
            <p:cNvGrpSpPr>
              <a:grpSpLocks/>
            </p:cNvGrpSpPr>
            <p:nvPr/>
          </p:nvGrpSpPr>
          <p:grpSpPr bwMode="auto">
            <a:xfrm>
              <a:off x="6096000" y="2285999"/>
              <a:ext cx="538970" cy="914399"/>
              <a:chOff x="4506" y="755"/>
              <a:chExt cx="758" cy="1286"/>
            </a:xfrm>
          </p:grpSpPr>
          <p:pic>
            <p:nvPicPr>
              <p:cNvPr id="60"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767" name="Group 483"/>
              <p:cNvGrpSpPr>
                <a:grpSpLocks/>
              </p:cNvGrpSpPr>
              <p:nvPr/>
            </p:nvGrpSpPr>
            <p:grpSpPr bwMode="auto">
              <a:xfrm>
                <a:off x="4656" y="755"/>
                <a:ext cx="477" cy="1200"/>
                <a:chOff x="4694" y="755"/>
                <a:chExt cx="477" cy="1200"/>
              </a:xfrm>
            </p:grpSpPr>
            <p:grpSp>
              <p:nvGrpSpPr>
                <p:cNvPr id="783" name="Group 484"/>
                <p:cNvGrpSpPr>
                  <a:grpSpLocks/>
                </p:cNvGrpSpPr>
                <p:nvPr/>
              </p:nvGrpSpPr>
              <p:grpSpPr bwMode="auto">
                <a:xfrm>
                  <a:off x="4694" y="755"/>
                  <a:ext cx="477" cy="1200"/>
                  <a:chOff x="4694" y="755"/>
                  <a:chExt cx="477" cy="1200"/>
                </a:xfrm>
              </p:grpSpPr>
              <p:sp>
                <p:nvSpPr>
                  <p:cNvPr id="82"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83"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63"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64"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65"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6"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7"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8"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9"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0"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1"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72"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73"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4"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5"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6"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7"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8"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9"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0"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1"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784" name="Group 481"/>
            <p:cNvGrpSpPr>
              <a:grpSpLocks/>
            </p:cNvGrpSpPr>
            <p:nvPr/>
          </p:nvGrpSpPr>
          <p:grpSpPr bwMode="auto">
            <a:xfrm>
              <a:off x="5715000" y="2209799"/>
              <a:ext cx="538970" cy="914399"/>
              <a:chOff x="4506" y="755"/>
              <a:chExt cx="758" cy="1286"/>
            </a:xfrm>
          </p:grpSpPr>
          <p:pic>
            <p:nvPicPr>
              <p:cNvPr id="36"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785" name="Group 483"/>
              <p:cNvGrpSpPr>
                <a:grpSpLocks/>
              </p:cNvGrpSpPr>
              <p:nvPr/>
            </p:nvGrpSpPr>
            <p:grpSpPr bwMode="auto">
              <a:xfrm>
                <a:off x="4656" y="755"/>
                <a:ext cx="477" cy="1200"/>
                <a:chOff x="4694" y="755"/>
                <a:chExt cx="477" cy="1200"/>
              </a:xfrm>
            </p:grpSpPr>
            <p:grpSp>
              <p:nvGrpSpPr>
                <p:cNvPr id="786" name="Group 484"/>
                <p:cNvGrpSpPr>
                  <a:grpSpLocks/>
                </p:cNvGrpSpPr>
                <p:nvPr/>
              </p:nvGrpSpPr>
              <p:grpSpPr bwMode="auto">
                <a:xfrm>
                  <a:off x="4694" y="755"/>
                  <a:ext cx="477" cy="1200"/>
                  <a:chOff x="4694" y="755"/>
                  <a:chExt cx="477" cy="1200"/>
                </a:xfrm>
              </p:grpSpPr>
              <p:sp>
                <p:nvSpPr>
                  <p:cNvPr id="58"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59"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39"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40"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41"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2"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3"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4"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5"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6"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7"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48"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49"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0"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1"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2"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3"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4"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5"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6"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7"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sp>
        <p:nvSpPr>
          <p:cNvPr id="108" name="Rectangle 1070"/>
          <p:cNvSpPr>
            <a:spLocks noChangeArrowheads="1"/>
          </p:cNvSpPr>
          <p:nvPr/>
        </p:nvSpPr>
        <p:spPr bwMode="auto">
          <a:xfrm>
            <a:off x="5979296" y="2989821"/>
            <a:ext cx="357988" cy="199358"/>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Web</a:t>
            </a:r>
            <a:endParaRPr lang="en-US" sz="900" b="1" dirty="0"/>
          </a:p>
        </p:txBody>
      </p:sp>
      <p:sp>
        <p:nvSpPr>
          <p:cNvPr id="109" name="Rectangle 1070"/>
          <p:cNvSpPr>
            <a:spLocks noChangeArrowheads="1"/>
          </p:cNvSpPr>
          <p:nvPr/>
        </p:nvSpPr>
        <p:spPr bwMode="auto">
          <a:xfrm>
            <a:off x="5979296" y="3814395"/>
            <a:ext cx="363331"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ADC</a:t>
            </a:r>
            <a:endParaRPr lang="en-US" sz="900" b="1" dirty="0"/>
          </a:p>
        </p:txBody>
      </p:sp>
      <p:sp>
        <p:nvSpPr>
          <p:cNvPr id="110" name="Rectangle 1070"/>
          <p:cNvSpPr>
            <a:spLocks noChangeArrowheads="1"/>
          </p:cNvSpPr>
          <p:nvPr/>
        </p:nvSpPr>
        <p:spPr bwMode="auto">
          <a:xfrm>
            <a:off x="5943913" y="2351946"/>
            <a:ext cx="481226"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IT Staff</a:t>
            </a:r>
            <a:endParaRPr lang="en-US" sz="900" b="1" dirty="0"/>
          </a:p>
        </p:txBody>
      </p:sp>
      <p:grpSp>
        <p:nvGrpSpPr>
          <p:cNvPr id="788" name="Group 530"/>
          <p:cNvGrpSpPr>
            <a:grpSpLocks/>
          </p:cNvGrpSpPr>
          <p:nvPr/>
        </p:nvGrpSpPr>
        <p:grpSpPr bwMode="auto">
          <a:xfrm>
            <a:off x="5845731" y="4013588"/>
            <a:ext cx="614756" cy="237141"/>
            <a:chOff x="4278" y="2989"/>
            <a:chExt cx="1214" cy="426"/>
          </a:xfrm>
        </p:grpSpPr>
        <p:pic>
          <p:nvPicPr>
            <p:cNvPr id="112" name="Picture 531"/>
            <p:cNvPicPr>
              <a:picLocks noChangeAspect="1" noChangeArrowheads="1"/>
            </p:cNvPicPr>
            <p:nvPr/>
          </p:nvPicPr>
          <p:blipFill>
            <a:blip r:embed="rId8" cstate="print">
              <a:lum bright="18000"/>
            </a:blip>
            <a:srcRect/>
            <a:stretch>
              <a:fillRect/>
            </a:stretch>
          </p:blipFill>
          <p:spPr bwMode="gray">
            <a:xfrm>
              <a:off x="4278" y="3245"/>
              <a:ext cx="1214" cy="170"/>
            </a:xfrm>
            <a:prstGeom prst="rect">
              <a:avLst/>
            </a:prstGeom>
            <a:noFill/>
            <a:ln w="9525">
              <a:miter lim="800000"/>
              <a:headEnd/>
              <a:tailEnd/>
            </a:ln>
            <a:effectLst/>
          </p:spPr>
        </p:pic>
        <p:grpSp>
          <p:nvGrpSpPr>
            <p:cNvPr id="789" name="Group 532"/>
            <p:cNvGrpSpPr>
              <a:grpSpLocks/>
            </p:cNvGrpSpPr>
            <p:nvPr/>
          </p:nvGrpSpPr>
          <p:grpSpPr bwMode="auto">
            <a:xfrm>
              <a:off x="4362" y="2989"/>
              <a:ext cx="1065" cy="324"/>
              <a:chOff x="4360" y="2989"/>
              <a:chExt cx="1065" cy="324"/>
            </a:xfrm>
          </p:grpSpPr>
          <p:sp>
            <p:nvSpPr>
              <p:cNvPr id="114" name="Freeform 533"/>
              <p:cNvSpPr>
                <a:spLocks/>
              </p:cNvSpPr>
              <p:nvPr/>
            </p:nvSpPr>
            <p:spPr bwMode="gray">
              <a:xfrm>
                <a:off x="4409" y="3262"/>
                <a:ext cx="967" cy="51"/>
              </a:xfrm>
              <a:custGeom>
                <a:avLst/>
                <a:gdLst/>
                <a:ahLst/>
                <a:cxnLst>
                  <a:cxn ang="0">
                    <a:pos x="3413" y="258"/>
                  </a:cxn>
                  <a:cxn ang="0">
                    <a:pos x="265" y="258"/>
                  </a:cxn>
                  <a:cxn ang="0">
                    <a:pos x="0" y="0"/>
                  </a:cxn>
                  <a:cxn ang="0">
                    <a:pos x="3619" y="0"/>
                  </a:cxn>
                  <a:cxn ang="0">
                    <a:pos x="3413" y="258"/>
                  </a:cxn>
                </a:cxnLst>
                <a:rect l="0" t="0" r="r" b="b"/>
                <a:pathLst>
                  <a:path w="3619" h="258">
                    <a:moveTo>
                      <a:pt x="3413" y="258"/>
                    </a:moveTo>
                    <a:lnTo>
                      <a:pt x="265" y="258"/>
                    </a:lnTo>
                    <a:lnTo>
                      <a:pt x="0" y="0"/>
                    </a:lnTo>
                    <a:lnTo>
                      <a:pt x="3619" y="0"/>
                    </a:lnTo>
                    <a:lnTo>
                      <a:pt x="3413" y="258"/>
                    </a:lnTo>
                    <a:close/>
                  </a:path>
                </a:pathLst>
              </a:custGeom>
              <a:gradFill rotWithShape="1">
                <a:gsLst>
                  <a:gs pos="0">
                    <a:srgbClr val="333333"/>
                  </a:gs>
                  <a:gs pos="100000">
                    <a:srgbClr val="969696"/>
                  </a:gs>
                </a:gsLst>
                <a:lin ang="5400000" scaled="1"/>
              </a:gradFill>
              <a:ln w="9525">
                <a:noFill/>
                <a:round/>
                <a:headEnd/>
                <a:tailEnd/>
              </a:ln>
            </p:spPr>
            <p:txBody>
              <a:bodyPr>
                <a:prstTxWarp prst="textNoShape">
                  <a:avLst/>
                </a:prstTxWarp>
              </a:bodyPr>
              <a:lstStyle/>
              <a:p>
                <a:endParaRPr lang="en-US"/>
              </a:p>
            </p:txBody>
          </p:sp>
          <p:sp>
            <p:nvSpPr>
              <p:cNvPr id="115" name="Freeform 534"/>
              <p:cNvSpPr>
                <a:spLocks/>
              </p:cNvSpPr>
              <p:nvPr/>
            </p:nvSpPr>
            <p:spPr bwMode="gray">
              <a:xfrm>
                <a:off x="4360" y="3001"/>
                <a:ext cx="1065" cy="263"/>
              </a:xfrm>
              <a:custGeom>
                <a:avLst/>
                <a:gdLst/>
                <a:ahLst/>
                <a:cxnLst>
                  <a:cxn ang="0">
                    <a:pos x="1605" y="246"/>
                  </a:cxn>
                  <a:cxn ang="0">
                    <a:pos x="1676" y="375"/>
                  </a:cxn>
                  <a:cxn ang="0">
                    <a:pos x="1588" y="417"/>
                  </a:cxn>
                  <a:cxn ang="0">
                    <a:pos x="103" y="417"/>
                  </a:cxn>
                  <a:cxn ang="0">
                    <a:pos x="14" y="375"/>
                  </a:cxn>
                  <a:cxn ang="0">
                    <a:pos x="71" y="246"/>
                  </a:cxn>
                  <a:cxn ang="0">
                    <a:pos x="356" y="31"/>
                  </a:cxn>
                  <a:cxn ang="0">
                    <a:pos x="444" y="6"/>
                  </a:cxn>
                  <a:cxn ang="0">
                    <a:pos x="1107" y="7"/>
                  </a:cxn>
                  <a:cxn ang="0">
                    <a:pos x="1216" y="23"/>
                  </a:cxn>
                  <a:cxn ang="0">
                    <a:pos x="1605" y="246"/>
                  </a:cxn>
                </a:cxnLst>
                <a:rect l="0" t="0" r="r" b="b"/>
                <a:pathLst>
                  <a:path w="1686" h="417">
                    <a:moveTo>
                      <a:pt x="1605" y="246"/>
                    </a:moveTo>
                    <a:cubicBezTo>
                      <a:pt x="1686" y="257"/>
                      <a:pt x="1676" y="375"/>
                      <a:pt x="1676" y="375"/>
                    </a:cubicBezTo>
                    <a:cubicBezTo>
                      <a:pt x="1676" y="398"/>
                      <a:pt x="1637" y="417"/>
                      <a:pt x="1588" y="417"/>
                    </a:cubicBezTo>
                    <a:cubicBezTo>
                      <a:pt x="103" y="417"/>
                      <a:pt x="103" y="417"/>
                      <a:pt x="103" y="417"/>
                    </a:cubicBezTo>
                    <a:cubicBezTo>
                      <a:pt x="54" y="417"/>
                      <a:pt x="14" y="398"/>
                      <a:pt x="14" y="375"/>
                    </a:cubicBezTo>
                    <a:cubicBezTo>
                      <a:pt x="14" y="375"/>
                      <a:pt x="0" y="296"/>
                      <a:pt x="71" y="246"/>
                    </a:cubicBezTo>
                    <a:cubicBezTo>
                      <a:pt x="222" y="141"/>
                      <a:pt x="356" y="31"/>
                      <a:pt x="356" y="31"/>
                    </a:cubicBezTo>
                    <a:cubicBezTo>
                      <a:pt x="356" y="8"/>
                      <a:pt x="395" y="6"/>
                      <a:pt x="444" y="6"/>
                    </a:cubicBezTo>
                    <a:cubicBezTo>
                      <a:pt x="1107" y="7"/>
                      <a:pt x="1107" y="7"/>
                      <a:pt x="1107" y="7"/>
                    </a:cubicBezTo>
                    <a:cubicBezTo>
                      <a:pt x="1156" y="7"/>
                      <a:pt x="1216" y="0"/>
                      <a:pt x="1216" y="23"/>
                    </a:cubicBezTo>
                    <a:cubicBezTo>
                      <a:pt x="1216" y="23"/>
                      <a:pt x="1402" y="220"/>
                      <a:pt x="1605" y="246"/>
                    </a:cubicBezTo>
                    <a:close/>
                  </a:path>
                </a:pathLst>
              </a:custGeom>
              <a:gradFill rotWithShape="1">
                <a:gsLst>
                  <a:gs pos="0">
                    <a:srgbClr val="5F5F5F"/>
                  </a:gs>
                  <a:gs pos="100000">
                    <a:schemeClr val="tx1"/>
                  </a:gs>
                </a:gsLst>
                <a:lin ang="5400000" scaled="1"/>
              </a:gradFill>
              <a:ln w="6350">
                <a:noFill/>
                <a:round/>
                <a:headEnd/>
                <a:tailEnd/>
              </a:ln>
            </p:spPr>
            <p:txBody>
              <a:bodyPr>
                <a:prstTxWarp prst="textNoShape">
                  <a:avLst/>
                </a:prstTxWarp>
              </a:bodyPr>
              <a:lstStyle/>
              <a:p>
                <a:endParaRPr lang="en-US"/>
              </a:p>
            </p:txBody>
          </p:sp>
          <p:sp>
            <p:nvSpPr>
              <p:cNvPr id="116" name="Freeform 535"/>
              <p:cNvSpPr>
                <a:spLocks/>
              </p:cNvSpPr>
              <p:nvPr/>
            </p:nvSpPr>
            <p:spPr bwMode="gray">
              <a:xfrm>
                <a:off x="4639" y="3120"/>
                <a:ext cx="503" cy="126"/>
              </a:xfrm>
              <a:custGeom>
                <a:avLst/>
                <a:gdLst/>
                <a:ahLst/>
                <a:cxnLst>
                  <a:cxn ang="0">
                    <a:pos x="797" y="168"/>
                  </a:cxn>
                  <a:cxn ang="0">
                    <a:pos x="773" y="200"/>
                  </a:cxn>
                  <a:cxn ang="0">
                    <a:pos x="24" y="200"/>
                  </a:cxn>
                  <a:cxn ang="0">
                    <a:pos x="0" y="168"/>
                  </a:cxn>
                  <a:cxn ang="0">
                    <a:pos x="0" y="32"/>
                  </a:cxn>
                  <a:cxn ang="0">
                    <a:pos x="24" y="0"/>
                  </a:cxn>
                  <a:cxn ang="0">
                    <a:pos x="773" y="0"/>
                  </a:cxn>
                  <a:cxn ang="0">
                    <a:pos x="797" y="32"/>
                  </a:cxn>
                  <a:cxn ang="0">
                    <a:pos x="797" y="168"/>
                  </a:cxn>
                </a:cxnLst>
                <a:rect l="0" t="0" r="r" b="b"/>
                <a:pathLst>
                  <a:path w="797" h="200">
                    <a:moveTo>
                      <a:pt x="797" y="168"/>
                    </a:moveTo>
                    <a:cubicBezTo>
                      <a:pt x="797" y="186"/>
                      <a:pt x="786" y="200"/>
                      <a:pt x="773" y="200"/>
                    </a:cubicBezTo>
                    <a:cubicBezTo>
                      <a:pt x="24" y="200"/>
                      <a:pt x="24" y="200"/>
                      <a:pt x="24" y="200"/>
                    </a:cubicBezTo>
                    <a:cubicBezTo>
                      <a:pt x="10" y="200"/>
                      <a:pt x="0" y="186"/>
                      <a:pt x="0" y="168"/>
                    </a:cubicBezTo>
                    <a:cubicBezTo>
                      <a:pt x="0" y="32"/>
                      <a:pt x="0" y="32"/>
                      <a:pt x="0" y="32"/>
                    </a:cubicBezTo>
                    <a:cubicBezTo>
                      <a:pt x="0" y="14"/>
                      <a:pt x="10" y="0"/>
                      <a:pt x="24" y="0"/>
                    </a:cubicBezTo>
                    <a:cubicBezTo>
                      <a:pt x="773" y="0"/>
                      <a:pt x="773" y="0"/>
                      <a:pt x="773" y="0"/>
                    </a:cubicBezTo>
                    <a:cubicBezTo>
                      <a:pt x="786" y="0"/>
                      <a:pt x="797" y="14"/>
                      <a:pt x="797" y="32"/>
                    </a:cubicBezTo>
                    <a:lnTo>
                      <a:pt x="797" y="168"/>
                    </a:lnTo>
                    <a:close/>
                  </a:path>
                </a:pathLst>
              </a:custGeom>
              <a:gradFill rotWithShape="1">
                <a:gsLst>
                  <a:gs pos="0">
                    <a:schemeClr val="tx1">
                      <a:gamma/>
                      <a:tint val="26667"/>
                      <a:invGamma/>
                    </a:schemeClr>
                  </a:gs>
                  <a:gs pos="100000">
                    <a:schemeClr val="tx1"/>
                  </a:gs>
                </a:gsLst>
                <a:lin ang="5400000" scaled="1"/>
              </a:gradFill>
              <a:ln w="9525">
                <a:noFill/>
                <a:round/>
                <a:headEnd/>
                <a:tailEnd/>
              </a:ln>
            </p:spPr>
            <p:txBody>
              <a:bodyPr>
                <a:prstTxWarp prst="textNoShape">
                  <a:avLst/>
                </a:prstTxWarp>
              </a:bodyPr>
              <a:lstStyle/>
              <a:p>
                <a:endParaRPr lang="en-US"/>
              </a:p>
            </p:txBody>
          </p:sp>
          <p:sp>
            <p:nvSpPr>
              <p:cNvPr id="117" name="Freeform 536"/>
              <p:cNvSpPr>
                <a:spLocks/>
              </p:cNvSpPr>
              <p:nvPr/>
            </p:nvSpPr>
            <p:spPr bwMode="gray">
              <a:xfrm>
                <a:off x="4401" y="2989"/>
                <a:ext cx="982" cy="174"/>
              </a:xfrm>
              <a:custGeom>
                <a:avLst/>
                <a:gdLst/>
                <a:ahLst/>
                <a:cxnLst>
                  <a:cxn ang="0">
                    <a:pos x="1554" y="262"/>
                  </a:cxn>
                  <a:cxn ang="0">
                    <a:pos x="1471" y="276"/>
                  </a:cxn>
                  <a:cxn ang="0">
                    <a:pos x="83" y="276"/>
                  </a:cxn>
                  <a:cxn ang="0">
                    <a:pos x="0" y="262"/>
                  </a:cxn>
                  <a:cxn ang="0">
                    <a:pos x="300" y="18"/>
                  </a:cxn>
                  <a:cxn ang="0">
                    <a:pos x="400" y="4"/>
                  </a:cxn>
                  <a:cxn ang="0">
                    <a:pos x="760" y="0"/>
                  </a:cxn>
                  <a:cxn ang="0">
                    <a:pos x="1077" y="4"/>
                  </a:cxn>
                  <a:cxn ang="0">
                    <a:pos x="1177" y="20"/>
                  </a:cxn>
                  <a:cxn ang="0">
                    <a:pos x="1554" y="262"/>
                  </a:cxn>
                </a:cxnLst>
                <a:rect l="0" t="0" r="r" b="b"/>
                <a:pathLst>
                  <a:path w="1554" h="276">
                    <a:moveTo>
                      <a:pt x="1554" y="262"/>
                    </a:moveTo>
                    <a:cubicBezTo>
                      <a:pt x="1554" y="270"/>
                      <a:pt x="1517" y="276"/>
                      <a:pt x="1471" y="276"/>
                    </a:cubicBezTo>
                    <a:cubicBezTo>
                      <a:pt x="83" y="276"/>
                      <a:pt x="83" y="276"/>
                      <a:pt x="83" y="276"/>
                    </a:cubicBezTo>
                    <a:cubicBezTo>
                      <a:pt x="37" y="276"/>
                      <a:pt x="0" y="270"/>
                      <a:pt x="0" y="262"/>
                    </a:cubicBezTo>
                    <a:cubicBezTo>
                      <a:pt x="300" y="18"/>
                      <a:pt x="300" y="18"/>
                      <a:pt x="300" y="18"/>
                    </a:cubicBezTo>
                    <a:cubicBezTo>
                      <a:pt x="300" y="10"/>
                      <a:pt x="354" y="4"/>
                      <a:pt x="400" y="4"/>
                    </a:cubicBezTo>
                    <a:cubicBezTo>
                      <a:pt x="400" y="4"/>
                      <a:pt x="670" y="0"/>
                      <a:pt x="760" y="0"/>
                    </a:cubicBezTo>
                    <a:cubicBezTo>
                      <a:pt x="840" y="0"/>
                      <a:pt x="1077" y="4"/>
                      <a:pt x="1077" y="4"/>
                    </a:cubicBezTo>
                    <a:cubicBezTo>
                      <a:pt x="1123" y="4"/>
                      <a:pt x="1177" y="12"/>
                      <a:pt x="1177" y="20"/>
                    </a:cubicBezTo>
                    <a:lnTo>
                      <a:pt x="1554" y="262"/>
                    </a:lnTo>
                    <a:close/>
                  </a:path>
                </a:pathLst>
              </a:custGeom>
              <a:gradFill rotWithShape="1">
                <a:gsLst>
                  <a:gs pos="0">
                    <a:srgbClr val="BABABA"/>
                  </a:gs>
                  <a:gs pos="100000">
                    <a:srgbClr val="DFE5E5"/>
                  </a:gs>
                </a:gsLst>
                <a:lin ang="2700000" scaled="1"/>
              </a:gradFill>
              <a:ln w="9525">
                <a:noFill/>
                <a:round/>
                <a:headEnd/>
                <a:tailEnd/>
              </a:ln>
            </p:spPr>
            <p:txBody>
              <a:bodyPr>
                <a:prstTxWarp prst="textNoShape">
                  <a:avLst/>
                </a:prstTxWarp>
              </a:bodyPr>
              <a:lstStyle/>
              <a:p>
                <a:endParaRPr lang="en-US"/>
              </a:p>
            </p:txBody>
          </p:sp>
          <p:sp>
            <p:nvSpPr>
              <p:cNvPr id="118" name="Freeform 537"/>
              <p:cNvSpPr>
                <a:spLocks/>
              </p:cNvSpPr>
              <p:nvPr/>
            </p:nvSpPr>
            <p:spPr bwMode="gray">
              <a:xfrm>
                <a:off x="4837" y="2993"/>
                <a:ext cx="545" cy="167"/>
              </a:xfrm>
              <a:custGeom>
                <a:avLst/>
                <a:gdLst/>
                <a:ahLst/>
                <a:cxnLst>
                  <a:cxn ang="0">
                    <a:pos x="0" y="0"/>
                  </a:cxn>
                  <a:cxn ang="0">
                    <a:pos x="248" y="165"/>
                  </a:cxn>
                  <a:cxn ang="0">
                    <a:pos x="536" y="167"/>
                  </a:cxn>
                  <a:cxn ang="0">
                    <a:pos x="545" y="162"/>
                  </a:cxn>
                  <a:cxn ang="0">
                    <a:pos x="293" y="2"/>
                  </a:cxn>
                  <a:cxn ang="0">
                    <a:pos x="275" y="0"/>
                  </a:cxn>
                  <a:cxn ang="0">
                    <a:pos x="0" y="0"/>
                  </a:cxn>
                </a:cxnLst>
                <a:rect l="0" t="0" r="r" b="b"/>
                <a:pathLst>
                  <a:path w="545" h="167">
                    <a:moveTo>
                      <a:pt x="0" y="0"/>
                    </a:moveTo>
                    <a:lnTo>
                      <a:pt x="248" y="165"/>
                    </a:lnTo>
                    <a:lnTo>
                      <a:pt x="536" y="167"/>
                    </a:lnTo>
                    <a:lnTo>
                      <a:pt x="545" y="162"/>
                    </a:lnTo>
                    <a:lnTo>
                      <a:pt x="293" y="2"/>
                    </a:lnTo>
                    <a:lnTo>
                      <a:pt x="275" y="0"/>
                    </a:lnTo>
                    <a:lnTo>
                      <a:pt x="0" y="0"/>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sp>
            <p:nvSpPr>
              <p:cNvPr id="119" name="Oval 539"/>
              <p:cNvSpPr>
                <a:spLocks noChangeArrowheads="1"/>
              </p:cNvSpPr>
              <p:nvPr/>
            </p:nvSpPr>
            <p:spPr bwMode="gray">
              <a:xfrm>
                <a:off x="5304" y="3189"/>
                <a:ext cx="47" cy="47"/>
              </a:xfrm>
              <a:prstGeom prst="ellipse">
                <a:avLst/>
              </a:prstGeom>
              <a:solidFill>
                <a:srgbClr val="545454"/>
              </a:solidFill>
              <a:ln w="9525">
                <a:noFill/>
                <a:round/>
                <a:headEnd/>
                <a:tailEnd/>
              </a:ln>
            </p:spPr>
            <p:txBody>
              <a:bodyPr>
                <a:prstTxWarp prst="textNoShape">
                  <a:avLst/>
                </a:prstTxWarp>
              </a:bodyPr>
              <a:lstStyle/>
              <a:p>
                <a:endParaRPr lang="en-US"/>
              </a:p>
            </p:txBody>
          </p:sp>
          <p:sp>
            <p:nvSpPr>
              <p:cNvPr id="120" name="Freeform 540"/>
              <p:cNvSpPr>
                <a:spLocks/>
              </p:cNvSpPr>
              <p:nvPr/>
            </p:nvSpPr>
            <p:spPr bwMode="gray">
              <a:xfrm>
                <a:off x="5306" y="3202"/>
                <a:ext cx="44" cy="34"/>
              </a:xfrm>
              <a:custGeom>
                <a:avLst/>
                <a:gdLst/>
                <a:ahLst/>
                <a:cxnLst>
                  <a:cxn ang="0">
                    <a:pos x="608" y="168"/>
                  </a:cxn>
                  <a:cxn ang="0">
                    <a:pos x="304" y="472"/>
                  </a:cxn>
                  <a:cxn ang="0">
                    <a:pos x="0" y="168"/>
                  </a:cxn>
                  <a:cxn ang="0">
                    <a:pos x="608" y="168"/>
                  </a:cxn>
                </a:cxnLst>
                <a:rect l="0" t="0" r="r" b="b"/>
                <a:pathLst>
                  <a:path w="608" h="472">
                    <a:moveTo>
                      <a:pt x="608" y="168"/>
                    </a:moveTo>
                    <a:cubicBezTo>
                      <a:pt x="608" y="336"/>
                      <a:pt x="472" y="472"/>
                      <a:pt x="304" y="472"/>
                    </a:cubicBezTo>
                    <a:cubicBezTo>
                      <a:pt x="136" y="472"/>
                      <a:pt x="0" y="336"/>
                      <a:pt x="0" y="168"/>
                    </a:cubicBezTo>
                    <a:cubicBezTo>
                      <a:pt x="0" y="0"/>
                      <a:pt x="608" y="0"/>
                      <a:pt x="608" y="168"/>
                    </a:cubicBezTo>
                    <a:close/>
                  </a:path>
                </a:pathLst>
              </a:custGeom>
              <a:solidFill>
                <a:srgbClr val="303030"/>
              </a:solidFill>
              <a:ln w="9525">
                <a:noFill/>
                <a:round/>
                <a:headEnd/>
                <a:tailEnd/>
              </a:ln>
            </p:spPr>
            <p:txBody>
              <a:bodyPr>
                <a:prstTxWarp prst="textNoShape">
                  <a:avLst/>
                </a:prstTxWarp>
              </a:bodyPr>
              <a:lstStyle/>
              <a:p>
                <a:endParaRPr lang="en-US"/>
              </a:p>
            </p:txBody>
          </p:sp>
        </p:grpSp>
      </p:grpSp>
      <p:grpSp>
        <p:nvGrpSpPr>
          <p:cNvPr id="32" name="Group 555"/>
          <p:cNvGrpSpPr>
            <a:grpSpLocks/>
          </p:cNvGrpSpPr>
          <p:nvPr/>
        </p:nvGrpSpPr>
        <p:grpSpPr bwMode="auto">
          <a:xfrm flipH="1">
            <a:off x="6750619" y="2528282"/>
            <a:ext cx="325511" cy="367650"/>
            <a:chOff x="3288" y="2591"/>
            <a:chExt cx="984" cy="977"/>
          </a:xfrm>
        </p:grpSpPr>
        <p:pic>
          <p:nvPicPr>
            <p:cNvPr id="122" name="Picture 556"/>
            <p:cNvPicPr>
              <a:picLocks noChangeAspect="1" noChangeArrowheads="1"/>
            </p:cNvPicPr>
            <p:nvPr/>
          </p:nvPicPr>
          <p:blipFill>
            <a:blip r:embed="rId6"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33" name="Group 557"/>
            <p:cNvGrpSpPr>
              <a:grpSpLocks/>
            </p:cNvGrpSpPr>
            <p:nvPr/>
          </p:nvGrpSpPr>
          <p:grpSpPr bwMode="auto">
            <a:xfrm>
              <a:off x="3485" y="2591"/>
              <a:ext cx="664" cy="941"/>
              <a:chOff x="3485" y="2581"/>
              <a:chExt cx="664" cy="941"/>
            </a:xfrm>
          </p:grpSpPr>
          <p:sp>
            <p:nvSpPr>
              <p:cNvPr id="124" name="Freeform 559"/>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prstTxWarp prst="textNoShape">
                  <a:avLst/>
                </a:prstTxWarp>
              </a:bodyPr>
              <a:lstStyle/>
              <a:p>
                <a:endParaRPr lang="en-US"/>
              </a:p>
            </p:txBody>
          </p:sp>
          <p:sp>
            <p:nvSpPr>
              <p:cNvPr id="125" name="Freeform 561"/>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prstTxWarp prst="textNoShape">
                  <a:avLst/>
                </a:prstTxWarp>
              </a:bodyPr>
              <a:lstStyle/>
              <a:p>
                <a:endParaRPr lang="en-US"/>
              </a:p>
            </p:txBody>
          </p:sp>
          <p:sp>
            <p:nvSpPr>
              <p:cNvPr id="126" name="Freeform 563"/>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prstTxWarp prst="textNoShape">
                  <a:avLst/>
                </a:prstTxWarp>
              </a:bodyPr>
              <a:lstStyle/>
              <a:p>
                <a:endParaRPr lang="en-US"/>
              </a:p>
            </p:txBody>
          </p:sp>
          <p:sp>
            <p:nvSpPr>
              <p:cNvPr id="127" name="Freeform 564"/>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prstTxWarp prst="textNoShape">
                  <a:avLst/>
                </a:prstTxWarp>
              </a:bodyPr>
              <a:lstStyle/>
              <a:p>
                <a:endParaRPr lang="en-US"/>
              </a:p>
            </p:txBody>
          </p:sp>
          <p:sp>
            <p:nvSpPr>
              <p:cNvPr id="128" name="Freeform 565"/>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prstTxWarp prst="textNoShape">
                  <a:avLst/>
                </a:prstTxWarp>
              </a:bodyPr>
              <a:lstStyle/>
              <a:p>
                <a:endParaRPr lang="en-US"/>
              </a:p>
            </p:txBody>
          </p:sp>
          <p:sp>
            <p:nvSpPr>
              <p:cNvPr id="129" name="Freeform 566"/>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prstTxWarp prst="textNoShape">
                  <a:avLst/>
                </a:prstTxWarp>
              </a:bodyPr>
              <a:lstStyle/>
              <a:p>
                <a:endParaRPr lang="en-US"/>
              </a:p>
            </p:txBody>
          </p:sp>
          <p:sp>
            <p:nvSpPr>
              <p:cNvPr id="130" name="Freeform 567"/>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131" name="Freeform 568"/>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132" name="Freeform 569"/>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prstTxWarp prst="textNoShape">
                  <a:avLst/>
                </a:prstTxWarp>
              </a:bodyPr>
              <a:lstStyle/>
              <a:p>
                <a:endParaRPr lang="en-US"/>
              </a:p>
            </p:txBody>
          </p:sp>
          <p:sp>
            <p:nvSpPr>
              <p:cNvPr id="133" name="Freeform 572"/>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prstTxWarp prst="textNoShape">
                  <a:avLst/>
                </a:prstTxWarp>
              </a:bodyPr>
              <a:lstStyle/>
              <a:p>
                <a:endParaRPr lang="en-US"/>
              </a:p>
            </p:txBody>
          </p:sp>
          <p:sp>
            <p:nvSpPr>
              <p:cNvPr id="134" name="Line 583"/>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135" name="Line 584"/>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136" name="Freeform 585"/>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prstTxWarp prst="textNoShape">
                  <a:avLst/>
                </a:prstTxWarp>
              </a:bodyPr>
              <a:lstStyle/>
              <a:p>
                <a:endParaRPr lang="en-US"/>
              </a:p>
            </p:txBody>
          </p:sp>
          <p:sp>
            <p:nvSpPr>
              <p:cNvPr id="137" name="Freeform 586"/>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prstTxWarp prst="textNoShape">
                  <a:avLst/>
                </a:prstTxWarp>
              </a:bodyPr>
              <a:lstStyle/>
              <a:p>
                <a:endParaRPr lang="en-US"/>
              </a:p>
            </p:txBody>
          </p:sp>
          <p:sp>
            <p:nvSpPr>
              <p:cNvPr id="138" name="Freeform 587"/>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prstTxWarp prst="textNoShape">
                  <a:avLst/>
                </a:prstTxWarp>
              </a:bodyPr>
              <a:lstStyle/>
              <a:p>
                <a:endParaRPr lang="en-US"/>
              </a:p>
            </p:txBody>
          </p:sp>
        </p:grpSp>
      </p:grpSp>
      <p:grpSp>
        <p:nvGrpSpPr>
          <p:cNvPr id="34" name="Group 856"/>
          <p:cNvGrpSpPr/>
          <p:nvPr/>
        </p:nvGrpSpPr>
        <p:grpSpPr>
          <a:xfrm>
            <a:off x="6602648" y="3205060"/>
            <a:ext cx="607933" cy="508861"/>
            <a:chOff x="5715000" y="2209799"/>
            <a:chExt cx="1300970" cy="990599"/>
          </a:xfrm>
        </p:grpSpPr>
        <p:grpSp>
          <p:nvGrpSpPr>
            <p:cNvPr id="35" name="Group 481"/>
            <p:cNvGrpSpPr>
              <a:grpSpLocks/>
            </p:cNvGrpSpPr>
            <p:nvPr/>
          </p:nvGrpSpPr>
          <p:grpSpPr bwMode="auto">
            <a:xfrm>
              <a:off x="6477000" y="2209799"/>
              <a:ext cx="538970" cy="914399"/>
              <a:chOff x="4506" y="755"/>
              <a:chExt cx="758" cy="1286"/>
            </a:xfrm>
          </p:grpSpPr>
          <p:pic>
            <p:nvPicPr>
              <p:cNvPr id="191"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37" name="Group 483"/>
              <p:cNvGrpSpPr>
                <a:grpSpLocks/>
              </p:cNvGrpSpPr>
              <p:nvPr/>
            </p:nvGrpSpPr>
            <p:grpSpPr bwMode="auto">
              <a:xfrm>
                <a:off x="4656" y="755"/>
                <a:ext cx="477" cy="1200"/>
                <a:chOff x="4694" y="755"/>
                <a:chExt cx="477" cy="1200"/>
              </a:xfrm>
            </p:grpSpPr>
            <p:grpSp>
              <p:nvGrpSpPr>
                <p:cNvPr id="38" name="Group 484"/>
                <p:cNvGrpSpPr>
                  <a:grpSpLocks/>
                </p:cNvGrpSpPr>
                <p:nvPr/>
              </p:nvGrpSpPr>
              <p:grpSpPr bwMode="auto">
                <a:xfrm>
                  <a:off x="4694" y="755"/>
                  <a:ext cx="477" cy="1200"/>
                  <a:chOff x="4694" y="755"/>
                  <a:chExt cx="477" cy="1200"/>
                </a:xfrm>
              </p:grpSpPr>
              <p:sp>
                <p:nvSpPr>
                  <p:cNvPr id="213"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214"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194"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195"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196"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97"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98"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99"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00"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01"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02"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203"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204"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05"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06"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07"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08"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09"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10"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11"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12"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61" name="Group 481"/>
            <p:cNvGrpSpPr>
              <a:grpSpLocks/>
            </p:cNvGrpSpPr>
            <p:nvPr/>
          </p:nvGrpSpPr>
          <p:grpSpPr bwMode="auto">
            <a:xfrm>
              <a:off x="6096000" y="2285999"/>
              <a:ext cx="538970" cy="914399"/>
              <a:chOff x="4506" y="755"/>
              <a:chExt cx="758" cy="1286"/>
            </a:xfrm>
          </p:grpSpPr>
          <p:pic>
            <p:nvPicPr>
              <p:cNvPr id="167"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62" name="Group 483"/>
              <p:cNvGrpSpPr>
                <a:grpSpLocks/>
              </p:cNvGrpSpPr>
              <p:nvPr/>
            </p:nvGrpSpPr>
            <p:grpSpPr bwMode="auto">
              <a:xfrm>
                <a:off x="4656" y="755"/>
                <a:ext cx="477" cy="1200"/>
                <a:chOff x="4694" y="755"/>
                <a:chExt cx="477" cy="1200"/>
              </a:xfrm>
            </p:grpSpPr>
            <p:grpSp>
              <p:nvGrpSpPr>
                <p:cNvPr id="812" name="Group 484"/>
                <p:cNvGrpSpPr>
                  <a:grpSpLocks/>
                </p:cNvGrpSpPr>
                <p:nvPr/>
              </p:nvGrpSpPr>
              <p:grpSpPr bwMode="auto">
                <a:xfrm>
                  <a:off x="4694" y="755"/>
                  <a:ext cx="477" cy="1200"/>
                  <a:chOff x="4694" y="755"/>
                  <a:chExt cx="477" cy="1200"/>
                </a:xfrm>
              </p:grpSpPr>
              <p:sp>
                <p:nvSpPr>
                  <p:cNvPr id="189"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190"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170"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171"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172"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73"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74"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75"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76"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77"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78"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179"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180"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81"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82"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83"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84"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85"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86"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87"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88"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813" name="Group 481"/>
            <p:cNvGrpSpPr>
              <a:grpSpLocks/>
            </p:cNvGrpSpPr>
            <p:nvPr/>
          </p:nvGrpSpPr>
          <p:grpSpPr bwMode="auto">
            <a:xfrm>
              <a:off x="5715000" y="2209799"/>
              <a:ext cx="538970" cy="914399"/>
              <a:chOff x="4506" y="755"/>
              <a:chExt cx="758" cy="1286"/>
            </a:xfrm>
          </p:grpSpPr>
          <p:pic>
            <p:nvPicPr>
              <p:cNvPr id="143"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85" name="Group 483"/>
              <p:cNvGrpSpPr>
                <a:grpSpLocks/>
              </p:cNvGrpSpPr>
              <p:nvPr/>
            </p:nvGrpSpPr>
            <p:grpSpPr bwMode="auto">
              <a:xfrm>
                <a:off x="4656" y="755"/>
                <a:ext cx="477" cy="1200"/>
                <a:chOff x="4694" y="755"/>
                <a:chExt cx="477" cy="1200"/>
              </a:xfrm>
            </p:grpSpPr>
            <p:grpSp>
              <p:nvGrpSpPr>
                <p:cNvPr id="86" name="Group 484"/>
                <p:cNvGrpSpPr>
                  <a:grpSpLocks/>
                </p:cNvGrpSpPr>
                <p:nvPr/>
              </p:nvGrpSpPr>
              <p:grpSpPr bwMode="auto">
                <a:xfrm>
                  <a:off x="4694" y="755"/>
                  <a:ext cx="477" cy="1200"/>
                  <a:chOff x="4694" y="755"/>
                  <a:chExt cx="477" cy="1200"/>
                </a:xfrm>
              </p:grpSpPr>
              <p:sp>
                <p:nvSpPr>
                  <p:cNvPr id="165"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166"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146"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147"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148"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49"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50"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51"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52"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53"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54"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155"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156"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57"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58"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59"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60"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61"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162"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163"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164"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sp>
        <p:nvSpPr>
          <p:cNvPr id="215" name="Rectangle 1070"/>
          <p:cNvSpPr>
            <a:spLocks noChangeArrowheads="1"/>
          </p:cNvSpPr>
          <p:nvPr/>
        </p:nvSpPr>
        <p:spPr bwMode="auto">
          <a:xfrm>
            <a:off x="6559550" y="2989821"/>
            <a:ext cx="663556"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SharePoint</a:t>
            </a:r>
            <a:endParaRPr lang="en-US" sz="900" b="1" dirty="0"/>
          </a:p>
        </p:txBody>
      </p:sp>
      <p:sp>
        <p:nvSpPr>
          <p:cNvPr id="216" name="Rectangle 1070"/>
          <p:cNvSpPr>
            <a:spLocks noChangeArrowheads="1"/>
          </p:cNvSpPr>
          <p:nvPr/>
        </p:nvSpPr>
        <p:spPr bwMode="auto">
          <a:xfrm>
            <a:off x="6715237" y="3814395"/>
            <a:ext cx="363331"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ADC</a:t>
            </a:r>
            <a:endParaRPr lang="en-US" sz="900" b="1" dirty="0"/>
          </a:p>
        </p:txBody>
      </p:sp>
      <p:sp>
        <p:nvSpPr>
          <p:cNvPr id="217" name="Rectangle 1070"/>
          <p:cNvSpPr>
            <a:spLocks noChangeArrowheads="1"/>
          </p:cNvSpPr>
          <p:nvPr/>
        </p:nvSpPr>
        <p:spPr bwMode="auto">
          <a:xfrm>
            <a:off x="6679854" y="2351946"/>
            <a:ext cx="481226"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IT Staff</a:t>
            </a:r>
            <a:endParaRPr lang="en-US" sz="900" b="1" dirty="0"/>
          </a:p>
        </p:txBody>
      </p:sp>
      <p:grpSp>
        <p:nvGrpSpPr>
          <p:cNvPr id="111" name="Group 530"/>
          <p:cNvGrpSpPr>
            <a:grpSpLocks/>
          </p:cNvGrpSpPr>
          <p:nvPr/>
        </p:nvGrpSpPr>
        <p:grpSpPr bwMode="auto">
          <a:xfrm>
            <a:off x="6581672" y="4013588"/>
            <a:ext cx="614756" cy="237141"/>
            <a:chOff x="4278" y="2989"/>
            <a:chExt cx="1214" cy="426"/>
          </a:xfrm>
        </p:grpSpPr>
        <p:pic>
          <p:nvPicPr>
            <p:cNvPr id="219" name="Picture 531"/>
            <p:cNvPicPr>
              <a:picLocks noChangeAspect="1" noChangeArrowheads="1"/>
            </p:cNvPicPr>
            <p:nvPr/>
          </p:nvPicPr>
          <p:blipFill>
            <a:blip r:embed="rId8" cstate="print">
              <a:lum bright="18000"/>
            </a:blip>
            <a:srcRect/>
            <a:stretch>
              <a:fillRect/>
            </a:stretch>
          </p:blipFill>
          <p:spPr bwMode="gray">
            <a:xfrm>
              <a:off x="4278" y="3245"/>
              <a:ext cx="1214" cy="170"/>
            </a:xfrm>
            <a:prstGeom prst="rect">
              <a:avLst/>
            </a:prstGeom>
            <a:noFill/>
            <a:ln w="9525">
              <a:miter lim="800000"/>
              <a:headEnd/>
              <a:tailEnd/>
            </a:ln>
            <a:effectLst/>
          </p:spPr>
        </p:pic>
        <p:grpSp>
          <p:nvGrpSpPr>
            <p:cNvPr id="113" name="Group 532"/>
            <p:cNvGrpSpPr>
              <a:grpSpLocks/>
            </p:cNvGrpSpPr>
            <p:nvPr/>
          </p:nvGrpSpPr>
          <p:grpSpPr bwMode="auto">
            <a:xfrm>
              <a:off x="4362" y="2989"/>
              <a:ext cx="1065" cy="324"/>
              <a:chOff x="4360" y="2989"/>
              <a:chExt cx="1065" cy="324"/>
            </a:xfrm>
          </p:grpSpPr>
          <p:sp>
            <p:nvSpPr>
              <p:cNvPr id="221" name="Freeform 533"/>
              <p:cNvSpPr>
                <a:spLocks/>
              </p:cNvSpPr>
              <p:nvPr/>
            </p:nvSpPr>
            <p:spPr bwMode="gray">
              <a:xfrm>
                <a:off x="4409" y="3262"/>
                <a:ext cx="967" cy="51"/>
              </a:xfrm>
              <a:custGeom>
                <a:avLst/>
                <a:gdLst/>
                <a:ahLst/>
                <a:cxnLst>
                  <a:cxn ang="0">
                    <a:pos x="3413" y="258"/>
                  </a:cxn>
                  <a:cxn ang="0">
                    <a:pos x="265" y="258"/>
                  </a:cxn>
                  <a:cxn ang="0">
                    <a:pos x="0" y="0"/>
                  </a:cxn>
                  <a:cxn ang="0">
                    <a:pos x="3619" y="0"/>
                  </a:cxn>
                  <a:cxn ang="0">
                    <a:pos x="3413" y="258"/>
                  </a:cxn>
                </a:cxnLst>
                <a:rect l="0" t="0" r="r" b="b"/>
                <a:pathLst>
                  <a:path w="3619" h="258">
                    <a:moveTo>
                      <a:pt x="3413" y="258"/>
                    </a:moveTo>
                    <a:lnTo>
                      <a:pt x="265" y="258"/>
                    </a:lnTo>
                    <a:lnTo>
                      <a:pt x="0" y="0"/>
                    </a:lnTo>
                    <a:lnTo>
                      <a:pt x="3619" y="0"/>
                    </a:lnTo>
                    <a:lnTo>
                      <a:pt x="3413" y="258"/>
                    </a:lnTo>
                    <a:close/>
                  </a:path>
                </a:pathLst>
              </a:custGeom>
              <a:gradFill rotWithShape="1">
                <a:gsLst>
                  <a:gs pos="0">
                    <a:srgbClr val="333333"/>
                  </a:gs>
                  <a:gs pos="100000">
                    <a:srgbClr val="969696"/>
                  </a:gs>
                </a:gsLst>
                <a:lin ang="5400000" scaled="1"/>
              </a:gradFill>
              <a:ln w="9525">
                <a:noFill/>
                <a:round/>
                <a:headEnd/>
                <a:tailEnd/>
              </a:ln>
            </p:spPr>
            <p:txBody>
              <a:bodyPr>
                <a:prstTxWarp prst="textNoShape">
                  <a:avLst/>
                </a:prstTxWarp>
              </a:bodyPr>
              <a:lstStyle/>
              <a:p>
                <a:endParaRPr lang="en-US"/>
              </a:p>
            </p:txBody>
          </p:sp>
          <p:sp>
            <p:nvSpPr>
              <p:cNvPr id="222" name="Freeform 534"/>
              <p:cNvSpPr>
                <a:spLocks/>
              </p:cNvSpPr>
              <p:nvPr/>
            </p:nvSpPr>
            <p:spPr bwMode="gray">
              <a:xfrm>
                <a:off x="4360" y="3001"/>
                <a:ext cx="1065" cy="263"/>
              </a:xfrm>
              <a:custGeom>
                <a:avLst/>
                <a:gdLst/>
                <a:ahLst/>
                <a:cxnLst>
                  <a:cxn ang="0">
                    <a:pos x="1605" y="246"/>
                  </a:cxn>
                  <a:cxn ang="0">
                    <a:pos x="1676" y="375"/>
                  </a:cxn>
                  <a:cxn ang="0">
                    <a:pos x="1588" y="417"/>
                  </a:cxn>
                  <a:cxn ang="0">
                    <a:pos x="103" y="417"/>
                  </a:cxn>
                  <a:cxn ang="0">
                    <a:pos x="14" y="375"/>
                  </a:cxn>
                  <a:cxn ang="0">
                    <a:pos x="71" y="246"/>
                  </a:cxn>
                  <a:cxn ang="0">
                    <a:pos x="356" y="31"/>
                  </a:cxn>
                  <a:cxn ang="0">
                    <a:pos x="444" y="6"/>
                  </a:cxn>
                  <a:cxn ang="0">
                    <a:pos x="1107" y="7"/>
                  </a:cxn>
                  <a:cxn ang="0">
                    <a:pos x="1216" y="23"/>
                  </a:cxn>
                  <a:cxn ang="0">
                    <a:pos x="1605" y="246"/>
                  </a:cxn>
                </a:cxnLst>
                <a:rect l="0" t="0" r="r" b="b"/>
                <a:pathLst>
                  <a:path w="1686" h="417">
                    <a:moveTo>
                      <a:pt x="1605" y="246"/>
                    </a:moveTo>
                    <a:cubicBezTo>
                      <a:pt x="1686" y="257"/>
                      <a:pt x="1676" y="375"/>
                      <a:pt x="1676" y="375"/>
                    </a:cubicBezTo>
                    <a:cubicBezTo>
                      <a:pt x="1676" y="398"/>
                      <a:pt x="1637" y="417"/>
                      <a:pt x="1588" y="417"/>
                    </a:cubicBezTo>
                    <a:cubicBezTo>
                      <a:pt x="103" y="417"/>
                      <a:pt x="103" y="417"/>
                      <a:pt x="103" y="417"/>
                    </a:cubicBezTo>
                    <a:cubicBezTo>
                      <a:pt x="54" y="417"/>
                      <a:pt x="14" y="398"/>
                      <a:pt x="14" y="375"/>
                    </a:cubicBezTo>
                    <a:cubicBezTo>
                      <a:pt x="14" y="375"/>
                      <a:pt x="0" y="296"/>
                      <a:pt x="71" y="246"/>
                    </a:cubicBezTo>
                    <a:cubicBezTo>
                      <a:pt x="222" y="141"/>
                      <a:pt x="356" y="31"/>
                      <a:pt x="356" y="31"/>
                    </a:cubicBezTo>
                    <a:cubicBezTo>
                      <a:pt x="356" y="8"/>
                      <a:pt x="395" y="6"/>
                      <a:pt x="444" y="6"/>
                    </a:cubicBezTo>
                    <a:cubicBezTo>
                      <a:pt x="1107" y="7"/>
                      <a:pt x="1107" y="7"/>
                      <a:pt x="1107" y="7"/>
                    </a:cubicBezTo>
                    <a:cubicBezTo>
                      <a:pt x="1156" y="7"/>
                      <a:pt x="1216" y="0"/>
                      <a:pt x="1216" y="23"/>
                    </a:cubicBezTo>
                    <a:cubicBezTo>
                      <a:pt x="1216" y="23"/>
                      <a:pt x="1402" y="220"/>
                      <a:pt x="1605" y="246"/>
                    </a:cubicBezTo>
                    <a:close/>
                  </a:path>
                </a:pathLst>
              </a:custGeom>
              <a:gradFill rotWithShape="1">
                <a:gsLst>
                  <a:gs pos="0">
                    <a:srgbClr val="5F5F5F"/>
                  </a:gs>
                  <a:gs pos="100000">
                    <a:schemeClr val="tx1"/>
                  </a:gs>
                </a:gsLst>
                <a:lin ang="5400000" scaled="1"/>
              </a:gradFill>
              <a:ln w="6350">
                <a:noFill/>
                <a:round/>
                <a:headEnd/>
                <a:tailEnd/>
              </a:ln>
            </p:spPr>
            <p:txBody>
              <a:bodyPr>
                <a:prstTxWarp prst="textNoShape">
                  <a:avLst/>
                </a:prstTxWarp>
              </a:bodyPr>
              <a:lstStyle/>
              <a:p>
                <a:endParaRPr lang="en-US"/>
              </a:p>
            </p:txBody>
          </p:sp>
          <p:sp>
            <p:nvSpPr>
              <p:cNvPr id="223" name="Freeform 535"/>
              <p:cNvSpPr>
                <a:spLocks/>
              </p:cNvSpPr>
              <p:nvPr/>
            </p:nvSpPr>
            <p:spPr bwMode="gray">
              <a:xfrm>
                <a:off x="4639" y="3120"/>
                <a:ext cx="503" cy="126"/>
              </a:xfrm>
              <a:custGeom>
                <a:avLst/>
                <a:gdLst/>
                <a:ahLst/>
                <a:cxnLst>
                  <a:cxn ang="0">
                    <a:pos x="797" y="168"/>
                  </a:cxn>
                  <a:cxn ang="0">
                    <a:pos x="773" y="200"/>
                  </a:cxn>
                  <a:cxn ang="0">
                    <a:pos x="24" y="200"/>
                  </a:cxn>
                  <a:cxn ang="0">
                    <a:pos x="0" y="168"/>
                  </a:cxn>
                  <a:cxn ang="0">
                    <a:pos x="0" y="32"/>
                  </a:cxn>
                  <a:cxn ang="0">
                    <a:pos x="24" y="0"/>
                  </a:cxn>
                  <a:cxn ang="0">
                    <a:pos x="773" y="0"/>
                  </a:cxn>
                  <a:cxn ang="0">
                    <a:pos x="797" y="32"/>
                  </a:cxn>
                  <a:cxn ang="0">
                    <a:pos x="797" y="168"/>
                  </a:cxn>
                </a:cxnLst>
                <a:rect l="0" t="0" r="r" b="b"/>
                <a:pathLst>
                  <a:path w="797" h="200">
                    <a:moveTo>
                      <a:pt x="797" y="168"/>
                    </a:moveTo>
                    <a:cubicBezTo>
                      <a:pt x="797" y="186"/>
                      <a:pt x="786" y="200"/>
                      <a:pt x="773" y="200"/>
                    </a:cubicBezTo>
                    <a:cubicBezTo>
                      <a:pt x="24" y="200"/>
                      <a:pt x="24" y="200"/>
                      <a:pt x="24" y="200"/>
                    </a:cubicBezTo>
                    <a:cubicBezTo>
                      <a:pt x="10" y="200"/>
                      <a:pt x="0" y="186"/>
                      <a:pt x="0" y="168"/>
                    </a:cubicBezTo>
                    <a:cubicBezTo>
                      <a:pt x="0" y="32"/>
                      <a:pt x="0" y="32"/>
                      <a:pt x="0" y="32"/>
                    </a:cubicBezTo>
                    <a:cubicBezTo>
                      <a:pt x="0" y="14"/>
                      <a:pt x="10" y="0"/>
                      <a:pt x="24" y="0"/>
                    </a:cubicBezTo>
                    <a:cubicBezTo>
                      <a:pt x="773" y="0"/>
                      <a:pt x="773" y="0"/>
                      <a:pt x="773" y="0"/>
                    </a:cubicBezTo>
                    <a:cubicBezTo>
                      <a:pt x="786" y="0"/>
                      <a:pt x="797" y="14"/>
                      <a:pt x="797" y="32"/>
                    </a:cubicBezTo>
                    <a:lnTo>
                      <a:pt x="797" y="168"/>
                    </a:lnTo>
                    <a:close/>
                  </a:path>
                </a:pathLst>
              </a:custGeom>
              <a:gradFill rotWithShape="1">
                <a:gsLst>
                  <a:gs pos="0">
                    <a:schemeClr val="tx1">
                      <a:gamma/>
                      <a:tint val="26667"/>
                      <a:invGamma/>
                    </a:schemeClr>
                  </a:gs>
                  <a:gs pos="100000">
                    <a:schemeClr val="tx1"/>
                  </a:gs>
                </a:gsLst>
                <a:lin ang="5400000" scaled="1"/>
              </a:gradFill>
              <a:ln w="9525">
                <a:noFill/>
                <a:round/>
                <a:headEnd/>
                <a:tailEnd/>
              </a:ln>
            </p:spPr>
            <p:txBody>
              <a:bodyPr>
                <a:prstTxWarp prst="textNoShape">
                  <a:avLst/>
                </a:prstTxWarp>
              </a:bodyPr>
              <a:lstStyle/>
              <a:p>
                <a:endParaRPr lang="en-US"/>
              </a:p>
            </p:txBody>
          </p:sp>
          <p:sp>
            <p:nvSpPr>
              <p:cNvPr id="224" name="Freeform 536"/>
              <p:cNvSpPr>
                <a:spLocks/>
              </p:cNvSpPr>
              <p:nvPr/>
            </p:nvSpPr>
            <p:spPr bwMode="gray">
              <a:xfrm>
                <a:off x="4401" y="2989"/>
                <a:ext cx="982" cy="174"/>
              </a:xfrm>
              <a:custGeom>
                <a:avLst/>
                <a:gdLst/>
                <a:ahLst/>
                <a:cxnLst>
                  <a:cxn ang="0">
                    <a:pos x="1554" y="262"/>
                  </a:cxn>
                  <a:cxn ang="0">
                    <a:pos x="1471" y="276"/>
                  </a:cxn>
                  <a:cxn ang="0">
                    <a:pos x="83" y="276"/>
                  </a:cxn>
                  <a:cxn ang="0">
                    <a:pos x="0" y="262"/>
                  </a:cxn>
                  <a:cxn ang="0">
                    <a:pos x="300" y="18"/>
                  </a:cxn>
                  <a:cxn ang="0">
                    <a:pos x="400" y="4"/>
                  </a:cxn>
                  <a:cxn ang="0">
                    <a:pos x="760" y="0"/>
                  </a:cxn>
                  <a:cxn ang="0">
                    <a:pos x="1077" y="4"/>
                  </a:cxn>
                  <a:cxn ang="0">
                    <a:pos x="1177" y="20"/>
                  </a:cxn>
                  <a:cxn ang="0">
                    <a:pos x="1554" y="262"/>
                  </a:cxn>
                </a:cxnLst>
                <a:rect l="0" t="0" r="r" b="b"/>
                <a:pathLst>
                  <a:path w="1554" h="276">
                    <a:moveTo>
                      <a:pt x="1554" y="262"/>
                    </a:moveTo>
                    <a:cubicBezTo>
                      <a:pt x="1554" y="270"/>
                      <a:pt x="1517" y="276"/>
                      <a:pt x="1471" y="276"/>
                    </a:cubicBezTo>
                    <a:cubicBezTo>
                      <a:pt x="83" y="276"/>
                      <a:pt x="83" y="276"/>
                      <a:pt x="83" y="276"/>
                    </a:cubicBezTo>
                    <a:cubicBezTo>
                      <a:pt x="37" y="276"/>
                      <a:pt x="0" y="270"/>
                      <a:pt x="0" y="262"/>
                    </a:cubicBezTo>
                    <a:cubicBezTo>
                      <a:pt x="300" y="18"/>
                      <a:pt x="300" y="18"/>
                      <a:pt x="300" y="18"/>
                    </a:cubicBezTo>
                    <a:cubicBezTo>
                      <a:pt x="300" y="10"/>
                      <a:pt x="354" y="4"/>
                      <a:pt x="400" y="4"/>
                    </a:cubicBezTo>
                    <a:cubicBezTo>
                      <a:pt x="400" y="4"/>
                      <a:pt x="670" y="0"/>
                      <a:pt x="760" y="0"/>
                    </a:cubicBezTo>
                    <a:cubicBezTo>
                      <a:pt x="840" y="0"/>
                      <a:pt x="1077" y="4"/>
                      <a:pt x="1077" y="4"/>
                    </a:cubicBezTo>
                    <a:cubicBezTo>
                      <a:pt x="1123" y="4"/>
                      <a:pt x="1177" y="12"/>
                      <a:pt x="1177" y="20"/>
                    </a:cubicBezTo>
                    <a:lnTo>
                      <a:pt x="1554" y="262"/>
                    </a:lnTo>
                    <a:close/>
                  </a:path>
                </a:pathLst>
              </a:custGeom>
              <a:gradFill rotWithShape="1">
                <a:gsLst>
                  <a:gs pos="0">
                    <a:srgbClr val="BABABA"/>
                  </a:gs>
                  <a:gs pos="100000">
                    <a:srgbClr val="DFE5E5"/>
                  </a:gs>
                </a:gsLst>
                <a:lin ang="2700000" scaled="1"/>
              </a:gradFill>
              <a:ln w="9525">
                <a:noFill/>
                <a:round/>
                <a:headEnd/>
                <a:tailEnd/>
              </a:ln>
            </p:spPr>
            <p:txBody>
              <a:bodyPr>
                <a:prstTxWarp prst="textNoShape">
                  <a:avLst/>
                </a:prstTxWarp>
              </a:bodyPr>
              <a:lstStyle/>
              <a:p>
                <a:endParaRPr lang="en-US"/>
              </a:p>
            </p:txBody>
          </p:sp>
          <p:sp>
            <p:nvSpPr>
              <p:cNvPr id="225" name="Freeform 537"/>
              <p:cNvSpPr>
                <a:spLocks/>
              </p:cNvSpPr>
              <p:nvPr/>
            </p:nvSpPr>
            <p:spPr bwMode="gray">
              <a:xfrm>
                <a:off x="4837" y="2993"/>
                <a:ext cx="545" cy="167"/>
              </a:xfrm>
              <a:custGeom>
                <a:avLst/>
                <a:gdLst/>
                <a:ahLst/>
                <a:cxnLst>
                  <a:cxn ang="0">
                    <a:pos x="0" y="0"/>
                  </a:cxn>
                  <a:cxn ang="0">
                    <a:pos x="248" y="165"/>
                  </a:cxn>
                  <a:cxn ang="0">
                    <a:pos x="536" y="167"/>
                  </a:cxn>
                  <a:cxn ang="0">
                    <a:pos x="545" y="162"/>
                  </a:cxn>
                  <a:cxn ang="0">
                    <a:pos x="293" y="2"/>
                  </a:cxn>
                  <a:cxn ang="0">
                    <a:pos x="275" y="0"/>
                  </a:cxn>
                  <a:cxn ang="0">
                    <a:pos x="0" y="0"/>
                  </a:cxn>
                </a:cxnLst>
                <a:rect l="0" t="0" r="r" b="b"/>
                <a:pathLst>
                  <a:path w="545" h="167">
                    <a:moveTo>
                      <a:pt x="0" y="0"/>
                    </a:moveTo>
                    <a:lnTo>
                      <a:pt x="248" y="165"/>
                    </a:lnTo>
                    <a:lnTo>
                      <a:pt x="536" y="167"/>
                    </a:lnTo>
                    <a:lnTo>
                      <a:pt x="545" y="162"/>
                    </a:lnTo>
                    <a:lnTo>
                      <a:pt x="293" y="2"/>
                    </a:lnTo>
                    <a:lnTo>
                      <a:pt x="275" y="0"/>
                    </a:lnTo>
                    <a:lnTo>
                      <a:pt x="0" y="0"/>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sp>
            <p:nvSpPr>
              <p:cNvPr id="226" name="Oval 539"/>
              <p:cNvSpPr>
                <a:spLocks noChangeArrowheads="1"/>
              </p:cNvSpPr>
              <p:nvPr/>
            </p:nvSpPr>
            <p:spPr bwMode="gray">
              <a:xfrm>
                <a:off x="5304" y="3189"/>
                <a:ext cx="47" cy="47"/>
              </a:xfrm>
              <a:prstGeom prst="ellipse">
                <a:avLst/>
              </a:prstGeom>
              <a:solidFill>
                <a:srgbClr val="545454"/>
              </a:solidFill>
              <a:ln w="9525">
                <a:noFill/>
                <a:round/>
                <a:headEnd/>
                <a:tailEnd/>
              </a:ln>
            </p:spPr>
            <p:txBody>
              <a:bodyPr>
                <a:prstTxWarp prst="textNoShape">
                  <a:avLst/>
                </a:prstTxWarp>
              </a:bodyPr>
              <a:lstStyle/>
              <a:p>
                <a:endParaRPr lang="en-US"/>
              </a:p>
            </p:txBody>
          </p:sp>
          <p:sp>
            <p:nvSpPr>
              <p:cNvPr id="227" name="Freeform 540"/>
              <p:cNvSpPr>
                <a:spLocks/>
              </p:cNvSpPr>
              <p:nvPr/>
            </p:nvSpPr>
            <p:spPr bwMode="gray">
              <a:xfrm>
                <a:off x="5306" y="3202"/>
                <a:ext cx="44" cy="34"/>
              </a:xfrm>
              <a:custGeom>
                <a:avLst/>
                <a:gdLst/>
                <a:ahLst/>
                <a:cxnLst>
                  <a:cxn ang="0">
                    <a:pos x="608" y="168"/>
                  </a:cxn>
                  <a:cxn ang="0">
                    <a:pos x="304" y="472"/>
                  </a:cxn>
                  <a:cxn ang="0">
                    <a:pos x="0" y="168"/>
                  </a:cxn>
                  <a:cxn ang="0">
                    <a:pos x="608" y="168"/>
                  </a:cxn>
                </a:cxnLst>
                <a:rect l="0" t="0" r="r" b="b"/>
                <a:pathLst>
                  <a:path w="608" h="472">
                    <a:moveTo>
                      <a:pt x="608" y="168"/>
                    </a:moveTo>
                    <a:cubicBezTo>
                      <a:pt x="608" y="336"/>
                      <a:pt x="472" y="472"/>
                      <a:pt x="304" y="472"/>
                    </a:cubicBezTo>
                    <a:cubicBezTo>
                      <a:pt x="136" y="472"/>
                      <a:pt x="0" y="336"/>
                      <a:pt x="0" y="168"/>
                    </a:cubicBezTo>
                    <a:cubicBezTo>
                      <a:pt x="0" y="0"/>
                      <a:pt x="608" y="0"/>
                      <a:pt x="608" y="168"/>
                    </a:cubicBezTo>
                    <a:close/>
                  </a:path>
                </a:pathLst>
              </a:custGeom>
              <a:solidFill>
                <a:srgbClr val="303030"/>
              </a:solidFill>
              <a:ln w="9525">
                <a:noFill/>
                <a:round/>
                <a:headEnd/>
                <a:tailEnd/>
              </a:ln>
            </p:spPr>
            <p:txBody>
              <a:bodyPr>
                <a:prstTxWarp prst="textNoShape">
                  <a:avLst/>
                </a:prstTxWarp>
              </a:bodyPr>
              <a:lstStyle/>
              <a:p>
                <a:endParaRPr lang="en-US"/>
              </a:p>
            </p:txBody>
          </p:sp>
        </p:grpSp>
      </p:grpSp>
      <p:grpSp>
        <p:nvGrpSpPr>
          <p:cNvPr id="121" name="Group 555"/>
          <p:cNvGrpSpPr>
            <a:grpSpLocks/>
          </p:cNvGrpSpPr>
          <p:nvPr/>
        </p:nvGrpSpPr>
        <p:grpSpPr bwMode="auto">
          <a:xfrm flipH="1">
            <a:off x="7451178" y="2528282"/>
            <a:ext cx="325511" cy="367650"/>
            <a:chOff x="3288" y="2591"/>
            <a:chExt cx="984" cy="977"/>
          </a:xfrm>
        </p:grpSpPr>
        <p:pic>
          <p:nvPicPr>
            <p:cNvPr id="229" name="Picture 556"/>
            <p:cNvPicPr>
              <a:picLocks noChangeAspect="1" noChangeArrowheads="1"/>
            </p:cNvPicPr>
            <p:nvPr/>
          </p:nvPicPr>
          <p:blipFill>
            <a:blip r:embed="rId6"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123" name="Group 557"/>
            <p:cNvGrpSpPr>
              <a:grpSpLocks/>
            </p:cNvGrpSpPr>
            <p:nvPr/>
          </p:nvGrpSpPr>
          <p:grpSpPr bwMode="auto">
            <a:xfrm>
              <a:off x="3485" y="2591"/>
              <a:ext cx="664" cy="941"/>
              <a:chOff x="3485" y="2581"/>
              <a:chExt cx="664" cy="941"/>
            </a:xfrm>
          </p:grpSpPr>
          <p:sp>
            <p:nvSpPr>
              <p:cNvPr id="231" name="Freeform 559"/>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prstTxWarp prst="textNoShape">
                  <a:avLst/>
                </a:prstTxWarp>
              </a:bodyPr>
              <a:lstStyle/>
              <a:p>
                <a:endParaRPr lang="en-US"/>
              </a:p>
            </p:txBody>
          </p:sp>
          <p:sp>
            <p:nvSpPr>
              <p:cNvPr id="232" name="Freeform 561"/>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prstTxWarp prst="textNoShape">
                  <a:avLst/>
                </a:prstTxWarp>
              </a:bodyPr>
              <a:lstStyle/>
              <a:p>
                <a:endParaRPr lang="en-US"/>
              </a:p>
            </p:txBody>
          </p:sp>
          <p:sp>
            <p:nvSpPr>
              <p:cNvPr id="233" name="Freeform 563"/>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prstTxWarp prst="textNoShape">
                  <a:avLst/>
                </a:prstTxWarp>
              </a:bodyPr>
              <a:lstStyle/>
              <a:p>
                <a:endParaRPr lang="en-US"/>
              </a:p>
            </p:txBody>
          </p:sp>
          <p:sp>
            <p:nvSpPr>
              <p:cNvPr id="234" name="Freeform 564"/>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prstTxWarp prst="textNoShape">
                  <a:avLst/>
                </a:prstTxWarp>
              </a:bodyPr>
              <a:lstStyle/>
              <a:p>
                <a:endParaRPr lang="en-US"/>
              </a:p>
            </p:txBody>
          </p:sp>
          <p:sp>
            <p:nvSpPr>
              <p:cNvPr id="235" name="Freeform 565"/>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prstTxWarp prst="textNoShape">
                  <a:avLst/>
                </a:prstTxWarp>
              </a:bodyPr>
              <a:lstStyle/>
              <a:p>
                <a:endParaRPr lang="en-US"/>
              </a:p>
            </p:txBody>
          </p:sp>
          <p:sp>
            <p:nvSpPr>
              <p:cNvPr id="236" name="Freeform 566"/>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prstTxWarp prst="textNoShape">
                  <a:avLst/>
                </a:prstTxWarp>
              </a:bodyPr>
              <a:lstStyle/>
              <a:p>
                <a:endParaRPr lang="en-US"/>
              </a:p>
            </p:txBody>
          </p:sp>
          <p:sp>
            <p:nvSpPr>
              <p:cNvPr id="237" name="Freeform 567"/>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238" name="Freeform 568"/>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239" name="Freeform 569"/>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prstTxWarp prst="textNoShape">
                  <a:avLst/>
                </a:prstTxWarp>
              </a:bodyPr>
              <a:lstStyle/>
              <a:p>
                <a:endParaRPr lang="en-US"/>
              </a:p>
            </p:txBody>
          </p:sp>
          <p:sp>
            <p:nvSpPr>
              <p:cNvPr id="240" name="Freeform 572"/>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prstTxWarp prst="textNoShape">
                  <a:avLst/>
                </a:prstTxWarp>
              </a:bodyPr>
              <a:lstStyle/>
              <a:p>
                <a:endParaRPr lang="en-US"/>
              </a:p>
            </p:txBody>
          </p:sp>
          <p:sp>
            <p:nvSpPr>
              <p:cNvPr id="241" name="Line 583"/>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242" name="Line 584"/>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243" name="Freeform 585"/>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prstTxWarp prst="textNoShape">
                  <a:avLst/>
                </a:prstTxWarp>
              </a:bodyPr>
              <a:lstStyle/>
              <a:p>
                <a:endParaRPr lang="en-US"/>
              </a:p>
            </p:txBody>
          </p:sp>
          <p:sp>
            <p:nvSpPr>
              <p:cNvPr id="244" name="Freeform 586"/>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prstTxWarp prst="textNoShape">
                  <a:avLst/>
                </a:prstTxWarp>
              </a:bodyPr>
              <a:lstStyle/>
              <a:p>
                <a:endParaRPr lang="en-US"/>
              </a:p>
            </p:txBody>
          </p:sp>
          <p:sp>
            <p:nvSpPr>
              <p:cNvPr id="245" name="Freeform 587"/>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prstTxWarp prst="textNoShape">
                  <a:avLst/>
                </a:prstTxWarp>
              </a:bodyPr>
              <a:lstStyle/>
              <a:p>
                <a:endParaRPr lang="en-US"/>
              </a:p>
            </p:txBody>
          </p:sp>
        </p:grpSp>
      </p:grpSp>
      <p:grpSp>
        <p:nvGrpSpPr>
          <p:cNvPr id="836" name="Group 856"/>
          <p:cNvGrpSpPr/>
          <p:nvPr/>
        </p:nvGrpSpPr>
        <p:grpSpPr>
          <a:xfrm>
            <a:off x="7303208" y="3205060"/>
            <a:ext cx="607933" cy="508861"/>
            <a:chOff x="5715000" y="2209799"/>
            <a:chExt cx="1300970" cy="990599"/>
          </a:xfrm>
        </p:grpSpPr>
        <p:grpSp>
          <p:nvGrpSpPr>
            <p:cNvPr id="837" name="Group 481"/>
            <p:cNvGrpSpPr>
              <a:grpSpLocks/>
            </p:cNvGrpSpPr>
            <p:nvPr/>
          </p:nvGrpSpPr>
          <p:grpSpPr bwMode="auto">
            <a:xfrm>
              <a:off x="6477000" y="2209799"/>
              <a:ext cx="538970" cy="914399"/>
              <a:chOff x="4506" y="755"/>
              <a:chExt cx="758" cy="1286"/>
            </a:xfrm>
          </p:grpSpPr>
          <p:pic>
            <p:nvPicPr>
              <p:cNvPr id="298"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862" name="Group 483"/>
              <p:cNvGrpSpPr>
                <a:grpSpLocks/>
              </p:cNvGrpSpPr>
              <p:nvPr/>
            </p:nvGrpSpPr>
            <p:grpSpPr bwMode="auto">
              <a:xfrm>
                <a:off x="4656" y="755"/>
                <a:ext cx="477" cy="1200"/>
                <a:chOff x="4694" y="755"/>
                <a:chExt cx="477" cy="1200"/>
              </a:xfrm>
            </p:grpSpPr>
            <p:grpSp>
              <p:nvGrpSpPr>
                <p:cNvPr id="864" name="Group 484"/>
                <p:cNvGrpSpPr>
                  <a:grpSpLocks/>
                </p:cNvGrpSpPr>
                <p:nvPr/>
              </p:nvGrpSpPr>
              <p:grpSpPr bwMode="auto">
                <a:xfrm>
                  <a:off x="4694" y="755"/>
                  <a:ext cx="477" cy="1200"/>
                  <a:chOff x="4694" y="755"/>
                  <a:chExt cx="477" cy="1200"/>
                </a:xfrm>
              </p:grpSpPr>
              <p:sp>
                <p:nvSpPr>
                  <p:cNvPr id="320"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321"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301"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302"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303"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04"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05"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06"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07"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08"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09"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310"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311"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12"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13"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14"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15"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16"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17"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18"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19"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881" name="Group 481"/>
            <p:cNvGrpSpPr>
              <a:grpSpLocks/>
            </p:cNvGrpSpPr>
            <p:nvPr/>
          </p:nvGrpSpPr>
          <p:grpSpPr bwMode="auto">
            <a:xfrm>
              <a:off x="6096000" y="2285999"/>
              <a:ext cx="538970" cy="914399"/>
              <a:chOff x="4506" y="755"/>
              <a:chExt cx="758" cy="1286"/>
            </a:xfrm>
          </p:grpSpPr>
          <p:pic>
            <p:nvPicPr>
              <p:cNvPr id="274"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884" name="Group 483"/>
              <p:cNvGrpSpPr>
                <a:grpSpLocks/>
              </p:cNvGrpSpPr>
              <p:nvPr/>
            </p:nvGrpSpPr>
            <p:grpSpPr bwMode="auto">
              <a:xfrm>
                <a:off x="4656" y="755"/>
                <a:ext cx="477" cy="1200"/>
                <a:chOff x="4694" y="755"/>
                <a:chExt cx="477" cy="1200"/>
              </a:xfrm>
            </p:grpSpPr>
            <p:grpSp>
              <p:nvGrpSpPr>
                <p:cNvPr id="892" name="Group 484"/>
                <p:cNvGrpSpPr>
                  <a:grpSpLocks/>
                </p:cNvGrpSpPr>
                <p:nvPr/>
              </p:nvGrpSpPr>
              <p:grpSpPr bwMode="auto">
                <a:xfrm>
                  <a:off x="4694" y="755"/>
                  <a:ext cx="477" cy="1200"/>
                  <a:chOff x="4694" y="755"/>
                  <a:chExt cx="477" cy="1200"/>
                </a:xfrm>
              </p:grpSpPr>
              <p:sp>
                <p:nvSpPr>
                  <p:cNvPr id="296"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297"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277"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278"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279"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80"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81"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82"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83"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84"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85"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286"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287"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88"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89"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90"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91"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92"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93"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94"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95"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893" name="Group 481"/>
            <p:cNvGrpSpPr>
              <a:grpSpLocks/>
            </p:cNvGrpSpPr>
            <p:nvPr/>
          </p:nvGrpSpPr>
          <p:grpSpPr bwMode="auto">
            <a:xfrm>
              <a:off x="5715000" y="2209799"/>
              <a:ext cx="538970" cy="914399"/>
              <a:chOff x="4506" y="755"/>
              <a:chExt cx="758" cy="1286"/>
            </a:xfrm>
          </p:grpSpPr>
          <p:pic>
            <p:nvPicPr>
              <p:cNvPr id="250"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894" name="Group 483"/>
              <p:cNvGrpSpPr>
                <a:grpSpLocks/>
              </p:cNvGrpSpPr>
              <p:nvPr/>
            </p:nvGrpSpPr>
            <p:grpSpPr bwMode="auto">
              <a:xfrm>
                <a:off x="4656" y="755"/>
                <a:ext cx="477" cy="1200"/>
                <a:chOff x="4694" y="755"/>
                <a:chExt cx="477" cy="1200"/>
              </a:xfrm>
            </p:grpSpPr>
            <p:grpSp>
              <p:nvGrpSpPr>
                <p:cNvPr id="895" name="Group 484"/>
                <p:cNvGrpSpPr>
                  <a:grpSpLocks/>
                </p:cNvGrpSpPr>
                <p:nvPr/>
              </p:nvGrpSpPr>
              <p:grpSpPr bwMode="auto">
                <a:xfrm>
                  <a:off x="4694" y="755"/>
                  <a:ext cx="477" cy="1200"/>
                  <a:chOff x="4694" y="755"/>
                  <a:chExt cx="477" cy="1200"/>
                </a:xfrm>
              </p:grpSpPr>
              <p:sp>
                <p:nvSpPr>
                  <p:cNvPr id="272"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273"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253"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254"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255"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56"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57"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58"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59"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60"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61"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262"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263"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64"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65"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66"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67"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68"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269"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270"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271"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sp>
        <p:nvSpPr>
          <p:cNvPr id="322" name="Rectangle 1070"/>
          <p:cNvSpPr>
            <a:spLocks noChangeArrowheads="1"/>
          </p:cNvSpPr>
          <p:nvPr/>
        </p:nvSpPr>
        <p:spPr bwMode="auto">
          <a:xfrm>
            <a:off x="7323802" y="2989821"/>
            <a:ext cx="610048"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Exchange</a:t>
            </a:r>
            <a:endParaRPr lang="en-US" sz="900" b="1" dirty="0"/>
          </a:p>
        </p:txBody>
      </p:sp>
      <p:sp>
        <p:nvSpPr>
          <p:cNvPr id="323" name="Rectangle 1070"/>
          <p:cNvSpPr>
            <a:spLocks noChangeArrowheads="1"/>
          </p:cNvSpPr>
          <p:nvPr/>
        </p:nvSpPr>
        <p:spPr bwMode="auto">
          <a:xfrm>
            <a:off x="7415795" y="3814395"/>
            <a:ext cx="363331"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ADC</a:t>
            </a:r>
            <a:endParaRPr lang="en-US" sz="900" b="1" dirty="0"/>
          </a:p>
        </p:txBody>
      </p:sp>
      <p:sp>
        <p:nvSpPr>
          <p:cNvPr id="324" name="Rectangle 1070"/>
          <p:cNvSpPr>
            <a:spLocks noChangeArrowheads="1"/>
          </p:cNvSpPr>
          <p:nvPr/>
        </p:nvSpPr>
        <p:spPr bwMode="auto">
          <a:xfrm>
            <a:off x="7380413" y="2351946"/>
            <a:ext cx="481226"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IT Staff</a:t>
            </a:r>
            <a:endParaRPr lang="en-US" sz="900" b="1" dirty="0"/>
          </a:p>
        </p:txBody>
      </p:sp>
      <p:grpSp>
        <p:nvGrpSpPr>
          <p:cNvPr id="139" name="Group 530"/>
          <p:cNvGrpSpPr>
            <a:grpSpLocks/>
          </p:cNvGrpSpPr>
          <p:nvPr/>
        </p:nvGrpSpPr>
        <p:grpSpPr bwMode="auto">
          <a:xfrm>
            <a:off x="7282230" y="4013588"/>
            <a:ext cx="614756" cy="237141"/>
            <a:chOff x="4278" y="2989"/>
            <a:chExt cx="1214" cy="426"/>
          </a:xfrm>
        </p:grpSpPr>
        <p:pic>
          <p:nvPicPr>
            <p:cNvPr id="326" name="Picture 531"/>
            <p:cNvPicPr>
              <a:picLocks noChangeAspect="1" noChangeArrowheads="1"/>
            </p:cNvPicPr>
            <p:nvPr/>
          </p:nvPicPr>
          <p:blipFill>
            <a:blip r:embed="rId8" cstate="print">
              <a:lum bright="18000"/>
            </a:blip>
            <a:srcRect/>
            <a:stretch>
              <a:fillRect/>
            </a:stretch>
          </p:blipFill>
          <p:spPr bwMode="gray">
            <a:xfrm>
              <a:off x="4278" y="3245"/>
              <a:ext cx="1214" cy="170"/>
            </a:xfrm>
            <a:prstGeom prst="rect">
              <a:avLst/>
            </a:prstGeom>
            <a:noFill/>
            <a:ln w="9525">
              <a:miter lim="800000"/>
              <a:headEnd/>
              <a:tailEnd/>
            </a:ln>
            <a:effectLst/>
          </p:spPr>
        </p:pic>
        <p:grpSp>
          <p:nvGrpSpPr>
            <p:cNvPr id="140" name="Group 532"/>
            <p:cNvGrpSpPr>
              <a:grpSpLocks/>
            </p:cNvGrpSpPr>
            <p:nvPr/>
          </p:nvGrpSpPr>
          <p:grpSpPr bwMode="auto">
            <a:xfrm>
              <a:off x="4362" y="2989"/>
              <a:ext cx="1065" cy="324"/>
              <a:chOff x="4360" y="2989"/>
              <a:chExt cx="1065" cy="324"/>
            </a:xfrm>
          </p:grpSpPr>
          <p:sp>
            <p:nvSpPr>
              <p:cNvPr id="328" name="Freeform 533"/>
              <p:cNvSpPr>
                <a:spLocks/>
              </p:cNvSpPr>
              <p:nvPr/>
            </p:nvSpPr>
            <p:spPr bwMode="gray">
              <a:xfrm>
                <a:off x="4409" y="3262"/>
                <a:ext cx="967" cy="51"/>
              </a:xfrm>
              <a:custGeom>
                <a:avLst/>
                <a:gdLst/>
                <a:ahLst/>
                <a:cxnLst>
                  <a:cxn ang="0">
                    <a:pos x="3413" y="258"/>
                  </a:cxn>
                  <a:cxn ang="0">
                    <a:pos x="265" y="258"/>
                  </a:cxn>
                  <a:cxn ang="0">
                    <a:pos x="0" y="0"/>
                  </a:cxn>
                  <a:cxn ang="0">
                    <a:pos x="3619" y="0"/>
                  </a:cxn>
                  <a:cxn ang="0">
                    <a:pos x="3413" y="258"/>
                  </a:cxn>
                </a:cxnLst>
                <a:rect l="0" t="0" r="r" b="b"/>
                <a:pathLst>
                  <a:path w="3619" h="258">
                    <a:moveTo>
                      <a:pt x="3413" y="258"/>
                    </a:moveTo>
                    <a:lnTo>
                      <a:pt x="265" y="258"/>
                    </a:lnTo>
                    <a:lnTo>
                      <a:pt x="0" y="0"/>
                    </a:lnTo>
                    <a:lnTo>
                      <a:pt x="3619" y="0"/>
                    </a:lnTo>
                    <a:lnTo>
                      <a:pt x="3413" y="258"/>
                    </a:lnTo>
                    <a:close/>
                  </a:path>
                </a:pathLst>
              </a:custGeom>
              <a:gradFill rotWithShape="1">
                <a:gsLst>
                  <a:gs pos="0">
                    <a:srgbClr val="333333"/>
                  </a:gs>
                  <a:gs pos="100000">
                    <a:srgbClr val="969696"/>
                  </a:gs>
                </a:gsLst>
                <a:lin ang="5400000" scaled="1"/>
              </a:gradFill>
              <a:ln w="9525">
                <a:noFill/>
                <a:round/>
                <a:headEnd/>
                <a:tailEnd/>
              </a:ln>
            </p:spPr>
            <p:txBody>
              <a:bodyPr>
                <a:prstTxWarp prst="textNoShape">
                  <a:avLst/>
                </a:prstTxWarp>
              </a:bodyPr>
              <a:lstStyle/>
              <a:p>
                <a:endParaRPr lang="en-US"/>
              </a:p>
            </p:txBody>
          </p:sp>
          <p:sp>
            <p:nvSpPr>
              <p:cNvPr id="329" name="Freeform 534"/>
              <p:cNvSpPr>
                <a:spLocks/>
              </p:cNvSpPr>
              <p:nvPr/>
            </p:nvSpPr>
            <p:spPr bwMode="gray">
              <a:xfrm>
                <a:off x="4360" y="3001"/>
                <a:ext cx="1065" cy="263"/>
              </a:xfrm>
              <a:custGeom>
                <a:avLst/>
                <a:gdLst/>
                <a:ahLst/>
                <a:cxnLst>
                  <a:cxn ang="0">
                    <a:pos x="1605" y="246"/>
                  </a:cxn>
                  <a:cxn ang="0">
                    <a:pos x="1676" y="375"/>
                  </a:cxn>
                  <a:cxn ang="0">
                    <a:pos x="1588" y="417"/>
                  </a:cxn>
                  <a:cxn ang="0">
                    <a:pos x="103" y="417"/>
                  </a:cxn>
                  <a:cxn ang="0">
                    <a:pos x="14" y="375"/>
                  </a:cxn>
                  <a:cxn ang="0">
                    <a:pos x="71" y="246"/>
                  </a:cxn>
                  <a:cxn ang="0">
                    <a:pos x="356" y="31"/>
                  </a:cxn>
                  <a:cxn ang="0">
                    <a:pos x="444" y="6"/>
                  </a:cxn>
                  <a:cxn ang="0">
                    <a:pos x="1107" y="7"/>
                  </a:cxn>
                  <a:cxn ang="0">
                    <a:pos x="1216" y="23"/>
                  </a:cxn>
                  <a:cxn ang="0">
                    <a:pos x="1605" y="246"/>
                  </a:cxn>
                </a:cxnLst>
                <a:rect l="0" t="0" r="r" b="b"/>
                <a:pathLst>
                  <a:path w="1686" h="417">
                    <a:moveTo>
                      <a:pt x="1605" y="246"/>
                    </a:moveTo>
                    <a:cubicBezTo>
                      <a:pt x="1686" y="257"/>
                      <a:pt x="1676" y="375"/>
                      <a:pt x="1676" y="375"/>
                    </a:cubicBezTo>
                    <a:cubicBezTo>
                      <a:pt x="1676" y="398"/>
                      <a:pt x="1637" y="417"/>
                      <a:pt x="1588" y="417"/>
                    </a:cubicBezTo>
                    <a:cubicBezTo>
                      <a:pt x="103" y="417"/>
                      <a:pt x="103" y="417"/>
                      <a:pt x="103" y="417"/>
                    </a:cubicBezTo>
                    <a:cubicBezTo>
                      <a:pt x="54" y="417"/>
                      <a:pt x="14" y="398"/>
                      <a:pt x="14" y="375"/>
                    </a:cubicBezTo>
                    <a:cubicBezTo>
                      <a:pt x="14" y="375"/>
                      <a:pt x="0" y="296"/>
                      <a:pt x="71" y="246"/>
                    </a:cubicBezTo>
                    <a:cubicBezTo>
                      <a:pt x="222" y="141"/>
                      <a:pt x="356" y="31"/>
                      <a:pt x="356" y="31"/>
                    </a:cubicBezTo>
                    <a:cubicBezTo>
                      <a:pt x="356" y="8"/>
                      <a:pt x="395" y="6"/>
                      <a:pt x="444" y="6"/>
                    </a:cubicBezTo>
                    <a:cubicBezTo>
                      <a:pt x="1107" y="7"/>
                      <a:pt x="1107" y="7"/>
                      <a:pt x="1107" y="7"/>
                    </a:cubicBezTo>
                    <a:cubicBezTo>
                      <a:pt x="1156" y="7"/>
                      <a:pt x="1216" y="0"/>
                      <a:pt x="1216" y="23"/>
                    </a:cubicBezTo>
                    <a:cubicBezTo>
                      <a:pt x="1216" y="23"/>
                      <a:pt x="1402" y="220"/>
                      <a:pt x="1605" y="246"/>
                    </a:cubicBezTo>
                    <a:close/>
                  </a:path>
                </a:pathLst>
              </a:custGeom>
              <a:gradFill rotWithShape="1">
                <a:gsLst>
                  <a:gs pos="0">
                    <a:srgbClr val="5F5F5F"/>
                  </a:gs>
                  <a:gs pos="100000">
                    <a:schemeClr val="tx1"/>
                  </a:gs>
                </a:gsLst>
                <a:lin ang="5400000" scaled="1"/>
              </a:gradFill>
              <a:ln w="6350">
                <a:noFill/>
                <a:round/>
                <a:headEnd/>
                <a:tailEnd/>
              </a:ln>
            </p:spPr>
            <p:txBody>
              <a:bodyPr>
                <a:prstTxWarp prst="textNoShape">
                  <a:avLst/>
                </a:prstTxWarp>
              </a:bodyPr>
              <a:lstStyle/>
              <a:p>
                <a:endParaRPr lang="en-US"/>
              </a:p>
            </p:txBody>
          </p:sp>
          <p:sp>
            <p:nvSpPr>
              <p:cNvPr id="330" name="Freeform 535"/>
              <p:cNvSpPr>
                <a:spLocks/>
              </p:cNvSpPr>
              <p:nvPr/>
            </p:nvSpPr>
            <p:spPr bwMode="gray">
              <a:xfrm>
                <a:off x="4639" y="3120"/>
                <a:ext cx="503" cy="126"/>
              </a:xfrm>
              <a:custGeom>
                <a:avLst/>
                <a:gdLst/>
                <a:ahLst/>
                <a:cxnLst>
                  <a:cxn ang="0">
                    <a:pos x="797" y="168"/>
                  </a:cxn>
                  <a:cxn ang="0">
                    <a:pos x="773" y="200"/>
                  </a:cxn>
                  <a:cxn ang="0">
                    <a:pos x="24" y="200"/>
                  </a:cxn>
                  <a:cxn ang="0">
                    <a:pos x="0" y="168"/>
                  </a:cxn>
                  <a:cxn ang="0">
                    <a:pos x="0" y="32"/>
                  </a:cxn>
                  <a:cxn ang="0">
                    <a:pos x="24" y="0"/>
                  </a:cxn>
                  <a:cxn ang="0">
                    <a:pos x="773" y="0"/>
                  </a:cxn>
                  <a:cxn ang="0">
                    <a:pos x="797" y="32"/>
                  </a:cxn>
                  <a:cxn ang="0">
                    <a:pos x="797" y="168"/>
                  </a:cxn>
                </a:cxnLst>
                <a:rect l="0" t="0" r="r" b="b"/>
                <a:pathLst>
                  <a:path w="797" h="200">
                    <a:moveTo>
                      <a:pt x="797" y="168"/>
                    </a:moveTo>
                    <a:cubicBezTo>
                      <a:pt x="797" y="186"/>
                      <a:pt x="786" y="200"/>
                      <a:pt x="773" y="200"/>
                    </a:cubicBezTo>
                    <a:cubicBezTo>
                      <a:pt x="24" y="200"/>
                      <a:pt x="24" y="200"/>
                      <a:pt x="24" y="200"/>
                    </a:cubicBezTo>
                    <a:cubicBezTo>
                      <a:pt x="10" y="200"/>
                      <a:pt x="0" y="186"/>
                      <a:pt x="0" y="168"/>
                    </a:cubicBezTo>
                    <a:cubicBezTo>
                      <a:pt x="0" y="32"/>
                      <a:pt x="0" y="32"/>
                      <a:pt x="0" y="32"/>
                    </a:cubicBezTo>
                    <a:cubicBezTo>
                      <a:pt x="0" y="14"/>
                      <a:pt x="10" y="0"/>
                      <a:pt x="24" y="0"/>
                    </a:cubicBezTo>
                    <a:cubicBezTo>
                      <a:pt x="773" y="0"/>
                      <a:pt x="773" y="0"/>
                      <a:pt x="773" y="0"/>
                    </a:cubicBezTo>
                    <a:cubicBezTo>
                      <a:pt x="786" y="0"/>
                      <a:pt x="797" y="14"/>
                      <a:pt x="797" y="32"/>
                    </a:cubicBezTo>
                    <a:lnTo>
                      <a:pt x="797" y="168"/>
                    </a:lnTo>
                    <a:close/>
                  </a:path>
                </a:pathLst>
              </a:custGeom>
              <a:gradFill rotWithShape="1">
                <a:gsLst>
                  <a:gs pos="0">
                    <a:schemeClr val="tx1">
                      <a:gamma/>
                      <a:tint val="26667"/>
                      <a:invGamma/>
                    </a:schemeClr>
                  </a:gs>
                  <a:gs pos="100000">
                    <a:schemeClr val="tx1"/>
                  </a:gs>
                </a:gsLst>
                <a:lin ang="5400000" scaled="1"/>
              </a:gradFill>
              <a:ln w="9525">
                <a:noFill/>
                <a:round/>
                <a:headEnd/>
                <a:tailEnd/>
              </a:ln>
            </p:spPr>
            <p:txBody>
              <a:bodyPr>
                <a:prstTxWarp prst="textNoShape">
                  <a:avLst/>
                </a:prstTxWarp>
              </a:bodyPr>
              <a:lstStyle/>
              <a:p>
                <a:endParaRPr lang="en-US"/>
              </a:p>
            </p:txBody>
          </p:sp>
          <p:sp>
            <p:nvSpPr>
              <p:cNvPr id="331" name="Freeform 536"/>
              <p:cNvSpPr>
                <a:spLocks/>
              </p:cNvSpPr>
              <p:nvPr/>
            </p:nvSpPr>
            <p:spPr bwMode="gray">
              <a:xfrm>
                <a:off x="4401" y="2989"/>
                <a:ext cx="982" cy="174"/>
              </a:xfrm>
              <a:custGeom>
                <a:avLst/>
                <a:gdLst/>
                <a:ahLst/>
                <a:cxnLst>
                  <a:cxn ang="0">
                    <a:pos x="1554" y="262"/>
                  </a:cxn>
                  <a:cxn ang="0">
                    <a:pos x="1471" y="276"/>
                  </a:cxn>
                  <a:cxn ang="0">
                    <a:pos x="83" y="276"/>
                  </a:cxn>
                  <a:cxn ang="0">
                    <a:pos x="0" y="262"/>
                  </a:cxn>
                  <a:cxn ang="0">
                    <a:pos x="300" y="18"/>
                  </a:cxn>
                  <a:cxn ang="0">
                    <a:pos x="400" y="4"/>
                  </a:cxn>
                  <a:cxn ang="0">
                    <a:pos x="760" y="0"/>
                  </a:cxn>
                  <a:cxn ang="0">
                    <a:pos x="1077" y="4"/>
                  </a:cxn>
                  <a:cxn ang="0">
                    <a:pos x="1177" y="20"/>
                  </a:cxn>
                  <a:cxn ang="0">
                    <a:pos x="1554" y="262"/>
                  </a:cxn>
                </a:cxnLst>
                <a:rect l="0" t="0" r="r" b="b"/>
                <a:pathLst>
                  <a:path w="1554" h="276">
                    <a:moveTo>
                      <a:pt x="1554" y="262"/>
                    </a:moveTo>
                    <a:cubicBezTo>
                      <a:pt x="1554" y="270"/>
                      <a:pt x="1517" y="276"/>
                      <a:pt x="1471" y="276"/>
                    </a:cubicBezTo>
                    <a:cubicBezTo>
                      <a:pt x="83" y="276"/>
                      <a:pt x="83" y="276"/>
                      <a:pt x="83" y="276"/>
                    </a:cubicBezTo>
                    <a:cubicBezTo>
                      <a:pt x="37" y="276"/>
                      <a:pt x="0" y="270"/>
                      <a:pt x="0" y="262"/>
                    </a:cubicBezTo>
                    <a:cubicBezTo>
                      <a:pt x="300" y="18"/>
                      <a:pt x="300" y="18"/>
                      <a:pt x="300" y="18"/>
                    </a:cubicBezTo>
                    <a:cubicBezTo>
                      <a:pt x="300" y="10"/>
                      <a:pt x="354" y="4"/>
                      <a:pt x="400" y="4"/>
                    </a:cubicBezTo>
                    <a:cubicBezTo>
                      <a:pt x="400" y="4"/>
                      <a:pt x="670" y="0"/>
                      <a:pt x="760" y="0"/>
                    </a:cubicBezTo>
                    <a:cubicBezTo>
                      <a:pt x="840" y="0"/>
                      <a:pt x="1077" y="4"/>
                      <a:pt x="1077" y="4"/>
                    </a:cubicBezTo>
                    <a:cubicBezTo>
                      <a:pt x="1123" y="4"/>
                      <a:pt x="1177" y="12"/>
                      <a:pt x="1177" y="20"/>
                    </a:cubicBezTo>
                    <a:lnTo>
                      <a:pt x="1554" y="262"/>
                    </a:lnTo>
                    <a:close/>
                  </a:path>
                </a:pathLst>
              </a:custGeom>
              <a:gradFill rotWithShape="1">
                <a:gsLst>
                  <a:gs pos="0">
                    <a:srgbClr val="BABABA"/>
                  </a:gs>
                  <a:gs pos="100000">
                    <a:srgbClr val="DFE5E5"/>
                  </a:gs>
                </a:gsLst>
                <a:lin ang="2700000" scaled="1"/>
              </a:gradFill>
              <a:ln w="9525">
                <a:noFill/>
                <a:round/>
                <a:headEnd/>
                <a:tailEnd/>
              </a:ln>
            </p:spPr>
            <p:txBody>
              <a:bodyPr>
                <a:prstTxWarp prst="textNoShape">
                  <a:avLst/>
                </a:prstTxWarp>
              </a:bodyPr>
              <a:lstStyle/>
              <a:p>
                <a:endParaRPr lang="en-US"/>
              </a:p>
            </p:txBody>
          </p:sp>
          <p:sp>
            <p:nvSpPr>
              <p:cNvPr id="332" name="Freeform 537"/>
              <p:cNvSpPr>
                <a:spLocks/>
              </p:cNvSpPr>
              <p:nvPr/>
            </p:nvSpPr>
            <p:spPr bwMode="gray">
              <a:xfrm>
                <a:off x="4837" y="2993"/>
                <a:ext cx="545" cy="167"/>
              </a:xfrm>
              <a:custGeom>
                <a:avLst/>
                <a:gdLst/>
                <a:ahLst/>
                <a:cxnLst>
                  <a:cxn ang="0">
                    <a:pos x="0" y="0"/>
                  </a:cxn>
                  <a:cxn ang="0">
                    <a:pos x="248" y="165"/>
                  </a:cxn>
                  <a:cxn ang="0">
                    <a:pos x="536" y="167"/>
                  </a:cxn>
                  <a:cxn ang="0">
                    <a:pos x="545" y="162"/>
                  </a:cxn>
                  <a:cxn ang="0">
                    <a:pos x="293" y="2"/>
                  </a:cxn>
                  <a:cxn ang="0">
                    <a:pos x="275" y="0"/>
                  </a:cxn>
                  <a:cxn ang="0">
                    <a:pos x="0" y="0"/>
                  </a:cxn>
                </a:cxnLst>
                <a:rect l="0" t="0" r="r" b="b"/>
                <a:pathLst>
                  <a:path w="545" h="167">
                    <a:moveTo>
                      <a:pt x="0" y="0"/>
                    </a:moveTo>
                    <a:lnTo>
                      <a:pt x="248" y="165"/>
                    </a:lnTo>
                    <a:lnTo>
                      <a:pt x="536" y="167"/>
                    </a:lnTo>
                    <a:lnTo>
                      <a:pt x="545" y="162"/>
                    </a:lnTo>
                    <a:lnTo>
                      <a:pt x="293" y="2"/>
                    </a:lnTo>
                    <a:lnTo>
                      <a:pt x="275" y="0"/>
                    </a:lnTo>
                    <a:lnTo>
                      <a:pt x="0" y="0"/>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sp>
            <p:nvSpPr>
              <p:cNvPr id="333" name="Oval 539"/>
              <p:cNvSpPr>
                <a:spLocks noChangeArrowheads="1"/>
              </p:cNvSpPr>
              <p:nvPr/>
            </p:nvSpPr>
            <p:spPr bwMode="gray">
              <a:xfrm>
                <a:off x="5304" y="3189"/>
                <a:ext cx="47" cy="47"/>
              </a:xfrm>
              <a:prstGeom prst="ellipse">
                <a:avLst/>
              </a:prstGeom>
              <a:solidFill>
                <a:srgbClr val="545454"/>
              </a:solidFill>
              <a:ln w="9525">
                <a:noFill/>
                <a:round/>
                <a:headEnd/>
                <a:tailEnd/>
              </a:ln>
            </p:spPr>
            <p:txBody>
              <a:bodyPr>
                <a:prstTxWarp prst="textNoShape">
                  <a:avLst/>
                </a:prstTxWarp>
              </a:bodyPr>
              <a:lstStyle/>
              <a:p>
                <a:endParaRPr lang="en-US"/>
              </a:p>
            </p:txBody>
          </p:sp>
          <p:sp>
            <p:nvSpPr>
              <p:cNvPr id="334" name="Freeform 540"/>
              <p:cNvSpPr>
                <a:spLocks/>
              </p:cNvSpPr>
              <p:nvPr/>
            </p:nvSpPr>
            <p:spPr bwMode="gray">
              <a:xfrm>
                <a:off x="5306" y="3202"/>
                <a:ext cx="44" cy="34"/>
              </a:xfrm>
              <a:custGeom>
                <a:avLst/>
                <a:gdLst/>
                <a:ahLst/>
                <a:cxnLst>
                  <a:cxn ang="0">
                    <a:pos x="608" y="168"/>
                  </a:cxn>
                  <a:cxn ang="0">
                    <a:pos x="304" y="472"/>
                  </a:cxn>
                  <a:cxn ang="0">
                    <a:pos x="0" y="168"/>
                  </a:cxn>
                  <a:cxn ang="0">
                    <a:pos x="608" y="168"/>
                  </a:cxn>
                </a:cxnLst>
                <a:rect l="0" t="0" r="r" b="b"/>
                <a:pathLst>
                  <a:path w="608" h="472">
                    <a:moveTo>
                      <a:pt x="608" y="168"/>
                    </a:moveTo>
                    <a:cubicBezTo>
                      <a:pt x="608" y="336"/>
                      <a:pt x="472" y="472"/>
                      <a:pt x="304" y="472"/>
                    </a:cubicBezTo>
                    <a:cubicBezTo>
                      <a:pt x="136" y="472"/>
                      <a:pt x="0" y="336"/>
                      <a:pt x="0" y="168"/>
                    </a:cubicBezTo>
                    <a:cubicBezTo>
                      <a:pt x="0" y="0"/>
                      <a:pt x="608" y="0"/>
                      <a:pt x="608" y="168"/>
                    </a:cubicBezTo>
                    <a:close/>
                  </a:path>
                </a:pathLst>
              </a:custGeom>
              <a:solidFill>
                <a:srgbClr val="303030"/>
              </a:solidFill>
              <a:ln w="9525">
                <a:noFill/>
                <a:round/>
                <a:headEnd/>
                <a:tailEnd/>
              </a:ln>
            </p:spPr>
            <p:txBody>
              <a:bodyPr>
                <a:prstTxWarp prst="textNoShape">
                  <a:avLst/>
                </a:prstTxWarp>
              </a:bodyPr>
              <a:lstStyle/>
              <a:p>
                <a:endParaRPr lang="en-US"/>
              </a:p>
            </p:txBody>
          </p:sp>
        </p:grpSp>
      </p:grpSp>
      <p:grpSp>
        <p:nvGrpSpPr>
          <p:cNvPr id="141" name="Group 555"/>
          <p:cNvGrpSpPr>
            <a:grpSpLocks/>
          </p:cNvGrpSpPr>
          <p:nvPr/>
        </p:nvGrpSpPr>
        <p:grpSpPr bwMode="auto">
          <a:xfrm flipH="1">
            <a:off x="8236652" y="2528283"/>
            <a:ext cx="325511" cy="367650"/>
            <a:chOff x="3288" y="2591"/>
            <a:chExt cx="984" cy="977"/>
          </a:xfrm>
        </p:grpSpPr>
        <p:pic>
          <p:nvPicPr>
            <p:cNvPr id="336" name="Picture 556"/>
            <p:cNvPicPr>
              <a:picLocks noChangeAspect="1" noChangeArrowheads="1"/>
            </p:cNvPicPr>
            <p:nvPr/>
          </p:nvPicPr>
          <p:blipFill>
            <a:blip r:embed="rId6"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142" name="Group 557"/>
            <p:cNvGrpSpPr>
              <a:grpSpLocks/>
            </p:cNvGrpSpPr>
            <p:nvPr/>
          </p:nvGrpSpPr>
          <p:grpSpPr bwMode="auto">
            <a:xfrm>
              <a:off x="3485" y="2591"/>
              <a:ext cx="664" cy="941"/>
              <a:chOff x="3485" y="2581"/>
              <a:chExt cx="664" cy="941"/>
            </a:xfrm>
          </p:grpSpPr>
          <p:sp>
            <p:nvSpPr>
              <p:cNvPr id="338" name="Freeform 559"/>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prstTxWarp prst="textNoShape">
                  <a:avLst/>
                </a:prstTxWarp>
              </a:bodyPr>
              <a:lstStyle/>
              <a:p>
                <a:endParaRPr lang="en-US"/>
              </a:p>
            </p:txBody>
          </p:sp>
          <p:sp>
            <p:nvSpPr>
              <p:cNvPr id="339" name="Freeform 561"/>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prstTxWarp prst="textNoShape">
                  <a:avLst/>
                </a:prstTxWarp>
              </a:bodyPr>
              <a:lstStyle/>
              <a:p>
                <a:endParaRPr lang="en-US"/>
              </a:p>
            </p:txBody>
          </p:sp>
          <p:sp>
            <p:nvSpPr>
              <p:cNvPr id="340" name="Freeform 563"/>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prstTxWarp prst="textNoShape">
                  <a:avLst/>
                </a:prstTxWarp>
              </a:bodyPr>
              <a:lstStyle/>
              <a:p>
                <a:endParaRPr lang="en-US"/>
              </a:p>
            </p:txBody>
          </p:sp>
          <p:sp>
            <p:nvSpPr>
              <p:cNvPr id="341" name="Freeform 564"/>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prstTxWarp prst="textNoShape">
                  <a:avLst/>
                </a:prstTxWarp>
              </a:bodyPr>
              <a:lstStyle/>
              <a:p>
                <a:endParaRPr lang="en-US"/>
              </a:p>
            </p:txBody>
          </p:sp>
          <p:sp>
            <p:nvSpPr>
              <p:cNvPr id="342" name="Freeform 565"/>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prstTxWarp prst="textNoShape">
                  <a:avLst/>
                </a:prstTxWarp>
              </a:bodyPr>
              <a:lstStyle/>
              <a:p>
                <a:endParaRPr lang="en-US"/>
              </a:p>
            </p:txBody>
          </p:sp>
          <p:sp>
            <p:nvSpPr>
              <p:cNvPr id="343" name="Freeform 566"/>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prstTxWarp prst="textNoShape">
                  <a:avLst/>
                </a:prstTxWarp>
              </a:bodyPr>
              <a:lstStyle/>
              <a:p>
                <a:endParaRPr lang="en-US"/>
              </a:p>
            </p:txBody>
          </p:sp>
          <p:sp>
            <p:nvSpPr>
              <p:cNvPr id="344" name="Freeform 567"/>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345" name="Freeform 568"/>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346" name="Freeform 569"/>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prstTxWarp prst="textNoShape">
                  <a:avLst/>
                </a:prstTxWarp>
              </a:bodyPr>
              <a:lstStyle/>
              <a:p>
                <a:endParaRPr lang="en-US"/>
              </a:p>
            </p:txBody>
          </p:sp>
          <p:sp>
            <p:nvSpPr>
              <p:cNvPr id="347" name="Freeform 572"/>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prstTxWarp prst="textNoShape">
                  <a:avLst/>
                </a:prstTxWarp>
              </a:bodyPr>
              <a:lstStyle/>
              <a:p>
                <a:endParaRPr lang="en-US"/>
              </a:p>
            </p:txBody>
          </p:sp>
          <p:sp>
            <p:nvSpPr>
              <p:cNvPr id="348" name="Line 583"/>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349" name="Line 584"/>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350" name="Freeform 585"/>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prstTxWarp prst="textNoShape">
                  <a:avLst/>
                </a:prstTxWarp>
              </a:bodyPr>
              <a:lstStyle/>
              <a:p>
                <a:endParaRPr lang="en-US"/>
              </a:p>
            </p:txBody>
          </p:sp>
          <p:sp>
            <p:nvSpPr>
              <p:cNvPr id="351" name="Freeform 586"/>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prstTxWarp prst="textNoShape">
                  <a:avLst/>
                </a:prstTxWarp>
              </a:bodyPr>
              <a:lstStyle/>
              <a:p>
                <a:endParaRPr lang="en-US"/>
              </a:p>
            </p:txBody>
          </p:sp>
          <p:sp>
            <p:nvSpPr>
              <p:cNvPr id="352" name="Freeform 587"/>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prstTxWarp prst="textNoShape">
                  <a:avLst/>
                </a:prstTxWarp>
              </a:bodyPr>
              <a:lstStyle/>
              <a:p>
                <a:endParaRPr lang="en-US"/>
              </a:p>
            </p:txBody>
          </p:sp>
        </p:grpSp>
      </p:grpSp>
      <p:grpSp>
        <p:nvGrpSpPr>
          <p:cNvPr id="144" name="Group 856"/>
          <p:cNvGrpSpPr/>
          <p:nvPr/>
        </p:nvGrpSpPr>
        <p:grpSpPr>
          <a:xfrm>
            <a:off x="8088682" y="3205060"/>
            <a:ext cx="607933" cy="508861"/>
            <a:chOff x="5715000" y="2209799"/>
            <a:chExt cx="1300970" cy="990599"/>
          </a:xfrm>
        </p:grpSpPr>
        <p:grpSp>
          <p:nvGrpSpPr>
            <p:cNvPr id="145" name="Group 481"/>
            <p:cNvGrpSpPr>
              <a:grpSpLocks/>
            </p:cNvGrpSpPr>
            <p:nvPr/>
          </p:nvGrpSpPr>
          <p:grpSpPr bwMode="auto">
            <a:xfrm>
              <a:off x="6477000" y="2209799"/>
              <a:ext cx="538970" cy="914399"/>
              <a:chOff x="4506" y="755"/>
              <a:chExt cx="758" cy="1286"/>
            </a:xfrm>
          </p:grpSpPr>
          <p:pic>
            <p:nvPicPr>
              <p:cNvPr id="405"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168" name="Group 483"/>
              <p:cNvGrpSpPr>
                <a:grpSpLocks/>
              </p:cNvGrpSpPr>
              <p:nvPr/>
            </p:nvGrpSpPr>
            <p:grpSpPr bwMode="auto">
              <a:xfrm>
                <a:off x="4656" y="755"/>
                <a:ext cx="477" cy="1200"/>
                <a:chOff x="4694" y="755"/>
                <a:chExt cx="477" cy="1200"/>
              </a:xfrm>
            </p:grpSpPr>
            <p:grpSp>
              <p:nvGrpSpPr>
                <p:cNvPr id="169" name="Group 484"/>
                <p:cNvGrpSpPr>
                  <a:grpSpLocks/>
                </p:cNvGrpSpPr>
                <p:nvPr/>
              </p:nvGrpSpPr>
              <p:grpSpPr bwMode="auto">
                <a:xfrm>
                  <a:off x="4694" y="755"/>
                  <a:ext cx="477" cy="1200"/>
                  <a:chOff x="4694" y="755"/>
                  <a:chExt cx="477" cy="1200"/>
                </a:xfrm>
              </p:grpSpPr>
              <p:sp>
                <p:nvSpPr>
                  <p:cNvPr id="427"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428"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408"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409"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410"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11"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12"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13"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14"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15"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16"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417"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418"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19"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20"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21"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22"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23"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24"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25"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26"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192" name="Group 481"/>
            <p:cNvGrpSpPr>
              <a:grpSpLocks/>
            </p:cNvGrpSpPr>
            <p:nvPr/>
          </p:nvGrpSpPr>
          <p:grpSpPr bwMode="auto">
            <a:xfrm>
              <a:off x="6096000" y="2285999"/>
              <a:ext cx="538970" cy="914399"/>
              <a:chOff x="4506" y="755"/>
              <a:chExt cx="758" cy="1286"/>
            </a:xfrm>
          </p:grpSpPr>
          <p:pic>
            <p:nvPicPr>
              <p:cNvPr id="381"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193" name="Group 483"/>
              <p:cNvGrpSpPr>
                <a:grpSpLocks/>
              </p:cNvGrpSpPr>
              <p:nvPr/>
            </p:nvGrpSpPr>
            <p:grpSpPr bwMode="auto">
              <a:xfrm>
                <a:off x="4656" y="755"/>
                <a:ext cx="477" cy="1200"/>
                <a:chOff x="4694" y="755"/>
                <a:chExt cx="477" cy="1200"/>
              </a:xfrm>
            </p:grpSpPr>
            <p:grpSp>
              <p:nvGrpSpPr>
                <p:cNvPr id="218" name="Group 484"/>
                <p:cNvGrpSpPr>
                  <a:grpSpLocks/>
                </p:cNvGrpSpPr>
                <p:nvPr/>
              </p:nvGrpSpPr>
              <p:grpSpPr bwMode="auto">
                <a:xfrm>
                  <a:off x="4694" y="755"/>
                  <a:ext cx="477" cy="1200"/>
                  <a:chOff x="4694" y="755"/>
                  <a:chExt cx="477" cy="1200"/>
                </a:xfrm>
              </p:grpSpPr>
              <p:sp>
                <p:nvSpPr>
                  <p:cNvPr id="403"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404"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384"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385"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386"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87"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88"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89"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90"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91"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92"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393"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394"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95"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96"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97"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98"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99"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00"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01"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02"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220" name="Group 481"/>
            <p:cNvGrpSpPr>
              <a:grpSpLocks/>
            </p:cNvGrpSpPr>
            <p:nvPr/>
          </p:nvGrpSpPr>
          <p:grpSpPr bwMode="auto">
            <a:xfrm>
              <a:off x="5715000" y="2209799"/>
              <a:ext cx="538970" cy="914399"/>
              <a:chOff x="4506" y="755"/>
              <a:chExt cx="758" cy="1286"/>
            </a:xfrm>
          </p:grpSpPr>
          <p:pic>
            <p:nvPicPr>
              <p:cNvPr id="357" name="Picture 482"/>
              <p:cNvPicPr>
                <a:picLocks noChangeAspect="1" noChangeArrowheads="1"/>
              </p:cNvPicPr>
              <p:nvPr/>
            </p:nvPicPr>
            <p:blipFill>
              <a:blip r:embed="rId7"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228" name="Group 483"/>
              <p:cNvGrpSpPr>
                <a:grpSpLocks/>
              </p:cNvGrpSpPr>
              <p:nvPr/>
            </p:nvGrpSpPr>
            <p:grpSpPr bwMode="auto">
              <a:xfrm>
                <a:off x="4656" y="755"/>
                <a:ext cx="477" cy="1200"/>
                <a:chOff x="4694" y="755"/>
                <a:chExt cx="477" cy="1200"/>
              </a:xfrm>
            </p:grpSpPr>
            <p:grpSp>
              <p:nvGrpSpPr>
                <p:cNvPr id="230" name="Group 484"/>
                <p:cNvGrpSpPr>
                  <a:grpSpLocks/>
                </p:cNvGrpSpPr>
                <p:nvPr/>
              </p:nvGrpSpPr>
              <p:grpSpPr bwMode="auto">
                <a:xfrm>
                  <a:off x="4694" y="755"/>
                  <a:ext cx="477" cy="1200"/>
                  <a:chOff x="4694" y="755"/>
                  <a:chExt cx="477" cy="1200"/>
                </a:xfrm>
              </p:grpSpPr>
              <p:sp>
                <p:nvSpPr>
                  <p:cNvPr id="379"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380"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360"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361"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362"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63"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64"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65"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66"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67"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68"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369"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370"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71"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72"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73"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74"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75"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376"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377"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378"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sp>
        <p:nvSpPr>
          <p:cNvPr id="429" name="Rectangle 1070"/>
          <p:cNvSpPr>
            <a:spLocks noChangeArrowheads="1"/>
          </p:cNvSpPr>
          <p:nvPr/>
        </p:nvSpPr>
        <p:spPr bwMode="auto">
          <a:xfrm>
            <a:off x="8088047" y="2989822"/>
            <a:ext cx="684846"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Accounting</a:t>
            </a:r>
            <a:endParaRPr lang="en-US" sz="900" b="1" dirty="0"/>
          </a:p>
        </p:txBody>
      </p:sp>
      <p:sp>
        <p:nvSpPr>
          <p:cNvPr id="430" name="Rectangle 1070"/>
          <p:cNvSpPr>
            <a:spLocks noChangeArrowheads="1"/>
          </p:cNvSpPr>
          <p:nvPr/>
        </p:nvSpPr>
        <p:spPr bwMode="auto">
          <a:xfrm>
            <a:off x="8201269" y="3814396"/>
            <a:ext cx="363331"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ADC</a:t>
            </a:r>
            <a:endParaRPr lang="en-US" sz="900" b="1" dirty="0"/>
          </a:p>
        </p:txBody>
      </p:sp>
      <p:sp>
        <p:nvSpPr>
          <p:cNvPr id="431" name="Rectangle 1070"/>
          <p:cNvSpPr>
            <a:spLocks noChangeArrowheads="1"/>
          </p:cNvSpPr>
          <p:nvPr/>
        </p:nvSpPr>
        <p:spPr bwMode="auto">
          <a:xfrm>
            <a:off x="8165886" y="2351946"/>
            <a:ext cx="481226" cy="201479"/>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IT Staff</a:t>
            </a:r>
            <a:endParaRPr lang="en-US" sz="900" b="1" dirty="0"/>
          </a:p>
        </p:txBody>
      </p:sp>
      <p:grpSp>
        <p:nvGrpSpPr>
          <p:cNvPr id="246" name="Group 530"/>
          <p:cNvGrpSpPr>
            <a:grpSpLocks/>
          </p:cNvGrpSpPr>
          <p:nvPr/>
        </p:nvGrpSpPr>
        <p:grpSpPr bwMode="auto">
          <a:xfrm>
            <a:off x="8067702" y="4013594"/>
            <a:ext cx="614756" cy="237141"/>
            <a:chOff x="4278" y="2989"/>
            <a:chExt cx="1214" cy="426"/>
          </a:xfrm>
        </p:grpSpPr>
        <p:pic>
          <p:nvPicPr>
            <p:cNvPr id="433" name="Picture 531"/>
            <p:cNvPicPr>
              <a:picLocks noChangeAspect="1" noChangeArrowheads="1"/>
            </p:cNvPicPr>
            <p:nvPr/>
          </p:nvPicPr>
          <p:blipFill>
            <a:blip r:embed="rId8" cstate="print">
              <a:lum bright="18000"/>
            </a:blip>
            <a:srcRect/>
            <a:stretch>
              <a:fillRect/>
            </a:stretch>
          </p:blipFill>
          <p:spPr bwMode="gray">
            <a:xfrm>
              <a:off x="4278" y="3245"/>
              <a:ext cx="1214" cy="170"/>
            </a:xfrm>
            <a:prstGeom prst="rect">
              <a:avLst/>
            </a:prstGeom>
            <a:noFill/>
            <a:ln w="9525">
              <a:miter lim="800000"/>
              <a:headEnd/>
              <a:tailEnd/>
            </a:ln>
            <a:effectLst/>
          </p:spPr>
        </p:pic>
        <p:grpSp>
          <p:nvGrpSpPr>
            <p:cNvPr id="247" name="Group 532"/>
            <p:cNvGrpSpPr>
              <a:grpSpLocks/>
            </p:cNvGrpSpPr>
            <p:nvPr/>
          </p:nvGrpSpPr>
          <p:grpSpPr bwMode="auto">
            <a:xfrm>
              <a:off x="4362" y="2989"/>
              <a:ext cx="1065" cy="324"/>
              <a:chOff x="4360" y="2989"/>
              <a:chExt cx="1065" cy="324"/>
            </a:xfrm>
          </p:grpSpPr>
          <p:sp>
            <p:nvSpPr>
              <p:cNvPr id="435" name="Freeform 533"/>
              <p:cNvSpPr>
                <a:spLocks/>
              </p:cNvSpPr>
              <p:nvPr/>
            </p:nvSpPr>
            <p:spPr bwMode="gray">
              <a:xfrm>
                <a:off x="4409" y="3262"/>
                <a:ext cx="967" cy="51"/>
              </a:xfrm>
              <a:custGeom>
                <a:avLst/>
                <a:gdLst/>
                <a:ahLst/>
                <a:cxnLst>
                  <a:cxn ang="0">
                    <a:pos x="3413" y="258"/>
                  </a:cxn>
                  <a:cxn ang="0">
                    <a:pos x="265" y="258"/>
                  </a:cxn>
                  <a:cxn ang="0">
                    <a:pos x="0" y="0"/>
                  </a:cxn>
                  <a:cxn ang="0">
                    <a:pos x="3619" y="0"/>
                  </a:cxn>
                  <a:cxn ang="0">
                    <a:pos x="3413" y="258"/>
                  </a:cxn>
                </a:cxnLst>
                <a:rect l="0" t="0" r="r" b="b"/>
                <a:pathLst>
                  <a:path w="3619" h="258">
                    <a:moveTo>
                      <a:pt x="3413" y="258"/>
                    </a:moveTo>
                    <a:lnTo>
                      <a:pt x="265" y="258"/>
                    </a:lnTo>
                    <a:lnTo>
                      <a:pt x="0" y="0"/>
                    </a:lnTo>
                    <a:lnTo>
                      <a:pt x="3619" y="0"/>
                    </a:lnTo>
                    <a:lnTo>
                      <a:pt x="3413" y="258"/>
                    </a:lnTo>
                    <a:close/>
                  </a:path>
                </a:pathLst>
              </a:custGeom>
              <a:gradFill rotWithShape="1">
                <a:gsLst>
                  <a:gs pos="0">
                    <a:srgbClr val="333333"/>
                  </a:gs>
                  <a:gs pos="100000">
                    <a:srgbClr val="969696"/>
                  </a:gs>
                </a:gsLst>
                <a:lin ang="5400000" scaled="1"/>
              </a:gradFill>
              <a:ln w="9525">
                <a:noFill/>
                <a:round/>
                <a:headEnd/>
                <a:tailEnd/>
              </a:ln>
            </p:spPr>
            <p:txBody>
              <a:bodyPr>
                <a:prstTxWarp prst="textNoShape">
                  <a:avLst/>
                </a:prstTxWarp>
              </a:bodyPr>
              <a:lstStyle/>
              <a:p>
                <a:endParaRPr lang="en-US"/>
              </a:p>
            </p:txBody>
          </p:sp>
          <p:sp>
            <p:nvSpPr>
              <p:cNvPr id="436" name="Freeform 534"/>
              <p:cNvSpPr>
                <a:spLocks/>
              </p:cNvSpPr>
              <p:nvPr/>
            </p:nvSpPr>
            <p:spPr bwMode="gray">
              <a:xfrm>
                <a:off x="4360" y="3001"/>
                <a:ext cx="1065" cy="263"/>
              </a:xfrm>
              <a:custGeom>
                <a:avLst/>
                <a:gdLst/>
                <a:ahLst/>
                <a:cxnLst>
                  <a:cxn ang="0">
                    <a:pos x="1605" y="246"/>
                  </a:cxn>
                  <a:cxn ang="0">
                    <a:pos x="1676" y="375"/>
                  </a:cxn>
                  <a:cxn ang="0">
                    <a:pos x="1588" y="417"/>
                  </a:cxn>
                  <a:cxn ang="0">
                    <a:pos x="103" y="417"/>
                  </a:cxn>
                  <a:cxn ang="0">
                    <a:pos x="14" y="375"/>
                  </a:cxn>
                  <a:cxn ang="0">
                    <a:pos x="71" y="246"/>
                  </a:cxn>
                  <a:cxn ang="0">
                    <a:pos x="356" y="31"/>
                  </a:cxn>
                  <a:cxn ang="0">
                    <a:pos x="444" y="6"/>
                  </a:cxn>
                  <a:cxn ang="0">
                    <a:pos x="1107" y="7"/>
                  </a:cxn>
                  <a:cxn ang="0">
                    <a:pos x="1216" y="23"/>
                  </a:cxn>
                  <a:cxn ang="0">
                    <a:pos x="1605" y="246"/>
                  </a:cxn>
                </a:cxnLst>
                <a:rect l="0" t="0" r="r" b="b"/>
                <a:pathLst>
                  <a:path w="1686" h="417">
                    <a:moveTo>
                      <a:pt x="1605" y="246"/>
                    </a:moveTo>
                    <a:cubicBezTo>
                      <a:pt x="1686" y="257"/>
                      <a:pt x="1676" y="375"/>
                      <a:pt x="1676" y="375"/>
                    </a:cubicBezTo>
                    <a:cubicBezTo>
                      <a:pt x="1676" y="398"/>
                      <a:pt x="1637" y="417"/>
                      <a:pt x="1588" y="417"/>
                    </a:cubicBezTo>
                    <a:cubicBezTo>
                      <a:pt x="103" y="417"/>
                      <a:pt x="103" y="417"/>
                      <a:pt x="103" y="417"/>
                    </a:cubicBezTo>
                    <a:cubicBezTo>
                      <a:pt x="54" y="417"/>
                      <a:pt x="14" y="398"/>
                      <a:pt x="14" y="375"/>
                    </a:cubicBezTo>
                    <a:cubicBezTo>
                      <a:pt x="14" y="375"/>
                      <a:pt x="0" y="296"/>
                      <a:pt x="71" y="246"/>
                    </a:cubicBezTo>
                    <a:cubicBezTo>
                      <a:pt x="222" y="141"/>
                      <a:pt x="356" y="31"/>
                      <a:pt x="356" y="31"/>
                    </a:cubicBezTo>
                    <a:cubicBezTo>
                      <a:pt x="356" y="8"/>
                      <a:pt x="395" y="6"/>
                      <a:pt x="444" y="6"/>
                    </a:cubicBezTo>
                    <a:cubicBezTo>
                      <a:pt x="1107" y="7"/>
                      <a:pt x="1107" y="7"/>
                      <a:pt x="1107" y="7"/>
                    </a:cubicBezTo>
                    <a:cubicBezTo>
                      <a:pt x="1156" y="7"/>
                      <a:pt x="1216" y="0"/>
                      <a:pt x="1216" y="23"/>
                    </a:cubicBezTo>
                    <a:cubicBezTo>
                      <a:pt x="1216" y="23"/>
                      <a:pt x="1402" y="220"/>
                      <a:pt x="1605" y="246"/>
                    </a:cubicBezTo>
                    <a:close/>
                  </a:path>
                </a:pathLst>
              </a:custGeom>
              <a:gradFill rotWithShape="1">
                <a:gsLst>
                  <a:gs pos="0">
                    <a:srgbClr val="5F5F5F"/>
                  </a:gs>
                  <a:gs pos="100000">
                    <a:schemeClr val="tx1"/>
                  </a:gs>
                </a:gsLst>
                <a:lin ang="5400000" scaled="1"/>
              </a:gradFill>
              <a:ln w="6350">
                <a:noFill/>
                <a:round/>
                <a:headEnd/>
                <a:tailEnd/>
              </a:ln>
            </p:spPr>
            <p:txBody>
              <a:bodyPr>
                <a:prstTxWarp prst="textNoShape">
                  <a:avLst/>
                </a:prstTxWarp>
              </a:bodyPr>
              <a:lstStyle/>
              <a:p>
                <a:endParaRPr lang="en-US"/>
              </a:p>
            </p:txBody>
          </p:sp>
          <p:sp>
            <p:nvSpPr>
              <p:cNvPr id="437" name="Freeform 535"/>
              <p:cNvSpPr>
                <a:spLocks/>
              </p:cNvSpPr>
              <p:nvPr/>
            </p:nvSpPr>
            <p:spPr bwMode="gray">
              <a:xfrm>
                <a:off x="4639" y="3120"/>
                <a:ext cx="503" cy="126"/>
              </a:xfrm>
              <a:custGeom>
                <a:avLst/>
                <a:gdLst/>
                <a:ahLst/>
                <a:cxnLst>
                  <a:cxn ang="0">
                    <a:pos x="797" y="168"/>
                  </a:cxn>
                  <a:cxn ang="0">
                    <a:pos x="773" y="200"/>
                  </a:cxn>
                  <a:cxn ang="0">
                    <a:pos x="24" y="200"/>
                  </a:cxn>
                  <a:cxn ang="0">
                    <a:pos x="0" y="168"/>
                  </a:cxn>
                  <a:cxn ang="0">
                    <a:pos x="0" y="32"/>
                  </a:cxn>
                  <a:cxn ang="0">
                    <a:pos x="24" y="0"/>
                  </a:cxn>
                  <a:cxn ang="0">
                    <a:pos x="773" y="0"/>
                  </a:cxn>
                  <a:cxn ang="0">
                    <a:pos x="797" y="32"/>
                  </a:cxn>
                  <a:cxn ang="0">
                    <a:pos x="797" y="168"/>
                  </a:cxn>
                </a:cxnLst>
                <a:rect l="0" t="0" r="r" b="b"/>
                <a:pathLst>
                  <a:path w="797" h="200">
                    <a:moveTo>
                      <a:pt x="797" y="168"/>
                    </a:moveTo>
                    <a:cubicBezTo>
                      <a:pt x="797" y="186"/>
                      <a:pt x="786" y="200"/>
                      <a:pt x="773" y="200"/>
                    </a:cubicBezTo>
                    <a:cubicBezTo>
                      <a:pt x="24" y="200"/>
                      <a:pt x="24" y="200"/>
                      <a:pt x="24" y="200"/>
                    </a:cubicBezTo>
                    <a:cubicBezTo>
                      <a:pt x="10" y="200"/>
                      <a:pt x="0" y="186"/>
                      <a:pt x="0" y="168"/>
                    </a:cubicBezTo>
                    <a:cubicBezTo>
                      <a:pt x="0" y="32"/>
                      <a:pt x="0" y="32"/>
                      <a:pt x="0" y="32"/>
                    </a:cubicBezTo>
                    <a:cubicBezTo>
                      <a:pt x="0" y="14"/>
                      <a:pt x="10" y="0"/>
                      <a:pt x="24" y="0"/>
                    </a:cubicBezTo>
                    <a:cubicBezTo>
                      <a:pt x="773" y="0"/>
                      <a:pt x="773" y="0"/>
                      <a:pt x="773" y="0"/>
                    </a:cubicBezTo>
                    <a:cubicBezTo>
                      <a:pt x="786" y="0"/>
                      <a:pt x="797" y="14"/>
                      <a:pt x="797" y="32"/>
                    </a:cubicBezTo>
                    <a:lnTo>
                      <a:pt x="797" y="168"/>
                    </a:lnTo>
                    <a:close/>
                  </a:path>
                </a:pathLst>
              </a:custGeom>
              <a:gradFill rotWithShape="1">
                <a:gsLst>
                  <a:gs pos="0">
                    <a:schemeClr val="tx1">
                      <a:gamma/>
                      <a:tint val="26667"/>
                      <a:invGamma/>
                    </a:schemeClr>
                  </a:gs>
                  <a:gs pos="100000">
                    <a:schemeClr val="tx1"/>
                  </a:gs>
                </a:gsLst>
                <a:lin ang="5400000" scaled="1"/>
              </a:gradFill>
              <a:ln w="9525">
                <a:noFill/>
                <a:round/>
                <a:headEnd/>
                <a:tailEnd/>
              </a:ln>
            </p:spPr>
            <p:txBody>
              <a:bodyPr>
                <a:prstTxWarp prst="textNoShape">
                  <a:avLst/>
                </a:prstTxWarp>
              </a:bodyPr>
              <a:lstStyle/>
              <a:p>
                <a:endParaRPr lang="en-US"/>
              </a:p>
            </p:txBody>
          </p:sp>
          <p:sp>
            <p:nvSpPr>
              <p:cNvPr id="438" name="Freeform 536"/>
              <p:cNvSpPr>
                <a:spLocks/>
              </p:cNvSpPr>
              <p:nvPr/>
            </p:nvSpPr>
            <p:spPr bwMode="gray">
              <a:xfrm>
                <a:off x="4401" y="2989"/>
                <a:ext cx="982" cy="174"/>
              </a:xfrm>
              <a:custGeom>
                <a:avLst/>
                <a:gdLst/>
                <a:ahLst/>
                <a:cxnLst>
                  <a:cxn ang="0">
                    <a:pos x="1554" y="262"/>
                  </a:cxn>
                  <a:cxn ang="0">
                    <a:pos x="1471" y="276"/>
                  </a:cxn>
                  <a:cxn ang="0">
                    <a:pos x="83" y="276"/>
                  </a:cxn>
                  <a:cxn ang="0">
                    <a:pos x="0" y="262"/>
                  </a:cxn>
                  <a:cxn ang="0">
                    <a:pos x="300" y="18"/>
                  </a:cxn>
                  <a:cxn ang="0">
                    <a:pos x="400" y="4"/>
                  </a:cxn>
                  <a:cxn ang="0">
                    <a:pos x="760" y="0"/>
                  </a:cxn>
                  <a:cxn ang="0">
                    <a:pos x="1077" y="4"/>
                  </a:cxn>
                  <a:cxn ang="0">
                    <a:pos x="1177" y="20"/>
                  </a:cxn>
                  <a:cxn ang="0">
                    <a:pos x="1554" y="262"/>
                  </a:cxn>
                </a:cxnLst>
                <a:rect l="0" t="0" r="r" b="b"/>
                <a:pathLst>
                  <a:path w="1554" h="276">
                    <a:moveTo>
                      <a:pt x="1554" y="262"/>
                    </a:moveTo>
                    <a:cubicBezTo>
                      <a:pt x="1554" y="270"/>
                      <a:pt x="1517" y="276"/>
                      <a:pt x="1471" y="276"/>
                    </a:cubicBezTo>
                    <a:cubicBezTo>
                      <a:pt x="83" y="276"/>
                      <a:pt x="83" y="276"/>
                      <a:pt x="83" y="276"/>
                    </a:cubicBezTo>
                    <a:cubicBezTo>
                      <a:pt x="37" y="276"/>
                      <a:pt x="0" y="270"/>
                      <a:pt x="0" y="262"/>
                    </a:cubicBezTo>
                    <a:cubicBezTo>
                      <a:pt x="300" y="18"/>
                      <a:pt x="300" y="18"/>
                      <a:pt x="300" y="18"/>
                    </a:cubicBezTo>
                    <a:cubicBezTo>
                      <a:pt x="300" y="10"/>
                      <a:pt x="354" y="4"/>
                      <a:pt x="400" y="4"/>
                    </a:cubicBezTo>
                    <a:cubicBezTo>
                      <a:pt x="400" y="4"/>
                      <a:pt x="670" y="0"/>
                      <a:pt x="760" y="0"/>
                    </a:cubicBezTo>
                    <a:cubicBezTo>
                      <a:pt x="840" y="0"/>
                      <a:pt x="1077" y="4"/>
                      <a:pt x="1077" y="4"/>
                    </a:cubicBezTo>
                    <a:cubicBezTo>
                      <a:pt x="1123" y="4"/>
                      <a:pt x="1177" y="12"/>
                      <a:pt x="1177" y="20"/>
                    </a:cubicBezTo>
                    <a:lnTo>
                      <a:pt x="1554" y="262"/>
                    </a:lnTo>
                    <a:close/>
                  </a:path>
                </a:pathLst>
              </a:custGeom>
              <a:gradFill rotWithShape="1">
                <a:gsLst>
                  <a:gs pos="0">
                    <a:srgbClr val="BABABA"/>
                  </a:gs>
                  <a:gs pos="100000">
                    <a:srgbClr val="DFE5E5"/>
                  </a:gs>
                </a:gsLst>
                <a:lin ang="2700000" scaled="1"/>
              </a:gradFill>
              <a:ln w="9525">
                <a:noFill/>
                <a:round/>
                <a:headEnd/>
                <a:tailEnd/>
              </a:ln>
            </p:spPr>
            <p:txBody>
              <a:bodyPr>
                <a:prstTxWarp prst="textNoShape">
                  <a:avLst/>
                </a:prstTxWarp>
              </a:bodyPr>
              <a:lstStyle/>
              <a:p>
                <a:endParaRPr lang="en-US"/>
              </a:p>
            </p:txBody>
          </p:sp>
          <p:sp>
            <p:nvSpPr>
              <p:cNvPr id="439" name="Freeform 537"/>
              <p:cNvSpPr>
                <a:spLocks/>
              </p:cNvSpPr>
              <p:nvPr/>
            </p:nvSpPr>
            <p:spPr bwMode="gray">
              <a:xfrm>
                <a:off x="4837" y="2993"/>
                <a:ext cx="545" cy="167"/>
              </a:xfrm>
              <a:custGeom>
                <a:avLst/>
                <a:gdLst/>
                <a:ahLst/>
                <a:cxnLst>
                  <a:cxn ang="0">
                    <a:pos x="0" y="0"/>
                  </a:cxn>
                  <a:cxn ang="0">
                    <a:pos x="248" y="165"/>
                  </a:cxn>
                  <a:cxn ang="0">
                    <a:pos x="536" y="167"/>
                  </a:cxn>
                  <a:cxn ang="0">
                    <a:pos x="545" y="162"/>
                  </a:cxn>
                  <a:cxn ang="0">
                    <a:pos x="293" y="2"/>
                  </a:cxn>
                  <a:cxn ang="0">
                    <a:pos x="275" y="0"/>
                  </a:cxn>
                  <a:cxn ang="0">
                    <a:pos x="0" y="0"/>
                  </a:cxn>
                </a:cxnLst>
                <a:rect l="0" t="0" r="r" b="b"/>
                <a:pathLst>
                  <a:path w="545" h="167">
                    <a:moveTo>
                      <a:pt x="0" y="0"/>
                    </a:moveTo>
                    <a:lnTo>
                      <a:pt x="248" y="165"/>
                    </a:lnTo>
                    <a:lnTo>
                      <a:pt x="536" y="167"/>
                    </a:lnTo>
                    <a:lnTo>
                      <a:pt x="545" y="162"/>
                    </a:lnTo>
                    <a:lnTo>
                      <a:pt x="293" y="2"/>
                    </a:lnTo>
                    <a:lnTo>
                      <a:pt x="275" y="0"/>
                    </a:lnTo>
                    <a:lnTo>
                      <a:pt x="0" y="0"/>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sp>
            <p:nvSpPr>
              <p:cNvPr id="440" name="Oval 539"/>
              <p:cNvSpPr>
                <a:spLocks noChangeArrowheads="1"/>
              </p:cNvSpPr>
              <p:nvPr/>
            </p:nvSpPr>
            <p:spPr bwMode="gray">
              <a:xfrm>
                <a:off x="5304" y="3189"/>
                <a:ext cx="47" cy="47"/>
              </a:xfrm>
              <a:prstGeom prst="ellipse">
                <a:avLst/>
              </a:prstGeom>
              <a:solidFill>
                <a:srgbClr val="545454"/>
              </a:solidFill>
              <a:ln w="9525">
                <a:noFill/>
                <a:round/>
                <a:headEnd/>
                <a:tailEnd/>
              </a:ln>
            </p:spPr>
            <p:txBody>
              <a:bodyPr>
                <a:prstTxWarp prst="textNoShape">
                  <a:avLst/>
                </a:prstTxWarp>
              </a:bodyPr>
              <a:lstStyle/>
              <a:p>
                <a:endParaRPr lang="en-US"/>
              </a:p>
            </p:txBody>
          </p:sp>
          <p:sp>
            <p:nvSpPr>
              <p:cNvPr id="441" name="Freeform 540"/>
              <p:cNvSpPr>
                <a:spLocks/>
              </p:cNvSpPr>
              <p:nvPr/>
            </p:nvSpPr>
            <p:spPr bwMode="gray">
              <a:xfrm>
                <a:off x="5306" y="3202"/>
                <a:ext cx="44" cy="34"/>
              </a:xfrm>
              <a:custGeom>
                <a:avLst/>
                <a:gdLst/>
                <a:ahLst/>
                <a:cxnLst>
                  <a:cxn ang="0">
                    <a:pos x="608" y="168"/>
                  </a:cxn>
                  <a:cxn ang="0">
                    <a:pos x="304" y="472"/>
                  </a:cxn>
                  <a:cxn ang="0">
                    <a:pos x="0" y="168"/>
                  </a:cxn>
                  <a:cxn ang="0">
                    <a:pos x="608" y="168"/>
                  </a:cxn>
                </a:cxnLst>
                <a:rect l="0" t="0" r="r" b="b"/>
                <a:pathLst>
                  <a:path w="608" h="472">
                    <a:moveTo>
                      <a:pt x="608" y="168"/>
                    </a:moveTo>
                    <a:cubicBezTo>
                      <a:pt x="608" y="336"/>
                      <a:pt x="472" y="472"/>
                      <a:pt x="304" y="472"/>
                    </a:cubicBezTo>
                    <a:cubicBezTo>
                      <a:pt x="136" y="472"/>
                      <a:pt x="0" y="336"/>
                      <a:pt x="0" y="168"/>
                    </a:cubicBezTo>
                    <a:cubicBezTo>
                      <a:pt x="0" y="0"/>
                      <a:pt x="608" y="0"/>
                      <a:pt x="608" y="168"/>
                    </a:cubicBezTo>
                    <a:close/>
                  </a:path>
                </a:pathLst>
              </a:custGeom>
              <a:solidFill>
                <a:srgbClr val="303030"/>
              </a:solidFill>
              <a:ln w="9525">
                <a:noFill/>
                <a:round/>
                <a:headEnd/>
                <a:tailEnd/>
              </a:ln>
            </p:spPr>
            <p:txBody>
              <a:bodyPr>
                <a:prstTxWarp prst="textNoShape">
                  <a:avLst/>
                </a:prstTxWarp>
              </a:bodyPr>
              <a:lstStyle/>
              <a:p>
                <a:endParaRPr lang="en-US"/>
              </a:p>
            </p:txBody>
          </p:sp>
        </p:grpSp>
      </p:grpSp>
      <p:sp>
        <p:nvSpPr>
          <p:cNvPr id="442" name="Rounded Rectangle 844"/>
          <p:cNvSpPr/>
          <p:nvPr/>
        </p:nvSpPr>
        <p:spPr bwMode="auto">
          <a:xfrm>
            <a:off x="2036618" y="1947316"/>
            <a:ext cx="3366655" cy="4453484"/>
          </a:xfrm>
          <a:prstGeom prst="roundRect">
            <a:avLst>
              <a:gd name="adj" fmla="val 725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MS PGothic" pitchFamily="34" charset="-128"/>
            </a:endParaRPr>
          </a:p>
        </p:txBody>
      </p:sp>
      <p:sp>
        <p:nvSpPr>
          <p:cNvPr id="443" name="TextBox 442"/>
          <p:cNvSpPr txBox="1"/>
          <p:nvPr/>
        </p:nvSpPr>
        <p:spPr>
          <a:xfrm>
            <a:off x="3978805" y="1620982"/>
            <a:ext cx="1371322" cy="243337"/>
          </a:xfrm>
          <a:prstGeom prst="rect">
            <a:avLst/>
          </a:prstGeom>
          <a:noFill/>
        </p:spPr>
        <p:txBody>
          <a:bodyPr wrap="none" rtlCol="0">
            <a:spAutoFit/>
          </a:bodyPr>
          <a:lstStyle/>
          <a:p>
            <a:pPr algn="r"/>
            <a:r>
              <a:rPr lang="en-US" sz="1500" b="1" dirty="0" smtClean="0">
                <a:latin typeface="Arial"/>
                <a:cs typeface="Arial"/>
              </a:rPr>
              <a:t>New York Data Center</a:t>
            </a:r>
            <a:endParaRPr lang="en-US" sz="1500" b="1" dirty="0">
              <a:latin typeface="Arial"/>
              <a:cs typeface="Arial"/>
            </a:endParaRPr>
          </a:p>
        </p:txBody>
      </p:sp>
      <p:grpSp>
        <p:nvGrpSpPr>
          <p:cNvPr id="248" name="Group 555"/>
          <p:cNvGrpSpPr>
            <a:grpSpLocks/>
          </p:cNvGrpSpPr>
          <p:nvPr/>
        </p:nvGrpSpPr>
        <p:grpSpPr bwMode="auto">
          <a:xfrm flipH="1">
            <a:off x="3029006" y="2374051"/>
            <a:ext cx="354127" cy="395464"/>
            <a:chOff x="3288" y="2591"/>
            <a:chExt cx="984" cy="977"/>
          </a:xfrm>
        </p:grpSpPr>
        <p:pic>
          <p:nvPicPr>
            <p:cNvPr id="445" name="Picture 556"/>
            <p:cNvPicPr>
              <a:picLocks noChangeAspect="1" noChangeArrowheads="1"/>
            </p:cNvPicPr>
            <p:nvPr/>
          </p:nvPicPr>
          <p:blipFill>
            <a:blip r:embed="rId9"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249" name="Group 557"/>
            <p:cNvGrpSpPr>
              <a:grpSpLocks/>
            </p:cNvGrpSpPr>
            <p:nvPr/>
          </p:nvGrpSpPr>
          <p:grpSpPr bwMode="auto">
            <a:xfrm>
              <a:off x="3485" y="2591"/>
              <a:ext cx="664" cy="941"/>
              <a:chOff x="3485" y="2581"/>
              <a:chExt cx="664" cy="941"/>
            </a:xfrm>
          </p:grpSpPr>
          <p:sp>
            <p:nvSpPr>
              <p:cNvPr id="447" name="Freeform 559"/>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prstTxWarp prst="textNoShape">
                  <a:avLst/>
                </a:prstTxWarp>
              </a:bodyPr>
              <a:lstStyle/>
              <a:p>
                <a:endParaRPr lang="en-US"/>
              </a:p>
            </p:txBody>
          </p:sp>
          <p:sp>
            <p:nvSpPr>
              <p:cNvPr id="448" name="Freeform 561"/>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prstTxWarp prst="textNoShape">
                  <a:avLst/>
                </a:prstTxWarp>
              </a:bodyPr>
              <a:lstStyle/>
              <a:p>
                <a:endParaRPr lang="en-US"/>
              </a:p>
            </p:txBody>
          </p:sp>
          <p:sp>
            <p:nvSpPr>
              <p:cNvPr id="449" name="Freeform 563"/>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prstTxWarp prst="textNoShape">
                  <a:avLst/>
                </a:prstTxWarp>
              </a:bodyPr>
              <a:lstStyle/>
              <a:p>
                <a:endParaRPr lang="en-US"/>
              </a:p>
            </p:txBody>
          </p:sp>
          <p:sp>
            <p:nvSpPr>
              <p:cNvPr id="450" name="Freeform 564"/>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prstTxWarp prst="textNoShape">
                  <a:avLst/>
                </a:prstTxWarp>
              </a:bodyPr>
              <a:lstStyle/>
              <a:p>
                <a:endParaRPr lang="en-US"/>
              </a:p>
            </p:txBody>
          </p:sp>
          <p:sp>
            <p:nvSpPr>
              <p:cNvPr id="451" name="Freeform 565"/>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prstTxWarp prst="textNoShape">
                  <a:avLst/>
                </a:prstTxWarp>
              </a:bodyPr>
              <a:lstStyle/>
              <a:p>
                <a:endParaRPr lang="en-US"/>
              </a:p>
            </p:txBody>
          </p:sp>
          <p:sp>
            <p:nvSpPr>
              <p:cNvPr id="452" name="Freeform 566"/>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prstTxWarp prst="textNoShape">
                  <a:avLst/>
                </a:prstTxWarp>
              </a:bodyPr>
              <a:lstStyle/>
              <a:p>
                <a:endParaRPr lang="en-US"/>
              </a:p>
            </p:txBody>
          </p:sp>
          <p:sp>
            <p:nvSpPr>
              <p:cNvPr id="453" name="Freeform 567"/>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454" name="Freeform 568"/>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455" name="Freeform 569"/>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prstTxWarp prst="textNoShape">
                  <a:avLst/>
                </a:prstTxWarp>
              </a:bodyPr>
              <a:lstStyle/>
              <a:p>
                <a:endParaRPr lang="en-US"/>
              </a:p>
            </p:txBody>
          </p:sp>
          <p:sp>
            <p:nvSpPr>
              <p:cNvPr id="456" name="Freeform 572"/>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prstTxWarp prst="textNoShape">
                  <a:avLst/>
                </a:prstTxWarp>
              </a:bodyPr>
              <a:lstStyle/>
              <a:p>
                <a:endParaRPr lang="en-US"/>
              </a:p>
            </p:txBody>
          </p:sp>
          <p:sp>
            <p:nvSpPr>
              <p:cNvPr id="457" name="Line 583"/>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458" name="Line 584"/>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459" name="Freeform 585"/>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prstTxWarp prst="textNoShape">
                  <a:avLst/>
                </a:prstTxWarp>
              </a:bodyPr>
              <a:lstStyle/>
              <a:p>
                <a:endParaRPr lang="en-US"/>
              </a:p>
            </p:txBody>
          </p:sp>
          <p:sp>
            <p:nvSpPr>
              <p:cNvPr id="460" name="Freeform 586"/>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prstTxWarp prst="textNoShape">
                  <a:avLst/>
                </a:prstTxWarp>
              </a:bodyPr>
              <a:lstStyle/>
              <a:p>
                <a:endParaRPr lang="en-US"/>
              </a:p>
            </p:txBody>
          </p:sp>
          <p:sp>
            <p:nvSpPr>
              <p:cNvPr id="461" name="Freeform 587"/>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prstTxWarp prst="textNoShape">
                  <a:avLst/>
                </a:prstTxWarp>
              </a:bodyPr>
              <a:lstStyle/>
              <a:p>
                <a:endParaRPr lang="en-US"/>
              </a:p>
            </p:txBody>
          </p:sp>
        </p:grpSp>
      </p:grpSp>
      <p:grpSp>
        <p:nvGrpSpPr>
          <p:cNvPr id="251" name="Group 856"/>
          <p:cNvGrpSpPr/>
          <p:nvPr/>
        </p:nvGrpSpPr>
        <p:grpSpPr>
          <a:xfrm>
            <a:off x="2868027" y="3102030"/>
            <a:ext cx="661376" cy="547360"/>
            <a:chOff x="5715000" y="2209799"/>
            <a:chExt cx="1300970" cy="990599"/>
          </a:xfrm>
        </p:grpSpPr>
        <p:grpSp>
          <p:nvGrpSpPr>
            <p:cNvPr id="252" name="Group 481"/>
            <p:cNvGrpSpPr>
              <a:grpSpLocks/>
            </p:cNvGrpSpPr>
            <p:nvPr/>
          </p:nvGrpSpPr>
          <p:grpSpPr bwMode="auto">
            <a:xfrm>
              <a:off x="6477000" y="2209799"/>
              <a:ext cx="538970" cy="914399"/>
              <a:chOff x="4506" y="755"/>
              <a:chExt cx="758" cy="1286"/>
            </a:xfrm>
          </p:grpSpPr>
          <p:pic>
            <p:nvPicPr>
              <p:cNvPr id="514"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275" name="Group 483"/>
              <p:cNvGrpSpPr>
                <a:grpSpLocks/>
              </p:cNvGrpSpPr>
              <p:nvPr/>
            </p:nvGrpSpPr>
            <p:grpSpPr bwMode="auto">
              <a:xfrm>
                <a:off x="4656" y="755"/>
                <a:ext cx="477" cy="1200"/>
                <a:chOff x="4694" y="755"/>
                <a:chExt cx="477" cy="1200"/>
              </a:xfrm>
            </p:grpSpPr>
            <p:grpSp>
              <p:nvGrpSpPr>
                <p:cNvPr id="276" name="Group 484"/>
                <p:cNvGrpSpPr>
                  <a:grpSpLocks/>
                </p:cNvGrpSpPr>
                <p:nvPr/>
              </p:nvGrpSpPr>
              <p:grpSpPr bwMode="auto">
                <a:xfrm>
                  <a:off x="4694" y="755"/>
                  <a:ext cx="477" cy="1200"/>
                  <a:chOff x="4694" y="755"/>
                  <a:chExt cx="477" cy="1200"/>
                </a:xfrm>
              </p:grpSpPr>
              <p:sp>
                <p:nvSpPr>
                  <p:cNvPr id="536"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537"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517"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518"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519"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20"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21"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22"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23"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24"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25"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526"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527"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28"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29"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30"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31"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32"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33"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34"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35"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299" name="Group 481"/>
            <p:cNvGrpSpPr>
              <a:grpSpLocks/>
            </p:cNvGrpSpPr>
            <p:nvPr/>
          </p:nvGrpSpPr>
          <p:grpSpPr bwMode="auto">
            <a:xfrm>
              <a:off x="6096000" y="2285999"/>
              <a:ext cx="538970" cy="914399"/>
              <a:chOff x="4506" y="755"/>
              <a:chExt cx="758" cy="1286"/>
            </a:xfrm>
          </p:grpSpPr>
          <p:pic>
            <p:nvPicPr>
              <p:cNvPr id="490"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300" name="Group 483"/>
              <p:cNvGrpSpPr>
                <a:grpSpLocks/>
              </p:cNvGrpSpPr>
              <p:nvPr/>
            </p:nvGrpSpPr>
            <p:grpSpPr bwMode="auto">
              <a:xfrm>
                <a:off x="4656" y="755"/>
                <a:ext cx="477" cy="1200"/>
                <a:chOff x="4694" y="755"/>
                <a:chExt cx="477" cy="1200"/>
              </a:xfrm>
            </p:grpSpPr>
            <p:grpSp>
              <p:nvGrpSpPr>
                <p:cNvPr id="325" name="Group 484"/>
                <p:cNvGrpSpPr>
                  <a:grpSpLocks/>
                </p:cNvGrpSpPr>
                <p:nvPr/>
              </p:nvGrpSpPr>
              <p:grpSpPr bwMode="auto">
                <a:xfrm>
                  <a:off x="4694" y="755"/>
                  <a:ext cx="477" cy="1200"/>
                  <a:chOff x="4694" y="755"/>
                  <a:chExt cx="477" cy="1200"/>
                </a:xfrm>
              </p:grpSpPr>
              <p:sp>
                <p:nvSpPr>
                  <p:cNvPr id="512"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513"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493"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494"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495"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96"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97"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98"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99"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00"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01"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502"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503"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04"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05"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06"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07"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08"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09"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10"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11"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327" name="Group 481"/>
            <p:cNvGrpSpPr>
              <a:grpSpLocks/>
            </p:cNvGrpSpPr>
            <p:nvPr/>
          </p:nvGrpSpPr>
          <p:grpSpPr bwMode="auto">
            <a:xfrm>
              <a:off x="5715000" y="2209799"/>
              <a:ext cx="538970" cy="914399"/>
              <a:chOff x="4506" y="755"/>
              <a:chExt cx="758" cy="1286"/>
            </a:xfrm>
          </p:grpSpPr>
          <p:pic>
            <p:nvPicPr>
              <p:cNvPr id="466"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335" name="Group 483"/>
              <p:cNvGrpSpPr>
                <a:grpSpLocks/>
              </p:cNvGrpSpPr>
              <p:nvPr/>
            </p:nvGrpSpPr>
            <p:grpSpPr bwMode="auto">
              <a:xfrm>
                <a:off x="4656" y="755"/>
                <a:ext cx="477" cy="1200"/>
                <a:chOff x="4694" y="755"/>
                <a:chExt cx="477" cy="1200"/>
              </a:xfrm>
            </p:grpSpPr>
            <p:grpSp>
              <p:nvGrpSpPr>
                <p:cNvPr id="337" name="Group 484"/>
                <p:cNvGrpSpPr>
                  <a:grpSpLocks/>
                </p:cNvGrpSpPr>
                <p:nvPr/>
              </p:nvGrpSpPr>
              <p:grpSpPr bwMode="auto">
                <a:xfrm>
                  <a:off x="4694" y="755"/>
                  <a:ext cx="477" cy="1200"/>
                  <a:chOff x="4694" y="755"/>
                  <a:chExt cx="477" cy="1200"/>
                </a:xfrm>
              </p:grpSpPr>
              <p:sp>
                <p:nvSpPr>
                  <p:cNvPr id="488"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489"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469"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470"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471"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72"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73"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74"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75"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76"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77"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478"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479"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80"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81"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82"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83"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84"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485"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486"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487"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sp>
        <p:nvSpPr>
          <p:cNvPr id="538" name="Rectangle 1070"/>
          <p:cNvSpPr>
            <a:spLocks noChangeArrowheads="1"/>
          </p:cNvSpPr>
          <p:nvPr/>
        </p:nvSpPr>
        <p:spPr bwMode="auto">
          <a:xfrm>
            <a:off x="2990512" y="2870509"/>
            <a:ext cx="389458" cy="214440"/>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Web</a:t>
            </a:r>
            <a:endParaRPr lang="en-US" sz="900" b="1" dirty="0"/>
          </a:p>
        </p:txBody>
      </p:sp>
      <p:sp>
        <p:nvSpPr>
          <p:cNvPr id="539" name="Rectangle 1070"/>
          <p:cNvSpPr>
            <a:spLocks noChangeArrowheads="1"/>
          </p:cNvSpPr>
          <p:nvPr/>
        </p:nvSpPr>
        <p:spPr bwMode="auto">
          <a:xfrm>
            <a:off x="2990512" y="3757465"/>
            <a:ext cx="395271"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ADC</a:t>
            </a:r>
            <a:endParaRPr lang="en-US" sz="900" b="1" dirty="0"/>
          </a:p>
        </p:txBody>
      </p:sp>
      <p:sp>
        <p:nvSpPr>
          <p:cNvPr id="540" name="Rectangle 1070"/>
          <p:cNvSpPr>
            <a:spLocks noChangeArrowheads="1"/>
          </p:cNvSpPr>
          <p:nvPr/>
        </p:nvSpPr>
        <p:spPr bwMode="auto">
          <a:xfrm>
            <a:off x="2952019" y="2184374"/>
            <a:ext cx="523530"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IT Staff</a:t>
            </a:r>
            <a:endParaRPr lang="en-US" sz="900" b="1" dirty="0"/>
          </a:p>
        </p:txBody>
      </p:sp>
      <p:grpSp>
        <p:nvGrpSpPr>
          <p:cNvPr id="353" name="Group 530"/>
          <p:cNvGrpSpPr>
            <a:grpSpLocks/>
          </p:cNvGrpSpPr>
          <p:nvPr/>
        </p:nvGrpSpPr>
        <p:grpSpPr bwMode="auto">
          <a:xfrm>
            <a:off x="2845207" y="3971728"/>
            <a:ext cx="668799" cy="255082"/>
            <a:chOff x="4278" y="2989"/>
            <a:chExt cx="1214" cy="426"/>
          </a:xfrm>
        </p:grpSpPr>
        <p:pic>
          <p:nvPicPr>
            <p:cNvPr id="542" name="Picture 531"/>
            <p:cNvPicPr>
              <a:picLocks noChangeAspect="1" noChangeArrowheads="1"/>
            </p:cNvPicPr>
            <p:nvPr/>
          </p:nvPicPr>
          <p:blipFill>
            <a:blip r:embed="rId11" cstate="print">
              <a:lum bright="18000"/>
            </a:blip>
            <a:srcRect/>
            <a:stretch>
              <a:fillRect/>
            </a:stretch>
          </p:blipFill>
          <p:spPr bwMode="gray">
            <a:xfrm>
              <a:off x="4278" y="3245"/>
              <a:ext cx="1214" cy="170"/>
            </a:xfrm>
            <a:prstGeom prst="rect">
              <a:avLst/>
            </a:prstGeom>
            <a:noFill/>
            <a:ln w="9525">
              <a:miter lim="800000"/>
              <a:headEnd/>
              <a:tailEnd/>
            </a:ln>
            <a:effectLst/>
          </p:spPr>
        </p:pic>
        <p:grpSp>
          <p:nvGrpSpPr>
            <p:cNvPr id="354" name="Group 532"/>
            <p:cNvGrpSpPr>
              <a:grpSpLocks/>
            </p:cNvGrpSpPr>
            <p:nvPr/>
          </p:nvGrpSpPr>
          <p:grpSpPr bwMode="auto">
            <a:xfrm>
              <a:off x="4362" y="2989"/>
              <a:ext cx="1065" cy="324"/>
              <a:chOff x="4360" y="2989"/>
              <a:chExt cx="1065" cy="324"/>
            </a:xfrm>
          </p:grpSpPr>
          <p:sp>
            <p:nvSpPr>
              <p:cNvPr id="544" name="Freeform 533"/>
              <p:cNvSpPr>
                <a:spLocks/>
              </p:cNvSpPr>
              <p:nvPr/>
            </p:nvSpPr>
            <p:spPr bwMode="gray">
              <a:xfrm>
                <a:off x="4409" y="3262"/>
                <a:ext cx="967" cy="51"/>
              </a:xfrm>
              <a:custGeom>
                <a:avLst/>
                <a:gdLst/>
                <a:ahLst/>
                <a:cxnLst>
                  <a:cxn ang="0">
                    <a:pos x="3413" y="258"/>
                  </a:cxn>
                  <a:cxn ang="0">
                    <a:pos x="265" y="258"/>
                  </a:cxn>
                  <a:cxn ang="0">
                    <a:pos x="0" y="0"/>
                  </a:cxn>
                  <a:cxn ang="0">
                    <a:pos x="3619" y="0"/>
                  </a:cxn>
                  <a:cxn ang="0">
                    <a:pos x="3413" y="258"/>
                  </a:cxn>
                </a:cxnLst>
                <a:rect l="0" t="0" r="r" b="b"/>
                <a:pathLst>
                  <a:path w="3619" h="258">
                    <a:moveTo>
                      <a:pt x="3413" y="258"/>
                    </a:moveTo>
                    <a:lnTo>
                      <a:pt x="265" y="258"/>
                    </a:lnTo>
                    <a:lnTo>
                      <a:pt x="0" y="0"/>
                    </a:lnTo>
                    <a:lnTo>
                      <a:pt x="3619" y="0"/>
                    </a:lnTo>
                    <a:lnTo>
                      <a:pt x="3413" y="258"/>
                    </a:lnTo>
                    <a:close/>
                  </a:path>
                </a:pathLst>
              </a:custGeom>
              <a:gradFill rotWithShape="1">
                <a:gsLst>
                  <a:gs pos="0">
                    <a:srgbClr val="333333"/>
                  </a:gs>
                  <a:gs pos="100000">
                    <a:srgbClr val="969696"/>
                  </a:gs>
                </a:gsLst>
                <a:lin ang="5400000" scaled="1"/>
              </a:gradFill>
              <a:ln w="9525">
                <a:noFill/>
                <a:round/>
                <a:headEnd/>
                <a:tailEnd/>
              </a:ln>
            </p:spPr>
            <p:txBody>
              <a:bodyPr>
                <a:prstTxWarp prst="textNoShape">
                  <a:avLst/>
                </a:prstTxWarp>
              </a:bodyPr>
              <a:lstStyle/>
              <a:p>
                <a:endParaRPr lang="en-US"/>
              </a:p>
            </p:txBody>
          </p:sp>
          <p:sp>
            <p:nvSpPr>
              <p:cNvPr id="545" name="Freeform 534"/>
              <p:cNvSpPr>
                <a:spLocks/>
              </p:cNvSpPr>
              <p:nvPr/>
            </p:nvSpPr>
            <p:spPr bwMode="gray">
              <a:xfrm>
                <a:off x="4360" y="3001"/>
                <a:ext cx="1065" cy="263"/>
              </a:xfrm>
              <a:custGeom>
                <a:avLst/>
                <a:gdLst/>
                <a:ahLst/>
                <a:cxnLst>
                  <a:cxn ang="0">
                    <a:pos x="1605" y="246"/>
                  </a:cxn>
                  <a:cxn ang="0">
                    <a:pos x="1676" y="375"/>
                  </a:cxn>
                  <a:cxn ang="0">
                    <a:pos x="1588" y="417"/>
                  </a:cxn>
                  <a:cxn ang="0">
                    <a:pos x="103" y="417"/>
                  </a:cxn>
                  <a:cxn ang="0">
                    <a:pos x="14" y="375"/>
                  </a:cxn>
                  <a:cxn ang="0">
                    <a:pos x="71" y="246"/>
                  </a:cxn>
                  <a:cxn ang="0">
                    <a:pos x="356" y="31"/>
                  </a:cxn>
                  <a:cxn ang="0">
                    <a:pos x="444" y="6"/>
                  </a:cxn>
                  <a:cxn ang="0">
                    <a:pos x="1107" y="7"/>
                  </a:cxn>
                  <a:cxn ang="0">
                    <a:pos x="1216" y="23"/>
                  </a:cxn>
                  <a:cxn ang="0">
                    <a:pos x="1605" y="246"/>
                  </a:cxn>
                </a:cxnLst>
                <a:rect l="0" t="0" r="r" b="b"/>
                <a:pathLst>
                  <a:path w="1686" h="417">
                    <a:moveTo>
                      <a:pt x="1605" y="246"/>
                    </a:moveTo>
                    <a:cubicBezTo>
                      <a:pt x="1686" y="257"/>
                      <a:pt x="1676" y="375"/>
                      <a:pt x="1676" y="375"/>
                    </a:cubicBezTo>
                    <a:cubicBezTo>
                      <a:pt x="1676" y="398"/>
                      <a:pt x="1637" y="417"/>
                      <a:pt x="1588" y="417"/>
                    </a:cubicBezTo>
                    <a:cubicBezTo>
                      <a:pt x="103" y="417"/>
                      <a:pt x="103" y="417"/>
                      <a:pt x="103" y="417"/>
                    </a:cubicBezTo>
                    <a:cubicBezTo>
                      <a:pt x="54" y="417"/>
                      <a:pt x="14" y="398"/>
                      <a:pt x="14" y="375"/>
                    </a:cubicBezTo>
                    <a:cubicBezTo>
                      <a:pt x="14" y="375"/>
                      <a:pt x="0" y="296"/>
                      <a:pt x="71" y="246"/>
                    </a:cubicBezTo>
                    <a:cubicBezTo>
                      <a:pt x="222" y="141"/>
                      <a:pt x="356" y="31"/>
                      <a:pt x="356" y="31"/>
                    </a:cubicBezTo>
                    <a:cubicBezTo>
                      <a:pt x="356" y="8"/>
                      <a:pt x="395" y="6"/>
                      <a:pt x="444" y="6"/>
                    </a:cubicBezTo>
                    <a:cubicBezTo>
                      <a:pt x="1107" y="7"/>
                      <a:pt x="1107" y="7"/>
                      <a:pt x="1107" y="7"/>
                    </a:cubicBezTo>
                    <a:cubicBezTo>
                      <a:pt x="1156" y="7"/>
                      <a:pt x="1216" y="0"/>
                      <a:pt x="1216" y="23"/>
                    </a:cubicBezTo>
                    <a:cubicBezTo>
                      <a:pt x="1216" y="23"/>
                      <a:pt x="1402" y="220"/>
                      <a:pt x="1605" y="246"/>
                    </a:cubicBezTo>
                    <a:close/>
                  </a:path>
                </a:pathLst>
              </a:custGeom>
              <a:gradFill rotWithShape="1">
                <a:gsLst>
                  <a:gs pos="0">
                    <a:srgbClr val="5F5F5F"/>
                  </a:gs>
                  <a:gs pos="100000">
                    <a:schemeClr val="tx1"/>
                  </a:gs>
                </a:gsLst>
                <a:lin ang="5400000" scaled="1"/>
              </a:gradFill>
              <a:ln w="6350">
                <a:noFill/>
                <a:round/>
                <a:headEnd/>
                <a:tailEnd/>
              </a:ln>
            </p:spPr>
            <p:txBody>
              <a:bodyPr>
                <a:prstTxWarp prst="textNoShape">
                  <a:avLst/>
                </a:prstTxWarp>
              </a:bodyPr>
              <a:lstStyle/>
              <a:p>
                <a:endParaRPr lang="en-US"/>
              </a:p>
            </p:txBody>
          </p:sp>
          <p:sp>
            <p:nvSpPr>
              <p:cNvPr id="546" name="Freeform 535"/>
              <p:cNvSpPr>
                <a:spLocks/>
              </p:cNvSpPr>
              <p:nvPr/>
            </p:nvSpPr>
            <p:spPr bwMode="gray">
              <a:xfrm>
                <a:off x="4639" y="3120"/>
                <a:ext cx="503" cy="126"/>
              </a:xfrm>
              <a:custGeom>
                <a:avLst/>
                <a:gdLst/>
                <a:ahLst/>
                <a:cxnLst>
                  <a:cxn ang="0">
                    <a:pos x="797" y="168"/>
                  </a:cxn>
                  <a:cxn ang="0">
                    <a:pos x="773" y="200"/>
                  </a:cxn>
                  <a:cxn ang="0">
                    <a:pos x="24" y="200"/>
                  </a:cxn>
                  <a:cxn ang="0">
                    <a:pos x="0" y="168"/>
                  </a:cxn>
                  <a:cxn ang="0">
                    <a:pos x="0" y="32"/>
                  </a:cxn>
                  <a:cxn ang="0">
                    <a:pos x="24" y="0"/>
                  </a:cxn>
                  <a:cxn ang="0">
                    <a:pos x="773" y="0"/>
                  </a:cxn>
                  <a:cxn ang="0">
                    <a:pos x="797" y="32"/>
                  </a:cxn>
                  <a:cxn ang="0">
                    <a:pos x="797" y="168"/>
                  </a:cxn>
                </a:cxnLst>
                <a:rect l="0" t="0" r="r" b="b"/>
                <a:pathLst>
                  <a:path w="797" h="200">
                    <a:moveTo>
                      <a:pt x="797" y="168"/>
                    </a:moveTo>
                    <a:cubicBezTo>
                      <a:pt x="797" y="186"/>
                      <a:pt x="786" y="200"/>
                      <a:pt x="773" y="200"/>
                    </a:cubicBezTo>
                    <a:cubicBezTo>
                      <a:pt x="24" y="200"/>
                      <a:pt x="24" y="200"/>
                      <a:pt x="24" y="200"/>
                    </a:cubicBezTo>
                    <a:cubicBezTo>
                      <a:pt x="10" y="200"/>
                      <a:pt x="0" y="186"/>
                      <a:pt x="0" y="168"/>
                    </a:cubicBezTo>
                    <a:cubicBezTo>
                      <a:pt x="0" y="32"/>
                      <a:pt x="0" y="32"/>
                      <a:pt x="0" y="32"/>
                    </a:cubicBezTo>
                    <a:cubicBezTo>
                      <a:pt x="0" y="14"/>
                      <a:pt x="10" y="0"/>
                      <a:pt x="24" y="0"/>
                    </a:cubicBezTo>
                    <a:cubicBezTo>
                      <a:pt x="773" y="0"/>
                      <a:pt x="773" y="0"/>
                      <a:pt x="773" y="0"/>
                    </a:cubicBezTo>
                    <a:cubicBezTo>
                      <a:pt x="786" y="0"/>
                      <a:pt x="797" y="14"/>
                      <a:pt x="797" y="32"/>
                    </a:cubicBezTo>
                    <a:lnTo>
                      <a:pt x="797" y="168"/>
                    </a:lnTo>
                    <a:close/>
                  </a:path>
                </a:pathLst>
              </a:custGeom>
              <a:gradFill rotWithShape="1">
                <a:gsLst>
                  <a:gs pos="0">
                    <a:schemeClr val="tx1">
                      <a:gamma/>
                      <a:tint val="26667"/>
                      <a:invGamma/>
                    </a:schemeClr>
                  </a:gs>
                  <a:gs pos="100000">
                    <a:schemeClr val="tx1"/>
                  </a:gs>
                </a:gsLst>
                <a:lin ang="5400000" scaled="1"/>
              </a:gradFill>
              <a:ln w="9525">
                <a:noFill/>
                <a:round/>
                <a:headEnd/>
                <a:tailEnd/>
              </a:ln>
            </p:spPr>
            <p:txBody>
              <a:bodyPr>
                <a:prstTxWarp prst="textNoShape">
                  <a:avLst/>
                </a:prstTxWarp>
              </a:bodyPr>
              <a:lstStyle/>
              <a:p>
                <a:endParaRPr lang="en-US"/>
              </a:p>
            </p:txBody>
          </p:sp>
          <p:sp>
            <p:nvSpPr>
              <p:cNvPr id="547" name="Freeform 536"/>
              <p:cNvSpPr>
                <a:spLocks/>
              </p:cNvSpPr>
              <p:nvPr/>
            </p:nvSpPr>
            <p:spPr bwMode="gray">
              <a:xfrm>
                <a:off x="4401" y="2989"/>
                <a:ext cx="982" cy="174"/>
              </a:xfrm>
              <a:custGeom>
                <a:avLst/>
                <a:gdLst/>
                <a:ahLst/>
                <a:cxnLst>
                  <a:cxn ang="0">
                    <a:pos x="1554" y="262"/>
                  </a:cxn>
                  <a:cxn ang="0">
                    <a:pos x="1471" y="276"/>
                  </a:cxn>
                  <a:cxn ang="0">
                    <a:pos x="83" y="276"/>
                  </a:cxn>
                  <a:cxn ang="0">
                    <a:pos x="0" y="262"/>
                  </a:cxn>
                  <a:cxn ang="0">
                    <a:pos x="300" y="18"/>
                  </a:cxn>
                  <a:cxn ang="0">
                    <a:pos x="400" y="4"/>
                  </a:cxn>
                  <a:cxn ang="0">
                    <a:pos x="760" y="0"/>
                  </a:cxn>
                  <a:cxn ang="0">
                    <a:pos x="1077" y="4"/>
                  </a:cxn>
                  <a:cxn ang="0">
                    <a:pos x="1177" y="20"/>
                  </a:cxn>
                  <a:cxn ang="0">
                    <a:pos x="1554" y="262"/>
                  </a:cxn>
                </a:cxnLst>
                <a:rect l="0" t="0" r="r" b="b"/>
                <a:pathLst>
                  <a:path w="1554" h="276">
                    <a:moveTo>
                      <a:pt x="1554" y="262"/>
                    </a:moveTo>
                    <a:cubicBezTo>
                      <a:pt x="1554" y="270"/>
                      <a:pt x="1517" y="276"/>
                      <a:pt x="1471" y="276"/>
                    </a:cubicBezTo>
                    <a:cubicBezTo>
                      <a:pt x="83" y="276"/>
                      <a:pt x="83" y="276"/>
                      <a:pt x="83" y="276"/>
                    </a:cubicBezTo>
                    <a:cubicBezTo>
                      <a:pt x="37" y="276"/>
                      <a:pt x="0" y="270"/>
                      <a:pt x="0" y="262"/>
                    </a:cubicBezTo>
                    <a:cubicBezTo>
                      <a:pt x="300" y="18"/>
                      <a:pt x="300" y="18"/>
                      <a:pt x="300" y="18"/>
                    </a:cubicBezTo>
                    <a:cubicBezTo>
                      <a:pt x="300" y="10"/>
                      <a:pt x="354" y="4"/>
                      <a:pt x="400" y="4"/>
                    </a:cubicBezTo>
                    <a:cubicBezTo>
                      <a:pt x="400" y="4"/>
                      <a:pt x="670" y="0"/>
                      <a:pt x="760" y="0"/>
                    </a:cubicBezTo>
                    <a:cubicBezTo>
                      <a:pt x="840" y="0"/>
                      <a:pt x="1077" y="4"/>
                      <a:pt x="1077" y="4"/>
                    </a:cubicBezTo>
                    <a:cubicBezTo>
                      <a:pt x="1123" y="4"/>
                      <a:pt x="1177" y="12"/>
                      <a:pt x="1177" y="20"/>
                    </a:cubicBezTo>
                    <a:lnTo>
                      <a:pt x="1554" y="262"/>
                    </a:lnTo>
                    <a:close/>
                  </a:path>
                </a:pathLst>
              </a:custGeom>
              <a:gradFill rotWithShape="1">
                <a:gsLst>
                  <a:gs pos="0">
                    <a:srgbClr val="BABABA"/>
                  </a:gs>
                  <a:gs pos="100000">
                    <a:srgbClr val="DFE5E5"/>
                  </a:gs>
                </a:gsLst>
                <a:lin ang="2700000" scaled="1"/>
              </a:gradFill>
              <a:ln w="9525">
                <a:noFill/>
                <a:round/>
                <a:headEnd/>
                <a:tailEnd/>
              </a:ln>
            </p:spPr>
            <p:txBody>
              <a:bodyPr>
                <a:prstTxWarp prst="textNoShape">
                  <a:avLst/>
                </a:prstTxWarp>
              </a:bodyPr>
              <a:lstStyle/>
              <a:p>
                <a:endParaRPr lang="en-US"/>
              </a:p>
            </p:txBody>
          </p:sp>
          <p:sp>
            <p:nvSpPr>
              <p:cNvPr id="548" name="Freeform 537"/>
              <p:cNvSpPr>
                <a:spLocks/>
              </p:cNvSpPr>
              <p:nvPr/>
            </p:nvSpPr>
            <p:spPr bwMode="gray">
              <a:xfrm>
                <a:off x="4837" y="2993"/>
                <a:ext cx="545" cy="167"/>
              </a:xfrm>
              <a:custGeom>
                <a:avLst/>
                <a:gdLst/>
                <a:ahLst/>
                <a:cxnLst>
                  <a:cxn ang="0">
                    <a:pos x="0" y="0"/>
                  </a:cxn>
                  <a:cxn ang="0">
                    <a:pos x="248" y="165"/>
                  </a:cxn>
                  <a:cxn ang="0">
                    <a:pos x="536" y="167"/>
                  </a:cxn>
                  <a:cxn ang="0">
                    <a:pos x="545" y="162"/>
                  </a:cxn>
                  <a:cxn ang="0">
                    <a:pos x="293" y="2"/>
                  </a:cxn>
                  <a:cxn ang="0">
                    <a:pos x="275" y="0"/>
                  </a:cxn>
                  <a:cxn ang="0">
                    <a:pos x="0" y="0"/>
                  </a:cxn>
                </a:cxnLst>
                <a:rect l="0" t="0" r="r" b="b"/>
                <a:pathLst>
                  <a:path w="545" h="167">
                    <a:moveTo>
                      <a:pt x="0" y="0"/>
                    </a:moveTo>
                    <a:lnTo>
                      <a:pt x="248" y="165"/>
                    </a:lnTo>
                    <a:lnTo>
                      <a:pt x="536" y="167"/>
                    </a:lnTo>
                    <a:lnTo>
                      <a:pt x="545" y="162"/>
                    </a:lnTo>
                    <a:lnTo>
                      <a:pt x="293" y="2"/>
                    </a:lnTo>
                    <a:lnTo>
                      <a:pt x="275" y="0"/>
                    </a:lnTo>
                    <a:lnTo>
                      <a:pt x="0" y="0"/>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sp>
            <p:nvSpPr>
              <p:cNvPr id="549" name="Oval 539"/>
              <p:cNvSpPr>
                <a:spLocks noChangeArrowheads="1"/>
              </p:cNvSpPr>
              <p:nvPr/>
            </p:nvSpPr>
            <p:spPr bwMode="gray">
              <a:xfrm>
                <a:off x="5304" y="3189"/>
                <a:ext cx="47" cy="47"/>
              </a:xfrm>
              <a:prstGeom prst="ellipse">
                <a:avLst/>
              </a:prstGeom>
              <a:solidFill>
                <a:srgbClr val="545454"/>
              </a:solidFill>
              <a:ln w="9525">
                <a:noFill/>
                <a:round/>
                <a:headEnd/>
                <a:tailEnd/>
              </a:ln>
            </p:spPr>
            <p:txBody>
              <a:bodyPr>
                <a:prstTxWarp prst="textNoShape">
                  <a:avLst/>
                </a:prstTxWarp>
              </a:bodyPr>
              <a:lstStyle/>
              <a:p>
                <a:endParaRPr lang="en-US"/>
              </a:p>
            </p:txBody>
          </p:sp>
          <p:sp>
            <p:nvSpPr>
              <p:cNvPr id="550" name="Freeform 540"/>
              <p:cNvSpPr>
                <a:spLocks/>
              </p:cNvSpPr>
              <p:nvPr/>
            </p:nvSpPr>
            <p:spPr bwMode="gray">
              <a:xfrm>
                <a:off x="5306" y="3202"/>
                <a:ext cx="44" cy="34"/>
              </a:xfrm>
              <a:custGeom>
                <a:avLst/>
                <a:gdLst/>
                <a:ahLst/>
                <a:cxnLst>
                  <a:cxn ang="0">
                    <a:pos x="608" y="168"/>
                  </a:cxn>
                  <a:cxn ang="0">
                    <a:pos x="304" y="472"/>
                  </a:cxn>
                  <a:cxn ang="0">
                    <a:pos x="0" y="168"/>
                  </a:cxn>
                  <a:cxn ang="0">
                    <a:pos x="608" y="168"/>
                  </a:cxn>
                </a:cxnLst>
                <a:rect l="0" t="0" r="r" b="b"/>
                <a:pathLst>
                  <a:path w="608" h="472">
                    <a:moveTo>
                      <a:pt x="608" y="168"/>
                    </a:moveTo>
                    <a:cubicBezTo>
                      <a:pt x="608" y="336"/>
                      <a:pt x="472" y="472"/>
                      <a:pt x="304" y="472"/>
                    </a:cubicBezTo>
                    <a:cubicBezTo>
                      <a:pt x="136" y="472"/>
                      <a:pt x="0" y="336"/>
                      <a:pt x="0" y="168"/>
                    </a:cubicBezTo>
                    <a:cubicBezTo>
                      <a:pt x="0" y="0"/>
                      <a:pt x="608" y="0"/>
                      <a:pt x="608" y="168"/>
                    </a:cubicBezTo>
                    <a:close/>
                  </a:path>
                </a:pathLst>
              </a:custGeom>
              <a:solidFill>
                <a:srgbClr val="303030"/>
              </a:solidFill>
              <a:ln w="9525">
                <a:noFill/>
                <a:round/>
                <a:headEnd/>
                <a:tailEnd/>
              </a:ln>
            </p:spPr>
            <p:txBody>
              <a:bodyPr>
                <a:prstTxWarp prst="textNoShape">
                  <a:avLst/>
                </a:prstTxWarp>
              </a:bodyPr>
              <a:lstStyle/>
              <a:p>
                <a:endParaRPr lang="en-US"/>
              </a:p>
            </p:txBody>
          </p:sp>
        </p:grpSp>
      </p:grpSp>
      <p:grpSp>
        <p:nvGrpSpPr>
          <p:cNvPr id="355" name="Group 555"/>
          <p:cNvGrpSpPr>
            <a:grpSpLocks/>
          </p:cNvGrpSpPr>
          <p:nvPr/>
        </p:nvGrpSpPr>
        <p:grpSpPr bwMode="auto">
          <a:xfrm flipH="1">
            <a:off x="3945120" y="2374051"/>
            <a:ext cx="354127" cy="395464"/>
            <a:chOff x="3288" y="2591"/>
            <a:chExt cx="984" cy="977"/>
          </a:xfrm>
        </p:grpSpPr>
        <p:pic>
          <p:nvPicPr>
            <p:cNvPr id="552" name="Picture 556"/>
            <p:cNvPicPr>
              <a:picLocks noChangeAspect="1" noChangeArrowheads="1"/>
            </p:cNvPicPr>
            <p:nvPr/>
          </p:nvPicPr>
          <p:blipFill>
            <a:blip r:embed="rId9"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356" name="Group 557"/>
            <p:cNvGrpSpPr>
              <a:grpSpLocks/>
            </p:cNvGrpSpPr>
            <p:nvPr/>
          </p:nvGrpSpPr>
          <p:grpSpPr bwMode="auto">
            <a:xfrm>
              <a:off x="3485" y="2591"/>
              <a:ext cx="664" cy="941"/>
              <a:chOff x="3485" y="2581"/>
              <a:chExt cx="664" cy="941"/>
            </a:xfrm>
          </p:grpSpPr>
          <p:sp>
            <p:nvSpPr>
              <p:cNvPr id="554" name="Freeform 559"/>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prstTxWarp prst="textNoShape">
                  <a:avLst/>
                </a:prstTxWarp>
              </a:bodyPr>
              <a:lstStyle/>
              <a:p>
                <a:endParaRPr lang="en-US"/>
              </a:p>
            </p:txBody>
          </p:sp>
          <p:sp>
            <p:nvSpPr>
              <p:cNvPr id="555" name="Freeform 561"/>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prstTxWarp prst="textNoShape">
                  <a:avLst/>
                </a:prstTxWarp>
              </a:bodyPr>
              <a:lstStyle/>
              <a:p>
                <a:endParaRPr lang="en-US"/>
              </a:p>
            </p:txBody>
          </p:sp>
          <p:sp>
            <p:nvSpPr>
              <p:cNvPr id="556" name="Freeform 563"/>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prstTxWarp prst="textNoShape">
                  <a:avLst/>
                </a:prstTxWarp>
              </a:bodyPr>
              <a:lstStyle/>
              <a:p>
                <a:endParaRPr lang="en-US"/>
              </a:p>
            </p:txBody>
          </p:sp>
          <p:sp>
            <p:nvSpPr>
              <p:cNvPr id="557" name="Freeform 564"/>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prstTxWarp prst="textNoShape">
                  <a:avLst/>
                </a:prstTxWarp>
              </a:bodyPr>
              <a:lstStyle/>
              <a:p>
                <a:endParaRPr lang="en-US"/>
              </a:p>
            </p:txBody>
          </p:sp>
          <p:sp>
            <p:nvSpPr>
              <p:cNvPr id="558" name="Freeform 565"/>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prstTxWarp prst="textNoShape">
                  <a:avLst/>
                </a:prstTxWarp>
              </a:bodyPr>
              <a:lstStyle/>
              <a:p>
                <a:endParaRPr lang="en-US"/>
              </a:p>
            </p:txBody>
          </p:sp>
          <p:sp>
            <p:nvSpPr>
              <p:cNvPr id="559" name="Freeform 566"/>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prstTxWarp prst="textNoShape">
                  <a:avLst/>
                </a:prstTxWarp>
              </a:bodyPr>
              <a:lstStyle/>
              <a:p>
                <a:endParaRPr lang="en-US"/>
              </a:p>
            </p:txBody>
          </p:sp>
          <p:sp>
            <p:nvSpPr>
              <p:cNvPr id="560" name="Freeform 567"/>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561" name="Freeform 568"/>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562" name="Freeform 569"/>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prstTxWarp prst="textNoShape">
                  <a:avLst/>
                </a:prstTxWarp>
              </a:bodyPr>
              <a:lstStyle/>
              <a:p>
                <a:endParaRPr lang="en-US"/>
              </a:p>
            </p:txBody>
          </p:sp>
          <p:sp>
            <p:nvSpPr>
              <p:cNvPr id="563" name="Freeform 572"/>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prstTxWarp prst="textNoShape">
                  <a:avLst/>
                </a:prstTxWarp>
              </a:bodyPr>
              <a:lstStyle/>
              <a:p>
                <a:endParaRPr lang="en-US"/>
              </a:p>
            </p:txBody>
          </p:sp>
          <p:sp>
            <p:nvSpPr>
              <p:cNvPr id="564" name="Line 583"/>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565" name="Line 584"/>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566" name="Freeform 585"/>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prstTxWarp prst="textNoShape">
                  <a:avLst/>
                </a:prstTxWarp>
              </a:bodyPr>
              <a:lstStyle/>
              <a:p>
                <a:endParaRPr lang="en-US"/>
              </a:p>
            </p:txBody>
          </p:sp>
          <p:sp>
            <p:nvSpPr>
              <p:cNvPr id="567" name="Freeform 586"/>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prstTxWarp prst="textNoShape">
                  <a:avLst/>
                </a:prstTxWarp>
              </a:bodyPr>
              <a:lstStyle/>
              <a:p>
                <a:endParaRPr lang="en-US"/>
              </a:p>
            </p:txBody>
          </p:sp>
          <p:sp>
            <p:nvSpPr>
              <p:cNvPr id="568" name="Freeform 587"/>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prstTxWarp prst="textNoShape">
                  <a:avLst/>
                </a:prstTxWarp>
              </a:bodyPr>
              <a:lstStyle/>
              <a:p>
                <a:endParaRPr lang="en-US"/>
              </a:p>
            </p:txBody>
          </p:sp>
        </p:grpSp>
      </p:grpSp>
      <p:grpSp>
        <p:nvGrpSpPr>
          <p:cNvPr id="358" name="Group 856"/>
          <p:cNvGrpSpPr/>
          <p:nvPr/>
        </p:nvGrpSpPr>
        <p:grpSpPr>
          <a:xfrm>
            <a:off x="3784141" y="3102030"/>
            <a:ext cx="661376" cy="547360"/>
            <a:chOff x="5715000" y="2209799"/>
            <a:chExt cx="1300970" cy="990599"/>
          </a:xfrm>
        </p:grpSpPr>
        <p:grpSp>
          <p:nvGrpSpPr>
            <p:cNvPr id="359" name="Group 481"/>
            <p:cNvGrpSpPr>
              <a:grpSpLocks/>
            </p:cNvGrpSpPr>
            <p:nvPr/>
          </p:nvGrpSpPr>
          <p:grpSpPr bwMode="auto">
            <a:xfrm>
              <a:off x="6477000" y="2209799"/>
              <a:ext cx="538970" cy="914399"/>
              <a:chOff x="4506" y="755"/>
              <a:chExt cx="758" cy="1286"/>
            </a:xfrm>
          </p:grpSpPr>
          <p:pic>
            <p:nvPicPr>
              <p:cNvPr id="621"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382" name="Group 483"/>
              <p:cNvGrpSpPr>
                <a:grpSpLocks/>
              </p:cNvGrpSpPr>
              <p:nvPr/>
            </p:nvGrpSpPr>
            <p:grpSpPr bwMode="auto">
              <a:xfrm>
                <a:off x="4656" y="755"/>
                <a:ext cx="477" cy="1200"/>
                <a:chOff x="4694" y="755"/>
                <a:chExt cx="477" cy="1200"/>
              </a:xfrm>
            </p:grpSpPr>
            <p:grpSp>
              <p:nvGrpSpPr>
                <p:cNvPr id="383" name="Group 484"/>
                <p:cNvGrpSpPr>
                  <a:grpSpLocks/>
                </p:cNvGrpSpPr>
                <p:nvPr/>
              </p:nvGrpSpPr>
              <p:grpSpPr bwMode="auto">
                <a:xfrm>
                  <a:off x="4694" y="755"/>
                  <a:ext cx="477" cy="1200"/>
                  <a:chOff x="4694" y="755"/>
                  <a:chExt cx="477" cy="1200"/>
                </a:xfrm>
              </p:grpSpPr>
              <p:sp>
                <p:nvSpPr>
                  <p:cNvPr id="643"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644"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624"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625"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626"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27"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28"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29"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30"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31"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32"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633"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634"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35"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36"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37"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38"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39"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40"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41"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42"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406" name="Group 481"/>
            <p:cNvGrpSpPr>
              <a:grpSpLocks/>
            </p:cNvGrpSpPr>
            <p:nvPr/>
          </p:nvGrpSpPr>
          <p:grpSpPr bwMode="auto">
            <a:xfrm>
              <a:off x="6096000" y="2285999"/>
              <a:ext cx="538970" cy="914399"/>
              <a:chOff x="4506" y="755"/>
              <a:chExt cx="758" cy="1286"/>
            </a:xfrm>
          </p:grpSpPr>
          <p:pic>
            <p:nvPicPr>
              <p:cNvPr id="597"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407" name="Group 483"/>
              <p:cNvGrpSpPr>
                <a:grpSpLocks/>
              </p:cNvGrpSpPr>
              <p:nvPr/>
            </p:nvGrpSpPr>
            <p:grpSpPr bwMode="auto">
              <a:xfrm>
                <a:off x="4656" y="755"/>
                <a:ext cx="477" cy="1200"/>
                <a:chOff x="4694" y="755"/>
                <a:chExt cx="477" cy="1200"/>
              </a:xfrm>
            </p:grpSpPr>
            <p:grpSp>
              <p:nvGrpSpPr>
                <p:cNvPr id="432" name="Group 484"/>
                <p:cNvGrpSpPr>
                  <a:grpSpLocks/>
                </p:cNvGrpSpPr>
                <p:nvPr/>
              </p:nvGrpSpPr>
              <p:grpSpPr bwMode="auto">
                <a:xfrm>
                  <a:off x="4694" y="755"/>
                  <a:ext cx="477" cy="1200"/>
                  <a:chOff x="4694" y="755"/>
                  <a:chExt cx="477" cy="1200"/>
                </a:xfrm>
              </p:grpSpPr>
              <p:sp>
                <p:nvSpPr>
                  <p:cNvPr id="619"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620"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600"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601"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602"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03"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04"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05"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06"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07"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08"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609"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610"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11"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12"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13"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14"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15"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16"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17"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18"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434" name="Group 481"/>
            <p:cNvGrpSpPr>
              <a:grpSpLocks/>
            </p:cNvGrpSpPr>
            <p:nvPr/>
          </p:nvGrpSpPr>
          <p:grpSpPr bwMode="auto">
            <a:xfrm>
              <a:off x="5715000" y="2209799"/>
              <a:ext cx="538970" cy="914399"/>
              <a:chOff x="4506" y="755"/>
              <a:chExt cx="758" cy="1286"/>
            </a:xfrm>
          </p:grpSpPr>
          <p:pic>
            <p:nvPicPr>
              <p:cNvPr id="573"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444" name="Group 483"/>
              <p:cNvGrpSpPr>
                <a:grpSpLocks/>
              </p:cNvGrpSpPr>
              <p:nvPr/>
            </p:nvGrpSpPr>
            <p:grpSpPr bwMode="auto">
              <a:xfrm>
                <a:off x="4656" y="755"/>
                <a:ext cx="477" cy="1200"/>
                <a:chOff x="4694" y="755"/>
                <a:chExt cx="477" cy="1200"/>
              </a:xfrm>
            </p:grpSpPr>
            <p:grpSp>
              <p:nvGrpSpPr>
                <p:cNvPr id="446" name="Group 484"/>
                <p:cNvGrpSpPr>
                  <a:grpSpLocks/>
                </p:cNvGrpSpPr>
                <p:nvPr/>
              </p:nvGrpSpPr>
              <p:grpSpPr bwMode="auto">
                <a:xfrm>
                  <a:off x="4694" y="755"/>
                  <a:ext cx="477" cy="1200"/>
                  <a:chOff x="4694" y="755"/>
                  <a:chExt cx="477" cy="1200"/>
                </a:xfrm>
              </p:grpSpPr>
              <p:sp>
                <p:nvSpPr>
                  <p:cNvPr id="595"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596"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576"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577"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578"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79"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80"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81"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82"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83"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84"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585"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586"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87"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88"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89"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90"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91"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592"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593"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594"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sp>
        <p:nvSpPr>
          <p:cNvPr id="645" name="Rectangle 1070"/>
          <p:cNvSpPr>
            <a:spLocks noChangeArrowheads="1"/>
          </p:cNvSpPr>
          <p:nvPr/>
        </p:nvSpPr>
        <p:spPr bwMode="auto">
          <a:xfrm>
            <a:off x="3906626" y="3757465"/>
            <a:ext cx="395271"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ADC</a:t>
            </a:r>
            <a:endParaRPr lang="en-US" sz="900" b="1" dirty="0"/>
          </a:p>
        </p:txBody>
      </p:sp>
      <p:sp>
        <p:nvSpPr>
          <p:cNvPr id="646" name="Rectangle 1070"/>
          <p:cNvSpPr>
            <a:spLocks noChangeArrowheads="1"/>
          </p:cNvSpPr>
          <p:nvPr/>
        </p:nvSpPr>
        <p:spPr bwMode="auto">
          <a:xfrm>
            <a:off x="3868132" y="2184374"/>
            <a:ext cx="523530"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IT Staff</a:t>
            </a:r>
            <a:endParaRPr lang="en-US" sz="900" b="1" dirty="0"/>
          </a:p>
        </p:txBody>
      </p:sp>
      <p:grpSp>
        <p:nvGrpSpPr>
          <p:cNvPr id="462" name="Group 530"/>
          <p:cNvGrpSpPr>
            <a:grpSpLocks/>
          </p:cNvGrpSpPr>
          <p:nvPr/>
        </p:nvGrpSpPr>
        <p:grpSpPr bwMode="auto">
          <a:xfrm>
            <a:off x="3761320" y="3971728"/>
            <a:ext cx="668799" cy="255082"/>
            <a:chOff x="4278" y="2989"/>
            <a:chExt cx="1214" cy="426"/>
          </a:xfrm>
        </p:grpSpPr>
        <p:pic>
          <p:nvPicPr>
            <p:cNvPr id="648" name="Picture 531"/>
            <p:cNvPicPr>
              <a:picLocks noChangeAspect="1" noChangeArrowheads="1"/>
            </p:cNvPicPr>
            <p:nvPr/>
          </p:nvPicPr>
          <p:blipFill>
            <a:blip r:embed="rId11" cstate="print">
              <a:lum bright="18000"/>
            </a:blip>
            <a:srcRect/>
            <a:stretch>
              <a:fillRect/>
            </a:stretch>
          </p:blipFill>
          <p:spPr bwMode="gray">
            <a:xfrm>
              <a:off x="4278" y="3245"/>
              <a:ext cx="1214" cy="170"/>
            </a:xfrm>
            <a:prstGeom prst="rect">
              <a:avLst/>
            </a:prstGeom>
            <a:noFill/>
            <a:ln w="9525">
              <a:miter lim="800000"/>
              <a:headEnd/>
              <a:tailEnd/>
            </a:ln>
            <a:effectLst/>
          </p:spPr>
        </p:pic>
        <p:grpSp>
          <p:nvGrpSpPr>
            <p:cNvPr id="463" name="Group 532"/>
            <p:cNvGrpSpPr>
              <a:grpSpLocks/>
            </p:cNvGrpSpPr>
            <p:nvPr/>
          </p:nvGrpSpPr>
          <p:grpSpPr bwMode="auto">
            <a:xfrm>
              <a:off x="4362" y="2989"/>
              <a:ext cx="1065" cy="324"/>
              <a:chOff x="4360" y="2989"/>
              <a:chExt cx="1065" cy="324"/>
            </a:xfrm>
          </p:grpSpPr>
          <p:sp>
            <p:nvSpPr>
              <p:cNvPr id="650" name="Freeform 533"/>
              <p:cNvSpPr>
                <a:spLocks/>
              </p:cNvSpPr>
              <p:nvPr/>
            </p:nvSpPr>
            <p:spPr bwMode="gray">
              <a:xfrm>
                <a:off x="4409" y="3262"/>
                <a:ext cx="967" cy="51"/>
              </a:xfrm>
              <a:custGeom>
                <a:avLst/>
                <a:gdLst/>
                <a:ahLst/>
                <a:cxnLst>
                  <a:cxn ang="0">
                    <a:pos x="3413" y="258"/>
                  </a:cxn>
                  <a:cxn ang="0">
                    <a:pos x="265" y="258"/>
                  </a:cxn>
                  <a:cxn ang="0">
                    <a:pos x="0" y="0"/>
                  </a:cxn>
                  <a:cxn ang="0">
                    <a:pos x="3619" y="0"/>
                  </a:cxn>
                  <a:cxn ang="0">
                    <a:pos x="3413" y="258"/>
                  </a:cxn>
                </a:cxnLst>
                <a:rect l="0" t="0" r="r" b="b"/>
                <a:pathLst>
                  <a:path w="3619" h="258">
                    <a:moveTo>
                      <a:pt x="3413" y="258"/>
                    </a:moveTo>
                    <a:lnTo>
                      <a:pt x="265" y="258"/>
                    </a:lnTo>
                    <a:lnTo>
                      <a:pt x="0" y="0"/>
                    </a:lnTo>
                    <a:lnTo>
                      <a:pt x="3619" y="0"/>
                    </a:lnTo>
                    <a:lnTo>
                      <a:pt x="3413" y="258"/>
                    </a:lnTo>
                    <a:close/>
                  </a:path>
                </a:pathLst>
              </a:custGeom>
              <a:gradFill rotWithShape="1">
                <a:gsLst>
                  <a:gs pos="0">
                    <a:srgbClr val="333333"/>
                  </a:gs>
                  <a:gs pos="100000">
                    <a:srgbClr val="969696"/>
                  </a:gs>
                </a:gsLst>
                <a:lin ang="5400000" scaled="1"/>
              </a:gradFill>
              <a:ln w="9525">
                <a:noFill/>
                <a:round/>
                <a:headEnd/>
                <a:tailEnd/>
              </a:ln>
            </p:spPr>
            <p:txBody>
              <a:bodyPr>
                <a:prstTxWarp prst="textNoShape">
                  <a:avLst/>
                </a:prstTxWarp>
              </a:bodyPr>
              <a:lstStyle/>
              <a:p>
                <a:endParaRPr lang="en-US"/>
              </a:p>
            </p:txBody>
          </p:sp>
          <p:sp>
            <p:nvSpPr>
              <p:cNvPr id="651" name="Freeform 534"/>
              <p:cNvSpPr>
                <a:spLocks/>
              </p:cNvSpPr>
              <p:nvPr/>
            </p:nvSpPr>
            <p:spPr bwMode="gray">
              <a:xfrm>
                <a:off x="4360" y="3001"/>
                <a:ext cx="1065" cy="263"/>
              </a:xfrm>
              <a:custGeom>
                <a:avLst/>
                <a:gdLst/>
                <a:ahLst/>
                <a:cxnLst>
                  <a:cxn ang="0">
                    <a:pos x="1605" y="246"/>
                  </a:cxn>
                  <a:cxn ang="0">
                    <a:pos x="1676" y="375"/>
                  </a:cxn>
                  <a:cxn ang="0">
                    <a:pos x="1588" y="417"/>
                  </a:cxn>
                  <a:cxn ang="0">
                    <a:pos x="103" y="417"/>
                  </a:cxn>
                  <a:cxn ang="0">
                    <a:pos x="14" y="375"/>
                  </a:cxn>
                  <a:cxn ang="0">
                    <a:pos x="71" y="246"/>
                  </a:cxn>
                  <a:cxn ang="0">
                    <a:pos x="356" y="31"/>
                  </a:cxn>
                  <a:cxn ang="0">
                    <a:pos x="444" y="6"/>
                  </a:cxn>
                  <a:cxn ang="0">
                    <a:pos x="1107" y="7"/>
                  </a:cxn>
                  <a:cxn ang="0">
                    <a:pos x="1216" y="23"/>
                  </a:cxn>
                  <a:cxn ang="0">
                    <a:pos x="1605" y="246"/>
                  </a:cxn>
                </a:cxnLst>
                <a:rect l="0" t="0" r="r" b="b"/>
                <a:pathLst>
                  <a:path w="1686" h="417">
                    <a:moveTo>
                      <a:pt x="1605" y="246"/>
                    </a:moveTo>
                    <a:cubicBezTo>
                      <a:pt x="1686" y="257"/>
                      <a:pt x="1676" y="375"/>
                      <a:pt x="1676" y="375"/>
                    </a:cubicBezTo>
                    <a:cubicBezTo>
                      <a:pt x="1676" y="398"/>
                      <a:pt x="1637" y="417"/>
                      <a:pt x="1588" y="417"/>
                    </a:cubicBezTo>
                    <a:cubicBezTo>
                      <a:pt x="103" y="417"/>
                      <a:pt x="103" y="417"/>
                      <a:pt x="103" y="417"/>
                    </a:cubicBezTo>
                    <a:cubicBezTo>
                      <a:pt x="54" y="417"/>
                      <a:pt x="14" y="398"/>
                      <a:pt x="14" y="375"/>
                    </a:cubicBezTo>
                    <a:cubicBezTo>
                      <a:pt x="14" y="375"/>
                      <a:pt x="0" y="296"/>
                      <a:pt x="71" y="246"/>
                    </a:cubicBezTo>
                    <a:cubicBezTo>
                      <a:pt x="222" y="141"/>
                      <a:pt x="356" y="31"/>
                      <a:pt x="356" y="31"/>
                    </a:cubicBezTo>
                    <a:cubicBezTo>
                      <a:pt x="356" y="8"/>
                      <a:pt x="395" y="6"/>
                      <a:pt x="444" y="6"/>
                    </a:cubicBezTo>
                    <a:cubicBezTo>
                      <a:pt x="1107" y="7"/>
                      <a:pt x="1107" y="7"/>
                      <a:pt x="1107" y="7"/>
                    </a:cubicBezTo>
                    <a:cubicBezTo>
                      <a:pt x="1156" y="7"/>
                      <a:pt x="1216" y="0"/>
                      <a:pt x="1216" y="23"/>
                    </a:cubicBezTo>
                    <a:cubicBezTo>
                      <a:pt x="1216" y="23"/>
                      <a:pt x="1402" y="220"/>
                      <a:pt x="1605" y="246"/>
                    </a:cubicBezTo>
                    <a:close/>
                  </a:path>
                </a:pathLst>
              </a:custGeom>
              <a:gradFill rotWithShape="1">
                <a:gsLst>
                  <a:gs pos="0">
                    <a:srgbClr val="5F5F5F"/>
                  </a:gs>
                  <a:gs pos="100000">
                    <a:schemeClr val="tx1"/>
                  </a:gs>
                </a:gsLst>
                <a:lin ang="5400000" scaled="1"/>
              </a:gradFill>
              <a:ln w="6350">
                <a:noFill/>
                <a:round/>
                <a:headEnd/>
                <a:tailEnd/>
              </a:ln>
            </p:spPr>
            <p:txBody>
              <a:bodyPr>
                <a:prstTxWarp prst="textNoShape">
                  <a:avLst/>
                </a:prstTxWarp>
              </a:bodyPr>
              <a:lstStyle/>
              <a:p>
                <a:endParaRPr lang="en-US"/>
              </a:p>
            </p:txBody>
          </p:sp>
          <p:sp>
            <p:nvSpPr>
              <p:cNvPr id="652" name="Freeform 535"/>
              <p:cNvSpPr>
                <a:spLocks/>
              </p:cNvSpPr>
              <p:nvPr/>
            </p:nvSpPr>
            <p:spPr bwMode="gray">
              <a:xfrm>
                <a:off x="4639" y="3120"/>
                <a:ext cx="503" cy="126"/>
              </a:xfrm>
              <a:custGeom>
                <a:avLst/>
                <a:gdLst/>
                <a:ahLst/>
                <a:cxnLst>
                  <a:cxn ang="0">
                    <a:pos x="797" y="168"/>
                  </a:cxn>
                  <a:cxn ang="0">
                    <a:pos x="773" y="200"/>
                  </a:cxn>
                  <a:cxn ang="0">
                    <a:pos x="24" y="200"/>
                  </a:cxn>
                  <a:cxn ang="0">
                    <a:pos x="0" y="168"/>
                  </a:cxn>
                  <a:cxn ang="0">
                    <a:pos x="0" y="32"/>
                  </a:cxn>
                  <a:cxn ang="0">
                    <a:pos x="24" y="0"/>
                  </a:cxn>
                  <a:cxn ang="0">
                    <a:pos x="773" y="0"/>
                  </a:cxn>
                  <a:cxn ang="0">
                    <a:pos x="797" y="32"/>
                  </a:cxn>
                  <a:cxn ang="0">
                    <a:pos x="797" y="168"/>
                  </a:cxn>
                </a:cxnLst>
                <a:rect l="0" t="0" r="r" b="b"/>
                <a:pathLst>
                  <a:path w="797" h="200">
                    <a:moveTo>
                      <a:pt x="797" y="168"/>
                    </a:moveTo>
                    <a:cubicBezTo>
                      <a:pt x="797" y="186"/>
                      <a:pt x="786" y="200"/>
                      <a:pt x="773" y="200"/>
                    </a:cubicBezTo>
                    <a:cubicBezTo>
                      <a:pt x="24" y="200"/>
                      <a:pt x="24" y="200"/>
                      <a:pt x="24" y="200"/>
                    </a:cubicBezTo>
                    <a:cubicBezTo>
                      <a:pt x="10" y="200"/>
                      <a:pt x="0" y="186"/>
                      <a:pt x="0" y="168"/>
                    </a:cubicBezTo>
                    <a:cubicBezTo>
                      <a:pt x="0" y="32"/>
                      <a:pt x="0" y="32"/>
                      <a:pt x="0" y="32"/>
                    </a:cubicBezTo>
                    <a:cubicBezTo>
                      <a:pt x="0" y="14"/>
                      <a:pt x="10" y="0"/>
                      <a:pt x="24" y="0"/>
                    </a:cubicBezTo>
                    <a:cubicBezTo>
                      <a:pt x="773" y="0"/>
                      <a:pt x="773" y="0"/>
                      <a:pt x="773" y="0"/>
                    </a:cubicBezTo>
                    <a:cubicBezTo>
                      <a:pt x="786" y="0"/>
                      <a:pt x="797" y="14"/>
                      <a:pt x="797" y="32"/>
                    </a:cubicBezTo>
                    <a:lnTo>
                      <a:pt x="797" y="168"/>
                    </a:lnTo>
                    <a:close/>
                  </a:path>
                </a:pathLst>
              </a:custGeom>
              <a:gradFill rotWithShape="1">
                <a:gsLst>
                  <a:gs pos="0">
                    <a:schemeClr val="tx1">
                      <a:gamma/>
                      <a:tint val="26667"/>
                      <a:invGamma/>
                    </a:schemeClr>
                  </a:gs>
                  <a:gs pos="100000">
                    <a:schemeClr val="tx1"/>
                  </a:gs>
                </a:gsLst>
                <a:lin ang="5400000" scaled="1"/>
              </a:gradFill>
              <a:ln w="9525">
                <a:noFill/>
                <a:round/>
                <a:headEnd/>
                <a:tailEnd/>
              </a:ln>
            </p:spPr>
            <p:txBody>
              <a:bodyPr>
                <a:prstTxWarp prst="textNoShape">
                  <a:avLst/>
                </a:prstTxWarp>
              </a:bodyPr>
              <a:lstStyle/>
              <a:p>
                <a:endParaRPr lang="en-US"/>
              </a:p>
            </p:txBody>
          </p:sp>
          <p:sp>
            <p:nvSpPr>
              <p:cNvPr id="653" name="Freeform 536"/>
              <p:cNvSpPr>
                <a:spLocks/>
              </p:cNvSpPr>
              <p:nvPr/>
            </p:nvSpPr>
            <p:spPr bwMode="gray">
              <a:xfrm>
                <a:off x="4401" y="2989"/>
                <a:ext cx="982" cy="174"/>
              </a:xfrm>
              <a:custGeom>
                <a:avLst/>
                <a:gdLst/>
                <a:ahLst/>
                <a:cxnLst>
                  <a:cxn ang="0">
                    <a:pos x="1554" y="262"/>
                  </a:cxn>
                  <a:cxn ang="0">
                    <a:pos x="1471" y="276"/>
                  </a:cxn>
                  <a:cxn ang="0">
                    <a:pos x="83" y="276"/>
                  </a:cxn>
                  <a:cxn ang="0">
                    <a:pos x="0" y="262"/>
                  </a:cxn>
                  <a:cxn ang="0">
                    <a:pos x="300" y="18"/>
                  </a:cxn>
                  <a:cxn ang="0">
                    <a:pos x="400" y="4"/>
                  </a:cxn>
                  <a:cxn ang="0">
                    <a:pos x="760" y="0"/>
                  </a:cxn>
                  <a:cxn ang="0">
                    <a:pos x="1077" y="4"/>
                  </a:cxn>
                  <a:cxn ang="0">
                    <a:pos x="1177" y="20"/>
                  </a:cxn>
                  <a:cxn ang="0">
                    <a:pos x="1554" y="262"/>
                  </a:cxn>
                </a:cxnLst>
                <a:rect l="0" t="0" r="r" b="b"/>
                <a:pathLst>
                  <a:path w="1554" h="276">
                    <a:moveTo>
                      <a:pt x="1554" y="262"/>
                    </a:moveTo>
                    <a:cubicBezTo>
                      <a:pt x="1554" y="270"/>
                      <a:pt x="1517" y="276"/>
                      <a:pt x="1471" y="276"/>
                    </a:cubicBezTo>
                    <a:cubicBezTo>
                      <a:pt x="83" y="276"/>
                      <a:pt x="83" y="276"/>
                      <a:pt x="83" y="276"/>
                    </a:cubicBezTo>
                    <a:cubicBezTo>
                      <a:pt x="37" y="276"/>
                      <a:pt x="0" y="270"/>
                      <a:pt x="0" y="262"/>
                    </a:cubicBezTo>
                    <a:cubicBezTo>
                      <a:pt x="300" y="18"/>
                      <a:pt x="300" y="18"/>
                      <a:pt x="300" y="18"/>
                    </a:cubicBezTo>
                    <a:cubicBezTo>
                      <a:pt x="300" y="10"/>
                      <a:pt x="354" y="4"/>
                      <a:pt x="400" y="4"/>
                    </a:cubicBezTo>
                    <a:cubicBezTo>
                      <a:pt x="400" y="4"/>
                      <a:pt x="670" y="0"/>
                      <a:pt x="760" y="0"/>
                    </a:cubicBezTo>
                    <a:cubicBezTo>
                      <a:pt x="840" y="0"/>
                      <a:pt x="1077" y="4"/>
                      <a:pt x="1077" y="4"/>
                    </a:cubicBezTo>
                    <a:cubicBezTo>
                      <a:pt x="1123" y="4"/>
                      <a:pt x="1177" y="12"/>
                      <a:pt x="1177" y="20"/>
                    </a:cubicBezTo>
                    <a:lnTo>
                      <a:pt x="1554" y="262"/>
                    </a:lnTo>
                    <a:close/>
                  </a:path>
                </a:pathLst>
              </a:custGeom>
              <a:gradFill rotWithShape="1">
                <a:gsLst>
                  <a:gs pos="0">
                    <a:srgbClr val="BABABA"/>
                  </a:gs>
                  <a:gs pos="100000">
                    <a:srgbClr val="DFE5E5"/>
                  </a:gs>
                </a:gsLst>
                <a:lin ang="2700000" scaled="1"/>
              </a:gradFill>
              <a:ln w="9525">
                <a:noFill/>
                <a:round/>
                <a:headEnd/>
                <a:tailEnd/>
              </a:ln>
            </p:spPr>
            <p:txBody>
              <a:bodyPr>
                <a:prstTxWarp prst="textNoShape">
                  <a:avLst/>
                </a:prstTxWarp>
              </a:bodyPr>
              <a:lstStyle/>
              <a:p>
                <a:endParaRPr lang="en-US"/>
              </a:p>
            </p:txBody>
          </p:sp>
          <p:sp>
            <p:nvSpPr>
              <p:cNvPr id="654" name="Freeform 537"/>
              <p:cNvSpPr>
                <a:spLocks/>
              </p:cNvSpPr>
              <p:nvPr/>
            </p:nvSpPr>
            <p:spPr bwMode="gray">
              <a:xfrm>
                <a:off x="4837" y="2993"/>
                <a:ext cx="545" cy="167"/>
              </a:xfrm>
              <a:custGeom>
                <a:avLst/>
                <a:gdLst/>
                <a:ahLst/>
                <a:cxnLst>
                  <a:cxn ang="0">
                    <a:pos x="0" y="0"/>
                  </a:cxn>
                  <a:cxn ang="0">
                    <a:pos x="248" y="165"/>
                  </a:cxn>
                  <a:cxn ang="0">
                    <a:pos x="536" y="167"/>
                  </a:cxn>
                  <a:cxn ang="0">
                    <a:pos x="545" y="162"/>
                  </a:cxn>
                  <a:cxn ang="0">
                    <a:pos x="293" y="2"/>
                  </a:cxn>
                  <a:cxn ang="0">
                    <a:pos x="275" y="0"/>
                  </a:cxn>
                  <a:cxn ang="0">
                    <a:pos x="0" y="0"/>
                  </a:cxn>
                </a:cxnLst>
                <a:rect l="0" t="0" r="r" b="b"/>
                <a:pathLst>
                  <a:path w="545" h="167">
                    <a:moveTo>
                      <a:pt x="0" y="0"/>
                    </a:moveTo>
                    <a:lnTo>
                      <a:pt x="248" y="165"/>
                    </a:lnTo>
                    <a:lnTo>
                      <a:pt x="536" y="167"/>
                    </a:lnTo>
                    <a:lnTo>
                      <a:pt x="545" y="162"/>
                    </a:lnTo>
                    <a:lnTo>
                      <a:pt x="293" y="2"/>
                    </a:lnTo>
                    <a:lnTo>
                      <a:pt x="275" y="0"/>
                    </a:lnTo>
                    <a:lnTo>
                      <a:pt x="0" y="0"/>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sp>
            <p:nvSpPr>
              <p:cNvPr id="655" name="Oval 539"/>
              <p:cNvSpPr>
                <a:spLocks noChangeArrowheads="1"/>
              </p:cNvSpPr>
              <p:nvPr/>
            </p:nvSpPr>
            <p:spPr bwMode="gray">
              <a:xfrm>
                <a:off x="5304" y="3189"/>
                <a:ext cx="47" cy="47"/>
              </a:xfrm>
              <a:prstGeom prst="ellipse">
                <a:avLst/>
              </a:prstGeom>
              <a:solidFill>
                <a:srgbClr val="545454"/>
              </a:solidFill>
              <a:ln w="9525">
                <a:noFill/>
                <a:round/>
                <a:headEnd/>
                <a:tailEnd/>
              </a:ln>
            </p:spPr>
            <p:txBody>
              <a:bodyPr>
                <a:prstTxWarp prst="textNoShape">
                  <a:avLst/>
                </a:prstTxWarp>
              </a:bodyPr>
              <a:lstStyle/>
              <a:p>
                <a:endParaRPr lang="en-US"/>
              </a:p>
            </p:txBody>
          </p:sp>
          <p:sp>
            <p:nvSpPr>
              <p:cNvPr id="656" name="Freeform 540"/>
              <p:cNvSpPr>
                <a:spLocks/>
              </p:cNvSpPr>
              <p:nvPr/>
            </p:nvSpPr>
            <p:spPr bwMode="gray">
              <a:xfrm>
                <a:off x="5306" y="3202"/>
                <a:ext cx="44" cy="34"/>
              </a:xfrm>
              <a:custGeom>
                <a:avLst/>
                <a:gdLst/>
                <a:ahLst/>
                <a:cxnLst>
                  <a:cxn ang="0">
                    <a:pos x="608" y="168"/>
                  </a:cxn>
                  <a:cxn ang="0">
                    <a:pos x="304" y="472"/>
                  </a:cxn>
                  <a:cxn ang="0">
                    <a:pos x="0" y="168"/>
                  </a:cxn>
                  <a:cxn ang="0">
                    <a:pos x="608" y="168"/>
                  </a:cxn>
                </a:cxnLst>
                <a:rect l="0" t="0" r="r" b="b"/>
                <a:pathLst>
                  <a:path w="608" h="472">
                    <a:moveTo>
                      <a:pt x="608" y="168"/>
                    </a:moveTo>
                    <a:cubicBezTo>
                      <a:pt x="608" y="336"/>
                      <a:pt x="472" y="472"/>
                      <a:pt x="304" y="472"/>
                    </a:cubicBezTo>
                    <a:cubicBezTo>
                      <a:pt x="136" y="472"/>
                      <a:pt x="0" y="336"/>
                      <a:pt x="0" y="168"/>
                    </a:cubicBezTo>
                    <a:cubicBezTo>
                      <a:pt x="0" y="0"/>
                      <a:pt x="608" y="0"/>
                      <a:pt x="608" y="168"/>
                    </a:cubicBezTo>
                    <a:close/>
                  </a:path>
                </a:pathLst>
              </a:custGeom>
              <a:solidFill>
                <a:srgbClr val="303030"/>
              </a:solidFill>
              <a:ln w="9525">
                <a:noFill/>
                <a:round/>
                <a:headEnd/>
                <a:tailEnd/>
              </a:ln>
            </p:spPr>
            <p:txBody>
              <a:bodyPr>
                <a:prstTxWarp prst="textNoShape">
                  <a:avLst/>
                </a:prstTxWarp>
              </a:bodyPr>
              <a:lstStyle/>
              <a:p>
                <a:endParaRPr lang="en-US"/>
              </a:p>
            </p:txBody>
          </p:sp>
        </p:grpSp>
      </p:grpSp>
      <p:grpSp>
        <p:nvGrpSpPr>
          <p:cNvPr id="464" name="Group 555"/>
          <p:cNvGrpSpPr>
            <a:grpSpLocks/>
          </p:cNvGrpSpPr>
          <p:nvPr/>
        </p:nvGrpSpPr>
        <p:grpSpPr bwMode="auto">
          <a:xfrm flipH="1">
            <a:off x="4791946" y="2374051"/>
            <a:ext cx="354127" cy="395464"/>
            <a:chOff x="3288" y="2591"/>
            <a:chExt cx="984" cy="977"/>
          </a:xfrm>
        </p:grpSpPr>
        <p:pic>
          <p:nvPicPr>
            <p:cNvPr id="658" name="Picture 556"/>
            <p:cNvPicPr>
              <a:picLocks noChangeAspect="1" noChangeArrowheads="1"/>
            </p:cNvPicPr>
            <p:nvPr/>
          </p:nvPicPr>
          <p:blipFill>
            <a:blip r:embed="rId9"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465" name="Group 557"/>
            <p:cNvGrpSpPr>
              <a:grpSpLocks/>
            </p:cNvGrpSpPr>
            <p:nvPr/>
          </p:nvGrpSpPr>
          <p:grpSpPr bwMode="auto">
            <a:xfrm>
              <a:off x="3485" y="2591"/>
              <a:ext cx="664" cy="941"/>
              <a:chOff x="3485" y="2581"/>
              <a:chExt cx="664" cy="941"/>
            </a:xfrm>
          </p:grpSpPr>
          <p:sp>
            <p:nvSpPr>
              <p:cNvPr id="660" name="Freeform 559"/>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prstTxWarp prst="textNoShape">
                  <a:avLst/>
                </a:prstTxWarp>
              </a:bodyPr>
              <a:lstStyle/>
              <a:p>
                <a:endParaRPr lang="en-US"/>
              </a:p>
            </p:txBody>
          </p:sp>
          <p:sp>
            <p:nvSpPr>
              <p:cNvPr id="661" name="Freeform 561"/>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prstTxWarp prst="textNoShape">
                  <a:avLst/>
                </a:prstTxWarp>
              </a:bodyPr>
              <a:lstStyle/>
              <a:p>
                <a:endParaRPr lang="en-US"/>
              </a:p>
            </p:txBody>
          </p:sp>
          <p:sp>
            <p:nvSpPr>
              <p:cNvPr id="662" name="Freeform 563"/>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prstTxWarp prst="textNoShape">
                  <a:avLst/>
                </a:prstTxWarp>
              </a:bodyPr>
              <a:lstStyle/>
              <a:p>
                <a:endParaRPr lang="en-US"/>
              </a:p>
            </p:txBody>
          </p:sp>
          <p:sp>
            <p:nvSpPr>
              <p:cNvPr id="663" name="Freeform 564"/>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prstTxWarp prst="textNoShape">
                  <a:avLst/>
                </a:prstTxWarp>
              </a:bodyPr>
              <a:lstStyle/>
              <a:p>
                <a:endParaRPr lang="en-US"/>
              </a:p>
            </p:txBody>
          </p:sp>
          <p:sp>
            <p:nvSpPr>
              <p:cNvPr id="664" name="Freeform 565"/>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prstTxWarp prst="textNoShape">
                  <a:avLst/>
                </a:prstTxWarp>
              </a:bodyPr>
              <a:lstStyle/>
              <a:p>
                <a:endParaRPr lang="en-US"/>
              </a:p>
            </p:txBody>
          </p:sp>
          <p:sp>
            <p:nvSpPr>
              <p:cNvPr id="665" name="Freeform 566"/>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prstTxWarp prst="textNoShape">
                  <a:avLst/>
                </a:prstTxWarp>
              </a:bodyPr>
              <a:lstStyle/>
              <a:p>
                <a:endParaRPr lang="en-US"/>
              </a:p>
            </p:txBody>
          </p:sp>
          <p:sp>
            <p:nvSpPr>
              <p:cNvPr id="666" name="Freeform 567"/>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667" name="Freeform 568"/>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668" name="Freeform 569"/>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prstTxWarp prst="textNoShape">
                  <a:avLst/>
                </a:prstTxWarp>
              </a:bodyPr>
              <a:lstStyle/>
              <a:p>
                <a:endParaRPr lang="en-US"/>
              </a:p>
            </p:txBody>
          </p:sp>
          <p:sp>
            <p:nvSpPr>
              <p:cNvPr id="669" name="Freeform 572"/>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prstTxWarp prst="textNoShape">
                  <a:avLst/>
                </a:prstTxWarp>
              </a:bodyPr>
              <a:lstStyle/>
              <a:p>
                <a:endParaRPr lang="en-US"/>
              </a:p>
            </p:txBody>
          </p:sp>
          <p:sp>
            <p:nvSpPr>
              <p:cNvPr id="670" name="Line 583"/>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671" name="Line 584"/>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672" name="Freeform 585"/>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prstTxWarp prst="textNoShape">
                  <a:avLst/>
                </a:prstTxWarp>
              </a:bodyPr>
              <a:lstStyle/>
              <a:p>
                <a:endParaRPr lang="en-US"/>
              </a:p>
            </p:txBody>
          </p:sp>
          <p:sp>
            <p:nvSpPr>
              <p:cNvPr id="673" name="Freeform 586"/>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prstTxWarp prst="textNoShape">
                  <a:avLst/>
                </a:prstTxWarp>
              </a:bodyPr>
              <a:lstStyle/>
              <a:p>
                <a:endParaRPr lang="en-US"/>
              </a:p>
            </p:txBody>
          </p:sp>
          <p:sp>
            <p:nvSpPr>
              <p:cNvPr id="674" name="Freeform 587"/>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prstTxWarp prst="textNoShape">
                  <a:avLst/>
                </a:prstTxWarp>
              </a:bodyPr>
              <a:lstStyle/>
              <a:p>
                <a:endParaRPr lang="en-US"/>
              </a:p>
            </p:txBody>
          </p:sp>
        </p:grpSp>
      </p:grpSp>
      <p:grpSp>
        <p:nvGrpSpPr>
          <p:cNvPr id="467" name="Group 856"/>
          <p:cNvGrpSpPr/>
          <p:nvPr/>
        </p:nvGrpSpPr>
        <p:grpSpPr>
          <a:xfrm>
            <a:off x="4630968" y="3102030"/>
            <a:ext cx="661376" cy="547360"/>
            <a:chOff x="5715000" y="2209799"/>
            <a:chExt cx="1300970" cy="990599"/>
          </a:xfrm>
        </p:grpSpPr>
        <p:grpSp>
          <p:nvGrpSpPr>
            <p:cNvPr id="468" name="Group 481"/>
            <p:cNvGrpSpPr>
              <a:grpSpLocks/>
            </p:cNvGrpSpPr>
            <p:nvPr/>
          </p:nvGrpSpPr>
          <p:grpSpPr bwMode="auto">
            <a:xfrm>
              <a:off x="6477000" y="2209799"/>
              <a:ext cx="538970" cy="914399"/>
              <a:chOff x="4506" y="755"/>
              <a:chExt cx="758" cy="1286"/>
            </a:xfrm>
          </p:grpSpPr>
          <p:pic>
            <p:nvPicPr>
              <p:cNvPr id="727"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491" name="Group 483"/>
              <p:cNvGrpSpPr>
                <a:grpSpLocks/>
              </p:cNvGrpSpPr>
              <p:nvPr/>
            </p:nvGrpSpPr>
            <p:grpSpPr bwMode="auto">
              <a:xfrm>
                <a:off x="4656" y="755"/>
                <a:ext cx="477" cy="1200"/>
                <a:chOff x="4694" y="755"/>
                <a:chExt cx="477" cy="1200"/>
              </a:xfrm>
            </p:grpSpPr>
            <p:grpSp>
              <p:nvGrpSpPr>
                <p:cNvPr id="492" name="Group 484"/>
                <p:cNvGrpSpPr>
                  <a:grpSpLocks/>
                </p:cNvGrpSpPr>
                <p:nvPr/>
              </p:nvGrpSpPr>
              <p:grpSpPr bwMode="auto">
                <a:xfrm>
                  <a:off x="4694" y="755"/>
                  <a:ext cx="477" cy="1200"/>
                  <a:chOff x="4694" y="755"/>
                  <a:chExt cx="477" cy="1200"/>
                </a:xfrm>
              </p:grpSpPr>
              <p:sp>
                <p:nvSpPr>
                  <p:cNvPr id="749"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750"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730"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731"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732"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33"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34"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35"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36"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37"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38"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739"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740"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41"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42"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43"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44"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45"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46"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47"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48"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515" name="Group 481"/>
            <p:cNvGrpSpPr>
              <a:grpSpLocks/>
            </p:cNvGrpSpPr>
            <p:nvPr/>
          </p:nvGrpSpPr>
          <p:grpSpPr bwMode="auto">
            <a:xfrm>
              <a:off x="6096000" y="2285999"/>
              <a:ext cx="538970" cy="914399"/>
              <a:chOff x="4506" y="755"/>
              <a:chExt cx="758" cy="1286"/>
            </a:xfrm>
          </p:grpSpPr>
          <p:pic>
            <p:nvPicPr>
              <p:cNvPr id="703"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516" name="Group 483"/>
              <p:cNvGrpSpPr>
                <a:grpSpLocks/>
              </p:cNvGrpSpPr>
              <p:nvPr/>
            </p:nvGrpSpPr>
            <p:grpSpPr bwMode="auto">
              <a:xfrm>
                <a:off x="4656" y="755"/>
                <a:ext cx="477" cy="1200"/>
                <a:chOff x="4694" y="755"/>
                <a:chExt cx="477" cy="1200"/>
              </a:xfrm>
            </p:grpSpPr>
            <p:grpSp>
              <p:nvGrpSpPr>
                <p:cNvPr id="541" name="Group 484"/>
                <p:cNvGrpSpPr>
                  <a:grpSpLocks/>
                </p:cNvGrpSpPr>
                <p:nvPr/>
              </p:nvGrpSpPr>
              <p:grpSpPr bwMode="auto">
                <a:xfrm>
                  <a:off x="4694" y="755"/>
                  <a:ext cx="477" cy="1200"/>
                  <a:chOff x="4694" y="755"/>
                  <a:chExt cx="477" cy="1200"/>
                </a:xfrm>
              </p:grpSpPr>
              <p:sp>
                <p:nvSpPr>
                  <p:cNvPr id="725"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726"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706"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707"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708"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09"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10"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11"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12"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13"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14"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715"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716"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17"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18"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19"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20"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21"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22"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23"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24"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543" name="Group 481"/>
            <p:cNvGrpSpPr>
              <a:grpSpLocks/>
            </p:cNvGrpSpPr>
            <p:nvPr/>
          </p:nvGrpSpPr>
          <p:grpSpPr bwMode="auto">
            <a:xfrm>
              <a:off x="5715000" y="2209799"/>
              <a:ext cx="538970" cy="914399"/>
              <a:chOff x="4506" y="755"/>
              <a:chExt cx="758" cy="1286"/>
            </a:xfrm>
          </p:grpSpPr>
          <p:pic>
            <p:nvPicPr>
              <p:cNvPr id="679"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551" name="Group 483"/>
              <p:cNvGrpSpPr>
                <a:grpSpLocks/>
              </p:cNvGrpSpPr>
              <p:nvPr/>
            </p:nvGrpSpPr>
            <p:grpSpPr bwMode="auto">
              <a:xfrm>
                <a:off x="4656" y="755"/>
                <a:ext cx="477" cy="1200"/>
                <a:chOff x="4694" y="755"/>
                <a:chExt cx="477" cy="1200"/>
              </a:xfrm>
            </p:grpSpPr>
            <p:grpSp>
              <p:nvGrpSpPr>
                <p:cNvPr id="553" name="Group 484"/>
                <p:cNvGrpSpPr>
                  <a:grpSpLocks/>
                </p:cNvGrpSpPr>
                <p:nvPr/>
              </p:nvGrpSpPr>
              <p:grpSpPr bwMode="auto">
                <a:xfrm>
                  <a:off x="4694" y="755"/>
                  <a:ext cx="477" cy="1200"/>
                  <a:chOff x="4694" y="755"/>
                  <a:chExt cx="477" cy="1200"/>
                </a:xfrm>
              </p:grpSpPr>
              <p:sp>
                <p:nvSpPr>
                  <p:cNvPr id="701"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702"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682"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683"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684"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85"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86"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87"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88"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89"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90"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691"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692"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93"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94"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95"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96"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697"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698"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699"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00"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sp>
        <p:nvSpPr>
          <p:cNvPr id="751" name="Rectangle 1070"/>
          <p:cNvSpPr>
            <a:spLocks noChangeArrowheads="1"/>
          </p:cNvSpPr>
          <p:nvPr/>
        </p:nvSpPr>
        <p:spPr bwMode="auto">
          <a:xfrm>
            <a:off x="4753453" y="3757465"/>
            <a:ext cx="395271"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ADC</a:t>
            </a:r>
            <a:endParaRPr lang="en-US" sz="900" b="1" dirty="0"/>
          </a:p>
        </p:txBody>
      </p:sp>
      <p:sp>
        <p:nvSpPr>
          <p:cNvPr id="752" name="Rectangle 1070"/>
          <p:cNvSpPr>
            <a:spLocks noChangeArrowheads="1"/>
          </p:cNvSpPr>
          <p:nvPr/>
        </p:nvSpPr>
        <p:spPr bwMode="auto">
          <a:xfrm>
            <a:off x="4714959" y="2184374"/>
            <a:ext cx="523530"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IT Staff</a:t>
            </a:r>
            <a:endParaRPr lang="en-US" sz="900" b="1" dirty="0"/>
          </a:p>
        </p:txBody>
      </p:sp>
      <p:grpSp>
        <p:nvGrpSpPr>
          <p:cNvPr id="569" name="Group 530"/>
          <p:cNvGrpSpPr>
            <a:grpSpLocks/>
          </p:cNvGrpSpPr>
          <p:nvPr/>
        </p:nvGrpSpPr>
        <p:grpSpPr bwMode="auto">
          <a:xfrm>
            <a:off x="4608147" y="3971728"/>
            <a:ext cx="668799" cy="255082"/>
            <a:chOff x="4278" y="2989"/>
            <a:chExt cx="1214" cy="426"/>
          </a:xfrm>
        </p:grpSpPr>
        <p:pic>
          <p:nvPicPr>
            <p:cNvPr id="754" name="Picture 531"/>
            <p:cNvPicPr>
              <a:picLocks noChangeAspect="1" noChangeArrowheads="1"/>
            </p:cNvPicPr>
            <p:nvPr/>
          </p:nvPicPr>
          <p:blipFill>
            <a:blip r:embed="rId11" cstate="print">
              <a:lum bright="18000"/>
            </a:blip>
            <a:srcRect/>
            <a:stretch>
              <a:fillRect/>
            </a:stretch>
          </p:blipFill>
          <p:spPr bwMode="gray">
            <a:xfrm>
              <a:off x="4278" y="3245"/>
              <a:ext cx="1214" cy="170"/>
            </a:xfrm>
            <a:prstGeom prst="rect">
              <a:avLst/>
            </a:prstGeom>
            <a:noFill/>
            <a:ln w="9525">
              <a:miter lim="800000"/>
              <a:headEnd/>
              <a:tailEnd/>
            </a:ln>
            <a:effectLst/>
          </p:spPr>
        </p:pic>
        <p:grpSp>
          <p:nvGrpSpPr>
            <p:cNvPr id="570" name="Group 532"/>
            <p:cNvGrpSpPr>
              <a:grpSpLocks/>
            </p:cNvGrpSpPr>
            <p:nvPr/>
          </p:nvGrpSpPr>
          <p:grpSpPr bwMode="auto">
            <a:xfrm>
              <a:off x="4362" y="2989"/>
              <a:ext cx="1065" cy="324"/>
              <a:chOff x="4360" y="2989"/>
              <a:chExt cx="1065" cy="324"/>
            </a:xfrm>
          </p:grpSpPr>
          <p:sp>
            <p:nvSpPr>
              <p:cNvPr id="756" name="Freeform 533"/>
              <p:cNvSpPr>
                <a:spLocks/>
              </p:cNvSpPr>
              <p:nvPr/>
            </p:nvSpPr>
            <p:spPr bwMode="gray">
              <a:xfrm>
                <a:off x="4409" y="3262"/>
                <a:ext cx="967" cy="51"/>
              </a:xfrm>
              <a:custGeom>
                <a:avLst/>
                <a:gdLst/>
                <a:ahLst/>
                <a:cxnLst>
                  <a:cxn ang="0">
                    <a:pos x="3413" y="258"/>
                  </a:cxn>
                  <a:cxn ang="0">
                    <a:pos x="265" y="258"/>
                  </a:cxn>
                  <a:cxn ang="0">
                    <a:pos x="0" y="0"/>
                  </a:cxn>
                  <a:cxn ang="0">
                    <a:pos x="3619" y="0"/>
                  </a:cxn>
                  <a:cxn ang="0">
                    <a:pos x="3413" y="258"/>
                  </a:cxn>
                </a:cxnLst>
                <a:rect l="0" t="0" r="r" b="b"/>
                <a:pathLst>
                  <a:path w="3619" h="258">
                    <a:moveTo>
                      <a:pt x="3413" y="258"/>
                    </a:moveTo>
                    <a:lnTo>
                      <a:pt x="265" y="258"/>
                    </a:lnTo>
                    <a:lnTo>
                      <a:pt x="0" y="0"/>
                    </a:lnTo>
                    <a:lnTo>
                      <a:pt x="3619" y="0"/>
                    </a:lnTo>
                    <a:lnTo>
                      <a:pt x="3413" y="258"/>
                    </a:lnTo>
                    <a:close/>
                  </a:path>
                </a:pathLst>
              </a:custGeom>
              <a:gradFill rotWithShape="1">
                <a:gsLst>
                  <a:gs pos="0">
                    <a:srgbClr val="333333"/>
                  </a:gs>
                  <a:gs pos="100000">
                    <a:srgbClr val="969696"/>
                  </a:gs>
                </a:gsLst>
                <a:lin ang="5400000" scaled="1"/>
              </a:gradFill>
              <a:ln w="9525">
                <a:noFill/>
                <a:round/>
                <a:headEnd/>
                <a:tailEnd/>
              </a:ln>
            </p:spPr>
            <p:txBody>
              <a:bodyPr>
                <a:prstTxWarp prst="textNoShape">
                  <a:avLst/>
                </a:prstTxWarp>
              </a:bodyPr>
              <a:lstStyle/>
              <a:p>
                <a:endParaRPr lang="en-US"/>
              </a:p>
            </p:txBody>
          </p:sp>
          <p:sp>
            <p:nvSpPr>
              <p:cNvPr id="757" name="Freeform 534"/>
              <p:cNvSpPr>
                <a:spLocks/>
              </p:cNvSpPr>
              <p:nvPr/>
            </p:nvSpPr>
            <p:spPr bwMode="gray">
              <a:xfrm>
                <a:off x="4360" y="3001"/>
                <a:ext cx="1065" cy="263"/>
              </a:xfrm>
              <a:custGeom>
                <a:avLst/>
                <a:gdLst/>
                <a:ahLst/>
                <a:cxnLst>
                  <a:cxn ang="0">
                    <a:pos x="1605" y="246"/>
                  </a:cxn>
                  <a:cxn ang="0">
                    <a:pos x="1676" y="375"/>
                  </a:cxn>
                  <a:cxn ang="0">
                    <a:pos x="1588" y="417"/>
                  </a:cxn>
                  <a:cxn ang="0">
                    <a:pos x="103" y="417"/>
                  </a:cxn>
                  <a:cxn ang="0">
                    <a:pos x="14" y="375"/>
                  </a:cxn>
                  <a:cxn ang="0">
                    <a:pos x="71" y="246"/>
                  </a:cxn>
                  <a:cxn ang="0">
                    <a:pos x="356" y="31"/>
                  </a:cxn>
                  <a:cxn ang="0">
                    <a:pos x="444" y="6"/>
                  </a:cxn>
                  <a:cxn ang="0">
                    <a:pos x="1107" y="7"/>
                  </a:cxn>
                  <a:cxn ang="0">
                    <a:pos x="1216" y="23"/>
                  </a:cxn>
                  <a:cxn ang="0">
                    <a:pos x="1605" y="246"/>
                  </a:cxn>
                </a:cxnLst>
                <a:rect l="0" t="0" r="r" b="b"/>
                <a:pathLst>
                  <a:path w="1686" h="417">
                    <a:moveTo>
                      <a:pt x="1605" y="246"/>
                    </a:moveTo>
                    <a:cubicBezTo>
                      <a:pt x="1686" y="257"/>
                      <a:pt x="1676" y="375"/>
                      <a:pt x="1676" y="375"/>
                    </a:cubicBezTo>
                    <a:cubicBezTo>
                      <a:pt x="1676" y="398"/>
                      <a:pt x="1637" y="417"/>
                      <a:pt x="1588" y="417"/>
                    </a:cubicBezTo>
                    <a:cubicBezTo>
                      <a:pt x="103" y="417"/>
                      <a:pt x="103" y="417"/>
                      <a:pt x="103" y="417"/>
                    </a:cubicBezTo>
                    <a:cubicBezTo>
                      <a:pt x="54" y="417"/>
                      <a:pt x="14" y="398"/>
                      <a:pt x="14" y="375"/>
                    </a:cubicBezTo>
                    <a:cubicBezTo>
                      <a:pt x="14" y="375"/>
                      <a:pt x="0" y="296"/>
                      <a:pt x="71" y="246"/>
                    </a:cubicBezTo>
                    <a:cubicBezTo>
                      <a:pt x="222" y="141"/>
                      <a:pt x="356" y="31"/>
                      <a:pt x="356" y="31"/>
                    </a:cubicBezTo>
                    <a:cubicBezTo>
                      <a:pt x="356" y="8"/>
                      <a:pt x="395" y="6"/>
                      <a:pt x="444" y="6"/>
                    </a:cubicBezTo>
                    <a:cubicBezTo>
                      <a:pt x="1107" y="7"/>
                      <a:pt x="1107" y="7"/>
                      <a:pt x="1107" y="7"/>
                    </a:cubicBezTo>
                    <a:cubicBezTo>
                      <a:pt x="1156" y="7"/>
                      <a:pt x="1216" y="0"/>
                      <a:pt x="1216" y="23"/>
                    </a:cubicBezTo>
                    <a:cubicBezTo>
                      <a:pt x="1216" y="23"/>
                      <a:pt x="1402" y="220"/>
                      <a:pt x="1605" y="246"/>
                    </a:cubicBezTo>
                    <a:close/>
                  </a:path>
                </a:pathLst>
              </a:custGeom>
              <a:gradFill rotWithShape="1">
                <a:gsLst>
                  <a:gs pos="0">
                    <a:srgbClr val="5F5F5F"/>
                  </a:gs>
                  <a:gs pos="100000">
                    <a:schemeClr val="tx1"/>
                  </a:gs>
                </a:gsLst>
                <a:lin ang="5400000" scaled="1"/>
              </a:gradFill>
              <a:ln w="6350">
                <a:noFill/>
                <a:round/>
                <a:headEnd/>
                <a:tailEnd/>
              </a:ln>
            </p:spPr>
            <p:txBody>
              <a:bodyPr>
                <a:prstTxWarp prst="textNoShape">
                  <a:avLst/>
                </a:prstTxWarp>
              </a:bodyPr>
              <a:lstStyle/>
              <a:p>
                <a:endParaRPr lang="en-US"/>
              </a:p>
            </p:txBody>
          </p:sp>
          <p:sp>
            <p:nvSpPr>
              <p:cNvPr id="758" name="Freeform 535"/>
              <p:cNvSpPr>
                <a:spLocks/>
              </p:cNvSpPr>
              <p:nvPr/>
            </p:nvSpPr>
            <p:spPr bwMode="gray">
              <a:xfrm>
                <a:off x="4639" y="3120"/>
                <a:ext cx="503" cy="126"/>
              </a:xfrm>
              <a:custGeom>
                <a:avLst/>
                <a:gdLst/>
                <a:ahLst/>
                <a:cxnLst>
                  <a:cxn ang="0">
                    <a:pos x="797" y="168"/>
                  </a:cxn>
                  <a:cxn ang="0">
                    <a:pos x="773" y="200"/>
                  </a:cxn>
                  <a:cxn ang="0">
                    <a:pos x="24" y="200"/>
                  </a:cxn>
                  <a:cxn ang="0">
                    <a:pos x="0" y="168"/>
                  </a:cxn>
                  <a:cxn ang="0">
                    <a:pos x="0" y="32"/>
                  </a:cxn>
                  <a:cxn ang="0">
                    <a:pos x="24" y="0"/>
                  </a:cxn>
                  <a:cxn ang="0">
                    <a:pos x="773" y="0"/>
                  </a:cxn>
                  <a:cxn ang="0">
                    <a:pos x="797" y="32"/>
                  </a:cxn>
                  <a:cxn ang="0">
                    <a:pos x="797" y="168"/>
                  </a:cxn>
                </a:cxnLst>
                <a:rect l="0" t="0" r="r" b="b"/>
                <a:pathLst>
                  <a:path w="797" h="200">
                    <a:moveTo>
                      <a:pt x="797" y="168"/>
                    </a:moveTo>
                    <a:cubicBezTo>
                      <a:pt x="797" y="186"/>
                      <a:pt x="786" y="200"/>
                      <a:pt x="773" y="200"/>
                    </a:cubicBezTo>
                    <a:cubicBezTo>
                      <a:pt x="24" y="200"/>
                      <a:pt x="24" y="200"/>
                      <a:pt x="24" y="200"/>
                    </a:cubicBezTo>
                    <a:cubicBezTo>
                      <a:pt x="10" y="200"/>
                      <a:pt x="0" y="186"/>
                      <a:pt x="0" y="168"/>
                    </a:cubicBezTo>
                    <a:cubicBezTo>
                      <a:pt x="0" y="32"/>
                      <a:pt x="0" y="32"/>
                      <a:pt x="0" y="32"/>
                    </a:cubicBezTo>
                    <a:cubicBezTo>
                      <a:pt x="0" y="14"/>
                      <a:pt x="10" y="0"/>
                      <a:pt x="24" y="0"/>
                    </a:cubicBezTo>
                    <a:cubicBezTo>
                      <a:pt x="773" y="0"/>
                      <a:pt x="773" y="0"/>
                      <a:pt x="773" y="0"/>
                    </a:cubicBezTo>
                    <a:cubicBezTo>
                      <a:pt x="786" y="0"/>
                      <a:pt x="797" y="14"/>
                      <a:pt x="797" y="32"/>
                    </a:cubicBezTo>
                    <a:lnTo>
                      <a:pt x="797" y="168"/>
                    </a:lnTo>
                    <a:close/>
                  </a:path>
                </a:pathLst>
              </a:custGeom>
              <a:gradFill rotWithShape="1">
                <a:gsLst>
                  <a:gs pos="0">
                    <a:schemeClr val="tx1">
                      <a:gamma/>
                      <a:tint val="26667"/>
                      <a:invGamma/>
                    </a:schemeClr>
                  </a:gs>
                  <a:gs pos="100000">
                    <a:schemeClr val="tx1"/>
                  </a:gs>
                </a:gsLst>
                <a:lin ang="5400000" scaled="1"/>
              </a:gradFill>
              <a:ln w="9525">
                <a:noFill/>
                <a:round/>
                <a:headEnd/>
                <a:tailEnd/>
              </a:ln>
            </p:spPr>
            <p:txBody>
              <a:bodyPr>
                <a:prstTxWarp prst="textNoShape">
                  <a:avLst/>
                </a:prstTxWarp>
              </a:bodyPr>
              <a:lstStyle/>
              <a:p>
                <a:endParaRPr lang="en-US"/>
              </a:p>
            </p:txBody>
          </p:sp>
          <p:sp>
            <p:nvSpPr>
              <p:cNvPr id="759" name="Freeform 536"/>
              <p:cNvSpPr>
                <a:spLocks/>
              </p:cNvSpPr>
              <p:nvPr/>
            </p:nvSpPr>
            <p:spPr bwMode="gray">
              <a:xfrm>
                <a:off x="4401" y="2989"/>
                <a:ext cx="982" cy="174"/>
              </a:xfrm>
              <a:custGeom>
                <a:avLst/>
                <a:gdLst/>
                <a:ahLst/>
                <a:cxnLst>
                  <a:cxn ang="0">
                    <a:pos x="1554" y="262"/>
                  </a:cxn>
                  <a:cxn ang="0">
                    <a:pos x="1471" y="276"/>
                  </a:cxn>
                  <a:cxn ang="0">
                    <a:pos x="83" y="276"/>
                  </a:cxn>
                  <a:cxn ang="0">
                    <a:pos x="0" y="262"/>
                  </a:cxn>
                  <a:cxn ang="0">
                    <a:pos x="300" y="18"/>
                  </a:cxn>
                  <a:cxn ang="0">
                    <a:pos x="400" y="4"/>
                  </a:cxn>
                  <a:cxn ang="0">
                    <a:pos x="760" y="0"/>
                  </a:cxn>
                  <a:cxn ang="0">
                    <a:pos x="1077" y="4"/>
                  </a:cxn>
                  <a:cxn ang="0">
                    <a:pos x="1177" y="20"/>
                  </a:cxn>
                  <a:cxn ang="0">
                    <a:pos x="1554" y="262"/>
                  </a:cxn>
                </a:cxnLst>
                <a:rect l="0" t="0" r="r" b="b"/>
                <a:pathLst>
                  <a:path w="1554" h="276">
                    <a:moveTo>
                      <a:pt x="1554" y="262"/>
                    </a:moveTo>
                    <a:cubicBezTo>
                      <a:pt x="1554" y="270"/>
                      <a:pt x="1517" y="276"/>
                      <a:pt x="1471" y="276"/>
                    </a:cubicBezTo>
                    <a:cubicBezTo>
                      <a:pt x="83" y="276"/>
                      <a:pt x="83" y="276"/>
                      <a:pt x="83" y="276"/>
                    </a:cubicBezTo>
                    <a:cubicBezTo>
                      <a:pt x="37" y="276"/>
                      <a:pt x="0" y="270"/>
                      <a:pt x="0" y="262"/>
                    </a:cubicBezTo>
                    <a:cubicBezTo>
                      <a:pt x="300" y="18"/>
                      <a:pt x="300" y="18"/>
                      <a:pt x="300" y="18"/>
                    </a:cubicBezTo>
                    <a:cubicBezTo>
                      <a:pt x="300" y="10"/>
                      <a:pt x="354" y="4"/>
                      <a:pt x="400" y="4"/>
                    </a:cubicBezTo>
                    <a:cubicBezTo>
                      <a:pt x="400" y="4"/>
                      <a:pt x="670" y="0"/>
                      <a:pt x="760" y="0"/>
                    </a:cubicBezTo>
                    <a:cubicBezTo>
                      <a:pt x="840" y="0"/>
                      <a:pt x="1077" y="4"/>
                      <a:pt x="1077" y="4"/>
                    </a:cubicBezTo>
                    <a:cubicBezTo>
                      <a:pt x="1123" y="4"/>
                      <a:pt x="1177" y="12"/>
                      <a:pt x="1177" y="20"/>
                    </a:cubicBezTo>
                    <a:lnTo>
                      <a:pt x="1554" y="262"/>
                    </a:lnTo>
                    <a:close/>
                  </a:path>
                </a:pathLst>
              </a:custGeom>
              <a:gradFill rotWithShape="1">
                <a:gsLst>
                  <a:gs pos="0">
                    <a:srgbClr val="BABABA"/>
                  </a:gs>
                  <a:gs pos="100000">
                    <a:srgbClr val="DFE5E5"/>
                  </a:gs>
                </a:gsLst>
                <a:lin ang="2700000" scaled="1"/>
              </a:gradFill>
              <a:ln w="9525">
                <a:noFill/>
                <a:round/>
                <a:headEnd/>
                <a:tailEnd/>
              </a:ln>
            </p:spPr>
            <p:txBody>
              <a:bodyPr>
                <a:prstTxWarp prst="textNoShape">
                  <a:avLst/>
                </a:prstTxWarp>
              </a:bodyPr>
              <a:lstStyle/>
              <a:p>
                <a:endParaRPr lang="en-US"/>
              </a:p>
            </p:txBody>
          </p:sp>
          <p:sp>
            <p:nvSpPr>
              <p:cNvPr id="760" name="Freeform 537"/>
              <p:cNvSpPr>
                <a:spLocks/>
              </p:cNvSpPr>
              <p:nvPr/>
            </p:nvSpPr>
            <p:spPr bwMode="gray">
              <a:xfrm>
                <a:off x="4837" y="2993"/>
                <a:ext cx="545" cy="167"/>
              </a:xfrm>
              <a:custGeom>
                <a:avLst/>
                <a:gdLst/>
                <a:ahLst/>
                <a:cxnLst>
                  <a:cxn ang="0">
                    <a:pos x="0" y="0"/>
                  </a:cxn>
                  <a:cxn ang="0">
                    <a:pos x="248" y="165"/>
                  </a:cxn>
                  <a:cxn ang="0">
                    <a:pos x="536" y="167"/>
                  </a:cxn>
                  <a:cxn ang="0">
                    <a:pos x="545" y="162"/>
                  </a:cxn>
                  <a:cxn ang="0">
                    <a:pos x="293" y="2"/>
                  </a:cxn>
                  <a:cxn ang="0">
                    <a:pos x="275" y="0"/>
                  </a:cxn>
                  <a:cxn ang="0">
                    <a:pos x="0" y="0"/>
                  </a:cxn>
                </a:cxnLst>
                <a:rect l="0" t="0" r="r" b="b"/>
                <a:pathLst>
                  <a:path w="545" h="167">
                    <a:moveTo>
                      <a:pt x="0" y="0"/>
                    </a:moveTo>
                    <a:lnTo>
                      <a:pt x="248" y="165"/>
                    </a:lnTo>
                    <a:lnTo>
                      <a:pt x="536" y="167"/>
                    </a:lnTo>
                    <a:lnTo>
                      <a:pt x="545" y="162"/>
                    </a:lnTo>
                    <a:lnTo>
                      <a:pt x="293" y="2"/>
                    </a:lnTo>
                    <a:lnTo>
                      <a:pt x="275" y="0"/>
                    </a:lnTo>
                    <a:lnTo>
                      <a:pt x="0" y="0"/>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sp>
            <p:nvSpPr>
              <p:cNvPr id="761" name="Oval 539"/>
              <p:cNvSpPr>
                <a:spLocks noChangeArrowheads="1"/>
              </p:cNvSpPr>
              <p:nvPr/>
            </p:nvSpPr>
            <p:spPr bwMode="gray">
              <a:xfrm>
                <a:off x="5304" y="3189"/>
                <a:ext cx="47" cy="47"/>
              </a:xfrm>
              <a:prstGeom prst="ellipse">
                <a:avLst/>
              </a:prstGeom>
              <a:solidFill>
                <a:srgbClr val="545454"/>
              </a:solidFill>
              <a:ln w="9525">
                <a:noFill/>
                <a:round/>
                <a:headEnd/>
                <a:tailEnd/>
              </a:ln>
            </p:spPr>
            <p:txBody>
              <a:bodyPr>
                <a:prstTxWarp prst="textNoShape">
                  <a:avLst/>
                </a:prstTxWarp>
              </a:bodyPr>
              <a:lstStyle/>
              <a:p>
                <a:endParaRPr lang="en-US"/>
              </a:p>
            </p:txBody>
          </p:sp>
          <p:sp>
            <p:nvSpPr>
              <p:cNvPr id="762" name="Freeform 540"/>
              <p:cNvSpPr>
                <a:spLocks/>
              </p:cNvSpPr>
              <p:nvPr/>
            </p:nvSpPr>
            <p:spPr bwMode="gray">
              <a:xfrm>
                <a:off x="5306" y="3202"/>
                <a:ext cx="44" cy="34"/>
              </a:xfrm>
              <a:custGeom>
                <a:avLst/>
                <a:gdLst/>
                <a:ahLst/>
                <a:cxnLst>
                  <a:cxn ang="0">
                    <a:pos x="608" y="168"/>
                  </a:cxn>
                  <a:cxn ang="0">
                    <a:pos x="304" y="472"/>
                  </a:cxn>
                  <a:cxn ang="0">
                    <a:pos x="0" y="168"/>
                  </a:cxn>
                  <a:cxn ang="0">
                    <a:pos x="608" y="168"/>
                  </a:cxn>
                </a:cxnLst>
                <a:rect l="0" t="0" r="r" b="b"/>
                <a:pathLst>
                  <a:path w="608" h="472">
                    <a:moveTo>
                      <a:pt x="608" y="168"/>
                    </a:moveTo>
                    <a:cubicBezTo>
                      <a:pt x="608" y="336"/>
                      <a:pt x="472" y="472"/>
                      <a:pt x="304" y="472"/>
                    </a:cubicBezTo>
                    <a:cubicBezTo>
                      <a:pt x="136" y="472"/>
                      <a:pt x="0" y="336"/>
                      <a:pt x="0" y="168"/>
                    </a:cubicBezTo>
                    <a:cubicBezTo>
                      <a:pt x="0" y="0"/>
                      <a:pt x="608" y="0"/>
                      <a:pt x="608" y="168"/>
                    </a:cubicBezTo>
                    <a:close/>
                  </a:path>
                </a:pathLst>
              </a:custGeom>
              <a:solidFill>
                <a:srgbClr val="303030"/>
              </a:solidFill>
              <a:ln w="9525">
                <a:noFill/>
                <a:round/>
                <a:headEnd/>
                <a:tailEnd/>
              </a:ln>
            </p:spPr>
            <p:txBody>
              <a:bodyPr>
                <a:prstTxWarp prst="textNoShape">
                  <a:avLst/>
                </a:prstTxWarp>
              </a:bodyPr>
              <a:lstStyle/>
              <a:p>
                <a:endParaRPr lang="en-US"/>
              </a:p>
            </p:txBody>
          </p:sp>
        </p:grpSp>
      </p:grpSp>
      <p:sp>
        <p:nvSpPr>
          <p:cNvPr id="763" name="Rectangle 1070"/>
          <p:cNvSpPr>
            <a:spLocks noChangeArrowheads="1"/>
          </p:cNvSpPr>
          <p:nvPr/>
        </p:nvSpPr>
        <p:spPr bwMode="auto">
          <a:xfrm>
            <a:off x="3775745" y="2870509"/>
            <a:ext cx="721888"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SharePoint</a:t>
            </a:r>
            <a:endParaRPr lang="en-US" sz="900" b="1" dirty="0"/>
          </a:p>
        </p:txBody>
      </p:sp>
      <p:sp>
        <p:nvSpPr>
          <p:cNvPr id="764" name="Rectangle 1070"/>
          <p:cNvSpPr>
            <a:spLocks noChangeArrowheads="1"/>
          </p:cNvSpPr>
          <p:nvPr/>
        </p:nvSpPr>
        <p:spPr bwMode="auto">
          <a:xfrm>
            <a:off x="4607181" y="2870509"/>
            <a:ext cx="663677"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Exchange</a:t>
            </a:r>
            <a:endParaRPr lang="en-US" sz="900" b="1" dirty="0"/>
          </a:p>
        </p:txBody>
      </p:sp>
      <p:grpSp>
        <p:nvGrpSpPr>
          <p:cNvPr id="571" name="Group 555"/>
          <p:cNvGrpSpPr>
            <a:grpSpLocks/>
          </p:cNvGrpSpPr>
          <p:nvPr/>
        </p:nvGrpSpPr>
        <p:grpSpPr bwMode="auto">
          <a:xfrm flipH="1">
            <a:off x="2279459" y="2370627"/>
            <a:ext cx="354127" cy="395464"/>
            <a:chOff x="3288" y="2591"/>
            <a:chExt cx="984" cy="977"/>
          </a:xfrm>
        </p:grpSpPr>
        <p:pic>
          <p:nvPicPr>
            <p:cNvPr id="766" name="Picture 556"/>
            <p:cNvPicPr>
              <a:picLocks noChangeAspect="1" noChangeArrowheads="1"/>
            </p:cNvPicPr>
            <p:nvPr/>
          </p:nvPicPr>
          <p:blipFill>
            <a:blip r:embed="rId9"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572" name="Group 557"/>
            <p:cNvGrpSpPr>
              <a:grpSpLocks/>
            </p:cNvGrpSpPr>
            <p:nvPr/>
          </p:nvGrpSpPr>
          <p:grpSpPr bwMode="auto">
            <a:xfrm>
              <a:off x="3485" y="2591"/>
              <a:ext cx="664" cy="941"/>
              <a:chOff x="3485" y="2581"/>
              <a:chExt cx="664" cy="941"/>
            </a:xfrm>
          </p:grpSpPr>
          <p:sp>
            <p:nvSpPr>
              <p:cNvPr id="768" name="Freeform 559"/>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flip="none" rotWithShape="1">
                <a:gsLst>
                  <a:gs pos="0">
                    <a:schemeClr val="bg2">
                      <a:lumMod val="75000"/>
                    </a:schemeClr>
                  </a:gs>
                  <a:gs pos="100000">
                    <a:srgbClr val="FFFFFF"/>
                  </a:gs>
                </a:gsLst>
                <a:lin ang="0" scaled="0"/>
                <a:tileRect/>
              </a:gradFill>
              <a:ln w="9525">
                <a:noFill/>
                <a:round/>
                <a:headEnd/>
                <a:tailEnd/>
              </a:ln>
            </p:spPr>
            <p:txBody>
              <a:bodyPr>
                <a:prstTxWarp prst="textNoShape">
                  <a:avLst/>
                </a:prstTxWarp>
              </a:bodyPr>
              <a:lstStyle/>
              <a:p>
                <a:endParaRPr lang="en-US"/>
              </a:p>
            </p:txBody>
          </p:sp>
          <p:sp>
            <p:nvSpPr>
              <p:cNvPr id="769" name="Freeform 561"/>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prstTxWarp prst="textNoShape">
                  <a:avLst/>
                </a:prstTxWarp>
              </a:bodyPr>
              <a:lstStyle/>
              <a:p>
                <a:endParaRPr lang="en-US"/>
              </a:p>
            </p:txBody>
          </p:sp>
          <p:sp>
            <p:nvSpPr>
              <p:cNvPr id="770" name="Freeform 563"/>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flip="none" rotWithShape="1">
                <a:gsLst>
                  <a:gs pos="0">
                    <a:srgbClr val="FD5B45">
                      <a:gamma/>
                      <a:tint val="0"/>
                      <a:invGamma/>
                    </a:srgbClr>
                  </a:gs>
                  <a:gs pos="100000">
                    <a:schemeClr val="bg2">
                      <a:lumMod val="75000"/>
                    </a:schemeClr>
                  </a:gs>
                </a:gsLst>
                <a:lin ang="0" scaled="1"/>
                <a:tileRect/>
              </a:gradFill>
              <a:ln w="9525">
                <a:noFill/>
                <a:round/>
                <a:headEnd/>
                <a:tailEnd/>
              </a:ln>
            </p:spPr>
            <p:txBody>
              <a:bodyPr>
                <a:prstTxWarp prst="textNoShape">
                  <a:avLst/>
                </a:prstTxWarp>
              </a:bodyPr>
              <a:lstStyle/>
              <a:p>
                <a:endParaRPr lang="en-US"/>
              </a:p>
            </p:txBody>
          </p:sp>
          <p:sp>
            <p:nvSpPr>
              <p:cNvPr id="771" name="Freeform 564"/>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prstTxWarp prst="textNoShape">
                  <a:avLst/>
                </a:prstTxWarp>
              </a:bodyPr>
              <a:lstStyle/>
              <a:p>
                <a:endParaRPr lang="en-US"/>
              </a:p>
            </p:txBody>
          </p:sp>
          <p:sp>
            <p:nvSpPr>
              <p:cNvPr id="772" name="Freeform 565"/>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prstTxWarp prst="textNoShape">
                  <a:avLst/>
                </a:prstTxWarp>
              </a:bodyPr>
              <a:lstStyle/>
              <a:p>
                <a:endParaRPr lang="en-US"/>
              </a:p>
            </p:txBody>
          </p:sp>
          <p:sp>
            <p:nvSpPr>
              <p:cNvPr id="773" name="Freeform 566"/>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prstTxWarp prst="textNoShape">
                  <a:avLst/>
                </a:prstTxWarp>
              </a:bodyPr>
              <a:lstStyle/>
              <a:p>
                <a:endParaRPr lang="en-US"/>
              </a:p>
            </p:txBody>
          </p:sp>
          <p:sp>
            <p:nvSpPr>
              <p:cNvPr id="774" name="Freeform 567"/>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775" name="Freeform 568"/>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prstTxWarp prst="textNoShape">
                  <a:avLst/>
                </a:prstTxWarp>
              </a:bodyPr>
              <a:lstStyle/>
              <a:p>
                <a:endParaRPr lang="en-US"/>
              </a:p>
            </p:txBody>
          </p:sp>
          <p:sp>
            <p:nvSpPr>
              <p:cNvPr id="776" name="Freeform 569"/>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prstTxWarp prst="textNoShape">
                  <a:avLst/>
                </a:prstTxWarp>
              </a:bodyPr>
              <a:lstStyle/>
              <a:p>
                <a:endParaRPr lang="en-US"/>
              </a:p>
            </p:txBody>
          </p:sp>
          <p:sp>
            <p:nvSpPr>
              <p:cNvPr id="777" name="Freeform 572"/>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tx1">
                  <a:lumMod val="65000"/>
                  <a:lumOff val="35000"/>
                  <a:alpha val="50000"/>
                </a:schemeClr>
              </a:solidFill>
              <a:ln w="9525">
                <a:noFill/>
                <a:round/>
                <a:headEnd/>
                <a:tailEnd/>
              </a:ln>
            </p:spPr>
            <p:txBody>
              <a:bodyPr>
                <a:prstTxWarp prst="textNoShape">
                  <a:avLst/>
                </a:prstTxWarp>
              </a:bodyPr>
              <a:lstStyle/>
              <a:p>
                <a:endParaRPr lang="en-US"/>
              </a:p>
            </p:txBody>
          </p:sp>
          <p:sp>
            <p:nvSpPr>
              <p:cNvPr id="778" name="Line 583"/>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779" name="Line 584"/>
              <p:cNvSpPr>
                <a:spLocks noChangeShapeType="1"/>
              </p:cNvSpPr>
              <p:nvPr/>
            </p:nvSpPr>
            <p:spPr bwMode="gray">
              <a:xfrm>
                <a:off x="3485" y="3481"/>
                <a:ext cx="1" cy="1"/>
              </a:xfrm>
              <a:prstGeom prst="line">
                <a:avLst/>
              </a:prstGeom>
              <a:noFill/>
              <a:ln w="9525">
                <a:noFill/>
                <a:round/>
                <a:headEnd/>
                <a:tailEnd/>
              </a:ln>
            </p:spPr>
            <p:txBody>
              <a:bodyPr>
                <a:prstTxWarp prst="textNoShape">
                  <a:avLst/>
                </a:prstTxWarp>
              </a:bodyPr>
              <a:lstStyle/>
              <a:p>
                <a:endParaRPr lang="en-US"/>
              </a:p>
            </p:txBody>
          </p:sp>
          <p:sp>
            <p:nvSpPr>
              <p:cNvPr id="780" name="Freeform 585"/>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prstTxWarp prst="textNoShape">
                  <a:avLst/>
                </a:prstTxWarp>
              </a:bodyPr>
              <a:lstStyle/>
              <a:p>
                <a:endParaRPr lang="en-US"/>
              </a:p>
            </p:txBody>
          </p:sp>
          <p:sp>
            <p:nvSpPr>
              <p:cNvPr id="781" name="Freeform 586"/>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prstTxWarp prst="textNoShape">
                  <a:avLst/>
                </a:prstTxWarp>
              </a:bodyPr>
              <a:lstStyle/>
              <a:p>
                <a:endParaRPr lang="en-US"/>
              </a:p>
            </p:txBody>
          </p:sp>
          <p:sp>
            <p:nvSpPr>
              <p:cNvPr id="782" name="Freeform 587"/>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prstTxWarp prst="textNoShape">
                  <a:avLst/>
                </a:prstTxWarp>
              </a:bodyPr>
              <a:lstStyle/>
              <a:p>
                <a:endParaRPr lang="en-US"/>
              </a:p>
            </p:txBody>
          </p:sp>
        </p:grpSp>
      </p:grpSp>
      <p:grpSp>
        <p:nvGrpSpPr>
          <p:cNvPr id="574" name="Group 856"/>
          <p:cNvGrpSpPr/>
          <p:nvPr/>
        </p:nvGrpSpPr>
        <p:grpSpPr>
          <a:xfrm>
            <a:off x="2118480" y="3098606"/>
            <a:ext cx="661376" cy="547360"/>
            <a:chOff x="5715000" y="2209799"/>
            <a:chExt cx="1300970" cy="990599"/>
          </a:xfrm>
        </p:grpSpPr>
        <p:grpSp>
          <p:nvGrpSpPr>
            <p:cNvPr id="575" name="Group 481"/>
            <p:cNvGrpSpPr>
              <a:grpSpLocks/>
            </p:cNvGrpSpPr>
            <p:nvPr/>
          </p:nvGrpSpPr>
          <p:grpSpPr bwMode="auto">
            <a:xfrm>
              <a:off x="6477000" y="2209799"/>
              <a:ext cx="538970" cy="914399"/>
              <a:chOff x="4506" y="755"/>
              <a:chExt cx="758" cy="1286"/>
            </a:xfrm>
          </p:grpSpPr>
          <p:pic>
            <p:nvPicPr>
              <p:cNvPr id="835"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598" name="Group 483"/>
              <p:cNvGrpSpPr>
                <a:grpSpLocks/>
              </p:cNvGrpSpPr>
              <p:nvPr/>
            </p:nvGrpSpPr>
            <p:grpSpPr bwMode="auto">
              <a:xfrm>
                <a:off x="4656" y="755"/>
                <a:ext cx="477" cy="1200"/>
                <a:chOff x="4694" y="755"/>
                <a:chExt cx="477" cy="1200"/>
              </a:xfrm>
            </p:grpSpPr>
            <p:grpSp>
              <p:nvGrpSpPr>
                <p:cNvPr id="599" name="Group 484"/>
                <p:cNvGrpSpPr>
                  <a:grpSpLocks/>
                </p:cNvGrpSpPr>
                <p:nvPr/>
              </p:nvGrpSpPr>
              <p:grpSpPr bwMode="auto">
                <a:xfrm>
                  <a:off x="4694" y="755"/>
                  <a:ext cx="477" cy="1200"/>
                  <a:chOff x="4694" y="755"/>
                  <a:chExt cx="477" cy="1200"/>
                </a:xfrm>
              </p:grpSpPr>
              <p:sp>
                <p:nvSpPr>
                  <p:cNvPr id="857"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858"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838"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839"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840"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41"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42"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43"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44"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45"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46"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847"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848"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49"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50"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51"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52"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53"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54"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55"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56"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622" name="Group 481"/>
            <p:cNvGrpSpPr>
              <a:grpSpLocks/>
            </p:cNvGrpSpPr>
            <p:nvPr/>
          </p:nvGrpSpPr>
          <p:grpSpPr bwMode="auto">
            <a:xfrm>
              <a:off x="6096000" y="2285999"/>
              <a:ext cx="538970" cy="914399"/>
              <a:chOff x="4506" y="755"/>
              <a:chExt cx="758" cy="1286"/>
            </a:xfrm>
          </p:grpSpPr>
          <p:pic>
            <p:nvPicPr>
              <p:cNvPr id="811"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623" name="Group 483"/>
              <p:cNvGrpSpPr>
                <a:grpSpLocks/>
              </p:cNvGrpSpPr>
              <p:nvPr/>
            </p:nvGrpSpPr>
            <p:grpSpPr bwMode="auto">
              <a:xfrm>
                <a:off x="4656" y="755"/>
                <a:ext cx="477" cy="1200"/>
                <a:chOff x="4694" y="755"/>
                <a:chExt cx="477" cy="1200"/>
              </a:xfrm>
            </p:grpSpPr>
            <p:grpSp>
              <p:nvGrpSpPr>
                <p:cNvPr id="647" name="Group 484"/>
                <p:cNvGrpSpPr>
                  <a:grpSpLocks/>
                </p:cNvGrpSpPr>
                <p:nvPr/>
              </p:nvGrpSpPr>
              <p:grpSpPr bwMode="auto">
                <a:xfrm>
                  <a:off x="4694" y="755"/>
                  <a:ext cx="477" cy="1200"/>
                  <a:chOff x="4694" y="755"/>
                  <a:chExt cx="477" cy="1200"/>
                </a:xfrm>
              </p:grpSpPr>
              <p:sp>
                <p:nvSpPr>
                  <p:cNvPr id="833"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834"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814"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815"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816"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17"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18"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19"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20"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21"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22"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823"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824"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25"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26"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27"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28"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29"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30"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31"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32"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nvGrpSpPr>
            <p:cNvPr id="649" name="Group 481"/>
            <p:cNvGrpSpPr>
              <a:grpSpLocks/>
            </p:cNvGrpSpPr>
            <p:nvPr/>
          </p:nvGrpSpPr>
          <p:grpSpPr bwMode="auto">
            <a:xfrm>
              <a:off x="5715000" y="2209799"/>
              <a:ext cx="538970" cy="914399"/>
              <a:chOff x="4506" y="755"/>
              <a:chExt cx="758" cy="1286"/>
            </a:xfrm>
          </p:grpSpPr>
          <p:pic>
            <p:nvPicPr>
              <p:cNvPr id="787" name="Picture 482"/>
              <p:cNvPicPr>
                <a:picLocks noChangeAspect="1" noChangeArrowheads="1"/>
              </p:cNvPicPr>
              <p:nvPr/>
            </p:nvPicPr>
            <p:blipFill>
              <a:blip r:embed="rId10" cstate="print">
                <a:lum bright="18000"/>
              </a:blip>
              <a:srcRect/>
              <a:stretch>
                <a:fillRect/>
              </a:stretch>
            </p:blipFill>
            <p:spPr bwMode="gray">
              <a:xfrm>
                <a:off x="4506" y="1871"/>
                <a:ext cx="758" cy="170"/>
              </a:xfrm>
              <a:prstGeom prst="rect">
                <a:avLst/>
              </a:prstGeom>
              <a:noFill/>
              <a:ln w="9525">
                <a:miter lim="800000"/>
                <a:headEnd/>
                <a:tailEnd/>
              </a:ln>
              <a:effectLst/>
            </p:spPr>
          </p:pic>
          <p:grpSp>
            <p:nvGrpSpPr>
              <p:cNvPr id="657" name="Group 483"/>
              <p:cNvGrpSpPr>
                <a:grpSpLocks/>
              </p:cNvGrpSpPr>
              <p:nvPr/>
            </p:nvGrpSpPr>
            <p:grpSpPr bwMode="auto">
              <a:xfrm>
                <a:off x="4656" y="755"/>
                <a:ext cx="477" cy="1200"/>
                <a:chOff x="4694" y="755"/>
                <a:chExt cx="477" cy="1200"/>
              </a:xfrm>
            </p:grpSpPr>
            <p:grpSp>
              <p:nvGrpSpPr>
                <p:cNvPr id="659" name="Group 484"/>
                <p:cNvGrpSpPr>
                  <a:grpSpLocks/>
                </p:cNvGrpSpPr>
                <p:nvPr/>
              </p:nvGrpSpPr>
              <p:grpSpPr bwMode="auto">
                <a:xfrm>
                  <a:off x="4694" y="755"/>
                  <a:ext cx="477" cy="1200"/>
                  <a:chOff x="4694" y="755"/>
                  <a:chExt cx="477" cy="1200"/>
                </a:xfrm>
              </p:grpSpPr>
              <p:sp>
                <p:nvSpPr>
                  <p:cNvPr id="809" name="Freeform 485"/>
                  <p:cNvSpPr>
                    <a:spLocks/>
                  </p:cNvSpPr>
                  <p:nvPr/>
                </p:nvSpPr>
                <p:spPr bwMode="gray">
                  <a:xfrm>
                    <a:off x="4694" y="755"/>
                    <a:ext cx="477" cy="1200"/>
                  </a:xfrm>
                  <a:custGeom>
                    <a:avLst/>
                    <a:gdLst/>
                    <a:ahLst/>
                    <a:cxnLst>
                      <a:cxn ang="0">
                        <a:pos x="35" y="0"/>
                      </a:cxn>
                      <a:cxn ang="0">
                        <a:pos x="10" y="0"/>
                      </a:cxn>
                      <a:cxn ang="0">
                        <a:pos x="0" y="9"/>
                      </a:cxn>
                      <a:cxn ang="0">
                        <a:pos x="0" y="428"/>
                      </a:cxn>
                      <a:cxn ang="0">
                        <a:pos x="10" y="438"/>
                      </a:cxn>
                      <a:cxn ang="0">
                        <a:pos x="226" y="438"/>
                      </a:cxn>
                      <a:cxn ang="0">
                        <a:pos x="236" y="428"/>
                      </a:cxn>
                      <a:cxn ang="0">
                        <a:pos x="236" y="398"/>
                      </a:cxn>
                      <a:cxn ang="0">
                        <a:pos x="35" y="0"/>
                      </a:cxn>
                    </a:cxnLst>
                    <a:rect l="0" t="0" r="r" b="b"/>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prstTxWarp prst="textNoShape">
                      <a:avLst/>
                    </a:prstTxWarp>
                  </a:bodyPr>
                  <a:lstStyle/>
                  <a:p>
                    <a:endParaRPr lang="en-US"/>
                  </a:p>
                </p:txBody>
              </p:sp>
              <p:sp>
                <p:nvSpPr>
                  <p:cNvPr id="810" name="Freeform 486"/>
                  <p:cNvSpPr>
                    <a:spLocks/>
                  </p:cNvSpPr>
                  <p:nvPr/>
                </p:nvSpPr>
                <p:spPr bwMode="gray">
                  <a:xfrm>
                    <a:off x="4764" y="755"/>
                    <a:ext cx="406" cy="1092"/>
                  </a:xfrm>
                  <a:custGeom>
                    <a:avLst/>
                    <a:gdLst/>
                    <a:ahLst/>
                    <a:cxnLst>
                      <a:cxn ang="0">
                        <a:pos x="201" y="9"/>
                      </a:cxn>
                      <a:cxn ang="0">
                        <a:pos x="191" y="0"/>
                      </a:cxn>
                      <a:cxn ang="0">
                        <a:pos x="0" y="0"/>
                      </a:cxn>
                      <a:cxn ang="0">
                        <a:pos x="201" y="398"/>
                      </a:cxn>
                      <a:cxn ang="0">
                        <a:pos x="201" y="9"/>
                      </a:cxn>
                    </a:cxnLst>
                    <a:rect l="0" t="0" r="r" b="b"/>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grpSp>
            <p:sp>
              <p:nvSpPr>
                <p:cNvPr id="790" name="Freeform 487"/>
                <p:cNvSpPr>
                  <a:spLocks/>
                </p:cNvSpPr>
                <p:nvPr/>
              </p:nvSpPr>
              <p:spPr bwMode="gray">
                <a:xfrm>
                  <a:off x="4802" y="787"/>
                  <a:ext cx="335" cy="692"/>
                </a:xfrm>
                <a:custGeom>
                  <a:avLst/>
                  <a:gdLst/>
                  <a:ahLst/>
                  <a:cxnLst>
                    <a:cxn ang="0">
                      <a:pos x="159" y="234"/>
                    </a:cxn>
                    <a:cxn ang="0">
                      <a:pos x="166" y="227"/>
                    </a:cxn>
                    <a:cxn ang="0">
                      <a:pos x="166" y="6"/>
                    </a:cxn>
                    <a:cxn ang="0">
                      <a:pos x="159" y="0"/>
                    </a:cxn>
                    <a:cxn ang="0">
                      <a:pos x="0" y="0"/>
                    </a:cxn>
                    <a:cxn ang="0">
                      <a:pos x="120" y="234"/>
                    </a:cxn>
                    <a:cxn ang="0">
                      <a:pos x="159" y="234"/>
                    </a:cxn>
                  </a:cxnLst>
                  <a:rect l="0" t="0" r="r" b="b"/>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4D4D4D">
                        <a:gamma/>
                        <a:shade val="32157"/>
                        <a:invGamma/>
                      </a:srgbClr>
                    </a:gs>
                    <a:gs pos="100000">
                      <a:srgbClr val="4D4D4D"/>
                    </a:gs>
                  </a:gsLst>
                  <a:lin ang="5400000" scaled="1"/>
                </a:gradFill>
                <a:ln w="9525">
                  <a:noFill/>
                  <a:round/>
                  <a:headEnd/>
                  <a:tailEnd/>
                </a:ln>
              </p:spPr>
              <p:txBody>
                <a:bodyPr>
                  <a:prstTxWarp prst="textNoShape">
                    <a:avLst/>
                  </a:prstTxWarp>
                </a:bodyPr>
                <a:lstStyle/>
                <a:p>
                  <a:endParaRPr lang="en-US"/>
                </a:p>
              </p:txBody>
            </p:sp>
            <p:sp>
              <p:nvSpPr>
                <p:cNvPr id="791" name="Freeform 488"/>
                <p:cNvSpPr>
                  <a:spLocks/>
                </p:cNvSpPr>
                <p:nvPr/>
              </p:nvSpPr>
              <p:spPr bwMode="gray">
                <a:xfrm>
                  <a:off x="4729" y="787"/>
                  <a:ext cx="315" cy="692"/>
                </a:xfrm>
                <a:custGeom>
                  <a:avLst/>
                  <a:gdLst/>
                  <a:ahLst/>
                  <a:cxnLst>
                    <a:cxn ang="0">
                      <a:pos x="36" y="0"/>
                    </a:cxn>
                    <a:cxn ang="0">
                      <a:pos x="7" y="0"/>
                    </a:cxn>
                    <a:cxn ang="0">
                      <a:pos x="0" y="6"/>
                    </a:cxn>
                    <a:cxn ang="0">
                      <a:pos x="0" y="227"/>
                    </a:cxn>
                    <a:cxn ang="0">
                      <a:pos x="7" y="234"/>
                    </a:cxn>
                    <a:cxn ang="0">
                      <a:pos x="156" y="234"/>
                    </a:cxn>
                    <a:cxn ang="0">
                      <a:pos x="36" y="0"/>
                    </a:cxn>
                  </a:cxnLst>
                  <a:rect l="0" t="0" r="r" b="b"/>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4D4D4D">
                        <a:gamma/>
                        <a:shade val="32157"/>
                        <a:invGamma/>
                      </a:srgbClr>
                    </a:gs>
                  </a:gsLst>
                  <a:lin ang="5400000" scaled="1"/>
                </a:gradFill>
                <a:ln w="9525">
                  <a:noFill/>
                  <a:round/>
                  <a:headEnd/>
                  <a:tailEnd/>
                </a:ln>
              </p:spPr>
              <p:txBody>
                <a:bodyPr>
                  <a:prstTxWarp prst="textNoShape">
                    <a:avLst/>
                  </a:prstTxWarp>
                </a:bodyPr>
                <a:lstStyle/>
                <a:p>
                  <a:endParaRPr lang="en-US"/>
                </a:p>
              </p:txBody>
            </p:sp>
            <p:sp>
              <p:nvSpPr>
                <p:cNvPr id="792"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93"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794"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95"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96"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797"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798" name="Freeform 495"/>
                <p:cNvSpPr>
                  <a:spLocks/>
                </p:cNvSpPr>
                <p:nvPr/>
              </p:nvSpPr>
              <p:spPr bwMode="gray">
                <a:xfrm>
                  <a:off x="4729" y="1866"/>
                  <a:ext cx="408" cy="32"/>
                </a:xfrm>
                <a:custGeom>
                  <a:avLst/>
                  <a:gdLst/>
                  <a:ahLst/>
                  <a:cxnLst>
                    <a:cxn ang="0">
                      <a:pos x="0" y="0"/>
                    </a:cxn>
                    <a:cxn ang="0">
                      <a:pos x="0" y="6"/>
                    </a:cxn>
                    <a:cxn ang="0">
                      <a:pos x="11" y="15"/>
                    </a:cxn>
                    <a:cxn ang="0">
                      <a:pos x="191" y="15"/>
                    </a:cxn>
                    <a:cxn ang="0">
                      <a:pos x="202" y="6"/>
                    </a:cxn>
                    <a:cxn ang="0">
                      <a:pos x="202" y="0"/>
                    </a:cxn>
                    <a:cxn ang="0">
                      <a:pos x="0" y="0"/>
                    </a:cxn>
                  </a:cxnLst>
                  <a:rect l="0" t="0" r="r" b="b"/>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prstTxWarp prst="textNoShape">
                    <a:avLst/>
                  </a:prstTxWarp>
                </a:bodyPr>
                <a:lstStyle/>
                <a:p>
                  <a:endParaRPr lang="en-US"/>
                </a:p>
              </p:txBody>
            </p:sp>
            <p:sp>
              <p:nvSpPr>
                <p:cNvPr id="799" name="Freeform 496"/>
                <p:cNvSpPr>
                  <a:spLocks/>
                </p:cNvSpPr>
                <p:nvPr/>
              </p:nvSpPr>
              <p:spPr bwMode="gray">
                <a:xfrm>
                  <a:off x="4729" y="1833"/>
                  <a:ext cx="408" cy="33"/>
                </a:xfrm>
                <a:custGeom>
                  <a:avLst/>
                  <a:gdLst/>
                  <a:ahLst/>
                  <a:cxnLst>
                    <a:cxn ang="0">
                      <a:pos x="202" y="9"/>
                    </a:cxn>
                    <a:cxn ang="0">
                      <a:pos x="191" y="0"/>
                    </a:cxn>
                    <a:cxn ang="0">
                      <a:pos x="11" y="0"/>
                    </a:cxn>
                    <a:cxn ang="0">
                      <a:pos x="0" y="9"/>
                    </a:cxn>
                    <a:cxn ang="0">
                      <a:pos x="0" y="14"/>
                    </a:cxn>
                    <a:cxn ang="0">
                      <a:pos x="202" y="14"/>
                    </a:cxn>
                    <a:cxn ang="0">
                      <a:pos x="202" y="9"/>
                    </a:cxn>
                  </a:cxnLst>
                  <a:rect l="0" t="0" r="r" b="b"/>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prstTxWarp prst="textNoShape">
                    <a:avLst/>
                  </a:prstTxWarp>
                </a:bodyPr>
                <a:lstStyle/>
                <a:p>
                  <a:endParaRPr lang="en-US"/>
                </a:p>
              </p:txBody>
            </p:sp>
            <p:sp>
              <p:nvSpPr>
                <p:cNvPr id="800"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01"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02"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03"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04"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05"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sp>
              <p:nvSpPr>
                <p:cNvPr id="806"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prstTxWarp prst="textNoShape">
                    <a:avLst/>
                  </a:prstTxWarp>
                </a:bodyPr>
                <a:lstStyle/>
                <a:p>
                  <a:endParaRPr lang="en-US"/>
                </a:p>
              </p:txBody>
            </p:sp>
            <p:sp>
              <p:nvSpPr>
                <p:cNvPr id="807"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prstTxWarp prst="textNoShape">
                    <a:avLst/>
                  </a:prstTxWarp>
                </a:bodyPr>
                <a:lstStyle/>
                <a:p>
                  <a:endParaRPr lang="en-US"/>
                </a:p>
              </p:txBody>
            </p:sp>
            <p:sp>
              <p:nvSpPr>
                <p:cNvPr id="808"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prstTxWarp prst="textNoShape">
                    <a:avLst/>
                  </a:prstTxWarp>
                </a:bodyPr>
                <a:lstStyle/>
                <a:p>
                  <a:endParaRPr lang="en-US"/>
                </a:p>
              </p:txBody>
            </p:sp>
          </p:grpSp>
        </p:grpSp>
      </p:grpSp>
      <p:sp>
        <p:nvSpPr>
          <p:cNvPr id="859" name="Rectangle 1070"/>
          <p:cNvSpPr>
            <a:spLocks noChangeArrowheads="1"/>
          </p:cNvSpPr>
          <p:nvPr/>
        </p:nvSpPr>
        <p:spPr bwMode="auto">
          <a:xfrm>
            <a:off x="2240965" y="2867085"/>
            <a:ext cx="389458" cy="214440"/>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Web</a:t>
            </a:r>
            <a:endParaRPr lang="en-US" sz="900" b="1" dirty="0"/>
          </a:p>
        </p:txBody>
      </p:sp>
      <p:sp>
        <p:nvSpPr>
          <p:cNvPr id="860" name="Rectangle 1070"/>
          <p:cNvSpPr>
            <a:spLocks noChangeArrowheads="1"/>
          </p:cNvSpPr>
          <p:nvPr/>
        </p:nvSpPr>
        <p:spPr bwMode="auto">
          <a:xfrm>
            <a:off x="2240965" y="3754042"/>
            <a:ext cx="395271"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ADC</a:t>
            </a:r>
            <a:endParaRPr lang="en-US" sz="900" b="1" dirty="0"/>
          </a:p>
        </p:txBody>
      </p:sp>
      <p:sp>
        <p:nvSpPr>
          <p:cNvPr id="861" name="Rectangle 1070"/>
          <p:cNvSpPr>
            <a:spLocks noChangeArrowheads="1"/>
          </p:cNvSpPr>
          <p:nvPr/>
        </p:nvSpPr>
        <p:spPr bwMode="auto">
          <a:xfrm>
            <a:off x="2202471" y="2180950"/>
            <a:ext cx="523530" cy="216722"/>
          </a:xfrm>
          <a:prstGeom prst="rect">
            <a:avLst/>
          </a:prstGeom>
          <a:noFill/>
          <a:ln w="9525">
            <a:noFill/>
            <a:miter lim="800000"/>
            <a:headEnd/>
            <a:tailEnd/>
          </a:ln>
        </p:spPr>
        <p:txBody>
          <a:bodyPr wrap="none">
            <a:spAutoFit/>
          </a:bodyPr>
          <a:lstStyle/>
          <a:p>
            <a:pPr algn="ctr" eaLnBrk="0" hangingPunct="0">
              <a:lnSpc>
                <a:spcPct val="90000"/>
              </a:lnSpc>
            </a:pPr>
            <a:r>
              <a:rPr lang="en-US" sz="900" b="1" dirty="0" smtClean="0"/>
              <a:t>IT Staff</a:t>
            </a:r>
            <a:endParaRPr lang="en-US" sz="900" b="1" dirty="0"/>
          </a:p>
        </p:txBody>
      </p:sp>
      <p:grpSp>
        <p:nvGrpSpPr>
          <p:cNvPr id="675" name="Group 530"/>
          <p:cNvGrpSpPr>
            <a:grpSpLocks/>
          </p:cNvGrpSpPr>
          <p:nvPr/>
        </p:nvGrpSpPr>
        <p:grpSpPr bwMode="auto">
          <a:xfrm>
            <a:off x="2095659" y="3968304"/>
            <a:ext cx="668799" cy="255082"/>
            <a:chOff x="4278" y="2989"/>
            <a:chExt cx="1214" cy="426"/>
          </a:xfrm>
        </p:grpSpPr>
        <p:pic>
          <p:nvPicPr>
            <p:cNvPr id="863" name="Picture 531"/>
            <p:cNvPicPr>
              <a:picLocks noChangeAspect="1" noChangeArrowheads="1"/>
            </p:cNvPicPr>
            <p:nvPr/>
          </p:nvPicPr>
          <p:blipFill>
            <a:blip r:embed="rId11" cstate="print">
              <a:lum bright="18000"/>
            </a:blip>
            <a:srcRect/>
            <a:stretch>
              <a:fillRect/>
            </a:stretch>
          </p:blipFill>
          <p:spPr bwMode="gray">
            <a:xfrm>
              <a:off x="4278" y="3245"/>
              <a:ext cx="1214" cy="170"/>
            </a:xfrm>
            <a:prstGeom prst="rect">
              <a:avLst/>
            </a:prstGeom>
            <a:noFill/>
            <a:ln w="9525">
              <a:miter lim="800000"/>
              <a:headEnd/>
              <a:tailEnd/>
            </a:ln>
            <a:effectLst/>
          </p:spPr>
        </p:pic>
        <p:grpSp>
          <p:nvGrpSpPr>
            <p:cNvPr id="676" name="Group 532"/>
            <p:cNvGrpSpPr>
              <a:grpSpLocks/>
            </p:cNvGrpSpPr>
            <p:nvPr/>
          </p:nvGrpSpPr>
          <p:grpSpPr bwMode="auto">
            <a:xfrm>
              <a:off x="4362" y="2989"/>
              <a:ext cx="1065" cy="324"/>
              <a:chOff x="4360" y="2989"/>
              <a:chExt cx="1065" cy="324"/>
            </a:xfrm>
          </p:grpSpPr>
          <p:sp>
            <p:nvSpPr>
              <p:cNvPr id="865" name="Freeform 533"/>
              <p:cNvSpPr>
                <a:spLocks/>
              </p:cNvSpPr>
              <p:nvPr/>
            </p:nvSpPr>
            <p:spPr bwMode="gray">
              <a:xfrm>
                <a:off x="4409" y="3262"/>
                <a:ext cx="967" cy="51"/>
              </a:xfrm>
              <a:custGeom>
                <a:avLst/>
                <a:gdLst/>
                <a:ahLst/>
                <a:cxnLst>
                  <a:cxn ang="0">
                    <a:pos x="3413" y="258"/>
                  </a:cxn>
                  <a:cxn ang="0">
                    <a:pos x="265" y="258"/>
                  </a:cxn>
                  <a:cxn ang="0">
                    <a:pos x="0" y="0"/>
                  </a:cxn>
                  <a:cxn ang="0">
                    <a:pos x="3619" y="0"/>
                  </a:cxn>
                  <a:cxn ang="0">
                    <a:pos x="3413" y="258"/>
                  </a:cxn>
                </a:cxnLst>
                <a:rect l="0" t="0" r="r" b="b"/>
                <a:pathLst>
                  <a:path w="3619" h="258">
                    <a:moveTo>
                      <a:pt x="3413" y="258"/>
                    </a:moveTo>
                    <a:lnTo>
                      <a:pt x="265" y="258"/>
                    </a:lnTo>
                    <a:lnTo>
                      <a:pt x="0" y="0"/>
                    </a:lnTo>
                    <a:lnTo>
                      <a:pt x="3619" y="0"/>
                    </a:lnTo>
                    <a:lnTo>
                      <a:pt x="3413" y="258"/>
                    </a:lnTo>
                    <a:close/>
                  </a:path>
                </a:pathLst>
              </a:custGeom>
              <a:gradFill rotWithShape="1">
                <a:gsLst>
                  <a:gs pos="0">
                    <a:srgbClr val="333333"/>
                  </a:gs>
                  <a:gs pos="100000">
                    <a:srgbClr val="969696"/>
                  </a:gs>
                </a:gsLst>
                <a:lin ang="5400000" scaled="1"/>
              </a:gradFill>
              <a:ln w="9525">
                <a:noFill/>
                <a:round/>
                <a:headEnd/>
                <a:tailEnd/>
              </a:ln>
            </p:spPr>
            <p:txBody>
              <a:bodyPr>
                <a:prstTxWarp prst="textNoShape">
                  <a:avLst/>
                </a:prstTxWarp>
              </a:bodyPr>
              <a:lstStyle/>
              <a:p>
                <a:endParaRPr lang="en-US"/>
              </a:p>
            </p:txBody>
          </p:sp>
          <p:sp>
            <p:nvSpPr>
              <p:cNvPr id="866" name="Freeform 534"/>
              <p:cNvSpPr>
                <a:spLocks/>
              </p:cNvSpPr>
              <p:nvPr/>
            </p:nvSpPr>
            <p:spPr bwMode="gray">
              <a:xfrm>
                <a:off x="4360" y="3001"/>
                <a:ext cx="1065" cy="263"/>
              </a:xfrm>
              <a:custGeom>
                <a:avLst/>
                <a:gdLst/>
                <a:ahLst/>
                <a:cxnLst>
                  <a:cxn ang="0">
                    <a:pos x="1605" y="246"/>
                  </a:cxn>
                  <a:cxn ang="0">
                    <a:pos x="1676" y="375"/>
                  </a:cxn>
                  <a:cxn ang="0">
                    <a:pos x="1588" y="417"/>
                  </a:cxn>
                  <a:cxn ang="0">
                    <a:pos x="103" y="417"/>
                  </a:cxn>
                  <a:cxn ang="0">
                    <a:pos x="14" y="375"/>
                  </a:cxn>
                  <a:cxn ang="0">
                    <a:pos x="71" y="246"/>
                  </a:cxn>
                  <a:cxn ang="0">
                    <a:pos x="356" y="31"/>
                  </a:cxn>
                  <a:cxn ang="0">
                    <a:pos x="444" y="6"/>
                  </a:cxn>
                  <a:cxn ang="0">
                    <a:pos x="1107" y="7"/>
                  </a:cxn>
                  <a:cxn ang="0">
                    <a:pos x="1216" y="23"/>
                  </a:cxn>
                  <a:cxn ang="0">
                    <a:pos x="1605" y="246"/>
                  </a:cxn>
                </a:cxnLst>
                <a:rect l="0" t="0" r="r" b="b"/>
                <a:pathLst>
                  <a:path w="1686" h="417">
                    <a:moveTo>
                      <a:pt x="1605" y="246"/>
                    </a:moveTo>
                    <a:cubicBezTo>
                      <a:pt x="1686" y="257"/>
                      <a:pt x="1676" y="375"/>
                      <a:pt x="1676" y="375"/>
                    </a:cubicBezTo>
                    <a:cubicBezTo>
                      <a:pt x="1676" y="398"/>
                      <a:pt x="1637" y="417"/>
                      <a:pt x="1588" y="417"/>
                    </a:cubicBezTo>
                    <a:cubicBezTo>
                      <a:pt x="103" y="417"/>
                      <a:pt x="103" y="417"/>
                      <a:pt x="103" y="417"/>
                    </a:cubicBezTo>
                    <a:cubicBezTo>
                      <a:pt x="54" y="417"/>
                      <a:pt x="14" y="398"/>
                      <a:pt x="14" y="375"/>
                    </a:cubicBezTo>
                    <a:cubicBezTo>
                      <a:pt x="14" y="375"/>
                      <a:pt x="0" y="296"/>
                      <a:pt x="71" y="246"/>
                    </a:cubicBezTo>
                    <a:cubicBezTo>
                      <a:pt x="222" y="141"/>
                      <a:pt x="356" y="31"/>
                      <a:pt x="356" y="31"/>
                    </a:cubicBezTo>
                    <a:cubicBezTo>
                      <a:pt x="356" y="8"/>
                      <a:pt x="395" y="6"/>
                      <a:pt x="444" y="6"/>
                    </a:cubicBezTo>
                    <a:cubicBezTo>
                      <a:pt x="1107" y="7"/>
                      <a:pt x="1107" y="7"/>
                      <a:pt x="1107" y="7"/>
                    </a:cubicBezTo>
                    <a:cubicBezTo>
                      <a:pt x="1156" y="7"/>
                      <a:pt x="1216" y="0"/>
                      <a:pt x="1216" y="23"/>
                    </a:cubicBezTo>
                    <a:cubicBezTo>
                      <a:pt x="1216" y="23"/>
                      <a:pt x="1402" y="220"/>
                      <a:pt x="1605" y="246"/>
                    </a:cubicBezTo>
                    <a:close/>
                  </a:path>
                </a:pathLst>
              </a:custGeom>
              <a:gradFill rotWithShape="1">
                <a:gsLst>
                  <a:gs pos="0">
                    <a:srgbClr val="5F5F5F"/>
                  </a:gs>
                  <a:gs pos="100000">
                    <a:schemeClr val="tx1"/>
                  </a:gs>
                </a:gsLst>
                <a:lin ang="5400000" scaled="1"/>
              </a:gradFill>
              <a:ln w="6350">
                <a:noFill/>
                <a:round/>
                <a:headEnd/>
                <a:tailEnd/>
              </a:ln>
            </p:spPr>
            <p:txBody>
              <a:bodyPr>
                <a:prstTxWarp prst="textNoShape">
                  <a:avLst/>
                </a:prstTxWarp>
              </a:bodyPr>
              <a:lstStyle/>
              <a:p>
                <a:endParaRPr lang="en-US"/>
              </a:p>
            </p:txBody>
          </p:sp>
          <p:sp>
            <p:nvSpPr>
              <p:cNvPr id="867" name="Freeform 535"/>
              <p:cNvSpPr>
                <a:spLocks/>
              </p:cNvSpPr>
              <p:nvPr/>
            </p:nvSpPr>
            <p:spPr bwMode="gray">
              <a:xfrm>
                <a:off x="4639" y="3120"/>
                <a:ext cx="503" cy="126"/>
              </a:xfrm>
              <a:custGeom>
                <a:avLst/>
                <a:gdLst/>
                <a:ahLst/>
                <a:cxnLst>
                  <a:cxn ang="0">
                    <a:pos x="797" y="168"/>
                  </a:cxn>
                  <a:cxn ang="0">
                    <a:pos x="773" y="200"/>
                  </a:cxn>
                  <a:cxn ang="0">
                    <a:pos x="24" y="200"/>
                  </a:cxn>
                  <a:cxn ang="0">
                    <a:pos x="0" y="168"/>
                  </a:cxn>
                  <a:cxn ang="0">
                    <a:pos x="0" y="32"/>
                  </a:cxn>
                  <a:cxn ang="0">
                    <a:pos x="24" y="0"/>
                  </a:cxn>
                  <a:cxn ang="0">
                    <a:pos x="773" y="0"/>
                  </a:cxn>
                  <a:cxn ang="0">
                    <a:pos x="797" y="32"/>
                  </a:cxn>
                  <a:cxn ang="0">
                    <a:pos x="797" y="168"/>
                  </a:cxn>
                </a:cxnLst>
                <a:rect l="0" t="0" r="r" b="b"/>
                <a:pathLst>
                  <a:path w="797" h="200">
                    <a:moveTo>
                      <a:pt x="797" y="168"/>
                    </a:moveTo>
                    <a:cubicBezTo>
                      <a:pt x="797" y="186"/>
                      <a:pt x="786" y="200"/>
                      <a:pt x="773" y="200"/>
                    </a:cubicBezTo>
                    <a:cubicBezTo>
                      <a:pt x="24" y="200"/>
                      <a:pt x="24" y="200"/>
                      <a:pt x="24" y="200"/>
                    </a:cubicBezTo>
                    <a:cubicBezTo>
                      <a:pt x="10" y="200"/>
                      <a:pt x="0" y="186"/>
                      <a:pt x="0" y="168"/>
                    </a:cubicBezTo>
                    <a:cubicBezTo>
                      <a:pt x="0" y="32"/>
                      <a:pt x="0" y="32"/>
                      <a:pt x="0" y="32"/>
                    </a:cubicBezTo>
                    <a:cubicBezTo>
                      <a:pt x="0" y="14"/>
                      <a:pt x="10" y="0"/>
                      <a:pt x="24" y="0"/>
                    </a:cubicBezTo>
                    <a:cubicBezTo>
                      <a:pt x="773" y="0"/>
                      <a:pt x="773" y="0"/>
                      <a:pt x="773" y="0"/>
                    </a:cubicBezTo>
                    <a:cubicBezTo>
                      <a:pt x="786" y="0"/>
                      <a:pt x="797" y="14"/>
                      <a:pt x="797" y="32"/>
                    </a:cubicBezTo>
                    <a:lnTo>
                      <a:pt x="797" y="168"/>
                    </a:lnTo>
                    <a:close/>
                  </a:path>
                </a:pathLst>
              </a:custGeom>
              <a:gradFill rotWithShape="1">
                <a:gsLst>
                  <a:gs pos="0">
                    <a:schemeClr val="tx1">
                      <a:gamma/>
                      <a:tint val="26667"/>
                      <a:invGamma/>
                    </a:schemeClr>
                  </a:gs>
                  <a:gs pos="100000">
                    <a:schemeClr val="tx1"/>
                  </a:gs>
                </a:gsLst>
                <a:lin ang="5400000" scaled="1"/>
              </a:gradFill>
              <a:ln w="9525">
                <a:noFill/>
                <a:round/>
                <a:headEnd/>
                <a:tailEnd/>
              </a:ln>
            </p:spPr>
            <p:txBody>
              <a:bodyPr>
                <a:prstTxWarp prst="textNoShape">
                  <a:avLst/>
                </a:prstTxWarp>
              </a:bodyPr>
              <a:lstStyle/>
              <a:p>
                <a:endParaRPr lang="en-US"/>
              </a:p>
            </p:txBody>
          </p:sp>
          <p:sp>
            <p:nvSpPr>
              <p:cNvPr id="868" name="Freeform 536"/>
              <p:cNvSpPr>
                <a:spLocks/>
              </p:cNvSpPr>
              <p:nvPr/>
            </p:nvSpPr>
            <p:spPr bwMode="gray">
              <a:xfrm>
                <a:off x="4401" y="2989"/>
                <a:ext cx="982" cy="174"/>
              </a:xfrm>
              <a:custGeom>
                <a:avLst/>
                <a:gdLst/>
                <a:ahLst/>
                <a:cxnLst>
                  <a:cxn ang="0">
                    <a:pos x="1554" y="262"/>
                  </a:cxn>
                  <a:cxn ang="0">
                    <a:pos x="1471" y="276"/>
                  </a:cxn>
                  <a:cxn ang="0">
                    <a:pos x="83" y="276"/>
                  </a:cxn>
                  <a:cxn ang="0">
                    <a:pos x="0" y="262"/>
                  </a:cxn>
                  <a:cxn ang="0">
                    <a:pos x="300" y="18"/>
                  </a:cxn>
                  <a:cxn ang="0">
                    <a:pos x="400" y="4"/>
                  </a:cxn>
                  <a:cxn ang="0">
                    <a:pos x="760" y="0"/>
                  </a:cxn>
                  <a:cxn ang="0">
                    <a:pos x="1077" y="4"/>
                  </a:cxn>
                  <a:cxn ang="0">
                    <a:pos x="1177" y="20"/>
                  </a:cxn>
                  <a:cxn ang="0">
                    <a:pos x="1554" y="262"/>
                  </a:cxn>
                </a:cxnLst>
                <a:rect l="0" t="0" r="r" b="b"/>
                <a:pathLst>
                  <a:path w="1554" h="276">
                    <a:moveTo>
                      <a:pt x="1554" y="262"/>
                    </a:moveTo>
                    <a:cubicBezTo>
                      <a:pt x="1554" y="270"/>
                      <a:pt x="1517" y="276"/>
                      <a:pt x="1471" y="276"/>
                    </a:cubicBezTo>
                    <a:cubicBezTo>
                      <a:pt x="83" y="276"/>
                      <a:pt x="83" y="276"/>
                      <a:pt x="83" y="276"/>
                    </a:cubicBezTo>
                    <a:cubicBezTo>
                      <a:pt x="37" y="276"/>
                      <a:pt x="0" y="270"/>
                      <a:pt x="0" y="262"/>
                    </a:cubicBezTo>
                    <a:cubicBezTo>
                      <a:pt x="300" y="18"/>
                      <a:pt x="300" y="18"/>
                      <a:pt x="300" y="18"/>
                    </a:cubicBezTo>
                    <a:cubicBezTo>
                      <a:pt x="300" y="10"/>
                      <a:pt x="354" y="4"/>
                      <a:pt x="400" y="4"/>
                    </a:cubicBezTo>
                    <a:cubicBezTo>
                      <a:pt x="400" y="4"/>
                      <a:pt x="670" y="0"/>
                      <a:pt x="760" y="0"/>
                    </a:cubicBezTo>
                    <a:cubicBezTo>
                      <a:pt x="840" y="0"/>
                      <a:pt x="1077" y="4"/>
                      <a:pt x="1077" y="4"/>
                    </a:cubicBezTo>
                    <a:cubicBezTo>
                      <a:pt x="1123" y="4"/>
                      <a:pt x="1177" y="12"/>
                      <a:pt x="1177" y="20"/>
                    </a:cubicBezTo>
                    <a:lnTo>
                      <a:pt x="1554" y="262"/>
                    </a:lnTo>
                    <a:close/>
                  </a:path>
                </a:pathLst>
              </a:custGeom>
              <a:gradFill rotWithShape="1">
                <a:gsLst>
                  <a:gs pos="0">
                    <a:srgbClr val="BABABA"/>
                  </a:gs>
                  <a:gs pos="100000">
                    <a:srgbClr val="DFE5E5"/>
                  </a:gs>
                </a:gsLst>
                <a:lin ang="2700000" scaled="1"/>
              </a:gradFill>
              <a:ln w="9525">
                <a:noFill/>
                <a:round/>
                <a:headEnd/>
                <a:tailEnd/>
              </a:ln>
            </p:spPr>
            <p:txBody>
              <a:bodyPr>
                <a:prstTxWarp prst="textNoShape">
                  <a:avLst/>
                </a:prstTxWarp>
              </a:bodyPr>
              <a:lstStyle/>
              <a:p>
                <a:endParaRPr lang="en-US"/>
              </a:p>
            </p:txBody>
          </p:sp>
          <p:sp>
            <p:nvSpPr>
              <p:cNvPr id="869" name="Freeform 537"/>
              <p:cNvSpPr>
                <a:spLocks/>
              </p:cNvSpPr>
              <p:nvPr/>
            </p:nvSpPr>
            <p:spPr bwMode="gray">
              <a:xfrm>
                <a:off x="4837" y="2993"/>
                <a:ext cx="545" cy="167"/>
              </a:xfrm>
              <a:custGeom>
                <a:avLst/>
                <a:gdLst/>
                <a:ahLst/>
                <a:cxnLst>
                  <a:cxn ang="0">
                    <a:pos x="0" y="0"/>
                  </a:cxn>
                  <a:cxn ang="0">
                    <a:pos x="248" y="165"/>
                  </a:cxn>
                  <a:cxn ang="0">
                    <a:pos x="536" y="167"/>
                  </a:cxn>
                  <a:cxn ang="0">
                    <a:pos x="545" y="162"/>
                  </a:cxn>
                  <a:cxn ang="0">
                    <a:pos x="293" y="2"/>
                  </a:cxn>
                  <a:cxn ang="0">
                    <a:pos x="275" y="0"/>
                  </a:cxn>
                  <a:cxn ang="0">
                    <a:pos x="0" y="0"/>
                  </a:cxn>
                </a:cxnLst>
                <a:rect l="0" t="0" r="r" b="b"/>
                <a:pathLst>
                  <a:path w="545" h="167">
                    <a:moveTo>
                      <a:pt x="0" y="0"/>
                    </a:moveTo>
                    <a:lnTo>
                      <a:pt x="248" y="165"/>
                    </a:lnTo>
                    <a:lnTo>
                      <a:pt x="536" y="167"/>
                    </a:lnTo>
                    <a:lnTo>
                      <a:pt x="545" y="162"/>
                    </a:lnTo>
                    <a:lnTo>
                      <a:pt x="293" y="2"/>
                    </a:lnTo>
                    <a:lnTo>
                      <a:pt x="275" y="0"/>
                    </a:lnTo>
                    <a:lnTo>
                      <a:pt x="0" y="0"/>
                    </a:lnTo>
                    <a:close/>
                  </a:path>
                </a:pathLst>
              </a:custGeom>
              <a:gradFill rotWithShape="1">
                <a:gsLst>
                  <a:gs pos="0">
                    <a:srgbClr val="949494"/>
                  </a:gs>
                  <a:gs pos="100000">
                    <a:srgbClr val="DDDDDD"/>
                  </a:gs>
                </a:gsLst>
                <a:lin ang="5400000" scaled="1"/>
              </a:gradFill>
              <a:ln w="9525">
                <a:noFill/>
                <a:round/>
                <a:headEnd/>
                <a:tailEnd/>
              </a:ln>
            </p:spPr>
            <p:txBody>
              <a:bodyPr>
                <a:prstTxWarp prst="textNoShape">
                  <a:avLst/>
                </a:prstTxWarp>
              </a:bodyPr>
              <a:lstStyle/>
              <a:p>
                <a:endParaRPr lang="en-US"/>
              </a:p>
            </p:txBody>
          </p:sp>
          <p:sp>
            <p:nvSpPr>
              <p:cNvPr id="870" name="Oval 539"/>
              <p:cNvSpPr>
                <a:spLocks noChangeArrowheads="1"/>
              </p:cNvSpPr>
              <p:nvPr/>
            </p:nvSpPr>
            <p:spPr bwMode="gray">
              <a:xfrm>
                <a:off x="5304" y="3189"/>
                <a:ext cx="47" cy="47"/>
              </a:xfrm>
              <a:prstGeom prst="ellipse">
                <a:avLst/>
              </a:prstGeom>
              <a:solidFill>
                <a:srgbClr val="545454"/>
              </a:solidFill>
              <a:ln w="9525">
                <a:noFill/>
                <a:round/>
                <a:headEnd/>
                <a:tailEnd/>
              </a:ln>
            </p:spPr>
            <p:txBody>
              <a:bodyPr>
                <a:prstTxWarp prst="textNoShape">
                  <a:avLst/>
                </a:prstTxWarp>
              </a:bodyPr>
              <a:lstStyle/>
              <a:p>
                <a:endParaRPr lang="en-US"/>
              </a:p>
            </p:txBody>
          </p:sp>
          <p:sp>
            <p:nvSpPr>
              <p:cNvPr id="871" name="Freeform 540"/>
              <p:cNvSpPr>
                <a:spLocks/>
              </p:cNvSpPr>
              <p:nvPr/>
            </p:nvSpPr>
            <p:spPr bwMode="gray">
              <a:xfrm>
                <a:off x="5306" y="3202"/>
                <a:ext cx="44" cy="34"/>
              </a:xfrm>
              <a:custGeom>
                <a:avLst/>
                <a:gdLst/>
                <a:ahLst/>
                <a:cxnLst>
                  <a:cxn ang="0">
                    <a:pos x="608" y="168"/>
                  </a:cxn>
                  <a:cxn ang="0">
                    <a:pos x="304" y="472"/>
                  </a:cxn>
                  <a:cxn ang="0">
                    <a:pos x="0" y="168"/>
                  </a:cxn>
                  <a:cxn ang="0">
                    <a:pos x="608" y="168"/>
                  </a:cxn>
                </a:cxnLst>
                <a:rect l="0" t="0" r="r" b="b"/>
                <a:pathLst>
                  <a:path w="608" h="472">
                    <a:moveTo>
                      <a:pt x="608" y="168"/>
                    </a:moveTo>
                    <a:cubicBezTo>
                      <a:pt x="608" y="336"/>
                      <a:pt x="472" y="472"/>
                      <a:pt x="304" y="472"/>
                    </a:cubicBezTo>
                    <a:cubicBezTo>
                      <a:pt x="136" y="472"/>
                      <a:pt x="0" y="336"/>
                      <a:pt x="0" y="168"/>
                    </a:cubicBezTo>
                    <a:cubicBezTo>
                      <a:pt x="0" y="0"/>
                      <a:pt x="608" y="0"/>
                      <a:pt x="608" y="168"/>
                    </a:cubicBezTo>
                    <a:close/>
                  </a:path>
                </a:pathLst>
              </a:custGeom>
              <a:solidFill>
                <a:srgbClr val="303030"/>
              </a:solidFill>
              <a:ln w="9525">
                <a:noFill/>
                <a:round/>
                <a:headEnd/>
                <a:tailEnd/>
              </a:ln>
            </p:spPr>
            <p:txBody>
              <a:bodyPr>
                <a:prstTxWarp prst="textNoShape">
                  <a:avLst/>
                </a:prstTxWarp>
              </a:bodyPr>
              <a:lstStyle/>
              <a:p>
                <a:endParaRPr lang="en-US"/>
              </a:p>
            </p:txBody>
          </p:sp>
        </p:grpSp>
      </p:grpSp>
      <p:cxnSp>
        <p:nvCxnSpPr>
          <p:cNvPr id="872" name="Straight Connector 1278"/>
          <p:cNvCxnSpPr/>
          <p:nvPr/>
        </p:nvCxnSpPr>
        <p:spPr bwMode="auto">
          <a:xfrm rot="16200000" flipV="1">
            <a:off x="2106735" y="4569380"/>
            <a:ext cx="1519789" cy="875361"/>
          </a:xfrm>
          <a:prstGeom prst="line">
            <a:avLst/>
          </a:prstGeom>
          <a:solidFill>
            <a:schemeClr val="accent1"/>
          </a:solidFill>
          <a:ln w="25400" cap="flat" cmpd="sng" algn="ctr">
            <a:solidFill>
              <a:schemeClr val="tx2">
                <a:lumMod val="65000"/>
                <a:lumOff val="35000"/>
              </a:schemeClr>
            </a:solidFill>
            <a:prstDash val="sysDash"/>
            <a:round/>
            <a:headEnd type="triangle" w="med" len="med"/>
            <a:tailEnd type="triangle" w="med" len="med"/>
          </a:ln>
          <a:effectLst/>
        </p:spPr>
      </p:cxnSp>
      <p:cxnSp>
        <p:nvCxnSpPr>
          <p:cNvPr id="873" name="Straight Connector 1280"/>
          <p:cNvCxnSpPr/>
          <p:nvPr/>
        </p:nvCxnSpPr>
        <p:spPr bwMode="auto">
          <a:xfrm rot="16200000" flipV="1">
            <a:off x="2665269" y="4857749"/>
            <a:ext cx="1423556" cy="290947"/>
          </a:xfrm>
          <a:prstGeom prst="line">
            <a:avLst/>
          </a:prstGeom>
          <a:solidFill>
            <a:schemeClr val="accent1"/>
          </a:solidFill>
          <a:ln w="25400" cap="flat" cmpd="sng" algn="ctr">
            <a:solidFill>
              <a:schemeClr val="tx2">
                <a:lumMod val="65000"/>
                <a:lumOff val="35000"/>
              </a:schemeClr>
            </a:solidFill>
            <a:prstDash val="sysDash"/>
            <a:round/>
            <a:headEnd type="triangle" w="med" len="med"/>
            <a:tailEnd type="triangle" w="med" len="med"/>
          </a:ln>
          <a:effectLst/>
        </p:spPr>
      </p:cxnSp>
      <p:cxnSp>
        <p:nvCxnSpPr>
          <p:cNvPr id="874" name="Straight Connector 1283"/>
          <p:cNvCxnSpPr>
            <a:endCxn id="433" idx="2"/>
          </p:cNvCxnSpPr>
          <p:nvPr/>
        </p:nvCxnSpPr>
        <p:spPr bwMode="auto">
          <a:xfrm flipV="1">
            <a:off x="4457700" y="4250735"/>
            <a:ext cx="3917380" cy="1921465"/>
          </a:xfrm>
          <a:prstGeom prst="line">
            <a:avLst/>
          </a:prstGeom>
          <a:solidFill>
            <a:schemeClr val="accent1"/>
          </a:solidFill>
          <a:ln w="25400" cap="flat" cmpd="sng" algn="ctr">
            <a:solidFill>
              <a:schemeClr val="tx2">
                <a:lumMod val="65000"/>
                <a:lumOff val="35000"/>
              </a:schemeClr>
            </a:solidFill>
            <a:prstDash val="sysDash"/>
            <a:round/>
            <a:headEnd type="triangle" w="med" len="med"/>
            <a:tailEnd type="triangle" w="med" len="med"/>
          </a:ln>
          <a:effectLst/>
        </p:spPr>
      </p:cxnSp>
      <p:cxnSp>
        <p:nvCxnSpPr>
          <p:cNvPr id="875" name="Straight Connector 1286"/>
          <p:cNvCxnSpPr/>
          <p:nvPr/>
        </p:nvCxnSpPr>
        <p:spPr bwMode="auto">
          <a:xfrm rot="5400000" flipH="1" flipV="1">
            <a:off x="3152755" y="4810895"/>
            <a:ext cx="1502468" cy="326524"/>
          </a:xfrm>
          <a:prstGeom prst="line">
            <a:avLst/>
          </a:prstGeom>
          <a:solidFill>
            <a:schemeClr val="accent1"/>
          </a:solidFill>
          <a:ln w="25400" cap="flat" cmpd="sng" algn="ctr">
            <a:solidFill>
              <a:schemeClr val="tx2">
                <a:lumMod val="65000"/>
                <a:lumOff val="35000"/>
              </a:schemeClr>
            </a:solidFill>
            <a:prstDash val="sysDash"/>
            <a:round/>
            <a:headEnd type="triangle" w="med" len="med"/>
            <a:tailEnd type="triangle" w="med" len="med"/>
          </a:ln>
          <a:effectLst/>
        </p:spPr>
      </p:cxnSp>
      <p:cxnSp>
        <p:nvCxnSpPr>
          <p:cNvPr id="876" name="Straight Connector 1289"/>
          <p:cNvCxnSpPr/>
          <p:nvPr/>
        </p:nvCxnSpPr>
        <p:spPr bwMode="auto">
          <a:xfrm rot="5400000" flipH="1" flipV="1">
            <a:off x="3708667" y="4525146"/>
            <a:ext cx="1450515" cy="908413"/>
          </a:xfrm>
          <a:prstGeom prst="line">
            <a:avLst/>
          </a:prstGeom>
          <a:solidFill>
            <a:schemeClr val="accent1"/>
          </a:solidFill>
          <a:ln w="25400" cap="flat" cmpd="sng" algn="ctr">
            <a:solidFill>
              <a:schemeClr val="tx2">
                <a:lumMod val="65000"/>
                <a:lumOff val="35000"/>
              </a:schemeClr>
            </a:solidFill>
            <a:prstDash val="sysDash"/>
            <a:round/>
            <a:headEnd type="triangle" w="med" len="med"/>
            <a:tailEnd type="triangle" w="med" len="med"/>
          </a:ln>
          <a:effectLst/>
        </p:spPr>
      </p:cxnSp>
      <p:pic>
        <p:nvPicPr>
          <p:cNvPr id="877" name="Picture 20" descr="front_DSC00517"/>
          <p:cNvPicPr>
            <a:picLocks noChangeAspect="1" noChangeArrowheads="1"/>
          </p:cNvPicPr>
          <p:nvPr/>
        </p:nvPicPr>
        <p:blipFill>
          <a:blip r:embed="rId12" cstate="print"/>
          <a:srcRect t="6723"/>
          <a:stretch>
            <a:fillRect/>
          </a:stretch>
        </p:blipFill>
        <p:spPr bwMode="auto">
          <a:xfrm>
            <a:off x="3092236" y="5814557"/>
            <a:ext cx="1324423" cy="467844"/>
          </a:xfrm>
          <a:prstGeom prst="rect">
            <a:avLst/>
          </a:prstGeom>
          <a:noFill/>
          <a:ln w="9525">
            <a:noFill/>
            <a:miter lim="800000"/>
            <a:headEnd/>
            <a:tailEnd/>
          </a:ln>
        </p:spPr>
      </p:pic>
      <p:cxnSp>
        <p:nvCxnSpPr>
          <p:cNvPr id="878" name="Straight Connector 1297"/>
          <p:cNvCxnSpPr/>
          <p:nvPr/>
        </p:nvCxnSpPr>
        <p:spPr bwMode="auto">
          <a:xfrm flipV="1">
            <a:off x="4187536" y="4247166"/>
            <a:ext cx="1878230" cy="1519789"/>
          </a:xfrm>
          <a:prstGeom prst="line">
            <a:avLst/>
          </a:prstGeom>
          <a:solidFill>
            <a:schemeClr val="accent1"/>
          </a:solidFill>
          <a:ln w="25400" cap="flat" cmpd="sng" algn="ctr">
            <a:solidFill>
              <a:schemeClr val="tx2">
                <a:lumMod val="65000"/>
                <a:lumOff val="35000"/>
              </a:schemeClr>
            </a:solidFill>
            <a:prstDash val="sysDash"/>
            <a:round/>
            <a:headEnd type="triangle" w="med" len="med"/>
            <a:tailEnd type="triangle" w="med" len="med"/>
          </a:ln>
          <a:effectLst/>
        </p:spPr>
      </p:cxnSp>
      <p:cxnSp>
        <p:nvCxnSpPr>
          <p:cNvPr id="879" name="Straight Connector 1299"/>
          <p:cNvCxnSpPr/>
          <p:nvPr/>
        </p:nvCxnSpPr>
        <p:spPr bwMode="auto">
          <a:xfrm flipV="1">
            <a:off x="4333009" y="4267948"/>
            <a:ext cx="2460121" cy="1582134"/>
          </a:xfrm>
          <a:prstGeom prst="line">
            <a:avLst/>
          </a:prstGeom>
          <a:solidFill>
            <a:schemeClr val="accent1"/>
          </a:solidFill>
          <a:ln w="25400" cap="flat" cmpd="sng" algn="ctr">
            <a:solidFill>
              <a:schemeClr val="tx2">
                <a:lumMod val="65000"/>
                <a:lumOff val="35000"/>
              </a:schemeClr>
            </a:solidFill>
            <a:prstDash val="sysDash"/>
            <a:round/>
            <a:headEnd type="triangle" w="med" len="med"/>
            <a:tailEnd type="triangle" w="med" len="med"/>
          </a:ln>
          <a:effectLst/>
        </p:spPr>
      </p:cxnSp>
      <p:cxnSp>
        <p:nvCxnSpPr>
          <p:cNvPr id="880" name="Straight Connector 1301"/>
          <p:cNvCxnSpPr/>
          <p:nvPr/>
        </p:nvCxnSpPr>
        <p:spPr bwMode="auto">
          <a:xfrm flipV="1">
            <a:off x="4468091" y="4247166"/>
            <a:ext cx="2990057" cy="1696434"/>
          </a:xfrm>
          <a:prstGeom prst="line">
            <a:avLst/>
          </a:prstGeom>
          <a:solidFill>
            <a:schemeClr val="accent1"/>
          </a:solidFill>
          <a:ln w="25400" cap="flat" cmpd="sng" algn="ctr">
            <a:solidFill>
              <a:schemeClr val="tx2">
                <a:lumMod val="65000"/>
                <a:lumOff val="35000"/>
              </a:schemeClr>
            </a:solidFill>
            <a:prstDash val="sysDash"/>
            <a:round/>
            <a:headEnd type="triangle" w="med" len="med"/>
            <a:tailEnd type="triangle" w="med" len="med"/>
          </a:ln>
          <a:effectLst/>
        </p:spPr>
      </p:cxnSp>
      <p:grpSp>
        <p:nvGrpSpPr>
          <p:cNvPr id="677" name="Group 1090"/>
          <p:cNvGrpSpPr/>
          <p:nvPr/>
        </p:nvGrpSpPr>
        <p:grpSpPr>
          <a:xfrm>
            <a:off x="5943508" y="5612028"/>
            <a:ext cx="1371600" cy="474133"/>
            <a:chOff x="2844799" y="3691467"/>
            <a:chExt cx="1413934" cy="702733"/>
          </a:xfrm>
        </p:grpSpPr>
        <p:sp>
          <p:nvSpPr>
            <p:cNvPr id="882" name="AutoShape 602"/>
            <p:cNvSpPr>
              <a:spLocks noChangeArrowheads="1"/>
            </p:cNvSpPr>
            <p:nvPr/>
          </p:nvSpPr>
          <p:spPr bwMode="gray">
            <a:xfrm>
              <a:off x="2844799" y="3691467"/>
              <a:ext cx="1413934" cy="702733"/>
            </a:xfrm>
            <a:prstGeom prst="wedgeRectCallout">
              <a:avLst>
                <a:gd name="adj1" fmla="val -137137"/>
                <a:gd name="adj2" fmla="val 59815"/>
              </a:avLst>
            </a:prstGeom>
            <a:solidFill>
              <a:schemeClr val="bg1">
                <a:alpha val="80000"/>
              </a:schemeClr>
            </a:solidFill>
            <a:ln w="9525">
              <a:solidFill>
                <a:srgbClr val="B2B2B2"/>
              </a:solidFill>
              <a:miter lim="800000"/>
              <a:headEnd/>
              <a:tailEnd/>
            </a:ln>
            <a:effectLst>
              <a:outerShdw blurRad="50800" dist="38100" dir="2700000" algn="tl" rotWithShape="0">
                <a:srgbClr val="000000">
                  <a:alpha val="43000"/>
                </a:srgbClr>
              </a:outerShdw>
            </a:effectLst>
          </p:spPr>
          <p:txBody>
            <a:bodyPr>
              <a:prstTxWarp prst="textNoShape">
                <a:avLst/>
              </a:prstTxWarp>
            </a:bodyPr>
            <a:lstStyle/>
            <a:p>
              <a:pPr eaLnBrk="1" hangingPunct="1"/>
              <a:endParaRPr noProof="1">
                <a:ea typeface="Arial" pitchFamily="-109" charset="0"/>
                <a:cs typeface="Arial" pitchFamily="-109" charset="0"/>
              </a:endParaRPr>
            </a:p>
          </p:txBody>
        </p:sp>
        <p:sp>
          <p:nvSpPr>
            <p:cNvPr id="883" name="TextBox 882"/>
            <p:cNvSpPr txBox="1"/>
            <p:nvPr/>
          </p:nvSpPr>
          <p:spPr>
            <a:xfrm>
              <a:off x="2895600" y="3716867"/>
              <a:ext cx="1261533" cy="461665"/>
            </a:xfrm>
            <a:prstGeom prst="rect">
              <a:avLst/>
            </a:prstGeom>
            <a:noFill/>
          </p:spPr>
          <p:txBody>
            <a:bodyPr wrap="square" rtlCol="0">
              <a:spAutoFit/>
            </a:bodyPr>
            <a:lstStyle/>
            <a:p>
              <a:pPr algn="ctr"/>
              <a:r>
                <a:rPr lang="en-US" sz="1200" dirty="0" smtClean="0"/>
                <a:t>Real-time</a:t>
              </a:r>
            </a:p>
            <a:p>
              <a:pPr algn="ctr"/>
              <a:r>
                <a:rPr lang="en-US" sz="1200" dirty="0" smtClean="0"/>
                <a:t>Monitors</a:t>
              </a:r>
              <a:endParaRPr lang="en-US" sz="1200" dirty="0"/>
            </a:p>
          </p:txBody>
        </p:sp>
      </p:grpSp>
      <p:grpSp>
        <p:nvGrpSpPr>
          <p:cNvPr id="678" name="Group 116"/>
          <p:cNvGrpSpPr/>
          <p:nvPr/>
        </p:nvGrpSpPr>
        <p:grpSpPr>
          <a:xfrm>
            <a:off x="1846118" y="1585702"/>
            <a:ext cx="747643" cy="702255"/>
            <a:chOff x="9271000" y="3722157"/>
            <a:chExt cx="1346200" cy="1150264"/>
          </a:xfrm>
        </p:grpSpPr>
        <p:sp>
          <p:nvSpPr>
            <p:cNvPr id="885" name="AutoShape 26"/>
            <p:cNvSpPr>
              <a:spLocks noChangeArrowheads="1"/>
            </p:cNvSpPr>
            <p:nvPr/>
          </p:nvSpPr>
          <p:spPr bwMode="auto">
            <a:xfrm>
              <a:off x="9402537" y="3722157"/>
              <a:ext cx="1009136" cy="1009136"/>
            </a:xfrm>
            <a:prstGeom prst="roundRect">
              <a:avLst>
                <a:gd name="adj" fmla="val 16667"/>
              </a:avLst>
            </a:prstGeom>
            <a:blipFill dpi="0" rotWithShape="1">
              <a:blip r:embed="rId2" cstate="print"/>
              <a:srcRect/>
              <a:stretch>
                <a:fillRect/>
              </a:stretch>
            </a:blipFill>
            <a:ln w="9525">
              <a:solidFill>
                <a:schemeClr val="tx1"/>
              </a:solidFill>
              <a:round/>
              <a:headEnd/>
              <a:tailEnd/>
            </a:ln>
            <a:effectLst/>
          </p:spPr>
          <p:txBody>
            <a:bodyPr wrap="none" anchor="ctr">
              <a:prstTxWarp prst="textNoShape">
                <a:avLst/>
              </a:prstTxWarp>
            </a:bodyPr>
            <a:lstStyle/>
            <a:p>
              <a:endParaRPr lang="en-US"/>
            </a:p>
          </p:txBody>
        </p:sp>
        <p:pic>
          <p:nvPicPr>
            <p:cNvPr id="886" name="Picture 1308" descr="building.wmf"/>
            <p:cNvPicPr>
              <a:picLocks noChangeAspect="1"/>
            </p:cNvPicPr>
            <p:nvPr/>
          </p:nvPicPr>
          <p:blipFill>
            <a:blip r:embed="rId3"/>
            <a:stretch>
              <a:fillRect/>
            </a:stretch>
          </p:blipFill>
          <p:spPr>
            <a:xfrm>
              <a:off x="9508066" y="3869266"/>
              <a:ext cx="794115" cy="719667"/>
            </a:xfrm>
            <a:prstGeom prst="rect">
              <a:avLst/>
            </a:prstGeom>
          </p:spPr>
        </p:pic>
        <p:pic>
          <p:nvPicPr>
            <p:cNvPr id="887" name="Picture 34" descr="FotoIcon_Rechteck_Rand"/>
            <p:cNvPicPr>
              <a:picLocks noChangeAspect="1" noChangeArrowheads="1"/>
            </p:cNvPicPr>
            <p:nvPr/>
          </p:nvPicPr>
          <p:blipFill>
            <a:blip r:embed="rId4" cstate="print"/>
            <a:srcRect/>
            <a:stretch>
              <a:fillRect/>
            </a:stretch>
          </p:blipFill>
          <p:spPr bwMode="auto">
            <a:xfrm>
              <a:off x="9404593" y="3729693"/>
              <a:ext cx="1000230" cy="998174"/>
            </a:xfrm>
            <a:prstGeom prst="rect">
              <a:avLst/>
            </a:prstGeom>
            <a:noFill/>
          </p:spPr>
        </p:pic>
        <p:pic>
          <p:nvPicPr>
            <p:cNvPr id="888" name="Picture 9"/>
            <p:cNvPicPr>
              <a:picLocks noChangeAspect="1" noChangeArrowheads="1"/>
            </p:cNvPicPr>
            <p:nvPr/>
          </p:nvPicPr>
          <p:blipFill>
            <a:blip r:embed="rId5" cstate="print"/>
            <a:srcRect/>
            <a:stretch>
              <a:fillRect/>
            </a:stretch>
          </p:blipFill>
          <p:spPr bwMode="auto">
            <a:xfrm>
              <a:off x="9271000" y="4588109"/>
              <a:ext cx="1346200" cy="284312"/>
            </a:xfrm>
            <a:prstGeom prst="rect">
              <a:avLst/>
            </a:prstGeom>
            <a:noFill/>
            <a:ln w="9525">
              <a:noFill/>
              <a:miter lim="800000"/>
              <a:headEnd/>
              <a:tailEnd/>
            </a:ln>
            <a:effectLst/>
          </p:spPr>
        </p:pic>
      </p:grpSp>
      <p:cxnSp>
        <p:nvCxnSpPr>
          <p:cNvPr id="889" name="Straight Arrow Connector 1311"/>
          <p:cNvCxnSpPr/>
          <p:nvPr/>
        </p:nvCxnSpPr>
        <p:spPr bwMode="auto">
          <a:xfrm rot="5400000" flipH="1" flipV="1">
            <a:off x="2850439" y="3195409"/>
            <a:ext cx="1609461" cy="1588"/>
          </a:xfrm>
          <a:prstGeom prst="straightConnector1">
            <a:avLst/>
          </a:prstGeom>
          <a:solidFill>
            <a:schemeClr val="accent1"/>
          </a:solidFill>
          <a:ln w="12700" cap="flat" cmpd="sng" algn="ctr">
            <a:solidFill>
              <a:schemeClr val="bg2">
                <a:lumMod val="75000"/>
              </a:schemeClr>
            </a:solidFill>
            <a:prstDash val="sysDash"/>
            <a:round/>
            <a:headEnd type="none"/>
            <a:tailEnd type="none"/>
          </a:ln>
          <a:effectLst/>
        </p:spPr>
      </p:cxnSp>
      <p:cxnSp>
        <p:nvCxnSpPr>
          <p:cNvPr id="890" name="Straight Arrow Connector 1312"/>
          <p:cNvCxnSpPr/>
          <p:nvPr/>
        </p:nvCxnSpPr>
        <p:spPr bwMode="auto">
          <a:xfrm rot="5400000" flipH="1" flipV="1">
            <a:off x="5749503" y="3195410"/>
            <a:ext cx="1609461" cy="1588"/>
          </a:xfrm>
          <a:prstGeom prst="straightConnector1">
            <a:avLst/>
          </a:prstGeom>
          <a:solidFill>
            <a:schemeClr val="accent1"/>
          </a:solidFill>
          <a:ln w="12700" cap="flat" cmpd="sng" algn="ctr">
            <a:solidFill>
              <a:schemeClr val="bg2">
                <a:lumMod val="75000"/>
              </a:schemeClr>
            </a:solidFill>
            <a:prstDash val="sysDash"/>
            <a:round/>
            <a:headEnd type="none"/>
            <a:tailEnd type="none"/>
          </a:ln>
          <a:effectLst/>
        </p:spPr>
      </p:cxnSp>
      <p:cxnSp>
        <p:nvCxnSpPr>
          <p:cNvPr id="891" name="Straight Arrow Connector 1313"/>
          <p:cNvCxnSpPr/>
          <p:nvPr/>
        </p:nvCxnSpPr>
        <p:spPr bwMode="auto">
          <a:xfrm rot="5400000" flipH="1" flipV="1">
            <a:off x="7183448" y="3205801"/>
            <a:ext cx="1609461" cy="1588"/>
          </a:xfrm>
          <a:prstGeom prst="straightConnector1">
            <a:avLst/>
          </a:prstGeom>
          <a:solidFill>
            <a:schemeClr val="accent1"/>
          </a:solidFill>
          <a:ln w="12700" cap="flat" cmpd="sng" algn="ctr">
            <a:solidFill>
              <a:schemeClr val="bg2">
                <a:lumMod val="75000"/>
              </a:schemeClr>
            </a:solidFill>
            <a:prstDash val="sysDash"/>
            <a:round/>
            <a:headEnd type="none"/>
            <a:tailEnd type="non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77"/>
                                        </p:tgtEl>
                                        <p:attrNameLst>
                                          <p:attrName>style.visibility</p:attrName>
                                        </p:attrNameLst>
                                      </p:cBhvr>
                                      <p:to>
                                        <p:strVal val="visible"/>
                                      </p:to>
                                    </p:set>
                                    <p:animEffect transition="in" filter="wipe(up)">
                                      <p:cBhvr>
                                        <p:cTn id="13" dur="500"/>
                                        <p:tgtEl>
                                          <p:spTgt spid="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a:spLocks noGrp="1"/>
          </p:cNvSpPr>
          <p:nvPr>
            <p:ph type="sldNum" sz="quarter" idx="4294967295"/>
          </p:nvPr>
        </p:nvSpPr>
        <p:spPr>
          <a:xfrm>
            <a:off x="8305800" y="6400800"/>
            <a:ext cx="522288" cy="228600"/>
          </a:xfrm>
          <a:prstGeom prst="rect">
            <a:avLst/>
          </a:prstGeom>
          <a:noFill/>
        </p:spPr>
        <p:txBody>
          <a:bodyPr/>
          <a:lstStyle/>
          <a:p>
            <a:fld id="{F8C99EA9-B916-472F-8779-8ABAB4D7EC49}" type="slidenum">
              <a:rPr lang="zh-CN" altLang="en-US">
                <a:latin typeface="Arial" pitchFamily="34" charset="0"/>
              </a:rPr>
              <a:pPr/>
              <a:t>6</a:t>
            </a:fld>
            <a:endParaRPr lang="en-US" altLang="zh-CN">
              <a:latin typeface="Arial" pitchFamily="34" charset="0"/>
            </a:endParaRPr>
          </a:p>
        </p:txBody>
      </p:sp>
      <p:sp>
        <p:nvSpPr>
          <p:cNvPr id="10243" name="Rectangle 3"/>
          <p:cNvSpPr>
            <a:spLocks noGrp="1" noChangeArrowheads="1"/>
          </p:cNvSpPr>
          <p:nvPr>
            <p:ph type="title"/>
          </p:nvPr>
        </p:nvSpPr>
        <p:spPr>
          <a:xfrm>
            <a:off x="228600" y="228600"/>
            <a:ext cx="8229600" cy="533400"/>
          </a:xfrm>
        </p:spPr>
        <p:txBody>
          <a:bodyPr>
            <a:normAutofit fontScale="90000"/>
          </a:bodyPr>
          <a:lstStyle/>
          <a:p>
            <a:pPr eaLnBrk="1" hangingPunct="1"/>
            <a:r>
              <a:rPr lang="en-US" altLang="zh-CN" b="0" dirty="0" smtClean="0">
                <a:ea typeface="宋体" pitchFamily="2" charset="-122"/>
              </a:rPr>
              <a:t>F5</a:t>
            </a:r>
            <a:r>
              <a:rPr lang="zh-CN" altLang="en-US" b="0" dirty="0" smtClean="0">
                <a:ea typeface="宋体" pitchFamily="2" charset="-122"/>
              </a:rPr>
              <a:t>如何面对这些问题？</a:t>
            </a:r>
            <a:endParaRPr lang="en-US" altLang="zh-CN" sz="700" b="0" dirty="0" smtClean="0">
              <a:ea typeface="宋体" pitchFamily="2" charset="-122"/>
            </a:endParaRPr>
          </a:p>
        </p:txBody>
      </p:sp>
      <p:grpSp>
        <p:nvGrpSpPr>
          <p:cNvPr id="2" name="Group 336"/>
          <p:cNvGrpSpPr>
            <a:grpSpLocks/>
          </p:cNvGrpSpPr>
          <p:nvPr/>
        </p:nvGrpSpPr>
        <p:grpSpPr bwMode="auto">
          <a:xfrm>
            <a:off x="785786" y="2500306"/>
            <a:ext cx="7785100" cy="1909763"/>
            <a:chOff x="480" y="381"/>
            <a:chExt cx="4904" cy="1203"/>
          </a:xfrm>
        </p:grpSpPr>
        <p:sp>
          <p:nvSpPr>
            <p:cNvPr id="10258" name="Rectangle 114"/>
            <p:cNvSpPr>
              <a:spLocks noChangeArrowheads="1"/>
            </p:cNvSpPr>
            <p:nvPr/>
          </p:nvSpPr>
          <p:spPr bwMode="auto">
            <a:xfrm rot="2591418">
              <a:off x="3744" y="960"/>
              <a:ext cx="336" cy="336"/>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grpSp>
          <p:nvGrpSpPr>
            <p:cNvPr id="3" name="Group 115"/>
            <p:cNvGrpSpPr>
              <a:grpSpLocks/>
            </p:cNvGrpSpPr>
            <p:nvPr/>
          </p:nvGrpSpPr>
          <p:grpSpPr bwMode="auto">
            <a:xfrm>
              <a:off x="480" y="415"/>
              <a:ext cx="4522" cy="881"/>
              <a:chOff x="374" y="271"/>
              <a:chExt cx="4522" cy="881"/>
            </a:xfrm>
          </p:grpSpPr>
          <p:grpSp>
            <p:nvGrpSpPr>
              <p:cNvPr id="4" name="Group 116"/>
              <p:cNvGrpSpPr>
                <a:grpSpLocks/>
              </p:cNvGrpSpPr>
              <p:nvPr/>
            </p:nvGrpSpPr>
            <p:grpSpPr bwMode="auto">
              <a:xfrm>
                <a:off x="4176" y="672"/>
                <a:ext cx="240" cy="432"/>
                <a:chOff x="4224" y="624"/>
                <a:chExt cx="384" cy="528"/>
              </a:xfrm>
            </p:grpSpPr>
            <p:sp>
              <p:nvSpPr>
                <p:cNvPr id="10406" name="Oval 117"/>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0407" name="Line 118"/>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0408" name="Line 119"/>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0409" name="Line 120"/>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0410" name="Line 121"/>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0411" name="Line 122"/>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0412" name="Line 123"/>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0413" name="Line 124"/>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grpSp>
            <p:nvGrpSpPr>
              <p:cNvPr id="5" name="Group 125"/>
              <p:cNvGrpSpPr>
                <a:grpSpLocks/>
              </p:cNvGrpSpPr>
              <p:nvPr/>
            </p:nvGrpSpPr>
            <p:grpSpPr bwMode="auto">
              <a:xfrm>
                <a:off x="4656" y="672"/>
                <a:ext cx="240" cy="432"/>
                <a:chOff x="4224" y="624"/>
                <a:chExt cx="384" cy="528"/>
              </a:xfrm>
            </p:grpSpPr>
            <p:sp>
              <p:nvSpPr>
                <p:cNvPr id="10398" name="Oval 126"/>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0399" name="Line 127"/>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0400" name="Line 128"/>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0401" name="Line 129"/>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0402" name="Line 130"/>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0403" name="Line 131"/>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0404" name="Line 132"/>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0405" name="Line 133"/>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sp>
            <p:nvSpPr>
              <p:cNvPr id="10385" name="Text Box 134"/>
              <p:cNvSpPr txBox="1">
                <a:spLocks noChangeArrowheads="1"/>
              </p:cNvSpPr>
              <p:nvPr/>
            </p:nvSpPr>
            <p:spPr bwMode="auto">
              <a:xfrm>
                <a:off x="4070" y="271"/>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用户体验</a:t>
                </a:r>
                <a:endParaRPr lang="en-US" altLang="zh-CN">
                  <a:ea typeface="宋体" pitchFamily="2" charset="-122"/>
                </a:endParaRPr>
              </a:p>
            </p:txBody>
          </p:sp>
          <p:sp>
            <p:nvSpPr>
              <p:cNvPr id="10389" name="Text Box 138"/>
              <p:cNvSpPr txBox="1">
                <a:spLocks noChangeArrowheads="1"/>
              </p:cNvSpPr>
              <p:nvPr/>
            </p:nvSpPr>
            <p:spPr bwMode="auto">
              <a:xfrm>
                <a:off x="374" y="847"/>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商业信息</a:t>
                </a:r>
                <a:endParaRPr lang="en-US" altLang="zh-CN">
                  <a:ea typeface="宋体" pitchFamily="2" charset="-122"/>
                </a:endParaRPr>
              </a:p>
            </p:txBody>
          </p:sp>
          <p:sp>
            <p:nvSpPr>
              <p:cNvPr id="10390" name="Line 139"/>
              <p:cNvSpPr>
                <a:spLocks noChangeShapeType="1"/>
              </p:cNvSpPr>
              <p:nvPr/>
            </p:nvSpPr>
            <p:spPr bwMode="auto">
              <a:xfrm>
                <a:off x="1104" y="720"/>
                <a:ext cx="2688" cy="0"/>
              </a:xfrm>
              <a:prstGeom prst="line">
                <a:avLst/>
              </a:prstGeom>
              <a:noFill/>
              <a:ln w="57150">
                <a:solidFill>
                  <a:schemeClr val="tx1"/>
                </a:solidFill>
                <a:round/>
                <a:headEnd/>
                <a:tailEnd/>
              </a:ln>
            </p:spPr>
            <p:txBody>
              <a:bodyPr/>
              <a:lstStyle/>
              <a:p>
                <a:endParaRPr lang="zh-CN" altLang="en-US"/>
              </a:p>
            </p:txBody>
          </p:sp>
          <p:sp>
            <p:nvSpPr>
              <p:cNvPr id="10391" name="Line 140"/>
              <p:cNvSpPr>
                <a:spLocks noChangeShapeType="1"/>
              </p:cNvSpPr>
              <p:nvPr/>
            </p:nvSpPr>
            <p:spPr bwMode="auto">
              <a:xfrm>
                <a:off x="1104" y="1152"/>
                <a:ext cx="2688" cy="0"/>
              </a:xfrm>
              <a:prstGeom prst="line">
                <a:avLst/>
              </a:prstGeom>
              <a:noFill/>
              <a:ln w="57150">
                <a:solidFill>
                  <a:schemeClr val="tx1"/>
                </a:solidFill>
                <a:round/>
                <a:headEnd/>
                <a:tailEnd/>
              </a:ln>
            </p:spPr>
            <p:txBody>
              <a:bodyPr/>
              <a:lstStyle/>
              <a:p>
                <a:endParaRPr lang="zh-CN" altLang="en-US"/>
              </a:p>
            </p:txBody>
          </p:sp>
          <p:sp>
            <p:nvSpPr>
              <p:cNvPr id="73869" name="Text Box 141"/>
              <p:cNvSpPr txBox="1">
                <a:spLocks noChangeArrowheads="1"/>
              </p:cNvSpPr>
              <p:nvPr/>
            </p:nvSpPr>
            <p:spPr bwMode="auto">
              <a:xfrm>
                <a:off x="1056"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服务器</a:t>
                </a:r>
                <a:endParaRPr lang="en-US" altLang="zh-CN" sz="1200" b="1">
                  <a:effectLst>
                    <a:outerShdw blurRad="38100" dist="38100" dir="2700000" algn="tl">
                      <a:srgbClr val="C0C0C0"/>
                    </a:outerShdw>
                  </a:effectLst>
                  <a:latin typeface="Arial" charset="0"/>
                  <a:ea typeface="宋体" pitchFamily="2" charset="-122"/>
                </a:endParaRPr>
              </a:p>
            </p:txBody>
          </p:sp>
          <p:sp>
            <p:nvSpPr>
              <p:cNvPr id="73870" name="Text Box 142"/>
              <p:cNvSpPr txBox="1">
                <a:spLocks noChangeArrowheads="1"/>
              </p:cNvSpPr>
              <p:nvPr/>
            </p:nvSpPr>
            <p:spPr bwMode="auto">
              <a:xfrm>
                <a:off x="1612"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应用</a:t>
                </a:r>
                <a:endParaRPr lang="en-US" altLang="zh-CN" sz="1200" b="1">
                  <a:effectLst>
                    <a:outerShdw blurRad="38100" dist="38100" dir="2700000" algn="tl">
                      <a:srgbClr val="C0C0C0"/>
                    </a:outerShdw>
                  </a:effectLst>
                  <a:latin typeface="Arial" charset="0"/>
                  <a:ea typeface="宋体" pitchFamily="2" charset="-122"/>
                </a:endParaRPr>
              </a:p>
            </p:txBody>
          </p:sp>
          <p:sp>
            <p:nvSpPr>
              <p:cNvPr id="73871" name="Text Box 143"/>
              <p:cNvSpPr txBox="1">
                <a:spLocks noChangeArrowheads="1"/>
              </p:cNvSpPr>
              <p:nvPr/>
            </p:nvSpPr>
            <p:spPr bwMode="auto">
              <a:xfrm>
                <a:off x="1996"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门户</a:t>
                </a:r>
                <a:endParaRPr lang="en-US" altLang="zh-CN" sz="1200" b="1">
                  <a:effectLst>
                    <a:outerShdw blurRad="38100" dist="38100" dir="2700000" algn="tl">
                      <a:srgbClr val="C0C0C0"/>
                    </a:outerShdw>
                  </a:effectLst>
                  <a:latin typeface="Arial" charset="0"/>
                  <a:ea typeface="宋体" pitchFamily="2" charset="-122"/>
                </a:endParaRPr>
              </a:p>
            </p:txBody>
          </p:sp>
          <p:sp>
            <p:nvSpPr>
              <p:cNvPr id="73872" name="Text Box 144"/>
              <p:cNvSpPr txBox="1">
                <a:spLocks noChangeArrowheads="1"/>
              </p:cNvSpPr>
              <p:nvPr/>
            </p:nvSpPr>
            <p:spPr bwMode="auto">
              <a:xfrm>
                <a:off x="2352" y="528"/>
                <a:ext cx="500"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数据中心</a:t>
                </a:r>
                <a:endParaRPr lang="en-US" altLang="zh-CN" sz="1200" b="1">
                  <a:effectLst>
                    <a:outerShdw blurRad="38100" dist="38100" dir="2700000" algn="tl">
                      <a:srgbClr val="C0C0C0"/>
                    </a:outerShdw>
                  </a:effectLst>
                  <a:latin typeface="Arial" charset="0"/>
                  <a:ea typeface="宋体" pitchFamily="2" charset="-122"/>
                </a:endParaRPr>
              </a:p>
            </p:txBody>
          </p:sp>
          <p:sp>
            <p:nvSpPr>
              <p:cNvPr id="73873" name="Text Box 145"/>
              <p:cNvSpPr txBox="1">
                <a:spLocks noChangeArrowheads="1"/>
              </p:cNvSpPr>
              <p:nvPr/>
            </p:nvSpPr>
            <p:spPr bwMode="auto">
              <a:xfrm>
                <a:off x="2928" y="528"/>
                <a:ext cx="324" cy="173"/>
              </a:xfrm>
              <a:prstGeom prst="rect">
                <a:avLst/>
              </a:prstGeom>
              <a:noFill/>
              <a:ln w="9525" algn="ctr">
                <a:noFill/>
                <a:miter lim="800000"/>
                <a:headEnd/>
                <a:tailEnd/>
              </a:ln>
              <a:effectLst/>
            </p:spPr>
            <p:txBody>
              <a:bodyPr wrap="none">
                <a:spAutoFit/>
              </a:bodyPr>
              <a:lstStyle/>
              <a:p>
                <a:pPr marL="342900" indent="-342900">
                  <a:defRPr/>
                </a:pPr>
                <a:r>
                  <a:rPr lang="en-US" altLang="zh-CN" sz="1200" b="1">
                    <a:effectLst>
                      <a:outerShdw blurRad="38100" dist="38100" dir="2700000" algn="tl">
                        <a:srgbClr val="C0C0C0"/>
                      </a:outerShdw>
                    </a:effectLst>
                    <a:latin typeface="Arial" charset="0"/>
                    <a:ea typeface="宋体" pitchFamily="2" charset="-122"/>
                  </a:rPr>
                  <a:t>ISPs</a:t>
                </a:r>
              </a:p>
            </p:txBody>
          </p:sp>
          <p:sp>
            <p:nvSpPr>
              <p:cNvPr id="73874" name="Text Box 146"/>
              <p:cNvSpPr txBox="1">
                <a:spLocks noChangeArrowheads="1"/>
              </p:cNvSpPr>
              <p:nvPr/>
            </p:nvSpPr>
            <p:spPr bwMode="auto">
              <a:xfrm>
                <a:off x="3360"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客户端</a:t>
                </a:r>
              </a:p>
            </p:txBody>
          </p:sp>
        </p:grpSp>
        <p:pic>
          <p:nvPicPr>
            <p:cNvPr id="10262" name="Picture 149" descr="cellphone"/>
            <p:cNvPicPr>
              <a:picLocks noChangeAspect="1" noChangeArrowheads="1"/>
            </p:cNvPicPr>
            <p:nvPr/>
          </p:nvPicPr>
          <p:blipFill>
            <a:blip r:embed="rId3"/>
            <a:srcRect/>
            <a:stretch>
              <a:fillRect/>
            </a:stretch>
          </p:blipFill>
          <p:spPr bwMode="auto">
            <a:xfrm>
              <a:off x="5184" y="480"/>
              <a:ext cx="127" cy="288"/>
            </a:xfrm>
            <a:prstGeom prst="rect">
              <a:avLst/>
            </a:prstGeom>
            <a:noFill/>
            <a:ln w="9525">
              <a:noFill/>
              <a:miter lim="800000"/>
              <a:headEnd/>
              <a:tailEnd/>
            </a:ln>
          </p:spPr>
        </p:pic>
        <p:pic>
          <p:nvPicPr>
            <p:cNvPr id="10263" name="Picture 150" descr="laptop"/>
            <p:cNvPicPr>
              <a:picLocks noChangeAspect="1" noChangeArrowheads="1"/>
            </p:cNvPicPr>
            <p:nvPr/>
          </p:nvPicPr>
          <p:blipFill>
            <a:blip r:embed="rId4"/>
            <a:srcRect/>
            <a:stretch>
              <a:fillRect/>
            </a:stretch>
          </p:blipFill>
          <p:spPr bwMode="auto">
            <a:xfrm>
              <a:off x="5136" y="864"/>
              <a:ext cx="248" cy="283"/>
            </a:xfrm>
            <a:prstGeom prst="rect">
              <a:avLst/>
            </a:prstGeom>
            <a:noFill/>
            <a:ln w="9525">
              <a:noFill/>
              <a:miter lim="800000"/>
              <a:headEnd/>
              <a:tailEnd/>
            </a:ln>
          </p:spPr>
        </p:pic>
        <p:pic>
          <p:nvPicPr>
            <p:cNvPr id="10264" name="Picture 151" descr="client"/>
            <p:cNvPicPr>
              <a:picLocks noChangeAspect="1" noChangeArrowheads="1"/>
            </p:cNvPicPr>
            <p:nvPr/>
          </p:nvPicPr>
          <p:blipFill>
            <a:blip r:embed="rId5"/>
            <a:srcRect/>
            <a:stretch>
              <a:fillRect/>
            </a:stretch>
          </p:blipFill>
          <p:spPr bwMode="auto">
            <a:xfrm>
              <a:off x="5094" y="1296"/>
              <a:ext cx="282" cy="288"/>
            </a:xfrm>
            <a:prstGeom prst="rect">
              <a:avLst/>
            </a:prstGeom>
            <a:noFill/>
            <a:ln w="9525">
              <a:noFill/>
              <a:miter lim="800000"/>
              <a:headEnd/>
              <a:tailEnd/>
            </a:ln>
          </p:spPr>
        </p:pic>
        <p:sp>
          <p:nvSpPr>
            <p:cNvPr id="10265" name="Text Box 152"/>
            <p:cNvSpPr txBox="1">
              <a:spLocks noChangeArrowheads="1"/>
            </p:cNvSpPr>
            <p:nvPr/>
          </p:nvSpPr>
          <p:spPr bwMode="auto">
            <a:xfrm>
              <a:off x="1155" y="381"/>
              <a:ext cx="495" cy="291"/>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sp>
          <p:nvSpPr>
            <p:cNvPr id="10266" name="Text Box 153"/>
            <p:cNvSpPr txBox="1">
              <a:spLocks noChangeArrowheads="1"/>
            </p:cNvSpPr>
            <p:nvPr/>
          </p:nvSpPr>
          <p:spPr bwMode="auto">
            <a:xfrm>
              <a:off x="1605" y="426"/>
              <a:ext cx="116" cy="291"/>
            </a:xfrm>
            <a:prstGeom prst="rect">
              <a:avLst/>
            </a:prstGeom>
            <a:noFill/>
            <a:ln w="9525" algn="ctr">
              <a:noFill/>
              <a:miter lim="800000"/>
              <a:headEnd/>
              <a:tailEnd/>
            </a:ln>
          </p:spPr>
          <p:txBody>
            <a:bodyPr wrap="none">
              <a:spAutoFit/>
            </a:bodyPr>
            <a:lstStyle/>
            <a:p>
              <a:pPr marL="342900" indent="-342900"/>
              <a:endParaRPr lang="en-US" altLang="zh-CN" dirty="0">
                <a:ea typeface="宋体" pitchFamily="2" charset="-122"/>
              </a:endParaRPr>
            </a:p>
          </p:txBody>
        </p:sp>
        <p:grpSp>
          <p:nvGrpSpPr>
            <p:cNvPr id="6" name="Group 165"/>
            <p:cNvGrpSpPr>
              <a:grpSpLocks/>
            </p:cNvGrpSpPr>
            <p:nvPr/>
          </p:nvGrpSpPr>
          <p:grpSpPr bwMode="auto">
            <a:xfrm>
              <a:off x="1680" y="864"/>
              <a:ext cx="240" cy="144"/>
              <a:chOff x="1680" y="720"/>
              <a:chExt cx="240" cy="144"/>
            </a:xfrm>
          </p:grpSpPr>
          <p:sp>
            <p:nvSpPr>
              <p:cNvPr id="10373" name="Line 166"/>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0374" name="Line 167"/>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0375" name="Line 168"/>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0376" name="Line 169"/>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77" name="Line 170"/>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78" name="Line 171"/>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0379" name="Line 172"/>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0380" name="Line 173"/>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81" name="Line 174"/>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82" name="Line 175"/>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7" name="Group 176"/>
            <p:cNvGrpSpPr>
              <a:grpSpLocks/>
            </p:cNvGrpSpPr>
            <p:nvPr/>
          </p:nvGrpSpPr>
          <p:grpSpPr bwMode="auto">
            <a:xfrm>
              <a:off x="2064" y="864"/>
              <a:ext cx="240" cy="144"/>
              <a:chOff x="1680" y="720"/>
              <a:chExt cx="240" cy="144"/>
            </a:xfrm>
          </p:grpSpPr>
          <p:sp>
            <p:nvSpPr>
              <p:cNvPr id="10363" name="Line 177"/>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0364" name="Line 178"/>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0365" name="Line 179"/>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0366" name="Line 180"/>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67" name="Line 181"/>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68" name="Line 182"/>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0369" name="Line 183"/>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0370" name="Line 184"/>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71" name="Line 185"/>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72" name="Line 186"/>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8" name="Group 187"/>
            <p:cNvGrpSpPr>
              <a:grpSpLocks/>
            </p:cNvGrpSpPr>
            <p:nvPr/>
          </p:nvGrpSpPr>
          <p:grpSpPr bwMode="auto">
            <a:xfrm>
              <a:off x="2544" y="864"/>
              <a:ext cx="240" cy="144"/>
              <a:chOff x="1680" y="720"/>
              <a:chExt cx="240" cy="144"/>
            </a:xfrm>
          </p:grpSpPr>
          <p:sp>
            <p:nvSpPr>
              <p:cNvPr id="10353" name="Line 188"/>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0354" name="Line 189"/>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0355" name="Line 190"/>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0356" name="Line 191"/>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57" name="Line 19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58" name="Line 193"/>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0359" name="Line 194"/>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0360" name="Line 195"/>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61" name="Line 19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62" name="Line 197"/>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9" name="Group 198"/>
            <p:cNvGrpSpPr>
              <a:grpSpLocks/>
            </p:cNvGrpSpPr>
            <p:nvPr/>
          </p:nvGrpSpPr>
          <p:grpSpPr bwMode="auto">
            <a:xfrm>
              <a:off x="3024" y="864"/>
              <a:ext cx="240" cy="144"/>
              <a:chOff x="1680" y="720"/>
              <a:chExt cx="240" cy="144"/>
            </a:xfrm>
          </p:grpSpPr>
          <p:sp>
            <p:nvSpPr>
              <p:cNvPr id="10343" name="Line 199"/>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0344" name="Line 200"/>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0345" name="Line 201"/>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0346" name="Line 20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47" name="Line 203"/>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48" name="Line 204"/>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0349" name="Line 205"/>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0350" name="Line 20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51" name="Line 207"/>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52" name="Line 208"/>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10" name="Group 209"/>
            <p:cNvGrpSpPr>
              <a:grpSpLocks/>
            </p:cNvGrpSpPr>
            <p:nvPr/>
          </p:nvGrpSpPr>
          <p:grpSpPr bwMode="auto">
            <a:xfrm>
              <a:off x="3504" y="864"/>
              <a:ext cx="240" cy="144"/>
              <a:chOff x="1680" y="720"/>
              <a:chExt cx="240" cy="144"/>
            </a:xfrm>
          </p:grpSpPr>
          <p:sp>
            <p:nvSpPr>
              <p:cNvPr id="10333" name="Line 210"/>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0334" name="Line 211"/>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0335" name="Line 212"/>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0336" name="Line 213"/>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37" name="Line 214"/>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0338" name="Line 215"/>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0339" name="Line 216"/>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0340" name="Line 217"/>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41" name="Line 218"/>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0342" name="Line 219"/>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11" name="Group 230"/>
            <p:cNvGrpSpPr>
              <a:grpSpLocks/>
            </p:cNvGrpSpPr>
            <p:nvPr/>
          </p:nvGrpSpPr>
          <p:grpSpPr bwMode="auto">
            <a:xfrm>
              <a:off x="1680" y="1152"/>
              <a:ext cx="240" cy="144"/>
              <a:chOff x="1248" y="1008"/>
              <a:chExt cx="240" cy="144"/>
            </a:xfrm>
          </p:grpSpPr>
          <p:sp>
            <p:nvSpPr>
              <p:cNvPr id="10324" name="Line 23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0325" name="Line 23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0326" name="Line 23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0327" name="Line 23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0328" name="Line 23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0329" name="Line 23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0330" name="Line 23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0331" name="Line 23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0332" name="Line 23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2" name="Group 240"/>
            <p:cNvGrpSpPr>
              <a:grpSpLocks/>
            </p:cNvGrpSpPr>
            <p:nvPr/>
          </p:nvGrpSpPr>
          <p:grpSpPr bwMode="auto">
            <a:xfrm>
              <a:off x="2064" y="1152"/>
              <a:ext cx="240" cy="144"/>
              <a:chOff x="1248" y="1008"/>
              <a:chExt cx="240" cy="144"/>
            </a:xfrm>
          </p:grpSpPr>
          <p:sp>
            <p:nvSpPr>
              <p:cNvPr id="10315" name="Line 24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0316" name="Line 24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0317" name="Line 24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0318" name="Line 24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0319" name="Line 24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0320" name="Line 24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0321" name="Line 24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0322" name="Line 24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0323" name="Line 24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3" name="Group 250"/>
            <p:cNvGrpSpPr>
              <a:grpSpLocks/>
            </p:cNvGrpSpPr>
            <p:nvPr/>
          </p:nvGrpSpPr>
          <p:grpSpPr bwMode="auto">
            <a:xfrm>
              <a:off x="2544" y="1152"/>
              <a:ext cx="240" cy="144"/>
              <a:chOff x="1248" y="1008"/>
              <a:chExt cx="240" cy="144"/>
            </a:xfrm>
          </p:grpSpPr>
          <p:sp>
            <p:nvSpPr>
              <p:cNvPr id="10306" name="Line 25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0307" name="Line 25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0308" name="Line 25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0309" name="Line 25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0310" name="Line 25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0311" name="Line 25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0312" name="Line 25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0313" name="Line 25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0314" name="Line 25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4" name="Group 260"/>
            <p:cNvGrpSpPr>
              <a:grpSpLocks/>
            </p:cNvGrpSpPr>
            <p:nvPr/>
          </p:nvGrpSpPr>
          <p:grpSpPr bwMode="auto">
            <a:xfrm>
              <a:off x="3024" y="1152"/>
              <a:ext cx="240" cy="144"/>
              <a:chOff x="1248" y="1008"/>
              <a:chExt cx="240" cy="144"/>
            </a:xfrm>
          </p:grpSpPr>
          <p:sp>
            <p:nvSpPr>
              <p:cNvPr id="10297" name="Line 26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0298" name="Line 26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0299" name="Line 26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0300" name="Line 26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0301" name="Line 26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0302" name="Line 26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0303" name="Line 26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0304" name="Line 26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0305" name="Line 26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5" name="Group 270"/>
            <p:cNvGrpSpPr>
              <a:grpSpLocks/>
            </p:cNvGrpSpPr>
            <p:nvPr/>
          </p:nvGrpSpPr>
          <p:grpSpPr bwMode="auto">
            <a:xfrm>
              <a:off x="3504" y="1152"/>
              <a:ext cx="240" cy="144"/>
              <a:chOff x="1248" y="1008"/>
              <a:chExt cx="240" cy="144"/>
            </a:xfrm>
          </p:grpSpPr>
          <p:sp>
            <p:nvSpPr>
              <p:cNvPr id="10288" name="Line 271"/>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0289" name="Line 272"/>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0290" name="Line 273"/>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0291" name="Line 274"/>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0292" name="Line 275"/>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0293" name="Line 276"/>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0294" name="Line 277"/>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0295" name="Line 278"/>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0296" name="Line 279"/>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sp>
          <p:nvSpPr>
            <p:cNvPr id="10278" name="Text Box 288"/>
            <p:cNvSpPr txBox="1">
              <a:spLocks noChangeArrowheads="1"/>
            </p:cNvSpPr>
            <p:nvPr/>
          </p:nvSpPr>
          <p:spPr bwMode="auto">
            <a:xfrm>
              <a:off x="4368" y="1248"/>
              <a:ext cx="372"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访问</a:t>
              </a:r>
              <a:endParaRPr lang="en-US" altLang="zh-CN">
                <a:ea typeface="宋体" pitchFamily="2" charset="-122"/>
              </a:endParaRPr>
            </a:p>
          </p:txBody>
        </p:sp>
        <p:sp>
          <p:nvSpPr>
            <p:cNvPr id="10279" name="Line 289"/>
            <p:cNvSpPr>
              <a:spLocks noChangeShapeType="1"/>
            </p:cNvSpPr>
            <p:nvPr/>
          </p:nvSpPr>
          <p:spPr bwMode="auto">
            <a:xfrm flipH="1">
              <a:off x="3984" y="768"/>
              <a:ext cx="288" cy="0"/>
            </a:xfrm>
            <a:prstGeom prst="line">
              <a:avLst/>
            </a:prstGeom>
            <a:noFill/>
            <a:ln w="57150">
              <a:solidFill>
                <a:schemeClr val="tx1"/>
              </a:solidFill>
              <a:round/>
              <a:headEnd/>
              <a:tailEnd type="triangle" w="med" len="med"/>
            </a:ln>
          </p:spPr>
          <p:txBody>
            <a:bodyPr/>
            <a:lstStyle/>
            <a:p>
              <a:endParaRPr lang="zh-CN" altLang="en-US"/>
            </a:p>
          </p:txBody>
        </p:sp>
        <p:sp>
          <p:nvSpPr>
            <p:cNvPr id="10280" name="Line 291"/>
            <p:cNvSpPr>
              <a:spLocks noChangeShapeType="1"/>
            </p:cNvSpPr>
            <p:nvPr/>
          </p:nvSpPr>
          <p:spPr bwMode="auto">
            <a:xfrm>
              <a:off x="1200" y="912"/>
              <a:ext cx="336" cy="0"/>
            </a:xfrm>
            <a:prstGeom prst="line">
              <a:avLst/>
            </a:prstGeom>
            <a:noFill/>
            <a:ln w="76200">
              <a:solidFill>
                <a:srgbClr val="FF0000"/>
              </a:solidFill>
              <a:round/>
              <a:headEnd/>
              <a:tailEnd/>
            </a:ln>
          </p:spPr>
          <p:txBody>
            <a:bodyPr/>
            <a:lstStyle/>
            <a:p>
              <a:endParaRPr lang="zh-CN" altLang="en-US"/>
            </a:p>
          </p:txBody>
        </p:sp>
        <p:sp>
          <p:nvSpPr>
            <p:cNvPr id="10281" name="Line 292"/>
            <p:cNvSpPr>
              <a:spLocks noChangeShapeType="1"/>
            </p:cNvSpPr>
            <p:nvPr/>
          </p:nvSpPr>
          <p:spPr bwMode="auto">
            <a:xfrm>
              <a:off x="1200" y="1248"/>
              <a:ext cx="336" cy="0"/>
            </a:xfrm>
            <a:prstGeom prst="line">
              <a:avLst/>
            </a:prstGeom>
            <a:noFill/>
            <a:ln w="76200">
              <a:solidFill>
                <a:srgbClr val="FF0000"/>
              </a:solidFill>
              <a:round/>
              <a:headEnd/>
              <a:tailEnd/>
            </a:ln>
          </p:spPr>
          <p:txBody>
            <a:bodyPr/>
            <a:lstStyle/>
            <a:p>
              <a:endParaRPr lang="zh-CN" altLang="en-US"/>
            </a:p>
          </p:txBody>
        </p:sp>
      </p:gr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609600"/>
          </a:xfr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altLang="zh-CN" dirty="0" smtClean="0">
                <a:latin typeface="Arial" pitchFamily="-110" charset="0"/>
                <a:cs typeface="Arial" pitchFamily="-110" charset="0"/>
              </a:rPr>
              <a:t>Enterprise</a:t>
            </a:r>
            <a:r>
              <a:rPr lang="zh-CN" altLang="en-US" dirty="0" smtClean="0">
                <a:latin typeface="Arial" pitchFamily="-110" charset="0"/>
                <a:cs typeface="Arial" pitchFamily="-110" charset="0"/>
              </a:rPr>
              <a:t> </a:t>
            </a:r>
            <a:r>
              <a:rPr lang="en-US" altLang="zh-CN" dirty="0" smtClean="0">
                <a:latin typeface="Arial" pitchFamily="-110" charset="0"/>
                <a:cs typeface="Arial" pitchFamily="-110" charset="0"/>
              </a:rPr>
              <a:t>Manager</a:t>
            </a:r>
            <a:r>
              <a:rPr lang="zh-CN" altLang="en-US" dirty="0" smtClean="0">
                <a:latin typeface="Arial" pitchFamily="-110" charset="0"/>
                <a:cs typeface="Arial" pitchFamily="-110" charset="0"/>
              </a:rPr>
              <a:t>的功能</a:t>
            </a:r>
            <a:endParaRPr lang="zh-CN" altLang="en-US" dirty="0">
              <a:latin typeface="Arial" pitchFamily="-110" charset="0"/>
              <a:cs typeface="Arial" pitchFamily="-110" charset="0"/>
            </a:endParaRPr>
          </a:p>
        </p:txBody>
      </p:sp>
      <p:sp>
        <p:nvSpPr>
          <p:cNvPr id="3" name="内容占位符 2"/>
          <p:cNvSpPr>
            <a:spLocks noGrp="1"/>
          </p:cNvSpPr>
          <p:nvPr>
            <p:ph idx="1"/>
          </p:nvPr>
        </p:nvSpPr>
        <p:spPr>
          <a:xfrm>
            <a:off x="457200" y="1304926"/>
            <a:ext cx="8229600" cy="4821238"/>
          </a:xfrm>
        </p:spPr>
        <p:txBody>
          <a:bodyPr>
            <a:normAutofit fontScale="70000" lnSpcReduction="20000"/>
          </a:bodyPr>
          <a:lstStyle/>
          <a:p>
            <a:r>
              <a:rPr lang="zh-CN" altLang="en-US" b="1" dirty="0" smtClean="0">
                <a:solidFill>
                  <a:schemeClr val="tx1"/>
                </a:solidFill>
                <a:latin typeface="Times New Roman" pitchFamily="18" charset="0"/>
                <a:ea typeface="微软雅黑" pitchFamily="34" charset="-122"/>
              </a:rPr>
              <a:t>独立软件，非软件模块</a:t>
            </a:r>
            <a:endParaRPr lang="en-US" altLang="zh-CN" b="1" dirty="0" smtClean="0">
              <a:solidFill>
                <a:schemeClr val="tx1"/>
              </a:solidFill>
              <a:latin typeface="Times New Roman" pitchFamily="18" charset="0"/>
              <a:ea typeface="微软雅黑" pitchFamily="34" charset="-122"/>
            </a:endParaRPr>
          </a:p>
          <a:p>
            <a:endParaRPr lang="en-US" altLang="zh-CN" b="1" dirty="0" smtClean="0">
              <a:solidFill>
                <a:schemeClr val="tx1"/>
              </a:solidFill>
              <a:latin typeface="Times New Roman" pitchFamily="18" charset="0"/>
              <a:ea typeface="微软雅黑" pitchFamily="34" charset="-122"/>
            </a:endParaRPr>
          </a:p>
          <a:p>
            <a:r>
              <a:rPr lang="zh-CN" altLang="en-US" b="1" dirty="0" smtClean="0">
                <a:solidFill>
                  <a:schemeClr val="tx1"/>
                </a:solidFill>
                <a:latin typeface="Times New Roman" pitchFamily="18" charset="0"/>
                <a:ea typeface="微软雅黑" pitchFamily="34" charset="-122"/>
              </a:rPr>
              <a:t>支持</a:t>
            </a:r>
            <a:r>
              <a:rPr lang="en-US" altLang="zh-CN" b="1" dirty="0" smtClean="0">
                <a:solidFill>
                  <a:schemeClr val="tx1"/>
                </a:solidFill>
                <a:latin typeface="Times New Roman" pitchFamily="18" charset="0"/>
                <a:ea typeface="微软雅黑" pitchFamily="34" charset="-122"/>
              </a:rPr>
              <a:t>V9</a:t>
            </a:r>
            <a:r>
              <a:rPr lang="zh-CN" altLang="en-US" b="1" dirty="0" smtClean="0">
                <a:solidFill>
                  <a:schemeClr val="tx1"/>
                </a:solidFill>
                <a:latin typeface="Times New Roman" pitchFamily="18" charset="0"/>
                <a:ea typeface="微软雅黑" pitchFamily="34" charset="-122"/>
              </a:rPr>
              <a:t>～</a:t>
            </a:r>
            <a:r>
              <a:rPr lang="en-US" altLang="zh-CN" b="1" dirty="0" smtClean="0">
                <a:solidFill>
                  <a:schemeClr val="tx1"/>
                </a:solidFill>
                <a:latin typeface="Times New Roman" pitchFamily="18" charset="0"/>
                <a:ea typeface="微软雅黑" pitchFamily="34" charset="-122"/>
              </a:rPr>
              <a:t>V10</a:t>
            </a:r>
            <a:r>
              <a:rPr lang="zh-CN" altLang="en-US" b="1" dirty="0" smtClean="0">
                <a:solidFill>
                  <a:schemeClr val="tx1"/>
                </a:solidFill>
                <a:latin typeface="Times New Roman" pitchFamily="18" charset="0"/>
                <a:ea typeface="微软雅黑" pitchFamily="34" charset="-122"/>
              </a:rPr>
              <a:t>版本，支持包括</a:t>
            </a:r>
            <a:r>
              <a:rPr lang="en-US" altLang="zh-CN" b="1" dirty="0" err="1" smtClean="0">
                <a:solidFill>
                  <a:schemeClr val="tx1"/>
                </a:solidFill>
                <a:latin typeface="Times New Roman" pitchFamily="18" charset="0"/>
                <a:ea typeface="微软雅黑" pitchFamily="34" charset="-122"/>
              </a:rPr>
              <a:t>Viprion</a:t>
            </a:r>
            <a:r>
              <a:rPr lang="zh-CN" altLang="en-US" b="1" dirty="0" smtClean="0">
                <a:solidFill>
                  <a:schemeClr val="tx1"/>
                </a:solidFill>
                <a:latin typeface="Times New Roman" pitchFamily="18" charset="0"/>
                <a:ea typeface="微软雅黑" pitchFamily="34" charset="-122"/>
              </a:rPr>
              <a:t>的所有硬件平台</a:t>
            </a:r>
            <a:endParaRPr lang="en-US" altLang="zh-CN" b="1" dirty="0" smtClean="0">
              <a:solidFill>
                <a:schemeClr val="tx1"/>
              </a:solidFill>
              <a:latin typeface="Times New Roman" pitchFamily="18" charset="0"/>
              <a:ea typeface="微软雅黑" pitchFamily="34" charset="-122"/>
            </a:endParaRPr>
          </a:p>
          <a:p>
            <a:endParaRPr lang="en-US" altLang="zh-CN" b="1" dirty="0" smtClean="0">
              <a:solidFill>
                <a:schemeClr val="tx1"/>
              </a:solidFill>
              <a:latin typeface="Times New Roman" pitchFamily="18" charset="0"/>
              <a:ea typeface="微软雅黑" pitchFamily="34" charset="-122"/>
            </a:endParaRPr>
          </a:p>
          <a:p>
            <a:r>
              <a:rPr lang="zh-CN" altLang="en-US" b="1" dirty="0" smtClean="0">
                <a:solidFill>
                  <a:schemeClr val="tx1"/>
                </a:solidFill>
                <a:latin typeface="Times New Roman" pitchFamily="18" charset="0"/>
                <a:ea typeface="微软雅黑" pitchFamily="34" charset="-122"/>
              </a:rPr>
              <a:t>针对单台设备或者设备分组</a:t>
            </a:r>
            <a:endParaRPr lang="en-US" altLang="zh-CN" b="1" dirty="0" smtClean="0">
              <a:solidFill>
                <a:schemeClr val="tx1"/>
              </a:solidFill>
              <a:latin typeface="Times New Roman" pitchFamily="18" charset="0"/>
              <a:ea typeface="微软雅黑" pitchFamily="34" charset="-122"/>
            </a:endParaRPr>
          </a:p>
          <a:p>
            <a:endParaRPr lang="en-US" altLang="zh-CN" b="1" dirty="0" smtClean="0">
              <a:solidFill>
                <a:schemeClr val="tx1"/>
              </a:solidFill>
              <a:latin typeface="Times New Roman" pitchFamily="18" charset="0"/>
              <a:ea typeface="微软雅黑" pitchFamily="34" charset="-122"/>
            </a:endParaRPr>
          </a:p>
          <a:p>
            <a:r>
              <a:rPr lang="zh-CN" altLang="en-US" b="1" dirty="0" smtClean="0">
                <a:solidFill>
                  <a:schemeClr val="tx1"/>
                </a:solidFill>
                <a:latin typeface="Times New Roman" pitchFamily="18" charset="0"/>
                <a:ea typeface="微软雅黑" pitchFamily="34" charset="-122"/>
              </a:rPr>
              <a:t>设备信息管理、</a:t>
            </a:r>
            <a:r>
              <a:rPr lang="en-US" altLang="zh-CN" b="1" dirty="0" smtClean="0">
                <a:solidFill>
                  <a:schemeClr val="tx1"/>
                </a:solidFill>
                <a:latin typeface="Times New Roman" pitchFamily="18" charset="0"/>
                <a:ea typeface="微软雅黑" pitchFamily="34" charset="-122"/>
              </a:rPr>
              <a:t>License</a:t>
            </a:r>
            <a:r>
              <a:rPr lang="zh-CN" altLang="en-US" b="1" dirty="0" smtClean="0">
                <a:solidFill>
                  <a:schemeClr val="tx1"/>
                </a:solidFill>
                <a:latin typeface="Times New Roman" pitchFamily="18" charset="0"/>
                <a:ea typeface="微软雅黑" pitchFamily="34" charset="-122"/>
              </a:rPr>
              <a:t>管理</a:t>
            </a:r>
            <a:endParaRPr lang="en-US" altLang="zh-CN" b="1" dirty="0" smtClean="0">
              <a:solidFill>
                <a:schemeClr val="tx1"/>
              </a:solidFill>
              <a:latin typeface="Times New Roman" pitchFamily="18" charset="0"/>
              <a:ea typeface="微软雅黑" pitchFamily="34" charset="-122"/>
            </a:endParaRPr>
          </a:p>
          <a:p>
            <a:endParaRPr lang="en-US" altLang="zh-CN" b="1" dirty="0" smtClean="0">
              <a:solidFill>
                <a:schemeClr val="tx1"/>
              </a:solidFill>
              <a:latin typeface="Times New Roman" pitchFamily="18" charset="0"/>
              <a:ea typeface="微软雅黑" pitchFamily="34" charset="-122"/>
            </a:endParaRPr>
          </a:p>
          <a:p>
            <a:r>
              <a:rPr lang="zh-CN" altLang="en-US" b="1" dirty="0" smtClean="0">
                <a:solidFill>
                  <a:schemeClr val="tx1"/>
                </a:solidFill>
                <a:latin typeface="Times New Roman" pitchFamily="18" charset="0"/>
                <a:ea typeface="微软雅黑" pitchFamily="34" charset="-122"/>
              </a:rPr>
              <a:t>软件版本</a:t>
            </a:r>
            <a:r>
              <a:rPr lang="en-US" altLang="zh-CN" b="1" dirty="0" smtClean="0">
                <a:solidFill>
                  <a:schemeClr val="tx1"/>
                </a:solidFill>
                <a:latin typeface="Times New Roman" pitchFamily="18" charset="0"/>
                <a:ea typeface="微软雅黑" pitchFamily="34" charset="-122"/>
              </a:rPr>
              <a:t>/</a:t>
            </a:r>
            <a:r>
              <a:rPr lang="en-US" altLang="zh-CN" b="1" dirty="0" err="1" smtClean="0">
                <a:solidFill>
                  <a:schemeClr val="tx1"/>
                </a:solidFill>
                <a:latin typeface="Times New Roman" pitchFamily="18" charset="0"/>
                <a:ea typeface="微软雅黑" pitchFamily="34" charset="-122"/>
              </a:rPr>
              <a:t>Hotfix</a:t>
            </a:r>
            <a:r>
              <a:rPr lang="zh-CN" altLang="en-US" b="1" dirty="0" smtClean="0">
                <a:solidFill>
                  <a:schemeClr val="tx1"/>
                </a:solidFill>
                <a:latin typeface="Times New Roman" pitchFamily="18" charset="0"/>
                <a:ea typeface="微软雅黑" pitchFamily="34" charset="-122"/>
              </a:rPr>
              <a:t>管理</a:t>
            </a:r>
            <a:endParaRPr lang="en-US" altLang="zh-CN" b="1" dirty="0" smtClean="0">
              <a:solidFill>
                <a:schemeClr val="tx1"/>
              </a:solidFill>
              <a:latin typeface="Times New Roman" pitchFamily="18" charset="0"/>
              <a:ea typeface="微软雅黑" pitchFamily="34" charset="-122"/>
            </a:endParaRPr>
          </a:p>
          <a:p>
            <a:endParaRPr lang="en-US" altLang="zh-CN" b="1" dirty="0" smtClean="0">
              <a:solidFill>
                <a:schemeClr val="tx1"/>
              </a:solidFill>
              <a:latin typeface="Times New Roman" pitchFamily="18" charset="0"/>
              <a:ea typeface="微软雅黑" pitchFamily="34" charset="-122"/>
            </a:endParaRPr>
          </a:p>
          <a:p>
            <a:r>
              <a:rPr lang="zh-CN" altLang="en-US" b="1" dirty="0" smtClean="0">
                <a:solidFill>
                  <a:schemeClr val="tx1"/>
                </a:solidFill>
                <a:latin typeface="Times New Roman" pitchFamily="18" charset="0"/>
                <a:ea typeface="微软雅黑" pitchFamily="34" charset="-122"/>
              </a:rPr>
              <a:t>状态与性能监控、告警</a:t>
            </a:r>
            <a:endParaRPr lang="en-US" altLang="zh-CN" b="1" dirty="0" smtClean="0">
              <a:solidFill>
                <a:schemeClr val="tx1"/>
              </a:solidFill>
              <a:latin typeface="Times New Roman" pitchFamily="18" charset="0"/>
              <a:ea typeface="微软雅黑" pitchFamily="34" charset="-122"/>
            </a:endParaRPr>
          </a:p>
          <a:p>
            <a:endParaRPr lang="en-US" altLang="zh-CN" b="1" dirty="0" smtClean="0">
              <a:solidFill>
                <a:schemeClr val="tx1"/>
              </a:solidFill>
              <a:latin typeface="Times New Roman" pitchFamily="18" charset="0"/>
              <a:ea typeface="微软雅黑" pitchFamily="34" charset="-122"/>
            </a:endParaRPr>
          </a:p>
          <a:p>
            <a:r>
              <a:rPr lang="zh-CN" altLang="en-US" b="1" dirty="0" smtClean="0">
                <a:solidFill>
                  <a:schemeClr val="tx1"/>
                </a:solidFill>
                <a:latin typeface="Times New Roman" pitchFamily="18" charset="0"/>
                <a:ea typeface="微软雅黑" pitchFamily="34" charset="-122"/>
              </a:rPr>
              <a:t>配置管理：自动备份、配置修改和分发</a:t>
            </a:r>
            <a:endParaRPr lang="en-US" altLang="zh-CN" b="1" dirty="0" smtClean="0">
              <a:solidFill>
                <a:schemeClr val="tx1"/>
              </a:solidFill>
              <a:latin typeface="Times New Roman" pitchFamily="18" charset="0"/>
              <a:ea typeface="微软雅黑" pitchFamily="34" charset="-122"/>
            </a:endParaRPr>
          </a:p>
          <a:p>
            <a:endParaRPr lang="en-US" altLang="zh-CN" b="1" dirty="0" smtClean="0">
              <a:solidFill>
                <a:schemeClr val="tx1"/>
              </a:solidFill>
              <a:latin typeface="Times New Roman" pitchFamily="18" charset="0"/>
              <a:ea typeface="微软雅黑" pitchFamily="34" charset="-122"/>
            </a:endParaRPr>
          </a:p>
          <a:p>
            <a:r>
              <a:rPr lang="en-US" altLang="zh-CN" b="1" dirty="0" err="1" smtClean="0">
                <a:solidFill>
                  <a:schemeClr val="tx1"/>
                </a:solidFill>
                <a:latin typeface="Times New Roman" pitchFamily="18" charset="0"/>
                <a:ea typeface="微软雅黑" pitchFamily="34" charset="-122"/>
              </a:rPr>
              <a:t>iControl</a:t>
            </a:r>
            <a:r>
              <a:rPr lang="zh-CN" altLang="en-US" b="1" dirty="0" smtClean="0">
                <a:solidFill>
                  <a:schemeClr val="tx1"/>
                </a:solidFill>
                <a:latin typeface="Times New Roman" pitchFamily="18" charset="0"/>
                <a:ea typeface="微软雅黑" pitchFamily="34" charset="-122"/>
              </a:rPr>
              <a:t> </a:t>
            </a:r>
            <a:r>
              <a:rPr lang="en-US" altLang="zh-CN" b="1" dirty="0" smtClean="0">
                <a:solidFill>
                  <a:schemeClr val="tx1"/>
                </a:solidFill>
                <a:latin typeface="Times New Roman" pitchFamily="18" charset="0"/>
                <a:ea typeface="微软雅黑" pitchFamily="34" charset="-122"/>
              </a:rPr>
              <a:t>/</a:t>
            </a:r>
            <a:r>
              <a:rPr lang="zh-CN" altLang="en-US" b="1" dirty="0" smtClean="0">
                <a:solidFill>
                  <a:schemeClr val="tx1"/>
                </a:solidFill>
                <a:latin typeface="Times New Roman" pitchFamily="18" charset="0"/>
                <a:ea typeface="微软雅黑" pitchFamily="34" charset="-122"/>
              </a:rPr>
              <a:t> </a:t>
            </a:r>
            <a:r>
              <a:rPr lang="en-US" altLang="zh-CN" b="1" dirty="0" err="1" smtClean="0">
                <a:solidFill>
                  <a:schemeClr val="tx1"/>
                </a:solidFill>
                <a:latin typeface="Times New Roman" pitchFamily="18" charset="0"/>
                <a:ea typeface="微软雅黑" pitchFamily="34" charset="-122"/>
              </a:rPr>
              <a:t>iQuery</a:t>
            </a:r>
            <a:r>
              <a:rPr lang="zh-CN" altLang="en-US" b="1" dirty="0" smtClean="0">
                <a:solidFill>
                  <a:schemeClr val="tx1"/>
                </a:solidFill>
                <a:latin typeface="Times New Roman" pitchFamily="18" charset="0"/>
                <a:ea typeface="微软雅黑" pitchFamily="34" charset="-122"/>
              </a:rPr>
              <a:t>实现，基于</a:t>
            </a:r>
            <a:r>
              <a:rPr lang="en-US" altLang="zh-CN" b="1" dirty="0" smtClean="0">
                <a:solidFill>
                  <a:schemeClr val="tx1"/>
                </a:solidFill>
                <a:latin typeface="Times New Roman" pitchFamily="18" charset="0"/>
                <a:ea typeface="微软雅黑" pitchFamily="34" charset="-122"/>
              </a:rPr>
              <a:t>SSL</a:t>
            </a:r>
            <a:r>
              <a:rPr lang="zh-CN" altLang="en-US" b="1" dirty="0" smtClean="0">
                <a:solidFill>
                  <a:schemeClr val="tx1"/>
                </a:solidFill>
                <a:latin typeface="Times New Roman" pitchFamily="18" charset="0"/>
                <a:ea typeface="微软雅黑" pitchFamily="34" charset="-122"/>
              </a:rPr>
              <a:t>通信</a:t>
            </a:r>
            <a:endParaRPr lang="zh-CN" altLang="en-US" b="1" dirty="0">
              <a:solidFill>
                <a:schemeClr val="tx1"/>
              </a:solidFill>
              <a:latin typeface="Times New Roman" pitchFamily="18" charset="0"/>
              <a:ea typeface="微软雅黑"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_infrastructure_pic.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LTM VE</a:t>
            </a:r>
            <a:endParaRPr lang="zh-CN" altLang="en-US" dirty="0"/>
          </a:p>
        </p:txBody>
      </p:sp>
      <p:sp>
        <p:nvSpPr>
          <p:cNvPr id="3" name="文本占位符 2"/>
          <p:cNvSpPr>
            <a:spLocks noGrp="1"/>
          </p:cNvSpPr>
          <p:nvPr>
            <p:ph type="body" idx="1"/>
          </p:nvPr>
        </p:nvSpPr>
        <p:spPr/>
        <p:txBody>
          <a:bodyPr/>
          <a:lstStyle/>
          <a:p>
            <a:r>
              <a:rPr lang="zh-CN" altLang="en-US" dirty="0" smtClean="0"/>
              <a:t>虚拟化支持</a:t>
            </a:r>
            <a:endParaRPr lang="zh-CN" altLang="en-US" dirty="0"/>
          </a:p>
        </p:txBody>
      </p:sp>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LTM VE-</a:t>
            </a:r>
            <a:r>
              <a:rPr lang="zh-CN" altLang="en-US" dirty="0" smtClean="0"/>
              <a:t>运行在虚拟机版本上的</a:t>
            </a:r>
            <a:r>
              <a:rPr lang="en-US" altLang="zh-CN" dirty="0" smtClean="0"/>
              <a:t>LTM</a:t>
            </a:r>
            <a:endParaRPr lang="zh-CN" altLang="en-US" dirty="0"/>
          </a:p>
        </p:txBody>
      </p:sp>
      <p:sp>
        <p:nvSpPr>
          <p:cNvPr id="3" name="内容占位符 2"/>
          <p:cNvSpPr>
            <a:spLocks noGrp="1"/>
          </p:cNvSpPr>
          <p:nvPr>
            <p:ph idx="1"/>
          </p:nvPr>
        </p:nvSpPr>
        <p:spPr>
          <a:xfrm>
            <a:off x="444500" y="5295900"/>
            <a:ext cx="8229600" cy="1223963"/>
          </a:xfrm>
        </p:spPr>
        <p:txBody>
          <a:bodyPr>
            <a:normAutofit fontScale="62500" lnSpcReduction="20000"/>
          </a:bodyPr>
          <a:lstStyle/>
          <a:p>
            <a:r>
              <a:rPr lang="zh-CN" altLang="en-US" dirty="0" smtClean="0"/>
              <a:t>具有</a:t>
            </a:r>
            <a:r>
              <a:rPr lang="en-US" altLang="zh-CN" dirty="0" smtClean="0"/>
              <a:t>F5 LTM 10.1</a:t>
            </a:r>
            <a:r>
              <a:rPr lang="zh-CN" altLang="en-US" dirty="0" smtClean="0"/>
              <a:t>的全部功能（不包含</a:t>
            </a:r>
            <a:r>
              <a:rPr lang="en-US" altLang="zh-CN" dirty="0" smtClean="0"/>
              <a:t>GTM/WA/ASM</a:t>
            </a:r>
            <a:r>
              <a:rPr lang="zh-CN" altLang="en-US" dirty="0" smtClean="0"/>
              <a:t>等模块功能）</a:t>
            </a:r>
            <a:endParaRPr lang="en-US" altLang="zh-CN" dirty="0" smtClean="0"/>
          </a:p>
          <a:p>
            <a:r>
              <a:rPr lang="zh-CN" altLang="en-US" dirty="0" smtClean="0"/>
              <a:t>限制流量为</a:t>
            </a:r>
            <a:r>
              <a:rPr lang="en-US" altLang="zh-CN" dirty="0" smtClean="0"/>
              <a:t>1Mbps</a:t>
            </a:r>
          </a:p>
          <a:p>
            <a:r>
              <a:rPr lang="zh-CN" altLang="en-US" dirty="0" smtClean="0"/>
              <a:t>提供</a:t>
            </a:r>
            <a:r>
              <a:rPr lang="en-US" altLang="zh-CN" dirty="0" smtClean="0"/>
              <a:t>90</a:t>
            </a:r>
            <a:r>
              <a:rPr lang="zh-CN" altLang="en-US" dirty="0" smtClean="0"/>
              <a:t>天的测试</a:t>
            </a:r>
            <a:r>
              <a:rPr lang="en-US" altLang="zh-CN" dirty="0" smtClean="0"/>
              <a:t>License</a:t>
            </a:r>
            <a:r>
              <a:rPr lang="zh-CN" altLang="en-US" dirty="0" smtClean="0"/>
              <a:t>，过期之后重新申请</a:t>
            </a:r>
            <a:endParaRPr lang="en-US" altLang="zh-CN" dirty="0" smtClean="0"/>
          </a:p>
          <a:p>
            <a:r>
              <a:rPr lang="zh-CN" altLang="en-US" dirty="0" smtClean="0"/>
              <a:t>目前提供为基于</a:t>
            </a:r>
            <a:r>
              <a:rPr lang="en-US" altLang="zh-CN" dirty="0" err="1" smtClean="0"/>
              <a:t>Vmware</a:t>
            </a:r>
            <a:r>
              <a:rPr lang="en-US" altLang="zh-CN" dirty="0" smtClean="0"/>
              <a:t> ESX/</a:t>
            </a:r>
            <a:r>
              <a:rPr lang="en-US" altLang="zh-CN" dirty="0" err="1" smtClean="0"/>
              <a:t>ESXi</a:t>
            </a:r>
            <a:r>
              <a:rPr lang="en-US" altLang="zh-CN" dirty="0" smtClean="0"/>
              <a:t> 4.0</a:t>
            </a:r>
            <a:r>
              <a:rPr lang="zh-CN" altLang="en-US" dirty="0" smtClean="0"/>
              <a:t>或</a:t>
            </a:r>
            <a:endParaRPr lang="en-US" altLang="zh-CN" dirty="0" smtClean="0"/>
          </a:p>
        </p:txBody>
      </p:sp>
      <p:sp>
        <p:nvSpPr>
          <p:cNvPr id="4" name="灯片编号占位符 3"/>
          <p:cNvSpPr>
            <a:spLocks noGrp="1"/>
          </p:cNvSpPr>
          <p:nvPr>
            <p:ph type="sldNum" sz="quarter" idx="4294967295"/>
          </p:nvPr>
        </p:nvSpPr>
        <p:spPr>
          <a:xfrm>
            <a:off x="6553200" y="6356350"/>
            <a:ext cx="2133600" cy="365125"/>
          </a:xfrm>
          <a:prstGeom prst="rect">
            <a:avLst/>
          </a:prstGeom>
        </p:spPr>
        <p:txBody>
          <a:bodyPr/>
          <a:lstStyle/>
          <a:p>
            <a:fld id="{D0A837A3-AB63-6543-B331-A2675DD81497}" type="slidenum">
              <a:rPr lang="en-US" smtClean="0"/>
              <a:pPr/>
              <a:t>62</a:t>
            </a:fld>
            <a:endParaRPr lang="en-US"/>
          </a:p>
        </p:txBody>
      </p:sp>
      <p:pic>
        <p:nvPicPr>
          <p:cNvPr id="1026" name="Picture 2" descr="pdfs_Par_47206_File_120_0_1.gif"/>
          <p:cNvPicPr>
            <a:picLocks noChangeAspect="1" noChangeArrowheads="1"/>
          </p:cNvPicPr>
          <p:nvPr/>
        </p:nvPicPr>
        <p:blipFill>
          <a:blip r:embed="rId2" cstate="print"/>
          <a:srcRect/>
          <a:stretch>
            <a:fillRect/>
          </a:stretch>
        </p:blipFill>
        <p:spPr bwMode="auto">
          <a:xfrm>
            <a:off x="701675" y="1701800"/>
            <a:ext cx="7745432" cy="313690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LTM VE </a:t>
            </a:r>
            <a:r>
              <a:rPr lang="zh-CN" altLang="en-US" dirty="0" smtClean="0"/>
              <a:t>市场定位</a:t>
            </a:r>
            <a:endParaRPr lang="zh-CN" altLang="en-US" dirty="0"/>
          </a:p>
        </p:txBody>
      </p:sp>
      <p:sp>
        <p:nvSpPr>
          <p:cNvPr id="3" name="内容占位符 2"/>
          <p:cNvSpPr>
            <a:spLocks noGrp="1"/>
          </p:cNvSpPr>
          <p:nvPr>
            <p:ph idx="1"/>
          </p:nvPr>
        </p:nvSpPr>
        <p:spPr/>
        <p:txBody>
          <a:bodyPr/>
          <a:lstStyle/>
          <a:p>
            <a:r>
              <a:rPr lang="zh-CN" altLang="en-US" dirty="0" smtClean="0"/>
              <a:t>免费版本可用于测试平台，减少测试机的使用，用户可以自行下载安装使用</a:t>
            </a:r>
            <a:endParaRPr lang="en-US" altLang="zh-CN" dirty="0" smtClean="0"/>
          </a:p>
          <a:p>
            <a:r>
              <a:rPr lang="zh-CN" altLang="en-US" dirty="0" smtClean="0"/>
              <a:t>正式版本可用于生产环境，在一台服务器上即可启用多台</a:t>
            </a:r>
            <a:r>
              <a:rPr lang="en-US" altLang="zh-CN" dirty="0" smtClean="0"/>
              <a:t>LTM</a:t>
            </a:r>
          </a:p>
          <a:p>
            <a:r>
              <a:rPr lang="zh-CN" altLang="en-US" dirty="0" smtClean="0"/>
              <a:t>分部门管理不同的</a:t>
            </a:r>
            <a:r>
              <a:rPr lang="en-US" altLang="zh-CN" dirty="0" smtClean="0"/>
              <a:t>LTM</a:t>
            </a:r>
          </a:p>
          <a:p>
            <a:r>
              <a:rPr lang="zh-CN" altLang="en-US" dirty="0" smtClean="0"/>
              <a:t>用于低流量平台，低成本平台等需求场合</a:t>
            </a:r>
            <a:endParaRPr lang="en-US" altLang="zh-CN" dirty="0" smtClean="0"/>
          </a:p>
        </p:txBody>
      </p:sp>
      <p:sp>
        <p:nvSpPr>
          <p:cNvPr id="4" name="灯片编号占位符 3"/>
          <p:cNvSpPr>
            <a:spLocks noGrp="1"/>
          </p:cNvSpPr>
          <p:nvPr>
            <p:ph type="sldNum" sz="quarter" idx="4294967295"/>
          </p:nvPr>
        </p:nvSpPr>
        <p:spPr>
          <a:xfrm>
            <a:off x="6553200" y="6356350"/>
            <a:ext cx="2133600" cy="365125"/>
          </a:xfrm>
          <a:prstGeom prst="rect">
            <a:avLst/>
          </a:prstGeom>
        </p:spPr>
        <p:txBody>
          <a:bodyPr/>
          <a:lstStyle/>
          <a:p>
            <a:fld id="{D0A837A3-AB63-6543-B331-A2675DD81497}"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PPT comps_Load_balancing.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3" descr="F5logo_tagline.jpg"/>
          <p:cNvPicPr>
            <a:picLocks noChangeAspect="1"/>
          </p:cNvPicPr>
          <p:nvPr/>
        </p:nvPicPr>
        <p:blipFill>
          <a:blip r:embed="rId3"/>
          <a:srcRect/>
          <a:stretch>
            <a:fillRect/>
          </a:stretch>
        </p:blipFill>
        <p:spPr bwMode="auto">
          <a:xfrm>
            <a:off x="6680200" y="5638800"/>
            <a:ext cx="1941513" cy="703263"/>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err="1" smtClean="0"/>
              <a:t>Viprion</a:t>
            </a:r>
            <a:r>
              <a:rPr lang="zh-CN" altLang="en-US" dirty="0" smtClean="0"/>
              <a:t>平台</a:t>
            </a:r>
            <a:endParaRPr lang="zh-CN" altLang="en-US" dirty="0"/>
          </a:p>
        </p:txBody>
      </p:sp>
      <p:sp>
        <p:nvSpPr>
          <p:cNvPr id="3" name="文本占位符 2"/>
          <p:cNvSpPr>
            <a:spLocks noGrp="1"/>
          </p:cNvSpPr>
          <p:nvPr>
            <p:ph type="body" idx="1"/>
          </p:nvPr>
        </p:nvSpPr>
        <p:spPr/>
        <p:txBody>
          <a:bodyPr/>
          <a:lstStyle/>
          <a:p>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ChangeArrowheads="1"/>
          </p:cNvSpPr>
          <p:nvPr/>
        </p:nvSpPr>
        <p:spPr bwMode="auto">
          <a:xfrm>
            <a:off x="0" y="322263"/>
            <a:ext cx="9144000" cy="6345237"/>
          </a:xfrm>
          <a:prstGeom prst="rect">
            <a:avLst/>
          </a:prstGeom>
          <a:solidFill>
            <a:schemeClr val="tx1"/>
          </a:solidFill>
          <a:ln w="9525" algn="ctr">
            <a:noFill/>
            <a:round/>
            <a:headEnd/>
            <a:tailEnd/>
          </a:ln>
        </p:spPr>
        <p:txBody>
          <a:bodyPr/>
          <a:lstStyle/>
          <a:p>
            <a:pPr eaLnBrk="0" hangingPunct="0"/>
            <a:endParaRPr lang="en-US"/>
          </a:p>
        </p:txBody>
      </p:sp>
      <p:sp>
        <p:nvSpPr>
          <p:cNvPr id="6147" name="Rectangle 1029"/>
          <p:cNvSpPr>
            <a:spLocks noChangeArrowheads="1"/>
          </p:cNvSpPr>
          <p:nvPr/>
        </p:nvSpPr>
        <p:spPr bwMode="auto">
          <a:xfrm>
            <a:off x="304800" y="4953000"/>
            <a:ext cx="8458200" cy="1155700"/>
          </a:xfrm>
          <a:prstGeom prst="rect">
            <a:avLst/>
          </a:prstGeom>
          <a:noFill/>
          <a:ln w="9525">
            <a:noFill/>
            <a:miter lim="800000"/>
            <a:headEnd/>
            <a:tailEnd/>
          </a:ln>
        </p:spPr>
        <p:txBody>
          <a:bodyPr anchor="ctr"/>
          <a:lstStyle/>
          <a:p>
            <a:pPr eaLnBrk="0" hangingPunct="0"/>
            <a:endParaRPr lang="en-US" sz="2000" b="1">
              <a:solidFill>
                <a:schemeClr val="bg1"/>
              </a:solidFill>
            </a:endParaRPr>
          </a:p>
        </p:txBody>
      </p:sp>
      <p:sp>
        <p:nvSpPr>
          <p:cNvPr id="6149" name="Rectangle 7"/>
          <p:cNvSpPr>
            <a:spLocks noChangeArrowheads="1"/>
          </p:cNvSpPr>
          <p:nvPr/>
        </p:nvSpPr>
        <p:spPr bwMode="auto">
          <a:xfrm>
            <a:off x="-12700" y="5251450"/>
            <a:ext cx="9159875" cy="1606550"/>
          </a:xfrm>
          <a:prstGeom prst="rect">
            <a:avLst/>
          </a:prstGeom>
          <a:gradFill rotWithShape="0">
            <a:gsLst>
              <a:gs pos="0">
                <a:srgbClr val="505050"/>
              </a:gs>
              <a:gs pos="100000">
                <a:srgbClr val="000000"/>
              </a:gs>
            </a:gsLst>
            <a:lin ang="0" scaled="1"/>
          </a:gradFill>
          <a:ln w="9525" algn="ctr">
            <a:noFill/>
            <a:round/>
            <a:headEnd/>
            <a:tailEnd/>
          </a:ln>
        </p:spPr>
        <p:txBody>
          <a:bodyPr/>
          <a:lstStyle/>
          <a:p>
            <a:pPr eaLnBrk="0" hangingPunct="0"/>
            <a:endParaRPr lang="en-US"/>
          </a:p>
        </p:txBody>
      </p:sp>
      <p:pic>
        <p:nvPicPr>
          <p:cNvPr id="8" name="Content Placeholder 3" descr="VIP_2400.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32543" y="435432"/>
            <a:ext cx="7239000" cy="3963353"/>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0" y="4357917"/>
            <a:ext cx="9144000" cy="2585323"/>
          </a:xfrm>
          <a:prstGeom prst="rect">
            <a:avLst/>
          </a:prstGeom>
          <a:noFill/>
        </p:spPr>
        <p:txBody>
          <a:bodyPr wrap="square" rtlCol="0">
            <a:spAutoFit/>
          </a:bodyPr>
          <a:lstStyle/>
          <a:p>
            <a:pPr algn="ctr"/>
            <a:r>
              <a:rPr lang="zh-CN" altLang="en-US" sz="5400" dirty="0" smtClean="0">
                <a:solidFill>
                  <a:schemeClr val="bg1"/>
                </a:solidFill>
              </a:rPr>
              <a:t>第</a:t>
            </a:r>
            <a:r>
              <a:rPr lang="en-US" altLang="zh-CN" sz="5400" dirty="0" smtClean="0">
                <a:solidFill>
                  <a:schemeClr val="bg1"/>
                </a:solidFill>
              </a:rPr>
              <a:t>9</a:t>
            </a:r>
            <a:r>
              <a:rPr lang="zh-CN" altLang="en-US" sz="5400" dirty="0" smtClean="0">
                <a:solidFill>
                  <a:schemeClr val="bg1"/>
                </a:solidFill>
              </a:rPr>
              <a:t>代</a:t>
            </a:r>
            <a:endParaRPr lang="en-US" altLang="zh-CN" sz="5400" dirty="0" smtClean="0">
              <a:solidFill>
                <a:schemeClr val="bg1"/>
              </a:solidFill>
            </a:endParaRPr>
          </a:p>
          <a:p>
            <a:pPr algn="ctr"/>
            <a:r>
              <a:rPr lang="zh-CN" altLang="en-US" sz="5400" dirty="0" smtClean="0">
                <a:solidFill>
                  <a:schemeClr val="bg1"/>
                </a:solidFill>
              </a:rPr>
              <a:t>应用交付控制器</a:t>
            </a:r>
            <a:endParaRPr lang="en-US" altLang="zh-CN" sz="5400" dirty="0" smtClean="0">
              <a:solidFill>
                <a:schemeClr val="bg1"/>
              </a:solidFill>
            </a:endParaRPr>
          </a:p>
          <a:p>
            <a:pPr algn="ctr"/>
            <a:r>
              <a:rPr lang="en-US" sz="5400" dirty="0" smtClean="0">
                <a:solidFill>
                  <a:schemeClr val="bg1"/>
                </a:solidFill>
              </a:rPr>
              <a:t>VIPRION 2400</a:t>
            </a:r>
            <a:endParaRPr lang="en-US" sz="5400" dirty="0">
              <a:solidFill>
                <a:schemeClr val="bg1"/>
              </a:solidFill>
            </a:endParaRPr>
          </a:p>
        </p:txBody>
      </p:sp>
    </p:spTree>
    <p:extLst>
      <p:ext uri="{BB962C8B-B14F-4D97-AF65-F5344CB8AC3E}">
        <p14:creationId xmlns:p14="http://schemas.microsoft.com/office/powerpoint/2010/main" xmlns="" val="29634532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smtClean="0">
                <a:solidFill>
                  <a:schemeClr val="tx1"/>
                </a:solidFill>
              </a:rPr>
              <a:t>第</a:t>
            </a:r>
            <a:r>
              <a:rPr lang="en-US" altLang="zh-CN" sz="3200" dirty="0" smtClean="0">
                <a:solidFill>
                  <a:schemeClr val="tx1"/>
                </a:solidFill>
              </a:rPr>
              <a:t>9</a:t>
            </a:r>
            <a:r>
              <a:rPr lang="zh-CN" altLang="en-US" sz="3200" dirty="0" smtClean="0">
                <a:solidFill>
                  <a:schemeClr val="tx1"/>
                </a:solidFill>
              </a:rPr>
              <a:t>代应用交付控制器</a:t>
            </a:r>
            <a:r>
              <a:rPr lang="en-US" altLang="zh-CN" sz="3200" dirty="0" smtClean="0">
                <a:solidFill>
                  <a:schemeClr val="tx1"/>
                </a:solidFill>
              </a:rPr>
              <a:t/>
            </a:r>
            <a:br>
              <a:rPr lang="en-US" altLang="zh-CN" sz="3200" dirty="0" smtClean="0">
                <a:solidFill>
                  <a:schemeClr val="tx1"/>
                </a:solidFill>
              </a:rPr>
            </a:br>
            <a:r>
              <a:rPr lang="en-US" sz="3200" dirty="0" smtClean="0">
                <a:solidFill>
                  <a:schemeClr val="tx1"/>
                </a:solidFill>
              </a:rPr>
              <a:t>VIPRION 2400</a:t>
            </a:r>
            <a:endParaRPr lang="en-US" sz="3200" dirty="0">
              <a:solidFill>
                <a:schemeClr val="tx1"/>
              </a:solidFill>
            </a:endParaRPr>
          </a:p>
        </p:txBody>
      </p:sp>
      <p:pic>
        <p:nvPicPr>
          <p:cNvPr id="4" name="Content Placeholder 3" descr="VIP_2400.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04573" y="2646267"/>
            <a:ext cx="3934854" cy="2154333"/>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296224" y="5050971"/>
            <a:ext cx="2836061" cy="58477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t">
            <a:spAutoFit/>
          </a:bodyPr>
          <a:lstStyle/>
          <a:p>
            <a:pPr algn="ctr"/>
            <a:r>
              <a:rPr lang="en-US" sz="1600" b="1" dirty="0" smtClean="0">
                <a:latin typeface="宋体"/>
                <a:ea typeface="宋体"/>
                <a:cs typeface="宋体"/>
              </a:rPr>
              <a:t>4</a:t>
            </a:r>
            <a:r>
              <a:rPr lang="zh-CN" altLang="en-US" sz="1600" b="1" dirty="0" smtClean="0">
                <a:latin typeface="宋体"/>
                <a:ea typeface="宋体"/>
                <a:cs typeface="宋体"/>
              </a:rPr>
              <a:t>层专用芯片</a:t>
            </a:r>
            <a:endParaRPr lang="en-US" altLang="zh-CN" sz="1600" b="1" dirty="0" smtClean="0">
              <a:latin typeface="宋体"/>
              <a:ea typeface="宋体"/>
              <a:cs typeface="宋体"/>
            </a:endParaRPr>
          </a:p>
          <a:p>
            <a:pPr algn="ctr"/>
            <a:r>
              <a:rPr lang="en-US" sz="1600" b="1" dirty="0" err="1" smtClean="0">
                <a:latin typeface="宋体"/>
                <a:ea typeface="宋体"/>
                <a:cs typeface="宋体"/>
              </a:rPr>
              <a:t>ePVA</a:t>
            </a:r>
            <a:r>
              <a:rPr lang="en-US" sz="1600" b="1" dirty="0" smtClean="0">
                <a:latin typeface="宋体"/>
                <a:ea typeface="宋体"/>
                <a:cs typeface="宋体"/>
              </a:rPr>
              <a:t>+ High Speed Bridge </a:t>
            </a:r>
          </a:p>
        </p:txBody>
      </p:sp>
      <p:sp>
        <p:nvSpPr>
          <p:cNvPr id="7" name="TextBox 6"/>
          <p:cNvSpPr txBox="1"/>
          <p:nvPr/>
        </p:nvSpPr>
        <p:spPr>
          <a:xfrm>
            <a:off x="6652653" y="3450772"/>
            <a:ext cx="2133600"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t">
            <a:spAutoFit/>
          </a:bodyPr>
          <a:lstStyle/>
          <a:p>
            <a:pPr algn="ctr"/>
            <a:r>
              <a:rPr lang="zh-CN" altLang="en-US" sz="1600" b="1" dirty="0" smtClean="0">
                <a:latin typeface="宋体"/>
                <a:ea typeface="宋体"/>
                <a:cs typeface="宋体"/>
              </a:rPr>
              <a:t>真正的节能减排</a:t>
            </a:r>
            <a:endParaRPr lang="en-US" altLang="zh-CN" sz="1600" b="1" dirty="0" smtClean="0">
              <a:latin typeface="宋体"/>
              <a:ea typeface="宋体"/>
              <a:cs typeface="宋体"/>
            </a:endParaRPr>
          </a:p>
          <a:p>
            <a:pPr algn="ctr"/>
            <a:r>
              <a:rPr lang="en-US" sz="1600" b="1" dirty="0" smtClean="0">
                <a:latin typeface="宋体"/>
                <a:ea typeface="宋体"/>
                <a:cs typeface="宋体"/>
              </a:rPr>
              <a:t>80 Plus-certified</a:t>
            </a:r>
          </a:p>
          <a:p>
            <a:pPr algn="ctr"/>
            <a:r>
              <a:rPr lang="en-US" sz="1600" dirty="0" smtClean="0">
                <a:latin typeface="宋体"/>
                <a:ea typeface="宋体"/>
                <a:cs typeface="宋体"/>
              </a:rPr>
              <a:t>Lowers TCO </a:t>
            </a:r>
            <a:endParaRPr lang="en-US" sz="1600" dirty="0">
              <a:latin typeface="宋体"/>
              <a:ea typeface="宋体"/>
              <a:cs typeface="宋体"/>
            </a:endParaRPr>
          </a:p>
        </p:txBody>
      </p:sp>
      <p:sp>
        <p:nvSpPr>
          <p:cNvPr id="10" name="TextBox 9"/>
          <p:cNvSpPr txBox="1"/>
          <p:nvPr/>
        </p:nvSpPr>
        <p:spPr>
          <a:xfrm>
            <a:off x="3241055" y="2064658"/>
            <a:ext cx="2764230" cy="58477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nchor="t">
            <a:spAutoFit/>
          </a:bodyPr>
          <a:lstStyle/>
          <a:p>
            <a:pPr algn="ctr"/>
            <a:r>
              <a:rPr lang="en-US" sz="1600" dirty="0" smtClean="0">
                <a:latin typeface="宋体"/>
                <a:ea typeface="宋体"/>
                <a:cs typeface="宋体"/>
              </a:rPr>
              <a:t>4Ｕ，4</a:t>
            </a:r>
            <a:r>
              <a:rPr lang="zh-CN" altLang="en-US" sz="1600" dirty="0" smtClean="0">
                <a:latin typeface="宋体"/>
                <a:ea typeface="宋体"/>
                <a:cs typeface="宋体"/>
              </a:rPr>
              <a:t>插卡，双冗余电源</a:t>
            </a:r>
            <a:endParaRPr lang="en-US" altLang="zh-CN" sz="1600" dirty="0" smtClean="0">
              <a:latin typeface="宋体"/>
              <a:ea typeface="宋体"/>
              <a:cs typeface="宋体"/>
            </a:endParaRPr>
          </a:p>
          <a:p>
            <a:pPr algn="ctr"/>
            <a:r>
              <a:rPr lang="zh-CN" altLang="en-US" sz="1600" dirty="0" smtClean="0">
                <a:latin typeface="宋体"/>
                <a:ea typeface="宋体"/>
                <a:cs typeface="宋体"/>
              </a:rPr>
              <a:t>模块化设计</a:t>
            </a:r>
            <a:endParaRPr lang="en-US" sz="1600" dirty="0">
              <a:latin typeface="宋体"/>
              <a:ea typeface="宋体"/>
              <a:cs typeface="宋体"/>
            </a:endParaRPr>
          </a:p>
        </p:txBody>
      </p:sp>
      <p:sp>
        <p:nvSpPr>
          <p:cNvPr id="12" name="Rectangle 11"/>
          <p:cNvSpPr/>
          <p:nvPr/>
        </p:nvSpPr>
        <p:spPr>
          <a:xfrm>
            <a:off x="224970" y="3574143"/>
            <a:ext cx="2242459" cy="584776"/>
          </a:xfrm>
          <a:prstGeom prst="rect">
            <a:avLst/>
          </a:prstGeom>
        </p:spPr>
        <p:style>
          <a:lnRef idx="0">
            <a:schemeClr val="accent4"/>
          </a:lnRef>
          <a:fillRef idx="3">
            <a:schemeClr val="accent4"/>
          </a:fillRef>
          <a:effectRef idx="3">
            <a:schemeClr val="accent4"/>
          </a:effectRef>
          <a:fontRef idx="minor">
            <a:schemeClr val="lt1"/>
          </a:fontRef>
        </p:style>
        <p:txBody>
          <a:bodyPr wrap="square" anchor="t">
            <a:spAutoFit/>
          </a:bodyPr>
          <a:lstStyle/>
          <a:p>
            <a:pPr algn="ctr"/>
            <a:r>
              <a:rPr lang="zh-CN" altLang="en-US" sz="1600" b="1" dirty="0" smtClean="0">
                <a:latin typeface="宋体"/>
                <a:ea typeface="宋体"/>
                <a:cs typeface="宋体"/>
              </a:rPr>
              <a:t>全</a:t>
            </a:r>
            <a:r>
              <a:rPr lang="en-US" altLang="zh-CN" sz="1600" b="1" dirty="0" smtClean="0">
                <a:latin typeface="宋体"/>
                <a:ea typeface="宋体"/>
                <a:cs typeface="宋体"/>
              </a:rPr>
              <a:t>10G</a:t>
            </a:r>
            <a:r>
              <a:rPr lang="zh-CN" altLang="en-US" sz="1600" b="1" dirty="0" smtClean="0">
                <a:latin typeface="宋体"/>
                <a:ea typeface="宋体"/>
                <a:cs typeface="宋体"/>
              </a:rPr>
              <a:t>网络接口</a:t>
            </a:r>
            <a:endParaRPr lang="en-US" altLang="zh-CN" sz="1600" b="1" dirty="0" smtClean="0">
              <a:latin typeface="宋体"/>
              <a:ea typeface="宋体"/>
              <a:cs typeface="宋体"/>
            </a:endParaRPr>
          </a:p>
          <a:p>
            <a:pPr algn="ctr"/>
            <a:r>
              <a:rPr lang="en-US" sz="1600" b="1" dirty="0" smtClean="0">
                <a:latin typeface="宋体"/>
                <a:ea typeface="宋体"/>
                <a:cs typeface="宋体"/>
              </a:rPr>
              <a:t>10G ports (SFP+)</a:t>
            </a:r>
            <a:endParaRPr lang="en-US" sz="1600" dirty="0">
              <a:latin typeface="宋体"/>
              <a:ea typeface="宋体"/>
              <a:cs typeface="宋体"/>
            </a:endParaRPr>
          </a:p>
        </p:txBody>
      </p:sp>
    </p:spTree>
    <p:extLst>
      <p:ext uri="{BB962C8B-B14F-4D97-AF65-F5344CB8AC3E}">
        <p14:creationId xmlns:p14="http://schemas.microsoft.com/office/powerpoint/2010/main" xmlns="" val="40659084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zh-CN" altLang="en-US" sz="2800" dirty="0" smtClean="0">
                <a:solidFill>
                  <a:schemeClr val="tx1"/>
                </a:solidFill>
              </a:rPr>
              <a:t>第</a:t>
            </a:r>
            <a:r>
              <a:rPr lang="en-US" altLang="zh-CN" sz="2800" dirty="0" smtClean="0">
                <a:solidFill>
                  <a:schemeClr val="tx1"/>
                </a:solidFill>
              </a:rPr>
              <a:t>9</a:t>
            </a:r>
            <a:r>
              <a:rPr lang="zh-CN" altLang="en-US" sz="2800" dirty="0" smtClean="0">
                <a:solidFill>
                  <a:schemeClr val="tx1"/>
                </a:solidFill>
              </a:rPr>
              <a:t>代应用交付控制器</a:t>
            </a:r>
            <a:r>
              <a:rPr lang="en-US" altLang="zh-CN" sz="2800" dirty="0" smtClean="0">
                <a:solidFill>
                  <a:schemeClr val="tx1"/>
                </a:solidFill>
              </a:rPr>
              <a:t/>
            </a:r>
            <a:br>
              <a:rPr lang="en-US" altLang="zh-CN" sz="2800" dirty="0" smtClean="0">
                <a:solidFill>
                  <a:schemeClr val="tx1"/>
                </a:solidFill>
              </a:rPr>
            </a:br>
            <a:r>
              <a:rPr lang="en-US" sz="2800" dirty="0" smtClean="0">
                <a:solidFill>
                  <a:schemeClr val="tx1"/>
                </a:solidFill>
              </a:rPr>
              <a:t>VIPRION 2400</a:t>
            </a:r>
            <a:endParaRPr lang="en-US" dirty="0" smtClean="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2035716886"/>
              </p:ext>
            </p:extLst>
          </p:nvPr>
        </p:nvGraphicFramePr>
        <p:xfrm>
          <a:off x="304800" y="2062163"/>
          <a:ext cx="8382000" cy="3336921"/>
        </p:xfrm>
        <a:graphic>
          <a:graphicData uri="http://schemas.openxmlformats.org/drawingml/2006/table">
            <a:tbl>
              <a:tblPr firstRow="1" bandRow="1">
                <a:tableStyleId>{93296810-A885-4BE3-A3E7-6D5BEEA58F35}</a:tableStyleId>
              </a:tblPr>
              <a:tblGrid>
                <a:gridCol w="2794000"/>
                <a:gridCol w="2794000"/>
                <a:gridCol w="2794000"/>
              </a:tblGrid>
              <a:tr h="370769">
                <a:tc>
                  <a:txBody>
                    <a:bodyPr/>
                    <a:lstStyle/>
                    <a:p>
                      <a:endParaRPr lang="en-US" sz="1800" dirty="0"/>
                    </a:p>
                  </a:txBody>
                  <a:tcPr marT="45711" marB="45711"/>
                </a:tc>
                <a:tc>
                  <a:txBody>
                    <a:bodyPr/>
                    <a:lstStyle/>
                    <a:p>
                      <a:pPr algn="ctr"/>
                      <a:r>
                        <a:rPr lang="en-US" sz="1800" dirty="0" smtClean="0"/>
                        <a:t>Single Blade</a:t>
                      </a:r>
                      <a:endParaRPr lang="en-US" sz="1800" dirty="0"/>
                    </a:p>
                  </a:txBody>
                  <a:tcPr marT="45711" marB="45711"/>
                </a:tc>
                <a:tc>
                  <a:txBody>
                    <a:bodyPr/>
                    <a:lstStyle/>
                    <a:p>
                      <a:pPr algn="ctr"/>
                      <a:r>
                        <a:rPr lang="en-US" sz="1800" dirty="0" smtClean="0"/>
                        <a:t>4 Blade System</a:t>
                      </a:r>
                      <a:endParaRPr lang="en-US" sz="1800" dirty="0"/>
                    </a:p>
                  </a:txBody>
                  <a:tcPr marT="45711" marB="45711"/>
                </a:tc>
              </a:tr>
              <a:tr h="370769">
                <a:tc>
                  <a:txBody>
                    <a:bodyPr/>
                    <a:lstStyle/>
                    <a:p>
                      <a:pPr marL="0" marR="0">
                        <a:spcBef>
                          <a:spcPts val="0"/>
                        </a:spcBef>
                        <a:spcAft>
                          <a:spcPts val="0"/>
                        </a:spcAft>
                      </a:pPr>
                      <a:r>
                        <a:rPr lang="en-US" sz="2000" dirty="0"/>
                        <a:t>L7 </a:t>
                      </a:r>
                      <a:r>
                        <a:rPr lang="en-US" sz="2000" dirty="0" smtClean="0"/>
                        <a:t>Fast HTTP </a:t>
                      </a:r>
                      <a:r>
                        <a:rPr lang="en-US" sz="2000" dirty="0" err="1"/>
                        <a:t>Inf/Inf</a:t>
                      </a:r>
                      <a:r>
                        <a:rPr lang="en-US" sz="2000" dirty="0"/>
                        <a:t>  </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1,000,000 </a:t>
                      </a:r>
                      <a:r>
                        <a:rPr lang="en-US" sz="2000" dirty="0" err="1" smtClean="0"/>
                        <a:t>rps</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4,000,000 </a:t>
                      </a:r>
                      <a:r>
                        <a:rPr lang="en-US" sz="2000" dirty="0" err="1" smtClean="0"/>
                        <a:t>rps</a:t>
                      </a:r>
                      <a:endParaRPr lang="en-US" sz="2000" b="0" dirty="0">
                        <a:solidFill>
                          <a:schemeClr val="tx1"/>
                        </a:solidFill>
                        <a:latin typeface="Calibri"/>
                        <a:ea typeface="Calibri"/>
                        <a:cs typeface="Times New Roman"/>
                      </a:endParaRPr>
                    </a:p>
                  </a:txBody>
                  <a:tcPr marL="68580" marR="68580" marT="0" marB="0"/>
                </a:tc>
              </a:tr>
              <a:tr h="370769">
                <a:tc>
                  <a:txBody>
                    <a:bodyPr/>
                    <a:lstStyle/>
                    <a:p>
                      <a:pPr marL="0" marR="0">
                        <a:spcBef>
                          <a:spcPts val="0"/>
                        </a:spcBef>
                        <a:spcAft>
                          <a:spcPts val="0"/>
                        </a:spcAft>
                      </a:pPr>
                      <a:r>
                        <a:rPr lang="en-US" sz="2000" dirty="0"/>
                        <a:t>L7 Full </a:t>
                      </a:r>
                      <a:r>
                        <a:rPr lang="en-US" sz="2000" dirty="0" smtClean="0"/>
                        <a:t>Proxy</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150,000 cps</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600,000 cps</a:t>
                      </a:r>
                      <a:endParaRPr lang="en-US" sz="2000" b="0" dirty="0">
                        <a:solidFill>
                          <a:schemeClr val="tx1"/>
                        </a:solidFill>
                        <a:latin typeface="Calibri"/>
                        <a:ea typeface="Calibri"/>
                        <a:cs typeface="Times New Roman"/>
                      </a:endParaRPr>
                    </a:p>
                  </a:txBody>
                  <a:tcPr marL="68580" marR="68580" marT="0" marB="0"/>
                </a:tc>
              </a:tr>
              <a:tr h="370769">
                <a:tc>
                  <a:txBody>
                    <a:bodyPr/>
                    <a:lstStyle/>
                    <a:p>
                      <a:pPr marL="0" marR="0">
                        <a:spcBef>
                          <a:spcPts val="0"/>
                        </a:spcBef>
                        <a:spcAft>
                          <a:spcPts val="0"/>
                        </a:spcAft>
                      </a:pPr>
                      <a:r>
                        <a:rPr lang="en-US" sz="2000" dirty="0"/>
                        <a:t>SSL TPS</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a:t>50,000</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a:t>200,000</a:t>
                      </a:r>
                      <a:endParaRPr lang="en-US" sz="2000" b="0">
                        <a:solidFill>
                          <a:schemeClr val="tx1"/>
                        </a:solidFill>
                        <a:latin typeface="Calibri"/>
                        <a:ea typeface="Calibri"/>
                        <a:cs typeface="Times New Roman"/>
                      </a:endParaRPr>
                    </a:p>
                  </a:txBody>
                  <a:tcPr marL="68580" marR="68580" marT="0" marB="0"/>
                </a:tc>
              </a:tr>
              <a:tr h="370769">
                <a:tc>
                  <a:txBody>
                    <a:bodyPr/>
                    <a:lstStyle/>
                    <a:p>
                      <a:pPr marL="0" marR="0">
                        <a:spcBef>
                          <a:spcPts val="0"/>
                        </a:spcBef>
                        <a:spcAft>
                          <a:spcPts val="0"/>
                        </a:spcAft>
                      </a:pPr>
                      <a:r>
                        <a:rPr lang="en-US" sz="2000" dirty="0"/>
                        <a:t>SSL </a:t>
                      </a:r>
                      <a:r>
                        <a:rPr lang="en-US" sz="2000" dirty="0" err="1"/>
                        <a:t>Gbps</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a:t>9 Gbps</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a:t>36 Gbps</a:t>
                      </a:r>
                      <a:endParaRPr lang="en-US" sz="2000" b="0" dirty="0">
                        <a:solidFill>
                          <a:schemeClr val="tx1"/>
                        </a:solidFill>
                        <a:latin typeface="Calibri"/>
                        <a:ea typeface="Calibri"/>
                        <a:cs typeface="Times New Roman"/>
                      </a:endParaRPr>
                    </a:p>
                  </a:txBody>
                  <a:tcPr marL="68580" marR="68580" marT="0" marB="0"/>
                </a:tc>
              </a:tr>
              <a:tr h="370769">
                <a:tc>
                  <a:txBody>
                    <a:bodyPr/>
                    <a:lstStyle/>
                    <a:p>
                      <a:pPr marL="0" marR="0">
                        <a:spcBef>
                          <a:spcPts val="0"/>
                        </a:spcBef>
                        <a:spcAft>
                          <a:spcPts val="0"/>
                        </a:spcAft>
                      </a:pPr>
                      <a:r>
                        <a:rPr lang="en-US" sz="2000" dirty="0"/>
                        <a:t>L4 </a:t>
                      </a:r>
                      <a:r>
                        <a:rPr lang="en-US" sz="2000" dirty="0" smtClean="0"/>
                        <a:t>Conn/s</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400,000 cps</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1,600,000 cps</a:t>
                      </a:r>
                      <a:endParaRPr lang="en-US" sz="2000" b="0" dirty="0">
                        <a:solidFill>
                          <a:schemeClr val="tx1"/>
                        </a:solidFill>
                        <a:latin typeface="Calibri"/>
                        <a:ea typeface="Calibri"/>
                        <a:cs typeface="Times New Roman"/>
                      </a:endParaRPr>
                    </a:p>
                  </a:txBody>
                  <a:tcPr marL="68580" marR="68580" marT="0" marB="0"/>
                </a:tc>
              </a:tr>
              <a:tr h="370769">
                <a:tc>
                  <a:txBody>
                    <a:bodyPr/>
                    <a:lstStyle/>
                    <a:p>
                      <a:pPr marL="0" marR="0">
                        <a:spcBef>
                          <a:spcPts val="0"/>
                        </a:spcBef>
                        <a:spcAft>
                          <a:spcPts val="0"/>
                        </a:spcAft>
                      </a:pPr>
                      <a:r>
                        <a:rPr lang="en-US" sz="2000"/>
                        <a:t>Compression</a:t>
                      </a:r>
                      <a:endParaRPr lang="en-US" sz="2000" b="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10 </a:t>
                      </a:r>
                      <a:r>
                        <a:rPr lang="en-US" sz="2000" dirty="0"/>
                        <a:t>Gbps</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40 </a:t>
                      </a:r>
                      <a:r>
                        <a:rPr lang="en-US" sz="2000" dirty="0" err="1" smtClean="0"/>
                        <a:t>Gbps</a:t>
                      </a:r>
                      <a:endParaRPr lang="en-US" sz="2000" b="0" dirty="0">
                        <a:solidFill>
                          <a:schemeClr val="tx1"/>
                        </a:solidFill>
                        <a:latin typeface="Calibri"/>
                        <a:ea typeface="Calibri"/>
                        <a:cs typeface="Times New Roman"/>
                      </a:endParaRPr>
                    </a:p>
                  </a:txBody>
                  <a:tcPr marL="68580" marR="68580" marT="0" marB="0"/>
                </a:tc>
              </a:tr>
              <a:tr h="370769">
                <a:tc>
                  <a:txBody>
                    <a:bodyPr/>
                    <a:lstStyle/>
                    <a:p>
                      <a:pPr marL="0" marR="0">
                        <a:spcBef>
                          <a:spcPts val="0"/>
                        </a:spcBef>
                        <a:spcAft>
                          <a:spcPts val="0"/>
                        </a:spcAft>
                      </a:pPr>
                      <a:r>
                        <a:rPr lang="en-US" sz="2000"/>
                        <a:t>L4 Throughput</a:t>
                      </a:r>
                      <a:endParaRPr lang="en-US" sz="2000" b="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b="1" dirty="0" smtClean="0"/>
                        <a:t>40 </a:t>
                      </a:r>
                      <a:r>
                        <a:rPr lang="en-US" sz="2000" b="1" dirty="0" err="1" smtClean="0"/>
                        <a:t>Gbps</a:t>
                      </a:r>
                      <a:endParaRPr lang="en-US" sz="2000" b="1"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b="1" dirty="0" smtClean="0"/>
                        <a:t>160 </a:t>
                      </a:r>
                      <a:r>
                        <a:rPr lang="en-US" sz="2000" b="1" dirty="0" err="1" smtClean="0"/>
                        <a:t>Gbps</a:t>
                      </a:r>
                      <a:endParaRPr lang="en-US" sz="2000" b="1" dirty="0">
                        <a:solidFill>
                          <a:schemeClr val="tx1"/>
                        </a:solidFill>
                        <a:latin typeface="Calibri"/>
                        <a:ea typeface="Calibri"/>
                        <a:cs typeface="Times New Roman"/>
                      </a:endParaRPr>
                    </a:p>
                  </a:txBody>
                  <a:tcPr marL="68580" marR="68580" marT="0" marB="0"/>
                </a:tc>
              </a:tr>
              <a:tr h="370769">
                <a:tc>
                  <a:txBody>
                    <a:bodyPr/>
                    <a:lstStyle/>
                    <a:p>
                      <a:pPr marL="0" marR="0">
                        <a:spcBef>
                          <a:spcPts val="0"/>
                        </a:spcBef>
                        <a:spcAft>
                          <a:spcPts val="0"/>
                        </a:spcAft>
                      </a:pPr>
                      <a:r>
                        <a:rPr lang="en-US" sz="2000" dirty="0"/>
                        <a:t>L7 Throughput</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18 </a:t>
                      </a:r>
                      <a:r>
                        <a:rPr lang="en-US" sz="2000" dirty="0"/>
                        <a:t>Gbps</a:t>
                      </a:r>
                      <a:endParaRPr lang="en-US" sz="2000" b="0" dirty="0">
                        <a:solidFill>
                          <a:schemeClr val="tx1"/>
                        </a:solidFill>
                        <a:latin typeface="Calibri"/>
                        <a:ea typeface="Calibri"/>
                        <a:cs typeface="Times New Roman"/>
                      </a:endParaRPr>
                    </a:p>
                  </a:txBody>
                  <a:tcPr marL="68580" marR="68580" marT="0" marB="0"/>
                </a:tc>
                <a:tc>
                  <a:txBody>
                    <a:bodyPr/>
                    <a:lstStyle/>
                    <a:p>
                      <a:pPr marL="0" marR="0" algn="ctr">
                        <a:spcBef>
                          <a:spcPts val="0"/>
                        </a:spcBef>
                        <a:spcAft>
                          <a:spcPts val="0"/>
                        </a:spcAft>
                      </a:pPr>
                      <a:r>
                        <a:rPr lang="en-US" sz="2000" dirty="0" smtClean="0"/>
                        <a:t>72 </a:t>
                      </a:r>
                      <a:r>
                        <a:rPr lang="en-US" sz="2000" dirty="0" err="1" smtClean="0"/>
                        <a:t>Gbps</a:t>
                      </a:r>
                      <a:endParaRPr lang="en-US" sz="2000" b="0" dirty="0">
                        <a:solidFill>
                          <a:schemeClr val="tx1"/>
                        </a:solidFill>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xmlns="" val="2193522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ight Arrow 62"/>
          <p:cNvSpPr/>
          <p:nvPr/>
        </p:nvSpPr>
        <p:spPr>
          <a:xfrm rot="20537196">
            <a:off x="1243562" y="5426006"/>
            <a:ext cx="3743856" cy="858019"/>
          </a:xfrm>
          <a:prstGeom prst="rightArrow">
            <a:avLst/>
          </a:prstGeom>
          <a:solidFill>
            <a:schemeClr val="tx2">
              <a:lumMod val="75000"/>
            </a:schemeClr>
          </a:solidFill>
          <a:ln>
            <a:solidFill>
              <a:schemeClr val="tx1"/>
            </a:solidFill>
          </a:ln>
          <a:effectLst/>
          <a:scene3d>
            <a:camera prst="orthographicFront">
              <a:rot lat="0" lon="0" rev="0"/>
            </a:camera>
            <a:lightRig rig="chilly" dir="t">
              <a:rot lat="0" lon="0" rev="18480000"/>
            </a:lightRig>
          </a:scene3d>
          <a:sp3d prstMaterial="clear">
            <a:bevelT h="63500"/>
          </a:sp3d>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1" dirty="0">
              <a:solidFill>
                <a:prstClr val="black"/>
              </a:solidFill>
            </a:endParaRPr>
          </a:p>
        </p:txBody>
      </p:sp>
      <p:sp>
        <p:nvSpPr>
          <p:cNvPr id="62" name="Right Arrow 61"/>
          <p:cNvSpPr/>
          <p:nvPr/>
        </p:nvSpPr>
        <p:spPr>
          <a:xfrm rot="20537196">
            <a:off x="573236" y="2969953"/>
            <a:ext cx="8672394" cy="858019"/>
          </a:xfrm>
          <a:prstGeom prst="rightArrow">
            <a:avLst/>
          </a:prstGeom>
          <a:solidFill>
            <a:schemeClr val="tx2">
              <a:lumMod val="75000"/>
            </a:schemeClr>
          </a:solidFill>
          <a:ln>
            <a:solidFill>
              <a:schemeClr val="tx1"/>
            </a:solidFill>
          </a:ln>
          <a:effectLst/>
          <a:scene3d>
            <a:camera prst="orthographicFront">
              <a:rot lat="0" lon="0" rev="0"/>
            </a:camera>
            <a:lightRig rig="chilly" dir="t">
              <a:rot lat="0" lon="0" rev="18480000"/>
            </a:lightRig>
          </a:scene3d>
          <a:sp3d prstMaterial="clear">
            <a:bevelT h="63500"/>
          </a:sp3d>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1" dirty="0">
              <a:solidFill>
                <a:prstClr val="black"/>
              </a:solidFill>
            </a:endParaRPr>
          </a:p>
        </p:txBody>
      </p:sp>
      <p:sp>
        <p:nvSpPr>
          <p:cNvPr id="61" name="Right Arrow 60"/>
          <p:cNvSpPr/>
          <p:nvPr/>
        </p:nvSpPr>
        <p:spPr>
          <a:xfrm rot="20537196">
            <a:off x="1826541" y="1642885"/>
            <a:ext cx="6798927" cy="858019"/>
          </a:xfrm>
          <a:prstGeom prst="rightArrow">
            <a:avLst/>
          </a:prstGeom>
          <a:solidFill>
            <a:schemeClr val="tx2">
              <a:lumMod val="75000"/>
            </a:schemeClr>
          </a:solidFill>
          <a:ln>
            <a:solidFill>
              <a:schemeClr val="tx1"/>
            </a:solidFill>
          </a:ln>
          <a:effectLst/>
          <a:scene3d>
            <a:camera prst="orthographicFront">
              <a:rot lat="0" lon="0" rev="0"/>
            </a:camera>
            <a:lightRig rig="chilly" dir="t">
              <a:rot lat="0" lon="0" rev="18480000"/>
            </a:lightRig>
          </a:scene3d>
          <a:sp3d prstMaterial="clear">
            <a:bevelT h="63500"/>
          </a:sp3d>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1" dirty="0">
              <a:solidFill>
                <a:prstClr val="black"/>
              </a:solidFill>
            </a:endParaRPr>
          </a:p>
        </p:txBody>
      </p:sp>
      <p:sp>
        <p:nvSpPr>
          <p:cNvPr id="3075" name="Title 1"/>
          <p:cNvSpPr>
            <a:spLocks noGrp="1"/>
          </p:cNvSpPr>
          <p:nvPr>
            <p:ph type="title"/>
          </p:nvPr>
        </p:nvSpPr>
        <p:spPr>
          <a:xfrm>
            <a:off x="95882" y="375240"/>
            <a:ext cx="8229600" cy="808038"/>
          </a:xfrm>
        </p:spPr>
        <p:txBody>
          <a:bodyPr/>
          <a:lstStyle/>
          <a:p>
            <a:r>
              <a:rPr lang="en-US" dirty="0" smtClean="0"/>
              <a:t>Platform Line-up</a:t>
            </a:r>
          </a:p>
        </p:txBody>
      </p:sp>
      <p:pic>
        <p:nvPicPr>
          <p:cNvPr id="60" name="Content Placeholder 3" descr="VIP_2400.png"/>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4648200" y="1447800"/>
            <a:ext cx="1167878" cy="639413"/>
          </a:xfrm>
          <a:prstGeom prst="rect">
            <a:avLst/>
          </a:prstGeom>
          <a:ln>
            <a:noFill/>
          </a:ln>
          <a:effectLst>
            <a:outerShdw blurRad="292100" dist="139700" dir="2700000" algn="tl" rotWithShape="0">
              <a:srgbClr val="333333">
                <a:alpha val="65000"/>
              </a:srgbClr>
            </a:outerShdw>
          </a:effectLst>
        </p:spPr>
      </p:pic>
      <p:grpSp>
        <p:nvGrpSpPr>
          <p:cNvPr id="2" name="Group 14"/>
          <p:cNvGrpSpPr/>
          <p:nvPr/>
        </p:nvGrpSpPr>
        <p:grpSpPr>
          <a:xfrm>
            <a:off x="1201289" y="2373839"/>
            <a:ext cx="7393543" cy="3080987"/>
            <a:chOff x="246414" y="2544302"/>
            <a:chExt cx="7492809" cy="3080987"/>
          </a:xfrm>
        </p:grpSpPr>
        <p:grpSp>
          <p:nvGrpSpPr>
            <p:cNvPr id="3" name="Group 10"/>
            <p:cNvGrpSpPr/>
            <p:nvPr/>
          </p:nvGrpSpPr>
          <p:grpSpPr>
            <a:xfrm>
              <a:off x="2732859" y="3652050"/>
              <a:ext cx="1142798" cy="1361911"/>
              <a:chOff x="2271339" y="4005349"/>
              <a:chExt cx="1142798" cy="1361911"/>
            </a:xfrm>
          </p:grpSpPr>
          <p:sp>
            <p:nvSpPr>
              <p:cNvPr id="37" name="Text Box 6"/>
              <p:cNvSpPr txBox="1">
                <a:spLocks noChangeArrowheads="1"/>
              </p:cNvSpPr>
              <p:nvPr/>
            </p:nvSpPr>
            <p:spPr bwMode="auto">
              <a:xfrm>
                <a:off x="2271339" y="4005349"/>
                <a:ext cx="1142798" cy="1361911"/>
              </a:xfrm>
              <a:prstGeom prst="rect">
                <a:avLst/>
              </a:prstGeom>
              <a:noFill/>
              <a:ln w="9525">
                <a:noFill/>
                <a:miter lim="800000"/>
                <a:headEnd/>
                <a:tailEnd/>
              </a:ln>
            </p:spPr>
            <p:txBody>
              <a:bodyPr wrap="square">
                <a:spAutoFit/>
              </a:bodyPr>
              <a:lstStyle/>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marL="168275" indent="-168275" defTabSz="457200" fontAlgn="auto">
                  <a:spcBef>
                    <a:spcPts val="0"/>
                  </a:spcBef>
                  <a:spcAft>
                    <a:spcPts val="0"/>
                  </a:spcAft>
                </a:pPr>
                <a:endParaRPr lang="en-US" sz="1200" dirty="0">
                  <a:solidFill>
                    <a:prstClr val="black"/>
                  </a:solidFill>
                  <a:latin typeface="Helvetica" pitchFamily="34" charset="0"/>
                </a:endParaRPr>
              </a:p>
              <a:p>
                <a:pPr algn="ctr" defTabSz="457200" eaLnBrk="0" fontAlgn="auto" hangingPunct="0">
                  <a:spcBef>
                    <a:spcPts val="0"/>
                  </a:spcBef>
                  <a:spcAft>
                    <a:spcPts val="0"/>
                  </a:spcAft>
                </a:pPr>
                <a:endParaRPr lang="en-US" sz="1200" dirty="0">
                  <a:solidFill>
                    <a:prstClr val="black"/>
                  </a:solidFill>
                  <a:latin typeface="Helvetica" pitchFamily="34" charset="0"/>
                </a:endParaRPr>
              </a:p>
              <a:p>
                <a:pPr algn="ctr" defTabSz="457200" eaLnBrk="0" fontAlgn="auto" hangingPunct="0">
                  <a:spcBef>
                    <a:spcPts val="0"/>
                  </a:spcBef>
                  <a:spcAft>
                    <a:spcPts val="0"/>
                  </a:spcAft>
                </a:pPr>
                <a:r>
                  <a:rPr lang="en-US" sz="1200" b="1" dirty="0" smtClean="0">
                    <a:solidFill>
                      <a:prstClr val="black"/>
                    </a:solidFill>
                    <a:latin typeface="Calibri"/>
                    <a:cs typeface="Calibri"/>
                  </a:rPr>
                  <a:t>400k </a:t>
                </a:r>
                <a:r>
                  <a:rPr lang="en-US" sz="1200" b="1" dirty="0">
                    <a:solidFill>
                      <a:prstClr val="black"/>
                    </a:solidFill>
                    <a:latin typeface="Calibri"/>
                    <a:cs typeface="Calibri"/>
                  </a:rPr>
                  <a:t>L7 </a:t>
                </a:r>
                <a:r>
                  <a:rPr lang="en-US" sz="1200" b="1" dirty="0" smtClean="0">
                    <a:solidFill>
                      <a:prstClr val="black"/>
                    </a:solidFill>
                    <a:latin typeface="Calibri"/>
                    <a:cs typeface="Calibri"/>
                  </a:rPr>
                  <a:t>RPS</a:t>
                </a:r>
              </a:p>
              <a:p>
                <a:pPr algn="ctr" defTabSz="457200" eaLnBrk="0" fontAlgn="auto" hangingPunct="0">
                  <a:spcBef>
                    <a:spcPts val="0"/>
                  </a:spcBef>
                  <a:spcAft>
                    <a:spcPts val="0"/>
                  </a:spcAft>
                </a:pPr>
                <a:r>
                  <a:rPr lang="en-US" sz="1200" b="1" dirty="0" smtClean="0">
                    <a:solidFill>
                      <a:prstClr val="black"/>
                    </a:solidFill>
                    <a:latin typeface="Calibri"/>
                    <a:cs typeface="Calibri"/>
                  </a:rPr>
                  <a:t>175K L4 CPS</a:t>
                </a:r>
              </a:p>
              <a:p>
                <a:pPr algn="ctr" defTabSz="457200" eaLnBrk="0" fontAlgn="auto" hangingPunct="0">
                  <a:spcBef>
                    <a:spcPts val="0"/>
                  </a:spcBef>
                  <a:spcAft>
                    <a:spcPts val="0"/>
                  </a:spcAft>
                </a:pPr>
                <a:r>
                  <a:rPr lang="en-US" sz="1050" dirty="0" smtClean="0">
                    <a:solidFill>
                      <a:prstClr val="black"/>
                    </a:solidFill>
                    <a:latin typeface="Calibri"/>
                    <a:cs typeface="Calibri"/>
                  </a:rPr>
                  <a:t>4G L7/L4 TPUT</a:t>
                </a:r>
                <a:endParaRPr lang="en-US" sz="1050" dirty="0">
                  <a:solidFill>
                    <a:prstClr val="black"/>
                  </a:solidFill>
                  <a:latin typeface="Calibri"/>
                  <a:cs typeface="Calibri"/>
                </a:endParaRPr>
              </a:p>
            </p:txBody>
          </p:sp>
          <p:sp>
            <p:nvSpPr>
              <p:cNvPr id="38" name="Text Box 40"/>
              <p:cNvSpPr txBox="1">
                <a:spLocks noChangeAspect="1" noChangeArrowheads="1"/>
              </p:cNvSpPr>
              <p:nvPr/>
            </p:nvSpPr>
            <p:spPr bwMode="auto">
              <a:xfrm>
                <a:off x="2285650" y="4562362"/>
                <a:ext cx="1052509" cy="276999"/>
              </a:xfrm>
              <a:prstGeom prst="rect">
                <a:avLst/>
              </a:prstGeom>
              <a:noFill/>
              <a:ln w="9525">
                <a:noFill/>
                <a:miter lim="800000"/>
                <a:headEnd/>
                <a:tailEnd/>
              </a:ln>
            </p:spPr>
            <p:txBody>
              <a:bodyPr>
                <a:spAutoFit/>
              </a:bodyPr>
              <a:lstStyle/>
              <a:p>
                <a:pPr algn="ctr" defTabSz="457200" eaLnBrk="0" fontAlgn="auto" hangingPunct="0">
                  <a:spcBef>
                    <a:spcPts val="0"/>
                  </a:spcBef>
                  <a:spcAft>
                    <a:spcPts val="0"/>
                  </a:spcAft>
                </a:pPr>
                <a:r>
                  <a:rPr lang="en-US" sz="1200" b="1" dirty="0">
                    <a:solidFill>
                      <a:srgbClr val="000000"/>
                    </a:solidFill>
                    <a:latin typeface="Calibri"/>
                  </a:rPr>
                  <a:t>BIG-IP </a:t>
                </a:r>
                <a:r>
                  <a:rPr lang="en-US" sz="1200" b="1" dirty="0" smtClean="0">
                    <a:solidFill>
                      <a:srgbClr val="000000"/>
                    </a:solidFill>
                    <a:latin typeface="Calibri"/>
                  </a:rPr>
                  <a:t>3900</a:t>
                </a:r>
              </a:p>
            </p:txBody>
          </p:sp>
          <p:pic>
            <p:nvPicPr>
              <p:cNvPr id="19" name="Picture 2" descr="C:\Documents and Settings\krasnow\Desktop\@Current Projects\3900 Launch\3900_small.png"/>
              <p:cNvPicPr>
                <a:picLocks noChangeAspect="1" noChangeArrowheads="1"/>
              </p:cNvPicPr>
              <p:nvPr/>
            </p:nvPicPr>
            <p:blipFill>
              <a:blip r:embed="rId4" cstate="print"/>
              <a:srcRect/>
              <a:stretch>
                <a:fillRect/>
              </a:stretch>
            </p:blipFill>
            <p:spPr bwMode="auto">
              <a:xfrm>
                <a:off x="2319846" y="4028962"/>
                <a:ext cx="984119" cy="331912"/>
              </a:xfrm>
              <a:prstGeom prst="rect">
                <a:avLst/>
              </a:prstGeom>
              <a:noFill/>
            </p:spPr>
          </p:pic>
        </p:grpSp>
        <p:grpSp>
          <p:nvGrpSpPr>
            <p:cNvPr id="4" name="Group 41"/>
            <p:cNvGrpSpPr/>
            <p:nvPr/>
          </p:nvGrpSpPr>
          <p:grpSpPr>
            <a:xfrm>
              <a:off x="3945999" y="3283620"/>
              <a:ext cx="1156647" cy="1409458"/>
              <a:chOff x="7038978" y="3523985"/>
              <a:chExt cx="1771651" cy="1112741"/>
            </a:xfrm>
          </p:grpSpPr>
          <p:sp>
            <p:nvSpPr>
              <p:cNvPr id="40" name="Text Box 6"/>
              <p:cNvSpPr txBox="1">
                <a:spLocks noChangeArrowheads="1"/>
              </p:cNvSpPr>
              <p:nvPr/>
            </p:nvSpPr>
            <p:spPr bwMode="auto">
              <a:xfrm>
                <a:off x="7038978" y="3543299"/>
                <a:ext cx="1771651" cy="1093427"/>
              </a:xfrm>
              <a:prstGeom prst="rect">
                <a:avLst/>
              </a:prstGeom>
              <a:noFill/>
              <a:ln w="9525">
                <a:noFill/>
                <a:miter lim="800000"/>
                <a:headEnd/>
                <a:tailEnd/>
              </a:ln>
            </p:spPr>
            <p:txBody>
              <a:bodyPr wrap="square">
                <a:spAutoFit/>
              </a:bodyPr>
              <a:lstStyle/>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marL="168275" indent="-168275" defTabSz="457200" fontAlgn="auto">
                  <a:spcBef>
                    <a:spcPts val="0"/>
                  </a:spcBef>
                  <a:spcAft>
                    <a:spcPts val="0"/>
                  </a:spcAft>
                </a:pPr>
                <a:endParaRPr lang="en-US" sz="1200" dirty="0">
                  <a:solidFill>
                    <a:prstClr val="black"/>
                  </a:solidFill>
                  <a:latin typeface="Helvetica" pitchFamily="34" charset="0"/>
                </a:endParaRPr>
              </a:p>
              <a:p>
                <a:pPr marL="168275" indent="-168275" defTabSz="457200" fontAlgn="auto">
                  <a:spcBef>
                    <a:spcPts val="0"/>
                  </a:spcBef>
                  <a:spcAft>
                    <a:spcPts val="0"/>
                  </a:spcAft>
                </a:pPr>
                <a:endParaRPr lang="en-US" sz="1200" dirty="0">
                  <a:solidFill>
                    <a:prstClr val="black"/>
                  </a:solidFill>
                  <a:latin typeface="Helvetica" pitchFamily="34" charset="0"/>
                </a:endParaRPr>
              </a:p>
              <a:p>
                <a:pPr algn="ctr" defTabSz="457200" eaLnBrk="0" fontAlgn="auto" hangingPunct="0">
                  <a:spcBef>
                    <a:spcPts val="0"/>
                  </a:spcBef>
                  <a:spcAft>
                    <a:spcPts val="0"/>
                  </a:spcAft>
                </a:pPr>
                <a:r>
                  <a:rPr lang="en-US" sz="1200" b="1" dirty="0" smtClean="0">
                    <a:solidFill>
                      <a:prstClr val="black"/>
                    </a:solidFill>
                    <a:latin typeface="Calibri"/>
                    <a:cs typeface="Calibri"/>
                  </a:rPr>
                  <a:t>600k </a:t>
                </a:r>
                <a:r>
                  <a:rPr lang="en-US" sz="1200" b="1" dirty="0">
                    <a:solidFill>
                      <a:prstClr val="black"/>
                    </a:solidFill>
                    <a:latin typeface="Calibri"/>
                    <a:cs typeface="Calibri"/>
                  </a:rPr>
                  <a:t>L7 </a:t>
                </a:r>
                <a:r>
                  <a:rPr lang="en-US" sz="1200" b="1" dirty="0" smtClean="0">
                    <a:solidFill>
                      <a:prstClr val="black"/>
                    </a:solidFill>
                    <a:latin typeface="Calibri"/>
                    <a:cs typeface="Calibri"/>
                  </a:rPr>
                  <a:t>RPS</a:t>
                </a:r>
              </a:p>
              <a:p>
                <a:pPr algn="ctr" defTabSz="457200" eaLnBrk="0" fontAlgn="auto" hangingPunct="0">
                  <a:spcBef>
                    <a:spcPts val="0"/>
                  </a:spcBef>
                  <a:spcAft>
                    <a:spcPts val="0"/>
                  </a:spcAft>
                </a:pPr>
                <a:r>
                  <a:rPr lang="en-US" sz="1200" b="1" dirty="0" smtClean="0">
                    <a:solidFill>
                      <a:prstClr val="black"/>
                    </a:solidFill>
                    <a:latin typeface="Calibri"/>
                    <a:cs typeface="Calibri"/>
                  </a:rPr>
                  <a:t>220K L4 CPS</a:t>
                </a:r>
              </a:p>
              <a:p>
                <a:pPr algn="ctr" defTabSz="457200" eaLnBrk="0" fontAlgn="auto" hangingPunct="0">
                  <a:spcBef>
                    <a:spcPts val="0"/>
                  </a:spcBef>
                  <a:spcAft>
                    <a:spcPts val="0"/>
                  </a:spcAft>
                </a:pPr>
                <a:r>
                  <a:rPr lang="en-US" sz="1050" dirty="0" smtClean="0">
                    <a:solidFill>
                      <a:prstClr val="black"/>
                    </a:solidFill>
                    <a:latin typeface="Calibri"/>
                    <a:cs typeface="Calibri"/>
                  </a:rPr>
                  <a:t>6G L7/L4 TPUT</a:t>
                </a:r>
                <a:endParaRPr lang="en-US" sz="1050" dirty="0">
                  <a:solidFill>
                    <a:prstClr val="black"/>
                  </a:solidFill>
                  <a:latin typeface="Calibri"/>
                  <a:cs typeface="Calibri"/>
                </a:endParaRPr>
              </a:p>
            </p:txBody>
          </p:sp>
          <p:pic>
            <p:nvPicPr>
              <p:cNvPr id="3087" name="Picture 22" descr="C:\Documents and Settings\krasnow\My Documents\6900 Launch\6900_shot_sm.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134091" y="3523985"/>
                <a:ext cx="1581426" cy="369668"/>
              </a:xfrm>
              <a:prstGeom prst="rect">
                <a:avLst/>
              </a:prstGeom>
              <a:noFill/>
              <a:ln w="9525">
                <a:noFill/>
                <a:miter lim="800000"/>
                <a:headEnd/>
                <a:tailEnd/>
              </a:ln>
            </p:spPr>
          </p:pic>
          <p:sp>
            <p:nvSpPr>
              <p:cNvPr id="3086" name="Text Box 8"/>
              <p:cNvSpPr txBox="1">
                <a:spLocks noChangeAspect="1" noChangeArrowheads="1"/>
              </p:cNvSpPr>
              <p:nvPr/>
            </p:nvSpPr>
            <p:spPr bwMode="auto">
              <a:xfrm>
                <a:off x="7134090" y="3972657"/>
                <a:ext cx="1487488" cy="218686"/>
              </a:xfrm>
              <a:prstGeom prst="rect">
                <a:avLst/>
              </a:prstGeom>
              <a:noFill/>
              <a:ln w="9525">
                <a:noFill/>
                <a:miter lim="800000"/>
                <a:headEnd/>
                <a:tailEnd/>
              </a:ln>
            </p:spPr>
            <p:txBody>
              <a:bodyPr>
                <a:spAutoFit/>
              </a:bodyPr>
              <a:lstStyle/>
              <a:p>
                <a:pPr algn="ctr" defTabSz="457200" eaLnBrk="0" fontAlgn="auto" hangingPunct="0">
                  <a:spcBef>
                    <a:spcPts val="0"/>
                  </a:spcBef>
                  <a:spcAft>
                    <a:spcPts val="0"/>
                  </a:spcAft>
                </a:pPr>
                <a:r>
                  <a:rPr lang="en-US" sz="1200" b="1" dirty="0">
                    <a:solidFill>
                      <a:srgbClr val="000000"/>
                    </a:solidFill>
                    <a:latin typeface="Calibri"/>
                  </a:rPr>
                  <a:t>BIG-IP </a:t>
                </a:r>
                <a:r>
                  <a:rPr lang="en-US" sz="1200" b="1" dirty="0" smtClean="0">
                    <a:solidFill>
                      <a:srgbClr val="000000"/>
                    </a:solidFill>
                    <a:latin typeface="Calibri"/>
                  </a:rPr>
                  <a:t>6900</a:t>
                </a:r>
              </a:p>
            </p:txBody>
          </p:sp>
        </p:grpSp>
        <p:grpSp>
          <p:nvGrpSpPr>
            <p:cNvPr id="5" name="Group 46"/>
            <p:cNvGrpSpPr/>
            <p:nvPr/>
          </p:nvGrpSpPr>
          <p:grpSpPr>
            <a:xfrm>
              <a:off x="5052396" y="2911137"/>
              <a:ext cx="1511537" cy="1177245"/>
              <a:chOff x="7148581" y="3295649"/>
              <a:chExt cx="2231225" cy="1248991"/>
            </a:xfrm>
          </p:grpSpPr>
          <p:grpSp>
            <p:nvGrpSpPr>
              <p:cNvPr id="6" name="Group 42"/>
              <p:cNvGrpSpPr/>
              <p:nvPr/>
            </p:nvGrpSpPr>
            <p:grpSpPr>
              <a:xfrm>
                <a:off x="7148581" y="3295649"/>
                <a:ext cx="2231225" cy="1248991"/>
                <a:chOff x="6815206" y="3543299"/>
                <a:chExt cx="2231225" cy="1248991"/>
              </a:xfrm>
            </p:grpSpPr>
            <p:sp>
              <p:nvSpPr>
                <p:cNvPr id="58" name="Text Box 6"/>
                <p:cNvSpPr txBox="1">
                  <a:spLocks noChangeArrowheads="1"/>
                </p:cNvSpPr>
                <p:nvPr/>
              </p:nvSpPr>
              <p:spPr bwMode="auto">
                <a:xfrm>
                  <a:off x="7048964" y="3543299"/>
                  <a:ext cx="1771650" cy="1248991"/>
                </a:xfrm>
                <a:prstGeom prst="rect">
                  <a:avLst/>
                </a:prstGeom>
                <a:noFill/>
                <a:ln w="9525">
                  <a:noFill/>
                  <a:miter lim="800000"/>
                  <a:headEnd/>
                  <a:tailEnd/>
                </a:ln>
              </p:spPr>
              <p:txBody>
                <a:bodyPr>
                  <a:spAutoFit/>
                </a:bodyPr>
                <a:lstStyle/>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algn="ctr" defTabSz="457200" eaLnBrk="0" fontAlgn="auto" hangingPunct="0">
                    <a:spcBef>
                      <a:spcPts val="0"/>
                    </a:spcBef>
                    <a:spcAft>
                      <a:spcPts val="0"/>
                    </a:spcAft>
                  </a:pPr>
                  <a:r>
                    <a:rPr lang="en-US" sz="1200" b="1" dirty="0" smtClean="0">
                      <a:solidFill>
                        <a:prstClr val="black"/>
                      </a:solidFill>
                      <a:latin typeface="Calibri"/>
                      <a:cs typeface="Calibri"/>
                    </a:rPr>
                    <a:t>1.2M L7 RPS</a:t>
                  </a:r>
                </a:p>
                <a:p>
                  <a:pPr algn="ctr" defTabSz="457200" eaLnBrk="0" fontAlgn="auto" hangingPunct="0">
                    <a:spcBef>
                      <a:spcPts val="0"/>
                    </a:spcBef>
                    <a:spcAft>
                      <a:spcPts val="0"/>
                    </a:spcAft>
                  </a:pPr>
                  <a:r>
                    <a:rPr lang="en-US" sz="1200" b="1" dirty="0" smtClean="0">
                      <a:solidFill>
                        <a:prstClr val="black"/>
                      </a:solidFill>
                      <a:latin typeface="Calibri"/>
                      <a:cs typeface="Calibri"/>
                    </a:rPr>
                    <a:t>400K L4 CPS</a:t>
                  </a:r>
                </a:p>
                <a:p>
                  <a:pPr algn="ctr" defTabSz="457200" eaLnBrk="0" fontAlgn="auto" hangingPunct="0">
                    <a:spcBef>
                      <a:spcPts val="0"/>
                    </a:spcBef>
                    <a:spcAft>
                      <a:spcPts val="0"/>
                    </a:spcAft>
                  </a:pPr>
                  <a:r>
                    <a:rPr lang="en-US" sz="1050" dirty="0" smtClean="0">
                      <a:solidFill>
                        <a:prstClr val="black"/>
                      </a:solidFill>
                      <a:latin typeface="Calibri"/>
                      <a:cs typeface="Calibri"/>
                    </a:rPr>
                    <a:t>Up to 20G TPUT</a:t>
                  </a:r>
                  <a:endParaRPr lang="en-US" sz="1050" dirty="0">
                    <a:solidFill>
                      <a:prstClr val="black"/>
                    </a:solidFill>
                    <a:latin typeface="Calibri"/>
                    <a:cs typeface="Calibri"/>
                  </a:endParaRPr>
                </a:p>
              </p:txBody>
            </p:sp>
            <p:sp>
              <p:nvSpPr>
                <p:cNvPr id="59" name="Text Box 8"/>
                <p:cNvSpPr txBox="1">
                  <a:spLocks noChangeAspect="1" noChangeArrowheads="1"/>
                </p:cNvSpPr>
                <p:nvPr/>
              </p:nvSpPr>
              <p:spPr bwMode="auto">
                <a:xfrm>
                  <a:off x="6815206" y="3964439"/>
                  <a:ext cx="2231225" cy="293880"/>
                </a:xfrm>
                <a:prstGeom prst="rect">
                  <a:avLst/>
                </a:prstGeom>
                <a:noFill/>
                <a:ln w="9525">
                  <a:noFill/>
                  <a:miter lim="800000"/>
                  <a:headEnd/>
                  <a:tailEnd/>
                </a:ln>
              </p:spPr>
              <p:txBody>
                <a:bodyPr wrap="square">
                  <a:spAutoFit/>
                </a:bodyPr>
                <a:lstStyle/>
                <a:p>
                  <a:pPr algn="ctr" defTabSz="457200" eaLnBrk="0" fontAlgn="auto" hangingPunct="0">
                    <a:spcBef>
                      <a:spcPts val="0"/>
                    </a:spcBef>
                    <a:spcAft>
                      <a:spcPts val="0"/>
                    </a:spcAft>
                  </a:pPr>
                  <a:r>
                    <a:rPr lang="en-US" sz="1200" b="1" dirty="0">
                      <a:solidFill>
                        <a:srgbClr val="000000"/>
                      </a:solidFill>
                      <a:latin typeface="Calibri"/>
                    </a:rPr>
                    <a:t>BIG-IP </a:t>
                  </a:r>
                  <a:r>
                    <a:rPr lang="en-US" sz="1200" b="1" dirty="0" smtClean="0">
                      <a:solidFill>
                        <a:srgbClr val="000000"/>
                      </a:solidFill>
                      <a:latin typeface="Calibri"/>
                    </a:rPr>
                    <a:t>8900/8950</a:t>
                  </a:r>
                </a:p>
              </p:txBody>
            </p:sp>
          </p:grpSp>
          <p:pic>
            <p:nvPicPr>
              <p:cNvPr id="57" name="Picture 2" descr="C:\Documents and Settings\krasnow\My Documents\Park City\8900 reflect.jpg"/>
              <p:cNvPicPr>
                <a:picLocks noChangeAspect="1" noChangeArrowheads="1"/>
              </p:cNvPicPr>
              <p:nvPr/>
            </p:nvPicPr>
            <p:blipFill>
              <a:blip r:embed="rId6" cstate="print">
                <a:clrChange>
                  <a:clrFrom>
                    <a:srgbClr val="F1F1F1"/>
                  </a:clrFrom>
                  <a:clrTo>
                    <a:srgbClr val="F1F1F1">
                      <a:alpha val="0"/>
                    </a:srgbClr>
                  </a:clrTo>
                </a:clrChange>
              </a:blip>
              <a:srcRect/>
              <a:stretch>
                <a:fillRect/>
              </a:stretch>
            </p:blipFill>
            <p:spPr bwMode="auto">
              <a:xfrm>
                <a:off x="7439577" y="3415151"/>
                <a:ext cx="1657173" cy="610774"/>
              </a:xfrm>
              <a:prstGeom prst="rect">
                <a:avLst/>
              </a:prstGeom>
              <a:noFill/>
              <a:ln w="9525">
                <a:noFill/>
                <a:miter lim="800000"/>
                <a:headEnd/>
                <a:tailEnd/>
              </a:ln>
            </p:spPr>
          </p:pic>
        </p:grpSp>
        <p:grpSp>
          <p:nvGrpSpPr>
            <p:cNvPr id="7" name="Group 46"/>
            <p:cNvGrpSpPr/>
            <p:nvPr/>
          </p:nvGrpSpPr>
          <p:grpSpPr>
            <a:xfrm>
              <a:off x="6586463" y="2544302"/>
              <a:ext cx="1152760" cy="1421854"/>
              <a:chOff x="7271132" y="3344231"/>
              <a:chExt cx="1869221" cy="1213354"/>
            </a:xfrm>
          </p:grpSpPr>
          <p:grpSp>
            <p:nvGrpSpPr>
              <p:cNvPr id="8" name="Group 42"/>
              <p:cNvGrpSpPr/>
              <p:nvPr/>
            </p:nvGrpSpPr>
            <p:grpSpPr>
              <a:xfrm>
                <a:off x="7271132" y="3395384"/>
                <a:ext cx="1869221" cy="1162201"/>
                <a:chOff x="6937757" y="3643034"/>
                <a:chExt cx="1869221" cy="1162201"/>
              </a:xfrm>
            </p:grpSpPr>
            <p:sp>
              <p:nvSpPr>
                <p:cNvPr id="74" name="Text Box 6"/>
                <p:cNvSpPr txBox="1">
                  <a:spLocks noChangeArrowheads="1"/>
                </p:cNvSpPr>
                <p:nvPr/>
              </p:nvSpPr>
              <p:spPr bwMode="auto">
                <a:xfrm>
                  <a:off x="6937757" y="3643034"/>
                  <a:ext cx="1771651" cy="1162201"/>
                </a:xfrm>
                <a:prstGeom prst="rect">
                  <a:avLst/>
                </a:prstGeom>
                <a:noFill/>
                <a:ln w="9525">
                  <a:noFill/>
                  <a:miter lim="800000"/>
                  <a:headEnd/>
                  <a:tailEnd/>
                </a:ln>
              </p:spPr>
              <p:txBody>
                <a:bodyPr>
                  <a:spAutoFit/>
                </a:bodyPr>
                <a:lstStyle/>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marL="168275" indent="-168275" defTabSz="457200" fontAlgn="auto">
                    <a:spcBef>
                      <a:spcPts val="0"/>
                    </a:spcBef>
                    <a:spcAft>
                      <a:spcPts val="0"/>
                    </a:spcAft>
                  </a:pPr>
                  <a:endParaRPr lang="en-US" sz="1200" dirty="0" smtClean="0">
                    <a:solidFill>
                      <a:prstClr val="black"/>
                    </a:solidFill>
                    <a:latin typeface="Helvetica" pitchFamily="34" charset="0"/>
                  </a:endParaRPr>
                </a:p>
                <a:p>
                  <a:pPr algn="ctr" defTabSz="457200" eaLnBrk="0" fontAlgn="auto" hangingPunct="0">
                    <a:spcBef>
                      <a:spcPts val="0"/>
                    </a:spcBef>
                    <a:spcAft>
                      <a:spcPts val="0"/>
                    </a:spcAft>
                  </a:pPr>
                  <a:r>
                    <a:rPr lang="en-US" sz="1200" b="1" dirty="0" smtClean="0">
                      <a:solidFill>
                        <a:prstClr val="black"/>
                      </a:solidFill>
                      <a:latin typeface="Calibri"/>
                      <a:cs typeface="Calibri"/>
                    </a:rPr>
                    <a:t>2.5M </a:t>
                  </a:r>
                  <a:r>
                    <a:rPr lang="en-US" sz="1200" b="1" dirty="0">
                      <a:solidFill>
                        <a:prstClr val="black"/>
                      </a:solidFill>
                      <a:latin typeface="Calibri"/>
                      <a:cs typeface="Calibri"/>
                    </a:rPr>
                    <a:t>L7 </a:t>
                  </a:r>
                  <a:r>
                    <a:rPr lang="en-US" sz="1200" b="1" dirty="0" smtClean="0">
                      <a:solidFill>
                        <a:prstClr val="black"/>
                      </a:solidFill>
                      <a:latin typeface="Calibri"/>
                      <a:cs typeface="Calibri"/>
                    </a:rPr>
                    <a:t>RPS</a:t>
                  </a:r>
                </a:p>
                <a:p>
                  <a:pPr algn="ctr" defTabSz="457200" eaLnBrk="0" fontAlgn="auto" hangingPunct="0">
                    <a:spcBef>
                      <a:spcPts val="0"/>
                    </a:spcBef>
                    <a:spcAft>
                      <a:spcPts val="0"/>
                    </a:spcAft>
                  </a:pPr>
                  <a:r>
                    <a:rPr lang="en-US" sz="1200" b="1" dirty="0" smtClean="0">
                      <a:solidFill>
                        <a:prstClr val="black"/>
                      </a:solidFill>
                      <a:latin typeface="Calibri"/>
                      <a:cs typeface="Calibri"/>
                    </a:rPr>
                    <a:t>1M L4 CPS</a:t>
                  </a:r>
                </a:p>
                <a:p>
                  <a:pPr algn="ctr" defTabSz="457200" eaLnBrk="0" fontAlgn="auto" hangingPunct="0">
                    <a:spcBef>
                      <a:spcPts val="0"/>
                    </a:spcBef>
                    <a:spcAft>
                      <a:spcPts val="0"/>
                    </a:spcAft>
                  </a:pPr>
                  <a:r>
                    <a:rPr lang="en-US" sz="1050" dirty="0" smtClean="0">
                      <a:solidFill>
                        <a:prstClr val="black"/>
                      </a:solidFill>
                      <a:latin typeface="Calibri"/>
                      <a:cs typeface="Calibri"/>
                    </a:rPr>
                    <a:t>Up to 42G TPUT</a:t>
                  </a:r>
                  <a:endParaRPr lang="en-US" sz="1050" dirty="0">
                    <a:solidFill>
                      <a:prstClr val="black"/>
                    </a:solidFill>
                    <a:latin typeface="Calibri"/>
                    <a:cs typeface="Calibri"/>
                  </a:endParaRPr>
                </a:p>
              </p:txBody>
            </p:sp>
            <p:sp>
              <p:nvSpPr>
                <p:cNvPr id="75" name="Text Box 8"/>
                <p:cNvSpPr txBox="1">
                  <a:spLocks noChangeAspect="1" noChangeArrowheads="1"/>
                </p:cNvSpPr>
                <p:nvPr/>
              </p:nvSpPr>
              <p:spPr bwMode="auto">
                <a:xfrm>
                  <a:off x="7042181" y="4059812"/>
                  <a:ext cx="1764797" cy="236380"/>
                </a:xfrm>
                <a:prstGeom prst="rect">
                  <a:avLst/>
                </a:prstGeom>
                <a:noFill/>
                <a:ln w="9525">
                  <a:noFill/>
                  <a:miter lim="800000"/>
                  <a:headEnd/>
                  <a:tailEnd/>
                </a:ln>
              </p:spPr>
              <p:txBody>
                <a:bodyPr wrap="square">
                  <a:spAutoFit/>
                </a:bodyPr>
                <a:lstStyle/>
                <a:p>
                  <a:pPr algn="ctr" defTabSz="457200" eaLnBrk="0" fontAlgn="auto" hangingPunct="0">
                    <a:spcBef>
                      <a:spcPts val="0"/>
                    </a:spcBef>
                    <a:spcAft>
                      <a:spcPts val="0"/>
                    </a:spcAft>
                  </a:pPr>
                  <a:r>
                    <a:rPr lang="en-US" sz="1200" b="1" dirty="0">
                      <a:solidFill>
                        <a:srgbClr val="000000"/>
                      </a:solidFill>
                      <a:latin typeface="Calibri"/>
                    </a:rPr>
                    <a:t>BIG-IP </a:t>
                  </a:r>
                  <a:r>
                    <a:rPr lang="en-US" sz="1200" b="1" dirty="0" smtClean="0">
                      <a:solidFill>
                        <a:srgbClr val="000000"/>
                      </a:solidFill>
                      <a:latin typeface="Calibri"/>
                    </a:rPr>
                    <a:t>11050</a:t>
                  </a:r>
                </a:p>
              </p:txBody>
            </p:sp>
          </p:grpSp>
          <p:pic>
            <p:nvPicPr>
              <p:cNvPr id="73" name="Picture 2" descr="C:\Documents and Settings\krasnow\My Documents\Park City\8900 reflect.jpg"/>
              <p:cNvPicPr>
                <a:picLocks noChangeAspect="1" noChangeArrowheads="1"/>
              </p:cNvPicPr>
              <p:nvPr/>
            </p:nvPicPr>
            <p:blipFill>
              <a:blip r:embed="rId7" cstate="print">
                <a:clrChange>
                  <a:clrFrom>
                    <a:srgbClr val="F1F1F1"/>
                  </a:clrFrom>
                  <a:clrTo>
                    <a:srgbClr val="F1F1F1">
                      <a:alpha val="0"/>
                    </a:srgbClr>
                  </a:clrTo>
                </a:clrChange>
              </a:blip>
              <a:srcRect/>
              <a:stretch>
                <a:fillRect/>
              </a:stretch>
            </p:blipFill>
            <p:spPr bwMode="auto">
              <a:xfrm>
                <a:off x="7347366" y="3344231"/>
                <a:ext cx="1632018" cy="575301"/>
              </a:xfrm>
              <a:prstGeom prst="rect">
                <a:avLst/>
              </a:prstGeom>
              <a:noFill/>
              <a:ln w="9525">
                <a:noFill/>
                <a:miter lim="800000"/>
                <a:headEnd/>
                <a:tailEnd/>
              </a:ln>
            </p:spPr>
          </p:pic>
        </p:grpSp>
        <p:grpSp>
          <p:nvGrpSpPr>
            <p:cNvPr id="9" name="Group 8"/>
            <p:cNvGrpSpPr/>
            <p:nvPr/>
          </p:nvGrpSpPr>
          <p:grpSpPr>
            <a:xfrm>
              <a:off x="246414" y="4424960"/>
              <a:ext cx="1155939" cy="1200329"/>
              <a:chOff x="-33642" y="4584642"/>
              <a:chExt cx="1155939" cy="1200329"/>
            </a:xfrm>
          </p:grpSpPr>
          <p:sp>
            <p:nvSpPr>
              <p:cNvPr id="45" name="Text Box 6"/>
              <p:cNvSpPr txBox="1">
                <a:spLocks noChangeArrowheads="1"/>
              </p:cNvSpPr>
              <p:nvPr/>
            </p:nvSpPr>
            <p:spPr bwMode="auto">
              <a:xfrm>
                <a:off x="-33642" y="4584642"/>
                <a:ext cx="1155939" cy="1200329"/>
              </a:xfrm>
              <a:prstGeom prst="rect">
                <a:avLst/>
              </a:prstGeom>
              <a:noFill/>
              <a:ln w="9525">
                <a:noFill/>
                <a:miter lim="800000"/>
                <a:headEnd/>
                <a:tailEnd/>
              </a:ln>
            </p:spPr>
            <p:txBody>
              <a:bodyPr wrap="square">
                <a:spAutoFit/>
              </a:bodyPr>
              <a:lstStyle/>
              <a:p>
                <a:pPr marL="168275" indent="-168275" defTabSz="457200" fontAlgn="auto">
                  <a:spcBef>
                    <a:spcPts val="0"/>
                  </a:spcBef>
                  <a:spcAft>
                    <a:spcPts val="0"/>
                  </a:spcAft>
                </a:pPr>
                <a:endParaRPr lang="en-US" sz="1200" dirty="0" smtClean="0">
                  <a:solidFill>
                    <a:prstClr val="black"/>
                  </a:solidFill>
                  <a:latin typeface="Calibri"/>
                  <a:cs typeface="Calibri"/>
                </a:endParaRPr>
              </a:p>
              <a:p>
                <a:pPr marL="168275" indent="-168275" defTabSz="457200" fontAlgn="auto">
                  <a:spcBef>
                    <a:spcPts val="0"/>
                  </a:spcBef>
                  <a:spcAft>
                    <a:spcPts val="0"/>
                  </a:spcAft>
                </a:pPr>
                <a:endParaRPr lang="en-US" sz="1200" dirty="0" smtClean="0">
                  <a:solidFill>
                    <a:prstClr val="black"/>
                  </a:solidFill>
                  <a:latin typeface="Calibri"/>
                  <a:cs typeface="Calibri"/>
                </a:endParaRPr>
              </a:p>
              <a:p>
                <a:pPr marL="168275" indent="-168275" defTabSz="457200" fontAlgn="auto">
                  <a:spcBef>
                    <a:spcPts val="0"/>
                  </a:spcBef>
                  <a:spcAft>
                    <a:spcPts val="0"/>
                  </a:spcAft>
                </a:pPr>
                <a:endParaRPr lang="en-US" sz="1200" dirty="0">
                  <a:solidFill>
                    <a:prstClr val="black"/>
                  </a:solidFill>
                  <a:latin typeface="Calibri"/>
                  <a:cs typeface="Calibri"/>
                </a:endParaRPr>
              </a:p>
              <a:p>
                <a:pPr algn="ctr" defTabSz="457200" eaLnBrk="0" fontAlgn="auto" hangingPunct="0">
                  <a:spcBef>
                    <a:spcPts val="0"/>
                  </a:spcBef>
                  <a:spcAft>
                    <a:spcPts val="0"/>
                  </a:spcAft>
                </a:pPr>
                <a:r>
                  <a:rPr lang="en-US" sz="1200" b="1" dirty="0" smtClean="0">
                    <a:solidFill>
                      <a:prstClr val="black"/>
                    </a:solidFill>
                    <a:latin typeface="Calibri"/>
                    <a:cs typeface="Calibri"/>
                  </a:rPr>
                  <a:t>100k L7 RPS</a:t>
                </a:r>
              </a:p>
              <a:p>
                <a:pPr algn="ctr" defTabSz="457200" eaLnBrk="0" fontAlgn="auto" hangingPunct="0">
                  <a:spcBef>
                    <a:spcPts val="0"/>
                  </a:spcBef>
                  <a:spcAft>
                    <a:spcPts val="0"/>
                  </a:spcAft>
                </a:pPr>
                <a:r>
                  <a:rPr lang="en-US" sz="1200" b="1" dirty="0" smtClean="0">
                    <a:solidFill>
                      <a:prstClr val="black"/>
                    </a:solidFill>
                    <a:latin typeface="Calibri"/>
                    <a:cs typeface="Calibri"/>
                  </a:rPr>
                  <a:t>60K L4 CPS</a:t>
                </a:r>
              </a:p>
              <a:p>
                <a:pPr algn="ctr" defTabSz="457200" eaLnBrk="0" fontAlgn="auto" hangingPunct="0">
                  <a:spcBef>
                    <a:spcPts val="0"/>
                  </a:spcBef>
                  <a:spcAft>
                    <a:spcPts val="0"/>
                  </a:spcAft>
                </a:pPr>
                <a:r>
                  <a:rPr lang="en-US" sz="1050" dirty="0" smtClean="0">
                    <a:solidFill>
                      <a:prstClr val="black"/>
                    </a:solidFill>
                    <a:latin typeface="Calibri"/>
                    <a:cs typeface="Calibri"/>
                  </a:rPr>
                  <a:t>1G L7/L4 TPUT</a:t>
                </a:r>
              </a:p>
            </p:txBody>
          </p:sp>
          <p:pic>
            <p:nvPicPr>
              <p:cNvPr id="46" name="Picture 4" descr="C:\Documents and Settings\krasnow\My Documents\Mercury\1600-3600-web-ready\1600_3-4_view_sm.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5491" y="4597345"/>
                <a:ext cx="938715" cy="330666"/>
              </a:xfrm>
              <a:prstGeom prst="rect">
                <a:avLst/>
              </a:prstGeom>
              <a:noFill/>
              <a:ln w="9525">
                <a:noFill/>
                <a:miter lim="800000"/>
                <a:headEnd/>
                <a:tailEnd/>
              </a:ln>
            </p:spPr>
          </p:pic>
          <p:sp>
            <p:nvSpPr>
              <p:cNvPr id="47" name="Text Box 40"/>
              <p:cNvSpPr txBox="1">
                <a:spLocks noChangeAspect="1" noChangeArrowheads="1"/>
              </p:cNvSpPr>
              <p:nvPr/>
            </p:nvSpPr>
            <p:spPr bwMode="auto">
              <a:xfrm>
                <a:off x="0" y="4936054"/>
                <a:ext cx="1044429" cy="276999"/>
              </a:xfrm>
              <a:prstGeom prst="rect">
                <a:avLst/>
              </a:prstGeom>
              <a:noFill/>
              <a:ln w="9525">
                <a:noFill/>
                <a:miter lim="800000"/>
                <a:headEnd/>
                <a:tailEnd/>
              </a:ln>
            </p:spPr>
            <p:txBody>
              <a:bodyPr>
                <a:spAutoFit/>
              </a:bodyPr>
              <a:lstStyle/>
              <a:p>
                <a:pPr algn="ctr" defTabSz="457200" eaLnBrk="0" fontAlgn="auto" hangingPunct="0">
                  <a:spcBef>
                    <a:spcPts val="0"/>
                  </a:spcBef>
                  <a:spcAft>
                    <a:spcPts val="0"/>
                  </a:spcAft>
                </a:pPr>
                <a:r>
                  <a:rPr lang="en-US" sz="1200" b="1" dirty="0">
                    <a:solidFill>
                      <a:srgbClr val="000000"/>
                    </a:solidFill>
                    <a:latin typeface="Calibri"/>
                  </a:rPr>
                  <a:t>BIG-IP </a:t>
                </a:r>
                <a:r>
                  <a:rPr lang="en-US" sz="1200" b="1" dirty="0" smtClean="0">
                    <a:solidFill>
                      <a:srgbClr val="000000"/>
                    </a:solidFill>
                    <a:latin typeface="Calibri"/>
                  </a:rPr>
                  <a:t>1600</a:t>
                </a:r>
              </a:p>
            </p:txBody>
          </p:sp>
        </p:grpSp>
        <p:grpSp>
          <p:nvGrpSpPr>
            <p:cNvPr id="10" name="Group 9"/>
            <p:cNvGrpSpPr/>
            <p:nvPr/>
          </p:nvGrpSpPr>
          <p:grpSpPr>
            <a:xfrm>
              <a:off x="1508137" y="3980463"/>
              <a:ext cx="1159316" cy="1425694"/>
              <a:chOff x="1122297" y="4206264"/>
              <a:chExt cx="1159316" cy="1425694"/>
            </a:xfrm>
          </p:grpSpPr>
          <p:grpSp>
            <p:nvGrpSpPr>
              <p:cNvPr id="11" name="Group 28"/>
              <p:cNvGrpSpPr/>
              <p:nvPr/>
            </p:nvGrpSpPr>
            <p:grpSpPr>
              <a:xfrm>
                <a:off x="1122297" y="4246962"/>
                <a:ext cx="1144078" cy="1384996"/>
                <a:chOff x="3821069" y="2752725"/>
                <a:chExt cx="2236832" cy="1162232"/>
              </a:xfrm>
            </p:grpSpPr>
            <p:sp>
              <p:nvSpPr>
                <p:cNvPr id="51" name="Text Box 6"/>
                <p:cNvSpPr txBox="1">
                  <a:spLocks noChangeArrowheads="1"/>
                </p:cNvSpPr>
                <p:nvPr/>
              </p:nvSpPr>
              <p:spPr bwMode="auto">
                <a:xfrm>
                  <a:off x="3821069" y="2752725"/>
                  <a:ext cx="2236832" cy="1162232"/>
                </a:xfrm>
                <a:prstGeom prst="rect">
                  <a:avLst/>
                </a:prstGeom>
                <a:noFill/>
                <a:ln w="9525">
                  <a:noFill/>
                  <a:miter lim="800000"/>
                  <a:headEnd/>
                  <a:tailEnd/>
                </a:ln>
              </p:spPr>
              <p:txBody>
                <a:bodyPr>
                  <a:spAutoFit/>
                </a:bodyPr>
                <a:lstStyle/>
                <a:p>
                  <a:pPr marL="168275" indent="-168275" defTabSz="457200" fontAlgn="auto">
                    <a:spcBef>
                      <a:spcPts val="0"/>
                    </a:spcBef>
                    <a:spcAft>
                      <a:spcPts val="0"/>
                    </a:spcAft>
                  </a:pPr>
                  <a:endParaRPr lang="en-US" sz="1200" dirty="0" smtClean="0">
                    <a:solidFill>
                      <a:prstClr val="black"/>
                    </a:solidFill>
                    <a:latin typeface="Calibri"/>
                    <a:cs typeface="Calibri"/>
                  </a:endParaRPr>
                </a:p>
                <a:p>
                  <a:pPr marL="168275" indent="-168275" defTabSz="457200" fontAlgn="auto">
                    <a:spcBef>
                      <a:spcPts val="0"/>
                    </a:spcBef>
                    <a:spcAft>
                      <a:spcPts val="0"/>
                    </a:spcAft>
                  </a:pPr>
                  <a:endParaRPr lang="en-US" sz="1200" dirty="0" smtClean="0">
                    <a:solidFill>
                      <a:prstClr val="black"/>
                    </a:solidFill>
                    <a:latin typeface="Calibri"/>
                    <a:cs typeface="Calibri"/>
                  </a:endParaRPr>
                </a:p>
                <a:p>
                  <a:pPr marL="168275" indent="-168275" defTabSz="457200" fontAlgn="auto">
                    <a:spcBef>
                      <a:spcPts val="0"/>
                    </a:spcBef>
                    <a:spcAft>
                      <a:spcPts val="0"/>
                    </a:spcAft>
                  </a:pPr>
                  <a:endParaRPr lang="en-US" sz="1200" dirty="0">
                    <a:solidFill>
                      <a:prstClr val="black"/>
                    </a:solidFill>
                    <a:latin typeface="Calibri"/>
                    <a:cs typeface="Calibri"/>
                  </a:endParaRPr>
                </a:p>
                <a:p>
                  <a:pPr marL="168275" indent="-168275" defTabSz="457200" fontAlgn="auto">
                    <a:spcBef>
                      <a:spcPts val="0"/>
                    </a:spcBef>
                    <a:spcAft>
                      <a:spcPts val="0"/>
                    </a:spcAft>
                  </a:pPr>
                  <a:endParaRPr lang="en-US" sz="1200" dirty="0">
                    <a:solidFill>
                      <a:prstClr val="black"/>
                    </a:solidFill>
                    <a:latin typeface="Calibri"/>
                    <a:cs typeface="Calibri"/>
                  </a:endParaRPr>
                </a:p>
                <a:p>
                  <a:pPr algn="ctr" defTabSz="457200" eaLnBrk="0" fontAlgn="auto" hangingPunct="0">
                    <a:spcBef>
                      <a:spcPts val="0"/>
                    </a:spcBef>
                    <a:spcAft>
                      <a:spcPts val="0"/>
                    </a:spcAft>
                  </a:pPr>
                  <a:r>
                    <a:rPr lang="en-US" sz="1200" b="1" dirty="0" smtClean="0">
                      <a:solidFill>
                        <a:prstClr val="black"/>
                      </a:solidFill>
                      <a:latin typeface="Calibri"/>
                      <a:cs typeface="Calibri"/>
                    </a:rPr>
                    <a:t>135k </a:t>
                  </a:r>
                  <a:r>
                    <a:rPr lang="en-US" sz="1200" b="1" dirty="0">
                      <a:solidFill>
                        <a:prstClr val="black"/>
                      </a:solidFill>
                      <a:latin typeface="Calibri"/>
                      <a:cs typeface="Calibri"/>
                    </a:rPr>
                    <a:t>L7 </a:t>
                  </a:r>
                  <a:r>
                    <a:rPr lang="en-US" sz="1200" b="1" dirty="0" smtClean="0">
                      <a:solidFill>
                        <a:prstClr val="black"/>
                      </a:solidFill>
                      <a:latin typeface="Calibri"/>
                      <a:cs typeface="Calibri"/>
                    </a:rPr>
                    <a:t>RPS</a:t>
                  </a:r>
                </a:p>
                <a:p>
                  <a:pPr algn="ctr" defTabSz="457200" eaLnBrk="0" fontAlgn="auto" hangingPunct="0">
                    <a:spcBef>
                      <a:spcPts val="0"/>
                    </a:spcBef>
                    <a:spcAft>
                      <a:spcPts val="0"/>
                    </a:spcAft>
                  </a:pPr>
                  <a:r>
                    <a:rPr lang="en-US" sz="1200" b="1" dirty="0" smtClean="0">
                      <a:solidFill>
                        <a:prstClr val="black"/>
                      </a:solidFill>
                      <a:latin typeface="Calibri"/>
                      <a:cs typeface="Calibri"/>
                    </a:rPr>
                    <a:t>115K L4 CPS</a:t>
                  </a:r>
                </a:p>
                <a:p>
                  <a:pPr algn="ctr" defTabSz="457200" eaLnBrk="0" fontAlgn="auto" hangingPunct="0">
                    <a:spcBef>
                      <a:spcPts val="0"/>
                    </a:spcBef>
                    <a:spcAft>
                      <a:spcPts val="0"/>
                    </a:spcAft>
                  </a:pPr>
                  <a:r>
                    <a:rPr lang="en-US" sz="1050" dirty="0" smtClean="0">
                      <a:solidFill>
                        <a:prstClr val="black"/>
                      </a:solidFill>
                      <a:latin typeface="Calibri"/>
                      <a:cs typeface="Calibri"/>
                    </a:rPr>
                    <a:t>2G L7/L4 TPUT</a:t>
                  </a:r>
                  <a:endParaRPr lang="en-US" sz="1050" dirty="0">
                    <a:solidFill>
                      <a:prstClr val="black"/>
                    </a:solidFill>
                    <a:latin typeface="Calibri"/>
                    <a:cs typeface="Calibri"/>
                  </a:endParaRPr>
                </a:p>
              </p:txBody>
            </p:sp>
            <p:sp>
              <p:nvSpPr>
                <p:cNvPr id="52" name="Text Box 40"/>
                <p:cNvSpPr txBox="1">
                  <a:spLocks noChangeAspect="1" noChangeArrowheads="1"/>
                </p:cNvSpPr>
                <p:nvPr/>
              </p:nvSpPr>
              <p:spPr bwMode="auto">
                <a:xfrm>
                  <a:off x="4019549" y="3198920"/>
                  <a:ext cx="1830388" cy="232447"/>
                </a:xfrm>
                <a:prstGeom prst="rect">
                  <a:avLst/>
                </a:prstGeom>
                <a:noFill/>
                <a:ln w="9525">
                  <a:noFill/>
                  <a:miter lim="800000"/>
                  <a:headEnd/>
                  <a:tailEnd/>
                </a:ln>
              </p:spPr>
              <p:txBody>
                <a:bodyPr>
                  <a:spAutoFit/>
                </a:bodyPr>
                <a:lstStyle/>
                <a:p>
                  <a:pPr algn="ctr" defTabSz="457200" eaLnBrk="0" fontAlgn="auto" hangingPunct="0">
                    <a:spcBef>
                      <a:spcPts val="0"/>
                    </a:spcBef>
                    <a:spcAft>
                      <a:spcPts val="0"/>
                    </a:spcAft>
                  </a:pPr>
                  <a:r>
                    <a:rPr lang="en-US" sz="1200" b="1" dirty="0">
                      <a:solidFill>
                        <a:srgbClr val="000000"/>
                      </a:solidFill>
                      <a:latin typeface="Calibri"/>
                    </a:rPr>
                    <a:t>BIG-IP </a:t>
                  </a:r>
                  <a:r>
                    <a:rPr lang="en-US" sz="1200" b="1" dirty="0" smtClean="0">
                      <a:solidFill>
                        <a:srgbClr val="000000"/>
                      </a:solidFill>
                      <a:latin typeface="Calibri"/>
                    </a:rPr>
                    <a:t>3600</a:t>
                  </a:r>
                </a:p>
              </p:txBody>
            </p:sp>
          </p:grpSp>
          <p:pic>
            <p:nvPicPr>
              <p:cNvPr id="50" name="Picture 5" descr="C:\Documents and Settings\krasnow\My Documents\Mercury\1600-3600-web-ready\3600_3-4_view_sm.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169084" y="4206264"/>
                <a:ext cx="1112529" cy="498984"/>
              </a:xfrm>
              <a:prstGeom prst="rect">
                <a:avLst/>
              </a:prstGeom>
              <a:noFill/>
              <a:ln w="9525">
                <a:noFill/>
                <a:miter lim="800000"/>
                <a:headEnd/>
                <a:tailEnd/>
              </a:ln>
            </p:spPr>
          </p:pic>
        </p:grpSp>
        <p:sp>
          <p:nvSpPr>
            <p:cNvPr id="14" name="TextBox 13"/>
            <p:cNvSpPr txBox="1"/>
            <p:nvPr/>
          </p:nvSpPr>
          <p:spPr>
            <a:xfrm rot="20487544">
              <a:off x="1464868" y="3269549"/>
              <a:ext cx="2161957" cy="369332"/>
            </a:xfrm>
            <a:prstGeom prst="rect">
              <a:avLst/>
            </a:prstGeom>
            <a:noFill/>
          </p:spPr>
          <p:txBody>
            <a:bodyPr wrap="square" rtlCol="0">
              <a:spAutoFit/>
            </a:bodyPr>
            <a:lstStyle/>
            <a:p>
              <a:pPr defTabSz="457200" fontAlgn="auto">
                <a:spcBef>
                  <a:spcPts val="0"/>
                </a:spcBef>
                <a:spcAft>
                  <a:spcPts val="0"/>
                </a:spcAft>
              </a:pPr>
              <a:r>
                <a:rPr lang="en-US" sz="1800" b="1" dirty="0" smtClean="0">
                  <a:solidFill>
                    <a:prstClr val="black"/>
                  </a:solidFill>
                  <a:latin typeface="Calibri"/>
                </a:rPr>
                <a:t>Application Switch</a:t>
              </a:r>
              <a:endParaRPr lang="en-US" sz="1800" b="1" dirty="0">
                <a:solidFill>
                  <a:prstClr val="black"/>
                </a:solidFill>
                <a:latin typeface="Calibri"/>
              </a:endParaRPr>
            </a:p>
          </p:txBody>
        </p:sp>
      </p:grpSp>
      <p:grpSp>
        <p:nvGrpSpPr>
          <p:cNvPr id="12" name="Group 4"/>
          <p:cNvGrpSpPr/>
          <p:nvPr/>
        </p:nvGrpSpPr>
        <p:grpSpPr>
          <a:xfrm>
            <a:off x="2190606" y="453898"/>
            <a:ext cx="5567010" cy="2257822"/>
            <a:chOff x="1795200" y="428907"/>
            <a:chExt cx="6124773" cy="2489370"/>
          </a:xfrm>
        </p:grpSpPr>
        <p:grpSp>
          <p:nvGrpSpPr>
            <p:cNvPr id="13" name="Group 2"/>
            <p:cNvGrpSpPr/>
            <p:nvPr/>
          </p:nvGrpSpPr>
          <p:grpSpPr>
            <a:xfrm>
              <a:off x="4289020" y="1318070"/>
              <a:ext cx="1773513" cy="1600207"/>
              <a:chOff x="311855" y="1863430"/>
              <a:chExt cx="1797003" cy="1832861"/>
            </a:xfrm>
          </p:grpSpPr>
          <p:sp>
            <p:nvSpPr>
              <p:cNvPr id="77" name="Text Box 7"/>
              <p:cNvSpPr txBox="1">
                <a:spLocks noChangeArrowheads="1"/>
              </p:cNvSpPr>
              <p:nvPr/>
            </p:nvSpPr>
            <p:spPr bwMode="auto">
              <a:xfrm>
                <a:off x="461698" y="1863430"/>
                <a:ext cx="1401655" cy="349702"/>
              </a:xfrm>
              <a:prstGeom prst="rect">
                <a:avLst/>
              </a:prstGeom>
              <a:noFill/>
              <a:ln w="9525">
                <a:noFill/>
                <a:miter lim="800000"/>
                <a:headEnd/>
                <a:tailEnd/>
              </a:ln>
            </p:spPr>
            <p:txBody>
              <a:bodyPr>
                <a:spAutoFit/>
              </a:bodyPr>
              <a:lstStyle/>
              <a:p>
                <a:pPr algn="ctr" defTabSz="457200" fontAlgn="auto">
                  <a:spcBef>
                    <a:spcPts val="0"/>
                  </a:spcBef>
                  <a:spcAft>
                    <a:spcPts val="0"/>
                  </a:spcAft>
                </a:pPr>
                <a:r>
                  <a:rPr lang="en-US" sz="1200" i="1" dirty="0" smtClean="0">
                    <a:solidFill>
                      <a:prstClr val="black"/>
                    </a:solidFill>
                    <a:latin typeface="Helvetica" pitchFamily="34" charset="0"/>
                  </a:rPr>
                  <a:t>VIPRION 2400</a:t>
                </a:r>
                <a:endParaRPr lang="en-US" sz="1200" i="1" dirty="0">
                  <a:solidFill>
                    <a:prstClr val="black"/>
                  </a:solidFill>
                  <a:latin typeface="Helvetica" pitchFamily="34" charset="0"/>
                </a:endParaRPr>
              </a:p>
            </p:txBody>
          </p:sp>
          <p:sp>
            <p:nvSpPr>
              <p:cNvPr id="84" name="Text Box 7"/>
              <p:cNvSpPr txBox="1">
                <a:spLocks noChangeArrowheads="1"/>
              </p:cNvSpPr>
              <p:nvPr/>
            </p:nvSpPr>
            <p:spPr bwMode="auto">
              <a:xfrm>
                <a:off x="311855" y="2909220"/>
                <a:ext cx="1797003" cy="787071"/>
              </a:xfrm>
              <a:prstGeom prst="rect">
                <a:avLst/>
              </a:prstGeom>
              <a:noFill/>
              <a:ln w="9525">
                <a:noFill/>
                <a:miter lim="800000"/>
                <a:headEnd/>
                <a:tailEnd/>
              </a:ln>
            </p:spPr>
            <p:txBody>
              <a:bodyPr wrap="square">
                <a:spAutoFit/>
              </a:bodyPr>
              <a:lstStyle/>
              <a:p>
                <a:pPr algn="ctr" defTabSz="457200" eaLnBrk="0" fontAlgn="auto" hangingPunct="0">
                  <a:spcBef>
                    <a:spcPts val="0"/>
                  </a:spcBef>
                  <a:spcAft>
                    <a:spcPts val="0"/>
                  </a:spcAft>
                </a:pPr>
                <a:r>
                  <a:rPr lang="en-US" sz="1200" b="1" dirty="0" smtClean="0">
                    <a:solidFill>
                      <a:prstClr val="black"/>
                    </a:solidFill>
                    <a:latin typeface="Calibri"/>
                    <a:cs typeface="Calibri"/>
                  </a:rPr>
                  <a:t>4M </a:t>
                </a:r>
                <a:r>
                  <a:rPr lang="en-US" sz="1200" b="1" dirty="0">
                    <a:solidFill>
                      <a:prstClr val="black"/>
                    </a:solidFill>
                    <a:latin typeface="Calibri"/>
                    <a:cs typeface="Calibri"/>
                  </a:rPr>
                  <a:t>L7 </a:t>
                </a:r>
                <a:r>
                  <a:rPr lang="en-US" sz="1200" b="1" dirty="0" smtClean="0">
                    <a:solidFill>
                      <a:prstClr val="black"/>
                    </a:solidFill>
                    <a:latin typeface="Calibri"/>
                    <a:cs typeface="Calibri"/>
                  </a:rPr>
                  <a:t>RPS</a:t>
                </a:r>
              </a:p>
              <a:p>
                <a:pPr algn="ctr" defTabSz="457200" eaLnBrk="0" fontAlgn="auto" hangingPunct="0">
                  <a:spcBef>
                    <a:spcPts val="0"/>
                  </a:spcBef>
                  <a:spcAft>
                    <a:spcPts val="0"/>
                  </a:spcAft>
                </a:pPr>
                <a:r>
                  <a:rPr lang="en-US" sz="1200" b="1" dirty="0" smtClean="0">
                    <a:solidFill>
                      <a:prstClr val="black"/>
                    </a:solidFill>
                    <a:latin typeface="Calibri"/>
                    <a:cs typeface="Calibri"/>
                  </a:rPr>
                  <a:t>1.6M L4 CPS</a:t>
                </a:r>
              </a:p>
              <a:p>
                <a:pPr algn="ctr" defTabSz="457200" eaLnBrk="0" fontAlgn="auto" hangingPunct="0">
                  <a:spcBef>
                    <a:spcPts val="0"/>
                  </a:spcBef>
                  <a:spcAft>
                    <a:spcPts val="0"/>
                  </a:spcAft>
                </a:pPr>
                <a:r>
                  <a:rPr lang="en-US" sz="1050" dirty="0" smtClean="0">
                    <a:solidFill>
                      <a:prstClr val="black"/>
                    </a:solidFill>
                    <a:latin typeface="Calibri"/>
                    <a:cs typeface="Calibri"/>
                  </a:rPr>
                  <a:t>80G/160G - L7/L4 TPUT</a:t>
                </a:r>
                <a:endParaRPr lang="en-US" sz="1050" dirty="0">
                  <a:solidFill>
                    <a:prstClr val="black"/>
                  </a:solidFill>
                  <a:latin typeface="Calibri"/>
                  <a:cs typeface="Calibri"/>
                </a:endParaRPr>
              </a:p>
            </p:txBody>
          </p:sp>
        </p:grpSp>
        <p:grpSp>
          <p:nvGrpSpPr>
            <p:cNvPr id="15" name="Group 11"/>
            <p:cNvGrpSpPr/>
            <p:nvPr/>
          </p:nvGrpSpPr>
          <p:grpSpPr>
            <a:xfrm>
              <a:off x="6412003" y="428907"/>
              <a:ext cx="1507970" cy="2030035"/>
              <a:chOff x="2590426" y="1168550"/>
              <a:chExt cx="1512533" cy="2208718"/>
            </a:xfrm>
          </p:grpSpPr>
          <p:grpSp>
            <p:nvGrpSpPr>
              <p:cNvPr id="16" name="Group 5"/>
              <p:cNvGrpSpPr>
                <a:grpSpLocks/>
              </p:cNvGrpSpPr>
              <p:nvPr/>
            </p:nvGrpSpPr>
            <p:grpSpPr bwMode="auto">
              <a:xfrm>
                <a:off x="2590426" y="1168550"/>
                <a:ext cx="1512533" cy="403226"/>
                <a:chOff x="2228" y="1361"/>
                <a:chExt cx="1326" cy="689"/>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grpSpPr>
            <p:sp>
              <p:nvSpPr>
                <p:cNvPr id="66" name="Text Box 6"/>
                <p:cNvSpPr txBox="1">
                  <a:spLocks noChangeArrowheads="1"/>
                </p:cNvSpPr>
                <p:nvPr/>
              </p:nvSpPr>
              <p:spPr bwMode="auto">
                <a:xfrm>
                  <a:off x="2228" y="1361"/>
                  <a:ext cx="1326" cy="689"/>
                </a:xfrm>
                <a:prstGeom prst="rect">
                  <a:avLst/>
                </a:prstGeom>
                <a:noFill/>
                <a:ln w="9525">
                  <a:noFill/>
                  <a:miter lim="800000"/>
                  <a:headEnd/>
                  <a:tailEnd/>
                </a:ln>
              </p:spPr>
              <p:txBody>
                <a:bodyPr>
                  <a:spAutoFit/>
                </a:bodyPr>
                <a:lstStyle/>
                <a:p>
                  <a:pPr marL="168275" indent="-168275" defTabSz="457200" fontAlgn="auto">
                    <a:spcBef>
                      <a:spcPts val="0"/>
                    </a:spcBef>
                    <a:spcAft>
                      <a:spcPts val="0"/>
                    </a:spcAft>
                  </a:pPr>
                  <a:endParaRPr lang="en-US" sz="1400" dirty="0" smtClean="0">
                    <a:solidFill>
                      <a:prstClr val="black"/>
                    </a:solidFill>
                    <a:latin typeface="Helvetica" pitchFamily="34" charset="0"/>
                  </a:endParaRPr>
                </a:p>
                <a:p>
                  <a:pPr marL="168275" indent="-168275" defTabSz="457200" fontAlgn="auto">
                    <a:spcBef>
                      <a:spcPts val="0"/>
                    </a:spcBef>
                    <a:spcAft>
                      <a:spcPts val="0"/>
                    </a:spcAft>
                  </a:pPr>
                  <a:endParaRPr lang="en-US" sz="1400" dirty="0" smtClean="0">
                    <a:solidFill>
                      <a:prstClr val="black"/>
                    </a:solidFill>
                    <a:latin typeface="Helvetica" pitchFamily="34" charset="0"/>
                  </a:endParaRPr>
                </a:p>
                <a:p>
                  <a:pPr marL="168275" indent="-168275" defTabSz="457200" fontAlgn="auto">
                    <a:spcBef>
                      <a:spcPts val="0"/>
                    </a:spcBef>
                    <a:spcAft>
                      <a:spcPts val="0"/>
                    </a:spcAft>
                  </a:pPr>
                  <a:endParaRPr lang="en-US" sz="1400" dirty="0">
                    <a:solidFill>
                      <a:prstClr val="black"/>
                    </a:solidFill>
                    <a:latin typeface="Helvetica" pitchFamily="34" charset="0"/>
                  </a:endParaRPr>
                </a:p>
              </p:txBody>
            </p:sp>
            <p:sp>
              <p:nvSpPr>
                <p:cNvPr id="67" name="Text Box 7"/>
                <p:cNvSpPr txBox="1">
                  <a:spLocks noChangeArrowheads="1"/>
                </p:cNvSpPr>
                <p:nvPr/>
              </p:nvSpPr>
              <p:spPr bwMode="auto">
                <a:xfrm>
                  <a:off x="2228" y="1368"/>
                  <a:ext cx="1233" cy="568"/>
                </a:xfrm>
                <a:prstGeom prst="rect">
                  <a:avLst/>
                </a:prstGeom>
                <a:noFill/>
                <a:ln w="9525">
                  <a:noFill/>
                  <a:miter lim="800000"/>
                  <a:headEnd/>
                  <a:tailEnd/>
                </a:ln>
              </p:spPr>
              <p:txBody>
                <a:bodyPr wrap="square">
                  <a:spAutoFit/>
                </a:bodyPr>
                <a:lstStyle/>
                <a:p>
                  <a:pPr algn="ctr" defTabSz="457200" fontAlgn="auto">
                    <a:spcBef>
                      <a:spcPts val="0"/>
                    </a:spcBef>
                    <a:spcAft>
                      <a:spcPts val="0"/>
                    </a:spcAft>
                  </a:pPr>
                  <a:r>
                    <a:rPr lang="en-US" sz="1200" i="1" dirty="0" smtClean="0">
                      <a:solidFill>
                        <a:prstClr val="black"/>
                      </a:solidFill>
                      <a:latin typeface="Helvetica" pitchFamily="34" charset="0"/>
                    </a:rPr>
                    <a:t>VIPRION 4400</a:t>
                  </a:r>
                  <a:endParaRPr lang="en-US" sz="1200" i="1" dirty="0">
                    <a:solidFill>
                      <a:prstClr val="black"/>
                    </a:solidFill>
                    <a:latin typeface="Helvetica" pitchFamily="34" charset="0"/>
                  </a:endParaRPr>
                </a:p>
              </p:txBody>
            </p:sp>
          </p:grpSp>
          <p:sp>
            <p:nvSpPr>
              <p:cNvPr id="85" name="Text Box 7"/>
              <p:cNvSpPr txBox="1">
                <a:spLocks noChangeArrowheads="1"/>
              </p:cNvSpPr>
              <p:nvPr/>
            </p:nvSpPr>
            <p:spPr bwMode="auto">
              <a:xfrm>
                <a:off x="2595466" y="2674047"/>
                <a:ext cx="1401655" cy="703221"/>
              </a:xfrm>
              <a:prstGeom prst="rect">
                <a:avLst/>
              </a:prstGeom>
              <a:noFill/>
              <a:ln w="9525">
                <a:noFill/>
                <a:miter lim="800000"/>
                <a:headEnd/>
                <a:tailEnd/>
              </a:ln>
            </p:spPr>
            <p:txBody>
              <a:bodyPr>
                <a:spAutoFit/>
              </a:bodyPr>
              <a:lstStyle/>
              <a:p>
                <a:pPr algn="ctr" defTabSz="457200" eaLnBrk="0" fontAlgn="auto" hangingPunct="0">
                  <a:spcBef>
                    <a:spcPts val="0"/>
                  </a:spcBef>
                  <a:spcAft>
                    <a:spcPts val="0"/>
                  </a:spcAft>
                </a:pPr>
                <a:r>
                  <a:rPr lang="en-US" sz="1200" b="1" dirty="0" smtClean="0">
                    <a:solidFill>
                      <a:prstClr val="black"/>
                    </a:solidFill>
                    <a:latin typeface="Calibri"/>
                    <a:cs typeface="Calibri"/>
                  </a:rPr>
                  <a:t>6.4M </a:t>
                </a:r>
                <a:r>
                  <a:rPr lang="en-US" sz="1200" b="1" dirty="0">
                    <a:solidFill>
                      <a:prstClr val="black"/>
                    </a:solidFill>
                    <a:latin typeface="Calibri"/>
                    <a:cs typeface="Calibri"/>
                  </a:rPr>
                  <a:t>L7 </a:t>
                </a:r>
                <a:r>
                  <a:rPr lang="en-US" sz="1200" b="1" dirty="0" smtClean="0">
                    <a:solidFill>
                      <a:prstClr val="black"/>
                    </a:solidFill>
                    <a:latin typeface="Calibri"/>
                    <a:cs typeface="Calibri"/>
                  </a:rPr>
                  <a:t>RPS</a:t>
                </a:r>
              </a:p>
              <a:p>
                <a:pPr algn="ctr" defTabSz="457200" eaLnBrk="0" fontAlgn="auto" hangingPunct="0">
                  <a:spcBef>
                    <a:spcPts val="0"/>
                  </a:spcBef>
                  <a:spcAft>
                    <a:spcPts val="0"/>
                  </a:spcAft>
                </a:pPr>
                <a:r>
                  <a:rPr lang="en-US" sz="1200" b="1" dirty="0" smtClean="0">
                    <a:solidFill>
                      <a:prstClr val="black"/>
                    </a:solidFill>
                    <a:latin typeface="Calibri"/>
                    <a:cs typeface="Calibri"/>
                  </a:rPr>
                  <a:t>2.8M L4 CPS</a:t>
                </a:r>
              </a:p>
              <a:p>
                <a:pPr algn="ctr" defTabSz="457200" eaLnBrk="0" fontAlgn="auto" hangingPunct="0">
                  <a:spcBef>
                    <a:spcPts val="0"/>
                  </a:spcBef>
                  <a:spcAft>
                    <a:spcPts val="0"/>
                  </a:spcAft>
                </a:pPr>
                <a:r>
                  <a:rPr lang="en-US" sz="1050" dirty="0" smtClean="0">
                    <a:solidFill>
                      <a:prstClr val="black"/>
                    </a:solidFill>
                    <a:latin typeface="Calibri"/>
                    <a:cs typeface="Calibri"/>
                  </a:rPr>
                  <a:t>80G L7/L4 TPUT</a:t>
                </a:r>
                <a:endParaRPr lang="en-US" sz="1050" dirty="0">
                  <a:solidFill>
                    <a:prstClr val="black"/>
                  </a:solidFill>
                  <a:latin typeface="Calibri"/>
                  <a:cs typeface="Calibri"/>
                </a:endParaRPr>
              </a:p>
            </p:txBody>
          </p:sp>
        </p:grpSp>
        <p:sp>
          <p:nvSpPr>
            <p:cNvPr id="105" name="TextBox 104"/>
            <p:cNvSpPr txBox="1"/>
            <p:nvPr/>
          </p:nvSpPr>
          <p:spPr>
            <a:xfrm rot="20487544">
              <a:off x="1795200" y="2049417"/>
              <a:ext cx="2161957" cy="369332"/>
            </a:xfrm>
            <a:prstGeom prst="rect">
              <a:avLst/>
            </a:prstGeom>
            <a:noFill/>
          </p:spPr>
          <p:txBody>
            <a:bodyPr wrap="square" rtlCol="0">
              <a:spAutoFit/>
            </a:bodyPr>
            <a:lstStyle/>
            <a:p>
              <a:pPr defTabSz="457200" fontAlgn="auto">
                <a:spcBef>
                  <a:spcPts val="0"/>
                </a:spcBef>
                <a:spcAft>
                  <a:spcPts val="0"/>
                </a:spcAft>
              </a:pPr>
              <a:r>
                <a:rPr lang="en-US" sz="1800" b="1" dirty="0" smtClean="0">
                  <a:solidFill>
                    <a:prstClr val="black"/>
                  </a:solidFill>
                  <a:latin typeface="Calibri"/>
                </a:rPr>
                <a:t>VIPRION Chassis</a:t>
              </a:r>
              <a:endParaRPr lang="en-US" sz="1800" b="1" dirty="0">
                <a:solidFill>
                  <a:prstClr val="black"/>
                </a:solidFill>
                <a:latin typeface="Calibri"/>
              </a:endParaRPr>
            </a:p>
          </p:txBody>
        </p:sp>
      </p:grpSp>
      <p:grpSp>
        <p:nvGrpSpPr>
          <p:cNvPr id="17" name="Group 12"/>
          <p:cNvGrpSpPr/>
          <p:nvPr/>
        </p:nvGrpSpPr>
        <p:grpSpPr>
          <a:xfrm>
            <a:off x="411047" y="5503370"/>
            <a:ext cx="3224507" cy="1304427"/>
            <a:chOff x="-46527" y="5734512"/>
            <a:chExt cx="3647900" cy="1680845"/>
          </a:xfrm>
        </p:grpSpPr>
        <p:grpSp>
          <p:nvGrpSpPr>
            <p:cNvPr id="18" name="Group 107"/>
            <p:cNvGrpSpPr/>
            <p:nvPr/>
          </p:nvGrpSpPr>
          <p:grpSpPr>
            <a:xfrm>
              <a:off x="2263478" y="5734512"/>
              <a:ext cx="1337892" cy="1680845"/>
              <a:chOff x="6808708" y="5055671"/>
              <a:chExt cx="1352267" cy="1680845"/>
            </a:xfrm>
          </p:grpSpPr>
          <p:pic>
            <p:nvPicPr>
              <p:cNvPr id="109" name="Picture 8" descr="C:\Users\krasnow\Desktop\VE_icon_1.5_no reflection.png"/>
              <p:cNvPicPr>
                <a:picLocks noChangeAspect="1" noChangeArrowheads="1"/>
              </p:cNvPicPr>
              <p:nvPr/>
            </p:nvPicPr>
            <p:blipFill>
              <a:blip r:embed="rId10" cstate="print"/>
              <a:srcRect/>
              <a:stretch>
                <a:fillRect/>
              </a:stretch>
            </p:blipFill>
            <p:spPr bwMode="auto">
              <a:xfrm>
                <a:off x="7048719" y="5377515"/>
                <a:ext cx="709097" cy="736370"/>
              </a:xfrm>
              <a:prstGeom prst="rect">
                <a:avLst/>
              </a:prstGeom>
              <a:noFill/>
            </p:spPr>
          </p:pic>
          <p:sp>
            <p:nvSpPr>
              <p:cNvPr id="110" name="Text Box 7"/>
              <p:cNvSpPr txBox="1">
                <a:spLocks noChangeArrowheads="1"/>
              </p:cNvSpPr>
              <p:nvPr/>
            </p:nvSpPr>
            <p:spPr bwMode="auto">
              <a:xfrm>
                <a:off x="6808708" y="5055671"/>
                <a:ext cx="1189346" cy="276999"/>
              </a:xfrm>
              <a:prstGeom prst="rect">
                <a:avLst/>
              </a:prstGeom>
              <a:noFill/>
              <a:ln w="9525">
                <a:noFill/>
                <a:miter lim="800000"/>
                <a:headEnd/>
                <a:tailEnd/>
              </a:ln>
            </p:spPr>
            <p:txBody>
              <a:bodyPr wrap="square">
                <a:spAutoFit/>
              </a:bodyPr>
              <a:lstStyle/>
              <a:p>
                <a:pPr algn="ctr" defTabSz="457200" eaLnBrk="0" fontAlgn="auto" hangingPunct="0">
                  <a:spcBef>
                    <a:spcPts val="0"/>
                  </a:spcBef>
                  <a:spcAft>
                    <a:spcPts val="0"/>
                  </a:spcAft>
                </a:pPr>
                <a:r>
                  <a:rPr lang="en-US" sz="1200" b="1" dirty="0" smtClean="0">
                    <a:solidFill>
                      <a:prstClr val="black"/>
                    </a:solidFill>
                    <a:latin typeface="Calibri"/>
                    <a:cs typeface="Calibri"/>
                  </a:rPr>
                  <a:t>Production</a:t>
                </a:r>
                <a:endParaRPr lang="en-US" sz="1200" dirty="0">
                  <a:solidFill>
                    <a:prstClr val="black"/>
                  </a:solidFill>
                  <a:latin typeface="Calibri"/>
                  <a:cs typeface="Calibri"/>
                </a:endParaRPr>
              </a:p>
            </p:txBody>
          </p:sp>
          <p:sp>
            <p:nvSpPr>
              <p:cNvPr id="111" name="Text Box 7"/>
              <p:cNvSpPr txBox="1">
                <a:spLocks noChangeArrowheads="1"/>
              </p:cNvSpPr>
              <p:nvPr/>
            </p:nvSpPr>
            <p:spPr bwMode="auto">
              <a:xfrm>
                <a:off x="6971629" y="6459517"/>
                <a:ext cx="1189346" cy="276999"/>
              </a:xfrm>
              <a:prstGeom prst="rect">
                <a:avLst/>
              </a:prstGeom>
              <a:noFill/>
              <a:ln w="9525">
                <a:noFill/>
                <a:miter lim="800000"/>
                <a:headEnd/>
                <a:tailEnd/>
              </a:ln>
            </p:spPr>
            <p:txBody>
              <a:bodyPr wrap="square">
                <a:spAutoFit/>
              </a:bodyPr>
              <a:lstStyle/>
              <a:p>
                <a:pPr algn="ctr" defTabSz="457200" eaLnBrk="0" fontAlgn="auto" hangingPunct="0">
                  <a:spcBef>
                    <a:spcPts val="0"/>
                  </a:spcBef>
                  <a:spcAft>
                    <a:spcPts val="0"/>
                  </a:spcAft>
                </a:pPr>
                <a:r>
                  <a:rPr lang="en-US" sz="1200" b="1" dirty="0" smtClean="0">
                    <a:solidFill>
                      <a:prstClr val="black"/>
                    </a:solidFill>
                    <a:latin typeface="Calibri"/>
                    <a:cs typeface="Calibri"/>
                  </a:rPr>
                  <a:t>1 Gbps</a:t>
                </a:r>
                <a:endParaRPr lang="en-US" sz="1200" dirty="0">
                  <a:solidFill>
                    <a:prstClr val="black"/>
                  </a:solidFill>
                  <a:latin typeface="Calibri"/>
                  <a:cs typeface="Calibri"/>
                </a:endParaRPr>
              </a:p>
            </p:txBody>
          </p:sp>
        </p:grpSp>
        <p:grpSp>
          <p:nvGrpSpPr>
            <p:cNvPr id="20" name="Group 111"/>
            <p:cNvGrpSpPr/>
            <p:nvPr/>
          </p:nvGrpSpPr>
          <p:grpSpPr>
            <a:xfrm>
              <a:off x="986217" y="6105402"/>
              <a:ext cx="2615156" cy="1041974"/>
              <a:chOff x="5185735" y="5346102"/>
              <a:chExt cx="2643254" cy="1041974"/>
            </a:xfrm>
          </p:grpSpPr>
          <p:pic>
            <p:nvPicPr>
              <p:cNvPr id="113" name="Picture 8" descr="C:\Users\krasnow\Desktop\VE_icon_1.5_no reflection.png"/>
              <p:cNvPicPr>
                <a:picLocks noChangeAspect="1" noChangeArrowheads="1"/>
              </p:cNvPicPr>
              <p:nvPr/>
            </p:nvPicPr>
            <p:blipFill>
              <a:blip r:embed="rId10" cstate="print"/>
              <a:srcRect/>
              <a:stretch>
                <a:fillRect/>
              </a:stretch>
            </p:blipFill>
            <p:spPr bwMode="auto">
              <a:xfrm>
                <a:off x="5392509" y="5651706"/>
                <a:ext cx="709097" cy="736370"/>
              </a:xfrm>
              <a:prstGeom prst="rect">
                <a:avLst/>
              </a:prstGeom>
              <a:noFill/>
            </p:spPr>
          </p:pic>
          <p:sp>
            <p:nvSpPr>
              <p:cNvPr id="114" name="Text Box 7"/>
              <p:cNvSpPr txBox="1">
                <a:spLocks noChangeArrowheads="1"/>
              </p:cNvSpPr>
              <p:nvPr/>
            </p:nvSpPr>
            <p:spPr bwMode="auto">
              <a:xfrm>
                <a:off x="5185735" y="5346102"/>
                <a:ext cx="1189346" cy="276999"/>
              </a:xfrm>
              <a:prstGeom prst="rect">
                <a:avLst/>
              </a:prstGeom>
              <a:noFill/>
              <a:ln w="9525">
                <a:noFill/>
                <a:miter lim="800000"/>
                <a:headEnd/>
                <a:tailEnd/>
              </a:ln>
            </p:spPr>
            <p:txBody>
              <a:bodyPr wrap="square">
                <a:spAutoFit/>
              </a:bodyPr>
              <a:lstStyle/>
              <a:p>
                <a:pPr algn="ctr" defTabSz="457200" eaLnBrk="0" fontAlgn="auto" hangingPunct="0">
                  <a:spcBef>
                    <a:spcPts val="0"/>
                  </a:spcBef>
                  <a:spcAft>
                    <a:spcPts val="0"/>
                  </a:spcAft>
                </a:pPr>
                <a:r>
                  <a:rPr lang="en-US" sz="1200" b="1" dirty="0" smtClean="0">
                    <a:solidFill>
                      <a:prstClr val="black"/>
                    </a:solidFill>
                    <a:latin typeface="Calibri"/>
                    <a:cs typeface="Calibri"/>
                  </a:rPr>
                  <a:t>Lab</a:t>
                </a:r>
                <a:endParaRPr lang="en-US" sz="1200" dirty="0">
                  <a:solidFill>
                    <a:prstClr val="black"/>
                  </a:solidFill>
                  <a:latin typeface="Calibri"/>
                  <a:cs typeface="Calibri"/>
                </a:endParaRPr>
              </a:p>
            </p:txBody>
          </p:sp>
          <p:sp>
            <p:nvSpPr>
              <p:cNvPr id="115" name="Text Box 7"/>
              <p:cNvSpPr txBox="1">
                <a:spLocks noChangeArrowheads="1"/>
              </p:cNvSpPr>
              <p:nvPr/>
            </p:nvSpPr>
            <p:spPr bwMode="auto">
              <a:xfrm>
                <a:off x="6639643" y="6111077"/>
                <a:ext cx="1189346" cy="276999"/>
              </a:xfrm>
              <a:prstGeom prst="rect">
                <a:avLst/>
              </a:prstGeom>
              <a:noFill/>
              <a:ln w="9525">
                <a:noFill/>
                <a:miter lim="800000"/>
                <a:headEnd/>
                <a:tailEnd/>
              </a:ln>
            </p:spPr>
            <p:txBody>
              <a:bodyPr wrap="square">
                <a:spAutoFit/>
              </a:bodyPr>
              <a:lstStyle/>
              <a:p>
                <a:pPr algn="ctr" defTabSz="457200" eaLnBrk="0" fontAlgn="auto" hangingPunct="0">
                  <a:spcBef>
                    <a:spcPts val="0"/>
                  </a:spcBef>
                  <a:spcAft>
                    <a:spcPts val="0"/>
                  </a:spcAft>
                </a:pPr>
                <a:r>
                  <a:rPr lang="en-US" sz="1200" b="1" dirty="0" smtClean="0">
                    <a:solidFill>
                      <a:prstClr val="black"/>
                    </a:solidFill>
                    <a:latin typeface="Calibri"/>
                    <a:cs typeface="Calibri"/>
                  </a:rPr>
                  <a:t>200 Mbps</a:t>
                </a:r>
                <a:endParaRPr lang="en-US" sz="1200" dirty="0">
                  <a:solidFill>
                    <a:prstClr val="black"/>
                  </a:solidFill>
                  <a:latin typeface="Calibri"/>
                  <a:cs typeface="Calibri"/>
                </a:endParaRPr>
              </a:p>
            </p:txBody>
          </p:sp>
        </p:grpSp>
        <p:sp>
          <p:nvSpPr>
            <p:cNvPr id="106" name="TextBox 105"/>
            <p:cNvSpPr txBox="1"/>
            <p:nvPr/>
          </p:nvSpPr>
          <p:spPr>
            <a:xfrm rot="20487544">
              <a:off x="-46527" y="5885925"/>
              <a:ext cx="2109455" cy="475910"/>
            </a:xfrm>
            <a:prstGeom prst="rect">
              <a:avLst/>
            </a:prstGeom>
            <a:noFill/>
          </p:spPr>
          <p:txBody>
            <a:bodyPr wrap="square" rtlCol="0">
              <a:spAutoFit/>
            </a:bodyPr>
            <a:lstStyle/>
            <a:p>
              <a:pPr defTabSz="457200" fontAlgn="auto">
                <a:spcBef>
                  <a:spcPts val="0"/>
                </a:spcBef>
                <a:spcAft>
                  <a:spcPts val="0"/>
                </a:spcAft>
              </a:pPr>
              <a:r>
                <a:rPr lang="en-US" sz="1800" b="1" dirty="0" smtClean="0">
                  <a:solidFill>
                    <a:prstClr val="black"/>
                  </a:solidFill>
                  <a:latin typeface="Calibri"/>
                </a:rPr>
                <a:t>Virtual Editions</a:t>
              </a:r>
              <a:endParaRPr lang="en-US" sz="1800" b="1" dirty="0">
                <a:solidFill>
                  <a:prstClr val="black"/>
                </a:solidFill>
                <a:latin typeface="Calibri"/>
              </a:endParaRPr>
            </a:p>
          </p:txBody>
        </p:sp>
      </p:grpSp>
      <p:pic>
        <p:nvPicPr>
          <p:cNvPr id="64" name="Picture 63" descr="VIPRION.png"/>
          <p:cNvPicPr>
            <a:picLocks noChangeAspect="1"/>
          </p:cNvPicPr>
          <p:nvPr/>
        </p:nvPicPr>
        <p:blipFill>
          <a:blip r:embed="rId11" cstate="print"/>
          <a:stretch>
            <a:fillRect/>
          </a:stretch>
        </p:blipFill>
        <p:spPr>
          <a:xfrm>
            <a:off x="6576994" y="1045224"/>
            <a:ext cx="990600" cy="707178"/>
          </a:xfrm>
          <a:prstGeom prst="rect">
            <a:avLst/>
          </a:prstGeom>
        </p:spPr>
      </p:pic>
    </p:spTree>
    <p:extLst>
      <p:ext uri="{BB962C8B-B14F-4D97-AF65-F5344CB8AC3E}">
        <p14:creationId xmlns:p14="http://schemas.microsoft.com/office/powerpoint/2010/main" xmlns="" val="132678907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8730"/>
            <a:ext cx="8229600" cy="961698"/>
          </a:xfrm>
        </p:spPr>
        <p:txBody>
          <a:bodyPr/>
          <a:lstStyle/>
          <a:p>
            <a:r>
              <a:rPr lang="en-US" dirty="0" smtClean="0"/>
              <a:t>VIPRION 2400</a:t>
            </a:r>
            <a:br>
              <a:rPr lang="en-US" dirty="0" smtClean="0"/>
            </a:br>
            <a:r>
              <a:rPr lang="zh-CN" altLang="en-US" sz="2000" b="0" dirty="0" smtClean="0">
                <a:solidFill>
                  <a:srgbClr val="FF0000"/>
                </a:solidFill>
              </a:rPr>
              <a:t>企业级</a:t>
            </a:r>
            <a:r>
              <a:rPr lang="en-US" sz="2000" b="0" dirty="0" smtClean="0">
                <a:solidFill>
                  <a:srgbClr val="FF0000"/>
                </a:solidFill>
              </a:rPr>
              <a:t> – </a:t>
            </a:r>
            <a:r>
              <a:rPr lang="zh-CN" altLang="en-US" sz="2000" b="0" dirty="0" smtClean="0">
                <a:solidFill>
                  <a:srgbClr val="FF0000"/>
                </a:solidFill>
              </a:rPr>
              <a:t>按需扩展</a:t>
            </a:r>
            <a:endParaRPr lang="en-US" sz="2600" dirty="0">
              <a:solidFill>
                <a:srgbClr val="FF0000"/>
              </a:solidFill>
            </a:endParaRPr>
          </a:p>
        </p:txBody>
      </p:sp>
      <p:sp>
        <p:nvSpPr>
          <p:cNvPr id="6" name="Content Placeholder 2"/>
          <p:cNvSpPr txBox="1">
            <a:spLocks/>
          </p:cNvSpPr>
          <p:nvPr/>
        </p:nvSpPr>
        <p:spPr bwMode="auto">
          <a:xfrm>
            <a:off x="630620" y="1524000"/>
            <a:ext cx="6999889" cy="4981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457200" rtl="0" eaLnBrk="1" fontAlgn="base" latinLnBrk="0" hangingPunct="1">
              <a:lnSpc>
                <a:spcPct val="100000"/>
              </a:lnSpc>
              <a:spcBef>
                <a:spcPct val="20000"/>
              </a:spcBef>
              <a:spcAft>
                <a:spcPct val="0"/>
              </a:spcAft>
              <a:buClr>
                <a:srgbClr val="A5072B"/>
              </a:buClr>
              <a:buSzTx/>
              <a:buFont typeface="Arial" pitchFamily="34" charset="0"/>
              <a:buChar char="•"/>
              <a:tabLst/>
              <a:defRPr/>
            </a:pPr>
            <a:r>
              <a:rPr lang="zh-CN" altLang="en-US" sz="2400" b="1" dirty="0" smtClean="0">
                <a:latin typeface="Arial"/>
                <a:cs typeface="Arial"/>
              </a:rPr>
              <a:t>为企业量身订做</a:t>
            </a:r>
            <a:endParaRPr lang="en-US" sz="2400" b="1" dirty="0" smtClean="0">
              <a:latin typeface="Arial"/>
              <a:ea typeface="+mn-ea"/>
              <a:cs typeface="Arial"/>
            </a:endParaRPr>
          </a:p>
          <a:p>
            <a:pPr marL="800100" lvl="1" indent="-342900">
              <a:spcBef>
                <a:spcPct val="20000"/>
              </a:spcBef>
              <a:buClr>
                <a:srgbClr val="A5072B"/>
              </a:buClr>
              <a:buFontTx/>
              <a:buChar char="‒"/>
              <a:defRPr/>
            </a:pPr>
            <a:r>
              <a:rPr lang="en-US" dirty="0" smtClean="0">
                <a:latin typeface="Arial"/>
                <a:cs typeface="Arial"/>
              </a:rPr>
              <a:t>4 </a:t>
            </a:r>
            <a:r>
              <a:rPr lang="zh-CN" altLang="en-US" dirty="0" smtClean="0">
                <a:latin typeface="Arial"/>
                <a:cs typeface="Arial"/>
              </a:rPr>
              <a:t>插槽机箱</a:t>
            </a:r>
            <a:endParaRPr kumimoji="0" lang="en-US" u="none" strike="noStrike" kern="1200" cap="none" spc="0" normalizeH="0" baseline="0" noProof="0" dirty="0" smtClean="0">
              <a:ln>
                <a:noFill/>
              </a:ln>
              <a:effectLst/>
              <a:uLnTx/>
              <a:uFillTx/>
              <a:latin typeface="Arial"/>
              <a:ea typeface="+mn-ea"/>
              <a:cs typeface="Arial"/>
            </a:endParaRPr>
          </a:p>
          <a:p>
            <a:pPr marL="800100" lvl="1" indent="-342900">
              <a:spcBef>
                <a:spcPct val="20000"/>
              </a:spcBef>
              <a:buClr>
                <a:srgbClr val="A5072B"/>
              </a:buClr>
              <a:buFontTx/>
              <a:buChar char="‒"/>
              <a:defRPr/>
            </a:pPr>
            <a:r>
              <a:rPr lang="en-US" dirty="0">
                <a:latin typeface="Arial"/>
                <a:cs typeface="Arial"/>
              </a:rPr>
              <a:t>4</a:t>
            </a:r>
            <a:r>
              <a:rPr lang="en-US" dirty="0" smtClean="0">
                <a:latin typeface="Arial"/>
                <a:ea typeface="+mn-ea"/>
                <a:cs typeface="Arial"/>
              </a:rPr>
              <a:t> U </a:t>
            </a:r>
            <a:r>
              <a:rPr lang="zh-CN" altLang="en-US" dirty="0" smtClean="0">
                <a:latin typeface="Arial"/>
                <a:ea typeface="+mn-ea"/>
                <a:cs typeface="Arial"/>
              </a:rPr>
              <a:t>机架高度</a:t>
            </a:r>
            <a:endParaRPr lang="en-US" dirty="0" smtClean="0">
              <a:latin typeface="Arial"/>
              <a:ea typeface="+mn-ea"/>
              <a:cs typeface="Arial"/>
            </a:endParaRPr>
          </a:p>
          <a:p>
            <a:pPr marL="800100" lvl="1" indent="-342900">
              <a:spcBef>
                <a:spcPct val="20000"/>
              </a:spcBef>
              <a:buClr>
                <a:srgbClr val="A5072B"/>
              </a:buClr>
              <a:buFontTx/>
              <a:buChar char="‒"/>
              <a:defRPr/>
            </a:pPr>
            <a:r>
              <a:rPr lang="en-US" dirty="0" smtClean="0">
                <a:latin typeface="Arial"/>
                <a:cs typeface="Arial"/>
              </a:rPr>
              <a:t>10Gb (</a:t>
            </a:r>
            <a:r>
              <a:rPr lang="en-US" dirty="0" err="1" smtClean="0">
                <a:latin typeface="Arial"/>
                <a:cs typeface="Arial"/>
              </a:rPr>
              <a:t>sfp</a:t>
            </a:r>
            <a:r>
              <a:rPr lang="en-US" dirty="0" smtClean="0">
                <a:latin typeface="Arial"/>
                <a:cs typeface="Arial"/>
              </a:rPr>
              <a:t>+) </a:t>
            </a:r>
            <a:r>
              <a:rPr lang="zh-CN" altLang="en-US" dirty="0" smtClean="0">
                <a:latin typeface="Arial"/>
                <a:cs typeface="Arial"/>
              </a:rPr>
              <a:t>端口</a:t>
            </a:r>
            <a:r>
              <a:rPr lang="en-US" dirty="0" smtClean="0">
                <a:latin typeface="Arial"/>
                <a:cs typeface="Arial"/>
              </a:rPr>
              <a:t> – </a:t>
            </a:r>
            <a:r>
              <a:rPr lang="zh-CN" altLang="en-US" dirty="0" smtClean="0">
                <a:latin typeface="Arial"/>
                <a:cs typeface="Arial"/>
              </a:rPr>
              <a:t>每刀片</a:t>
            </a:r>
            <a:r>
              <a:rPr lang="en-US" altLang="zh-CN" dirty="0" smtClean="0">
                <a:latin typeface="Arial"/>
                <a:cs typeface="Arial"/>
              </a:rPr>
              <a:t>8</a:t>
            </a:r>
            <a:r>
              <a:rPr lang="zh-CN" altLang="en-US" dirty="0" smtClean="0">
                <a:latin typeface="Arial"/>
                <a:cs typeface="Arial"/>
              </a:rPr>
              <a:t>个</a:t>
            </a:r>
            <a:endParaRPr lang="en-US" dirty="0" smtClean="0">
              <a:latin typeface="Arial"/>
              <a:cs typeface="Arial"/>
            </a:endParaRPr>
          </a:p>
          <a:p>
            <a:pPr marL="800100" lvl="1" indent="-342900">
              <a:spcBef>
                <a:spcPct val="20000"/>
              </a:spcBef>
              <a:buClr>
                <a:srgbClr val="A5072B"/>
              </a:buClr>
              <a:buFontTx/>
              <a:buChar char="‒"/>
              <a:defRPr/>
            </a:pPr>
            <a:r>
              <a:rPr lang="en-US" dirty="0" smtClean="0">
                <a:latin typeface="Arial"/>
                <a:ea typeface="+mn-ea"/>
                <a:cs typeface="Arial"/>
              </a:rPr>
              <a:t>80 Plus certified power</a:t>
            </a:r>
          </a:p>
          <a:p>
            <a:pPr marL="342900" lvl="0" indent="-342900">
              <a:spcBef>
                <a:spcPts val="1200"/>
              </a:spcBef>
              <a:buClr>
                <a:srgbClr val="A5072B"/>
              </a:buClr>
              <a:buFont typeface="Arial" pitchFamily="34" charset="0"/>
              <a:buChar char="•"/>
              <a:defRPr/>
            </a:pPr>
            <a:r>
              <a:rPr lang="zh-CN" altLang="en-US" sz="2400" b="1" dirty="0" smtClean="0">
                <a:latin typeface="Arial"/>
                <a:ea typeface="+mn-ea"/>
                <a:cs typeface="Arial"/>
              </a:rPr>
              <a:t>性能</a:t>
            </a:r>
            <a:endParaRPr lang="en-US" sz="2400" b="1" dirty="0" smtClean="0">
              <a:latin typeface="Arial"/>
              <a:ea typeface="+mn-ea"/>
              <a:cs typeface="Arial"/>
            </a:endParaRPr>
          </a:p>
          <a:p>
            <a:pPr marL="800100" lvl="1" indent="-342900">
              <a:spcBef>
                <a:spcPct val="20000"/>
              </a:spcBef>
              <a:buClr>
                <a:srgbClr val="A5072B"/>
              </a:buClr>
              <a:buFontTx/>
              <a:buChar char="‒"/>
              <a:defRPr/>
            </a:pPr>
            <a:r>
              <a:rPr lang="en-US" dirty="0" err="1" smtClean="0">
                <a:latin typeface="Arial"/>
                <a:cs typeface="Arial"/>
              </a:rPr>
              <a:t>ePVA</a:t>
            </a:r>
            <a:r>
              <a:rPr lang="en-US" dirty="0" smtClean="0">
                <a:latin typeface="Arial"/>
                <a:cs typeface="Arial"/>
              </a:rPr>
              <a:t> – 4</a:t>
            </a:r>
            <a:r>
              <a:rPr lang="zh-CN" altLang="en-US" dirty="0" smtClean="0">
                <a:latin typeface="Arial"/>
                <a:cs typeface="Arial"/>
              </a:rPr>
              <a:t>层硬件卸载</a:t>
            </a:r>
            <a:endParaRPr lang="en-US" dirty="0" smtClean="0">
              <a:latin typeface="Arial"/>
              <a:cs typeface="Arial"/>
            </a:endParaRPr>
          </a:p>
          <a:p>
            <a:pPr marL="800100" lvl="1" indent="-342900">
              <a:spcBef>
                <a:spcPct val="20000"/>
              </a:spcBef>
              <a:buClr>
                <a:srgbClr val="A5072B"/>
              </a:buClr>
              <a:buFontTx/>
              <a:buChar char="‒"/>
              <a:defRPr/>
            </a:pPr>
            <a:r>
              <a:rPr lang="en-US" dirty="0" smtClean="0">
                <a:latin typeface="Arial"/>
                <a:cs typeface="Arial"/>
              </a:rPr>
              <a:t>40Gbps </a:t>
            </a:r>
            <a:r>
              <a:rPr lang="zh-CN" altLang="en-US" dirty="0" smtClean="0">
                <a:latin typeface="Arial"/>
                <a:cs typeface="Arial"/>
              </a:rPr>
              <a:t>硬件压缩</a:t>
            </a:r>
            <a:endParaRPr lang="en-US" dirty="0">
              <a:latin typeface="Arial"/>
              <a:cs typeface="Arial"/>
            </a:endParaRPr>
          </a:p>
          <a:p>
            <a:pPr marL="800100" lvl="1" indent="-342900">
              <a:spcBef>
                <a:spcPct val="20000"/>
              </a:spcBef>
              <a:buClr>
                <a:srgbClr val="A5072B"/>
              </a:buClr>
              <a:buFontTx/>
              <a:buChar char="‒"/>
              <a:defRPr/>
            </a:pPr>
            <a:r>
              <a:rPr lang="fr-FR" dirty="0">
                <a:latin typeface="Arial"/>
                <a:cs typeface="Arial"/>
              </a:rPr>
              <a:t>40000 2k </a:t>
            </a:r>
            <a:r>
              <a:rPr lang="fr-FR" dirty="0" err="1">
                <a:latin typeface="Arial"/>
                <a:cs typeface="Arial"/>
              </a:rPr>
              <a:t>key</a:t>
            </a:r>
            <a:r>
              <a:rPr lang="fr-FR" dirty="0">
                <a:latin typeface="Arial"/>
                <a:cs typeface="Arial"/>
              </a:rPr>
              <a:t> SSL </a:t>
            </a:r>
            <a:r>
              <a:rPr lang="fr-FR" dirty="0" smtClean="0">
                <a:latin typeface="Arial"/>
                <a:cs typeface="Arial"/>
              </a:rPr>
              <a:t>TPS</a:t>
            </a:r>
            <a:endParaRPr lang="en-US" sz="2000" b="1" noProof="0" dirty="0" smtClean="0">
              <a:latin typeface="Arial"/>
              <a:ea typeface="+mn-ea"/>
              <a:cs typeface="Arial"/>
            </a:endParaRPr>
          </a:p>
          <a:p>
            <a:pPr marL="342900" marR="0" lvl="0" indent="-342900" algn="l" defTabSz="457200" rtl="0" eaLnBrk="1" fontAlgn="base" latinLnBrk="0" hangingPunct="1">
              <a:lnSpc>
                <a:spcPct val="100000"/>
              </a:lnSpc>
              <a:spcBef>
                <a:spcPts val="1200"/>
              </a:spcBef>
              <a:spcAft>
                <a:spcPct val="0"/>
              </a:spcAft>
              <a:buClr>
                <a:srgbClr val="A5072B"/>
              </a:buClr>
              <a:buSzTx/>
              <a:buFont typeface="Arial" pitchFamily="34" charset="0"/>
              <a:buChar char="•"/>
              <a:tabLst/>
              <a:defRPr/>
            </a:pPr>
            <a:r>
              <a:rPr lang="zh-CN" altLang="en-US" sz="2400" b="1" noProof="0" dirty="0" smtClean="0">
                <a:latin typeface="Arial"/>
                <a:ea typeface="+mn-ea"/>
                <a:cs typeface="Arial"/>
              </a:rPr>
              <a:t>安全和可靠</a:t>
            </a:r>
            <a:endParaRPr kumimoji="0" lang="en-US" sz="2400" b="1" i="0" u="none" strike="noStrike" kern="1200" cap="none" spc="0" normalizeH="0" baseline="0" noProof="0" dirty="0" smtClean="0">
              <a:ln>
                <a:noFill/>
              </a:ln>
              <a:solidFill>
                <a:schemeClr val="tx1"/>
              </a:solidFill>
              <a:effectLst/>
              <a:uLnTx/>
              <a:uFillTx/>
              <a:latin typeface="Arial"/>
              <a:ea typeface="+mn-ea"/>
              <a:cs typeface="Arial"/>
            </a:endParaRPr>
          </a:p>
          <a:p>
            <a:pPr marL="742950" marR="0" lvl="1" indent="-285750" algn="l" defTabSz="457200" rtl="0" eaLnBrk="1" fontAlgn="base" latinLnBrk="0" hangingPunct="1">
              <a:lnSpc>
                <a:spcPct val="100000"/>
              </a:lnSpc>
              <a:spcBef>
                <a:spcPct val="20000"/>
              </a:spcBef>
              <a:spcAft>
                <a:spcPct val="0"/>
              </a:spcAft>
              <a:buClrTx/>
              <a:buSzTx/>
              <a:buFont typeface="Arial" pitchFamily="34" charset="0"/>
              <a:buChar char="–"/>
              <a:tabLst/>
              <a:defRPr/>
            </a:pPr>
            <a:r>
              <a:rPr lang="en-US" dirty="0" smtClean="0">
                <a:latin typeface="Arial"/>
                <a:cs typeface="Arial"/>
                <a:hlinkClick r:id="rId3" action="ppaction://hlinksldjump"/>
              </a:rPr>
              <a:t>vCMP</a:t>
            </a:r>
            <a:r>
              <a:rPr lang="en-US" dirty="0" smtClean="0">
                <a:latin typeface="Arial"/>
                <a:cs typeface="Arial"/>
              </a:rPr>
              <a:t> – </a:t>
            </a:r>
            <a:r>
              <a:rPr lang="zh-CN" altLang="en-US" dirty="0" smtClean="0">
                <a:latin typeface="Arial"/>
                <a:cs typeface="Arial"/>
              </a:rPr>
              <a:t>多实例的</a:t>
            </a:r>
            <a:r>
              <a:rPr lang="en-US" dirty="0" smtClean="0">
                <a:latin typeface="Arial"/>
                <a:cs typeface="Arial"/>
              </a:rPr>
              <a:t>Big-IP</a:t>
            </a:r>
            <a:endParaRPr kumimoji="0" lang="en-US" b="0" i="0" u="none" strike="noStrike" kern="1200" cap="none" spc="0" normalizeH="0" baseline="0" noProof="0" dirty="0" smtClean="0">
              <a:ln>
                <a:noFill/>
              </a:ln>
              <a:solidFill>
                <a:schemeClr val="tx1"/>
              </a:solidFill>
              <a:effectLst/>
              <a:uLnTx/>
              <a:uFillTx/>
              <a:latin typeface="Arial"/>
              <a:ea typeface="+mn-ea"/>
              <a:cs typeface="Arial"/>
            </a:endParaRPr>
          </a:p>
          <a:p>
            <a:pPr marL="742950" lvl="1" indent="-285750" defTabSz="457200" fontAlgn="base">
              <a:spcBef>
                <a:spcPct val="20000"/>
              </a:spcBef>
              <a:spcAft>
                <a:spcPct val="0"/>
              </a:spcAft>
              <a:buFont typeface="Arial" pitchFamily="34" charset="0"/>
              <a:buChar char="–"/>
              <a:defRPr/>
            </a:pPr>
            <a:r>
              <a:rPr lang="zh-CN" altLang="en-US" dirty="0" smtClean="0">
                <a:cs typeface="Arial"/>
              </a:rPr>
              <a:t>无源背板</a:t>
            </a:r>
            <a:endParaRPr lang="en-US" dirty="0" smtClean="0">
              <a:cs typeface="Arial"/>
            </a:endParaRPr>
          </a:p>
          <a:p>
            <a:pPr marL="742950" lvl="1" indent="-285750" defTabSz="457200" fontAlgn="base">
              <a:spcBef>
                <a:spcPct val="20000"/>
              </a:spcBef>
              <a:spcAft>
                <a:spcPct val="0"/>
              </a:spcAft>
              <a:buFont typeface="Arial" pitchFamily="34" charset="0"/>
              <a:buChar char="–"/>
              <a:defRPr/>
            </a:pPr>
            <a:r>
              <a:rPr lang="zh-CN" altLang="en-US" dirty="0" smtClean="0">
                <a:cs typeface="Arial"/>
              </a:rPr>
              <a:t>标配双电源</a:t>
            </a:r>
            <a:endParaRPr lang="en-US" dirty="0" smtClean="0">
              <a:cs typeface="Arial"/>
            </a:endParaRPr>
          </a:p>
          <a:p>
            <a:pPr marL="742950" marR="0" lvl="1" indent="-285750" algn="l" defTabSz="457200" rtl="0" eaLnBrk="1" fontAlgn="base" latinLnBrk="0" hangingPunct="1">
              <a:lnSpc>
                <a:spcPct val="100000"/>
              </a:lnSpc>
              <a:spcBef>
                <a:spcPct val="20000"/>
              </a:spcBef>
              <a:spcAft>
                <a:spcPct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Arial"/>
              <a:ea typeface="+mn-ea"/>
              <a:cs typeface="Arial"/>
            </a:endParaRPr>
          </a:p>
        </p:txBody>
      </p:sp>
      <p:pic>
        <p:nvPicPr>
          <p:cNvPr id="8" name="Content Placeholder 3" descr="VIP_2400.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867400" y="838200"/>
            <a:ext cx="2783563" cy="1524001"/>
          </a:xfrm>
          <a:prstGeom prst="rect">
            <a:avLst/>
          </a:prstGeom>
          <a:ln>
            <a:noFill/>
          </a:ln>
          <a:effectLst>
            <a:outerShdw blurRad="292100" dist="139700" dir="2700000" algn="tl" rotWithShape="0">
              <a:srgbClr val="333333">
                <a:alpha val="65000"/>
              </a:srgbClr>
            </a:outerShdw>
          </a:effectLst>
        </p:spPr>
      </p:pic>
      <p:grpSp>
        <p:nvGrpSpPr>
          <p:cNvPr id="3" name="Group 27"/>
          <p:cNvGrpSpPr/>
          <p:nvPr/>
        </p:nvGrpSpPr>
        <p:grpSpPr>
          <a:xfrm>
            <a:off x="6477000" y="3505200"/>
            <a:ext cx="2133600" cy="2534076"/>
            <a:chOff x="4114800" y="1733551"/>
            <a:chExt cx="2133600" cy="1900557"/>
          </a:xfrm>
        </p:grpSpPr>
        <p:pic>
          <p:nvPicPr>
            <p:cNvPr id="10" name="Picture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114800" y="1733551"/>
              <a:ext cx="1751160" cy="1258504"/>
            </a:xfrm>
            <a:prstGeom prst="rect">
              <a:avLst/>
            </a:prstGeom>
          </p:spPr>
        </p:pic>
        <p:sp>
          <p:nvSpPr>
            <p:cNvPr id="13" name="TextBox 30"/>
            <p:cNvSpPr txBox="1">
              <a:spLocks noChangeArrowheads="1"/>
            </p:cNvSpPr>
            <p:nvPr/>
          </p:nvSpPr>
          <p:spPr bwMode="auto">
            <a:xfrm>
              <a:off x="4114800" y="3195527"/>
              <a:ext cx="2133600" cy="438581"/>
            </a:xfrm>
            <a:prstGeom prst="rect">
              <a:avLst/>
            </a:prstGeom>
            <a:noFill/>
            <a:ln w="9525">
              <a:noFill/>
              <a:miter lim="800000"/>
              <a:headEnd/>
              <a:tailEnd/>
            </a:ln>
          </p:spPr>
          <p:txBody>
            <a:bodyPr wrap="square">
              <a:spAutoFit/>
            </a:bodyPr>
            <a:lstStyle/>
            <a:p>
              <a:pPr algn="ctr"/>
              <a:r>
                <a:rPr lang="zh-CN" altLang="en-US" sz="1600" i="1" dirty="0" smtClean="0"/>
                <a:t>虚拟化</a:t>
              </a:r>
              <a:endParaRPr lang="en-US" sz="1600" i="1" dirty="0" smtClean="0"/>
            </a:p>
            <a:p>
              <a:pPr algn="ctr"/>
              <a:r>
                <a:rPr lang="en-US" sz="1600" i="1" dirty="0" smtClean="0"/>
                <a:t>(vCMP)</a:t>
              </a:r>
            </a:p>
          </p:txBody>
        </p:sp>
      </p:grpSp>
    </p:spTree>
    <p:extLst>
      <p:ext uri="{BB962C8B-B14F-4D97-AF65-F5344CB8AC3E}">
        <p14:creationId xmlns:p14="http://schemas.microsoft.com/office/powerpoint/2010/main" xmlns="" val="191477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a:xfrm>
            <a:off x="8305800" y="6400800"/>
            <a:ext cx="522288" cy="228600"/>
          </a:xfrm>
          <a:prstGeom prst="rect">
            <a:avLst/>
          </a:prstGeom>
          <a:noFill/>
        </p:spPr>
        <p:txBody>
          <a:bodyPr/>
          <a:lstStyle/>
          <a:p>
            <a:fld id="{82B76379-46D6-4277-9CCE-9E29658F5B49}" type="slidenum">
              <a:rPr lang="zh-CN" altLang="en-US">
                <a:latin typeface="Arial" pitchFamily="34" charset="0"/>
              </a:rPr>
              <a:pPr/>
              <a:t>7</a:t>
            </a:fld>
            <a:endParaRPr lang="en-US" altLang="zh-CN">
              <a:latin typeface="Arial" pitchFamily="34" charset="0"/>
            </a:endParaRPr>
          </a:p>
        </p:txBody>
      </p:sp>
      <p:sp>
        <p:nvSpPr>
          <p:cNvPr id="11267" name="Rectangle 3"/>
          <p:cNvSpPr>
            <a:spLocks noGrp="1" noChangeArrowheads="1"/>
          </p:cNvSpPr>
          <p:nvPr>
            <p:ph type="title"/>
          </p:nvPr>
        </p:nvSpPr>
        <p:spPr>
          <a:xfrm>
            <a:off x="228600" y="228600"/>
            <a:ext cx="8229600" cy="533400"/>
          </a:xfrm>
        </p:spPr>
        <p:txBody>
          <a:bodyPr>
            <a:normAutofit fontScale="90000"/>
          </a:bodyPr>
          <a:lstStyle/>
          <a:p>
            <a:pPr eaLnBrk="1" hangingPunct="1"/>
            <a:r>
              <a:rPr lang="en-US" altLang="zh-CN" b="0" dirty="0" smtClean="0">
                <a:ea typeface="宋体" pitchFamily="2" charset="-122"/>
              </a:rPr>
              <a:t> </a:t>
            </a:r>
            <a:r>
              <a:rPr lang="en-US" altLang="zh-CN" b="0" dirty="0" smtClean="0">
                <a:ea typeface="宋体" pitchFamily="2" charset="-122"/>
              </a:rPr>
              <a:t>F5</a:t>
            </a:r>
            <a:r>
              <a:rPr lang="zh-CN" altLang="en-US" b="0" dirty="0" smtClean="0">
                <a:ea typeface="宋体" pitchFamily="2" charset="-122"/>
              </a:rPr>
              <a:t>如何面对这些问题</a:t>
            </a:r>
            <a:endParaRPr lang="en-US" altLang="zh-CN" b="0" dirty="0" smtClean="0">
              <a:ea typeface="宋体" pitchFamily="2" charset="-122"/>
            </a:endParaRPr>
          </a:p>
        </p:txBody>
      </p:sp>
      <p:grpSp>
        <p:nvGrpSpPr>
          <p:cNvPr id="2" name="Group 262"/>
          <p:cNvGrpSpPr>
            <a:grpSpLocks/>
          </p:cNvGrpSpPr>
          <p:nvPr/>
        </p:nvGrpSpPr>
        <p:grpSpPr bwMode="auto">
          <a:xfrm>
            <a:off x="714348" y="2482843"/>
            <a:ext cx="7785100" cy="1855788"/>
            <a:chOff x="480" y="415"/>
            <a:chExt cx="4904" cy="1169"/>
          </a:xfrm>
        </p:grpSpPr>
        <p:sp>
          <p:nvSpPr>
            <p:cNvPr id="11282" name="Rectangle 67"/>
            <p:cNvSpPr>
              <a:spLocks noChangeArrowheads="1"/>
            </p:cNvSpPr>
            <p:nvPr/>
          </p:nvSpPr>
          <p:spPr bwMode="auto">
            <a:xfrm rot="2591418">
              <a:off x="3744" y="960"/>
              <a:ext cx="336" cy="336"/>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sp>
          <p:nvSpPr>
            <p:cNvPr id="11283" name="Rectangle 74"/>
            <p:cNvSpPr>
              <a:spLocks noChangeArrowheads="1"/>
            </p:cNvSpPr>
            <p:nvPr/>
          </p:nvSpPr>
          <p:spPr bwMode="auto">
            <a:xfrm rot="2591418">
              <a:off x="3744" y="960"/>
              <a:ext cx="336" cy="336"/>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grpSp>
          <p:nvGrpSpPr>
            <p:cNvPr id="3" name="Group 75"/>
            <p:cNvGrpSpPr>
              <a:grpSpLocks/>
            </p:cNvGrpSpPr>
            <p:nvPr/>
          </p:nvGrpSpPr>
          <p:grpSpPr bwMode="auto">
            <a:xfrm>
              <a:off x="480" y="415"/>
              <a:ext cx="4522" cy="881"/>
              <a:chOff x="374" y="271"/>
              <a:chExt cx="4522" cy="881"/>
            </a:xfrm>
          </p:grpSpPr>
          <p:grpSp>
            <p:nvGrpSpPr>
              <p:cNvPr id="4" name="Group 76"/>
              <p:cNvGrpSpPr>
                <a:grpSpLocks/>
              </p:cNvGrpSpPr>
              <p:nvPr/>
            </p:nvGrpSpPr>
            <p:grpSpPr bwMode="auto">
              <a:xfrm>
                <a:off x="4176" y="672"/>
                <a:ext cx="240" cy="432"/>
                <a:chOff x="4224" y="624"/>
                <a:chExt cx="384" cy="528"/>
              </a:xfrm>
            </p:grpSpPr>
            <p:sp>
              <p:nvSpPr>
                <p:cNvPr id="11412" name="Oval 77"/>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13" name="Line 78"/>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14" name="Line 79"/>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15" name="Line 80"/>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16" name="Line 81"/>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17" name="Line 82"/>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8" name="Line 83"/>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9" name="Line 84"/>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grpSp>
            <p:nvGrpSpPr>
              <p:cNvPr id="5" name="Group 85"/>
              <p:cNvGrpSpPr>
                <a:grpSpLocks/>
              </p:cNvGrpSpPr>
              <p:nvPr/>
            </p:nvGrpSpPr>
            <p:grpSpPr bwMode="auto">
              <a:xfrm>
                <a:off x="4656" y="672"/>
                <a:ext cx="240" cy="432"/>
                <a:chOff x="4224" y="624"/>
                <a:chExt cx="384" cy="528"/>
              </a:xfrm>
            </p:grpSpPr>
            <p:sp>
              <p:nvSpPr>
                <p:cNvPr id="11404" name="Oval 86"/>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05" name="Line 87"/>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06" name="Line 88"/>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07" name="Line 89"/>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08" name="Line 90"/>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09" name="Line 91"/>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0" name="Line 92"/>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1" name="Line 93"/>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sp>
            <p:nvSpPr>
              <p:cNvPr id="11391" name="Text Box 94"/>
              <p:cNvSpPr txBox="1">
                <a:spLocks noChangeArrowheads="1"/>
              </p:cNvSpPr>
              <p:nvPr/>
            </p:nvSpPr>
            <p:spPr bwMode="auto">
              <a:xfrm>
                <a:off x="4070" y="271"/>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用户体验</a:t>
                </a:r>
                <a:endParaRPr lang="en-US" altLang="zh-CN">
                  <a:ea typeface="宋体" pitchFamily="2" charset="-122"/>
                </a:endParaRPr>
              </a:p>
            </p:txBody>
          </p:sp>
          <p:sp>
            <p:nvSpPr>
              <p:cNvPr id="11395" name="Text Box 98"/>
              <p:cNvSpPr txBox="1">
                <a:spLocks noChangeArrowheads="1"/>
              </p:cNvSpPr>
              <p:nvPr/>
            </p:nvSpPr>
            <p:spPr bwMode="auto">
              <a:xfrm>
                <a:off x="374" y="847"/>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商业信息</a:t>
                </a:r>
                <a:endParaRPr lang="en-US" altLang="zh-CN">
                  <a:ea typeface="宋体" pitchFamily="2" charset="-122"/>
                </a:endParaRPr>
              </a:p>
            </p:txBody>
          </p:sp>
          <p:sp>
            <p:nvSpPr>
              <p:cNvPr id="11396" name="Line 99"/>
              <p:cNvSpPr>
                <a:spLocks noChangeShapeType="1"/>
              </p:cNvSpPr>
              <p:nvPr/>
            </p:nvSpPr>
            <p:spPr bwMode="auto">
              <a:xfrm>
                <a:off x="1104" y="720"/>
                <a:ext cx="2688" cy="0"/>
              </a:xfrm>
              <a:prstGeom prst="line">
                <a:avLst/>
              </a:prstGeom>
              <a:noFill/>
              <a:ln w="57150">
                <a:solidFill>
                  <a:schemeClr val="tx1"/>
                </a:solidFill>
                <a:round/>
                <a:headEnd/>
                <a:tailEnd/>
              </a:ln>
            </p:spPr>
            <p:txBody>
              <a:bodyPr/>
              <a:lstStyle/>
              <a:p>
                <a:endParaRPr lang="zh-CN" altLang="en-US"/>
              </a:p>
            </p:txBody>
          </p:sp>
          <p:sp>
            <p:nvSpPr>
              <p:cNvPr id="11397" name="Line 100"/>
              <p:cNvSpPr>
                <a:spLocks noChangeShapeType="1"/>
              </p:cNvSpPr>
              <p:nvPr/>
            </p:nvSpPr>
            <p:spPr bwMode="auto">
              <a:xfrm>
                <a:off x="1104" y="1152"/>
                <a:ext cx="2688" cy="0"/>
              </a:xfrm>
              <a:prstGeom prst="line">
                <a:avLst/>
              </a:prstGeom>
              <a:noFill/>
              <a:ln w="57150">
                <a:solidFill>
                  <a:schemeClr val="tx1"/>
                </a:solidFill>
                <a:round/>
                <a:headEnd/>
                <a:tailEnd/>
              </a:ln>
            </p:spPr>
            <p:txBody>
              <a:bodyPr/>
              <a:lstStyle/>
              <a:p>
                <a:endParaRPr lang="zh-CN" altLang="en-US"/>
              </a:p>
            </p:txBody>
          </p:sp>
          <p:sp>
            <p:nvSpPr>
              <p:cNvPr id="61541" name="Text Box 101"/>
              <p:cNvSpPr txBox="1">
                <a:spLocks noChangeArrowheads="1"/>
              </p:cNvSpPr>
              <p:nvPr/>
            </p:nvSpPr>
            <p:spPr bwMode="auto">
              <a:xfrm>
                <a:off x="1056"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服务器</a:t>
                </a:r>
                <a:endParaRPr lang="en-US" altLang="zh-CN" sz="1200" b="1">
                  <a:effectLst>
                    <a:outerShdw blurRad="38100" dist="38100" dir="2700000" algn="tl">
                      <a:srgbClr val="C0C0C0"/>
                    </a:outerShdw>
                  </a:effectLst>
                  <a:latin typeface="Arial" charset="0"/>
                  <a:ea typeface="宋体" pitchFamily="2" charset="-122"/>
                </a:endParaRPr>
              </a:p>
            </p:txBody>
          </p:sp>
          <p:sp>
            <p:nvSpPr>
              <p:cNvPr id="61542" name="Text Box 102"/>
              <p:cNvSpPr txBox="1">
                <a:spLocks noChangeArrowheads="1"/>
              </p:cNvSpPr>
              <p:nvPr/>
            </p:nvSpPr>
            <p:spPr bwMode="auto">
              <a:xfrm>
                <a:off x="1612"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应用</a:t>
                </a:r>
                <a:endParaRPr lang="en-US" altLang="zh-CN" sz="1200" b="1">
                  <a:effectLst>
                    <a:outerShdw blurRad="38100" dist="38100" dir="2700000" algn="tl">
                      <a:srgbClr val="C0C0C0"/>
                    </a:outerShdw>
                  </a:effectLst>
                  <a:latin typeface="Arial" charset="0"/>
                  <a:ea typeface="宋体" pitchFamily="2" charset="-122"/>
                </a:endParaRPr>
              </a:p>
            </p:txBody>
          </p:sp>
          <p:sp>
            <p:nvSpPr>
              <p:cNvPr id="61543" name="Text Box 103"/>
              <p:cNvSpPr txBox="1">
                <a:spLocks noChangeArrowheads="1"/>
              </p:cNvSpPr>
              <p:nvPr/>
            </p:nvSpPr>
            <p:spPr bwMode="auto">
              <a:xfrm>
                <a:off x="1996"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门户</a:t>
                </a:r>
                <a:endParaRPr lang="en-US" altLang="zh-CN" sz="1200" b="1">
                  <a:effectLst>
                    <a:outerShdw blurRad="38100" dist="38100" dir="2700000" algn="tl">
                      <a:srgbClr val="C0C0C0"/>
                    </a:outerShdw>
                  </a:effectLst>
                  <a:latin typeface="Arial" charset="0"/>
                  <a:ea typeface="宋体" pitchFamily="2" charset="-122"/>
                </a:endParaRPr>
              </a:p>
            </p:txBody>
          </p:sp>
          <p:sp>
            <p:nvSpPr>
              <p:cNvPr id="61544" name="Text Box 104"/>
              <p:cNvSpPr txBox="1">
                <a:spLocks noChangeArrowheads="1"/>
              </p:cNvSpPr>
              <p:nvPr/>
            </p:nvSpPr>
            <p:spPr bwMode="auto">
              <a:xfrm>
                <a:off x="2352" y="528"/>
                <a:ext cx="500"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数据中心</a:t>
                </a:r>
                <a:endParaRPr lang="en-US" altLang="zh-CN" sz="1200" b="1">
                  <a:effectLst>
                    <a:outerShdw blurRad="38100" dist="38100" dir="2700000" algn="tl">
                      <a:srgbClr val="C0C0C0"/>
                    </a:outerShdw>
                  </a:effectLst>
                  <a:latin typeface="Arial" charset="0"/>
                  <a:ea typeface="宋体" pitchFamily="2" charset="-122"/>
                </a:endParaRPr>
              </a:p>
            </p:txBody>
          </p:sp>
          <p:sp>
            <p:nvSpPr>
              <p:cNvPr id="61545" name="Text Box 105"/>
              <p:cNvSpPr txBox="1">
                <a:spLocks noChangeArrowheads="1"/>
              </p:cNvSpPr>
              <p:nvPr/>
            </p:nvSpPr>
            <p:spPr bwMode="auto">
              <a:xfrm>
                <a:off x="2928" y="528"/>
                <a:ext cx="324" cy="173"/>
              </a:xfrm>
              <a:prstGeom prst="rect">
                <a:avLst/>
              </a:prstGeom>
              <a:noFill/>
              <a:ln w="9525" algn="ctr">
                <a:noFill/>
                <a:miter lim="800000"/>
                <a:headEnd/>
                <a:tailEnd/>
              </a:ln>
              <a:effectLst/>
            </p:spPr>
            <p:txBody>
              <a:bodyPr wrap="none">
                <a:spAutoFit/>
              </a:bodyPr>
              <a:lstStyle/>
              <a:p>
                <a:pPr marL="342900" indent="-342900">
                  <a:defRPr/>
                </a:pPr>
                <a:r>
                  <a:rPr lang="en-US" altLang="zh-CN" sz="1200" b="1">
                    <a:effectLst>
                      <a:outerShdw blurRad="38100" dist="38100" dir="2700000" algn="tl">
                        <a:srgbClr val="C0C0C0"/>
                      </a:outerShdw>
                    </a:effectLst>
                    <a:latin typeface="Arial" charset="0"/>
                    <a:ea typeface="宋体" pitchFamily="2" charset="-122"/>
                  </a:rPr>
                  <a:t>ISPs</a:t>
                </a:r>
              </a:p>
            </p:txBody>
          </p:sp>
          <p:sp>
            <p:nvSpPr>
              <p:cNvPr id="61546" name="Text Box 106"/>
              <p:cNvSpPr txBox="1">
                <a:spLocks noChangeArrowheads="1"/>
              </p:cNvSpPr>
              <p:nvPr/>
            </p:nvSpPr>
            <p:spPr bwMode="auto">
              <a:xfrm>
                <a:off x="3360"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客户端</a:t>
                </a:r>
              </a:p>
            </p:txBody>
          </p:sp>
        </p:grpSp>
        <p:pic>
          <p:nvPicPr>
            <p:cNvPr id="11287" name="Picture 109" descr="cellphone"/>
            <p:cNvPicPr>
              <a:picLocks noChangeAspect="1" noChangeArrowheads="1"/>
            </p:cNvPicPr>
            <p:nvPr/>
          </p:nvPicPr>
          <p:blipFill>
            <a:blip r:embed="rId3"/>
            <a:srcRect/>
            <a:stretch>
              <a:fillRect/>
            </a:stretch>
          </p:blipFill>
          <p:spPr bwMode="auto">
            <a:xfrm>
              <a:off x="5184" y="480"/>
              <a:ext cx="127" cy="288"/>
            </a:xfrm>
            <a:prstGeom prst="rect">
              <a:avLst/>
            </a:prstGeom>
            <a:noFill/>
            <a:ln w="9525">
              <a:noFill/>
              <a:miter lim="800000"/>
              <a:headEnd/>
              <a:tailEnd/>
            </a:ln>
          </p:spPr>
        </p:pic>
        <p:pic>
          <p:nvPicPr>
            <p:cNvPr id="11288" name="Picture 110" descr="laptop"/>
            <p:cNvPicPr>
              <a:picLocks noChangeAspect="1" noChangeArrowheads="1"/>
            </p:cNvPicPr>
            <p:nvPr/>
          </p:nvPicPr>
          <p:blipFill>
            <a:blip r:embed="rId4"/>
            <a:srcRect/>
            <a:stretch>
              <a:fillRect/>
            </a:stretch>
          </p:blipFill>
          <p:spPr bwMode="auto">
            <a:xfrm>
              <a:off x="5136" y="864"/>
              <a:ext cx="248" cy="283"/>
            </a:xfrm>
            <a:prstGeom prst="rect">
              <a:avLst/>
            </a:prstGeom>
            <a:noFill/>
            <a:ln w="9525">
              <a:noFill/>
              <a:miter lim="800000"/>
              <a:headEnd/>
              <a:tailEnd/>
            </a:ln>
          </p:spPr>
        </p:pic>
        <p:pic>
          <p:nvPicPr>
            <p:cNvPr id="11289" name="Picture 111" descr="client"/>
            <p:cNvPicPr>
              <a:picLocks noChangeAspect="1" noChangeArrowheads="1"/>
            </p:cNvPicPr>
            <p:nvPr/>
          </p:nvPicPr>
          <p:blipFill>
            <a:blip r:embed="rId5"/>
            <a:srcRect/>
            <a:stretch>
              <a:fillRect/>
            </a:stretch>
          </p:blipFill>
          <p:spPr bwMode="auto">
            <a:xfrm>
              <a:off x="5094" y="1296"/>
              <a:ext cx="282" cy="288"/>
            </a:xfrm>
            <a:prstGeom prst="rect">
              <a:avLst/>
            </a:prstGeom>
            <a:noFill/>
            <a:ln w="9525">
              <a:noFill/>
              <a:miter lim="800000"/>
              <a:headEnd/>
              <a:tailEnd/>
            </a:ln>
          </p:spPr>
        </p:pic>
        <p:sp>
          <p:nvSpPr>
            <p:cNvPr id="11290" name="Text Box 112"/>
            <p:cNvSpPr txBox="1">
              <a:spLocks noChangeArrowheads="1"/>
            </p:cNvSpPr>
            <p:nvPr/>
          </p:nvSpPr>
          <p:spPr bwMode="auto">
            <a:xfrm>
              <a:off x="1632" y="432"/>
              <a:ext cx="490" cy="291"/>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LTM</a:t>
              </a:r>
              <a:endParaRPr lang="en-US" altLang="zh-CN" dirty="0">
                <a:ea typeface="宋体" pitchFamily="2" charset="-122"/>
              </a:endParaRPr>
            </a:p>
          </p:txBody>
        </p:sp>
        <p:grpSp>
          <p:nvGrpSpPr>
            <p:cNvPr id="6" name="Group 125"/>
            <p:cNvGrpSpPr>
              <a:grpSpLocks/>
            </p:cNvGrpSpPr>
            <p:nvPr/>
          </p:nvGrpSpPr>
          <p:grpSpPr bwMode="auto">
            <a:xfrm>
              <a:off x="2064" y="864"/>
              <a:ext cx="240" cy="144"/>
              <a:chOff x="1680" y="720"/>
              <a:chExt cx="240" cy="144"/>
            </a:xfrm>
          </p:grpSpPr>
          <p:sp>
            <p:nvSpPr>
              <p:cNvPr id="11379" name="Line 126"/>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80" name="Line 127"/>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81" name="Line 128"/>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82" name="Line 129"/>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83" name="Line 130"/>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84" name="Line 131"/>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85" name="Line 132"/>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86" name="Line 133"/>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87" name="Line 134"/>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88" name="Line 135"/>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7" name="Group 136"/>
            <p:cNvGrpSpPr>
              <a:grpSpLocks/>
            </p:cNvGrpSpPr>
            <p:nvPr/>
          </p:nvGrpSpPr>
          <p:grpSpPr bwMode="auto">
            <a:xfrm>
              <a:off x="2544" y="864"/>
              <a:ext cx="240" cy="144"/>
              <a:chOff x="1680" y="720"/>
              <a:chExt cx="240" cy="144"/>
            </a:xfrm>
          </p:grpSpPr>
          <p:sp>
            <p:nvSpPr>
              <p:cNvPr id="11369" name="Line 137"/>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70" name="Line 138"/>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71" name="Line 139"/>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72" name="Line 140"/>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73" name="Line 141"/>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74" name="Line 142"/>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75" name="Line 143"/>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76" name="Line 144"/>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77" name="Line 145"/>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78" name="Line 146"/>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8" name="Group 147"/>
            <p:cNvGrpSpPr>
              <a:grpSpLocks/>
            </p:cNvGrpSpPr>
            <p:nvPr/>
          </p:nvGrpSpPr>
          <p:grpSpPr bwMode="auto">
            <a:xfrm>
              <a:off x="3024" y="864"/>
              <a:ext cx="240" cy="144"/>
              <a:chOff x="1680" y="720"/>
              <a:chExt cx="240" cy="144"/>
            </a:xfrm>
          </p:grpSpPr>
          <p:sp>
            <p:nvSpPr>
              <p:cNvPr id="11359" name="Line 148"/>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60" name="Line 149"/>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61" name="Line 150"/>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62" name="Line 151"/>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63" name="Line 15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64" name="Line 153"/>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65" name="Line 154"/>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66" name="Line 155"/>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67" name="Line 15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68" name="Line 157"/>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9" name="Group 158"/>
            <p:cNvGrpSpPr>
              <a:grpSpLocks/>
            </p:cNvGrpSpPr>
            <p:nvPr/>
          </p:nvGrpSpPr>
          <p:grpSpPr bwMode="auto">
            <a:xfrm>
              <a:off x="3504" y="864"/>
              <a:ext cx="240" cy="144"/>
              <a:chOff x="1680" y="720"/>
              <a:chExt cx="240" cy="144"/>
            </a:xfrm>
          </p:grpSpPr>
          <p:sp>
            <p:nvSpPr>
              <p:cNvPr id="11349" name="Line 159"/>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50" name="Line 160"/>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51" name="Line 161"/>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52" name="Line 16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53" name="Line 163"/>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54" name="Line 164"/>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55" name="Line 165"/>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56" name="Line 16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57" name="Line 167"/>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58" name="Line 168"/>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10" name="Group 179"/>
            <p:cNvGrpSpPr>
              <a:grpSpLocks/>
            </p:cNvGrpSpPr>
            <p:nvPr/>
          </p:nvGrpSpPr>
          <p:grpSpPr bwMode="auto">
            <a:xfrm>
              <a:off x="2064" y="1152"/>
              <a:ext cx="240" cy="144"/>
              <a:chOff x="1248" y="1008"/>
              <a:chExt cx="240" cy="144"/>
            </a:xfrm>
          </p:grpSpPr>
          <p:sp>
            <p:nvSpPr>
              <p:cNvPr id="11340" name="Line 18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41" name="Line 18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42" name="Line 18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43" name="Line 18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44" name="Line 18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45" name="Line 18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46" name="Line 18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47" name="Line 18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48" name="Line 18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1" name="Group 189"/>
            <p:cNvGrpSpPr>
              <a:grpSpLocks/>
            </p:cNvGrpSpPr>
            <p:nvPr/>
          </p:nvGrpSpPr>
          <p:grpSpPr bwMode="auto">
            <a:xfrm>
              <a:off x="2544" y="1152"/>
              <a:ext cx="240" cy="144"/>
              <a:chOff x="1248" y="1008"/>
              <a:chExt cx="240" cy="144"/>
            </a:xfrm>
          </p:grpSpPr>
          <p:sp>
            <p:nvSpPr>
              <p:cNvPr id="11331" name="Line 19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32" name="Line 19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33" name="Line 19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34" name="Line 19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35" name="Line 19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36" name="Line 19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37" name="Line 19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38" name="Line 19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39" name="Line 19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2" name="Group 199"/>
            <p:cNvGrpSpPr>
              <a:grpSpLocks/>
            </p:cNvGrpSpPr>
            <p:nvPr/>
          </p:nvGrpSpPr>
          <p:grpSpPr bwMode="auto">
            <a:xfrm>
              <a:off x="3024" y="1152"/>
              <a:ext cx="240" cy="144"/>
              <a:chOff x="1248" y="1008"/>
              <a:chExt cx="240" cy="144"/>
            </a:xfrm>
          </p:grpSpPr>
          <p:sp>
            <p:nvSpPr>
              <p:cNvPr id="11322" name="Line 20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23" name="Line 20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24" name="Line 20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25" name="Line 20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26" name="Line 20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27" name="Line 20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28" name="Line 20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29" name="Line 20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30" name="Line 20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3" name="Group 209"/>
            <p:cNvGrpSpPr>
              <a:grpSpLocks/>
            </p:cNvGrpSpPr>
            <p:nvPr/>
          </p:nvGrpSpPr>
          <p:grpSpPr bwMode="auto">
            <a:xfrm>
              <a:off x="3504" y="1152"/>
              <a:ext cx="240" cy="144"/>
              <a:chOff x="1248" y="1008"/>
              <a:chExt cx="240" cy="144"/>
            </a:xfrm>
          </p:grpSpPr>
          <p:sp>
            <p:nvSpPr>
              <p:cNvPr id="11313" name="Line 21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14" name="Line 21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15" name="Line 21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16" name="Line 21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17" name="Line 21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18" name="Line 21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19" name="Line 21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20" name="Line 21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21" name="Line 21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sp>
          <p:nvSpPr>
            <p:cNvPr id="11301" name="Text Box 226"/>
            <p:cNvSpPr txBox="1">
              <a:spLocks noChangeArrowheads="1"/>
            </p:cNvSpPr>
            <p:nvPr/>
          </p:nvSpPr>
          <p:spPr bwMode="auto">
            <a:xfrm>
              <a:off x="4368" y="1248"/>
              <a:ext cx="372"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访问</a:t>
              </a:r>
              <a:endParaRPr lang="en-US" altLang="zh-CN">
                <a:ea typeface="宋体" pitchFamily="2" charset="-122"/>
              </a:endParaRPr>
            </a:p>
          </p:txBody>
        </p:sp>
        <p:sp>
          <p:nvSpPr>
            <p:cNvPr id="11302" name="Line 227"/>
            <p:cNvSpPr>
              <a:spLocks noChangeShapeType="1"/>
            </p:cNvSpPr>
            <p:nvPr/>
          </p:nvSpPr>
          <p:spPr bwMode="auto">
            <a:xfrm flipH="1">
              <a:off x="3984" y="768"/>
              <a:ext cx="288" cy="0"/>
            </a:xfrm>
            <a:prstGeom prst="line">
              <a:avLst/>
            </a:prstGeom>
            <a:noFill/>
            <a:ln w="57150">
              <a:solidFill>
                <a:schemeClr val="tx1"/>
              </a:solidFill>
              <a:round/>
              <a:headEnd/>
              <a:tailEnd type="triangle" w="med" len="med"/>
            </a:ln>
          </p:spPr>
          <p:txBody>
            <a:bodyPr/>
            <a:lstStyle/>
            <a:p>
              <a:endParaRPr lang="zh-CN" altLang="en-US"/>
            </a:p>
          </p:txBody>
        </p:sp>
        <p:sp>
          <p:nvSpPr>
            <p:cNvPr id="11303" name="Line 228"/>
            <p:cNvSpPr>
              <a:spLocks noChangeShapeType="1"/>
            </p:cNvSpPr>
            <p:nvPr/>
          </p:nvSpPr>
          <p:spPr bwMode="auto">
            <a:xfrm>
              <a:off x="1200" y="912"/>
              <a:ext cx="336" cy="0"/>
            </a:xfrm>
            <a:prstGeom prst="line">
              <a:avLst/>
            </a:prstGeom>
            <a:noFill/>
            <a:ln w="76200">
              <a:solidFill>
                <a:schemeClr val="tx1"/>
              </a:solidFill>
              <a:round/>
              <a:headEnd/>
              <a:tailEnd/>
            </a:ln>
          </p:spPr>
          <p:txBody>
            <a:bodyPr/>
            <a:lstStyle/>
            <a:p>
              <a:endParaRPr lang="zh-CN" altLang="en-US"/>
            </a:p>
          </p:txBody>
        </p:sp>
        <p:sp>
          <p:nvSpPr>
            <p:cNvPr id="11304" name="Line 229"/>
            <p:cNvSpPr>
              <a:spLocks noChangeShapeType="1"/>
            </p:cNvSpPr>
            <p:nvPr/>
          </p:nvSpPr>
          <p:spPr bwMode="auto">
            <a:xfrm>
              <a:off x="1200" y="1248"/>
              <a:ext cx="336" cy="0"/>
            </a:xfrm>
            <a:prstGeom prst="line">
              <a:avLst/>
            </a:prstGeom>
            <a:noFill/>
            <a:ln w="76200">
              <a:solidFill>
                <a:schemeClr val="tx1"/>
              </a:solidFill>
              <a:round/>
              <a:headEnd/>
              <a:tailEnd/>
            </a:ln>
          </p:spPr>
          <p:txBody>
            <a:bodyPr/>
            <a:lstStyle/>
            <a:p>
              <a:endParaRPr lang="zh-CN" altLang="en-US"/>
            </a:p>
          </p:txBody>
        </p:sp>
        <p:sp>
          <p:nvSpPr>
            <p:cNvPr id="11305" name="Line 230"/>
            <p:cNvSpPr>
              <a:spLocks noChangeShapeType="1"/>
            </p:cNvSpPr>
            <p:nvPr/>
          </p:nvSpPr>
          <p:spPr bwMode="auto">
            <a:xfrm>
              <a:off x="1680" y="912"/>
              <a:ext cx="336" cy="0"/>
            </a:xfrm>
            <a:prstGeom prst="line">
              <a:avLst/>
            </a:prstGeom>
            <a:noFill/>
            <a:ln w="76200">
              <a:solidFill>
                <a:srgbClr val="FF0000"/>
              </a:solidFill>
              <a:round/>
              <a:headEnd/>
              <a:tailEnd/>
            </a:ln>
          </p:spPr>
          <p:txBody>
            <a:bodyPr/>
            <a:lstStyle/>
            <a:p>
              <a:endParaRPr lang="zh-CN" altLang="en-US"/>
            </a:p>
          </p:txBody>
        </p:sp>
        <p:sp>
          <p:nvSpPr>
            <p:cNvPr id="11306" name="Line 231"/>
            <p:cNvSpPr>
              <a:spLocks noChangeShapeType="1"/>
            </p:cNvSpPr>
            <p:nvPr/>
          </p:nvSpPr>
          <p:spPr bwMode="auto">
            <a:xfrm>
              <a:off x="1680" y="1248"/>
              <a:ext cx="336" cy="0"/>
            </a:xfrm>
            <a:prstGeom prst="line">
              <a:avLst/>
            </a:prstGeom>
            <a:noFill/>
            <a:ln w="76200">
              <a:solidFill>
                <a:srgbClr val="FF0000"/>
              </a:solidFill>
              <a:round/>
              <a:headEnd/>
              <a:tailEnd/>
            </a:ln>
          </p:spPr>
          <p:txBody>
            <a:bodyPr/>
            <a:lstStyle/>
            <a:p>
              <a:endParaRPr lang="zh-CN" altLang="en-US"/>
            </a:p>
          </p:txBody>
        </p:sp>
        <p:sp>
          <p:nvSpPr>
            <p:cNvPr id="145" name="Text Box 112"/>
            <p:cNvSpPr txBox="1">
              <a:spLocks noChangeArrowheads="1"/>
            </p:cNvSpPr>
            <p:nvPr/>
          </p:nvSpPr>
          <p:spPr bwMode="auto">
            <a:xfrm>
              <a:off x="1110" y="426"/>
              <a:ext cx="490" cy="291"/>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gr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764704"/>
            <a:ext cx="7863840" cy="698336"/>
          </a:xfrm>
        </p:spPr>
        <p:txBody>
          <a:bodyPr/>
          <a:lstStyle/>
          <a:p>
            <a:pPr>
              <a:spcBef>
                <a:spcPts val="0"/>
              </a:spcBef>
            </a:pPr>
            <a:r>
              <a:rPr lang="en-US" dirty="0" err="1" smtClean="0">
                <a:solidFill>
                  <a:srgbClr val="000000"/>
                </a:solidFill>
                <a:ea typeface="宋体" pitchFamily="2" charset="-122"/>
              </a:rPr>
              <a:t>vCMP</a:t>
            </a:r>
            <a:r>
              <a:rPr lang="en-US" dirty="0" err="1">
                <a:solidFill>
                  <a:srgbClr val="000000"/>
                </a:solidFill>
                <a:ea typeface="宋体" pitchFamily="2" charset="-122"/>
              </a:rPr>
              <a:t>介绍</a:t>
            </a:r>
            <a:r>
              <a:rPr lang="en-US" dirty="0">
                <a:solidFill>
                  <a:srgbClr val="000000"/>
                </a:solidFill>
                <a:ea typeface="宋体" pitchFamily="2" charset="-122"/>
              </a:rPr>
              <a:t> </a:t>
            </a:r>
            <a:r>
              <a:rPr lang="en-US" sz="3000" b="1" i="0" dirty="0">
                <a:solidFill>
                  <a:srgbClr val="000000"/>
                </a:solidFill>
                <a:latin typeface="Arial"/>
                <a:ea typeface="宋体" pitchFamily="2" charset="-122"/>
                <a:cs typeface="Arial"/>
              </a:rPr>
              <a:t/>
            </a:r>
            <a:br>
              <a:rPr lang="en-US" sz="3000" b="1" i="0" dirty="0">
                <a:solidFill>
                  <a:srgbClr val="000000"/>
                </a:solidFill>
                <a:latin typeface="Arial"/>
                <a:ea typeface="宋体" pitchFamily="2" charset="-122"/>
                <a:cs typeface="Arial"/>
              </a:rPr>
            </a:br>
            <a:endParaRPr lang="en-US" sz="3000" b="1" i="0" dirty="0">
              <a:solidFill>
                <a:srgbClr val="000000"/>
              </a:solidFill>
              <a:latin typeface="Arial"/>
              <a:ea typeface="宋体" pitchFamily="2" charset="-122"/>
              <a:cs typeface="Arial"/>
            </a:endParaRPr>
          </a:p>
        </p:txBody>
      </p:sp>
      <p:sp>
        <p:nvSpPr>
          <p:cNvPr id="3" name="Content Placeholder 2"/>
          <p:cNvSpPr>
            <a:spLocks noGrp="1"/>
          </p:cNvSpPr>
          <p:nvPr>
            <p:ph idx="1"/>
          </p:nvPr>
        </p:nvSpPr>
        <p:spPr>
          <a:xfrm>
            <a:off x="640080" y="3356991"/>
            <a:ext cx="7863840" cy="2860927"/>
          </a:xfrm>
        </p:spPr>
        <p:txBody>
          <a:bodyPr/>
          <a:lstStyle/>
          <a:p>
            <a:pPr marL="283464" indent="-283464" algn="l" defTabSz="914400">
              <a:lnSpc>
                <a:spcPct val="100000"/>
              </a:lnSpc>
              <a:spcBef>
                <a:spcPts val="1200"/>
              </a:spcBef>
              <a:spcAft>
                <a:spcPts val="600"/>
              </a:spcAft>
              <a:buNone/>
            </a:pPr>
            <a:r>
              <a:rPr lang="en-US" sz="2200" b="1" dirty="0">
                <a:solidFill>
                  <a:srgbClr val="000000">
                    <a:lumMod val="85000"/>
                  </a:srgbClr>
                </a:solidFill>
                <a:ea typeface="宋体" pitchFamily="2" charset="-122"/>
                <a:cs typeface="+mn-cs"/>
              </a:rPr>
              <a:t>F5提供创新的新型虚拟集群架构以支持应用交付服务的整合，该架构可提供按需扩展、更高的容错能力和改善的安全性。 </a:t>
            </a:r>
          </a:p>
          <a:p>
            <a:pPr marL="283464" indent="-283464" algn="l" defTabSz="914400">
              <a:lnSpc>
                <a:spcPct val="100000"/>
              </a:lnSpc>
              <a:spcBef>
                <a:spcPts val="1200"/>
              </a:spcBef>
              <a:spcAft>
                <a:spcPts val="600"/>
              </a:spcAft>
              <a:buNone/>
            </a:pPr>
            <a:endParaRPr lang="en-US" b="1" dirty="0" smtClean="0">
              <a:ea typeface="宋体" pitchFamily="2" charset="-122"/>
            </a:endParaRPr>
          </a:p>
        </p:txBody>
      </p:sp>
      <p:pic>
        <p:nvPicPr>
          <p:cNvPr id="139" name="Picture 138" descr="VIPRION.png"/>
          <p:cNvPicPr>
            <a:picLocks noChangeAspect="1"/>
          </p:cNvPicPr>
          <p:nvPr/>
        </p:nvPicPr>
        <p:blipFill>
          <a:blip r:embed="rId3" cstate="print"/>
          <a:stretch>
            <a:fillRect/>
          </a:stretch>
        </p:blipFill>
        <p:spPr>
          <a:xfrm>
            <a:off x="1138963" y="4495800"/>
            <a:ext cx="2223735" cy="1587500"/>
          </a:xfrm>
          <a:prstGeom prst="rect">
            <a:avLst/>
          </a:prstGeom>
        </p:spPr>
      </p:pic>
      <p:pic>
        <p:nvPicPr>
          <p:cNvPr id="140" name="Content Placeholder 3" descr="VIP_2400.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5181600" y="4495800"/>
            <a:ext cx="2698133" cy="1477228"/>
          </a:xfrm>
          <a:prstGeom prst="rect">
            <a:avLst/>
          </a:prstGeom>
          <a:noFill/>
          <a:ln w="9525">
            <a:noFill/>
            <a:miter lim="800000"/>
            <a:headEnd/>
            <a:tailEnd/>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71207" y="620688"/>
            <a:ext cx="4556918" cy="2316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1331640" y="1578714"/>
            <a:ext cx="2249334" cy="400110"/>
          </a:xfrm>
          <a:prstGeom prst="rect">
            <a:avLst/>
          </a:prstGeom>
          <a:noFill/>
        </p:spPr>
        <p:txBody>
          <a:bodyPr wrap="none" rtlCol="0">
            <a:spAutoFit/>
          </a:bodyPr>
          <a:lstStyle/>
          <a:p>
            <a:r>
              <a:rPr lang="zh-CN" altLang="en-US" sz="2000" b="1" dirty="0">
                <a:solidFill>
                  <a:srgbClr val="000000"/>
                </a:solidFill>
              </a:rPr>
              <a:t>提供纵向扩展能力</a:t>
            </a:r>
            <a:endParaRPr lang="en-US" sz="2000" b="1" dirty="0">
              <a:solidFill>
                <a:srgbClr val="000000"/>
              </a:solidFill>
            </a:endParaRPr>
          </a:p>
        </p:txBody>
      </p:sp>
    </p:spTree>
    <p:extLst>
      <p:ext uri="{BB962C8B-B14F-4D97-AF65-F5344CB8AC3E}">
        <p14:creationId xmlns:p14="http://schemas.microsoft.com/office/powerpoint/2010/main" xmlns="" val="37214170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8730"/>
            <a:ext cx="8229600" cy="961698"/>
          </a:xfrm>
        </p:spPr>
        <p:txBody>
          <a:bodyPr/>
          <a:lstStyle/>
          <a:p>
            <a:r>
              <a:rPr lang="en-US" dirty="0" smtClean="0"/>
              <a:t>Introducing the BIG-IP 11000</a:t>
            </a:r>
            <a:br>
              <a:rPr lang="en-US" dirty="0" smtClean="0"/>
            </a:br>
            <a:r>
              <a:rPr lang="zh-CN" altLang="en-US" sz="2000" b="0" dirty="0" smtClean="0">
                <a:solidFill>
                  <a:srgbClr val="FF0000"/>
                </a:solidFill>
              </a:rPr>
              <a:t>最大的加速性能</a:t>
            </a:r>
            <a:endParaRPr lang="en-US" sz="2600" dirty="0">
              <a:solidFill>
                <a:srgbClr val="FF0000"/>
              </a:solidFill>
            </a:endParaRPr>
          </a:p>
        </p:txBody>
      </p:sp>
      <p:sp>
        <p:nvSpPr>
          <p:cNvPr id="6" name="Content Placeholder 2"/>
          <p:cNvSpPr txBox="1">
            <a:spLocks/>
          </p:cNvSpPr>
          <p:nvPr/>
        </p:nvSpPr>
        <p:spPr bwMode="auto">
          <a:xfrm>
            <a:off x="630620" y="1524000"/>
            <a:ext cx="6999889" cy="4981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457200" rtl="0" eaLnBrk="1" fontAlgn="base" latinLnBrk="0" hangingPunct="1">
              <a:lnSpc>
                <a:spcPct val="100000"/>
              </a:lnSpc>
              <a:spcBef>
                <a:spcPct val="20000"/>
              </a:spcBef>
              <a:spcAft>
                <a:spcPct val="0"/>
              </a:spcAft>
              <a:buClr>
                <a:srgbClr val="A5072B"/>
              </a:buClr>
              <a:buSzTx/>
              <a:buFont typeface="Arial" pitchFamily="34" charset="0"/>
              <a:buChar char="•"/>
              <a:tabLst/>
              <a:defRPr/>
            </a:pPr>
            <a:r>
              <a:rPr lang="zh-CN" altLang="en-US" sz="2400" b="1" dirty="0" smtClean="0">
                <a:latin typeface="Arial"/>
                <a:ea typeface="+mn-ea"/>
                <a:cs typeface="Arial"/>
              </a:rPr>
              <a:t>高性能加速平台</a:t>
            </a:r>
            <a:endParaRPr lang="en-US" sz="2400" b="1" dirty="0" smtClean="0">
              <a:latin typeface="Arial"/>
              <a:ea typeface="+mn-ea"/>
              <a:cs typeface="Arial"/>
            </a:endParaRPr>
          </a:p>
          <a:p>
            <a:pPr marL="800100" lvl="1" indent="-342900">
              <a:spcBef>
                <a:spcPct val="20000"/>
              </a:spcBef>
              <a:buClr>
                <a:srgbClr val="A5072B"/>
              </a:buClr>
              <a:buFontTx/>
              <a:buChar char="‒"/>
              <a:defRPr/>
            </a:pPr>
            <a:r>
              <a:rPr kumimoji="0" lang="en-US" u="none" strike="noStrike" kern="1200" cap="none" spc="0" normalizeH="0" baseline="0" noProof="0" dirty="0" smtClean="0">
                <a:ln>
                  <a:noFill/>
                </a:ln>
                <a:effectLst/>
                <a:uLnTx/>
                <a:uFillTx/>
                <a:latin typeface="Arial"/>
                <a:ea typeface="+mn-ea"/>
                <a:cs typeface="Arial"/>
              </a:rPr>
              <a:t>48Gb </a:t>
            </a:r>
            <a:r>
              <a:rPr lang="zh-CN" altLang="en-US" dirty="0" smtClean="0">
                <a:latin typeface="Arial"/>
                <a:cs typeface="Arial"/>
              </a:rPr>
              <a:t>内存</a:t>
            </a:r>
            <a:endParaRPr kumimoji="0" lang="en-US" u="none" strike="noStrike" kern="1200" cap="none" spc="0" normalizeH="0" baseline="0" noProof="0" dirty="0" smtClean="0">
              <a:ln>
                <a:noFill/>
              </a:ln>
              <a:effectLst/>
              <a:uLnTx/>
              <a:uFillTx/>
              <a:latin typeface="Arial"/>
              <a:ea typeface="+mn-ea"/>
              <a:cs typeface="Arial"/>
            </a:endParaRPr>
          </a:p>
          <a:p>
            <a:pPr marL="800100" lvl="1" indent="-342900">
              <a:spcBef>
                <a:spcPct val="20000"/>
              </a:spcBef>
              <a:buClr>
                <a:srgbClr val="A5072B"/>
              </a:buClr>
              <a:buFontTx/>
              <a:buChar char="‒"/>
              <a:defRPr/>
            </a:pPr>
            <a:r>
              <a:rPr lang="zh-CN" altLang="en-US" dirty="0" smtClean="0">
                <a:latin typeface="Arial"/>
                <a:ea typeface="+mn-ea"/>
                <a:cs typeface="Arial"/>
              </a:rPr>
              <a:t>可选的</a:t>
            </a:r>
            <a:r>
              <a:rPr lang="en-US" dirty="0" smtClean="0">
                <a:latin typeface="Arial"/>
                <a:ea typeface="+mn-ea"/>
                <a:cs typeface="Arial"/>
              </a:rPr>
              <a:t> 4</a:t>
            </a:r>
            <a:r>
              <a:rPr lang="zh-CN" altLang="en-US" dirty="0" smtClean="0">
                <a:latin typeface="Arial"/>
                <a:ea typeface="+mn-ea"/>
                <a:cs typeface="Arial"/>
              </a:rPr>
              <a:t>倍</a:t>
            </a:r>
            <a:r>
              <a:rPr lang="zh-CN" altLang="en-US" dirty="0" smtClean="0">
                <a:latin typeface="Arial"/>
                <a:cs typeface="Arial"/>
              </a:rPr>
              <a:t>固态硬盘</a:t>
            </a:r>
            <a:r>
              <a:rPr lang="en-US" dirty="0" smtClean="0">
                <a:latin typeface="Arial"/>
                <a:ea typeface="+mn-ea"/>
                <a:cs typeface="Arial"/>
              </a:rPr>
              <a:t> (SSD)</a:t>
            </a:r>
          </a:p>
          <a:p>
            <a:pPr marL="800100" lvl="1" indent="-342900">
              <a:spcBef>
                <a:spcPct val="20000"/>
              </a:spcBef>
              <a:buClr>
                <a:srgbClr val="A5072B"/>
              </a:buClr>
              <a:buFontTx/>
              <a:buChar char="‒"/>
              <a:defRPr/>
            </a:pPr>
            <a:r>
              <a:rPr lang="en-US" dirty="0" smtClean="0">
                <a:latin typeface="Arial"/>
                <a:cs typeface="Arial"/>
              </a:rPr>
              <a:t>16</a:t>
            </a:r>
            <a:r>
              <a:rPr lang="en-US" dirty="0" smtClean="0">
                <a:latin typeface="Arial"/>
                <a:ea typeface="+mn-ea"/>
                <a:cs typeface="Arial"/>
              </a:rPr>
              <a:t>Gbps </a:t>
            </a:r>
            <a:r>
              <a:rPr lang="zh-CN" altLang="en-US" dirty="0" smtClean="0">
                <a:latin typeface="Arial"/>
                <a:ea typeface="+mn-ea"/>
                <a:cs typeface="Arial"/>
              </a:rPr>
              <a:t>硬件压缩</a:t>
            </a:r>
            <a:endParaRPr lang="en-US" dirty="0" smtClean="0">
              <a:latin typeface="Arial"/>
              <a:ea typeface="+mn-ea"/>
              <a:cs typeface="Arial"/>
            </a:endParaRPr>
          </a:p>
          <a:p>
            <a:pPr marL="800100" lvl="1" indent="-342900">
              <a:spcBef>
                <a:spcPct val="20000"/>
              </a:spcBef>
              <a:buClr>
                <a:srgbClr val="A5072B"/>
              </a:buClr>
              <a:buFontTx/>
              <a:buChar char="‒"/>
              <a:defRPr/>
            </a:pPr>
            <a:r>
              <a:rPr lang="fr-FR" dirty="0" smtClean="0">
                <a:cs typeface="Arial"/>
              </a:rPr>
              <a:t>100,000 SSL TPS</a:t>
            </a:r>
            <a:endParaRPr kumimoji="0" lang="en-US" sz="2400" b="1" i="0" u="none" strike="noStrike" kern="1200" cap="none" spc="0" normalizeH="0" baseline="0" noProof="0" dirty="0" smtClean="0">
              <a:ln>
                <a:noFill/>
              </a:ln>
              <a:solidFill>
                <a:schemeClr val="tx1"/>
              </a:solidFill>
              <a:effectLst/>
              <a:uLnTx/>
              <a:uFillTx/>
              <a:latin typeface="Arial"/>
              <a:ea typeface="+mn-ea"/>
              <a:cs typeface="Arial"/>
            </a:endParaRPr>
          </a:p>
          <a:p>
            <a:pPr marL="342900" lvl="0" indent="-342900">
              <a:spcBef>
                <a:spcPts val="1200"/>
              </a:spcBef>
              <a:buClr>
                <a:srgbClr val="A5072B"/>
              </a:buClr>
              <a:buFont typeface="Arial" pitchFamily="34" charset="0"/>
              <a:buChar char="•"/>
              <a:defRPr/>
            </a:pPr>
            <a:r>
              <a:rPr lang="zh-CN" altLang="en-US" sz="2400" b="1" dirty="0" smtClean="0">
                <a:latin typeface="Arial"/>
                <a:ea typeface="+mn-ea"/>
                <a:cs typeface="Arial"/>
              </a:rPr>
              <a:t>运行多个模块</a:t>
            </a:r>
            <a:endParaRPr lang="en-US" sz="2400" b="1" dirty="0" smtClean="0">
              <a:latin typeface="Arial"/>
              <a:ea typeface="+mn-ea"/>
              <a:cs typeface="Arial"/>
            </a:endParaRPr>
          </a:p>
          <a:p>
            <a:pPr marL="800100" lvl="1" indent="-342900">
              <a:spcBef>
                <a:spcPts val="1200"/>
              </a:spcBef>
              <a:buClr>
                <a:srgbClr val="A5072B"/>
              </a:buClr>
              <a:buFont typeface="Arial" pitchFamily="34" charset="0"/>
              <a:buChar char="‒"/>
              <a:defRPr/>
            </a:pPr>
            <a:r>
              <a:rPr lang="zh-CN" altLang="en-US" dirty="0" smtClean="0">
                <a:latin typeface="Arial"/>
                <a:ea typeface="+mn-ea"/>
                <a:cs typeface="Arial"/>
              </a:rPr>
              <a:t>在一台设备上运行多个模块和统一应用交付功能</a:t>
            </a:r>
            <a:endParaRPr lang="en-US" sz="2000" b="1" noProof="0" dirty="0" smtClean="0">
              <a:latin typeface="Arial"/>
              <a:ea typeface="+mn-ea"/>
              <a:cs typeface="Arial"/>
            </a:endParaRPr>
          </a:p>
          <a:p>
            <a:pPr marL="342900" marR="0" lvl="0" indent="-342900" algn="l" defTabSz="457200" rtl="0" eaLnBrk="1" fontAlgn="base" latinLnBrk="0" hangingPunct="1">
              <a:lnSpc>
                <a:spcPct val="100000"/>
              </a:lnSpc>
              <a:spcBef>
                <a:spcPts val="1200"/>
              </a:spcBef>
              <a:spcAft>
                <a:spcPct val="0"/>
              </a:spcAft>
              <a:buClr>
                <a:srgbClr val="A5072B"/>
              </a:buClr>
              <a:buSzTx/>
              <a:buFont typeface="Arial" pitchFamily="34" charset="0"/>
              <a:buChar char="•"/>
              <a:tabLst/>
              <a:defRPr/>
            </a:pPr>
            <a:r>
              <a:rPr lang="zh-CN" altLang="en-US" sz="2400" b="1" noProof="0" dirty="0" smtClean="0">
                <a:latin typeface="Arial"/>
                <a:ea typeface="+mn-ea"/>
                <a:cs typeface="Arial"/>
              </a:rPr>
              <a:t>安全和可靠</a:t>
            </a:r>
            <a:endParaRPr kumimoji="0" lang="en-US" sz="2400" b="1" i="0" u="none" strike="noStrike" kern="1200" cap="none" spc="0" normalizeH="0" baseline="0" noProof="0" dirty="0" smtClean="0">
              <a:ln>
                <a:noFill/>
              </a:ln>
              <a:solidFill>
                <a:schemeClr val="tx1"/>
              </a:solidFill>
              <a:effectLst/>
              <a:uLnTx/>
              <a:uFillTx/>
              <a:latin typeface="Arial"/>
              <a:ea typeface="+mn-ea"/>
              <a:cs typeface="Arial"/>
            </a:endParaRPr>
          </a:p>
          <a:p>
            <a:pPr marL="742950" marR="0" lvl="1" indent="-285750" algn="l" defTabSz="457200" rtl="0" eaLnBrk="1" fontAlgn="base" latinLnBrk="0" hangingPunct="1">
              <a:lnSpc>
                <a:spcPct val="100000"/>
              </a:lnSpc>
              <a:spcBef>
                <a:spcPct val="20000"/>
              </a:spcBef>
              <a:spcAft>
                <a:spcPct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Arial"/>
                <a:ea typeface="+mn-ea"/>
                <a:cs typeface="Arial"/>
              </a:rPr>
              <a:t>SSL </a:t>
            </a:r>
            <a:r>
              <a:rPr lang="zh-CN" altLang="en-US" dirty="0" smtClean="0">
                <a:latin typeface="Arial"/>
                <a:cs typeface="Arial"/>
              </a:rPr>
              <a:t>和</a:t>
            </a:r>
            <a:r>
              <a:rPr kumimoji="0" lang="en-US" b="0" i="0" u="none" strike="noStrike" kern="1200" cap="none" spc="0" normalizeH="0" baseline="0" noProof="0" dirty="0" smtClean="0">
                <a:ln>
                  <a:noFill/>
                </a:ln>
                <a:solidFill>
                  <a:schemeClr val="tx1"/>
                </a:solidFill>
                <a:effectLst/>
                <a:uLnTx/>
                <a:uFillTx/>
                <a:latin typeface="Arial"/>
                <a:ea typeface="+mn-ea"/>
                <a:cs typeface="Arial"/>
              </a:rPr>
              <a:t> IPSec </a:t>
            </a:r>
            <a:r>
              <a:rPr kumimoji="0" lang="zh-CN" altLang="en-US" b="0" i="0" u="none" strike="noStrike" kern="1200" cap="none" spc="0" normalizeH="0" baseline="0" noProof="0" dirty="0" smtClean="0">
                <a:ln>
                  <a:noFill/>
                </a:ln>
                <a:solidFill>
                  <a:schemeClr val="tx1"/>
                </a:solidFill>
                <a:effectLst/>
                <a:uLnTx/>
                <a:uFillTx/>
                <a:latin typeface="Arial"/>
                <a:ea typeface="+mn-ea"/>
                <a:cs typeface="Arial"/>
              </a:rPr>
              <a:t>加密</a:t>
            </a:r>
            <a:endParaRPr kumimoji="0" lang="en-US" b="0" i="0" u="none" strike="noStrike" kern="1200" cap="none" spc="0" normalizeH="0" baseline="0" noProof="0" dirty="0" smtClean="0">
              <a:ln>
                <a:noFill/>
              </a:ln>
              <a:solidFill>
                <a:schemeClr val="tx1"/>
              </a:solidFill>
              <a:effectLst/>
              <a:uLnTx/>
              <a:uFillTx/>
              <a:latin typeface="Arial"/>
              <a:ea typeface="+mn-ea"/>
              <a:cs typeface="Arial"/>
            </a:endParaRPr>
          </a:p>
          <a:p>
            <a:pPr marL="742950" marR="0" lvl="1" indent="-285750" algn="l" defTabSz="457200" rtl="0" eaLnBrk="1" fontAlgn="base" latinLnBrk="0" hangingPunct="1">
              <a:lnSpc>
                <a:spcPct val="100000"/>
              </a:lnSpc>
              <a:spcBef>
                <a:spcPct val="20000"/>
              </a:spcBef>
              <a:spcAft>
                <a:spcPct val="0"/>
              </a:spcAft>
              <a:buClrTx/>
              <a:buSzTx/>
              <a:buFont typeface="Arial" pitchFamily="34" charset="0"/>
              <a:buChar char="–"/>
              <a:tabLst/>
              <a:defRPr/>
            </a:pPr>
            <a:r>
              <a:rPr lang="en-US" dirty="0" smtClean="0">
                <a:latin typeface="Arial"/>
                <a:cs typeface="Arial"/>
              </a:rPr>
              <a:t>FIPS140-2 Level 2</a:t>
            </a:r>
            <a:r>
              <a:rPr lang="zh-CN" altLang="en-US" dirty="0" smtClean="0">
                <a:latin typeface="Arial"/>
                <a:cs typeface="Arial"/>
              </a:rPr>
              <a:t>合规</a:t>
            </a:r>
            <a:endParaRPr kumimoji="0" lang="en-US" b="0" i="0" u="none" strike="noStrike" kern="1200" cap="none" spc="0" normalizeH="0" baseline="0" noProof="0" dirty="0" smtClean="0">
              <a:ln>
                <a:noFill/>
              </a:ln>
              <a:solidFill>
                <a:schemeClr val="tx1"/>
              </a:solidFill>
              <a:effectLst/>
              <a:uLnTx/>
              <a:uFillTx/>
              <a:latin typeface="Arial"/>
              <a:ea typeface="+mn-ea"/>
              <a:cs typeface="Arial"/>
            </a:endParaRPr>
          </a:p>
          <a:p>
            <a:pPr marL="742950" lvl="1" indent="-285750" defTabSz="457200" fontAlgn="base">
              <a:spcBef>
                <a:spcPct val="20000"/>
              </a:spcBef>
              <a:spcAft>
                <a:spcPct val="0"/>
              </a:spcAft>
              <a:buFont typeface="Arial" pitchFamily="34" charset="0"/>
              <a:buChar char="–"/>
              <a:defRPr/>
            </a:pPr>
            <a:r>
              <a:rPr lang="zh-CN" altLang="en-US" dirty="0" smtClean="0">
                <a:cs typeface="Arial"/>
              </a:rPr>
              <a:t>标配双电源和双硬盘</a:t>
            </a:r>
            <a:r>
              <a:rPr lang="en-US" dirty="0" smtClean="0">
                <a:cs typeface="Arial"/>
              </a:rPr>
              <a:t>(RAID 1)</a:t>
            </a:r>
            <a:r>
              <a:rPr lang="zh-CN" altLang="en-US" dirty="0" smtClean="0">
                <a:cs typeface="Arial"/>
              </a:rPr>
              <a:t>标配双电源和双硬盘</a:t>
            </a:r>
            <a:endParaRPr lang="en-US" dirty="0" smtClean="0">
              <a:cs typeface="Arial"/>
            </a:endParaRPr>
          </a:p>
        </p:txBody>
      </p:sp>
      <p:pic>
        <p:nvPicPr>
          <p:cNvPr id="10" name="Picture 9" descr="11050_small.png"/>
          <p:cNvPicPr>
            <a:picLocks noChangeAspect="1"/>
          </p:cNvPicPr>
          <p:nvPr/>
        </p:nvPicPr>
        <p:blipFill>
          <a:blip r:embed="rId3" cstate="print"/>
          <a:stretch>
            <a:fillRect/>
          </a:stretch>
        </p:blipFill>
        <p:spPr>
          <a:xfrm>
            <a:off x="6248400" y="639452"/>
            <a:ext cx="2338190" cy="888512"/>
          </a:xfrm>
          <a:prstGeom prst="rect">
            <a:avLst/>
          </a:prstGeom>
        </p:spPr>
      </p:pic>
      <p:pic>
        <p:nvPicPr>
          <p:cNvPr id="14342" name="Picture 6" descr="http://servers.internet-radio.org.uk/images/uptime_icon.png"/>
          <p:cNvPicPr>
            <a:picLocks noChangeAspect="1" noChangeArrowheads="1"/>
          </p:cNvPicPr>
          <p:nvPr/>
        </p:nvPicPr>
        <p:blipFill>
          <a:blip r:embed="rId4" cstate="print"/>
          <a:srcRect/>
          <a:stretch>
            <a:fillRect/>
          </a:stretch>
        </p:blipFill>
        <p:spPr bwMode="auto">
          <a:xfrm>
            <a:off x="7118132" y="2354300"/>
            <a:ext cx="1524000" cy="943285"/>
          </a:xfrm>
          <a:prstGeom prst="rect">
            <a:avLst/>
          </a:prstGeom>
          <a:noFill/>
        </p:spPr>
      </p:pic>
      <p:pic>
        <p:nvPicPr>
          <p:cNvPr id="12" name="Picture 2" descr="http://t1.gstatic.com/images?q=tbn:ANd9GcTSMTlO071hw2hC5l6G0kywKtUVJJaSLtzfMDs_c5f-NXLK1IQ_"/>
          <p:cNvPicPr>
            <a:picLocks noChangeAspect="1" noChangeArrowheads="1"/>
          </p:cNvPicPr>
          <p:nvPr/>
        </p:nvPicPr>
        <p:blipFill>
          <a:blip r:embed="rId5" cstate="print"/>
          <a:srcRect/>
          <a:stretch>
            <a:fillRect/>
          </a:stretch>
        </p:blipFill>
        <p:spPr bwMode="auto">
          <a:xfrm>
            <a:off x="6127532" y="2306984"/>
            <a:ext cx="990600" cy="990600"/>
          </a:xfrm>
          <a:prstGeom prst="rect">
            <a:avLst/>
          </a:prstGeom>
          <a:noFill/>
        </p:spPr>
      </p:pic>
      <p:pic>
        <p:nvPicPr>
          <p:cNvPr id="11" name="Picture 14" descr="http://www.pinguinosycia.com/wp-content/uploads/2009/06/popup_ssl.jpg"/>
          <p:cNvPicPr>
            <a:picLocks noChangeAspect="1" noChangeArrowheads="1"/>
          </p:cNvPicPr>
          <p:nvPr/>
        </p:nvPicPr>
        <p:blipFill>
          <a:blip r:embed="rId6" cstate="print"/>
          <a:srcRect/>
          <a:stretch>
            <a:fillRect/>
          </a:stretch>
        </p:blipFill>
        <p:spPr bwMode="auto">
          <a:xfrm>
            <a:off x="6858000" y="5257800"/>
            <a:ext cx="990600" cy="855352"/>
          </a:xfrm>
          <a:prstGeom prst="rect">
            <a:avLst/>
          </a:prstGeom>
          <a:noFill/>
        </p:spPr>
      </p:pic>
    </p:spTree>
    <p:extLst>
      <p:ext uri="{BB962C8B-B14F-4D97-AF65-F5344CB8AC3E}">
        <p14:creationId xmlns:p14="http://schemas.microsoft.com/office/powerpoint/2010/main" xmlns="" val="14506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a:xfrm>
            <a:off x="6430911" y="1587284"/>
            <a:ext cx="2133600" cy="2438400"/>
            <a:chOff x="1752600" y="1447800"/>
            <a:chExt cx="5562600" cy="4800600"/>
          </a:xfrm>
        </p:grpSpPr>
        <p:sp>
          <p:nvSpPr>
            <p:cNvPr id="10" name="Rectangle 9"/>
            <p:cNvSpPr/>
            <p:nvPr/>
          </p:nvSpPr>
          <p:spPr bwMode="auto">
            <a:xfrm>
              <a:off x="1752600" y="1447800"/>
              <a:ext cx="5562600" cy="4800600"/>
            </a:xfrm>
            <a:prstGeom prst="rect">
              <a:avLst/>
            </a:prstGeom>
            <a:solidFill>
              <a:schemeClr val="accent1"/>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4000">
                <a:solidFill>
                  <a:srgbClr val="000000"/>
                </a:solidFill>
                <a:ea typeface="宋体" pitchFamily="2" charset="-122"/>
              </a:endParaRPr>
            </a:p>
          </p:txBody>
        </p:sp>
        <p:sp>
          <p:nvSpPr>
            <p:cNvPr id="11" name="Rectangle 10"/>
            <p:cNvSpPr/>
            <p:nvPr/>
          </p:nvSpPr>
          <p:spPr bwMode="auto">
            <a:xfrm>
              <a:off x="1828800" y="5105400"/>
              <a:ext cx="5410200" cy="106680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a:r>
                <a:rPr lang="en-US" sz="2000">
                  <a:solidFill>
                    <a:srgbClr val="000000"/>
                  </a:solidFill>
                  <a:ea typeface="宋体" pitchFamily="2" charset="-122"/>
                </a:rPr>
                <a:t>硬件</a:t>
              </a:r>
            </a:p>
          </p:txBody>
        </p:sp>
        <p:sp>
          <p:nvSpPr>
            <p:cNvPr id="12" name="Rectangle 11"/>
            <p:cNvSpPr/>
            <p:nvPr/>
          </p:nvSpPr>
          <p:spPr bwMode="auto">
            <a:xfrm>
              <a:off x="1828800" y="3962400"/>
              <a:ext cx="5410200" cy="106680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a:r>
                <a:rPr lang="en-US" sz="2000">
                  <a:solidFill>
                    <a:srgbClr val="000000"/>
                  </a:solidFill>
                  <a:ea typeface="宋体" pitchFamily="2" charset="-122"/>
                </a:rPr>
                <a:t>操作系统</a:t>
              </a:r>
            </a:p>
          </p:txBody>
        </p:sp>
        <p:sp>
          <p:nvSpPr>
            <p:cNvPr id="13" name="Rectangle 12"/>
            <p:cNvSpPr/>
            <p:nvPr/>
          </p:nvSpPr>
          <p:spPr bwMode="auto">
            <a:xfrm>
              <a:off x="1828800" y="1524000"/>
              <a:ext cx="1295400" cy="236220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algn="ctr"/>
              <a:r>
                <a:rPr lang="en-US">
                  <a:solidFill>
                    <a:srgbClr val="000000"/>
                  </a:solidFill>
                  <a:ea typeface="宋体" pitchFamily="2" charset="-122"/>
                </a:rPr>
                <a:t>分区1</a:t>
              </a:r>
            </a:p>
          </p:txBody>
        </p:sp>
        <p:sp>
          <p:nvSpPr>
            <p:cNvPr id="14" name="Rectangle 13"/>
            <p:cNvSpPr/>
            <p:nvPr/>
          </p:nvSpPr>
          <p:spPr bwMode="auto">
            <a:xfrm>
              <a:off x="3200400" y="1524000"/>
              <a:ext cx="1295400" cy="236220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algn="ctr"/>
              <a:r>
                <a:rPr lang="en-US">
                  <a:solidFill>
                    <a:srgbClr val="000000"/>
                  </a:solidFill>
                  <a:ea typeface="宋体" pitchFamily="2" charset="-122"/>
                </a:rPr>
                <a:t>分区2</a:t>
              </a:r>
            </a:p>
          </p:txBody>
        </p:sp>
        <p:sp>
          <p:nvSpPr>
            <p:cNvPr id="15" name="Rectangle 14"/>
            <p:cNvSpPr/>
            <p:nvPr/>
          </p:nvSpPr>
          <p:spPr bwMode="auto">
            <a:xfrm>
              <a:off x="4572000" y="1524000"/>
              <a:ext cx="1295400" cy="236220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algn="ctr"/>
              <a:r>
                <a:rPr lang="en-US">
                  <a:solidFill>
                    <a:srgbClr val="000000"/>
                  </a:solidFill>
                  <a:ea typeface="宋体" pitchFamily="2" charset="-122"/>
                </a:rPr>
                <a:t>分区3</a:t>
              </a:r>
            </a:p>
          </p:txBody>
        </p:sp>
        <p:sp>
          <p:nvSpPr>
            <p:cNvPr id="16" name="Rectangle 15"/>
            <p:cNvSpPr/>
            <p:nvPr/>
          </p:nvSpPr>
          <p:spPr bwMode="auto">
            <a:xfrm>
              <a:off x="5943600" y="1524000"/>
              <a:ext cx="1295400" cy="236220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algn="ctr"/>
              <a:r>
                <a:rPr lang="en-US">
                  <a:solidFill>
                    <a:srgbClr val="000000"/>
                  </a:solidFill>
                  <a:ea typeface="宋体" pitchFamily="2" charset="-122"/>
                </a:rPr>
                <a:t>分区4</a:t>
              </a:r>
            </a:p>
          </p:txBody>
        </p:sp>
      </p:grpSp>
      <p:grpSp>
        <p:nvGrpSpPr>
          <p:cNvPr id="3" name="Group 4"/>
          <p:cNvGrpSpPr/>
          <p:nvPr/>
        </p:nvGrpSpPr>
        <p:grpSpPr>
          <a:xfrm>
            <a:off x="605356" y="1587284"/>
            <a:ext cx="2133600" cy="2438400"/>
            <a:chOff x="605356" y="1258194"/>
            <a:chExt cx="2133600" cy="2438400"/>
          </a:xfrm>
        </p:grpSpPr>
        <p:grpSp>
          <p:nvGrpSpPr>
            <p:cNvPr id="4" name="Group 29"/>
            <p:cNvGrpSpPr/>
            <p:nvPr/>
          </p:nvGrpSpPr>
          <p:grpSpPr>
            <a:xfrm>
              <a:off x="605356" y="1258194"/>
              <a:ext cx="2133600" cy="2438400"/>
              <a:chOff x="1752600" y="1447800"/>
              <a:chExt cx="5562600" cy="4800600"/>
            </a:xfrm>
          </p:grpSpPr>
          <p:sp>
            <p:nvSpPr>
              <p:cNvPr id="31" name="Rectangle 30"/>
              <p:cNvSpPr/>
              <p:nvPr/>
            </p:nvSpPr>
            <p:spPr bwMode="auto">
              <a:xfrm>
                <a:off x="1752600" y="1447800"/>
                <a:ext cx="5562600" cy="4800600"/>
              </a:xfrm>
              <a:prstGeom prst="rect">
                <a:avLst/>
              </a:prstGeom>
              <a:solidFill>
                <a:schemeClr val="accent1"/>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4000">
                  <a:solidFill>
                    <a:srgbClr val="000000"/>
                  </a:solidFill>
                  <a:ea typeface="宋体" pitchFamily="2" charset="-122"/>
                </a:endParaRPr>
              </a:p>
            </p:txBody>
          </p:sp>
          <p:sp>
            <p:nvSpPr>
              <p:cNvPr id="32" name="Rectangle 31"/>
              <p:cNvSpPr/>
              <p:nvPr/>
            </p:nvSpPr>
            <p:spPr bwMode="auto">
              <a:xfrm>
                <a:off x="1828800" y="5105400"/>
                <a:ext cx="5410200" cy="106680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algn="ctr"/>
                <a:r>
                  <a:rPr lang="en-US" sz="2000">
                    <a:solidFill>
                      <a:srgbClr val="000000"/>
                    </a:solidFill>
                    <a:ea typeface="宋体" pitchFamily="2" charset="-122"/>
                  </a:rPr>
                  <a:t>硬件</a:t>
                </a:r>
              </a:p>
            </p:txBody>
          </p:sp>
          <p:sp>
            <p:nvSpPr>
              <p:cNvPr id="33" name="Rectangle 32"/>
              <p:cNvSpPr/>
              <p:nvPr/>
            </p:nvSpPr>
            <p:spPr bwMode="auto">
              <a:xfrm>
                <a:off x="1828799" y="1523999"/>
                <a:ext cx="1295401" cy="352425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algn="r"/>
                <a:r>
                  <a:rPr lang="en-US">
                    <a:solidFill>
                      <a:srgbClr val="000000"/>
                    </a:solidFill>
                    <a:ea typeface="宋体" pitchFamily="2" charset="-122"/>
                  </a:rPr>
                  <a:t>实例1</a:t>
                </a:r>
              </a:p>
            </p:txBody>
          </p:sp>
          <p:sp>
            <p:nvSpPr>
              <p:cNvPr id="34" name="Rectangle 33"/>
              <p:cNvSpPr/>
              <p:nvPr/>
            </p:nvSpPr>
            <p:spPr bwMode="auto">
              <a:xfrm>
                <a:off x="3200401" y="1523999"/>
                <a:ext cx="1295401" cy="352425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algn="r"/>
                <a:r>
                  <a:rPr lang="en-US">
                    <a:solidFill>
                      <a:srgbClr val="000000"/>
                    </a:solidFill>
                    <a:ea typeface="宋体" pitchFamily="2" charset="-122"/>
                  </a:rPr>
                  <a:t>实例2</a:t>
                </a:r>
              </a:p>
            </p:txBody>
          </p:sp>
          <p:sp>
            <p:nvSpPr>
              <p:cNvPr id="35" name="Rectangle 34"/>
              <p:cNvSpPr/>
              <p:nvPr/>
            </p:nvSpPr>
            <p:spPr bwMode="auto">
              <a:xfrm>
                <a:off x="4572001" y="1523999"/>
                <a:ext cx="1295401" cy="352425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algn="r"/>
                <a:r>
                  <a:rPr lang="en-US">
                    <a:solidFill>
                      <a:srgbClr val="000000"/>
                    </a:solidFill>
                    <a:ea typeface="宋体" pitchFamily="2" charset="-122"/>
                  </a:rPr>
                  <a:t>实例3</a:t>
                </a:r>
              </a:p>
            </p:txBody>
          </p:sp>
          <p:sp>
            <p:nvSpPr>
              <p:cNvPr id="36" name="Rectangle 35"/>
              <p:cNvSpPr/>
              <p:nvPr/>
            </p:nvSpPr>
            <p:spPr bwMode="auto">
              <a:xfrm>
                <a:off x="5943600" y="1523999"/>
                <a:ext cx="1295401" cy="3524250"/>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algn="r"/>
                <a:r>
                  <a:rPr lang="en-US">
                    <a:solidFill>
                      <a:srgbClr val="000000"/>
                    </a:solidFill>
                    <a:ea typeface="宋体" pitchFamily="2" charset="-122"/>
                  </a:rPr>
                  <a:t>实例4</a:t>
                </a:r>
              </a:p>
            </p:txBody>
          </p:sp>
        </p:grpSp>
        <p:sp>
          <p:nvSpPr>
            <p:cNvPr id="37" name="Rectangle 36"/>
            <p:cNvSpPr/>
            <p:nvPr/>
          </p:nvSpPr>
          <p:spPr bwMode="auto">
            <a:xfrm>
              <a:off x="605356" y="2000240"/>
              <a:ext cx="533400" cy="1086754"/>
            </a:xfrm>
            <a:prstGeom prst="rect">
              <a:avLst/>
            </a:prstGeom>
            <a:solidFill>
              <a:schemeClr val="accent1"/>
            </a:solidFill>
            <a:ln w="9525" cap="flat" cmpd="sng" algn="ctr">
              <a:solidFill>
                <a:schemeClr val="accent5"/>
              </a:solid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bodyPr>
            <a:lstStyle/>
            <a:p>
              <a:r>
                <a:rPr lang="en-US" dirty="0" err="1">
                  <a:solidFill>
                    <a:srgbClr val="000000"/>
                  </a:solidFill>
                  <a:ea typeface="宋体" pitchFamily="2" charset="-122"/>
                </a:rPr>
                <a:t>操作系统</a:t>
              </a:r>
              <a:endParaRPr lang="en-US" dirty="0">
                <a:solidFill>
                  <a:srgbClr val="000000"/>
                </a:solidFill>
                <a:ea typeface="宋体" pitchFamily="2" charset="-122"/>
              </a:endParaRPr>
            </a:p>
          </p:txBody>
        </p:sp>
        <p:sp>
          <p:nvSpPr>
            <p:cNvPr id="38" name="Rectangle 37"/>
            <p:cNvSpPr/>
            <p:nvPr/>
          </p:nvSpPr>
          <p:spPr bwMode="auto">
            <a:xfrm>
              <a:off x="1138756" y="2000240"/>
              <a:ext cx="533400" cy="1086754"/>
            </a:xfrm>
            <a:prstGeom prst="rect">
              <a:avLst/>
            </a:prstGeom>
            <a:solidFill>
              <a:schemeClr val="accent1"/>
            </a:solidFill>
            <a:ln w="9525" cap="flat" cmpd="sng" algn="ctr">
              <a:solidFill>
                <a:schemeClr val="accent5"/>
              </a:solid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bodyPr>
            <a:lstStyle/>
            <a:p>
              <a:r>
                <a:rPr lang="en-US" dirty="0" err="1">
                  <a:solidFill>
                    <a:srgbClr val="000000"/>
                  </a:solidFill>
                  <a:ea typeface="宋体" pitchFamily="2" charset="-122"/>
                </a:rPr>
                <a:t>操作系统</a:t>
              </a:r>
              <a:endParaRPr lang="en-US" dirty="0">
                <a:solidFill>
                  <a:srgbClr val="000000"/>
                </a:solidFill>
                <a:ea typeface="宋体" pitchFamily="2" charset="-122"/>
              </a:endParaRPr>
            </a:p>
          </p:txBody>
        </p:sp>
        <p:sp>
          <p:nvSpPr>
            <p:cNvPr id="39" name="Rectangle 38"/>
            <p:cNvSpPr/>
            <p:nvPr/>
          </p:nvSpPr>
          <p:spPr bwMode="auto">
            <a:xfrm>
              <a:off x="1672156" y="2000240"/>
              <a:ext cx="533400" cy="1086754"/>
            </a:xfrm>
            <a:prstGeom prst="rect">
              <a:avLst/>
            </a:prstGeom>
            <a:solidFill>
              <a:schemeClr val="accent1"/>
            </a:solidFill>
            <a:ln w="9525" cap="flat" cmpd="sng" algn="ctr">
              <a:solidFill>
                <a:schemeClr val="accent5"/>
              </a:solid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bodyPr>
            <a:lstStyle/>
            <a:p>
              <a:r>
                <a:rPr lang="en-US" dirty="0" err="1">
                  <a:solidFill>
                    <a:srgbClr val="000000"/>
                  </a:solidFill>
                  <a:ea typeface="宋体" pitchFamily="2" charset="-122"/>
                </a:rPr>
                <a:t>操作系统</a:t>
              </a:r>
              <a:endParaRPr lang="en-US" dirty="0">
                <a:solidFill>
                  <a:srgbClr val="000000"/>
                </a:solidFill>
                <a:ea typeface="宋体" pitchFamily="2" charset="-122"/>
              </a:endParaRPr>
            </a:p>
          </p:txBody>
        </p:sp>
        <p:sp>
          <p:nvSpPr>
            <p:cNvPr id="40" name="Rectangle 39"/>
            <p:cNvSpPr/>
            <p:nvPr/>
          </p:nvSpPr>
          <p:spPr bwMode="auto">
            <a:xfrm>
              <a:off x="2205556" y="2000240"/>
              <a:ext cx="533400" cy="1086754"/>
            </a:xfrm>
            <a:prstGeom prst="rect">
              <a:avLst/>
            </a:prstGeom>
            <a:solidFill>
              <a:schemeClr val="accent1"/>
            </a:solidFill>
            <a:ln w="9525" cap="flat" cmpd="sng" algn="ctr">
              <a:solidFill>
                <a:schemeClr val="accent5"/>
              </a:solid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bodyPr>
            <a:lstStyle/>
            <a:p>
              <a:r>
                <a:rPr lang="en-US" dirty="0" err="1">
                  <a:solidFill>
                    <a:srgbClr val="000000"/>
                  </a:solidFill>
                  <a:ea typeface="宋体" pitchFamily="2" charset="-122"/>
                </a:rPr>
                <a:t>操作系统</a:t>
              </a:r>
              <a:endParaRPr lang="en-US" dirty="0">
                <a:solidFill>
                  <a:srgbClr val="000000"/>
                </a:solidFill>
                <a:ea typeface="宋体" pitchFamily="2" charset="-122"/>
              </a:endParaRPr>
            </a:p>
          </p:txBody>
        </p:sp>
      </p:grpSp>
      <p:graphicFrame>
        <p:nvGraphicFramePr>
          <p:cNvPr id="17" name="Diagram 16"/>
          <p:cNvGraphicFramePr/>
          <p:nvPr>
            <p:extLst>
              <p:ext uri="{D42A27DB-BD31-4B8C-83A1-F6EECF244321}">
                <p14:modId xmlns:p14="http://schemas.microsoft.com/office/powerpoint/2010/main" xmlns="" val="3458695999"/>
              </p:ext>
            </p:extLst>
          </p:nvPr>
        </p:nvGraphicFramePr>
        <p:xfrm>
          <a:off x="3048000" y="2459146"/>
          <a:ext cx="3200400" cy="129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1" name="Table 50"/>
          <p:cNvGraphicFramePr>
            <a:graphicFrameLocks noGrp="1"/>
          </p:cNvGraphicFramePr>
          <p:nvPr>
            <p:extLst>
              <p:ext uri="{D42A27DB-BD31-4B8C-83A1-F6EECF244321}">
                <p14:modId xmlns:p14="http://schemas.microsoft.com/office/powerpoint/2010/main" xmlns="" val="302359148"/>
              </p:ext>
            </p:extLst>
          </p:nvPr>
        </p:nvGraphicFramePr>
        <p:xfrm>
          <a:off x="590116" y="4367690"/>
          <a:ext cx="8153400" cy="1880710"/>
        </p:xfrm>
        <a:graphic>
          <a:graphicData uri="http://schemas.openxmlformats.org/drawingml/2006/table">
            <a:tbl>
              <a:tblPr firstRow="1">
                <a:tableStyleId>{35758FB7-9AC5-4552-8A53-C91805E547FA}</a:tableStyleId>
              </a:tblPr>
              <a:tblGrid>
                <a:gridCol w="2555606"/>
                <a:gridCol w="2854594"/>
                <a:gridCol w="2743200"/>
              </a:tblGrid>
              <a:tr h="736340">
                <a:tc>
                  <a:txBody>
                    <a:bodyPr/>
                    <a:lstStyle/>
                    <a:p>
                      <a:pPr marL="0" algn="ctr" defTabSz="914400">
                        <a:buNone/>
                      </a:pPr>
                      <a:r>
                        <a:rPr lang="en-US" sz="1800" b="0" i="0" u="none" strike="noStrike" dirty="0">
                          <a:solidFill>
                            <a:srgbClr val="000000"/>
                          </a:solidFill>
                          <a:effectLst>
                            <a:outerShdw blurRad="38100" dist="38100" dir="2700000" algn="tl">
                              <a:srgbClr val="000000">
                                <a:alpha val="43137"/>
                              </a:srgbClr>
                            </a:outerShdw>
                          </a:effectLst>
                          <a:latin typeface="Arial"/>
                          <a:ea typeface="+mn-ea"/>
                          <a:cs typeface="+mn-cs"/>
                        </a:rPr>
                        <a:t>  </a:t>
                      </a:r>
                      <a:r>
                        <a:rPr lang="en-US" sz="1800" b="0" i="0" u="none" strike="noStrike" dirty="0" err="1">
                          <a:solidFill>
                            <a:srgbClr val="000000"/>
                          </a:solidFill>
                          <a:effectLst>
                            <a:outerShdw blurRad="38100" dist="38100" dir="2700000" algn="tl">
                              <a:srgbClr val="000000">
                                <a:alpha val="43137"/>
                              </a:srgbClr>
                            </a:outerShdw>
                          </a:effectLst>
                          <a:latin typeface="Arial"/>
                          <a:ea typeface="+mn-ea"/>
                          <a:cs typeface="+mn-cs"/>
                        </a:rPr>
                        <a:t>特性</a:t>
                      </a:r>
                      <a:endParaRPr lang="en-US" sz="1800" b="0" i="0" u="none" strike="noStrike" dirty="0">
                        <a:solidFill>
                          <a:srgbClr val="000000"/>
                        </a:solidFill>
                        <a:effectLst>
                          <a:outerShdw blurRad="38100" dist="38100" dir="2700000" algn="tl">
                            <a:srgbClr val="000000">
                              <a:alpha val="43137"/>
                            </a:srgbClr>
                          </a:outerShdw>
                        </a:effectLst>
                        <a:latin typeface="Arial"/>
                        <a:ea typeface="+mn-ea"/>
                        <a:cs typeface="+mn-cs"/>
                      </a:endParaRPr>
                    </a:p>
                  </a:txBody>
                  <a:tcPr marL="9525" marR="9525" marT="9525" marB="0" anchor="ctr">
                    <a:cell3D prstMaterial="dkEdge">
                      <a:bevel/>
                      <a:lightRig rig="flood" dir="t"/>
                    </a:cell3D>
                    <a:solidFill>
                      <a:schemeClr val="accent5"/>
                    </a:solidFill>
                  </a:tcPr>
                </a:tc>
                <a:tc>
                  <a:txBody>
                    <a:bodyPr/>
                    <a:lstStyle/>
                    <a:p>
                      <a:pPr marL="0" algn="ctr" defTabSz="914400">
                        <a:buNone/>
                      </a:pPr>
                      <a:r>
                        <a:rPr lang="en-US" sz="1800" b="0" i="0" u="none" strike="noStrike" baseline="0" dirty="0">
                          <a:solidFill>
                            <a:srgbClr val="000000"/>
                          </a:solidFill>
                          <a:effectLst>
                            <a:outerShdw blurRad="38100" dist="38100" dir="2700000" algn="tl">
                              <a:srgbClr val="000000">
                                <a:alpha val="43137"/>
                              </a:srgbClr>
                            </a:outerShdw>
                          </a:effectLst>
                          <a:latin typeface="Arial"/>
                          <a:ea typeface="+mn-ea"/>
                          <a:cs typeface="+mn-cs"/>
                        </a:rPr>
                        <a:t>  </a:t>
                      </a:r>
                      <a:r>
                        <a:rPr lang="en-US" sz="1800" b="0" i="0" u="none" strike="noStrike" baseline="0" dirty="0" err="1">
                          <a:solidFill>
                            <a:srgbClr val="000000"/>
                          </a:solidFill>
                          <a:effectLst>
                            <a:outerShdw blurRad="38100" dist="38100" dir="2700000" algn="tl">
                              <a:srgbClr val="000000">
                                <a:alpha val="43137"/>
                              </a:srgbClr>
                            </a:outerShdw>
                          </a:effectLst>
                          <a:latin typeface="Arial"/>
                          <a:ea typeface="+mn-ea"/>
                          <a:cs typeface="+mn-cs"/>
                        </a:rPr>
                        <a:t>虚拟化</a:t>
                      </a:r>
                      <a:endParaRPr lang="en-US" sz="1800" b="0" i="0" u="none" strike="noStrike" baseline="0" dirty="0">
                        <a:solidFill>
                          <a:srgbClr val="000000"/>
                        </a:solidFill>
                        <a:effectLst>
                          <a:outerShdw blurRad="38100" dist="38100" dir="2700000" algn="tl">
                            <a:srgbClr val="000000">
                              <a:alpha val="43137"/>
                            </a:srgbClr>
                          </a:outerShdw>
                        </a:effectLst>
                        <a:latin typeface="Arial"/>
                        <a:ea typeface="+mn-ea"/>
                        <a:cs typeface="+mn-cs"/>
                      </a:endParaRPr>
                    </a:p>
                  </a:txBody>
                  <a:tcPr marL="9525" marR="9525" marT="9525" marB="0" anchor="ctr">
                    <a:cell3D prstMaterial="dkEdge">
                      <a:bevel/>
                      <a:lightRig rig="flood" dir="t"/>
                    </a:cell3D>
                    <a:solidFill>
                      <a:schemeClr val="accent5"/>
                    </a:solidFill>
                  </a:tcPr>
                </a:tc>
                <a:tc>
                  <a:txBody>
                    <a:bodyPr/>
                    <a:lstStyle/>
                    <a:p>
                      <a:pPr marL="0" algn="ctr" defTabSz="914400">
                        <a:buNone/>
                      </a:pPr>
                      <a:r>
                        <a:rPr lang="en-US" sz="1800" b="0" i="0" u="none" strike="noStrike" dirty="0">
                          <a:solidFill>
                            <a:srgbClr val="000000"/>
                          </a:solidFill>
                          <a:effectLst>
                            <a:outerShdw blurRad="38100" dist="38100" dir="2700000" algn="tl">
                              <a:srgbClr val="000000">
                                <a:alpha val="43137"/>
                              </a:srgbClr>
                            </a:outerShdw>
                          </a:effectLst>
                          <a:latin typeface="Arial"/>
                          <a:ea typeface="+mn-ea"/>
                          <a:cs typeface="+mn-cs"/>
                        </a:rPr>
                        <a:t>  </a:t>
                      </a:r>
                      <a:r>
                        <a:rPr lang="en-US" sz="1800" b="0" i="0" u="none" strike="noStrike" dirty="0" err="1">
                          <a:solidFill>
                            <a:srgbClr val="000000"/>
                          </a:solidFill>
                          <a:effectLst>
                            <a:outerShdw blurRad="38100" dist="38100" dir="2700000" algn="tl">
                              <a:srgbClr val="000000">
                                <a:alpha val="43137"/>
                              </a:srgbClr>
                            </a:outerShdw>
                          </a:effectLst>
                          <a:latin typeface="Arial"/>
                          <a:ea typeface="+mn-ea"/>
                          <a:cs typeface="+mn-cs"/>
                        </a:rPr>
                        <a:t>多租户</a:t>
                      </a:r>
                      <a:endParaRPr lang="en-US" sz="1800" b="0" i="0" u="none" strike="noStrike" dirty="0">
                        <a:solidFill>
                          <a:srgbClr val="000000"/>
                        </a:solidFill>
                        <a:effectLst>
                          <a:outerShdw blurRad="38100" dist="38100" dir="2700000" algn="tl">
                            <a:srgbClr val="000000">
                              <a:alpha val="43137"/>
                            </a:srgbClr>
                          </a:outerShdw>
                        </a:effectLst>
                        <a:latin typeface="Arial"/>
                        <a:ea typeface="+mn-ea"/>
                        <a:cs typeface="+mn-cs"/>
                      </a:endParaRPr>
                    </a:p>
                  </a:txBody>
                  <a:tcPr marL="9525" marR="9525" marT="9525" marB="0" anchor="ctr">
                    <a:cell3D prstMaterial="dkEdge">
                      <a:bevel/>
                      <a:lightRig rig="flood" dir="t"/>
                    </a:cell3D>
                    <a:solidFill>
                      <a:schemeClr val="accent5"/>
                    </a:solidFill>
                  </a:tcPr>
                </a:tc>
              </a:tr>
              <a:tr h="572185">
                <a:tc>
                  <a:txBody>
                    <a:bodyPr/>
                    <a:lstStyle/>
                    <a:p>
                      <a:pPr marL="0" marR="0" indent="0" algn="ctr" defTabSz="457200">
                        <a:lnSpc>
                          <a:spcPct val="100000"/>
                        </a:lnSpc>
                        <a:spcBef>
                          <a:spcPts val="0"/>
                        </a:spcBef>
                        <a:spcAft>
                          <a:spcPts val="0"/>
                        </a:spcAft>
                        <a:buNone/>
                      </a:pPr>
                      <a:r>
                        <a:rPr lang="en-US" sz="1600" b="0" i="0" u="none" strike="noStrike" baseline="0" dirty="0">
                          <a:solidFill>
                            <a:srgbClr val="000000"/>
                          </a:solidFill>
                          <a:latin typeface="Arial"/>
                          <a:ea typeface="+mn-ea"/>
                          <a:cs typeface="+mn-cs"/>
                        </a:rPr>
                        <a:t>  </a:t>
                      </a:r>
                      <a:r>
                        <a:rPr lang="en-US" sz="1600" b="0" i="0" dirty="0" err="1" smtClean="0">
                          <a:solidFill>
                            <a:srgbClr val="000000"/>
                          </a:solidFill>
                          <a:latin typeface="Arial"/>
                          <a:ea typeface="+mn-ea"/>
                          <a:cs typeface="+mn-cs"/>
                        </a:rPr>
                        <a:t>资源分配</a:t>
                      </a:r>
                      <a:endParaRPr lang="en-US" sz="1600" b="0" i="0" dirty="0">
                        <a:solidFill>
                          <a:srgbClr val="000000"/>
                        </a:solidFill>
                        <a:latin typeface="Arial"/>
                        <a:ea typeface="+mn-ea"/>
                        <a:cs typeface="+mn-cs"/>
                      </a:endParaRPr>
                    </a:p>
                  </a:txBody>
                  <a:tcPr marL="9525" marR="9525" marT="9525" marB="0" anchor="ctr">
                    <a:solidFill>
                      <a:schemeClr val="bg1"/>
                    </a:solidFill>
                  </a:tcPr>
                </a:tc>
                <a:tc>
                  <a:txBody>
                    <a:bodyPr/>
                    <a:lstStyle/>
                    <a:p>
                      <a:pPr marL="0" algn="ctr" defTabSz="914400">
                        <a:buNone/>
                      </a:pPr>
                      <a:r>
                        <a:rPr lang="en-US" sz="1600" b="0" i="0" dirty="0">
                          <a:solidFill>
                            <a:srgbClr val="000000"/>
                          </a:solidFill>
                          <a:latin typeface="Arial"/>
                          <a:ea typeface="+mn-ea"/>
                          <a:cs typeface="+mn-cs"/>
                        </a:rPr>
                        <a:t>  </a:t>
                      </a:r>
                      <a:r>
                        <a:rPr lang="en-US" sz="1600" b="0" i="0" dirty="0" err="1">
                          <a:solidFill>
                            <a:srgbClr val="000000"/>
                          </a:solidFill>
                          <a:latin typeface="Arial"/>
                          <a:ea typeface="+mn-ea"/>
                          <a:cs typeface="+mn-cs"/>
                        </a:rPr>
                        <a:t>静态的</a:t>
                      </a:r>
                      <a:r>
                        <a:rPr lang="en-US" sz="1600" b="0" i="0" dirty="0">
                          <a:solidFill>
                            <a:srgbClr val="000000"/>
                          </a:solidFill>
                          <a:latin typeface="Arial"/>
                          <a:ea typeface="+mn-ea"/>
                          <a:cs typeface="+mn-cs"/>
                        </a:rPr>
                        <a:t>/</a:t>
                      </a:r>
                      <a:r>
                        <a:rPr lang="en-US" sz="1600" b="0" i="0" dirty="0" err="1">
                          <a:solidFill>
                            <a:srgbClr val="000000"/>
                          </a:solidFill>
                          <a:latin typeface="Arial"/>
                          <a:ea typeface="+mn-ea"/>
                          <a:cs typeface="+mn-cs"/>
                        </a:rPr>
                        <a:t>专用的</a:t>
                      </a:r>
                      <a:endParaRPr lang="en-US" sz="1600" b="0" i="0" dirty="0">
                        <a:solidFill>
                          <a:srgbClr val="000000"/>
                        </a:solidFill>
                        <a:latin typeface="Arial"/>
                        <a:ea typeface="+mn-ea"/>
                        <a:cs typeface="+mn-cs"/>
                      </a:endParaRPr>
                    </a:p>
                  </a:txBody>
                  <a:tcPr marL="9525" marR="9525" marT="9525" marB="0" anchor="ctr">
                    <a:solidFill>
                      <a:schemeClr val="bg1"/>
                    </a:solidFill>
                  </a:tcPr>
                </a:tc>
                <a:tc>
                  <a:txBody>
                    <a:bodyPr/>
                    <a:lstStyle/>
                    <a:p>
                      <a:pPr marL="0" algn="ctr" defTabSz="914400">
                        <a:buNone/>
                      </a:pPr>
                      <a:r>
                        <a:rPr lang="en-US" sz="1600" b="0" i="0">
                          <a:solidFill>
                            <a:srgbClr val="000000"/>
                          </a:solidFill>
                          <a:latin typeface="Arial"/>
                          <a:ea typeface="+mn-ea"/>
                          <a:cs typeface="+mn-cs"/>
                        </a:rPr>
                        <a:t>灵活的</a:t>
                      </a:r>
                      <a:r>
                        <a:rPr lang="en-US" sz="1600" b="0" i="0" baseline="0">
                          <a:solidFill>
                            <a:srgbClr val="000000"/>
                          </a:solidFill>
                          <a:latin typeface="Arial"/>
                          <a:ea typeface="+mn-ea"/>
                          <a:cs typeface="+mn-cs"/>
                        </a:rPr>
                        <a:t> /</a:t>
                      </a:r>
                      <a:r>
                        <a:rPr lang="en-US" sz="1600" b="0" i="0">
                          <a:solidFill>
                            <a:srgbClr val="000000"/>
                          </a:solidFill>
                          <a:latin typeface="Arial"/>
                          <a:ea typeface="+mn-ea"/>
                          <a:cs typeface="+mn-cs"/>
                        </a:rPr>
                        <a:t>共享的</a:t>
                      </a:r>
                    </a:p>
                  </a:txBody>
                  <a:tcPr marL="9525" marR="9525" marT="9525" marB="0" anchor="ctr">
                    <a:solidFill>
                      <a:schemeClr val="bg1"/>
                    </a:solidFill>
                  </a:tcPr>
                </a:tc>
              </a:tr>
              <a:tr h="572185">
                <a:tc>
                  <a:txBody>
                    <a:bodyPr/>
                    <a:lstStyle/>
                    <a:p>
                      <a:pPr marL="0" algn="ctr" defTabSz="914400">
                        <a:buNone/>
                      </a:pPr>
                      <a:r>
                        <a:rPr lang="en-US" sz="1600" b="0" i="0" u="none" strike="noStrike" dirty="0">
                          <a:solidFill>
                            <a:srgbClr val="000000"/>
                          </a:solidFill>
                          <a:latin typeface="Arial"/>
                          <a:ea typeface="+mn-ea"/>
                          <a:cs typeface="+mn-cs"/>
                        </a:rPr>
                        <a:t>  </a:t>
                      </a:r>
                      <a:r>
                        <a:rPr lang="en-US" sz="1600" b="0" i="0" u="none" strike="noStrike" dirty="0" err="1" smtClean="0">
                          <a:solidFill>
                            <a:srgbClr val="000000"/>
                          </a:solidFill>
                          <a:latin typeface="Arial"/>
                          <a:ea typeface="+mn-ea"/>
                          <a:cs typeface="+mn-cs"/>
                        </a:rPr>
                        <a:t>操作系统</a:t>
                      </a:r>
                      <a:endParaRPr lang="en-US" sz="1600" b="0" i="0" u="none" strike="noStrike" dirty="0">
                        <a:solidFill>
                          <a:srgbClr val="000000"/>
                        </a:solidFill>
                        <a:latin typeface="Arial"/>
                        <a:ea typeface="+mn-ea"/>
                        <a:cs typeface="+mn-cs"/>
                      </a:endParaRPr>
                    </a:p>
                  </a:txBody>
                  <a:tcPr marL="9525" marR="9525" marT="9525" marB="0" anchor="ctr">
                    <a:solidFill>
                      <a:schemeClr val="bg1"/>
                    </a:solidFill>
                  </a:tcPr>
                </a:tc>
                <a:tc>
                  <a:txBody>
                    <a:bodyPr/>
                    <a:lstStyle/>
                    <a:p>
                      <a:pPr marL="0" algn="ctr" defTabSz="914400">
                        <a:buNone/>
                      </a:pPr>
                      <a:r>
                        <a:rPr lang="en-US" sz="1600" b="0" i="0" u="none" strike="noStrike" dirty="0">
                          <a:solidFill>
                            <a:srgbClr val="000000"/>
                          </a:solidFill>
                          <a:latin typeface="Arial"/>
                          <a:ea typeface="+mn-ea"/>
                          <a:cs typeface="+mn-cs"/>
                        </a:rPr>
                        <a:t>  </a:t>
                      </a:r>
                      <a:r>
                        <a:rPr lang="en-US" sz="1600" b="0" i="0" u="none" strike="noStrike" dirty="0" err="1">
                          <a:solidFill>
                            <a:srgbClr val="000000"/>
                          </a:solidFill>
                          <a:latin typeface="Arial"/>
                          <a:ea typeface="+mn-ea"/>
                          <a:cs typeface="+mn-cs"/>
                        </a:rPr>
                        <a:t>每个分区唯一的</a:t>
                      </a:r>
                      <a:endParaRPr lang="en-US" sz="1600" b="0" i="0" u="none" strike="noStrike" dirty="0">
                        <a:solidFill>
                          <a:srgbClr val="000000"/>
                        </a:solidFill>
                        <a:latin typeface="Arial"/>
                        <a:ea typeface="+mn-ea"/>
                        <a:cs typeface="+mn-cs"/>
                      </a:endParaRPr>
                    </a:p>
                  </a:txBody>
                  <a:tcPr marL="9525" marR="9525" marT="9525" marB="0" anchor="ctr">
                    <a:solidFill>
                      <a:schemeClr val="bg1"/>
                    </a:solidFill>
                  </a:tcPr>
                </a:tc>
                <a:tc>
                  <a:txBody>
                    <a:bodyPr/>
                    <a:lstStyle/>
                    <a:p>
                      <a:pPr marL="0" algn="ctr" defTabSz="914400">
                        <a:buNone/>
                      </a:pPr>
                      <a:r>
                        <a:rPr lang="en-US" sz="1600" b="0" i="0" u="none" strike="noStrike" dirty="0">
                          <a:solidFill>
                            <a:srgbClr val="000000"/>
                          </a:solidFill>
                          <a:latin typeface="Arial"/>
                          <a:ea typeface="+mn-ea"/>
                          <a:cs typeface="+mn-cs"/>
                        </a:rPr>
                        <a:t>  </a:t>
                      </a:r>
                      <a:r>
                        <a:rPr lang="en-US" sz="1600" b="0" i="0" u="none" strike="noStrike" dirty="0" err="1">
                          <a:solidFill>
                            <a:srgbClr val="000000"/>
                          </a:solidFill>
                          <a:latin typeface="Arial"/>
                          <a:ea typeface="+mn-ea"/>
                          <a:cs typeface="+mn-cs"/>
                        </a:rPr>
                        <a:t>共享的</a:t>
                      </a:r>
                      <a:endParaRPr lang="en-US" sz="1600" b="0" i="0" u="none" strike="noStrike" dirty="0">
                        <a:solidFill>
                          <a:srgbClr val="000000"/>
                        </a:solidFill>
                        <a:latin typeface="Arial"/>
                        <a:ea typeface="+mn-ea"/>
                        <a:cs typeface="+mn-cs"/>
                      </a:endParaRPr>
                    </a:p>
                  </a:txBody>
                  <a:tcPr marL="9525" marR="9525" marT="9525" marB="0" anchor="ctr">
                    <a:solidFill>
                      <a:schemeClr val="bg1"/>
                    </a:solidFill>
                  </a:tcPr>
                </a:tc>
              </a:tr>
            </a:tbl>
          </a:graphicData>
        </a:graphic>
      </p:graphicFrame>
      <p:sp>
        <p:nvSpPr>
          <p:cNvPr id="42" name="Title 41"/>
          <p:cNvSpPr>
            <a:spLocks noGrp="1"/>
          </p:cNvSpPr>
          <p:nvPr>
            <p:ph type="title"/>
          </p:nvPr>
        </p:nvSpPr>
        <p:spPr/>
        <p:txBody>
          <a:bodyPr/>
          <a:lstStyle/>
          <a:p>
            <a:pPr defTabSz="914400">
              <a:spcBef>
                <a:spcPts val="0"/>
              </a:spcBef>
            </a:pPr>
            <a:r>
              <a:rPr lang="zh-CN" altLang="en-US" sz="3200" dirty="0">
                <a:solidFill>
                  <a:schemeClr val="tx1"/>
                </a:solidFill>
              </a:rPr>
              <a:t>全面的虚拟化支持</a:t>
            </a:r>
            <a:endParaRPr lang="en-US" sz="3200" b="1" i="0" dirty="0">
              <a:solidFill>
                <a:srgbClr val="000000"/>
              </a:solidFill>
              <a:effectLst>
                <a:outerShdw blurRad="50800" dist="12700" dir="5400000" algn="ctr">
                  <a:srgbClr val="FFFFFF">
                    <a:alpha val="75000"/>
                  </a:srgbClr>
                </a:outerShdw>
              </a:effectLst>
              <a:latin typeface="Arial" pitchFamily="34" charset="0"/>
              <a:ea typeface="宋体" pitchFamily="2" charset="-122"/>
              <a:cs typeface="Arial"/>
            </a:endParaRPr>
          </a:p>
        </p:txBody>
      </p:sp>
    </p:spTree>
    <p:extLst>
      <p:ext uri="{BB962C8B-B14F-4D97-AF65-F5344CB8AC3E}">
        <p14:creationId xmlns:p14="http://schemas.microsoft.com/office/powerpoint/2010/main" xmlns="" val="14006842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spcBef>
                <a:spcPts val="0"/>
              </a:spcBef>
              <a:spcAft>
                <a:spcPts val="0"/>
              </a:spcAft>
              <a:buNone/>
            </a:pPr>
            <a:r>
              <a:rPr lang="en-US" sz="3000" b="1" i="0">
                <a:solidFill>
                  <a:srgbClr val="000000"/>
                </a:solidFill>
                <a:latin typeface="Arial" pitchFamily="34" charset="0"/>
                <a:ea typeface="宋体" pitchFamily="2" charset="-122"/>
                <a:cs typeface="Arial"/>
              </a:rPr>
              <a:t>问题： 众口难调</a:t>
            </a:r>
          </a:p>
        </p:txBody>
      </p:sp>
      <p:grpSp>
        <p:nvGrpSpPr>
          <p:cNvPr id="3" name="Group 2"/>
          <p:cNvGrpSpPr/>
          <p:nvPr/>
        </p:nvGrpSpPr>
        <p:grpSpPr>
          <a:xfrm>
            <a:off x="76200" y="1905000"/>
            <a:ext cx="9882701" cy="3187041"/>
            <a:chOff x="311747" y="2774897"/>
            <a:chExt cx="9882701" cy="3187041"/>
          </a:xfrm>
        </p:grpSpPr>
        <p:grpSp>
          <p:nvGrpSpPr>
            <p:cNvPr id="4" name="Group 497"/>
            <p:cNvGrpSpPr/>
            <p:nvPr/>
          </p:nvGrpSpPr>
          <p:grpSpPr>
            <a:xfrm>
              <a:off x="311747" y="4163681"/>
              <a:ext cx="1527405" cy="1798257"/>
              <a:chOff x="311747" y="3880930"/>
              <a:chExt cx="1527405" cy="1798257"/>
            </a:xfrm>
          </p:grpSpPr>
          <p:sp>
            <p:nvSpPr>
              <p:cNvPr id="61" name="TextBox 60"/>
              <p:cNvSpPr txBox="1"/>
              <p:nvPr/>
            </p:nvSpPr>
            <p:spPr>
              <a:xfrm>
                <a:off x="311747" y="5032856"/>
                <a:ext cx="1527405" cy="646331"/>
              </a:xfrm>
              <a:prstGeom prst="rect">
                <a:avLst/>
              </a:prstGeom>
              <a:noFill/>
            </p:spPr>
            <p:txBody>
              <a:bodyPr wrap="square" rtlCol="0">
                <a:spAutoFit/>
              </a:bodyPr>
              <a:lstStyle/>
              <a:p>
                <a:pPr algn="ctr"/>
                <a:r>
                  <a:rPr lang="en-US">
                    <a:solidFill>
                      <a:srgbClr val="000000"/>
                    </a:solidFill>
                    <a:ea typeface="宋体" pitchFamily="2" charset="-122"/>
                  </a:rPr>
                  <a:t>人力资源部门</a:t>
                </a:r>
              </a:p>
            </p:txBody>
          </p:sp>
          <p:grpSp>
            <p:nvGrpSpPr>
              <p:cNvPr id="5" name="Group 70"/>
              <p:cNvGrpSpPr>
                <a:grpSpLocks/>
              </p:cNvGrpSpPr>
              <p:nvPr/>
            </p:nvGrpSpPr>
            <p:grpSpPr bwMode="auto">
              <a:xfrm flipH="1">
                <a:off x="499972" y="3880930"/>
                <a:ext cx="1130280" cy="1224470"/>
                <a:chOff x="4475" y="2591"/>
                <a:chExt cx="984" cy="1066"/>
              </a:xfrm>
            </p:grpSpPr>
            <p:pic>
              <p:nvPicPr>
                <p:cNvPr id="73" name="Picture 72"/>
                <p:cNvPicPr>
                  <a:picLocks noChangeAspect="1" noChangeArrowheads="1"/>
                </p:cNvPicPr>
                <p:nvPr/>
              </p:nvPicPr>
              <p:blipFill>
                <a:blip r:embed="rId3" cstate="print">
                  <a:lum bright="18000"/>
                </a:blip>
                <a:srcRect/>
                <a:stretch>
                  <a:fillRect/>
                </a:stretch>
              </p:blipFill>
              <p:spPr bwMode="gray">
                <a:xfrm>
                  <a:off x="4475" y="3415"/>
                  <a:ext cx="984" cy="170"/>
                </a:xfrm>
                <a:prstGeom prst="rect">
                  <a:avLst/>
                </a:prstGeom>
                <a:noFill/>
                <a:ln w="9525">
                  <a:miter lim="800000"/>
                  <a:headEnd/>
                  <a:tailEnd/>
                </a:ln>
                <a:effectLst/>
              </p:spPr>
            </p:pic>
            <p:grpSp>
              <p:nvGrpSpPr>
                <p:cNvPr id="6" name="Group 73"/>
                <p:cNvGrpSpPr>
                  <a:grpSpLocks/>
                </p:cNvGrpSpPr>
                <p:nvPr/>
              </p:nvGrpSpPr>
              <p:grpSpPr bwMode="auto">
                <a:xfrm>
                  <a:off x="4547" y="2591"/>
                  <a:ext cx="865" cy="1066"/>
                  <a:chOff x="4547" y="2555"/>
                  <a:chExt cx="865" cy="1066"/>
                </a:xfrm>
              </p:grpSpPr>
              <p:sp>
                <p:nvSpPr>
                  <p:cNvPr id="75" name="Freeform 74"/>
                  <p:cNvSpPr>
                    <a:spLocks/>
                  </p:cNvSpPr>
                  <p:nvPr/>
                </p:nvSpPr>
                <p:spPr bwMode="gray">
                  <a:xfrm>
                    <a:off x="4697" y="2995"/>
                    <a:ext cx="617" cy="626"/>
                  </a:xfrm>
                  <a:custGeom>
                    <a:avLst/>
                    <a:gdLst/>
                    <a:ahLst/>
                    <a:cxnLst>
                      <a:cxn ang="0">
                        <a:pos x="592" y="44"/>
                      </a:cxn>
                      <a:cxn ang="0">
                        <a:pos x="506" y="111"/>
                      </a:cxn>
                      <a:cxn ang="0">
                        <a:pos x="207" y="251"/>
                      </a:cxn>
                      <a:cxn ang="0">
                        <a:pos x="0" y="985"/>
                      </a:cxn>
                      <a:cxn ang="0">
                        <a:pos x="1484" y="804"/>
                      </a:cxn>
                      <a:cxn ang="0">
                        <a:pos x="1488" y="272"/>
                      </a:cxn>
                      <a:cxn ang="0">
                        <a:pos x="1080" y="0"/>
                      </a:cxn>
                      <a:cxn ang="0">
                        <a:pos x="592" y="44"/>
                      </a:cxn>
                    </a:cxnLst>
                    <a:rect l="0" t="0" r="r" b="b"/>
                    <a:pathLst>
                      <a:path w="1520" h="1540">
                        <a:moveTo>
                          <a:pt x="592" y="44"/>
                        </a:moveTo>
                        <a:cubicBezTo>
                          <a:pt x="592" y="44"/>
                          <a:pt x="537" y="95"/>
                          <a:pt x="506" y="111"/>
                        </a:cubicBezTo>
                        <a:cubicBezTo>
                          <a:pt x="506" y="111"/>
                          <a:pt x="303" y="131"/>
                          <a:pt x="207" y="251"/>
                        </a:cubicBezTo>
                        <a:cubicBezTo>
                          <a:pt x="111" y="371"/>
                          <a:pt x="0" y="985"/>
                          <a:pt x="0" y="985"/>
                        </a:cubicBezTo>
                        <a:cubicBezTo>
                          <a:pt x="0" y="985"/>
                          <a:pt x="972" y="1540"/>
                          <a:pt x="1484" y="804"/>
                        </a:cubicBezTo>
                        <a:cubicBezTo>
                          <a:pt x="1484" y="804"/>
                          <a:pt x="1513" y="464"/>
                          <a:pt x="1488" y="272"/>
                        </a:cubicBezTo>
                        <a:cubicBezTo>
                          <a:pt x="1488" y="272"/>
                          <a:pt x="1520" y="52"/>
                          <a:pt x="1080" y="0"/>
                        </a:cubicBezTo>
                        <a:cubicBezTo>
                          <a:pt x="1080" y="0"/>
                          <a:pt x="868" y="192"/>
                          <a:pt x="592" y="44"/>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76" name="Freeform 75"/>
                  <p:cNvSpPr>
                    <a:spLocks/>
                  </p:cNvSpPr>
                  <p:nvPr/>
                </p:nvSpPr>
                <p:spPr bwMode="gray">
                  <a:xfrm>
                    <a:off x="4670" y="2988"/>
                    <a:ext cx="498" cy="400"/>
                  </a:xfrm>
                  <a:custGeom>
                    <a:avLst/>
                    <a:gdLst/>
                    <a:ahLst/>
                    <a:cxnLst>
                      <a:cxn ang="0">
                        <a:pos x="90" y="984"/>
                      </a:cxn>
                      <a:cxn ang="0">
                        <a:pos x="990" y="366"/>
                      </a:cxn>
                      <a:cxn ang="0">
                        <a:pos x="1224" y="258"/>
                      </a:cxn>
                      <a:cxn ang="0">
                        <a:pos x="948" y="161"/>
                      </a:cxn>
                      <a:cxn ang="0">
                        <a:pos x="930" y="144"/>
                      </a:cxn>
                      <a:cxn ang="0">
                        <a:pos x="456" y="168"/>
                      </a:cxn>
                      <a:cxn ang="0">
                        <a:pos x="90" y="984"/>
                      </a:cxn>
                    </a:cxnLst>
                    <a:rect l="0" t="0" r="r" b="b"/>
                    <a:pathLst>
                      <a:path w="1224" h="984">
                        <a:moveTo>
                          <a:pt x="90" y="984"/>
                        </a:moveTo>
                        <a:cubicBezTo>
                          <a:pt x="90" y="984"/>
                          <a:pt x="318" y="234"/>
                          <a:pt x="990" y="366"/>
                        </a:cubicBezTo>
                        <a:cubicBezTo>
                          <a:pt x="990" y="366"/>
                          <a:pt x="1164" y="402"/>
                          <a:pt x="1224" y="258"/>
                        </a:cubicBezTo>
                        <a:cubicBezTo>
                          <a:pt x="1224" y="258"/>
                          <a:pt x="1100" y="284"/>
                          <a:pt x="948" y="161"/>
                        </a:cubicBezTo>
                        <a:cubicBezTo>
                          <a:pt x="941" y="155"/>
                          <a:pt x="935" y="150"/>
                          <a:pt x="930" y="144"/>
                        </a:cubicBezTo>
                        <a:cubicBezTo>
                          <a:pt x="798" y="0"/>
                          <a:pt x="486" y="150"/>
                          <a:pt x="456" y="168"/>
                        </a:cubicBezTo>
                        <a:cubicBezTo>
                          <a:pt x="456" y="168"/>
                          <a:pt x="0" y="534"/>
                          <a:pt x="90" y="984"/>
                        </a:cubicBezTo>
                        <a:close/>
                      </a:path>
                    </a:pathLst>
                  </a:custGeom>
                  <a:solidFill>
                    <a:srgbClr val="C9C9C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77" name="Freeform 76"/>
                  <p:cNvSpPr>
                    <a:spLocks/>
                  </p:cNvSpPr>
                  <p:nvPr/>
                </p:nvSpPr>
                <p:spPr bwMode="gray">
                  <a:xfrm>
                    <a:off x="4962" y="2871"/>
                    <a:ext cx="183" cy="289"/>
                  </a:xfrm>
                  <a:custGeom>
                    <a:avLst/>
                    <a:gdLst/>
                    <a:ahLst/>
                    <a:cxnLst>
                      <a:cxn ang="0">
                        <a:pos x="0" y="319"/>
                      </a:cxn>
                      <a:cxn ang="0">
                        <a:pos x="11" y="555"/>
                      </a:cxn>
                      <a:cxn ang="0">
                        <a:pos x="156" y="666"/>
                      </a:cxn>
                      <a:cxn ang="0">
                        <a:pos x="451" y="344"/>
                      </a:cxn>
                      <a:cxn ang="0">
                        <a:pos x="386" y="62"/>
                      </a:cxn>
                      <a:cxn ang="0">
                        <a:pos x="0" y="319"/>
                      </a:cxn>
                    </a:cxnLst>
                    <a:rect l="0" t="0" r="r" b="b"/>
                    <a:pathLst>
                      <a:path w="451" h="709">
                        <a:moveTo>
                          <a:pt x="0" y="319"/>
                        </a:moveTo>
                        <a:cubicBezTo>
                          <a:pt x="11" y="555"/>
                          <a:pt x="11" y="555"/>
                          <a:pt x="11" y="555"/>
                        </a:cubicBezTo>
                        <a:cubicBezTo>
                          <a:pt x="11" y="555"/>
                          <a:pt x="21" y="709"/>
                          <a:pt x="156" y="666"/>
                        </a:cubicBezTo>
                        <a:cubicBezTo>
                          <a:pt x="156" y="666"/>
                          <a:pt x="430" y="640"/>
                          <a:pt x="451" y="344"/>
                        </a:cubicBezTo>
                        <a:cubicBezTo>
                          <a:pt x="451" y="344"/>
                          <a:pt x="392" y="124"/>
                          <a:pt x="386" y="62"/>
                        </a:cubicBezTo>
                        <a:cubicBezTo>
                          <a:pt x="380" y="0"/>
                          <a:pt x="0" y="319"/>
                          <a:pt x="0" y="319"/>
                        </a:cubicBezTo>
                        <a:close/>
                      </a:path>
                    </a:pathLst>
                  </a:custGeom>
                  <a:solidFill>
                    <a:srgbClr val="D5B08E"/>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78" name="Freeform 77"/>
                  <p:cNvSpPr>
                    <a:spLocks/>
                  </p:cNvSpPr>
                  <p:nvPr/>
                </p:nvSpPr>
                <p:spPr bwMode="gray">
                  <a:xfrm>
                    <a:off x="4769" y="2903"/>
                    <a:ext cx="87" cy="127"/>
                  </a:xfrm>
                  <a:custGeom>
                    <a:avLst/>
                    <a:gdLst/>
                    <a:ahLst/>
                    <a:cxnLst>
                      <a:cxn ang="0">
                        <a:pos x="81" y="7"/>
                      </a:cxn>
                      <a:cxn ang="0">
                        <a:pos x="207" y="222"/>
                      </a:cxn>
                      <a:cxn ang="0">
                        <a:pos x="116" y="269"/>
                      </a:cxn>
                      <a:cxn ang="0">
                        <a:pos x="42" y="25"/>
                      </a:cxn>
                      <a:cxn ang="0">
                        <a:pos x="81" y="7"/>
                      </a:cxn>
                    </a:cxnLst>
                    <a:rect l="0" t="0" r="r" b="b"/>
                    <a:pathLst>
                      <a:path w="216" h="312">
                        <a:moveTo>
                          <a:pt x="81" y="7"/>
                        </a:moveTo>
                        <a:cubicBezTo>
                          <a:pt x="81" y="7"/>
                          <a:pt x="115" y="4"/>
                          <a:pt x="207" y="222"/>
                        </a:cubicBezTo>
                        <a:cubicBezTo>
                          <a:pt x="216" y="242"/>
                          <a:pt x="171" y="312"/>
                          <a:pt x="116" y="269"/>
                        </a:cubicBezTo>
                        <a:cubicBezTo>
                          <a:pt x="61" y="226"/>
                          <a:pt x="0" y="51"/>
                          <a:pt x="42" y="25"/>
                        </a:cubicBezTo>
                        <a:cubicBezTo>
                          <a:pt x="84" y="0"/>
                          <a:pt x="81" y="7"/>
                          <a:pt x="81" y="7"/>
                        </a:cubicBezTo>
                        <a:close/>
                      </a:path>
                    </a:pathLst>
                  </a:custGeom>
                  <a:solidFill>
                    <a:srgbClr val="AF886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79" name="Freeform 78"/>
                  <p:cNvSpPr>
                    <a:spLocks/>
                  </p:cNvSpPr>
                  <p:nvPr/>
                </p:nvSpPr>
                <p:spPr bwMode="gray">
                  <a:xfrm>
                    <a:off x="4832" y="2785"/>
                    <a:ext cx="30" cy="105"/>
                  </a:xfrm>
                  <a:custGeom>
                    <a:avLst/>
                    <a:gdLst/>
                    <a:ahLst/>
                    <a:cxnLst>
                      <a:cxn ang="0">
                        <a:pos x="41" y="0"/>
                      </a:cxn>
                      <a:cxn ang="0">
                        <a:pos x="28" y="57"/>
                      </a:cxn>
                      <a:cxn ang="0">
                        <a:pos x="0" y="217"/>
                      </a:cxn>
                      <a:cxn ang="0">
                        <a:pos x="10" y="257"/>
                      </a:cxn>
                      <a:cxn ang="0">
                        <a:pos x="73" y="252"/>
                      </a:cxn>
                      <a:cxn ang="0">
                        <a:pos x="57" y="192"/>
                      </a:cxn>
                      <a:cxn ang="0">
                        <a:pos x="50" y="19"/>
                      </a:cxn>
                      <a:cxn ang="0">
                        <a:pos x="41" y="0"/>
                      </a:cxn>
                    </a:cxnLst>
                    <a:rect l="0" t="0" r="r" b="b"/>
                    <a:pathLst>
                      <a:path w="73" h="257">
                        <a:moveTo>
                          <a:pt x="41" y="0"/>
                        </a:moveTo>
                        <a:cubicBezTo>
                          <a:pt x="41" y="0"/>
                          <a:pt x="29" y="20"/>
                          <a:pt x="28" y="57"/>
                        </a:cubicBezTo>
                        <a:cubicBezTo>
                          <a:pt x="0" y="217"/>
                          <a:pt x="0" y="217"/>
                          <a:pt x="0" y="217"/>
                        </a:cubicBezTo>
                        <a:cubicBezTo>
                          <a:pt x="10" y="257"/>
                          <a:pt x="10" y="257"/>
                          <a:pt x="10" y="257"/>
                        </a:cubicBezTo>
                        <a:cubicBezTo>
                          <a:pt x="73" y="252"/>
                          <a:pt x="73" y="252"/>
                          <a:pt x="73" y="252"/>
                        </a:cubicBezTo>
                        <a:cubicBezTo>
                          <a:pt x="57" y="192"/>
                          <a:pt x="57" y="192"/>
                          <a:pt x="57" y="192"/>
                        </a:cubicBezTo>
                        <a:cubicBezTo>
                          <a:pt x="50" y="19"/>
                          <a:pt x="50" y="19"/>
                          <a:pt x="50" y="19"/>
                        </a:cubicBezTo>
                        <a:lnTo>
                          <a:pt x="4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0" name="Freeform 79"/>
                  <p:cNvSpPr>
                    <a:spLocks/>
                  </p:cNvSpPr>
                  <p:nvPr/>
                </p:nvSpPr>
                <p:spPr bwMode="gray">
                  <a:xfrm>
                    <a:off x="4821" y="2870"/>
                    <a:ext cx="85" cy="188"/>
                  </a:xfrm>
                  <a:custGeom>
                    <a:avLst/>
                    <a:gdLst/>
                    <a:ahLst/>
                    <a:cxnLst>
                      <a:cxn ang="0">
                        <a:pos x="98" y="352"/>
                      </a:cxn>
                      <a:cxn ang="0">
                        <a:pos x="141" y="457"/>
                      </a:cxn>
                      <a:cxn ang="0">
                        <a:pos x="198" y="448"/>
                      </a:cxn>
                      <a:cxn ang="0">
                        <a:pos x="194" y="259"/>
                      </a:cxn>
                      <a:cxn ang="0">
                        <a:pos x="106" y="13"/>
                      </a:cxn>
                      <a:cxn ang="0">
                        <a:pos x="37" y="8"/>
                      </a:cxn>
                      <a:cxn ang="0">
                        <a:pos x="26" y="9"/>
                      </a:cxn>
                      <a:cxn ang="0">
                        <a:pos x="4" y="62"/>
                      </a:cxn>
                      <a:cxn ang="0">
                        <a:pos x="98" y="352"/>
                      </a:cxn>
                    </a:cxnLst>
                    <a:rect l="0" t="0" r="r" b="b"/>
                    <a:pathLst>
                      <a:path w="208" h="462">
                        <a:moveTo>
                          <a:pt x="98" y="352"/>
                        </a:moveTo>
                        <a:cubicBezTo>
                          <a:pt x="141" y="457"/>
                          <a:pt x="141" y="457"/>
                          <a:pt x="141" y="457"/>
                        </a:cubicBezTo>
                        <a:cubicBezTo>
                          <a:pt x="141" y="457"/>
                          <a:pt x="200" y="462"/>
                          <a:pt x="198" y="448"/>
                        </a:cubicBezTo>
                        <a:cubicBezTo>
                          <a:pt x="198" y="448"/>
                          <a:pt x="208" y="296"/>
                          <a:pt x="194" y="259"/>
                        </a:cubicBezTo>
                        <a:cubicBezTo>
                          <a:pt x="194" y="259"/>
                          <a:pt x="128" y="44"/>
                          <a:pt x="106" y="13"/>
                        </a:cubicBezTo>
                        <a:cubicBezTo>
                          <a:pt x="106" y="13"/>
                          <a:pt x="56" y="0"/>
                          <a:pt x="37" y="8"/>
                        </a:cubicBezTo>
                        <a:cubicBezTo>
                          <a:pt x="18" y="17"/>
                          <a:pt x="26" y="9"/>
                          <a:pt x="26" y="9"/>
                        </a:cubicBezTo>
                        <a:cubicBezTo>
                          <a:pt x="26" y="9"/>
                          <a:pt x="0" y="44"/>
                          <a:pt x="4" y="62"/>
                        </a:cubicBezTo>
                        <a:cubicBezTo>
                          <a:pt x="7" y="80"/>
                          <a:pt x="98" y="352"/>
                          <a:pt x="98" y="352"/>
                        </a:cubicBezTo>
                        <a:close/>
                      </a:path>
                    </a:pathLst>
                  </a:custGeom>
                  <a:solidFill>
                    <a:srgbClr val="99999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1" name="Freeform 80"/>
                  <p:cNvSpPr>
                    <a:spLocks/>
                  </p:cNvSpPr>
                  <p:nvPr/>
                </p:nvSpPr>
                <p:spPr bwMode="gray">
                  <a:xfrm>
                    <a:off x="4823" y="2878"/>
                    <a:ext cx="63" cy="170"/>
                  </a:xfrm>
                  <a:custGeom>
                    <a:avLst/>
                    <a:gdLst/>
                    <a:ahLst/>
                    <a:cxnLst>
                      <a:cxn ang="0">
                        <a:pos x="42" y="3"/>
                      </a:cxn>
                      <a:cxn ang="0">
                        <a:pos x="148" y="306"/>
                      </a:cxn>
                      <a:cxn ang="0">
                        <a:pos x="138" y="418"/>
                      </a:cxn>
                      <a:cxn ang="0">
                        <a:pos x="0" y="43"/>
                      </a:cxn>
                      <a:cxn ang="0">
                        <a:pos x="22" y="0"/>
                      </a:cxn>
                      <a:cxn ang="0">
                        <a:pos x="42" y="3"/>
                      </a:cxn>
                    </a:cxnLst>
                    <a:rect l="0" t="0" r="r" b="b"/>
                    <a:pathLst>
                      <a:path w="155" h="418">
                        <a:moveTo>
                          <a:pt x="42" y="3"/>
                        </a:moveTo>
                        <a:cubicBezTo>
                          <a:pt x="148" y="306"/>
                          <a:pt x="148" y="306"/>
                          <a:pt x="148" y="306"/>
                        </a:cubicBezTo>
                        <a:cubicBezTo>
                          <a:pt x="148" y="306"/>
                          <a:pt x="155" y="352"/>
                          <a:pt x="138" y="418"/>
                        </a:cubicBezTo>
                        <a:cubicBezTo>
                          <a:pt x="138" y="418"/>
                          <a:pt x="109" y="328"/>
                          <a:pt x="0" y="43"/>
                        </a:cubicBezTo>
                        <a:cubicBezTo>
                          <a:pt x="22" y="0"/>
                          <a:pt x="22" y="0"/>
                          <a:pt x="22" y="0"/>
                        </a:cubicBezTo>
                        <a:lnTo>
                          <a:pt x="42" y="3"/>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2" name="Freeform 81"/>
                  <p:cNvSpPr>
                    <a:spLocks/>
                  </p:cNvSpPr>
                  <p:nvPr/>
                </p:nvSpPr>
                <p:spPr bwMode="gray">
                  <a:xfrm>
                    <a:off x="4841" y="2820"/>
                    <a:ext cx="9" cy="48"/>
                  </a:xfrm>
                  <a:custGeom>
                    <a:avLst/>
                    <a:gdLst/>
                    <a:ahLst/>
                    <a:cxnLst>
                      <a:cxn ang="0">
                        <a:pos x="21" y="0"/>
                      </a:cxn>
                      <a:cxn ang="0">
                        <a:pos x="14" y="108"/>
                      </a:cxn>
                      <a:cxn ang="0">
                        <a:pos x="0" y="114"/>
                      </a:cxn>
                      <a:cxn ang="0">
                        <a:pos x="21" y="0"/>
                      </a:cxn>
                    </a:cxnLst>
                    <a:rect l="0" t="0" r="r" b="b"/>
                    <a:pathLst>
                      <a:path w="21" h="117">
                        <a:moveTo>
                          <a:pt x="21" y="0"/>
                        </a:moveTo>
                        <a:cubicBezTo>
                          <a:pt x="21" y="0"/>
                          <a:pt x="15" y="99"/>
                          <a:pt x="14" y="108"/>
                        </a:cubicBezTo>
                        <a:cubicBezTo>
                          <a:pt x="13" y="117"/>
                          <a:pt x="0" y="114"/>
                          <a:pt x="0" y="114"/>
                        </a:cubicBezTo>
                        <a:lnTo>
                          <a:pt x="21"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3" name="Freeform 82"/>
                  <p:cNvSpPr>
                    <a:spLocks/>
                  </p:cNvSpPr>
                  <p:nvPr/>
                </p:nvSpPr>
                <p:spPr bwMode="gray">
                  <a:xfrm>
                    <a:off x="4547" y="3105"/>
                    <a:ext cx="207" cy="320"/>
                  </a:xfrm>
                  <a:custGeom>
                    <a:avLst/>
                    <a:gdLst/>
                    <a:ahLst/>
                    <a:cxnLst>
                      <a:cxn ang="0">
                        <a:pos x="507" y="304"/>
                      </a:cxn>
                      <a:cxn ang="0">
                        <a:pos x="467" y="510"/>
                      </a:cxn>
                      <a:cxn ang="0">
                        <a:pos x="220" y="715"/>
                      </a:cxn>
                      <a:cxn ang="0">
                        <a:pos x="22" y="541"/>
                      </a:cxn>
                      <a:cxn ang="0">
                        <a:pos x="189" y="207"/>
                      </a:cxn>
                      <a:cxn ang="0">
                        <a:pos x="270" y="122"/>
                      </a:cxn>
                      <a:cxn ang="0">
                        <a:pos x="373" y="0"/>
                      </a:cxn>
                      <a:cxn ang="0">
                        <a:pos x="507" y="304"/>
                      </a:cxn>
                    </a:cxnLst>
                    <a:rect l="0" t="0" r="r" b="b"/>
                    <a:pathLst>
                      <a:path w="511" h="787">
                        <a:moveTo>
                          <a:pt x="507" y="304"/>
                        </a:moveTo>
                        <a:cubicBezTo>
                          <a:pt x="467" y="510"/>
                          <a:pt x="467" y="510"/>
                          <a:pt x="467" y="510"/>
                        </a:cubicBezTo>
                        <a:cubicBezTo>
                          <a:pt x="467" y="510"/>
                          <a:pt x="442" y="787"/>
                          <a:pt x="220" y="715"/>
                        </a:cubicBezTo>
                        <a:cubicBezTo>
                          <a:pt x="98" y="675"/>
                          <a:pt x="0" y="548"/>
                          <a:pt x="22" y="541"/>
                        </a:cubicBezTo>
                        <a:cubicBezTo>
                          <a:pt x="22" y="541"/>
                          <a:pt x="76" y="331"/>
                          <a:pt x="189" y="207"/>
                        </a:cubicBezTo>
                        <a:cubicBezTo>
                          <a:pt x="189" y="207"/>
                          <a:pt x="200" y="200"/>
                          <a:pt x="270" y="122"/>
                        </a:cubicBezTo>
                        <a:cubicBezTo>
                          <a:pt x="373" y="0"/>
                          <a:pt x="373" y="0"/>
                          <a:pt x="373" y="0"/>
                        </a:cubicBezTo>
                        <a:cubicBezTo>
                          <a:pt x="373" y="0"/>
                          <a:pt x="511" y="245"/>
                          <a:pt x="507" y="304"/>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4" name="Freeform 83"/>
                  <p:cNvSpPr>
                    <a:spLocks/>
                  </p:cNvSpPr>
                  <p:nvPr/>
                </p:nvSpPr>
                <p:spPr bwMode="gray">
                  <a:xfrm>
                    <a:off x="4800" y="2836"/>
                    <a:ext cx="42" cy="85"/>
                  </a:xfrm>
                  <a:custGeom>
                    <a:avLst/>
                    <a:gdLst/>
                    <a:ahLst/>
                    <a:cxnLst>
                      <a:cxn ang="0">
                        <a:pos x="0" y="138"/>
                      </a:cxn>
                      <a:cxn ang="0">
                        <a:pos x="73" y="11"/>
                      </a:cxn>
                      <a:cxn ang="0">
                        <a:pos x="100" y="58"/>
                      </a:cxn>
                      <a:cxn ang="0">
                        <a:pos x="74" y="143"/>
                      </a:cxn>
                      <a:cxn ang="0">
                        <a:pos x="0" y="138"/>
                      </a:cxn>
                    </a:cxnLst>
                    <a:rect l="0" t="0" r="r" b="b"/>
                    <a:pathLst>
                      <a:path w="104" h="210">
                        <a:moveTo>
                          <a:pt x="0" y="138"/>
                        </a:moveTo>
                        <a:cubicBezTo>
                          <a:pt x="0" y="138"/>
                          <a:pt x="48" y="0"/>
                          <a:pt x="73" y="11"/>
                        </a:cubicBezTo>
                        <a:cubicBezTo>
                          <a:pt x="73" y="11"/>
                          <a:pt x="104" y="4"/>
                          <a:pt x="100" y="58"/>
                        </a:cubicBezTo>
                        <a:cubicBezTo>
                          <a:pt x="74" y="143"/>
                          <a:pt x="74" y="143"/>
                          <a:pt x="74" y="143"/>
                        </a:cubicBezTo>
                        <a:cubicBezTo>
                          <a:pt x="74" y="143"/>
                          <a:pt x="54" y="210"/>
                          <a:pt x="0" y="138"/>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5" name="Freeform 84"/>
                  <p:cNvSpPr>
                    <a:spLocks/>
                  </p:cNvSpPr>
                  <p:nvPr/>
                </p:nvSpPr>
                <p:spPr bwMode="gray">
                  <a:xfrm>
                    <a:off x="4799" y="2840"/>
                    <a:ext cx="42" cy="66"/>
                  </a:xfrm>
                  <a:custGeom>
                    <a:avLst/>
                    <a:gdLst/>
                    <a:ahLst/>
                    <a:cxnLst>
                      <a:cxn ang="0">
                        <a:pos x="2" y="129"/>
                      </a:cxn>
                      <a:cxn ang="0">
                        <a:pos x="4" y="130"/>
                      </a:cxn>
                      <a:cxn ang="0">
                        <a:pos x="6" y="124"/>
                      </a:cxn>
                      <a:cxn ang="0">
                        <a:pos x="34" y="54"/>
                      </a:cxn>
                      <a:cxn ang="0">
                        <a:pos x="54" y="18"/>
                      </a:cxn>
                      <a:cxn ang="0">
                        <a:pos x="64" y="7"/>
                      </a:cxn>
                      <a:cxn ang="0">
                        <a:pos x="72" y="4"/>
                      </a:cxn>
                      <a:cxn ang="0">
                        <a:pos x="74" y="4"/>
                      </a:cxn>
                      <a:cxn ang="0">
                        <a:pos x="75" y="4"/>
                      </a:cxn>
                      <a:cxn ang="0">
                        <a:pos x="75" y="4"/>
                      </a:cxn>
                      <a:cxn ang="0">
                        <a:pos x="75" y="4"/>
                      </a:cxn>
                      <a:cxn ang="0">
                        <a:pos x="79" y="4"/>
                      </a:cxn>
                      <a:cxn ang="0">
                        <a:pos x="92" y="9"/>
                      </a:cxn>
                      <a:cxn ang="0">
                        <a:pos x="100" y="39"/>
                      </a:cxn>
                      <a:cxn ang="0">
                        <a:pos x="100" y="49"/>
                      </a:cxn>
                      <a:cxn ang="0">
                        <a:pos x="102" y="49"/>
                      </a:cxn>
                      <a:cxn ang="0">
                        <a:pos x="100" y="49"/>
                      </a:cxn>
                      <a:cxn ang="0">
                        <a:pos x="74" y="134"/>
                      </a:cxn>
                      <a:cxn ang="0">
                        <a:pos x="74" y="134"/>
                      </a:cxn>
                      <a:cxn ang="0">
                        <a:pos x="66" y="149"/>
                      </a:cxn>
                      <a:cxn ang="0">
                        <a:pos x="58" y="157"/>
                      </a:cxn>
                      <a:cxn ang="0">
                        <a:pos x="47" y="160"/>
                      </a:cxn>
                      <a:cxn ang="0">
                        <a:pos x="28" y="153"/>
                      </a:cxn>
                      <a:cxn ang="0">
                        <a:pos x="3" y="128"/>
                      </a:cxn>
                      <a:cxn ang="0">
                        <a:pos x="2" y="129"/>
                      </a:cxn>
                      <a:cxn ang="0">
                        <a:pos x="4" y="130"/>
                      </a:cxn>
                      <a:cxn ang="0">
                        <a:pos x="2" y="129"/>
                      </a:cxn>
                      <a:cxn ang="0">
                        <a:pos x="0" y="130"/>
                      </a:cxn>
                      <a:cxn ang="0">
                        <a:pos x="26" y="157"/>
                      </a:cxn>
                      <a:cxn ang="0">
                        <a:pos x="47" y="164"/>
                      </a:cxn>
                      <a:cxn ang="0">
                        <a:pos x="61" y="160"/>
                      </a:cxn>
                      <a:cxn ang="0">
                        <a:pos x="74" y="144"/>
                      </a:cxn>
                      <a:cxn ang="0">
                        <a:pos x="78" y="135"/>
                      </a:cxn>
                      <a:cxn ang="0">
                        <a:pos x="104" y="50"/>
                      </a:cxn>
                      <a:cxn ang="0">
                        <a:pos x="104" y="49"/>
                      </a:cxn>
                      <a:cxn ang="0">
                        <a:pos x="104" y="39"/>
                      </a:cxn>
                      <a:cxn ang="0">
                        <a:pos x="95" y="7"/>
                      </a:cxn>
                      <a:cxn ang="0">
                        <a:pos x="79" y="0"/>
                      </a:cxn>
                      <a:cxn ang="0">
                        <a:pos x="74" y="0"/>
                      </a:cxn>
                      <a:cxn ang="0">
                        <a:pos x="75" y="2"/>
                      </a:cxn>
                      <a:cxn ang="0">
                        <a:pos x="76" y="0"/>
                      </a:cxn>
                      <a:cxn ang="0">
                        <a:pos x="72" y="0"/>
                      </a:cxn>
                      <a:cxn ang="0">
                        <a:pos x="60" y="6"/>
                      </a:cxn>
                      <a:cxn ang="0">
                        <a:pos x="39" y="35"/>
                      </a:cxn>
                      <a:cxn ang="0">
                        <a:pos x="0" y="128"/>
                      </a:cxn>
                      <a:cxn ang="0">
                        <a:pos x="0" y="129"/>
                      </a:cxn>
                      <a:cxn ang="0">
                        <a:pos x="0" y="130"/>
                      </a:cxn>
                      <a:cxn ang="0">
                        <a:pos x="2" y="129"/>
                      </a:cxn>
                    </a:cxnLst>
                    <a:rect l="0" t="0" r="r" b="b"/>
                    <a:pathLst>
                      <a:path w="104" h="164">
                        <a:moveTo>
                          <a:pt x="2" y="129"/>
                        </a:moveTo>
                        <a:cubicBezTo>
                          <a:pt x="4" y="130"/>
                          <a:pt x="4" y="130"/>
                          <a:pt x="4" y="130"/>
                        </a:cubicBezTo>
                        <a:cubicBezTo>
                          <a:pt x="4" y="130"/>
                          <a:pt x="4" y="128"/>
                          <a:pt x="6" y="124"/>
                        </a:cubicBezTo>
                        <a:cubicBezTo>
                          <a:pt x="10" y="112"/>
                          <a:pt x="21" y="82"/>
                          <a:pt x="34" y="54"/>
                        </a:cubicBezTo>
                        <a:cubicBezTo>
                          <a:pt x="41" y="41"/>
                          <a:pt x="48" y="28"/>
                          <a:pt x="54" y="18"/>
                        </a:cubicBezTo>
                        <a:cubicBezTo>
                          <a:pt x="58" y="14"/>
                          <a:pt x="61" y="10"/>
                          <a:pt x="64" y="7"/>
                        </a:cubicBezTo>
                        <a:cubicBezTo>
                          <a:pt x="67" y="5"/>
                          <a:pt x="70" y="4"/>
                          <a:pt x="72" y="4"/>
                        </a:cubicBezTo>
                        <a:cubicBezTo>
                          <a:pt x="73" y="4"/>
                          <a:pt x="73" y="4"/>
                          <a:pt x="74" y="4"/>
                        </a:cubicBezTo>
                        <a:cubicBezTo>
                          <a:pt x="75" y="4"/>
                          <a:pt x="75" y="4"/>
                          <a:pt x="75" y="4"/>
                        </a:cubicBezTo>
                        <a:cubicBezTo>
                          <a:pt x="75" y="4"/>
                          <a:pt x="75" y="4"/>
                          <a:pt x="75" y="4"/>
                        </a:cubicBezTo>
                        <a:cubicBezTo>
                          <a:pt x="75" y="4"/>
                          <a:pt x="75" y="4"/>
                          <a:pt x="75" y="4"/>
                        </a:cubicBezTo>
                        <a:cubicBezTo>
                          <a:pt x="76" y="4"/>
                          <a:pt x="77" y="4"/>
                          <a:pt x="79" y="4"/>
                        </a:cubicBezTo>
                        <a:cubicBezTo>
                          <a:pt x="82" y="4"/>
                          <a:pt x="87" y="5"/>
                          <a:pt x="92" y="9"/>
                        </a:cubicBezTo>
                        <a:cubicBezTo>
                          <a:pt x="96" y="14"/>
                          <a:pt x="100" y="23"/>
                          <a:pt x="100" y="39"/>
                        </a:cubicBezTo>
                        <a:cubicBezTo>
                          <a:pt x="100" y="42"/>
                          <a:pt x="100" y="45"/>
                          <a:pt x="100" y="49"/>
                        </a:cubicBezTo>
                        <a:cubicBezTo>
                          <a:pt x="102" y="49"/>
                          <a:pt x="102" y="49"/>
                          <a:pt x="102" y="49"/>
                        </a:cubicBezTo>
                        <a:cubicBezTo>
                          <a:pt x="100" y="49"/>
                          <a:pt x="100" y="49"/>
                          <a:pt x="100" y="49"/>
                        </a:cubicBezTo>
                        <a:cubicBezTo>
                          <a:pt x="74" y="134"/>
                          <a:pt x="74" y="134"/>
                          <a:pt x="74" y="134"/>
                        </a:cubicBezTo>
                        <a:cubicBezTo>
                          <a:pt x="74" y="134"/>
                          <a:pt x="74" y="134"/>
                          <a:pt x="74" y="134"/>
                        </a:cubicBezTo>
                        <a:cubicBezTo>
                          <a:pt x="73" y="135"/>
                          <a:pt x="71" y="142"/>
                          <a:pt x="66" y="149"/>
                        </a:cubicBezTo>
                        <a:cubicBezTo>
                          <a:pt x="64" y="152"/>
                          <a:pt x="61" y="155"/>
                          <a:pt x="58" y="157"/>
                        </a:cubicBezTo>
                        <a:cubicBezTo>
                          <a:pt x="55" y="159"/>
                          <a:pt x="51" y="160"/>
                          <a:pt x="47" y="160"/>
                        </a:cubicBezTo>
                        <a:cubicBezTo>
                          <a:pt x="42" y="160"/>
                          <a:pt x="36" y="158"/>
                          <a:pt x="28" y="153"/>
                        </a:cubicBezTo>
                        <a:cubicBezTo>
                          <a:pt x="21" y="148"/>
                          <a:pt x="13" y="140"/>
                          <a:pt x="3" y="128"/>
                        </a:cubicBezTo>
                        <a:cubicBezTo>
                          <a:pt x="2" y="129"/>
                          <a:pt x="2" y="129"/>
                          <a:pt x="2" y="129"/>
                        </a:cubicBezTo>
                        <a:cubicBezTo>
                          <a:pt x="4" y="130"/>
                          <a:pt x="4" y="130"/>
                          <a:pt x="4" y="130"/>
                        </a:cubicBezTo>
                        <a:cubicBezTo>
                          <a:pt x="2" y="129"/>
                          <a:pt x="2" y="129"/>
                          <a:pt x="2" y="129"/>
                        </a:cubicBezTo>
                        <a:cubicBezTo>
                          <a:pt x="0" y="130"/>
                          <a:pt x="0" y="130"/>
                          <a:pt x="0" y="130"/>
                        </a:cubicBezTo>
                        <a:cubicBezTo>
                          <a:pt x="10" y="143"/>
                          <a:pt x="18" y="151"/>
                          <a:pt x="26" y="157"/>
                        </a:cubicBezTo>
                        <a:cubicBezTo>
                          <a:pt x="34" y="162"/>
                          <a:pt x="41" y="164"/>
                          <a:pt x="47" y="164"/>
                        </a:cubicBezTo>
                        <a:cubicBezTo>
                          <a:pt x="52" y="164"/>
                          <a:pt x="57" y="162"/>
                          <a:pt x="61" y="160"/>
                        </a:cubicBezTo>
                        <a:cubicBezTo>
                          <a:pt x="67" y="155"/>
                          <a:pt x="71" y="149"/>
                          <a:pt x="74" y="144"/>
                        </a:cubicBezTo>
                        <a:cubicBezTo>
                          <a:pt x="76" y="139"/>
                          <a:pt x="78" y="135"/>
                          <a:pt x="78" y="135"/>
                        </a:cubicBezTo>
                        <a:cubicBezTo>
                          <a:pt x="104" y="50"/>
                          <a:pt x="104" y="50"/>
                          <a:pt x="104" y="50"/>
                        </a:cubicBezTo>
                        <a:cubicBezTo>
                          <a:pt x="104" y="49"/>
                          <a:pt x="104" y="49"/>
                          <a:pt x="104" y="49"/>
                        </a:cubicBezTo>
                        <a:cubicBezTo>
                          <a:pt x="104" y="46"/>
                          <a:pt x="104" y="42"/>
                          <a:pt x="104" y="39"/>
                        </a:cubicBezTo>
                        <a:cubicBezTo>
                          <a:pt x="104" y="22"/>
                          <a:pt x="100" y="12"/>
                          <a:pt x="95" y="7"/>
                        </a:cubicBezTo>
                        <a:cubicBezTo>
                          <a:pt x="89" y="1"/>
                          <a:pt x="83" y="0"/>
                          <a:pt x="79" y="0"/>
                        </a:cubicBezTo>
                        <a:cubicBezTo>
                          <a:pt x="76" y="0"/>
                          <a:pt x="74" y="0"/>
                          <a:pt x="74" y="0"/>
                        </a:cubicBezTo>
                        <a:cubicBezTo>
                          <a:pt x="75" y="2"/>
                          <a:pt x="75" y="2"/>
                          <a:pt x="75" y="2"/>
                        </a:cubicBezTo>
                        <a:cubicBezTo>
                          <a:pt x="76" y="0"/>
                          <a:pt x="76" y="0"/>
                          <a:pt x="76" y="0"/>
                        </a:cubicBezTo>
                        <a:cubicBezTo>
                          <a:pt x="74" y="0"/>
                          <a:pt x="73" y="0"/>
                          <a:pt x="72" y="0"/>
                        </a:cubicBezTo>
                        <a:cubicBezTo>
                          <a:pt x="68" y="0"/>
                          <a:pt x="64" y="2"/>
                          <a:pt x="60" y="6"/>
                        </a:cubicBezTo>
                        <a:cubicBezTo>
                          <a:pt x="53" y="12"/>
                          <a:pt x="46" y="23"/>
                          <a:pt x="39" y="35"/>
                        </a:cubicBezTo>
                        <a:cubicBezTo>
                          <a:pt x="19" y="73"/>
                          <a:pt x="0" y="128"/>
                          <a:pt x="0" y="128"/>
                        </a:cubicBezTo>
                        <a:cubicBezTo>
                          <a:pt x="0" y="129"/>
                          <a:pt x="0" y="129"/>
                          <a:pt x="0" y="129"/>
                        </a:cubicBezTo>
                        <a:cubicBezTo>
                          <a:pt x="0" y="130"/>
                          <a:pt x="0" y="130"/>
                          <a:pt x="0" y="130"/>
                        </a:cubicBezTo>
                        <a:lnTo>
                          <a:pt x="2" y="129"/>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6" name="Freeform 85"/>
                  <p:cNvSpPr>
                    <a:spLocks/>
                  </p:cNvSpPr>
                  <p:nvPr/>
                </p:nvSpPr>
                <p:spPr bwMode="gray">
                  <a:xfrm>
                    <a:off x="4810" y="2900"/>
                    <a:ext cx="105" cy="95"/>
                  </a:xfrm>
                  <a:custGeom>
                    <a:avLst/>
                    <a:gdLst/>
                    <a:ahLst/>
                    <a:cxnLst>
                      <a:cxn ang="0">
                        <a:pos x="200" y="112"/>
                      </a:cxn>
                      <a:cxn ang="0">
                        <a:pos x="237" y="161"/>
                      </a:cxn>
                      <a:cxn ang="0">
                        <a:pos x="130" y="120"/>
                      </a:cxn>
                      <a:cxn ang="0">
                        <a:pos x="47" y="55"/>
                      </a:cxn>
                      <a:cxn ang="0">
                        <a:pos x="0" y="19"/>
                      </a:cxn>
                      <a:cxn ang="0">
                        <a:pos x="18" y="2"/>
                      </a:cxn>
                      <a:cxn ang="0">
                        <a:pos x="47" y="0"/>
                      </a:cxn>
                      <a:cxn ang="0">
                        <a:pos x="200" y="112"/>
                      </a:cxn>
                    </a:cxnLst>
                    <a:rect l="0" t="0" r="r" b="b"/>
                    <a:pathLst>
                      <a:path w="257" h="233">
                        <a:moveTo>
                          <a:pt x="200" y="112"/>
                        </a:moveTo>
                        <a:cubicBezTo>
                          <a:pt x="200" y="112"/>
                          <a:pt x="257" y="147"/>
                          <a:pt x="237" y="161"/>
                        </a:cubicBezTo>
                        <a:cubicBezTo>
                          <a:pt x="237" y="161"/>
                          <a:pt x="190" y="233"/>
                          <a:pt x="130" y="120"/>
                        </a:cubicBezTo>
                        <a:cubicBezTo>
                          <a:pt x="130" y="120"/>
                          <a:pt x="85" y="115"/>
                          <a:pt x="47" y="55"/>
                        </a:cubicBezTo>
                        <a:cubicBezTo>
                          <a:pt x="0" y="19"/>
                          <a:pt x="0" y="19"/>
                          <a:pt x="0" y="19"/>
                        </a:cubicBezTo>
                        <a:cubicBezTo>
                          <a:pt x="18" y="2"/>
                          <a:pt x="18" y="2"/>
                          <a:pt x="18" y="2"/>
                        </a:cubicBezTo>
                        <a:cubicBezTo>
                          <a:pt x="47" y="0"/>
                          <a:pt x="47" y="0"/>
                          <a:pt x="47" y="0"/>
                        </a:cubicBezTo>
                        <a:cubicBezTo>
                          <a:pt x="47" y="0"/>
                          <a:pt x="99" y="12"/>
                          <a:pt x="200" y="11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7" name="Freeform 86"/>
                  <p:cNvSpPr>
                    <a:spLocks/>
                  </p:cNvSpPr>
                  <p:nvPr/>
                </p:nvSpPr>
                <p:spPr bwMode="gray">
                  <a:xfrm>
                    <a:off x="4809" y="2899"/>
                    <a:ext cx="100" cy="77"/>
                  </a:xfrm>
                  <a:custGeom>
                    <a:avLst/>
                    <a:gdLst/>
                    <a:ahLst/>
                    <a:cxnLst>
                      <a:cxn ang="0">
                        <a:pos x="203" y="114"/>
                      </a:cxn>
                      <a:cxn ang="0">
                        <a:pos x="202" y="116"/>
                      </a:cxn>
                      <a:cxn ang="0">
                        <a:pos x="204" y="117"/>
                      </a:cxn>
                      <a:cxn ang="0">
                        <a:pos x="226" y="134"/>
                      </a:cxn>
                      <a:cxn ang="0">
                        <a:pos x="238" y="145"/>
                      </a:cxn>
                      <a:cxn ang="0">
                        <a:pos x="242" y="156"/>
                      </a:cxn>
                      <a:cxn ang="0">
                        <a:pos x="239" y="161"/>
                      </a:cxn>
                      <a:cxn ang="0">
                        <a:pos x="239" y="161"/>
                      </a:cxn>
                      <a:cxn ang="0">
                        <a:pos x="238" y="162"/>
                      </a:cxn>
                      <a:cxn ang="0">
                        <a:pos x="238" y="162"/>
                      </a:cxn>
                      <a:cxn ang="0">
                        <a:pos x="227" y="174"/>
                      </a:cxn>
                      <a:cxn ang="0">
                        <a:pos x="202" y="184"/>
                      </a:cxn>
                      <a:cxn ang="0">
                        <a:pos x="172" y="171"/>
                      </a:cxn>
                      <a:cxn ang="0">
                        <a:pos x="135" y="121"/>
                      </a:cxn>
                      <a:cxn ang="0">
                        <a:pos x="135" y="120"/>
                      </a:cxn>
                      <a:cxn ang="0">
                        <a:pos x="134" y="120"/>
                      </a:cxn>
                      <a:cxn ang="0">
                        <a:pos x="133" y="120"/>
                      </a:cxn>
                      <a:cxn ang="0">
                        <a:pos x="52" y="56"/>
                      </a:cxn>
                      <a:cxn ang="0">
                        <a:pos x="52" y="56"/>
                      </a:cxn>
                      <a:cxn ang="0">
                        <a:pos x="6" y="21"/>
                      </a:cxn>
                      <a:cxn ang="0">
                        <a:pos x="22" y="6"/>
                      </a:cxn>
                      <a:cxn ang="0">
                        <a:pos x="50" y="4"/>
                      </a:cxn>
                      <a:cxn ang="0">
                        <a:pos x="50" y="2"/>
                      </a:cxn>
                      <a:cxn ang="0">
                        <a:pos x="49" y="4"/>
                      </a:cxn>
                      <a:cxn ang="0">
                        <a:pos x="49" y="4"/>
                      </a:cxn>
                      <a:cxn ang="0">
                        <a:pos x="202" y="116"/>
                      </a:cxn>
                      <a:cxn ang="0">
                        <a:pos x="202" y="116"/>
                      </a:cxn>
                      <a:cxn ang="0">
                        <a:pos x="202" y="116"/>
                      </a:cxn>
                      <a:cxn ang="0">
                        <a:pos x="203" y="114"/>
                      </a:cxn>
                      <a:cxn ang="0">
                        <a:pos x="204" y="113"/>
                      </a:cxn>
                      <a:cxn ang="0">
                        <a:pos x="50" y="0"/>
                      </a:cxn>
                      <a:cxn ang="0">
                        <a:pos x="50" y="0"/>
                      </a:cxn>
                      <a:cxn ang="0">
                        <a:pos x="20" y="2"/>
                      </a:cxn>
                      <a:cxn ang="0">
                        <a:pos x="0" y="22"/>
                      </a:cxn>
                      <a:cxn ang="0">
                        <a:pos x="49" y="59"/>
                      </a:cxn>
                      <a:cxn ang="0">
                        <a:pos x="50" y="57"/>
                      </a:cxn>
                      <a:cxn ang="0">
                        <a:pos x="48" y="58"/>
                      </a:cxn>
                      <a:cxn ang="0">
                        <a:pos x="133" y="124"/>
                      </a:cxn>
                      <a:cxn ang="0">
                        <a:pos x="133" y="122"/>
                      </a:cxn>
                      <a:cxn ang="0">
                        <a:pos x="132" y="123"/>
                      </a:cxn>
                      <a:cxn ang="0">
                        <a:pos x="169" y="174"/>
                      </a:cxn>
                      <a:cxn ang="0">
                        <a:pos x="202" y="188"/>
                      </a:cxn>
                      <a:cxn ang="0">
                        <a:pos x="231" y="176"/>
                      </a:cxn>
                      <a:cxn ang="0">
                        <a:pos x="242" y="164"/>
                      </a:cxn>
                      <a:cxn ang="0">
                        <a:pos x="240" y="163"/>
                      </a:cxn>
                      <a:cxn ang="0">
                        <a:pos x="241" y="165"/>
                      </a:cxn>
                      <a:cxn ang="0">
                        <a:pos x="246" y="156"/>
                      </a:cxn>
                      <a:cxn ang="0">
                        <a:pos x="239" y="141"/>
                      </a:cxn>
                      <a:cxn ang="0">
                        <a:pos x="217" y="122"/>
                      </a:cxn>
                      <a:cxn ang="0">
                        <a:pos x="204" y="113"/>
                      </a:cxn>
                      <a:cxn ang="0">
                        <a:pos x="203" y="114"/>
                      </a:cxn>
                      <a:cxn ang="0">
                        <a:pos x="204" y="113"/>
                      </a:cxn>
                      <a:cxn ang="0">
                        <a:pos x="203" y="114"/>
                      </a:cxn>
                    </a:cxnLst>
                    <a:rect l="0" t="0" r="r" b="b"/>
                    <a:pathLst>
                      <a:path w="246" h="188">
                        <a:moveTo>
                          <a:pt x="203" y="114"/>
                        </a:moveTo>
                        <a:cubicBezTo>
                          <a:pt x="202" y="116"/>
                          <a:pt x="202" y="116"/>
                          <a:pt x="202" y="116"/>
                        </a:cubicBezTo>
                        <a:cubicBezTo>
                          <a:pt x="202" y="116"/>
                          <a:pt x="203" y="117"/>
                          <a:pt x="204" y="117"/>
                        </a:cubicBezTo>
                        <a:cubicBezTo>
                          <a:pt x="208" y="120"/>
                          <a:pt x="217" y="126"/>
                          <a:pt x="226" y="134"/>
                        </a:cubicBezTo>
                        <a:cubicBezTo>
                          <a:pt x="231" y="138"/>
                          <a:pt x="235" y="142"/>
                          <a:pt x="238" y="145"/>
                        </a:cubicBezTo>
                        <a:cubicBezTo>
                          <a:pt x="241" y="149"/>
                          <a:pt x="242" y="153"/>
                          <a:pt x="242" y="156"/>
                        </a:cubicBezTo>
                        <a:cubicBezTo>
                          <a:pt x="242" y="158"/>
                          <a:pt x="241" y="159"/>
                          <a:pt x="239" y="161"/>
                        </a:cubicBezTo>
                        <a:cubicBezTo>
                          <a:pt x="239" y="161"/>
                          <a:pt x="239" y="161"/>
                          <a:pt x="239" y="161"/>
                        </a:cubicBezTo>
                        <a:cubicBezTo>
                          <a:pt x="238" y="162"/>
                          <a:pt x="238" y="162"/>
                          <a:pt x="238" y="162"/>
                        </a:cubicBezTo>
                        <a:cubicBezTo>
                          <a:pt x="238" y="162"/>
                          <a:pt x="238" y="162"/>
                          <a:pt x="238" y="162"/>
                        </a:cubicBezTo>
                        <a:cubicBezTo>
                          <a:pt x="237" y="163"/>
                          <a:pt x="234" y="169"/>
                          <a:pt x="227" y="174"/>
                        </a:cubicBezTo>
                        <a:cubicBezTo>
                          <a:pt x="221" y="179"/>
                          <a:pt x="212" y="184"/>
                          <a:pt x="202" y="184"/>
                        </a:cubicBezTo>
                        <a:cubicBezTo>
                          <a:pt x="193" y="184"/>
                          <a:pt x="183" y="181"/>
                          <a:pt x="172" y="171"/>
                        </a:cubicBezTo>
                        <a:cubicBezTo>
                          <a:pt x="161" y="162"/>
                          <a:pt x="148" y="146"/>
                          <a:pt x="135" y="121"/>
                        </a:cubicBezTo>
                        <a:cubicBezTo>
                          <a:pt x="135" y="120"/>
                          <a:pt x="135" y="120"/>
                          <a:pt x="135" y="120"/>
                        </a:cubicBezTo>
                        <a:cubicBezTo>
                          <a:pt x="134" y="120"/>
                          <a:pt x="134" y="120"/>
                          <a:pt x="134" y="120"/>
                        </a:cubicBezTo>
                        <a:cubicBezTo>
                          <a:pt x="133" y="120"/>
                          <a:pt x="133" y="120"/>
                          <a:pt x="133" y="120"/>
                        </a:cubicBezTo>
                        <a:cubicBezTo>
                          <a:pt x="131" y="120"/>
                          <a:pt x="89" y="114"/>
                          <a:pt x="52" y="56"/>
                        </a:cubicBezTo>
                        <a:cubicBezTo>
                          <a:pt x="52" y="56"/>
                          <a:pt x="52" y="56"/>
                          <a:pt x="52" y="56"/>
                        </a:cubicBezTo>
                        <a:cubicBezTo>
                          <a:pt x="6" y="21"/>
                          <a:pt x="6" y="21"/>
                          <a:pt x="6" y="21"/>
                        </a:cubicBezTo>
                        <a:cubicBezTo>
                          <a:pt x="22" y="6"/>
                          <a:pt x="22" y="6"/>
                          <a:pt x="22" y="6"/>
                        </a:cubicBezTo>
                        <a:cubicBezTo>
                          <a:pt x="50" y="4"/>
                          <a:pt x="50" y="4"/>
                          <a:pt x="50" y="4"/>
                        </a:cubicBezTo>
                        <a:cubicBezTo>
                          <a:pt x="50" y="2"/>
                          <a:pt x="50" y="2"/>
                          <a:pt x="50" y="2"/>
                        </a:cubicBezTo>
                        <a:cubicBezTo>
                          <a:pt x="49" y="4"/>
                          <a:pt x="49" y="4"/>
                          <a:pt x="49" y="4"/>
                        </a:cubicBezTo>
                        <a:cubicBezTo>
                          <a:pt x="49" y="4"/>
                          <a:pt x="49" y="4"/>
                          <a:pt x="49" y="4"/>
                        </a:cubicBezTo>
                        <a:cubicBezTo>
                          <a:pt x="52" y="5"/>
                          <a:pt x="104" y="19"/>
                          <a:pt x="202" y="116"/>
                        </a:cubicBezTo>
                        <a:cubicBezTo>
                          <a:pt x="202" y="116"/>
                          <a:pt x="202" y="116"/>
                          <a:pt x="202" y="116"/>
                        </a:cubicBezTo>
                        <a:cubicBezTo>
                          <a:pt x="202" y="116"/>
                          <a:pt x="202" y="116"/>
                          <a:pt x="202" y="116"/>
                        </a:cubicBezTo>
                        <a:cubicBezTo>
                          <a:pt x="203" y="114"/>
                          <a:pt x="203" y="114"/>
                          <a:pt x="203" y="114"/>
                        </a:cubicBezTo>
                        <a:cubicBezTo>
                          <a:pt x="204" y="113"/>
                          <a:pt x="204" y="113"/>
                          <a:pt x="204" y="113"/>
                        </a:cubicBezTo>
                        <a:cubicBezTo>
                          <a:pt x="103" y="13"/>
                          <a:pt x="50" y="0"/>
                          <a:pt x="50" y="0"/>
                        </a:cubicBezTo>
                        <a:cubicBezTo>
                          <a:pt x="50" y="0"/>
                          <a:pt x="50" y="0"/>
                          <a:pt x="50" y="0"/>
                        </a:cubicBezTo>
                        <a:cubicBezTo>
                          <a:pt x="20" y="2"/>
                          <a:pt x="20" y="2"/>
                          <a:pt x="20" y="2"/>
                        </a:cubicBezTo>
                        <a:cubicBezTo>
                          <a:pt x="0" y="22"/>
                          <a:pt x="0" y="22"/>
                          <a:pt x="0" y="22"/>
                        </a:cubicBezTo>
                        <a:cubicBezTo>
                          <a:pt x="49" y="59"/>
                          <a:pt x="49" y="59"/>
                          <a:pt x="49" y="59"/>
                        </a:cubicBezTo>
                        <a:cubicBezTo>
                          <a:pt x="50" y="57"/>
                          <a:pt x="50" y="57"/>
                          <a:pt x="50" y="57"/>
                        </a:cubicBezTo>
                        <a:cubicBezTo>
                          <a:pt x="48" y="58"/>
                          <a:pt x="48" y="58"/>
                          <a:pt x="48" y="58"/>
                        </a:cubicBezTo>
                        <a:cubicBezTo>
                          <a:pt x="87" y="119"/>
                          <a:pt x="133" y="124"/>
                          <a:pt x="133" y="124"/>
                        </a:cubicBezTo>
                        <a:cubicBezTo>
                          <a:pt x="133" y="122"/>
                          <a:pt x="133" y="122"/>
                          <a:pt x="133" y="122"/>
                        </a:cubicBezTo>
                        <a:cubicBezTo>
                          <a:pt x="132" y="123"/>
                          <a:pt x="132" y="123"/>
                          <a:pt x="132" y="123"/>
                        </a:cubicBezTo>
                        <a:cubicBezTo>
                          <a:pt x="145" y="148"/>
                          <a:pt x="157" y="164"/>
                          <a:pt x="169" y="174"/>
                        </a:cubicBezTo>
                        <a:cubicBezTo>
                          <a:pt x="181" y="184"/>
                          <a:pt x="192" y="188"/>
                          <a:pt x="202" y="188"/>
                        </a:cubicBezTo>
                        <a:cubicBezTo>
                          <a:pt x="214" y="188"/>
                          <a:pt x="224" y="182"/>
                          <a:pt x="231" y="176"/>
                        </a:cubicBezTo>
                        <a:cubicBezTo>
                          <a:pt x="238" y="170"/>
                          <a:pt x="242" y="164"/>
                          <a:pt x="242" y="164"/>
                        </a:cubicBezTo>
                        <a:cubicBezTo>
                          <a:pt x="240" y="163"/>
                          <a:pt x="240" y="163"/>
                          <a:pt x="240" y="163"/>
                        </a:cubicBezTo>
                        <a:cubicBezTo>
                          <a:pt x="241" y="165"/>
                          <a:pt x="241" y="165"/>
                          <a:pt x="241" y="165"/>
                        </a:cubicBezTo>
                        <a:cubicBezTo>
                          <a:pt x="245" y="162"/>
                          <a:pt x="246" y="159"/>
                          <a:pt x="246" y="156"/>
                        </a:cubicBezTo>
                        <a:cubicBezTo>
                          <a:pt x="246" y="151"/>
                          <a:pt x="243" y="146"/>
                          <a:pt x="239" y="141"/>
                        </a:cubicBezTo>
                        <a:cubicBezTo>
                          <a:pt x="233" y="134"/>
                          <a:pt x="225" y="127"/>
                          <a:pt x="217" y="122"/>
                        </a:cubicBezTo>
                        <a:cubicBezTo>
                          <a:pt x="210" y="116"/>
                          <a:pt x="204" y="113"/>
                          <a:pt x="204" y="113"/>
                        </a:cubicBezTo>
                        <a:cubicBezTo>
                          <a:pt x="203" y="114"/>
                          <a:pt x="203" y="114"/>
                          <a:pt x="203" y="114"/>
                        </a:cubicBezTo>
                        <a:cubicBezTo>
                          <a:pt x="204" y="113"/>
                          <a:pt x="204" y="113"/>
                          <a:pt x="204" y="113"/>
                        </a:cubicBezTo>
                        <a:lnTo>
                          <a:pt x="203" y="11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8" name="Freeform 87"/>
                  <p:cNvSpPr>
                    <a:spLocks/>
                  </p:cNvSpPr>
                  <p:nvPr/>
                </p:nvSpPr>
                <p:spPr bwMode="gray">
                  <a:xfrm>
                    <a:off x="4621" y="3104"/>
                    <a:ext cx="133" cy="318"/>
                  </a:xfrm>
                  <a:custGeom>
                    <a:avLst/>
                    <a:gdLst/>
                    <a:ahLst/>
                    <a:cxnLst>
                      <a:cxn ang="0">
                        <a:pos x="182" y="174"/>
                      </a:cxn>
                      <a:cxn ang="0">
                        <a:pos x="151" y="293"/>
                      </a:cxn>
                      <a:cxn ang="0">
                        <a:pos x="152" y="391"/>
                      </a:cxn>
                      <a:cxn ang="0">
                        <a:pos x="0" y="702"/>
                      </a:cxn>
                      <a:cxn ang="0">
                        <a:pos x="221" y="671"/>
                      </a:cxn>
                      <a:cxn ang="0">
                        <a:pos x="276" y="564"/>
                      </a:cxn>
                      <a:cxn ang="0">
                        <a:pos x="326" y="291"/>
                      </a:cxn>
                      <a:cxn ang="0">
                        <a:pos x="190" y="3"/>
                      </a:cxn>
                      <a:cxn ang="0">
                        <a:pos x="182" y="174"/>
                      </a:cxn>
                    </a:cxnLst>
                    <a:rect l="0" t="0" r="r" b="b"/>
                    <a:pathLst>
                      <a:path w="326" h="782">
                        <a:moveTo>
                          <a:pt x="182" y="174"/>
                        </a:moveTo>
                        <a:cubicBezTo>
                          <a:pt x="182" y="174"/>
                          <a:pt x="227" y="256"/>
                          <a:pt x="151" y="293"/>
                        </a:cubicBezTo>
                        <a:cubicBezTo>
                          <a:pt x="151" y="293"/>
                          <a:pt x="154" y="330"/>
                          <a:pt x="152" y="391"/>
                        </a:cubicBezTo>
                        <a:cubicBezTo>
                          <a:pt x="149" y="506"/>
                          <a:pt x="0" y="702"/>
                          <a:pt x="0" y="702"/>
                        </a:cubicBezTo>
                        <a:cubicBezTo>
                          <a:pt x="0" y="702"/>
                          <a:pt x="109" y="782"/>
                          <a:pt x="221" y="671"/>
                        </a:cubicBezTo>
                        <a:cubicBezTo>
                          <a:pt x="239" y="654"/>
                          <a:pt x="276" y="564"/>
                          <a:pt x="276" y="564"/>
                        </a:cubicBezTo>
                        <a:cubicBezTo>
                          <a:pt x="326" y="291"/>
                          <a:pt x="326" y="291"/>
                          <a:pt x="326" y="291"/>
                        </a:cubicBezTo>
                        <a:cubicBezTo>
                          <a:pt x="326" y="291"/>
                          <a:pt x="196" y="7"/>
                          <a:pt x="190" y="3"/>
                        </a:cubicBezTo>
                        <a:cubicBezTo>
                          <a:pt x="183" y="0"/>
                          <a:pt x="182" y="174"/>
                          <a:pt x="182" y="17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9" name="Freeform 88"/>
                  <p:cNvSpPr>
                    <a:spLocks/>
                  </p:cNvSpPr>
                  <p:nvPr/>
                </p:nvSpPr>
                <p:spPr bwMode="gray">
                  <a:xfrm>
                    <a:off x="4778" y="2879"/>
                    <a:ext cx="123" cy="67"/>
                  </a:xfrm>
                  <a:custGeom>
                    <a:avLst/>
                    <a:gdLst/>
                    <a:ahLst/>
                    <a:cxnLst>
                      <a:cxn ang="0">
                        <a:pos x="0" y="62"/>
                      </a:cxn>
                      <a:cxn ang="0">
                        <a:pos x="126" y="10"/>
                      </a:cxn>
                      <a:cxn ang="0">
                        <a:pos x="241" y="70"/>
                      </a:cxn>
                      <a:cxn ang="0">
                        <a:pos x="297" y="141"/>
                      </a:cxn>
                      <a:cxn ang="0">
                        <a:pos x="262" y="150"/>
                      </a:cxn>
                      <a:cxn ang="0">
                        <a:pos x="210" y="99"/>
                      </a:cxn>
                      <a:cxn ang="0">
                        <a:pos x="128" y="53"/>
                      </a:cxn>
                      <a:cxn ang="0">
                        <a:pos x="67" y="67"/>
                      </a:cxn>
                      <a:cxn ang="0">
                        <a:pos x="0" y="62"/>
                      </a:cxn>
                    </a:cxnLst>
                    <a:rect l="0" t="0" r="r" b="b"/>
                    <a:pathLst>
                      <a:path w="304" h="166">
                        <a:moveTo>
                          <a:pt x="0" y="62"/>
                        </a:moveTo>
                        <a:cubicBezTo>
                          <a:pt x="0" y="62"/>
                          <a:pt x="82" y="0"/>
                          <a:pt x="126" y="10"/>
                        </a:cubicBezTo>
                        <a:cubicBezTo>
                          <a:pt x="170" y="20"/>
                          <a:pt x="241" y="70"/>
                          <a:pt x="241" y="70"/>
                        </a:cubicBezTo>
                        <a:cubicBezTo>
                          <a:pt x="241" y="70"/>
                          <a:pt x="290" y="119"/>
                          <a:pt x="297" y="141"/>
                        </a:cubicBezTo>
                        <a:cubicBezTo>
                          <a:pt x="304" y="163"/>
                          <a:pt x="286" y="166"/>
                          <a:pt x="262" y="150"/>
                        </a:cubicBezTo>
                        <a:cubicBezTo>
                          <a:pt x="210" y="99"/>
                          <a:pt x="210" y="99"/>
                          <a:pt x="210" y="99"/>
                        </a:cubicBezTo>
                        <a:cubicBezTo>
                          <a:pt x="210" y="99"/>
                          <a:pt x="147" y="54"/>
                          <a:pt x="128" y="53"/>
                        </a:cubicBezTo>
                        <a:cubicBezTo>
                          <a:pt x="128" y="53"/>
                          <a:pt x="76" y="64"/>
                          <a:pt x="67" y="67"/>
                        </a:cubicBezTo>
                        <a:cubicBezTo>
                          <a:pt x="58" y="70"/>
                          <a:pt x="8" y="115"/>
                          <a:pt x="0" y="6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0" name="Freeform 89"/>
                  <p:cNvSpPr>
                    <a:spLocks/>
                  </p:cNvSpPr>
                  <p:nvPr/>
                </p:nvSpPr>
                <p:spPr bwMode="gray">
                  <a:xfrm>
                    <a:off x="4777" y="2881"/>
                    <a:ext cx="123" cy="64"/>
                  </a:xfrm>
                  <a:custGeom>
                    <a:avLst/>
                    <a:gdLst/>
                    <a:ahLst/>
                    <a:cxnLst>
                      <a:cxn ang="0">
                        <a:pos x="4" y="56"/>
                      </a:cxn>
                      <a:cxn ang="0">
                        <a:pos x="53" y="25"/>
                      </a:cxn>
                      <a:cxn ang="0">
                        <a:pos x="128" y="5"/>
                      </a:cxn>
                      <a:cxn ang="0">
                        <a:pos x="230" y="57"/>
                      </a:cxn>
                      <a:cxn ang="0">
                        <a:pos x="242" y="64"/>
                      </a:cxn>
                      <a:cxn ang="0">
                        <a:pos x="242" y="64"/>
                      </a:cxn>
                      <a:cxn ang="0">
                        <a:pos x="272" y="97"/>
                      </a:cxn>
                      <a:cxn ang="0">
                        <a:pos x="298" y="135"/>
                      </a:cxn>
                      <a:cxn ang="0">
                        <a:pos x="297" y="149"/>
                      </a:cxn>
                      <a:cxn ang="0">
                        <a:pos x="265" y="141"/>
                      </a:cxn>
                      <a:cxn ang="0">
                        <a:pos x="265" y="142"/>
                      </a:cxn>
                      <a:cxn ang="0">
                        <a:pos x="213" y="90"/>
                      </a:cxn>
                      <a:cxn ang="0">
                        <a:pos x="151" y="52"/>
                      </a:cxn>
                      <a:cxn ang="0">
                        <a:pos x="130" y="44"/>
                      </a:cxn>
                      <a:cxn ang="0">
                        <a:pos x="129" y="44"/>
                      </a:cxn>
                      <a:cxn ang="0">
                        <a:pos x="82" y="55"/>
                      </a:cxn>
                      <a:cxn ang="0">
                        <a:pos x="65" y="60"/>
                      </a:cxn>
                      <a:cxn ang="0">
                        <a:pos x="24" y="79"/>
                      </a:cxn>
                      <a:cxn ang="0">
                        <a:pos x="4" y="55"/>
                      </a:cxn>
                      <a:cxn ang="0">
                        <a:pos x="4" y="56"/>
                      </a:cxn>
                      <a:cxn ang="0">
                        <a:pos x="0" y="55"/>
                      </a:cxn>
                      <a:cxn ang="0">
                        <a:pos x="24" y="83"/>
                      </a:cxn>
                      <a:cxn ang="0">
                        <a:pos x="63" y="66"/>
                      </a:cxn>
                      <a:cxn ang="0">
                        <a:pos x="70" y="62"/>
                      </a:cxn>
                      <a:cxn ang="0">
                        <a:pos x="113" y="52"/>
                      </a:cxn>
                      <a:cxn ang="0">
                        <a:pos x="130" y="46"/>
                      </a:cxn>
                      <a:cxn ang="0">
                        <a:pos x="138" y="50"/>
                      </a:cxn>
                      <a:cxn ang="0">
                        <a:pos x="203" y="88"/>
                      </a:cxn>
                      <a:cxn ang="0">
                        <a:pos x="210" y="94"/>
                      </a:cxn>
                      <a:cxn ang="0">
                        <a:pos x="210" y="94"/>
                      </a:cxn>
                      <a:cxn ang="0">
                        <a:pos x="263" y="145"/>
                      </a:cxn>
                      <a:cxn ang="0">
                        <a:pos x="299" y="152"/>
                      </a:cxn>
                      <a:cxn ang="0">
                        <a:pos x="301" y="133"/>
                      </a:cxn>
                      <a:cxn ang="0">
                        <a:pos x="245" y="61"/>
                      </a:cxn>
                      <a:cxn ang="0">
                        <a:pos x="244" y="61"/>
                      </a:cxn>
                      <a:cxn ang="0">
                        <a:pos x="128" y="1"/>
                      </a:cxn>
                      <a:cxn ang="0">
                        <a:pos x="42" y="27"/>
                      </a:cxn>
                      <a:cxn ang="0">
                        <a:pos x="0" y="54"/>
                      </a:cxn>
                      <a:cxn ang="0">
                        <a:pos x="2" y="55"/>
                      </a:cxn>
                    </a:cxnLst>
                    <a:rect l="0" t="0" r="r" b="b"/>
                    <a:pathLst>
                      <a:path w="303" h="155">
                        <a:moveTo>
                          <a:pt x="2" y="55"/>
                        </a:moveTo>
                        <a:cubicBezTo>
                          <a:pt x="4" y="56"/>
                          <a:pt x="4" y="56"/>
                          <a:pt x="4" y="56"/>
                        </a:cubicBezTo>
                        <a:cubicBezTo>
                          <a:pt x="4" y="56"/>
                          <a:pt x="5" y="56"/>
                          <a:pt x="7" y="54"/>
                        </a:cubicBezTo>
                        <a:cubicBezTo>
                          <a:pt x="14" y="49"/>
                          <a:pt x="32" y="37"/>
                          <a:pt x="53" y="25"/>
                        </a:cubicBezTo>
                        <a:cubicBezTo>
                          <a:pt x="74" y="14"/>
                          <a:pt x="98" y="4"/>
                          <a:pt x="117" y="4"/>
                        </a:cubicBezTo>
                        <a:cubicBezTo>
                          <a:pt x="121" y="4"/>
                          <a:pt x="124" y="4"/>
                          <a:pt x="128" y="5"/>
                        </a:cubicBezTo>
                        <a:cubicBezTo>
                          <a:pt x="149" y="10"/>
                          <a:pt x="178" y="25"/>
                          <a:pt x="201" y="38"/>
                        </a:cubicBezTo>
                        <a:cubicBezTo>
                          <a:pt x="213" y="45"/>
                          <a:pt x="223" y="52"/>
                          <a:pt x="230" y="57"/>
                        </a:cubicBezTo>
                        <a:cubicBezTo>
                          <a:pt x="234" y="59"/>
                          <a:pt x="237" y="61"/>
                          <a:pt x="239" y="62"/>
                        </a:cubicBezTo>
                        <a:cubicBezTo>
                          <a:pt x="241" y="64"/>
                          <a:pt x="242" y="64"/>
                          <a:pt x="242" y="64"/>
                        </a:cubicBezTo>
                        <a:cubicBezTo>
                          <a:pt x="243" y="63"/>
                          <a:pt x="243" y="63"/>
                          <a:pt x="243" y="63"/>
                        </a:cubicBezTo>
                        <a:cubicBezTo>
                          <a:pt x="242" y="64"/>
                          <a:pt x="242" y="64"/>
                          <a:pt x="242" y="64"/>
                        </a:cubicBezTo>
                        <a:cubicBezTo>
                          <a:pt x="242" y="64"/>
                          <a:pt x="243" y="65"/>
                          <a:pt x="244" y="66"/>
                        </a:cubicBezTo>
                        <a:cubicBezTo>
                          <a:pt x="249" y="71"/>
                          <a:pt x="261" y="84"/>
                          <a:pt x="272" y="97"/>
                        </a:cubicBezTo>
                        <a:cubicBezTo>
                          <a:pt x="278" y="104"/>
                          <a:pt x="284" y="111"/>
                          <a:pt x="288" y="118"/>
                        </a:cubicBezTo>
                        <a:cubicBezTo>
                          <a:pt x="293" y="124"/>
                          <a:pt x="296" y="130"/>
                          <a:pt x="298" y="135"/>
                        </a:cubicBezTo>
                        <a:cubicBezTo>
                          <a:pt x="298" y="138"/>
                          <a:pt x="299" y="140"/>
                          <a:pt x="299" y="142"/>
                        </a:cubicBezTo>
                        <a:cubicBezTo>
                          <a:pt x="299" y="146"/>
                          <a:pt x="298" y="148"/>
                          <a:pt x="297" y="149"/>
                        </a:cubicBezTo>
                        <a:cubicBezTo>
                          <a:pt x="295" y="150"/>
                          <a:pt x="293" y="151"/>
                          <a:pt x="290" y="151"/>
                        </a:cubicBezTo>
                        <a:cubicBezTo>
                          <a:pt x="284" y="151"/>
                          <a:pt x="275" y="148"/>
                          <a:pt x="265" y="141"/>
                        </a:cubicBezTo>
                        <a:cubicBezTo>
                          <a:pt x="264" y="143"/>
                          <a:pt x="264" y="143"/>
                          <a:pt x="264" y="143"/>
                        </a:cubicBezTo>
                        <a:cubicBezTo>
                          <a:pt x="265" y="142"/>
                          <a:pt x="265" y="142"/>
                          <a:pt x="265" y="142"/>
                        </a:cubicBezTo>
                        <a:cubicBezTo>
                          <a:pt x="213" y="91"/>
                          <a:pt x="213" y="91"/>
                          <a:pt x="213" y="91"/>
                        </a:cubicBezTo>
                        <a:cubicBezTo>
                          <a:pt x="213" y="90"/>
                          <a:pt x="213" y="90"/>
                          <a:pt x="213" y="90"/>
                        </a:cubicBezTo>
                        <a:cubicBezTo>
                          <a:pt x="213" y="90"/>
                          <a:pt x="197" y="79"/>
                          <a:pt x="179" y="68"/>
                        </a:cubicBezTo>
                        <a:cubicBezTo>
                          <a:pt x="170" y="62"/>
                          <a:pt x="160" y="56"/>
                          <a:pt x="151" y="52"/>
                        </a:cubicBezTo>
                        <a:cubicBezTo>
                          <a:pt x="147" y="50"/>
                          <a:pt x="143" y="48"/>
                          <a:pt x="139" y="46"/>
                        </a:cubicBezTo>
                        <a:cubicBezTo>
                          <a:pt x="136" y="45"/>
                          <a:pt x="132" y="44"/>
                          <a:pt x="130" y="44"/>
                        </a:cubicBezTo>
                        <a:cubicBezTo>
                          <a:pt x="129" y="44"/>
                          <a:pt x="129" y="44"/>
                          <a:pt x="129" y="44"/>
                        </a:cubicBezTo>
                        <a:cubicBezTo>
                          <a:pt x="129" y="44"/>
                          <a:pt x="129" y="44"/>
                          <a:pt x="129" y="44"/>
                        </a:cubicBezTo>
                        <a:cubicBezTo>
                          <a:pt x="129" y="44"/>
                          <a:pt x="116" y="47"/>
                          <a:pt x="102" y="50"/>
                        </a:cubicBezTo>
                        <a:cubicBezTo>
                          <a:pt x="95" y="52"/>
                          <a:pt x="88" y="53"/>
                          <a:pt x="82" y="55"/>
                        </a:cubicBezTo>
                        <a:cubicBezTo>
                          <a:pt x="76" y="56"/>
                          <a:pt x="71" y="58"/>
                          <a:pt x="68" y="58"/>
                        </a:cubicBezTo>
                        <a:cubicBezTo>
                          <a:pt x="67" y="59"/>
                          <a:pt x="66" y="59"/>
                          <a:pt x="65" y="60"/>
                        </a:cubicBezTo>
                        <a:cubicBezTo>
                          <a:pt x="61" y="62"/>
                          <a:pt x="54" y="67"/>
                          <a:pt x="47" y="71"/>
                        </a:cubicBezTo>
                        <a:cubicBezTo>
                          <a:pt x="39" y="75"/>
                          <a:pt x="31" y="79"/>
                          <a:pt x="24" y="79"/>
                        </a:cubicBezTo>
                        <a:cubicBezTo>
                          <a:pt x="19" y="79"/>
                          <a:pt x="15" y="77"/>
                          <a:pt x="12" y="74"/>
                        </a:cubicBezTo>
                        <a:cubicBezTo>
                          <a:pt x="8" y="70"/>
                          <a:pt x="6" y="64"/>
                          <a:pt x="4" y="55"/>
                        </a:cubicBezTo>
                        <a:cubicBezTo>
                          <a:pt x="2" y="55"/>
                          <a:pt x="2" y="55"/>
                          <a:pt x="2" y="55"/>
                        </a:cubicBezTo>
                        <a:cubicBezTo>
                          <a:pt x="4" y="56"/>
                          <a:pt x="4" y="56"/>
                          <a:pt x="4" y="56"/>
                        </a:cubicBezTo>
                        <a:cubicBezTo>
                          <a:pt x="2" y="55"/>
                          <a:pt x="2" y="55"/>
                          <a:pt x="2" y="55"/>
                        </a:cubicBezTo>
                        <a:cubicBezTo>
                          <a:pt x="0" y="55"/>
                          <a:pt x="0" y="55"/>
                          <a:pt x="0" y="55"/>
                        </a:cubicBezTo>
                        <a:cubicBezTo>
                          <a:pt x="2" y="65"/>
                          <a:pt x="5" y="72"/>
                          <a:pt x="9" y="76"/>
                        </a:cubicBezTo>
                        <a:cubicBezTo>
                          <a:pt x="13" y="81"/>
                          <a:pt x="18" y="83"/>
                          <a:pt x="24" y="83"/>
                        </a:cubicBezTo>
                        <a:cubicBezTo>
                          <a:pt x="33" y="83"/>
                          <a:pt x="43" y="78"/>
                          <a:pt x="52" y="73"/>
                        </a:cubicBezTo>
                        <a:cubicBezTo>
                          <a:pt x="56" y="70"/>
                          <a:pt x="60" y="68"/>
                          <a:pt x="63" y="66"/>
                        </a:cubicBezTo>
                        <a:cubicBezTo>
                          <a:pt x="65" y="65"/>
                          <a:pt x="66" y="64"/>
                          <a:pt x="67" y="63"/>
                        </a:cubicBezTo>
                        <a:cubicBezTo>
                          <a:pt x="68" y="63"/>
                          <a:pt x="69" y="62"/>
                          <a:pt x="70" y="62"/>
                        </a:cubicBezTo>
                        <a:cubicBezTo>
                          <a:pt x="72" y="61"/>
                          <a:pt x="77" y="60"/>
                          <a:pt x="83" y="59"/>
                        </a:cubicBezTo>
                        <a:cubicBezTo>
                          <a:pt x="92" y="57"/>
                          <a:pt x="104" y="54"/>
                          <a:pt x="113" y="52"/>
                        </a:cubicBezTo>
                        <a:cubicBezTo>
                          <a:pt x="123" y="49"/>
                          <a:pt x="130" y="48"/>
                          <a:pt x="130" y="48"/>
                        </a:cubicBezTo>
                        <a:cubicBezTo>
                          <a:pt x="130" y="46"/>
                          <a:pt x="130" y="46"/>
                          <a:pt x="130" y="46"/>
                        </a:cubicBezTo>
                        <a:cubicBezTo>
                          <a:pt x="129" y="48"/>
                          <a:pt x="129" y="48"/>
                          <a:pt x="129" y="48"/>
                        </a:cubicBezTo>
                        <a:cubicBezTo>
                          <a:pt x="132" y="48"/>
                          <a:pt x="134" y="49"/>
                          <a:pt x="138" y="50"/>
                        </a:cubicBezTo>
                        <a:cubicBezTo>
                          <a:pt x="150" y="55"/>
                          <a:pt x="168" y="66"/>
                          <a:pt x="183" y="75"/>
                        </a:cubicBezTo>
                        <a:cubicBezTo>
                          <a:pt x="191" y="80"/>
                          <a:pt x="198" y="85"/>
                          <a:pt x="203" y="88"/>
                        </a:cubicBezTo>
                        <a:cubicBezTo>
                          <a:pt x="205" y="90"/>
                          <a:pt x="207" y="91"/>
                          <a:pt x="208" y="92"/>
                        </a:cubicBezTo>
                        <a:cubicBezTo>
                          <a:pt x="210" y="93"/>
                          <a:pt x="210" y="94"/>
                          <a:pt x="210" y="94"/>
                        </a:cubicBezTo>
                        <a:cubicBezTo>
                          <a:pt x="212" y="92"/>
                          <a:pt x="212" y="92"/>
                          <a:pt x="212" y="92"/>
                        </a:cubicBezTo>
                        <a:cubicBezTo>
                          <a:pt x="210" y="94"/>
                          <a:pt x="210" y="94"/>
                          <a:pt x="210" y="94"/>
                        </a:cubicBezTo>
                        <a:cubicBezTo>
                          <a:pt x="262" y="144"/>
                          <a:pt x="262" y="144"/>
                          <a:pt x="262" y="144"/>
                        </a:cubicBezTo>
                        <a:cubicBezTo>
                          <a:pt x="263" y="145"/>
                          <a:pt x="263" y="145"/>
                          <a:pt x="263" y="145"/>
                        </a:cubicBezTo>
                        <a:cubicBezTo>
                          <a:pt x="273" y="152"/>
                          <a:pt x="282" y="155"/>
                          <a:pt x="290" y="155"/>
                        </a:cubicBezTo>
                        <a:cubicBezTo>
                          <a:pt x="294" y="155"/>
                          <a:pt x="297" y="154"/>
                          <a:pt x="299" y="152"/>
                        </a:cubicBezTo>
                        <a:cubicBezTo>
                          <a:pt x="302" y="150"/>
                          <a:pt x="303" y="146"/>
                          <a:pt x="303" y="142"/>
                        </a:cubicBezTo>
                        <a:cubicBezTo>
                          <a:pt x="303" y="140"/>
                          <a:pt x="302" y="137"/>
                          <a:pt x="301" y="133"/>
                        </a:cubicBezTo>
                        <a:cubicBezTo>
                          <a:pt x="299" y="128"/>
                          <a:pt x="295" y="120"/>
                          <a:pt x="289" y="113"/>
                        </a:cubicBezTo>
                        <a:cubicBezTo>
                          <a:pt x="272" y="89"/>
                          <a:pt x="245" y="61"/>
                          <a:pt x="245" y="61"/>
                        </a:cubicBezTo>
                        <a:cubicBezTo>
                          <a:pt x="244" y="61"/>
                          <a:pt x="244" y="61"/>
                          <a:pt x="244" y="61"/>
                        </a:cubicBezTo>
                        <a:cubicBezTo>
                          <a:pt x="244" y="61"/>
                          <a:pt x="244" y="61"/>
                          <a:pt x="244" y="61"/>
                        </a:cubicBezTo>
                        <a:cubicBezTo>
                          <a:pt x="244" y="61"/>
                          <a:pt x="226" y="49"/>
                          <a:pt x="203" y="35"/>
                        </a:cubicBezTo>
                        <a:cubicBezTo>
                          <a:pt x="180" y="21"/>
                          <a:pt x="151" y="6"/>
                          <a:pt x="128" y="1"/>
                        </a:cubicBezTo>
                        <a:cubicBezTo>
                          <a:pt x="125" y="0"/>
                          <a:pt x="121" y="0"/>
                          <a:pt x="117" y="0"/>
                        </a:cubicBezTo>
                        <a:cubicBezTo>
                          <a:pt x="94" y="0"/>
                          <a:pt x="65" y="13"/>
                          <a:pt x="42" y="27"/>
                        </a:cubicBezTo>
                        <a:cubicBezTo>
                          <a:pt x="19" y="40"/>
                          <a:pt x="1" y="53"/>
                          <a:pt x="1" y="53"/>
                        </a:cubicBezTo>
                        <a:cubicBezTo>
                          <a:pt x="0" y="54"/>
                          <a:pt x="0" y="54"/>
                          <a:pt x="0" y="54"/>
                        </a:cubicBezTo>
                        <a:cubicBezTo>
                          <a:pt x="0" y="55"/>
                          <a:pt x="0" y="55"/>
                          <a:pt x="0" y="55"/>
                        </a:cubicBezTo>
                        <a:lnTo>
                          <a:pt x="2" y="55"/>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1" name="Freeform 90"/>
                  <p:cNvSpPr>
                    <a:spLocks/>
                  </p:cNvSpPr>
                  <p:nvPr/>
                </p:nvSpPr>
                <p:spPr bwMode="gray">
                  <a:xfrm>
                    <a:off x="4704" y="2897"/>
                    <a:ext cx="161" cy="219"/>
                  </a:xfrm>
                  <a:custGeom>
                    <a:avLst/>
                    <a:gdLst/>
                    <a:ahLst/>
                    <a:cxnLst>
                      <a:cxn ang="0">
                        <a:pos x="285" y="264"/>
                      </a:cxn>
                      <a:cxn ang="0">
                        <a:pos x="187" y="85"/>
                      </a:cxn>
                      <a:cxn ang="0">
                        <a:pos x="234" y="128"/>
                      </a:cxn>
                      <a:cxn ang="0">
                        <a:pos x="249" y="106"/>
                      </a:cxn>
                      <a:cxn ang="0">
                        <a:pos x="199" y="40"/>
                      </a:cxn>
                      <a:cxn ang="0">
                        <a:pos x="246" y="98"/>
                      </a:cxn>
                      <a:cxn ang="0">
                        <a:pos x="289" y="65"/>
                      </a:cxn>
                      <a:cxn ang="0">
                        <a:pos x="324" y="136"/>
                      </a:cxn>
                      <a:cxn ang="0">
                        <a:pos x="367" y="197"/>
                      </a:cxn>
                      <a:cxn ang="0">
                        <a:pos x="306" y="26"/>
                      </a:cxn>
                      <a:cxn ang="0">
                        <a:pos x="102" y="37"/>
                      </a:cxn>
                      <a:cxn ang="0">
                        <a:pos x="67" y="99"/>
                      </a:cxn>
                      <a:cxn ang="0">
                        <a:pos x="96" y="244"/>
                      </a:cxn>
                      <a:cxn ang="0">
                        <a:pos x="66" y="350"/>
                      </a:cxn>
                      <a:cxn ang="0">
                        <a:pos x="0" y="445"/>
                      </a:cxn>
                      <a:cxn ang="0">
                        <a:pos x="90" y="515"/>
                      </a:cxn>
                      <a:cxn ang="0">
                        <a:pos x="230" y="539"/>
                      </a:cxn>
                      <a:cxn ang="0">
                        <a:pos x="304" y="407"/>
                      </a:cxn>
                      <a:cxn ang="0">
                        <a:pos x="373" y="330"/>
                      </a:cxn>
                      <a:cxn ang="0">
                        <a:pos x="365" y="236"/>
                      </a:cxn>
                    </a:cxnLst>
                    <a:rect l="0" t="0" r="r" b="b"/>
                    <a:pathLst>
                      <a:path w="397" h="539">
                        <a:moveTo>
                          <a:pt x="285" y="264"/>
                        </a:moveTo>
                        <a:cubicBezTo>
                          <a:pt x="270" y="141"/>
                          <a:pt x="187" y="85"/>
                          <a:pt x="187" y="85"/>
                        </a:cubicBezTo>
                        <a:cubicBezTo>
                          <a:pt x="212" y="104"/>
                          <a:pt x="225" y="124"/>
                          <a:pt x="234" y="128"/>
                        </a:cubicBezTo>
                        <a:cubicBezTo>
                          <a:pt x="248" y="134"/>
                          <a:pt x="253" y="119"/>
                          <a:pt x="249" y="106"/>
                        </a:cubicBezTo>
                        <a:cubicBezTo>
                          <a:pt x="239" y="80"/>
                          <a:pt x="199" y="40"/>
                          <a:pt x="199" y="40"/>
                        </a:cubicBezTo>
                        <a:cubicBezTo>
                          <a:pt x="211" y="52"/>
                          <a:pt x="246" y="98"/>
                          <a:pt x="246" y="98"/>
                        </a:cubicBezTo>
                        <a:cubicBezTo>
                          <a:pt x="278" y="121"/>
                          <a:pt x="289" y="65"/>
                          <a:pt x="289" y="65"/>
                        </a:cubicBezTo>
                        <a:cubicBezTo>
                          <a:pt x="286" y="140"/>
                          <a:pt x="324" y="136"/>
                          <a:pt x="324" y="136"/>
                        </a:cubicBezTo>
                        <a:cubicBezTo>
                          <a:pt x="331" y="259"/>
                          <a:pt x="367" y="197"/>
                          <a:pt x="367" y="197"/>
                        </a:cubicBezTo>
                        <a:cubicBezTo>
                          <a:pt x="397" y="79"/>
                          <a:pt x="306" y="26"/>
                          <a:pt x="306" y="26"/>
                        </a:cubicBezTo>
                        <a:cubicBezTo>
                          <a:pt x="259" y="0"/>
                          <a:pt x="122" y="24"/>
                          <a:pt x="102" y="37"/>
                        </a:cubicBezTo>
                        <a:cubicBezTo>
                          <a:pt x="82" y="51"/>
                          <a:pt x="67" y="99"/>
                          <a:pt x="67" y="99"/>
                        </a:cubicBezTo>
                        <a:cubicBezTo>
                          <a:pt x="96" y="244"/>
                          <a:pt x="96" y="244"/>
                          <a:pt x="96" y="244"/>
                        </a:cubicBezTo>
                        <a:cubicBezTo>
                          <a:pt x="105" y="306"/>
                          <a:pt x="81" y="335"/>
                          <a:pt x="66" y="350"/>
                        </a:cubicBezTo>
                        <a:cubicBezTo>
                          <a:pt x="47" y="369"/>
                          <a:pt x="0" y="445"/>
                          <a:pt x="0" y="445"/>
                        </a:cubicBezTo>
                        <a:cubicBezTo>
                          <a:pt x="29" y="458"/>
                          <a:pt x="90" y="515"/>
                          <a:pt x="90" y="515"/>
                        </a:cubicBezTo>
                        <a:cubicBezTo>
                          <a:pt x="131" y="500"/>
                          <a:pt x="230" y="539"/>
                          <a:pt x="230" y="539"/>
                        </a:cubicBezTo>
                        <a:cubicBezTo>
                          <a:pt x="304" y="407"/>
                          <a:pt x="304" y="407"/>
                          <a:pt x="304" y="407"/>
                        </a:cubicBezTo>
                        <a:cubicBezTo>
                          <a:pt x="353" y="418"/>
                          <a:pt x="373" y="330"/>
                          <a:pt x="373" y="330"/>
                        </a:cubicBezTo>
                        <a:cubicBezTo>
                          <a:pt x="373" y="330"/>
                          <a:pt x="391" y="288"/>
                          <a:pt x="365" y="236"/>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2" name="Freeform 91"/>
                  <p:cNvSpPr>
                    <a:spLocks/>
                  </p:cNvSpPr>
                  <p:nvPr/>
                </p:nvSpPr>
                <p:spPr bwMode="gray">
                  <a:xfrm>
                    <a:off x="4703" y="2902"/>
                    <a:ext cx="155" cy="215"/>
                  </a:xfrm>
                  <a:custGeom>
                    <a:avLst/>
                    <a:gdLst/>
                    <a:ahLst/>
                    <a:cxnLst>
                      <a:cxn ang="0">
                        <a:pos x="190" y="71"/>
                      </a:cxn>
                      <a:cxn ang="0">
                        <a:pos x="227" y="112"/>
                      </a:cxn>
                      <a:cxn ang="0">
                        <a:pos x="251" y="115"/>
                      </a:cxn>
                      <a:cxn ang="0">
                        <a:pos x="224" y="50"/>
                      </a:cxn>
                      <a:cxn ang="0">
                        <a:pos x="228" y="63"/>
                      </a:cxn>
                      <a:cxn ang="0">
                        <a:pos x="247" y="87"/>
                      </a:cxn>
                      <a:cxn ang="0">
                        <a:pos x="278" y="87"/>
                      </a:cxn>
                      <a:cxn ang="0">
                        <a:pos x="291" y="53"/>
                      </a:cxn>
                      <a:cxn ang="0">
                        <a:pos x="304" y="116"/>
                      </a:cxn>
                      <a:cxn ang="0">
                        <a:pos x="326" y="124"/>
                      </a:cxn>
                      <a:cxn ang="0">
                        <a:pos x="341" y="198"/>
                      </a:cxn>
                      <a:cxn ang="0">
                        <a:pos x="371" y="186"/>
                      </a:cxn>
                      <a:cxn ang="0">
                        <a:pos x="377" y="139"/>
                      </a:cxn>
                      <a:cxn ang="0">
                        <a:pos x="241" y="0"/>
                      </a:cxn>
                      <a:cxn ang="0">
                        <a:pos x="103" y="24"/>
                      </a:cxn>
                      <a:cxn ang="0">
                        <a:pos x="66" y="87"/>
                      </a:cxn>
                      <a:cxn ang="0">
                        <a:pos x="96" y="232"/>
                      </a:cxn>
                      <a:cxn ang="0">
                        <a:pos x="48" y="360"/>
                      </a:cxn>
                      <a:cxn ang="0">
                        <a:pos x="2" y="435"/>
                      </a:cxn>
                      <a:cxn ang="0">
                        <a:pos x="85" y="499"/>
                      </a:cxn>
                      <a:cxn ang="0">
                        <a:pos x="93" y="505"/>
                      </a:cxn>
                      <a:cxn ang="0">
                        <a:pos x="220" y="524"/>
                      </a:cxn>
                      <a:cxn ang="0">
                        <a:pos x="233" y="529"/>
                      </a:cxn>
                      <a:cxn ang="0">
                        <a:pos x="305" y="397"/>
                      </a:cxn>
                      <a:cxn ang="0">
                        <a:pos x="369" y="343"/>
                      </a:cxn>
                      <a:cxn ang="0">
                        <a:pos x="377" y="318"/>
                      </a:cxn>
                      <a:cxn ang="0">
                        <a:pos x="365" y="225"/>
                      </a:cxn>
                      <a:cxn ang="0">
                        <a:pos x="374" y="314"/>
                      </a:cxn>
                      <a:cxn ang="0">
                        <a:pos x="373" y="317"/>
                      </a:cxn>
                      <a:cxn ang="0">
                        <a:pos x="373" y="318"/>
                      </a:cxn>
                      <a:cxn ang="0">
                        <a:pos x="314" y="394"/>
                      </a:cxn>
                      <a:cxn ang="0">
                        <a:pos x="230" y="526"/>
                      </a:cxn>
                      <a:cxn ang="0">
                        <a:pos x="192" y="511"/>
                      </a:cxn>
                      <a:cxn ang="0">
                        <a:pos x="92" y="503"/>
                      </a:cxn>
                      <a:cxn ang="0">
                        <a:pos x="29" y="448"/>
                      </a:cxn>
                      <a:cxn ang="0">
                        <a:pos x="4" y="434"/>
                      </a:cxn>
                      <a:cxn ang="0">
                        <a:pos x="70" y="339"/>
                      </a:cxn>
                      <a:cxn ang="0">
                        <a:pos x="100" y="232"/>
                      </a:cxn>
                      <a:cxn ang="0">
                        <a:pos x="70" y="88"/>
                      </a:cxn>
                      <a:cxn ang="0">
                        <a:pos x="105" y="27"/>
                      </a:cxn>
                      <a:cxn ang="0">
                        <a:pos x="307" y="16"/>
                      </a:cxn>
                      <a:cxn ang="0">
                        <a:pos x="373" y="139"/>
                      </a:cxn>
                      <a:cxn ang="0">
                        <a:pos x="367" y="184"/>
                      </a:cxn>
                      <a:cxn ang="0">
                        <a:pos x="356" y="196"/>
                      </a:cxn>
                      <a:cxn ang="0">
                        <a:pos x="334" y="174"/>
                      </a:cxn>
                      <a:cxn ang="0">
                        <a:pos x="325" y="122"/>
                      </a:cxn>
                      <a:cxn ang="0">
                        <a:pos x="307" y="113"/>
                      </a:cxn>
                      <a:cxn ang="0">
                        <a:pos x="289" y="53"/>
                      </a:cxn>
                      <a:cxn ang="0">
                        <a:pos x="274" y="85"/>
                      </a:cxn>
                      <a:cxn ang="0">
                        <a:pos x="248" y="86"/>
                      </a:cxn>
                      <a:cxn ang="0">
                        <a:pos x="203" y="27"/>
                      </a:cxn>
                      <a:cxn ang="0">
                        <a:pos x="225" y="58"/>
                      </a:cxn>
                      <a:cxn ang="0">
                        <a:pos x="248" y="112"/>
                      </a:cxn>
                      <a:cxn ang="0">
                        <a:pos x="230" y="109"/>
                      </a:cxn>
                      <a:cxn ang="0">
                        <a:pos x="188" y="75"/>
                      </a:cxn>
                      <a:cxn ang="0">
                        <a:pos x="289" y="251"/>
                      </a:cxn>
                    </a:cxnLst>
                    <a:rect l="0" t="0" r="r" b="b"/>
                    <a:pathLst>
                      <a:path w="383" h="529">
                        <a:moveTo>
                          <a:pt x="289" y="251"/>
                        </a:moveTo>
                        <a:cubicBezTo>
                          <a:pt x="281" y="190"/>
                          <a:pt x="257" y="145"/>
                          <a:pt x="234" y="115"/>
                        </a:cubicBezTo>
                        <a:cubicBezTo>
                          <a:pt x="211" y="86"/>
                          <a:pt x="190" y="72"/>
                          <a:pt x="190" y="71"/>
                        </a:cubicBezTo>
                        <a:cubicBezTo>
                          <a:pt x="188" y="75"/>
                          <a:pt x="188" y="75"/>
                          <a:pt x="188" y="75"/>
                        </a:cubicBezTo>
                        <a:cubicBezTo>
                          <a:pt x="200" y="84"/>
                          <a:pt x="210" y="94"/>
                          <a:pt x="217" y="102"/>
                        </a:cubicBezTo>
                        <a:cubicBezTo>
                          <a:pt x="221" y="106"/>
                          <a:pt x="224" y="109"/>
                          <a:pt x="227" y="112"/>
                        </a:cubicBezTo>
                        <a:cubicBezTo>
                          <a:pt x="230" y="115"/>
                          <a:pt x="233" y="117"/>
                          <a:pt x="235" y="118"/>
                        </a:cubicBezTo>
                        <a:cubicBezTo>
                          <a:pt x="238" y="119"/>
                          <a:pt x="240" y="120"/>
                          <a:pt x="242" y="120"/>
                        </a:cubicBezTo>
                        <a:cubicBezTo>
                          <a:pt x="246" y="120"/>
                          <a:pt x="249" y="118"/>
                          <a:pt x="251" y="115"/>
                        </a:cubicBezTo>
                        <a:cubicBezTo>
                          <a:pt x="253" y="112"/>
                          <a:pt x="254" y="108"/>
                          <a:pt x="254" y="103"/>
                        </a:cubicBezTo>
                        <a:cubicBezTo>
                          <a:pt x="254" y="100"/>
                          <a:pt x="254" y="97"/>
                          <a:pt x="252" y="93"/>
                        </a:cubicBezTo>
                        <a:cubicBezTo>
                          <a:pt x="247" y="80"/>
                          <a:pt x="235" y="64"/>
                          <a:pt x="224" y="50"/>
                        </a:cubicBezTo>
                        <a:cubicBezTo>
                          <a:pt x="213" y="37"/>
                          <a:pt x="203" y="27"/>
                          <a:pt x="203" y="27"/>
                        </a:cubicBezTo>
                        <a:cubicBezTo>
                          <a:pt x="200" y="30"/>
                          <a:pt x="200" y="30"/>
                          <a:pt x="200" y="30"/>
                        </a:cubicBezTo>
                        <a:cubicBezTo>
                          <a:pt x="206" y="36"/>
                          <a:pt x="218" y="50"/>
                          <a:pt x="228" y="63"/>
                        </a:cubicBezTo>
                        <a:cubicBezTo>
                          <a:pt x="233" y="69"/>
                          <a:pt x="238" y="75"/>
                          <a:pt x="241" y="80"/>
                        </a:cubicBezTo>
                        <a:cubicBezTo>
                          <a:pt x="245" y="84"/>
                          <a:pt x="247" y="87"/>
                          <a:pt x="247" y="87"/>
                        </a:cubicBezTo>
                        <a:cubicBezTo>
                          <a:pt x="247" y="87"/>
                          <a:pt x="247" y="87"/>
                          <a:pt x="247" y="87"/>
                        </a:cubicBezTo>
                        <a:cubicBezTo>
                          <a:pt x="247" y="87"/>
                          <a:pt x="247" y="87"/>
                          <a:pt x="247" y="87"/>
                        </a:cubicBezTo>
                        <a:cubicBezTo>
                          <a:pt x="253" y="92"/>
                          <a:pt x="258" y="93"/>
                          <a:pt x="263" y="93"/>
                        </a:cubicBezTo>
                        <a:cubicBezTo>
                          <a:pt x="269" y="93"/>
                          <a:pt x="274" y="91"/>
                          <a:pt x="278" y="87"/>
                        </a:cubicBezTo>
                        <a:cubicBezTo>
                          <a:pt x="283" y="81"/>
                          <a:pt x="287" y="73"/>
                          <a:pt x="289" y="66"/>
                        </a:cubicBezTo>
                        <a:cubicBezTo>
                          <a:pt x="292" y="59"/>
                          <a:pt x="293" y="53"/>
                          <a:pt x="293" y="53"/>
                        </a:cubicBezTo>
                        <a:cubicBezTo>
                          <a:pt x="291" y="53"/>
                          <a:pt x="291" y="53"/>
                          <a:pt x="291" y="53"/>
                        </a:cubicBezTo>
                        <a:cubicBezTo>
                          <a:pt x="289" y="53"/>
                          <a:pt x="289" y="53"/>
                          <a:pt x="289" y="53"/>
                        </a:cubicBezTo>
                        <a:cubicBezTo>
                          <a:pt x="289" y="55"/>
                          <a:pt x="289" y="58"/>
                          <a:pt x="289" y="60"/>
                        </a:cubicBezTo>
                        <a:cubicBezTo>
                          <a:pt x="289" y="91"/>
                          <a:pt x="296" y="107"/>
                          <a:pt x="304" y="116"/>
                        </a:cubicBezTo>
                        <a:cubicBezTo>
                          <a:pt x="312" y="125"/>
                          <a:pt x="321" y="126"/>
                          <a:pt x="324" y="126"/>
                        </a:cubicBezTo>
                        <a:cubicBezTo>
                          <a:pt x="325" y="126"/>
                          <a:pt x="326" y="126"/>
                          <a:pt x="326" y="126"/>
                        </a:cubicBezTo>
                        <a:cubicBezTo>
                          <a:pt x="326" y="124"/>
                          <a:pt x="326" y="124"/>
                          <a:pt x="326" y="124"/>
                        </a:cubicBezTo>
                        <a:cubicBezTo>
                          <a:pt x="324" y="124"/>
                          <a:pt x="324" y="124"/>
                          <a:pt x="324" y="124"/>
                        </a:cubicBezTo>
                        <a:cubicBezTo>
                          <a:pt x="325" y="155"/>
                          <a:pt x="329" y="174"/>
                          <a:pt x="334" y="186"/>
                        </a:cubicBezTo>
                        <a:cubicBezTo>
                          <a:pt x="336" y="192"/>
                          <a:pt x="338" y="196"/>
                          <a:pt x="341" y="198"/>
                        </a:cubicBezTo>
                        <a:cubicBezTo>
                          <a:pt x="344" y="201"/>
                          <a:pt x="347" y="202"/>
                          <a:pt x="350" y="202"/>
                        </a:cubicBezTo>
                        <a:cubicBezTo>
                          <a:pt x="353" y="202"/>
                          <a:pt x="356" y="201"/>
                          <a:pt x="358" y="199"/>
                        </a:cubicBezTo>
                        <a:cubicBezTo>
                          <a:pt x="365" y="195"/>
                          <a:pt x="371" y="186"/>
                          <a:pt x="371" y="186"/>
                        </a:cubicBezTo>
                        <a:cubicBezTo>
                          <a:pt x="371" y="185"/>
                          <a:pt x="371" y="185"/>
                          <a:pt x="371" y="185"/>
                        </a:cubicBezTo>
                        <a:cubicBezTo>
                          <a:pt x="371" y="185"/>
                          <a:pt x="371" y="185"/>
                          <a:pt x="371" y="185"/>
                        </a:cubicBezTo>
                        <a:cubicBezTo>
                          <a:pt x="375" y="168"/>
                          <a:pt x="377" y="153"/>
                          <a:pt x="377" y="139"/>
                        </a:cubicBezTo>
                        <a:cubicBezTo>
                          <a:pt x="377" y="95"/>
                          <a:pt x="360" y="64"/>
                          <a:pt x="343" y="43"/>
                        </a:cubicBezTo>
                        <a:cubicBezTo>
                          <a:pt x="326" y="22"/>
                          <a:pt x="309" y="12"/>
                          <a:pt x="309" y="12"/>
                        </a:cubicBezTo>
                        <a:cubicBezTo>
                          <a:pt x="293" y="3"/>
                          <a:pt x="268" y="0"/>
                          <a:pt x="241" y="0"/>
                        </a:cubicBezTo>
                        <a:cubicBezTo>
                          <a:pt x="213" y="0"/>
                          <a:pt x="182" y="4"/>
                          <a:pt x="156" y="8"/>
                        </a:cubicBezTo>
                        <a:cubicBezTo>
                          <a:pt x="143" y="11"/>
                          <a:pt x="132" y="13"/>
                          <a:pt x="123" y="16"/>
                        </a:cubicBezTo>
                        <a:cubicBezTo>
                          <a:pt x="114" y="19"/>
                          <a:pt x="107" y="21"/>
                          <a:pt x="103" y="24"/>
                        </a:cubicBezTo>
                        <a:cubicBezTo>
                          <a:pt x="93" y="31"/>
                          <a:pt x="84" y="47"/>
                          <a:pt x="77" y="61"/>
                        </a:cubicBezTo>
                        <a:cubicBezTo>
                          <a:pt x="71" y="74"/>
                          <a:pt x="67" y="87"/>
                          <a:pt x="67" y="87"/>
                        </a:cubicBezTo>
                        <a:cubicBezTo>
                          <a:pt x="66" y="87"/>
                          <a:pt x="66" y="87"/>
                          <a:pt x="66" y="87"/>
                        </a:cubicBezTo>
                        <a:cubicBezTo>
                          <a:pt x="96" y="233"/>
                          <a:pt x="96" y="233"/>
                          <a:pt x="96" y="233"/>
                        </a:cubicBezTo>
                        <a:cubicBezTo>
                          <a:pt x="98" y="232"/>
                          <a:pt x="98" y="232"/>
                          <a:pt x="98" y="232"/>
                        </a:cubicBezTo>
                        <a:cubicBezTo>
                          <a:pt x="96" y="232"/>
                          <a:pt x="96" y="232"/>
                          <a:pt x="96" y="232"/>
                        </a:cubicBezTo>
                        <a:cubicBezTo>
                          <a:pt x="97" y="242"/>
                          <a:pt x="98" y="251"/>
                          <a:pt x="98" y="259"/>
                        </a:cubicBezTo>
                        <a:cubicBezTo>
                          <a:pt x="98" y="302"/>
                          <a:pt x="79" y="324"/>
                          <a:pt x="67" y="336"/>
                        </a:cubicBezTo>
                        <a:cubicBezTo>
                          <a:pt x="62" y="341"/>
                          <a:pt x="55" y="350"/>
                          <a:pt x="48" y="360"/>
                        </a:cubicBezTo>
                        <a:cubicBezTo>
                          <a:pt x="27" y="389"/>
                          <a:pt x="1" y="432"/>
                          <a:pt x="1" y="432"/>
                        </a:cubicBezTo>
                        <a:cubicBezTo>
                          <a:pt x="0" y="434"/>
                          <a:pt x="0" y="434"/>
                          <a:pt x="0" y="434"/>
                        </a:cubicBezTo>
                        <a:cubicBezTo>
                          <a:pt x="2" y="435"/>
                          <a:pt x="2" y="435"/>
                          <a:pt x="2" y="435"/>
                        </a:cubicBezTo>
                        <a:cubicBezTo>
                          <a:pt x="8" y="438"/>
                          <a:pt x="17" y="444"/>
                          <a:pt x="27" y="451"/>
                        </a:cubicBezTo>
                        <a:cubicBezTo>
                          <a:pt x="42" y="462"/>
                          <a:pt x="57" y="475"/>
                          <a:pt x="70" y="486"/>
                        </a:cubicBezTo>
                        <a:cubicBezTo>
                          <a:pt x="76" y="491"/>
                          <a:pt x="81" y="496"/>
                          <a:pt x="85" y="499"/>
                        </a:cubicBezTo>
                        <a:cubicBezTo>
                          <a:pt x="89" y="503"/>
                          <a:pt x="91" y="505"/>
                          <a:pt x="91" y="505"/>
                        </a:cubicBezTo>
                        <a:cubicBezTo>
                          <a:pt x="92" y="506"/>
                          <a:pt x="92" y="506"/>
                          <a:pt x="92" y="506"/>
                        </a:cubicBezTo>
                        <a:cubicBezTo>
                          <a:pt x="93" y="505"/>
                          <a:pt x="93" y="505"/>
                          <a:pt x="93" y="505"/>
                        </a:cubicBezTo>
                        <a:cubicBezTo>
                          <a:pt x="99" y="503"/>
                          <a:pt x="107" y="502"/>
                          <a:pt x="117" y="502"/>
                        </a:cubicBezTo>
                        <a:cubicBezTo>
                          <a:pt x="139" y="502"/>
                          <a:pt x="168" y="508"/>
                          <a:pt x="191" y="515"/>
                        </a:cubicBezTo>
                        <a:cubicBezTo>
                          <a:pt x="202" y="518"/>
                          <a:pt x="212" y="522"/>
                          <a:pt x="220" y="524"/>
                        </a:cubicBezTo>
                        <a:cubicBezTo>
                          <a:pt x="223" y="525"/>
                          <a:pt x="226" y="527"/>
                          <a:pt x="228" y="527"/>
                        </a:cubicBezTo>
                        <a:cubicBezTo>
                          <a:pt x="230" y="528"/>
                          <a:pt x="231" y="528"/>
                          <a:pt x="231" y="528"/>
                        </a:cubicBezTo>
                        <a:cubicBezTo>
                          <a:pt x="233" y="529"/>
                          <a:pt x="233" y="529"/>
                          <a:pt x="233" y="529"/>
                        </a:cubicBezTo>
                        <a:cubicBezTo>
                          <a:pt x="307" y="396"/>
                          <a:pt x="307" y="396"/>
                          <a:pt x="307" y="396"/>
                        </a:cubicBezTo>
                        <a:cubicBezTo>
                          <a:pt x="306" y="395"/>
                          <a:pt x="306" y="395"/>
                          <a:pt x="306" y="395"/>
                        </a:cubicBezTo>
                        <a:cubicBezTo>
                          <a:pt x="305" y="397"/>
                          <a:pt x="305" y="397"/>
                          <a:pt x="305" y="397"/>
                        </a:cubicBezTo>
                        <a:cubicBezTo>
                          <a:pt x="308" y="397"/>
                          <a:pt x="311" y="398"/>
                          <a:pt x="314" y="398"/>
                        </a:cubicBezTo>
                        <a:cubicBezTo>
                          <a:pt x="325" y="398"/>
                          <a:pt x="335" y="393"/>
                          <a:pt x="343" y="385"/>
                        </a:cubicBezTo>
                        <a:cubicBezTo>
                          <a:pt x="355" y="374"/>
                          <a:pt x="363" y="357"/>
                          <a:pt x="369" y="343"/>
                        </a:cubicBezTo>
                        <a:cubicBezTo>
                          <a:pt x="374" y="329"/>
                          <a:pt x="377" y="318"/>
                          <a:pt x="377" y="318"/>
                        </a:cubicBezTo>
                        <a:cubicBezTo>
                          <a:pt x="375" y="318"/>
                          <a:pt x="375" y="318"/>
                          <a:pt x="375" y="318"/>
                        </a:cubicBezTo>
                        <a:cubicBezTo>
                          <a:pt x="377" y="318"/>
                          <a:pt x="377" y="318"/>
                          <a:pt x="377" y="318"/>
                        </a:cubicBezTo>
                        <a:cubicBezTo>
                          <a:pt x="377" y="318"/>
                          <a:pt x="383" y="304"/>
                          <a:pt x="383" y="281"/>
                        </a:cubicBezTo>
                        <a:cubicBezTo>
                          <a:pt x="383" y="265"/>
                          <a:pt x="380" y="245"/>
                          <a:pt x="369" y="223"/>
                        </a:cubicBezTo>
                        <a:cubicBezTo>
                          <a:pt x="365" y="225"/>
                          <a:pt x="365" y="225"/>
                          <a:pt x="365" y="225"/>
                        </a:cubicBezTo>
                        <a:cubicBezTo>
                          <a:pt x="376" y="246"/>
                          <a:pt x="379" y="266"/>
                          <a:pt x="379" y="281"/>
                        </a:cubicBezTo>
                        <a:cubicBezTo>
                          <a:pt x="379" y="292"/>
                          <a:pt x="377" y="301"/>
                          <a:pt x="376" y="307"/>
                        </a:cubicBezTo>
                        <a:cubicBezTo>
                          <a:pt x="375" y="310"/>
                          <a:pt x="375" y="313"/>
                          <a:pt x="374" y="314"/>
                        </a:cubicBezTo>
                        <a:cubicBezTo>
                          <a:pt x="374" y="315"/>
                          <a:pt x="373" y="316"/>
                          <a:pt x="373" y="316"/>
                        </a:cubicBezTo>
                        <a:cubicBezTo>
                          <a:pt x="373" y="317"/>
                          <a:pt x="373" y="317"/>
                          <a:pt x="373" y="317"/>
                        </a:cubicBezTo>
                        <a:cubicBezTo>
                          <a:pt x="373" y="317"/>
                          <a:pt x="373" y="317"/>
                          <a:pt x="373" y="317"/>
                        </a:cubicBezTo>
                        <a:cubicBezTo>
                          <a:pt x="373" y="317"/>
                          <a:pt x="373" y="317"/>
                          <a:pt x="373" y="317"/>
                        </a:cubicBezTo>
                        <a:cubicBezTo>
                          <a:pt x="373" y="317"/>
                          <a:pt x="373" y="317"/>
                          <a:pt x="373" y="317"/>
                        </a:cubicBezTo>
                        <a:cubicBezTo>
                          <a:pt x="373" y="317"/>
                          <a:pt x="373" y="317"/>
                          <a:pt x="373" y="318"/>
                        </a:cubicBezTo>
                        <a:cubicBezTo>
                          <a:pt x="372" y="322"/>
                          <a:pt x="367" y="341"/>
                          <a:pt x="357" y="359"/>
                        </a:cubicBezTo>
                        <a:cubicBezTo>
                          <a:pt x="352" y="368"/>
                          <a:pt x="346" y="377"/>
                          <a:pt x="339" y="383"/>
                        </a:cubicBezTo>
                        <a:cubicBezTo>
                          <a:pt x="332" y="390"/>
                          <a:pt x="323" y="394"/>
                          <a:pt x="314" y="394"/>
                        </a:cubicBezTo>
                        <a:cubicBezTo>
                          <a:pt x="311" y="394"/>
                          <a:pt x="309" y="393"/>
                          <a:pt x="306" y="393"/>
                        </a:cubicBezTo>
                        <a:cubicBezTo>
                          <a:pt x="305" y="393"/>
                          <a:pt x="305" y="393"/>
                          <a:pt x="305" y="393"/>
                        </a:cubicBezTo>
                        <a:cubicBezTo>
                          <a:pt x="230" y="526"/>
                          <a:pt x="230" y="526"/>
                          <a:pt x="230" y="526"/>
                        </a:cubicBezTo>
                        <a:cubicBezTo>
                          <a:pt x="232" y="527"/>
                          <a:pt x="232" y="527"/>
                          <a:pt x="232" y="527"/>
                        </a:cubicBezTo>
                        <a:cubicBezTo>
                          <a:pt x="232" y="525"/>
                          <a:pt x="232" y="525"/>
                          <a:pt x="232" y="525"/>
                        </a:cubicBezTo>
                        <a:cubicBezTo>
                          <a:pt x="232" y="525"/>
                          <a:pt x="215" y="518"/>
                          <a:pt x="192" y="511"/>
                        </a:cubicBezTo>
                        <a:cubicBezTo>
                          <a:pt x="169" y="505"/>
                          <a:pt x="140" y="498"/>
                          <a:pt x="117" y="498"/>
                        </a:cubicBezTo>
                        <a:cubicBezTo>
                          <a:pt x="107" y="498"/>
                          <a:pt x="98" y="499"/>
                          <a:pt x="91" y="502"/>
                        </a:cubicBezTo>
                        <a:cubicBezTo>
                          <a:pt x="92" y="503"/>
                          <a:pt x="92" y="503"/>
                          <a:pt x="92" y="503"/>
                        </a:cubicBezTo>
                        <a:cubicBezTo>
                          <a:pt x="93" y="502"/>
                          <a:pt x="93" y="502"/>
                          <a:pt x="93" y="502"/>
                        </a:cubicBezTo>
                        <a:cubicBezTo>
                          <a:pt x="93" y="502"/>
                          <a:pt x="78" y="488"/>
                          <a:pt x="59" y="471"/>
                        </a:cubicBezTo>
                        <a:cubicBezTo>
                          <a:pt x="50" y="463"/>
                          <a:pt x="39" y="455"/>
                          <a:pt x="29" y="448"/>
                        </a:cubicBezTo>
                        <a:cubicBezTo>
                          <a:pt x="20" y="441"/>
                          <a:pt x="11" y="435"/>
                          <a:pt x="3" y="431"/>
                        </a:cubicBezTo>
                        <a:cubicBezTo>
                          <a:pt x="2" y="433"/>
                          <a:pt x="2" y="433"/>
                          <a:pt x="2" y="433"/>
                        </a:cubicBezTo>
                        <a:cubicBezTo>
                          <a:pt x="4" y="434"/>
                          <a:pt x="4" y="434"/>
                          <a:pt x="4" y="434"/>
                        </a:cubicBezTo>
                        <a:cubicBezTo>
                          <a:pt x="4" y="434"/>
                          <a:pt x="5" y="433"/>
                          <a:pt x="6" y="431"/>
                        </a:cubicBezTo>
                        <a:cubicBezTo>
                          <a:pt x="11" y="424"/>
                          <a:pt x="23" y="405"/>
                          <a:pt x="35" y="386"/>
                        </a:cubicBezTo>
                        <a:cubicBezTo>
                          <a:pt x="48" y="367"/>
                          <a:pt x="62" y="347"/>
                          <a:pt x="70" y="339"/>
                        </a:cubicBezTo>
                        <a:cubicBezTo>
                          <a:pt x="82" y="326"/>
                          <a:pt x="102" y="303"/>
                          <a:pt x="102" y="259"/>
                        </a:cubicBezTo>
                        <a:cubicBezTo>
                          <a:pt x="102" y="251"/>
                          <a:pt x="101" y="242"/>
                          <a:pt x="100" y="232"/>
                        </a:cubicBezTo>
                        <a:cubicBezTo>
                          <a:pt x="100" y="232"/>
                          <a:pt x="100" y="232"/>
                          <a:pt x="100" y="232"/>
                        </a:cubicBezTo>
                        <a:cubicBezTo>
                          <a:pt x="70" y="87"/>
                          <a:pt x="70" y="87"/>
                          <a:pt x="70" y="87"/>
                        </a:cubicBezTo>
                        <a:cubicBezTo>
                          <a:pt x="69" y="87"/>
                          <a:pt x="69" y="87"/>
                          <a:pt x="69" y="87"/>
                        </a:cubicBezTo>
                        <a:cubicBezTo>
                          <a:pt x="70" y="88"/>
                          <a:pt x="70" y="88"/>
                          <a:pt x="70" y="88"/>
                        </a:cubicBezTo>
                        <a:cubicBezTo>
                          <a:pt x="70" y="88"/>
                          <a:pt x="71" y="87"/>
                          <a:pt x="71" y="86"/>
                        </a:cubicBezTo>
                        <a:cubicBezTo>
                          <a:pt x="73" y="81"/>
                          <a:pt x="77" y="69"/>
                          <a:pt x="83" y="57"/>
                        </a:cubicBezTo>
                        <a:cubicBezTo>
                          <a:pt x="89" y="45"/>
                          <a:pt x="97" y="33"/>
                          <a:pt x="105" y="27"/>
                        </a:cubicBezTo>
                        <a:cubicBezTo>
                          <a:pt x="108" y="25"/>
                          <a:pt x="115" y="22"/>
                          <a:pt x="124" y="20"/>
                        </a:cubicBezTo>
                        <a:cubicBezTo>
                          <a:pt x="151" y="12"/>
                          <a:pt x="199" y="4"/>
                          <a:pt x="241" y="4"/>
                        </a:cubicBezTo>
                        <a:cubicBezTo>
                          <a:pt x="268" y="4"/>
                          <a:pt x="292" y="8"/>
                          <a:pt x="307" y="16"/>
                        </a:cubicBezTo>
                        <a:cubicBezTo>
                          <a:pt x="307" y="16"/>
                          <a:pt x="307" y="16"/>
                          <a:pt x="307" y="16"/>
                        </a:cubicBezTo>
                        <a:cubicBezTo>
                          <a:pt x="309" y="17"/>
                          <a:pt x="325" y="27"/>
                          <a:pt x="341" y="47"/>
                        </a:cubicBezTo>
                        <a:cubicBezTo>
                          <a:pt x="357" y="68"/>
                          <a:pt x="373" y="98"/>
                          <a:pt x="373" y="139"/>
                        </a:cubicBezTo>
                        <a:cubicBezTo>
                          <a:pt x="373" y="152"/>
                          <a:pt x="371" y="168"/>
                          <a:pt x="367" y="184"/>
                        </a:cubicBezTo>
                        <a:cubicBezTo>
                          <a:pt x="369" y="185"/>
                          <a:pt x="369" y="185"/>
                          <a:pt x="369" y="185"/>
                        </a:cubicBezTo>
                        <a:cubicBezTo>
                          <a:pt x="367" y="184"/>
                          <a:pt x="367" y="184"/>
                          <a:pt x="367" y="184"/>
                        </a:cubicBezTo>
                        <a:cubicBezTo>
                          <a:pt x="367" y="184"/>
                          <a:pt x="367" y="184"/>
                          <a:pt x="367" y="184"/>
                        </a:cubicBezTo>
                        <a:cubicBezTo>
                          <a:pt x="367" y="185"/>
                          <a:pt x="364" y="188"/>
                          <a:pt x="361" y="192"/>
                        </a:cubicBezTo>
                        <a:cubicBezTo>
                          <a:pt x="359" y="194"/>
                          <a:pt x="358" y="195"/>
                          <a:pt x="356" y="196"/>
                        </a:cubicBezTo>
                        <a:cubicBezTo>
                          <a:pt x="354" y="198"/>
                          <a:pt x="352" y="198"/>
                          <a:pt x="350" y="198"/>
                        </a:cubicBezTo>
                        <a:cubicBezTo>
                          <a:pt x="348" y="198"/>
                          <a:pt x="346" y="198"/>
                          <a:pt x="344" y="195"/>
                        </a:cubicBezTo>
                        <a:cubicBezTo>
                          <a:pt x="341" y="192"/>
                          <a:pt x="337" y="186"/>
                          <a:pt x="334" y="174"/>
                        </a:cubicBezTo>
                        <a:cubicBezTo>
                          <a:pt x="331" y="163"/>
                          <a:pt x="329" y="147"/>
                          <a:pt x="328" y="124"/>
                        </a:cubicBezTo>
                        <a:cubicBezTo>
                          <a:pt x="327" y="122"/>
                          <a:pt x="327" y="122"/>
                          <a:pt x="327" y="122"/>
                        </a:cubicBezTo>
                        <a:cubicBezTo>
                          <a:pt x="325" y="122"/>
                          <a:pt x="325" y="122"/>
                          <a:pt x="325" y="122"/>
                        </a:cubicBezTo>
                        <a:cubicBezTo>
                          <a:pt x="325" y="122"/>
                          <a:pt x="325" y="122"/>
                          <a:pt x="325" y="122"/>
                        </a:cubicBezTo>
                        <a:cubicBezTo>
                          <a:pt x="325" y="122"/>
                          <a:pt x="325" y="122"/>
                          <a:pt x="324" y="122"/>
                        </a:cubicBezTo>
                        <a:cubicBezTo>
                          <a:pt x="322" y="122"/>
                          <a:pt x="314" y="121"/>
                          <a:pt x="307" y="113"/>
                        </a:cubicBezTo>
                        <a:cubicBezTo>
                          <a:pt x="300" y="105"/>
                          <a:pt x="293" y="90"/>
                          <a:pt x="293" y="60"/>
                        </a:cubicBezTo>
                        <a:cubicBezTo>
                          <a:pt x="293" y="58"/>
                          <a:pt x="293" y="55"/>
                          <a:pt x="293" y="53"/>
                        </a:cubicBezTo>
                        <a:cubicBezTo>
                          <a:pt x="289" y="53"/>
                          <a:pt x="289" y="53"/>
                          <a:pt x="289" y="53"/>
                        </a:cubicBezTo>
                        <a:cubicBezTo>
                          <a:pt x="289" y="53"/>
                          <a:pt x="289" y="53"/>
                          <a:pt x="289" y="53"/>
                        </a:cubicBezTo>
                        <a:cubicBezTo>
                          <a:pt x="289" y="55"/>
                          <a:pt x="286" y="64"/>
                          <a:pt x="282" y="73"/>
                        </a:cubicBezTo>
                        <a:cubicBezTo>
                          <a:pt x="280" y="77"/>
                          <a:pt x="277" y="82"/>
                          <a:pt x="274" y="85"/>
                        </a:cubicBezTo>
                        <a:cubicBezTo>
                          <a:pt x="271" y="88"/>
                          <a:pt x="267" y="89"/>
                          <a:pt x="263" y="89"/>
                        </a:cubicBezTo>
                        <a:cubicBezTo>
                          <a:pt x="259" y="89"/>
                          <a:pt x="255" y="88"/>
                          <a:pt x="250" y="84"/>
                        </a:cubicBezTo>
                        <a:cubicBezTo>
                          <a:pt x="248" y="86"/>
                          <a:pt x="248" y="86"/>
                          <a:pt x="248" y="86"/>
                        </a:cubicBezTo>
                        <a:cubicBezTo>
                          <a:pt x="250" y="84"/>
                          <a:pt x="250" y="84"/>
                          <a:pt x="250" y="84"/>
                        </a:cubicBezTo>
                        <a:cubicBezTo>
                          <a:pt x="250" y="84"/>
                          <a:pt x="241" y="73"/>
                          <a:pt x="231" y="60"/>
                        </a:cubicBezTo>
                        <a:cubicBezTo>
                          <a:pt x="221" y="47"/>
                          <a:pt x="209" y="33"/>
                          <a:pt x="203" y="27"/>
                        </a:cubicBezTo>
                        <a:cubicBezTo>
                          <a:pt x="200" y="30"/>
                          <a:pt x="200" y="30"/>
                          <a:pt x="200" y="30"/>
                        </a:cubicBezTo>
                        <a:cubicBezTo>
                          <a:pt x="200" y="30"/>
                          <a:pt x="201" y="30"/>
                          <a:pt x="202" y="31"/>
                        </a:cubicBezTo>
                        <a:cubicBezTo>
                          <a:pt x="206" y="35"/>
                          <a:pt x="215" y="46"/>
                          <a:pt x="225" y="58"/>
                        </a:cubicBezTo>
                        <a:cubicBezTo>
                          <a:pt x="235" y="70"/>
                          <a:pt x="245" y="84"/>
                          <a:pt x="249" y="95"/>
                        </a:cubicBezTo>
                        <a:cubicBezTo>
                          <a:pt x="250" y="98"/>
                          <a:pt x="250" y="101"/>
                          <a:pt x="250" y="103"/>
                        </a:cubicBezTo>
                        <a:cubicBezTo>
                          <a:pt x="250" y="107"/>
                          <a:pt x="249" y="110"/>
                          <a:pt x="248" y="112"/>
                        </a:cubicBezTo>
                        <a:cubicBezTo>
                          <a:pt x="246" y="115"/>
                          <a:pt x="244" y="116"/>
                          <a:pt x="242" y="116"/>
                        </a:cubicBezTo>
                        <a:cubicBezTo>
                          <a:pt x="240" y="116"/>
                          <a:pt x="239" y="115"/>
                          <a:pt x="237" y="115"/>
                        </a:cubicBezTo>
                        <a:cubicBezTo>
                          <a:pt x="235" y="114"/>
                          <a:pt x="232" y="112"/>
                          <a:pt x="230" y="109"/>
                        </a:cubicBezTo>
                        <a:cubicBezTo>
                          <a:pt x="221" y="101"/>
                          <a:pt x="209" y="86"/>
                          <a:pt x="190" y="72"/>
                        </a:cubicBezTo>
                        <a:cubicBezTo>
                          <a:pt x="189" y="73"/>
                          <a:pt x="189" y="73"/>
                          <a:pt x="189" y="73"/>
                        </a:cubicBezTo>
                        <a:cubicBezTo>
                          <a:pt x="188" y="75"/>
                          <a:pt x="188" y="75"/>
                          <a:pt x="188" y="75"/>
                        </a:cubicBezTo>
                        <a:cubicBezTo>
                          <a:pt x="188" y="75"/>
                          <a:pt x="188" y="75"/>
                          <a:pt x="188" y="75"/>
                        </a:cubicBezTo>
                        <a:cubicBezTo>
                          <a:pt x="193" y="78"/>
                          <a:pt x="270" y="134"/>
                          <a:pt x="285" y="252"/>
                        </a:cubicBezTo>
                        <a:cubicBezTo>
                          <a:pt x="289" y="251"/>
                          <a:pt x="289" y="251"/>
                          <a:pt x="289" y="251"/>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3" name="Freeform 92"/>
                  <p:cNvSpPr>
                    <a:spLocks/>
                  </p:cNvSpPr>
                  <p:nvPr/>
                </p:nvSpPr>
                <p:spPr bwMode="gray">
                  <a:xfrm>
                    <a:off x="4684" y="3103"/>
                    <a:ext cx="119" cy="132"/>
                  </a:xfrm>
                  <a:custGeom>
                    <a:avLst/>
                    <a:gdLst/>
                    <a:ahLst/>
                    <a:cxnLst>
                      <a:cxn ang="0">
                        <a:pos x="144" y="0"/>
                      </a:cxn>
                      <a:cxn ang="0">
                        <a:pos x="283" y="23"/>
                      </a:cxn>
                      <a:cxn ang="0">
                        <a:pos x="282" y="49"/>
                      </a:cxn>
                      <a:cxn ang="0">
                        <a:pos x="231" y="154"/>
                      </a:cxn>
                      <a:cxn ang="0">
                        <a:pos x="171" y="323"/>
                      </a:cxn>
                      <a:cxn ang="0">
                        <a:pos x="17" y="299"/>
                      </a:cxn>
                      <a:cxn ang="0">
                        <a:pos x="0" y="258"/>
                      </a:cxn>
                      <a:cxn ang="0">
                        <a:pos x="144" y="0"/>
                      </a:cxn>
                    </a:cxnLst>
                    <a:rect l="0" t="0" r="r" b="b"/>
                    <a:pathLst>
                      <a:path w="294" h="323">
                        <a:moveTo>
                          <a:pt x="144" y="0"/>
                        </a:moveTo>
                        <a:cubicBezTo>
                          <a:pt x="144" y="0"/>
                          <a:pt x="271" y="3"/>
                          <a:pt x="283" y="23"/>
                        </a:cubicBezTo>
                        <a:cubicBezTo>
                          <a:pt x="283" y="23"/>
                          <a:pt x="294" y="38"/>
                          <a:pt x="282" y="49"/>
                        </a:cubicBezTo>
                        <a:cubicBezTo>
                          <a:pt x="282" y="49"/>
                          <a:pt x="238" y="142"/>
                          <a:pt x="231" y="154"/>
                        </a:cubicBezTo>
                        <a:cubicBezTo>
                          <a:pt x="224" y="165"/>
                          <a:pt x="208" y="251"/>
                          <a:pt x="171" y="323"/>
                        </a:cubicBezTo>
                        <a:cubicBezTo>
                          <a:pt x="171" y="323"/>
                          <a:pt x="36" y="320"/>
                          <a:pt x="17" y="299"/>
                        </a:cubicBezTo>
                        <a:cubicBezTo>
                          <a:pt x="0" y="258"/>
                          <a:pt x="0" y="258"/>
                          <a:pt x="0" y="258"/>
                        </a:cubicBezTo>
                        <a:lnTo>
                          <a:pt x="144"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4" name="Freeform 93"/>
                  <p:cNvSpPr>
                    <a:spLocks/>
                  </p:cNvSpPr>
                  <p:nvPr/>
                </p:nvSpPr>
                <p:spPr bwMode="gray">
                  <a:xfrm>
                    <a:off x="4637" y="3073"/>
                    <a:ext cx="107" cy="148"/>
                  </a:xfrm>
                  <a:custGeom>
                    <a:avLst/>
                    <a:gdLst/>
                    <a:ahLst/>
                    <a:cxnLst>
                      <a:cxn ang="0">
                        <a:pos x="163" y="0"/>
                      </a:cxn>
                      <a:cxn ang="0">
                        <a:pos x="260" y="75"/>
                      </a:cxn>
                      <a:cxn ang="0">
                        <a:pos x="264" y="212"/>
                      </a:cxn>
                      <a:cxn ang="0">
                        <a:pos x="108" y="364"/>
                      </a:cxn>
                      <a:cxn ang="0">
                        <a:pos x="0" y="272"/>
                      </a:cxn>
                      <a:cxn ang="0">
                        <a:pos x="163" y="0"/>
                      </a:cxn>
                    </a:cxnLst>
                    <a:rect l="0" t="0" r="r" b="b"/>
                    <a:pathLst>
                      <a:path w="265" h="364">
                        <a:moveTo>
                          <a:pt x="163" y="0"/>
                        </a:moveTo>
                        <a:cubicBezTo>
                          <a:pt x="163" y="0"/>
                          <a:pt x="253" y="50"/>
                          <a:pt x="260" y="75"/>
                        </a:cubicBezTo>
                        <a:cubicBezTo>
                          <a:pt x="260" y="75"/>
                          <a:pt x="265" y="199"/>
                          <a:pt x="264" y="212"/>
                        </a:cubicBezTo>
                        <a:cubicBezTo>
                          <a:pt x="263" y="225"/>
                          <a:pt x="160" y="351"/>
                          <a:pt x="108" y="364"/>
                        </a:cubicBezTo>
                        <a:cubicBezTo>
                          <a:pt x="108" y="364"/>
                          <a:pt x="5" y="288"/>
                          <a:pt x="0" y="272"/>
                        </a:cubicBezTo>
                        <a:cubicBezTo>
                          <a:pt x="0" y="272"/>
                          <a:pt x="143" y="46"/>
                          <a:pt x="163"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5" name="Freeform 94"/>
                  <p:cNvSpPr>
                    <a:spLocks/>
                  </p:cNvSpPr>
                  <p:nvPr/>
                </p:nvSpPr>
                <p:spPr bwMode="gray">
                  <a:xfrm>
                    <a:off x="4742" y="3162"/>
                    <a:ext cx="21" cy="21"/>
                  </a:xfrm>
                  <a:custGeom>
                    <a:avLst/>
                    <a:gdLst/>
                    <a:ahLst/>
                    <a:cxnLst>
                      <a:cxn ang="0">
                        <a:pos x="3" y="33"/>
                      </a:cxn>
                      <a:cxn ang="0">
                        <a:pos x="19" y="4"/>
                      </a:cxn>
                      <a:cxn ang="0">
                        <a:pos x="48" y="19"/>
                      </a:cxn>
                      <a:cxn ang="0">
                        <a:pos x="33" y="48"/>
                      </a:cxn>
                      <a:cxn ang="0">
                        <a:pos x="3" y="33"/>
                      </a:cxn>
                    </a:cxnLst>
                    <a:rect l="0" t="0" r="r" b="b"/>
                    <a:pathLst>
                      <a:path w="52" h="52">
                        <a:moveTo>
                          <a:pt x="3" y="33"/>
                        </a:moveTo>
                        <a:cubicBezTo>
                          <a:pt x="0" y="20"/>
                          <a:pt x="6" y="7"/>
                          <a:pt x="19" y="4"/>
                        </a:cubicBezTo>
                        <a:cubicBezTo>
                          <a:pt x="31" y="0"/>
                          <a:pt x="44" y="6"/>
                          <a:pt x="48" y="19"/>
                        </a:cubicBezTo>
                        <a:cubicBezTo>
                          <a:pt x="52" y="31"/>
                          <a:pt x="45" y="44"/>
                          <a:pt x="33" y="48"/>
                        </a:cubicBezTo>
                        <a:cubicBezTo>
                          <a:pt x="20" y="52"/>
                          <a:pt x="7" y="45"/>
                          <a:pt x="3"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6" name="Freeform 95"/>
                  <p:cNvSpPr>
                    <a:spLocks/>
                  </p:cNvSpPr>
                  <p:nvPr/>
                </p:nvSpPr>
                <p:spPr bwMode="gray">
                  <a:xfrm>
                    <a:off x="4700" y="3150"/>
                    <a:ext cx="26" cy="26"/>
                  </a:xfrm>
                  <a:custGeom>
                    <a:avLst/>
                    <a:gdLst/>
                    <a:ahLst/>
                    <a:cxnLst>
                      <a:cxn ang="0">
                        <a:pos x="5" y="41"/>
                      </a:cxn>
                      <a:cxn ang="0">
                        <a:pos x="23" y="5"/>
                      </a:cxn>
                      <a:cxn ang="0">
                        <a:pos x="59" y="24"/>
                      </a:cxn>
                      <a:cxn ang="0">
                        <a:pos x="40" y="59"/>
                      </a:cxn>
                      <a:cxn ang="0">
                        <a:pos x="5" y="41"/>
                      </a:cxn>
                    </a:cxnLst>
                    <a:rect l="0" t="0" r="r" b="b"/>
                    <a:pathLst>
                      <a:path w="64" h="64">
                        <a:moveTo>
                          <a:pt x="5" y="41"/>
                        </a:moveTo>
                        <a:cubicBezTo>
                          <a:pt x="0" y="26"/>
                          <a:pt x="8" y="10"/>
                          <a:pt x="23" y="5"/>
                        </a:cubicBezTo>
                        <a:cubicBezTo>
                          <a:pt x="38" y="0"/>
                          <a:pt x="54" y="9"/>
                          <a:pt x="59" y="24"/>
                        </a:cubicBezTo>
                        <a:cubicBezTo>
                          <a:pt x="64" y="39"/>
                          <a:pt x="55" y="55"/>
                          <a:pt x="40" y="59"/>
                        </a:cubicBezTo>
                        <a:cubicBezTo>
                          <a:pt x="25" y="64"/>
                          <a:pt x="9" y="56"/>
                          <a:pt x="5" y="41"/>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7" name="Freeform 96"/>
                  <p:cNvSpPr>
                    <a:spLocks/>
                  </p:cNvSpPr>
                  <p:nvPr/>
                </p:nvSpPr>
                <p:spPr bwMode="gray">
                  <a:xfrm>
                    <a:off x="4652" y="3134"/>
                    <a:ext cx="93" cy="210"/>
                  </a:xfrm>
                  <a:custGeom>
                    <a:avLst/>
                    <a:gdLst/>
                    <a:ahLst/>
                    <a:cxnLst>
                      <a:cxn ang="0">
                        <a:pos x="225" y="0"/>
                      </a:cxn>
                      <a:cxn ang="0">
                        <a:pos x="226" y="64"/>
                      </a:cxn>
                      <a:cxn ang="0">
                        <a:pos x="87" y="210"/>
                      </a:cxn>
                      <a:cxn ang="0">
                        <a:pos x="4" y="506"/>
                      </a:cxn>
                      <a:cxn ang="0">
                        <a:pos x="0" y="516"/>
                      </a:cxn>
                      <a:cxn ang="0">
                        <a:pos x="70" y="216"/>
                      </a:cxn>
                      <a:cxn ang="0">
                        <a:pos x="219" y="63"/>
                      </a:cxn>
                      <a:cxn ang="0">
                        <a:pos x="225" y="0"/>
                      </a:cxn>
                    </a:cxnLst>
                    <a:rect l="0" t="0" r="r" b="b"/>
                    <a:pathLst>
                      <a:path w="227" h="516">
                        <a:moveTo>
                          <a:pt x="225" y="0"/>
                        </a:moveTo>
                        <a:cubicBezTo>
                          <a:pt x="225" y="0"/>
                          <a:pt x="227" y="62"/>
                          <a:pt x="226" y="64"/>
                        </a:cubicBezTo>
                        <a:cubicBezTo>
                          <a:pt x="225" y="66"/>
                          <a:pt x="145" y="182"/>
                          <a:pt x="87" y="210"/>
                        </a:cubicBezTo>
                        <a:cubicBezTo>
                          <a:pt x="87" y="210"/>
                          <a:pt x="89" y="415"/>
                          <a:pt x="4" y="506"/>
                        </a:cubicBezTo>
                        <a:cubicBezTo>
                          <a:pt x="0" y="516"/>
                          <a:pt x="0" y="516"/>
                          <a:pt x="0" y="516"/>
                        </a:cubicBezTo>
                        <a:cubicBezTo>
                          <a:pt x="0" y="516"/>
                          <a:pt x="75" y="410"/>
                          <a:pt x="70" y="216"/>
                        </a:cubicBezTo>
                        <a:cubicBezTo>
                          <a:pt x="70" y="216"/>
                          <a:pt x="161" y="150"/>
                          <a:pt x="219" y="63"/>
                        </a:cubicBezTo>
                        <a:lnTo>
                          <a:pt x="225"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8" name="Freeform 97"/>
                  <p:cNvSpPr>
                    <a:spLocks/>
                  </p:cNvSpPr>
                  <p:nvPr/>
                </p:nvSpPr>
                <p:spPr bwMode="gray">
                  <a:xfrm>
                    <a:off x="4896" y="2998"/>
                    <a:ext cx="94" cy="148"/>
                  </a:xfrm>
                  <a:custGeom>
                    <a:avLst/>
                    <a:gdLst/>
                    <a:ahLst/>
                    <a:cxnLst>
                      <a:cxn ang="0">
                        <a:pos x="164" y="93"/>
                      </a:cxn>
                      <a:cxn ang="0">
                        <a:pos x="231" y="197"/>
                      </a:cxn>
                      <a:cxn ang="0">
                        <a:pos x="0" y="363"/>
                      </a:cxn>
                      <a:cxn ang="0">
                        <a:pos x="76" y="37"/>
                      </a:cxn>
                      <a:cxn ang="0">
                        <a:pos x="116" y="0"/>
                      </a:cxn>
                      <a:cxn ang="0">
                        <a:pos x="164" y="93"/>
                      </a:cxn>
                    </a:cxnLst>
                    <a:rect l="0" t="0" r="r" b="b"/>
                    <a:pathLst>
                      <a:path w="231" h="363">
                        <a:moveTo>
                          <a:pt x="164" y="93"/>
                        </a:moveTo>
                        <a:cubicBezTo>
                          <a:pt x="164" y="93"/>
                          <a:pt x="194" y="189"/>
                          <a:pt x="231" y="197"/>
                        </a:cubicBezTo>
                        <a:cubicBezTo>
                          <a:pt x="231" y="197"/>
                          <a:pt x="152" y="177"/>
                          <a:pt x="0" y="363"/>
                        </a:cubicBezTo>
                        <a:cubicBezTo>
                          <a:pt x="76" y="37"/>
                          <a:pt x="76" y="37"/>
                          <a:pt x="76" y="37"/>
                        </a:cubicBezTo>
                        <a:cubicBezTo>
                          <a:pt x="76" y="37"/>
                          <a:pt x="92" y="3"/>
                          <a:pt x="116" y="0"/>
                        </a:cubicBezTo>
                        <a:cubicBezTo>
                          <a:pt x="116" y="0"/>
                          <a:pt x="96" y="82"/>
                          <a:pt x="164" y="93"/>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9" name="Freeform 98"/>
                  <p:cNvSpPr>
                    <a:spLocks/>
                  </p:cNvSpPr>
                  <p:nvPr/>
                </p:nvSpPr>
                <p:spPr bwMode="gray">
                  <a:xfrm>
                    <a:off x="4860" y="3139"/>
                    <a:ext cx="206" cy="337"/>
                  </a:xfrm>
                  <a:custGeom>
                    <a:avLst/>
                    <a:gdLst/>
                    <a:ahLst/>
                    <a:cxnLst>
                      <a:cxn ang="0">
                        <a:pos x="471" y="84"/>
                      </a:cxn>
                      <a:cxn ang="0">
                        <a:pos x="463" y="160"/>
                      </a:cxn>
                      <a:cxn ang="0">
                        <a:pos x="507" y="280"/>
                      </a:cxn>
                      <a:cxn ang="0">
                        <a:pos x="435" y="826"/>
                      </a:cxn>
                      <a:cxn ang="0">
                        <a:pos x="266" y="828"/>
                      </a:cxn>
                      <a:cxn ang="0">
                        <a:pos x="0" y="783"/>
                      </a:cxn>
                      <a:cxn ang="0">
                        <a:pos x="259" y="60"/>
                      </a:cxn>
                      <a:cxn ang="0">
                        <a:pos x="355" y="4"/>
                      </a:cxn>
                      <a:cxn ang="0">
                        <a:pos x="471" y="84"/>
                      </a:cxn>
                    </a:cxnLst>
                    <a:rect l="0" t="0" r="r" b="b"/>
                    <a:pathLst>
                      <a:path w="507" h="828">
                        <a:moveTo>
                          <a:pt x="471" y="84"/>
                        </a:moveTo>
                        <a:cubicBezTo>
                          <a:pt x="471" y="84"/>
                          <a:pt x="447" y="112"/>
                          <a:pt x="463" y="160"/>
                        </a:cubicBezTo>
                        <a:cubicBezTo>
                          <a:pt x="463" y="160"/>
                          <a:pt x="507" y="232"/>
                          <a:pt x="507" y="280"/>
                        </a:cubicBezTo>
                        <a:cubicBezTo>
                          <a:pt x="507" y="328"/>
                          <a:pt x="435" y="826"/>
                          <a:pt x="435" y="826"/>
                        </a:cubicBezTo>
                        <a:cubicBezTo>
                          <a:pt x="435" y="826"/>
                          <a:pt x="329" y="828"/>
                          <a:pt x="266" y="828"/>
                        </a:cubicBezTo>
                        <a:cubicBezTo>
                          <a:pt x="202" y="828"/>
                          <a:pt x="0" y="783"/>
                          <a:pt x="0" y="783"/>
                        </a:cubicBezTo>
                        <a:cubicBezTo>
                          <a:pt x="0" y="783"/>
                          <a:pt x="183" y="176"/>
                          <a:pt x="259" y="60"/>
                        </a:cubicBezTo>
                        <a:cubicBezTo>
                          <a:pt x="259" y="60"/>
                          <a:pt x="315" y="0"/>
                          <a:pt x="355" y="4"/>
                        </a:cubicBezTo>
                        <a:cubicBezTo>
                          <a:pt x="395" y="8"/>
                          <a:pt x="471" y="48"/>
                          <a:pt x="471"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0" name="Freeform 99"/>
                  <p:cNvSpPr>
                    <a:spLocks/>
                  </p:cNvSpPr>
                  <p:nvPr/>
                </p:nvSpPr>
                <p:spPr bwMode="gray">
                  <a:xfrm>
                    <a:off x="4945" y="3071"/>
                    <a:ext cx="170" cy="117"/>
                  </a:xfrm>
                  <a:custGeom>
                    <a:avLst/>
                    <a:gdLst/>
                    <a:ahLst/>
                    <a:cxnLst>
                      <a:cxn ang="0">
                        <a:pos x="0" y="84"/>
                      </a:cxn>
                      <a:cxn ang="0">
                        <a:pos x="48" y="228"/>
                      </a:cxn>
                      <a:cxn ang="0">
                        <a:pos x="164" y="208"/>
                      </a:cxn>
                      <a:cxn ang="0">
                        <a:pos x="260" y="288"/>
                      </a:cxn>
                      <a:cxn ang="0">
                        <a:pos x="396" y="136"/>
                      </a:cxn>
                      <a:cxn ang="0">
                        <a:pos x="216" y="0"/>
                      </a:cxn>
                      <a:cxn ang="0">
                        <a:pos x="0" y="84"/>
                      </a:cxn>
                    </a:cxnLst>
                    <a:rect l="0" t="0" r="r" b="b"/>
                    <a:pathLst>
                      <a:path w="416" h="288">
                        <a:moveTo>
                          <a:pt x="0" y="84"/>
                        </a:moveTo>
                        <a:cubicBezTo>
                          <a:pt x="0" y="84"/>
                          <a:pt x="56" y="188"/>
                          <a:pt x="48" y="228"/>
                        </a:cubicBezTo>
                        <a:cubicBezTo>
                          <a:pt x="48" y="228"/>
                          <a:pt x="108" y="172"/>
                          <a:pt x="164" y="208"/>
                        </a:cubicBezTo>
                        <a:cubicBezTo>
                          <a:pt x="164" y="208"/>
                          <a:pt x="260" y="236"/>
                          <a:pt x="260" y="288"/>
                        </a:cubicBezTo>
                        <a:cubicBezTo>
                          <a:pt x="260" y="288"/>
                          <a:pt x="376" y="196"/>
                          <a:pt x="396" y="136"/>
                        </a:cubicBezTo>
                        <a:cubicBezTo>
                          <a:pt x="416" y="76"/>
                          <a:pt x="216" y="0"/>
                          <a:pt x="216" y="0"/>
                        </a:cubicBezTo>
                        <a:cubicBezTo>
                          <a:pt x="216" y="0"/>
                          <a:pt x="16" y="4"/>
                          <a:pt x="0"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1" name="Freeform 100"/>
                  <p:cNvSpPr>
                    <a:spLocks/>
                  </p:cNvSpPr>
                  <p:nvPr/>
                </p:nvSpPr>
                <p:spPr bwMode="gray">
                  <a:xfrm>
                    <a:off x="4843" y="2635"/>
                    <a:ext cx="330" cy="441"/>
                  </a:xfrm>
                  <a:custGeom>
                    <a:avLst/>
                    <a:gdLst/>
                    <a:ahLst/>
                    <a:cxnLst>
                      <a:cxn ang="0">
                        <a:pos x="87" y="104"/>
                      </a:cxn>
                      <a:cxn ang="0">
                        <a:pos x="42" y="174"/>
                      </a:cxn>
                      <a:cxn ang="0">
                        <a:pos x="12" y="515"/>
                      </a:cxn>
                      <a:cxn ang="0">
                        <a:pos x="228" y="1016"/>
                      </a:cxn>
                      <a:cxn ang="0">
                        <a:pos x="319" y="1042"/>
                      </a:cxn>
                      <a:cxn ang="0">
                        <a:pos x="784" y="490"/>
                      </a:cxn>
                      <a:cxn ang="0">
                        <a:pos x="627" y="452"/>
                      </a:cxn>
                      <a:cxn ang="0">
                        <a:pos x="491" y="159"/>
                      </a:cxn>
                      <a:cxn ang="0">
                        <a:pos x="316" y="117"/>
                      </a:cxn>
                      <a:cxn ang="0">
                        <a:pos x="87" y="104"/>
                      </a:cxn>
                    </a:cxnLst>
                    <a:rect l="0" t="0" r="r" b="b"/>
                    <a:pathLst>
                      <a:path w="811" h="1086">
                        <a:moveTo>
                          <a:pt x="87" y="104"/>
                        </a:moveTo>
                        <a:cubicBezTo>
                          <a:pt x="87" y="104"/>
                          <a:pt x="52" y="139"/>
                          <a:pt x="42" y="174"/>
                        </a:cubicBezTo>
                        <a:cubicBezTo>
                          <a:pt x="42" y="174"/>
                          <a:pt x="8" y="340"/>
                          <a:pt x="12" y="515"/>
                        </a:cubicBezTo>
                        <a:cubicBezTo>
                          <a:pt x="12" y="515"/>
                          <a:pt x="0" y="883"/>
                          <a:pt x="228" y="1016"/>
                        </a:cubicBezTo>
                        <a:cubicBezTo>
                          <a:pt x="255" y="1032"/>
                          <a:pt x="285" y="1033"/>
                          <a:pt x="319" y="1042"/>
                        </a:cubicBezTo>
                        <a:cubicBezTo>
                          <a:pt x="319" y="1042"/>
                          <a:pt x="548" y="1086"/>
                          <a:pt x="784" y="490"/>
                        </a:cubicBezTo>
                        <a:cubicBezTo>
                          <a:pt x="784" y="490"/>
                          <a:pt x="811" y="368"/>
                          <a:pt x="627" y="452"/>
                        </a:cubicBezTo>
                        <a:cubicBezTo>
                          <a:pt x="627" y="452"/>
                          <a:pt x="689" y="99"/>
                          <a:pt x="491" y="159"/>
                        </a:cubicBezTo>
                        <a:cubicBezTo>
                          <a:pt x="491" y="159"/>
                          <a:pt x="450" y="0"/>
                          <a:pt x="316" y="117"/>
                        </a:cubicBezTo>
                        <a:cubicBezTo>
                          <a:pt x="316" y="117"/>
                          <a:pt x="132" y="254"/>
                          <a:pt x="87" y="104"/>
                        </a:cubicBezTo>
                      </a:path>
                    </a:pathLst>
                  </a:custGeom>
                  <a:solidFill>
                    <a:srgbClr val="C69C6D"/>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2" name="Freeform 101"/>
                  <p:cNvSpPr>
                    <a:spLocks/>
                  </p:cNvSpPr>
                  <p:nvPr/>
                </p:nvSpPr>
                <p:spPr bwMode="gray">
                  <a:xfrm>
                    <a:off x="4852" y="2555"/>
                    <a:ext cx="382" cy="365"/>
                  </a:xfrm>
                  <a:custGeom>
                    <a:avLst/>
                    <a:gdLst/>
                    <a:ahLst/>
                    <a:cxnLst>
                      <a:cxn ang="0">
                        <a:pos x="0" y="233"/>
                      </a:cxn>
                      <a:cxn ang="0">
                        <a:pos x="587" y="74"/>
                      </a:cxn>
                      <a:cxn ang="0">
                        <a:pos x="778" y="169"/>
                      </a:cxn>
                      <a:cxn ang="0">
                        <a:pos x="833" y="700"/>
                      </a:cxn>
                      <a:cxn ang="0">
                        <a:pos x="664" y="896"/>
                      </a:cxn>
                      <a:cxn ang="0">
                        <a:pos x="606" y="647"/>
                      </a:cxn>
                      <a:cxn ang="0">
                        <a:pos x="470" y="354"/>
                      </a:cxn>
                      <a:cxn ang="0">
                        <a:pos x="242" y="349"/>
                      </a:cxn>
                      <a:cxn ang="0">
                        <a:pos x="0" y="233"/>
                      </a:cxn>
                    </a:cxnLst>
                    <a:rect l="0" t="0" r="r" b="b"/>
                    <a:pathLst>
                      <a:path w="939" h="896">
                        <a:moveTo>
                          <a:pt x="0" y="233"/>
                        </a:moveTo>
                        <a:cubicBezTo>
                          <a:pt x="0" y="233"/>
                          <a:pt x="331" y="0"/>
                          <a:pt x="587" y="74"/>
                        </a:cubicBezTo>
                        <a:cubicBezTo>
                          <a:pt x="587" y="74"/>
                          <a:pt x="688" y="139"/>
                          <a:pt x="778" y="169"/>
                        </a:cubicBezTo>
                        <a:cubicBezTo>
                          <a:pt x="778" y="169"/>
                          <a:pt x="939" y="364"/>
                          <a:pt x="833" y="700"/>
                        </a:cubicBezTo>
                        <a:cubicBezTo>
                          <a:pt x="833" y="700"/>
                          <a:pt x="733" y="880"/>
                          <a:pt x="664" y="896"/>
                        </a:cubicBezTo>
                        <a:cubicBezTo>
                          <a:pt x="664" y="896"/>
                          <a:pt x="873" y="560"/>
                          <a:pt x="606" y="647"/>
                        </a:cubicBezTo>
                        <a:cubicBezTo>
                          <a:pt x="606" y="647"/>
                          <a:pt x="624" y="313"/>
                          <a:pt x="470" y="354"/>
                        </a:cubicBezTo>
                        <a:cubicBezTo>
                          <a:pt x="470" y="354"/>
                          <a:pt x="429" y="215"/>
                          <a:pt x="242" y="349"/>
                        </a:cubicBezTo>
                        <a:cubicBezTo>
                          <a:pt x="242" y="349"/>
                          <a:pt x="60" y="463"/>
                          <a:pt x="0" y="233"/>
                        </a:cubicBezTo>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3" name="Freeform 102"/>
                  <p:cNvSpPr>
                    <a:spLocks/>
                  </p:cNvSpPr>
                  <p:nvPr/>
                </p:nvSpPr>
                <p:spPr bwMode="gray">
                  <a:xfrm>
                    <a:off x="4852" y="2694"/>
                    <a:ext cx="198" cy="136"/>
                  </a:xfrm>
                  <a:custGeom>
                    <a:avLst/>
                    <a:gdLst/>
                    <a:ahLst/>
                    <a:cxnLst>
                      <a:cxn ang="0">
                        <a:pos x="37" y="65"/>
                      </a:cxn>
                      <a:cxn ang="0">
                        <a:pos x="222" y="93"/>
                      </a:cxn>
                      <a:cxn ang="0">
                        <a:pos x="488" y="68"/>
                      </a:cxn>
                      <a:cxn ang="0">
                        <a:pos x="22" y="336"/>
                      </a:cxn>
                      <a:cxn ang="0">
                        <a:pos x="37" y="65"/>
                      </a:cxn>
                    </a:cxnLst>
                    <a:rect l="0" t="0" r="r" b="b"/>
                    <a:pathLst>
                      <a:path w="488" h="336">
                        <a:moveTo>
                          <a:pt x="37" y="65"/>
                        </a:moveTo>
                        <a:cubicBezTo>
                          <a:pt x="37" y="65"/>
                          <a:pt x="157" y="124"/>
                          <a:pt x="222" y="93"/>
                        </a:cubicBezTo>
                        <a:cubicBezTo>
                          <a:pt x="288" y="62"/>
                          <a:pt x="488" y="0"/>
                          <a:pt x="488" y="68"/>
                        </a:cubicBezTo>
                        <a:cubicBezTo>
                          <a:pt x="488" y="68"/>
                          <a:pt x="369" y="333"/>
                          <a:pt x="22" y="336"/>
                        </a:cubicBezTo>
                        <a:cubicBezTo>
                          <a:pt x="22" y="336"/>
                          <a:pt x="0" y="239"/>
                          <a:pt x="37" y="65"/>
                        </a:cubicBezTo>
                      </a:path>
                    </a:pathLst>
                  </a:custGeom>
                  <a:gradFill rotWithShape="1">
                    <a:gsLst>
                      <a:gs pos="0">
                        <a:srgbClr val="F8D3B0"/>
                      </a:gs>
                      <a:gs pos="100000">
                        <a:srgbClr val="F8D3B0">
                          <a:gamma/>
                          <a:shade val="46275"/>
                          <a:invGamma/>
                          <a:alpha val="0"/>
                        </a:srgbClr>
                      </a:gs>
                    </a:gsLst>
                    <a:lin ang="27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4" name="Freeform 103"/>
                  <p:cNvSpPr>
                    <a:spLocks/>
                  </p:cNvSpPr>
                  <p:nvPr/>
                </p:nvSpPr>
                <p:spPr bwMode="gray">
                  <a:xfrm>
                    <a:off x="4988" y="2841"/>
                    <a:ext cx="144" cy="195"/>
                  </a:xfrm>
                  <a:custGeom>
                    <a:avLst/>
                    <a:gdLst/>
                    <a:ahLst/>
                    <a:cxnLst>
                      <a:cxn ang="0">
                        <a:pos x="294" y="0"/>
                      </a:cxn>
                      <a:cxn ang="0">
                        <a:pos x="0" y="479"/>
                      </a:cxn>
                      <a:cxn ang="0">
                        <a:pos x="313" y="179"/>
                      </a:cxn>
                      <a:cxn ang="0">
                        <a:pos x="294" y="0"/>
                      </a:cxn>
                    </a:cxnLst>
                    <a:rect l="0" t="0" r="r" b="b"/>
                    <a:pathLst>
                      <a:path w="354" h="479">
                        <a:moveTo>
                          <a:pt x="294" y="0"/>
                        </a:moveTo>
                        <a:cubicBezTo>
                          <a:pt x="294" y="0"/>
                          <a:pt x="235" y="413"/>
                          <a:pt x="0" y="479"/>
                        </a:cubicBezTo>
                        <a:cubicBezTo>
                          <a:pt x="0" y="479"/>
                          <a:pt x="260" y="391"/>
                          <a:pt x="313" y="179"/>
                        </a:cubicBezTo>
                        <a:cubicBezTo>
                          <a:pt x="313" y="179"/>
                          <a:pt x="354" y="45"/>
                          <a:pt x="294" y="0"/>
                        </a:cubicBezTo>
                      </a:path>
                    </a:pathLst>
                  </a:custGeom>
                  <a:gradFill rotWithShape="1">
                    <a:gsLst>
                      <a:gs pos="0">
                        <a:srgbClr val="F8D3B0"/>
                      </a:gs>
                      <a:gs pos="100000">
                        <a:srgbClr val="F8D3B0">
                          <a:gamma/>
                          <a:shade val="46275"/>
                          <a:invGamma/>
                          <a:alpha val="0"/>
                        </a:srgbClr>
                      </a:gs>
                    </a:gsLst>
                    <a:lin ang="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5" name="Freeform 104"/>
                  <p:cNvSpPr>
                    <a:spLocks/>
                  </p:cNvSpPr>
                  <p:nvPr/>
                </p:nvSpPr>
                <p:spPr bwMode="gray">
                  <a:xfrm>
                    <a:off x="5131" y="2619"/>
                    <a:ext cx="51" cy="236"/>
                  </a:xfrm>
                  <a:custGeom>
                    <a:avLst/>
                    <a:gdLst/>
                    <a:ahLst/>
                    <a:cxnLst>
                      <a:cxn ang="0">
                        <a:pos x="0" y="0"/>
                      </a:cxn>
                      <a:cxn ang="0">
                        <a:pos x="93" y="580"/>
                      </a:cxn>
                      <a:cxn ang="0">
                        <a:pos x="0" y="0"/>
                      </a:cxn>
                    </a:cxnLst>
                    <a:rect l="0" t="0" r="r" b="b"/>
                    <a:pathLst>
                      <a:path w="125" h="580">
                        <a:moveTo>
                          <a:pt x="0" y="0"/>
                        </a:moveTo>
                        <a:cubicBezTo>
                          <a:pt x="93" y="580"/>
                          <a:pt x="93" y="580"/>
                          <a:pt x="93" y="580"/>
                        </a:cubicBezTo>
                        <a:cubicBezTo>
                          <a:pt x="125" y="164"/>
                          <a:pt x="0" y="0"/>
                          <a:pt x="0" y="0"/>
                        </a:cubicBezTo>
                      </a:path>
                    </a:pathLst>
                  </a:custGeom>
                  <a:solidFill>
                    <a:srgbClr val="7B7B7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6" name="Freeform 105"/>
                  <p:cNvSpPr>
                    <a:spLocks/>
                  </p:cNvSpPr>
                  <p:nvPr/>
                </p:nvSpPr>
                <p:spPr bwMode="gray">
                  <a:xfrm>
                    <a:off x="5044" y="2652"/>
                    <a:ext cx="73" cy="91"/>
                  </a:xfrm>
                  <a:custGeom>
                    <a:avLst/>
                    <a:gdLst/>
                    <a:ahLst/>
                    <a:cxnLst>
                      <a:cxn ang="0">
                        <a:pos x="126" y="224"/>
                      </a:cxn>
                      <a:cxn ang="0">
                        <a:pos x="0" y="99"/>
                      </a:cxn>
                      <a:cxn ang="0">
                        <a:pos x="126" y="224"/>
                      </a:cxn>
                    </a:cxnLst>
                    <a:rect l="0" t="0" r="r" b="b"/>
                    <a:pathLst>
                      <a:path w="178" h="224">
                        <a:moveTo>
                          <a:pt x="126" y="224"/>
                        </a:moveTo>
                        <a:cubicBezTo>
                          <a:pt x="126" y="224"/>
                          <a:pt x="178" y="0"/>
                          <a:pt x="0" y="99"/>
                        </a:cubicBezTo>
                        <a:cubicBezTo>
                          <a:pt x="0" y="99"/>
                          <a:pt x="139" y="51"/>
                          <a:pt x="126" y="224"/>
                        </a:cubicBezTo>
                      </a:path>
                    </a:pathLst>
                  </a:custGeom>
                  <a:solidFill>
                    <a:srgbClr val="D0D0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7" name="Freeform 106"/>
                  <p:cNvSpPr>
                    <a:spLocks/>
                  </p:cNvSpPr>
                  <p:nvPr/>
                </p:nvSpPr>
                <p:spPr bwMode="gray">
                  <a:xfrm>
                    <a:off x="4919" y="2662"/>
                    <a:ext cx="94" cy="12"/>
                  </a:xfrm>
                  <a:custGeom>
                    <a:avLst/>
                    <a:gdLst/>
                    <a:ahLst/>
                    <a:cxnLst>
                      <a:cxn ang="0">
                        <a:pos x="230" y="28"/>
                      </a:cxn>
                      <a:cxn ang="0">
                        <a:pos x="0" y="21"/>
                      </a:cxn>
                    </a:cxnLst>
                    <a:rect l="0" t="0" r="r" b="b"/>
                    <a:pathLst>
                      <a:path w="230" h="28">
                        <a:moveTo>
                          <a:pt x="230" y="28"/>
                        </a:moveTo>
                        <a:cubicBezTo>
                          <a:pt x="179" y="8"/>
                          <a:pt x="97" y="0"/>
                          <a:pt x="0" y="21"/>
                        </a:cubicBezTo>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8" name="Freeform 107"/>
                  <p:cNvSpPr>
                    <a:spLocks/>
                  </p:cNvSpPr>
                  <p:nvPr/>
                </p:nvSpPr>
                <p:spPr bwMode="gray">
                  <a:xfrm>
                    <a:off x="5036" y="2994"/>
                    <a:ext cx="200" cy="168"/>
                  </a:xfrm>
                  <a:custGeom>
                    <a:avLst/>
                    <a:gdLst/>
                    <a:ahLst/>
                    <a:cxnLst>
                      <a:cxn ang="0">
                        <a:pos x="0" y="188"/>
                      </a:cxn>
                      <a:cxn ang="0">
                        <a:pos x="61" y="221"/>
                      </a:cxn>
                      <a:cxn ang="0">
                        <a:pos x="290" y="412"/>
                      </a:cxn>
                      <a:cxn ang="0">
                        <a:pos x="314" y="52"/>
                      </a:cxn>
                      <a:cxn ang="0">
                        <a:pos x="262" y="0"/>
                      </a:cxn>
                      <a:cxn ang="0">
                        <a:pos x="0" y="188"/>
                      </a:cxn>
                    </a:cxnLst>
                    <a:rect l="0" t="0" r="r" b="b"/>
                    <a:pathLst>
                      <a:path w="494" h="412">
                        <a:moveTo>
                          <a:pt x="0" y="188"/>
                        </a:moveTo>
                        <a:cubicBezTo>
                          <a:pt x="61" y="221"/>
                          <a:pt x="61" y="221"/>
                          <a:pt x="61" y="221"/>
                        </a:cubicBezTo>
                        <a:cubicBezTo>
                          <a:pt x="61" y="221"/>
                          <a:pt x="202" y="288"/>
                          <a:pt x="290" y="412"/>
                        </a:cubicBezTo>
                        <a:cubicBezTo>
                          <a:pt x="290" y="412"/>
                          <a:pt x="494" y="292"/>
                          <a:pt x="314" y="52"/>
                        </a:cubicBezTo>
                        <a:cubicBezTo>
                          <a:pt x="262" y="0"/>
                          <a:pt x="262" y="0"/>
                          <a:pt x="262" y="0"/>
                        </a:cubicBezTo>
                        <a:cubicBezTo>
                          <a:pt x="262" y="0"/>
                          <a:pt x="244" y="156"/>
                          <a:pt x="0" y="188"/>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9" name="Freeform 108"/>
                  <p:cNvSpPr>
                    <a:spLocks/>
                  </p:cNvSpPr>
                  <p:nvPr/>
                </p:nvSpPr>
                <p:spPr bwMode="gray">
                  <a:xfrm>
                    <a:off x="5036" y="2997"/>
                    <a:ext cx="118" cy="155"/>
                  </a:xfrm>
                  <a:custGeom>
                    <a:avLst/>
                    <a:gdLst/>
                    <a:ahLst/>
                    <a:cxnLst>
                      <a:cxn ang="0">
                        <a:pos x="265" y="0"/>
                      </a:cxn>
                      <a:cxn ang="0">
                        <a:pos x="290" y="381"/>
                      </a:cxn>
                      <a:cxn ang="0">
                        <a:pos x="0" y="181"/>
                      </a:cxn>
                      <a:cxn ang="0">
                        <a:pos x="265" y="0"/>
                      </a:cxn>
                    </a:cxnLst>
                    <a:rect l="0" t="0" r="r" b="b"/>
                    <a:pathLst>
                      <a:path w="290" h="381">
                        <a:moveTo>
                          <a:pt x="265" y="0"/>
                        </a:moveTo>
                        <a:cubicBezTo>
                          <a:pt x="265" y="0"/>
                          <a:pt x="215" y="287"/>
                          <a:pt x="290" y="381"/>
                        </a:cubicBezTo>
                        <a:cubicBezTo>
                          <a:pt x="290" y="381"/>
                          <a:pt x="125" y="206"/>
                          <a:pt x="0" y="181"/>
                        </a:cubicBezTo>
                        <a:cubicBezTo>
                          <a:pt x="0" y="181"/>
                          <a:pt x="213" y="191"/>
                          <a:pt x="265"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0" name="Freeform 109"/>
                  <p:cNvSpPr>
                    <a:spLocks/>
                  </p:cNvSpPr>
                  <p:nvPr/>
                </p:nvSpPr>
                <p:spPr bwMode="gray">
                  <a:xfrm>
                    <a:off x="4950" y="3071"/>
                    <a:ext cx="122" cy="94"/>
                  </a:xfrm>
                  <a:custGeom>
                    <a:avLst/>
                    <a:gdLst/>
                    <a:ahLst/>
                    <a:cxnLst>
                      <a:cxn ang="0">
                        <a:pos x="6" y="52"/>
                      </a:cxn>
                      <a:cxn ang="0">
                        <a:pos x="148" y="47"/>
                      </a:cxn>
                      <a:cxn ang="0">
                        <a:pos x="157" y="192"/>
                      </a:cxn>
                      <a:cxn ang="0">
                        <a:pos x="226" y="231"/>
                      </a:cxn>
                      <a:cxn ang="0">
                        <a:pos x="272" y="201"/>
                      </a:cxn>
                      <a:cxn ang="0">
                        <a:pos x="299" y="59"/>
                      </a:cxn>
                      <a:cxn ang="0">
                        <a:pos x="204" y="0"/>
                      </a:cxn>
                      <a:cxn ang="0">
                        <a:pos x="86" y="15"/>
                      </a:cxn>
                      <a:cxn ang="0">
                        <a:pos x="6" y="52"/>
                      </a:cxn>
                    </a:cxnLst>
                    <a:rect l="0" t="0" r="r" b="b"/>
                    <a:pathLst>
                      <a:path w="299" h="231">
                        <a:moveTo>
                          <a:pt x="6" y="52"/>
                        </a:moveTo>
                        <a:cubicBezTo>
                          <a:pt x="6" y="52"/>
                          <a:pt x="125" y="82"/>
                          <a:pt x="148" y="47"/>
                        </a:cubicBezTo>
                        <a:cubicBezTo>
                          <a:pt x="171" y="11"/>
                          <a:pt x="262" y="96"/>
                          <a:pt x="157" y="192"/>
                        </a:cubicBezTo>
                        <a:cubicBezTo>
                          <a:pt x="157" y="192"/>
                          <a:pt x="221" y="217"/>
                          <a:pt x="226" y="231"/>
                        </a:cubicBezTo>
                        <a:cubicBezTo>
                          <a:pt x="272" y="201"/>
                          <a:pt x="272" y="201"/>
                          <a:pt x="272" y="201"/>
                        </a:cubicBezTo>
                        <a:cubicBezTo>
                          <a:pt x="299" y="59"/>
                          <a:pt x="299" y="59"/>
                          <a:pt x="299" y="59"/>
                        </a:cubicBezTo>
                        <a:cubicBezTo>
                          <a:pt x="299" y="59"/>
                          <a:pt x="296" y="40"/>
                          <a:pt x="204" y="0"/>
                        </a:cubicBezTo>
                        <a:cubicBezTo>
                          <a:pt x="204" y="0"/>
                          <a:pt x="98" y="9"/>
                          <a:pt x="86" y="15"/>
                        </a:cubicBezTo>
                        <a:cubicBezTo>
                          <a:pt x="86" y="15"/>
                          <a:pt x="0" y="32"/>
                          <a:pt x="6" y="52"/>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1" name="Freeform 110"/>
                  <p:cNvSpPr>
                    <a:spLocks/>
                  </p:cNvSpPr>
                  <p:nvPr/>
                </p:nvSpPr>
                <p:spPr bwMode="gray">
                  <a:xfrm>
                    <a:off x="4970" y="3091"/>
                    <a:ext cx="32" cy="68"/>
                  </a:xfrm>
                  <a:custGeom>
                    <a:avLst/>
                    <a:gdLst/>
                    <a:ahLst/>
                    <a:cxnLst>
                      <a:cxn ang="0">
                        <a:pos x="16" y="0"/>
                      </a:cxn>
                      <a:cxn ang="0">
                        <a:pos x="50" y="116"/>
                      </a:cxn>
                      <a:cxn ang="0">
                        <a:pos x="0" y="130"/>
                      </a:cxn>
                      <a:cxn ang="0">
                        <a:pos x="16" y="0"/>
                      </a:cxn>
                    </a:cxnLst>
                    <a:rect l="0" t="0" r="r" b="b"/>
                    <a:pathLst>
                      <a:path w="80" h="167">
                        <a:moveTo>
                          <a:pt x="16" y="0"/>
                        </a:moveTo>
                        <a:cubicBezTo>
                          <a:pt x="16" y="0"/>
                          <a:pt x="80" y="64"/>
                          <a:pt x="50" y="116"/>
                        </a:cubicBezTo>
                        <a:cubicBezTo>
                          <a:pt x="20" y="167"/>
                          <a:pt x="0" y="130"/>
                          <a:pt x="0" y="130"/>
                        </a:cubicBezTo>
                        <a:cubicBezTo>
                          <a:pt x="0" y="130"/>
                          <a:pt x="50" y="130"/>
                          <a:pt x="16"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2" name="Freeform 111"/>
                  <p:cNvSpPr>
                    <a:spLocks/>
                  </p:cNvSpPr>
                  <p:nvPr/>
                </p:nvSpPr>
                <p:spPr bwMode="gray">
                  <a:xfrm>
                    <a:off x="5031" y="3163"/>
                    <a:ext cx="21" cy="32"/>
                  </a:xfrm>
                  <a:custGeom>
                    <a:avLst/>
                    <a:gdLst/>
                    <a:ahLst/>
                    <a:cxnLst>
                      <a:cxn ang="0">
                        <a:pos x="0" y="0"/>
                      </a:cxn>
                      <a:cxn ang="0">
                        <a:pos x="50" y="62"/>
                      </a:cxn>
                      <a:cxn ang="0">
                        <a:pos x="38" y="59"/>
                      </a:cxn>
                      <a:cxn ang="0">
                        <a:pos x="37" y="64"/>
                      </a:cxn>
                      <a:cxn ang="0">
                        <a:pos x="0" y="0"/>
                      </a:cxn>
                    </a:cxnLst>
                    <a:rect l="0" t="0" r="r" b="b"/>
                    <a:pathLst>
                      <a:path w="51" h="78">
                        <a:moveTo>
                          <a:pt x="0" y="0"/>
                        </a:moveTo>
                        <a:cubicBezTo>
                          <a:pt x="0" y="0"/>
                          <a:pt x="51" y="25"/>
                          <a:pt x="50" y="62"/>
                        </a:cubicBezTo>
                        <a:cubicBezTo>
                          <a:pt x="50" y="62"/>
                          <a:pt x="41" y="54"/>
                          <a:pt x="38" y="59"/>
                        </a:cubicBezTo>
                        <a:cubicBezTo>
                          <a:pt x="37" y="60"/>
                          <a:pt x="37" y="61"/>
                          <a:pt x="37" y="64"/>
                        </a:cubicBezTo>
                        <a:cubicBezTo>
                          <a:pt x="37" y="78"/>
                          <a:pt x="37" y="28"/>
                          <a:pt x="0"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3" name="Freeform 112"/>
                  <p:cNvSpPr>
                    <a:spLocks noEditPoints="1"/>
                  </p:cNvSpPr>
                  <p:nvPr/>
                </p:nvSpPr>
                <p:spPr bwMode="gray">
                  <a:xfrm>
                    <a:off x="4860" y="3146"/>
                    <a:ext cx="165" cy="312"/>
                  </a:xfrm>
                  <a:custGeom>
                    <a:avLst/>
                    <a:gdLst/>
                    <a:ahLst/>
                    <a:cxnLst>
                      <a:cxn ang="0">
                        <a:pos x="390" y="29"/>
                      </a:cxn>
                      <a:cxn ang="0">
                        <a:pos x="396" y="32"/>
                      </a:cxn>
                      <a:cxn ang="0">
                        <a:pos x="390" y="29"/>
                      </a:cxn>
                      <a:cxn ang="0">
                        <a:pos x="390" y="29"/>
                      </a:cxn>
                      <a:cxn ang="0">
                        <a:pos x="362" y="16"/>
                      </a:cxn>
                      <a:cxn ang="0">
                        <a:pos x="259" y="43"/>
                      </a:cxn>
                      <a:cxn ang="0">
                        <a:pos x="0" y="766"/>
                      </a:cxn>
                      <a:cxn ang="0">
                        <a:pos x="19" y="759"/>
                      </a:cxn>
                      <a:cxn ang="0">
                        <a:pos x="296" y="223"/>
                      </a:cxn>
                      <a:cxn ang="0">
                        <a:pos x="342" y="31"/>
                      </a:cxn>
                      <a:cxn ang="0">
                        <a:pos x="331" y="25"/>
                      </a:cxn>
                      <a:cxn ang="0">
                        <a:pos x="390" y="29"/>
                      </a:cxn>
                    </a:cxnLst>
                    <a:rect l="0" t="0" r="r" b="b"/>
                    <a:pathLst>
                      <a:path w="406" h="766">
                        <a:moveTo>
                          <a:pt x="390" y="29"/>
                        </a:moveTo>
                        <a:cubicBezTo>
                          <a:pt x="396" y="32"/>
                          <a:pt x="396" y="32"/>
                          <a:pt x="396" y="32"/>
                        </a:cubicBezTo>
                        <a:cubicBezTo>
                          <a:pt x="396" y="32"/>
                          <a:pt x="394" y="31"/>
                          <a:pt x="390" y="29"/>
                        </a:cubicBezTo>
                        <a:close/>
                        <a:moveTo>
                          <a:pt x="390" y="29"/>
                        </a:moveTo>
                        <a:cubicBezTo>
                          <a:pt x="362" y="16"/>
                          <a:pt x="362" y="16"/>
                          <a:pt x="362" y="16"/>
                        </a:cubicBezTo>
                        <a:cubicBezTo>
                          <a:pt x="302" y="0"/>
                          <a:pt x="259" y="43"/>
                          <a:pt x="259" y="43"/>
                        </a:cubicBezTo>
                        <a:cubicBezTo>
                          <a:pt x="206" y="103"/>
                          <a:pt x="0" y="766"/>
                          <a:pt x="0" y="766"/>
                        </a:cubicBezTo>
                        <a:cubicBezTo>
                          <a:pt x="19" y="759"/>
                          <a:pt x="19" y="759"/>
                          <a:pt x="19" y="759"/>
                        </a:cubicBezTo>
                        <a:cubicBezTo>
                          <a:pt x="19" y="759"/>
                          <a:pt x="187" y="372"/>
                          <a:pt x="296" y="223"/>
                        </a:cubicBezTo>
                        <a:cubicBezTo>
                          <a:pt x="406" y="74"/>
                          <a:pt x="342" y="31"/>
                          <a:pt x="342" y="31"/>
                        </a:cubicBezTo>
                        <a:cubicBezTo>
                          <a:pt x="339" y="28"/>
                          <a:pt x="335" y="26"/>
                          <a:pt x="331" y="25"/>
                        </a:cubicBezTo>
                        <a:cubicBezTo>
                          <a:pt x="363" y="22"/>
                          <a:pt x="381" y="26"/>
                          <a:pt x="390" y="29"/>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4" name="Freeform 113"/>
                  <p:cNvSpPr>
                    <a:spLocks/>
                  </p:cNvSpPr>
                  <p:nvPr/>
                </p:nvSpPr>
                <p:spPr bwMode="gray">
                  <a:xfrm>
                    <a:off x="5005" y="3328"/>
                    <a:ext cx="51" cy="150"/>
                  </a:xfrm>
                  <a:custGeom>
                    <a:avLst/>
                    <a:gdLst/>
                    <a:ahLst/>
                    <a:cxnLst>
                      <a:cxn ang="0">
                        <a:pos x="125" y="0"/>
                      </a:cxn>
                      <a:cxn ang="0">
                        <a:pos x="0" y="357"/>
                      </a:cxn>
                      <a:cxn ang="0">
                        <a:pos x="77" y="362"/>
                      </a:cxn>
                      <a:cxn ang="0">
                        <a:pos x="125" y="0"/>
                      </a:cxn>
                    </a:cxnLst>
                    <a:rect l="0" t="0" r="r" b="b"/>
                    <a:pathLst>
                      <a:path w="125" h="368">
                        <a:moveTo>
                          <a:pt x="125" y="0"/>
                        </a:moveTo>
                        <a:cubicBezTo>
                          <a:pt x="125" y="0"/>
                          <a:pt x="77" y="362"/>
                          <a:pt x="0" y="357"/>
                        </a:cubicBezTo>
                        <a:cubicBezTo>
                          <a:pt x="0" y="357"/>
                          <a:pt x="16" y="368"/>
                          <a:pt x="77" y="362"/>
                        </a:cubicBezTo>
                        <a:cubicBezTo>
                          <a:pt x="77" y="362"/>
                          <a:pt x="122" y="19"/>
                          <a:pt x="125"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5" name="Freeform 114"/>
                  <p:cNvSpPr>
                    <a:spLocks/>
                  </p:cNvSpPr>
                  <p:nvPr/>
                </p:nvSpPr>
                <p:spPr bwMode="gray">
                  <a:xfrm>
                    <a:off x="4919" y="2825"/>
                    <a:ext cx="268" cy="248"/>
                  </a:xfrm>
                  <a:custGeom>
                    <a:avLst/>
                    <a:gdLst/>
                    <a:ahLst/>
                    <a:cxnLst>
                      <a:cxn ang="0">
                        <a:pos x="452" y="43"/>
                      </a:cxn>
                      <a:cxn ang="0">
                        <a:pos x="506" y="2"/>
                      </a:cxn>
                      <a:cxn ang="0">
                        <a:pos x="592" y="0"/>
                      </a:cxn>
                      <a:cxn ang="0">
                        <a:pos x="631" y="49"/>
                      </a:cxn>
                      <a:cxn ang="0">
                        <a:pos x="631" y="58"/>
                      </a:cxn>
                      <a:cxn ang="0">
                        <a:pos x="555" y="225"/>
                      </a:cxn>
                      <a:cxn ang="0">
                        <a:pos x="340" y="515"/>
                      </a:cxn>
                      <a:cxn ang="0">
                        <a:pos x="80" y="610"/>
                      </a:cxn>
                      <a:cxn ang="0">
                        <a:pos x="11" y="563"/>
                      </a:cxn>
                      <a:cxn ang="0">
                        <a:pos x="0" y="529"/>
                      </a:cxn>
                      <a:cxn ang="0">
                        <a:pos x="2" y="413"/>
                      </a:cxn>
                      <a:cxn ang="0">
                        <a:pos x="31" y="363"/>
                      </a:cxn>
                      <a:cxn ang="0">
                        <a:pos x="357" y="170"/>
                      </a:cxn>
                      <a:cxn ang="0">
                        <a:pos x="460" y="100"/>
                      </a:cxn>
                      <a:cxn ang="0">
                        <a:pos x="452" y="43"/>
                      </a:cxn>
                    </a:cxnLst>
                    <a:rect l="0" t="0" r="r" b="b"/>
                    <a:pathLst>
                      <a:path w="658" h="610">
                        <a:moveTo>
                          <a:pt x="452" y="43"/>
                        </a:moveTo>
                        <a:cubicBezTo>
                          <a:pt x="452" y="43"/>
                          <a:pt x="468" y="3"/>
                          <a:pt x="506" y="2"/>
                        </a:cubicBezTo>
                        <a:cubicBezTo>
                          <a:pt x="592" y="0"/>
                          <a:pt x="592" y="0"/>
                          <a:pt x="592" y="0"/>
                        </a:cubicBezTo>
                        <a:cubicBezTo>
                          <a:pt x="592" y="0"/>
                          <a:pt x="611" y="14"/>
                          <a:pt x="631" y="49"/>
                        </a:cubicBezTo>
                        <a:cubicBezTo>
                          <a:pt x="632" y="50"/>
                          <a:pt x="631" y="58"/>
                          <a:pt x="631" y="58"/>
                        </a:cubicBezTo>
                        <a:cubicBezTo>
                          <a:pt x="631" y="58"/>
                          <a:pt x="658" y="152"/>
                          <a:pt x="555" y="225"/>
                        </a:cubicBezTo>
                        <a:cubicBezTo>
                          <a:pt x="555" y="225"/>
                          <a:pt x="357" y="492"/>
                          <a:pt x="340" y="515"/>
                        </a:cubicBezTo>
                        <a:cubicBezTo>
                          <a:pt x="340" y="515"/>
                          <a:pt x="226" y="592"/>
                          <a:pt x="80" y="610"/>
                        </a:cubicBezTo>
                        <a:cubicBezTo>
                          <a:pt x="11" y="563"/>
                          <a:pt x="11" y="563"/>
                          <a:pt x="11" y="563"/>
                        </a:cubicBezTo>
                        <a:cubicBezTo>
                          <a:pt x="11" y="563"/>
                          <a:pt x="0" y="557"/>
                          <a:pt x="0" y="529"/>
                        </a:cubicBezTo>
                        <a:cubicBezTo>
                          <a:pt x="2" y="413"/>
                          <a:pt x="2" y="413"/>
                          <a:pt x="2" y="413"/>
                        </a:cubicBezTo>
                        <a:cubicBezTo>
                          <a:pt x="2" y="413"/>
                          <a:pt x="5" y="373"/>
                          <a:pt x="31" y="363"/>
                        </a:cubicBezTo>
                        <a:cubicBezTo>
                          <a:pt x="31" y="363"/>
                          <a:pt x="293" y="257"/>
                          <a:pt x="357" y="170"/>
                        </a:cubicBezTo>
                        <a:cubicBezTo>
                          <a:pt x="460" y="100"/>
                          <a:pt x="460" y="100"/>
                          <a:pt x="460" y="100"/>
                        </a:cubicBezTo>
                        <a:lnTo>
                          <a:pt x="452" y="43"/>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6" name="Freeform 115"/>
                  <p:cNvSpPr>
                    <a:spLocks/>
                  </p:cNvSpPr>
                  <p:nvPr/>
                </p:nvSpPr>
                <p:spPr bwMode="gray">
                  <a:xfrm>
                    <a:off x="4918" y="2825"/>
                    <a:ext cx="244" cy="248"/>
                  </a:xfrm>
                  <a:custGeom>
                    <a:avLst/>
                    <a:gdLst/>
                    <a:ahLst/>
                    <a:cxnLst>
                      <a:cxn ang="0">
                        <a:pos x="602" y="40"/>
                      </a:cxn>
                      <a:cxn ang="0">
                        <a:pos x="114" y="426"/>
                      </a:cxn>
                      <a:cxn ang="0">
                        <a:pos x="82" y="425"/>
                      </a:cxn>
                      <a:cxn ang="0">
                        <a:pos x="84" y="610"/>
                      </a:cxn>
                      <a:cxn ang="0">
                        <a:pos x="15" y="563"/>
                      </a:cxn>
                      <a:cxn ang="0">
                        <a:pos x="4" y="529"/>
                      </a:cxn>
                      <a:cxn ang="0">
                        <a:pos x="4" y="398"/>
                      </a:cxn>
                      <a:cxn ang="0">
                        <a:pos x="54" y="353"/>
                      </a:cxn>
                      <a:cxn ang="0">
                        <a:pos x="465" y="108"/>
                      </a:cxn>
                      <a:cxn ang="0">
                        <a:pos x="456" y="42"/>
                      </a:cxn>
                      <a:cxn ang="0">
                        <a:pos x="507" y="1"/>
                      </a:cxn>
                      <a:cxn ang="0">
                        <a:pos x="596" y="0"/>
                      </a:cxn>
                      <a:cxn ang="0">
                        <a:pos x="602" y="40"/>
                      </a:cxn>
                    </a:cxnLst>
                    <a:rect l="0" t="0" r="r" b="b"/>
                    <a:pathLst>
                      <a:path w="602" h="610">
                        <a:moveTo>
                          <a:pt x="602" y="40"/>
                        </a:moveTo>
                        <a:cubicBezTo>
                          <a:pt x="602" y="40"/>
                          <a:pt x="329" y="366"/>
                          <a:pt x="114" y="426"/>
                        </a:cubicBezTo>
                        <a:cubicBezTo>
                          <a:pt x="82" y="425"/>
                          <a:pt x="82" y="425"/>
                          <a:pt x="82" y="425"/>
                        </a:cubicBezTo>
                        <a:cubicBezTo>
                          <a:pt x="84" y="610"/>
                          <a:pt x="84" y="610"/>
                          <a:pt x="84" y="610"/>
                        </a:cubicBezTo>
                        <a:cubicBezTo>
                          <a:pt x="15" y="563"/>
                          <a:pt x="15" y="563"/>
                          <a:pt x="15" y="563"/>
                        </a:cubicBezTo>
                        <a:cubicBezTo>
                          <a:pt x="15" y="563"/>
                          <a:pt x="0" y="554"/>
                          <a:pt x="4" y="529"/>
                        </a:cubicBezTo>
                        <a:cubicBezTo>
                          <a:pt x="4" y="398"/>
                          <a:pt x="4" y="398"/>
                          <a:pt x="4" y="398"/>
                        </a:cubicBezTo>
                        <a:cubicBezTo>
                          <a:pt x="4" y="398"/>
                          <a:pt x="3" y="374"/>
                          <a:pt x="54" y="353"/>
                        </a:cubicBezTo>
                        <a:cubicBezTo>
                          <a:pt x="54" y="353"/>
                          <a:pt x="292" y="265"/>
                          <a:pt x="465" y="108"/>
                        </a:cubicBezTo>
                        <a:cubicBezTo>
                          <a:pt x="456" y="42"/>
                          <a:pt x="456" y="42"/>
                          <a:pt x="456" y="42"/>
                        </a:cubicBezTo>
                        <a:cubicBezTo>
                          <a:pt x="456" y="42"/>
                          <a:pt x="475" y="3"/>
                          <a:pt x="507" y="1"/>
                        </a:cubicBezTo>
                        <a:cubicBezTo>
                          <a:pt x="596" y="0"/>
                          <a:pt x="596" y="0"/>
                          <a:pt x="596" y="0"/>
                        </a:cubicBezTo>
                        <a:lnTo>
                          <a:pt x="602" y="4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7" name="Freeform 116"/>
                  <p:cNvSpPr>
                    <a:spLocks/>
                  </p:cNvSpPr>
                  <p:nvPr/>
                </p:nvSpPr>
                <p:spPr bwMode="gray">
                  <a:xfrm>
                    <a:off x="4949" y="2825"/>
                    <a:ext cx="227" cy="183"/>
                  </a:xfrm>
                  <a:custGeom>
                    <a:avLst/>
                    <a:gdLst/>
                    <a:ahLst/>
                    <a:cxnLst>
                      <a:cxn ang="0">
                        <a:pos x="519" y="0"/>
                      </a:cxn>
                      <a:cxn ang="0">
                        <a:pos x="558" y="49"/>
                      </a:cxn>
                      <a:cxn ang="0">
                        <a:pos x="15" y="449"/>
                      </a:cxn>
                      <a:cxn ang="0">
                        <a:pos x="14" y="429"/>
                      </a:cxn>
                      <a:cxn ang="0">
                        <a:pos x="0" y="415"/>
                      </a:cxn>
                      <a:cxn ang="0">
                        <a:pos x="519" y="0"/>
                      </a:cxn>
                    </a:cxnLst>
                    <a:rect l="0" t="0" r="r" b="b"/>
                    <a:pathLst>
                      <a:path w="558" h="449">
                        <a:moveTo>
                          <a:pt x="519" y="0"/>
                        </a:moveTo>
                        <a:cubicBezTo>
                          <a:pt x="519" y="0"/>
                          <a:pt x="558" y="35"/>
                          <a:pt x="558" y="49"/>
                        </a:cubicBezTo>
                        <a:cubicBezTo>
                          <a:pt x="558" y="49"/>
                          <a:pt x="420" y="321"/>
                          <a:pt x="15" y="449"/>
                        </a:cubicBezTo>
                        <a:cubicBezTo>
                          <a:pt x="14" y="429"/>
                          <a:pt x="14" y="429"/>
                          <a:pt x="14" y="429"/>
                        </a:cubicBezTo>
                        <a:cubicBezTo>
                          <a:pt x="0" y="415"/>
                          <a:pt x="0" y="415"/>
                          <a:pt x="0" y="415"/>
                        </a:cubicBezTo>
                        <a:cubicBezTo>
                          <a:pt x="0" y="415"/>
                          <a:pt x="391" y="233"/>
                          <a:pt x="519"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8" name="Freeform 117"/>
                  <p:cNvSpPr>
                    <a:spLocks/>
                  </p:cNvSpPr>
                  <p:nvPr/>
                </p:nvSpPr>
                <p:spPr bwMode="gray">
                  <a:xfrm>
                    <a:off x="5150" y="2849"/>
                    <a:ext cx="41" cy="111"/>
                  </a:xfrm>
                  <a:custGeom>
                    <a:avLst/>
                    <a:gdLst/>
                    <a:ahLst/>
                    <a:cxnLst>
                      <a:cxn ang="0">
                        <a:pos x="66" y="21"/>
                      </a:cxn>
                      <a:cxn ang="0">
                        <a:pos x="98" y="67"/>
                      </a:cxn>
                      <a:cxn ang="0">
                        <a:pos x="101" y="195"/>
                      </a:cxn>
                      <a:cxn ang="0">
                        <a:pos x="61" y="273"/>
                      </a:cxn>
                      <a:cxn ang="0">
                        <a:pos x="23" y="169"/>
                      </a:cxn>
                      <a:cxn ang="0">
                        <a:pos x="66" y="21"/>
                      </a:cxn>
                    </a:cxnLst>
                    <a:rect l="0" t="0" r="r" b="b"/>
                    <a:pathLst>
                      <a:path w="101" h="273">
                        <a:moveTo>
                          <a:pt x="66" y="21"/>
                        </a:moveTo>
                        <a:cubicBezTo>
                          <a:pt x="66" y="21"/>
                          <a:pt x="98" y="58"/>
                          <a:pt x="98" y="67"/>
                        </a:cubicBezTo>
                        <a:cubicBezTo>
                          <a:pt x="98" y="76"/>
                          <a:pt x="101" y="195"/>
                          <a:pt x="101" y="195"/>
                        </a:cubicBezTo>
                        <a:cubicBezTo>
                          <a:pt x="101" y="195"/>
                          <a:pt x="81" y="250"/>
                          <a:pt x="61" y="273"/>
                        </a:cubicBezTo>
                        <a:cubicBezTo>
                          <a:pt x="61" y="273"/>
                          <a:pt x="66" y="212"/>
                          <a:pt x="23" y="169"/>
                        </a:cubicBezTo>
                        <a:cubicBezTo>
                          <a:pt x="23" y="169"/>
                          <a:pt x="0" y="0"/>
                          <a:pt x="66" y="21"/>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9" name="Freeform 118"/>
                  <p:cNvSpPr>
                    <a:spLocks/>
                  </p:cNvSpPr>
                  <p:nvPr/>
                </p:nvSpPr>
                <p:spPr bwMode="gray">
                  <a:xfrm>
                    <a:off x="5157" y="2856"/>
                    <a:ext cx="35" cy="106"/>
                  </a:xfrm>
                  <a:custGeom>
                    <a:avLst/>
                    <a:gdLst/>
                    <a:ahLst/>
                    <a:cxnLst>
                      <a:cxn ang="0">
                        <a:pos x="49" y="4"/>
                      </a:cxn>
                      <a:cxn ang="0">
                        <a:pos x="48" y="5"/>
                      </a:cxn>
                      <a:cxn ang="0">
                        <a:pos x="53" y="11"/>
                      </a:cxn>
                      <a:cxn ang="0">
                        <a:pos x="70" y="33"/>
                      </a:cxn>
                      <a:cxn ang="0">
                        <a:pos x="77" y="44"/>
                      </a:cxn>
                      <a:cxn ang="0">
                        <a:pos x="79" y="48"/>
                      </a:cxn>
                      <a:cxn ang="0">
                        <a:pos x="79" y="50"/>
                      </a:cxn>
                      <a:cxn ang="0">
                        <a:pos x="82" y="178"/>
                      </a:cxn>
                      <a:cxn ang="0">
                        <a:pos x="84" y="178"/>
                      </a:cxn>
                      <a:cxn ang="0">
                        <a:pos x="82" y="177"/>
                      </a:cxn>
                      <a:cxn ang="0">
                        <a:pos x="82" y="179"/>
                      </a:cxn>
                      <a:cxn ang="0">
                        <a:pos x="67" y="214"/>
                      </a:cxn>
                      <a:cxn ang="0">
                        <a:pos x="42" y="255"/>
                      </a:cxn>
                      <a:cxn ang="0">
                        <a:pos x="44" y="256"/>
                      </a:cxn>
                      <a:cxn ang="0">
                        <a:pos x="46" y="256"/>
                      </a:cxn>
                      <a:cxn ang="0">
                        <a:pos x="46" y="249"/>
                      </a:cxn>
                      <a:cxn ang="0">
                        <a:pos x="7" y="150"/>
                      </a:cxn>
                      <a:cxn ang="0">
                        <a:pos x="6" y="152"/>
                      </a:cxn>
                      <a:cxn ang="0">
                        <a:pos x="8" y="151"/>
                      </a:cxn>
                      <a:cxn ang="0">
                        <a:pos x="7" y="146"/>
                      </a:cxn>
                      <a:cxn ang="0">
                        <a:pos x="4" y="91"/>
                      </a:cxn>
                      <a:cxn ang="0">
                        <a:pos x="11" y="32"/>
                      </a:cxn>
                      <a:cxn ang="0">
                        <a:pos x="22" y="11"/>
                      </a:cxn>
                      <a:cxn ang="0">
                        <a:pos x="39" y="4"/>
                      </a:cxn>
                      <a:cxn ang="0">
                        <a:pos x="49" y="6"/>
                      </a:cxn>
                      <a:cxn ang="0">
                        <a:pos x="49" y="4"/>
                      </a:cxn>
                      <a:cxn ang="0">
                        <a:pos x="48" y="5"/>
                      </a:cxn>
                      <a:cxn ang="0">
                        <a:pos x="49" y="4"/>
                      </a:cxn>
                      <a:cxn ang="0">
                        <a:pos x="50" y="2"/>
                      </a:cxn>
                      <a:cxn ang="0">
                        <a:pos x="39" y="0"/>
                      </a:cxn>
                      <a:cxn ang="0">
                        <a:pos x="19" y="9"/>
                      </a:cxn>
                      <a:cxn ang="0">
                        <a:pos x="4" y="44"/>
                      </a:cxn>
                      <a:cxn ang="0">
                        <a:pos x="0" y="91"/>
                      </a:cxn>
                      <a:cxn ang="0">
                        <a:pos x="4" y="152"/>
                      </a:cxn>
                      <a:cxn ang="0">
                        <a:pos x="4" y="153"/>
                      </a:cxn>
                      <a:cxn ang="0">
                        <a:pos x="5" y="153"/>
                      </a:cxn>
                      <a:cxn ang="0">
                        <a:pos x="42" y="249"/>
                      </a:cxn>
                      <a:cxn ang="0">
                        <a:pos x="42" y="254"/>
                      </a:cxn>
                      <a:cxn ang="0">
                        <a:pos x="42" y="255"/>
                      </a:cxn>
                      <a:cxn ang="0">
                        <a:pos x="42" y="256"/>
                      </a:cxn>
                      <a:cxn ang="0">
                        <a:pos x="41" y="262"/>
                      </a:cxn>
                      <a:cxn ang="0">
                        <a:pos x="45" y="257"/>
                      </a:cxn>
                      <a:cxn ang="0">
                        <a:pos x="73" y="209"/>
                      </a:cxn>
                      <a:cxn ang="0">
                        <a:pos x="86" y="178"/>
                      </a:cxn>
                      <a:cxn ang="0">
                        <a:pos x="86" y="178"/>
                      </a:cxn>
                      <a:cxn ang="0">
                        <a:pos x="86" y="178"/>
                      </a:cxn>
                      <a:cxn ang="0">
                        <a:pos x="86" y="159"/>
                      </a:cxn>
                      <a:cxn ang="0">
                        <a:pos x="83" y="50"/>
                      </a:cxn>
                      <a:cxn ang="0">
                        <a:pos x="82" y="45"/>
                      </a:cxn>
                      <a:cxn ang="0">
                        <a:pos x="64" y="18"/>
                      </a:cxn>
                      <a:cxn ang="0">
                        <a:pos x="51" y="2"/>
                      </a:cxn>
                      <a:cxn ang="0">
                        <a:pos x="51" y="2"/>
                      </a:cxn>
                      <a:cxn ang="0">
                        <a:pos x="50" y="2"/>
                      </a:cxn>
                      <a:cxn ang="0">
                        <a:pos x="49" y="4"/>
                      </a:cxn>
                    </a:cxnLst>
                    <a:rect l="0" t="0" r="r" b="b"/>
                    <a:pathLst>
                      <a:path w="86" h="262">
                        <a:moveTo>
                          <a:pt x="49" y="4"/>
                        </a:moveTo>
                        <a:cubicBezTo>
                          <a:pt x="48" y="5"/>
                          <a:pt x="48" y="5"/>
                          <a:pt x="48" y="5"/>
                        </a:cubicBezTo>
                        <a:cubicBezTo>
                          <a:pt x="48" y="5"/>
                          <a:pt x="50" y="7"/>
                          <a:pt x="53" y="11"/>
                        </a:cubicBezTo>
                        <a:cubicBezTo>
                          <a:pt x="57" y="16"/>
                          <a:pt x="64" y="25"/>
                          <a:pt x="70" y="33"/>
                        </a:cubicBezTo>
                        <a:cubicBezTo>
                          <a:pt x="72" y="37"/>
                          <a:pt x="75" y="40"/>
                          <a:pt x="77" y="44"/>
                        </a:cubicBezTo>
                        <a:cubicBezTo>
                          <a:pt x="78" y="45"/>
                          <a:pt x="78" y="47"/>
                          <a:pt x="79" y="48"/>
                        </a:cubicBezTo>
                        <a:cubicBezTo>
                          <a:pt x="79" y="49"/>
                          <a:pt x="79" y="50"/>
                          <a:pt x="79" y="50"/>
                        </a:cubicBezTo>
                        <a:cubicBezTo>
                          <a:pt x="79" y="59"/>
                          <a:pt x="82" y="178"/>
                          <a:pt x="82" y="178"/>
                        </a:cubicBezTo>
                        <a:cubicBezTo>
                          <a:pt x="84" y="178"/>
                          <a:pt x="84" y="178"/>
                          <a:pt x="84" y="178"/>
                        </a:cubicBezTo>
                        <a:cubicBezTo>
                          <a:pt x="82" y="177"/>
                          <a:pt x="82" y="177"/>
                          <a:pt x="82" y="177"/>
                        </a:cubicBezTo>
                        <a:cubicBezTo>
                          <a:pt x="82" y="177"/>
                          <a:pt x="82" y="178"/>
                          <a:pt x="82" y="179"/>
                        </a:cubicBezTo>
                        <a:cubicBezTo>
                          <a:pt x="79" y="185"/>
                          <a:pt x="74" y="199"/>
                          <a:pt x="67" y="214"/>
                        </a:cubicBezTo>
                        <a:cubicBezTo>
                          <a:pt x="60" y="229"/>
                          <a:pt x="51" y="245"/>
                          <a:pt x="42" y="255"/>
                        </a:cubicBezTo>
                        <a:cubicBezTo>
                          <a:pt x="44" y="256"/>
                          <a:pt x="44" y="256"/>
                          <a:pt x="44" y="256"/>
                        </a:cubicBezTo>
                        <a:cubicBezTo>
                          <a:pt x="46" y="256"/>
                          <a:pt x="46" y="256"/>
                          <a:pt x="46" y="256"/>
                        </a:cubicBezTo>
                        <a:cubicBezTo>
                          <a:pt x="46" y="256"/>
                          <a:pt x="46" y="253"/>
                          <a:pt x="46" y="249"/>
                        </a:cubicBezTo>
                        <a:cubicBezTo>
                          <a:pt x="46" y="231"/>
                          <a:pt x="42" y="185"/>
                          <a:pt x="7" y="150"/>
                        </a:cubicBezTo>
                        <a:cubicBezTo>
                          <a:pt x="6" y="152"/>
                          <a:pt x="6" y="152"/>
                          <a:pt x="6" y="152"/>
                        </a:cubicBezTo>
                        <a:cubicBezTo>
                          <a:pt x="8" y="151"/>
                          <a:pt x="8" y="151"/>
                          <a:pt x="8" y="151"/>
                        </a:cubicBezTo>
                        <a:cubicBezTo>
                          <a:pt x="8" y="151"/>
                          <a:pt x="8" y="150"/>
                          <a:pt x="7" y="146"/>
                        </a:cubicBezTo>
                        <a:cubicBezTo>
                          <a:pt x="6" y="137"/>
                          <a:pt x="4" y="115"/>
                          <a:pt x="4" y="91"/>
                        </a:cubicBezTo>
                        <a:cubicBezTo>
                          <a:pt x="4" y="71"/>
                          <a:pt x="6" y="48"/>
                          <a:pt x="11" y="32"/>
                        </a:cubicBezTo>
                        <a:cubicBezTo>
                          <a:pt x="14" y="23"/>
                          <a:pt x="17" y="16"/>
                          <a:pt x="22" y="11"/>
                        </a:cubicBezTo>
                        <a:cubicBezTo>
                          <a:pt x="26" y="7"/>
                          <a:pt x="32" y="4"/>
                          <a:pt x="39" y="4"/>
                        </a:cubicBezTo>
                        <a:cubicBezTo>
                          <a:pt x="42" y="4"/>
                          <a:pt x="45" y="4"/>
                          <a:pt x="49" y="6"/>
                        </a:cubicBezTo>
                        <a:cubicBezTo>
                          <a:pt x="49" y="4"/>
                          <a:pt x="49" y="4"/>
                          <a:pt x="49" y="4"/>
                        </a:cubicBezTo>
                        <a:cubicBezTo>
                          <a:pt x="48" y="5"/>
                          <a:pt x="48" y="5"/>
                          <a:pt x="48" y="5"/>
                        </a:cubicBezTo>
                        <a:cubicBezTo>
                          <a:pt x="49" y="4"/>
                          <a:pt x="49" y="4"/>
                          <a:pt x="49" y="4"/>
                        </a:cubicBezTo>
                        <a:cubicBezTo>
                          <a:pt x="50" y="2"/>
                          <a:pt x="50" y="2"/>
                          <a:pt x="50" y="2"/>
                        </a:cubicBezTo>
                        <a:cubicBezTo>
                          <a:pt x="46" y="1"/>
                          <a:pt x="42" y="0"/>
                          <a:pt x="39" y="0"/>
                        </a:cubicBezTo>
                        <a:cubicBezTo>
                          <a:pt x="31" y="0"/>
                          <a:pt x="24" y="3"/>
                          <a:pt x="19" y="9"/>
                        </a:cubicBezTo>
                        <a:cubicBezTo>
                          <a:pt x="11" y="17"/>
                          <a:pt x="7" y="30"/>
                          <a:pt x="4" y="44"/>
                        </a:cubicBezTo>
                        <a:cubicBezTo>
                          <a:pt x="1" y="59"/>
                          <a:pt x="0" y="76"/>
                          <a:pt x="0" y="91"/>
                        </a:cubicBezTo>
                        <a:cubicBezTo>
                          <a:pt x="0" y="123"/>
                          <a:pt x="4" y="152"/>
                          <a:pt x="4" y="152"/>
                        </a:cubicBezTo>
                        <a:cubicBezTo>
                          <a:pt x="4" y="153"/>
                          <a:pt x="4" y="153"/>
                          <a:pt x="4" y="153"/>
                        </a:cubicBezTo>
                        <a:cubicBezTo>
                          <a:pt x="5" y="153"/>
                          <a:pt x="5" y="153"/>
                          <a:pt x="5" y="153"/>
                        </a:cubicBezTo>
                        <a:cubicBezTo>
                          <a:pt x="38" y="187"/>
                          <a:pt x="42" y="231"/>
                          <a:pt x="42" y="249"/>
                        </a:cubicBezTo>
                        <a:cubicBezTo>
                          <a:pt x="42" y="251"/>
                          <a:pt x="42" y="253"/>
                          <a:pt x="42" y="254"/>
                        </a:cubicBezTo>
                        <a:cubicBezTo>
                          <a:pt x="42" y="255"/>
                          <a:pt x="42" y="255"/>
                          <a:pt x="42" y="255"/>
                        </a:cubicBezTo>
                        <a:cubicBezTo>
                          <a:pt x="42" y="256"/>
                          <a:pt x="42" y="256"/>
                          <a:pt x="42" y="256"/>
                        </a:cubicBezTo>
                        <a:cubicBezTo>
                          <a:pt x="41" y="262"/>
                          <a:pt x="41" y="262"/>
                          <a:pt x="41" y="262"/>
                        </a:cubicBezTo>
                        <a:cubicBezTo>
                          <a:pt x="45" y="257"/>
                          <a:pt x="45" y="257"/>
                          <a:pt x="45" y="257"/>
                        </a:cubicBezTo>
                        <a:cubicBezTo>
                          <a:pt x="56" y="245"/>
                          <a:pt x="66" y="226"/>
                          <a:pt x="73" y="209"/>
                        </a:cubicBezTo>
                        <a:cubicBezTo>
                          <a:pt x="81" y="192"/>
                          <a:pt x="86" y="178"/>
                          <a:pt x="86" y="178"/>
                        </a:cubicBezTo>
                        <a:cubicBezTo>
                          <a:pt x="86" y="178"/>
                          <a:pt x="86" y="178"/>
                          <a:pt x="86" y="178"/>
                        </a:cubicBezTo>
                        <a:cubicBezTo>
                          <a:pt x="86" y="178"/>
                          <a:pt x="86" y="178"/>
                          <a:pt x="86" y="178"/>
                        </a:cubicBezTo>
                        <a:cubicBezTo>
                          <a:pt x="86" y="178"/>
                          <a:pt x="86" y="170"/>
                          <a:pt x="86" y="159"/>
                        </a:cubicBezTo>
                        <a:cubicBezTo>
                          <a:pt x="85" y="125"/>
                          <a:pt x="83" y="57"/>
                          <a:pt x="83" y="50"/>
                        </a:cubicBezTo>
                        <a:cubicBezTo>
                          <a:pt x="83" y="48"/>
                          <a:pt x="83" y="47"/>
                          <a:pt x="82" y="45"/>
                        </a:cubicBezTo>
                        <a:cubicBezTo>
                          <a:pt x="79" y="38"/>
                          <a:pt x="71" y="27"/>
                          <a:pt x="64" y="18"/>
                        </a:cubicBezTo>
                        <a:cubicBezTo>
                          <a:pt x="57" y="10"/>
                          <a:pt x="51" y="2"/>
                          <a:pt x="51" y="2"/>
                        </a:cubicBezTo>
                        <a:cubicBezTo>
                          <a:pt x="51" y="2"/>
                          <a:pt x="51" y="2"/>
                          <a:pt x="51" y="2"/>
                        </a:cubicBezTo>
                        <a:cubicBezTo>
                          <a:pt x="50" y="2"/>
                          <a:pt x="50" y="2"/>
                          <a:pt x="50" y="2"/>
                        </a:cubicBezTo>
                        <a:lnTo>
                          <a:pt x="49" y="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0" name="Freeform 119"/>
                  <p:cNvSpPr>
                    <a:spLocks/>
                  </p:cNvSpPr>
                  <p:nvPr/>
                </p:nvSpPr>
                <p:spPr bwMode="gray">
                  <a:xfrm>
                    <a:off x="5098" y="2851"/>
                    <a:ext cx="58" cy="72"/>
                  </a:xfrm>
                  <a:custGeom>
                    <a:avLst/>
                    <a:gdLst/>
                    <a:ahLst/>
                    <a:cxnLst>
                      <a:cxn ang="0">
                        <a:pos x="142" y="145"/>
                      </a:cxn>
                      <a:cxn ang="0">
                        <a:pos x="18" y="35"/>
                      </a:cxn>
                      <a:cxn ang="0">
                        <a:pos x="0" y="64"/>
                      </a:cxn>
                      <a:cxn ang="0">
                        <a:pos x="142" y="145"/>
                      </a:cxn>
                    </a:cxnLst>
                    <a:rect l="0" t="0" r="r" b="b"/>
                    <a:pathLst>
                      <a:path w="142" h="177">
                        <a:moveTo>
                          <a:pt x="142" y="145"/>
                        </a:moveTo>
                        <a:cubicBezTo>
                          <a:pt x="142" y="145"/>
                          <a:pt x="105" y="0"/>
                          <a:pt x="18" y="35"/>
                        </a:cubicBezTo>
                        <a:cubicBezTo>
                          <a:pt x="0" y="64"/>
                          <a:pt x="0" y="64"/>
                          <a:pt x="0" y="64"/>
                        </a:cubicBezTo>
                        <a:cubicBezTo>
                          <a:pt x="0" y="64"/>
                          <a:pt x="131" y="177"/>
                          <a:pt x="142" y="145"/>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1" name="Freeform 120"/>
                  <p:cNvSpPr>
                    <a:spLocks/>
                  </p:cNvSpPr>
                  <p:nvPr/>
                </p:nvSpPr>
                <p:spPr bwMode="gray">
                  <a:xfrm>
                    <a:off x="5097" y="2863"/>
                    <a:ext cx="59" cy="51"/>
                  </a:xfrm>
                  <a:custGeom>
                    <a:avLst/>
                    <a:gdLst/>
                    <a:ahLst/>
                    <a:cxnLst>
                      <a:cxn ang="0">
                        <a:pos x="144" y="117"/>
                      </a:cxn>
                      <a:cxn ang="0">
                        <a:pos x="146" y="117"/>
                      </a:cxn>
                      <a:cxn ang="0">
                        <a:pos x="122" y="58"/>
                      </a:cxn>
                      <a:cxn ang="0">
                        <a:pos x="91" y="18"/>
                      </a:cxn>
                      <a:cxn ang="0">
                        <a:pos x="46" y="0"/>
                      </a:cxn>
                      <a:cxn ang="0">
                        <a:pos x="19" y="5"/>
                      </a:cxn>
                      <a:cxn ang="0">
                        <a:pos x="18" y="5"/>
                      </a:cxn>
                      <a:cxn ang="0">
                        <a:pos x="0" y="36"/>
                      </a:cxn>
                      <a:cxn ang="0">
                        <a:pos x="1" y="37"/>
                      </a:cxn>
                      <a:cxn ang="0">
                        <a:pos x="55" y="81"/>
                      </a:cxn>
                      <a:cxn ang="0">
                        <a:pos x="99" y="111"/>
                      </a:cxn>
                      <a:cxn ang="0">
                        <a:pos x="119" y="121"/>
                      </a:cxn>
                      <a:cxn ang="0">
                        <a:pos x="135" y="125"/>
                      </a:cxn>
                      <a:cxn ang="0">
                        <a:pos x="142" y="123"/>
                      </a:cxn>
                      <a:cxn ang="0">
                        <a:pos x="146" y="118"/>
                      </a:cxn>
                      <a:cxn ang="0">
                        <a:pos x="146" y="117"/>
                      </a:cxn>
                      <a:cxn ang="0">
                        <a:pos x="146" y="117"/>
                      </a:cxn>
                      <a:cxn ang="0">
                        <a:pos x="144" y="117"/>
                      </a:cxn>
                      <a:cxn ang="0">
                        <a:pos x="142" y="117"/>
                      </a:cxn>
                      <a:cxn ang="0">
                        <a:pos x="140" y="120"/>
                      </a:cxn>
                      <a:cxn ang="0">
                        <a:pos x="135" y="121"/>
                      </a:cxn>
                      <a:cxn ang="0">
                        <a:pos x="121" y="117"/>
                      </a:cxn>
                      <a:cxn ang="0">
                        <a:pos x="47" y="70"/>
                      </a:cxn>
                      <a:cxn ang="0">
                        <a:pos x="16" y="45"/>
                      </a:cxn>
                      <a:cxn ang="0">
                        <a:pos x="7" y="37"/>
                      </a:cxn>
                      <a:cxn ang="0">
                        <a:pos x="3" y="34"/>
                      </a:cxn>
                      <a:cxn ang="0">
                        <a:pos x="2" y="36"/>
                      </a:cxn>
                      <a:cxn ang="0">
                        <a:pos x="4" y="37"/>
                      </a:cxn>
                      <a:cxn ang="0">
                        <a:pos x="21" y="8"/>
                      </a:cxn>
                      <a:cxn ang="0">
                        <a:pos x="20" y="7"/>
                      </a:cxn>
                      <a:cxn ang="0">
                        <a:pos x="20" y="9"/>
                      </a:cxn>
                      <a:cxn ang="0">
                        <a:pos x="46" y="4"/>
                      </a:cxn>
                      <a:cxn ang="0">
                        <a:pos x="89" y="21"/>
                      </a:cxn>
                      <a:cxn ang="0">
                        <a:pos x="129" y="81"/>
                      </a:cxn>
                      <a:cxn ang="0">
                        <a:pos x="139" y="107"/>
                      </a:cxn>
                      <a:cxn ang="0">
                        <a:pos x="142" y="115"/>
                      </a:cxn>
                      <a:cxn ang="0">
                        <a:pos x="142" y="118"/>
                      </a:cxn>
                      <a:cxn ang="0">
                        <a:pos x="144" y="117"/>
                      </a:cxn>
                      <a:cxn ang="0">
                        <a:pos x="142" y="117"/>
                      </a:cxn>
                      <a:cxn ang="0">
                        <a:pos x="144" y="117"/>
                      </a:cxn>
                    </a:cxnLst>
                    <a:rect l="0" t="0" r="r" b="b"/>
                    <a:pathLst>
                      <a:path w="146" h="125">
                        <a:moveTo>
                          <a:pt x="144" y="117"/>
                        </a:moveTo>
                        <a:cubicBezTo>
                          <a:pt x="146" y="117"/>
                          <a:pt x="146" y="117"/>
                          <a:pt x="146" y="117"/>
                        </a:cubicBezTo>
                        <a:cubicBezTo>
                          <a:pt x="146" y="117"/>
                          <a:pt x="139" y="88"/>
                          <a:pt x="122" y="58"/>
                        </a:cubicBezTo>
                        <a:cubicBezTo>
                          <a:pt x="114" y="44"/>
                          <a:pt x="104" y="29"/>
                          <a:pt x="91" y="18"/>
                        </a:cubicBezTo>
                        <a:cubicBezTo>
                          <a:pt x="79" y="7"/>
                          <a:pt x="64" y="0"/>
                          <a:pt x="46" y="0"/>
                        </a:cubicBezTo>
                        <a:cubicBezTo>
                          <a:pt x="37" y="0"/>
                          <a:pt x="28" y="1"/>
                          <a:pt x="19" y="5"/>
                        </a:cubicBezTo>
                        <a:cubicBezTo>
                          <a:pt x="18" y="5"/>
                          <a:pt x="18" y="5"/>
                          <a:pt x="18" y="5"/>
                        </a:cubicBezTo>
                        <a:cubicBezTo>
                          <a:pt x="0" y="36"/>
                          <a:pt x="0" y="36"/>
                          <a:pt x="0" y="36"/>
                        </a:cubicBezTo>
                        <a:cubicBezTo>
                          <a:pt x="1" y="37"/>
                          <a:pt x="1" y="37"/>
                          <a:pt x="1" y="37"/>
                        </a:cubicBezTo>
                        <a:cubicBezTo>
                          <a:pt x="1" y="37"/>
                          <a:pt x="26" y="59"/>
                          <a:pt x="55" y="81"/>
                        </a:cubicBezTo>
                        <a:cubicBezTo>
                          <a:pt x="70" y="92"/>
                          <a:pt x="85" y="103"/>
                          <a:pt x="99" y="111"/>
                        </a:cubicBezTo>
                        <a:cubicBezTo>
                          <a:pt x="107" y="115"/>
                          <a:pt x="113" y="119"/>
                          <a:pt x="119" y="121"/>
                        </a:cubicBezTo>
                        <a:cubicBezTo>
                          <a:pt x="125" y="123"/>
                          <a:pt x="130" y="125"/>
                          <a:pt x="135" y="125"/>
                        </a:cubicBezTo>
                        <a:cubicBezTo>
                          <a:pt x="138" y="125"/>
                          <a:pt x="140" y="124"/>
                          <a:pt x="142" y="123"/>
                        </a:cubicBezTo>
                        <a:cubicBezTo>
                          <a:pt x="144" y="122"/>
                          <a:pt x="145" y="120"/>
                          <a:pt x="146" y="118"/>
                        </a:cubicBezTo>
                        <a:cubicBezTo>
                          <a:pt x="146" y="117"/>
                          <a:pt x="146" y="117"/>
                          <a:pt x="146" y="117"/>
                        </a:cubicBezTo>
                        <a:cubicBezTo>
                          <a:pt x="146" y="117"/>
                          <a:pt x="146" y="117"/>
                          <a:pt x="146" y="117"/>
                        </a:cubicBezTo>
                        <a:cubicBezTo>
                          <a:pt x="144" y="117"/>
                          <a:pt x="144" y="117"/>
                          <a:pt x="144" y="117"/>
                        </a:cubicBezTo>
                        <a:cubicBezTo>
                          <a:pt x="142" y="117"/>
                          <a:pt x="142" y="117"/>
                          <a:pt x="142" y="117"/>
                        </a:cubicBezTo>
                        <a:cubicBezTo>
                          <a:pt x="142" y="118"/>
                          <a:pt x="141" y="119"/>
                          <a:pt x="140" y="120"/>
                        </a:cubicBezTo>
                        <a:cubicBezTo>
                          <a:pt x="139" y="120"/>
                          <a:pt x="137" y="121"/>
                          <a:pt x="135" y="121"/>
                        </a:cubicBezTo>
                        <a:cubicBezTo>
                          <a:pt x="131" y="121"/>
                          <a:pt x="126" y="120"/>
                          <a:pt x="121" y="117"/>
                        </a:cubicBezTo>
                        <a:cubicBezTo>
                          <a:pt x="101" y="109"/>
                          <a:pt x="71" y="88"/>
                          <a:pt x="47" y="70"/>
                        </a:cubicBezTo>
                        <a:cubicBezTo>
                          <a:pt x="35" y="60"/>
                          <a:pt x="24" y="52"/>
                          <a:pt x="16" y="45"/>
                        </a:cubicBezTo>
                        <a:cubicBezTo>
                          <a:pt x="12" y="42"/>
                          <a:pt x="9" y="39"/>
                          <a:pt x="7" y="37"/>
                        </a:cubicBezTo>
                        <a:cubicBezTo>
                          <a:pt x="5" y="35"/>
                          <a:pt x="3" y="34"/>
                          <a:pt x="3" y="34"/>
                        </a:cubicBezTo>
                        <a:cubicBezTo>
                          <a:pt x="2" y="36"/>
                          <a:pt x="2" y="36"/>
                          <a:pt x="2" y="36"/>
                        </a:cubicBezTo>
                        <a:cubicBezTo>
                          <a:pt x="4" y="37"/>
                          <a:pt x="4" y="37"/>
                          <a:pt x="4" y="37"/>
                        </a:cubicBezTo>
                        <a:cubicBezTo>
                          <a:pt x="21" y="8"/>
                          <a:pt x="21" y="8"/>
                          <a:pt x="21" y="8"/>
                        </a:cubicBezTo>
                        <a:cubicBezTo>
                          <a:pt x="20" y="7"/>
                          <a:pt x="20" y="7"/>
                          <a:pt x="20" y="7"/>
                        </a:cubicBezTo>
                        <a:cubicBezTo>
                          <a:pt x="20" y="9"/>
                          <a:pt x="20" y="9"/>
                          <a:pt x="20" y="9"/>
                        </a:cubicBezTo>
                        <a:cubicBezTo>
                          <a:pt x="29" y="5"/>
                          <a:pt x="38" y="4"/>
                          <a:pt x="46" y="4"/>
                        </a:cubicBezTo>
                        <a:cubicBezTo>
                          <a:pt x="62" y="4"/>
                          <a:pt x="77" y="11"/>
                          <a:pt x="89" y="21"/>
                        </a:cubicBezTo>
                        <a:cubicBezTo>
                          <a:pt x="107" y="37"/>
                          <a:pt x="121" y="61"/>
                          <a:pt x="129" y="81"/>
                        </a:cubicBezTo>
                        <a:cubicBezTo>
                          <a:pt x="134" y="91"/>
                          <a:pt x="137" y="101"/>
                          <a:pt x="139" y="107"/>
                        </a:cubicBezTo>
                        <a:cubicBezTo>
                          <a:pt x="140" y="110"/>
                          <a:pt x="141" y="113"/>
                          <a:pt x="142" y="115"/>
                        </a:cubicBezTo>
                        <a:cubicBezTo>
                          <a:pt x="142" y="117"/>
                          <a:pt x="142" y="118"/>
                          <a:pt x="142" y="118"/>
                        </a:cubicBezTo>
                        <a:cubicBezTo>
                          <a:pt x="144" y="117"/>
                          <a:pt x="144" y="117"/>
                          <a:pt x="144" y="117"/>
                        </a:cubicBezTo>
                        <a:cubicBezTo>
                          <a:pt x="142" y="117"/>
                          <a:pt x="142" y="117"/>
                          <a:pt x="142" y="117"/>
                        </a:cubicBezTo>
                        <a:lnTo>
                          <a:pt x="144" y="117"/>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2" name="Freeform 121"/>
                  <p:cNvSpPr>
                    <a:spLocks/>
                  </p:cNvSpPr>
                  <p:nvPr/>
                </p:nvSpPr>
                <p:spPr bwMode="gray">
                  <a:xfrm>
                    <a:off x="5046" y="2860"/>
                    <a:ext cx="112" cy="82"/>
                  </a:xfrm>
                  <a:custGeom>
                    <a:avLst/>
                    <a:gdLst/>
                    <a:ahLst/>
                    <a:cxnLst>
                      <a:cxn ang="0">
                        <a:pos x="276" y="186"/>
                      </a:cxn>
                      <a:cxn ang="0">
                        <a:pos x="117" y="0"/>
                      </a:cxn>
                      <a:cxn ang="0">
                        <a:pos x="0" y="99"/>
                      </a:cxn>
                      <a:cxn ang="0">
                        <a:pos x="90" y="122"/>
                      </a:cxn>
                      <a:cxn ang="0">
                        <a:pos x="206" y="148"/>
                      </a:cxn>
                      <a:cxn ang="0">
                        <a:pos x="276" y="186"/>
                      </a:cxn>
                    </a:cxnLst>
                    <a:rect l="0" t="0" r="r" b="b"/>
                    <a:pathLst>
                      <a:path w="276" h="204">
                        <a:moveTo>
                          <a:pt x="276" y="186"/>
                        </a:moveTo>
                        <a:cubicBezTo>
                          <a:pt x="276" y="186"/>
                          <a:pt x="230" y="18"/>
                          <a:pt x="117" y="0"/>
                        </a:cubicBezTo>
                        <a:cubicBezTo>
                          <a:pt x="117" y="0"/>
                          <a:pt x="9" y="29"/>
                          <a:pt x="0" y="99"/>
                        </a:cubicBezTo>
                        <a:cubicBezTo>
                          <a:pt x="0" y="99"/>
                          <a:pt x="73" y="140"/>
                          <a:pt x="90" y="122"/>
                        </a:cubicBezTo>
                        <a:cubicBezTo>
                          <a:pt x="90" y="122"/>
                          <a:pt x="204" y="131"/>
                          <a:pt x="206" y="148"/>
                        </a:cubicBezTo>
                        <a:cubicBezTo>
                          <a:pt x="209" y="166"/>
                          <a:pt x="276" y="204"/>
                          <a:pt x="276" y="186"/>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3" name="Freeform 122"/>
                  <p:cNvSpPr>
                    <a:spLocks/>
                  </p:cNvSpPr>
                  <p:nvPr/>
                </p:nvSpPr>
                <p:spPr bwMode="gray">
                  <a:xfrm>
                    <a:off x="5045" y="2859"/>
                    <a:ext cx="114" cy="79"/>
                  </a:xfrm>
                  <a:custGeom>
                    <a:avLst/>
                    <a:gdLst/>
                    <a:ahLst/>
                    <a:cxnLst>
                      <a:cxn ang="0">
                        <a:pos x="280" y="188"/>
                      </a:cxn>
                      <a:cxn ang="0">
                        <a:pos x="193" y="37"/>
                      </a:cxn>
                      <a:cxn ang="0">
                        <a:pos x="118" y="0"/>
                      </a:cxn>
                      <a:cxn ang="0">
                        <a:pos x="63" y="24"/>
                      </a:cxn>
                      <a:cxn ang="0">
                        <a:pos x="1" y="101"/>
                      </a:cxn>
                      <a:cxn ang="0">
                        <a:pos x="2" y="103"/>
                      </a:cxn>
                      <a:cxn ang="0">
                        <a:pos x="79" y="131"/>
                      </a:cxn>
                      <a:cxn ang="0">
                        <a:pos x="92" y="124"/>
                      </a:cxn>
                      <a:cxn ang="0">
                        <a:pos x="97" y="127"/>
                      </a:cxn>
                      <a:cxn ang="0">
                        <a:pos x="192" y="142"/>
                      </a:cxn>
                      <a:cxn ang="0">
                        <a:pos x="206" y="149"/>
                      </a:cxn>
                      <a:cxn ang="0">
                        <a:pos x="210" y="157"/>
                      </a:cxn>
                      <a:cxn ang="0">
                        <a:pos x="258" y="191"/>
                      </a:cxn>
                      <a:cxn ang="0">
                        <a:pos x="278" y="193"/>
                      </a:cxn>
                      <a:cxn ang="0">
                        <a:pos x="280" y="188"/>
                      </a:cxn>
                      <a:cxn ang="0">
                        <a:pos x="278" y="188"/>
                      </a:cxn>
                      <a:cxn ang="0">
                        <a:pos x="275" y="190"/>
                      </a:cxn>
                      <a:cxn ang="0">
                        <a:pos x="257" y="186"/>
                      </a:cxn>
                      <a:cxn ang="0">
                        <a:pos x="215" y="158"/>
                      </a:cxn>
                      <a:cxn ang="0">
                        <a:pos x="208" y="146"/>
                      </a:cxn>
                      <a:cxn ang="0">
                        <a:pos x="134" y="127"/>
                      </a:cxn>
                      <a:cxn ang="0">
                        <a:pos x="92" y="122"/>
                      </a:cxn>
                      <a:cxn ang="0">
                        <a:pos x="79" y="127"/>
                      </a:cxn>
                      <a:cxn ang="0">
                        <a:pos x="12" y="104"/>
                      </a:cxn>
                      <a:cxn ang="0">
                        <a:pos x="3" y="99"/>
                      </a:cxn>
                      <a:cxn ang="0">
                        <a:pos x="4" y="101"/>
                      </a:cxn>
                      <a:cxn ang="0">
                        <a:pos x="85" y="17"/>
                      </a:cxn>
                      <a:cxn ang="0">
                        <a:pos x="116" y="5"/>
                      </a:cxn>
                      <a:cxn ang="0">
                        <a:pos x="119" y="2"/>
                      </a:cxn>
                      <a:cxn ang="0">
                        <a:pos x="190" y="40"/>
                      </a:cxn>
                      <a:cxn ang="0">
                        <a:pos x="271" y="173"/>
                      </a:cxn>
                      <a:cxn ang="0">
                        <a:pos x="276" y="188"/>
                      </a:cxn>
                      <a:cxn ang="0">
                        <a:pos x="278" y="188"/>
                      </a:cxn>
                      <a:cxn ang="0">
                        <a:pos x="278" y="188"/>
                      </a:cxn>
                    </a:cxnLst>
                    <a:rect l="0" t="0" r="r" b="b"/>
                    <a:pathLst>
                      <a:path w="280" h="195">
                        <a:moveTo>
                          <a:pt x="278" y="188"/>
                        </a:moveTo>
                        <a:cubicBezTo>
                          <a:pt x="280" y="188"/>
                          <a:pt x="280" y="188"/>
                          <a:pt x="280" y="188"/>
                        </a:cubicBezTo>
                        <a:cubicBezTo>
                          <a:pt x="280" y="187"/>
                          <a:pt x="268" y="145"/>
                          <a:pt x="242" y="101"/>
                        </a:cubicBezTo>
                        <a:cubicBezTo>
                          <a:pt x="230" y="79"/>
                          <a:pt x="213" y="56"/>
                          <a:pt x="193" y="37"/>
                        </a:cubicBezTo>
                        <a:cubicBezTo>
                          <a:pt x="172" y="19"/>
                          <a:pt x="148" y="5"/>
                          <a:pt x="119" y="0"/>
                        </a:cubicBezTo>
                        <a:cubicBezTo>
                          <a:pt x="118" y="0"/>
                          <a:pt x="118" y="0"/>
                          <a:pt x="118" y="0"/>
                        </a:cubicBezTo>
                        <a:cubicBezTo>
                          <a:pt x="118" y="1"/>
                          <a:pt x="118" y="1"/>
                          <a:pt x="118" y="1"/>
                        </a:cubicBezTo>
                        <a:cubicBezTo>
                          <a:pt x="118" y="1"/>
                          <a:pt x="91" y="8"/>
                          <a:pt x="63" y="24"/>
                        </a:cubicBezTo>
                        <a:cubicBezTo>
                          <a:pt x="49" y="32"/>
                          <a:pt x="34" y="42"/>
                          <a:pt x="23" y="55"/>
                        </a:cubicBezTo>
                        <a:cubicBezTo>
                          <a:pt x="11" y="68"/>
                          <a:pt x="3" y="83"/>
                          <a:pt x="1" y="101"/>
                        </a:cubicBezTo>
                        <a:cubicBezTo>
                          <a:pt x="0" y="102"/>
                          <a:pt x="0" y="102"/>
                          <a:pt x="0" y="102"/>
                        </a:cubicBezTo>
                        <a:cubicBezTo>
                          <a:pt x="2" y="103"/>
                          <a:pt x="2" y="103"/>
                          <a:pt x="2" y="103"/>
                        </a:cubicBezTo>
                        <a:cubicBezTo>
                          <a:pt x="2" y="103"/>
                          <a:pt x="14" y="110"/>
                          <a:pt x="30" y="117"/>
                        </a:cubicBezTo>
                        <a:cubicBezTo>
                          <a:pt x="45" y="124"/>
                          <a:pt x="65" y="131"/>
                          <a:pt x="79" y="131"/>
                        </a:cubicBezTo>
                        <a:cubicBezTo>
                          <a:pt x="85" y="131"/>
                          <a:pt x="90" y="129"/>
                          <a:pt x="94" y="126"/>
                        </a:cubicBezTo>
                        <a:cubicBezTo>
                          <a:pt x="92" y="124"/>
                          <a:pt x="92" y="124"/>
                          <a:pt x="92" y="124"/>
                        </a:cubicBezTo>
                        <a:cubicBezTo>
                          <a:pt x="92" y="126"/>
                          <a:pt x="92" y="126"/>
                          <a:pt x="92" y="126"/>
                        </a:cubicBezTo>
                        <a:cubicBezTo>
                          <a:pt x="92" y="126"/>
                          <a:pt x="94" y="126"/>
                          <a:pt x="97" y="127"/>
                        </a:cubicBezTo>
                        <a:cubicBezTo>
                          <a:pt x="108" y="128"/>
                          <a:pt x="135" y="130"/>
                          <a:pt x="160" y="135"/>
                        </a:cubicBezTo>
                        <a:cubicBezTo>
                          <a:pt x="172" y="137"/>
                          <a:pt x="184" y="139"/>
                          <a:pt x="192" y="142"/>
                        </a:cubicBezTo>
                        <a:cubicBezTo>
                          <a:pt x="197" y="144"/>
                          <a:pt x="200" y="145"/>
                          <a:pt x="203" y="147"/>
                        </a:cubicBezTo>
                        <a:cubicBezTo>
                          <a:pt x="204" y="147"/>
                          <a:pt x="205" y="148"/>
                          <a:pt x="206" y="149"/>
                        </a:cubicBezTo>
                        <a:cubicBezTo>
                          <a:pt x="206" y="150"/>
                          <a:pt x="206" y="150"/>
                          <a:pt x="206" y="151"/>
                        </a:cubicBezTo>
                        <a:cubicBezTo>
                          <a:pt x="207" y="153"/>
                          <a:pt x="208" y="155"/>
                          <a:pt x="210" y="157"/>
                        </a:cubicBezTo>
                        <a:cubicBezTo>
                          <a:pt x="215" y="165"/>
                          <a:pt x="227" y="174"/>
                          <a:pt x="239" y="182"/>
                        </a:cubicBezTo>
                        <a:cubicBezTo>
                          <a:pt x="246" y="185"/>
                          <a:pt x="252" y="189"/>
                          <a:pt x="258" y="191"/>
                        </a:cubicBezTo>
                        <a:cubicBezTo>
                          <a:pt x="263" y="193"/>
                          <a:pt x="268" y="195"/>
                          <a:pt x="272" y="195"/>
                        </a:cubicBezTo>
                        <a:cubicBezTo>
                          <a:pt x="274" y="195"/>
                          <a:pt x="276" y="194"/>
                          <a:pt x="278" y="193"/>
                        </a:cubicBezTo>
                        <a:cubicBezTo>
                          <a:pt x="279" y="192"/>
                          <a:pt x="280" y="190"/>
                          <a:pt x="280" y="188"/>
                        </a:cubicBezTo>
                        <a:cubicBezTo>
                          <a:pt x="280" y="188"/>
                          <a:pt x="280" y="188"/>
                          <a:pt x="280" y="188"/>
                        </a:cubicBezTo>
                        <a:cubicBezTo>
                          <a:pt x="280" y="188"/>
                          <a:pt x="280" y="188"/>
                          <a:pt x="280" y="188"/>
                        </a:cubicBezTo>
                        <a:cubicBezTo>
                          <a:pt x="278" y="188"/>
                          <a:pt x="278" y="188"/>
                          <a:pt x="278" y="188"/>
                        </a:cubicBezTo>
                        <a:cubicBezTo>
                          <a:pt x="276" y="188"/>
                          <a:pt x="276" y="188"/>
                          <a:pt x="276" y="188"/>
                        </a:cubicBezTo>
                        <a:cubicBezTo>
                          <a:pt x="276" y="189"/>
                          <a:pt x="276" y="190"/>
                          <a:pt x="275" y="190"/>
                        </a:cubicBezTo>
                        <a:cubicBezTo>
                          <a:pt x="275" y="190"/>
                          <a:pt x="274" y="191"/>
                          <a:pt x="272" y="191"/>
                        </a:cubicBezTo>
                        <a:cubicBezTo>
                          <a:pt x="269" y="191"/>
                          <a:pt x="263" y="189"/>
                          <a:pt x="257" y="186"/>
                        </a:cubicBezTo>
                        <a:cubicBezTo>
                          <a:pt x="247" y="182"/>
                          <a:pt x="236" y="175"/>
                          <a:pt x="227" y="168"/>
                        </a:cubicBezTo>
                        <a:cubicBezTo>
                          <a:pt x="222" y="165"/>
                          <a:pt x="218" y="161"/>
                          <a:pt x="215" y="158"/>
                        </a:cubicBezTo>
                        <a:cubicBezTo>
                          <a:pt x="212" y="155"/>
                          <a:pt x="211" y="152"/>
                          <a:pt x="210" y="150"/>
                        </a:cubicBezTo>
                        <a:cubicBezTo>
                          <a:pt x="210" y="148"/>
                          <a:pt x="209" y="147"/>
                          <a:pt x="208" y="146"/>
                        </a:cubicBezTo>
                        <a:cubicBezTo>
                          <a:pt x="206" y="144"/>
                          <a:pt x="203" y="142"/>
                          <a:pt x="198" y="140"/>
                        </a:cubicBezTo>
                        <a:cubicBezTo>
                          <a:pt x="183" y="134"/>
                          <a:pt x="157" y="130"/>
                          <a:pt x="134" y="127"/>
                        </a:cubicBezTo>
                        <a:cubicBezTo>
                          <a:pt x="112" y="124"/>
                          <a:pt x="93" y="122"/>
                          <a:pt x="93" y="122"/>
                        </a:cubicBezTo>
                        <a:cubicBezTo>
                          <a:pt x="92" y="122"/>
                          <a:pt x="92" y="122"/>
                          <a:pt x="92" y="122"/>
                        </a:cubicBezTo>
                        <a:cubicBezTo>
                          <a:pt x="91" y="123"/>
                          <a:pt x="91" y="123"/>
                          <a:pt x="91" y="123"/>
                        </a:cubicBezTo>
                        <a:cubicBezTo>
                          <a:pt x="89" y="125"/>
                          <a:pt x="84" y="127"/>
                          <a:pt x="79" y="127"/>
                        </a:cubicBezTo>
                        <a:cubicBezTo>
                          <a:pt x="66" y="127"/>
                          <a:pt x="47" y="120"/>
                          <a:pt x="31" y="113"/>
                        </a:cubicBezTo>
                        <a:cubicBezTo>
                          <a:pt x="23" y="110"/>
                          <a:pt x="17" y="106"/>
                          <a:pt x="12" y="104"/>
                        </a:cubicBezTo>
                        <a:cubicBezTo>
                          <a:pt x="9" y="102"/>
                          <a:pt x="7" y="101"/>
                          <a:pt x="6" y="101"/>
                        </a:cubicBezTo>
                        <a:cubicBezTo>
                          <a:pt x="4" y="100"/>
                          <a:pt x="3" y="99"/>
                          <a:pt x="3" y="99"/>
                        </a:cubicBezTo>
                        <a:cubicBezTo>
                          <a:pt x="2" y="101"/>
                          <a:pt x="2" y="101"/>
                          <a:pt x="2" y="101"/>
                        </a:cubicBezTo>
                        <a:cubicBezTo>
                          <a:pt x="4" y="101"/>
                          <a:pt x="4" y="101"/>
                          <a:pt x="4" y="101"/>
                        </a:cubicBezTo>
                        <a:cubicBezTo>
                          <a:pt x="7" y="84"/>
                          <a:pt x="15" y="70"/>
                          <a:pt x="26" y="58"/>
                        </a:cubicBezTo>
                        <a:cubicBezTo>
                          <a:pt x="42" y="39"/>
                          <a:pt x="66" y="26"/>
                          <a:pt x="85" y="17"/>
                        </a:cubicBezTo>
                        <a:cubicBezTo>
                          <a:pt x="95" y="13"/>
                          <a:pt x="103" y="10"/>
                          <a:pt x="109" y="7"/>
                        </a:cubicBezTo>
                        <a:cubicBezTo>
                          <a:pt x="112" y="6"/>
                          <a:pt x="115" y="6"/>
                          <a:pt x="116" y="5"/>
                        </a:cubicBezTo>
                        <a:cubicBezTo>
                          <a:pt x="118" y="5"/>
                          <a:pt x="119" y="4"/>
                          <a:pt x="119" y="4"/>
                        </a:cubicBezTo>
                        <a:cubicBezTo>
                          <a:pt x="119" y="2"/>
                          <a:pt x="119" y="2"/>
                          <a:pt x="119" y="2"/>
                        </a:cubicBezTo>
                        <a:cubicBezTo>
                          <a:pt x="118" y="4"/>
                          <a:pt x="118" y="4"/>
                          <a:pt x="118" y="4"/>
                        </a:cubicBezTo>
                        <a:cubicBezTo>
                          <a:pt x="146" y="9"/>
                          <a:pt x="170" y="22"/>
                          <a:pt x="190" y="40"/>
                        </a:cubicBezTo>
                        <a:cubicBezTo>
                          <a:pt x="220" y="67"/>
                          <a:pt x="242" y="104"/>
                          <a:pt x="256" y="135"/>
                        </a:cubicBezTo>
                        <a:cubicBezTo>
                          <a:pt x="263" y="150"/>
                          <a:pt x="268" y="163"/>
                          <a:pt x="271" y="173"/>
                        </a:cubicBezTo>
                        <a:cubicBezTo>
                          <a:pt x="273" y="178"/>
                          <a:pt x="274" y="182"/>
                          <a:pt x="275" y="185"/>
                        </a:cubicBezTo>
                        <a:cubicBezTo>
                          <a:pt x="275" y="186"/>
                          <a:pt x="276" y="187"/>
                          <a:pt x="276" y="188"/>
                        </a:cubicBezTo>
                        <a:cubicBezTo>
                          <a:pt x="276" y="188"/>
                          <a:pt x="276" y="189"/>
                          <a:pt x="276" y="189"/>
                        </a:cubicBezTo>
                        <a:cubicBezTo>
                          <a:pt x="278" y="188"/>
                          <a:pt x="278" y="188"/>
                          <a:pt x="278" y="188"/>
                        </a:cubicBezTo>
                        <a:cubicBezTo>
                          <a:pt x="276" y="188"/>
                          <a:pt x="276" y="188"/>
                          <a:pt x="276" y="188"/>
                        </a:cubicBezTo>
                        <a:lnTo>
                          <a:pt x="278" y="188"/>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4" name="Freeform 123"/>
                  <p:cNvSpPr>
                    <a:spLocks/>
                  </p:cNvSpPr>
                  <p:nvPr/>
                </p:nvSpPr>
                <p:spPr bwMode="gray">
                  <a:xfrm>
                    <a:off x="4978" y="2889"/>
                    <a:ext cx="205" cy="237"/>
                  </a:xfrm>
                  <a:custGeom>
                    <a:avLst/>
                    <a:gdLst/>
                    <a:ahLst/>
                    <a:cxnLst>
                      <a:cxn ang="0">
                        <a:pos x="372" y="43"/>
                      </a:cxn>
                      <a:cxn ang="0">
                        <a:pos x="195" y="20"/>
                      </a:cxn>
                      <a:cxn ang="0">
                        <a:pos x="119" y="84"/>
                      </a:cxn>
                      <a:cxn ang="0">
                        <a:pos x="35" y="116"/>
                      </a:cxn>
                      <a:cxn ang="0">
                        <a:pos x="81" y="160"/>
                      </a:cxn>
                      <a:cxn ang="0">
                        <a:pos x="203" y="119"/>
                      </a:cxn>
                      <a:cxn ang="0">
                        <a:pos x="267" y="107"/>
                      </a:cxn>
                      <a:cxn ang="0">
                        <a:pos x="267" y="131"/>
                      </a:cxn>
                      <a:cxn ang="0">
                        <a:pos x="221" y="287"/>
                      </a:cxn>
                      <a:cxn ang="0">
                        <a:pos x="183" y="473"/>
                      </a:cxn>
                      <a:cxn ang="0">
                        <a:pos x="253" y="583"/>
                      </a:cxn>
                      <a:cxn ang="0">
                        <a:pos x="337" y="542"/>
                      </a:cxn>
                      <a:cxn ang="0">
                        <a:pos x="505" y="424"/>
                      </a:cxn>
                      <a:cxn ang="0">
                        <a:pos x="444" y="360"/>
                      </a:cxn>
                      <a:cxn ang="0">
                        <a:pos x="485" y="162"/>
                      </a:cxn>
                      <a:cxn ang="0">
                        <a:pos x="447" y="70"/>
                      </a:cxn>
                      <a:cxn ang="0">
                        <a:pos x="427" y="20"/>
                      </a:cxn>
                    </a:cxnLst>
                    <a:rect l="0" t="0" r="r" b="b"/>
                    <a:pathLst>
                      <a:path w="505" h="583">
                        <a:moveTo>
                          <a:pt x="372" y="43"/>
                        </a:moveTo>
                        <a:cubicBezTo>
                          <a:pt x="372" y="43"/>
                          <a:pt x="279" y="0"/>
                          <a:pt x="195" y="20"/>
                        </a:cubicBezTo>
                        <a:cubicBezTo>
                          <a:pt x="195" y="20"/>
                          <a:pt x="128" y="67"/>
                          <a:pt x="119" y="84"/>
                        </a:cubicBezTo>
                        <a:cubicBezTo>
                          <a:pt x="119" y="84"/>
                          <a:pt x="52" y="125"/>
                          <a:pt x="35" y="116"/>
                        </a:cubicBezTo>
                        <a:cubicBezTo>
                          <a:pt x="35" y="116"/>
                          <a:pt x="0" y="171"/>
                          <a:pt x="81" y="160"/>
                        </a:cubicBezTo>
                        <a:cubicBezTo>
                          <a:pt x="81" y="160"/>
                          <a:pt x="171" y="162"/>
                          <a:pt x="203" y="119"/>
                        </a:cubicBezTo>
                        <a:cubicBezTo>
                          <a:pt x="203" y="119"/>
                          <a:pt x="258" y="113"/>
                          <a:pt x="267" y="107"/>
                        </a:cubicBezTo>
                        <a:cubicBezTo>
                          <a:pt x="267" y="107"/>
                          <a:pt x="258" y="125"/>
                          <a:pt x="267" y="131"/>
                        </a:cubicBezTo>
                        <a:cubicBezTo>
                          <a:pt x="267" y="131"/>
                          <a:pt x="209" y="220"/>
                          <a:pt x="221" y="287"/>
                        </a:cubicBezTo>
                        <a:cubicBezTo>
                          <a:pt x="221" y="287"/>
                          <a:pt x="61" y="458"/>
                          <a:pt x="183" y="473"/>
                        </a:cubicBezTo>
                        <a:cubicBezTo>
                          <a:pt x="183" y="473"/>
                          <a:pt x="253" y="569"/>
                          <a:pt x="253" y="583"/>
                        </a:cubicBezTo>
                        <a:cubicBezTo>
                          <a:pt x="253" y="583"/>
                          <a:pt x="311" y="537"/>
                          <a:pt x="337" y="542"/>
                        </a:cubicBezTo>
                        <a:cubicBezTo>
                          <a:pt x="337" y="542"/>
                          <a:pt x="435" y="421"/>
                          <a:pt x="505" y="424"/>
                        </a:cubicBezTo>
                        <a:cubicBezTo>
                          <a:pt x="444" y="360"/>
                          <a:pt x="444" y="360"/>
                          <a:pt x="444" y="360"/>
                        </a:cubicBezTo>
                        <a:cubicBezTo>
                          <a:pt x="444" y="360"/>
                          <a:pt x="418" y="363"/>
                          <a:pt x="485" y="162"/>
                        </a:cubicBezTo>
                        <a:cubicBezTo>
                          <a:pt x="485" y="162"/>
                          <a:pt x="479" y="81"/>
                          <a:pt x="447" y="70"/>
                        </a:cubicBezTo>
                        <a:cubicBezTo>
                          <a:pt x="447" y="70"/>
                          <a:pt x="441" y="35"/>
                          <a:pt x="427" y="20"/>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5" name="Freeform 124"/>
                  <p:cNvSpPr>
                    <a:spLocks/>
                  </p:cNvSpPr>
                  <p:nvPr/>
                </p:nvSpPr>
                <p:spPr bwMode="gray">
                  <a:xfrm>
                    <a:off x="4988" y="2894"/>
                    <a:ext cx="197" cy="234"/>
                  </a:xfrm>
                  <a:custGeom>
                    <a:avLst/>
                    <a:gdLst/>
                    <a:ahLst/>
                    <a:cxnLst>
                      <a:cxn ang="0">
                        <a:pos x="168" y="5"/>
                      </a:cxn>
                      <a:cxn ang="0">
                        <a:pos x="91" y="70"/>
                      </a:cxn>
                      <a:cxn ang="0">
                        <a:pos x="56" y="89"/>
                      </a:cxn>
                      <a:cxn ang="0">
                        <a:pos x="8" y="100"/>
                      </a:cxn>
                      <a:cxn ang="0">
                        <a:pos x="7" y="143"/>
                      </a:cxn>
                      <a:cxn ang="0">
                        <a:pos x="55" y="149"/>
                      </a:cxn>
                      <a:cxn ang="0">
                        <a:pos x="177" y="106"/>
                      </a:cxn>
                      <a:cxn ang="0">
                        <a:pos x="236" y="98"/>
                      </a:cxn>
                      <a:cxn ang="0">
                        <a:pos x="237" y="98"/>
                      </a:cxn>
                      <a:cxn ang="0">
                        <a:pos x="241" y="118"/>
                      </a:cxn>
                      <a:cxn ang="0">
                        <a:pos x="193" y="275"/>
                      </a:cxn>
                      <a:cxn ang="0">
                        <a:pos x="122" y="372"/>
                      </a:cxn>
                      <a:cxn ang="0">
                        <a:pos x="157" y="460"/>
                      </a:cxn>
                      <a:cxn ang="0">
                        <a:pos x="216" y="552"/>
                      </a:cxn>
                      <a:cxn ang="0">
                        <a:pos x="228" y="572"/>
                      </a:cxn>
                      <a:cxn ang="0">
                        <a:pos x="306" y="531"/>
                      </a:cxn>
                      <a:cxn ang="0">
                        <a:pos x="313" y="529"/>
                      </a:cxn>
                      <a:cxn ang="0">
                        <a:pos x="479" y="413"/>
                      </a:cxn>
                      <a:cxn ang="0">
                        <a:pos x="418" y="346"/>
                      </a:cxn>
                      <a:cxn ang="0">
                        <a:pos x="418" y="345"/>
                      </a:cxn>
                      <a:cxn ang="0">
                        <a:pos x="418" y="345"/>
                      </a:cxn>
                      <a:cxn ang="0">
                        <a:pos x="415" y="331"/>
                      </a:cxn>
                      <a:cxn ang="0">
                        <a:pos x="454" y="107"/>
                      </a:cxn>
                      <a:cxn ang="0">
                        <a:pos x="423" y="56"/>
                      </a:cxn>
                      <a:cxn ang="0">
                        <a:pos x="414" y="38"/>
                      </a:cxn>
                      <a:cxn ang="0">
                        <a:pos x="419" y="58"/>
                      </a:cxn>
                      <a:cxn ang="0">
                        <a:pos x="456" y="142"/>
                      </a:cxn>
                      <a:cxn ang="0">
                        <a:pos x="457" y="149"/>
                      </a:cxn>
                      <a:cxn ang="0">
                        <a:pos x="418" y="349"/>
                      </a:cxn>
                      <a:cxn ang="0">
                        <a:pos x="478" y="412"/>
                      </a:cxn>
                      <a:cxn ang="0">
                        <a:pos x="420" y="427"/>
                      </a:cxn>
                      <a:cxn ang="0">
                        <a:pos x="306" y="527"/>
                      </a:cxn>
                      <a:cxn ang="0">
                        <a:pos x="229" y="570"/>
                      </a:cxn>
                      <a:cxn ang="0">
                        <a:pos x="158" y="458"/>
                      </a:cxn>
                      <a:cxn ang="0">
                        <a:pos x="126" y="374"/>
                      </a:cxn>
                      <a:cxn ang="0">
                        <a:pos x="196" y="276"/>
                      </a:cxn>
                      <a:cxn ang="0">
                        <a:pos x="219" y="163"/>
                      </a:cxn>
                      <a:cxn ang="0">
                        <a:pos x="243" y="119"/>
                      </a:cxn>
                      <a:cxn ang="0">
                        <a:pos x="239" y="109"/>
                      </a:cxn>
                      <a:cxn ang="0">
                        <a:pos x="243" y="95"/>
                      </a:cxn>
                      <a:cxn ang="0">
                        <a:pos x="200" y="101"/>
                      </a:cxn>
                      <a:cxn ang="0">
                        <a:pos x="176" y="105"/>
                      </a:cxn>
                      <a:cxn ang="0">
                        <a:pos x="55" y="145"/>
                      </a:cxn>
                      <a:cxn ang="0">
                        <a:pos x="4" y="126"/>
                      </a:cxn>
                      <a:cxn ang="0">
                        <a:pos x="11" y="104"/>
                      </a:cxn>
                      <a:cxn ang="0">
                        <a:pos x="15" y="106"/>
                      </a:cxn>
                      <a:cxn ang="0">
                        <a:pos x="95" y="72"/>
                      </a:cxn>
                      <a:cxn ang="0">
                        <a:pos x="170" y="9"/>
                      </a:cxn>
                      <a:cxn ang="0">
                        <a:pos x="306" y="18"/>
                      </a:cxn>
                      <a:cxn ang="0">
                        <a:pos x="345" y="32"/>
                      </a:cxn>
                    </a:cxnLst>
                    <a:rect l="0" t="0" r="r" b="b"/>
                    <a:pathLst>
                      <a:path w="484" h="574">
                        <a:moveTo>
                          <a:pt x="346" y="29"/>
                        </a:moveTo>
                        <a:cubicBezTo>
                          <a:pt x="346" y="29"/>
                          <a:pt x="285" y="0"/>
                          <a:pt x="217" y="0"/>
                        </a:cubicBezTo>
                        <a:cubicBezTo>
                          <a:pt x="201" y="0"/>
                          <a:pt x="184" y="1"/>
                          <a:pt x="168" y="5"/>
                        </a:cubicBezTo>
                        <a:cubicBezTo>
                          <a:pt x="168" y="5"/>
                          <a:pt x="168" y="5"/>
                          <a:pt x="168" y="5"/>
                        </a:cubicBezTo>
                        <a:cubicBezTo>
                          <a:pt x="167" y="6"/>
                          <a:pt x="167" y="6"/>
                          <a:pt x="167" y="6"/>
                        </a:cubicBezTo>
                        <a:cubicBezTo>
                          <a:pt x="167" y="6"/>
                          <a:pt x="151" y="17"/>
                          <a:pt x="133" y="31"/>
                        </a:cubicBezTo>
                        <a:cubicBezTo>
                          <a:pt x="124" y="38"/>
                          <a:pt x="115" y="45"/>
                          <a:pt x="107" y="52"/>
                        </a:cubicBezTo>
                        <a:cubicBezTo>
                          <a:pt x="100" y="59"/>
                          <a:pt x="94" y="65"/>
                          <a:pt x="91" y="70"/>
                        </a:cubicBezTo>
                        <a:cubicBezTo>
                          <a:pt x="93" y="71"/>
                          <a:pt x="93" y="71"/>
                          <a:pt x="93" y="71"/>
                        </a:cubicBezTo>
                        <a:cubicBezTo>
                          <a:pt x="92" y="69"/>
                          <a:pt x="92" y="69"/>
                          <a:pt x="92" y="69"/>
                        </a:cubicBezTo>
                        <a:cubicBezTo>
                          <a:pt x="92" y="69"/>
                          <a:pt x="91" y="70"/>
                          <a:pt x="90" y="71"/>
                        </a:cubicBezTo>
                        <a:cubicBezTo>
                          <a:pt x="84" y="74"/>
                          <a:pt x="71" y="82"/>
                          <a:pt x="56" y="89"/>
                        </a:cubicBezTo>
                        <a:cubicBezTo>
                          <a:pt x="48" y="92"/>
                          <a:pt x="41" y="96"/>
                          <a:pt x="34" y="98"/>
                        </a:cubicBezTo>
                        <a:cubicBezTo>
                          <a:pt x="27" y="101"/>
                          <a:pt x="20" y="102"/>
                          <a:pt x="15" y="102"/>
                        </a:cubicBezTo>
                        <a:cubicBezTo>
                          <a:pt x="13" y="102"/>
                          <a:pt x="11" y="102"/>
                          <a:pt x="10" y="101"/>
                        </a:cubicBezTo>
                        <a:cubicBezTo>
                          <a:pt x="8" y="100"/>
                          <a:pt x="8" y="100"/>
                          <a:pt x="8" y="100"/>
                        </a:cubicBezTo>
                        <a:cubicBezTo>
                          <a:pt x="7" y="102"/>
                          <a:pt x="7" y="102"/>
                          <a:pt x="7" y="102"/>
                        </a:cubicBezTo>
                        <a:cubicBezTo>
                          <a:pt x="7" y="102"/>
                          <a:pt x="5" y="105"/>
                          <a:pt x="4" y="110"/>
                        </a:cubicBezTo>
                        <a:cubicBezTo>
                          <a:pt x="2" y="114"/>
                          <a:pt x="0" y="120"/>
                          <a:pt x="0" y="126"/>
                        </a:cubicBezTo>
                        <a:cubicBezTo>
                          <a:pt x="0" y="132"/>
                          <a:pt x="2" y="138"/>
                          <a:pt x="7" y="143"/>
                        </a:cubicBezTo>
                        <a:cubicBezTo>
                          <a:pt x="13" y="147"/>
                          <a:pt x="22" y="150"/>
                          <a:pt x="35" y="150"/>
                        </a:cubicBezTo>
                        <a:cubicBezTo>
                          <a:pt x="41" y="150"/>
                          <a:pt x="48" y="150"/>
                          <a:pt x="56" y="149"/>
                        </a:cubicBezTo>
                        <a:cubicBezTo>
                          <a:pt x="55" y="147"/>
                          <a:pt x="55" y="147"/>
                          <a:pt x="55" y="147"/>
                        </a:cubicBezTo>
                        <a:cubicBezTo>
                          <a:pt x="55" y="149"/>
                          <a:pt x="55" y="149"/>
                          <a:pt x="55" y="149"/>
                        </a:cubicBezTo>
                        <a:cubicBezTo>
                          <a:pt x="55" y="149"/>
                          <a:pt x="57" y="149"/>
                          <a:pt x="59" y="149"/>
                        </a:cubicBezTo>
                        <a:cubicBezTo>
                          <a:pt x="67" y="149"/>
                          <a:pt x="90" y="148"/>
                          <a:pt x="114" y="143"/>
                        </a:cubicBezTo>
                        <a:cubicBezTo>
                          <a:pt x="139" y="137"/>
                          <a:pt x="164" y="127"/>
                          <a:pt x="179" y="107"/>
                        </a:cubicBezTo>
                        <a:cubicBezTo>
                          <a:pt x="177" y="106"/>
                          <a:pt x="177" y="106"/>
                          <a:pt x="177" y="106"/>
                        </a:cubicBezTo>
                        <a:cubicBezTo>
                          <a:pt x="178" y="108"/>
                          <a:pt x="178" y="108"/>
                          <a:pt x="178" y="108"/>
                        </a:cubicBezTo>
                        <a:cubicBezTo>
                          <a:pt x="178" y="108"/>
                          <a:pt x="191" y="106"/>
                          <a:pt x="206" y="104"/>
                        </a:cubicBezTo>
                        <a:cubicBezTo>
                          <a:pt x="214" y="103"/>
                          <a:pt x="221" y="102"/>
                          <a:pt x="228" y="101"/>
                        </a:cubicBezTo>
                        <a:cubicBezTo>
                          <a:pt x="231" y="100"/>
                          <a:pt x="234" y="99"/>
                          <a:pt x="236" y="98"/>
                        </a:cubicBezTo>
                        <a:cubicBezTo>
                          <a:pt x="239" y="98"/>
                          <a:pt x="241" y="97"/>
                          <a:pt x="242" y="96"/>
                        </a:cubicBezTo>
                        <a:cubicBezTo>
                          <a:pt x="241" y="94"/>
                          <a:pt x="241" y="94"/>
                          <a:pt x="241" y="94"/>
                        </a:cubicBezTo>
                        <a:cubicBezTo>
                          <a:pt x="239" y="93"/>
                          <a:pt x="239" y="93"/>
                          <a:pt x="239" y="93"/>
                        </a:cubicBezTo>
                        <a:cubicBezTo>
                          <a:pt x="239" y="93"/>
                          <a:pt x="238" y="95"/>
                          <a:pt x="237" y="98"/>
                        </a:cubicBezTo>
                        <a:cubicBezTo>
                          <a:pt x="236" y="101"/>
                          <a:pt x="235" y="105"/>
                          <a:pt x="235" y="109"/>
                        </a:cubicBezTo>
                        <a:cubicBezTo>
                          <a:pt x="235" y="111"/>
                          <a:pt x="236" y="113"/>
                          <a:pt x="236" y="115"/>
                        </a:cubicBezTo>
                        <a:cubicBezTo>
                          <a:pt x="237" y="116"/>
                          <a:pt x="238" y="118"/>
                          <a:pt x="240" y="119"/>
                        </a:cubicBezTo>
                        <a:cubicBezTo>
                          <a:pt x="241" y="118"/>
                          <a:pt x="241" y="118"/>
                          <a:pt x="241" y="118"/>
                        </a:cubicBezTo>
                        <a:cubicBezTo>
                          <a:pt x="239" y="116"/>
                          <a:pt x="239" y="116"/>
                          <a:pt x="239" y="116"/>
                        </a:cubicBezTo>
                        <a:cubicBezTo>
                          <a:pt x="239" y="116"/>
                          <a:pt x="227" y="135"/>
                          <a:pt x="215" y="162"/>
                        </a:cubicBezTo>
                        <a:cubicBezTo>
                          <a:pt x="203" y="188"/>
                          <a:pt x="191" y="223"/>
                          <a:pt x="191" y="255"/>
                        </a:cubicBezTo>
                        <a:cubicBezTo>
                          <a:pt x="191" y="262"/>
                          <a:pt x="192" y="268"/>
                          <a:pt x="193" y="275"/>
                        </a:cubicBezTo>
                        <a:cubicBezTo>
                          <a:pt x="195" y="274"/>
                          <a:pt x="195" y="274"/>
                          <a:pt x="195" y="274"/>
                        </a:cubicBezTo>
                        <a:cubicBezTo>
                          <a:pt x="193" y="273"/>
                          <a:pt x="193" y="273"/>
                          <a:pt x="193" y="273"/>
                        </a:cubicBezTo>
                        <a:cubicBezTo>
                          <a:pt x="193" y="273"/>
                          <a:pt x="172" y="295"/>
                          <a:pt x="151" y="325"/>
                        </a:cubicBezTo>
                        <a:cubicBezTo>
                          <a:pt x="141" y="339"/>
                          <a:pt x="130" y="356"/>
                          <a:pt x="122" y="372"/>
                        </a:cubicBezTo>
                        <a:cubicBezTo>
                          <a:pt x="115" y="388"/>
                          <a:pt x="109" y="405"/>
                          <a:pt x="109" y="419"/>
                        </a:cubicBezTo>
                        <a:cubicBezTo>
                          <a:pt x="109" y="430"/>
                          <a:pt x="112" y="440"/>
                          <a:pt x="120" y="447"/>
                        </a:cubicBezTo>
                        <a:cubicBezTo>
                          <a:pt x="128" y="455"/>
                          <a:pt x="140" y="460"/>
                          <a:pt x="157" y="462"/>
                        </a:cubicBezTo>
                        <a:cubicBezTo>
                          <a:pt x="157" y="460"/>
                          <a:pt x="157" y="460"/>
                          <a:pt x="157" y="460"/>
                        </a:cubicBezTo>
                        <a:cubicBezTo>
                          <a:pt x="155" y="461"/>
                          <a:pt x="155" y="461"/>
                          <a:pt x="155" y="461"/>
                        </a:cubicBezTo>
                        <a:cubicBezTo>
                          <a:pt x="155" y="461"/>
                          <a:pt x="156" y="462"/>
                          <a:pt x="158" y="465"/>
                        </a:cubicBezTo>
                        <a:cubicBezTo>
                          <a:pt x="165" y="474"/>
                          <a:pt x="182" y="498"/>
                          <a:pt x="197" y="520"/>
                        </a:cubicBezTo>
                        <a:cubicBezTo>
                          <a:pt x="204" y="532"/>
                          <a:pt x="211" y="543"/>
                          <a:pt x="216" y="552"/>
                        </a:cubicBezTo>
                        <a:cubicBezTo>
                          <a:pt x="219" y="556"/>
                          <a:pt x="221" y="560"/>
                          <a:pt x="222" y="563"/>
                        </a:cubicBezTo>
                        <a:cubicBezTo>
                          <a:pt x="224" y="567"/>
                          <a:pt x="225" y="569"/>
                          <a:pt x="225" y="570"/>
                        </a:cubicBezTo>
                        <a:cubicBezTo>
                          <a:pt x="225" y="574"/>
                          <a:pt x="225" y="574"/>
                          <a:pt x="225" y="574"/>
                        </a:cubicBezTo>
                        <a:cubicBezTo>
                          <a:pt x="228" y="572"/>
                          <a:pt x="228" y="572"/>
                          <a:pt x="228" y="572"/>
                        </a:cubicBezTo>
                        <a:cubicBezTo>
                          <a:pt x="228" y="572"/>
                          <a:pt x="229" y="571"/>
                          <a:pt x="230" y="570"/>
                        </a:cubicBezTo>
                        <a:cubicBezTo>
                          <a:pt x="235" y="566"/>
                          <a:pt x="248" y="556"/>
                          <a:pt x="263" y="547"/>
                        </a:cubicBezTo>
                        <a:cubicBezTo>
                          <a:pt x="270" y="543"/>
                          <a:pt x="278" y="539"/>
                          <a:pt x="286" y="536"/>
                        </a:cubicBezTo>
                        <a:cubicBezTo>
                          <a:pt x="293" y="533"/>
                          <a:pt x="300" y="531"/>
                          <a:pt x="306" y="531"/>
                        </a:cubicBezTo>
                        <a:cubicBezTo>
                          <a:pt x="307" y="531"/>
                          <a:pt x="309" y="531"/>
                          <a:pt x="310" y="531"/>
                        </a:cubicBezTo>
                        <a:cubicBezTo>
                          <a:pt x="312" y="532"/>
                          <a:pt x="312" y="532"/>
                          <a:pt x="312" y="532"/>
                        </a:cubicBezTo>
                        <a:cubicBezTo>
                          <a:pt x="312" y="531"/>
                          <a:pt x="312" y="531"/>
                          <a:pt x="312" y="531"/>
                        </a:cubicBezTo>
                        <a:cubicBezTo>
                          <a:pt x="312" y="531"/>
                          <a:pt x="313" y="530"/>
                          <a:pt x="313" y="529"/>
                        </a:cubicBezTo>
                        <a:cubicBezTo>
                          <a:pt x="319" y="523"/>
                          <a:pt x="344" y="494"/>
                          <a:pt x="375" y="466"/>
                        </a:cubicBezTo>
                        <a:cubicBezTo>
                          <a:pt x="391" y="452"/>
                          <a:pt x="408" y="439"/>
                          <a:pt x="426" y="429"/>
                        </a:cubicBezTo>
                        <a:cubicBezTo>
                          <a:pt x="443" y="419"/>
                          <a:pt x="461" y="412"/>
                          <a:pt x="477" y="412"/>
                        </a:cubicBezTo>
                        <a:cubicBezTo>
                          <a:pt x="477" y="412"/>
                          <a:pt x="478" y="412"/>
                          <a:pt x="479" y="413"/>
                        </a:cubicBezTo>
                        <a:cubicBezTo>
                          <a:pt x="484" y="413"/>
                          <a:pt x="484" y="413"/>
                          <a:pt x="484" y="413"/>
                        </a:cubicBezTo>
                        <a:cubicBezTo>
                          <a:pt x="419" y="345"/>
                          <a:pt x="419" y="345"/>
                          <a:pt x="419"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4"/>
                          <a:pt x="418" y="344"/>
                          <a:pt x="418" y="344"/>
                        </a:cubicBezTo>
                        <a:cubicBezTo>
                          <a:pt x="417" y="344"/>
                          <a:pt x="417" y="343"/>
                          <a:pt x="416" y="341"/>
                        </a:cubicBezTo>
                        <a:cubicBezTo>
                          <a:pt x="416" y="339"/>
                          <a:pt x="415" y="336"/>
                          <a:pt x="415" y="331"/>
                        </a:cubicBezTo>
                        <a:cubicBezTo>
                          <a:pt x="415" y="311"/>
                          <a:pt x="423" y="262"/>
                          <a:pt x="461" y="150"/>
                        </a:cubicBezTo>
                        <a:cubicBezTo>
                          <a:pt x="461" y="150"/>
                          <a:pt x="461" y="150"/>
                          <a:pt x="461" y="150"/>
                        </a:cubicBezTo>
                        <a:cubicBezTo>
                          <a:pt x="461" y="149"/>
                          <a:pt x="461" y="149"/>
                          <a:pt x="461" y="149"/>
                        </a:cubicBezTo>
                        <a:cubicBezTo>
                          <a:pt x="461" y="149"/>
                          <a:pt x="459" y="129"/>
                          <a:pt x="454" y="107"/>
                        </a:cubicBezTo>
                        <a:cubicBezTo>
                          <a:pt x="451" y="96"/>
                          <a:pt x="447" y="85"/>
                          <a:pt x="442" y="75"/>
                        </a:cubicBezTo>
                        <a:cubicBezTo>
                          <a:pt x="437" y="66"/>
                          <a:pt x="430" y="58"/>
                          <a:pt x="422" y="55"/>
                        </a:cubicBezTo>
                        <a:cubicBezTo>
                          <a:pt x="421" y="57"/>
                          <a:pt x="421" y="57"/>
                          <a:pt x="421" y="57"/>
                        </a:cubicBezTo>
                        <a:cubicBezTo>
                          <a:pt x="423" y="56"/>
                          <a:pt x="423" y="56"/>
                          <a:pt x="423" y="56"/>
                        </a:cubicBezTo>
                        <a:cubicBezTo>
                          <a:pt x="423" y="56"/>
                          <a:pt x="421" y="47"/>
                          <a:pt x="418" y="37"/>
                        </a:cubicBezTo>
                        <a:cubicBezTo>
                          <a:pt x="415" y="26"/>
                          <a:pt x="410" y="14"/>
                          <a:pt x="402" y="6"/>
                        </a:cubicBezTo>
                        <a:cubicBezTo>
                          <a:pt x="399" y="9"/>
                          <a:pt x="399" y="9"/>
                          <a:pt x="399" y="9"/>
                        </a:cubicBezTo>
                        <a:cubicBezTo>
                          <a:pt x="406" y="15"/>
                          <a:pt x="411" y="28"/>
                          <a:pt x="414" y="38"/>
                        </a:cubicBezTo>
                        <a:cubicBezTo>
                          <a:pt x="416" y="43"/>
                          <a:pt x="417" y="48"/>
                          <a:pt x="418" y="51"/>
                        </a:cubicBezTo>
                        <a:cubicBezTo>
                          <a:pt x="418" y="53"/>
                          <a:pt x="419" y="54"/>
                          <a:pt x="419" y="55"/>
                        </a:cubicBezTo>
                        <a:cubicBezTo>
                          <a:pt x="419" y="56"/>
                          <a:pt x="419" y="57"/>
                          <a:pt x="419" y="57"/>
                        </a:cubicBezTo>
                        <a:cubicBezTo>
                          <a:pt x="419" y="58"/>
                          <a:pt x="419" y="58"/>
                          <a:pt x="419" y="58"/>
                        </a:cubicBezTo>
                        <a:cubicBezTo>
                          <a:pt x="420" y="58"/>
                          <a:pt x="420" y="58"/>
                          <a:pt x="420" y="58"/>
                        </a:cubicBezTo>
                        <a:cubicBezTo>
                          <a:pt x="428" y="61"/>
                          <a:pt x="434" y="68"/>
                          <a:pt x="439" y="77"/>
                        </a:cubicBezTo>
                        <a:cubicBezTo>
                          <a:pt x="446" y="90"/>
                          <a:pt x="451" y="109"/>
                          <a:pt x="453" y="123"/>
                        </a:cubicBezTo>
                        <a:cubicBezTo>
                          <a:pt x="455" y="131"/>
                          <a:pt x="455" y="137"/>
                          <a:pt x="456" y="142"/>
                        </a:cubicBezTo>
                        <a:cubicBezTo>
                          <a:pt x="456" y="144"/>
                          <a:pt x="456" y="146"/>
                          <a:pt x="457" y="148"/>
                        </a:cubicBezTo>
                        <a:cubicBezTo>
                          <a:pt x="457" y="149"/>
                          <a:pt x="457" y="150"/>
                          <a:pt x="457" y="150"/>
                        </a:cubicBezTo>
                        <a:cubicBezTo>
                          <a:pt x="459" y="149"/>
                          <a:pt x="459" y="149"/>
                          <a:pt x="459" y="149"/>
                        </a:cubicBezTo>
                        <a:cubicBezTo>
                          <a:pt x="457" y="149"/>
                          <a:pt x="457" y="149"/>
                          <a:pt x="457" y="149"/>
                        </a:cubicBezTo>
                        <a:cubicBezTo>
                          <a:pt x="419" y="261"/>
                          <a:pt x="411" y="310"/>
                          <a:pt x="411" y="331"/>
                        </a:cubicBezTo>
                        <a:cubicBezTo>
                          <a:pt x="411" y="339"/>
                          <a:pt x="412" y="343"/>
                          <a:pt x="414" y="346"/>
                        </a:cubicBezTo>
                        <a:cubicBezTo>
                          <a:pt x="414" y="347"/>
                          <a:pt x="415" y="348"/>
                          <a:pt x="416" y="348"/>
                        </a:cubicBezTo>
                        <a:cubicBezTo>
                          <a:pt x="417" y="349"/>
                          <a:pt x="418" y="349"/>
                          <a:pt x="418" y="349"/>
                        </a:cubicBezTo>
                        <a:cubicBezTo>
                          <a:pt x="418" y="349"/>
                          <a:pt x="418" y="349"/>
                          <a:pt x="418" y="349"/>
                        </a:cubicBezTo>
                        <a:cubicBezTo>
                          <a:pt x="418" y="347"/>
                          <a:pt x="418" y="347"/>
                          <a:pt x="418" y="347"/>
                        </a:cubicBezTo>
                        <a:cubicBezTo>
                          <a:pt x="417" y="348"/>
                          <a:pt x="417" y="348"/>
                          <a:pt x="417" y="348"/>
                        </a:cubicBezTo>
                        <a:cubicBezTo>
                          <a:pt x="478" y="412"/>
                          <a:pt x="478" y="412"/>
                          <a:pt x="478" y="412"/>
                        </a:cubicBezTo>
                        <a:cubicBezTo>
                          <a:pt x="479" y="411"/>
                          <a:pt x="479" y="411"/>
                          <a:pt x="479" y="411"/>
                        </a:cubicBezTo>
                        <a:cubicBezTo>
                          <a:pt x="479" y="409"/>
                          <a:pt x="479" y="409"/>
                          <a:pt x="479" y="409"/>
                        </a:cubicBezTo>
                        <a:cubicBezTo>
                          <a:pt x="478" y="408"/>
                          <a:pt x="477" y="408"/>
                          <a:pt x="477" y="408"/>
                        </a:cubicBezTo>
                        <a:cubicBezTo>
                          <a:pt x="459" y="408"/>
                          <a:pt x="439" y="416"/>
                          <a:pt x="420" y="427"/>
                        </a:cubicBezTo>
                        <a:cubicBezTo>
                          <a:pt x="363" y="461"/>
                          <a:pt x="309" y="528"/>
                          <a:pt x="309" y="528"/>
                        </a:cubicBezTo>
                        <a:cubicBezTo>
                          <a:pt x="311" y="529"/>
                          <a:pt x="311" y="529"/>
                          <a:pt x="311" y="529"/>
                        </a:cubicBezTo>
                        <a:cubicBezTo>
                          <a:pt x="311" y="527"/>
                          <a:pt x="311" y="527"/>
                          <a:pt x="311" y="527"/>
                        </a:cubicBezTo>
                        <a:cubicBezTo>
                          <a:pt x="309" y="527"/>
                          <a:pt x="308" y="527"/>
                          <a:pt x="306" y="527"/>
                        </a:cubicBezTo>
                        <a:cubicBezTo>
                          <a:pt x="298" y="527"/>
                          <a:pt x="290" y="530"/>
                          <a:pt x="281" y="534"/>
                        </a:cubicBezTo>
                        <a:cubicBezTo>
                          <a:pt x="254" y="545"/>
                          <a:pt x="225" y="568"/>
                          <a:pt x="225" y="568"/>
                        </a:cubicBezTo>
                        <a:cubicBezTo>
                          <a:pt x="227" y="570"/>
                          <a:pt x="227" y="570"/>
                          <a:pt x="227" y="570"/>
                        </a:cubicBezTo>
                        <a:cubicBezTo>
                          <a:pt x="229" y="570"/>
                          <a:pt x="229" y="570"/>
                          <a:pt x="229" y="570"/>
                        </a:cubicBezTo>
                        <a:cubicBezTo>
                          <a:pt x="229" y="569"/>
                          <a:pt x="228" y="567"/>
                          <a:pt x="228" y="566"/>
                        </a:cubicBezTo>
                        <a:cubicBezTo>
                          <a:pt x="226" y="560"/>
                          <a:pt x="220" y="550"/>
                          <a:pt x="214" y="539"/>
                        </a:cubicBezTo>
                        <a:cubicBezTo>
                          <a:pt x="193" y="506"/>
                          <a:pt x="159" y="459"/>
                          <a:pt x="159" y="459"/>
                        </a:cubicBezTo>
                        <a:cubicBezTo>
                          <a:pt x="158" y="458"/>
                          <a:pt x="158" y="458"/>
                          <a:pt x="158" y="458"/>
                        </a:cubicBezTo>
                        <a:cubicBezTo>
                          <a:pt x="157" y="458"/>
                          <a:pt x="157" y="458"/>
                          <a:pt x="157" y="458"/>
                        </a:cubicBezTo>
                        <a:cubicBezTo>
                          <a:pt x="141" y="456"/>
                          <a:pt x="130" y="451"/>
                          <a:pt x="123" y="444"/>
                        </a:cubicBezTo>
                        <a:cubicBezTo>
                          <a:pt x="116" y="438"/>
                          <a:pt x="113" y="429"/>
                          <a:pt x="113" y="419"/>
                        </a:cubicBezTo>
                        <a:cubicBezTo>
                          <a:pt x="113" y="406"/>
                          <a:pt x="118" y="390"/>
                          <a:pt x="126" y="374"/>
                        </a:cubicBezTo>
                        <a:cubicBezTo>
                          <a:pt x="138" y="350"/>
                          <a:pt x="155" y="325"/>
                          <a:pt x="170" y="307"/>
                        </a:cubicBezTo>
                        <a:cubicBezTo>
                          <a:pt x="177" y="297"/>
                          <a:pt x="184" y="290"/>
                          <a:pt x="189" y="284"/>
                        </a:cubicBezTo>
                        <a:cubicBezTo>
                          <a:pt x="191" y="281"/>
                          <a:pt x="193" y="279"/>
                          <a:pt x="194" y="278"/>
                        </a:cubicBezTo>
                        <a:cubicBezTo>
                          <a:pt x="195" y="276"/>
                          <a:pt x="196" y="276"/>
                          <a:pt x="196" y="276"/>
                        </a:cubicBezTo>
                        <a:cubicBezTo>
                          <a:pt x="197" y="275"/>
                          <a:pt x="197" y="275"/>
                          <a:pt x="197" y="275"/>
                        </a:cubicBezTo>
                        <a:cubicBezTo>
                          <a:pt x="197" y="274"/>
                          <a:pt x="197" y="274"/>
                          <a:pt x="197" y="274"/>
                        </a:cubicBezTo>
                        <a:cubicBezTo>
                          <a:pt x="196" y="268"/>
                          <a:pt x="195" y="262"/>
                          <a:pt x="195" y="255"/>
                        </a:cubicBezTo>
                        <a:cubicBezTo>
                          <a:pt x="195" y="224"/>
                          <a:pt x="207" y="190"/>
                          <a:pt x="219" y="163"/>
                        </a:cubicBezTo>
                        <a:cubicBezTo>
                          <a:pt x="225" y="150"/>
                          <a:pt x="231" y="139"/>
                          <a:pt x="235" y="131"/>
                        </a:cubicBezTo>
                        <a:cubicBezTo>
                          <a:pt x="238" y="127"/>
                          <a:pt x="239" y="124"/>
                          <a:pt x="241" y="122"/>
                        </a:cubicBezTo>
                        <a:cubicBezTo>
                          <a:pt x="241" y="121"/>
                          <a:pt x="242" y="120"/>
                          <a:pt x="242" y="119"/>
                        </a:cubicBezTo>
                        <a:cubicBezTo>
                          <a:pt x="243" y="119"/>
                          <a:pt x="243" y="119"/>
                          <a:pt x="243" y="119"/>
                        </a:cubicBezTo>
                        <a:cubicBezTo>
                          <a:pt x="244" y="117"/>
                          <a:pt x="244" y="117"/>
                          <a:pt x="244" y="117"/>
                        </a:cubicBezTo>
                        <a:cubicBezTo>
                          <a:pt x="242" y="116"/>
                          <a:pt x="242" y="116"/>
                          <a:pt x="242" y="116"/>
                        </a:cubicBezTo>
                        <a:cubicBezTo>
                          <a:pt x="241" y="115"/>
                          <a:pt x="240" y="114"/>
                          <a:pt x="240" y="113"/>
                        </a:cubicBezTo>
                        <a:cubicBezTo>
                          <a:pt x="239" y="112"/>
                          <a:pt x="239" y="110"/>
                          <a:pt x="239" y="109"/>
                        </a:cubicBezTo>
                        <a:cubicBezTo>
                          <a:pt x="239" y="106"/>
                          <a:pt x="240" y="102"/>
                          <a:pt x="241" y="100"/>
                        </a:cubicBezTo>
                        <a:cubicBezTo>
                          <a:pt x="242" y="98"/>
                          <a:pt x="242" y="97"/>
                          <a:pt x="242" y="96"/>
                        </a:cubicBezTo>
                        <a:cubicBezTo>
                          <a:pt x="243" y="96"/>
                          <a:pt x="243" y="96"/>
                          <a:pt x="243" y="96"/>
                        </a:cubicBezTo>
                        <a:cubicBezTo>
                          <a:pt x="243" y="95"/>
                          <a:pt x="243" y="95"/>
                          <a:pt x="243" y="95"/>
                        </a:cubicBezTo>
                        <a:cubicBezTo>
                          <a:pt x="246" y="88"/>
                          <a:pt x="246" y="88"/>
                          <a:pt x="246" y="88"/>
                        </a:cubicBezTo>
                        <a:cubicBezTo>
                          <a:pt x="240" y="93"/>
                          <a:pt x="240" y="93"/>
                          <a:pt x="240" y="93"/>
                        </a:cubicBezTo>
                        <a:cubicBezTo>
                          <a:pt x="239" y="93"/>
                          <a:pt x="238" y="94"/>
                          <a:pt x="235" y="95"/>
                        </a:cubicBezTo>
                        <a:cubicBezTo>
                          <a:pt x="227" y="97"/>
                          <a:pt x="213" y="99"/>
                          <a:pt x="200" y="101"/>
                        </a:cubicBezTo>
                        <a:cubicBezTo>
                          <a:pt x="194" y="102"/>
                          <a:pt x="188" y="103"/>
                          <a:pt x="184" y="103"/>
                        </a:cubicBezTo>
                        <a:cubicBezTo>
                          <a:pt x="180" y="104"/>
                          <a:pt x="177" y="104"/>
                          <a:pt x="177" y="104"/>
                        </a:cubicBezTo>
                        <a:cubicBezTo>
                          <a:pt x="176" y="104"/>
                          <a:pt x="176" y="104"/>
                          <a:pt x="176" y="104"/>
                        </a:cubicBezTo>
                        <a:cubicBezTo>
                          <a:pt x="176" y="105"/>
                          <a:pt x="176" y="105"/>
                          <a:pt x="176" y="105"/>
                        </a:cubicBezTo>
                        <a:cubicBezTo>
                          <a:pt x="162" y="123"/>
                          <a:pt x="137" y="133"/>
                          <a:pt x="113" y="139"/>
                        </a:cubicBezTo>
                        <a:cubicBezTo>
                          <a:pt x="90" y="144"/>
                          <a:pt x="67" y="145"/>
                          <a:pt x="59" y="145"/>
                        </a:cubicBezTo>
                        <a:cubicBezTo>
                          <a:pt x="57" y="145"/>
                          <a:pt x="56" y="145"/>
                          <a:pt x="56" y="145"/>
                        </a:cubicBezTo>
                        <a:cubicBezTo>
                          <a:pt x="55" y="145"/>
                          <a:pt x="55" y="145"/>
                          <a:pt x="55" y="145"/>
                        </a:cubicBezTo>
                        <a:cubicBezTo>
                          <a:pt x="55" y="145"/>
                          <a:pt x="55" y="145"/>
                          <a:pt x="55" y="145"/>
                        </a:cubicBezTo>
                        <a:cubicBezTo>
                          <a:pt x="48" y="146"/>
                          <a:pt x="41" y="146"/>
                          <a:pt x="35" y="146"/>
                        </a:cubicBezTo>
                        <a:cubicBezTo>
                          <a:pt x="22" y="146"/>
                          <a:pt x="14" y="143"/>
                          <a:pt x="10" y="140"/>
                        </a:cubicBezTo>
                        <a:cubicBezTo>
                          <a:pt x="5" y="136"/>
                          <a:pt x="4" y="131"/>
                          <a:pt x="4" y="126"/>
                        </a:cubicBezTo>
                        <a:cubicBezTo>
                          <a:pt x="4" y="121"/>
                          <a:pt x="5" y="115"/>
                          <a:pt x="7" y="111"/>
                        </a:cubicBezTo>
                        <a:cubicBezTo>
                          <a:pt x="8" y="109"/>
                          <a:pt x="9" y="107"/>
                          <a:pt x="10" y="106"/>
                        </a:cubicBezTo>
                        <a:cubicBezTo>
                          <a:pt x="10" y="105"/>
                          <a:pt x="10" y="105"/>
                          <a:pt x="10" y="105"/>
                        </a:cubicBezTo>
                        <a:cubicBezTo>
                          <a:pt x="11" y="104"/>
                          <a:pt x="11" y="104"/>
                          <a:pt x="11" y="104"/>
                        </a:cubicBezTo>
                        <a:cubicBezTo>
                          <a:pt x="11" y="104"/>
                          <a:pt x="11" y="104"/>
                          <a:pt x="11" y="104"/>
                        </a:cubicBezTo>
                        <a:cubicBezTo>
                          <a:pt x="9" y="103"/>
                          <a:pt x="9" y="103"/>
                          <a:pt x="9" y="103"/>
                        </a:cubicBezTo>
                        <a:cubicBezTo>
                          <a:pt x="8" y="105"/>
                          <a:pt x="8" y="105"/>
                          <a:pt x="8" y="105"/>
                        </a:cubicBezTo>
                        <a:cubicBezTo>
                          <a:pt x="10" y="106"/>
                          <a:pt x="13" y="106"/>
                          <a:pt x="15" y="106"/>
                        </a:cubicBezTo>
                        <a:cubicBezTo>
                          <a:pt x="22" y="106"/>
                          <a:pt x="30" y="104"/>
                          <a:pt x="38" y="101"/>
                        </a:cubicBezTo>
                        <a:cubicBezTo>
                          <a:pt x="64" y="91"/>
                          <a:pt x="94" y="73"/>
                          <a:pt x="94" y="73"/>
                        </a:cubicBezTo>
                        <a:cubicBezTo>
                          <a:pt x="95" y="73"/>
                          <a:pt x="95" y="73"/>
                          <a:pt x="95" y="73"/>
                        </a:cubicBezTo>
                        <a:cubicBezTo>
                          <a:pt x="95" y="72"/>
                          <a:pt x="95" y="72"/>
                          <a:pt x="95" y="72"/>
                        </a:cubicBezTo>
                        <a:cubicBezTo>
                          <a:pt x="97" y="68"/>
                          <a:pt x="103" y="62"/>
                          <a:pt x="110" y="55"/>
                        </a:cubicBezTo>
                        <a:cubicBezTo>
                          <a:pt x="121" y="45"/>
                          <a:pt x="136" y="34"/>
                          <a:pt x="148" y="24"/>
                        </a:cubicBezTo>
                        <a:cubicBezTo>
                          <a:pt x="154" y="20"/>
                          <a:pt x="160" y="16"/>
                          <a:pt x="164" y="13"/>
                        </a:cubicBezTo>
                        <a:cubicBezTo>
                          <a:pt x="167" y="11"/>
                          <a:pt x="170" y="9"/>
                          <a:pt x="170" y="9"/>
                        </a:cubicBezTo>
                        <a:cubicBezTo>
                          <a:pt x="169" y="7"/>
                          <a:pt x="169" y="7"/>
                          <a:pt x="169" y="7"/>
                        </a:cubicBezTo>
                        <a:cubicBezTo>
                          <a:pt x="169" y="9"/>
                          <a:pt x="169" y="9"/>
                          <a:pt x="169" y="9"/>
                        </a:cubicBezTo>
                        <a:cubicBezTo>
                          <a:pt x="185" y="5"/>
                          <a:pt x="201" y="4"/>
                          <a:pt x="217" y="4"/>
                        </a:cubicBezTo>
                        <a:cubicBezTo>
                          <a:pt x="250" y="4"/>
                          <a:pt x="282" y="11"/>
                          <a:pt x="306" y="18"/>
                        </a:cubicBezTo>
                        <a:cubicBezTo>
                          <a:pt x="318" y="22"/>
                          <a:pt x="327" y="25"/>
                          <a:pt x="334" y="28"/>
                        </a:cubicBezTo>
                        <a:cubicBezTo>
                          <a:pt x="338" y="29"/>
                          <a:pt x="340" y="30"/>
                          <a:pt x="342" y="31"/>
                        </a:cubicBezTo>
                        <a:cubicBezTo>
                          <a:pt x="343" y="31"/>
                          <a:pt x="344" y="32"/>
                          <a:pt x="344" y="32"/>
                        </a:cubicBezTo>
                        <a:cubicBezTo>
                          <a:pt x="344" y="32"/>
                          <a:pt x="345" y="32"/>
                          <a:pt x="345" y="32"/>
                        </a:cubicBezTo>
                        <a:cubicBezTo>
                          <a:pt x="346" y="29"/>
                          <a:pt x="346" y="29"/>
                          <a:pt x="346" y="29"/>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6" name="Freeform 125"/>
                  <p:cNvSpPr>
                    <a:spLocks/>
                  </p:cNvSpPr>
                  <p:nvPr/>
                </p:nvSpPr>
                <p:spPr bwMode="gray">
                  <a:xfrm>
                    <a:off x="4919" y="2982"/>
                    <a:ext cx="38" cy="87"/>
                  </a:xfrm>
                  <a:custGeom>
                    <a:avLst/>
                    <a:gdLst/>
                    <a:ahLst/>
                    <a:cxnLst>
                      <a:cxn ang="0">
                        <a:pos x="6" y="0"/>
                      </a:cxn>
                      <a:cxn ang="0">
                        <a:pos x="89" y="41"/>
                      </a:cxn>
                      <a:cxn ang="0">
                        <a:pos x="94" y="104"/>
                      </a:cxn>
                      <a:cxn ang="0">
                        <a:pos x="87" y="216"/>
                      </a:cxn>
                      <a:cxn ang="0">
                        <a:pos x="11" y="162"/>
                      </a:cxn>
                      <a:cxn ang="0">
                        <a:pos x="6" y="0"/>
                      </a:cxn>
                    </a:cxnLst>
                    <a:rect l="0" t="0" r="r" b="b"/>
                    <a:pathLst>
                      <a:path w="94" h="216">
                        <a:moveTo>
                          <a:pt x="6" y="0"/>
                        </a:moveTo>
                        <a:cubicBezTo>
                          <a:pt x="6" y="0"/>
                          <a:pt x="82" y="22"/>
                          <a:pt x="89" y="41"/>
                        </a:cubicBezTo>
                        <a:cubicBezTo>
                          <a:pt x="94" y="104"/>
                          <a:pt x="94" y="104"/>
                          <a:pt x="94" y="104"/>
                        </a:cubicBezTo>
                        <a:cubicBezTo>
                          <a:pt x="87" y="216"/>
                          <a:pt x="87" y="216"/>
                          <a:pt x="87" y="216"/>
                        </a:cubicBezTo>
                        <a:cubicBezTo>
                          <a:pt x="87" y="216"/>
                          <a:pt x="22" y="173"/>
                          <a:pt x="11" y="162"/>
                        </a:cubicBezTo>
                        <a:cubicBezTo>
                          <a:pt x="0" y="152"/>
                          <a:pt x="6" y="0"/>
                          <a:pt x="6"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7" name="Freeform 126"/>
                  <p:cNvSpPr>
                    <a:spLocks/>
                  </p:cNvSpPr>
                  <p:nvPr/>
                </p:nvSpPr>
                <p:spPr bwMode="gray">
                  <a:xfrm>
                    <a:off x="4940" y="3025"/>
                    <a:ext cx="23" cy="20"/>
                  </a:xfrm>
                  <a:custGeom>
                    <a:avLst/>
                    <a:gdLst/>
                    <a:ahLst/>
                    <a:cxnLst>
                      <a:cxn ang="0">
                        <a:pos x="1" y="0"/>
                      </a:cxn>
                      <a:cxn ang="0">
                        <a:pos x="0" y="17"/>
                      </a:cxn>
                      <a:cxn ang="0">
                        <a:pos x="10" y="20"/>
                      </a:cxn>
                      <a:cxn ang="0">
                        <a:pos x="22" y="19"/>
                      </a:cxn>
                      <a:cxn ang="0">
                        <a:pos x="23" y="5"/>
                      </a:cxn>
                      <a:cxn ang="0">
                        <a:pos x="12" y="8"/>
                      </a:cxn>
                      <a:cxn ang="0">
                        <a:pos x="1" y="0"/>
                      </a:cxn>
                    </a:cxnLst>
                    <a:rect l="0" t="0" r="r" b="b"/>
                    <a:pathLst>
                      <a:path w="23" h="20">
                        <a:moveTo>
                          <a:pt x="1" y="0"/>
                        </a:moveTo>
                        <a:lnTo>
                          <a:pt x="0" y="17"/>
                        </a:lnTo>
                        <a:lnTo>
                          <a:pt x="10" y="20"/>
                        </a:lnTo>
                        <a:lnTo>
                          <a:pt x="22" y="19"/>
                        </a:lnTo>
                        <a:lnTo>
                          <a:pt x="23" y="5"/>
                        </a:lnTo>
                        <a:lnTo>
                          <a:pt x="12" y="8"/>
                        </a:lnTo>
                        <a:lnTo>
                          <a:pt x="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8" name="Freeform 127"/>
                  <p:cNvSpPr>
                    <a:spLocks/>
                  </p:cNvSpPr>
                  <p:nvPr/>
                </p:nvSpPr>
                <p:spPr bwMode="gray">
                  <a:xfrm>
                    <a:off x="5112" y="3086"/>
                    <a:ext cx="300" cy="356"/>
                  </a:xfrm>
                  <a:custGeom>
                    <a:avLst/>
                    <a:gdLst/>
                    <a:ahLst/>
                    <a:cxnLst>
                      <a:cxn ang="0">
                        <a:pos x="456" y="0"/>
                      </a:cxn>
                      <a:cxn ang="0">
                        <a:pos x="402" y="864"/>
                      </a:cxn>
                      <a:cxn ang="0">
                        <a:pos x="156" y="574"/>
                      </a:cxn>
                      <a:cxn ang="0">
                        <a:pos x="273" y="302"/>
                      </a:cxn>
                      <a:cxn ang="0">
                        <a:pos x="456" y="0"/>
                      </a:cxn>
                    </a:cxnLst>
                    <a:rect l="0" t="0" r="r" b="b"/>
                    <a:pathLst>
                      <a:path w="738" h="877">
                        <a:moveTo>
                          <a:pt x="456" y="0"/>
                        </a:moveTo>
                        <a:cubicBezTo>
                          <a:pt x="456" y="0"/>
                          <a:pt x="738" y="858"/>
                          <a:pt x="402" y="864"/>
                        </a:cubicBezTo>
                        <a:cubicBezTo>
                          <a:pt x="402" y="864"/>
                          <a:pt x="312" y="877"/>
                          <a:pt x="156" y="574"/>
                        </a:cubicBezTo>
                        <a:cubicBezTo>
                          <a:pt x="0" y="270"/>
                          <a:pt x="154" y="329"/>
                          <a:pt x="273" y="302"/>
                        </a:cubicBezTo>
                        <a:cubicBezTo>
                          <a:pt x="393" y="275"/>
                          <a:pt x="450" y="102"/>
                          <a:pt x="456" y="0"/>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9" name="Freeform 128"/>
                  <p:cNvSpPr>
                    <a:spLocks/>
                  </p:cNvSpPr>
                  <p:nvPr/>
                </p:nvSpPr>
                <p:spPr bwMode="gray">
                  <a:xfrm>
                    <a:off x="5137" y="3080"/>
                    <a:ext cx="218" cy="396"/>
                  </a:xfrm>
                  <a:custGeom>
                    <a:avLst/>
                    <a:gdLst/>
                    <a:ahLst/>
                    <a:cxnLst>
                      <a:cxn ang="0">
                        <a:pos x="15" y="363"/>
                      </a:cxn>
                      <a:cxn ang="0">
                        <a:pos x="93" y="588"/>
                      </a:cxn>
                      <a:cxn ang="0">
                        <a:pos x="243" y="812"/>
                      </a:cxn>
                      <a:cxn ang="0">
                        <a:pos x="507" y="782"/>
                      </a:cxn>
                      <a:cxn ang="0">
                        <a:pos x="507" y="560"/>
                      </a:cxn>
                      <a:cxn ang="0">
                        <a:pos x="356" y="201"/>
                      </a:cxn>
                      <a:cxn ang="0">
                        <a:pos x="251" y="120"/>
                      </a:cxn>
                      <a:cxn ang="0">
                        <a:pos x="115" y="0"/>
                      </a:cxn>
                      <a:cxn ang="0">
                        <a:pos x="15" y="363"/>
                      </a:cxn>
                    </a:cxnLst>
                    <a:rect l="0" t="0" r="r" b="b"/>
                    <a:pathLst>
                      <a:path w="536" h="974">
                        <a:moveTo>
                          <a:pt x="15" y="363"/>
                        </a:moveTo>
                        <a:cubicBezTo>
                          <a:pt x="93" y="588"/>
                          <a:pt x="93" y="588"/>
                          <a:pt x="93" y="588"/>
                        </a:cubicBezTo>
                        <a:cubicBezTo>
                          <a:pt x="243" y="812"/>
                          <a:pt x="243" y="812"/>
                          <a:pt x="243" y="812"/>
                        </a:cubicBezTo>
                        <a:cubicBezTo>
                          <a:pt x="243" y="812"/>
                          <a:pt x="381" y="974"/>
                          <a:pt x="507" y="782"/>
                        </a:cubicBezTo>
                        <a:cubicBezTo>
                          <a:pt x="533" y="742"/>
                          <a:pt x="519" y="586"/>
                          <a:pt x="507" y="560"/>
                        </a:cubicBezTo>
                        <a:cubicBezTo>
                          <a:pt x="507" y="560"/>
                          <a:pt x="536" y="246"/>
                          <a:pt x="356" y="201"/>
                        </a:cubicBezTo>
                        <a:cubicBezTo>
                          <a:pt x="356" y="201"/>
                          <a:pt x="342" y="196"/>
                          <a:pt x="251" y="120"/>
                        </a:cubicBezTo>
                        <a:cubicBezTo>
                          <a:pt x="115" y="0"/>
                          <a:pt x="115" y="0"/>
                          <a:pt x="115" y="0"/>
                        </a:cubicBezTo>
                        <a:cubicBezTo>
                          <a:pt x="115" y="0"/>
                          <a:pt x="0" y="298"/>
                          <a:pt x="15" y="363"/>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0" name="Freeform 129"/>
                  <p:cNvSpPr>
                    <a:spLocks/>
                  </p:cNvSpPr>
                  <p:nvPr/>
                </p:nvSpPr>
                <p:spPr bwMode="gray">
                  <a:xfrm>
                    <a:off x="5141" y="3078"/>
                    <a:ext cx="199" cy="379"/>
                  </a:xfrm>
                  <a:custGeom>
                    <a:avLst/>
                    <a:gdLst/>
                    <a:ahLst/>
                    <a:cxnLst>
                      <a:cxn ang="0">
                        <a:pos x="142" y="195"/>
                      </a:cxn>
                      <a:cxn ang="0">
                        <a:pos x="201" y="317"/>
                      </a:cxn>
                      <a:cxn ang="0">
                        <a:pos x="222" y="442"/>
                      </a:cxn>
                      <a:cxn ang="0">
                        <a:pos x="417" y="787"/>
                      </a:cxn>
                      <a:cxn ang="0">
                        <a:pos x="229" y="811"/>
                      </a:cxn>
                      <a:cxn ang="0">
                        <a:pos x="83" y="593"/>
                      </a:cxn>
                      <a:cxn ang="0">
                        <a:pos x="0" y="350"/>
                      </a:cxn>
                      <a:cxn ang="0">
                        <a:pos x="105" y="5"/>
                      </a:cxn>
                      <a:cxn ang="0">
                        <a:pos x="142" y="195"/>
                      </a:cxn>
                    </a:cxnLst>
                    <a:rect l="0" t="0" r="r" b="b"/>
                    <a:pathLst>
                      <a:path w="488" h="932">
                        <a:moveTo>
                          <a:pt x="142" y="195"/>
                        </a:moveTo>
                        <a:cubicBezTo>
                          <a:pt x="142" y="195"/>
                          <a:pt x="109" y="288"/>
                          <a:pt x="201" y="317"/>
                        </a:cubicBezTo>
                        <a:cubicBezTo>
                          <a:pt x="201" y="317"/>
                          <a:pt x="186" y="382"/>
                          <a:pt x="222" y="442"/>
                        </a:cubicBezTo>
                        <a:cubicBezTo>
                          <a:pt x="238" y="468"/>
                          <a:pt x="250" y="570"/>
                          <a:pt x="417" y="787"/>
                        </a:cubicBezTo>
                        <a:cubicBezTo>
                          <a:pt x="488" y="879"/>
                          <a:pt x="294" y="932"/>
                          <a:pt x="229" y="811"/>
                        </a:cubicBezTo>
                        <a:cubicBezTo>
                          <a:pt x="83" y="593"/>
                          <a:pt x="83" y="593"/>
                          <a:pt x="83" y="593"/>
                        </a:cubicBezTo>
                        <a:cubicBezTo>
                          <a:pt x="0" y="350"/>
                          <a:pt x="0" y="350"/>
                          <a:pt x="0" y="350"/>
                        </a:cubicBezTo>
                        <a:cubicBezTo>
                          <a:pt x="0" y="350"/>
                          <a:pt x="99" y="10"/>
                          <a:pt x="105" y="5"/>
                        </a:cubicBezTo>
                        <a:cubicBezTo>
                          <a:pt x="112" y="0"/>
                          <a:pt x="142" y="195"/>
                          <a:pt x="142" y="19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1" name="Freeform 130"/>
                  <p:cNvSpPr>
                    <a:spLocks/>
                  </p:cNvSpPr>
                  <p:nvPr/>
                </p:nvSpPr>
                <p:spPr bwMode="gray">
                  <a:xfrm>
                    <a:off x="5069" y="3085"/>
                    <a:ext cx="148" cy="149"/>
                  </a:xfrm>
                  <a:custGeom>
                    <a:avLst/>
                    <a:gdLst/>
                    <a:ahLst/>
                    <a:cxnLst>
                      <a:cxn ang="0">
                        <a:pos x="162" y="0"/>
                      </a:cxn>
                      <a:cxn ang="0">
                        <a:pos x="9" y="49"/>
                      </a:cxn>
                      <a:cxn ang="0">
                        <a:pos x="14" y="78"/>
                      </a:cxn>
                      <a:cxn ang="0">
                        <a:pos x="90" y="188"/>
                      </a:cxn>
                      <a:cxn ang="0">
                        <a:pos x="185" y="367"/>
                      </a:cxn>
                      <a:cxn ang="0">
                        <a:pos x="354" y="316"/>
                      </a:cxn>
                      <a:cxn ang="0">
                        <a:pos x="366" y="266"/>
                      </a:cxn>
                      <a:cxn ang="0">
                        <a:pos x="162" y="0"/>
                      </a:cxn>
                    </a:cxnLst>
                    <a:rect l="0" t="0" r="r" b="b"/>
                    <a:pathLst>
                      <a:path w="366" h="367">
                        <a:moveTo>
                          <a:pt x="162" y="0"/>
                        </a:moveTo>
                        <a:cubicBezTo>
                          <a:pt x="162" y="0"/>
                          <a:pt x="19" y="25"/>
                          <a:pt x="9" y="49"/>
                        </a:cubicBezTo>
                        <a:cubicBezTo>
                          <a:pt x="9" y="49"/>
                          <a:pt x="0" y="68"/>
                          <a:pt x="14" y="78"/>
                        </a:cubicBezTo>
                        <a:cubicBezTo>
                          <a:pt x="14" y="78"/>
                          <a:pt x="80" y="176"/>
                          <a:pt x="90" y="188"/>
                        </a:cubicBezTo>
                        <a:cubicBezTo>
                          <a:pt x="100" y="199"/>
                          <a:pt x="132" y="293"/>
                          <a:pt x="185" y="367"/>
                        </a:cubicBezTo>
                        <a:cubicBezTo>
                          <a:pt x="185" y="367"/>
                          <a:pt x="336" y="342"/>
                          <a:pt x="354" y="316"/>
                        </a:cubicBezTo>
                        <a:cubicBezTo>
                          <a:pt x="366" y="266"/>
                          <a:pt x="366" y="266"/>
                          <a:pt x="366" y="266"/>
                        </a:cubicBezTo>
                        <a:lnTo>
                          <a:pt x="162"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2" name="Freeform 131"/>
                  <p:cNvSpPr>
                    <a:spLocks/>
                  </p:cNvSpPr>
                  <p:nvPr/>
                </p:nvSpPr>
                <p:spPr bwMode="gray">
                  <a:xfrm>
                    <a:off x="5134" y="3045"/>
                    <a:ext cx="133" cy="162"/>
                  </a:xfrm>
                  <a:custGeom>
                    <a:avLst/>
                    <a:gdLst/>
                    <a:ahLst/>
                    <a:cxnLst>
                      <a:cxn ang="0">
                        <a:pos x="97" y="0"/>
                      </a:cxn>
                      <a:cxn ang="0">
                        <a:pos x="0" y="99"/>
                      </a:cxn>
                      <a:cxn ang="0">
                        <a:pos x="18" y="254"/>
                      </a:cxn>
                      <a:cxn ang="0">
                        <a:pos x="218" y="399"/>
                      </a:cxn>
                      <a:cxn ang="0">
                        <a:pos x="325" y="278"/>
                      </a:cxn>
                      <a:cxn ang="0">
                        <a:pos x="97" y="0"/>
                      </a:cxn>
                    </a:cxnLst>
                    <a:rect l="0" t="0" r="r" b="b"/>
                    <a:pathLst>
                      <a:path w="325" h="399">
                        <a:moveTo>
                          <a:pt x="97" y="0"/>
                        </a:moveTo>
                        <a:cubicBezTo>
                          <a:pt x="97" y="0"/>
                          <a:pt x="4" y="71"/>
                          <a:pt x="0" y="99"/>
                        </a:cubicBezTo>
                        <a:cubicBezTo>
                          <a:pt x="0" y="99"/>
                          <a:pt x="15" y="239"/>
                          <a:pt x="18" y="254"/>
                        </a:cubicBezTo>
                        <a:cubicBezTo>
                          <a:pt x="22" y="268"/>
                          <a:pt x="158" y="393"/>
                          <a:pt x="218" y="399"/>
                        </a:cubicBezTo>
                        <a:cubicBezTo>
                          <a:pt x="218" y="399"/>
                          <a:pt x="322" y="297"/>
                          <a:pt x="325" y="278"/>
                        </a:cubicBezTo>
                        <a:cubicBezTo>
                          <a:pt x="325" y="278"/>
                          <a:pt x="127" y="48"/>
                          <a:pt x="97"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3" name="Freeform 132"/>
                  <p:cNvSpPr>
                    <a:spLocks/>
                  </p:cNvSpPr>
                  <p:nvPr/>
                </p:nvSpPr>
                <p:spPr bwMode="gray">
                  <a:xfrm>
                    <a:off x="5123" y="3153"/>
                    <a:ext cx="23" cy="23"/>
                  </a:xfrm>
                  <a:custGeom>
                    <a:avLst/>
                    <a:gdLst/>
                    <a:ahLst/>
                    <a:cxnLst>
                      <a:cxn ang="0">
                        <a:pos x="54" y="33"/>
                      </a:cxn>
                      <a:cxn ang="0">
                        <a:pos x="33" y="2"/>
                      </a:cxn>
                      <a:cxn ang="0">
                        <a:pos x="2" y="24"/>
                      </a:cxn>
                      <a:cxn ang="0">
                        <a:pos x="24" y="54"/>
                      </a:cxn>
                      <a:cxn ang="0">
                        <a:pos x="54" y="33"/>
                      </a:cxn>
                    </a:cxnLst>
                    <a:rect l="0" t="0" r="r" b="b"/>
                    <a:pathLst>
                      <a:path w="57" h="57">
                        <a:moveTo>
                          <a:pt x="54" y="33"/>
                        </a:moveTo>
                        <a:cubicBezTo>
                          <a:pt x="57" y="18"/>
                          <a:pt x="47" y="5"/>
                          <a:pt x="33" y="2"/>
                        </a:cubicBezTo>
                        <a:cubicBezTo>
                          <a:pt x="18" y="0"/>
                          <a:pt x="5" y="10"/>
                          <a:pt x="2" y="24"/>
                        </a:cubicBezTo>
                        <a:cubicBezTo>
                          <a:pt x="0" y="38"/>
                          <a:pt x="10" y="52"/>
                          <a:pt x="24" y="54"/>
                        </a:cubicBezTo>
                        <a:cubicBezTo>
                          <a:pt x="39" y="57"/>
                          <a:pt x="52" y="47"/>
                          <a:pt x="54"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4" name="Freeform 133"/>
                  <p:cNvSpPr>
                    <a:spLocks/>
                  </p:cNvSpPr>
                  <p:nvPr/>
                </p:nvSpPr>
                <p:spPr bwMode="gray">
                  <a:xfrm>
                    <a:off x="5163" y="3133"/>
                    <a:ext cx="28" cy="29"/>
                  </a:xfrm>
                  <a:custGeom>
                    <a:avLst/>
                    <a:gdLst/>
                    <a:ahLst/>
                    <a:cxnLst>
                      <a:cxn ang="0">
                        <a:pos x="66" y="40"/>
                      </a:cxn>
                      <a:cxn ang="0">
                        <a:pos x="39" y="3"/>
                      </a:cxn>
                      <a:cxn ang="0">
                        <a:pos x="2" y="30"/>
                      </a:cxn>
                      <a:cxn ang="0">
                        <a:pos x="29" y="67"/>
                      </a:cxn>
                      <a:cxn ang="0">
                        <a:pos x="66" y="40"/>
                      </a:cxn>
                    </a:cxnLst>
                    <a:rect l="0" t="0" r="r" b="b"/>
                    <a:pathLst>
                      <a:path w="69" h="70">
                        <a:moveTo>
                          <a:pt x="66" y="40"/>
                        </a:moveTo>
                        <a:cubicBezTo>
                          <a:pt x="69" y="23"/>
                          <a:pt x="57" y="6"/>
                          <a:pt x="39" y="3"/>
                        </a:cubicBezTo>
                        <a:cubicBezTo>
                          <a:pt x="22" y="0"/>
                          <a:pt x="5" y="12"/>
                          <a:pt x="2" y="30"/>
                        </a:cubicBezTo>
                        <a:cubicBezTo>
                          <a:pt x="0" y="47"/>
                          <a:pt x="12" y="64"/>
                          <a:pt x="29" y="67"/>
                        </a:cubicBezTo>
                        <a:cubicBezTo>
                          <a:pt x="47" y="70"/>
                          <a:pt x="63" y="58"/>
                          <a:pt x="66" y="40"/>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5" name="Freeform 134"/>
                  <p:cNvSpPr>
                    <a:spLocks/>
                  </p:cNvSpPr>
                  <p:nvPr/>
                </p:nvSpPr>
                <p:spPr bwMode="gray">
                  <a:xfrm>
                    <a:off x="5138" y="3120"/>
                    <a:ext cx="133" cy="217"/>
                  </a:xfrm>
                  <a:custGeom>
                    <a:avLst/>
                    <a:gdLst/>
                    <a:ahLst/>
                    <a:cxnLst>
                      <a:cxn ang="0">
                        <a:pos x="0" y="0"/>
                      </a:cxn>
                      <a:cxn ang="0">
                        <a:pos x="10" y="73"/>
                      </a:cxn>
                      <a:cxn ang="0">
                        <a:pos x="189" y="214"/>
                      </a:cxn>
                      <a:cxn ang="0">
                        <a:pos x="318" y="534"/>
                      </a:cxn>
                      <a:cxn ang="0">
                        <a:pos x="327" y="535"/>
                      </a:cxn>
                      <a:cxn ang="0">
                        <a:pos x="209" y="218"/>
                      </a:cxn>
                      <a:cxn ang="0">
                        <a:pos x="17" y="70"/>
                      </a:cxn>
                      <a:cxn ang="0">
                        <a:pos x="0" y="0"/>
                      </a:cxn>
                    </a:cxnLst>
                    <a:rect l="0" t="0" r="r" b="b"/>
                    <a:pathLst>
                      <a:path w="327" h="535">
                        <a:moveTo>
                          <a:pt x="0" y="0"/>
                        </a:moveTo>
                        <a:cubicBezTo>
                          <a:pt x="0" y="0"/>
                          <a:pt x="8" y="70"/>
                          <a:pt x="10" y="73"/>
                        </a:cubicBezTo>
                        <a:cubicBezTo>
                          <a:pt x="11" y="75"/>
                          <a:pt x="120" y="192"/>
                          <a:pt x="189" y="214"/>
                        </a:cubicBezTo>
                        <a:cubicBezTo>
                          <a:pt x="189" y="214"/>
                          <a:pt x="208" y="446"/>
                          <a:pt x="318" y="534"/>
                        </a:cubicBezTo>
                        <a:cubicBezTo>
                          <a:pt x="327" y="535"/>
                          <a:pt x="327" y="535"/>
                          <a:pt x="327" y="535"/>
                        </a:cubicBezTo>
                        <a:cubicBezTo>
                          <a:pt x="327" y="535"/>
                          <a:pt x="236" y="437"/>
                          <a:pt x="209" y="218"/>
                        </a:cubicBezTo>
                        <a:cubicBezTo>
                          <a:pt x="209" y="218"/>
                          <a:pt x="96" y="159"/>
                          <a:pt x="17" y="70"/>
                        </a:cubicBezTo>
                        <a:lnTo>
                          <a:pt x="0"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6" name="Freeform 135"/>
                  <p:cNvSpPr>
                    <a:spLocks/>
                  </p:cNvSpPr>
                  <p:nvPr/>
                </p:nvSpPr>
                <p:spPr bwMode="gray">
                  <a:xfrm>
                    <a:off x="5254" y="3179"/>
                    <a:ext cx="46" cy="73"/>
                  </a:xfrm>
                  <a:custGeom>
                    <a:avLst/>
                    <a:gdLst/>
                    <a:ahLst/>
                    <a:cxnLst>
                      <a:cxn ang="0">
                        <a:pos x="0" y="0"/>
                      </a:cxn>
                      <a:cxn ang="0">
                        <a:pos x="112" y="178"/>
                      </a:cxn>
                      <a:cxn ang="0">
                        <a:pos x="0" y="0"/>
                      </a:cxn>
                    </a:cxnLst>
                    <a:rect l="0" t="0" r="r" b="b"/>
                    <a:pathLst>
                      <a:path w="112" h="178">
                        <a:moveTo>
                          <a:pt x="0" y="0"/>
                        </a:moveTo>
                        <a:cubicBezTo>
                          <a:pt x="0" y="0"/>
                          <a:pt x="81" y="46"/>
                          <a:pt x="112" y="178"/>
                        </a:cubicBezTo>
                        <a:cubicBezTo>
                          <a:pt x="112" y="178"/>
                          <a:pt x="71" y="63"/>
                          <a:pt x="0" y="0"/>
                        </a:cubicBez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7" name="Freeform 136"/>
                  <p:cNvSpPr>
                    <a:spLocks/>
                  </p:cNvSpPr>
                  <p:nvPr/>
                </p:nvSpPr>
                <p:spPr bwMode="gray">
                  <a:xfrm>
                    <a:off x="4942" y="3034"/>
                    <a:ext cx="76" cy="87"/>
                  </a:xfrm>
                  <a:custGeom>
                    <a:avLst/>
                    <a:gdLst/>
                    <a:ahLst/>
                    <a:cxnLst>
                      <a:cxn ang="0">
                        <a:pos x="33" y="0"/>
                      </a:cxn>
                      <a:cxn ang="0">
                        <a:pos x="108" y="19"/>
                      </a:cxn>
                      <a:cxn ang="0">
                        <a:pos x="156" y="95"/>
                      </a:cxn>
                      <a:cxn ang="0">
                        <a:pos x="167" y="145"/>
                      </a:cxn>
                      <a:cxn ang="0">
                        <a:pos x="113" y="108"/>
                      </a:cxn>
                      <a:cxn ang="0">
                        <a:pos x="143" y="170"/>
                      </a:cxn>
                      <a:cxn ang="0">
                        <a:pos x="44" y="187"/>
                      </a:cxn>
                      <a:cxn ang="0">
                        <a:pos x="27" y="138"/>
                      </a:cxn>
                      <a:cxn ang="0">
                        <a:pos x="34" y="82"/>
                      </a:cxn>
                      <a:cxn ang="0">
                        <a:pos x="52" y="49"/>
                      </a:cxn>
                      <a:cxn ang="0">
                        <a:pos x="21" y="22"/>
                      </a:cxn>
                      <a:cxn ang="0">
                        <a:pos x="33" y="0"/>
                      </a:cxn>
                    </a:cxnLst>
                    <a:rect l="0" t="0" r="r" b="b"/>
                    <a:pathLst>
                      <a:path w="188" h="214">
                        <a:moveTo>
                          <a:pt x="33" y="0"/>
                        </a:moveTo>
                        <a:cubicBezTo>
                          <a:pt x="33" y="0"/>
                          <a:pt x="68" y="31"/>
                          <a:pt x="108" y="19"/>
                        </a:cubicBezTo>
                        <a:cubicBezTo>
                          <a:pt x="108" y="19"/>
                          <a:pt x="178" y="35"/>
                          <a:pt x="156" y="95"/>
                        </a:cubicBezTo>
                        <a:cubicBezTo>
                          <a:pt x="156" y="95"/>
                          <a:pt x="175" y="103"/>
                          <a:pt x="167" y="145"/>
                        </a:cubicBezTo>
                        <a:cubicBezTo>
                          <a:pt x="159" y="186"/>
                          <a:pt x="175" y="123"/>
                          <a:pt x="113" y="108"/>
                        </a:cubicBezTo>
                        <a:cubicBezTo>
                          <a:pt x="113" y="108"/>
                          <a:pt x="188" y="136"/>
                          <a:pt x="143" y="170"/>
                        </a:cubicBezTo>
                        <a:cubicBezTo>
                          <a:pt x="143" y="170"/>
                          <a:pt x="113" y="214"/>
                          <a:pt x="44" y="187"/>
                        </a:cubicBezTo>
                        <a:cubicBezTo>
                          <a:pt x="44" y="187"/>
                          <a:pt x="17" y="158"/>
                          <a:pt x="27" y="138"/>
                        </a:cubicBezTo>
                        <a:cubicBezTo>
                          <a:pt x="27" y="138"/>
                          <a:pt x="0" y="109"/>
                          <a:pt x="34" y="82"/>
                        </a:cubicBezTo>
                        <a:cubicBezTo>
                          <a:pt x="34" y="82"/>
                          <a:pt x="12" y="47"/>
                          <a:pt x="52" y="49"/>
                        </a:cubicBezTo>
                        <a:cubicBezTo>
                          <a:pt x="52" y="49"/>
                          <a:pt x="30" y="35"/>
                          <a:pt x="21" y="22"/>
                        </a:cubicBezTo>
                        <a:cubicBezTo>
                          <a:pt x="21" y="22"/>
                          <a:pt x="7" y="6"/>
                          <a:pt x="33" y="0"/>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8" name="Freeform 137"/>
                  <p:cNvSpPr>
                    <a:spLocks/>
                  </p:cNvSpPr>
                  <p:nvPr/>
                </p:nvSpPr>
                <p:spPr bwMode="gray">
                  <a:xfrm>
                    <a:off x="4948" y="3033"/>
                    <a:ext cx="63" cy="82"/>
                  </a:xfrm>
                  <a:custGeom>
                    <a:avLst/>
                    <a:gdLst/>
                    <a:ahLst/>
                    <a:cxnLst>
                      <a:cxn ang="0">
                        <a:pos x="74" y="27"/>
                      </a:cxn>
                      <a:cxn ang="0">
                        <a:pos x="93" y="24"/>
                      </a:cxn>
                      <a:cxn ang="0">
                        <a:pos x="136" y="52"/>
                      </a:cxn>
                      <a:cxn ang="0">
                        <a:pos x="138" y="99"/>
                      </a:cxn>
                      <a:cxn ang="0">
                        <a:pos x="140" y="100"/>
                      </a:cxn>
                      <a:cxn ang="0">
                        <a:pos x="140" y="100"/>
                      </a:cxn>
                      <a:cxn ang="0">
                        <a:pos x="150" y="147"/>
                      </a:cxn>
                      <a:cxn ang="0">
                        <a:pos x="147" y="161"/>
                      </a:cxn>
                      <a:cxn ang="0">
                        <a:pos x="147" y="160"/>
                      </a:cxn>
                      <a:cxn ang="0">
                        <a:pos x="147" y="160"/>
                      </a:cxn>
                      <a:cxn ang="0">
                        <a:pos x="147" y="160"/>
                      </a:cxn>
                      <a:cxn ang="0">
                        <a:pos x="149" y="162"/>
                      </a:cxn>
                      <a:cxn ang="0">
                        <a:pos x="149" y="162"/>
                      </a:cxn>
                      <a:cxn ang="0">
                        <a:pos x="150" y="160"/>
                      </a:cxn>
                      <a:cxn ang="0">
                        <a:pos x="150" y="160"/>
                      </a:cxn>
                      <a:cxn ang="0">
                        <a:pos x="150" y="160"/>
                      </a:cxn>
                      <a:cxn ang="0">
                        <a:pos x="150" y="158"/>
                      </a:cxn>
                      <a:cxn ang="0">
                        <a:pos x="97" y="113"/>
                      </a:cxn>
                      <a:cxn ang="0">
                        <a:pos x="135" y="137"/>
                      </a:cxn>
                      <a:cxn ang="0">
                        <a:pos x="127" y="171"/>
                      </a:cxn>
                      <a:cxn ang="0">
                        <a:pos x="126" y="172"/>
                      </a:cxn>
                      <a:cxn ang="0">
                        <a:pos x="29" y="188"/>
                      </a:cxn>
                      <a:cxn ang="0">
                        <a:pos x="30" y="189"/>
                      </a:cxn>
                      <a:cxn ang="0">
                        <a:pos x="14" y="142"/>
                      </a:cxn>
                      <a:cxn ang="0">
                        <a:pos x="13" y="140"/>
                      </a:cxn>
                      <a:cxn ang="0">
                        <a:pos x="22" y="86"/>
                      </a:cxn>
                      <a:cxn ang="0">
                        <a:pos x="15" y="67"/>
                      </a:cxn>
                      <a:cxn ang="0">
                        <a:pos x="37" y="54"/>
                      </a:cxn>
                      <a:cxn ang="0">
                        <a:pos x="37" y="50"/>
                      </a:cxn>
                      <a:cxn ang="0">
                        <a:pos x="7" y="23"/>
                      </a:cxn>
                      <a:cxn ang="0">
                        <a:pos x="4" y="16"/>
                      </a:cxn>
                      <a:cxn ang="0">
                        <a:pos x="18" y="3"/>
                      </a:cxn>
                      <a:cxn ang="0">
                        <a:pos x="18" y="1"/>
                      </a:cxn>
                      <a:cxn ang="0">
                        <a:pos x="2" y="23"/>
                      </a:cxn>
                      <a:cxn ang="0">
                        <a:pos x="4" y="26"/>
                      </a:cxn>
                      <a:cxn ang="0">
                        <a:pos x="37" y="52"/>
                      </a:cxn>
                      <a:cxn ang="0">
                        <a:pos x="16" y="55"/>
                      </a:cxn>
                      <a:cxn ang="0">
                        <a:pos x="18" y="86"/>
                      </a:cxn>
                      <a:cxn ang="0">
                        <a:pos x="0" y="116"/>
                      </a:cxn>
                      <a:cxn ang="0">
                        <a:pos x="10" y="141"/>
                      </a:cxn>
                      <a:cxn ang="0">
                        <a:pos x="27" y="192"/>
                      </a:cxn>
                      <a:cxn ang="0">
                        <a:pos x="70" y="201"/>
                      </a:cxn>
                      <a:cxn ang="0">
                        <a:pos x="128" y="173"/>
                      </a:cxn>
                      <a:cxn ang="0">
                        <a:pos x="144" y="151"/>
                      </a:cxn>
                      <a:cxn ang="0">
                        <a:pos x="98" y="109"/>
                      </a:cxn>
                      <a:cxn ang="0">
                        <a:pos x="139" y="142"/>
                      </a:cxn>
                      <a:cxn ang="0">
                        <a:pos x="147" y="162"/>
                      </a:cxn>
                      <a:cxn ang="0">
                        <a:pos x="149" y="164"/>
                      </a:cxn>
                      <a:cxn ang="0">
                        <a:pos x="151" y="160"/>
                      </a:cxn>
                      <a:cxn ang="0">
                        <a:pos x="149" y="103"/>
                      </a:cxn>
                      <a:cxn ang="0">
                        <a:pos x="143" y="99"/>
                      </a:cxn>
                      <a:cxn ang="0">
                        <a:pos x="110" y="26"/>
                      </a:cxn>
                      <a:cxn ang="0">
                        <a:pos x="92" y="20"/>
                      </a:cxn>
                      <a:cxn ang="0">
                        <a:pos x="24" y="4"/>
                      </a:cxn>
                      <a:cxn ang="0">
                        <a:pos x="20" y="1"/>
                      </a:cxn>
                      <a:cxn ang="0">
                        <a:pos x="18" y="3"/>
                      </a:cxn>
                    </a:cxnLst>
                    <a:rect l="0" t="0" r="r" b="b"/>
                    <a:pathLst>
                      <a:path w="156" h="201">
                        <a:moveTo>
                          <a:pt x="18" y="3"/>
                        </a:moveTo>
                        <a:cubicBezTo>
                          <a:pt x="17" y="4"/>
                          <a:pt x="17" y="4"/>
                          <a:pt x="17" y="4"/>
                        </a:cubicBezTo>
                        <a:cubicBezTo>
                          <a:pt x="17" y="4"/>
                          <a:pt x="42" y="27"/>
                          <a:pt x="74" y="27"/>
                        </a:cubicBezTo>
                        <a:cubicBezTo>
                          <a:pt x="80" y="27"/>
                          <a:pt x="87" y="26"/>
                          <a:pt x="94" y="24"/>
                        </a:cubicBezTo>
                        <a:cubicBezTo>
                          <a:pt x="93" y="22"/>
                          <a:pt x="93" y="22"/>
                          <a:pt x="93" y="22"/>
                        </a:cubicBezTo>
                        <a:cubicBezTo>
                          <a:pt x="93" y="24"/>
                          <a:pt x="93" y="24"/>
                          <a:pt x="93" y="24"/>
                        </a:cubicBezTo>
                        <a:cubicBezTo>
                          <a:pt x="93" y="24"/>
                          <a:pt x="93" y="24"/>
                          <a:pt x="93" y="24"/>
                        </a:cubicBezTo>
                        <a:cubicBezTo>
                          <a:pt x="96" y="25"/>
                          <a:pt x="109" y="28"/>
                          <a:pt x="120" y="37"/>
                        </a:cubicBezTo>
                        <a:cubicBezTo>
                          <a:pt x="126" y="41"/>
                          <a:pt x="132" y="46"/>
                          <a:pt x="136" y="52"/>
                        </a:cubicBezTo>
                        <a:cubicBezTo>
                          <a:pt x="140" y="59"/>
                          <a:pt x="143" y="67"/>
                          <a:pt x="143" y="76"/>
                        </a:cubicBezTo>
                        <a:cubicBezTo>
                          <a:pt x="143" y="82"/>
                          <a:pt x="142" y="90"/>
                          <a:pt x="139" y="98"/>
                        </a:cubicBezTo>
                        <a:cubicBezTo>
                          <a:pt x="138" y="99"/>
                          <a:pt x="138" y="99"/>
                          <a:pt x="138" y="99"/>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3" y="101"/>
                          <a:pt x="146" y="106"/>
                        </a:cubicBezTo>
                        <a:cubicBezTo>
                          <a:pt x="149" y="110"/>
                          <a:pt x="152" y="117"/>
                          <a:pt x="152" y="129"/>
                        </a:cubicBezTo>
                        <a:cubicBezTo>
                          <a:pt x="152" y="134"/>
                          <a:pt x="151" y="140"/>
                          <a:pt x="150" y="147"/>
                        </a:cubicBezTo>
                        <a:cubicBezTo>
                          <a:pt x="149" y="152"/>
                          <a:pt x="148" y="156"/>
                          <a:pt x="148" y="158"/>
                        </a:cubicBezTo>
                        <a:cubicBezTo>
                          <a:pt x="148" y="159"/>
                          <a:pt x="147" y="160"/>
                          <a:pt x="147" y="160"/>
                        </a:cubicBezTo>
                        <a:cubicBezTo>
                          <a:pt x="147" y="161"/>
                          <a:pt x="147" y="161"/>
                          <a:pt x="147" y="161"/>
                        </a:cubicBezTo>
                        <a:cubicBezTo>
                          <a:pt x="147" y="161"/>
                          <a:pt x="147" y="161"/>
                          <a:pt x="147" y="161"/>
                        </a:cubicBezTo>
                        <a:cubicBezTo>
                          <a:pt x="148" y="161"/>
                          <a:pt x="148" y="161"/>
                          <a:pt x="148" y="161"/>
                        </a:cubicBezTo>
                        <a:cubicBezTo>
                          <a:pt x="147" y="160"/>
                          <a:pt x="147" y="160"/>
                          <a:pt x="147" y="160"/>
                        </a:cubicBezTo>
                        <a:cubicBezTo>
                          <a:pt x="147" y="161"/>
                          <a:pt x="147" y="161"/>
                          <a:pt x="147" y="161"/>
                        </a:cubicBezTo>
                        <a:cubicBezTo>
                          <a:pt x="148" y="161"/>
                          <a:pt x="148" y="161"/>
                          <a:pt x="148" y="161"/>
                        </a:cubicBezTo>
                        <a:cubicBezTo>
                          <a:pt x="147" y="160"/>
                          <a:pt x="147" y="160"/>
                          <a:pt x="147" y="160"/>
                        </a:cubicBezTo>
                        <a:cubicBezTo>
                          <a:pt x="149" y="162"/>
                          <a:pt x="149" y="162"/>
                          <a:pt x="149" y="162"/>
                        </a:cubicBezTo>
                        <a:cubicBezTo>
                          <a:pt x="149" y="160"/>
                          <a:pt x="149" y="160"/>
                          <a:pt x="149" y="160"/>
                        </a:cubicBezTo>
                        <a:cubicBezTo>
                          <a:pt x="148" y="160"/>
                          <a:pt x="148" y="160"/>
                          <a:pt x="147" y="160"/>
                        </a:cubicBezTo>
                        <a:cubicBezTo>
                          <a:pt x="149" y="162"/>
                          <a:pt x="149" y="162"/>
                          <a:pt x="149" y="162"/>
                        </a:cubicBezTo>
                        <a:cubicBezTo>
                          <a:pt x="149" y="160"/>
                          <a:pt x="149" y="160"/>
                          <a:pt x="149" y="160"/>
                        </a:cubicBezTo>
                        <a:cubicBezTo>
                          <a:pt x="149" y="162"/>
                          <a:pt x="149" y="162"/>
                          <a:pt x="149" y="162"/>
                        </a:cubicBezTo>
                        <a:cubicBezTo>
                          <a:pt x="150" y="160"/>
                          <a:pt x="150" y="160"/>
                          <a:pt x="150" y="160"/>
                        </a:cubicBezTo>
                        <a:cubicBezTo>
                          <a:pt x="150" y="160"/>
                          <a:pt x="149" y="160"/>
                          <a:pt x="149" y="160"/>
                        </a:cubicBezTo>
                        <a:cubicBezTo>
                          <a:pt x="149" y="162"/>
                          <a:pt x="149" y="162"/>
                          <a:pt x="149" y="162"/>
                        </a:cubicBezTo>
                        <a:cubicBezTo>
                          <a:pt x="150" y="160"/>
                          <a:pt x="150" y="160"/>
                          <a:pt x="150" y="160"/>
                        </a:cubicBezTo>
                        <a:cubicBezTo>
                          <a:pt x="149" y="161"/>
                          <a:pt x="149" y="161"/>
                          <a:pt x="149" y="161"/>
                        </a:cubicBezTo>
                        <a:cubicBezTo>
                          <a:pt x="150" y="160"/>
                          <a:pt x="150" y="160"/>
                          <a:pt x="150" y="160"/>
                        </a:cubicBezTo>
                        <a:cubicBezTo>
                          <a:pt x="150" y="160"/>
                          <a:pt x="150" y="160"/>
                          <a:pt x="150" y="160"/>
                        </a:cubicBezTo>
                        <a:cubicBezTo>
                          <a:pt x="149" y="161"/>
                          <a:pt x="149" y="161"/>
                          <a:pt x="149" y="161"/>
                        </a:cubicBezTo>
                        <a:cubicBezTo>
                          <a:pt x="150" y="160"/>
                          <a:pt x="150" y="160"/>
                          <a:pt x="150" y="160"/>
                        </a:cubicBezTo>
                        <a:cubicBezTo>
                          <a:pt x="150" y="161"/>
                          <a:pt x="150" y="161"/>
                          <a:pt x="150" y="161"/>
                        </a:cubicBezTo>
                        <a:cubicBezTo>
                          <a:pt x="150" y="160"/>
                          <a:pt x="150" y="160"/>
                          <a:pt x="150" y="160"/>
                        </a:cubicBezTo>
                        <a:cubicBezTo>
                          <a:pt x="150" y="160"/>
                          <a:pt x="150" y="160"/>
                          <a:pt x="150" y="160"/>
                        </a:cubicBezTo>
                        <a:cubicBezTo>
                          <a:pt x="150" y="161"/>
                          <a:pt x="150" y="161"/>
                          <a:pt x="150" y="161"/>
                        </a:cubicBezTo>
                        <a:cubicBezTo>
                          <a:pt x="150" y="160"/>
                          <a:pt x="150" y="160"/>
                          <a:pt x="150" y="160"/>
                        </a:cubicBezTo>
                        <a:cubicBezTo>
                          <a:pt x="150" y="160"/>
                          <a:pt x="150" y="159"/>
                          <a:pt x="150" y="158"/>
                        </a:cubicBezTo>
                        <a:cubicBezTo>
                          <a:pt x="148" y="153"/>
                          <a:pt x="145" y="143"/>
                          <a:pt x="138" y="133"/>
                        </a:cubicBezTo>
                        <a:cubicBezTo>
                          <a:pt x="130" y="124"/>
                          <a:pt x="118" y="114"/>
                          <a:pt x="98" y="109"/>
                        </a:cubicBezTo>
                        <a:cubicBezTo>
                          <a:pt x="97" y="113"/>
                          <a:pt x="97" y="113"/>
                          <a:pt x="97" y="113"/>
                        </a:cubicBezTo>
                        <a:cubicBezTo>
                          <a:pt x="97" y="113"/>
                          <a:pt x="97" y="113"/>
                          <a:pt x="97" y="113"/>
                        </a:cubicBezTo>
                        <a:cubicBezTo>
                          <a:pt x="100" y="114"/>
                          <a:pt x="111" y="118"/>
                          <a:pt x="121" y="125"/>
                        </a:cubicBezTo>
                        <a:cubicBezTo>
                          <a:pt x="126" y="129"/>
                          <a:pt x="131" y="132"/>
                          <a:pt x="135" y="137"/>
                        </a:cubicBezTo>
                        <a:cubicBezTo>
                          <a:pt x="138" y="141"/>
                          <a:pt x="140" y="146"/>
                          <a:pt x="140" y="151"/>
                        </a:cubicBezTo>
                        <a:cubicBezTo>
                          <a:pt x="140" y="154"/>
                          <a:pt x="139" y="157"/>
                          <a:pt x="137" y="160"/>
                        </a:cubicBezTo>
                        <a:cubicBezTo>
                          <a:pt x="135" y="164"/>
                          <a:pt x="132" y="167"/>
                          <a:pt x="127" y="171"/>
                        </a:cubicBezTo>
                        <a:cubicBezTo>
                          <a:pt x="126" y="171"/>
                          <a:pt x="126" y="171"/>
                          <a:pt x="126" y="171"/>
                        </a:cubicBezTo>
                        <a:cubicBezTo>
                          <a:pt x="126" y="172"/>
                          <a:pt x="126" y="172"/>
                          <a:pt x="126" y="172"/>
                        </a:cubicBezTo>
                        <a:cubicBezTo>
                          <a:pt x="126" y="172"/>
                          <a:pt x="126" y="172"/>
                          <a:pt x="126" y="172"/>
                        </a:cubicBezTo>
                        <a:cubicBezTo>
                          <a:pt x="126" y="172"/>
                          <a:pt x="121" y="179"/>
                          <a:pt x="112" y="185"/>
                        </a:cubicBezTo>
                        <a:cubicBezTo>
                          <a:pt x="103" y="191"/>
                          <a:pt x="89" y="197"/>
                          <a:pt x="70" y="197"/>
                        </a:cubicBezTo>
                        <a:cubicBezTo>
                          <a:pt x="59" y="197"/>
                          <a:pt x="45" y="194"/>
                          <a:pt x="29" y="188"/>
                        </a:cubicBezTo>
                        <a:cubicBezTo>
                          <a:pt x="29" y="190"/>
                          <a:pt x="29" y="190"/>
                          <a:pt x="29" y="190"/>
                        </a:cubicBezTo>
                        <a:cubicBezTo>
                          <a:pt x="30" y="189"/>
                          <a:pt x="30" y="189"/>
                          <a:pt x="30" y="189"/>
                        </a:cubicBezTo>
                        <a:cubicBezTo>
                          <a:pt x="30" y="189"/>
                          <a:pt x="30" y="189"/>
                          <a:pt x="30" y="189"/>
                        </a:cubicBezTo>
                        <a:cubicBezTo>
                          <a:pt x="29" y="188"/>
                          <a:pt x="24" y="182"/>
                          <a:pt x="20" y="175"/>
                        </a:cubicBezTo>
                        <a:cubicBezTo>
                          <a:pt x="16" y="168"/>
                          <a:pt x="12" y="159"/>
                          <a:pt x="12" y="151"/>
                        </a:cubicBezTo>
                        <a:cubicBezTo>
                          <a:pt x="12" y="148"/>
                          <a:pt x="12" y="145"/>
                          <a:pt x="14" y="142"/>
                        </a:cubicBezTo>
                        <a:cubicBezTo>
                          <a:pt x="14" y="141"/>
                          <a:pt x="14" y="141"/>
                          <a:pt x="14" y="141"/>
                        </a:cubicBezTo>
                        <a:cubicBezTo>
                          <a:pt x="14" y="140"/>
                          <a:pt x="14" y="140"/>
                          <a:pt x="14" y="140"/>
                        </a:cubicBezTo>
                        <a:cubicBezTo>
                          <a:pt x="13" y="140"/>
                          <a:pt x="13" y="140"/>
                          <a:pt x="13" y="140"/>
                        </a:cubicBezTo>
                        <a:cubicBezTo>
                          <a:pt x="12" y="139"/>
                          <a:pt x="4" y="129"/>
                          <a:pt x="4" y="116"/>
                        </a:cubicBezTo>
                        <a:cubicBezTo>
                          <a:pt x="4" y="107"/>
                          <a:pt x="8" y="97"/>
                          <a:pt x="21" y="87"/>
                        </a:cubicBezTo>
                        <a:cubicBezTo>
                          <a:pt x="22" y="86"/>
                          <a:pt x="22" y="86"/>
                          <a:pt x="22" y="86"/>
                        </a:cubicBezTo>
                        <a:cubicBezTo>
                          <a:pt x="21" y="84"/>
                          <a:pt x="21" y="84"/>
                          <a:pt x="21" y="84"/>
                        </a:cubicBezTo>
                        <a:cubicBezTo>
                          <a:pt x="21" y="84"/>
                          <a:pt x="21" y="84"/>
                          <a:pt x="21" y="84"/>
                        </a:cubicBezTo>
                        <a:cubicBezTo>
                          <a:pt x="20" y="82"/>
                          <a:pt x="15" y="74"/>
                          <a:pt x="15" y="67"/>
                        </a:cubicBezTo>
                        <a:cubicBezTo>
                          <a:pt x="15" y="63"/>
                          <a:pt x="16" y="60"/>
                          <a:pt x="19" y="58"/>
                        </a:cubicBezTo>
                        <a:cubicBezTo>
                          <a:pt x="21" y="56"/>
                          <a:pt x="26" y="54"/>
                          <a:pt x="34" y="54"/>
                        </a:cubicBezTo>
                        <a:cubicBezTo>
                          <a:pt x="35" y="54"/>
                          <a:pt x="36" y="54"/>
                          <a:pt x="37" y="54"/>
                        </a:cubicBezTo>
                        <a:cubicBezTo>
                          <a:pt x="44" y="55"/>
                          <a:pt x="44" y="55"/>
                          <a:pt x="44" y="55"/>
                        </a:cubicBezTo>
                        <a:cubicBezTo>
                          <a:pt x="38" y="51"/>
                          <a:pt x="38" y="51"/>
                          <a:pt x="38" y="51"/>
                        </a:cubicBezTo>
                        <a:cubicBezTo>
                          <a:pt x="38" y="51"/>
                          <a:pt x="38" y="50"/>
                          <a:pt x="37" y="50"/>
                        </a:cubicBezTo>
                        <a:cubicBezTo>
                          <a:pt x="35" y="48"/>
                          <a:pt x="29" y="45"/>
                          <a:pt x="23" y="40"/>
                        </a:cubicBezTo>
                        <a:cubicBezTo>
                          <a:pt x="17" y="35"/>
                          <a:pt x="11" y="29"/>
                          <a:pt x="7" y="23"/>
                        </a:cubicBezTo>
                        <a:cubicBezTo>
                          <a:pt x="7" y="23"/>
                          <a:pt x="7" y="23"/>
                          <a:pt x="7" y="23"/>
                        </a:cubicBezTo>
                        <a:cubicBezTo>
                          <a:pt x="7" y="23"/>
                          <a:pt x="7" y="23"/>
                          <a:pt x="7" y="23"/>
                        </a:cubicBezTo>
                        <a:cubicBezTo>
                          <a:pt x="7" y="23"/>
                          <a:pt x="7" y="23"/>
                          <a:pt x="7" y="23"/>
                        </a:cubicBezTo>
                        <a:cubicBezTo>
                          <a:pt x="7" y="23"/>
                          <a:pt x="4" y="19"/>
                          <a:pt x="4" y="16"/>
                        </a:cubicBezTo>
                        <a:cubicBezTo>
                          <a:pt x="4" y="14"/>
                          <a:pt x="5" y="12"/>
                          <a:pt x="7" y="10"/>
                        </a:cubicBezTo>
                        <a:cubicBezTo>
                          <a:pt x="9" y="8"/>
                          <a:pt x="13" y="6"/>
                          <a:pt x="19" y="5"/>
                        </a:cubicBezTo>
                        <a:cubicBezTo>
                          <a:pt x="18" y="3"/>
                          <a:pt x="18" y="3"/>
                          <a:pt x="18" y="3"/>
                        </a:cubicBezTo>
                        <a:cubicBezTo>
                          <a:pt x="17" y="4"/>
                          <a:pt x="17" y="4"/>
                          <a:pt x="17" y="4"/>
                        </a:cubicBezTo>
                        <a:cubicBezTo>
                          <a:pt x="18" y="3"/>
                          <a:pt x="18" y="3"/>
                          <a:pt x="18" y="3"/>
                        </a:cubicBezTo>
                        <a:cubicBezTo>
                          <a:pt x="18" y="1"/>
                          <a:pt x="18" y="1"/>
                          <a:pt x="18" y="1"/>
                        </a:cubicBezTo>
                        <a:cubicBezTo>
                          <a:pt x="11" y="2"/>
                          <a:pt x="7" y="4"/>
                          <a:pt x="4" y="7"/>
                        </a:cubicBezTo>
                        <a:cubicBezTo>
                          <a:pt x="1" y="10"/>
                          <a:pt x="0" y="13"/>
                          <a:pt x="0" y="16"/>
                        </a:cubicBezTo>
                        <a:cubicBezTo>
                          <a:pt x="0" y="19"/>
                          <a:pt x="1" y="21"/>
                          <a:pt x="2" y="23"/>
                        </a:cubicBezTo>
                        <a:cubicBezTo>
                          <a:pt x="3" y="25"/>
                          <a:pt x="4" y="26"/>
                          <a:pt x="4" y="26"/>
                        </a:cubicBezTo>
                        <a:cubicBezTo>
                          <a:pt x="6" y="25"/>
                          <a:pt x="6" y="25"/>
                          <a:pt x="6" y="25"/>
                        </a:cubicBezTo>
                        <a:cubicBezTo>
                          <a:pt x="4" y="26"/>
                          <a:pt x="4" y="26"/>
                          <a:pt x="4" y="26"/>
                        </a:cubicBezTo>
                        <a:cubicBezTo>
                          <a:pt x="9" y="33"/>
                          <a:pt x="17" y="39"/>
                          <a:pt x="23" y="45"/>
                        </a:cubicBezTo>
                        <a:cubicBezTo>
                          <a:pt x="30" y="50"/>
                          <a:pt x="36" y="54"/>
                          <a:pt x="36" y="54"/>
                        </a:cubicBezTo>
                        <a:cubicBezTo>
                          <a:pt x="37" y="52"/>
                          <a:pt x="37" y="52"/>
                          <a:pt x="37" y="52"/>
                        </a:cubicBezTo>
                        <a:cubicBezTo>
                          <a:pt x="37" y="50"/>
                          <a:pt x="37" y="50"/>
                          <a:pt x="37" y="50"/>
                        </a:cubicBezTo>
                        <a:cubicBezTo>
                          <a:pt x="36" y="50"/>
                          <a:pt x="35" y="50"/>
                          <a:pt x="34" y="50"/>
                        </a:cubicBezTo>
                        <a:cubicBezTo>
                          <a:pt x="26" y="50"/>
                          <a:pt x="20" y="52"/>
                          <a:pt x="16" y="55"/>
                        </a:cubicBezTo>
                        <a:cubicBezTo>
                          <a:pt x="13" y="58"/>
                          <a:pt x="11" y="63"/>
                          <a:pt x="11" y="67"/>
                        </a:cubicBezTo>
                        <a:cubicBezTo>
                          <a:pt x="11" y="72"/>
                          <a:pt x="13" y="76"/>
                          <a:pt x="15" y="80"/>
                        </a:cubicBezTo>
                        <a:cubicBezTo>
                          <a:pt x="16" y="84"/>
                          <a:pt x="18" y="86"/>
                          <a:pt x="18" y="86"/>
                        </a:cubicBezTo>
                        <a:cubicBezTo>
                          <a:pt x="19" y="85"/>
                          <a:pt x="19" y="85"/>
                          <a:pt x="19" y="85"/>
                        </a:cubicBezTo>
                        <a:cubicBezTo>
                          <a:pt x="18" y="84"/>
                          <a:pt x="18" y="84"/>
                          <a:pt x="18" y="84"/>
                        </a:cubicBezTo>
                        <a:cubicBezTo>
                          <a:pt x="5" y="94"/>
                          <a:pt x="0" y="106"/>
                          <a:pt x="0" y="116"/>
                        </a:cubicBezTo>
                        <a:cubicBezTo>
                          <a:pt x="0" y="131"/>
                          <a:pt x="10" y="143"/>
                          <a:pt x="11" y="143"/>
                        </a:cubicBezTo>
                        <a:cubicBezTo>
                          <a:pt x="12" y="141"/>
                          <a:pt x="12" y="141"/>
                          <a:pt x="12" y="141"/>
                        </a:cubicBezTo>
                        <a:cubicBezTo>
                          <a:pt x="10" y="141"/>
                          <a:pt x="10" y="141"/>
                          <a:pt x="10" y="141"/>
                        </a:cubicBezTo>
                        <a:cubicBezTo>
                          <a:pt x="8" y="144"/>
                          <a:pt x="8" y="148"/>
                          <a:pt x="8" y="151"/>
                        </a:cubicBezTo>
                        <a:cubicBezTo>
                          <a:pt x="8" y="161"/>
                          <a:pt x="13" y="171"/>
                          <a:pt x="17" y="179"/>
                        </a:cubicBezTo>
                        <a:cubicBezTo>
                          <a:pt x="22" y="186"/>
                          <a:pt x="27" y="191"/>
                          <a:pt x="27" y="192"/>
                        </a:cubicBezTo>
                        <a:cubicBezTo>
                          <a:pt x="27" y="192"/>
                          <a:pt x="27" y="192"/>
                          <a:pt x="27" y="192"/>
                        </a:cubicBezTo>
                        <a:cubicBezTo>
                          <a:pt x="28" y="192"/>
                          <a:pt x="28" y="192"/>
                          <a:pt x="28" y="192"/>
                        </a:cubicBezTo>
                        <a:cubicBezTo>
                          <a:pt x="44" y="198"/>
                          <a:pt x="58" y="201"/>
                          <a:pt x="70" y="201"/>
                        </a:cubicBezTo>
                        <a:cubicBezTo>
                          <a:pt x="91" y="201"/>
                          <a:pt x="106" y="194"/>
                          <a:pt x="115" y="187"/>
                        </a:cubicBezTo>
                        <a:cubicBezTo>
                          <a:pt x="125" y="181"/>
                          <a:pt x="129" y="174"/>
                          <a:pt x="130" y="174"/>
                        </a:cubicBezTo>
                        <a:cubicBezTo>
                          <a:pt x="128" y="173"/>
                          <a:pt x="128" y="173"/>
                          <a:pt x="128" y="173"/>
                        </a:cubicBezTo>
                        <a:cubicBezTo>
                          <a:pt x="129" y="174"/>
                          <a:pt x="129" y="174"/>
                          <a:pt x="129" y="174"/>
                        </a:cubicBezTo>
                        <a:cubicBezTo>
                          <a:pt x="134" y="170"/>
                          <a:pt x="138" y="166"/>
                          <a:pt x="141" y="162"/>
                        </a:cubicBezTo>
                        <a:cubicBezTo>
                          <a:pt x="143" y="158"/>
                          <a:pt x="144" y="154"/>
                          <a:pt x="144" y="151"/>
                        </a:cubicBezTo>
                        <a:cubicBezTo>
                          <a:pt x="144" y="144"/>
                          <a:pt x="141" y="138"/>
                          <a:pt x="137" y="133"/>
                        </a:cubicBezTo>
                        <a:cubicBezTo>
                          <a:pt x="130" y="126"/>
                          <a:pt x="121" y="120"/>
                          <a:pt x="113" y="116"/>
                        </a:cubicBezTo>
                        <a:cubicBezTo>
                          <a:pt x="105" y="112"/>
                          <a:pt x="98" y="109"/>
                          <a:pt x="98" y="109"/>
                        </a:cubicBezTo>
                        <a:cubicBezTo>
                          <a:pt x="98" y="111"/>
                          <a:pt x="98" y="111"/>
                          <a:pt x="98" y="111"/>
                        </a:cubicBezTo>
                        <a:cubicBezTo>
                          <a:pt x="97" y="113"/>
                          <a:pt x="97" y="113"/>
                          <a:pt x="97" y="113"/>
                        </a:cubicBezTo>
                        <a:cubicBezTo>
                          <a:pt x="120" y="119"/>
                          <a:pt x="132" y="131"/>
                          <a:pt x="139" y="142"/>
                        </a:cubicBezTo>
                        <a:cubicBezTo>
                          <a:pt x="142" y="147"/>
                          <a:pt x="144" y="152"/>
                          <a:pt x="145" y="156"/>
                        </a:cubicBezTo>
                        <a:cubicBezTo>
                          <a:pt x="145" y="158"/>
                          <a:pt x="146" y="159"/>
                          <a:pt x="146" y="161"/>
                        </a:cubicBezTo>
                        <a:cubicBezTo>
                          <a:pt x="146" y="161"/>
                          <a:pt x="146" y="162"/>
                          <a:pt x="147" y="162"/>
                        </a:cubicBezTo>
                        <a:cubicBezTo>
                          <a:pt x="147" y="163"/>
                          <a:pt x="147" y="163"/>
                          <a:pt x="147" y="163"/>
                        </a:cubicBezTo>
                        <a:cubicBezTo>
                          <a:pt x="148" y="163"/>
                          <a:pt x="148" y="163"/>
                          <a:pt x="148" y="163"/>
                        </a:cubicBezTo>
                        <a:cubicBezTo>
                          <a:pt x="148" y="164"/>
                          <a:pt x="148" y="164"/>
                          <a:pt x="149" y="164"/>
                        </a:cubicBezTo>
                        <a:cubicBezTo>
                          <a:pt x="149" y="164"/>
                          <a:pt x="150" y="163"/>
                          <a:pt x="150" y="163"/>
                        </a:cubicBezTo>
                        <a:cubicBezTo>
                          <a:pt x="151" y="163"/>
                          <a:pt x="151" y="162"/>
                          <a:pt x="151" y="162"/>
                        </a:cubicBezTo>
                        <a:cubicBezTo>
                          <a:pt x="151" y="162"/>
                          <a:pt x="151" y="161"/>
                          <a:pt x="151" y="160"/>
                        </a:cubicBezTo>
                        <a:cubicBezTo>
                          <a:pt x="152" y="158"/>
                          <a:pt x="153" y="154"/>
                          <a:pt x="154" y="148"/>
                        </a:cubicBezTo>
                        <a:cubicBezTo>
                          <a:pt x="155" y="141"/>
                          <a:pt x="156" y="134"/>
                          <a:pt x="156" y="129"/>
                        </a:cubicBezTo>
                        <a:cubicBezTo>
                          <a:pt x="156" y="116"/>
                          <a:pt x="153" y="108"/>
                          <a:pt x="149" y="103"/>
                        </a:cubicBezTo>
                        <a:cubicBezTo>
                          <a:pt x="145" y="98"/>
                          <a:pt x="142" y="96"/>
                          <a:pt x="142" y="96"/>
                        </a:cubicBezTo>
                        <a:cubicBezTo>
                          <a:pt x="141" y="98"/>
                          <a:pt x="141" y="98"/>
                          <a:pt x="141" y="98"/>
                        </a:cubicBezTo>
                        <a:cubicBezTo>
                          <a:pt x="143" y="99"/>
                          <a:pt x="143" y="99"/>
                          <a:pt x="143" y="99"/>
                        </a:cubicBezTo>
                        <a:cubicBezTo>
                          <a:pt x="146" y="91"/>
                          <a:pt x="147" y="83"/>
                          <a:pt x="147" y="76"/>
                        </a:cubicBezTo>
                        <a:cubicBezTo>
                          <a:pt x="147" y="65"/>
                          <a:pt x="144" y="56"/>
                          <a:pt x="139" y="49"/>
                        </a:cubicBezTo>
                        <a:cubicBezTo>
                          <a:pt x="131" y="38"/>
                          <a:pt x="120" y="31"/>
                          <a:pt x="110" y="26"/>
                        </a:cubicBezTo>
                        <a:cubicBezTo>
                          <a:pt x="101" y="22"/>
                          <a:pt x="94" y="20"/>
                          <a:pt x="93" y="20"/>
                        </a:cubicBezTo>
                        <a:cubicBezTo>
                          <a:pt x="93" y="20"/>
                          <a:pt x="93" y="20"/>
                          <a:pt x="93" y="20"/>
                        </a:cubicBezTo>
                        <a:cubicBezTo>
                          <a:pt x="92" y="20"/>
                          <a:pt x="92" y="20"/>
                          <a:pt x="92" y="20"/>
                        </a:cubicBezTo>
                        <a:cubicBezTo>
                          <a:pt x="86" y="22"/>
                          <a:pt x="80" y="23"/>
                          <a:pt x="74" y="23"/>
                        </a:cubicBezTo>
                        <a:cubicBezTo>
                          <a:pt x="59" y="23"/>
                          <a:pt x="45" y="17"/>
                          <a:pt x="35" y="12"/>
                        </a:cubicBezTo>
                        <a:cubicBezTo>
                          <a:pt x="31" y="9"/>
                          <a:pt x="27" y="6"/>
                          <a:pt x="24" y="4"/>
                        </a:cubicBezTo>
                        <a:cubicBezTo>
                          <a:pt x="23" y="3"/>
                          <a:pt x="22" y="3"/>
                          <a:pt x="21" y="2"/>
                        </a:cubicBezTo>
                        <a:cubicBezTo>
                          <a:pt x="20" y="1"/>
                          <a:pt x="20" y="1"/>
                          <a:pt x="20" y="1"/>
                        </a:cubicBezTo>
                        <a:cubicBezTo>
                          <a:pt x="20" y="1"/>
                          <a:pt x="20" y="1"/>
                          <a:pt x="20" y="1"/>
                        </a:cubicBezTo>
                        <a:cubicBezTo>
                          <a:pt x="19" y="0"/>
                          <a:pt x="19" y="0"/>
                          <a:pt x="19" y="0"/>
                        </a:cubicBezTo>
                        <a:cubicBezTo>
                          <a:pt x="18" y="1"/>
                          <a:pt x="18" y="1"/>
                          <a:pt x="18" y="1"/>
                        </a:cubicBezTo>
                        <a:lnTo>
                          <a:pt x="18" y="3"/>
                        </a:ln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9" name="Freeform 138"/>
                  <p:cNvSpPr>
                    <a:spLocks/>
                  </p:cNvSpPr>
                  <p:nvPr/>
                </p:nvSpPr>
                <p:spPr bwMode="gray">
                  <a:xfrm>
                    <a:off x="4958" y="3074"/>
                    <a:ext cx="23" cy="14"/>
                  </a:xfrm>
                  <a:custGeom>
                    <a:avLst/>
                    <a:gdLst/>
                    <a:ahLst/>
                    <a:cxnLst>
                      <a:cxn ang="0">
                        <a:pos x="0" y="35"/>
                      </a:cxn>
                      <a:cxn ang="0">
                        <a:pos x="58" y="16"/>
                      </a:cxn>
                      <a:cxn ang="0">
                        <a:pos x="0" y="35"/>
                      </a:cxn>
                    </a:cxnLst>
                    <a:rect l="0" t="0" r="r" b="b"/>
                    <a:pathLst>
                      <a:path w="58" h="35">
                        <a:moveTo>
                          <a:pt x="0" y="35"/>
                        </a:moveTo>
                        <a:cubicBezTo>
                          <a:pt x="0" y="35"/>
                          <a:pt x="16" y="0"/>
                          <a:pt x="58" y="16"/>
                        </a:cubicBezTo>
                        <a:cubicBezTo>
                          <a:pt x="58" y="16"/>
                          <a:pt x="21" y="19"/>
                          <a:pt x="0" y="3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0" name="Freeform 139"/>
                  <p:cNvSpPr>
                    <a:spLocks/>
                  </p:cNvSpPr>
                  <p:nvPr/>
                </p:nvSpPr>
                <p:spPr bwMode="gray">
                  <a:xfrm>
                    <a:off x="4960" y="3065"/>
                    <a:ext cx="18" cy="13"/>
                  </a:xfrm>
                  <a:custGeom>
                    <a:avLst/>
                    <a:gdLst/>
                    <a:ahLst/>
                    <a:cxnLst>
                      <a:cxn ang="0">
                        <a:pos x="0" y="5"/>
                      </a:cxn>
                      <a:cxn ang="0">
                        <a:pos x="44" y="33"/>
                      </a:cxn>
                      <a:cxn ang="0">
                        <a:pos x="0" y="5"/>
                      </a:cxn>
                    </a:cxnLst>
                    <a:rect l="0" t="0" r="r" b="b"/>
                    <a:pathLst>
                      <a:path w="44" h="33">
                        <a:moveTo>
                          <a:pt x="0" y="5"/>
                        </a:moveTo>
                        <a:cubicBezTo>
                          <a:pt x="0" y="5"/>
                          <a:pt x="29" y="0"/>
                          <a:pt x="44" y="33"/>
                        </a:cubicBezTo>
                        <a:cubicBezTo>
                          <a:pt x="44" y="33"/>
                          <a:pt x="29" y="12"/>
                          <a:pt x="0" y="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1" name="Freeform 140"/>
                  <p:cNvSpPr>
                    <a:spLocks/>
                  </p:cNvSpPr>
                  <p:nvPr/>
                </p:nvSpPr>
                <p:spPr bwMode="gray">
                  <a:xfrm>
                    <a:off x="4968" y="3056"/>
                    <a:ext cx="23" cy="12"/>
                  </a:xfrm>
                  <a:custGeom>
                    <a:avLst/>
                    <a:gdLst/>
                    <a:ahLst/>
                    <a:cxnLst>
                      <a:cxn ang="0">
                        <a:pos x="0" y="0"/>
                      </a:cxn>
                      <a:cxn ang="0">
                        <a:pos x="13" y="30"/>
                      </a:cxn>
                      <a:cxn ang="0">
                        <a:pos x="0" y="0"/>
                      </a:cxn>
                    </a:cxnLst>
                    <a:rect l="0" t="0" r="r" b="b"/>
                    <a:pathLst>
                      <a:path w="56" h="30">
                        <a:moveTo>
                          <a:pt x="0" y="0"/>
                        </a:moveTo>
                        <a:cubicBezTo>
                          <a:pt x="0" y="0"/>
                          <a:pt x="56" y="24"/>
                          <a:pt x="13" y="30"/>
                        </a:cubicBezTo>
                        <a:cubicBezTo>
                          <a:pt x="13" y="30"/>
                          <a:pt x="28" y="19"/>
                          <a:pt x="0" y="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2" name="Freeform 141"/>
                  <p:cNvSpPr>
                    <a:spLocks/>
                  </p:cNvSpPr>
                  <p:nvPr/>
                </p:nvSpPr>
                <p:spPr bwMode="gray">
                  <a:xfrm>
                    <a:off x="4961" y="3080"/>
                    <a:ext cx="30" cy="27"/>
                  </a:xfrm>
                  <a:custGeom>
                    <a:avLst/>
                    <a:gdLst/>
                    <a:ahLst/>
                    <a:cxnLst>
                      <a:cxn ang="0">
                        <a:pos x="0" y="68"/>
                      </a:cxn>
                      <a:cxn ang="0">
                        <a:pos x="74" y="22"/>
                      </a:cxn>
                      <a:cxn ang="0">
                        <a:pos x="0" y="68"/>
                      </a:cxn>
                    </a:cxnLst>
                    <a:rect l="0" t="0" r="r" b="b"/>
                    <a:pathLst>
                      <a:path w="74" h="68">
                        <a:moveTo>
                          <a:pt x="0" y="68"/>
                        </a:moveTo>
                        <a:cubicBezTo>
                          <a:pt x="0" y="68"/>
                          <a:pt x="21" y="0"/>
                          <a:pt x="74" y="22"/>
                        </a:cubicBezTo>
                        <a:cubicBezTo>
                          <a:pt x="74" y="22"/>
                          <a:pt x="39" y="19"/>
                          <a:pt x="0" y="68"/>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3" name="Freeform 142"/>
                  <p:cNvSpPr>
                    <a:spLocks/>
                  </p:cNvSpPr>
                  <p:nvPr/>
                </p:nvSpPr>
                <p:spPr bwMode="gray">
                  <a:xfrm>
                    <a:off x="4959" y="3098"/>
                    <a:ext cx="51" cy="37"/>
                  </a:xfrm>
                  <a:custGeom>
                    <a:avLst/>
                    <a:gdLst/>
                    <a:ahLst/>
                    <a:cxnLst>
                      <a:cxn ang="0">
                        <a:pos x="50" y="83"/>
                      </a:cxn>
                      <a:cxn ang="0">
                        <a:pos x="61" y="18"/>
                      </a:cxn>
                      <a:cxn ang="0">
                        <a:pos x="115" y="22"/>
                      </a:cxn>
                      <a:cxn ang="0">
                        <a:pos x="117" y="23"/>
                      </a:cxn>
                      <a:cxn ang="0">
                        <a:pos x="112" y="49"/>
                      </a:cxn>
                      <a:cxn ang="0">
                        <a:pos x="54" y="69"/>
                      </a:cxn>
                      <a:cxn ang="0">
                        <a:pos x="72" y="72"/>
                      </a:cxn>
                      <a:cxn ang="0">
                        <a:pos x="50" y="83"/>
                      </a:cxn>
                    </a:cxnLst>
                    <a:rect l="0" t="0" r="r" b="b"/>
                    <a:pathLst>
                      <a:path w="125" h="91">
                        <a:moveTo>
                          <a:pt x="50" y="83"/>
                        </a:moveTo>
                        <a:cubicBezTo>
                          <a:pt x="50" y="83"/>
                          <a:pt x="0" y="59"/>
                          <a:pt x="61" y="18"/>
                        </a:cubicBezTo>
                        <a:cubicBezTo>
                          <a:pt x="61" y="18"/>
                          <a:pt x="87" y="0"/>
                          <a:pt x="115" y="22"/>
                        </a:cubicBezTo>
                        <a:cubicBezTo>
                          <a:pt x="116" y="23"/>
                          <a:pt x="117" y="23"/>
                          <a:pt x="117" y="23"/>
                        </a:cubicBezTo>
                        <a:cubicBezTo>
                          <a:pt x="117" y="23"/>
                          <a:pt x="125" y="43"/>
                          <a:pt x="112" y="49"/>
                        </a:cubicBezTo>
                        <a:cubicBezTo>
                          <a:pt x="112" y="49"/>
                          <a:pt x="27" y="43"/>
                          <a:pt x="54" y="69"/>
                        </a:cubicBezTo>
                        <a:cubicBezTo>
                          <a:pt x="54" y="69"/>
                          <a:pt x="61" y="74"/>
                          <a:pt x="72" y="72"/>
                        </a:cubicBezTo>
                        <a:cubicBezTo>
                          <a:pt x="83" y="71"/>
                          <a:pt x="60" y="91"/>
                          <a:pt x="50"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4" name="Freeform 143"/>
                  <p:cNvSpPr>
                    <a:spLocks/>
                  </p:cNvSpPr>
                  <p:nvPr/>
                </p:nvSpPr>
                <p:spPr bwMode="gray">
                  <a:xfrm>
                    <a:off x="4970" y="3100"/>
                    <a:ext cx="30" cy="30"/>
                  </a:xfrm>
                  <a:custGeom>
                    <a:avLst/>
                    <a:gdLst/>
                    <a:ahLst/>
                    <a:cxnLst>
                      <a:cxn ang="0">
                        <a:pos x="13" y="69"/>
                      </a:cxn>
                      <a:cxn ang="0">
                        <a:pos x="19" y="40"/>
                      </a:cxn>
                      <a:cxn ang="0">
                        <a:pos x="67" y="31"/>
                      </a:cxn>
                      <a:cxn ang="0">
                        <a:pos x="72" y="16"/>
                      </a:cxn>
                      <a:cxn ang="0">
                        <a:pos x="26" y="18"/>
                      </a:cxn>
                      <a:cxn ang="0">
                        <a:pos x="3" y="55"/>
                      </a:cxn>
                      <a:cxn ang="0">
                        <a:pos x="12" y="73"/>
                      </a:cxn>
                      <a:cxn ang="0">
                        <a:pos x="13" y="69"/>
                      </a:cxn>
                    </a:cxnLst>
                    <a:rect l="0" t="0" r="r" b="b"/>
                    <a:pathLst>
                      <a:path w="74" h="75">
                        <a:moveTo>
                          <a:pt x="13" y="69"/>
                        </a:moveTo>
                        <a:cubicBezTo>
                          <a:pt x="13" y="69"/>
                          <a:pt x="9" y="45"/>
                          <a:pt x="19" y="40"/>
                        </a:cubicBezTo>
                        <a:cubicBezTo>
                          <a:pt x="19" y="40"/>
                          <a:pt x="57" y="18"/>
                          <a:pt x="67" y="31"/>
                        </a:cubicBezTo>
                        <a:cubicBezTo>
                          <a:pt x="67" y="31"/>
                          <a:pt x="74" y="25"/>
                          <a:pt x="72" y="16"/>
                        </a:cubicBezTo>
                        <a:cubicBezTo>
                          <a:pt x="72" y="16"/>
                          <a:pt x="62" y="0"/>
                          <a:pt x="26" y="18"/>
                        </a:cubicBezTo>
                        <a:cubicBezTo>
                          <a:pt x="26" y="18"/>
                          <a:pt x="0" y="38"/>
                          <a:pt x="3" y="55"/>
                        </a:cubicBezTo>
                        <a:cubicBezTo>
                          <a:pt x="3" y="55"/>
                          <a:pt x="4" y="65"/>
                          <a:pt x="12" y="73"/>
                        </a:cubicBezTo>
                        <a:cubicBezTo>
                          <a:pt x="12" y="73"/>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5" name="Freeform 144"/>
                  <p:cNvSpPr>
                    <a:spLocks/>
                  </p:cNvSpPr>
                  <p:nvPr/>
                </p:nvSpPr>
                <p:spPr bwMode="gray">
                  <a:xfrm>
                    <a:off x="4961" y="3121"/>
                    <a:ext cx="51" cy="38"/>
                  </a:xfrm>
                  <a:custGeom>
                    <a:avLst/>
                    <a:gdLst/>
                    <a:ahLst/>
                    <a:cxnLst>
                      <a:cxn ang="0">
                        <a:pos x="50" y="84"/>
                      </a:cxn>
                      <a:cxn ang="0">
                        <a:pos x="60" y="19"/>
                      </a:cxn>
                      <a:cxn ang="0">
                        <a:pos x="115" y="23"/>
                      </a:cxn>
                      <a:cxn ang="0">
                        <a:pos x="117" y="24"/>
                      </a:cxn>
                      <a:cxn ang="0">
                        <a:pos x="112" y="50"/>
                      </a:cxn>
                      <a:cxn ang="0">
                        <a:pos x="54" y="69"/>
                      </a:cxn>
                      <a:cxn ang="0">
                        <a:pos x="72" y="73"/>
                      </a:cxn>
                      <a:cxn ang="0">
                        <a:pos x="50" y="84"/>
                      </a:cxn>
                    </a:cxnLst>
                    <a:rect l="0" t="0" r="r" b="b"/>
                    <a:pathLst>
                      <a:path w="125" h="92">
                        <a:moveTo>
                          <a:pt x="50" y="84"/>
                        </a:moveTo>
                        <a:cubicBezTo>
                          <a:pt x="50" y="84"/>
                          <a:pt x="0" y="60"/>
                          <a:pt x="60" y="19"/>
                        </a:cubicBezTo>
                        <a:cubicBezTo>
                          <a:pt x="60" y="19"/>
                          <a:pt x="87" y="0"/>
                          <a:pt x="115" y="23"/>
                        </a:cubicBezTo>
                        <a:cubicBezTo>
                          <a:pt x="116" y="24"/>
                          <a:pt x="117" y="24"/>
                          <a:pt x="117" y="24"/>
                        </a:cubicBezTo>
                        <a:cubicBezTo>
                          <a:pt x="117" y="24"/>
                          <a:pt x="125" y="44"/>
                          <a:pt x="112" y="50"/>
                        </a:cubicBezTo>
                        <a:cubicBezTo>
                          <a:pt x="112" y="50"/>
                          <a:pt x="27" y="44"/>
                          <a:pt x="54" y="69"/>
                        </a:cubicBezTo>
                        <a:cubicBezTo>
                          <a:pt x="54" y="69"/>
                          <a:pt x="61" y="74"/>
                          <a:pt x="72" y="73"/>
                        </a:cubicBezTo>
                        <a:cubicBezTo>
                          <a:pt x="83" y="72"/>
                          <a:pt x="60" y="92"/>
                          <a:pt x="50" y="8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6" name="Freeform 145"/>
                  <p:cNvSpPr>
                    <a:spLocks/>
                  </p:cNvSpPr>
                  <p:nvPr/>
                </p:nvSpPr>
                <p:spPr bwMode="gray">
                  <a:xfrm>
                    <a:off x="4965" y="3145"/>
                    <a:ext cx="50" cy="37"/>
                  </a:xfrm>
                  <a:custGeom>
                    <a:avLst/>
                    <a:gdLst/>
                    <a:ahLst/>
                    <a:cxnLst>
                      <a:cxn ang="0">
                        <a:pos x="49" y="83"/>
                      </a:cxn>
                      <a:cxn ang="0">
                        <a:pos x="60" y="18"/>
                      </a:cxn>
                      <a:cxn ang="0">
                        <a:pos x="115" y="22"/>
                      </a:cxn>
                      <a:cxn ang="0">
                        <a:pos x="117" y="24"/>
                      </a:cxn>
                      <a:cxn ang="0">
                        <a:pos x="112" y="49"/>
                      </a:cxn>
                      <a:cxn ang="0">
                        <a:pos x="54" y="69"/>
                      </a:cxn>
                      <a:cxn ang="0">
                        <a:pos x="71" y="73"/>
                      </a:cxn>
                      <a:cxn ang="0">
                        <a:pos x="49" y="83"/>
                      </a:cxn>
                    </a:cxnLst>
                    <a:rect l="0" t="0" r="r" b="b"/>
                    <a:pathLst>
                      <a:path w="125" h="91">
                        <a:moveTo>
                          <a:pt x="49" y="83"/>
                        </a:moveTo>
                        <a:cubicBezTo>
                          <a:pt x="49" y="83"/>
                          <a:pt x="0" y="60"/>
                          <a:pt x="60" y="18"/>
                        </a:cubicBezTo>
                        <a:cubicBezTo>
                          <a:pt x="60" y="18"/>
                          <a:pt x="86" y="0"/>
                          <a:pt x="115" y="22"/>
                        </a:cubicBezTo>
                        <a:cubicBezTo>
                          <a:pt x="116" y="23"/>
                          <a:pt x="117" y="24"/>
                          <a:pt x="117" y="24"/>
                        </a:cubicBezTo>
                        <a:cubicBezTo>
                          <a:pt x="117" y="24"/>
                          <a:pt x="125" y="43"/>
                          <a:pt x="112" y="49"/>
                        </a:cubicBezTo>
                        <a:cubicBezTo>
                          <a:pt x="112" y="49"/>
                          <a:pt x="27" y="43"/>
                          <a:pt x="54" y="69"/>
                        </a:cubicBezTo>
                        <a:cubicBezTo>
                          <a:pt x="54" y="69"/>
                          <a:pt x="60" y="74"/>
                          <a:pt x="71" y="73"/>
                        </a:cubicBezTo>
                        <a:cubicBezTo>
                          <a:pt x="82" y="71"/>
                          <a:pt x="60" y="91"/>
                          <a:pt x="49"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7" name="Freeform 146"/>
                  <p:cNvSpPr>
                    <a:spLocks/>
                  </p:cNvSpPr>
                  <p:nvPr/>
                </p:nvSpPr>
                <p:spPr bwMode="gray">
                  <a:xfrm>
                    <a:off x="4976" y="3146"/>
                    <a:ext cx="30" cy="31"/>
                  </a:xfrm>
                  <a:custGeom>
                    <a:avLst/>
                    <a:gdLst/>
                    <a:ahLst/>
                    <a:cxnLst>
                      <a:cxn ang="0">
                        <a:pos x="13" y="69"/>
                      </a:cxn>
                      <a:cxn ang="0">
                        <a:pos x="18" y="41"/>
                      </a:cxn>
                      <a:cxn ang="0">
                        <a:pos x="66" y="31"/>
                      </a:cxn>
                      <a:cxn ang="0">
                        <a:pos x="71" y="16"/>
                      </a:cxn>
                      <a:cxn ang="0">
                        <a:pos x="26" y="19"/>
                      </a:cxn>
                      <a:cxn ang="0">
                        <a:pos x="2" y="55"/>
                      </a:cxn>
                      <a:cxn ang="0">
                        <a:pos x="12" y="73"/>
                      </a:cxn>
                      <a:cxn ang="0">
                        <a:pos x="13" y="69"/>
                      </a:cxn>
                    </a:cxnLst>
                    <a:rect l="0" t="0" r="r" b="b"/>
                    <a:pathLst>
                      <a:path w="74" h="75">
                        <a:moveTo>
                          <a:pt x="13" y="69"/>
                        </a:moveTo>
                        <a:cubicBezTo>
                          <a:pt x="13" y="69"/>
                          <a:pt x="9" y="45"/>
                          <a:pt x="18" y="41"/>
                        </a:cubicBezTo>
                        <a:cubicBezTo>
                          <a:pt x="18" y="41"/>
                          <a:pt x="57" y="18"/>
                          <a:pt x="66" y="31"/>
                        </a:cubicBezTo>
                        <a:cubicBezTo>
                          <a:pt x="66" y="31"/>
                          <a:pt x="74" y="25"/>
                          <a:pt x="71" y="16"/>
                        </a:cubicBezTo>
                        <a:cubicBezTo>
                          <a:pt x="71" y="16"/>
                          <a:pt x="61" y="0"/>
                          <a:pt x="26" y="19"/>
                        </a:cubicBezTo>
                        <a:cubicBezTo>
                          <a:pt x="26" y="19"/>
                          <a:pt x="0" y="38"/>
                          <a:pt x="2" y="55"/>
                        </a:cubicBezTo>
                        <a:cubicBezTo>
                          <a:pt x="2" y="55"/>
                          <a:pt x="4" y="65"/>
                          <a:pt x="12" y="73"/>
                        </a:cubicBezTo>
                        <a:cubicBezTo>
                          <a:pt x="12" y="73"/>
                          <a:pt x="16"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8" name="Freeform 147"/>
                  <p:cNvSpPr>
                    <a:spLocks/>
                  </p:cNvSpPr>
                  <p:nvPr/>
                </p:nvSpPr>
                <p:spPr bwMode="gray">
                  <a:xfrm>
                    <a:off x="4970" y="3168"/>
                    <a:ext cx="48" cy="39"/>
                  </a:xfrm>
                  <a:custGeom>
                    <a:avLst/>
                    <a:gdLst/>
                    <a:ahLst/>
                    <a:cxnLst>
                      <a:cxn ang="0">
                        <a:pos x="53" y="89"/>
                      </a:cxn>
                      <a:cxn ang="0">
                        <a:pos x="51" y="23"/>
                      </a:cxn>
                      <a:cxn ang="0">
                        <a:pos x="105" y="16"/>
                      </a:cxn>
                      <a:cxn ang="0">
                        <a:pos x="107" y="17"/>
                      </a:cxn>
                      <a:cxn ang="0">
                        <a:pos x="107" y="43"/>
                      </a:cxn>
                      <a:cxn ang="0">
                        <a:pos x="54" y="74"/>
                      </a:cxn>
                      <a:cxn ang="0">
                        <a:pos x="73" y="74"/>
                      </a:cxn>
                      <a:cxn ang="0">
                        <a:pos x="53" y="89"/>
                      </a:cxn>
                    </a:cxnLst>
                    <a:rect l="0" t="0" r="r" b="b"/>
                    <a:pathLst>
                      <a:path w="119" h="95">
                        <a:moveTo>
                          <a:pt x="53" y="89"/>
                        </a:moveTo>
                        <a:cubicBezTo>
                          <a:pt x="53" y="89"/>
                          <a:pt x="0" y="76"/>
                          <a:pt x="51" y="23"/>
                        </a:cubicBezTo>
                        <a:cubicBezTo>
                          <a:pt x="51" y="23"/>
                          <a:pt x="73" y="0"/>
                          <a:pt x="105" y="16"/>
                        </a:cubicBezTo>
                        <a:cubicBezTo>
                          <a:pt x="106" y="17"/>
                          <a:pt x="107" y="17"/>
                          <a:pt x="107" y="17"/>
                        </a:cubicBezTo>
                        <a:cubicBezTo>
                          <a:pt x="107" y="17"/>
                          <a:pt x="119" y="34"/>
                          <a:pt x="107" y="43"/>
                        </a:cubicBezTo>
                        <a:cubicBezTo>
                          <a:pt x="107" y="43"/>
                          <a:pt x="23" y="54"/>
                          <a:pt x="54" y="74"/>
                        </a:cubicBezTo>
                        <a:cubicBezTo>
                          <a:pt x="54" y="74"/>
                          <a:pt x="62" y="77"/>
                          <a:pt x="73" y="74"/>
                        </a:cubicBezTo>
                        <a:cubicBezTo>
                          <a:pt x="83" y="71"/>
                          <a:pt x="65" y="95"/>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9" name="Freeform 148"/>
                  <p:cNvSpPr>
                    <a:spLocks/>
                  </p:cNvSpPr>
                  <p:nvPr/>
                </p:nvSpPr>
                <p:spPr bwMode="gray">
                  <a:xfrm>
                    <a:off x="4980" y="3170"/>
                    <a:ext cx="28" cy="33"/>
                  </a:xfrm>
                  <a:custGeom>
                    <a:avLst/>
                    <a:gdLst/>
                    <a:ahLst/>
                    <a:cxnLst>
                      <a:cxn ang="0">
                        <a:pos x="19" y="77"/>
                      </a:cxn>
                      <a:cxn ang="0">
                        <a:pos x="19" y="48"/>
                      </a:cxn>
                      <a:cxn ang="0">
                        <a:pos x="64" y="29"/>
                      </a:cxn>
                      <a:cxn ang="0">
                        <a:pos x="65" y="13"/>
                      </a:cxn>
                      <a:cxn ang="0">
                        <a:pos x="22" y="25"/>
                      </a:cxn>
                      <a:cxn ang="0">
                        <a:pos x="6" y="65"/>
                      </a:cxn>
                      <a:cxn ang="0">
                        <a:pos x="19" y="80"/>
                      </a:cxn>
                      <a:cxn ang="0">
                        <a:pos x="19" y="77"/>
                      </a:cxn>
                    </a:cxnLst>
                    <a:rect l="0" t="0" r="r" b="b"/>
                    <a:pathLst>
                      <a:path w="70" h="82">
                        <a:moveTo>
                          <a:pt x="19" y="77"/>
                        </a:moveTo>
                        <a:cubicBezTo>
                          <a:pt x="19" y="77"/>
                          <a:pt x="10" y="54"/>
                          <a:pt x="19" y="48"/>
                        </a:cubicBezTo>
                        <a:cubicBezTo>
                          <a:pt x="19" y="48"/>
                          <a:pt x="51" y="18"/>
                          <a:pt x="64" y="29"/>
                        </a:cubicBezTo>
                        <a:cubicBezTo>
                          <a:pt x="64" y="29"/>
                          <a:pt x="70" y="21"/>
                          <a:pt x="65" y="13"/>
                        </a:cubicBezTo>
                        <a:cubicBezTo>
                          <a:pt x="65" y="13"/>
                          <a:pt x="53" y="0"/>
                          <a:pt x="22" y="25"/>
                        </a:cubicBezTo>
                        <a:cubicBezTo>
                          <a:pt x="22" y="25"/>
                          <a:pt x="0" y="49"/>
                          <a:pt x="6" y="65"/>
                        </a:cubicBezTo>
                        <a:cubicBezTo>
                          <a:pt x="6" y="65"/>
                          <a:pt x="9" y="74"/>
                          <a:pt x="19" y="80"/>
                        </a:cubicBezTo>
                        <a:cubicBezTo>
                          <a:pt x="19" y="80"/>
                          <a:pt x="23" y="82"/>
                          <a:pt x="19" y="77"/>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0" name="Freeform 149"/>
                  <p:cNvSpPr>
                    <a:spLocks/>
                  </p:cNvSpPr>
                  <p:nvPr/>
                </p:nvSpPr>
                <p:spPr bwMode="gray">
                  <a:xfrm>
                    <a:off x="4981" y="3191"/>
                    <a:ext cx="43" cy="39"/>
                  </a:xfrm>
                  <a:custGeom>
                    <a:avLst/>
                    <a:gdLst/>
                    <a:ahLst/>
                    <a:cxnLst>
                      <a:cxn ang="0">
                        <a:pos x="55" y="91"/>
                      </a:cxn>
                      <a:cxn ang="0">
                        <a:pos x="37" y="28"/>
                      </a:cxn>
                      <a:cxn ang="0">
                        <a:pos x="89" y="9"/>
                      </a:cxn>
                      <a:cxn ang="0">
                        <a:pos x="91" y="9"/>
                      </a:cxn>
                      <a:cxn ang="0">
                        <a:pos x="97" y="34"/>
                      </a:cxn>
                      <a:cxn ang="0">
                        <a:pos x="52" y="76"/>
                      </a:cxn>
                      <a:cxn ang="0">
                        <a:pos x="70" y="72"/>
                      </a:cxn>
                      <a:cxn ang="0">
                        <a:pos x="55" y="91"/>
                      </a:cxn>
                    </a:cxnLst>
                    <a:rect l="0" t="0" r="r" b="b"/>
                    <a:pathLst>
                      <a:path w="106" h="94">
                        <a:moveTo>
                          <a:pt x="55" y="91"/>
                        </a:moveTo>
                        <a:cubicBezTo>
                          <a:pt x="55" y="91"/>
                          <a:pt x="0" y="90"/>
                          <a:pt x="37" y="28"/>
                        </a:cubicBezTo>
                        <a:cubicBezTo>
                          <a:pt x="37" y="28"/>
                          <a:pt x="54" y="0"/>
                          <a:pt x="89" y="9"/>
                        </a:cubicBezTo>
                        <a:cubicBezTo>
                          <a:pt x="90" y="9"/>
                          <a:pt x="91" y="9"/>
                          <a:pt x="91" y="9"/>
                        </a:cubicBezTo>
                        <a:cubicBezTo>
                          <a:pt x="91" y="9"/>
                          <a:pt x="106" y="23"/>
                          <a:pt x="97" y="34"/>
                        </a:cubicBezTo>
                        <a:cubicBezTo>
                          <a:pt x="97" y="34"/>
                          <a:pt x="17" y="64"/>
                          <a:pt x="52" y="76"/>
                        </a:cubicBezTo>
                        <a:cubicBezTo>
                          <a:pt x="52" y="76"/>
                          <a:pt x="61" y="78"/>
                          <a:pt x="70" y="72"/>
                        </a:cubicBezTo>
                        <a:cubicBezTo>
                          <a:pt x="80" y="67"/>
                          <a:pt x="67" y="94"/>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1" name="Freeform 150"/>
                  <p:cNvSpPr>
                    <a:spLocks/>
                  </p:cNvSpPr>
                  <p:nvPr/>
                </p:nvSpPr>
                <p:spPr bwMode="gray">
                  <a:xfrm>
                    <a:off x="4989" y="3193"/>
                    <a:ext cx="25" cy="35"/>
                  </a:xfrm>
                  <a:custGeom>
                    <a:avLst/>
                    <a:gdLst/>
                    <a:ahLst/>
                    <a:cxnLst>
                      <a:cxn ang="0">
                        <a:pos x="25" y="82"/>
                      </a:cxn>
                      <a:cxn ang="0">
                        <a:pos x="18" y="54"/>
                      </a:cxn>
                      <a:cxn ang="0">
                        <a:pos x="57" y="26"/>
                      </a:cxn>
                      <a:cxn ang="0">
                        <a:pos x="56" y="10"/>
                      </a:cxn>
                      <a:cxn ang="0">
                        <a:pos x="16" y="31"/>
                      </a:cxn>
                      <a:cxn ang="0">
                        <a:pos x="9" y="74"/>
                      </a:cxn>
                      <a:cxn ang="0">
                        <a:pos x="25" y="86"/>
                      </a:cxn>
                      <a:cxn ang="0">
                        <a:pos x="25" y="82"/>
                      </a:cxn>
                    </a:cxnLst>
                    <a:rect l="0" t="0" r="r" b="b"/>
                    <a:pathLst>
                      <a:path w="62" h="86">
                        <a:moveTo>
                          <a:pt x="25" y="82"/>
                        </a:moveTo>
                        <a:cubicBezTo>
                          <a:pt x="25" y="82"/>
                          <a:pt x="11" y="63"/>
                          <a:pt x="18" y="54"/>
                        </a:cubicBezTo>
                        <a:cubicBezTo>
                          <a:pt x="18" y="54"/>
                          <a:pt x="43" y="18"/>
                          <a:pt x="57" y="26"/>
                        </a:cubicBezTo>
                        <a:cubicBezTo>
                          <a:pt x="57" y="26"/>
                          <a:pt x="62" y="17"/>
                          <a:pt x="56" y="10"/>
                        </a:cubicBezTo>
                        <a:cubicBezTo>
                          <a:pt x="56" y="10"/>
                          <a:pt x="40" y="0"/>
                          <a:pt x="16" y="31"/>
                        </a:cubicBezTo>
                        <a:cubicBezTo>
                          <a:pt x="16" y="31"/>
                          <a:pt x="0" y="60"/>
                          <a:pt x="9" y="74"/>
                        </a:cubicBezTo>
                        <a:cubicBezTo>
                          <a:pt x="9" y="74"/>
                          <a:pt x="14" y="82"/>
                          <a:pt x="25" y="86"/>
                        </a:cubicBezTo>
                        <a:cubicBezTo>
                          <a:pt x="25" y="86"/>
                          <a:pt x="30" y="86"/>
                          <a:pt x="25" y="82"/>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2" name="Freeform 151"/>
                  <p:cNvSpPr>
                    <a:spLocks/>
                  </p:cNvSpPr>
                  <p:nvPr/>
                </p:nvSpPr>
                <p:spPr bwMode="gray">
                  <a:xfrm>
                    <a:off x="4993" y="3213"/>
                    <a:ext cx="43" cy="38"/>
                  </a:xfrm>
                  <a:custGeom>
                    <a:avLst/>
                    <a:gdLst/>
                    <a:ahLst/>
                    <a:cxnLst>
                      <a:cxn ang="0">
                        <a:pos x="55" y="91"/>
                      </a:cxn>
                      <a:cxn ang="0">
                        <a:pos x="38" y="28"/>
                      </a:cxn>
                      <a:cxn ang="0">
                        <a:pos x="89" y="9"/>
                      </a:cxn>
                      <a:cxn ang="0">
                        <a:pos x="91" y="9"/>
                      </a:cxn>
                      <a:cxn ang="0">
                        <a:pos x="97" y="35"/>
                      </a:cxn>
                      <a:cxn ang="0">
                        <a:pos x="53" y="77"/>
                      </a:cxn>
                      <a:cxn ang="0">
                        <a:pos x="71" y="73"/>
                      </a:cxn>
                      <a:cxn ang="0">
                        <a:pos x="55" y="91"/>
                      </a:cxn>
                    </a:cxnLst>
                    <a:rect l="0" t="0" r="r" b="b"/>
                    <a:pathLst>
                      <a:path w="107" h="95">
                        <a:moveTo>
                          <a:pt x="55" y="91"/>
                        </a:moveTo>
                        <a:cubicBezTo>
                          <a:pt x="55" y="91"/>
                          <a:pt x="0" y="91"/>
                          <a:pt x="38" y="28"/>
                        </a:cubicBezTo>
                        <a:cubicBezTo>
                          <a:pt x="38" y="28"/>
                          <a:pt x="54" y="0"/>
                          <a:pt x="89" y="9"/>
                        </a:cubicBezTo>
                        <a:cubicBezTo>
                          <a:pt x="90" y="9"/>
                          <a:pt x="91" y="9"/>
                          <a:pt x="91" y="9"/>
                        </a:cubicBezTo>
                        <a:cubicBezTo>
                          <a:pt x="91" y="9"/>
                          <a:pt x="107" y="24"/>
                          <a:pt x="97" y="35"/>
                        </a:cubicBezTo>
                        <a:cubicBezTo>
                          <a:pt x="97" y="35"/>
                          <a:pt x="18" y="64"/>
                          <a:pt x="53" y="77"/>
                        </a:cubicBezTo>
                        <a:cubicBezTo>
                          <a:pt x="53" y="77"/>
                          <a:pt x="61" y="78"/>
                          <a:pt x="71" y="73"/>
                        </a:cubicBezTo>
                        <a:cubicBezTo>
                          <a:pt x="80" y="67"/>
                          <a:pt x="68" y="95"/>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3" name="Freeform 152"/>
                  <p:cNvSpPr>
                    <a:spLocks/>
                  </p:cNvSpPr>
                  <p:nvPr/>
                </p:nvSpPr>
                <p:spPr bwMode="gray">
                  <a:xfrm>
                    <a:off x="5000" y="3214"/>
                    <a:ext cx="26" cy="35"/>
                  </a:xfrm>
                  <a:custGeom>
                    <a:avLst/>
                    <a:gdLst/>
                    <a:ahLst/>
                    <a:cxnLst>
                      <a:cxn ang="0">
                        <a:pos x="25" y="83"/>
                      </a:cxn>
                      <a:cxn ang="0">
                        <a:pos x="18" y="55"/>
                      </a:cxn>
                      <a:cxn ang="0">
                        <a:pos x="58" y="26"/>
                      </a:cxn>
                      <a:cxn ang="0">
                        <a:pos x="56" y="10"/>
                      </a:cxn>
                      <a:cxn ang="0">
                        <a:pos x="16" y="31"/>
                      </a:cxn>
                      <a:cxn ang="0">
                        <a:pos x="10" y="74"/>
                      </a:cxn>
                      <a:cxn ang="0">
                        <a:pos x="26" y="86"/>
                      </a:cxn>
                      <a:cxn ang="0">
                        <a:pos x="25" y="83"/>
                      </a:cxn>
                    </a:cxnLst>
                    <a:rect l="0" t="0" r="r" b="b"/>
                    <a:pathLst>
                      <a:path w="63" h="87">
                        <a:moveTo>
                          <a:pt x="25" y="83"/>
                        </a:moveTo>
                        <a:cubicBezTo>
                          <a:pt x="25" y="83"/>
                          <a:pt x="11" y="63"/>
                          <a:pt x="18" y="55"/>
                        </a:cubicBezTo>
                        <a:cubicBezTo>
                          <a:pt x="18" y="55"/>
                          <a:pt x="44" y="18"/>
                          <a:pt x="58" y="26"/>
                        </a:cubicBezTo>
                        <a:cubicBezTo>
                          <a:pt x="58" y="26"/>
                          <a:pt x="63" y="17"/>
                          <a:pt x="56" y="10"/>
                        </a:cubicBezTo>
                        <a:cubicBezTo>
                          <a:pt x="56" y="10"/>
                          <a:pt x="41" y="0"/>
                          <a:pt x="16" y="31"/>
                        </a:cubicBezTo>
                        <a:cubicBezTo>
                          <a:pt x="16" y="31"/>
                          <a:pt x="0" y="60"/>
                          <a:pt x="10" y="74"/>
                        </a:cubicBezTo>
                        <a:cubicBezTo>
                          <a:pt x="10" y="74"/>
                          <a:pt x="15" y="83"/>
                          <a:pt x="26" y="86"/>
                        </a:cubicBezTo>
                        <a:cubicBezTo>
                          <a:pt x="26" y="86"/>
                          <a:pt x="31" y="87"/>
                          <a:pt x="25"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4" name="Freeform 153"/>
                  <p:cNvSpPr>
                    <a:spLocks/>
                  </p:cNvSpPr>
                  <p:nvPr/>
                </p:nvSpPr>
                <p:spPr bwMode="gray">
                  <a:xfrm>
                    <a:off x="5014" y="3233"/>
                    <a:ext cx="33" cy="43"/>
                  </a:xfrm>
                  <a:custGeom>
                    <a:avLst/>
                    <a:gdLst/>
                    <a:ahLst/>
                    <a:cxnLst>
                      <a:cxn ang="0">
                        <a:pos x="53" y="89"/>
                      </a:cxn>
                      <a:cxn ang="0">
                        <a:pos x="16" y="35"/>
                      </a:cxn>
                      <a:cxn ang="0">
                        <a:pos x="58" y="0"/>
                      </a:cxn>
                      <a:cxn ang="0">
                        <a:pos x="60" y="0"/>
                      </a:cxn>
                      <a:cxn ang="0">
                        <a:pos x="74" y="22"/>
                      </a:cxn>
                      <a:cxn ang="0">
                        <a:pos x="46" y="76"/>
                      </a:cxn>
                      <a:cxn ang="0">
                        <a:pos x="61" y="67"/>
                      </a:cxn>
                      <a:cxn ang="0">
                        <a:pos x="53" y="89"/>
                      </a:cxn>
                    </a:cxnLst>
                    <a:rect l="0" t="0" r="r" b="b"/>
                    <a:pathLst>
                      <a:path w="80" h="106">
                        <a:moveTo>
                          <a:pt x="53" y="89"/>
                        </a:moveTo>
                        <a:cubicBezTo>
                          <a:pt x="53" y="89"/>
                          <a:pt x="0" y="106"/>
                          <a:pt x="16" y="35"/>
                        </a:cubicBezTo>
                        <a:cubicBezTo>
                          <a:pt x="16" y="35"/>
                          <a:pt x="22" y="4"/>
                          <a:pt x="58" y="0"/>
                        </a:cubicBezTo>
                        <a:cubicBezTo>
                          <a:pt x="59" y="0"/>
                          <a:pt x="60" y="0"/>
                          <a:pt x="60" y="0"/>
                        </a:cubicBezTo>
                        <a:cubicBezTo>
                          <a:pt x="60" y="0"/>
                          <a:pt x="80" y="8"/>
                          <a:pt x="74" y="22"/>
                        </a:cubicBezTo>
                        <a:cubicBezTo>
                          <a:pt x="74" y="22"/>
                          <a:pt x="8" y="76"/>
                          <a:pt x="46" y="76"/>
                        </a:cubicBezTo>
                        <a:cubicBezTo>
                          <a:pt x="46" y="76"/>
                          <a:pt x="54" y="75"/>
                          <a:pt x="61" y="67"/>
                        </a:cubicBezTo>
                        <a:cubicBezTo>
                          <a:pt x="68" y="58"/>
                          <a:pt x="65" y="88"/>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5" name="Freeform 154"/>
                  <p:cNvSpPr>
                    <a:spLocks/>
                  </p:cNvSpPr>
                  <p:nvPr/>
                </p:nvSpPr>
                <p:spPr bwMode="gray">
                  <a:xfrm>
                    <a:off x="5018" y="3235"/>
                    <a:ext cx="18" cy="35"/>
                  </a:xfrm>
                  <a:custGeom>
                    <a:avLst/>
                    <a:gdLst/>
                    <a:ahLst/>
                    <a:cxnLst>
                      <a:cxn ang="0">
                        <a:pos x="30" y="83"/>
                      </a:cxn>
                      <a:cxn ang="0">
                        <a:pos x="15" y="59"/>
                      </a:cxn>
                      <a:cxn ang="0">
                        <a:pos x="43" y="19"/>
                      </a:cxn>
                      <a:cxn ang="0">
                        <a:pos x="36" y="4"/>
                      </a:cxn>
                      <a:cxn ang="0">
                        <a:pos x="5" y="37"/>
                      </a:cxn>
                      <a:cxn ang="0">
                        <a:pos x="13" y="80"/>
                      </a:cxn>
                      <a:cxn ang="0">
                        <a:pos x="32" y="86"/>
                      </a:cxn>
                      <a:cxn ang="0">
                        <a:pos x="30" y="83"/>
                      </a:cxn>
                    </a:cxnLst>
                    <a:rect l="0" t="0" r="r" b="b"/>
                    <a:pathLst>
                      <a:path w="45" h="86">
                        <a:moveTo>
                          <a:pt x="30" y="83"/>
                        </a:moveTo>
                        <a:cubicBezTo>
                          <a:pt x="30" y="83"/>
                          <a:pt x="11" y="69"/>
                          <a:pt x="15" y="59"/>
                        </a:cubicBezTo>
                        <a:cubicBezTo>
                          <a:pt x="15" y="59"/>
                          <a:pt x="27" y="16"/>
                          <a:pt x="43" y="19"/>
                        </a:cubicBezTo>
                        <a:cubicBezTo>
                          <a:pt x="43" y="19"/>
                          <a:pt x="45" y="9"/>
                          <a:pt x="36" y="4"/>
                        </a:cubicBezTo>
                        <a:cubicBezTo>
                          <a:pt x="36" y="4"/>
                          <a:pt x="18" y="0"/>
                          <a:pt x="5" y="37"/>
                        </a:cubicBezTo>
                        <a:cubicBezTo>
                          <a:pt x="5" y="37"/>
                          <a:pt x="0" y="69"/>
                          <a:pt x="13" y="80"/>
                        </a:cubicBezTo>
                        <a:cubicBezTo>
                          <a:pt x="13" y="80"/>
                          <a:pt x="21" y="86"/>
                          <a:pt x="32" y="86"/>
                        </a:cubicBezTo>
                        <a:cubicBezTo>
                          <a:pt x="32" y="86"/>
                          <a:pt x="37" y="85"/>
                          <a:pt x="30"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6" name="Freeform 155"/>
                  <p:cNvSpPr>
                    <a:spLocks/>
                  </p:cNvSpPr>
                  <p:nvPr/>
                </p:nvSpPr>
                <p:spPr bwMode="gray">
                  <a:xfrm>
                    <a:off x="5028" y="3254"/>
                    <a:ext cx="32" cy="43"/>
                  </a:xfrm>
                  <a:custGeom>
                    <a:avLst/>
                    <a:gdLst/>
                    <a:ahLst/>
                    <a:cxnLst>
                      <a:cxn ang="0">
                        <a:pos x="52" y="89"/>
                      </a:cxn>
                      <a:cxn ang="0">
                        <a:pos x="15" y="35"/>
                      </a:cxn>
                      <a:cxn ang="0">
                        <a:pos x="58"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8" y="0"/>
                        </a:cubicBezTo>
                        <a:cubicBezTo>
                          <a:pt x="59"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7" name="Freeform 156"/>
                  <p:cNvSpPr>
                    <a:spLocks/>
                  </p:cNvSpPr>
                  <p:nvPr/>
                </p:nvSpPr>
                <p:spPr bwMode="gray">
                  <a:xfrm>
                    <a:off x="5032" y="3255"/>
                    <a:ext cx="18" cy="36"/>
                  </a:xfrm>
                  <a:custGeom>
                    <a:avLst/>
                    <a:gdLst/>
                    <a:ahLst/>
                    <a:cxnLst>
                      <a:cxn ang="0">
                        <a:pos x="31" y="84"/>
                      </a:cxn>
                      <a:cxn ang="0">
                        <a:pos x="15" y="59"/>
                      </a:cxn>
                      <a:cxn ang="0">
                        <a:pos x="43" y="19"/>
                      </a:cxn>
                      <a:cxn ang="0">
                        <a:pos x="36" y="5"/>
                      </a:cxn>
                      <a:cxn ang="0">
                        <a:pos x="6" y="38"/>
                      </a:cxn>
                      <a:cxn ang="0">
                        <a:pos x="14" y="81"/>
                      </a:cxn>
                      <a:cxn ang="0">
                        <a:pos x="33" y="87"/>
                      </a:cxn>
                      <a:cxn ang="0">
                        <a:pos x="31" y="84"/>
                      </a:cxn>
                    </a:cxnLst>
                    <a:rect l="0" t="0" r="r" b="b"/>
                    <a:pathLst>
                      <a:path w="45" h="87">
                        <a:moveTo>
                          <a:pt x="31" y="84"/>
                        </a:moveTo>
                        <a:cubicBezTo>
                          <a:pt x="31" y="84"/>
                          <a:pt x="11" y="69"/>
                          <a:pt x="15" y="59"/>
                        </a:cubicBezTo>
                        <a:cubicBezTo>
                          <a:pt x="15" y="59"/>
                          <a:pt x="28" y="17"/>
                          <a:pt x="43" y="19"/>
                        </a:cubicBezTo>
                        <a:cubicBezTo>
                          <a:pt x="43" y="19"/>
                          <a:pt x="45" y="10"/>
                          <a:pt x="36" y="5"/>
                        </a:cubicBezTo>
                        <a:cubicBezTo>
                          <a:pt x="36" y="5"/>
                          <a:pt x="19" y="0"/>
                          <a:pt x="6" y="38"/>
                        </a:cubicBezTo>
                        <a:cubicBezTo>
                          <a:pt x="6" y="38"/>
                          <a:pt x="0" y="70"/>
                          <a:pt x="14" y="81"/>
                        </a:cubicBezTo>
                        <a:cubicBezTo>
                          <a:pt x="14" y="81"/>
                          <a:pt x="21" y="87"/>
                          <a:pt x="33" y="87"/>
                        </a:cubicBezTo>
                        <a:cubicBezTo>
                          <a:pt x="33" y="87"/>
                          <a:pt x="37" y="86"/>
                          <a:pt x="31" y="84"/>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8" name="Freeform 157"/>
                  <p:cNvSpPr>
                    <a:spLocks/>
                  </p:cNvSpPr>
                  <p:nvPr/>
                </p:nvSpPr>
                <p:spPr bwMode="gray">
                  <a:xfrm>
                    <a:off x="5043" y="3276"/>
                    <a:ext cx="32" cy="44"/>
                  </a:xfrm>
                  <a:custGeom>
                    <a:avLst/>
                    <a:gdLst/>
                    <a:ahLst/>
                    <a:cxnLst>
                      <a:cxn ang="0">
                        <a:pos x="52" y="90"/>
                      </a:cxn>
                      <a:cxn ang="0">
                        <a:pos x="15" y="35"/>
                      </a:cxn>
                      <a:cxn ang="0">
                        <a:pos x="58"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8" y="0"/>
                        </a:cubicBezTo>
                        <a:cubicBezTo>
                          <a:pt x="59"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9" name="Freeform 158"/>
                  <p:cNvSpPr>
                    <a:spLocks/>
                  </p:cNvSpPr>
                  <p:nvPr/>
                </p:nvSpPr>
                <p:spPr bwMode="gray">
                  <a:xfrm>
                    <a:off x="5047" y="3279"/>
                    <a:ext cx="18" cy="34"/>
                  </a:xfrm>
                  <a:custGeom>
                    <a:avLst/>
                    <a:gdLst/>
                    <a:ahLst/>
                    <a:cxnLst>
                      <a:cxn ang="0">
                        <a:pos x="31" y="83"/>
                      </a:cxn>
                      <a:cxn ang="0">
                        <a:pos x="15" y="59"/>
                      </a:cxn>
                      <a:cxn ang="0">
                        <a:pos x="43" y="19"/>
                      </a:cxn>
                      <a:cxn ang="0">
                        <a:pos x="36" y="4"/>
                      </a:cxn>
                      <a:cxn ang="0">
                        <a:pos x="6" y="37"/>
                      </a:cxn>
                      <a:cxn ang="0">
                        <a:pos x="14" y="80"/>
                      </a:cxn>
                      <a:cxn ang="0">
                        <a:pos x="33" y="86"/>
                      </a:cxn>
                      <a:cxn ang="0">
                        <a:pos x="31" y="83"/>
                      </a:cxn>
                    </a:cxnLst>
                    <a:rect l="0" t="0" r="r" b="b"/>
                    <a:pathLst>
                      <a:path w="45" h="86">
                        <a:moveTo>
                          <a:pt x="31" y="83"/>
                        </a:moveTo>
                        <a:cubicBezTo>
                          <a:pt x="31" y="83"/>
                          <a:pt x="11" y="69"/>
                          <a:pt x="15" y="59"/>
                        </a:cubicBezTo>
                        <a:cubicBezTo>
                          <a:pt x="15" y="59"/>
                          <a:pt x="28" y="16"/>
                          <a:pt x="43" y="19"/>
                        </a:cubicBezTo>
                        <a:cubicBezTo>
                          <a:pt x="43" y="19"/>
                          <a:pt x="45" y="9"/>
                          <a:pt x="36" y="4"/>
                        </a:cubicBezTo>
                        <a:cubicBezTo>
                          <a:pt x="36" y="4"/>
                          <a:pt x="19" y="0"/>
                          <a:pt x="6" y="37"/>
                        </a:cubicBezTo>
                        <a:cubicBezTo>
                          <a:pt x="6" y="37"/>
                          <a:pt x="0" y="70"/>
                          <a:pt x="14" y="80"/>
                        </a:cubicBezTo>
                        <a:cubicBezTo>
                          <a:pt x="14" y="80"/>
                          <a:pt x="21" y="86"/>
                          <a:pt x="33" y="86"/>
                        </a:cubicBezTo>
                        <a:cubicBezTo>
                          <a:pt x="33"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0" name="Freeform 159"/>
                  <p:cNvSpPr>
                    <a:spLocks/>
                  </p:cNvSpPr>
                  <p:nvPr/>
                </p:nvSpPr>
                <p:spPr bwMode="gray">
                  <a:xfrm>
                    <a:off x="5058" y="3299"/>
                    <a:ext cx="32" cy="43"/>
                  </a:xfrm>
                  <a:custGeom>
                    <a:avLst/>
                    <a:gdLst/>
                    <a:ahLst/>
                    <a:cxnLst>
                      <a:cxn ang="0">
                        <a:pos x="52" y="89"/>
                      </a:cxn>
                      <a:cxn ang="0">
                        <a:pos x="15" y="35"/>
                      </a:cxn>
                      <a:cxn ang="0">
                        <a:pos x="57"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7" y="0"/>
                        </a:cubicBezTo>
                        <a:cubicBezTo>
                          <a:pt x="58"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1" name="Freeform 160"/>
                  <p:cNvSpPr>
                    <a:spLocks/>
                  </p:cNvSpPr>
                  <p:nvPr/>
                </p:nvSpPr>
                <p:spPr bwMode="gray">
                  <a:xfrm>
                    <a:off x="5061" y="3301"/>
                    <a:ext cx="18" cy="35"/>
                  </a:xfrm>
                  <a:custGeom>
                    <a:avLst/>
                    <a:gdLst/>
                    <a:ahLst/>
                    <a:cxnLst>
                      <a:cxn ang="0">
                        <a:pos x="31" y="83"/>
                      </a:cxn>
                      <a:cxn ang="0">
                        <a:pos x="15" y="58"/>
                      </a:cxn>
                      <a:cxn ang="0">
                        <a:pos x="43" y="18"/>
                      </a:cxn>
                      <a:cxn ang="0">
                        <a:pos x="36" y="4"/>
                      </a:cxn>
                      <a:cxn ang="0">
                        <a:pos x="6" y="37"/>
                      </a:cxn>
                      <a:cxn ang="0">
                        <a:pos x="14" y="80"/>
                      </a:cxn>
                      <a:cxn ang="0">
                        <a:pos x="32" y="86"/>
                      </a:cxn>
                      <a:cxn ang="0">
                        <a:pos x="31" y="83"/>
                      </a:cxn>
                    </a:cxnLst>
                    <a:rect l="0" t="0" r="r" b="b"/>
                    <a:pathLst>
                      <a:path w="45" h="86">
                        <a:moveTo>
                          <a:pt x="31" y="83"/>
                        </a:moveTo>
                        <a:cubicBezTo>
                          <a:pt x="31" y="83"/>
                          <a:pt x="11" y="69"/>
                          <a:pt x="15" y="58"/>
                        </a:cubicBezTo>
                        <a:cubicBezTo>
                          <a:pt x="15" y="58"/>
                          <a:pt x="27" y="16"/>
                          <a:pt x="43" y="18"/>
                        </a:cubicBezTo>
                        <a:cubicBezTo>
                          <a:pt x="43" y="18"/>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2" name="Freeform 161"/>
                  <p:cNvSpPr>
                    <a:spLocks/>
                  </p:cNvSpPr>
                  <p:nvPr/>
                </p:nvSpPr>
                <p:spPr bwMode="gray">
                  <a:xfrm>
                    <a:off x="5071" y="3320"/>
                    <a:ext cx="33" cy="43"/>
                  </a:xfrm>
                  <a:custGeom>
                    <a:avLst/>
                    <a:gdLst/>
                    <a:ahLst/>
                    <a:cxnLst>
                      <a:cxn ang="0">
                        <a:pos x="52" y="89"/>
                      </a:cxn>
                      <a:cxn ang="0">
                        <a:pos x="15" y="34"/>
                      </a:cxn>
                      <a:cxn ang="0">
                        <a:pos x="58" y="0"/>
                      </a:cxn>
                      <a:cxn ang="0">
                        <a:pos x="60" y="0"/>
                      </a:cxn>
                      <a:cxn ang="0">
                        <a:pos x="74" y="22"/>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2"/>
                        </a:cubicBezTo>
                        <a:cubicBezTo>
                          <a:pt x="74" y="22"/>
                          <a:pt x="8" y="75"/>
                          <a:pt x="45" y="76"/>
                        </a:cubicBezTo>
                        <a:cubicBezTo>
                          <a:pt x="45" y="76"/>
                          <a:pt x="54"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3" name="Freeform 162"/>
                  <p:cNvSpPr>
                    <a:spLocks/>
                  </p:cNvSpPr>
                  <p:nvPr/>
                </p:nvSpPr>
                <p:spPr bwMode="gray">
                  <a:xfrm>
                    <a:off x="5075" y="3321"/>
                    <a:ext cx="18" cy="36"/>
                  </a:xfrm>
                  <a:custGeom>
                    <a:avLst/>
                    <a:gdLst/>
                    <a:ahLst/>
                    <a:cxnLst>
                      <a:cxn ang="0">
                        <a:pos x="31" y="83"/>
                      </a:cxn>
                      <a:cxn ang="0">
                        <a:pos x="15"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5" y="59"/>
                        </a:cubicBezTo>
                        <a:cubicBezTo>
                          <a:pt x="15" y="59"/>
                          <a:pt x="28" y="17"/>
                          <a:pt x="44" y="19"/>
                        </a:cubicBezTo>
                        <a:cubicBezTo>
                          <a:pt x="44" y="19"/>
                          <a:pt x="45" y="10"/>
                          <a:pt x="37" y="5"/>
                        </a:cubicBezTo>
                        <a:cubicBezTo>
                          <a:pt x="37" y="5"/>
                          <a:pt x="19" y="0"/>
                          <a:pt x="6" y="38"/>
                        </a:cubicBezTo>
                        <a:cubicBezTo>
                          <a:pt x="6" y="38"/>
                          <a:pt x="0" y="70"/>
                          <a:pt x="14" y="81"/>
                        </a:cubicBezTo>
                        <a:cubicBezTo>
                          <a:pt x="14" y="81"/>
                          <a:pt x="21" y="87"/>
                          <a:pt x="33" y="87"/>
                        </a:cubicBezTo>
                        <a:cubicBezTo>
                          <a:pt x="33" y="87"/>
                          <a:pt x="38" y="86"/>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4" name="Freeform 163"/>
                  <p:cNvSpPr>
                    <a:spLocks/>
                  </p:cNvSpPr>
                  <p:nvPr/>
                </p:nvSpPr>
                <p:spPr bwMode="gray">
                  <a:xfrm>
                    <a:off x="5086" y="3337"/>
                    <a:ext cx="33" cy="44"/>
                  </a:xfrm>
                  <a:custGeom>
                    <a:avLst/>
                    <a:gdLst/>
                    <a:ahLst/>
                    <a:cxnLst>
                      <a:cxn ang="0">
                        <a:pos x="52" y="90"/>
                      </a:cxn>
                      <a:cxn ang="0">
                        <a:pos x="15" y="35"/>
                      </a:cxn>
                      <a:cxn ang="0">
                        <a:pos x="57" y="0"/>
                      </a:cxn>
                      <a:cxn ang="0">
                        <a:pos x="59" y="0"/>
                      </a:cxn>
                      <a:cxn ang="0">
                        <a:pos x="73" y="22"/>
                      </a:cxn>
                      <a:cxn ang="0">
                        <a:pos x="45" y="76"/>
                      </a:cxn>
                      <a:cxn ang="0">
                        <a:pos x="62" y="68"/>
                      </a:cxn>
                      <a:cxn ang="0">
                        <a:pos x="52" y="90"/>
                      </a:cxn>
                    </a:cxnLst>
                    <a:rect l="0" t="0" r="r" b="b"/>
                    <a:pathLst>
                      <a:path w="79" h="107">
                        <a:moveTo>
                          <a:pt x="52" y="90"/>
                        </a:moveTo>
                        <a:cubicBezTo>
                          <a:pt x="52" y="90"/>
                          <a:pt x="0" y="107"/>
                          <a:pt x="15" y="35"/>
                        </a:cubicBezTo>
                        <a:cubicBezTo>
                          <a:pt x="15" y="35"/>
                          <a:pt x="21" y="4"/>
                          <a:pt x="57" y="0"/>
                        </a:cubicBezTo>
                        <a:cubicBezTo>
                          <a:pt x="58" y="0"/>
                          <a:pt x="59" y="0"/>
                          <a:pt x="59" y="0"/>
                        </a:cubicBezTo>
                        <a:cubicBezTo>
                          <a:pt x="59" y="0"/>
                          <a:pt x="79" y="9"/>
                          <a:pt x="73" y="22"/>
                        </a:cubicBezTo>
                        <a:cubicBezTo>
                          <a:pt x="73" y="22"/>
                          <a:pt x="8" y="76"/>
                          <a:pt x="45" y="76"/>
                        </a:cubicBezTo>
                        <a:cubicBezTo>
                          <a:pt x="45" y="76"/>
                          <a:pt x="55" y="76"/>
                          <a:pt x="62" y="68"/>
                        </a:cubicBezTo>
                        <a:cubicBezTo>
                          <a:pt x="69" y="60"/>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5" name="Freeform 164"/>
                  <p:cNvSpPr>
                    <a:spLocks/>
                  </p:cNvSpPr>
                  <p:nvPr/>
                </p:nvSpPr>
                <p:spPr bwMode="gray">
                  <a:xfrm>
                    <a:off x="5090" y="3339"/>
                    <a:ext cx="18"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6" name="Freeform 165"/>
                  <p:cNvSpPr>
                    <a:spLocks/>
                  </p:cNvSpPr>
                  <p:nvPr/>
                </p:nvSpPr>
                <p:spPr bwMode="gray">
                  <a:xfrm>
                    <a:off x="5102" y="3358"/>
                    <a:ext cx="32" cy="43"/>
                  </a:xfrm>
                  <a:custGeom>
                    <a:avLst/>
                    <a:gdLst/>
                    <a:ahLst/>
                    <a:cxnLst>
                      <a:cxn ang="0">
                        <a:pos x="52" y="89"/>
                      </a:cxn>
                      <a:cxn ang="0">
                        <a:pos x="15" y="34"/>
                      </a:cxn>
                      <a:cxn ang="0">
                        <a:pos x="58" y="0"/>
                      </a:cxn>
                      <a:cxn ang="0">
                        <a:pos x="60" y="0"/>
                      </a:cxn>
                      <a:cxn ang="0">
                        <a:pos x="74" y="21"/>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1"/>
                        </a:cubicBezTo>
                        <a:cubicBezTo>
                          <a:pt x="74" y="21"/>
                          <a:pt x="8" y="75"/>
                          <a:pt x="45" y="76"/>
                        </a:cubicBezTo>
                        <a:cubicBezTo>
                          <a:pt x="45" y="76"/>
                          <a:pt x="54" y="74"/>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7" name="Freeform 166"/>
                  <p:cNvSpPr>
                    <a:spLocks/>
                  </p:cNvSpPr>
                  <p:nvPr/>
                </p:nvSpPr>
                <p:spPr bwMode="gray">
                  <a:xfrm>
                    <a:off x="5105" y="3360"/>
                    <a:ext cx="18" cy="35"/>
                  </a:xfrm>
                  <a:custGeom>
                    <a:avLst/>
                    <a:gdLst/>
                    <a:ahLst/>
                    <a:cxnLst>
                      <a:cxn ang="0">
                        <a:pos x="31" y="83"/>
                      </a:cxn>
                      <a:cxn ang="0">
                        <a:pos x="16"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6" y="59"/>
                        </a:cubicBezTo>
                        <a:cubicBezTo>
                          <a:pt x="16" y="59"/>
                          <a:pt x="28" y="17"/>
                          <a:pt x="44" y="19"/>
                        </a:cubicBezTo>
                        <a:cubicBezTo>
                          <a:pt x="44" y="19"/>
                          <a:pt x="45" y="9"/>
                          <a:pt x="37" y="5"/>
                        </a:cubicBezTo>
                        <a:cubicBezTo>
                          <a:pt x="37" y="5"/>
                          <a:pt x="19" y="0"/>
                          <a:pt x="6" y="38"/>
                        </a:cubicBezTo>
                        <a:cubicBezTo>
                          <a:pt x="6" y="38"/>
                          <a:pt x="0" y="70"/>
                          <a:pt x="14" y="81"/>
                        </a:cubicBezTo>
                        <a:cubicBezTo>
                          <a:pt x="14" y="81"/>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8" name="Freeform 167"/>
                  <p:cNvSpPr>
                    <a:spLocks/>
                  </p:cNvSpPr>
                  <p:nvPr/>
                </p:nvSpPr>
                <p:spPr bwMode="gray">
                  <a:xfrm>
                    <a:off x="5115" y="3377"/>
                    <a:ext cx="32" cy="44"/>
                  </a:xfrm>
                  <a:custGeom>
                    <a:avLst/>
                    <a:gdLst/>
                    <a:ahLst/>
                    <a:cxnLst>
                      <a:cxn ang="0">
                        <a:pos x="52" y="90"/>
                      </a:cxn>
                      <a:cxn ang="0">
                        <a:pos x="16" y="35"/>
                      </a:cxn>
                      <a:cxn ang="0">
                        <a:pos x="58" y="1"/>
                      </a:cxn>
                      <a:cxn ang="0">
                        <a:pos x="60" y="0"/>
                      </a:cxn>
                      <a:cxn ang="0">
                        <a:pos x="74" y="22"/>
                      </a:cxn>
                      <a:cxn ang="0">
                        <a:pos x="45" y="77"/>
                      </a:cxn>
                      <a:cxn ang="0">
                        <a:pos x="61" y="67"/>
                      </a:cxn>
                      <a:cxn ang="0">
                        <a:pos x="52" y="90"/>
                      </a:cxn>
                    </a:cxnLst>
                    <a:rect l="0" t="0" r="r" b="b"/>
                    <a:pathLst>
                      <a:path w="79" h="107">
                        <a:moveTo>
                          <a:pt x="52" y="90"/>
                        </a:moveTo>
                        <a:cubicBezTo>
                          <a:pt x="52" y="90"/>
                          <a:pt x="0" y="107"/>
                          <a:pt x="16" y="35"/>
                        </a:cubicBezTo>
                        <a:cubicBezTo>
                          <a:pt x="16" y="35"/>
                          <a:pt x="22" y="4"/>
                          <a:pt x="58" y="1"/>
                        </a:cubicBezTo>
                        <a:cubicBezTo>
                          <a:pt x="59" y="0"/>
                          <a:pt x="60" y="0"/>
                          <a:pt x="60" y="0"/>
                        </a:cubicBezTo>
                        <a:cubicBezTo>
                          <a:pt x="60" y="0"/>
                          <a:pt x="79" y="9"/>
                          <a:pt x="74" y="22"/>
                        </a:cubicBezTo>
                        <a:cubicBezTo>
                          <a:pt x="74" y="22"/>
                          <a:pt x="8" y="76"/>
                          <a:pt x="45" y="77"/>
                        </a:cubicBezTo>
                        <a:cubicBezTo>
                          <a:pt x="45" y="77"/>
                          <a:pt x="54"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9" name="Freeform 168"/>
                  <p:cNvSpPr>
                    <a:spLocks/>
                  </p:cNvSpPr>
                  <p:nvPr/>
                </p:nvSpPr>
                <p:spPr bwMode="gray">
                  <a:xfrm>
                    <a:off x="5119" y="3379"/>
                    <a:ext cx="18" cy="36"/>
                  </a:xfrm>
                  <a:custGeom>
                    <a:avLst/>
                    <a:gdLst/>
                    <a:ahLst/>
                    <a:cxnLst>
                      <a:cxn ang="0">
                        <a:pos x="31" y="83"/>
                      </a:cxn>
                      <a:cxn ang="0">
                        <a:pos x="16" y="59"/>
                      </a:cxn>
                      <a:cxn ang="0">
                        <a:pos x="44" y="19"/>
                      </a:cxn>
                      <a:cxn ang="0">
                        <a:pos x="37" y="4"/>
                      </a:cxn>
                      <a:cxn ang="0">
                        <a:pos x="6" y="37"/>
                      </a:cxn>
                      <a:cxn ang="0">
                        <a:pos x="14" y="80"/>
                      </a:cxn>
                      <a:cxn ang="0">
                        <a:pos x="33" y="87"/>
                      </a:cxn>
                      <a:cxn ang="0">
                        <a:pos x="31" y="83"/>
                      </a:cxn>
                    </a:cxnLst>
                    <a:rect l="0" t="0" r="r" b="b"/>
                    <a:pathLst>
                      <a:path w="45" h="87">
                        <a:moveTo>
                          <a:pt x="31" y="83"/>
                        </a:moveTo>
                        <a:cubicBezTo>
                          <a:pt x="31" y="83"/>
                          <a:pt x="12" y="69"/>
                          <a:pt x="16" y="59"/>
                        </a:cubicBezTo>
                        <a:cubicBezTo>
                          <a:pt x="16" y="59"/>
                          <a:pt x="28" y="16"/>
                          <a:pt x="44" y="19"/>
                        </a:cubicBezTo>
                        <a:cubicBezTo>
                          <a:pt x="44" y="19"/>
                          <a:pt x="45" y="9"/>
                          <a:pt x="37" y="4"/>
                        </a:cubicBezTo>
                        <a:cubicBezTo>
                          <a:pt x="37" y="4"/>
                          <a:pt x="19" y="0"/>
                          <a:pt x="6" y="37"/>
                        </a:cubicBezTo>
                        <a:cubicBezTo>
                          <a:pt x="6" y="37"/>
                          <a:pt x="0" y="70"/>
                          <a:pt x="14" y="80"/>
                        </a:cubicBezTo>
                        <a:cubicBezTo>
                          <a:pt x="14" y="80"/>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0" name="Freeform 169"/>
                  <p:cNvSpPr>
                    <a:spLocks/>
                  </p:cNvSpPr>
                  <p:nvPr/>
                </p:nvSpPr>
                <p:spPr bwMode="gray">
                  <a:xfrm>
                    <a:off x="5129" y="3399"/>
                    <a:ext cx="32" cy="43"/>
                  </a:xfrm>
                  <a:custGeom>
                    <a:avLst/>
                    <a:gdLst/>
                    <a:ahLst/>
                    <a:cxnLst>
                      <a:cxn ang="0">
                        <a:pos x="52" y="90"/>
                      </a:cxn>
                      <a:cxn ang="0">
                        <a:pos x="15" y="35"/>
                      </a:cxn>
                      <a:cxn ang="0">
                        <a:pos x="57"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7" y="0"/>
                        </a:cubicBezTo>
                        <a:cubicBezTo>
                          <a:pt x="58"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1" name="Freeform 170"/>
                  <p:cNvSpPr>
                    <a:spLocks/>
                  </p:cNvSpPr>
                  <p:nvPr/>
                </p:nvSpPr>
                <p:spPr bwMode="gray">
                  <a:xfrm>
                    <a:off x="5132" y="3401"/>
                    <a:ext cx="19"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2" name="Freeform 171"/>
                  <p:cNvSpPr>
                    <a:spLocks/>
                  </p:cNvSpPr>
                  <p:nvPr/>
                </p:nvSpPr>
                <p:spPr bwMode="gray">
                  <a:xfrm>
                    <a:off x="5145" y="3418"/>
                    <a:ext cx="33" cy="43"/>
                  </a:xfrm>
                  <a:custGeom>
                    <a:avLst/>
                    <a:gdLst/>
                    <a:ahLst/>
                    <a:cxnLst>
                      <a:cxn ang="0">
                        <a:pos x="52" y="90"/>
                      </a:cxn>
                      <a:cxn ang="0">
                        <a:pos x="15" y="35"/>
                      </a:cxn>
                      <a:cxn ang="0">
                        <a:pos x="57" y="1"/>
                      </a:cxn>
                      <a:cxn ang="0">
                        <a:pos x="60" y="0"/>
                      </a:cxn>
                      <a:cxn ang="0">
                        <a:pos x="73" y="22"/>
                      </a:cxn>
                      <a:cxn ang="0">
                        <a:pos x="45" y="77"/>
                      </a:cxn>
                      <a:cxn ang="0">
                        <a:pos x="61" y="67"/>
                      </a:cxn>
                      <a:cxn ang="0">
                        <a:pos x="52" y="90"/>
                      </a:cxn>
                    </a:cxnLst>
                    <a:rect l="0" t="0" r="r" b="b"/>
                    <a:pathLst>
                      <a:path w="79" h="107">
                        <a:moveTo>
                          <a:pt x="52" y="90"/>
                        </a:moveTo>
                        <a:cubicBezTo>
                          <a:pt x="52" y="90"/>
                          <a:pt x="0" y="107"/>
                          <a:pt x="15" y="35"/>
                        </a:cubicBezTo>
                        <a:cubicBezTo>
                          <a:pt x="15" y="35"/>
                          <a:pt x="21" y="4"/>
                          <a:pt x="57" y="1"/>
                        </a:cubicBezTo>
                        <a:cubicBezTo>
                          <a:pt x="59" y="0"/>
                          <a:pt x="60" y="0"/>
                          <a:pt x="60" y="0"/>
                        </a:cubicBezTo>
                        <a:cubicBezTo>
                          <a:pt x="60" y="0"/>
                          <a:pt x="79" y="9"/>
                          <a:pt x="73" y="22"/>
                        </a:cubicBezTo>
                        <a:cubicBezTo>
                          <a:pt x="73" y="22"/>
                          <a:pt x="8" y="76"/>
                          <a:pt x="45" y="77"/>
                        </a:cubicBezTo>
                        <a:cubicBezTo>
                          <a:pt x="45" y="77"/>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3" name="Freeform 172"/>
                  <p:cNvSpPr>
                    <a:spLocks/>
                  </p:cNvSpPr>
                  <p:nvPr/>
                </p:nvSpPr>
                <p:spPr bwMode="gray">
                  <a:xfrm>
                    <a:off x="5149" y="3420"/>
                    <a:ext cx="18" cy="35"/>
                  </a:xfrm>
                  <a:custGeom>
                    <a:avLst/>
                    <a:gdLst/>
                    <a:ahLst/>
                    <a:cxnLst>
                      <a:cxn ang="0">
                        <a:pos x="31" y="83"/>
                      </a:cxn>
                      <a:cxn ang="0">
                        <a:pos x="15" y="59"/>
                      </a:cxn>
                      <a:cxn ang="0">
                        <a:pos x="43" y="19"/>
                      </a:cxn>
                      <a:cxn ang="0">
                        <a:pos x="36" y="4"/>
                      </a:cxn>
                      <a:cxn ang="0">
                        <a:pos x="6" y="37"/>
                      </a:cxn>
                      <a:cxn ang="0">
                        <a:pos x="14" y="80"/>
                      </a:cxn>
                      <a:cxn ang="0">
                        <a:pos x="32" y="87"/>
                      </a:cxn>
                      <a:cxn ang="0">
                        <a:pos x="31" y="83"/>
                      </a:cxn>
                    </a:cxnLst>
                    <a:rect l="0" t="0" r="r" b="b"/>
                    <a:pathLst>
                      <a:path w="45" h="87">
                        <a:moveTo>
                          <a:pt x="31" y="83"/>
                        </a:moveTo>
                        <a:cubicBezTo>
                          <a:pt x="31" y="83"/>
                          <a:pt x="11" y="69"/>
                          <a:pt x="15" y="59"/>
                        </a:cubicBezTo>
                        <a:cubicBezTo>
                          <a:pt x="15" y="59"/>
                          <a:pt x="27" y="16"/>
                          <a:pt x="43" y="19"/>
                        </a:cubicBezTo>
                        <a:cubicBezTo>
                          <a:pt x="43" y="19"/>
                          <a:pt x="45" y="9"/>
                          <a:pt x="36" y="4"/>
                        </a:cubicBezTo>
                        <a:cubicBezTo>
                          <a:pt x="36" y="4"/>
                          <a:pt x="19" y="0"/>
                          <a:pt x="6" y="37"/>
                        </a:cubicBezTo>
                        <a:cubicBezTo>
                          <a:pt x="6" y="37"/>
                          <a:pt x="0" y="70"/>
                          <a:pt x="14" y="80"/>
                        </a:cubicBezTo>
                        <a:cubicBezTo>
                          <a:pt x="14" y="80"/>
                          <a:pt x="21" y="87"/>
                          <a:pt x="32" y="87"/>
                        </a:cubicBezTo>
                        <a:cubicBezTo>
                          <a:pt x="32" y="87"/>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4" name="Freeform 173"/>
                  <p:cNvSpPr>
                    <a:spLocks/>
                  </p:cNvSpPr>
                  <p:nvPr/>
                </p:nvSpPr>
                <p:spPr bwMode="gray">
                  <a:xfrm>
                    <a:off x="4972" y="3124"/>
                    <a:ext cx="30" cy="30"/>
                  </a:xfrm>
                  <a:custGeom>
                    <a:avLst/>
                    <a:gdLst/>
                    <a:ahLst/>
                    <a:cxnLst>
                      <a:cxn ang="0">
                        <a:pos x="13" y="69"/>
                      </a:cxn>
                      <a:cxn ang="0">
                        <a:pos x="19" y="40"/>
                      </a:cxn>
                      <a:cxn ang="0">
                        <a:pos x="67" y="31"/>
                      </a:cxn>
                      <a:cxn ang="0">
                        <a:pos x="71" y="15"/>
                      </a:cxn>
                      <a:cxn ang="0">
                        <a:pos x="26" y="18"/>
                      </a:cxn>
                      <a:cxn ang="0">
                        <a:pos x="3" y="55"/>
                      </a:cxn>
                      <a:cxn ang="0">
                        <a:pos x="12" y="72"/>
                      </a:cxn>
                      <a:cxn ang="0">
                        <a:pos x="13" y="69"/>
                      </a:cxn>
                    </a:cxnLst>
                    <a:rect l="0" t="0" r="r" b="b"/>
                    <a:pathLst>
                      <a:path w="74" h="75">
                        <a:moveTo>
                          <a:pt x="13" y="69"/>
                        </a:moveTo>
                        <a:cubicBezTo>
                          <a:pt x="13" y="69"/>
                          <a:pt x="9" y="45"/>
                          <a:pt x="19" y="40"/>
                        </a:cubicBezTo>
                        <a:cubicBezTo>
                          <a:pt x="19" y="40"/>
                          <a:pt x="57" y="18"/>
                          <a:pt x="67" y="31"/>
                        </a:cubicBezTo>
                        <a:cubicBezTo>
                          <a:pt x="67" y="31"/>
                          <a:pt x="74" y="25"/>
                          <a:pt x="71" y="15"/>
                        </a:cubicBezTo>
                        <a:cubicBezTo>
                          <a:pt x="71" y="15"/>
                          <a:pt x="62" y="0"/>
                          <a:pt x="26" y="18"/>
                        </a:cubicBezTo>
                        <a:cubicBezTo>
                          <a:pt x="26" y="18"/>
                          <a:pt x="0" y="38"/>
                          <a:pt x="3" y="55"/>
                        </a:cubicBezTo>
                        <a:cubicBezTo>
                          <a:pt x="3" y="55"/>
                          <a:pt x="4" y="64"/>
                          <a:pt x="12" y="72"/>
                        </a:cubicBezTo>
                        <a:cubicBezTo>
                          <a:pt x="12" y="72"/>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grpSp>
          </p:grpSp>
        </p:grpSp>
        <p:grpSp>
          <p:nvGrpSpPr>
            <p:cNvPr id="7" name="Group 496"/>
            <p:cNvGrpSpPr/>
            <p:nvPr/>
          </p:nvGrpSpPr>
          <p:grpSpPr>
            <a:xfrm>
              <a:off x="2531053" y="4161032"/>
              <a:ext cx="2242506" cy="1523907"/>
              <a:chOff x="2531053" y="3733800"/>
              <a:chExt cx="2242506" cy="1523907"/>
            </a:xfrm>
          </p:grpSpPr>
          <p:sp>
            <p:nvSpPr>
              <p:cNvPr id="64" name="TextBox 63"/>
              <p:cNvSpPr txBox="1"/>
              <p:nvPr/>
            </p:nvSpPr>
            <p:spPr>
              <a:xfrm>
                <a:off x="2531053" y="4888375"/>
                <a:ext cx="2242506" cy="369332"/>
              </a:xfrm>
              <a:prstGeom prst="rect">
                <a:avLst/>
              </a:prstGeom>
              <a:noFill/>
            </p:spPr>
            <p:txBody>
              <a:bodyPr wrap="square" rtlCol="0">
                <a:spAutoFit/>
              </a:bodyPr>
              <a:lstStyle/>
              <a:p>
                <a:pPr algn="ctr"/>
                <a:r>
                  <a:rPr lang="en-US">
                    <a:solidFill>
                      <a:srgbClr val="000000"/>
                    </a:solidFill>
                    <a:ea typeface="宋体" pitchFamily="2" charset="-122"/>
                  </a:rPr>
                  <a:t>财务部门</a:t>
                </a:r>
              </a:p>
            </p:txBody>
          </p:sp>
          <p:grpSp>
            <p:nvGrpSpPr>
              <p:cNvPr id="8" name="Group 175"/>
              <p:cNvGrpSpPr>
                <a:grpSpLocks/>
              </p:cNvGrpSpPr>
              <p:nvPr/>
            </p:nvGrpSpPr>
            <p:grpSpPr bwMode="auto">
              <a:xfrm flipH="1">
                <a:off x="2918313" y="3733800"/>
                <a:ext cx="1130280" cy="1224470"/>
                <a:chOff x="4475" y="2591"/>
                <a:chExt cx="984" cy="1066"/>
              </a:xfrm>
            </p:grpSpPr>
            <p:pic>
              <p:nvPicPr>
                <p:cNvPr id="178" name="Picture 177"/>
                <p:cNvPicPr>
                  <a:picLocks noChangeAspect="1" noChangeArrowheads="1"/>
                </p:cNvPicPr>
                <p:nvPr/>
              </p:nvPicPr>
              <p:blipFill>
                <a:blip r:embed="rId3" cstate="print">
                  <a:lum bright="18000"/>
                </a:blip>
                <a:srcRect/>
                <a:stretch>
                  <a:fillRect/>
                </a:stretch>
              </p:blipFill>
              <p:spPr bwMode="gray">
                <a:xfrm>
                  <a:off x="4475" y="3415"/>
                  <a:ext cx="984" cy="170"/>
                </a:xfrm>
                <a:prstGeom prst="rect">
                  <a:avLst/>
                </a:prstGeom>
                <a:noFill/>
                <a:ln w="9525">
                  <a:miter lim="800000"/>
                  <a:headEnd/>
                  <a:tailEnd/>
                </a:ln>
                <a:effectLst/>
              </p:spPr>
            </p:pic>
            <p:grpSp>
              <p:nvGrpSpPr>
                <p:cNvPr id="9" name="Group 178"/>
                <p:cNvGrpSpPr>
                  <a:grpSpLocks/>
                </p:cNvGrpSpPr>
                <p:nvPr/>
              </p:nvGrpSpPr>
              <p:grpSpPr bwMode="auto">
                <a:xfrm>
                  <a:off x="4547" y="2591"/>
                  <a:ext cx="865" cy="1066"/>
                  <a:chOff x="4547" y="2555"/>
                  <a:chExt cx="865" cy="1066"/>
                </a:xfrm>
              </p:grpSpPr>
              <p:sp>
                <p:nvSpPr>
                  <p:cNvPr id="180" name="Freeform 179"/>
                  <p:cNvSpPr>
                    <a:spLocks/>
                  </p:cNvSpPr>
                  <p:nvPr/>
                </p:nvSpPr>
                <p:spPr bwMode="gray">
                  <a:xfrm>
                    <a:off x="4697" y="2995"/>
                    <a:ext cx="617" cy="626"/>
                  </a:xfrm>
                  <a:custGeom>
                    <a:avLst/>
                    <a:gdLst/>
                    <a:ahLst/>
                    <a:cxnLst>
                      <a:cxn ang="0">
                        <a:pos x="592" y="44"/>
                      </a:cxn>
                      <a:cxn ang="0">
                        <a:pos x="506" y="111"/>
                      </a:cxn>
                      <a:cxn ang="0">
                        <a:pos x="207" y="251"/>
                      </a:cxn>
                      <a:cxn ang="0">
                        <a:pos x="0" y="985"/>
                      </a:cxn>
                      <a:cxn ang="0">
                        <a:pos x="1484" y="804"/>
                      </a:cxn>
                      <a:cxn ang="0">
                        <a:pos x="1488" y="272"/>
                      </a:cxn>
                      <a:cxn ang="0">
                        <a:pos x="1080" y="0"/>
                      </a:cxn>
                      <a:cxn ang="0">
                        <a:pos x="592" y="44"/>
                      </a:cxn>
                    </a:cxnLst>
                    <a:rect l="0" t="0" r="r" b="b"/>
                    <a:pathLst>
                      <a:path w="1520" h="1540">
                        <a:moveTo>
                          <a:pt x="592" y="44"/>
                        </a:moveTo>
                        <a:cubicBezTo>
                          <a:pt x="592" y="44"/>
                          <a:pt x="537" y="95"/>
                          <a:pt x="506" y="111"/>
                        </a:cubicBezTo>
                        <a:cubicBezTo>
                          <a:pt x="506" y="111"/>
                          <a:pt x="303" y="131"/>
                          <a:pt x="207" y="251"/>
                        </a:cubicBezTo>
                        <a:cubicBezTo>
                          <a:pt x="111" y="371"/>
                          <a:pt x="0" y="985"/>
                          <a:pt x="0" y="985"/>
                        </a:cubicBezTo>
                        <a:cubicBezTo>
                          <a:pt x="0" y="985"/>
                          <a:pt x="972" y="1540"/>
                          <a:pt x="1484" y="804"/>
                        </a:cubicBezTo>
                        <a:cubicBezTo>
                          <a:pt x="1484" y="804"/>
                          <a:pt x="1513" y="464"/>
                          <a:pt x="1488" y="272"/>
                        </a:cubicBezTo>
                        <a:cubicBezTo>
                          <a:pt x="1488" y="272"/>
                          <a:pt x="1520" y="52"/>
                          <a:pt x="1080" y="0"/>
                        </a:cubicBezTo>
                        <a:cubicBezTo>
                          <a:pt x="1080" y="0"/>
                          <a:pt x="868" y="192"/>
                          <a:pt x="592" y="44"/>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1" name="Freeform 180"/>
                  <p:cNvSpPr>
                    <a:spLocks/>
                  </p:cNvSpPr>
                  <p:nvPr/>
                </p:nvSpPr>
                <p:spPr bwMode="gray">
                  <a:xfrm>
                    <a:off x="4670" y="2988"/>
                    <a:ext cx="498" cy="400"/>
                  </a:xfrm>
                  <a:custGeom>
                    <a:avLst/>
                    <a:gdLst/>
                    <a:ahLst/>
                    <a:cxnLst>
                      <a:cxn ang="0">
                        <a:pos x="90" y="984"/>
                      </a:cxn>
                      <a:cxn ang="0">
                        <a:pos x="990" y="366"/>
                      </a:cxn>
                      <a:cxn ang="0">
                        <a:pos x="1224" y="258"/>
                      </a:cxn>
                      <a:cxn ang="0">
                        <a:pos x="948" y="161"/>
                      </a:cxn>
                      <a:cxn ang="0">
                        <a:pos x="930" y="144"/>
                      </a:cxn>
                      <a:cxn ang="0">
                        <a:pos x="456" y="168"/>
                      </a:cxn>
                      <a:cxn ang="0">
                        <a:pos x="90" y="984"/>
                      </a:cxn>
                    </a:cxnLst>
                    <a:rect l="0" t="0" r="r" b="b"/>
                    <a:pathLst>
                      <a:path w="1224" h="984">
                        <a:moveTo>
                          <a:pt x="90" y="984"/>
                        </a:moveTo>
                        <a:cubicBezTo>
                          <a:pt x="90" y="984"/>
                          <a:pt x="318" y="234"/>
                          <a:pt x="990" y="366"/>
                        </a:cubicBezTo>
                        <a:cubicBezTo>
                          <a:pt x="990" y="366"/>
                          <a:pt x="1164" y="402"/>
                          <a:pt x="1224" y="258"/>
                        </a:cubicBezTo>
                        <a:cubicBezTo>
                          <a:pt x="1224" y="258"/>
                          <a:pt x="1100" y="284"/>
                          <a:pt x="948" y="161"/>
                        </a:cubicBezTo>
                        <a:cubicBezTo>
                          <a:pt x="941" y="155"/>
                          <a:pt x="935" y="150"/>
                          <a:pt x="930" y="144"/>
                        </a:cubicBezTo>
                        <a:cubicBezTo>
                          <a:pt x="798" y="0"/>
                          <a:pt x="486" y="150"/>
                          <a:pt x="456" y="168"/>
                        </a:cubicBezTo>
                        <a:cubicBezTo>
                          <a:pt x="456" y="168"/>
                          <a:pt x="0" y="534"/>
                          <a:pt x="90" y="984"/>
                        </a:cubicBezTo>
                        <a:close/>
                      </a:path>
                    </a:pathLst>
                  </a:custGeom>
                  <a:solidFill>
                    <a:srgbClr val="C9C9C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2" name="Freeform 181"/>
                  <p:cNvSpPr>
                    <a:spLocks/>
                  </p:cNvSpPr>
                  <p:nvPr/>
                </p:nvSpPr>
                <p:spPr bwMode="gray">
                  <a:xfrm>
                    <a:off x="4962" y="2871"/>
                    <a:ext cx="183" cy="289"/>
                  </a:xfrm>
                  <a:custGeom>
                    <a:avLst/>
                    <a:gdLst/>
                    <a:ahLst/>
                    <a:cxnLst>
                      <a:cxn ang="0">
                        <a:pos x="0" y="319"/>
                      </a:cxn>
                      <a:cxn ang="0">
                        <a:pos x="11" y="555"/>
                      </a:cxn>
                      <a:cxn ang="0">
                        <a:pos x="156" y="666"/>
                      </a:cxn>
                      <a:cxn ang="0">
                        <a:pos x="451" y="344"/>
                      </a:cxn>
                      <a:cxn ang="0">
                        <a:pos x="386" y="62"/>
                      </a:cxn>
                      <a:cxn ang="0">
                        <a:pos x="0" y="319"/>
                      </a:cxn>
                    </a:cxnLst>
                    <a:rect l="0" t="0" r="r" b="b"/>
                    <a:pathLst>
                      <a:path w="451" h="709">
                        <a:moveTo>
                          <a:pt x="0" y="319"/>
                        </a:moveTo>
                        <a:cubicBezTo>
                          <a:pt x="11" y="555"/>
                          <a:pt x="11" y="555"/>
                          <a:pt x="11" y="555"/>
                        </a:cubicBezTo>
                        <a:cubicBezTo>
                          <a:pt x="11" y="555"/>
                          <a:pt x="21" y="709"/>
                          <a:pt x="156" y="666"/>
                        </a:cubicBezTo>
                        <a:cubicBezTo>
                          <a:pt x="156" y="666"/>
                          <a:pt x="430" y="640"/>
                          <a:pt x="451" y="344"/>
                        </a:cubicBezTo>
                        <a:cubicBezTo>
                          <a:pt x="451" y="344"/>
                          <a:pt x="392" y="124"/>
                          <a:pt x="386" y="62"/>
                        </a:cubicBezTo>
                        <a:cubicBezTo>
                          <a:pt x="380" y="0"/>
                          <a:pt x="0" y="319"/>
                          <a:pt x="0" y="319"/>
                        </a:cubicBezTo>
                        <a:close/>
                      </a:path>
                    </a:pathLst>
                  </a:custGeom>
                  <a:solidFill>
                    <a:srgbClr val="D5B08E"/>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3" name="Freeform 182"/>
                  <p:cNvSpPr>
                    <a:spLocks/>
                  </p:cNvSpPr>
                  <p:nvPr/>
                </p:nvSpPr>
                <p:spPr bwMode="gray">
                  <a:xfrm>
                    <a:off x="4769" y="2903"/>
                    <a:ext cx="87" cy="127"/>
                  </a:xfrm>
                  <a:custGeom>
                    <a:avLst/>
                    <a:gdLst/>
                    <a:ahLst/>
                    <a:cxnLst>
                      <a:cxn ang="0">
                        <a:pos x="81" y="7"/>
                      </a:cxn>
                      <a:cxn ang="0">
                        <a:pos x="207" y="222"/>
                      </a:cxn>
                      <a:cxn ang="0">
                        <a:pos x="116" y="269"/>
                      </a:cxn>
                      <a:cxn ang="0">
                        <a:pos x="42" y="25"/>
                      </a:cxn>
                      <a:cxn ang="0">
                        <a:pos x="81" y="7"/>
                      </a:cxn>
                    </a:cxnLst>
                    <a:rect l="0" t="0" r="r" b="b"/>
                    <a:pathLst>
                      <a:path w="216" h="312">
                        <a:moveTo>
                          <a:pt x="81" y="7"/>
                        </a:moveTo>
                        <a:cubicBezTo>
                          <a:pt x="81" y="7"/>
                          <a:pt x="115" y="4"/>
                          <a:pt x="207" y="222"/>
                        </a:cubicBezTo>
                        <a:cubicBezTo>
                          <a:pt x="216" y="242"/>
                          <a:pt x="171" y="312"/>
                          <a:pt x="116" y="269"/>
                        </a:cubicBezTo>
                        <a:cubicBezTo>
                          <a:pt x="61" y="226"/>
                          <a:pt x="0" y="51"/>
                          <a:pt x="42" y="25"/>
                        </a:cubicBezTo>
                        <a:cubicBezTo>
                          <a:pt x="84" y="0"/>
                          <a:pt x="81" y="7"/>
                          <a:pt x="81" y="7"/>
                        </a:cubicBezTo>
                        <a:close/>
                      </a:path>
                    </a:pathLst>
                  </a:custGeom>
                  <a:solidFill>
                    <a:srgbClr val="AF886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4" name="Freeform 183"/>
                  <p:cNvSpPr>
                    <a:spLocks/>
                  </p:cNvSpPr>
                  <p:nvPr/>
                </p:nvSpPr>
                <p:spPr bwMode="gray">
                  <a:xfrm>
                    <a:off x="4832" y="2785"/>
                    <a:ext cx="30" cy="105"/>
                  </a:xfrm>
                  <a:custGeom>
                    <a:avLst/>
                    <a:gdLst/>
                    <a:ahLst/>
                    <a:cxnLst>
                      <a:cxn ang="0">
                        <a:pos x="41" y="0"/>
                      </a:cxn>
                      <a:cxn ang="0">
                        <a:pos x="28" y="57"/>
                      </a:cxn>
                      <a:cxn ang="0">
                        <a:pos x="0" y="217"/>
                      </a:cxn>
                      <a:cxn ang="0">
                        <a:pos x="10" y="257"/>
                      </a:cxn>
                      <a:cxn ang="0">
                        <a:pos x="73" y="252"/>
                      </a:cxn>
                      <a:cxn ang="0">
                        <a:pos x="57" y="192"/>
                      </a:cxn>
                      <a:cxn ang="0">
                        <a:pos x="50" y="19"/>
                      </a:cxn>
                      <a:cxn ang="0">
                        <a:pos x="41" y="0"/>
                      </a:cxn>
                    </a:cxnLst>
                    <a:rect l="0" t="0" r="r" b="b"/>
                    <a:pathLst>
                      <a:path w="73" h="257">
                        <a:moveTo>
                          <a:pt x="41" y="0"/>
                        </a:moveTo>
                        <a:cubicBezTo>
                          <a:pt x="41" y="0"/>
                          <a:pt x="29" y="20"/>
                          <a:pt x="28" y="57"/>
                        </a:cubicBezTo>
                        <a:cubicBezTo>
                          <a:pt x="0" y="217"/>
                          <a:pt x="0" y="217"/>
                          <a:pt x="0" y="217"/>
                        </a:cubicBezTo>
                        <a:cubicBezTo>
                          <a:pt x="10" y="257"/>
                          <a:pt x="10" y="257"/>
                          <a:pt x="10" y="257"/>
                        </a:cubicBezTo>
                        <a:cubicBezTo>
                          <a:pt x="73" y="252"/>
                          <a:pt x="73" y="252"/>
                          <a:pt x="73" y="252"/>
                        </a:cubicBezTo>
                        <a:cubicBezTo>
                          <a:pt x="57" y="192"/>
                          <a:pt x="57" y="192"/>
                          <a:pt x="57" y="192"/>
                        </a:cubicBezTo>
                        <a:cubicBezTo>
                          <a:pt x="50" y="19"/>
                          <a:pt x="50" y="19"/>
                          <a:pt x="50" y="19"/>
                        </a:cubicBezTo>
                        <a:lnTo>
                          <a:pt x="4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5" name="Freeform 184"/>
                  <p:cNvSpPr>
                    <a:spLocks/>
                  </p:cNvSpPr>
                  <p:nvPr/>
                </p:nvSpPr>
                <p:spPr bwMode="gray">
                  <a:xfrm>
                    <a:off x="4821" y="2870"/>
                    <a:ext cx="85" cy="188"/>
                  </a:xfrm>
                  <a:custGeom>
                    <a:avLst/>
                    <a:gdLst/>
                    <a:ahLst/>
                    <a:cxnLst>
                      <a:cxn ang="0">
                        <a:pos x="98" y="352"/>
                      </a:cxn>
                      <a:cxn ang="0">
                        <a:pos x="141" y="457"/>
                      </a:cxn>
                      <a:cxn ang="0">
                        <a:pos x="198" y="448"/>
                      </a:cxn>
                      <a:cxn ang="0">
                        <a:pos x="194" y="259"/>
                      </a:cxn>
                      <a:cxn ang="0">
                        <a:pos x="106" y="13"/>
                      </a:cxn>
                      <a:cxn ang="0">
                        <a:pos x="37" y="8"/>
                      </a:cxn>
                      <a:cxn ang="0">
                        <a:pos x="26" y="9"/>
                      </a:cxn>
                      <a:cxn ang="0">
                        <a:pos x="4" y="62"/>
                      </a:cxn>
                      <a:cxn ang="0">
                        <a:pos x="98" y="352"/>
                      </a:cxn>
                    </a:cxnLst>
                    <a:rect l="0" t="0" r="r" b="b"/>
                    <a:pathLst>
                      <a:path w="208" h="462">
                        <a:moveTo>
                          <a:pt x="98" y="352"/>
                        </a:moveTo>
                        <a:cubicBezTo>
                          <a:pt x="141" y="457"/>
                          <a:pt x="141" y="457"/>
                          <a:pt x="141" y="457"/>
                        </a:cubicBezTo>
                        <a:cubicBezTo>
                          <a:pt x="141" y="457"/>
                          <a:pt x="200" y="462"/>
                          <a:pt x="198" y="448"/>
                        </a:cubicBezTo>
                        <a:cubicBezTo>
                          <a:pt x="198" y="448"/>
                          <a:pt x="208" y="296"/>
                          <a:pt x="194" y="259"/>
                        </a:cubicBezTo>
                        <a:cubicBezTo>
                          <a:pt x="194" y="259"/>
                          <a:pt x="128" y="44"/>
                          <a:pt x="106" y="13"/>
                        </a:cubicBezTo>
                        <a:cubicBezTo>
                          <a:pt x="106" y="13"/>
                          <a:pt x="56" y="0"/>
                          <a:pt x="37" y="8"/>
                        </a:cubicBezTo>
                        <a:cubicBezTo>
                          <a:pt x="18" y="17"/>
                          <a:pt x="26" y="9"/>
                          <a:pt x="26" y="9"/>
                        </a:cubicBezTo>
                        <a:cubicBezTo>
                          <a:pt x="26" y="9"/>
                          <a:pt x="0" y="44"/>
                          <a:pt x="4" y="62"/>
                        </a:cubicBezTo>
                        <a:cubicBezTo>
                          <a:pt x="7" y="80"/>
                          <a:pt x="98" y="352"/>
                          <a:pt x="98" y="352"/>
                        </a:cubicBezTo>
                        <a:close/>
                      </a:path>
                    </a:pathLst>
                  </a:custGeom>
                  <a:solidFill>
                    <a:srgbClr val="99999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6" name="Freeform 185"/>
                  <p:cNvSpPr>
                    <a:spLocks/>
                  </p:cNvSpPr>
                  <p:nvPr/>
                </p:nvSpPr>
                <p:spPr bwMode="gray">
                  <a:xfrm>
                    <a:off x="4823" y="2878"/>
                    <a:ext cx="63" cy="170"/>
                  </a:xfrm>
                  <a:custGeom>
                    <a:avLst/>
                    <a:gdLst/>
                    <a:ahLst/>
                    <a:cxnLst>
                      <a:cxn ang="0">
                        <a:pos x="42" y="3"/>
                      </a:cxn>
                      <a:cxn ang="0">
                        <a:pos x="148" y="306"/>
                      </a:cxn>
                      <a:cxn ang="0">
                        <a:pos x="138" y="418"/>
                      </a:cxn>
                      <a:cxn ang="0">
                        <a:pos x="0" y="43"/>
                      </a:cxn>
                      <a:cxn ang="0">
                        <a:pos x="22" y="0"/>
                      </a:cxn>
                      <a:cxn ang="0">
                        <a:pos x="42" y="3"/>
                      </a:cxn>
                    </a:cxnLst>
                    <a:rect l="0" t="0" r="r" b="b"/>
                    <a:pathLst>
                      <a:path w="155" h="418">
                        <a:moveTo>
                          <a:pt x="42" y="3"/>
                        </a:moveTo>
                        <a:cubicBezTo>
                          <a:pt x="148" y="306"/>
                          <a:pt x="148" y="306"/>
                          <a:pt x="148" y="306"/>
                        </a:cubicBezTo>
                        <a:cubicBezTo>
                          <a:pt x="148" y="306"/>
                          <a:pt x="155" y="352"/>
                          <a:pt x="138" y="418"/>
                        </a:cubicBezTo>
                        <a:cubicBezTo>
                          <a:pt x="138" y="418"/>
                          <a:pt x="109" y="328"/>
                          <a:pt x="0" y="43"/>
                        </a:cubicBezTo>
                        <a:cubicBezTo>
                          <a:pt x="22" y="0"/>
                          <a:pt x="22" y="0"/>
                          <a:pt x="22" y="0"/>
                        </a:cubicBezTo>
                        <a:lnTo>
                          <a:pt x="42" y="3"/>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7" name="Freeform 186"/>
                  <p:cNvSpPr>
                    <a:spLocks/>
                  </p:cNvSpPr>
                  <p:nvPr/>
                </p:nvSpPr>
                <p:spPr bwMode="gray">
                  <a:xfrm>
                    <a:off x="4841" y="2820"/>
                    <a:ext cx="9" cy="48"/>
                  </a:xfrm>
                  <a:custGeom>
                    <a:avLst/>
                    <a:gdLst/>
                    <a:ahLst/>
                    <a:cxnLst>
                      <a:cxn ang="0">
                        <a:pos x="21" y="0"/>
                      </a:cxn>
                      <a:cxn ang="0">
                        <a:pos x="14" y="108"/>
                      </a:cxn>
                      <a:cxn ang="0">
                        <a:pos x="0" y="114"/>
                      </a:cxn>
                      <a:cxn ang="0">
                        <a:pos x="21" y="0"/>
                      </a:cxn>
                    </a:cxnLst>
                    <a:rect l="0" t="0" r="r" b="b"/>
                    <a:pathLst>
                      <a:path w="21" h="117">
                        <a:moveTo>
                          <a:pt x="21" y="0"/>
                        </a:moveTo>
                        <a:cubicBezTo>
                          <a:pt x="21" y="0"/>
                          <a:pt x="15" y="99"/>
                          <a:pt x="14" y="108"/>
                        </a:cubicBezTo>
                        <a:cubicBezTo>
                          <a:pt x="13" y="117"/>
                          <a:pt x="0" y="114"/>
                          <a:pt x="0" y="114"/>
                        </a:cubicBezTo>
                        <a:lnTo>
                          <a:pt x="21"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8" name="Freeform 187"/>
                  <p:cNvSpPr>
                    <a:spLocks/>
                  </p:cNvSpPr>
                  <p:nvPr/>
                </p:nvSpPr>
                <p:spPr bwMode="gray">
                  <a:xfrm>
                    <a:off x="4547" y="3105"/>
                    <a:ext cx="207" cy="320"/>
                  </a:xfrm>
                  <a:custGeom>
                    <a:avLst/>
                    <a:gdLst/>
                    <a:ahLst/>
                    <a:cxnLst>
                      <a:cxn ang="0">
                        <a:pos x="507" y="304"/>
                      </a:cxn>
                      <a:cxn ang="0">
                        <a:pos x="467" y="510"/>
                      </a:cxn>
                      <a:cxn ang="0">
                        <a:pos x="220" y="715"/>
                      </a:cxn>
                      <a:cxn ang="0">
                        <a:pos x="22" y="541"/>
                      </a:cxn>
                      <a:cxn ang="0">
                        <a:pos x="189" y="207"/>
                      </a:cxn>
                      <a:cxn ang="0">
                        <a:pos x="270" y="122"/>
                      </a:cxn>
                      <a:cxn ang="0">
                        <a:pos x="373" y="0"/>
                      </a:cxn>
                      <a:cxn ang="0">
                        <a:pos x="507" y="304"/>
                      </a:cxn>
                    </a:cxnLst>
                    <a:rect l="0" t="0" r="r" b="b"/>
                    <a:pathLst>
                      <a:path w="511" h="787">
                        <a:moveTo>
                          <a:pt x="507" y="304"/>
                        </a:moveTo>
                        <a:cubicBezTo>
                          <a:pt x="467" y="510"/>
                          <a:pt x="467" y="510"/>
                          <a:pt x="467" y="510"/>
                        </a:cubicBezTo>
                        <a:cubicBezTo>
                          <a:pt x="467" y="510"/>
                          <a:pt x="442" y="787"/>
                          <a:pt x="220" y="715"/>
                        </a:cubicBezTo>
                        <a:cubicBezTo>
                          <a:pt x="98" y="675"/>
                          <a:pt x="0" y="548"/>
                          <a:pt x="22" y="541"/>
                        </a:cubicBezTo>
                        <a:cubicBezTo>
                          <a:pt x="22" y="541"/>
                          <a:pt x="76" y="331"/>
                          <a:pt x="189" y="207"/>
                        </a:cubicBezTo>
                        <a:cubicBezTo>
                          <a:pt x="189" y="207"/>
                          <a:pt x="200" y="200"/>
                          <a:pt x="270" y="122"/>
                        </a:cubicBezTo>
                        <a:cubicBezTo>
                          <a:pt x="373" y="0"/>
                          <a:pt x="373" y="0"/>
                          <a:pt x="373" y="0"/>
                        </a:cubicBezTo>
                        <a:cubicBezTo>
                          <a:pt x="373" y="0"/>
                          <a:pt x="511" y="245"/>
                          <a:pt x="507" y="304"/>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9" name="Freeform 188"/>
                  <p:cNvSpPr>
                    <a:spLocks/>
                  </p:cNvSpPr>
                  <p:nvPr/>
                </p:nvSpPr>
                <p:spPr bwMode="gray">
                  <a:xfrm>
                    <a:off x="4800" y="2836"/>
                    <a:ext cx="42" cy="85"/>
                  </a:xfrm>
                  <a:custGeom>
                    <a:avLst/>
                    <a:gdLst/>
                    <a:ahLst/>
                    <a:cxnLst>
                      <a:cxn ang="0">
                        <a:pos x="0" y="138"/>
                      </a:cxn>
                      <a:cxn ang="0">
                        <a:pos x="73" y="11"/>
                      </a:cxn>
                      <a:cxn ang="0">
                        <a:pos x="100" y="58"/>
                      </a:cxn>
                      <a:cxn ang="0">
                        <a:pos x="74" y="143"/>
                      </a:cxn>
                      <a:cxn ang="0">
                        <a:pos x="0" y="138"/>
                      </a:cxn>
                    </a:cxnLst>
                    <a:rect l="0" t="0" r="r" b="b"/>
                    <a:pathLst>
                      <a:path w="104" h="210">
                        <a:moveTo>
                          <a:pt x="0" y="138"/>
                        </a:moveTo>
                        <a:cubicBezTo>
                          <a:pt x="0" y="138"/>
                          <a:pt x="48" y="0"/>
                          <a:pt x="73" y="11"/>
                        </a:cubicBezTo>
                        <a:cubicBezTo>
                          <a:pt x="73" y="11"/>
                          <a:pt x="104" y="4"/>
                          <a:pt x="100" y="58"/>
                        </a:cubicBezTo>
                        <a:cubicBezTo>
                          <a:pt x="74" y="143"/>
                          <a:pt x="74" y="143"/>
                          <a:pt x="74" y="143"/>
                        </a:cubicBezTo>
                        <a:cubicBezTo>
                          <a:pt x="74" y="143"/>
                          <a:pt x="54" y="210"/>
                          <a:pt x="0" y="138"/>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0" name="Freeform 189"/>
                  <p:cNvSpPr>
                    <a:spLocks/>
                  </p:cNvSpPr>
                  <p:nvPr/>
                </p:nvSpPr>
                <p:spPr bwMode="gray">
                  <a:xfrm>
                    <a:off x="4799" y="2840"/>
                    <a:ext cx="42" cy="66"/>
                  </a:xfrm>
                  <a:custGeom>
                    <a:avLst/>
                    <a:gdLst/>
                    <a:ahLst/>
                    <a:cxnLst>
                      <a:cxn ang="0">
                        <a:pos x="2" y="129"/>
                      </a:cxn>
                      <a:cxn ang="0">
                        <a:pos x="4" y="130"/>
                      </a:cxn>
                      <a:cxn ang="0">
                        <a:pos x="6" y="124"/>
                      </a:cxn>
                      <a:cxn ang="0">
                        <a:pos x="34" y="54"/>
                      </a:cxn>
                      <a:cxn ang="0">
                        <a:pos x="54" y="18"/>
                      </a:cxn>
                      <a:cxn ang="0">
                        <a:pos x="64" y="7"/>
                      </a:cxn>
                      <a:cxn ang="0">
                        <a:pos x="72" y="4"/>
                      </a:cxn>
                      <a:cxn ang="0">
                        <a:pos x="74" y="4"/>
                      </a:cxn>
                      <a:cxn ang="0">
                        <a:pos x="75" y="4"/>
                      </a:cxn>
                      <a:cxn ang="0">
                        <a:pos x="75" y="4"/>
                      </a:cxn>
                      <a:cxn ang="0">
                        <a:pos x="75" y="4"/>
                      </a:cxn>
                      <a:cxn ang="0">
                        <a:pos x="79" y="4"/>
                      </a:cxn>
                      <a:cxn ang="0">
                        <a:pos x="92" y="9"/>
                      </a:cxn>
                      <a:cxn ang="0">
                        <a:pos x="100" y="39"/>
                      </a:cxn>
                      <a:cxn ang="0">
                        <a:pos x="100" y="49"/>
                      </a:cxn>
                      <a:cxn ang="0">
                        <a:pos x="102" y="49"/>
                      </a:cxn>
                      <a:cxn ang="0">
                        <a:pos x="100" y="49"/>
                      </a:cxn>
                      <a:cxn ang="0">
                        <a:pos x="74" y="134"/>
                      </a:cxn>
                      <a:cxn ang="0">
                        <a:pos x="74" y="134"/>
                      </a:cxn>
                      <a:cxn ang="0">
                        <a:pos x="66" y="149"/>
                      </a:cxn>
                      <a:cxn ang="0">
                        <a:pos x="58" y="157"/>
                      </a:cxn>
                      <a:cxn ang="0">
                        <a:pos x="47" y="160"/>
                      </a:cxn>
                      <a:cxn ang="0">
                        <a:pos x="28" y="153"/>
                      </a:cxn>
                      <a:cxn ang="0">
                        <a:pos x="3" y="128"/>
                      </a:cxn>
                      <a:cxn ang="0">
                        <a:pos x="2" y="129"/>
                      </a:cxn>
                      <a:cxn ang="0">
                        <a:pos x="4" y="130"/>
                      </a:cxn>
                      <a:cxn ang="0">
                        <a:pos x="2" y="129"/>
                      </a:cxn>
                      <a:cxn ang="0">
                        <a:pos x="0" y="130"/>
                      </a:cxn>
                      <a:cxn ang="0">
                        <a:pos x="26" y="157"/>
                      </a:cxn>
                      <a:cxn ang="0">
                        <a:pos x="47" y="164"/>
                      </a:cxn>
                      <a:cxn ang="0">
                        <a:pos x="61" y="160"/>
                      </a:cxn>
                      <a:cxn ang="0">
                        <a:pos x="74" y="144"/>
                      </a:cxn>
                      <a:cxn ang="0">
                        <a:pos x="78" y="135"/>
                      </a:cxn>
                      <a:cxn ang="0">
                        <a:pos x="104" y="50"/>
                      </a:cxn>
                      <a:cxn ang="0">
                        <a:pos x="104" y="49"/>
                      </a:cxn>
                      <a:cxn ang="0">
                        <a:pos x="104" y="39"/>
                      </a:cxn>
                      <a:cxn ang="0">
                        <a:pos x="95" y="7"/>
                      </a:cxn>
                      <a:cxn ang="0">
                        <a:pos x="79" y="0"/>
                      </a:cxn>
                      <a:cxn ang="0">
                        <a:pos x="74" y="0"/>
                      </a:cxn>
                      <a:cxn ang="0">
                        <a:pos x="75" y="2"/>
                      </a:cxn>
                      <a:cxn ang="0">
                        <a:pos x="76" y="0"/>
                      </a:cxn>
                      <a:cxn ang="0">
                        <a:pos x="72" y="0"/>
                      </a:cxn>
                      <a:cxn ang="0">
                        <a:pos x="60" y="6"/>
                      </a:cxn>
                      <a:cxn ang="0">
                        <a:pos x="39" y="35"/>
                      </a:cxn>
                      <a:cxn ang="0">
                        <a:pos x="0" y="128"/>
                      </a:cxn>
                      <a:cxn ang="0">
                        <a:pos x="0" y="129"/>
                      </a:cxn>
                      <a:cxn ang="0">
                        <a:pos x="0" y="130"/>
                      </a:cxn>
                      <a:cxn ang="0">
                        <a:pos x="2" y="129"/>
                      </a:cxn>
                    </a:cxnLst>
                    <a:rect l="0" t="0" r="r" b="b"/>
                    <a:pathLst>
                      <a:path w="104" h="164">
                        <a:moveTo>
                          <a:pt x="2" y="129"/>
                        </a:moveTo>
                        <a:cubicBezTo>
                          <a:pt x="4" y="130"/>
                          <a:pt x="4" y="130"/>
                          <a:pt x="4" y="130"/>
                        </a:cubicBezTo>
                        <a:cubicBezTo>
                          <a:pt x="4" y="130"/>
                          <a:pt x="4" y="128"/>
                          <a:pt x="6" y="124"/>
                        </a:cubicBezTo>
                        <a:cubicBezTo>
                          <a:pt x="10" y="112"/>
                          <a:pt x="21" y="82"/>
                          <a:pt x="34" y="54"/>
                        </a:cubicBezTo>
                        <a:cubicBezTo>
                          <a:pt x="41" y="41"/>
                          <a:pt x="48" y="28"/>
                          <a:pt x="54" y="18"/>
                        </a:cubicBezTo>
                        <a:cubicBezTo>
                          <a:pt x="58" y="14"/>
                          <a:pt x="61" y="10"/>
                          <a:pt x="64" y="7"/>
                        </a:cubicBezTo>
                        <a:cubicBezTo>
                          <a:pt x="67" y="5"/>
                          <a:pt x="70" y="4"/>
                          <a:pt x="72" y="4"/>
                        </a:cubicBezTo>
                        <a:cubicBezTo>
                          <a:pt x="73" y="4"/>
                          <a:pt x="73" y="4"/>
                          <a:pt x="74" y="4"/>
                        </a:cubicBezTo>
                        <a:cubicBezTo>
                          <a:pt x="75" y="4"/>
                          <a:pt x="75" y="4"/>
                          <a:pt x="75" y="4"/>
                        </a:cubicBezTo>
                        <a:cubicBezTo>
                          <a:pt x="75" y="4"/>
                          <a:pt x="75" y="4"/>
                          <a:pt x="75" y="4"/>
                        </a:cubicBezTo>
                        <a:cubicBezTo>
                          <a:pt x="75" y="4"/>
                          <a:pt x="75" y="4"/>
                          <a:pt x="75" y="4"/>
                        </a:cubicBezTo>
                        <a:cubicBezTo>
                          <a:pt x="76" y="4"/>
                          <a:pt x="77" y="4"/>
                          <a:pt x="79" y="4"/>
                        </a:cubicBezTo>
                        <a:cubicBezTo>
                          <a:pt x="82" y="4"/>
                          <a:pt x="87" y="5"/>
                          <a:pt x="92" y="9"/>
                        </a:cubicBezTo>
                        <a:cubicBezTo>
                          <a:pt x="96" y="14"/>
                          <a:pt x="100" y="23"/>
                          <a:pt x="100" y="39"/>
                        </a:cubicBezTo>
                        <a:cubicBezTo>
                          <a:pt x="100" y="42"/>
                          <a:pt x="100" y="45"/>
                          <a:pt x="100" y="49"/>
                        </a:cubicBezTo>
                        <a:cubicBezTo>
                          <a:pt x="102" y="49"/>
                          <a:pt x="102" y="49"/>
                          <a:pt x="102" y="49"/>
                        </a:cubicBezTo>
                        <a:cubicBezTo>
                          <a:pt x="100" y="49"/>
                          <a:pt x="100" y="49"/>
                          <a:pt x="100" y="49"/>
                        </a:cubicBezTo>
                        <a:cubicBezTo>
                          <a:pt x="74" y="134"/>
                          <a:pt x="74" y="134"/>
                          <a:pt x="74" y="134"/>
                        </a:cubicBezTo>
                        <a:cubicBezTo>
                          <a:pt x="74" y="134"/>
                          <a:pt x="74" y="134"/>
                          <a:pt x="74" y="134"/>
                        </a:cubicBezTo>
                        <a:cubicBezTo>
                          <a:pt x="73" y="135"/>
                          <a:pt x="71" y="142"/>
                          <a:pt x="66" y="149"/>
                        </a:cubicBezTo>
                        <a:cubicBezTo>
                          <a:pt x="64" y="152"/>
                          <a:pt x="61" y="155"/>
                          <a:pt x="58" y="157"/>
                        </a:cubicBezTo>
                        <a:cubicBezTo>
                          <a:pt x="55" y="159"/>
                          <a:pt x="51" y="160"/>
                          <a:pt x="47" y="160"/>
                        </a:cubicBezTo>
                        <a:cubicBezTo>
                          <a:pt x="42" y="160"/>
                          <a:pt x="36" y="158"/>
                          <a:pt x="28" y="153"/>
                        </a:cubicBezTo>
                        <a:cubicBezTo>
                          <a:pt x="21" y="148"/>
                          <a:pt x="13" y="140"/>
                          <a:pt x="3" y="128"/>
                        </a:cubicBezTo>
                        <a:cubicBezTo>
                          <a:pt x="2" y="129"/>
                          <a:pt x="2" y="129"/>
                          <a:pt x="2" y="129"/>
                        </a:cubicBezTo>
                        <a:cubicBezTo>
                          <a:pt x="4" y="130"/>
                          <a:pt x="4" y="130"/>
                          <a:pt x="4" y="130"/>
                        </a:cubicBezTo>
                        <a:cubicBezTo>
                          <a:pt x="2" y="129"/>
                          <a:pt x="2" y="129"/>
                          <a:pt x="2" y="129"/>
                        </a:cubicBezTo>
                        <a:cubicBezTo>
                          <a:pt x="0" y="130"/>
                          <a:pt x="0" y="130"/>
                          <a:pt x="0" y="130"/>
                        </a:cubicBezTo>
                        <a:cubicBezTo>
                          <a:pt x="10" y="143"/>
                          <a:pt x="18" y="151"/>
                          <a:pt x="26" y="157"/>
                        </a:cubicBezTo>
                        <a:cubicBezTo>
                          <a:pt x="34" y="162"/>
                          <a:pt x="41" y="164"/>
                          <a:pt x="47" y="164"/>
                        </a:cubicBezTo>
                        <a:cubicBezTo>
                          <a:pt x="52" y="164"/>
                          <a:pt x="57" y="162"/>
                          <a:pt x="61" y="160"/>
                        </a:cubicBezTo>
                        <a:cubicBezTo>
                          <a:pt x="67" y="155"/>
                          <a:pt x="71" y="149"/>
                          <a:pt x="74" y="144"/>
                        </a:cubicBezTo>
                        <a:cubicBezTo>
                          <a:pt x="76" y="139"/>
                          <a:pt x="78" y="135"/>
                          <a:pt x="78" y="135"/>
                        </a:cubicBezTo>
                        <a:cubicBezTo>
                          <a:pt x="104" y="50"/>
                          <a:pt x="104" y="50"/>
                          <a:pt x="104" y="50"/>
                        </a:cubicBezTo>
                        <a:cubicBezTo>
                          <a:pt x="104" y="49"/>
                          <a:pt x="104" y="49"/>
                          <a:pt x="104" y="49"/>
                        </a:cubicBezTo>
                        <a:cubicBezTo>
                          <a:pt x="104" y="46"/>
                          <a:pt x="104" y="42"/>
                          <a:pt x="104" y="39"/>
                        </a:cubicBezTo>
                        <a:cubicBezTo>
                          <a:pt x="104" y="22"/>
                          <a:pt x="100" y="12"/>
                          <a:pt x="95" y="7"/>
                        </a:cubicBezTo>
                        <a:cubicBezTo>
                          <a:pt x="89" y="1"/>
                          <a:pt x="83" y="0"/>
                          <a:pt x="79" y="0"/>
                        </a:cubicBezTo>
                        <a:cubicBezTo>
                          <a:pt x="76" y="0"/>
                          <a:pt x="74" y="0"/>
                          <a:pt x="74" y="0"/>
                        </a:cubicBezTo>
                        <a:cubicBezTo>
                          <a:pt x="75" y="2"/>
                          <a:pt x="75" y="2"/>
                          <a:pt x="75" y="2"/>
                        </a:cubicBezTo>
                        <a:cubicBezTo>
                          <a:pt x="76" y="0"/>
                          <a:pt x="76" y="0"/>
                          <a:pt x="76" y="0"/>
                        </a:cubicBezTo>
                        <a:cubicBezTo>
                          <a:pt x="74" y="0"/>
                          <a:pt x="73" y="0"/>
                          <a:pt x="72" y="0"/>
                        </a:cubicBezTo>
                        <a:cubicBezTo>
                          <a:pt x="68" y="0"/>
                          <a:pt x="64" y="2"/>
                          <a:pt x="60" y="6"/>
                        </a:cubicBezTo>
                        <a:cubicBezTo>
                          <a:pt x="53" y="12"/>
                          <a:pt x="46" y="23"/>
                          <a:pt x="39" y="35"/>
                        </a:cubicBezTo>
                        <a:cubicBezTo>
                          <a:pt x="19" y="73"/>
                          <a:pt x="0" y="128"/>
                          <a:pt x="0" y="128"/>
                        </a:cubicBezTo>
                        <a:cubicBezTo>
                          <a:pt x="0" y="129"/>
                          <a:pt x="0" y="129"/>
                          <a:pt x="0" y="129"/>
                        </a:cubicBezTo>
                        <a:cubicBezTo>
                          <a:pt x="0" y="130"/>
                          <a:pt x="0" y="130"/>
                          <a:pt x="0" y="130"/>
                        </a:cubicBezTo>
                        <a:lnTo>
                          <a:pt x="2" y="129"/>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1" name="Freeform 190"/>
                  <p:cNvSpPr>
                    <a:spLocks/>
                  </p:cNvSpPr>
                  <p:nvPr/>
                </p:nvSpPr>
                <p:spPr bwMode="gray">
                  <a:xfrm>
                    <a:off x="4810" y="2900"/>
                    <a:ext cx="105" cy="95"/>
                  </a:xfrm>
                  <a:custGeom>
                    <a:avLst/>
                    <a:gdLst/>
                    <a:ahLst/>
                    <a:cxnLst>
                      <a:cxn ang="0">
                        <a:pos x="200" y="112"/>
                      </a:cxn>
                      <a:cxn ang="0">
                        <a:pos x="237" y="161"/>
                      </a:cxn>
                      <a:cxn ang="0">
                        <a:pos x="130" y="120"/>
                      </a:cxn>
                      <a:cxn ang="0">
                        <a:pos x="47" y="55"/>
                      </a:cxn>
                      <a:cxn ang="0">
                        <a:pos x="0" y="19"/>
                      </a:cxn>
                      <a:cxn ang="0">
                        <a:pos x="18" y="2"/>
                      </a:cxn>
                      <a:cxn ang="0">
                        <a:pos x="47" y="0"/>
                      </a:cxn>
                      <a:cxn ang="0">
                        <a:pos x="200" y="112"/>
                      </a:cxn>
                    </a:cxnLst>
                    <a:rect l="0" t="0" r="r" b="b"/>
                    <a:pathLst>
                      <a:path w="257" h="233">
                        <a:moveTo>
                          <a:pt x="200" y="112"/>
                        </a:moveTo>
                        <a:cubicBezTo>
                          <a:pt x="200" y="112"/>
                          <a:pt x="257" y="147"/>
                          <a:pt x="237" y="161"/>
                        </a:cubicBezTo>
                        <a:cubicBezTo>
                          <a:pt x="237" y="161"/>
                          <a:pt x="190" y="233"/>
                          <a:pt x="130" y="120"/>
                        </a:cubicBezTo>
                        <a:cubicBezTo>
                          <a:pt x="130" y="120"/>
                          <a:pt x="85" y="115"/>
                          <a:pt x="47" y="55"/>
                        </a:cubicBezTo>
                        <a:cubicBezTo>
                          <a:pt x="0" y="19"/>
                          <a:pt x="0" y="19"/>
                          <a:pt x="0" y="19"/>
                        </a:cubicBezTo>
                        <a:cubicBezTo>
                          <a:pt x="18" y="2"/>
                          <a:pt x="18" y="2"/>
                          <a:pt x="18" y="2"/>
                        </a:cubicBezTo>
                        <a:cubicBezTo>
                          <a:pt x="47" y="0"/>
                          <a:pt x="47" y="0"/>
                          <a:pt x="47" y="0"/>
                        </a:cubicBezTo>
                        <a:cubicBezTo>
                          <a:pt x="47" y="0"/>
                          <a:pt x="99" y="12"/>
                          <a:pt x="200" y="11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2" name="Freeform 191"/>
                  <p:cNvSpPr>
                    <a:spLocks/>
                  </p:cNvSpPr>
                  <p:nvPr/>
                </p:nvSpPr>
                <p:spPr bwMode="gray">
                  <a:xfrm>
                    <a:off x="4809" y="2899"/>
                    <a:ext cx="100" cy="77"/>
                  </a:xfrm>
                  <a:custGeom>
                    <a:avLst/>
                    <a:gdLst/>
                    <a:ahLst/>
                    <a:cxnLst>
                      <a:cxn ang="0">
                        <a:pos x="203" y="114"/>
                      </a:cxn>
                      <a:cxn ang="0">
                        <a:pos x="202" y="116"/>
                      </a:cxn>
                      <a:cxn ang="0">
                        <a:pos x="204" y="117"/>
                      </a:cxn>
                      <a:cxn ang="0">
                        <a:pos x="226" y="134"/>
                      </a:cxn>
                      <a:cxn ang="0">
                        <a:pos x="238" y="145"/>
                      </a:cxn>
                      <a:cxn ang="0">
                        <a:pos x="242" y="156"/>
                      </a:cxn>
                      <a:cxn ang="0">
                        <a:pos x="239" y="161"/>
                      </a:cxn>
                      <a:cxn ang="0">
                        <a:pos x="239" y="161"/>
                      </a:cxn>
                      <a:cxn ang="0">
                        <a:pos x="238" y="162"/>
                      </a:cxn>
                      <a:cxn ang="0">
                        <a:pos x="238" y="162"/>
                      </a:cxn>
                      <a:cxn ang="0">
                        <a:pos x="227" y="174"/>
                      </a:cxn>
                      <a:cxn ang="0">
                        <a:pos x="202" y="184"/>
                      </a:cxn>
                      <a:cxn ang="0">
                        <a:pos x="172" y="171"/>
                      </a:cxn>
                      <a:cxn ang="0">
                        <a:pos x="135" y="121"/>
                      </a:cxn>
                      <a:cxn ang="0">
                        <a:pos x="135" y="120"/>
                      </a:cxn>
                      <a:cxn ang="0">
                        <a:pos x="134" y="120"/>
                      </a:cxn>
                      <a:cxn ang="0">
                        <a:pos x="133" y="120"/>
                      </a:cxn>
                      <a:cxn ang="0">
                        <a:pos x="52" y="56"/>
                      </a:cxn>
                      <a:cxn ang="0">
                        <a:pos x="52" y="56"/>
                      </a:cxn>
                      <a:cxn ang="0">
                        <a:pos x="6" y="21"/>
                      </a:cxn>
                      <a:cxn ang="0">
                        <a:pos x="22" y="6"/>
                      </a:cxn>
                      <a:cxn ang="0">
                        <a:pos x="50" y="4"/>
                      </a:cxn>
                      <a:cxn ang="0">
                        <a:pos x="50" y="2"/>
                      </a:cxn>
                      <a:cxn ang="0">
                        <a:pos x="49" y="4"/>
                      </a:cxn>
                      <a:cxn ang="0">
                        <a:pos x="49" y="4"/>
                      </a:cxn>
                      <a:cxn ang="0">
                        <a:pos x="202" y="116"/>
                      </a:cxn>
                      <a:cxn ang="0">
                        <a:pos x="202" y="116"/>
                      </a:cxn>
                      <a:cxn ang="0">
                        <a:pos x="202" y="116"/>
                      </a:cxn>
                      <a:cxn ang="0">
                        <a:pos x="203" y="114"/>
                      </a:cxn>
                      <a:cxn ang="0">
                        <a:pos x="204" y="113"/>
                      </a:cxn>
                      <a:cxn ang="0">
                        <a:pos x="50" y="0"/>
                      </a:cxn>
                      <a:cxn ang="0">
                        <a:pos x="50" y="0"/>
                      </a:cxn>
                      <a:cxn ang="0">
                        <a:pos x="20" y="2"/>
                      </a:cxn>
                      <a:cxn ang="0">
                        <a:pos x="0" y="22"/>
                      </a:cxn>
                      <a:cxn ang="0">
                        <a:pos x="49" y="59"/>
                      </a:cxn>
                      <a:cxn ang="0">
                        <a:pos x="50" y="57"/>
                      </a:cxn>
                      <a:cxn ang="0">
                        <a:pos x="48" y="58"/>
                      </a:cxn>
                      <a:cxn ang="0">
                        <a:pos x="133" y="124"/>
                      </a:cxn>
                      <a:cxn ang="0">
                        <a:pos x="133" y="122"/>
                      </a:cxn>
                      <a:cxn ang="0">
                        <a:pos x="132" y="123"/>
                      </a:cxn>
                      <a:cxn ang="0">
                        <a:pos x="169" y="174"/>
                      </a:cxn>
                      <a:cxn ang="0">
                        <a:pos x="202" y="188"/>
                      </a:cxn>
                      <a:cxn ang="0">
                        <a:pos x="231" y="176"/>
                      </a:cxn>
                      <a:cxn ang="0">
                        <a:pos x="242" y="164"/>
                      </a:cxn>
                      <a:cxn ang="0">
                        <a:pos x="240" y="163"/>
                      </a:cxn>
                      <a:cxn ang="0">
                        <a:pos x="241" y="165"/>
                      </a:cxn>
                      <a:cxn ang="0">
                        <a:pos x="246" y="156"/>
                      </a:cxn>
                      <a:cxn ang="0">
                        <a:pos x="239" y="141"/>
                      </a:cxn>
                      <a:cxn ang="0">
                        <a:pos x="217" y="122"/>
                      </a:cxn>
                      <a:cxn ang="0">
                        <a:pos x="204" y="113"/>
                      </a:cxn>
                      <a:cxn ang="0">
                        <a:pos x="203" y="114"/>
                      </a:cxn>
                      <a:cxn ang="0">
                        <a:pos x="204" y="113"/>
                      </a:cxn>
                      <a:cxn ang="0">
                        <a:pos x="203" y="114"/>
                      </a:cxn>
                    </a:cxnLst>
                    <a:rect l="0" t="0" r="r" b="b"/>
                    <a:pathLst>
                      <a:path w="246" h="188">
                        <a:moveTo>
                          <a:pt x="203" y="114"/>
                        </a:moveTo>
                        <a:cubicBezTo>
                          <a:pt x="202" y="116"/>
                          <a:pt x="202" y="116"/>
                          <a:pt x="202" y="116"/>
                        </a:cubicBezTo>
                        <a:cubicBezTo>
                          <a:pt x="202" y="116"/>
                          <a:pt x="203" y="117"/>
                          <a:pt x="204" y="117"/>
                        </a:cubicBezTo>
                        <a:cubicBezTo>
                          <a:pt x="208" y="120"/>
                          <a:pt x="217" y="126"/>
                          <a:pt x="226" y="134"/>
                        </a:cubicBezTo>
                        <a:cubicBezTo>
                          <a:pt x="231" y="138"/>
                          <a:pt x="235" y="142"/>
                          <a:pt x="238" y="145"/>
                        </a:cubicBezTo>
                        <a:cubicBezTo>
                          <a:pt x="241" y="149"/>
                          <a:pt x="242" y="153"/>
                          <a:pt x="242" y="156"/>
                        </a:cubicBezTo>
                        <a:cubicBezTo>
                          <a:pt x="242" y="158"/>
                          <a:pt x="241" y="159"/>
                          <a:pt x="239" y="161"/>
                        </a:cubicBezTo>
                        <a:cubicBezTo>
                          <a:pt x="239" y="161"/>
                          <a:pt x="239" y="161"/>
                          <a:pt x="239" y="161"/>
                        </a:cubicBezTo>
                        <a:cubicBezTo>
                          <a:pt x="238" y="162"/>
                          <a:pt x="238" y="162"/>
                          <a:pt x="238" y="162"/>
                        </a:cubicBezTo>
                        <a:cubicBezTo>
                          <a:pt x="238" y="162"/>
                          <a:pt x="238" y="162"/>
                          <a:pt x="238" y="162"/>
                        </a:cubicBezTo>
                        <a:cubicBezTo>
                          <a:pt x="237" y="163"/>
                          <a:pt x="234" y="169"/>
                          <a:pt x="227" y="174"/>
                        </a:cubicBezTo>
                        <a:cubicBezTo>
                          <a:pt x="221" y="179"/>
                          <a:pt x="212" y="184"/>
                          <a:pt x="202" y="184"/>
                        </a:cubicBezTo>
                        <a:cubicBezTo>
                          <a:pt x="193" y="184"/>
                          <a:pt x="183" y="181"/>
                          <a:pt x="172" y="171"/>
                        </a:cubicBezTo>
                        <a:cubicBezTo>
                          <a:pt x="161" y="162"/>
                          <a:pt x="148" y="146"/>
                          <a:pt x="135" y="121"/>
                        </a:cubicBezTo>
                        <a:cubicBezTo>
                          <a:pt x="135" y="120"/>
                          <a:pt x="135" y="120"/>
                          <a:pt x="135" y="120"/>
                        </a:cubicBezTo>
                        <a:cubicBezTo>
                          <a:pt x="134" y="120"/>
                          <a:pt x="134" y="120"/>
                          <a:pt x="134" y="120"/>
                        </a:cubicBezTo>
                        <a:cubicBezTo>
                          <a:pt x="133" y="120"/>
                          <a:pt x="133" y="120"/>
                          <a:pt x="133" y="120"/>
                        </a:cubicBezTo>
                        <a:cubicBezTo>
                          <a:pt x="131" y="120"/>
                          <a:pt x="89" y="114"/>
                          <a:pt x="52" y="56"/>
                        </a:cubicBezTo>
                        <a:cubicBezTo>
                          <a:pt x="52" y="56"/>
                          <a:pt x="52" y="56"/>
                          <a:pt x="52" y="56"/>
                        </a:cubicBezTo>
                        <a:cubicBezTo>
                          <a:pt x="6" y="21"/>
                          <a:pt x="6" y="21"/>
                          <a:pt x="6" y="21"/>
                        </a:cubicBezTo>
                        <a:cubicBezTo>
                          <a:pt x="22" y="6"/>
                          <a:pt x="22" y="6"/>
                          <a:pt x="22" y="6"/>
                        </a:cubicBezTo>
                        <a:cubicBezTo>
                          <a:pt x="50" y="4"/>
                          <a:pt x="50" y="4"/>
                          <a:pt x="50" y="4"/>
                        </a:cubicBezTo>
                        <a:cubicBezTo>
                          <a:pt x="50" y="2"/>
                          <a:pt x="50" y="2"/>
                          <a:pt x="50" y="2"/>
                        </a:cubicBezTo>
                        <a:cubicBezTo>
                          <a:pt x="49" y="4"/>
                          <a:pt x="49" y="4"/>
                          <a:pt x="49" y="4"/>
                        </a:cubicBezTo>
                        <a:cubicBezTo>
                          <a:pt x="49" y="4"/>
                          <a:pt x="49" y="4"/>
                          <a:pt x="49" y="4"/>
                        </a:cubicBezTo>
                        <a:cubicBezTo>
                          <a:pt x="52" y="5"/>
                          <a:pt x="104" y="19"/>
                          <a:pt x="202" y="116"/>
                        </a:cubicBezTo>
                        <a:cubicBezTo>
                          <a:pt x="202" y="116"/>
                          <a:pt x="202" y="116"/>
                          <a:pt x="202" y="116"/>
                        </a:cubicBezTo>
                        <a:cubicBezTo>
                          <a:pt x="202" y="116"/>
                          <a:pt x="202" y="116"/>
                          <a:pt x="202" y="116"/>
                        </a:cubicBezTo>
                        <a:cubicBezTo>
                          <a:pt x="203" y="114"/>
                          <a:pt x="203" y="114"/>
                          <a:pt x="203" y="114"/>
                        </a:cubicBezTo>
                        <a:cubicBezTo>
                          <a:pt x="204" y="113"/>
                          <a:pt x="204" y="113"/>
                          <a:pt x="204" y="113"/>
                        </a:cubicBezTo>
                        <a:cubicBezTo>
                          <a:pt x="103" y="13"/>
                          <a:pt x="50" y="0"/>
                          <a:pt x="50" y="0"/>
                        </a:cubicBezTo>
                        <a:cubicBezTo>
                          <a:pt x="50" y="0"/>
                          <a:pt x="50" y="0"/>
                          <a:pt x="50" y="0"/>
                        </a:cubicBezTo>
                        <a:cubicBezTo>
                          <a:pt x="20" y="2"/>
                          <a:pt x="20" y="2"/>
                          <a:pt x="20" y="2"/>
                        </a:cubicBezTo>
                        <a:cubicBezTo>
                          <a:pt x="0" y="22"/>
                          <a:pt x="0" y="22"/>
                          <a:pt x="0" y="22"/>
                        </a:cubicBezTo>
                        <a:cubicBezTo>
                          <a:pt x="49" y="59"/>
                          <a:pt x="49" y="59"/>
                          <a:pt x="49" y="59"/>
                        </a:cubicBezTo>
                        <a:cubicBezTo>
                          <a:pt x="50" y="57"/>
                          <a:pt x="50" y="57"/>
                          <a:pt x="50" y="57"/>
                        </a:cubicBezTo>
                        <a:cubicBezTo>
                          <a:pt x="48" y="58"/>
                          <a:pt x="48" y="58"/>
                          <a:pt x="48" y="58"/>
                        </a:cubicBezTo>
                        <a:cubicBezTo>
                          <a:pt x="87" y="119"/>
                          <a:pt x="133" y="124"/>
                          <a:pt x="133" y="124"/>
                        </a:cubicBezTo>
                        <a:cubicBezTo>
                          <a:pt x="133" y="122"/>
                          <a:pt x="133" y="122"/>
                          <a:pt x="133" y="122"/>
                        </a:cubicBezTo>
                        <a:cubicBezTo>
                          <a:pt x="132" y="123"/>
                          <a:pt x="132" y="123"/>
                          <a:pt x="132" y="123"/>
                        </a:cubicBezTo>
                        <a:cubicBezTo>
                          <a:pt x="145" y="148"/>
                          <a:pt x="157" y="164"/>
                          <a:pt x="169" y="174"/>
                        </a:cubicBezTo>
                        <a:cubicBezTo>
                          <a:pt x="181" y="184"/>
                          <a:pt x="192" y="188"/>
                          <a:pt x="202" y="188"/>
                        </a:cubicBezTo>
                        <a:cubicBezTo>
                          <a:pt x="214" y="188"/>
                          <a:pt x="224" y="182"/>
                          <a:pt x="231" y="176"/>
                        </a:cubicBezTo>
                        <a:cubicBezTo>
                          <a:pt x="238" y="170"/>
                          <a:pt x="242" y="164"/>
                          <a:pt x="242" y="164"/>
                        </a:cubicBezTo>
                        <a:cubicBezTo>
                          <a:pt x="240" y="163"/>
                          <a:pt x="240" y="163"/>
                          <a:pt x="240" y="163"/>
                        </a:cubicBezTo>
                        <a:cubicBezTo>
                          <a:pt x="241" y="165"/>
                          <a:pt x="241" y="165"/>
                          <a:pt x="241" y="165"/>
                        </a:cubicBezTo>
                        <a:cubicBezTo>
                          <a:pt x="245" y="162"/>
                          <a:pt x="246" y="159"/>
                          <a:pt x="246" y="156"/>
                        </a:cubicBezTo>
                        <a:cubicBezTo>
                          <a:pt x="246" y="151"/>
                          <a:pt x="243" y="146"/>
                          <a:pt x="239" y="141"/>
                        </a:cubicBezTo>
                        <a:cubicBezTo>
                          <a:pt x="233" y="134"/>
                          <a:pt x="225" y="127"/>
                          <a:pt x="217" y="122"/>
                        </a:cubicBezTo>
                        <a:cubicBezTo>
                          <a:pt x="210" y="116"/>
                          <a:pt x="204" y="113"/>
                          <a:pt x="204" y="113"/>
                        </a:cubicBezTo>
                        <a:cubicBezTo>
                          <a:pt x="203" y="114"/>
                          <a:pt x="203" y="114"/>
                          <a:pt x="203" y="114"/>
                        </a:cubicBezTo>
                        <a:cubicBezTo>
                          <a:pt x="204" y="113"/>
                          <a:pt x="204" y="113"/>
                          <a:pt x="204" y="113"/>
                        </a:cubicBezTo>
                        <a:lnTo>
                          <a:pt x="203" y="11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3" name="Freeform 192"/>
                  <p:cNvSpPr>
                    <a:spLocks/>
                  </p:cNvSpPr>
                  <p:nvPr/>
                </p:nvSpPr>
                <p:spPr bwMode="gray">
                  <a:xfrm>
                    <a:off x="4621" y="3104"/>
                    <a:ext cx="133" cy="318"/>
                  </a:xfrm>
                  <a:custGeom>
                    <a:avLst/>
                    <a:gdLst/>
                    <a:ahLst/>
                    <a:cxnLst>
                      <a:cxn ang="0">
                        <a:pos x="182" y="174"/>
                      </a:cxn>
                      <a:cxn ang="0">
                        <a:pos x="151" y="293"/>
                      </a:cxn>
                      <a:cxn ang="0">
                        <a:pos x="152" y="391"/>
                      </a:cxn>
                      <a:cxn ang="0">
                        <a:pos x="0" y="702"/>
                      </a:cxn>
                      <a:cxn ang="0">
                        <a:pos x="221" y="671"/>
                      </a:cxn>
                      <a:cxn ang="0">
                        <a:pos x="276" y="564"/>
                      </a:cxn>
                      <a:cxn ang="0">
                        <a:pos x="326" y="291"/>
                      </a:cxn>
                      <a:cxn ang="0">
                        <a:pos x="190" y="3"/>
                      </a:cxn>
                      <a:cxn ang="0">
                        <a:pos x="182" y="174"/>
                      </a:cxn>
                    </a:cxnLst>
                    <a:rect l="0" t="0" r="r" b="b"/>
                    <a:pathLst>
                      <a:path w="326" h="782">
                        <a:moveTo>
                          <a:pt x="182" y="174"/>
                        </a:moveTo>
                        <a:cubicBezTo>
                          <a:pt x="182" y="174"/>
                          <a:pt x="227" y="256"/>
                          <a:pt x="151" y="293"/>
                        </a:cubicBezTo>
                        <a:cubicBezTo>
                          <a:pt x="151" y="293"/>
                          <a:pt x="154" y="330"/>
                          <a:pt x="152" y="391"/>
                        </a:cubicBezTo>
                        <a:cubicBezTo>
                          <a:pt x="149" y="506"/>
                          <a:pt x="0" y="702"/>
                          <a:pt x="0" y="702"/>
                        </a:cubicBezTo>
                        <a:cubicBezTo>
                          <a:pt x="0" y="702"/>
                          <a:pt x="109" y="782"/>
                          <a:pt x="221" y="671"/>
                        </a:cubicBezTo>
                        <a:cubicBezTo>
                          <a:pt x="239" y="654"/>
                          <a:pt x="276" y="564"/>
                          <a:pt x="276" y="564"/>
                        </a:cubicBezTo>
                        <a:cubicBezTo>
                          <a:pt x="326" y="291"/>
                          <a:pt x="326" y="291"/>
                          <a:pt x="326" y="291"/>
                        </a:cubicBezTo>
                        <a:cubicBezTo>
                          <a:pt x="326" y="291"/>
                          <a:pt x="196" y="7"/>
                          <a:pt x="190" y="3"/>
                        </a:cubicBezTo>
                        <a:cubicBezTo>
                          <a:pt x="183" y="0"/>
                          <a:pt x="182" y="174"/>
                          <a:pt x="182" y="17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4" name="Freeform 193"/>
                  <p:cNvSpPr>
                    <a:spLocks/>
                  </p:cNvSpPr>
                  <p:nvPr/>
                </p:nvSpPr>
                <p:spPr bwMode="gray">
                  <a:xfrm>
                    <a:off x="4778" y="2879"/>
                    <a:ext cx="123" cy="67"/>
                  </a:xfrm>
                  <a:custGeom>
                    <a:avLst/>
                    <a:gdLst/>
                    <a:ahLst/>
                    <a:cxnLst>
                      <a:cxn ang="0">
                        <a:pos x="0" y="62"/>
                      </a:cxn>
                      <a:cxn ang="0">
                        <a:pos x="126" y="10"/>
                      </a:cxn>
                      <a:cxn ang="0">
                        <a:pos x="241" y="70"/>
                      </a:cxn>
                      <a:cxn ang="0">
                        <a:pos x="297" y="141"/>
                      </a:cxn>
                      <a:cxn ang="0">
                        <a:pos x="262" y="150"/>
                      </a:cxn>
                      <a:cxn ang="0">
                        <a:pos x="210" y="99"/>
                      </a:cxn>
                      <a:cxn ang="0">
                        <a:pos x="128" y="53"/>
                      </a:cxn>
                      <a:cxn ang="0">
                        <a:pos x="67" y="67"/>
                      </a:cxn>
                      <a:cxn ang="0">
                        <a:pos x="0" y="62"/>
                      </a:cxn>
                    </a:cxnLst>
                    <a:rect l="0" t="0" r="r" b="b"/>
                    <a:pathLst>
                      <a:path w="304" h="166">
                        <a:moveTo>
                          <a:pt x="0" y="62"/>
                        </a:moveTo>
                        <a:cubicBezTo>
                          <a:pt x="0" y="62"/>
                          <a:pt x="82" y="0"/>
                          <a:pt x="126" y="10"/>
                        </a:cubicBezTo>
                        <a:cubicBezTo>
                          <a:pt x="170" y="20"/>
                          <a:pt x="241" y="70"/>
                          <a:pt x="241" y="70"/>
                        </a:cubicBezTo>
                        <a:cubicBezTo>
                          <a:pt x="241" y="70"/>
                          <a:pt x="290" y="119"/>
                          <a:pt x="297" y="141"/>
                        </a:cubicBezTo>
                        <a:cubicBezTo>
                          <a:pt x="304" y="163"/>
                          <a:pt x="286" y="166"/>
                          <a:pt x="262" y="150"/>
                        </a:cubicBezTo>
                        <a:cubicBezTo>
                          <a:pt x="210" y="99"/>
                          <a:pt x="210" y="99"/>
                          <a:pt x="210" y="99"/>
                        </a:cubicBezTo>
                        <a:cubicBezTo>
                          <a:pt x="210" y="99"/>
                          <a:pt x="147" y="54"/>
                          <a:pt x="128" y="53"/>
                        </a:cubicBezTo>
                        <a:cubicBezTo>
                          <a:pt x="128" y="53"/>
                          <a:pt x="76" y="64"/>
                          <a:pt x="67" y="67"/>
                        </a:cubicBezTo>
                        <a:cubicBezTo>
                          <a:pt x="58" y="70"/>
                          <a:pt x="8" y="115"/>
                          <a:pt x="0" y="6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5" name="Freeform 194"/>
                  <p:cNvSpPr>
                    <a:spLocks/>
                  </p:cNvSpPr>
                  <p:nvPr/>
                </p:nvSpPr>
                <p:spPr bwMode="gray">
                  <a:xfrm>
                    <a:off x="4777" y="2881"/>
                    <a:ext cx="123" cy="64"/>
                  </a:xfrm>
                  <a:custGeom>
                    <a:avLst/>
                    <a:gdLst/>
                    <a:ahLst/>
                    <a:cxnLst>
                      <a:cxn ang="0">
                        <a:pos x="4" y="56"/>
                      </a:cxn>
                      <a:cxn ang="0">
                        <a:pos x="53" y="25"/>
                      </a:cxn>
                      <a:cxn ang="0">
                        <a:pos x="128" y="5"/>
                      </a:cxn>
                      <a:cxn ang="0">
                        <a:pos x="230" y="57"/>
                      </a:cxn>
                      <a:cxn ang="0">
                        <a:pos x="242" y="64"/>
                      </a:cxn>
                      <a:cxn ang="0">
                        <a:pos x="242" y="64"/>
                      </a:cxn>
                      <a:cxn ang="0">
                        <a:pos x="272" y="97"/>
                      </a:cxn>
                      <a:cxn ang="0">
                        <a:pos x="298" y="135"/>
                      </a:cxn>
                      <a:cxn ang="0">
                        <a:pos x="297" y="149"/>
                      </a:cxn>
                      <a:cxn ang="0">
                        <a:pos x="265" y="141"/>
                      </a:cxn>
                      <a:cxn ang="0">
                        <a:pos x="265" y="142"/>
                      </a:cxn>
                      <a:cxn ang="0">
                        <a:pos x="213" y="90"/>
                      </a:cxn>
                      <a:cxn ang="0">
                        <a:pos x="151" y="52"/>
                      </a:cxn>
                      <a:cxn ang="0">
                        <a:pos x="130" y="44"/>
                      </a:cxn>
                      <a:cxn ang="0">
                        <a:pos x="129" y="44"/>
                      </a:cxn>
                      <a:cxn ang="0">
                        <a:pos x="82" y="55"/>
                      </a:cxn>
                      <a:cxn ang="0">
                        <a:pos x="65" y="60"/>
                      </a:cxn>
                      <a:cxn ang="0">
                        <a:pos x="24" y="79"/>
                      </a:cxn>
                      <a:cxn ang="0">
                        <a:pos x="4" y="55"/>
                      </a:cxn>
                      <a:cxn ang="0">
                        <a:pos x="4" y="56"/>
                      </a:cxn>
                      <a:cxn ang="0">
                        <a:pos x="0" y="55"/>
                      </a:cxn>
                      <a:cxn ang="0">
                        <a:pos x="24" y="83"/>
                      </a:cxn>
                      <a:cxn ang="0">
                        <a:pos x="63" y="66"/>
                      </a:cxn>
                      <a:cxn ang="0">
                        <a:pos x="70" y="62"/>
                      </a:cxn>
                      <a:cxn ang="0">
                        <a:pos x="113" y="52"/>
                      </a:cxn>
                      <a:cxn ang="0">
                        <a:pos x="130" y="46"/>
                      </a:cxn>
                      <a:cxn ang="0">
                        <a:pos x="138" y="50"/>
                      </a:cxn>
                      <a:cxn ang="0">
                        <a:pos x="203" y="88"/>
                      </a:cxn>
                      <a:cxn ang="0">
                        <a:pos x="210" y="94"/>
                      </a:cxn>
                      <a:cxn ang="0">
                        <a:pos x="210" y="94"/>
                      </a:cxn>
                      <a:cxn ang="0">
                        <a:pos x="263" y="145"/>
                      </a:cxn>
                      <a:cxn ang="0">
                        <a:pos x="299" y="152"/>
                      </a:cxn>
                      <a:cxn ang="0">
                        <a:pos x="301" y="133"/>
                      </a:cxn>
                      <a:cxn ang="0">
                        <a:pos x="245" y="61"/>
                      </a:cxn>
                      <a:cxn ang="0">
                        <a:pos x="244" y="61"/>
                      </a:cxn>
                      <a:cxn ang="0">
                        <a:pos x="128" y="1"/>
                      </a:cxn>
                      <a:cxn ang="0">
                        <a:pos x="42" y="27"/>
                      </a:cxn>
                      <a:cxn ang="0">
                        <a:pos x="0" y="54"/>
                      </a:cxn>
                      <a:cxn ang="0">
                        <a:pos x="2" y="55"/>
                      </a:cxn>
                    </a:cxnLst>
                    <a:rect l="0" t="0" r="r" b="b"/>
                    <a:pathLst>
                      <a:path w="303" h="155">
                        <a:moveTo>
                          <a:pt x="2" y="55"/>
                        </a:moveTo>
                        <a:cubicBezTo>
                          <a:pt x="4" y="56"/>
                          <a:pt x="4" y="56"/>
                          <a:pt x="4" y="56"/>
                        </a:cubicBezTo>
                        <a:cubicBezTo>
                          <a:pt x="4" y="56"/>
                          <a:pt x="5" y="56"/>
                          <a:pt x="7" y="54"/>
                        </a:cubicBezTo>
                        <a:cubicBezTo>
                          <a:pt x="14" y="49"/>
                          <a:pt x="32" y="37"/>
                          <a:pt x="53" y="25"/>
                        </a:cubicBezTo>
                        <a:cubicBezTo>
                          <a:pt x="74" y="14"/>
                          <a:pt x="98" y="4"/>
                          <a:pt x="117" y="4"/>
                        </a:cubicBezTo>
                        <a:cubicBezTo>
                          <a:pt x="121" y="4"/>
                          <a:pt x="124" y="4"/>
                          <a:pt x="128" y="5"/>
                        </a:cubicBezTo>
                        <a:cubicBezTo>
                          <a:pt x="149" y="10"/>
                          <a:pt x="178" y="25"/>
                          <a:pt x="201" y="38"/>
                        </a:cubicBezTo>
                        <a:cubicBezTo>
                          <a:pt x="213" y="45"/>
                          <a:pt x="223" y="52"/>
                          <a:pt x="230" y="57"/>
                        </a:cubicBezTo>
                        <a:cubicBezTo>
                          <a:pt x="234" y="59"/>
                          <a:pt x="237" y="61"/>
                          <a:pt x="239" y="62"/>
                        </a:cubicBezTo>
                        <a:cubicBezTo>
                          <a:pt x="241" y="64"/>
                          <a:pt x="242" y="64"/>
                          <a:pt x="242" y="64"/>
                        </a:cubicBezTo>
                        <a:cubicBezTo>
                          <a:pt x="243" y="63"/>
                          <a:pt x="243" y="63"/>
                          <a:pt x="243" y="63"/>
                        </a:cubicBezTo>
                        <a:cubicBezTo>
                          <a:pt x="242" y="64"/>
                          <a:pt x="242" y="64"/>
                          <a:pt x="242" y="64"/>
                        </a:cubicBezTo>
                        <a:cubicBezTo>
                          <a:pt x="242" y="64"/>
                          <a:pt x="243" y="65"/>
                          <a:pt x="244" y="66"/>
                        </a:cubicBezTo>
                        <a:cubicBezTo>
                          <a:pt x="249" y="71"/>
                          <a:pt x="261" y="84"/>
                          <a:pt x="272" y="97"/>
                        </a:cubicBezTo>
                        <a:cubicBezTo>
                          <a:pt x="278" y="104"/>
                          <a:pt x="284" y="111"/>
                          <a:pt x="288" y="118"/>
                        </a:cubicBezTo>
                        <a:cubicBezTo>
                          <a:pt x="293" y="124"/>
                          <a:pt x="296" y="130"/>
                          <a:pt x="298" y="135"/>
                        </a:cubicBezTo>
                        <a:cubicBezTo>
                          <a:pt x="298" y="138"/>
                          <a:pt x="299" y="140"/>
                          <a:pt x="299" y="142"/>
                        </a:cubicBezTo>
                        <a:cubicBezTo>
                          <a:pt x="299" y="146"/>
                          <a:pt x="298" y="148"/>
                          <a:pt x="297" y="149"/>
                        </a:cubicBezTo>
                        <a:cubicBezTo>
                          <a:pt x="295" y="150"/>
                          <a:pt x="293" y="151"/>
                          <a:pt x="290" y="151"/>
                        </a:cubicBezTo>
                        <a:cubicBezTo>
                          <a:pt x="284" y="151"/>
                          <a:pt x="275" y="148"/>
                          <a:pt x="265" y="141"/>
                        </a:cubicBezTo>
                        <a:cubicBezTo>
                          <a:pt x="264" y="143"/>
                          <a:pt x="264" y="143"/>
                          <a:pt x="264" y="143"/>
                        </a:cubicBezTo>
                        <a:cubicBezTo>
                          <a:pt x="265" y="142"/>
                          <a:pt x="265" y="142"/>
                          <a:pt x="265" y="142"/>
                        </a:cubicBezTo>
                        <a:cubicBezTo>
                          <a:pt x="213" y="91"/>
                          <a:pt x="213" y="91"/>
                          <a:pt x="213" y="91"/>
                        </a:cubicBezTo>
                        <a:cubicBezTo>
                          <a:pt x="213" y="90"/>
                          <a:pt x="213" y="90"/>
                          <a:pt x="213" y="90"/>
                        </a:cubicBezTo>
                        <a:cubicBezTo>
                          <a:pt x="213" y="90"/>
                          <a:pt x="197" y="79"/>
                          <a:pt x="179" y="68"/>
                        </a:cubicBezTo>
                        <a:cubicBezTo>
                          <a:pt x="170" y="62"/>
                          <a:pt x="160" y="56"/>
                          <a:pt x="151" y="52"/>
                        </a:cubicBezTo>
                        <a:cubicBezTo>
                          <a:pt x="147" y="50"/>
                          <a:pt x="143" y="48"/>
                          <a:pt x="139" y="46"/>
                        </a:cubicBezTo>
                        <a:cubicBezTo>
                          <a:pt x="136" y="45"/>
                          <a:pt x="132" y="44"/>
                          <a:pt x="130" y="44"/>
                        </a:cubicBezTo>
                        <a:cubicBezTo>
                          <a:pt x="129" y="44"/>
                          <a:pt x="129" y="44"/>
                          <a:pt x="129" y="44"/>
                        </a:cubicBezTo>
                        <a:cubicBezTo>
                          <a:pt x="129" y="44"/>
                          <a:pt x="129" y="44"/>
                          <a:pt x="129" y="44"/>
                        </a:cubicBezTo>
                        <a:cubicBezTo>
                          <a:pt x="129" y="44"/>
                          <a:pt x="116" y="47"/>
                          <a:pt x="102" y="50"/>
                        </a:cubicBezTo>
                        <a:cubicBezTo>
                          <a:pt x="95" y="52"/>
                          <a:pt x="88" y="53"/>
                          <a:pt x="82" y="55"/>
                        </a:cubicBezTo>
                        <a:cubicBezTo>
                          <a:pt x="76" y="56"/>
                          <a:pt x="71" y="58"/>
                          <a:pt x="68" y="58"/>
                        </a:cubicBezTo>
                        <a:cubicBezTo>
                          <a:pt x="67" y="59"/>
                          <a:pt x="66" y="59"/>
                          <a:pt x="65" y="60"/>
                        </a:cubicBezTo>
                        <a:cubicBezTo>
                          <a:pt x="61" y="62"/>
                          <a:pt x="54" y="67"/>
                          <a:pt x="47" y="71"/>
                        </a:cubicBezTo>
                        <a:cubicBezTo>
                          <a:pt x="39" y="75"/>
                          <a:pt x="31" y="79"/>
                          <a:pt x="24" y="79"/>
                        </a:cubicBezTo>
                        <a:cubicBezTo>
                          <a:pt x="19" y="79"/>
                          <a:pt x="15" y="77"/>
                          <a:pt x="12" y="74"/>
                        </a:cubicBezTo>
                        <a:cubicBezTo>
                          <a:pt x="8" y="70"/>
                          <a:pt x="6" y="64"/>
                          <a:pt x="4" y="55"/>
                        </a:cubicBezTo>
                        <a:cubicBezTo>
                          <a:pt x="2" y="55"/>
                          <a:pt x="2" y="55"/>
                          <a:pt x="2" y="55"/>
                        </a:cubicBezTo>
                        <a:cubicBezTo>
                          <a:pt x="4" y="56"/>
                          <a:pt x="4" y="56"/>
                          <a:pt x="4" y="56"/>
                        </a:cubicBezTo>
                        <a:cubicBezTo>
                          <a:pt x="2" y="55"/>
                          <a:pt x="2" y="55"/>
                          <a:pt x="2" y="55"/>
                        </a:cubicBezTo>
                        <a:cubicBezTo>
                          <a:pt x="0" y="55"/>
                          <a:pt x="0" y="55"/>
                          <a:pt x="0" y="55"/>
                        </a:cubicBezTo>
                        <a:cubicBezTo>
                          <a:pt x="2" y="65"/>
                          <a:pt x="5" y="72"/>
                          <a:pt x="9" y="76"/>
                        </a:cubicBezTo>
                        <a:cubicBezTo>
                          <a:pt x="13" y="81"/>
                          <a:pt x="18" y="83"/>
                          <a:pt x="24" y="83"/>
                        </a:cubicBezTo>
                        <a:cubicBezTo>
                          <a:pt x="33" y="83"/>
                          <a:pt x="43" y="78"/>
                          <a:pt x="52" y="73"/>
                        </a:cubicBezTo>
                        <a:cubicBezTo>
                          <a:pt x="56" y="70"/>
                          <a:pt x="60" y="68"/>
                          <a:pt x="63" y="66"/>
                        </a:cubicBezTo>
                        <a:cubicBezTo>
                          <a:pt x="65" y="65"/>
                          <a:pt x="66" y="64"/>
                          <a:pt x="67" y="63"/>
                        </a:cubicBezTo>
                        <a:cubicBezTo>
                          <a:pt x="68" y="63"/>
                          <a:pt x="69" y="62"/>
                          <a:pt x="70" y="62"/>
                        </a:cubicBezTo>
                        <a:cubicBezTo>
                          <a:pt x="72" y="61"/>
                          <a:pt x="77" y="60"/>
                          <a:pt x="83" y="59"/>
                        </a:cubicBezTo>
                        <a:cubicBezTo>
                          <a:pt x="92" y="57"/>
                          <a:pt x="104" y="54"/>
                          <a:pt x="113" y="52"/>
                        </a:cubicBezTo>
                        <a:cubicBezTo>
                          <a:pt x="123" y="49"/>
                          <a:pt x="130" y="48"/>
                          <a:pt x="130" y="48"/>
                        </a:cubicBezTo>
                        <a:cubicBezTo>
                          <a:pt x="130" y="46"/>
                          <a:pt x="130" y="46"/>
                          <a:pt x="130" y="46"/>
                        </a:cubicBezTo>
                        <a:cubicBezTo>
                          <a:pt x="129" y="48"/>
                          <a:pt x="129" y="48"/>
                          <a:pt x="129" y="48"/>
                        </a:cubicBezTo>
                        <a:cubicBezTo>
                          <a:pt x="132" y="48"/>
                          <a:pt x="134" y="49"/>
                          <a:pt x="138" y="50"/>
                        </a:cubicBezTo>
                        <a:cubicBezTo>
                          <a:pt x="150" y="55"/>
                          <a:pt x="168" y="66"/>
                          <a:pt x="183" y="75"/>
                        </a:cubicBezTo>
                        <a:cubicBezTo>
                          <a:pt x="191" y="80"/>
                          <a:pt x="198" y="85"/>
                          <a:pt x="203" y="88"/>
                        </a:cubicBezTo>
                        <a:cubicBezTo>
                          <a:pt x="205" y="90"/>
                          <a:pt x="207" y="91"/>
                          <a:pt x="208" y="92"/>
                        </a:cubicBezTo>
                        <a:cubicBezTo>
                          <a:pt x="210" y="93"/>
                          <a:pt x="210" y="94"/>
                          <a:pt x="210" y="94"/>
                        </a:cubicBezTo>
                        <a:cubicBezTo>
                          <a:pt x="212" y="92"/>
                          <a:pt x="212" y="92"/>
                          <a:pt x="212" y="92"/>
                        </a:cubicBezTo>
                        <a:cubicBezTo>
                          <a:pt x="210" y="94"/>
                          <a:pt x="210" y="94"/>
                          <a:pt x="210" y="94"/>
                        </a:cubicBezTo>
                        <a:cubicBezTo>
                          <a:pt x="262" y="144"/>
                          <a:pt x="262" y="144"/>
                          <a:pt x="262" y="144"/>
                        </a:cubicBezTo>
                        <a:cubicBezTo>
                          <a:pt x="263" y="145"/>
                          <a:pt x="263" y="145"/>
                          <a:pt x="263" y="145"/>
                        </a:cubicBezTo>
                        <a:cubicBezTo>
                          <a:pt x="273" y="152"/>
                          <a:pt x="282" y="155"/>
                          <a:pt x="290" y="155"/>
                        </a:cubicBezTo>
                        <a:cubicBezTo>
                          <a:pt x="294" y="155"/>
                          <a:pt x="297" y="154"/>
                          <a:pt x="299" y="152"/>
                        </a:cubicBezTo>
                        <a:cubicBezTo>
                          <a:pt x="302" y="150"/>
                          <a:pt x="303" y="146"/>
                          <a:pt x="303" y="142"/>
                        </a:cubicBezTo>
                        <a:cubicBezTo>
                          <a:pt x="303" y="140"/>
                          <a:pt x="302" y="137"/>
                          <a:pt x="301" y="133"/>
                        </a:cubicBezTo>
                        <a:cubicBezTo>
                          <a:pt x="299" y="128"/>
                          <a:pt x="295" y="120"/>
                          <a:pt x="289" y="113"/>
                        </a:cubicBezTo>
                        <a:cubicBezTo>
                          <a:pt x="272" y="89"/>
                          <a:pt x="245" y="61"/>
                          <a:pt x="245" y="61"/>
                        </a:cubicBezTo>
                        <a:cubicBezTo>
                          <a:pt x="244" y="61"/>
                          <a:pt x="244" y="61"/>
                          <a:pt x="244" y="61"/>
                        </a:cubicBezTo>
                        <a:cubicBezTo>
                          <a:pt x="244" y="61"/>
                          <a:pt x="244" y="61"/>
                          <a:pt x="244" y="61"/>
                        </a:cubicBezTo>
                        <a:cubicBezTo>
                          <a:pt x="244" y="61"/>
                          <a:pt x="226" y="49"/>
                          <a:pt x="203" y="35"/>
                        </a:cubicBezTo>
                        <a:cubicBezTo>
                          <a:pt x="180" y="21"/>
                          <a:pt x="151" y="6"/>
                          <a:pt x="128" y="1"/>
                        </a:cubicBezTo>
                        <a:cubicBezTo>
                          <a:pt x="125" y="0"/>
                          <a:pt x="121" y="0"/>
                          <a:pt x="117" y="0"/>
                        </a:cubicBezTo>
                        <a:cubicBezTo>
                          <a:pt x="94" y="0"/>
                          <a:pt x="65" y="13"/>
                          <a:pt x="42" y="27"/>
                        </a:cubicBezTo>
                        <a:cubicBezTo>
                          <a:pt x="19" y="40"/>
                          <a:pt x="1" y="53"/>
                          <a:pt x="1" y="53"/>
                        </a:cubicBezTo>
                        <a:cubicBezTo>
                          <a:pt x="0" y="54"/>
                          <a:pt x="0" y="54"/>
                          <a:pt x="0" y="54"/>
                        </a:cubicBezTo>
                        <a:cubicBezTo>
                          <a:pt x="0" y="55"/>
                          <a:pt x="0" y="55"/>
                          <a:pt x="0" y="55"/>
                        </a:cubicBezTo>
                        <a:lnTo>
                          <a:pt x="2" y="55"/>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6" name="Freeform 195"/>
                  <p:cNvSpPr>
                    <a:spLocks/>
                  </p:cNvSpPr>
                  <p:nvPr/>
                </p:nvSpPr>
                <p:spPr bwMode="gray">
                  <a:xfrm>
                    <a:off x="4704" y="2897"/>
                    <a:ext cx="161" cy="219"/>
                  </a:xfrm>
                  <a:custGeom>
                    <a:avLst/>
                    <a:gdLst/>
                    <a:ahLst/>
                    <a:cxnLst>
                      <a:cxn ang="0">
                        <a:pos x="285" y="264"/>
                      </a:cxn>
                      <a:cxn ang="0">
                        <a:pos x="187" y="85"/>
                      </a:cxn>
                      <a:cxn ang="0">
                        <a:pos x="234" y="128"/>
                      </a:cxn>
                      <a:cxn ang="0">
                        <a:pos x="249" y="106"/>
                      </a:cxn>
                      <a:cxn ang="0">
                        <a:pos x="199" y="40"/>
                      </a:cxn>
                      <a:cxn ang="0">
                        <a:pos x="246" y="98"/>
                      </a:cxn>
                      <a:cxn ang="0">
                        <a:pos x="289" y="65"/>
                      </a:cxn>
                      <a:cxn ang="0">
                        <a:pos x="324" y="136"/>
                      </a:cxn>
                      <a:cxn ang="0">
                        <a:pos x="367" y="197"/>
                      </a:cxn>
                      <a:cxn ang="0">
                        <a:pos x="306" y="26"/>
                      </a:cxn>
                      <a:cxn ang="0">
                        <a:pos x="102" y="37"/>
                      </a:cxn>
                      <a:cxn ang="0">
                        <a:pos x="67" y="99"/>
                      </a:cxn>
                      <a:cxn ang="0">
                        <a:pos x="96" y="244"/>
                      </a:cxn>
                      <a:cxn ang="0">
                        <a:pos x="66" y="350"/>
                      </a:cxn>
                      <a:cxn ang="0">
                        <a:pos x="0" y="445"/>
                      </a:cxn>
                      <a:cxn ang="0">
                        <a:pos x="90" y="515"/>
                      </a:cxn>
                      <a:cxn ang="0">
                        <a:pos x="230" y="539"/>
                      </a:cxn>
                      <a:cxn ang="0">
                        <a:pos x="304" y="407"/>
                      </a:cxn>
                      <a:cxn ang="0">
                        <a:pos x="373" y="330"/>
                      </a:cxn>
                      <a:cxn ang="0">
                        <a:pos x="365" y="236"/>
                      </a:cxn>
                    </a:cxnLst>
                    <a:rect l="0" t="0" r="r" b="b"/>
                    <a:pathLst>
                      <a:path w="397" h="539">
                        <a:moveTo>
                          <a:pt x="285" y="264"/>
                        </a:moveTo>
                        <a:cubicBezTo>
                          <a:pt x="270" y="141"/>
                          <a:pt x="187" y="85"/>
                          <a:pt x="187" y="85"/>
                        </a:cubicBezTo>
                        <a:cubicBezTo>
                          <a:pt x="212" y="104"/>
                          <a:pt x="225" y="124"/>
                          <a:pt x="234" y="128"/>
                        </a:cubicBezTo>
                        <a:cubicBezTo>
                          <a:pt x="248" y="134"/>
                          <a:pt x="253" y="119"/>
                          <a:pt x="249" y="106"/>
                        </a:cubicBezTo>
                        <a:cubicBezTo>
                          <a:pt x="239" y="80"/>
                          <a:pt x="199" y="40"/>
                          <a:pt x="199" y="40"/>
                        </a:cubicBezTo>
                        <a:cubicBezTo>
                          <a:pt x="211" y="52"/>
                          <a:pt x="246" y="98"/>
                          <a:pt x="246" y="98"/>
                        </a:cubicBezTo>
                        <a:cubicBezTo>
                          <a:pt x="278" y="121"/>
                          <a:pt x="289" y="65"/>
                          <a:pt x="289" y="65"/>
                        </a:cubicBezTo>
                        <a:cubicBezTo>
                          <a:pt x="286" y="140"/>
                          <a:pt x="324" y="136"/>
                          <a:pt x="324" y="136"/>
                        </a:cubicBezTo>
                        <a:cubicBezTo>
                          <a:pt x="331" y="259"/>
                          <a:pt x="367" y="197"/>
                          <a:pt x="367" y="197"/>
                        </a:cubicBezTo>
                        <a:cubicBezTo>
                          <a:pt x="397" y="79"/>
                          <a:pt x="306" y="26"/>
                          <a:pt x="306" y="26"/>
                        </a:cubicBezTo>
                        <a:cubicBezTo>
                          <a:pt x="259" y="0"/>
                          <a:pt x="122" y="24"/>
                          <a:pt x="102" y="37"/>
                        </a:cubicBezTo>
                        <a:cubicBezTo>
                          <a:pt x="82" y="51"/>
                          <a:pt x="67" y="99"/>
                          <a:pt x="67" y="99"/>
                        </a:cubicBezTo>
                        <a:cubicBezTo>
                          <a:pt x="96" y="244"/>
                          <a:pt x="96" y="244"/>
                          <a:pt x="96" y="244"/>
                        </a:cubicBezTo>
                        <a:cubicBezTo>
                          <a:pt x="105" y="306"/>
                          <a:pt x="81" y="335"/>
                          <a:pt x="66" y="350"/>
                        </a:cubicBezTo>
                        <a:cubicBezTo>
                          <a:pt x="47" y="369"/>
                          <a:pt x="0" y="445"/>
                          <a:pt x="0" y="445"/>
                        </a:cubicBezTo>
                        <a:cubicBezTo>
                          <a:pt x="29" y="458"/>
                          <a:pt x="90" y="515"/>
                          <a:pt x="90" y="515"/>
                        </a:cubicBezTo>
                        <a:cubicBezTo>
                          <a:pt x="131" y="500"/>
                          <a:pt x="230" y="539"/>
                          <a:pt x="230" y="539"/>
                        </a:cubicBezTo>
                        <a:cubicBezTo>
                          <a:pt x="304" y="407"/>
                          <a:pt x="304" y="407"/>
                          <a:pt x="304" y="407"/>
                        </a:cubicBezTo>
                        <a:cubicBezTo>
                          <a:pt x="353" y="418"/>
                          <a:pt x="373" y="330"/>
                          <a:pt x="373" y="330"/>
                        </a:cubicBezTo>
                        <a:cubicBezTo>
                          <a:pt x="373" y="330"/>
                          <a:pt x="391" y="288"/>
                          <a:pt x="365" y="236"/>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7" name="Freeform 196"/>
                  <p:cNvSpPr>
                    <a:spLocks/>
                  </p:cNvSpPr>
                  <p:nvPr/>
                </p:nvSpPr>
                <p:spPr bwMode="gray">
                  <a:xfrm>
                    <a:off x="4703" y="2902"/>
                    <a:ext cx="155" cy="215"/>
                  </a:xfrm>
                  <a:custGeom>
                    <a:avLst/>
                    <a:gdLst/>
                    <a:ahLst/>
                    <a:cxnLst>
                      <a:cxn ang="0">
                        <a:pos x="190" y="71"/>
                      </a:cxn>
                      <a:cxn ang="0">
                        <a:pos x="227" y="112"/>
                      </a:cxn>
                      <a:cxn ang="0">
                        <a:pos x="251" y="115"/>
                      </a:cxn>
                      <a:cxn ang="0">
                        <a:pos x="224" y="50"/>
                      </a:cxn>
                      <a:cxn ang="0">
                        <a:pos x="228" y="63"/>
                      </a:cxn>
                      <a:cxn ang="0">
                        <a:pos x="247" y="87"/>
                      </a:cxn>
                      <a:cxn ang="0">
                        <a:pos x="278" y="87"/>
                      </a:cxn>
                      <a:cxn ang="0">
                        <a:pos x="291" y="53"/>
                      </a:cxn>
                      <a:cxn ang="0">
                        <a:pos x="304" y="116"/>
                      </a:cxn>
                      <a:cxn ang="0">
                        <a:pos x="326" y="124"/>
                      </a:cxn>
                      <a:cxn ang="0">
                        <a:pos x="341" y="198"/>
                      </a:cxn>
                      <a:cxn ang="0">
                        <a:pos x="371" y="186"/>
                      </a:cxn>
                      <a:cxn ang="0">
                        <a:pos x="377" y="139"/>
                      </a:cxn>
                      <a:cxn ang="0">
                        <a:pos x="241" y="0"/>
                      </a:cxn>
                      <a:cxn ang="0">
                        <a:pos x="103" y="24"/>
                      </a:cxn>
                      <a:cxn ang="0">
                        <a:pos x="66" y="87"/>
                      </a:cxn>
                      <a:cxn ang="0">
                        <a:pos x="96" y="232"/>
                      </a:cxn>
                      <a:cxn ang="0">
                        <a:pos x="48" y="360"/>
                      </a:cxn>
                      <a:cxn ang="0">
                        <a:pos x="2" y="435"/>
                      </a:cxn>
                      <a:cxn ang="0">
                        <a:pos x="85" y="499"/>
                      </a:cxn>
                      <a:cxn ang="0">
                        <a:pos x="93" y="505"/>
                      </a:cxn>
                      <a:cxn ang="0">
                        <a:pos x="220" y="524"/>
                      </a:cxn>
                      <a:cxn ang="0">
                        <a:pos x="233" y="529"/>
                      </a:cxn>
                      <a:cxn ang="0">
                        <a:pos x="305" y="397"/>
                      </a:cxn>
                      <a:cxn ang="0">
                        <a:pos x="369" y="343"/>
                      </a:cxn>
                      <a:cxn ang="0">
                        <a:pos x="377" y="318"/>
                      </a:cxn>
                      <a:cxn ang="0">
                        <a:pos x="365" y="225"/>
                      </a:cxn>
                      <a:cxn ang="0">
                        <a:pos x="374" y="314"/>
                      </a:cxn>
                      <a:cxn ang="0">
                        <a:pos x="373" y="317"/>
                      </a:cxn>
                      <a:cxn ang="0">
                        <a:pos x="373" y="318"/>
                      </a:cxn>
                      <a:cxn ang="0">
                        <a:pos x="314" y="394"/>
                      </a:cxn>
                      <a:cxn ang="0">
                        <a:pos x="230" y="526"/>
                      </a:cxn>
                      <a:cxn ang="0">
                        <a:pos x="192" y="511"/>
                      </a:cxn>
                      <a:cxn ang="0">
                        <a:pos x="92" y="503"/>
                      </a:cxn>
                      <a:cxn ang="0">
                        <a:pos x="29" y="448"/>
                      </a:cxn>
                      <a:cxn ang="0">
                        <a:pos x="4" y="434"/>
                      </a:cxn>
                      <a:cxn ang="0">
                        <a:pos x="70" y="339"/>
                      </a:cxn>
                      <a:cxn ang="0">
                        <a:pos x="100" y="232"/>
                      </a:cxn>
                      <a:cxn ang="0">
                        <a:pos x="70" y="88"/>
                      </a:cxn>
                      <a:cxn ang="0">
                        <a:pos x="105" y="27"/>
                      </a:cxn>
                      <a:cxn ang="0">
                        <a:pos x="307" y="16"/>
                      </a:cxn>
                      <a:cxn ang="0">
                        <a:pos x="373" y="139"/>
                      </a:cxn>
                      <a:cxn ang="0">
                        <a:pos x="367" y="184"/>
                      </a:cxn>
                      <a:cxn ang="0">
                        <a:pos x="356" y="196"/>
                      </a:cxn>
                      <a:cxn ang="0">
                        <a:pos x="334" y="174"/>
                      </a:cxn>
                      <a:cxn ang="0">
                        <a:pos x="325" y="122"/>
                      </a:cxn>
                      <a:cxn ang="0">
                        <a:pos x="307" y="113"/>
                      </a:cxn>
                      <a:cxn ang="0">
                        <a:pos x="289" y="53"/>
                      </a:cxn>
                      <a:cxn ang="0">
                        <a:pos x="274" y="85"/>
                      </a:cxn>
                      <a:cxn ang="0">
                        <a:pos x="248" y="86"/>
                      </a:cxn>
                      <a:cxn ang="0">
                        <a:pos x="203" y="27"/>
                      </a:cxn>
                      <a:cxn ang="0">
                        <a:pos x="225" y="58"/>
                      </a:cxn>
                      <a:cxn ang="0">
                        <a:pos x="248" y="112"/>
                      </a:cxn>
                      <a:cxn ang="0">
                        <a:pos x="230" y="109"/>
                      </a:cxn>
                      <a:cxn ang="0">
                        <a:pos x="188" y="75"/>
                      </a:cxn>
                      <a:cxn ang="0">
                        <a:pos x="289" y="251"/>
                      </a:cxn>
                    </a:cxnLst>
                    <a:rect l="0" t="0" r="r" b="b"/>
                    <a:pathLst>
                      <a:path w="383" h="529">
                        <a:moveTo>
                          <a:pt x="289" y="251"/>
                        </a:moveTo>
                        <a:cubicBezTo>
                          <a:pt x="281" y="190"/>
                          <a:pt x="257" y="145"/>
                          <a:pt x="234" y="115"/>
                        </a:cubicBezTo>
                        <a:cubicBezTo>
                          <a:pt x="211" y="86"/>
                          <a:pt x="190" y="72"/>
                          <a:pt x="190" y="71"/>
                        </a:cubicBezTo>
                        <a:cubicBezTo>
                          <a:pt x="188" y="75"/>
                          <a:pt x="188" y="75"/>
                          <a:pt x="188" y="75"/>
                        </a:cubicBezTo>
                        <a:cubicBezTo>
                          <a:pt x="200" y="84"/>
                          <a:pt x="210" y="94"/>
                          <a:pt x="217" y="102"/>
                        </a:cubicBezTo>
                        <a:cubicBezTo>
                          <a:pt x="221" y="106"/>
                          <a:pt x="224" y="109"/>
                          <a:pt x="227" y="112"/>
                        </a:cubicBezTo>
                        <a:cubicBezTo>
                          <a:pt x="230" y="115"/>
                          <a:pt x="233" y="117"/>
                          <a:pt x="235" y="118"/>
                        </a:cubicBezTo>
                        <a:cubicBezTo>
                          <a:pt x="238" y="119"/>
                          <a:pt x="240" y="120"/>
                          <a:pt x="242" y="120"/>
                        </a:cubicBezTo>
                        <a:cubicBezTo>
                          <a:pt x="246" y="120"/>
                          <a:pt x="249" y="118"/>
                          <a:pt x="251" y="115"/>
                        </a:cubicBezTo>
                        <a:cubicBezTo>
                          <a:pt x="253" y="112"/>
                          <a:pt x="254" y="108"/>
                          <a:pt x="254" y="103"/>
                        </a:cubicBezTo>
                        <a:cubicBezTo>
                          <a:pt x="254" y="100"/>
                          <a:pt x="254" y="97"/>
                          <a:pt x="252" y="93"/>
                        </a:cubicBezTo>
                        <a:cubicBezTo>
                          <a:pt x="247" y="80"/>
                          <a:pt x="235" y="64"/>
                          <a:pt x="224" y="50"/>
                        </a:cubicBezTo>
                        <a:cubicBezTo>
                          <a:pt x="213" y="37"/>
                          <a:pt x="203" y="27"/>
                          <a:pt x="203" y="27"/>
                        </a:cubicBezTo>
                        <a:cubicBezTo>
                          <a:pt x="200" y="30"/>
                          <a:pt x="200" y="30"/>
                          <a:pt x="200" y="30"/>
                        </a:cubicBezTo>
                        <a:cubicBezTo>
                          <a:pt x="206" y="36"/>
                          <a:pt x="218" y="50"/>
                          <a:pt x="228" y="63"/>
                        </a:cubicBezTo>
                        <a:cubicBezTo>
                          <a:pt x="233" y="69"/>
                          <a:pt x="238" y="75"/>
                          <a:pt x="241" y="80"/>
                        </a:cubicBezTo>
                        <a:cubicBezTo>
                          <a:pt x="245" y="84"/>
                          <a:pt x="247" y="87"/>
                          <a:pt x="247" y="87"/>
                        </a:cubicBezTo>
                        <a:cubicBezTo>
                          <a:pt x="247" y="87"/>
                          <a:pt x="247" y="87"/>
                          <a:pt x="247" y="87"/>
                        </a:cubicBezTo>
                        <a:cubicBezTo>
                          <a:pt x="247" y="87"/>
                          <a:pt x="247" y="87"/>
                          <a:pt x="247" y="87"/>
                        </a:cubicBezTo>
                        <a:cubicBezTo>
                          <a:pt x="253" y="92"/>
                          <a:pt x="258" y="93"/>
                          <a:pt x="263" y="93"/>
                        </a:cubicBezTo>
                        <a:cubicBezTo>
                          <a:pt x="269" y="93"/>
                          <a:pt x="274" y="91"/>
                          <a:pt x="278" y="87"/>
                        </a:cubicBezTo>
                        <a:cubicBezTo>
                          <a:pt x="283" y="81"/>
                          <a:pt x="287" y="73"/>
                          <a:pt x="289" y="66"/>
                        </a:cubicBezTo>
                        <a:cubicBezTo>
                          <a:pt x="292" y="59"/>
                          <a:pt x="293" y="53"/>
                          <a:pt x="293" y="53"/>
                        </a:cubicBezTo>
                        <a:cubicBezTo>
                          <a:pt x="291" y="53"/>
                          <a:pt x="291" y="53"/>
                          <a:pt x="291" y="53"/>
                        </a:cubicBezTo>
                        <a:cubicBezTo>
                          <a:pt x="289" y="53"/>
                          <a:pt x="289" y="53"/>
                          <a:pt x="289" y="53"/>
                        </a:cubicBezTo>
                        <a:cubicBezTo>
                          <a:pt x="289" y="55"/>
                          <a:pt x="289" y="58"/>
                          <a:pt x="289" y="60"/>
                        </a:cubicBezTo>
                        <a:cubicBezTo>
                          <a:pt x="289" y="91"/>
                          <a:pt x="296" y="107"/>
                          <a:pt x="304" y="116"/>
                        </a:cubicBezTo>
                        <a:cubicBezTo>
                          <a:pt x="312" y="125"/>
                          <a:pt x="321" y="126"/>
                          <a:pt x="324" y="126"/>
                        </a:cubicBezTo>
                        <a:cubicBezTo>
                          <a:pt x="325" y="126"/>
                          <a:pt x="326" y="126"/>
                          <a:pt x="326" y="126"/>
                        </a:cubicBezTo>
                        <a:cubicBezTo>
                          <a:pt x="326" y="124"/>
                          <a:pt x="326" y="124"/>
                          <a:pt x="326" y="124"/>
                        </a:cubicBezTo>
                        <a:cubicBezTo>
                          <a:pt x="324" y="124"/>
                          <a:pt x="324" y="124"/>
                          <a:pt x="324" y="124"/>
                        </a:cubicBezTo>
                        <a:cubicBezTo>
                          <a:pt x="325" y="155"/>
                          <a:pt x="329" y="174"/>
                          <a:pt x="334" y="186"/>
                        </a:cubicBezTo>
                        <a:cubicBezTo>
                          <a:pt x="336" y="192"/>
                          <a:pt x="338" y="196"/>
                          <a:pt x="341" y="198"/>
                        </a:cubicBezTo>
                        <a:cubicBezTo>
                          <a:pt x="344" y="201"/>
                          <a:pt x="347" y="202"/>
                          <a:pt x="350" y="202"/>
                        </a:cubicBezTo>
                        <a:cubicBezTo>
                          <a:pt x="353" y="202"/>
                          <a:pt x="356" y="201"/>
                          <a:pt x="358" y="199"/>
                        </a:cubicBezTo>
                        <a:cubicBezTo>
                          <a:pt x="365" y="195"/>
                          <a:pt x="371" y="186"/>
                          <a:pt x="371" y="186"/>
                        </a:cubicBezTo>
                        <a:cubicBezTo>
                          <a:pt x="371" y="185"/>
                          <a:pt x="371" y="185"/>
                          <a:pt x="371" y="185"/>
                        </a:cubicBezTo>
                        <a:cubicBezTo>
                          <a:pt x="371" y="185"/>
                          <a:pt x="371" y="185"/>
                          <a:pt x="371" y="185"/>
                        </a:cubicBezTo>
                        <a:cubicBezTo>
                          <a:pt x="375" y="168"/>
                          <a:pt x="377" y="153"/>
                          <a:pt x="377" y="139"/>
                        </a:cubicBezTo>
                        <a:cubicBezTo>
                          <a:pt x="377" y="95"/>
                          <a:pt x="360" y="64"/>
                          <a:pt x="343" y="43"/>
                        </a:cubicBezTo>
                        <a:cubicBezTo>
                          <a:pt x="326" y="22"/>
                          <a:pt x="309" y="12"/>
                          <a:pt x="309" y="12"/>
                        </a:cubicBezTo>
                        <a:cubicBezTo>
                          <a:pt x="293" y="3"/>
                          <a:pt x="268" y="0"/>
                          <a:pt x="241" y="0"/>
                        </a:cubicBezTo>
                        <a:cubicBezTo>
                          <a:pt x="213" y="0"/>
                          <a:pt x="182" y="4"/>
                          <a:pt x="156" y="8"/>
                        </a:cubicBezTo>
                        <a:cubicBezTo>
                          <a:pt x="143" y="11"/>
                          <a:pt x="132" y="13"/>
                          <a:pt x="123" y="16"/>
                        </a:cubicBezTo>
                        <a:cubicBezTo>
                          <a:pt x="114" y="19"/>
                          <a:pt x="107" y="21"/>
                          <a:pt x="103" y="24"/>
                        </a:cubicBezTo>
                        <a:cubicBezTo>
                          <a:pt x="93" y="31"/>
                          <a:pt x="84" y="47"/>
                          <a:pt x="77" y="61"/>
                        </a:cubicBezTo>
                        <a:cubicBezTo>
                          <a:pt x="71" y="74"/>
                          <a:pt x="67" y="87"/>
                          <a:pt x="67" y="87"/>
                        </a:cubicBezTo>
                        <a:cubicBezTo>
                          <a:pt x="66" y="87"/>
                          <a:pt x="66" y="87"/>
                          <a:pt x="66" y="87"/>
                        </a:cubicBezTo>
                        <a:cubicBezTo>
                          <a:pt x="96" y="233"/>
                          <a:pt x="96" y="233"/>
                          <a:pt x="96" y="233"/>
                        </a:cubicBezTo>
                        <a:cubicBezTo>
                          <a:pt x="98" y="232"/>
                          <a:pt x="98" y="232"/>
                          <a:pt x="98" y="232"/>
                        </a:cubicBezTo>
                        <a:cubicBezTo>
                          <a:pt x="96" y="232"/>
                          <a:pt x="96" y="232"/>
                          <a:pt x="96" y="232"/>
                        </a:cubicBezTo>
                        <a:cubicBezTo>
                          <a:pt x="97" y="242"/>
                          <a:pt x="98" y="251"/>
                          <a:pt x="98" y="259"/>
                        </a:cubicBezTo>
                        <a:cubicBezTo>
                          <a:pt x="98" y="302"/>
                          <a:pt x="79" y="324"/>
                          <a:pt x="67" y="336"/>
                        </a:cubicBezTo>
                        <a:cubicBezTo>
                          <a:pt x="62" y="341"/>
                          <a:pt x="55" y="350"/>
                          <a:pt x="48" y="360"/>
                        </a:cubicBezTo>
                        <a:cubicBezTo>
                          <a:pt x="27" y="389"/>
                          <a:pt x="1" y="432"/>
                          <a:pt x="1" y="432"/>
                        </a:cubicBezTo>
                        <a:cubicBezTo>
                          <a:pt x="0" y="434"/>
                          <a:pt x="0" y="434"/>
                          <a:pt x="0" y="434"/>
                        </a:cubicBezTo>
                        <a:cubicBezTo>
                          <a:pt x="2" y="435"/>
                          <a:pt x="2" y="435"/>
                          <a:pt x="2" y="435"/>
                        </a:cubicBezTo>
                        <a:cubicBezTo>
                          <a:pt x="8" y="438"/>
                          <a:pt x="17" y="444"/>
                          <a:pt x="27" y="451"/>
                        </a:cubicBezTo>
                        <a:cubicBezTo>
                          <a:pt x="42" y="462"/>
                          <a:pt x="57" y="475"/>
                          <a:pt x="70" y="486"/>
                        </a:cubicBezTo>
                        <a:cubicBezTo>
                          <a:pt x="76" y="491"/>
                          <a:pt x="81" y="496"/>
                          <a:pt x="85" y="499"/>
                        </a:cubicBezTo>
                        <a:cubicBezTo>
                          <a:pt x="89" y="503"/>
                          <a:pt x="91" y="505"/>
                          <a:pt x="91" y="505"/>
                        </a:cubicBezTo>
                        <a:cubicBezTo>
                          <a:pt x="92" y="506"/>
                          <a:pt x="92" y="506"/>
                          <a:pt x="92" y="506"/>
                        </a:cubicBezTo>
                        <a:cubicBezTo>
                          <a:pt x="93" y="505"/>
                          <a:pt x="93" y="505"/>
                          <a:pt x="93" y="505"/>
                        </a:cubicBezTo>
                        <a:cubicBezTo>
                          <a:pt x="99" y="503"/>
                          <a:pt x="107" y="502"/>
                          <a:pt x="117" y="502"/>
                        </a:cubicBezTo>
                        <a:cubicBezTo>
                          <a:pt x="139" y="502"/>
                          <a:pt x="168" y="508"/>
                          <a:pt x="191" y="515"/>
                        </a:cubicBezTo>
                        <a:cubicBezTo>
                          <a:pt x="202" y="518"/>
                          <a:pt x="212" y="522"/>
                          <a:pt x="220" y="524"/>
                        </a:cubicBezTo>
                        <a:cubicBezTo>
                          <a:pt x="223" y="525"/>
                          <a:pt x="226" y="527"/>
                          <a:pt x="228" y="527"/>
                        </a:cubicBezTo>
                        <a:cubicBezTo>
                          <a:pt x="230" y="528"/>
                          <a:pt x="231" y="528"/>
                          <a:pt x="231" y="528"/>
                        </a:cubicBezTo>
                        <a:cubicBezTo>
                          <a:pt x="233" y="529"/>
                          <a:pt x="233" y="529"/>
                          <a:pt x="233" y="529"/>
                        </a:cubicBezTo>
                        <a:cubicBezTo>
                          <a:pt x="307" y="396"/>
                          <a:pt x="307" y="396"/>
                          <a:pt x="307" y="396"/>
                        </a:cubicBezTo>
                        <a:cubicBezTo>
                          <a:pt x="306" y="395"/>
                          <a:pt x="306" y="395"/>
                          <a:pt x="306" y="395"/>
                        </a:cubicBezTo>
                        <a:cubicBezTo>
                          <a:pt x="305" y="397"/>
                          <a:pt x="305" y="397"/>
                          <a:pt x="305" y="397"/>
                        </a:cubicBezTo>
                        <a:cubicBezTo>
                          <a:pt x="308" y="397"/>
                          <a:pt x="311" y="398"/>
                          <a:pt x="314" y="398"/>
                        </a:cubicBezTo>
                        <a:cubicBezTo>
                          <a:pt x="325" y="398"/>
                          <a:pt x="335" y="393"/>
                          <a:pt x="343" y="385"/>
                        </a:cubicBezTo>
                        <a:cubicBezTo>
                          <a:pt x="355" y="374"/>
                          <a:pt x="363" y="357"/>
                          <a:pt x="369" y="343"/>
                        </a:cubicBezTo>
                        <a:cubicBezTo>
                          <a:pt x="374" y="329"/>
                          <a:pt x="377" y="318"/>
                          <a:pt x="377" y="318"/>
                        </a:cubicBezTo>
                        <a:cubicBezTo>
                          <a:pt x="375" y="318"/>
                          <a:pt x="375" y="318"/>
                          <a:pt x="375" y="318"/>
                        </a:cubicBezTo>
                        <a:cubicBezTo>
                          <a:pt x="377" y="318"/>
                          <a:pt x="377" y="318"/>
                          <a:pt x="377" y="318"/>
                        </a:cubicBezTo>
                        <a:cubicBezTo>
                          <a:pt x="377" y="318"/>
                          <a:pt x="383" y="304"/>
                          <a:pt x="383" y="281"/>
                        </a:cubicBezTo>
                        <a:cubicBezTo>
                          <a:pt x="383" y="265"/>
                          <a:pt x="380" y="245"/>
                          <a:pt x="369" y="223"/>
                        </a:cubicBezTo>
                        <a:cubicBezTo>
                          <a:pt x="365" y="225"/>
                          <a:pt x="365" y="225"/>
                          <a:pt x="365" y="225"/>
                        </a:cubicBezTo>
                        <a:cubicBezTo>
                          <a:pt x="376" y="246"/>
                          <a:pt x="379" y="266"/>
                          <a:pt x="379" y="281"/>
                        </a:cubicBezTo>
                        <a:cubicBezTo>
                          <a:pt x="379" y="292"/>
                          <a:pt x="377" y="301"/>
                          <a:pt x="376" y="307"/>
                        </a:cubicBezTo>
                        <a:cubicBezTo>
                          <a:pt x="375" y="310"/>
                          <a:pt x="375" y="313"/>
                          <a:pt x="374" y="314"/>
                        </a:cubicBezTo>
                        <a:cubicBezTo>
                          <a:pt x="374" y="315"/>
                          <a:pt x="373" y="316"/>
                          <a:pt x="373" y="316"/>
                        </a:cubicBezTo>
                        <a:cubicBezTo>
                          <a:pt x="373" y="317"/>
                          <a:pt x="373" y="317"/>
                          <a:pt x="373" y="317"/>
                        </a:cubicBezTo>
                        <a:cubicBezTo>
                          <a:pt x="373" y="317"/>
                          <a:pt x="373" y="317"/>
                          <a:pt x="373" y="317"/>
                        </a:cubicBezTo>
                        <a:cubicBezTo>
                          <a:pt x="373" y="317"/>
                          <a:pt x="373" y="317"/>
                          <a:pt x="373" y="317"/>
                        </a:cubicBezTo>
                        <a:cubicBezTo>
                          <a:pt x="373" y="317"/>
                          <a:pt x="373" y="317"/>
                          <a:pt x="373" y="317"/>
                        </a:cubicBezTo>
                        <a:cubicBezTo>
                          <a:pt x="373" y="317"/>
                          <a:pt x="373" y="317"/>
                          <a:pt x="373" y="318"/>
                        </a:cubicBezTo>
                        <a:cubicBezTo>
                          <a:pt x="372" y="322"/>
                          <a:pt x="367" y="341"/>
                          <a:pt x="357" y="359"/>
                        </a:cubicBezTo>
                        <a:cubicBezTo>
                          <a:pt x="352" y="368"/>
                          <a:pt x="346" y="377"/>
                          <a:pt x="339" y="383"/>
                        </a:cubicBezTo>
                        <a:cubicBezTo>
                          <a:pt x="332" y="390"/>
                          <a:pt x="323" y="394"/>
                          <a:pt x="314" y="394"/>
                        </a:cubicBezTo>
                        <a:cubicBezTo>
                          <a:pt x="311" y="394"/>
                          <a:pt x="309" y="393"/>
                          <a:pt x="306" y="393"/>
                        </a:cubicBezTo>
                        <a:cubicBezTo>
                          <a:pt x="305" y="393"/>
                          <a:pt x="305" y="393"/>
                          <a:pt x="305" y="393"/>
                        </a:cubicBezTo>
                        <a:cubicBezTo>
                          <a:pt x="230" y="526"/>
                          <a:pt x="230" y="526"/>
                          <a:pt x="230" y="526"/>
                        </a:cubicBezTo>
                        <a:cubicBezTo>
                          <a:pt x="232" y="527"/>
                          <a:pt x="232" y="527"/>
                          <a:pt x="232" y="527"/>
                        </a:cubicBezTo>
                        <a:cubicBezTo>
                          <a:pt x="232" y="525"/>
                          <a:pt x="232" y="525"/>
                          <a:pt x="232" y="525"/>
                        </a:cubicBezTo>
                        <a:cubicBezTo>
                          <a:pt x="232" y="525"/>
                          <a:pt x="215" y="518"/>
                          <a:pt x="192" y="511"/>
                        </a:cubicBezTo>
                        <a:cubicBezTo>
                          <a:pt x="169" y="505"/>
                          <a:pt x="140" y="498"/>
                          <a:pt x="117" y="498"/>
                        </a:cubicBezTo>
                        <a:cubicBezTo>
                          <a:pt x="107" y="498"/>
                          <a:pt x="98" y="499"/>
                          <a:pt x="91" y="502"/>
                        </a:cubicBezTo>
                        <a:cubicBezTo>
                          <a:pt x="92" y="503"/>
                          <a:pt x="92" y="503"/>
                          <a:pt x="92" y="503"/>
                        </a:cubicBezTo>
                        <a:cubicBezTo>
                          <a:pt x="93" y="502"/>
                          <a:pt x="93" y="502"/>
                          <a:pt x="93" y="502"/>
                        </a:cubicBezTo>
                        <a:cubicBezTo>
                          <a:pt x="93" y="502"/>
                          <a:pt x="78" y="488"/>
                          <a:pt x="59" y="471"/>
                        </a:cubicBezTo>
                        <a:cubicBezTo>
                          <a:pt x="50" y="463"/>
                          <a:pt x="39" y="455"/>
                          <a:pt x="29" y="448"/>
                        </a:cubicBezTo>
                        <a:cubicBezTo>
                          <a:pt x="20" y="441"/>
                          <a:pt x="11" y="435"/>
                          <a:pt x="3" y="431"/>
                        </a:cubicBezTo>
                        <a:cubicBezTo>
                          <a:pt x="2" y="433"/>
                          <a:pt x="2" y="433"/>
                          <a:pt x="2" y="433"/>
                        </a:cubicBezTo>
                        <a:cubicBezTo>
                          <a:pt x="4" y="434"/>
                          <a:pt x="4" y="434"/>
                          <a:pt x="4" y="434"/>
                        </a:cubicBezTo>
                        <a:cubicBezTo>
                          <a:pt x="4" y="434"/>
                          <a:pt x="5" y="433"/>
                          <a:pt x="6" y="431"/>
                        </a:cubicBezTo>
                        <a:cubicBezTo>
                          <a:pt x="11" y="424"/>
                          <a:pt x="23" y="405"/>
                          <a:pt x="35" y="386"/>
                        </a:cubicBezTo>
                        <a:cubicBezTo>
                          <a:pt x="48" y="367"/>
                          <a:pt x="62" y="347"/>
                          <a:pt x="70" y="339"/>
                        </a:cubicBezTo>
                        <a:cubicBezTo>
                          <a:pt x="82" y="326"/>
                          <a:pt x="102" y="303"/>
                          <a:pt x="102" y="259"/>
                        </a:cubicBezTo>
                        <a:cubicBezTo>
                          <a:pt x="102" y="251"/>
                          <a:pt x="101" y="242"/>
                          <a:pt x="100" y="232"/>
                        </a:cubicBezTo>
                        <a:cubicBezTo>
                          <a:pt x="100" y="232"/>
                          <a:pt x="100" y="232"/>
                          <a:pt x="100" y="232"/>
                        </a:cubicBezTo>
                        <a:cubicBezTo>
                          <a:pt x="70" y="87"/>
                          <a:pt x="70" y="87"/>
                          <a:pt x="70" y="87"/>
                        </a:cubicBezTo>
                        <a:cubicBezTo>
                          <a:pt x="69" y="87"/>
                          <a:pt x="69" y="87"/>
                          <a:pt x="69" y="87"/>
                        </a:cubicBezTo>
                        <a:cubicBezTo>
                          <a:pt x="70" y="88"/>
                          <a:pt x="70" y="88"/>
                          <a:pt x="70" y="88"/>
                        </a:cubicBezTo>
                        <a:cubicBezTo>
                          <a:pt x="70" y="88"/>
                          <a:pt x="71" y="87"/>
                          <a:pt x="71" y="86"/>
                        </a:cubicBezTo>
                        <a:cubicBezTo>
                          <a:pt x="73" y="81"/>
                          <a:pt x="77" y="69"/>
                          <a:pt x="83" y="57"/>
                        </a:cubicBezTo>
                        <a:cubicBezTo>
                          <a:pt x="89" y="45"/>
                          <a:pt x="97" y="33"/>
                          <a:pt x="105" y="27"/>
                        </a:cubicBezTo>
                        <a:cubicBezTo>
                          <a:pt x="108" y="25"/>
                          <a:pt x="115" y="22"/>
                          <a:pt x="124" y="20"/>
                        </a:cubicBezTo>
                        <a:cubicBezTo>
                          <a:pt x="151" y="12"/>
                          <a:pt x="199" y="4"/>
                          <a:pt x="241" y="4"/>
                        </a:cubicBezTo>
                        <a:cubicBezTo>
                          <a:pt x="268" y="4"/>
                          <a:pt x="292" y="8"/>
                          <a:pt x="307" y="16"/>
                        </a:cubicBezTo>
                        <a:cubicBezTo>
                          <a:pt x="307" y="16"/>
                          <a:pt x="307" y="16"/>
                          <a:pt x="307" y="16"/>
                        </a:cubicBezTo>
                        <a:cubicBezTo>
                          <a:pt x="309" y="17"/>
                          <a:pt x="325" y="27"/>
                          <a:pt x="341" y="47"/>
                        </a:cubicBezTo>
                        <a:cubicBezTo>
                          <a:pt x="357" y="68"/>
                          <a:pt x="373" y="98"/>
                          <a:pt x="373" y="139"/>
                        </a:cubicBezTo>
                        <a:cubicBezTo>
                          <a:pt x="373" y="152"/>
                          <a:pt x="371" y="168"/>
                          <a:pt x="367" y="184"/>
                        </a:cubicBezTo>
                        <a:cubicBezTo>
                          <a:pt x="369" y="185"/>
                          <a:pt x="369" y="185"/>
                          <a:pt x="369" y="185"/>
                        </a:cubicBezTo>
                        <a:cubicBezTo>
                          <a:pt x="367" y="184"/>
                          <a:pt x="367" y="184"/>
                          <a:pt x="367" y="184"/>
                        </a:cubicBezTo>
                        <a:cubicBezTo>
                          <a:pt x="367" y="184"/>
                          <a:pt x="367" y="184"/>
                          <a:pt x="367" y="184"/>
                        </a:cubicBezTo>
                        <a:cubicBezTo>
                          <a:pt x="367" y="185"/>
                          <a:pt x="364" y="188"/>
                          <a:pt x="361" y="192"/>
                        </a:cubicBezTo>
                        <a:cubicBezTo>
                          <a:pt x="359" y="194"/>
                          <a:pt x="358" y="195"/>
                          <a:pt x="356" y="196"/>
                        </a:cubicBezTo>
                        <a:cubicBezTo>
                          <a:pt x="354" y="198"/>
                          <a:pt x="352" y="198"/>
                          <a:pt x="350" y="198"/>
                        </a:cubicBezTo>
                        <a:cubicBezTo>
                          <a:pt x="348" y="198"/>
                          <a:pt x="346" y="198"/>
                          <a:pt x="344" y="195"/>
                        </a:cubicBezTo>
                        <a:cubicBezTo>
                          <a:pt x="341" y="192"/>
                          <a:pt x="337" y="186"/>
                          <a:pt x="334" y="174"/>
                        </a:cubicBezTo>
                        <a:cubicBezTo>
                          <a:pt x="331" y="163"/>
                          <a:pt x="329" y="147"/>
                          <a:pt x="328" y="124"/>
                        </a:cubicBezTo>
                        <a:cubicBezTo>
                          <a:pt x="327" y="122"/>
                          <a:pt x="327" y="122"/>
                          <a:pt x="327" y="122"/>
                        </a:cubicBezTo>
                        <a:cubicBezTo>
                          <a:pt x="325" y="122"/>
                          <a:pt x="325" y="122"/>
                          <a:pt x="325" y="122"/>
                        </a:cubicBezTo>
                        <a:cubicBezTo>
                          <a:pt x="325" y="122"/>
                          <a:pt x="325" y="122"/>
                          <a:pt x="325" y="122"/>
                        </a:cubicBezTo>
                        <a:cubicBezTo>
                          <a:pt x="325" y="122"/>
                          <a:pt x="325" y="122"/>
                          <a:pt x="324" y="122"/>
                        </a:cubicBezTo>
                        <a:cubicBezTo>
                          <a:pt x="322" y="122"/>
                          <a:pt x="314" y="121"/>
                          <a:pt x="307" y="113"/>
                        </a:cubicBezTo>
                        <a:cubicBezTo>
                          <a:pt x="300" y="105"/>
                          <a:pt x="293" y="90"/>
                          <a:pt x="293" y="60"/>
                        </a:cubicBezTo>
                        <a:cubicBezTo>
                          <a:pt x="293" y="58"/>
                          <a:pt x="293" y="55"/>
                          <a:pt x="293" y="53"/>
                        </a:cubicBezTo>
                        <a:cubicBezTo>
                          <a:pt x="289" y="53"/>
                          <a:pt x="289" y="53"/>
                          <a:pt x="289" y="53"/>
                        </a:cubicBezTo>
                        <a:cubicBezTo>
                          <a:pt x="289" y="53"/>
                          <a:pt x="289" y="53"/>
                          <a:pt x="289" y="53"/>
                        </a:cubicBezTo>
                        <a:cubicBezTo>
                          <a:pt x="289" y="55"/>
                          <a:pt x="286" y="64"/>
                          <a:pt x="282" y="73"/>
                        </a:cubicBezTo>
                        <a:cubicBezTo>
                          <a:pt x="280" y="77"/>
                          <a:pt x="277" y="82"/>
                          <a:pt x="274" y="85"/>
                        </a:cubicBezTo>
                        <a:cubicBezTo>
                          <a:pt x="271" y="88"/>
                          <a:pt x="267" y="89"/>
                          <a:pt x="263" y="89"/>
                        </a:cubicBezTo>
                        <a:cubicBezTo>
                          <a:pt x="259" y="89"/>
                          <a:pt x="255" y="88"/>
                          <a:pt x="250" y="84"/>
                        </a:cubicBezTo>
                        <a:cubicBezTo>
                          <a:pt x="248" y="86"/>
                          <a:pt x="248" y="86"/>
                          <a:pt x="248" y="86"/>
                        </a:cubicBezTo>
                        <a:cubicBezTo>
                          <a:pt x="250" y="84"/>
                          <a:pt x="250" y="84"/>
                          <a:pt x="250" y="84"/>
                        </a:cubicBezTo>
                        <a:cubicBezTo>
                          <a:pt x="250" y="84"/>
                          <a:pt x="241" y="73"/>
                          <a:pt x="231" y="60"/>
                        </a:cubicBezTo>
                        <a:cubicBezTo>
                          <a:pt x="221" y="47"/>
                          <a:pt x="209" y="33"/>
                          <a:pt x="203" y="27"/>
                        </a:cubicBezTo>
                        <a:cubicBezTo>
                          <a:pt x="200" y="30"/>
                          <a:pt x="200" y="30"/>
                          <a:pt x="200" y="30"/>
                        </a:cubicBezTo>
                        <a:cubicBezTo>
                          <a:pt x="200" y="30"/>
                          <a:pt x="201" y="30"/>
                          <a:pt x="202" y="31"/>
                        </a:cubicBezTo>
                        <a:cubicBezTo>
                          <a:pt x="206" y="35"/>
                          <a:pt x="215" y="46"/>
                          <a:pt x="225" y="58"/>
                        </a:cubicBezTo>
                        <a:cubicBezTo>
                          <a:pt x="235" y="70"/>
                          <a:pt x="245" y="84"/>
                          <a:pt x="249" y="95"/>
                        </a:cubicBezTo>
                        <a:cubicBezTo>
                          <a:pt x="250" y="98"/>
                          <a:pt x="250" y="101"/>
                          <a:pt x="250" y="103"/>
                        </a:cubicBezTo>
                        <a:cubicBezTo>
                          <a:pt x="250" y="107"/>
                          <a:pt x="249" y="110"/>
                          <a:pt x="248" y="112"/>
                        </a:cubicBezTo>
                        <a:cubicBezTo>
                          <a:pt x="246" y="115"/>
                          <a:pt x="244" y="116"/>
                          <a:pt x="242" y="116"/>
                        </a:cubicBezTo>
                        <a:cubicBezTo>
                          <a:pt x="240" y="116"/>
                          <a:pt x="239" y="115"/>
                          <a:pt x="237" y="115"/>
                        </a:cubicBezTo>
                        <a:cubicBezTo>
                          <a:pt x="235" y="114"/>
                          <a:pt x="232" y="112"/>
                          <a:pt x="230" y="109"/>
                        </a:cubicBezTo>
                        <a:cubicBezTo>
                          <a:pt x="221" y="101"/>
                          <a:pt x="209" y="86"/>
                          <a:pt x="190" y="72"/>
                        </a:cubicBezTo>
                        <a:cubicBezTo>
                          <a:pt x="189" y="73"/>
                          <a:pt x="189" y="73"/>
                          <a:pt x="189" y="73"/>
                        </a:cubicBezTo>
                        <a:cubicBezTo>
                          <a:pt x="188" y="75"/>
                          <a:pt x="188" y="75"/>
                          <a:pt x="188" y="75"/>
                        </a:cubicBezTo>
                        <a:cubicBezTo>
                          <a:pt x="188" y="75"/>
                          <a:pt x="188" y="75"/>
                          <a:pt x="188" y="75"/>
                        </a:cubicBezTo>
                        <a:cubicBezTo>
                          <a:pt x="193" y="78"/>
                          <a:pt x="270" y="134"/>
                          <a:pt x="285" y="252"/>
                        </a:cubicBezTo>
                        <a:cubicBezTo>
                          <a:pt x="289" y="251"/>
                          <a:pt x="289" y="251"/>
                          <a:pt x="289" y="251"/>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8" name="Freeform 197"/>
                  <p:cNvSpPr>
                    <a:spLocks/>
                  </p:cNvSpPr>
                  <p:nvPr/>
                </p:nvSpPr>
                <p:spPr bwMode="gray">
                  <a:xfrm>
                    <a:off x="4684" y="3103"/>
                    <a:ext cx="119" cy="132"/>
                  </a:xfrm>
                  <a:custGeom>
                    <a:avLst/>
                    <a:gdLst/>
                    <a:ahLst/>
                    <a:cxnLst>
                      <a:cxn ang="0">
                        <a:pos x="144" y="0"/>
                      </a:cxn>
                      <a:cxn ang="0">
                        <a:pos x="283" y="23"/>
                      </a:cxn>
                      <a:cxn ang="0">
                        <a:pos x="282" y="49"/>
                      </a:cxn>
                      <a:cxn ang="0">
                        <a:pos x="231" y="154"/>
                      </a:cxn>
                      <a:cxn ang="0">
                        <a:pos x="171" y="323"/>
                      </a:cxn>
                      <a:cxn ang="0">
                        <a:pos x="17" y="299"/>
                      </a:cxn>
                      <a:cxn ang="0">
                        <a:pos x="0" y="258"/>
                      </a:cxn>
                      <a:cxn ang="0">
                        <a:pos x="144" y="0"/>
                      </a:cxn>
                    </a:cxnLst>
                    <a:rect l="0" t="0" r="r" b="b"/>
                    <a:pathLst>
                      <a:path w="294" h="323">
                        <a:moveTo>
                          <a:pt x="144" y="0"/>
                        </a:moveTo>
                        <a:cubicBezTo>
                          <a:pt x="144" y="0"/>
                          <a:pt x="271" y="3"/>
                          <a:pt x="283" y="23"/>
                        </a:cubicBezTo>
                        <a:cubicBezTo>
                          <a:pt x="283" y="23"/>
                          <a:pt x="294" y="38"/>
                          <a:pt x="282" y="49"/>
                        </a:cubicBezTo>
                        <a:cubicBezTo>
                          <a:pt x="282" y="49"/>
                          <a:pt x="238" y="142"/>
                          <a:pt x="231" y="154"/>
                        </a:cubicBezTo>
                        <a:cubicBezTo>
                          <a:pt x="224" y="165"/>
                          <a:pt x="208" y="251"/>
                          <a:pt x="171" y="323"/>
                        </a:cubicBezTo>
                        <a:cubicBezTo>
                          <a:pt x="171" y="323"/>
                          <a:pt x="36" y="320"/>
                          <a:pt x="17" y="299"/>
                        </a:cubicBezTo>
                        <a:cubicBezTo>
                          <a:pt x="0" y="258"/>
                          <a:pt x="0" y="258"/>
                          <a:pt x="0" y="258"/>
                        </a:cubicBezTo>
                        <a:lnTo>
                          <a:pt x="144"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9" name="Freeform 198"/>
                  <p:cNvSpPr>
                    <a:spLocks/>
                  </p:cNvSpPr>
                  <p:nvPr/>
                </p:nvSpPr>
                <p:spPr bwMode="gray">
                  <a:xfrm>
                    <a:off x="4637" y="3073"/>
                    <a:ext cx="107" cy="148"/>
                  </a:xfrm>
                  <a:custGeom>
                    <a:avLst/>
                    <a:gdLst/>
                    <a:ahLst/>
                    <a:cxnLst>
                      <a:cxn ang="0">
                        <a:pos x="163" y="0"/>
                      </a:cxn>
                      <a:cxn ang="0">
                        <a:pos x="260" y="75"/>
                      </a:cxn>
                      <a:cxn ang="0">
                        <a:pos x="264" y="212"/>
                      </a:cxn>
                      <a:cxn ang="0">
                        <a:pos x="108" y="364"/>
                      </a:cxn>
                      <a:cxn ang="0">
                        <a:pos x="0" y="272"/>
                      </a:cxn>
                      <a:cxn ang="0">
                        <a:pos x="163" y="0"/>
                      </a:cxn>
                    </a:cxnLst>
                    <a:rect l="0" t="0" r="r" b="b"/>
                    <a:pathLst>
                      <a:path w="265" h="364">
                        <a:moveTo>
                          <a:pt x="163" y="0"/>
                        </a:moveTo>
                        <a:cubicBezTo>
                          <a:pt x="163" y="0"/>
                          <a:pt x="253" y="50"/>
                          <a:pt x="260" y="75"/>
                        </a:cubicBezTo>
                        <a:cubicBezTo>
                          <a:pt x="260" y="75"/>
                          <a:pt x="265" y="199"/>
                          <a:pt x="264" y="212"/>
                        </a:cubicBezTo>
                        <a:cubicBezTo>
                          <a:pt x="263" y="225"/>
                          <a:pt x="160" y="351"/>
                          <a:pt x="108" y="364"/>
                        </a:cubicBezTo>
                        <a:cubicBezTo>
                          <a:pt x="108" y="364"/>
                          <a:pt x="5" y="288"/>
                          <a:pt x="0" y="272"/>
                        </a:cubicBezTo>
                        <a:cubicBezTo>
                          <a:pt x="0" y="272"/>
                          <a:pt x="143" y="46"/>
                          <a:pt x="163"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0" name="Freeform 199"/>
                  <p:cNvSpPr>
                    <a:spLocks/>
                  </p:cNvSpPr>
                  <p:nvPr/>
                </p:nvSpPr>
                <p:spPr bwMode="gray">
                  <a:xfrm>
                    <a:off x="4742" y="3162"/>
                    <a:ext cx="21" cy="21"/>
                  </a:xfrm>
                  <a:custGeom>
                    <a:avLst/>
                    <a:gdLst/>
                    <a:ahLst/>
                    <a:cxnLst>
                      <a:cxn ang="0">
                        <a:pos x="3" y="33"/>
                      </a:cxn>
                      <a:cxn ang="0">
                        <a:pos x="19" y="4"/>
                      </a:cxn>
                      <a:cxn ang="0">
                        <a:pos x="48" y="19"/>
                      </a:cxn>
                      <a:cxn ang="0">
                        <a:pos x="33" y="48"/>
                      </a:cxn>
                      <a:cxn ang="0">
                        <a:pos x="3" y="33"/>
                      </a:cxn>
                    </a:cxnLst>
                    <a:rect l="0" t="0" r="r" b="b"/>
                    <a:pathLst>
                      <a:path w="52" h="52">
                        <a:moveTo>
                          <a:pt x="3" y="33"/>
                        </a:moveTo>
                        <a:cubicBezTo>
                          <a:pt x="0" y="20"/>
                          <a:pt x="6" y="7"/>
                          <a:pt x="19" y="4"/>
                        </a:cubicBezTo>
                        <a:cubicBezTo>
                          <a:pt x="31" y="0"/>
                          <a:pt x="44" y="6"/>
                          <a:pt x="48" y="19"/>
                        </a:cubicBezTo>
                        <a:cubicBezTo>
                          <a:pt x="52" y="31"/>
                          <a:pt x="45" y="44"/>
                          <a:pt x="33" y="48"/>
                        </a:cubicBezTo>
                        <a:cubicBezTo>
                          <a:pt x="20" y="52"/>
                          <a:pt x="7" y="45"/>
                          <a:pt x="3"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1" name="Freeform 200"/>
                  <p:cNvSpPr>
                    <a:spLocks/>
                  </p:cNvSpPr>
                  <p:nvPr/>
                </p:nvSpPr>
                <p:spPr bwMode="gray">
                  <a:xfrm>
                    <a:off x="4700" y="3150"/>
                    <a:ext cx="26" cy="26"/>
                  </a:xfrm>
                  <a:custGeom>
                    <a:avLst/>
                    <a:gdLst/>
                    <a:ahLst/>
                    <a:cxnLst>
                      <a:cxn ang="0">
                        <a:pos x="5" y="41"/>
                      </a:cxn>
                      <a:cxn ang="0">
                        <a:pos x="23" y="5"/>
                      </a:cxn>
                      <a:cxn ang="0">
                        <a:pos x="59" y="24"/>
                      </a:cxn>
                      <a:cxn ang="0">
                        <a:pos x="40" y="59"/>
                      </a:cxn>
                      <a:cxn ang="0">
                        <a:pos x="5" y="41"/>
                      </a:cxn>
                    </a:cxnLst>
                    <a:rect l="0" t="0" r="r" b="b"/>
                    <a:pathLst>
                      <a:path w="64" h="64">
                        <a:moveTo>
                          <a:pt x="5" y="41"/>
                        </a:moveTo>
                        <a:cubicBezTo>
                          <a:pt x="0" y="26"/>
                          <a:pt x="8" y="10"/>
                          <a:pt x="23" y="5"/>
                        </a:cubicBezTo>
                        <a:cubicBezTo>
                          <a:pt x="38" y="0"/>
                          <a:pt x="54" y="9"/>
                          <a:pt x="59" y="24"/>
                        </a:cubicBezTo>
                        <a:cubicBezTo>
                          <a:pt x="64" y="39"/>
                          <a:pt x="55" y="55"/>
                          <a:pt x="40" y="59"/>
                        </a:cubicBezTo>
                        <a:cubicBezTo>
                          <a:pt x="25" y="64"/>
                          <a:pt x="9" y="56"/>
                          <a:pt x="5" y="41"/>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2" name="Freeform 201"/>
                  <p:cNvSpPr>
                    <a:spLocks/>
                  </p:cNvSpPr>
                  <p:nvPr/>
                </p:nvSpPr>
                <p:spPr bwMode="gray">
                  <a:xfrm>
                    <a:off x="4652" y="3134"/>
                    <a:ext cx="93" cy="210"/>
                  </a:xfrm>
                  <a:custGeom>
                    <a:avLst/>
                    <a:gdLst/>
                    <a:ahLst/>
                    <a:cxnLst>
                      <a:cxn ang="0">
                        <a:pos x="225" y="0"/>
                      </a:cxn>
                      <a:cxn ang="0">
                        <a:pos x="226" y="64"/>
                      </a:cxn>
                      <a:cxn ang="0">
                        <a:pos x="87" y="210"/>
                      </a:cxn>
                      <a:cxn ang="0">
                        <a:pos x="4" y="506"/>
                      </a:cxn>
                      <a:cxn ang="0">
                        <a:pos x="0" y="516"/>
                      </a:cxn>
                      <a:cxn ang="0">
                        <a:pos x="70" y="216"/>
                      </a:cxn>
                      <a:cxn ang="0">
                        <a:pos x="219" y="63"/>
                      </a:cxn>
                      <a:cxn ang="0">
                        <a:pos x="225" y="0"/>
                      </a:cxn>
                    </a:cxnLst>
                    <a:rect l="0" t="0" r="r" b="b"/>
                    <a:pathLst>
                      <a:path w="227" h="516">
                        <a:moveTo>
                          <a:pt x="225" y="0"/>
                        </a:moveTo>
                        <a:cubicBezTo>
                          <a:pt x="225" y="0"/>
                          <a:pt x="227" y="62"/>
                          <a:pt x="226" y="64"/>
                        </a:cubicBezTo>
                        <a:cubicBezTo>
                          <a:pt x="225" y="66"/>
                          <a:pt x="145" y="182"/>
                          <a:pt x="87" y="210"/>
                        </a:cubicBezTo>
                        <a:cubicBezTo>
                          <a:pt x="87" y="210"/>
                          <a:pt x="89" y="415"/>
                          <a:pt x="4" y="506"/>
                        </a:cubicBezTo>
                        <a:cubicBezTo>
                          <a:pt x="0" y="516"/>
                          <a:pt x="0" y="516"/>
                          <a:pt x="0" y="516"/>
                        </a:cubicBezTo>
                        <a:cubicBezTo>
                          <a:pt x="0" y="516"/>
                          <a:pt x="75" y="410"/>
                          <a:pt x="70" y="216"/>
                        </a:cubicBezTo>
                        <a:cubicBezTo>
                          <a:pt x="70" y="216"/>
                          <a:pt x="161" y="150"/>
                          <a:pt x="219" y="63"/>
                        </a:cubicBezTo>
                        <a:lnTo>
                          <a:pt x="225"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3" name="Freeform 202"/>
                  <p:cNvSpPr>
                    <a:spLocks/>
                  </p:cNvSpPr>
                  <p:nvPr/>
                </p:nvSpPr>
                <p:spPr bwMode="gray">
                  <a:xfrm>
                    <a:off x="4896" y="2998"/>
                    <a:ext cx="94" cy="148"/>
                  </a:xfrm>
                  <a:custGeom>
                    <a:avLst/>
                    <a:gdLst/>
                    <a:ahLst/>
                    <a:cxnLst>
                      <a:cxn ang="0">
                        <a:pos x="164" y="93"/>
                      </a:cxn>
                      <a:cxn ang="0">
                        <a:pos x="231" y="197"/>
                      </a:cxn>
                      <a:cxn ang="0">
                        <a:pos x="0" y="363"/>
                      </a:cxn>
                      <a:cxn ang="0">
                        <a:pos x="76" y="37"/>
                      </a:cxn>
                      <a:cxn ang="0">
                        <a:pos x="116" y="0"/>
                      </a:cxn>
                      <a:cxn ang="0">
                        <a:pos x="164" y="93"/>
                      </a:cxn>
                    </a:cxnLst>
                    <a:rect l="0" t="0" r="r" b="b"/>
                    <a:pathLst>
                      <a:path w="231" h="363">
                        <a:moveTo>
                          <a:pt x="164" y="93"/>
                        </a:moveTo>
                        <a:cubicBezTo>
                          <a:pt x="164" y="93"/>
                          <a:pt x="194" y="189"/>
                          <a:pt x="231" y="197"/>
                        </a:cubicBezTo>
                        <a:cubicBezTo>
                          <a:pt x="231" y="197"/>
                          <a:pt x="152" y="177"/>
                          <a:pt x="0" y="363"/>
                        </a:cubicBezTo>
                        <a:cubicBezTo>
                          <a:pt x="76" y="37"/>
                          <a:pt x="76" y="37"/>
                          <a:pt x="76" y="37"/>
                        </a:cubicBezTo>
                        <a:cubicBezTo>
                          <a:pt x="76" y="37"/>
                          <a:pt x="92" y="3"/>
                          <a:pt x="116" y="0"/>
                        </a:cubicBezTo>
                        <a:cubicBezTo>
                          <a:pt x="116" y="0"/>
                          <a:pt x="96" y="82"/>
                          <a:pt x="164" y="93"/>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4" name="Freeform 203"/>
                  <p:cNvSpPr>
                    <a:spLocks/>
                  </p:cNvSpPr>
                  <p:nvPr/>
                </p:nvSpPr>
                <p:spPr bwMode="gray">
                  <a:xfrm>
                    <a:off x="4860" y="3139"/>
                    <a:ext cx="206" cy="337"/>
                  </a:xfrm>
                  <a:custGeom>
                    <a:avLst/>
                    <a:gdLst/>
                    <a:ahLst/>
                    <a:cxnLst>
                      <a:cxn ang="0">
                        <a:pos x="471" y="84"/>
                      </a:cxn>
                      <a:cxn ang="0">
                        <a:pos x="463" y="160"/>
                      </a:cxn>
                      <a:cxn ang="0">
                        <a:pos x="507" y="280"/>
                      </a:cxn>
                      <a:cxn ang="0">
                        <a:pos x="435" y="826"/>
                      </a:cxn>
                      <a:cxn ang="0">
                        <a:pos x="266" y="828"/>
                      </a:cxn>
                      <a:cxn ang="0">
                        <a:pos x="0" y="783"/>
                      </a:cxn>
                      <a:cxn ang="0">
                        <a:pos x="259" y="60"/>
                      </a:cxn>
                      <a:cxn ang="0">
                        <a:pos x="355" y="4"/>
                      </a:cxn>
                      <a:cxn ang="0">
                        <a:pos x="471" y="84"/>
                      </a:cxn>
                    </a:cxnLst>
                    <a:rect l="0" t="0" r="r" b="b"/>
                    <a:pathLst>
                      <a:path w="507" h="828">
                        <a:moveTo>
                          <a:pt x="471" y="84"/>
                        </a:moveTo>
                        <a:cubicBezTo>
                          <a:pt x="471" y="84"/>
                          <a:pt x="447" y="112"/>
                          <a:pt x="463" y="160"/>
                        </a:cubicBezTo>
                        <a:cubicBezTo>
                          <a:pt x="463" y="160"/>
                          <a:pt x="507" y="232"/>
                          <a:pt x="507" y="280"/>
                        </a:cubicBezTo>
                        <a:cubicBezTo>
                          <a:pt x="507" y="328"/>
                          <a:pt x="435" y="826"/>
                          <a:pt x="435" y="826"/>
                        </a:cubicBezTo>
                        <a:cubicBezTo>
                          <a:pt x="435" y="826"/>
                          <a:pt x="329" y="828"/>
                          <a:pt x="266" y="828"/>
                        </a:cubicBezTo>
                        <a:cubicBezTo>
                          <a:pt x="202" y="828"/>
                          <a:pt x="0" y="783"/>
                          <a:pt x="0" y="783"/>
                        </a:cubicBezTo>
                        <a:cubicBezTo>
                          <a:pt x="0" y="783"/>
                          <a:pt x="183" y="176"/>
                          <a:pt x="259" y="60"/>
                        </a:cubicBezTo>
                        <a:cubicBezTo>
                          <a:pt x="259" y="60"/>
                          <a:pt x="315" y="0"/>
                          <a:pt x="355" y="4"/>
                        </a:cubicBezTo>
                        <a:cubicBezTo>
                          <a:pt x="395" y="8"/>
                          <a:pt x="471" y="48"/>
                          <a:pt x="471"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5" name="Freeform 204"/>
                  <p:cNvSpPr>
                    <a:spLocks/>
                  </p:cNvSpPr>
                  <p:nvPr/>
                </p:nvSpPr>
                <p:spPr bwMode="gray">
                  <a:xfrm>
                    <a:off x="4945" y="3071"/>
                    <a:ext cx="170" cy="117"/>
                  </a:xfrm>
                  <a:custGeom>
                    <a:avLst/>
                    <a:gdLst/>
                    <a:ahLst/>
                    <a:cxnLst>
                      <a:cxn ang="0">
                        <a:pos x="0" y="84"/>
                      </a:cxn>
                      <a:cxn ang="0">
                        <a:pos x="48" y="228"/>
                      </a:cxn>
                      <a:cxn ang="0">
                        <a:pos x="164" y="208"/>
                      </a:cxn>
                      <a:cxn ang="0">
                        <a:pos x="260" y="288"/>
                      </a:cxn>
                      <a:cxn ang="0">
                        <a:pos x="396" y="136"/>
                      </a:cxn>
                      <a:cxn ang="0">
                        <a:pos x="216" y="0"/>
                      </a:cxn>
                      <a:cxn ang="0">
                        <a:pos x="0" y="84"/>
                      </a:cxn>
                    </a:cxnLst>
                    <a:rect l="0" t="0" r="r" b="b"/>
                    <a:pathLst>
                      <a:path w="416" h="288">
                        <a:moveTo>
                          <a:pt x="0" y="84"/>
                        </a:moveTo>
                        <a:cubicBezTo>
                          <a:pt x="0" y="84"/>
                          <a:pt x="56" y="188"/>
                          <a:pt x="48" y="228"/>
                        </a:cubicBezTo>
                        <a:cubicBezTo>
                          <a:pt x="48" y="228"/>
                          <a:pt x="108" y="172"/>
                          <a:pt x="164" y="208"/>
                        </a:cubicBezTo>
                        <a:cubicBezTo>
                          <a:pt x="164" y="208"/>
                          <a:pt x="260" y="236"/>
                          <a:pt x="260" y="288"/>
                        </a:cubicBezTo>
                        <a:cubicBezTo>
                          <a:pt x="260" y="288"/>
                          <a:pt x="376" y="196"/>
                          <a:pt x="396" y="136"/>
                        </a:cubicBezTo>
                        <a:cubicBezTo>
                          <a:pt x="416" y="76"/>
                          <a:pt x="216" y="0"/>
                          <a:pt x="216" y="0"/>
                        </a:cubicBezTo>
                        <a:cubicBezTo>
                          <a:pt x="216" y="0"/>
                          <a:pt x="16" y="4"/>
                          <a:pt x="0"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6" name="Freeform 205"/>
                  <p:cNvSpPr>
                    <a:spLocks/>
                  </p:cNvSpPr>
                  <p:nvPr/>
                </p:nvSpPr>
                <p:spPr bwMode="gray">
                  <a:xfrm>
                    <a:off x="4843" y="2635"/>
                    <a:ext cx="330" cy="441"/>
                  </a:xfrm>
                  <a:custGeom>
                    <a:avLst/>
                    <a:gdLst/>
                    <a:ahLst/>
                    <a:cxnLst>
                      <a:cxn ang="0">
                        <a:pos x="87" y="104"/>
                      </a:cxn>
                      <a:cxn ang="0">
                        <a:pos x="42" y="174"/>
                      </a:cxn>
                      <a:cxn ang="0">
                        <a:pos x="12" y="515"/>
                      </a:cxn>
                      <a:cxn ang="0">
                        <a:pos x="228" y="1016"/>
                      </a:cxn>
                      <a:cxn ang="0">
                        <a:pos x="319" y="1042"/>
                      </a:cxn>
                      <a:cxn ang="0">
                        <a:pos x="784" y="490"/>
                      </a:cxn>
                      <a:cxn ang="0">
                        <a:pos x="627" y="452"/>
                      </a:cxn>
                      <a:cxn ang="0">
                        <a:pos x="491" y="159"/>
                      </a:cxn>
                      <a:cxn ang="0">
                        <a:pos x="316" y="117"/>
                      </a:cxn>
                      <a:cxn ang="0">
                        <a:pos x="87" y="104"/>
                      </a:cxn>
                    </a:cxnLst>
                    <a:rect l="0" t="0" r="r" b="b"/>
                    <a:pathLst>
                      <a:path w="811" h="1086">
                        <a:moveTo>
                          <a:pt x="87" y="104"/>
                        </a:moveTo>
                        <a:cubicBezTo>
                          <a:pt x="87" y="104"/>
                          <a:pt x="52" y="139"/>
                          <a:pt x="42" y="174"/>
                        </a:cubicBezTo>
                        <a:cubicBezTo>
                          <a:pt x="42" y="174"/>
                          <a:pt x="8" y="340"/>
                          <a:pt x="12" y="515"/>
                        </a:cubicBezTo>
                        <a:cubicBezTo>
                          <a:pt x="12" y="515"/>
                          <a:pt x="0" y="883"/>
                          <a:pt x="228" y="1016"/>
                        </a:cubicBezTo>
                        <a:cubicBezTo>
                          <a:pt x="255" y="1032"/>
                          <a:pt x="285" y="1033"/>
                          <a:pt x="319" y="1042"/>
                        </a:cubicBezTo>
                        <a:cubicBezTo>
                          <a:pt x="319" y="1042"/>
                          <a:pt x="548" y="1086"/>
                          <a:pt x="784" y="490"/>
                        </a:cubicBezTo>
                        <a:cubicBezTo>
                          <a:pt x="784" y="490"/>
                          <a:pt x="811" y="368"/>
                          <a:pt x="627" y="452"/>
                        </a:cubicBezTo>
                        <a:cubicBezTo>
                          <a:pt x="627" y="452"/>
                          <a:pt x="689" y="99"/>
                          <a:pt x="491" y="159"/>
                        </a:cubicBezTo>
                        <a:cubicBezTo>
                          <a:pt x="491" y="159"/>
                          <a:pt x="450" y="0"/>
                          <a:pt x="316" y="117"/>
                        </a:cubicBezTo>
                        <a:cubicBezTo>
                          <a:pt x="316" y="117"/>
                          <a:pt x="132" y="254"/>
                          <a:pt x="87" y="104"/>
                        </a:cubicBezTo>
                      </a:path>
                    </a:pathLst>
                  </a:custGeom>
                  <a:solidFill>
                    <a:srgbClr val="C69C6D"/>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7" name="Freeform 206"/>
                  <p:cNvSpPr>
                    <a:spLocks/>
                  </p:cNvSpPr>
                  <p:nvPr/>
                </p:nvSpPr>
                <p:spPr bwMode="gray">
                  <a:xfrm>
                    <a:off x="4852" y="2555"/>
                    <a:ext cx="382" cy="365"/>
                  </a:xfrm>
                  <a:custGeom>
                    <a:avLst/>
                    <a:gdLst/>
                    <a:ahLst/>
                    <a:cxnLst>
                      <a:cxn ang="0">
                        <a:pos x="0" y="233"/>
                      </a:cxn>
                      <a:cxn ang="0">
                        <a:pos x="587" y="74"/>
                      </a:cxn>
                      <a:cxn ang="0">
                        <a:pos x="778" y="169"/>
                      </a:cxn>
                      <a:cxn ang="0">
                        <a:pos x="833" y="700"/>
                      </a:cxn>
                      <a:cxn ang="0">
                        <a:pos x="664" y="896"/>
                      </a:cxn>
                      <a:cxn ang="0">
                        <a:pos x="606" y="647"/>
                      </a:cxn>
                      <a:cxn ang="0">
                        <a:pos x="470" y="354"/>
                      </a:cxn>
                      <a:cxn ang="0">
                        <a:pos x="242" y="349"/>
                      </a:cxn>
                      <a:cxn ang="0">
                        <a:pos x="0" y="233"/>
                      </a:cxn>
                    </a:cxnLst>
                    <a:rect l="0" t="0" r="r" b="b"/>
                    <a:pathLst>
                      <a:path w="939" h="896">
                        <a:moveTo>
                          <a:pt x="0" y="233"/>
                        </a:moveTo>
                        <a:cubicBezTo>
                          <a:pt x="0" y="233"/>
                          <a:pt x="331" y="0"/>
                          <a:pt x="587" y="74"/>
                        </a:cubicBezTo>
                        <a:cubicBezTo>
                          <a:pt x="587" y="74"/>
                          <a:pt x="688" y="139"/>
                          <a:pt x="778" y="169"/>
                        </a:cubicBezTo>
                        <a:cubicBezTo>
                          <a:pt x="778" y="169"/>
                          <a:pt x="939" y="364"/>
                          <a:pt x="833" y="700"/>
                        </a:cubicBezTo>
                        <a:cubicBezTo>
                          <a:pt x="833" y="700"/>
                          <a:pt x="733" y="880"/>
                          <a:pt x="664" y="896"/>
                        </a:cubicBezTo>
                        <a:cubicBezTo>
                          <a:pt x="664" y="896"/>
                          <a:pt x="873" y="560"/>
                          <a:pt x="606" y="647"/>
                        </a:cubicBezTo>
                        <a:cubicBezTo>
                          <a:pt x="606" y="647"/>
                          <a:pt x="624" y="313"/>
                          <a:pt x="470" y="354"/>
                        </a:cubicBezTo>
                        <a:cubicBezTo>
                          <a:pt x="470" y="354"/>
                          <a:pt x="429" y="215"/>
                          <a:pt x="242" y="349"/>
                        </a:cubicBezTo>
                        <a:cubicBezTo>
                          <a:pt x="242" y="349"/>
                          <a:pt x="60" y="463"/>
                          <a:pt x="0" y="233"/>
                        </a:cubicBezTo>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8" name="Freeform 207"/>
                  <p:cNvSpPr>
                    <a:spLocks/>
                  </p:cNvSpPr>
                  <p:nvPr/>
                </p:nvSpPr>
                <p:spPr bwMode="gray">
                  <a:xfrm>
                    <a:off x="4852" y="2694"/>
                    <a:ext cx="198" cy="136"/>
                  </a:xfrm>
                  <a:custGeom>
                    <a:avLst/>
                    <a:gdLst/>
                    <a:ahLst/>
                    <a:cxnLst>
                      <a:cxn ang="0">
                        <a:pos x="37" y="65"/>
                      </a:cxn>
                      <a:cxn ang="0">
                        <a:pos x="222" y="93"/>
                      </a:cxn>
                      <a:cxn ang="0">
                        <a:pos x="488" y="68"/>
                      </a:cxn>
                      <a:cxn ang="0">
                        <a:pos x="22" y="336"/>
                      </a:cxn>
                      <a:cxn ang="0">
                        <a:pos x="37" y="65"/>
                      </a:cxn>
                    </a:cxnLst>
                    <a:rect l="0" t="0" r="r" b="b"/>
                    <a:pathLst>
                      <a:path w="488" h="336">
                        <a:moveTo>
                          <a:pt x="37" y="65"/>
                        </a:moveTo>
                        <a:cubicBezTo>
                          <a:pt x="37" y="65"/>
                          <a:pt x="157" y="124"/>
                          <a:pt x="222" y="93"/>
                        </a:cubicBezTo>
                        <a:cubicBezTo>
                          <a:pt x="288" y="62"/>
                          <a:pt x="488" y="0"/>
                          <a:pt x="488" y="68"/>
                        </a:cubicBezTo>
                        <a:cubicBezTo>
                          <a:pt x="488" y="68"/>
                          <a:pt x="369" y="333"/>
                          <a:pt x="22" y="336"/>
                        </a:cubicBezTo>
                        <a:cubicBezTo>
                          <a:pt x="22" y="336"/>
                          <a:pt x="0" y="239"/>
                          <a:pt x="37" y="65"/>
                        </a:cubicBezTo>
                      </a:path>
                    </a:pathLst>
                  </a:custGeom>
                  <a:gradFill rotWithShape="1">
                    <a:gsLst>
                      <a:gs pos="0">
                        <a:srgbClr val="F8D3B0"/>
                      </a:gs>
                      <a:gs pos="100000">
                        <a:srgbClr val="F8D3B0">
                          <a:gamma/>
                          <a:shade val="46275"/>
                          <a:invGamma/>
                          <a:alpha val="0"/>
                        </a:srgbClr>
                      </a:gs>
                    </a:gsLst>
                    <a:lin ang="27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9" name="Freeform 208"/>
                  <p:cNvSpPr>
                    <a:spLocks/>
                  </p:cNvSpPr>
                  <p:nvPr/>
                </p:nvSpPr>
                <p:spPr bwMode="gray">
                  <a:xfrm>
                    <a:off x="4988" y="2841"/>
                    <a:ext cx="144" cy="195"/>
                  </a:xfrm>
                  <a:custGeom>
                    <a:avLst/>
                    <a:gdLst/>
                    <a:ahLst/>
                    <a:cxnLst>
                      <a:cxn ang="0">
                        <a:pos x="294" y="0"/>
                      </a:cxn>
                      <a:cxn ang="0">
                        <a:pos x="0" y="479"/>
                      </a:cxn>
                      <a:cxn ang="0">
                        <a:pos x="313" y="179"/>
                      </a:cxn>
                      <a:cxn ang="0">
                        <a:pos x="294" y="0"/>
                      </a:cxn>
                    </a:cxnLst>
                    <a:rect l="0" t="0" r="r" b="b"/>
                    <a:pathLst>
                      <a:path w="354" h="479">
                        <a:moveTo>
                          <a:pt x="294" y="0"/>
                        </a:moveTo>
                        <a:cubicBezTo>
                          <a:pt x="294" y="0"/>
                          <a:pt x="235" y="413"/>
                          <a:pt x="0" y="479"/>
                        </a:cubicBezTo>
                        <a:cubicBezTo>
                          <a:pt x="0" y="479"/>
                          <a:pt x="260" y="391"/>
                          <a:pt x="313" y="179"/>
                        </a:cubicBezTo>
                        <a:cubicBezTo>
                          <a:pt x="313" y="179"/>
                          <a:pt x="354" y="45"/>
                          <a:pt x="294" y="0"/>
                        </a:cubicBezTo>
                      </a:path>
                    </a:pathLst>
                  </a:custGeom>
                  <a:gradFill rotWithShape="1">
                    <a:gsLst>
                      <a:gs pos="0">
                        <a:srgbClr val="F8D3B0"/>
                      </a:gs>
                      <a:gs pos="100000">
                        <a:srgbClr val="F8D3B0">
                          <a:gamma/>
                          <a:shade val="46275"/>
                          <a:invGamma/>
                          <a:alpha val="0"/>
                        </a:srgbClr>
                      </a:gs>
                    </a:gsLst>
                    <a:lin ang="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0" name="Freeform 209"/>
                  <p:cNvSpPr>
                    <a:spLocks/>
                  </p:cNvSpPr>
                  <p:nvPr/>
                </p:nvSpPr>
                <p:spPr bwMode="gray">
                  <a:xfrm>
                    <a:off x="5131" y="2619"/>
                    <a:ext cx="51" cy="236"/>
                  </a:xfrm>
                  <a:custGeom>
                    <a:avLst/>
                    <a:gdLst/>
                    <a:ahLst/>
                    <a:cxnLst>
                      <a:cxn ang="0">
                        <a:pos x="0" y="0"/>
                      </a:cxn>
                      <a:cxn ang="0">
                        <a:pos x="93" y="580"/>
                      </a:cxn>
                      <a:cxn ang="0">
                        <a:pos x="0" y="0"/>
                      </a:cxn>
                    </a:cxnLst>
                    <a:rect l="0" t="0" r="r" b="b"/>
                    <a:pathLst>
                      <a:path w="125" h="580">
                        <a:moveTo>
                          <a:pt x="0" y="0"/>
                        </a:moveTo>
                        <a:cubicBezTo>
                          <a:pt x="93" y="580"/>
                          <a:pt x="93" y="580"/>
                          <a:pt x="93" y="580"/>
                        </a:cubicBezTo>
                        <a:cubicBezTo>
                          <a:pt x="125" y="164"/>
                          <a:pt x="0" y="0"/>
                          <a:pt x="0" y="0"/>
                        </a:cubicBezTo>
                      </a:path>
                    </a:pathLst>
                  </a:custGeom>
                  <a:solidFill>
                    <a:srgbClr val="7B7B7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1" name="Freeform 210"/>
                  <p:cNvSpPr>
                    <a:spLocks/>
                  </p:cNvSpPr>
                  <p:nvPr/>
                </p:nvSpPr>
                <p:spPr bwMode="gray">
                  <a:xfrm>
                    <a:off x="5044" y="2652"/>
                    <a:ext cx="73" cy="91"/>
                  </a:xfrm>
                  <a:custGeom>
                    <a:avLst/>
                    <a:gdLst/>
                    <a:ahLst/>
                    <a:cxnLst>
                      <a:cxn ang="0">
                        <a:pos x="126" y="224"/>
                      </a:cxn>
                      <a:cxn ang="0">
                        <a:pos x="0" y="99"/>
                      </a:cxn>
                      <a:cxn ang="0">
                        <a:pos x="126" y="224"/>
                      </a:cxn>
                    </a:cxnLst>
                    <a:rect l="0" t="0" r="r" b="b"/>
                    <a:pathLst>
                      <a:path w="178" h="224">
                        <a:moveTo>
                          <a:pt x="126" y="224"/>
                        </a:moveTo>
                        <a:cubicBezTo>
                          <a:pt x="126" y="224"/>
                          <a:pt x="178" y="0"/>
                          <a:pt x="0" y="99"/>
                        </a:cubicBezTo>
                        <a:cubicBezTo>
                          <a:pt x="0" y="99"/>
                          <a:pt x="139" y="51"/>
                          <a:pt x="126" y="224"/>
                        </a:cubicBezTo>
                      </a:path>
                    </a:pathLst>
                  </a:custGeom>
                  <a:solidFill>
                    <a:srgbClr val="D0D0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2" name="Freeform 211"/>
                  <p:cNvSpPr>
                    <a:spLocks/>
                  </p:cNvSpPr>
                  <p:nvPr/>
                </p:nvSpPr>
                <p:spPr bwMode="gray">
                  <a:xfrm>
                    <a:off x="4919" y="2662"/>
                    <a:ext cx="94" cy="12"/>
                  </a:xfrm>
                  <a:custGeom>
                    <a:avLst/>
                    <a:gdLst/>
                    <a:ahLst/>
                    <a:cxnLst>
                      <a:cxn ang="0">
                        <a:pos x="230" y="28"/>
                      </a:cxn>
                      <a:cxn ang="0">
                        <a:pos x="0" y="21"/>
                      </a:cxn>
                    </a:cxnLst>
                    <a:rect l="0" t="0" r="r" b="b"/>
                    <a:pathLst>
                      <a:path w="230" h="28">
                        <a:moveTo>
                          <a:pt x="230" y="28"/>
                        </a:moveTo>
                        <a:cubicBezTo>
                          <a:pt x="179" y="8"/>
                          <a:pt x="97" y="0"/>
                          <a:pt x="0" y="21"/>
                        </a:cubicBezTo>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3" name="Freeform 212"/>
                  <p:cNvSpPr>
                    <a:spLocks/>
                  </p:cNvSpPr>
                  <p:nvPr/>
                </p:nvSpPr>
                <p:spPr bwMode="gray">
                  <a:xfrm>
                    <a:off x="5036" y="2994"/>
                    <a:ext cx="200" cy="168"/>
                  </a:xfrm>
                  <a:custGeom>
                    <a:avLst/>
                    <a:gdLst/>
                    <a:ahLst/>
                    <a:cxnLst>
                      <a:cxn ang="0">
                        <a:pos x="0" y="188"/>
                      </a:cxn>
                      <a:cxn ang="0">
                        <a:pos x="61" y="221"/>
                      </a:cxn>
                      <a:cxn ang="0">
                        <a:pos x="290" y="412"/>
                      </a:cxn>
                      <a:cxn ang="0">
                        <a:pos x="314" y="52"/>
                      </a:cxn>
                      <a:cxn ang="0">
                        <a:pos x="262" y="0"/>
                      </a:cxn>
                      <a:cxn ang="0">
                        <a:pos x="0" y="188"/>
                      </a:cxn>
                    </a:cxnLst>
                    <a:rect l="0" t="0" r="r" b="b"/>
                    <a:pathLst>
                      <a:path w="494" h="412">
                        <a:moveTo>
                          <a:pt x="0" y="188"/>
                        </a:moveTo>
                        <a:cubicBezTo>
                          <a:pt x="61" y="221"/>
                          <a:pt x="61" y="221"/>
                          <a:pt x="61" y="221"/>
                        </a:cubicBezTo>
                        <a:cubicBezTo>
                          <a:pt x="61" y="221"/>
                          <a:pt x="202" y="288"/>
                          <a:pt x="290" y="412"/>
                        </a:cubicBezTo>
                        <a:cubicBezTo>
                          <a:pt x="290" y="412"/>
                          <a:pt x="494" y="292"/>
                          <a:pt x="314" y="52"/>
                        </a:cubicBezTo>
                        <a:cubicBezTo>
                          <a:pt x="262" y="0"/>
                          <a:pt x="262" y="0"/>
                          <a:pt x="262" y="0"/>
                        </a:cubicBezTo>
                        <a:cubicBezTo>
                          <a:pt x="262" y="0"/>
                          <a:pt x="244" y="156"/>
                          <a:pt x="0" y="188"/>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4" name="Freeform 213"/>
                  <p:cNvSpPr>
                    <a:spLocks/>
                  </p:cNvSpPr>
                  <p:nvPr/>
                </p:nvSpPr>
                <p:spPr bwMode="gray">
                  <a:xfrm>
                    <a:off x="5036" y="2997"/>
                    <a:ext cx="118" cy="155"/>
                  </a:xfrm>
                  <a:custGeom>
                    <a:avLst/>
                    <a:gdLst/>
                    <a:ahLst/>
                    <a:cxnLst>
                      <a:cxn ang="0">
                        <a:pos x="265" y="0"/>
                      </a:cxn>
                      <a:cxn ang="0">
                        <a:pos x="290" y="381"/>
                      </a:cxn>
                      <a:cxn ang="0">
                        <a:pos x="0" y="181"/>
                      </a:cxn>
                      <a:cxn ang="0">
                        <a:pos x="265" y="0"/>
                      </a:cxn>
                    </a:cxnLst>
                    <a:rect l="0" t="0" r="r" b="b"/>
                    <a:pathLst>
                      <a:path w="290" h="381">
                        <a:moveTo>
                          <a:pt x="265" y="0"/>
                        </a:moveTo>
                        <a:cubicBezTo>
                          <a:pt x="265" y="0"/>
                          <a:pt x="215" y="287"/>
                          <a:pt x="290" y="381"/>
                        </a:cubicBezTo>
                        <a:cubicBezTo>
                          <a:pt x="290" y="381"/>
                          <a:pt x="125" y="206"/>
                          <a:pt x="0" y="181"/>
                        </a:cubicBezTo>
                        <a:cubicBezTo>
                          <a:pt x="0" y="181"/>
                          <a:pt x="213" y="191"/>
                          <a:pt x="265"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5" name="Freeform 214"/>
                  <p:cNvSpPr>
                    <a:spLocks/>
                  </p:cNvSpPr>
                  <p:nvPr/>
                </p:nvSpPr>
                <p:spPr bwMode="gray">
                  <a:xfrm>
                    <a:off x="4950" y="3071"/>
                    <a:ext cx="122" cy="94"/>
                  </a:xfrm>
                  <a:custGeom>
                    <a:avLst/>
                    <a:gdLst/>
                    <a:ahLst/>
                    <a:cxnLst>
                      <a:cxn ang="0">
                        <a:pos x="6" y="52"/>
                      </a:cxn>
                      <a:cxn ang="0">
                        <a:pos x="148" y="47"/>
                      </a:cxn>
                      <a:cxn ang="0">
                        <a:pos x="157" y="192"/>
                      </a:cxn>
                      <a:cxn ang="0">
                        <a:pos x="226" y="231"/>
                      </a:cxn>
                      <a:cxn ang="0">
                        <a:pos x="272" y="201"/>
                      </a:cxn>
                      <a:cxn ang="0">
                        <a:pos x="299" y="59"/>
                      </a:cxn>
                      <a:cxn ang="0">
                        <a:pos x="204" y="0"/>
                      </a:cxn>
                      <a:cxn ang="0">
                        <a:pos x="86" y="15"/>
                      </a:cxn>
                      <a:cxn ang="0">
                        <a:pos x="6" y="52"/>
                      </a:cxn>
                    </a:cxnLst>
                    <a:rect l="0" t="0" r="r" b="b"/>
                    <a:pathLst>
                      <a:path w="299" h="231">
                        <a:moveTo>
                          <a:pt x="6" y="52"/>
                        </a:moveTo>
                        <a:cubicBezTo>
                          <a:pt x="6" y="52"/>
                          <a:pt x="125" y="82"/>
                          <a:pt x="148" y="47"/>
                        </a:cubicBezTo>
                        <a:cubicBezTo>
                          <a:pt x="171" y="11"/>
                          <a:pt x="262" y="96"/>
                          <a:pt x="157" y="192"/>
                        </a:cubicBezTo>
                        <a:cubicBezTo>
                          <a:pt x="157" y="192"/>
                          <a:pt x="221" y="217"/>
                          <a:pt x="226" y="231"/>
                        </a:cubicBezTo>
                        <a:cubicBezTo>
                          <a:pt x="272" y="201"/>
                          <a:pt x="272" y="201"/>
                          <a:pt x="272" y="201"/>
                        </a:cubicBezTo>
                        <a:cubicBezTo>
                          <a:pt x="299" y="59"/>
                          <a:pt x="299" y="59"/>
                          <a:pt x="299" y="59"/>
                        </a:cubicBezTo>
                        <a:cubicBezTo>
                          <a:pt x="299" y="59"/>
                          <a:pt x="296" y="40"/>
                          <a:pt x="204" y="0"/>
                        </a:cubicBezTo>
                        <a:cubicBezTo>
                          <a:pt x="204" y="0"/>
                          <a:pt x="98" y="9"/>
                          <a:pt x="86" y="15"/>
                        </a:cubicBezTo>
                        <a:cubicBezTo>
                          <a:pt x="86" y="15"/>
                          <a:pt x="0" y="32"/>
                          <a:pt x="6" y="52"/>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6" name="Freeform 215"/>
                  <p:cNvSpPr>
                    <a:spLocks/>
                  </p:cNvSpPr>
                  <p:nvPr/>
                </p:nvSpPr>
                <p:spPr bwMode="gray">
                  <a:xfrm>
                    <a:off x="4970" y="3091"/>
                    <a:ext cx="32" cy="68"/>
                  </a:xfrm>
                  <a:custGeom>
                    <a:avLst/>
                    <a:gdLst/>
                    <a:ahLst/>
                    <a:cxnLst>
                      <a:cxn ang="0">
                        <a:pos x="16" y="0"/>
                      </a:cxn>
                      <a:cxn ang="0">
                        <a:pos x="50" y="116"/>
                      </a:cxn>
                      <a:cxn ang="0">
                        <a:pos x="0" y="130"/>
                      </a:cxn>
                      <a:cxn ang="0">
                        <a:pos x="16" y="0"/>
                      </a:cxn>
                    </a:cxnLst>
                    <a:rect l="0" t="0" r="r" b="b"/>
                    <a:pathLst>
                      <a:path w="80" h="167">
                        <a:moveTo>
                          <a:pt x="16" y="0"/>
                        </a:moveTo>
                        <a:cubicBezTo>
                          <a:pt x="16" y="0"/>
                          <a:pt x="80" y="64"/>
                          <a:pt x="50" y="116"/>
                        </a:cubicBezTo>
                        <a:cubicBezTo>
                          <a:pt x="20" y="167"/>
                          <a:pt x="0" y="130"/>
                          <a:pt x="0" y="130"/>
                        </a:cubicBezTo>
                        <a:cubicBezTo>
                          <a:pt x="0" y="130"/>
                          <a:pt x="50" y="130"/>
                          <a:pt x="16"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7" name="Freeform 216"/>
                  <p:cNvSpPr>
                    <a:spLocks/>
                  </p:cNvSpPr>
                  <p:nvPr/>
                </p:nvSpPr>
                <p:spPr bwMode="gray">
                  <a:xfrm>
                    <a:off x="5031" y="3163"/>
                    <a:ext cx="21" cy="32"/>
                  </a:xfrm>
                  <a:custGeom>
                    <a:avLst/>
                    <a:gdLst/>
                    <a:ahLst/>
                    <a:cxnLst>
                      <a:cxn ang="0">
                        <a:pos x="0" y="0"/>
                      </a:cxn>
                      <a:cxn ang="0">
                        <a:pos x="50" y="62"/>
                      </a:cxn>
                      <a:cxn ang="0">
                        <a:pos x="38" y="59"/>
                      </a:cxn>
                      <a:cxn ang="0">
                        <a:pos x="37" y="64"/>
                      </a:cxn>
                      <a:cxn ang="0">
                        <a:pos x="0" y="0"/>
                      </a:cxn>
                    </a:cxnLst>
                    <a:rect l="0" t="0" r="r" b="b"/>
                    <a:pathLst>
                      <a:path w="51" h="78">
                        <a:moveTo>
                          <a:pt x="0" y="0"/>
                        </a:moveTo>
                        <a:cubicBezTo>
                          <a:pt x="0" y="0"/>
                          <a:pt x="51" y="25"/>
                          <a:pt x="50" y="62"/>
                        </a:cubicBezTo>
                        <a:cubicBezTo>
                          <a:pt x="50" y="62"/>
                          <a:pt x="41" y="54"/>
                          <a:pt x="38" y="59"/>
                        </a:cubicBezTo>
                        <a:cubicBezTo>
                          <a:pt x="37" y="60"/>
                          <a:pt x="37" y="61"/>
                          <a:pt x="37" y="64"/>
                        </a:cubicBezTo>
                        <a:cubicBezTo>
                          <a:pt x="37" y="78"/>
                          <a:pt x="37" y="28"/>
                          <a:pt x="0"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8" name="Freeform 217"/>
                  <p:cNvSpPr>
                    <a:spLocks noEditPoints="1"/>
                  </p:cNvSpPr>
                  <p:nvPr/>
                </p:nvSpPr>
                <p:spPr bwMode="gray">
                  <a:xfrm>
                    <a:off x="4860" y="3146"/>
                    <a:ext cx="165" cy="312"/>
                  </a:xfrm>
                  <a:custGeom>
                    <a:avLst/>
                    <a:gdLst/>
                    <a:ahLst/>
                    <a:cxnLst>
                      <a:cxn ang="0">
                        <a:pos x="390" y="29"/>
                      </a:cxn>
                      <a:cxn ang="0">
                        <a:pos x="396" y="32"/>
                      </a:cxn>
                      <a:cxn ang="0">
                        <a:pos x="390" y="29"/>
                      </a:cxn>
                      <a:cxn ang="0">
                        <a:pos x="390" y="29"/>
                      </a:cxn>
                      <a:cxn ang="0">
                        <a:pos x="362" y="16"/>
                      </a:cxn>
                      <a:cxn ang="0">
                        <a:pos x="259" y="43"/>
                      </a:cxn>
                      <a:cxn ang="0">
                        <a:pos x="0" y="766"/>
                      </a:cxn>
                      <a:cxn ang="0">
                        <a:pos x="19" y="759"/>
                      </a:cxn>
                      <a:cxn ang="0">
                        <a:pos x="296" y="223"/>
                      </a:cxn>
                      <a:cxn ang="0">
                        <a:pos x="342" y="31"/>
                      </a:cxn>
                      <a:cxn ang="0">
                        <a:pos x="331" y="25"/>
                      </a:cxn>
                      <a:cxn ang="0">
                        <a:pos x="390" y="29"/>
                      </a:cxn>
                    </a:cxnLst>
                    <a:rect l="0" t="0" r="r" b="b"/>
                    <a:pathLst>
                      <a:path w="406" h="766">
                        <a:moveTo>
                          <a:pt x="390" y="29"/>
                        </a:moveTo>
                        <a:cubicBezTo>
                          <a:pt x="396" y="32"/>
                          <a:pt x="396" y="32"/>
                          <a:pt x="396" y="32"/>
                        </a:cubicBezTo>
                        <a:cubicBezTo>
                          <a:pt x="396" y="32"/>
                          <a:pt x="394" y="31"/>
                          <a:pt x="390" y="29"/>
                        </a:cubicBezTo>
                        <a:close/>
                        <a:moveTo>
                          <a:pt x="390" y="29"/>
                        </a:moveTo>
                        <a:cubicBezTo>
                          <a:pt x="362" y="16"/>
                          <a:pt x="362" y="16"/>
                          <a:pt x="362" y="16"/>
                        </a:cubicBezTo>
                        <a:cubicBezTo>
                          <a:pt x="302" y="0"/>
                          <a:pt x="259" y="43"/>
                          <a:pt x="259" y="43"/>
                        </a:cubicBezTo>
                        <a:cubicBezTo>
                          <a:pt x="206" y="103"/>
                          <a:pt x="0" y="766"/>
                          <a:pt x="0" y="766"/>
                        </a:cubicBezTo>
                        <a:cubicBezTo>
                          <a:pt x="19" y="759"/>
                          <a:pt x="19" y="759"/>
                          <a:pt x="19" y="759"/>
                        </a:cubicBezTo>
                        <a:cubicBezTo>
                          <a:pt x="19" y="759"/>
                          <a:pt x="187" y="372"/>
                          <a:pt x="296" y="223"/>
                        </a:cubicBezTo>
                        <a:cubicBezTo>
                          <a:pt x="406" y="74"/>
                          <a:pt x="342" y="31"/>
                          <a:pt x="342" y="31"/>
                        </a:cubicBezTo>
                        <a:cubicBezTo>
                          <a:pt x="339" y="28"/>
                          <a:pt x="335" y="26"/>
                          <a:pt x="331" y="25"/>
                        </a:cubicBezTo>
                        <a:cubicBezTo>
                          <a:pt x="363" y="22"/>
                          <a:pt x="381" y="26"/>
                          <a:pt x="390" y="29"/>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9" name="Freeform 218"/>
                  <p:cNvSpPr>
                    <a:spLocks/>
                  </p:cNvSpPr>
                  <p:nvPr/>
                </p:nvSpPr>
                <p:spPr bwMode="gray">
                  <a:xfrm>
                    <a:off x="5005" y="3328"/>
                    <a:ext cx="51" cy="150"/>
                  </a:xfrm>
                  <a:custGeom>
                    <a:avLst/>
                    <a:gdLst/>
                    <a:ahLst/>
                    <a:cxnLst>
                      <a:cxn ang="0">
                        <a:pos x="125" y="0"/>
                      </a:cxn>
                      <a:cxn ang="0">
                        <a:pos x="0" y="357"/>
                      </a:cxn>
                      <a:cxn ang="0">
                        <a:pos x="77" y="362"/>
                      </a:cxn>
                      <a:cxn ang="0">
                        <a:pos x="125" y="0"/>
                      </a:cxn>
                    </a:cxnLst>
                    <a:rect l="0" t="0" r="r" b="b"/>
                    <a:pathLst>
                      <a:path w="125" h="368">
                        <a:moveTo>
                          <a:pt x="125" y="0"/>
                        </a:moveTo>
                        <a:cubicBezTo>
                          <a:pt x="125" y="0"/>
                          <a:pt x="77" y="362"/>
                          <a:pt x="0" y="357"/>
                        </a:cubicBezTo>
                        <a:cubicBezTo>
                          <a:pt x="0" y="357"/>
                          <a:pt x="16" y="368"/>
                          <a:pt x="77" y="362"/>
                        </a:cubicBezTo>
                        <a:cubicBezTo>
                          <a:pt x="77" y="362"/>
                          <a:pt x="122" y="19"/>
                          <a:pt x="125"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0" name="Freeform 219"/>
                  <p:cNvSpPr>
                    <a:spLocks/>
                  </p:cNvSpPr>
                  <p:nvPr/>
                </p:nvSpPr>
                <p:spPr bwMode="gray">
                  <a:xfrm>
                    <a:off x="4919" y="2825"/>
                    <a:ext cx="268" cy="248"/>
                  </a:xfrm>
                  <a:custGeom>
                    <a:avLst/>
                    <a:gdLst/>
                    <a:ahLst/>
                    <a:cxnLst>
                      <a:cxn ang="0">
                        <a:pos x="452" y="43"/>
                      </a:cxn>
                      <a:cxn ang="0">
                        <a:pos x="506" y="2"/>
                      </a:cxn>
                      <a:cxn ang="0">
                        <a:pos x="592" y="0"/>
                      </a:cxn>
                      <a:cxn ang="0">
                        <a:pos x="631" y="49"/>
                      </a:cxn>
                      <a:cxn ang="0">
                        <a:pos x="631" y="58"/>
                      </a:cxn>
                      <a:cxn ang="0">
                        <a:pos x="555" y="225"/>
                      </a:cxn>
                      <a:cxn ang="0">
                        <a:pos x="340" y="515"/>
                      </a:cxn>
                      <a:cxn ang="0">
                        <a:pos x="80" y="610"/>
                      </a:cxn>
                      <a:cxn ang="0">
                        <a:pos x="11" y="563"/>
                      </a:cxn>
                      <a:cxn ang="0">
                        <a:pos x="0" y="529"/>
                      </a:cxn>
                      <a:cxn ang="0">
                        <a:pos x="2" y="413"/>
                      </a:cxn>
                      <a:cxn ang="0">
                        <a:pos x="31" y="363"/>
                      </a:cxn>
                      <a:cxn ang="0">
                        <a:pos x="357" y="170"/>
                      </a:cxn>
                      <a:cxn ang="0">
                        <a:pos x="460" y="100"/>
                      </a:cxn>
                      <a:cxn ang="0">
                        <a:pos x="452" y="43"/>
                      </a:cxn>
                    </a:cxnLst>
                    <a:rect l="0" t="0" r="r" b="b"/>
                    <a:pathLst>
                      <a:path w="658" h="610">
                        <a:moveTo>
                          <a:pt x="452" y="43"/>
                        </a:moveTo>
                        <a:cubicBezTo>
                          <a:pt x="452" y="43"/>
                          <a:pt x="468" y="3"/>
                          <a:pt x="506" y="2"/>
                        </a:cubicBezTo>
                        <a:cubicBezTo>
                          <a:pt x="592" y="0"/>
                          <a:pt x="592" y="0"/>
                          <a:pt x="592" y="0"/>
                        </a:cubicBezTo>
                        <a:cubicBezTo>
                          <a:pt x="592" y="0"/>
                          <a:pt x="611" y="14"/>
                          <a:pt x="631" y="49"/>
                        </a:cubicBezTo>
                        <a:cubicBezTo>
                          <a:pt x="632" y="50"/>
                          <a:pt x="631" y="58"/>
                          <a:pt x="631" y="58"/>
                        </a:cubicBezTo>
                        <a:cubicBezTo>
                          <a:pt x="631" y="58"/>
                          <a:pt x="658" y="152"/>
                          <a:pt x="555" y="225"/>
                        </a:cubicBezTo>
                        <a:cubicBezTo>
                          <a:pt x="555" y="225"/>
                          <a:pt x="357" y="492"/>
                          <a:pt x="340" y="515"/>
                        </a:cubicBezTo>
                        <a:cubicBezTo>
                          <a:pt x="340" y="515"/>
                          <a:pt x="226" y="592"/>
                          <a:pt x="80" y="610"/>
                        </a:cubicBezTo>
                        <a:cubicBezTo>
                          <a:pt x="11" y="563"/>
                          <a:pt x="11" y="563"/>
                          <a:pt x="11" y="563"/>
                        </a:cubicBezTo>
                        <a:cubicBezTo>
                          <a:pt x="11" y="563"/>
                          <a:pt x="0" y="557"/>
                          <a:pt x="0" y="529"/>
                        </a:cubicBezTo>
                        <a:cubicBezTo>
                          <a:pt x="2" y="413"/>
                          <a:pt x="2" y="413"/>
                          <a:pt x="2" y="413"/>
                        </a:cubicBezTo>
                        <a:cubicBezTo>
                          <a:pt x="2" y="413"/>
                          <a:pt x="5" y="373"/>
                          <a:pt x="31" y="363"/>
                        </a:cubicBezTo>
                        <a:cubicBezTo>
                          <a:pt x="31" y="363"/>
                          <a:pt x="293" y="257"/>
                          <a:pt x="357" y="170"/>
                        </a:cubicBezTo>
                        <a:cubicBezTo>
                          <a:pt x="460" y="100"/>
                          <a:pt x="460" y="100"/>
                          <a:pt x="460" y="100"/>
                        </a:cubicBezTo>
                        <a:lnTo>
                          <a:pt x="452" y="43"/>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1" name="Freeform 220"/>
                  <p:cNvSpPr>
                    <a:spLocks/>
                  </p:cNvSpPr>
                  <p:nvPr/>
                </p:nvSpPr>
                <p:spPr bwMode="gray">
                  <a:xfrm>
                    <a:off x="4918" y="2825"/>
                    <a:ext cx="244" cy="248"/>
                  </a:xfrm>
                  <a:custGeom>
                    <a:avLst/>
                    <a:gdLst/>
                    <a:ahLst/>
                    <a:cxnLst>
                      <a:cxn ang="0">
                        <a:pos x="602" y="40"/>
                      </a:cxn>
                      <a:cxn ang="0">
                        <a:pos x="114" y="426"/>
                      </a:cxn>
                      <a:cxn ang="0">
                        <a:pos x="82" y="425"/>
                      </a:cxn>
                      <a:cxn ang="0">
                        <a:pos x="84" y="610"/>
                      </a:cxn>
                      <a:cxn ang="0">
                        <a:pos x="15" y="563"/>
                      </a:cxn>
                      <a:cxn ang="0">
                        <a:pos x="4" y="529"/>
                      </a:cxn>
                      <a:cxn ang="0">
                        <a:pos x="4" y="398"/>
                      </a:cxn>
                      <a:cxn ang="0">
                        <a:pos x="54" y="353"/>
                      </a:cxn>
                      <a:cxn ang="0">
                        <a:pos x="465" y="108"/>
                      </a:cxn>
                      <a:cxn ang="0">
                        <a:pos x="456" y="42"/>
                      </a:cxn>
                      <a:cxn ang="0">
                        <a:pos x="507" y="1"/>
                      </a:cxn>
                      <a:cxn ang="0">
                        <a:pos x="596" y="0"/>
                      </a:cxn>
                      <a:cxn ang="0">
                        <a:pos x="602" y="40"/>
                      </a:cxn>
                    </a:cxnLst>
                    <a:rect l="0" t="0" r="r" b="b"/>
                    <a:pathLst>
                      <a:path w="602" h="610">
                        <a:moveTo>
                          <a:pt x="602" y="40"/>
                        </a:moveTo>
                        <a:cubicBezTo>
                          <a:pt x="602" y="40"/>
                          <a:pt x="329" y="366"/>
                          <a:pt x="114" y="426"/>
                        </a:cubicBezTo>
                        <a:cubicBezTo>
                          <a:pt x="82" y="425"/>
                          <a:pt x="82" y="425"/>
                          <a:pt x="82" y="425"/>
                        </a:cubicBezTo>
                        <a:cubicBezTo>
                          <a:pt x="84" y="610"/>
                          <a:pt x="84" y="610"/>
                          <a:pt x="84" y="610"/>
                        </a:cubicBezTo>
                        <a:cubicBezTo>
                          <a:pt x="15" y="563"/>
                          <a:pt x="15" y="563"/>
                          <a:pt x="15" y="563"/>
                        </a:cubicBezTo>
                        <a:cubicBezTo>
                          <a:pt x="15" y="563"/>
                          <a:pt x="0" y="554"/>
                          <a:pt x="4" y="529"/>
                        </a:cubicBezTo>
                        <a:cubicBezTo>
                          <a:pt x="4" y="398"/>
                          <a:pt x="4" y="398"/>
                          <a:pt x="4" y="398"/>
                        </a:cubicBezTo>
                        <a:cubicBezTo>
                          <a:pt x="4" y="398"/>
                          <a:pt x="3" y="374"/>
                          <a:pt x="54" y="353"/>
                        </a:cubicBezTo>
                        <a:cubicBezTo>
                          <a:pt x="54" y="353"/>
                          <a:pt x="292" y="265"/>
                          <a:pt x="465" y="108"/>
                        </a:cubicBezTo>
                        <a:cubicBezTo>
                          <a:pt x="456" y="42"/>
                          <a:pt x="456" y="42"/>
                          <a:pt x="456" y="42"/>
                        </a:cubicBezTo>
                        <a:cubicBezTo>
                          <a:pt x="456" y="42"/>
                          <a:pt x="475" y="3"/>
                          <a:pt x="507" y="1"/>
                        </a:cubicBezTo>
                        <a:cubicBezTo>
                          <a:pt x="596" y="0"/>
                          <a:pt x="596" y="0"/>
                          <a:pt x="596" y="0"/>
                        </a:cubicBezTo>
                        <a:lnTo>
                          <a:pt x="602" y="4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2" name="Freeform 221"/>
                  <p:cNvSpPr>
                    <a:spLocks/>
                  </p:cNvSpPr>
                  <p:nvPr/>
                </p:nvSpPr>
                <p:spPr bwMode="gray">
                  <a:xfrm>
                    <a:off x="4949" y="2825"/>
                    <a:ext cx="227" cy="183"/>
                  </a:xfrm>
                  <a:custGeom>
                    <a:avLst/>
                    <a:gdLst/>
                    <a:ahLst/>
                    <a:cxnLst>
                      <a:cxn ang="0">
                        <a:pos x="519" y="0"/>
                      </a:cxn>
                      <a:cxn ang="0">
                        <a:pos x="558" y="49"/>
                      </a:cxn>
                      <a:cxn ang="0">
                        <a:pos x="15" y="449"/>
                      </a:cxn>
                      <a:cxn ang="0">
                        <a:pos x="14" y="429"/>
                      </a:cxn>
                      <a:cxn ang="0">
                        <a:pos x="0" y="415"/>
                      </a:cxn>
                      <a:cxn ang="0">
                        <a:pos x="519" y="0"/>
                      </a:cxn>
                    </a:cxnLst>
                    <a:rect l="0" t="0" r="r" b="b"/>
                    <a:pathLst>
                      <a:path w="558" h="449">
                        <a:moveTo>
                          <a:pt x="519" y="0"/>
                        </a:moveTo>
                        <a:cubicBezTo>
                          <a:pt x="519" y="0"/>
                          <a:pt x="558" y="35"/>
                          <a:pt x="558" y="49"/>
                        </a:cubicBezTo>
                        <a:cubicBezTo>
                          <a:pt x="558" y="49"/>
                          <a:pt x="420" y="321"/>
                          <a:pt x="15" y="449"/>
                        </a:cubicBezTo>
                        <a:cubicBezTo>
                          <a:pt x="14" y="429"/>
                          <a:pt x="14" y="429"/>
                          <a:pt x="14" y="429"/>
                        </a:cubicBezTo>
                        <a:cubicBezTo>
                          <a:pt x="0" y="415"/>
                          <a:pt x="0" y="415"/>
                          <a:pt x="0" y="415"/>
                        </a:cubicBezTo>
                        <a:cubicBezTo>
                          <a:pt x="0" y="415"/>
                          <a:pt x="391" y="233"/>
                          <a:pt x="519"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3" name="Freeform 222"/>
                  <p:cNvSpPr>
                    <a:spLocks/>
                  </p:cNvSpPr>
                  <p:nvPr/>
                </p:nvSpPr>
                <p:spPr bwMode="gray">
                  <a:xfrm>
                    <a:off x="5150" y="2849"/>
                    <a:ext cx="41" cy="111"/>
                  </a:xfrm>
                  <a:custGeom>
                    <a:avLst/>
                    <a:gdLst/>
                    <a:ahLst/>
                    <a:cxnLst>
                      <a:cxn ang="0">
                        <a:pos x="66" y="21"/>
                      </a:cxn>
                      <a:cxn ang="0">
                        <a:pos x="98" y="67"/>
                      </a:cxn>
                      <a:cxn ang="0">
                        <a:pos x="101" y="195"/>
                      </a:cxn>
                      <a:cxn ang="0">
                        <a:pos x="61" y="273"/>
                      </a:cxn>
                      <a:cxn ang="0">
                        <a:pos x="23" y="169"/>
                      </a:cxn>
                      <a:cxn ang="0">
                        <a:pos x="66" y="21"/>
                      </a:cxn>
                    </a:cxnLst>
                    <a:rect l="0" t="0" r="r" b="b"/>
                    <a:pathLst>
                      <a:path w="101" h="273">
                        <a:moveTo>
                          <a:pt x="66" y="21"/>
                        </a:moveTo>
                        <a:cubicBezTo>
                          <a:pt x="66" y="21"/>
                          <a:pt x="98" y="58"/>
                          <a:pt x="98" y="67"/>
                        </a:cubicBezTo>
                        <a:cubicBezTo>
                          <a:pt x="98" y="76"/>
                          <a:pt x="101" y="195"/>
                          <a:pt x="101" y="195"/>
                        </a:cubicBezTo>
                        <a:cubicBezTo>
                          <a:pt x="101" y="195"/>
                          <a:pt x="81" y="250"/>
                          <a:pt x="61" y="273"/>
                        </a:cubicBezTo>
                        <a:cubicBezTo>
                          <a:pt x="61" y="273"/>
                          <a:pt x="66" y="212"/>
                          <a:pt x="23" y="169"/>
                        </a:cubicBezTo>
                        <a:cubicBezTo>
                          <a:pt x="23" y="169"/>
                          <a:pt x="0" y="0"/>
                          <a:pt x="66" y="21"/>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4" name="Freeform 223"/>
                  <p:cNvSpPr>
                    <a:spLocks/>
                  </p:cNvSpPr>
                  <p:nvPr/>
                </p:nvSpPr>
                <p:spPr bwMode="gray">
                  <a:xfrm>
                    <a:off x="5157" y="2856"/>
                    <a:ext cx="35" cy="106"/>
                  </a:xfrm>
                  <a:custGeom>
                    <a:avLst/>
                    <a:gdLst/>
                    <a:ahLst/>
                    <a:cxnLst>
                      <a:cxn ang="0">
                        <a:pos x="49" y="4"/>
                      </a:cxn>
                      <a:cxn ang="0">
                        <a:pos x="48" y="5"/>
                      </a:cxn>
                      <a:cxn ang="0">
                        <a:pos x="53" y="11"/>
                      </a:cxn>
                      <a:cxn ang="0">
                        <a:pos x="70" y="33"/>
                      </a:cxn>
                      <a:cxn ang="0">
                        <a:pos x="77" y="44"/>
                      </a:cxn>
                      <a:cxn ang="0">
                        <a:pos x="79" y="48"/>
                      </a:cxn>
                      <a:cxn ang="0">
                        <a:pos x="79" y="50"/>
                      </a:cxn>
                      <a:cxn ang="0">
                        <a:pos x="82" y="178"/>
                      </a:cxn>
                      <a:cxn ang="0">
                        <a:pos x="84" y="178"/>
                      </a:cxn>
                      <a:cxn ang="0">
                        <a:pos x="82" y="177"/>
                      </a:cxn>
                      <a:cxn ang="0">
                        <a:pos x="82" y="179"/>
                      </a:cxn>
                      <a:cxn ang="0">
                        <a:pos x="67" y="214"/>
                      </a:cxn>
                      <a:cxn ang="0">
                        <a:pos x="42" y="255"/>
                      </a:cxn>
                      <a:cxn ang="0">
                        <a:pos x="44" y="256"/>
                      </a:cxn>
                      <a:cxn ang="0">
                        <a:pos x="46" y="256"/>
                      </a:cxn>
                      <a:cxn ang="0">
                        <a:pos x="46" y="249"/>
                      </a:cxn>
                      <a:cxn ang="0">
                        <a:pos x="7" y="150"/>
                      </a:cxn>
                      <a:cxn ang="0">
                        <a:pos x="6" y="152"/>
                      </a:cxn>
                      <a:cxn ang="0">
                        <a:pos x="8" y="151"/>
                      </a:cxn>
                      <a:cxn ang="0">
                        <a:pos x="7" y="146"/>
                      </a:cxn>
                      <a:cxn ang="0">
                        <a:pos x="4" y="91"/>
                      </a:cxn>
                      <a:cxn ang="0">
                        <a:pos x="11" y="32"/>
                      </a:cxn>
                      <a:cxn ang="0">
                        <a:pos x="22" y="11"/>
                      </a:cxn>
                      <a:cxn ang="0">
                        <a:pos x="39" y="4"/>
                      </a:cxn>
                      <a:cxn ang="0">
                        <a:pos x="49" y="6"/>
                      </a:cxn>
                      <a:cxn ang="0">
                        <a:pos x="49" y="4"/>
                      </a:cxn>
                      <a:cxn ang="0">
                        <a:pos x="48" y="5"/>
                      </a:cxn>
                      <a:cxn ang="0">
                        <a:pos x="49" y="4"/>
                      </a:cxn>
                      <a:cxn ang="0">
                        <a:pos x="50" y="2"/>
                      </a:cxn>
                      <a:cxn ang="0">
                        <a:pos x="39" y="0"/>
                      </a:cxn>
                      <a:cxn ang="0">
                        <a:pos x="19" y="9"/>
                      </a:cxn>
                      <a:cxn ang="0">
                        <a:pos x="4" y="44"/>
                      </a:cxn>
                      <a:cxn ang="0">
                        <a:pos x="0" y="91"/>
                      </a:cxn>
                      <a:cxn ang="0">
                        <a:pos x="4" y="152"/>
                      </a:cxn>
                      <a:cxn ang="0">
                        <a:pos x="4" y="153"/>
                      </a:cxn>
                      <a:cxn ang="0">
                        <a:pos x="5" y="153"/>
                      </a:cxn>
                      <a:cxn ang="0">
                        <a:pos x="42" y="249"/>
                      </a:cxn>
                      <a:cxn ang="0">
                        <a:pos x="42" y="254"/>
                      </a:cxn>
                      <a:cxn ang="0">
                        <a:pos x="42" y="255"/>
                      </a:cxn>
                      <a:cxn ang="0">
                        <a:pos x="42" y="256"/>
                      </a:cxn>
                      <a:cxn ang="0">
                        <a:pos x="41" y="262"/>
                      </a:cxn>
                      <a:cxn ang="0">
                        <a:pos x="45" y="257"/>
                      </a:cxn>
                      <a:cxn ang="0">
                        <a:pos x="73" y="209"/>
                      </a:cxn>
                      <a:cxn ang="0">
                        <a:pos x="86" y="178"/>
                      </a:cxn>
                      <a:cxn ang="0">
                        <a:pos x="86" y="178"/>
                      </a:cxn>
                      <a:cxn ang="0">
                        <a:pos x="86" y="178"/>
                      </a:cxn>
                      <a:cxn ang="0">
                        <a:pos x="86" y="159"/>
                      </a:cxn>
                      <a:cxn ang="0">
                        <a:pos x="83" y="50"/>
                      </a:cxn>
                      <a:cxn ang="0">
                        <a:pos x="82" y="45"/>
                      </a:cxn>
                      <a:cxn ang="0">
                        <a:pos x="64" y="18"/>
                      </a:cxn>
                      <a:cxn ang="0">
                        <a:pos x="51" y="2"/>
                      </a:cxn>
                      <a:cxn ang="0">
                        <a:pos x="51" y="2"/>
                      </a:cxn>
                      <a:cxn ang="0">
                        <a:pos x="50" y="2"/>
                      </a:cxn>
                      <a:cxn ang="0">
                        <a:pos x="49" y="4"/>
                      </a:cxn>
                    </a:cxnLst>
                    <a:rect l="0" t="0" r="r" b="b"/>
                    <a:pathLst>
                      <a:path w="86" h="262">
                        <a:moveTo>
                          <a:pt x="49" y="4"/>
                        </a:moveTo>
                        <a:cubicBezTo>
                          <a:pt x="48" y="5"/>
                          <a:pt x="48" y="5"/>
                          <a:pt x="48" y="5"/>
                        </a:cubicBezTo>
                        <a:cubicBezTo>
                          <a:pt x="48" y="5"/>
                          <a:pt x="50" y="7"/>
                          <a:pt x="53" y="11"/>
                        </a:cubicBezTo>
                        <a:cubicBezTo>
                          <a:pt x="57" y="16"/>
                          <a:pt x="64" y="25"/>
                          <a:pt x="70" y="33"/>
                        </a:cubicBezTo>
                        <a:cubicBezTo>
                          <a:pt x="72" y="37"/>
                          <a:pt x="75" y="40"/>
                          <a:pt x="77" y="44"/>
                        </a:cubicBezTo>
                        <a:cubicBezTo>
                          <a:pt x="78" y="45"/>
                          <a:pt x="78" y="47"/>
                          <a:pt x="79" y="48"/>
                        </a:cubicBezTo>
                        <a:cubicBezTo>
                          <a:pt x="79" y="49"/>
                          <a:pt x="79" y="50"/>
                          <a:pt x="79" y="50"/>
                        </a:cubicBezTo>
                        <a:cubicBezTo>
                          <a:pt x="79" y="59"/>
                          <a:pt x="82" y="178"/>
                          <a:pt x="82" y="178"/>
                        </a:cubicBezTo>
                        <a:cubicBezTo>
                          <a:pt x="84" y="178"/>
                          <a:pt x="84" y="178"/>
                          <a:pt x="84" y="178"/>
                        </a:cubicBezTo>
                        <a:cubicBezTo>
                          <a:pt x="82" y="177"/>
                          <a:pt x="82" y="177"/>
                          <a:pt x="82" y="177"/>
                        </a:cubicBezTo>
                        <a:cubicBezTo>
                          <a:pt x="82" y="177"/>
                          <a:pt x="82" y="178"/>
                          <a:pt x="82" y="179"/>
                        </a:cubicBezTo>
                        <a:cubicBezTo>
                          <a:pt x="79" y="185"/>
                          <a:pt x="74" y="199"/>
                          <a:pt x="67" y="214"/>
                        </a:cubicBezTo>
                        <a:cubicBezTo>
                          <a:pt x="60" y="229"/>
                          <a:pt x="51" y="245"/>
                          <a:pt x="42" y="255"/>
                        </a:cubicBezTo>
                        <a:cubicBezTo>
                          <a:pt x="44" y="256"/>
                          <a:pt x="44" y="256"/>
                          <a:pt x="44" y="256"/>
                        </a:cubicBezTo>
                        <a:cubicBezTo>
                          <a:pt x="46" y="256"/>
                          <a:pt x="46" y="256"/>
                          <a:pt x="46" y="256"/>
                        </a:cubicBezTo>
                        <a:cubicBezTo>
                          <a:pt x="46" y="256"/>
                          <a:pt x="46" y="253"/>
                          <a:pt x="46" y="249"/>
                        </a:cubicBezTo>
                        <a:cubicBezTo>
                          <a:pt x="46" y="231"/>
                          <a:pt x="42" y="185"/>
                          <a:pt x="7" y="150"/>
                        </a:cubicBezTo>
                        <a:cubicBezTo>
                          <a:pt x="6" y="152"/>
                          <a:pt x="6" y="152"/>
                          <a:pt x="6" y="152"/>
                        </a:cubicBezTo>
                        <a:cubicBezTo>
                          <a:pt x="8" y="151"/>
                          <a:pt x="8" y="151"/>
                          <a:pt x="8" y="151"/>
                        </a:cubicBezTo>
                        <a:cubicBezTo>
                          <a:pt x="8" y="151"/>
                          <a:pt x="8" y="150"/>
                          <a:pt x="7" y="146"/>
                        </a:cubicBezTo>
                        <a:cubicBezTo>
                          <a:pt x="6" y="137"/>
                          <a:pt x="4" y="115"/>
                          <a:pt x="4" y="91"/>
                        </a:cubicBezTo>
                        <a:cubicBezTo>
                          <a:pt x="4" y="71"/>
                          <a:pt x="6" y="48"/>
                          <a:pt x="11" y="32"/>
                        </a:cubicBezTo>
                        <a:cubicBezTo>
                          <a:pt x="14" y="23"/>
                          <a:pt x="17" y="16"/>
                          <a:pt x="22" y="11"/>
                        </a:cubicBezTo>
                        <a:cubicBezTo>
                          <a:pt x="26" y="7"/>
                          <a:pt x="32" y="4"/>
                          <a:pt x="39" y="4"/>
                        </a:cubicBezTo>
                        <a:cubicBezTo>
                          <a:pt x="42" y="4"/>
                          <a:pt x="45" y="4"/>
                          <a:pt x="49" y="6"/>
                        </a:cubicBezTo>
                        <a:cubicBezTo>
                          <a:pt x="49" y="4"/>
                          <a:pt x="49" y="4"/>
                          <a:pt x="49" y="4"/>
                        </a:cubicBezTo>
                        <a:cubicBezTo>
                          <a:pt x="48" y="5"/>
                          <a:pt x="48" y="5"/>
                          <a:pt x="48" y="5"/>
                        </a:cubicBezTo>
                        <a:cubicBezTo>
                          <a:pt x="49" y="4"/>
                          <a:pt x="49" y="4"/>
                          <a:pt x="49" y="4"/>
                        </a:cubicBezTo>
                        <a:cubicBezTo>
                          <a:pt x="50" y="2"/>
                          <a:pt x="50" y="2"/>
                          <a:pt x="50" y="2"/>
                        </a:cubicBezTo>
                        <a:cubicBezTo>
                          <a:pt x="46" y="1"/>
                          <a:pt x="42" y="0"/>
                          <a:pt x="39" y="0"/>
                        </a:cubicBezTo>
                        <a:cubicBezTo>
                          <a:pt x="31" y="0"/>
                          <a:pt x="24" y="3"/>
                          <a:pt x="19" y="9"/>
                        </a:cubicBezTo>
                        <a:cubicBezTo>
                          <a:pt x="11" y="17"/>
                          <a:pt x="7" y="30"/>
                          <a:pt x="4" y="44"/>
                        </a:cubicBezTo>
                        <a:cubicBezTo>
                          <a:pt x="1" y="59"/>
                          <a:pt x="0" y="76"/>
                          <a:pt x="0" y="91"/>
                        </a:cubicBezTo>
                        <a:cubicBezTo>
                          <a:pt x="0" y="123"/>
                          <a:pt x="4" y="152"/>
                          <a:pt x="4" y="152"/>
                        </a:cubicBezTo>
                        <a:cubicBezTo>
                          <a:pt x="4" y="153"/>
                          <a:pt x="4" y="153"/>
                          <a:pt x="4" y="153"/>
                        </a:cubicBezTo>
                        <a:cubicBezTo>
                          <a:pt x="5" y="153"/>
                          <a:pt x="5" y="153"/>
                          <a:pt x="5" y="153"/>
                        </a:cubicBezTo>
                        <a:cubicBezTo>
                          <a:pt x="38" y="187"/>
                          <a:pt x="42" y="231"/>
                          <a:pt x="42" y="249"/>
                        </a:cubicBezTo>
                        <a:cubicBezTo>
                          <a:pt x="42" y="251"/>
                          <a:pt x="42" y="253"/>
                          <a:pt x="42" y="254"/>
                        </a:cubicBezTo>
                        <a:cubicBezTo>
                          <a:pt x="42" y="255"/>
                          <a:pt x="42" y="255"/>
                          <a:pt x="42" y="255"/>
                        </a:cubicBezTo>
                        <a:cubicBezTo>
                          <a:pt x="42" y="256"/>
                          <a:pt x="42" y="256"/>
                          <a:pt x="42" y="256"/>
                        </a:cubicBezTo>
                        <a:cubicBezTo>
                          <a:pt x="41" y="262"/>
                          <a:pt x="41" y="262"/>
                          <a:pt x="41" y="262"/>
                        </a:cubicBezTo>
                        <a:cubicBezTo>
                          <a:pt x="45" y="257"/>
                          <a:pt x="45" y="257"/>
                          <a:pt x="45" y="257"/>
                        </a:cubicBezTo>
                        <a:cubicBezTo>
                          <a:pt x="56" y="245"/>
                          <a:pt x="66" y="226"/>
                          <a:pt x="73" y="209"/>
                        </a:cubicBezTo>
                        <a:cubicBezTo>
                          <a:pt x="81" y="192"/>
                          <a:pt x="86" y="178"/>
                          <a:pt x="86" y="178"/>
                        </a:cubicBezTo>
                        <a:cubicBezTo>
                          <a:pt x="86" y="178"/>
                          <a:pt x="86" y="178"/>
                          <a:pt x="86" y="178"/>
                        </a:cubicBezTo>
                        <a:cubicBezTo>
                          <a:pt x="86" y="178"/>
                          <a:pt x="86" y="178"/>
                          <a:pt x="86" y="178"/>
                        </a:cubicBezTo>
                        <a:cubicBezTo>
                          <a:pt x="86" y="178"/>
                          <a:pt x="86" y="170"/>
                          <a:pt x="86" y="159"/>
                        </a:cubicBezTo>
                        <a:cubicBezTo>
                          <a:pt x="85" y="125"/>
                          <a:pt x="83" y="57"/>
                          <a:pt x="83" y="50"/>
                        </a:cubicBezTo>
                        <a:cubicBezTo>
                          <a:pt x="83" y="48"/>
                          <a:pt x="83" y="47"/>
                          <a:pt x="82" y="45"/>
                        </a:cubicBezTo>
                        <a:cubicBezTo>
                          <a:pt x="79" y="38"/>
                          <a:pt x="71" y="27"/>
                          <a:pt x="64" y="18"/>
                        </a:cubicBezTo>
                        <a:cubicBezTo>
                          <a:pt x="57" y="10"/>
                          <a:pt x="51" y="2"/>
                          <a:pt x="51" y="2"/>
                        </a:cubicBezTo>
                        <a:cubicBezTo>
                          <a:pt x="51" y="2"/>
                          <a:pt x="51" y="2"/>
                          <a:pt x="51" y="2"/>
                        </a:cubicBezTo>
                        <a:cubicBezTo>
                          <a:pt x="50" y="2"/>
                          <a:pt x="50" y="2"/>
                          <a:pt x="50" y="2"/>
                        </a:cubicBezTo>
                        <a:lnTo>
                          <a:pt x="49" y="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5" name="Freeform 224"/>
                  <p:cNvSpPr>
                    <a:spLocks/>
                  </p:cNvSpPr>
                  <p:nvPr/>
                </p:nvSpPr>
                <p:spPr bwMode="gray">
                  <a:xfrm>
                    <a:off x="5098" y="2851"/>
                    <a:ext cx="58" cy="72"/>
                  </a:xfrm>
                  <a:custGeom>
                    <a:avLst/>
                    <a:gdLst/>
                    <a:ahLst/>
                    <a:cxnLst>
                      <a:cxn ang="0">
                        <a:pos x="142" y="145"/>
                      </a:cxn>
                      <a:cxn ang="0">
                        <a:pos x="18" y="35"/>
                      </a:cxn>
                      <a:cxn ang="0">
                        <a:pos x="0" y="64"/>
                      </a:cxn>
                      <a:cxn ang="0">
                        <a:pos x="142" y="145"/>
                      </a:cxn>
                    </a:cxnLst>
                    <a:rect l="0" t="0" r="r" b="b"/>
                    <a:pathLst>
                      <a:path w="142" h="177">
                        <a:moveTo>
                          <a:pt x="142" y="145"/>
                        </a:moveTo>
                        <a:cubicBezTo>
                          <a:pt x="142" y="145"/>
                          <a:pt x="105" y="0"/>
                          <a:pt x="18" y="35"/>
                        </a:cubicBezTo>
                        <a:cubicBezTo>
                          <a:pt x="0" y="64"/>
                          <a:pt x="0" y="64"/>
                          <a:pt x="0" y="64"/>
                        </a:cubicBezTo>
                        <a:cubicBezTo>
                          <a:pt x="0" y="64"/>
                          <a:pt x="131" y="177"/>
                          <a:pt x="142" y="145"/>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6" name="Freeform 225"/>
                  <p:cNvSpPr>
                    <a:spLocks/>
                  </p:cNvSpPr>
                  <p:nvPr/>
                </p:nvSpPr>
                <p:spPr bwMode="gray">
                  <a:xfrm>
                    <a:off x="5097" y="2863"/>
                    <a:ext cx="59" cy="51"/>
                  </a:xfrm>
                  <a:custGeom>
                    <a:avLst/>
                    <a:gdLst/>
                    <a:ahLst/>
                    <a:cxnLst>
                      <a:cxn ang="0">
                        <a:pos x="144" y="117"/>
                      </a:cxn>
                      <a:cxn ang="0">
                        <a:pos x="146" y="117"/>
                      </a:cxn>
                      <a:cxn ang="0">
                        <a:pos x="122" y="58"/>
                      </a:cxn>
                      <a:cxn ang="0">
                        <a:pos x="91" y="18"/>
                      </a:cxn>
                      <a:cxn ang="0">
                        <a:pos x="46" y="0"/>
                      </a:cxn>
                      <a:cxn ang="0">
                        <a:pos x="19" y="5"/>
                      </a:cxn>
                      <a:cxn ang="0">
                        <a:pos x="18" y="5"/>
                      </a:cxn>
                      <a:cxn ang="0">
                        <a:pos x="0" y="36"/>
                      </a:cxn>
                      <a:cxn ang="0">
                        <a:pos x="1" y="37"/>
                      </a:cxn>
                      <a:cxn ang="0">
                        <a:pos x="55" y="81"/>
                      </a:cxn>
                      <a:cxn ang="0">
                        <a:pos x="99" y="111"/>
                      </a:cxn>
                      <a:cxn ang="0">
                        <a:pos x="119" y="121"/>
                      </a:cxn>
                      <a:cxn ang="0">
                        <a:pos x="135" y="125"/>
                      </a:cxn>
                      <a:cxn ang="0">
                        <a:pos x="142" y="123"/>
                      </a:cxn>
                      <a:cxn ang="0">
                        <a:pos x="146" y="118"/>
                      </a:cxn>
                      <a:cxn ang="0">
                        <a:pos x="146" y="117"/>
                      </a:cxn>
                      <a:cxn ang="0">
                        <a:pos x="146" y="117"/>
                      </a:cxn>
                      <a:cxn ang="0">
                        <a:pos x="144" y="117"/>
                      </a:cxn>
                      <a:cxn ang="0">
                        <a:pos x="142" y="117"/>
                      </a:cxn>
                      <a:cxn ang="0">
                        <a:pos x="140" y="120"/>
                      </a:cxn>
                      <a:cxn ang="0">
                        <a:pos x="135" y="121"/>
                      </a:cxn>
                      <a:cxn ang="0">
                        <a:pos x="121" y="117"/>
                      </a:cxn>
                      <a:cxn ang="0">
                        <a:pos x="47" y="70"/>
                      </a:cxn>
                      <a:cxn ang="0">
                        <a:pos x="16" y="45"/>
                      </a:cxn>
                      <a:cxn ang="0">
                        <a:pos x="7" y="37"/>
                      </a:cxn>
                      <a:cxn ang="0">
                        <a:pos x="3" y="34"/>
                      </a:cxn>
                      <a:cxn ang="0">
                        <a:pos x="2" y="36"/>
                      </a:cxn>
                      <a:cxn ang="0">
                        <a:pos x="4" y="37"/>
                      </a:cxn>
                      <a:cxn ang="0">
                        <a:pos x="21" y="8"/>
                      </a:cxn>
                      <a:cxn ang="0">
                        <a:pos x="20" y="7"/>
                      </a:cxn>
                      <a:cxn ang="0">
                        <a:pos x="20" y="9"/>
                      </a:cxn>
                      <a:cxn ang="0">
                        <a:pos x="46" y="4"/>
                      </a:cxn>
                      <a:cxn ang="0">
                        <a:pos x="89" y="21"/>
                      </a:cxn>
                      <a:cxn ang="0">
                        <a:pos x="129" y="81"/>
                      </a:cxn>
                      <a:cxn ang="0">
                        <a:pos x="139" y="107"/>
                      </a:cxn>
                      <a:cxn ang="0">
                        <a:pos x="142" y="115"/>
                      </a:cxn>
                      <a:cxn ang="0">
                        <a:pos x="142" y="118"/>
                      </a:cxn>
                      <a:cxn ang="0">
                        <a:pos x="144" y="117"/>
                      </a:cxn>
                      <a:cxn ang="0">
                        <a:pos x="142" y="117"/>
                      </a:cxn>
                      <a:cxn ang="0">
                        <a:pos x="144" y="117"/>
                      </a:cxn>
                    </a:cxnLst>
                    <a:rect l="0" t="0" r="r" b="b"/>
                    <a:pathLst>
                      <a:path w="146" h="125">
                        <a:moveTo>
                          <a:pt x="144" y="117"/>
                        </a:moveTo>
                        <a:cubicBezTo>
                          <a:pt x="146" y="117"/>
                          <a:pt x="146" y="117"/>
                          <a:pt x="146" y="117"/>
                        </a:cubicBezTo>
                        <a:cubicBezTo>
                          <a:pt x="146" y="117"/>
                          <a:pt x="139" y="88"/>
                          <a:pt x="122" y="58"/>
                        </a:cubicBezTo>
                        <a:cubicBezTo>
                          <a:pt x="114" y="44"/>
                          <a:pt x="104" y="29"/>
                          <a:pt x="91" y="18"/>
                        </a:cubicBezTo>
                        <a:cubicBezTo>
                          <a:pt x="79" y="7"/>
                          <a:pt x="64" y="0"/>
                          <a:pt x="46" y="0"/>
                        </a:cubicBezTo>
                        <a:cubicBezTo>
                          <a:pt x="37" y="0"/>
                          <a:pt x="28" y="1"/>
                          <a:pt x="19" y="5"/>
                        </a:cubicBezTo>
                        <a:cubicBezTo>
                          <a:pt x="18" y="5"/>
                          <a:pt x="18" y="5"/>
                          <a:pt x="18" y="5"/>
                        </a:cubicBezTo>
                        <a:cubicBezTo>
                          <a:pt x="0" y="36"/>
                          <a:pt x="0" y="36"/>
                          <a:pt x="0" y="36"/>
                        </a:cubicBezTo>
                        <a:cubicBezTo>
                          <a:pt x="1" y="37"/>
                          <a:pt x="1" y="37"/>
                          <a:pt x="1" y="37"/>
                        </a:cubicBezTo>
                        <a:cubicBezTo>
                          <a:pt x="1" y="37"/>
                          <a:pt x="26" y="59"/>
                          <a:pt x="55" y="81"/>
                        </a:cubicBezTo>
                        <a:cubicBezTo>
                          <a:pt x="70" y="92"/>
                          <a:pt x="85" y="103"/>
                          <a:pt x="99" y="111"/>
                        </a:cubicBezTo>
                        <a:cubicBezTo>
                          <a:pt x="107" y="115"/>
                          <a:pt x="113" y="119"/>
                          <a:pt x="119" y="121"/>
                        </a:cubicBezTo>
                        <a:cubicBezTo>
                          <a:pt x="125" y="123"/>
                          <a:pt x="130" y="125"/>
                          <a:pt x="135" y="125"/>
                        </a:cubicBezTo>
                        <a:cubicBezTo>
                          <a:pt x="138" y="125"/>
                          <a:pt x="140" y="124"/>
                          <a:pt x="142" y="123"/>
                        </a:cubicBezTo>
                        <a:cubicBezTo>
                          <a:pt x="144" y="122"/>
                          <a:pt x="145" y="120"/>
                          <a:pt x="146" y="118"/>
                        </a:cubicBezTo>
                        <a:cubicBezTo>
                          <a:pt x="146" y="117"/>
                          <a:pt x="146" y="117"/>
                          <a:pt x="146" y="117"/>
                        </a:cubicBezTo>
                        <a:cubicBezTo>
                          <a:pt x="146" y="117"/>
                          <a:pt x="146" y="117"/>
                          <a:pt x="146" y="117"/>
                        </a:cubicBezTo>
                        <a:cubicBezTo>
                          <a:pt x="144" y="117"/>
                          <a:pt x="144" y="117"/>
                          <a:pt x="144" y="117"/>
                        </a:cubicBezTo>
                        <a:cubicBezTo>
                          <a:pt x="142" y="117"/>
                          <a:pt x="142" y="117"/>
                          <a:pt x="142" y="117"/>
                        </a:cubicBezTo>
                        <a:cubicBezTo>
                          <a:pt x="142" y="118"/>
                          <a:pt x="141" y="119"/>
                          <a:pt x="140" y="120"/>
                        </a:cubicBezTo>
                        <a:cubicBezTo>
                          <a:pt x="139" y="120"/>
                          <a:pt x="137" y="121"/>
                          <a:pt x="135" y="121"/>
                        </a:cubicBezTo>
                        <a:cubicBezTo>
                          <a:pt x="131" y="121"/>
                          <a:pt x="126" y="120"/>
                          <a:pt x="121" y="117"/>
                        </a:cubicBezTo>
                        <a:cubicBezTo>
                          <a:pt x="101" y="109"/>
                          <a:pt x="71" y="88"/>
                          <a:pt x="47" y="70"/>
                        </a:cubicBezTo>
                        <a:cubicBezTo>
                          <a:pt x="35" y="60"/>
                          <a:pt x="24" y="52"/>
                          <a:pt x="16" y="45"/>
                        </a:cubicBezTo>
                        <a:cubicBezTo>
                          <a:pt x="12" y="42"/>
                          <a:pt x="9" y="39"/>
                          <a:pt x="7" y="37"/>
                        </a:cubicBezTo>
                        <a:cubicBezTo>
                          <a:pt x="5" y="35"/>
                          <a:pt x="3" y="34"/>
                          <a:pt x="3" y="34"/>
                        </a:cubicBezTo>
                        <a:cubicBezTo>
                          <a:pt x="2" y="36"/>
                          <a:pt x="2" y="36"/>
                          <a:pt x="2" y="36"/>
                        </a:cubicBezTo>
                        <a:cubicBezTo>
                          <a:pt x="4" y="37"/>
                          <a:pt x="4" y="37"/>
                          <a:pt x="4" y="37"/>
                        </a:cubicBezTo>
                        <a:cubicBezTo>
                          <a:pt x="21" y="8"/>
                          <a:pt x="21" y="8"/>
                          <a:pt x="21" y="8"/>
                        </a:cubicBezTo>
                        <a:cubicBezTo>
                          <a:pt x="20" y="7"/>
                          <a:pt x="20" y="7"/>
                          <a:pt x="20" y="7"/>
                        </a:cubicBezTo>
                        <a:cubicBezTo>
                          <a:pt x="20" y="9"/>
                          <a:pt x="20" y="9"/>
                          <a:pt x="20" y="9"/>
                        </a:cubicBezTo>
                        <a:cubicBezTo>
                          <a:pt x="29" y="5"/>
                          <a:pt x="38" y="4"/>
                          <a:pt x="46" y="4"/>
                        </a:cubicBezTo>
                        <a:cubicBezTo>
                          <a:pt x="62" y="4"/>
                          <a:pt x="77" y="11"/>
                          <a:pt x="89" y="21"/>
                        </a:cubicBezTo>
                        <a:cubicBezTo>
                          <a:pt x="107" y="37"/>
                          <a:pt x="121" y="61"/>
                          <a:pt x="129" y="81"/>
                        </a:cubicBezTo>
                        <a:cubicBezTo>
                          <a:pt x="134" y="91"/>
                          <a:pt x="137" y="101"/>
                          <a:pt x="139" y="107"/>
                        </a:cubicBezTo>
                        <a:cubicBezTo>
                          <a:pt x="140" y="110"/>
                          <a:pt x="141" y="113"/>
                          <a:pt x="142" y="115"/>
                        </a:cubicBezTo>
                        <a:cubicBezTo>
                          <a:pt x="142" y="117"/>
                          <a:pt x="142" y="118"/>
                          <a:pt x="142" y="118"/>
                        </a:cubicBezTo>
                        <a:cubicBezTo>
                          <a:pt x="144" y="117"/>
                          <a:pt x="144" y="117"/>
                          <a:pt x="144" y="117"/>
                        </a:cubicBezTo>
                        <a:cubicBezTo>
                          <a:pt x="142" y="117"/>
                          <a:pt x="142" y="117"/>
                          <a:pt x="142" y="117"/>
                        </a:cubicBezTo>
                        <a:lnTo>
                          <a:pt x="144" y="117"/>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7" name="Freeform 226"/>
                  <p:cNvSpPr>
                    <a:spLocks/>
                  </p:cNvSpPr>
                  <p:nvPr/>
                </p:nvSpPr>
                <p:spPr bwMode="gray">
                  <a:xfrm>
                    <a:off x="5046" y="2860"/>
                    <a:ext cx="112" cy="82"/>
                  </a:xfrm>
                  <a:custGeom>
                    <a:avLst/>
                    <a:gdLst/>
                    <a:ahLst/>
                    <a:cxnLst>
                      <a:cxn ang="0">
                        <a:pos x="276" y="186"/>
                      </a:cxn>
                      <a:cxn ang="0">
                        <a:pos x="117" y="0"/>
                      </a:cxn>
                      <a:cxn ang="0">
                        <a:pos x="0" y="99"/>
                      </a:cxn>
                      <a:cxn ang="0">
                        <a:pos x="90" y="122"/>
                      </a:cxn>
                      <a:cxn ang="0">
                        <a:pos x="206" y="148"/>
                      </a:cxn>
                      <a:cxn ang="0">
                        <a:pos x="276" y="186"/>
                      </a:cxn>
                    </a:cxnLst>
                    <a:rect l="0" t="0" r="r" b="b"/>
                    <a:pathLst>
                      <a:path w="276" h="204">
                        <a:moveTo>
                          <a:pt x="276" y="186"/>
                        </a:moveTo>
                        <a:cubicBezTo>
                          <a:pt x="276" y="186"/>
                          <a:pt x="230" y="18"/>
                          <a:pt x="117" y="0"/>
                        </a:cubicBezTo>
                        <a:cubicBezTo>
                          <a:pt x="117" y="0"/>
                          <a:pt x="9" y="29"/>
                          <a:pt x="0" y="99"/>
                        </a:cubicBezTo>
                        <a:cubicBezTo>
                          <a:pt x="0" y="99"/>
                          <a:pt x="73" y="140"/>
                          <a:pt x="90" y="122"/>
                        </a:cubicBezTo>
                        <a:cubicBezTo>
                          <a:pt x="90" y="122"/>
                          <a:pt x="204" y="131"/>
                          <a:pt x="206" y="148"/>
                        </a:cubicBezTo>
                        <a:cubicBezTo>
                          <a:pt x="209" y="166"/>
                          <a:pt x="276" y="204"/>
                          <a:pt x="276" y="186"/>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8" name="Freeform 227"/>
                  <p:cNvSpPr>
                    <a:spLocks/>
                  </p:cNvSpPr>
                  <p:nvPr/>
                </p:nvSpPr>
                <p:spPr bwMode="gray">
                  <a:xfrm>
                    <a:off x="5045" y="2859"/>
                    <a:ext cx="114" cy="79"/>
                  </a:xfrm>
                  <a:custGeom>
                    <a:avLst/>
                    <a:gdLst/>
                    <a:ahLst/>
                    <a:cxnLst>
                      <a:cxn ang="0">
                        <a:pos x="280" y="188"/>
                      </a:cxn>
                      <a:cxn ang="0">
                        <a:pos x="193" y="37"/>
                      </a:cxn>
                      <a:cxn ang="0">
                        <a:pos x="118" y="0"/>
                      </a:cxn>
                      <a:cxn ang="0">
                        <a:pos x="63" y="24"/>
                      </a:cxn>
                      <a:cxn ang="0">
                        <a:pos x="1" y="101"/>
                      </a:cxn>
                      <a:cxn ang="0">
                        <a:pos x="2" y="103"/>
                      </a:cxn>
                      <a:cxn ang="0">
                        <a:pos x="79" y="131"/>
                      </a:cxn>
                      <a:cxn ang="0">
                        <a:pos x="92" y="124"/>
                      </a:cxn>
                      <a:cxn ang="0">
                        <a:pos x="97" y="127"/>
                      </a:cxn>
                      <a:cxn ang="0">
                        <a:pos x="192" y="142"/>
                      </a:cxn>
                      <a:cxn ang="0">
                        <a:pos x="206" y="149"/>
                      </a:cxn>
                      <a:cxn ang="0">
                        <a:pos x="210" y="157"/>
                      </a:cxn>
                      <a:cxn ang="0">
                        <a:pos x="258" y="191"/>
                      </a:cxn>
                      <a:cxn ang="0">
                        <a:pos x="278" y="193"/>
                      </a:cxn>
                      <a:cxn ang="0">
                        <a:pos x="280" y="188"/>
                      </a:cxn>
                      <a:cxn ang="0">
                        <a:pos x="278" y="188"/>
                      </a:cxn>
                      <a:cxn ang="0">
                        <a:pos x="275" y="190"/>
                      </a:cxn>
                      <a:cxn ang="0">
                        <a:pos x="257" y="186"/>
                      </a:cxn>
                      <a:cxn ang="0">
                        <a:pos x="215" y="158"/>
                      </a:cxn>
                      <a:cxn ang="0">
                        <a:pos x="208" y="146"/>
                      </a:cxn>
                      <a:cxn ang="0">
                        <a:pos x="134" y="127"/>
                      </a:cxn>
                      <a:cxn ang="0">
                        <a:pos x="92" y="122"/>
                      </a:cxn>
                      <a:cxn ang="0">
                        <a:pos x="79" y="127"/>
                      </a:cxn>
                      <a:cxn ang="0">
                        <a:pos x="12" y="104"/>
                      </a:cxn>
                      <a:cxn ang="0">
                        <a:pos x="3" y="99"/>
                      </a:cxn>
                      <a:cxn ang="0">
                        <a:pos x="4" y="101"/>
                      </a:cxn>
                      <a:cxn ang="0">
                        <a:pos x="85" y="17"/>
                      </a:cxn>
                      <a:cxn ang="0">
                        <a:pos x="116" y="5"/>
                      </a:cxn>
                      <a:cxn ang="0">
                        <a:pos x="119" y="2"/>
                      </a:cxn>
                      <a:cxn ang="0">
                        <a:pos x="190" y="40"/>
                      </a:cxn>
                      <a:cxn ang="0">
                        <a:pos x="271" y="173"/>
                      </a:cxn>
                      <a:cxn ang="0">
                        <a:pos x="276" y="188"/>
                      </a:cxn>
                      <a:cxn ang="0">
                        <a:pos x="278" y="188"/>
                      </a:cxn>
                      <a:cxn ang="0">
                        <a:pos x="278" y="188"/>
                      </a:cxn>
                    </a:cxnLst>
                    <a:rect l="0" t="0" r="r" b="b"/>
                    <a:pathLst>
                      <a:path w="280" h="195">
                        <a:moveTo>
                          <a:pt x="278" y="188"/>
                        </a:moveTo>
                        <a:cubicBezTo>
                          <a:pt x="280" y="188"/>
                          <a:pt x="280" y="188"/>
                          <a:pt x="280" y="188"/>
                        </a:cubicBezTo>
                        <a:cubicBezTo>
                          <a:pt x="280" y="187"/>
                          <a:pt x="268" y="145"/>
                          <a:pt x="242" y="101"/>
                        </a:cubicBezTo>
                        <a:cubicBezTo>
                          <a:pt x="230" y="79"/>
                          <a:pt x="213" y="56"/>
                          <a:pt x="193" y="37"/>
                        </a:cubicBezTo>
                        <a:cubicBezTo>
                          <a:pt x="172" y="19"/>
                          <a:pt x="148" y="5"/>
                          <a:pt x="119" y="0"/>
                        </a:cubicBezTo>
                        <a:cubicBezTo>
                          <a:pt x="118" y="0"/>
                          <a:pt x="118" y="0"/>
                          <a:pt x="118" y="0"/>
                        </a:cubicBezTo>
                        <a:cubicBezTo>
                          <a:pt x="118" y="1"/>
                          <a:pt x="118" y="1"/>
                          <a:pt x="118" y="1"/>
                        </a:cubicBezTo>
                        <a:cubicBezTo>
                          <a:pt x="118" y="1"/>
                          <a:pt x="91" y="8"/>
                          <a:pt x="63" y="24"/>
                        </a:cubicBezTo>
                        <a:cubicBezTo>
                          <a:pt x="49" y="32"/>
                          <a:pt x="34" y="42"/>
                          <a:pt x="23" y="55"/>
                        </a:cubicBezTo>
                        <a:cubicBezTo>
                          <a:pt x="11" y="68"/>
                          <a:pt x="3" y="83"/>
                          <a:pt x="1" y="101"/>
                        </a:cubicBezTo>
                        <a:cubicBezTo>
                          <a:pt x="0" y="102"/>
                          <a:pt x="0" y="102"/>
                          <a:pt x="0" y="102"/>
                        </a:cubicBezTo>
                        <a:cubicBezTo>
                          <a:pt x="2" y="103"/>
                          <a:pt x="2" y="103"/>
                          <a:pt x="2" y="103"/>
                        </a:cubicBezTo>
                        <a:cubicBezTo>
                          <a:pt x="2" y="103"/>
                          <a:pt x="14" y="110"/>
                          <a:pt x="30" y="117"/>
                        </a:cubicBezTo>
                        <a:cubicBezTo>
                          <a:pt x="45" y="124"/>
                          <a:pt x="65" y="131"/>
                          <a:pt x="79" y="131"/>
                        </a:cubicBezTo>
                        <a:cubicBezTo>
                          <a:pt x="85" y="131"/>
                          <a:pt x="90" y="129"/>
                          <a:pt x="94" y="126"/>
                        </a:cubicBezTo>
                        <a:cubicBezTo>
                          <a:pt x="92" y="124"/>
                          <a:pt x="92" y="124"/>
                          <a:pt x="92" y="124"/>
                        </a:cubicBezTo>
                        <a:cubicBezTo>
                          <a:pt x="92" y="126"/>
                          <a:pt x="92" y="126"/>
                          <a:pt x="92" y="126"/>
                        </a:cubicBezTo>
                        <a:cubicBezTo>
                          <a:pt x="92" y="126"/>
                          <a:pt x="94" y="126"/>
                          <a:pt x="97" y="127"/>
                        </a:cubicBezTo>
                        <a:cubicBezTo>
                          <a:pt x="108" y="128"/>
                          <a:pt x="135" y="130"/>
                          <a:pt x="160" y="135"/>
                        </a:cubicBezTo>
                        <a:cubicBezTo>
                          <a:pt x="172" y="137"/>
                          <a:pt x="184" y="139"/>
                          <a:pt x="192" y="142"/>
                        </a:cubicBezTo>
                        <a:cubicBezTo>
                          <a:pt x="197" y="144"/>
                          <a:pt x="200" y="145"/>
                          <a:pt x="203" y="147"/>
                        </a:cubicBezTo>
                        <a:cubicBezTo>
                          <a:pt x="204" y="147"/>
                          <a:pt x="205" y="148"/>
                          <a:pt x="206" y="149"/>
                        </a:cubicBezTo>
                        <a:cubicBezTo>
                          <a:pt x="206" y="150"/>
                          <a:pt x="206" y="150"/>
                          <a:pt x="206" y="151"/>
                        </a:cubicBezTo>
                        <a:cubicBezTo>
                          <a:pt x="207" y="153"/>
                          <a:pt x="208" y="155"/>
                          <a:pt x="210" y="157"/>
                        </a:cubicBezTo>
                        <a:cubicBezTo>
                          <a:pt x="215" y="165"/>
                          <a:pt x="227" y="174"/>
                          <a:pt x="239" y="182"/>
                        </a:cubicBezTo>
                        <a:cubicBezTo>
                          <a:pt x="246" y="185"/>
                          <a:pt x="252" y="189"/>
                          <a:pt x="258" y="191"/>
                        </a:cubicBezTo>
                        <a:cubicBezTo>
                          <a:pt x="263" y="193"/>
                          <a:pt x="268" y="195"/>
                          <a:pt x="272" y="195"/>
                        </a:cubicBezTo>
                        <a:cubicBezTo>
                          <a:pt x="274" y="195"/>
                          <a:pt x="276" y="194"/>
                          <a:pt x="278" y="193"/>
                        </a:cubicBezTo>
                        <a:cubicBezTo>
                          <a:pt x="279" y="192"/>
                          <a:pt x="280" y="190"/>
                          <a:pt x="280" y="188"/>
                        </a:cubicBezTo>
                        <a:cubicBezTo>
                          <a:pt x="280" y="188"/>
                          <a:pt x="280" y="188"/>
                          <a:pt x="280" y="188"/>
                        </a:cubicBezTo>
                        <a:cubicBezTo>
                          <a:pt x="280" y="188"/>
                          <a:pt x="280" y="188"/>
                          <a:pt x="280" y="188"/>
                        </a:cubicBezTo>
                        <a:cubicBezTo>
                          <a:pt x="278" y="188"/>
                          <a:pt x="278" y="188"/>
                          <a:pt x="278" y="188"/>
                        </a:cubicBezTo>
                        <a:cubicBezTo>
                          <a:pt x="276" y="188"/>
                          <a:pt x="276" y="188"/>
                          <a:pt x="276" y="188"/>
                        </a:cubicBezTo>
                        <a:cubicBezTo>
                          <a:pt x="276" y="189"/>
                          <a:pt x="276" y="190"/>
                          <a:pt x="275" y="190"/>
                        </a:cubicBezTo>
                        <a:cubicBezTo>
                          <a:pt x="275" y="190"/>
                          <a:pt x="274" y="191"/>
                          <a:pt x="272" y="191"/>
                        </a:cubicBezTo>
                        <a:cubicBezTo>
                          <a:pt x="269" y="191"/>
                          <a:pt x="263" y="189"/>
                          <a:pt x="257" y="186"/>
                        </a:cubicBezTo>
                        <a:cubicBezTo>
                          <a:pt x="247" y="182"/>
                          <a:pt x="236" y="175"/>
                          <a:pt x="227" y="168"/>
                        </a:cubicBezTo>
                        <a:cubicBezTo>
                          <a:pt x="222" y="165"/>
                          <a:pt x="218" y="161"/>
                          <a:pt x="215" y="158"/>
                        </a:cubicBezTo>
                        <a:cubicBezTo>
                          <a:pt x="212" y="155"/>
                          <a:pt x="211" y="152"/>
                          <a:pt x="210" y="150"/>
                        </a:cubicBezTo>
                        <a:cubicBezTo>
                          <a:pt x="210" y="148"/>
                          <a:pt x="209" y="147"/>
                          <a:pt x="208" y="146"/>
                        </a:cubicBezTo>
                        <a:cubicBezTo>
                          <a:pt x="206" y="144"/>
                          <a:pt x="203" y="142"/>
                          <a:pt x="198" y="140"/>
                        </a:cubicBezTo>
                        <a:cubicBezTo>
                          <a:pt x="183" y="134"/>
                          <a:pt x="157" y="130"/>
                          <a:pt x="134" y="127"/>
                        </a:cubicBezTo>
                        <a:cubicBezTo>
                          <a:pt x="112" y="124"/>
                          <a:pt x="93" y="122"/>
                          <a:pt x="93" y="122"/>
                        </a:cubicBezTo>
                        <a:cubicBezTo>
                          <a:pt x="92" y="122"/>
                          <a:pt x="92" y="122"/>
                          <a:pt x="92" y="122"/>
                        </a:cubicBezTo>
                        <a:cubicBezTo>
                          <a:pt x="91" y="123"/>
                          <a:pt x="91" y="123"/>
                          <a:pt x="91" y="123"/>
                        </a:cubicBezTo>
                        <a:cubicBezTo>
                          <a:pt x="89" y="125"/>
                          <a:pt x="84" y="127"/>
                          <a:pt x="79" y="127"/>
                        </a:cubicBezTo>
                        <a:cubicBezTo>
                          <a:pt x="66" y="127"/>
                          <a:pt x="47" y="120"/>
                          <a:pt x="31" y="113"/>
                        </a:cubicBezTo>
                        <a:cubicBezTo>
                          <a:pt x="23" y="110"/>
                          <a:pt x="17" y="106"/>
                          <a:pt x="12" y="104"/>
                        </a:cubicBezTo>
                        <a:cubicBezTo>
                          <a:pt x="9" y="102"/>
                          <a:pt x="7" y="101"/>
                          <a:pt x="6" y="101"/>
                        </a:cubicBezTo>
                        <a:cubicBezTo>
                          <a:pt x="4" y="100"/>
                          <a:pt x="3" y="99"/>
                          <a:pt x="3" y="99"/>
                        </a:cubicBezTo>
                        <a:cubicBezTo>
                          <a:pt x="2" y="101"/>
                          <a:pt x="2" y="101"/>
                          <a:pt x="2" y="101"/>
                        </a:cubicBezTo>
                        <a:cubicBezTo>
                          <a:pt x="4" y="101"/>
                          <a:pt x="4" y="101"/>
                          <a:pt x="4" y="101"/>
                        </a:cubicBezTo>
                        <a:cubicBezTo>
                          <a:pt x="7" y="84"/>
                          <a:pt x="15" y="70"/>
                          <a:pt x="26" y="58"/>
                        </a:cubicBezTo>
                        <a:cubicBezTo>
                          <a:pt x="42" y="39"/>
                          <a:pt x="66" y="26"/>
                          <a:pt x="85" y="17"/>
                        </a:cubicBezTo>
                        <a:cubicBezTo>
                          <a:pt x="95" y="13"/>
                          <a:pt x="103" y="10"/>
                          <a:pt x="109" y="7"/>
                        </a:cubicBezTo>
                        <a:cubicBezTo>
                          <a:pt x="112" y="6"/>
                          <a:pt x="115" y="6"/>
                          <a:pt x="116" y="5"/>
                        </a:cubicBezTo>
                        <a:cubicBezTo>
                          <a:pt x="118" y="5"/>
                          <a:pt x="119" y="4"/>
                          <a:pt x="119" y="4"/>
                        </a:cubicBezTo>
                        <a:cubicBezTo>
                          <a:pt x="119" y="2"/>
                          <a:pt x="119" y="2"/>
                          <a:pt x="119" y="2"/>
                        </a:cubicBezTo>
                        <a:cubicBezTo>
                          <a:pt x="118" y="4"/>
                          <a:pt x="118" y="4"/>
                          <a:pt x="118" y="4"/>
                        </a:cubicBezTo>
                        <a:cubicBezTo>
                          <a:pt x="146" y="9"/>
                          <a:pt x="170" y="22"/>
                          <a:pt x="190" y="40"/>
                        </a:cubicBezTo>
                        <a:cubicBezTo>
                          <a:pt x="220" y="67"/>
                          <a:pt x="242" y="104"/>
                          <a:pt x="256" y="135"/>
                        </a:cubicBezTo>
                        <a:cubicBezTo>
                          <a:pt x="263" y="150"/>
                          <a:pt x="268" y="163"/>
                          <a:pt x="271" y="173"/>
                        </a:cubicBezTo>
                        <a:cubicBezTo>
                          <a:pt x="273" y="178"/>
                          <a:pt x="274" y="182"/>
                          <a:pt x="275" y="185"/>
                        </a:cubicBezTo>
                        <a:cubicBezTo>
                          <a:pt x="275" y="186"/>
                          <a:pt x="276" y="187"/>
                          <a:pt x="276" y="188"/>
                        </a:cubicBezTo>
                        <a:cubicBezTo>
                          <a:pt x="276" y="188"/>
                          <a:pt x="276" y="189"/>
                          <a:pt x="276" y="189"/>
                        </a:cubicBezTo>
                        <a:cubicBezTo>
                          <a:pt x="278" y="188"/>
                          <a:pt x="278" y="188"/>
                          <a:pt x="278" y="188"/>
                        </a:cubicBezTo>
                        <a:cubicBezTo>
                          <a:pt x="276" y="188"/>
                          <a:pt x="276" y="188"/>
                          <a:pt x="276" y="188"/>
                        </a:cubicBezTo>
                        <a:lnTo>
                          <a:pt x="278" y="188"/>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9" name="Freeform 228"/>
                  <p:cNvSpPr>
                    <a:spLocks/>
                  </p:cNvSpPr>
                  <p:nvPr/>
                </p:nvSpPr>
                <p:spPr bwMode="gray">
                  <a:xfrm>
                    <a:off x="4978" y="2889"/>
                    <a:ext cx="205" cy="237"/>
                  </a:xfrm>
                  <a:custGeom>
                    <a:avLst/>
                    <a:gdLst/>
                    <a:ahLst/>
                    <a:cxnLst>
                      <a:cxn ang="0">
                        <a:pos x="372" y="43"/>
                      </a:cxn>
                      <a:cxn ang="0">
                        <a:pos x="195" y="20"/>
                      </a:cxn>
                      <a:cxn ang="0">
                        <a:pos x="119" y="84"/>
                      </a:cxn>
                      <a:cxn ang="0">
                        <a:pos x="35" y="116"/>
                      </a:cxn>
                      <a:cxn ang="0">
                        <a:pos x="81" y="160"/>
                      </a:cxn>
                      <a:cxn ang="0">
                        <a:pos x="203" y="119"/>
                      </a:cxn>
                      <a:cxn ang="0">
                        <a:pos x="267" y="107"/>
                      </a:cxn>
                      <a:cxn ang="0">
                        <a:pos x="267" y="131"/>
                      </a:cxn>
                      <a:cxn ang="0">
                        <a:pos x="221" y="287"/>
                      </a:cxn>
                      <a:cxn ang="0">
                        <a:pos x="183" y="473"/>
                      </a:cxn>
                      <a:cxn ang="0">
                        <a:pos x="253" y="583"/>
                      </a:cxn>
                      <a:cxn ang="0">
                        <a:pos x="337" y="542"/>
                      </a:cxn>
                      <a:cxn ang="0">
                        <a:pos x="505" y="424"/>
                      </a:cxn>
                      <a:cxn ang="0">
                        <a:pos x="444" y="360"/>
                      </a:cxn>
                      <a:cxn ang="0">
                        <a:pos x="485" y="162"/>
                      </a:cxn>
                      <a:cxn ang="0">
                        <a:pos x="447" y="70"/>
                      </a:cxn>
                      <a:cxn ang="0">
                        <a:pos x="427" y="20"/>
                      </a:cxn>
                    </a:cxnLst>
                    <a:rect l="0" t="0" r="r" b="b"/>
                    <a:pathLst>
                      <a:path w="505" h="583">
                        <a:moveTo>
                          <a:pt x="372" y="43"/>
                        </a:moveTo>
                        <a:cubicBezTo>
                          <a:pt x="372" y="43"/>
                          <a:pt x="279" y="0"/>
                          <a:pt x="195" y="20"/>
                        </a:cubicBezTo>
                        <a:cubicBezTo>
                          <a:pt x="195" y="20"/>
                          <a:pt x="128" y="67"/>
                          <a:pt x="119" y="84"/>
                        </a:cubicBezTo>
                        <a:cubicBezTo>
                          <a:pt x="119" y="84"/>
                          <a:pt x="52" y="125"/>
                          <a:pt x="35" y="116"/>
                        </a:cubicBezTo>
                        <a:cubicBezTo>
                          <a:pt x="35" y="116"/>
                          <a:pt x="0" y="171"/>
                          <a:pt x="81" y="160"/>
                        </a:cubicBezTo>
                        <a:cubicBezTo>
                          <a:pt x="81" y="160"/>
                          <a:pt x="171" y="162"/>
                          <a:pt x="203" y="119"/>
                        </a:cubicBezTo>
                        <a:cubicBezTo>
                          <a:pt x="203" y="119"/>
                          <a:pt x="258" y="113"/>
                          <a:pt x="267" y="107"/>
                        </a:cubicBezTo>
                        <a:cubicBezTo>
                          <a:pt x="267" y="107"/>
                          <a:pt x="258" y="125"/>
                          <a:pt x="267" y="131"/>
                        </a:cubicBezTo>
                        <a:cubicBezTo>
                          <a:pt x="267" y="131"/>
                          <a:pt x="209" y="220"/>
                          <a:pt x="221" y="287"/>
                        </a:cubicBezTo>
                        <a:cubicBezTo>
                          <a:pt x="221" y="287"/>
                          <a:pt x="61" y="458"/>
                          <a:pt x="183" y="473"/>
                        </a:cubicBezTo>
                        <a:cubicBezTo>
                          <a:pt x="183" y="473"/>
                          <a:pt x="253" y="569"/>
                          <a:pt x="253" y="583"/>
                        </a:cubicBezTo>
                        <a:cubicBezTo>
                          <a:pt x="253" y="583"/>
                          <a:pt x="311" y="537"/>
                          <a:pt x="337" y="542"/>
                        </a:cubicBezTo>
                        <a:cubicBezTo>
                          <a:pt x="337" y="542"/>
                          <a:pt x="435" y="421"/>
                          <a:pt x="505" y="424"/>
                        </a:cubicBezTo>
                        <a:cubicBezTo>
                          <a:pt x="444" y="360"/>
                          <a:pt x="444" y="360"/>
                          <a:pt x="444" y="360"/>
                        </a:cubicBezTo>
                        <a:cubicBezTo>
                          <a:pt x="444" y="360"/>
                          <a:pt x="418" y="363"/>
                          <a:pt x="485" y="162"/>
                        </a:cubicBezTo>
                        <a:cubicBezTo>
                          <a:pt x="485" y="162"/>
                          <a:pt x="479" y="81"/>
                          <a:pt x="447" y="70"/>
                        </a:cubicBezTo>
                        <a:cubicBezTo>
                          <a:pt x="447" y="70"/>
                          <a:pt x="441" y="35"/>
                          <a:pt x="427" y="20"/>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0" name="Freeform 229"/>
                  <p:cNvSpPr>
                    <a:spLocks/>
                  </p:cNvSpPr>
                  <p:nvPr/>
                </p:nvSpPr>
                <p:spPr bwMode="gray">
                  <a:xfrm>
                    <a:off x="4988" y="2894"/>
                    <a:ext cx="197" cy="234"/>
                  </a:xfrm>
                  <a:custGeom>
                    <a:avLst/>
                    <a:gdLst/>
                    <a:ahLst/>
                    <a:cxnLst>
                      <a:cxn ang="0">
                        <a:pos x="168" y="5"/>
                      </a:cxn>
                      <a:cxn ang="0">
                        <a:pos x="91" y="70"/>
                      </a:cxn>
                      <a:cxn ang="0">
                        <a:pos x="56" y="89"/>
                      </a:cxn>
                      <a:cxn ang="0">
                        <a:pos x="8" y="100"/>
                      </a:cxn>
                      <a:cxn ang="0">
                        <a:pos x="7" y="143"/>
                      </a:cxn>
                      <a:cxn ang="0">
                        <a:pos x="55" y="149"/>
                      </a:cxn>
                      <a:cxn ang="0">
                        <a:pos x="177" y="106"/>
                      </a:cxn>
                      <a:cxn ang="0">
                        <a:pos x="236" y="98"/>
                      </a:cxn>
                      <a:cxn ang="0">
                        <a:pos x="237" y="98"/>
                      </a:cxn>
                      <a:cxn ang="0">
                        <a:pos x="241" y="118"/>
                      </a:cxn>
                      <a:cxn ang="0">
                        <a:pos x="193" y="275"/>
                      </a:cxn>
                      <a:cxn ang="0">
                        <a:pos x="122" y="372"/>
                      </a:cxn>
                      <a:cxn ang="0">
                        <a:pos x="157" y="460"/>
                      </a:cxn>
                      <a:cxn ang="0">
                        <a:pos x="216" y="552"/>
                      </a:cxn>
                      <a:cxn ang="0">
                        <a:pos x="228" y="572"/>
                      </a:cxn>
                      <a:cxn ang="0">
                        <a:pos x="306" y="531"/>
                      </a:cxn>
                      <a:cxn ang="0">
                        <a:pos x="313" y="529"/>
                      </a:cxn>
                      <a:cxn ang="0">
                        <a:pos x="479" y="413"/>
                      </a:cxn>
                      <a:cxn ang="0">
                        <a:pos x="418" y="346"/>
                      </a:cxn>
                      <a:cxn ang="0">
                        <a:pos x="418" y="345"/>
                      </a:cxn>
                      <a:cxn ang="0">
                        <a:pos x="418" y="345"/>
                      </a:cxn>
                      <a:cxn ang="0">
                        <a:pos x="415" y="331"/>
                      </a:cxn>
                      <a:cxn ang="0">
                        <a:pos x="454" y="107"/>
                      </a:cxn>
                      <a:cxn ang="0">
                        <a:pos x="423" y="56"/>
                      </a:cxn>
                      <a:cxn ang="0">
                        <a:pos x="414" y="38"/>
                      </a:cxn>
                      <a:cxn ang="0">
                        <a:pos x="419" y="58"/>
                      </a:cxn>
                      <a:cxn ang="0">
                        <a:pos x="456" y="142"/>
                      </a:cxn>
                      <a:cxn ang="0">
                        <a:pos x="457" y="149"/>
                      </a:cxn>
                      <a:cxn ang="0">
                        <a:pos x="418" y="349"/>
                      </a:cxn>
                      <a:cxn ang="0">
                        <a:pos x="478" y="412"/>
                      </a:cxn>
                      <a:cxn ang="0">
                        <a:pos x="420" y="427"/>
                      </a:cxn>
                      <a:cxn ang="0">
                        <a:pos x="306" y="527"/>
                      </a:cxn>
                      <a:cxn ang="0">
                        <a:pos x="229" y="570"/>
                      </a:cxn>
                      <a:cxn ang="0">
                        <a:pos x="158" y="458"/>
                      </a:cxn>
                      <a:cxn ang="0">
                        <a:pos x="126" y="374"/>
                      </a:cxn>
                      <a:cxn ang="0">
                        <a:pos x="196" y="276"/>
                      </a:cxn>
                      <a:cxn ang="0">
                        <a:pos x="219" y="163"/>
                      </a:cxn>
                      <a:cxn ang="0">
                        <a:pos x="243" y="119"/>
                      </a:cxn>
                      <a:cxn ang="0">
                        <a:pos x="239" y="109"/>
                      </a:cxn>
                      <a:cxn ang="0">
                        <a:pos x="243" y="95"/>
                      </a:cxn>
                      <a:cxn ang="0">
                        <a:pos x="200" y="101"/>
                      </a:cxn>
                      <a:cxn ang="0">
                        <a:pos x="176" y="105"/>
                      </a:cxn>
                      <a:cxn ang="0">
                        <a:pos x="55" y="145"/>
                      </a:cxn>
                      <a:cxn ang="0">
                        <a:pos x="4" y="126"/>
                      </a:cxn>
                      <a:cxn ang="0">
                        <a:pos x="11" y="104"/>
                      </a:cxn>
                      <a:cxn ang="0">
                        <a:pos x="15" y="106"/>
                      </a:cxn>
                      <a:cxn ang="0">
                        <a:pos x="95" y="72"/>
                      </a:cxn>
                      <a:cxn ang="0">
                        <a:pos x="170" y="9"/>
                      </a:cxn>
                      <a:cxn ang="0">
                        <a:pos x="306" y="18"/>
                      </a:cxn>
                      <a:cxn ang="0">
                        <a:pos x="345" y="32"/>
                      </a:cxn>
                    </a:cxnLst>
                    <a:rect l="0" t="0" r="r" b="b"/>
                    <a:pathLst>
                      <a:path w="484" h="574">
                        <a:moveTo>
                          <a:pt x="346" y="29"/>
                        </a:moveTo>
                        <a:cubicBezTo>
                          <a:pt x="346" y="29"/>
                          <a:pt x="285" y="0"/>
                          <a:pt x="217" y="0"/>
                        </a:cubicBezTo>
                        <a:cubicBezTo>
                          <a:pt x="201" y="0"/>
                          <a:pt x="184" y="1"/>
                          <a:pt x="168" y="5"/>
                        </a:cubicBezTo>
                        <a:cubicBezTo>
                          <a:pt x="168" y="5"/>
                          <a:pt x="168" y="5"/>
                          <a:pt x="168" y="5"/>
                        </a:cubicBezTo>
                        <a:cubicBezTo>
                          <a:pt x="167" y="6"/>
                          <a:pt x="167" y="6"/>
                          <a:pt x="167" y="6"/>
                        </a:cubicBezTo>
                        <a:cubicBezTo>
                          <a:pt x="167" y="6"/>
                          <a:pt x="151" y="17"/>
                          <a:pt x="133" y="31"/>
                        </a:cubicBezTo>
                        <a:cubicBezTo>
                          <a:pt x="124" y="38"/>
                          <a:pt x="115" y="45"/>
                          <a:pt x="107" y="52"/>
                        </a:cubicBezTo>
                        <a:cubicBezTo>
                          <a:pt x="100" y="59"/>
                          <a:pt x="94" y="65"/>
                          <a:pt x="91" y="70"/>
                        </a:cubicBezTo>
                        <a:cubicBezTo>
                          <a:pt x="93" y="71"/>
                          <a:pt x="93" y="71"/>
                          <a:pt x="93" y="71"/>
                        </a:cubicBezTo>
                        <a:cubicBezTo>
                          <a:pt x="92" y="69"/>
                          <a:pt x="92" y="69"/>
                          <a:pt x="92" y="69"/>
                        </a:cubicBezTo>
                        <a:cubicBezTo>
                          <a:pt x="92" y="69"/>
                          <a:pt x="91" y="70"/>
                          <a:pt x="90" y="71"/>
                        </a:cubicBezTo>
                        <a:cubicBezTo>
                          <a:pt x="84" y="74"/>
                          <a:pt x="71" y="82"/>
                          <a:pt x="56" y="89"/>
                        </a:cubicBezTo>
                        <a:cubicBezTo>
                          <a:pt x="48" y="92"/>
                          <a:pt x="41" y="96"/>
                          <a:pt x="34" y="98"/>
                        </a:cubicBezTo>
                        <a:cubicBezTo>
                          <a:pt x="27" y="101"/>
                          <a:pt x="20" y="102"/>
                          <a:pt x="15" y="102"/>
                        </a:cubicBezTo>
                        <a:cubicBezTo>
                          <a:pt x="13" y="102"/>
                          <a:pt x="11" y="102"/>
                          <a:pt x="10" y="101"/>
                        </a:cubicBezTo>
                        <a:cubicBezTo>
                          <a:pt x="8" y="100"/>
                          <a:pt x="8" y="100"/>
                          <a:pt x="8" y="100"/>
                        </a:cubicBezTo>
                        <a:cubicBezTo>
                          <a:pt x="7" y="102"/>
                          <a:pt x="7" y="102"/>
                          <a:pt x="7" y="102"/>
                        </a:cubicBezTo>
                        <a:cubicBezTo>
                          <a:pt x="7" y="102"/>
                          <a:pt x="5" y="105"/>
                          <a:pt x="4" y="110"/>
                        </a:cubicBezTo>
                        <a:cubicBezTo>
                          <a:pt x="2" y="114"/>
                          <a:pt x="0" y="120"/>
                          <a:pt x="0" y="126"/>
                        </a:cubicBezTo>
                        <a:cubicBezTo>
                          <a:pt x="0" y="132"/>
                          <a:pt x="2" y="138"/>
                          <a:pt x="7" y="143"/>
                        </a:cubicBezTo>
                        <a:cubicBezTo>
                          <a:pt x="13" y="147"/>
                          <a:pt x="22" y="150"/>
                          <a:pt x="35" y="150"/>
                        </a:cubicBezTo>
                        <a:cubicBezTo>
                          <a:pt x="41" y="150"/>
                          <a:pt x="48" y="150"/>
                          <a:pt x="56" y="149"/>
                        </a:cubicBezTo>
                        <a:cubicBezTo>
                          <a:pt x="55" y="147"/>
                          <a:pt x="55" y="147"/>
                          <a:pt x="55" y="147"/>
                        </a:cubicBezTo>
                        <a:cubicBezTo>
                          <a:pt x="55" y="149"/>
                          <a:pt x="55" y="149"/>
                          <a:pt x="55" y="149"/>
                        </a:cubicBezTo>
                        <a:cubicBezTo>
                          <a:pt x="55" y="149"/>
                          <a:pt x="57" y="149"/>
                          <a:pt x="59" y="149"/>
                        </a:cubicBezTo>
                        <a:cubicBezTo>
                          <a:pt x="67" y="149"/>
                          <a:pt x="90" y="148"/>
                          <a:pt x="114" y="143"/>
                        </a:cubicBezTo>
                        <a:cubicBezTo>
                          <a:pt x="139" y="137"/>
                          <a:pt x="164" y="127"/>
                          <a:pt x="179" y="107"/>
                        </a:cubicBezTo>
                        <a:cubicBezTo>
                          <a:pt x="177" y="106"/>
                          <a:pt x="177" y="106"/>
                          <a:pt x="177" y="106"/>
                        </a:cubicBezTo>
                        <a:cubicBezTo>
                          <a:pt x="178" y="108"/>
                          <a:pt x="178" y="108"/>
                          <a:pt x="178" y="108"/>
                        </a:cubicBezTo>
                        <a:cubicBezTo>
                          <a:pt x="178" y="108"/>
                          <a:pt x="191" y="106"/>
                          <a:pt x="206" y="104"/>
                        </a:cubicBezTo>
                        <a:cubicBezTo>
                          <a:pt x="214" y="103"/>
                          <a:pt x="221" y="102"/>
                          <a:pt x="228" y="101"/>
                        </a:cubicBezTo>
                        <a:cubicBezTo>
                          <a:pt x="231" y="100"/>
                          <a:pt x="234" y="99"/>
                          <a:pt x="236" y="98"/>
                        </a:cubicBezTo>
                        <a:cubicBezTo>
                          <a:pt x="239" y="98"/>
                          <a:pt x="241" y="97"/>
                          <a:pt x="242" y="96"/>
                        </a:cubicBezTo>
                        <a:cubicBezTo>
                          <a:pt x="241" y="94"/>
                          <a:pt x="241" y="94"/>
                          <a:pt x="241" y="94"/>
                        </a:cubicBezTo>
                        <a:cubicBezTo>
                          <a:pt x="239" y="93"/>
                          <a:pt x="239" y="93"/>
                          <a:pt x="239" y="93"/>
                        </a:cubicBezTo>
                        <a:cubicBezTo>
                          <a:pt x="239" y="93"/>
                          <a:pt x="238" y="95"/>
                          <a:pt x="237" y="98"/>
                        </a:cubicBezTo>
                        <a:cubicBezTo>
                          <a:pt x="236" y="101"/>
                          <a:pt x="235" y="105"/>
                          <a:pt x="235" y="109"/>
                        </a:cubicBezTo>
                        <a:cubicBezTo>
                          <a:pt x="235" y="111"/>
                          <a:pt x="236" y="113"/>
                          <a:pt x="236" y="115"/>
                        </a:cubicBezTo>
                        <a:cubicBezTo>
                          <a:pt x="237" y="116"/>
                          <a:pt x="238" y="118"/>
                          <a:pt x="240" y="119"/>
                        </a:cubicBezTo>
                        <a:cubicBezTo>
                          <a:pt x="241" y="118"/>
                          <a:pt x="241" y="118"/>
                          <a:pt x="241" y="118"/>
                        </a:cubicBezTo>
                        <a:cubicBezTo>
                          <a:pt x="239" y="116"/>
                          <a:pt x="239" y="116"/>
                          <a:pt x="239" y="116"/>
                        </a:cubicBezTo>
                        <a:cubicBezTo>
                          <a:pt x="239" y="116"/>
                          <a:pt x="227" y="135"/>
                          <a:pt x="215" y="162"/>
                        </a:cubicBezTo>
                        <a:cubicBezTo>
                          <a:pt x="203" y="188"/>
                          <a:pt x="191" y="223"/>
                          <a:pt x="191" y="255"/>
                        </a:cubicBezTo>
                        <a:cubicBezTo>
                          <a:pt x="191" y="262"/>
                          <a:pt x="192" y="268"/>
                          <a:pt x="193" y="275"/>
                        </a:cubicBezTo>
                        <a:cubicBezTo>
                          <a:pt x="195" y="274"/>
                          <a:pt x="195" y="274"/>
                          <a:pt x="195" y="274"/>
                        </a:cubicBezTo>
                        <a:cubicBezTo>
                          <a:pt x="193" y="273"/>
                          <a:pt x="193" y="273"/>
                          <a:pt x="193" y="273"/>
                        </a:cubicBezTo>
                        <a:cubicBezTo>
                          <a:pt x="193" y="273"/>
                          <a:pt x="172" y="295"/>
                          <a:pt x="151" y="325"/>
                        </a:cubicBezTo>
                        <a:cubicBezTo>
                          <a:pt x="141" y="339"/>
                          <a:pt x="130" y="356"/>
                          <a:pt x="122" y="372"/>
                        </a:cubicBezTo>
                        <a:cubicBezTo>
                          <a:pt x="115" y="388"/>
                          <a:pt x="109" y="405"/>
                          <a:pt x="109" y="419"/>
                        </a:cubicBezTo>
                        <a:cubicBezTo>
                          <a:pt x="109" y="430"/>
                          <a:pt x="112" y="440"/>
                          <a:pt x="120" y="447"/>
                        </a:cubicBezTo>
                        <a:cubicBezTo>
                          <a:pt x="128" y="455"/>
                          <a:pt x="140" y="460"/>
                          <a:pt x="157" y="462"/>
                        </a:cubicBezTo>
                        <a:cubicBezTo>
                          <a:pt x="157" y="460"/>
                          <a:pt x="157" y="460"/>
                          <a:pt x="157" y="460"/>
                        </a:cubicBezTo>
                        <a:cubicBezTo>
                          <a:pt x="155" y="461"/>
                          <a:pt x="155" y="461"/>
                          <a:pt x="155" y="461"/>
                        </a:cubicBezTo>
                        <a:cubicBezTo>
                          <a:pt x="155" y="461"/>
                          <a:pt x="156" y="462"/>
                          <a:pt x="158" y="465"/>
                        </a:cubicBezTo>
                        <a:cubicBezTo>
                          <a:pt x="165" y="474"/>
                          <a:pt x="182" y="498"/>
                          <a:pt x="197" y="520"/>
                        </a:cubicBezTo>
                        <a:cubicBezTo>
                          <a:pt x="204" y="532"/>
                          <a:pt x="211" y="543"/>
                          <a:pt x="216" y="552"/>
                        </a:cubicBezTo>
                        <a:cubicBezTo>
                          <a:pt x="219" y="556"/>
                          <a:pt x="221" y="560"/>
                          <a:pt x="222" y="563"/>
                        </a:cubicBezTo>
                        <a:cubicBezTo>
                          <a:pt x="224" y="567"/>
                          <a:pt x="225" y="569"/>
                          <a:pt x="225" y="570"/>
                        </a:cubicBezTo>
                        <a:cubicBezTo>
                          <a:pt x="225" y="574"/>
                          <a:pt x="225" y="574"/>
                          <a:pt x="225" y="574"/>
                        </a:cubicBezTo>
                        <a:cubicBezTo>
                          <a:pt x="228" y="572"/>
                          <a:pt x="228" y="572"/>
                          <a:pt x="228" y="572"/>
                        </a:cubicBezTo>
                        <a:cubicBezTo>
                          <a:pt x="228" y="572"/>
                          <a:pt x="229" y="571"/>
                          <a:pt x="230" y="570"/>
                        </a:cubicBezTo>
                        <a:cubicBezTo>
                          <a:pt x="235" y="566"/>
                          <a:pt x="248" y="556"/>
                          <a:pt x="263" y="547"/>
                        </a:cubicBezTo>
                        <a:cubicBezTo>
                          <a:pt x="270" y="543"/>
                          <a:pt x="278" y="539"/>
                          <a:pt x="286" y="536"/>
                        </a:cubicBezTo>
                        <a:cubicBezTo>
                          <a:pt x="293" y="533"/>
                          <a:pt x="300" y="531"/>
                          <a:pt x="306" y="531"/>
                        </a:cubicBezTo>
                        <a:cubicBezTo>
                          <a:pt x="307" y="531"/>
                          <a:pt x="309" y="531"/>
                          <a:pt x="310" y="531"/>
                        </a:cubicBezTo>
                        <a:cubicBezTo>
                          <a:pt x="312" y="532"/>
                          <a:pt x="312" y="532"/>
                          <a:pt x="312" y="532"/>
                        </a:cubicBezTo>
                        <a:cubicBezTo>
                          <a:pt x="312" y="531"/>
                          <a:pt x="312" y="531"/>
                          <a:pt x="312" y="531"/>
                        </a:cubicBezTo>
                        <a:cubicBezTo>
                          <a:pt x="312" y="531"/>
                          <a:pt x="313" y="530"/>
                          <a:pt x="313" y="529"/>
                        </a:cubicBezTo>
                        <a:cubicBezTo>
                          <a:pt x="319" y="523"/>
                          <a:pt x="344" y="494"/>
                          <a:pt x="375" y="466"/>
                        </a:cubicBezTo>
                        <a:cubicBezTo>
                          <a:pt x="391" y="452"/>
                          <a:pt x="408" y="439"/>
                          <a:pt x="426" y="429"/>
                        </a:cubicBezTo>
                        <a:cubicBezTo>
                          <a:pt x="443" y="419"/>
                          <a:pt x="461" y="412"/>
                          <a:pt x="477" y="412"/>
                        </a:cubicBezTo>
                        <a:cubicBezTo>
                          <a:pt x="477" y="412"/>
                          <a:pt x="478" y="412"/>
                          <a:pt x="479" y="413"/>
                        </a:cubicBezTo>
                        <a:cubicBezTo>
                          <a:pt x="484" y="413"/>
                          <a:pt x="484" y="413"/>
                          <a:pt x="484" y="413"/>
                        </a:cubicBezTo>
                        <a:cubicBezTo>
                          <a:pt x="419" y="345"/>
                          <a:pt x="419" y="345"/>
                          <a:pt x="419"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4"/>
                          <a:pt x="418" y="344"/>
                          <a:pt x="418" y="344"/>
                        </a:cubicBezTo>
                        <a:cubicBezTo>
                          <a:pt x="417" y="344"/>
                          <a:pt x="417" y="343"/>
                          <a:pt x="416" y="341"/>
                        </a:cubicBezTo>
                        <a:cubicBezTo>
                          <a:pt x="416" y="339"/>
                          <a:pt x="415" y="336"/>
                          <a:pt x="415" y="331"/>
                        </a:cubicBezTo>
                        <a:cubicBezTo>
                          <a:pt x="415" y="311"/>
                          <a:pt x="423" y="262"/>
                          <a:pt x="461" y="150"/>
                        </a:cubicBezTo>
                        <a:cubicBezTo>
                          <a:pt x="461" y="150"/>
                          <a:pt x="461" y="150"/>
                          <a:pt x="461" y="150"/>
                        </a:cubicBezTo>
                        <a:cubicBezTo>
                          <a:pt x="461" y="149"/>
                          <a:pt x="461" y="149"/>
                          <a:pt x="461" y="149"/>
                        </a:cubicBezTo>
                        <a:cubicBezTo>
                          <a:pt x="461" y="149"/>
                          <a:pt x="459" y="129"/>
                          <a:pt x="454" y="107"/>
                        </a:cubicBezTo>
                        <a:cubicBezTo>
                          <a:pt x="451" y="96"/>
                          <a:pt x="447" y="85"/>
                          <a:pt x="442" y="75"/>
                        </a:cubicBezTo>
                        <a:cubicBezTo>
                          <a:pt x="437" y="66"/>
                          <a:pt x="430" y="58"/>
                          <a:pt x="422" y="55"/>
                        </a:cubicBezTo>
                        <a:cubicBezTo>
                          <a:pt x="421" y="57"/>
                          <a:pt x="421" y="57"/>
                          <a:pt x="421" y="57"/>
                        </a:cubicBezTo>
                        <a:cubicBezTo>
                          <a:pt x="423" y="56"/>
                          <a:pt x="423" y="56"/>
                          <a:pt x="423" y="56"/>
                        </a:cubicBezTo>
                        <a:cubicBezTo>
                          <a:pt x="423" y="56"/>
                          <a:pt x="421" y="47"/>
                          <a:pt x="418" y="37"/>
                        </a:cubicBezTo>
                        <a:cubicBezTo>
                          <a:pt x="415" y="26"/>
                          <a:pt x="410" y="14"/>
                          <a:pt x="402" y="6"/>
                        </a:cubicBezTo>
                        <a:cubicBezTo>
                          <a:pt x="399" y="9"/>
                          <a:pt x="399" y="9"/>
                          <a:pt x="399" y="9"/>
                        </a:cubicBezTo>
                        <a:cubicBezTo>
                          <a:pt x="406" y="15"/>
                          <a:pt x="411" y="28"/>
                          <a:pt x="414" y="38"/>
                        </a:cubicBezTo>
                        <a:cubicBezTo>
                          <a:pt x="416" y="43"/>
                          <a:pt x="417" y="48"/>
                          <a:pt x="418" y="51"/>
                        </a:cubicBezTo>
                        <a:cubicBezTo>
                          <a:pt x="418" y="53"/>
                          <a:pt x="419" y="54"/>
                          <a:pt x="419" y="55"/>
                        </a:cubicBezTo>
                        <a:cubicBezTo>
                          <a:pt x="419" y="56"/>
                          <a:pt x="419" y="57"/>
                          <a:pt x="419" y="57"/>
                        </a:cubicBezTo>
                        <a:cubicBezTo>
                          <a:pt x="419" y="58"/>
                          <a:pt x="419" y="58"/>
                          <a:pt x="419" y="58"/>
                        </a:cubicBezTo>
                        <a:cubicBezTo>
                          <a:pt x="420" y="58"/>
                          <a:pt x="420" y="58"/>
                          <a:pt x="420" y="58"/>
                        </a:cubicBezTo>
                        <a:cubicBezTo>
                          <a:pt x="428" y="61"/>
                          <a:pt x="434" y="68"/>
                          <a:pt x="439" y="77"/>
                        </a:cubicBezTo>
                        <a:cubicBezTo>
                          <a:pt x="446" y="90"/>
                          <a:pt x="451" y="109"/>
                          <a:pt x="453" y="123"/>
                        </a:cubicBezTo>
                        <a:cubicBezTo>
                          <a:pt x="455" y="131"/>
                          <a:pt x="455" y="137"/>
                          <a:pt x="456" y="142"/>
                        </a:cubicBezTo>
                        <a:cubicBezTo>
                          <a:pt x="456" y="144"/>
                          <a:pt x="456" y="146"/>
                          <a:pt x="457" y="148"/>
                        </a:cubicBezTo>
                        <a:cubicBezTo>
                          <a:pt x="457" y="149"/>
                          <a:pt x="457" y="150"/>
                          <a:pt x="457" y="150"/>
                        </a:cubicBezTo>
                        <a:cubicBezTo>
                          <a:pt x="459" y="149"/>
                          <a:pt x="459" y="149"/>
                          <a:pt x="459" y="149"/>
                        </a:cubicBezTo>
                        <a:cubicBezTo>
                          <a:pt x="457" y="149"/>
                          <a:pt x="457" y="149"/>
                          <a:pt x="457" y="149"/>
                        </a:cubicBezTo>
                        <a:cubicBezTo>
                          <a:pt x="419" y="261"/>
                          <a:pt x="411" y="310"/>
                          <a:pt x="411" y="331"/>
                        </a:cubicBezTo>
                        <a:cubicBezTo>
                          <a:pt x="411" y="339"/>
                          <a:pt x="412" y="343"/>
                          <a:pt x="414" y="346"/>
                        </a:cubicBezTo>
                        <a:cubicBezTo>
                          <a:pt x="414" y="347"/>
                          <a:pt x="415" y="348"/>
                          <a:pt x="416" y="348"/>
                        </a:cubicBezTo>
                        <a:cubicBezTo>
                          <a:pt x="417" y="349"/>
                          <a:pt x="418" y="349"/>
                          <a:pt x="418" y="349"/>
                        </a:cubicBezTo>
                        <a:cubicBezTo>
                          <a:pt x="418" y="349"/>
                          <a:pt x="418" y="349"/>
                          <a:pt x="418" y="349"/>
                        </a:cubicBezTo>
                        <a:cubicBezTo>
                          <a:pt x="418" y="347"/>
                          <a:pt x="418" y="347"/>
                          <a:pt x="418" y="347"/>
                        </a:cubicBezTo>
                        <a:cubicBezTo>
                          <a:pt x="417" y="348"/>
                          <a:pt x="417" y="348"/>
                          <a:pt x="417" y="348"/>
                        </a:cubicBezTo>
                        <a:cubicBezTo>
                          <a:pt x="478" y="412"/>
                          <a:pt x="478" y="412"/>
                          <a:pt x="478" y="412"/>
                        </a:cubicBezTo>
                        <a:cubicBezTo>
                          <a:pt x="479" y="411"/>
                          <a:pt x="479" y="411"/>
                          <a:pt x="479" y="411"/>
                        </a:cubicBezTo>
                        <a:cubicBezTo>
                          <a:pt x="479" y="409"/>
                          <a:pt x="479" y="409"/>
                          <a:pt x="479" y="409"/>
                        </a:cubicBezTo>
                        <a:cubicBezTo>
                          <a:pt x="478" y="408"/>
                          <a:pt x="477" y="408"/>
                          <a:pt x="477" y="408"/>
                        </a:cubicBezTo>
                        <a:cubicBezTo>
                          <a:pt x="459" y="408"/>
                          <a:pt x="439" y="416"/>
                          <a:pt x="420" y="427"/>
                        </a:cubicBezTo>
                        <a:cubicBezTo>
                          <a:pt x="363" y="461"/>
                          <a:pt x="309" y="528"/>
                          <a:pt x="309" y="528"/>
                        </a:cubicBezTo>
                        <a:cubicBezTo>
                          <a:pt x="311" y="529"/>
                          <a:pt x="311" y="529"/>
                          <a:pt x="311" y="529"/>
                        </a:cubicBezTo>
                        <a:cubicBezTo>
                          <a:pt x="311" y="527"/>
                          <a:pt x="311" y="527"/>
                          <a:pt x="311" y="527"/>
                        </a:cubicBezTo>
                        <a:cubicBezTo>
                          <a:pt x="309" y="527"/>
                          <a:pt x="308" y="527"/>
                          <a:pt x="306" y="527"/>
                        </a:cubicBezTo>
                        <a:cubicBezTo>
                          <a:pt x="298" y="527"/>
                          <a:pt x="290" y="530"/>
                          <a:pt x="281" y="534"/>
                        </a:cubicBezTo>
                        <a:cubicBezTo>
                          <a:pt x="254" y="545"/>
                          <a:pt x="225" y="568"/>
                          <a:pt x="225" y="568"/>
                        </a:cubicBezTo>
                        <a:cubicBezTo>
                          <a:pt x="227" y="570"/>
                          <a:pt x="227" y="570"/>
                          <a:pt x="227" y="570"/>
                        </a:cubicBezTo>
                        <a:cubicBezTo>
                          <a:pt x="229" y="570"/>
                          <a:pt x="229" y="570"/>
                          <a:pt x="229" y="570"/>
                        </a:cubicBezTo>
                        <a:cubicBezTo>
                          <a:pt x="229" y="569"/>
                          <a:pt x="228" y="567"/>
                          <a:pt x="228" y="566"/>
                        </a:cubicBezTo>
                        <a:cubicBezTo>
                          <a:pt x="226" y="560"/>
                          <a:pt x="220" y="550"/>
                          <a:pt x="214" y="539"/>
                        </a:cubicBezTo>
                        <a:cubicBezTo>
                          <a:pt x="193" y="506"/>
                          <a:pt x="159" y="459"/>
                          <a:pt x="159" y="459"/>
                        </a:cubicBezTo>
                        <a:cubicBezTo>
                          <a:pt x="158" y="458"/>
                          <a:pt x="158" y="458"/>
                          <a:pt x="158" y="458"/>
                        </a:cubicBezTo>
                        <a:cubicBezTo>
                          <a:pt x="157" y="458"/>
                          <a:pt x="157" y="458"/>
                          <a:pt x="157" y="458"/>
                        </a:cubicBezTo>
                        <a:cubicBezTo>
                          <a:pt x="141" y="456"/>
                          <a:pt x="130" y="451"/>
                          <a:pt x="123" y="444"/>
                        </a:cubicBezTo>
                        <a:cubicBezTo>
                          <a:pt x="116" y="438"/>
                          <a:pt x="113" y="429"/>
                          <a:pt x="113" y="419"/>
                        </a:cubicBezTo>
                        <a:cubicBezTo>
                          <a:pt x="113" y="406"/>
                          <a:pt x="118" y="390"/>
                          <a:pt x="126" y="374"/>
                        </a:cubicBezTo>
                        <a:cubicBezTo>
                          <a:pt x="138" y="350"/>
                          <a:pt x="155" y="325"/>
                          <a:pt x="170" y="307"/>
                        </a:cubicBezTo>
                        <a:cubicBezTo>
                          <a:pt x="177" y="297"/>
                          <a:pt x="184" y="290"/>
                          <a:pt x="189" y="284"/>
                        </a:cubicBezTo>
                        <a:cubicBezTo>
                          <a:pt x="191" y="281"/>
                          <a:pt x="193" y="279"/>
                          <a:pt x="194" y="278"/>
                        </a:cubicBezTo>
                        <a:cubicBezTo>
                          <a:pt x="195" y="276"/>
                          <a:pt x="196" y="276"/>
                          <a:pt x="196" y="276"/>
                        </a:cubicBezTo>
                        <a:cubicBezTo>
                          <a:pt x="197" y="275"/>
                          <a:pt x="197" y="275"/>
                          <a:pt x="197" y="275"/>
                        </a:cubicBezTo>
                        <a:cubicBezTo>
                          <a:pt x="197" y="274"/>
                          <a:pt x="197" y="274"/>
                          <a:pt x="197" y="274"/>
                        </a:cubicBezTo>
                        <a:cubicBezTo>
                          <a:pt x="196" y="268"/>
                          <a:pt x="195" y="262"/>
                          <a:pt x="195" y="255"/>
                        </a:cubicBezTo>
                        <a:cubicBezTo>
                          <a:pt x="195" y="224"/>
                          <a:pt x="207" y="190"/>
                          <a:pt x="219" y="163"/>
                        </a:cubicBezTo>
                        <a:cubicBezTo>
                          <a:pt x="225" y="150"/>
                          <a:pt x="231" y="139"/>
                          <a:pt x="235" y="131"/>
                        </a:cubicBezTo>
                        <a:cubicBezTo>
                          <a:pt x="238" y="127"/>
                          <a:pt x="239" y="124"/>
                          <a:pt x="241" y="122"/>
                        </a:cubicBezTo>
                        <a:cubicBezTo>
                          <a:pt x="241" y="121"/>
                          <a:pt x="242" y="120"/>
                          <a:pt x="242" y="119"/>
                        </a:cubicBezTo>
                        <a:cubicBezTo>
                          <a:pt x="243" y="119"/>
                          <a:pt x="243" y="119"/>
                          <a:pt x="243" y="119"/>
                        </a:cubicBezTo>
                        <a:cubicBezTo>
                          <a:pt x="244" y="117"/>
                          <a:pt x="244" y="117"/>
                          <a:pt x="244" y="117"/>
                        </a:cubicBezTo>
                        <a:cubicBezTo>
                          <a:pt x="242" y="116"/>
                          <a:pt x="242" y="116"/>
                          <a:pt x="242" y="116"/>
                        </a:cubicBezTo>
                        <a:cubicBezTo>
                          <a:pt x="241" y="115"/>
                          <a:pt x="240" y="114"/>
                          <a:pt x="240" y="113"/>
                        </a:cubicBezTo>
                        <a:cubicBezTo>
                          <a:pt x="239" y="112"/>
                          <a:pt x="239" y="110"/>
                          <a:pt x="239" y="109"/>
                        </a:cubicBezTo>
                        <a:cubicBezTo>
                          <a:pt x="239" y="106"/>
                          <a:pt x="240" y="102"/>
                          <a:pt x="241" y="100"/>
                        </a:cubicBezTo>
                        <a:cubicBezTo>
                          <a:pt x="242" y="98"/>
                          <a:pt x="242" y="97"/>
                          <a:pt x="242" y="96"/>
                        </a:cubicBezTo>
                        <a:cubicBezTo>
                          <a:pt x="243" y="96"/>
                          <a:pt x="243" y="96"/>
                          <a:pt x="243" y="96"/>
                        </a:cubicBezTo>
                        <a:cubicBezTo>
                          <a:pt x="243" y="95"/>
                          <a:pt x="243" y="95"/>
                          <a:pt x="243" y="95"/>
                        </a:cubicBezTo>
                        <a:cubicBezTo>
                          <a:pt x="246" y="88"/>
                          <a:pt x="246" y="88"/>
                          <a:pt x="246" y="88"/>
                        </a:cubicBezTo>
                        <a:cubicBezTo>
                          <a:pt x="240" y="93"/>
                          <a:pt x="240" y="93"/>
                          <a:pt x="240" y="93"/>
                        </a:cubicBezTo>
                        <a:cubicBezTo>
                          <a:pt x="239" y="93"/>
                          <a:pt x="238" y="94"/>
                          <a:pt x="235" y="95"/>
                        </a:cubicBezTo>
                        <a:cubicBezTo>
                          <a:pt x="227" y="97"/>
                          <a:pt x="213" y="99"/>
                          <a:pt x="200" y="101"/>
                        </a:cubicBezTo>
                        <a:cubicBezTo>
                          <a:pt x="194" y="102"/>
                          <a:pt x="188" y="103"/>
                          <a:pt x="184" y="103"/>
                        </a:cubicBezTo>
                        <a:cubicBezTo>
                          <a:pt x="180" y="104"/>
                          <a:pt x="177" y="104"/>
                          <a:pt x="177" y="104"/>
                        </a:cubicBezTo>
                        <a:cubicBezTo>
                          <a:pt x="176" y="104"/>
                          <a:pt x="176" y="104"/>
                          <a:pt x="176" y="104"/>
                        </a:cubicBezTo>
                        <a:cubicBezTo>
                          <a:pt x="176" y="105"/>
                          <a:pt x="176" y="105"/>
                          <a:pt x="176" y="105"/>
                        </a:cubicBezTo>
                        <a:cubicBezTo>
                          <a:pt x="162" y="123"/>
                          <a:pt x="137" y="133"/>
                          <a:pt x="113" y="139"/>
                        </a:cubicBezTo>
                        <a:cubicBezTo>
                          <a:pt x="90" y="144"/>
                          <a:pt x="67" y="145"/>
                          <a:pt x="59" y="145"/>
                        </a:cubicBezTo>
                        <a:cubicBezTo>
                          <a:pt x="57" y="145"/>
                          <a:pt x="56" y="145"/>
                          <a:pt x="56" y="145"/>
                        </a:cubicBezTo>
                        <a:cubicBezTo>
                          <a:pt x="55" y="145"/>
                          <a:pt x="55" y="145"/>
                          <a:pt x="55" y="145"/>
                        </a:cubicBezTo>
                        <a:cubicBezTo>
                          <a:pt x="55" y="145"/>
                          <a:pt x="55" y="145"/>
                          <a:pt x="55" y="145"/>
                        </a:cubicBezTo>
                        <a:cubicBezTo>
                          <a:pt x="48" y="146"/>
                          <a:pt x="41" y="146"/>
                          <a:pt x="35" y="146"/>
                        </a:cubicBezTo>
                        <a:cubicBezTo>
                          <a:pt x="22" y="146"/>
                          <a:pt x="14" y="143"/>
                          <a:pt x="10" y="140"/>
                        </a:cubicBezTo>
                        <a:cubicBezTo>
                          <a:pt x="5" y="136"/>
                          <a:pt x="4" y="131"/>
                          <a:pt x="4" y="126"/>
                        </a:cubicBezTo>
                        <a:cubicBezTo>
                          <a:pt x="4" y="121"/>
                          <a:pt x="5" y="115"/>
                          <a:pt x="7" y="111"/>
                        </a:cubicBezTo>
                        <a:cubicBezTo>
                          <a:pt x="8" y="109"/>
                          <a:pt x="9" y="107"/>
                          <a:pt x="10" y="106"/>
                        </a:cubicBezTo>
                        <a:cubicBezTo>
                          <a:pt x="10" y="105"/>
                          <a:pt x="10" y="105"/>
                          <a:pt x="10" y="105"/>
                        </a:cubicBezTo>
                        <a:cubicBezTo>
                          <a:pt x="11" y="104"/>
                          <a:pt x="11" y="104"/>
                          <a:pt x="11" y="104"/>
                        </a:cubicBezTo>
                        <a:cubicBezTo>
                          <a:pt x="11" y="104"/>
                          <a:pt x="11" y="104"/>
                          <a:pt x="11" y="104"/>
                        </a:cubicBezTo>
                        <a:cubicBezTo>
                          <a:pt x="9" y="103"/>
                          <a:pt x="9" y="103"/>
                          <a:pt x="9" y="103"/>
                        </a:cubicBezTo>
                        <a:cubicBezTo>
                          <a:pt x="8" y="105"/>
                          <a:pt x="8" y="105"/>
                          <a:pt x="8" y="105"/>
                        </a:cubicBezTo>
                        <a:cubicBezTo>
                          <a:pt x="10" y="106"/>
                          <a:pt x="13" y="106"/>
                          <a:pt x="15" y="106"/>
                        </a:cubicBezTo>
                        <a:cubicBezTo>
                          <a:pt x="22" y="106"/>
                          <a:pt x="30" y="104"/>
                          <a:pt x="38" y="101"/>
                        </a:cubicBezTo>
                        <a:cubicBezTo>
                          <a:pt x="64" y="91"/>
                          <a:pt x="94" y="73"/>
                          <a:pt x="94" y="73"/>
                        </a:cubicBezTo>
                        <a:cubicBezTo>
                          <a:pt x="95" y="73"/>
                          <a:pt x="95" y="73"/>
                          <a:pt x="95" y="73"/>
                        </a:cubicBezTo>
                        <a:cubicBezTo>
                          <a:pt x="95" y="72"/>
                          <a:pt x="95" y="72"/>
                          <a:pt x="95" y="72"/>
                        </a:cubicBezTo>
                        <a:cubicBezTo>
                          <a:pt x="97" y="68"/>
                          <a:pt x="103" y="62"/>
                          <a:pt x="110" y="55"/>
                        </a:cubicBezTo>
                        <a:cubicBezTo>
                          <a:pt x="121" y="45"/>
                          <a:pt x="136" y="34"/>
                          <a:pt x="148" y="24"/>
                        </a:cubicBezTo>
                        <a:cubicBezTo>
                          <a:pt x="154" y="20"/>
                          <a:pt x="160" y="16"/>
                          <a:pt x="164" y="13"/>
                        </a:cubicBezTo>
                        <a:cubicBezTo>
                          <a:pt x="167" y="11"/>
                          <a:pt x="170" y="9"/>
                          <a:pt x="170" y="9"/>
                        </a:cubicBezTo>
                        <a:cubicBezTo>
                          <a:pt x="169" y="7"/>
                          <a:pt x="169" y="7"/>
                          <a:pt x="169" y="7"/>
                        </a:cubicBezTo>
                        <a:cubicBezTo>
                          <a:pt x="169" y="9"/>
                          <a:pt x="169" y="9"/>
                          <a:pt x="169" y="9"/>
                        </a:cubicBezTo>
                        <a:cubicBezTo>
                          <a:pt x="185" y="5"/>
                          <a:pt x="201" y="4"/>
                          <a:pt x="217" y="4"/>
                        </a:cubicBezTo>
                        <a:cubicBezTo>
                          <a:pt x="250" y="4"/>
                          <a:pt x="282" y="11"/>
                          <a:pt x="306" y="18"/>
                        </a:cubicBezTo>
                        <a:cubicBezTo>
                          <a:pt x="318" y="22"/>
                          <a:pt x="327" y="25"/>
                          <a:pt x="334" y="28"/>
                        </a:cubicBezTo>
                        <a:cubicBezTo>
                          <a:pt x="338" y="29"/>
                          <a:pt x="340" y="30"/>
                          <a:pt x="342" y="31"/>
                        </a:cubicBezTo>
                        <a:cubicBezTo>
                          <a:pt x="343" y="31"/>
                          <a:pt x="344" y="32"/>
                          <a:pt x="344" y="32"/>
                        </a:cubicBezTo>
                        <a:cubicBezTo>
                          <a:pt x="344" y="32"/>
                          <a:pt x="345" y="32"/>
                          <a:pt x="345" y="32"/>
                        </a:cubicBezTo>
                        <a:cubicBezTo>
                          <a:pt x="346" y="29"/>
                          <a:pt x="346" y="29"/>
                          <a:pt x="346" y="29"/>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1" name="Freeform 230"/>
                  <p:cNvSpPr>
                    <a:spLocks/>
                  </p:cNvSpPr>
                  <p:nvPr/>
                </p:nvSpPr>
                <p:spPr bwMode="gray">
                  <a:xfrm>
                    <a:off x="4919" y="2982"/>
                    <a:ext cx="38" cy="87"/>
                  </a:xfrm>
                  <a:custGeom>
                    <a:avLst/>
                    <a:gdLst/>
                    <a:ahLst/>
                    <a:cxnLst>
                      <a:cxn ang="0">
                        <a:pos x="6" y="0"/>
                      </a:cxn>
                      <a:cxn ang="0">
                        <a:pos x="89" y="41"/>
                      </a:cxn>
                      <a:cxn ang="0">
                        <a:pos x="94" y="104"/>
                      </a:cxn>
                      <a:cxn ang="0">
                        <a:pos x="87" y="216"/>
                      </a:cxn>
                      <a:cxn ang="0">
                        <a:pos x="11" y="162"/>
                      </a:cxn>
                      <a:cxn ang="0">
                        <a:pos x="6" y="0"/>
                      </a:cxn>
                    </a:cxnLst>
                    <a:rect l="0" t="0" r="r" b="b"/>
                    <a:pathLst>
                      <a:path w="94" h="216">
                        <a:moveTo>
                          <a:pt x="6" y="0"/>
                        </a:moveTo>
                        <a:cubicBezTo>
                          <a:pt x="6" y="0"/>
                          <a:pt x="82" y="22"/>
                          <a:pt x="89" y="41"/>
                        </a:cubicBezTo>
                        <a:cubicBezTo>
                          <a:pt x="94" y="104"/>
                          <a:pt x="94" y="104"/>
                          <a:pt x="94" y="104"/>
                        </a:cubicBezTo>
                        <a:cubicBezTo>
                          <a:pt x="87" y="216"/>
                          <a:pt x="87" y="216"/>
                          <a:pt x="87" y="216"/>
                        </a:cubicBezTo>
                        <a:cubicBezTo>
                          <a:pt x="87" y="216"/>
                          <a:pt x="22" y="173"/>
                          <a:pt x="11" y="162"/>
                        </a:cubicBezTo>
                        <a:cubicBezTo>
                          <a:pt x="0" y="152"/>
                          <a:pt x="6" y="0"/>
                          <a:pt x="6"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2" name="Freeform 231"/>
                  <p:cNvSpPr>
                    <a:spLocks/>
                  </p:cNvSpPr>
                  <p:nvPr/>
                </p:nvSpPr>
                <p:spPr bwMode="gray">
                  <a:xfrm>
                    <a:off x="4940" y="3025"/>
                    <a:ext cx="23" cy="20"/>
                  </a:xfrm>
                  <a:custGeom>
                    <a:avLst/>
                    <a:gdLst/>
                    <a:ahLst/>
                    <a:cxnLst>
                      <a:cxn ang="0">
                        <a:pos x="1" y="0"/>
                      </a:cxn>
                      <a:cxn ang="0">
                        <a:pos x="0" y="17"/>
                      </a:cxn>
                      <a:cxn ang="0">
                        <a:pos x="10" y="20"/>
                      </a:cxn>
                      <a:cxn ang="0">
                        <a:pos x="22" y="19"/>
                      </a:cxn>
                      <a:cxn ang="0">
                        <a:pos x="23" y="5"/>
                      </a:cxn>
                      <a:cxn ang="0">
                        <a:pos x="12" y="8"/>
                      </a:cxn>
                      <a:cxn ang="0">
                        <a:pos x="1" y="0"/>
                      </a:cxn>
                    </a:cxnLst>
                    <a:rect l="0" t="0" r="r" b="b"/>
                    <a:pathLst>
                      <a:path w="23" h="20">
                        <a:moveTo>
                          <a:pt x="1" y="0"/>
                        </a:moveTo>
                        <a:lnTo>
                          <a:pt x="0" y="17"/>
                        </a:lnTo>
                        <a:lnTo>
                          <a:pt x="10" y="20"/>
                        </a:lnTo>
                        <a:lnTo>
                          <a:pt x="22" y="19"/>
                        </a:lnTo>
                        <a:lnTo>
                          <a:pt x="23" y="5"/>
                        </a:lnTo>
                        <a:lnTo>
                          <a:pt x="12" y="8"/>
                        </a:lnTo>
                        <a:lnTo>
                          <a:pt x="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3" name="Freeform 232"/>
                  <p:cNvSpPr>
                    <a:spLocks/>
                  </p:cNvSpPr>
                  <p:nvPr/>
                </p:nvSpPr>
                <p:spPr bwMode="gray">
                  <a:xfrm>
                    <a:off x="5112" y="3086"/>
                    <a:ext cx="300" cy="356"/>
                  </a:xfrm>
                  <a:custGeom>
                    <a:avLst/>
                    <a:gdLst/>
                    <a:ahLst/>
                    <a:cxnLst>
                      <a:cxn ang="0">
                        <a:pos x="456" y="0"/>
                      </a:cxn>
                      <a:cxn ang="0">
                        <a:pos x="402" y="864"/>
                      </a:cxn>
                      <a:cxn ang="0">
                        <a:pos x="156" y="574"/>
                      </a:cxn>
                      <a:cxn ang="0">
                        <a:pos x="273" y="302"/>
                      </a:cxn>
                      <a:cxn ang="0">
                        <a:pos x="456" y="0"/>
                      </a:cxn>
                    </a:cxnLst>
                    <a:rect l="0" t="0" r="r" b="b"/>
                    <a:pathLst>
                      <a:path w="738" h="877">
                        <a:moveTo>
                          <a:pt x="456" y="0"/>
                        </a:moveTo>
                        <a:cubicBezTo>
                          <a:pt x="456" y="0"/>
                          <a:pt x="738" y="858"/>
                          <a:pt x="402" y="864"/>
                        </a:cubicBezTo>
                        <a:cubicBezTo>
                          <a:pt x="402" y="864"/>
                          <a:pt x="312" y="877"/>
                          <a:pt x="156" y="574"/>
                        </a:cubicBezTo>
                        <a:cubicBezTo>
                          <a:pt x="0" y="270"/>
                          <a:pt x="154" y="329"/>
                          <a:pt x="273" y="302"/>
                        </a:cubicBezTo>
                        <a:cubicBezTo>
                          <a:pt x="393" y="275"/>
                          <a:pt x="450" y="102"/>
                          <a:pt x="456" y="0"/>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4" name="Freeform 233"/>
                  <p:cNvSpPr>
                    <a:spLocks/>
                  </p:cNvSpPr>
                  <p:nvPr/>
                </p:nvSpPr>
                <p:spPr bwMode="gray">
                  <a:xfrm>
                    <a:off x="5137" y="3080"/>
                    <a:ext cx="218" cy="396"/>
                  </a:xfrm>
                  <a:custGeom>
                    <a:avLst/>
                    <a:gdLst/>
                    <a:ahLst/>
                    <a:cxnLst>
                      <a:cxn ang="0">
                        <a:pos x="15" y="363"/>
                      </a:cxn>
                      <a:cxn ang="0">
                        <a:pos x="93" y="588"/>
                      </a:cxn>
                      <a:cxn ang="0">
                        <a:pos x="243" y="812"/>
                      </a:cxn>
                      <a:cxn ang="0">
                        <a:pos x="507" y="782"/>
                      </a:cxn>
                      <a:cxn ang="0">
                        <a:pos x="507" y="560"/>
                      </a:cxn>
                      <a:cxn ang="0">
                        <a:pos x="356" y="201"/>
                      </a:cxn>
                      <a:cxn ang="0">
                        <a:pos x="251" y="120"/>
                      </a:cxn>
                      <a:cxn ang="0">
                        <a:pos x="115" y="0"/>
                      </a:cxn>
                      <a:cxn ang="0">
                        <a:pos x="15" y="363"/>
                      </a:cxn>
                    </a:cxnLst>
                    <a:rect l="0" t="0" r="r" b="b"/>
                    <a:pathLst>
                      <a:path w="536" h="974">
                        <a:moveTo>
                          <a:pt x="15" y="363"/>
                        </a:moveTo>
                        <a:cubicBezTo>
                          <a:pt x="93" y="588"/>
                          <a:pt x="93" y="588"/>
                          <a:pt x="93" y="588"/>
                        </a:cubicBezTo>
                        <a:cubicBezTo>
                          <a:pt x="243" y="812"/>
                          <a:pt x="243" y="812"/>
                          <a:pt x="243" y="812"/>
                        </a:cubicBezTo>
                        <a:cubicBezTo>
                          <a:pt x="243" y="812"/>
                          <a:pt x="381" y="974"/>
                          <a:pt x="507" y="782"/>
                        </a:cubicBezTo>
                        <a:cubicBezTo>
                          <a:pt x="533" y="742"/>
                          <a:pt x="519" y="586"/>
                          <a:pt x="507" y="560"/>
                        </a:cubicBezTo>
                        <a:cubicBezTo>
                          <a:pt x="507" y="560"/>
                          <a:pt x="536" y="246"/>
                          <a:pt x="356" y="201"/>
                        </a:cubicBezTo>
                        <a:cubicBezTo>
                          <a:pt x="356" y="201"/>
                          <a:pt x="342" y="196"/>
                          <a:pt x="251" y="120"/>
                        </a:cubicBezTo>
                        <a:cubicBezTo>
                          <a:pt x="115" y="0"/>
                          <a:pt x="115" y="0"/>
                          <a:pt x="115" y="0"/>
                        </a:cubicBezTo>
                        <a:cubicBezTo>
                          <a:pt x="115" y="0"/>
                          <a:pt x="0" y="298"/>
                          <a:pt x="15" y="363"/>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5" name="Freeform 234"/>
                  <p:cNvSpPr>
                    <a:spLocks/>
                  </p:cNvSpPr>
                  <p:nvPr/>
                </p:nvSpPr>
                <p:spPr bwMode="gray">
                  <a:xfrm>
                    <a:off x="5141" y="3078"/>
                    <a:ext cx="199" cy="379"/>
                  </a:xfrm>
                  <a:custGeom>
                    <a:avLst/>
                    <a:gdLst/>
                    <a:ahLst/>
                    <a:cxnLst>
                      <a:cxn ang="0">
                        <a:pos x="142" y="195"/>
                      </a:cxn>
                      <a:cxn ang="0">
                        <a:pos x="201" y="317"/>
                      </a:cxn>
                      <a:cxn ang="0">
                        <a:pos x="222" y="442"/>
                      </a:cxn>
                      <a:cxn ang="0">
                        <a:pos x="417" y="787"/>
                      </a:cxn>
                      <a:cxn ang="0">
                        <a:pos x="229" y="811"/>
                      </a:cxn>
                      <a:cxn ang="0">
                        <a:pos x="83" y="593"/>
                      </a:cxn>
                      <a:cxn ang="0">
                        <a:pos x="0" y="350"/>
                      </a:cxn>
                      <a:cxn ang="0">
                        <a:pos x="105" y="5"/>
                      </a:cxn>
                      <a:cxn ang="0">
                        <a:pos x="142" y="195"/>
                      </a:cxn>
                    </a:cxnLst>
                    <a:rect l="0" t="0" r="r" b="b"/>
                    <a:pathLst>
                      <a:path w="488" h="932">
                        <a:moveTo>
                          <a:pt x="142" y="195"/>
                        </a:moveTo>
                        <a:cubicBezTo>
                          <a:pt x="142" y="195"/>
                          <a:pt x="109" y="288"/>
                          <a:pt x="201" y="317"/>
                        </a:cubicBezTo>
                        <a:cubicBezTo>
                          <a:pt x="201" y="317"/>
                          <a:pt x="186" y="382"/>
                          <a:pt x="222" y="442"/>
                        </a:cubicBezTo>
                        <a:cubicBezTo>
                          <a:pt x="238" y="468"/>
                          <a:pt x="250" y="570"/>
                          <a:pt x="417" y="787"/>
                        </a:cubicBezTo>
                        <a:cubicBezTo>
                          <a:pt x="488" y="879"/>
                          <a:pt x="294" y="932"/>
                          <a:pt x="229" y="811"/>
                        </a:cubicBezTo>
                        <a:cubicBezTo>
                          <a:pt x="83" y="593"/>
                          <a:pt x="83" y="593"/>
                          <a:pt x="83" y="593"/>
                        </a:cubicBezTo>
                        <a:cubicBezTo>
                          <a:pt x="0" y="350"/>
                          <a:pt x="0" y="350"/>
                          <a:pt x="0" y="350"/>
                        </a:cubicBezTo>
                        <a:cubicBezTo>
                          <a:pt x="0" y="350"/>
                          <a:pt x="99" y="10"/>
                          <a:pt x="105" y="5"/>
                        </a:cubicBezTo>
                        <a:cubicBezTo>
                          <a:pt x="112" y="0"/>
                          <a:pt x="142" y="195"/>
                          <a:pt x="142" y="19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6" name="Freeform 235"/>
                  <p:cNvSpPr>
                    <a:spLocks/>
                  </p:cNvSpPr>
                  <p:nvPr/>
                </p:nvSpPr>
                <p:spPr bwMode="gray">
                  <a:xfrm>
                    <a:off x="5069" y="3085"/>
                    <a:ext cx="148" cy="149"/>
                  </a:xfrm>
                  <a:custGeom>
                    <a:avLst/>
                    <a:gdLst/>
                    <a:ahLst/>
                    <a:cxnLst>
                      <a:cxn ang="0">
                        <a:pos x="162" y="0"/>
                      </a:cxn>
                      <a:cxn ang="0">
                        <a:pos x="9" y="49"/>
                      </a:cxn>
                      <a:cxn ang="0">
                        <a:pos x="14" y="78"/>
                      </a:cxn>
                      <a:cxn ang="0">
                        <a:pos x="90" y="188"/>
                      </a:cxn>
                      <a:cxn ang="0">
                        <a:pos x="185" y="367"/>
                      </a:cxn>
                      <a:cxn ang="0">
                        <a:pos x="354" y="316"/>
                      </a:cxn>
                      <a:cxn ang="0">
                        <a:pos x="366" y="266"/>
                      </a:cxn>
                      <a:cxn ang="0">
                        <a:pos x="162" y="0"/>
                      </a:cxn>
                    </a:cxnLst>
                    <a:rect l="0" t="0" r="r" b="b"/>
                    <a:pathLst>
                      <a:path w="366" h="367">
                        <a:moveTo>
                          <a:pt x="162" y="0"/>
                        </a:moveTo>
                        <a:cubicBezTo>
                          <a:pt x="162" y="0"/>
                          <a:pt x="19" y="25"/>
                          <a:pt x="9" y="49"/>
                        </a:cubicBezTo>
                        <a:cubicBezTo>
                          <a:pt x="9" y="49"/>
                          <a:pt x="0" y="68"/>
                          <a:pt x="14" y="78"/>
                        </a:cubicBezTo>
                        <a:cubicBezTo>
                          <a:pt x="14" y="78"/>
                          <a:pt x="80" y="176"/>
                          <a:pt x="90" y="188"/>
                        </a:cubicBezTo>
                        <a:cubicBezTo>
                          <a:pt x="100" y="199"/>
                          <a:pt x="132" y="293"/>
                          <a:pt x="185" y="367"/>
                        </a:cubicBezTo>
                        <a:cubicBezTo>
                          <a:pt x="185" y="367"/>
                          <a:pt x="336" y="342"/>
                          <a:pt x="354" y="316"/>
                        </a:cubicBezTo>
                        <a:cubicBezTo>
                          <a:pt x="366" y="266"/>
                          <a:pt x="366" y="266"/>
                          <a:pt x="366" y="266"/>
                        </a:cubicBezTo>
                        <a:lnTo>
                          <a:pt x="162"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7" name="Freeform 236"/>
                  <p:cNvSpPr>
                    <a:spLocks/>
                  </p:cNvSpPr>
                  <p:nvPr/>
                </p:nvSpPr>
                <p:spPr bwMode="gray">
                  <a:xfrm>
                    <a:off x="5134" y="3045"/>
                    <a:ext cx="133" cy="162"/>
                  </a:xfrm>
                  <a:custGeom>
                    <a:avLst/>
                    <a:gdLst/>
                    <a:ahLst/>
                    <a:cxnLst>
                      <a:cxn ang="0">
                        <a:pos x="97" y="0"/>
                      </a:cxn>
                      <a:cxn ang="0">
                        <a:pos x="0" y="99"/>
                      </a:cxn>
                      <a:cxn ang="0">
                        <a:pos x="18" y="254"/>
                      </a:cxn>
                      <a:cxn ang="0">
                        <a:pos x="218" y="399"/>
                      </a:cxn>
                      <a:cxn ang="0">
                        <a:pos x="325" y="278"/>
                      </a:cxn>
                      <a:cxn ang="0">
                        <a:pos x="97" y="0"/>
                      </a:cxn>
                    </a:cxnLst>
                    <a:rect l="0" t="0" r="r" b="b"/>
                    <a:pathLst>
                      <a:path w="325" h="399">
                        <a:moveTo>
                          <a:pt x="97" y="0"/>
                        </a:moveTo>
                        <a:cubicBezTo>
                          <a:pt x="97" y="0"/>
                          <a:pt x="4" y="71"/>
                          <a:pt x="0" y="99"/>
                        </a:cubicBezTo>
                        <a:cubicBezTo>
                          <a:pt x="0" y="99"/>
                          <a:pt x="15" y="239"/>
                          <a:pt x="18" y="254"/>
                        </a:cubicBezTo>
                        <a:cubicBezTo>
                          <a:pt x="22" y="268"/>
                          <a:pt x="158" y="393"/>
                          <a:pt x="218" y="399"/>
                        </a:cubicBezTo>
                        <a:cubicBezTo>
                          <a:pt x="218" y="399"/>
                          <a:pt x="322" y="297"/>
                          <a:pt x="325" y="278"/>
                        </a:cubicBezTo>
                        <a:cubicBezTo>
                          <a:pt x="325" y="278"/>
                          <a:pt x="127" y="48"/>
                          <a:pt x="97"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8" name="Freeform 237"/>
                  <p:cNvSpPr>
                    <a:spLocks/>
                  </p:cNvSpPr>
                  <p:nvPr/>
                </p:nvSpPr>
                <p:spPr bwMode="gray">
                  <a:xfrm>
                    <a:off x="5123" y="3153"/>
                    <a:ext cx="23" cy="23"/>
                  </a:xfrm>
                  <a:custGeom>
                    <a:avLst/>
                    <a:gdLst/>
                    <a:ahLst/>
                    <a:cxnLst>
                      <a:cxn ang="0">
                        <a:pos x="54" y="33"/>
                      </a:cxn>
                      <a:cxn ang="0">
                        <a:pos x="33" y="2"/>
                      </a:cxn>
                      <a:cxn ang="0">
                        <a:pos x="2" y="24"/>
                      </a:cxn>
                      <a:cxn ang="0">
                        <a:pos x="24" y="54"/>
                      </a:cxn>
                      <a:cxn ang="0">
                        <a:pos x="54" y="33"/>
                      </a:cxn>
                    </a:cxnLst>
                    <a:rect l="0" t="0" r="r" b="b"/>
                    <a:pathLst>
                      <a:path w="57" h="57">
                        <a:moveTo>
                          <a:pt x="54" y="33"/>
                        </a:moveTo>
                        <a:cubicBezTo>
                          <a:pt x="57" y="18"/>
                          <a:pt x="47" y="5"/>
                          <a:pt x="33" y="2"/>
                        </a:cubicBezTo>
                        <a:cubicBezTo>
                          <a:pt x="18" y="0"/>
                          <a:pt x="5" y="10"/>
                          <a:pt x="2" y="24"/>
                        </a:cubicBezTo>
                        <a:cubicBezTo>
                          <a:pt x="0" y="38"/>
                          <a:pt x="10" y="52"/>
                          <a:pt x="24" y="54"/>
                        </a:cubicBezTo>
                        <a:cubicBezTo>
                          <a:pt x="39" y="57"/>
                          <a:pt x="52" y="47"/>
                          <a:pt x="54"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9" name="Freeform 238"/>
                  <p:cNvSpPr>
                    <a:spLocks/>
                  </p:cNvSpPr>
                  <p:nvPr/>
                </p:nvSpPr>
                <p:spPr bwMode="gray">
                  <a:xfrm>
                    <a:off x="5163" y="3133"/>
                    <a:ext cx="28" cy="29"/>
                  </a:xfrm>
                  <a:custGeom>
                    <a:avLst/>
                    <a:gdLst/>
                    <a:ahLst/>
                    <a:cxnLst>
                      <a:cxn ang="0">
                        <a:pos x="66" y="40"/>
                      </a:cxn>
                      <a:cxn ang="0">
                        <a:pos x="39" y="3"/>
                      </a:cxn>
                      <a:cxn ang="0">
                        <a:pos x="2" y="30"/>
                      </a:cxn>
                      <a:cxn ang="0">
                        <a:pos x="29" y="67"/>
                      </a:cxn>
                      <a:cxn ang="0">
                        <a:pos x="66" y="40"/>
                      </a:cxn>
                    </a:cxnLst>
                    <a:rect l="0" t="0" r="r" b="b"/>
                    <a:pathLst>
                      <a:path w="69" h="70">
                        <a:moveTo>
                          <a:pt x="66" y="40"/>
                        </a:moveTo>
                        <a:cubicBezTo>
                          <a:pt x="69" y="23"/>
                          <a:pt x="57" y="6"/>
                          <a:pt x="39" y="3"/>
                        </a:cubicBezTo>
                        <a:cubicBezTo>
                          <a:pt x="22" y="0"/>
                          <a:pt x="5" y="12"/>
                          <a:pt x="2" y="30"/>
                        </a:cubicBezTo>
                        <a:cubicBezTo>
                          <a:pt x="0" y="47"/>
                          <a:pt x="12" y="64"/>
                          <a:pt x="29" y="67"/>
                        </a:cubicBezTo>
                        <a:cubicBezTo>
                          <a:pt x="47" y="70"/>
                          <a:pt x="63" y="58"/>
                          <a:pt x="66" y="40"/>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0" name="Freeform 239"/>
                  <p:cNvSpPr>
                    <a:spLocks/>
                  </p:cNvSpPr>
                  <p:nvPr/>
                </p:nvSpPr>
                <p:spPr bwMode="gray">
                  <a:xfrm>
                    <a:off x="5138" y="3120"/>
                    <a:ext cx="133" cy="217"/>
                  </a:xfrm>
                  <a:custGeom>
                    <a:avLst/>
                    <a:gdLst/>
                    <a:ahLst/>
                    <a:cxnLst>
                      <a:cxn ang="0">
                        <a:pos x="0" y="0"/>
                      </a:cxn>
                      <a:cxn ang="0">
                        <a:pos x="10" y="73"/>
                      </a:cxn>
                      <a:cxn ang="0">
                        <a:pos x="189" y="214"/>
                      </a:cxn>
                      <a:cxn ang="0">
                        <a:pos x="318" y="534"/>
                      </a:cxn>
                      <a:cxn ang="0">
                        <a:pos x="327" y="535"/>
                      </a:cxn>
                      <a:cxn ang="0">
                        <a:pos x="209" y="218"/>
                      </a:cxn>
                      <a:cxn ang="0">
                        <a:pos x="17" y="70"/>
                      </a:cxn>
                      <a:cxn ang="0">
                        <a:pos x="0" y="0"/>
                      </a:cxn>
                    </a:cxnLst>
                    <a:rect l="0" t="0" r="r" b="b"/>
                    <a:pathLst>
                      <a:path w="327" h="535">
                        <a:moveTo>
                          <a:pt x="0" y="0"/>
                        </a:moveTo>
                        <a:cubicBezTo>
                          <a:pt x="0" y="0"/>
                          <a:pt x="8" y="70"/>
                          <a:pt x="10" y="73"/>
                        </a:cubicBezTo>
                        <a:cubicBezTo>
                          <a:pt x="11" y="75"/>
                          <a:pt x="120" y="192"/>
                          <a:pt x="189" y="214"/>
                        </a:cubicBezTo>
                        <a:cubicBezTo>
                          <a:pt x="189" y="214"/>
                          <a:pt x="208" y="446"/>
                          <a:pt x="318" y="534"/>
                        </a:cubicBezTo>
                        <a:cubicBezTo>
                          <a:pt x="327" y="535"/>
                          <a:pt x="327" y="535"/>
                          <a:pt x="327" y="535"/>
                        </a:cubicBezTo>
                        <a:cubicBezTo>
                          <a:pt x="327" y="535"/>
                          <a:pt x="236" y="437"/>
                          <a:pt x="209" y="218"/>
                        </a:cubicBezTo>
                        <a:cubicBezTo>
                          <a:pt x="209" y="218"/>
                          <a:pt x="96" y="159"/>
                          <a:pt x="17" y="70"/>
                        </a:cubicBezTo>
                        <a:lnTo>
                          <a:pt x="0"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1" name="Freeform 240"/>
                  <p:cNvSpPr>
                    <a:spLocks/>
                  </p:cNvSpPr>
                  <p:nvPr/>
                </p:nvSpPr>
                <p:spPr bwMode="gray">
                  <a:xfrm>
                    <a:off x="5254" y="3179"/>
                    <a:ext cx="46" cy="73"/>
                  </a:xfrm>
                  <a:custGeom>
                    <a:avLst/>
                    <a:gdLst/>
                    <a:ahLst/>
                    <a:cxnLst>
                      <a:cxn ang="0">
                        <a:pos x="0" y="0"/>
                      </a:cxn>
                      <a:cxn ang="0">
                        <a:pos x="112" y="178"/>
                      </a:cxn>
                      <a:cxn ang="0">
                        <a:pos x="0" y="0"/>
                      </a:cxn>
                    </a:cxnLst>
                    <a:rect l="0" t="0" r="r" b="b"/>
                    <a:pathLst>
                      <a:path w="112" h="178">
                        <a:moveTo>
                          <a:pt x="0" y="0"/>
                        </a:moveTo>
                        <a:cubicBezTo>
                          <a:pt x="0" y="0"/>
                          <a:pt x="81" y="46"/>
                          <a:pt x="112" y="178"/>
                        </a:cubicBezTo>
                        <a:cubicBezTo>
                          <a:pt x="112" y="178"/>
                          <a:pt x="71" y="63"/>
                          <a:pt x="0" y="0"/>
                        </a:cubicBez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2" name="Freeform 241"/>
                  <p:cNvSpPr>
                    <a:spLocks/>
                  </p:cNvSpPr>
                  <p:nvPr/>
                </p:nvSpPr>
                <p:spPr bwMode="gray">
                  <a:xfrm>
                    <a:off x="4942" y="3034"/>
                    <a:ext cx="76" cy="87"/>
                  </a:xfrm>
                  <a:custGeom>
                    <a:avLst/>
                    <a:gdLst/>
                    <a:ahLst/>
                    <a:cxnLst>
                      <a:cxn ang="0">
                        <a:pos x="33" y="0"/>
                      </a:cxn>
                      <a:cxn ang="0">
                        <a:pos x="108" y="19"/>
                      </a:cxn>
                      <a:cxn ang="0">
                        <a:pos x="156" y="95"/>
                      </a:cxn>
                      <a:cxn ang="0">
                        <a:pos x="167" y="145"/>
                      </a:cxn>
                      <a:cxn ang="0">
                        <a:pos x="113" y="108"/>
                      </a:cxn>
                      <a:cxn ang="0">
                        <a:pos x="143" y="170"/>
                      </a:cxn>
                      <a:cxn ang="0">
                        <a:pos x="44" y="187"/>
                      </a:cxn>
                      <a:cxn ang="0">
                        <a:pos x="27" y="138"/>
                      </a:cxn>
                      <a:cxn ang="0">
                        <a:pos x="34" y="82"/>
                      </a:cxn>
                      <a:cxn ang="0">
                        <a:pos x="52" y="49"/>
                      </a:cxn>
                      <a:cxn ang="0">
                        <a:pos x="21" y="22"/>
                      </a:cxn>
                      <a:cxn ang="0">
                        <a:pos x="33" y="0"/>
                      </a:cxn>
                    </a:cxnLst>
                    <a:rect l="0" t="0" r="r" b="b"/>
                    <a:pathLst>
                      <a:path w="188" h="214">
                        <a:moveTo>
                          <a:pt x="33" y="0"/>
                        </a:moveTo>
                        <a:cubicBezTo>
                          <a:pt x="33" y="0"/>
                          <a:pt x="68" y="31"/>
                          <a:pt x="108" y="19"/>
                        </a:cubicBezTo>
                        <a:cubicBezTo>
                          <a:pt x="108" y="19"/>
                          <a:pt x="178" y="35"/>
                          <a:pt x="156" y="95"/>
                        </a:cubicBezTo>
                        <a:cubicBezTo>
                          <a:pt x="156" y="95"/>
                          <a:pt x="175" y="103"/>
                          <a:pt x="167" y="145"/>
                        </a:cubicBezTo>
                        <a:cubicBezTo>
                          <a:pt x="159" y="186"/>
                          <a:pt x="175" y="123"/>
                          <a:pt x="113" y="108"/>
                        </a:cubicBezTo>
                        <a:cubicBezTo>
                          <a:pt x="113" y="108"/>
                          <a:pt x="188" y="136"/>
                          <a:pt x="143" y="170"/>
                        </a:cubicBezTo>
                        <a:cubicBezTo>
                          <a:pt x="143" y="170"/>
                          <a:pt x="113" y="214"/>
                          <a:pt x="44" y="187"/>
                        </a:cubicBezTo>
                        <a:cubicBezTo>
                          <a:pt x="44" y="187"/>
                          <a:pt x="17" y="158"/>
                          <a:pt x="27" y="138"/>
                        </a:cubicBezTo>
                        <a:cubicBezTo>
                          <a:pt x="27" y="138"/>
                          <a:pt x="0" y="109"/>
                          <a:pt x="34" y="82"/>
                        </a:cubicBezTo>
                        <a:cubicBezTo>
                          <a:pt x="34" y="82"/>
                          <a:pt x="12" y="47"/>
                          <a:pt x="52" y="49"/>
                        </a:cubicBezTo>
                        <a:cubicBezTo>
                          <a:pt x="52" y="49"/>
                          <a:pt x="30" y="35"/>
                          <a:pt x="21" y="22"/>
                        </a:cubicBezTo>
                        <a:cubicBezTo>
                          <a:pt x="21" y="22"/>
                          <a:pt x="7" y="6"/>
                          <a:pt x="33" y="0"/>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3" name="Freeform 242"/>
                  <p:cNvSpPr>
                    <a:spLocks/>
                  </p:cNvSpPr>
                  <p:nvPr/>
                </p:nvSpPr>
                <p:spPr bwMode="gray">
                  <a:xfrm>
                    <a:off x="4948" y="3033"/>
                    <a:ext cx="63" cy="82"/>
                  </a:xfrm>
                  <a:custGeom>
                    <a:avLst/>
                    <a:gdLst/>
                    <a:ahLst/>
                    <a:cxnLst>
                      <a:cxn ang="0">
                        <a:pos x="74" y="27"/>
                      </a:cxn>
                      <a:cxn ang="0">
                        <a:pos x="93" y="24"/>
                      </a:cxn>
                      <a:cxn ang="0">
                        <a:pos x="136" y="52"/>
                      </a:cxn>
                      <a:cxn ang="0">
                        <a:pos x="138" y="99"/>
                      </a:cxn>
                      <a:cxn ang="0">
                        <a:pos x="140" y="100"/>
                      </a:cxn>
                      <a:cxn ang="0">
                        <a:pos x="140" y="100"/>
                      </a:cxn>
                      <a:cxn ang="0">
                        <a:pos x="150" y="147"/>
                      </a:cxn>
                      <a:cxn ang="0">
                        <a:pos x="147" y="161"/>
                      </a:cxn>
                      <a:cxn ang="0">
                        <a:pos x="147" y="160"/>
                      </a:cxn>
                      <a:cxn ang="0">
                        <a:pos x="147" y="160"/>
                      </a:cxn>
                      <a:cxn ang="0">
                        <a:pos x="147" y="160"/>
                      </a:cxn>
                      <a:cxn ang="0">
                        <a:pos x="149" y="162"/>
                      </a:cxn>
                      <a:cxn ang="0">
                        <a:pos x="149" y="162"/>
                      </a:cxn>
                      <a:cxn ang="0">
                        <a:pos x="150" y="160"/>
                      </a:cxn>
                      <a:cxn ang="0">
                        <a:pos x="150" y="160"/>
                      </a:cxn>
                      <a:cxn ang="0">
                        <a:pos x="150" y="160"/>
                      </a:cxn>
                      <a:cxn ang="0">
                        <a:pos x="150" y="158"/>
                      </a:cxn>
                      <a:cxn ang="0">
                        <a:pos x="97" y="113"/>
                      </a:cxn>
                      <a:cxn ang="0">
                        <a:pos x="135" y="137"/>
                      </a:cxn>
                      <a:cxn ang="0">
                        <a:pos x="127" y="171"/>
                      </a:cxn>
                      <a:cxn ang="0">
                        <a:pos x="126" y="172"/>
                      </a:cxn>
                      <a:cxn ang="0">
                        <a:pos x="29" y="188"/>
                      </a:cxn>
                      <a:cxn ang="0">
                        <a:pos x="30" y="189"/>
                      </a:cxn>
                      <a:cxn ang="0">
                        <a:pos x="14" y="142"/>
                      </a:cxn>
                      <a:cxn ang="0">
                        <a:pos x="13" y="140"/>
                      </a:cxn>
                      <a:cxn ang="0">
                        <a:pos x="22" y="86"/>
                      </a:cxn>
                      <a:cxn ang="0">
                        <a:pos x="15" y="67"/>
                      </a:cxn>
                      <a:cxn ang="0">
                        <a:pos x="37" y="54"/>
                      </a:cxn>
                      <a:cxn ang="0">
                        <a:pos x="37" y="50"/>
                      </a:cxn>
                      <a:cxn ang="0">
                        <a:pos x="7" y="23"/>
                      </a:cxn>
                      <a:cxn ang="0">
                        <a:pos x="4" y="16"/>
                      </a:cxn>
                      <a:cxn ang="0">
                        <a:pos x="18" y="3"/>
                      </a:cxn>
                      <a:cxn ang="0">
                        <a:pos x="18" y="1"/>
                      </a:cxn>
                      <a:cxn ang="0">
                        <a:pos x="2" y="23"/>
                      </a:cxn>
                      <a:cxn ang="0">
                        <a:pos x="4" y="26"/>
                      </a:cxn>
                      <a:cxn ang="0">
                        <a:pos x="37" y="52"/>
                      </a:cxn>
                      <a:cxn ang="0">
                        <a:pos x="16" y="55"/>
                      </a:cxn>
                      <a:cxn ang="0">
                        <a:pos x="18" y="86"/>
                      </a:cxn>
                      <a:cxn ang="0">
                        <a:pos x="0" y="116"/>
                      </a:cxn>
                      <a:cxn ang="0">
                        <a:pos x="10" y="141"/>
                      </a:cxn>
                      <a:cxn ang="0">
                        <a:pos x="27" y="192"/>
                      </a:cxn>
                      <a:cxn ang="0">
                        <a:pos x="70" y="201"/>
                      </a:cxn>
                      <a:cxn ang="0">
                        <a:pos x="128" y="173"/>
                      </a:cxn>
                      <a:cxn ang="0">
                        <a:pos x="144" y="151"/>
                      </a:cxn>
                      <a:cxn ang="0">
                        <a:pos x="98" y="109"/>
                      </a:cxn>
                      <a:cxn ang="0">
                        <a:pos x="139" y="142"/>
                      </a:cxn>
                      <a:cxn ang="0">
                        <a:pos x="147" y="162"/>
                      </a:cxn>
                      <a:cxn ang="0">
                        <a:pos x="149" y="164"/>
                      </a:cxn>
                      <a:cxn ang="0">
                        <a:pos x="151" y="160"/>
                      </a:cxn>
                      <a:cxn ang="0">
                        <a:pos x="149" y="103"/>
                      </a:cxn>
                      <a:cxn ang="0">
                        <a:pos x="143" y="99"/>
                      </a:cxn>
                      <a:cxn ang="0">
                        <a:pos x="110" y="26"/>
                      </a:cxn>
                      <a:cxn ang="0">
                        <a:pos x="92" y="20"/>
                      </a:cxn>
                      <a:cxn ang="0">
                        <a:pos x="24" y="4"/>
                      </a:cxn>
                      <a:cxn ang="0">
                        <a:pos x="20" y="1"/>
                      </a:cxn>
                      <a:cxn ang="0">
                        <a:pos x="18" y="3"/>
                      </a:cxn>
                    </a:cxnLst>
                    <a:rect l="0" t="0" r="r" b="b"/>
                    <a:pathLst>
                      <a:path w="156" h="201">
                        <a:moveTo>
                          <a:pt x="18" y="3"/>
                        </a:moveTo>
                        <a:cubicBezTo>
                          <a:pt x="17" y="4"/>
                          <a:pt x="17" y="4"/>
                          <a:pt x="17" y="4"/>
                        </a:cubicBezTo>
                        <a:cubicBezTo>
                          <a:pt x="17" y="4"/>
                          <a:pt x="42" y="27"/>
                          <a:pt x="74" y="27"/>
                        </a:cubicBezTo>
                        <a:cubicBezTo>
                          <a:pt x="80" y="27"/>
                          <a:pt x="87" y="26"/>
                          <a:pt x="94" y="24"/>
                        </a:cubicBezTo>
                        <a:cubicBezTo>
                          <a:pt x="93" y="22"/>
                          <a:pt x="93" y="22"/>
                          <a:pt x="93" y="22"/>
                        </a:cubicBezTo>
                        <a:cubicBezTo>
                          <a:pt x="93" y="24"/>
                          <a:pt x="93" y="24"/>
                          <a:pt x="93" y="24"/>
                        </a:cubicBezTo>
                        <a:cubicBezTo>
                          <a:pt x="93" y="24"/>
                          <a:pt x="93" y="24"/>
                          <a:pt x="93" y="24"/>
                        </a:cubicBezTo>
                        <a:cubicBezTo>
                          <a:pt x="96" y="25"/>
                          <a:pt x="109" y="28"/>
                          <a:pt x="120" y="37"/>
                        </a:cubicBezTo>
                        <a:cubicBezTo>
                          <a:pt x="126" y="41"/>
                          <a:pt x="132" y="46"/>
                          <a:pt x="136" y="52"/>
                        </a:cubicBezTo>
                        <a:cubicBezTo>
                          <a:pt x="140" y="59"/>
                          <a:pt x="143" y="67"/>
                          <a:pt x="143" y="76"/>
                        </a:cubicBezTo>
                        <a:cubicBezTo>
                          <a:pt x="143" y="82"/>
                          <a:pt x="142" y="90"/>
                          <a:pt x="139" y="98"/>
                        </a:cubicBezTo>
                        <a:cubicBezTo>
                          <a:pt x="138" y="99"/>
                          <a:pt x="138" y="99"/>
                          <a:pt x="138" y="99"/>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3" y="101"/>
                          <a:pt x="146" y="106"/>
                        </a:cubicBezTo>
                        <a:cubicBezTo>
                          <a:pt x="149" y="110"/>
                          <a:pt x="152" y="117"/>
                          <a:pt x="152" y="129"/>
                        </a:cubicBezTo>
                        <a:cubicBezTo>
                          <a:pt x="152" y="134"/>
                          <a:pt x="151" y="140"/>
                          <a:pt x="150" y="147"/>
                        </a:cubicBezTo>
                        <a:cubicBezTo>
                          <a:pt x="149" y="152"/>
                          <a:pt x="148" y="156"/>
                          <a:pt x="148" y="158"/>
                        </a:cubicBezTo>
                        <a:cubicBezTo>
                          <a:pt x="148" y="159"/>
                          <a:pt x="147" y="160"/>
                          <a:pt x="147" y="160"/>
                        </a:cubicBezTo>
                        <a:cubicBezTo>
                          <a:pt x="147" y="161"/>
                          <a:pt x="147" y="161"/>
                          <a:pt x="147" y="161"/>
                        </a:cubicBezTo>
                        <a:cubicBezTo>
                          <a:pt x="147" y="161"/>
                          <a:pt x="147" y="161"/>
                          <a:pt x="147" y="161"/>
                        </a:cubicBezTo>
                        <a:cubicBezTo>
                          <a:pt x="148" y="161"/>
                          <a:pt x="148" y="161"/>
                          <a:pt x="148" y="161"/>
                        </a:cubicBezTo>
                        <a:cubicBezTo>
                          <a:pt x="147" y="160"/>
                          <a:pt x="147" y="160"/>
                          <a:pt x="147" y="160"/>
                        </a:cubicBezTo>
                        <a:cubicBezTo>
                          <a:pt x="147" y="161"/>
                          <a:pt x="147" y="161"/>
                          <a:pt x="147" y="161"/>
                        </a:cubicBezTo>
                        <a:cubicBezTo>
                          <a:pt x="148" y="161"/>
                          <a:pt x="148" y="161"/>
                          <a:pt x="148" y="161"/>
                        </a:cubicBezTo>
                        <a:cubicBezTo>
                          <a:pt x="147" y="160"/>
                          <a:pt x="147" y="160"/>
                          <a:pt x="147" y="160"/>
                        </a:cubicBezTo>
                        <a:cubicBezTo>
                          <a:pt x="149" y="162"/>
                          <a:pt x="149" y="162"/>
                          <a:pt x="149" y="162"/>
                        </a:cubicBezTo>
                        <a:cubicBezTo>
                          <a:pt x="149" y="160"/>
                          <a:pt x="149" y="160"/>
                          <a:pt x="149" y="160"/>
                        </a:cubicBezTo>
                        <a:cubicBezTo>
                          <a:pt x="148" y="160"/>
                          <a:pt x="148" y="160"/>
                          <a:pt x="147" y="160"/>
                        </a:cubicBezTo>
                        <a:cubicBezTo>
                          <a:pt x="149" y="162"/>
                          <a:pt x="149" y="162"/>
                          <a:pt x="149" y="162"/>
                        </a:cubicBezTo>
                        <a:cubicBezTo>
                          <a:pt x="149" y="160"/>
                          <a:pt x="149" y="160"/>
                          <a:pt x="149" y="160"/>
                        </a:cubicBezTo>
                        <a:cubicBezTo>
                          <a:pt x="149" y="162"/>
                          <a:pt x="149" y="162"/>
                          <a:pt x="149" y="162"/>
                        </a:cubicBezTo>
                        <a:cubicBezTo>
                          <a:pt x="150" y="160"/>
                          <a:pt x="150" y="160"/>
                          <a:pt x="150" y="160"/>
                        </a:cubicBezTo>
                        <a:cubicBezTo>
                          <a:pt x="150" y="160"/>
                          <a:pt x="149" y="160"/>
                          <a:pt x="149" y="160"/>
                        </a:cubicBezTo>
                        <a:cubicBezTo>
                          <a:pt x="149" y="162"/>
                          <a:pt x="149" y="162"/>
                          <a:pt x="149" y="162"/>
                        </a:cubicBezTo>
                        <a:cubicBezTo>
                          <a:pt x="150" y="160"/>
                          <a:pt x="150" y="160"/>
                          <a:pt x="150" y="160"/>
                        </a:cubicBezTo>
                        <a:cubicBezTo>
                          <a:pt x="149" y="161"/>
                          <a:pt x="149" y="161"/>
                          <a:pt x="149" y="161"/>
                        </a:cubicBezTo>
                        <a:cubicBezTo>
                          <a:pt x="150" y="160"/>
                          <a:pt x="150" y="160"/>
                          <a:pt x="150" y="160"/>
                        </a:cubicBezTo>
                        <a:cubicBezTo>
                          <a:pt x="150" y="160"/>
                          <a:pt x="150" y="160"/>
                          <a:pt x="150" y="160"/>
                        </a:cubicBezTo>
                        <a:cubicBezTo>
                          <a:pt x="149" y="161"/>
                          <a:pt x="149" y="161"/>
                          <a:pt x="149" y="161"/>
                        </a:cubicBezTo>
                        <a:cubicBezTo>
                          <a:pt x="150" y="160"/>
                          <a:pt x="150" y="160"/>
                          <a:pt x="150" y="160"/>
                        </a:cubicBezTo>
                        <a:cubicBezTo>
                          <a:pt x="150" y="161"/>
                          <a:pt x="150" y="161"/>
                          <a:pt x="150" y="161"/>
                        </a:cubicBezTo>
                        <a:cubicBezTo>
                          <a:pt x="150" y="160"/>
                          <a:pt x="150" y="160"/>
                          <a:pt x="150" y="160"/>
                        </a:cubicBezTo>
                        <a:cubicBezTo>
                          <a:pt x="150" y="160"/>
                          <a:pt x="150" y="160"/>
                          <a:pt x="150" y="160"/>
                        </a:cubicBezTo>
                        <a:cubicBezTo>
                          <a:pt x="150" y="161"/>
                          <a:pt x="150" y="161"/>
                          <a:pt x="150" y="161"/>
                        </a:cubicBezTo>
                        <a:cubicBezTo>
                          <a:pt x="150" y="160"/>
                          <a:pt x="150" y="160"/>
                          <a:pt x="150" y="160"/>
                        </a:cubicBezTo>
                        <a:cubicBezTo>
                          <a:pt x="150" y="160"/>
                          <a:pt x="150" y="159"/>
                          <a:pt x="150" y="158"/>
                        </a:cubicBezTo>
                        <a:cubicBezTo>
                          <a:pt x="148" y="153"/>
                          <a:pt x="145" y="143"/>
                          <a:pt x="138" y="133"/>
                        </a:cubicBezTo>
                        <a:cubicBezTo>
                          <a:pt x="130" y="124"/>
                          <a:pt x="118" y="114"/>
                          <a:pt x="98" y="109"/>
                        </a:cubicBezTo>
                        <a:cubicBezTo>
                          <a:pt x="97" y="113"/>
                          <a:pt x="97" y="113"/>
                          <a:pt x="97" y="113"/>
                        </a:cubicBezTo>
                        <a:cubicBezTo>
                          <a:pt x="97" y="113"/>
                          <a:pt x="97" y="113"/>
                          <a:pt x="97" y="113"/>
                        </a:cubicBezTo>
                        <a:cubicBezTo>
                          <a:pt x="100" y="114"/>
                          <a:pt x="111" y="118"/>
                          <a:pt x="121" y="125"/>
                        </a:cubicBezTo>
                        <a:cubicBezTo>
                          <a:pt x="126" y="129"/>
                          <a:pt x="131" y="132"/>
                          <a:pt x="135" y="137"/>
                        </a:cubicBezTo>
                        <a:cubicBezTo>
                          <a:pt x="138" y="141"/>
                          <a:pt x="140" y="146"/>
                          <a:pt x="140" y="151"/>
                        </a:cubicBezTo>
                        <a:cubicBezTo>
                          <a:pt x="140" y="154"/>
                          <a:pt x="139" y="157"/>
                          <a:pt x="137" y="160"/>
                        </a:cubicBezTo>
                        <a:cubicBezTo>
                          <a:pt x="135" y="164"/>
                          <a:pt x="132" y="167"/>
                          <a:pt x="127" y="171"/>
                        </a:cubicBezTo>
                        <a:cubicBezTo>
                          <a:pt x="126" y="171"/>
                          <a:pt x="126" y="171"/>
                          <a:pt x="126" y="171"/>
                        </a:cubicBezTo>
                        <a:cubicBezTo>
                          <a:pt x="126" y="172"/>
                          <a:pt x="126" y="172"/>
                          <a:pt x="126" y="172"/>
                        </a:cubicBezTo>
                        <a:cubicBezTo>
                          <a:pt x="126" y="172"/>
                          <a:pt x="126" y="172"/>
                          <a:pt x="126" y="172"/>
                        </a:cubicBezTo>
                        <a:cubicBezTo>
                          <a:pt x="126" y="172"/>
                          <a:pt x="121" y="179"/>
                          <a:pt x="112" y="185"/>
                        </a:cubicBezTo>
                        <a:cubicBezTo>
                          <a:pt x="103" y="191"/>
                          <a:pt x="89" y="197"/>
                          <a:pt x="70" y="197"/>
                        </a:cubicBezTo>
                        <a:cubicBezTo>
                          <a:pt x="59" y="197"/>
                          <a:pt x="45" y="194"/>
                          <a:pt x="29" y="188"/>
                        </a:cubicBezTo>
                        <a:cubicBezTo>
                          <a:pt x="29" y="190"/>
                          <a:pt x="29" y="190"/>
                          <a:pt x="29" y="190"/>
                        </a:cubicBezTo>
                        <a:cubicBezTo>
                          <a:pt x="30" y="189"/>
                          <a:pt x="30" y="189"/>
                          <a:pt x="30" y="189"/>
                        </a:cubicBezTo>
                        <a:cubicBezTo>
                          <a:pt x="30" y="189"/>
                          <a:pt x="30" y="189"/>
                          <a:pt x="30" y="189"/>
                        </a:cubicBezTo>
                        <a:cubicBezTo>
                          <a:pt x="29" y="188"/>
                          <a:pt x="24" y="182"/>
                          <a:pt x="20" y="175"/>
                        </a:cubicBezTo>
                        <a:cubicBezTo>
                          <a:pt x="16" y="168"/>
                          <a:pt x="12" y="159"/>
                          <a:pt x="12" y="151"/>
                        </a:cubicBezTo>
                        <a:cubicBezTo>
                          <a:pt x="12" y="148"/>
                          <a:pt x="12" y="145"/>
                          <a:pt x="14" y="142"/>
                        </a:cubicBezTo>
                        <a:cubicBezTo>
                          <a:pt x="14" y="141"/>
                          <a:pt x="14" y="141"/>
                          <a:pt x="14" y="141"/>
                        </a:cubicBezTo>
                        <a:cubicBezTo>
                          <a:pt x="14" y="140"/>
                          <a:pt x="14" y="140"/>
                          <a:pt x="14" y="140"/>
                        </a:cubicBezTo>
                        <a:cubicBezTo>
                          <a:pt x="13" y="140"/>
                          <a:pt x="13" y="140"/>
                          <a:pt x="13" y="140"/>
                        </a:cubicBezTo>
                        <a:cubicBezTo>
                          <a:pt x="12" y="139"/>
                          <a:pt x="4" y="129"/>
                          <a:pt x="4" y="116"/>
                        </a:cubicBezTo>
                        <a:cubicBezTo>
                          <a:pt x="4" y="107"/>
                          <a:pt x="8" y="97"/>
                          <a:pt x="21" y="87"/>
                        </a:cubicBezTo>
                        <a:cubicBezTo>
                          <a:pt x="22" y="86"/>
                          <a:pt x="22" y="86"/>
                          <a:pt x="22" y="86"/>
                        </a:cubicBezTo>
                        <a:cubicBezTo>
                          <a:pt x="21" y="84"/>
                          <a:pt x="21" y="84"/>
                          <a:pt x="21" y="84"/>
                        </a:cubicBezTo>
                        <a:cubicBezTo>
                          <a:pt x="21" y="84"/>
                          <a:pt x="21" y="84"/>
                          <a:pt x="21" y="84"/>
                        </a:cubicBezTo>
                        <a:cubicBezTo>
                          <a:pt x="20" y="82"/>
                          <a:pt x="15" y="74"/>
                          <a:pt x="15" y="67"/>
                        </a:cubicBezTo>
                        <a:cubicBezTo>
                          <a:pt x="15" y="63"/>
                          <a:pt x="16" y="60"/>
                          <a:pt x="19" y="58"/>
                        </a:cubicBezTo>
                        <a:cubicBezTo>
                          <a:pt x="21" y="56"/>
                          <a:pt x="26" y="54"/>
                          <a:pt x="34" y="54"/>
                        </a:cubicBezTo>
                        <a:cubicBezTo>
                          <a:pt x="35" y="54"/>
                          <a:pt x="36" y="54"/>
                          <a:pt x="37" y="54"/>
                        </a:cubicBezTo>
                        <a:cubicBezTo>
                          <a:pt x="44" y="55"/>
                          <a:pt x="44" y="55"/>
                          <a:pt x="44" y="55"/>
                        </a:cubicBezTo>
                        <a:cubicBezTo>
                          <a:pt x="38" y="51"/>
                          <a:pt x="38" y="51"/>
                          <a:pt x="38" y="51"/>
                        </a:cubicBezTo>
                        <a:cubicBezTo>
                          <a:pt x="38" y="51"/>
                          <a:pt x="38" y="50"/>
                          <a:pt x="37" y="50"/>
                        </a:cubicBezTo>
                        <a:cubicBezTo>
                          <a:pt x="35" y="48"/>
                          <a:pt x="29" y="45"/>
                          <a:pt x="23" y="40"/>
                        </a:cubicBezTo>
                        <a:cubicBezTo>
                          <a:pt x="17" y="35"/>
                          <a:pt x="11" y="29"/>
                          <a:pt x="7" y="23"/>
                        </a:cubicBezTo>
                        <a:cubicBezTo>
                          <a:pt x="7" y="23"/>
                          <a:pt x="7" y="23"/>
                          <a:pt x="7" y="23"/>
                        </a:cubicBezTo>
                        <a:cubicBezTo>
                          <a:pt x="7" y="23"/>
                          <a:pt x="7" y="23"/>
                          <a:pt x="7" y="23"/>
                        </a:cubicBezTo>
                        <a:cubicBezTo>
                          <a:pt x="7" y="23"/>
                          <a:pt x="7" y="23"/>
                          <a:pt x="7" y="23"/>
                        </a:cubicBezTo>
                        <a:cubicBezTo>
                          <a:pt x="7" y="23"/>
                          <a:pt x="4" y="19"/>
                          <a:pt x="4" y="16"/>
                        </a:cubicBezTo>
                        <a:cubicBezTo>
                          <a:pt x="4" y="14"/>
                          <a:pt x="5" y="12"/>
                          <a:pt x="7" y="10"/>
                        </a:cubicBezTo>
                        <a:cubicBezTo>
                          <a:pt x="9" y="8"/>
                          <a:pt x="13" y="6"/>
                          <a:pt x="19" y="5"/>
                        </a:cubicBezTo>
                        <a:cubicBezTo>
                          <a:pt x="18" y="3"/>
                          <a:pt x="18" y="3"/>
                          <a:pt x="18" y="3"/>
                        </a:cubicBezTo>
                        <a:cubicBezTo>
                          <a:pt x="17" y="4"/>
                          <a:pt x="17" y="4"/>
                          <a:pt x="17" y="4"/>
                        </a:cubicBezTo>
                        <a:cubicBezTo>
                          <a:pt x="18" y="3"/>
                          <a:pt x="18" y="3"/>
                          <a:pt x="18" y="3"/>
                        </a:cubicBezTo>
                        <a:cubicBezTo>
                          <a:pt x="18" y="1"/>
                          <a:pt x="18" y="1"/>
                          <a:pt x="18" y="1"/>
                        </a:cubicBezTo>
                        <a:cubicBezTo>
                          <a:pt x="11" y="2"/>
                          <a:pt x="7" y="4"/>
                          <a:pt x="4" y="7"/>
                        </a:cubicBezTo>
                        <a:cubicBezTo>
                          <a:pt x="1" y="10"/>
                          <a:pt x="0" y="13"/>
                          <a:pt x="0" y="16"/>
                        </a:cubicBezTo>
                        <a:cubicBezTo>
                          <a:pt x="0" y="19"/>
                          <a:pt x="1" y="21"/>
                          <a:pt x="2" y="23"/>
                        </a:cubicBezTo>
                        <a:cubicBezTo>
                          <a:pt x="3" y="25"/>
                          <a:pt x="4" y="26"/>
                          <a:pt x="4" y="26"/>
                        </a:cubicBezTo>
                        <a:cubicBezTo>
                          <a:pt x="6" y="25"/>
                          <a:pt x="6" y="25"/>
                          <a:pt x="6" y="25"/>
                        </a:cubicBezTo>
                        <a:cubicBezTo>
                          <a:pt x="4" y="26"/>
                          <a:pt x="4" y="26"/>
                          <a:pt x="4" y="26"/>
                        </a:cubicBezTo>
                        <a:cubicBezTo>
                          <a:pt x="9" y="33"/>
                          <a:pt x="17" y="39"/>
                          <a:pt x="23" y="45"/>
                        </a:cubicBezTo>
                        <a:cubicBezTo>
                          <a:pt x="30" y="50"/>
                          <a:pt x="36" y="54"/>
                          <a:pt x="36" y="54"/>
                        </a:cubicBezTo>
                        <a:cubicBezTo>
                          <a:pt x="37" y="52"/>
                          <a:pt x="37" y="52"/>
                          <a:pt x="37" y="52"/>
                        </a:cubicBezTo>
                        <a:cubicBezTo>
                          <a:pt x="37" y="50"/>
                          <a:pt x="37" y="50"/>
                          <a:pt x="37" y="50"/>
                        </a:cubicBezTo>
                        <a:cubicBezTo>
                          <a:pt x="36" y="50"/>
                          <a:pt x="35" y="50"/>
                          <a:pt x="34" y="50"/>
                        </a:cubicBezTo>
                        <a:cubicBezTo>
                          <a:pt x="26" y="50"/>
                          <a:pt x="20" y="52"/>
                          <a:pt x="16" y="55"/>
                        </a:cubicBezTo>
                        <a:cubicBezTo>
                          <a:pt x="13" y="58"/>
                          <a:pt x="11" y="63"/>
                          <a:pt x="11" y="67"/>
                        </a:cubicBezTo>
                        <a:cubicBezTo>
                          <a:pt x="11" y="72"/>
                          <a:pt x="13" y="76"/>
                          <a:pt x="15" y="80"/>
                        </a:cubicBezTo>
                        <a:cubicBezTo>
                          <a:pt x="16" y="84"/>
                          <a:pt x="18" y="86"/>
                          <a:pt x="18" y="86"/>
                        </a:cubicBezTo>
                        <a:cubicBezTo>
                          <a:pt x="19" y="85"/>
                          <a:pt x="19" y="85"/>
                          <a:pt x="19" y="85"/>
                        </a:cubicBezTo>
                        <a:cubicBezTo>
                          <a:pt x="18" y="84"/>
                          <a:pt x="18" y="84"/>
                          <a:pt x="18" y="84"/>
                        </a:cubicBezTo>
                        <a:cubicBezTo>
                          <a:pt x="5" y="94"/>
                          <a:pt x="0" y="106"/>
                          <a:pt x="0" y="116"/>
                        </a:cubicBezTo>
                        <a:cubicBezTo>
                          <a:pt x="0" y="131"/>
                          <a:pt x="10" y="143"/>
                          <a:pt x="11" y="143"/>
                        </a:cubicBezTo>
                        <a:cubicBezTo>
                          <a:pt x="12" y="141"/>
                          <a:pt x="12" y="141"/>
                          <a:pt x="12" y="141"/>
                        </a:cubicBezTo>
                        <a:cubicBezTo>
                          <a:pt x="10" y="141"/>
                          <a:pt x="10" y="141"/>
                          <a:pt x="10" y="141"/>
                        </a:cubicBezTo>
                        <a:cubicBezTo>
                          <a:pt x="8" y="144"/>
                          <a:pt x="8" y="148"/>
                          <a:pt x="8" y="151"/>
                        </a:cubicBezTo>
                        <a:cubicBezTo>
                          <a:pt x="8" y="161"/>
                          <a:pt x="13" y="171"/>
                          <a:pt x="17" y="179"/>
                        </a:cubicBezTo>
                        <a:cubicBezTo>
                          <a:pt x="22" y="186"/>
                          <a:pt x="27" y="191"/>
                          <a:pt x="27" y="192"/>
                        </a:cubicBezTo>
                        <a:cubicBezTo>
                          <a:pt x="27" y="192"/>
                          <a:pt x="27" y="192"/>
                          <a:pt x="27" y="192"/>
                        </a:cubicBezTo>
                        <a:cubicBezTo>
                          <a:pt x="28" y="192"/>
                          <a:pt x="28" y="192"/>
                          <a:pt x="28" y="192"/>
                        </a:cubicBezTo>
                        <a:cubicBezTo>
                          <a:pt x="44" y="198"/>
                          <a:pt x="58" y="201"/>
                          <a:pt x="70" y="201"/>
                        </a:cubicBezTo>
                        <a:cubicBezTo>
                          <a:pt x="91" y="201"/>
                          <a:pt x="106" y="194"/>
                          <a:pt x="115" y="187"/>
                        </a:cubicBezTo>
                        <a:cubicBezTo>
                          <a:pt x="125" y="181"/>
                          <a:pt x="129" y="174"/>
                          <a:pt x="130" y="174"/>
                        </a:cubicBezTo>
                        <a:cubicBezTo>
                          <a:pt x="128" y="173"/>
                          <a:pt x="128" y="173"/>
                          <a:pt x="128" y="173"/>
                        </a:cubicBezTo>
                        <a:cubicBezTo>
                          <a:pt x="129" y="174"/>
                          <a:pt x="129" y="174"/>
                          <a:pt x="129" y="174"/>
                        </a:cubicBezTo>
                        <a:cubicBezTo>
                          <a:pt x="134" y="170"/>
                          <a:pt x="138" y="166"/>
                          <a:pt x="141" y="162"/>
                        </a:cubicBezTo>
                        <a:cubicBezTo>
                          <a:pt x="143" y="158"/>
                          <a:pt x="144" y="154"/>
                          <a:pt x="144" y="151"/>
                        </a:cubicBezTo>
                        <a:cubicBezTo>
                          <a:pt x="144" y="144"/>
                          <a:pt x="141" y="138"/>
                          <a:pt x="137" y="133"/>
                        </a:cubicBezTo>
                        <a:cubicBezTo>
                          <a:pt x="130" y="126"/>
                          <a:pt x="121" y="120"/>
                          <a:pt x="113" y="116"/>
                        </a:cubicBezTo>
                        <a:cubicBezTo>
                          <a:pt x="105" y="112"/>
                          <a:pt x="98" y="109"/>
                          <a:pt x="98" y="109"/>
                        </a:cubicBezTo>
                        <a:cubicBezTo>
                          <a:pt x="98" y="111"/>
                          <a:pt x="98" y="111"/>
                          <a:pt x="98" y="111"/>
                        </a:cubicBezTo>
                        <a:cubicBezTo>
                          <a:pt x="97" y="113"/>
                          <a:pt x="97" y="113"/>
                          <a:pt x="97" y="113"/>
                        </a:cubicBezTo>
                        <a:cubicBezTo>
                          <a:pt x="120" y="119"/>
                          <a:pt x="132" y="131"/>
                          <a:pt x="139" y="142"/>
                        </a:cubicBezTo>
                        <a:cubicBezTo>
                          <a:pt x="142" y="147"/>
                          <a:pt x="144" y="152"/>
                          <a:pt x="145" y="156"/>
                        </a:cubicBezTo>
                        <a:cubicBezTo>
                          <a:pt x="145" y="158"/>
                          <a:pt x="146" y="159"/>
                          <a:pt x="146" y="161"/>
                        </a:cubicBezTo>
                        <a:cubicBezTo>
                          <a:pt x="146" y="161"/>
                          <a:pt x="146" y="162"/>
                          <a:pt x="147" y="162"/>
                        </a:cubicBezTo>
                        <a:cubicBezTo>
                          <a:pt x="147" y="163"/>
                          <a:pt x="147" y="163"/>
                          <a:pt x="147" y="163"/>
                        </a:cubicBezTo>
                        <a:cubicBezTo>
                          <a:pt x="148" y="163"/>
                          <a:pt x="148" y="163"/>
                          <a:pt x="148" y="163"/>
                        </a:cubicBezTo>
                        <a:cubicBezTo>
                          <a:pt x="148" y="164"/>
                          <a:pt x="148" y="164"/>
                          <a:pt x="149" y="164"/>
                        </a:cubicBezTo>
                        <a:cubicBezTo>
                          <a:pt x="149" y="164"/>
                          <a:pt x="150" y="163"/>
                          <a:pt x="150" y="163"/>
                        </a:cubicBezTo>
                        <a:cubicBezTo>
                          <a:pt x="151" y="163"/>
                          <a:pt x="151" y="162"/>
                          <a:pt x="151" y="162"/>
                        </a:cubicBezTo>
                        <a:cubicBezTo>
                          <a:pt x="151" y="162"/>
                          <a:pt x="151" y="161"/>
                          <a:pt x="151" y="160"/>
                        </a:cubicBezTo>
                        <a:cubicBezTo>
                          <a:pt x="152" y="158"/>
                          <a:pt x="153" y="154"/>
                          <a:pt x="154" y="148"/>
                        </a:cubicBezTo>
                        <a:cubicBezTo>
                          <a:pt x="155" y="141"/>
                          <a:pt x="156" y="134"/>
                          <a:pt x="156" y="129"/>
                        </a:cubicBezTo>
                        <a:cubicBezTo>
                          <a:pt x="156" y="116"/>
                          <a:pt x="153" y="108"/>
                          <a:pt x="149" y="103"/>
                        </a:cubicBezTo>
                        <a:cubicBezTo>
                          <a:pt x="145" y="98"/>
                          <a:pt x="142" y="96"/>
                          <a:pt x="142" y="96"/>
                        </a:cubicBezTo>
                        <a:cubicBezTo>
                          <a:pt x="141" y="98"/>
                          <a:pt x="141" y="98"/>
                          <a:pt x="141" y="98"/>
                        </a:cubicBezTo>
                        <a:cubicBezTo>
                          <a:pt x="143" y="99"/>
                          <a:pt x="143" y="99"/>
                          <a:pt x="143" y="99"/>
                        </a:cubicBezTo>
                        <a:cubicBezTo>
                          <a:pt x="146" y="91"/>
                          <a:pt x="147" y="83"/>
                          <a:pt x="147" y="76"/>
                        </a:cubicBezTo>
                        <a:cubicBezTo>
                          <a:pt x="147" y="65"/>
                          <a:pt x="144" y="56"/>
                          <a:pt x="139" y="49"/>
                        </a:cubicBezTo>
                        <a:cubicBezTo>
                          <a:pt x="131" y="38"/>
                          <a:pt x="120" y="31"/>
                          <a:pt x="110" y="26"/>
                        </a:cubicBezTo>
                        <a:cubicBezTo>
                          <a:pt x="101" y="22"/>
                          <a:pt x="94" y="20"/>
                          <a:pt x="93" y="20"/>
                        </a:cubicBezTo>
                        <a:cubicBezTo>
                          <a:pt x="93" y="20"/>
                          <a:pt x="93" y="20"/>
                          <a:pt x="93" y="20"/>
                        </a:cubicBezTo>
                        <a:cubicBezTo>
                          <a:pt x="92" y="20"/>
                          <a:pt x="92" y="20"/>
                          <a:pt x="92" y="20"/>
                        </a:cubicBezTo>
                        <a:cubicBezTo>
                          <a:pt x="86" y="22"/>
                          <a:pt x="80" y="23"/>
                          <a:pt x="74" y="23"/>
                        </a:cubicBezTo>
                        <a:cubicBezTo>
                          <a:pt x="59" y="23"/>
                          <a:pt x="45" y="17"/>
                          <a:pt x="35" y="12"/>
                        </a:cubicBezTo>
                        <a:cubicBezTo>
                          <a:pt x="31" y="9"/>
                          <a:pt x="27" y="6"/>
                          <a:pt x="24" y="4"/>
                        </a:cubicBezTo>
                        <a:cubicBezTo>
                          <a:pt x="23" y="3"/>
                          <a:pt x="22" y="3"/>
                          <a:pt x="21" y="2"/>
                        </a:cubicBezTo>
                        <a:cubicBezTo>
                          <a:pt x="20" y="1"/>
                          <a:pt x="20" y="1"/>
                          <a:pt x="20" y="1"/>
                        </a:cubicBezTo>
                        <a:cubicBezTo>
                          <a:pt x="20" y="1"/>
                          <a:pt x="20" y="1"/>
                          <a:pt x="20" y="1"/>
                        </a:cubicBezTo>
                        <a:cubicBezTo>
                          <a:pt x="19" y="0"/>
                          <a:pt x="19" y="0"/>
                          <a:pt x="19" y="0"/>
                        </a:cubicBezTo>
                        <a:cubicBezTo>
                          <a:pt x="18" y="1"/>
                          <a:pt x="18" y="1"/>
                          <a:pt x="18" y="1"/>
                        </a:cubicBezTo>
                        <a:lnTo>
                          <a:pt x="18" y="3"/>
                        </a:ln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4" name="Freeform 243"/>
                  <p:cNvSpPr>
                    <a:spLocks/>
                  </p:cNvSpPr>
                  <p:nvPr/>
                </p:nvSpPr>
                <p:spPr bwMode="gray">
                  <a:xfrm>
                    <a:off x="4958" y="3074"/>
                    <a:ext cx="23" cy="14"/>
                  </a:xfrm>
                  <a:custGeom>
                    <a:avLst/>
                    <a:gdLst/>
                    <a:ahLst/>
                    <a:cxnLst>
                      <a:cxn ang="0">
                        <a:pos x="0" y="35"/>
                      </a:cxn>
                      <a:cxn ang="0">
                        <a:pos x="58" y="16"/>
                      </a:cxn>
                      <a:cxn ang="0">
                        <a:pos x="0" y="35"/>
                      </a:cxn>
                    </a:cxnLst>
                    <a:rect l="0" t="0" r="r" b="b"/>
                    <a:pathLst>
                      <a:path w="58" h="35">
                        <a:moveTo>
                          <a:pt x="0" y="35"/>
                        </a:moveTo>
                        <a:cubicBezTo>
                          <a:pt x="0" y="35"/>
                          <a:pt x="16" y="0"/>
                          <a:pt x="58" y="16"/>
                        </a:cubicBezTo>
                        <a:cubicBezTo>
                          <a:pt x="58" y="16"/>
                          <a:pt x="21" y="19"/>
                          <a:pt x="0" y="3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5" name="Freeform 244"/>
                  <p:cNvSpPr>
                    <a:spLocks/>
                  </p:cNvSpPr>
                  <p:nvPr/>
                </p:nvSpPr>
                <p:spPr bwMode="gray">
                  <a:xfrm>
                    <a:off x="4960" y="3065"/>
                    <a:ext cx="18" cy="13"/>
                  </a:xfrm>
                  <a:custGeom>
                    <a:avLst/>
                    <a:gdLst/>
                    <a:ahLst/>
                    <a:cxnLst>
                      <a:cxn ang="0">
                        <a:pos x="0" y="5"/>
                      </a:cxn>
                      <a:cxn ang="0">
                        <a:pos x="44" y="33"/>
                      </a:cxn>
                      <a:cxn ang="0">
                        <a:pos x="0" y="5"/>
                      </a:cxn>
                    </a:cxnLst>
                    <a:rect l="0" t="0" r="r" b="b"/>
                    <a:pathLst>
                      <a:path w="44" h="33">
                        <a:moveTo>
                          <a:pt x="0" y="5"/>
                        </a:moveTo>
                        <a:cubicBezTo>
                          <a:pt x="0" y="5"/>
                          <a:pt x="29" y="0"/>
                          <a:pt x="44" y="33"/>
                        </a:cubicBezTo>
                        <a:cubicBezTo>
                          <a:pt x="44" y="33"/>
                          <a:pt x="29" y="12"/>
                          <a:pt x="0" y="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6" name="Freeform 245"/>
                  <p:cNvSpPr>
                    <a:spLocks/>
                  </p:cNvSpPr>
                  <p:nvPr/>
                </p:nvSpPr>
                <p:spPr bwMode="gray">
                  <a:xfrm>
                    <a:off x="4968" y="3056"/>
                    <a:ext cx="23" cy="12"/>
                  </a:xfrm>
                  <a:custGeom>
                    <a:avLst/>
                    <a:gdLst/>
                    <a:ahLst/>
                    <a:cxnLst>
                      <a:cxn ang="0">
                        <a:pos x="0" y="0"/>
                      </a:cxn>
                      <a:cxn ang="0">
                        <a:pos x="13" y="30"/>
                      </a:cxn>
                      <a:cxn ang="0">
                        <a:pos x="0" y="0"/>
                      </a:cxn>
                    </a:cxnLst>
                    <a:rect l="0" t="0" r="r" b="b"/>
                    <a:pathLst>
                      <a:path w="56" h="30">
                        <a:moveTo>
                          <a:pt x="0" y="0"/>
                        </a:moveTo>
                        <a:cubicBezTo>
                          <a:pt x="0" y="0"/>
                          <a:pt x="56" y="24"/>
                          <a:pt x="13" y="30"/>
                        </a:cubicBezTo>
                        <a:cubicBezTo>
                          <a:pt x="13" y="30"/>
                          <a:pt x="28" y="19"/>
                          <a:pt x="0" y="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7" name="Freeform 246"/>
                  <p:cNvSpPr>
                    <a:spLocks/>
                  </p:cNvSpPr>
                  <p:nvPr/>
                </p:nvSpPr>
                <p:spPr bwMode="gray">
                  <a:xfrm>
                    <a:off x="4961" y="3080"/>
                    <a:ext cx="30" cy="27"/>
                  </a:xfrm>
                  <a:custGeom>
                    <a:avLst/>
                    <a:gdLst/>
                    <a:ahLst/>
                    <a:cxnLst>
                      <a:cxn ang="0">
                        <a:pos x="0" y="68"/>
                      </a:cxn>
                      <a:cxn ang="0">
                        <a:pos x="74" y="22"/>
                      </a:cxn>
                      <a:cxn ang="0">
                        <a:pos x="0" y="68"/>
                      </a:cxn>
                    </a:cxnLst>
                    <a:rect l="0" t="0" r="r" b="b"/>
                    <a:pathLst>
                      <a:path w="74" h="68">
                        <a:moveTo>
                          <a:pt x="0" y="68"/>
                        </a:moveTo>
                        <a:cubicBezTo>
                          <a:pt x="0" y="68"/>
                          <a:pt x="21" y="0"/>
                          <a:pt x="74" y="22"/>
                        </a:cubicBezTo>
                        <a:cubicBezTo>
                          <a:pt x="74" y="22"/>
                          <a:pt x="39" y="19"/>
                          <a:pt x="0" y="68"/>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8" name="Freeform 247"/>
                  <p:cNvSpPr>
                    <a:spLocks/>
                  </p:cNvSpPr>
                  <p:nvPr/>
                </p:nvSpPr>
                <p:spPr bwMode="gray">
                  <a:xfrm>
                    <a:off x="4959" y="3098"/>
                    <a:ext cx="51" cy="37"/>
                  </a:xfrm>
                  <a:custGeom>
                    <a:avLst/>
                    <a:gdLst/>
                    <a:ahLst/>
                    <a:cxnLst>
                      <a:cxn ang="0">
                        <a:pos x="50" y="83"/>
                      </a:cxn>
                      <a:cxn ang="0">
                        <a:pos x="61" y="18"/>
                      </a:cxn>
                      <a:cxn ang="0">
                        <a:pos x="115" y="22"/>
                      </a:cxn>
                      <a:cxn ang="0">
                        <a:pos x="117" y="23"/>
                      </a:cxn>
                      <a:cxn ang="0">
                        <a:pos x="112" y="49"/>
                      </a:cxn>
                      <a:cxn ang="0">
                        <a:pos x="54" y="69"/>
                      </a:cxn>
                      <a:cxn ang="0">
                        <a:pos x="72" y="72"/>
                      </a:cxn>
                      <a:cxn ang="0">
                        <a:pos x="50" y="83"/>
                      </a:cxn>
                    </a:cxnLst>
                    <a:rect l="0" t="0" r="r" b="b"/>
                    <a:pathLst>
                      <a:path w="125" h="91">
                        <a:moveTo>
                          <a:pt x="50" y="83"/>
                        </a:moveTo>
                        <a:cubicBezTo>
                          <a:pt x="50" y="83"/>
                          <a:pt x="0" y="59"/>
                          <a:pt x="61" y="18"/>
                        </a:cubicBezTo>
                        <a:cubicBezTo>
                          <a:pt x="61" y="18"/>
                          <a:pt x="87" y="0"/>
                          <a:pt x="115" y="22"/>
                        </a:cubicBezTo>
                        <a:cubicBezTo>
                          <a:pt x="116" y="23"/>
                          <a:pt x="117" y="23"/>
                          <a:pt x="117" y="23"/>
                        </a:cubicBezTo>
                        <a:cubicBezTo>
                          <a:pt x="117" y="23"/>
                          <a:pt x="125" y="43"/>
                          <a:pt x="112" y="49"/>
                        </a:cubicBezTo>
                        <a:cubicBezTo>
                          <a:pt x="112" y="49"/>
                          <a:pt x="27" y="43"/>
                          <a:pt x="54" y="69"/>
                        </a:cubicBezTo>
                        <a:cubicBezTo>
                          <a:pt x="54" y="69"/>
                          <a:pt x="61" y="74"/>
                          <a:pt x="72" y="72"/>
                        </a:cubicBezTo>
                        <a:cubicBezTo>
                          <a:pt x="83" y="71"/>
                          <a:pt x="60" y="91"/>
                          <a:pt x="50"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9" name="Freeform 248"/>
                  <p:cNvSpPr>
                    <a:spLocks/>
                  </p:cNvSpPr>
                  <p:nvPr/>
                </p:nvSpPr>
                <p:spPr bwMode="gray">
                  <a:xfrm>
                    <a:off x="4970" y="3100"/>
                    <a:ext cx="30" cy="30"/>
                  </a:xfrm>
                  <a:custGeom>
                    <a:avLst/>
                    <a:gdLst/>
                    <a:ahLst/>
                    <a:cxnLst>
                      <a:cxn ang="0">
                        <a:pos x="13" y="69"/>
                      </a:cxn>
                      <a:cxn ang="0">
                        <a:pos x="19" y="40"/>
                      </a:cxn>
                      <a:cxn ang="0">
                        <a:pos x="67" y="31"/>
                      </a:cxn>
                      <a:cxn ang="0">
                        <a:pos x="72" y="16"/>
                      </a:cxn>
                      <a:cxn ang="0">
                        <a:pos x="26" y="18"/>
                      </a:cxn>
                      <a:cxn ang="0">
                        <a:pos x="3" y="55"/>
                      </a:cxn>
                      <a:cxn ang="0">
                        <a:pos x="12" y="73"/>
                      </a:cxn>
                      <a:cxn ang="0">
                        <a:pos x="13" y="69"/>
                      </a:cxn>
                    </a:cxnLst>
                    <a:rect l="0" t="0" r="r" b="b"/>
                    <a:pathLst>
                      <a:path w="74" h="75">
                        <a:moveTo>
                          <a:pt x="13" y="69"/>
                        </a:moveTo>
                        <a:cubicBezTo>
                          <a:pt x="13" y="69"/>
                          <a:pt x="9" y="45"/>
                          <a:pt x="19" y="40"/>
                        </a:cubicBezTo>
                        <a:cubicBezTo>
                          <a:pt x="19" y="40"/>
                          <a:pt x="57" y="18"/>
                          <a:pt x="67" y="31"/>
                        </a:cubicBezTo>
                        <a:cubicBezTo>
                          <a:pt x="67" y="31"/>
                          <a:pt x="74" y="25"/>
                          <a:pt x="72" y="16"/>
                        </a:cubicBezTo>
                        <a:cubicBezTo>
                          <a:pt x="72" y="16"/>
                          <a:pt x="62" y="0"/>
                          <a:pt x="26" y="18"/>
                        </a:cubicBezTo>
                        <a:cubicBezTo>
                          <a:pt x="26" y="18"/>
                          <a:pt x="0" y="38"/>
                          <a:pt x="3" y="55"/>
                        </a:cubicBezTo>
                        <a:cubicBezTo>
                          <a:pt x="3" y="55"/>
                          <a:pt x="4" y="65"/>
                          <a:pt x="12" y="73"/>
                        </a:cubicBezTo>
                        <a:cubicBezTo>
                          <a:pt x="12" y="73"/>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0" name="Freeform 249"/>
                  <p:cNvSpPr>
                    <a:spLocks/>
                  </p:cNvSpPr>
                  <p:nvPr/>
                </p:nvSpPr>
                <p:spPr bwMode="gray">
                  <a:xfrm>
                    <a:off x="4961" y="3121"/>
                    <a:ext cx="51" cy="38"/>
                  </a:xfrm>
                  <a:custGeom>
                    <a:avLst/>
                    <a:gdLst/>
                    <a:ahLst/>
                    <a:cxnLst>
                      <a:cxn ang="0">
                        <a:pos x="50" y="84"/>
                      </a:cxn>
                      <a:cxn ang="0">
                        <a:pos x="60" y="19"/>
                      </a:cxn>
                      <a:cxn ang="0">
                        <a:pos x="115" y="23"/>
                      </a:cxn>
                      <a:cxn ang="0">
                        <a:pos x="117" y="24"/>
                      </a:cxn>
                      <a:cxn ang="0">
                        <a:pos x="112" y="50"/>
                      </a:cxn>
                      <a:cxn ang="0">
                        <a:pos x="54" y="69"/>
                      </a:cxn>
                      <a:cxn ang="0">
                        <a:pos x="72" y="73"/>
                      </a:cxn>
                      <a:cxn ang="0">
                        <a:pos x="50" y="84"/>
                      </a:cxn>
                    </a:cxnLst>
                    <a:rect l="0" t="0" r="r" b="b"/>
                    <a:pathLst>
                      <a:path w="125" h="92">
                        <a:moveTo>
                          <a:pt x="50" y="84"/>
                        </a:moveTo>
                        <a:cubicBezTo>
                          <a:pt x="50" y="84"/>
                          <a:pt x="0" y="60"/>
                          <a:pt x="60" y="19"/>
                        </a:cubicBezTo>
                        <a:cubicBezTo>
                          <a:pt x="60" y="19"/>
                          <a:pt x="87" y="0"/>
                          <a:pt x="115" y="23"/>
                        </a:cubicBezTo>
                        <a:cubicBezTo>
                          <a:pt x="116" y="24"/>
                          <a:pt x="117" y="24"/>
                          <a:pt x="117" y="24"/>
                        </a:cubicBezTo>
                        <a:cubicBezTo>
                          <a:pt x="117" y="24"/>
                          <a:pt x="125" y="44"/>
                          <a:pt x="112" y="50"/>
                        </a:cubicBezTo>
                        <a:cubicBezTo>
                          <a:pt x="112" y="50"/>
                          <a:pt x="27" y="44"/>
                          <a:pt x="54" y="69"/>
                        </a:cubicBezTo>
                        <a:cubicBezTo>
                          <a:pt x="54" y="69"/>
                          <a:pt x="61" y="74"/>
                          <a:pt x="72" y="73"/>
                        </a:cubicBezTo>
                        <a:cubicBezTo>
                          <a:pt x="83" y="72"/>
                          <a:pt x="60" y="92"/>
                          <a:pt x="50" y="8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1" name="Freeform 250"/>
                  <p:cNvSpPr>
                    <a:spLocks/>
                  </p:cNvSpPr>
                  <p:nvPr/>
                </p:nvSpPr>
                <p:spPr bwMode="gray">
                  <a:xfrm>
                    <a:off x="4965" y="3145"/>
                    <a:ext cx="50" cy="37"/>
                  </a:xfrm>
                  <a:custGeom>
                    <a:avLst/>
                    <a:gdLst/>
                    <a:ahLst/>
                    <a:cxnLst>
                      <a:cxn ang="0">
                        <a:pos x="49" y="83"/>
                      </a:cxn>
                      <a:cxn ang="0">
                        <a:pos x="60" y="18"/>
                      </a:cxn>
                      <a:cxn ang="0">
                        <a:pos x="115" y="22"/>
                      </a:cxn>
                      <a:cxn ang="0">
                        <a:pos x="117" y="24"/>
                      </a:cxn>
                      <a:cxn ang="0">
                        <a:pos x="112" y="49"/>
                      </a:cxn>
                      <a:cxn ang="0">
                        <a:pos x="54" y="69"/>
                      </a:cxn>
                      <a:cxn ang="0">
                        <a:pos x="71" y="73"/>
                      </a:cxn>
                      <a:cxn ang="0">
                        <a:pos x="49" y="83"/>
                      </a:cxn>
                    </a:cxnLst>
                    <a:rect l="0" t="0" r="r" b="b"/>
                    <a:pathLst>
                      <a:path w="125" h="91">
                        <a:moveTo>
                          <a:pt x="49" y="83"/>
                        </a:moveTo>
                        <a:cubicBezTo>
                          <a:pt x="49" y="83"/>
                          <a:pt x="0" y="60"/>
                          <a:pt x="60" y="18"/>
                        </a:cubicBezTo>
                        <a:cubicBezTo>
                          <a:pt x="60" y="18"/>
                          <a:pt x="86" y="0"/>
                          <a:pt x="115" y="22"/>
                        </a:cubicBezTo>
                        <a:cubicBezTo>
                          <a:pt x="116" y="23"/>
                          <a:pt x="117" y="24"/>
                          <a:pt x="117" y="24"/>
                        </a:cubicBezTo>
                        <a:cubicBezTo>
                          <a:pt x="117" y="24"/>
                          <a:pt x="125" y="43"/>
                          <a:pt x="112" y="49"/>
                        </a:cubicBezTo>
                        <a:cubicBezTo>
                          <a:pt x="112" y="49"/>
                          <a:pt x="27" y="43"/>
                          <a:pt x="54" y="69"/>
                        </a:cubicBezTo>
                        <a:cubicBezTo>
                          <a:pt x="54" y="69"/>
                          <a:pt x="60" y="74"/>
                          <a:pt x="71" y="73"/>
                        </a:cubicBezTo>
                        <a:cubicBezTo>
                          <a:pt x="82" y="71"/>
                          <a:pt x="60" y="91"/>
                          <a:pt x="49"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2" name="Freeform 251"/>
                  <p:cNvSpPr>
                    <a:spLocks/>
                  </p:cNvSpPr>
                  <p:nvPr/>
                </p:nvSpPr>
                <p:spPr bwMode="gray">
                  <a:xfrm>
                    <a:off x="4976" y="3146"/>
                    <a:ext cx="30" cy="31"/>
                  </a:xfrm>
                  <a:custGeom>
                    <a:avLst/>
                    <a:gdLst/>
                    <a:ahLst/>
                    <a:cxnLst>
                      <a:cxn ang="0">
                        <a:pos x="13" y="69"/>
                      </a:cxn>
                      <a:cxn ang="0">
                        <a:pos x="18" y="41"/>
                      </a:cxn>
                      <a:cxn ang="0">
                        <a:pos x="66" y="31"/>
                      </a:cxn>
                      <a:cxn ang="0">
                        <a:pos x="71" y="16"/>
                      </a:cxn>
                      <a:cxn ang="0">
                        <a:pos x="26" y="19"/>
                      </a:cxn>
                      <a:cxn ang="0">
                        <a:pos x="2" y="55"/>
                      </a:cxn>
                      <a:cxn ang="0">
                        <a:pos x="12" y="73"/>
                      </a:cxn>
                      <a:cxn ang="0">
                        <a:pos x="13" y="69"/>
                      </a:cxn>
                    </a:cxnLst>
                    <a:rect l="0" t="0" r="r" b="b"/>
                    <a:pathLst>
                      <a:path w="74" h="75">
                        <a:moveTo>
                          <a:pt x="13" y="69"/>
                        </a:moveTo>
                        <a:cubicBezTo>
                          <a:pt x="13" y="69"/>
                          <a:pt x="9" y="45"/>
                          <a:pt x="18" y="41"/>
                        </a:cubicBezTo>
                        <a:cubicBezTo>
                          <a:pt x="18" y="41"/>
                          <a:pt x="57" y="18"/>
                          <a:pt x="66" y="31"/>
                        </a:cubicBezTo>
                        <a:cubicBezTo>
                          <a:pt x="66" y="31"/>
                          <a:pt x="74" y="25"/>
                          <a:pt x="71" y="16"/>
                        </a:cubicBezTo>
                        <a:cubicBezTo>
                          <a:pt x="71" y="16"/>
                          <a:pt x="61" y="0"/>
                          <a:pt x="26" y="19"/>
                        </a:cubicBezTo>
                        <a:cubicBezTo>
                          <a:pt x="26" y="19"/>
                          <a:pt x="0" y="38"/>
                          <a:pt x="2" y="55"/>
                        </a:cubicBezTo>
                        <a:cubicBezTo>
                          <a:pt x="2" y="55"/>
                          <a:pt x="4" y="65"/>
                          <a:pt x="12" y="73"/>
                        </a:cubicBezTo>
                        <a:cubicBezTo>
                          <a:pt x="12" y="73"/>
                          <a:pt x="16"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3" name="Freeform 252"/>
                  <p:cNvSpPr>
                    <a:spLocks/>
                  </p:cNvSpPr>
                  <p:nvPr/>
                </p:nvSpPr>
                <p:spPr bwMode="gray">
                  <a:xfrm>
                    <a:off x="4970" y="3168"/>
                    <a:ext cx="48" cy="39"/>
                  </a:xfrm>
                  <a:custGeom>
                    <a:avLst/>
                    <a:gdLst/>
                    <a:ahLst/>
                    <a:cxnLst>
                      <a:cxn ang="0">
                        <a:pos x="53" y="89"/>
                      </a:cxn>
                      <a:cxn ang="0">
                        <a:pos x="51" y="23"/>
                      </a:cxn>
                      <a:cxn ang="0">
                        <a:pos x="105" y="16"/>
                      </a:cxn>
                      <a:cxn ang="0">
                        <a:pos x="107" y="17"/>
                      </a:cxn>
                      <a:cxn ang="0">
                        <a:pos x="107" y="43"/>
                      </a:cxn>
                      <a:cxn ang="0">
                        <a:pos x="54" y="74"/>
                      </a:cxn>
                      <a:cxn ang="0">
                        <a:pos x="73" y="74"/>
                      </a:cxn>
                      <a:cxn ang="0">
                        <a:pos x="53" y="89"/>
                      </a:cxn>
                    </a:cxnLst>
                    <a:rect l="0" t="0" r="r" b="b"/>
                    <a:pathLst>
                      <a:path w="119" h="95">
                        <a:moveTo>
                          <a:pt x="53" y="89"/>
                        </a:moveTo>
                        <a:cubicBezTo>
                          <a:pt x="53" y="89"/>
                          <a:pt x="0" y="76"/>
                          <a:pt x="51" y="23"/>
                        </a:cubicBezTo>
                        <a:cubicBezTo>
                          <a:pt x="51" y="23"/>
                          <a:pt x="73" y="0"/>
                          <a:pt x="105" y="16"/>
                        </a:cubicBezTo>
                        <a:cubicBezTo>
                          <a:pt x="106" y="17"/>
                          <a:pt x="107" y="17"/>
                          <a:pt x="107" y="17"/>
                        </a:cubicBezTo>
                        <a:cubicBezTo>
                          <a:pt x="107" y="17"/>
                          <a:pt x="119" y="34"/>
                          <a:pt x="107" y="43"/>
                        </a:cubicBezTo>
                        <a:cubicBezTo>
                          <a:pt x="107" y="43"/>
                          <a:pt x="23" y="54"/>
                          <a:pt x="54" y="74"/>
                        </a:cubicBezTo>
                        <a:cubicBezTo>
                          <a:pt x="54" y="74"/>
                          <a:pt x="62" y="77"/>
                          <a:pt x="73" y="74"/>
                        </a:cubicBezTo>
                        <a:cubicBezTo>
                          <a:pt x="83" y="71"/>
                          <a:pt x="65" y="95"/>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4" name="Freeform 253"/>
                  <p:cNvSpPr>
                    <a:spLocks/>
                  </p:cNvSpPr>
                  <p:nvPr/>
                </p:nvSpPr>
                <p:spPr bwMode="gray">
                  <a:xfrm>
                    <a:off x="4980" y="3170"/>
                    <a:ext cx="28" cy="33"/>
                  </a:xfrm>
                  <a:custGeom>
                    <a:avLst/>
                    <a:gdLst/>
                    <a:ahLst/>
                    <a:cxnLst>
                      <a:cxn ang="0">
                        <a:pos x="19" y="77"/>
                      </a:cxn>
                      <a:cxn ang="0">
                        <a:pos x="19" y="48"/>
                      </a:cxn>
                      <a:cxn ang="0">
                        <a:pos x="64" y="29"/>
                      </a:cxn>
                      <a:cxn ang="0">
                        <a:pos x="65" y="13"/>
                      </a:cxn>
                      <a:cxn ang="0">
                        <a:pos x="22" y="25"/>
                      </a:cxn>
                      <a:cxn ang="0">
                        <a:pos x="6" y="65"/>
                      </a:cxn>
                      <a:cxn ang="0">
                        <a:pos x="19" y="80"/>
                      </a:cxn>
                      <a:cxn ang="0">
                        <a:pos x="19" y="77"/>
                      </a:cxn>
                    </a:cxnLst>
                    <a:rect l="0" t="0" r="r" b="b"/>
                    <a:pathLst>
                      <a:path w="70" h="82">
                        <a:moveTo>
                          <a:pt x="19" y="77"/>
                        </a:moveTo>
                        <a:cubicBezTo>
                          <a:pt x="19" y="77"/>
                          <a:pt x="10" y="54"/>
                          <a:pt x="19" y="48"/>
                        </a:cubicBezTo>
                        <a:cubicBezTo>
                          <a:pt x="19" y="48"/>
                          <a:pt x="51" y="18"/>
                          <a:pt x="64" y="29"/>
                        </a:cubicBezTo>
                        <a:cubicBezTo>
                          <a:pt x="64" y="29"/>
                          <a:pt x="70" y="21"/>
                          <a:pt x="65" y="13"/>
                        </a:cubicBezTo>
                        <a:cubicBezTo>
                          <a:pt x="65" y="13"/>
                          <a:pt x="53" y="0"/>
                          <a:pt x="22" y="25"/>
                        </a:cubicBezTo>
                        <a:cubicBezTo>
                          <a:pt x="22" y="25"/>
                          <a:pt x="0" y="49"/>
                          <a:pt x="6" y="65"/>
                        </a:cubicBezTo>
                        <a:cubicBezTo>
                          <a:pt x="6" y="65"/>
                          <a:pt x="9" y="74"/>
                          <a:pt x="19" y="80"/>
                        </a:cubicBezTo>
                        <a:cubicBezTo>
                          <a:pt x="19" y="80"/>
                          <a:pt x="23" y="82"/>
                          <a:pt x="19" y="77"/>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5" name="Freeform 254"/>
                  <p:cNvSpPr>
                    <a:spLocks/>
                  </p:cNvSpPr>
                  <p:nvPr/>
                </p:nvSpPr>
                <p:spPr bwMode="gray">
                  <a:xfrm>
                    <a:off x="4981" y="3191"/>
                    <a:ext cx="43" cy="39"/>
                  </a:xfrm>
                  <a:custGeom>
                    <a:avLst/>
                    <a:gdLst/>
                    <a:ahLst/>
                    <a:cxnLst>
                      <a:cxn ang="0">
                        <a:pos x="55" y="91"/>
                      </a:cxn>
                      <a:cxn ang="0">
                        <a:pos x="37" y="28"/>
                      </a:cxn>
                      <a:cxn ang="0">
                        <a:pos x="89" y="9"/>
                      </a:cxn>
                      <a:cxn ang="0">
                        <a:pos x="91" y="9"/>
                      </a:cxn>
                      <a:cxn ang="0">
                        <a:pos x="97" y="34"/>
                      </a:cxn>
                      <a:cxn ang="0">
                        <a:pos x="52" y="76"/>
                      </a:cxn>
                      <a:cxn ang="0">
                        <a:pos x="70" y="72"/>
                      </a:cxn>
                      <a:cxn ang="0">
                        <a:pos x="55" y="91"/>
                      </a:cxn>
                    </a:cxnLst>
                    <a:rect l="0" t="0" r="r" b="b"/>
                    <a:pathLst>
                      <a:path w="106" h="94">
                        <a:moveTo>
                          <a:pt x="55" y="91"/>
                        </a:moveTo>
                        <a:cubicBezTo>
                          <a:pt x="55" y="91"/>
                          <a:pt x="0" y="90"/>
                          <a:pt x="37" y="28"/>
                        </a:cubicBezTo>
                        <a:cubicBezTo>
                          <a:pt x="37" y="28"/>
                          <a:pt x="54" y="0"/>
                          <a:pt x="89" y="9"/>
                        </a:cubicBezTo>
                        <a:cubicBezTo>
                          <a:pt x="90" y="9"/>
                          <a:pt x="91" y="9"/>
                          <a:pt x="91" y="9"/>
                        </a:cubicBezTo>
                        <a:cubicBezTo>
                          <a:pt x="91" y="9"/>
                          <a:pt x="106" y="23"/>
                          <a:pt x="97" y="34"/>
                        </a:cubicBezTo>
                        <a:cubicBezTo>
                          <a:pt x="97" y="34"/>
                          <a:pt x="17" y="64"/>
                          <a:pt x="52" y="76"/>
                        </a:cubicBezTo>
                        <a:cubicBezTo>
                          <a:pt x="52" y="76"/>
                          <a:pt x="61" y="78"/>
                          <a:pt x="70" y="72"/>
                        </a:cubicBezTo>
                        <a:cubicBezTo>
                          <a:pt x="80" y="67"/>
                          <a:pt x="67" y="94"/>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6" name="Freeform 255"/>
                  <p:cNvSpPr>
                    <a:spLocks/>
                  </p:cNvSpPr>
                  <p:nvPr/>
                </p:nvSpPr>
                <p:spPr bwMode="gray">
                  <a:xfrm>
                    <a:off x="4989" y="3193"/>
                    <a:ext cx="25" cy="35"/>
                  </a:xfrm>
                  <a:custGeom>
                    <a:avLst/>
                    <a:gdLst/>
                    <a:ahLst/>
                    <a:cxnLst>
                      <a:cxn ang="0">
                        <a:pos x="25" y="82"/>
                      </a:cxn>
                      <a:cxn ang="0">
                        <a:pos x="18" y="54"/>
                      </a:cxn>
                      <a:cxn ang="0">
                        <a:pos x="57" y="26"/>
                      </a:cxn>
                      <a:cxn ang="0">
                        <a:pos x="56" y="10"/>
                      </a:cxn>
                      <a:cxn ang="0">
                        <a:pos x="16" y="31"/>
                      </a:cxn>
                      <a:cxn ang="0">
                        <a:pos x="9" y="74"/>
                      </a:cxn>
                      <a:cxn ang="0">
                        <a:pos x="25" y="86"/>
                      </a:cxn>
                      <a:cxn ang="0">
                        <a:pos x="25" y="82"/>
                      </a:cxn>
                    </a:cxnLst>
                    <a:rect l="0" t="0" r="r" b="b"/>
                    <a:pathLst>
                      <a:path w="62" h="86">
                        <a:moveTo>
                          <a:pt x="25" y="82"/>
                        </a:moveTo>
                        <a:cubicBezTo>
                          <a:pt x="25" y="82"/>
                          <a:pt x="11" y="63"/>
                          <a:pt x="18" y="54"/>
                        </a:cubicBezTo>
                        <a:cubicBezTo>
                          <a:pt x="18" y="54"/>
                          <a:pt x="43" y="18"/>
                          <a:pt x="57" y="26"/>
                        </a:cubicBezTo>
                        <a:cubicBezTo>
                          <a:pt x="57" y="26"/>
                          <a:pt x="62" y="17"/>
                          <a:pt x="56" y="10"/>
                        </a:cubicBezTo>
                        <a:cubicBezTo>
                          <a:pt x="56" y="10"/>
                          <a:pt x="40" y="0"/>
                          <a:pt x="16" y="31"/>
                        </a:cubicBezTo>
                        <a:cubicBezTo>
                          <a:pt x="16" y="31"/>
                          <a:pt x="0" y="60"/>
                          <a:pt x="9" y="74"/>
                        </a:cubicBezTo>
                        <a:cubicBezTo>
                          <a:pt x="9" y="74"/>
                          <a:pt x="14" y="82"/>
                          <a:pt x="25" y="86"/>
                        </a:cubicBezTo>
                        <a:cubicBezTo>
                          <a:pt x="25" y="86"/>
                          <a:pt x="30" y="86"/>
                          <a:pt x="25" y="82"/>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7" name="Freeform 256"/>
                  <p:cNvSpPr>
                    <a:spLocks/>
                  </p:cNvSpPr>
                  <p:nvPr/>
                </p:nvSpPr>
                <p:spPr bwMode="gray">
                  <a:xfrm>
                    <a:off x="4993" y="3213"/>
                    <a:ext cx="43" cy="38"/>
                  </a:xfrm>
                  <a:custGeom>
                    <a:avLst/>
                    <a:gdLst/>
                    <a:ahLst/>
                    <a:cxnLst>
                      <a:cxn ang="0">
                        <a:pos x="55" y="91"/>
                      </a:cxn>
                      <a:cxn ang="0">
                        <a:pos x="38" y="28"/>
                      </a:cxn>
                      <a:cxn ang="0">
                        <a:pos x="89" y="9"/>
                      </a:cxn>
                      <a:cxn ang="0">
                        <a:pos x="91" y="9"/>
                      </a:cxn>
                      <a:cxn ang="0">
                        <a:pos x="97" y="35"/>
                      </a:cxn>
                      <a:cxn ang="0">
                        <a:pos x="53" y="77"/>
                      </a:cxn>
                      <a:cxn ang="0">
                        <a:pos x="71" y="73"/>
                      </a:cxn>
                      <a:cxn ang="0">
                        <a:pos x="55" y="91"/>
                      </a:cxn>
                    </a:cxnLst>
                    <a:rect l="0" t="0" r="r" b="b"/>
                    <a:pathLst>
                      <a:path w="107" h="95">
                        <a:moveTo>
                          <a:pt x="55" y="91"/>
                        </a:moveTo>
                        <a:cubicBezTo>
                          <a:pt x="55" y="91"/>
                          <a:pt x="0" y="91"/>
                          <a:pt x="38" y="28"/>
                        </a:cubicBezTo>
                        <a:cubicBezTo>
                          <a:pt x="38" y="28"/>
                          <a:pt x="54" y="0"/>
                          <a:pt x="89" y="9"/>
                        </a:cubicBezTo>
                        <a:cubicBezTo>
                          <a:pt x="90" y="9"/>
                          <a:pt x="91" y="9"/>
                          <a:pt x="91" y="9"/>
                        </a:cubicBezTo>
                        <a:cubicBezTo>
                          <a:pt x="91" y="9"/>
                          <a:pt x="107" y="24"/>
                          <a:pt x="97" y="35"/>
                        </a:cubicBezTo>
                        <a:cubicBezTo>
                          <a:pt x="97" y="35"/>
                          <a:pt x="18" y="64"/>
                          <a:pt x="53" y="77"/>
                        </a:cubicBezTo>
                        <a:cubicBezTo>
                          <a:pt x="53" y="77"/>
                          <a:pt x="61" y="78"/>
                          <a:pt x="71" y="73"/>
                        </a:cubicBezTo>
                        <a:cubicBezTo>
                          <a:pt x="80" y="67"/>
                          <a:pt x="68" y="95"/>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8" name="Freeform 257"/>
                  <p:cNvSpPr>
                    <a:spLocks/>
                  </p:cNvSpPr>
                  <p:nvPr/>
                </p:nvSpPr>
                <p:spPr bwMode="gray">
                  <a:xfrm>
                    <a:off x="5000" y="3214"/>
                    <a:ext cx="26" cy="35"/>
                  </a:xfrm>
                  <a:custGeom>
                    <a:avLst/>
                    <a:gdLst/>
                    <a:ahLst/>
                    <a:cxnLst>
                      <a:cxn ang="0">
                        <a:pos x="25" y="83"/>
                      </a:cxn>
                      <a:cxn ang="0">
                        <a:pos x="18" y="55"/>
                      </a:cxn>
                      <a:cxn ang="0">
                        <a:pos x="58" y="26"/>
                      </a:cxn>
                      <a:cxn ang="0">
                        <a:pos x="56" y="10"/>
                      </a:cxn>
                      <a:cxn ang="0">
                        <a:pos x="16" y="31"/>
                      </a:cxn>
                      <a:cxn ang="0">
                        <a:pos x="10" y="74"/>
                      </a:cxn>
                      <a:cxn ang="0">
                        <a:pos x="26" y="86"/>
                      </a:cxn>
                      <a:cxn ang="0">
                        <a:pos x="25" y="83"/>
                      </a:cxn>
                    </a:cxnLst>
                    <a:rect l="0" t="0" r="r" b="b"/>
                    <a:pathLst>
                      <a:path w="63" h="87">
                        <a:moveTo>
                          <a:pt x="25" y="83"/>
                        </a:moveTo>
                        <a:cubicBezTo>
                          <a:pt x="25" y="83"/>
                          <a:pt x="11" y="63"/>
                          <a:pt x="18" y="55"/>
                        </a:cubicBezTo>
                        <a:cubicBezTo>
                          <a:pt x="18" y="55"/>
                          <a:pt x="44" y="18"/>
                          <a:pt x="58" y="26"/>
                        </a:cubicBezTo>
                        <a:cubicBezTo>
                          <a:pt x="58" y="26"/>
                          <a:pt x="63" y="17"/>
                          <a:pt x="56" y="10"/>
                        </a:cubicBezTo>
                        <a:cubicBezTo>
                          <a:pt x="56" y="10"/>
                          <a:pt x="41" y="0"/>
                          <a:pt x="16" y="31"/>
                        </a:cubicBezTo>
                        <a:cubicBezTo>
                          <a:pt x="16" y="31"/>
                          <a:pt x="0" y="60"/>
                          <a:pt x="10" y="74"/>
                        </a:cubicBezTo>
                        <a:cubicBezTo>
                          <a:pt x="10" y="74"/>
                          <a:pt x="15" y="83"/>
                          <a:pt x="26" y="86"/>
                        </a:cubicBezTo>
                        <a:cubicBezTo>
                          <a:pt x="26" y="86"/>
                          <a:pt x="31" y="87"/>
                          <a:pt x="25"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9" name="Freeform 258"/>
                  <p:cNvSpPr>
                    <a:spLocks/>
                  </p:cNvSpPr>
                  <p:nvPr/>
                </p:nvSpPr>
                <p:spPr bwMode="gray">
                  <a:xfrm>
                    <a:off x="5014" y="3233"/>
                    <a:ext cx="33" cy="43"/>
                  </a:xfrm>
                  <a:custGeom>
                    <a:avLst/>
                    <a:gdLst/>
                    <a:ahLst/>
                    <a:cxnLst>
                      <a:cxn ang="0">
                        <a:pos x="53" y="89"/>
                      </a:cxn>
                      <a:cxn ang="0">
                        <a:pos x="16" y="35"/>
                      </a:cxn>
                      <a:cxn ang="0">
                        <a:pos x="58" y="0"/>
                      </a:cxn>
                      <a:cxn ang="0">
                        <a:pos x="60" y="0"/>
                      </a:cxn>
                      <a:cxn ang="0">
                        <a:pos x="74" y="22"/>
                      </a:cxn>
                      <a:cxn ang="0">
                        <a:pos x="46" y="76"/>
                      </a:cxn>
                      <a:cxn ang="0">
                        <a:pos x="61" y="67"/>
                      </a:cxn>
                      <a:cxn ang="0">
                        <a:pos x="53" y="89"/>
                      </a:cxn>
                    </a:cxnLst>
                    <a:rect l="0" t="0" r="r" b="b"/>
                    <a:pathLst>
                      <a:path w="80" h="106">
                        <a:moveTo>
                          <a:pt x="53" y="89"/>
                        </a:moveTo>
                        <a:cubicBezTo>
                          <a:pt x="53" y="89"/>
                          <a:pt x="0" y="106"/>
                          <a:pt x="16" y="35"/>
                        </a:cubicBezTo>
                        <a:cubicBezTo>
                          <a:pt x="16" y="35"/>
                          <a:pt x="22" y="4"/>
                          <a:pt x="58" y="0"/>
                        </a:cubicBezTo>
                        <a:cubicBezTo>
                          <a:pt x="59" y="0"/>
                          <a:pt x="60" y="0"/>
                          <a:pt x="60" y="0"/>
                        </a:cubicBezTo>
                        <a:cubicBezTo>
                          <a:pt x="60" y="0"/>
                          <a:pt x="80" y="8"/>
                          <a:pt x="74" y="22"/>
                        </a:cubicBezTo>
                        <a:cubicBezTo>
                          <a:pt x="74" y="22"/>
                          <a:pt x="8" y="76"/>
                          <a:pt x="46" y="76"/>
                        </a:cubicBezTo>
                        <a:cubicBezTo>
                          <a:pt x="46" y="76"/>
                          <a:pt x="54" y="75"/>
                          <a:pt x="61" y="67"/>
                        </a:cubicBezTo>
                        <a:cubicBezTo>
                          <a:pt x="68" y="58"/>
                          <a:pt x="65" y="88"/>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0" name="Freeform 259"/>
                  <p:cNvSpPr>
                    <a:spLocks/>
                  </p:cNvSpPr>
                  <p:nvPr/>
                </p:nvSpPr>
                <p:spPr bwMode="gray">
                  <a:xfrm>
                    <a:off x="5018" y="3235"/>
                    <a:ext cx="18" cy="35"/>
                  </a:xfrm>
                  <a:custGeom>
                    <a:avLst/>
                    <a:gdLst/>
                    <a:ahLst/>
                    <a:cxnLst>
                      <a:cxn ang="0">
                        <a:pos x="30" y="83"/>
                      </a:cxn>
                      <a:cxn ang="0">
                        <a:pos x="15" y="59"/>
                      </a:cxn>
                      <a:cxn ang="0">
                        <a:pos x="43" y="19"/>
                      </a:cxn>
                      <a:cxn ang="0">
                        <a:pos x="36" y="4"/>
                      </a:cxn>
                      <a:cxn ang="0">
                        <a:pos x="5" y="37"/>
                      </a:cxn>
                      <a:cxn ang="0">
                        <a:pos x="13" y="80"/>
                      </a:cxn>
                      <a:cxn ang="0">
                        <a:pos x="32" y="86"/>
                      </a:cxn>
                      <a:cxn ang="0">
                        <a:pos x="30" y="83"/>
                      </a:cxn>
                    </a:cxnLst>
                    <a:rect l="0" t="0" r="r" b="b"/>
                    <a:pathLst>
                      <a:path w="45" h="86">
                        <a:moveTo>
                          <a:pt x="30" y="83"/>
                        </a:moveTo>
                        <a:cubicBezTo>
                          <a:pt x="30" y="83"/>
                          <a:pt x="11" y="69"/>
                          <a:pt x="15" y="59"/>
                        </a:cubicBezTo>
                        <a:cubicBezTo>
                          <a:pt x="15" y="59"/>
                          <a:pt x="27" y="16"/>
                          <a:pt x="43" y="19"/>
                        </a:cubicBezTo>
                        <a:cubicBezTo>
                          <a:pt x="43" y="19"/>
                          <a:pt x="45" y="9"/>
                          <a:pt x="36" y="4"/>
                        </a:cubicBezTo>
                        <a:cubicBezTo>
                          <a:pt x="36" y="4"/>
                          <a:pt x="18" y="0"/>
                          <a:pt x="5" y="37"/>
                        </a:cubicBezTo>
                        <a:cubicBezTo>
                          <a:pt x="5" y="37"/>
                          <a:pt x="0" y="69"/>
                          <a:pt x="13" y="80"/>
                        </a:cubicBezTo>
                        <a:cubicBezTo>
                          <a:pt x="13" y="80"/>
                          <a:pt x="21" y="86"/>
                          <a:pt x="32" y="86"/>
                        </a:cubicBezTo>
                        <a:cubicBezTo>
                          <a:pt x="32" y="86"/>
                          <a:pt x="37" y="85"/>
                          <a:pt x="30"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1" name="Freeform 260"/>
                  <p:cNvSpPr>
                    <a:spLocks/>
                  </p:cNvSpPr>
                  <p:nvPr/>
                </p:nvSpPr>
                <p:spPr bwMode="gray">
                  <a:xfrm>
                    <a:off x="5028" y="3254"/>
                    <a:ext cx="32" cy="43"/>
                  </a:xfrm>
                  <a:custGeom>
                    <a:avLst/>
                    <a:gdLst/>
                    <a:ahLst/>
                    <a:cxnLst>
                      <a:cxn ang="0">
                        <a:pos x="52" y="89"/>
                      </a:cxn>
                      <a:cxn ang="0">
                        <a:pos x="15" y="35"/>
                      </a:cxn>
                      <a:cxn ang="0">
                        <a:pos x="58"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8" y="0"/>
                        </a:cubicBezTo>
                        <a:cubicBezTo>
                          <a:pt x="59"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2" name="Freeform 261"/>
                  <p:cNvSpPr>
                    <a:spLocks/>
                  </p:cNvSpPr>
                  <p:nvPr/>
                </p:nvSpPr>
                <p:spPr bwMode="gray">
                  <a:xfrm>
                    <a:off x="5032" y="3255"/>
                    <a:ext cx="18" cy="36"/>
                  </a:xfrm>
                  <a:custGeom>
                    <a:avLst/>
                    <a:gdLst/>
                    <a:ahLst/>
                    <a:cxnLst>
                      <a:cxn ang="0">
                        <a:pos x="31" y="84"/>
                      </a:cxn>
                      <a:cxn ang="0">
                        <a:pos x="15" y="59"/>
                      </a:cxn>
                      <a:cxn ang="0">
                        <a:pos x="43" y="19"/>
                      </a:cxn>
                      <a:cxn ang="0">
                        <a:pos x="36" y="5"/>
                      </a:cxn>
                      <a:cxn ang="0">
                        <a:pos x="6" y="38"/>
                      </a:cxn>
                      <a:cxn ang="0">
                        <a:pos x="14" y="81"/>
                      </a:cxn>
                      <a:cxn ang="0">
                        <a:pos x="33" y="87"/>
                      </a:cxn>
                      <a:cxn ang="0">
                        <a:pos x="31" y="84"/>
                      </a:cxn>
                    </a:cxnLst>
                    <a:rect l="0" t="0" r="r" b="b"/>
                    <a:pathLst>
                      <a:path w="45" h="87">
                        <a:moveTo>
                          <a:pt x="31" y="84"/>
                        </a:moveTo>
                        <a:cubicBezTo>
                          <a:pt x="31" y="84"/>
                          <a:pt x="11" y="69"/>
                          <a:pt x="15" y="59"/>
                        </a:cubicBezTo>
                        <a:cubicBezTo>
                          <a:pt x="15" y="59"/>
                          <a:pt x="28" y="17"/>
                          <a:pt x="43" y="19"/>
                        </a:cubicBezTo>
                        <a:cubicBezTo>
                          <a:pt x="43" y="19"/>
                          <a:pt x="45" y="10"/>
                          <a:pt x="36" y="5"/>
                        </a:cubicBezTo>
                        <a:cubicBezTo>
                          <a:pt x="36" y="5"/>
                          <a:pt x="19" y="0"/>
                          <a:pt x="6" y="38"/>
                        </a:cubicBezTo>
                        <a:cubicBezTo>
                          <a:pt x="6" y="38"/>
                          <a:pt x="0" y="70"/>
                          <a:pt x="14" y="81"/>
                        </a:cubicBezTo>
                        <a:cubicBezTo>
                          <a:pt x="14" y="81"/>
                          <a:pt x="21" y="87"/>
                          <a:pt x="33" y="87"/>
                        </a:cubicBezTo>
                        <a:cubicBezTo>
                          <a:pt x="33" y="87"/>
                          <a:pt x="37" y="86"/>
                          <a:pt x="31" y="84"/>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3" name="Freeform 262"/>
                  <p:cNvSpPr>
                    <a:spLocks/>
                  </p:cNvSpPr>
                  <p:nvPr/>
                </p:nvSpPr>
                <p:spPr bwMode="gray">
                  <a:xfrm>
                    <a:off x="5043" y="3276"/>
                    <a:ext cx="32" cy="44"/>
                  </a:xfrm>
                  <a:custGeom>
                    <a:avLst/>
                    <a:gdLst/>
                    <a:ahLst/>
                    <a:cxnLst>
                      <a:cxn ang="0">
                        <a:pos x="52" y="90"/>
                      </a:cxn>
                      <a:cxn ang="0">
                        <a:pos x="15" y="35"/>
                      </a:cxn>
                      <a:cxn ang="0">
                        <a:pos x="58"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8" y="0"/>
                        </a:cubicBezTo>
                        <a:cubicBezTo>
                          <a:pt x="59"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4" name="Freeform 263"/>
                  <p:cNvSpPr>
                    <a:spLocks/>
                  </p:cNvSpPr>
                  <p:nvPr/>
                </p:nvSpPr>
                <p:spPr bwMode="gray">
                  <a:xfrm>
                    <a:off x="5047" y="3279"/>
                    <a:ext cx="18" cy="34"/>
                  </a:xfrm>
                  <a:custGeom>
                    <a:avLst/>
                    <a:gdLst/>
                    <a:ahLst/>
                    <a:cxnLst>
                      <a:cxn ang="0">
                        <a:pos x="31" y="83"/>
                      </a:cxn>
                      <a:cxn ang="0">
                        <a:pos x="15" y="59"/>
                      </a:cxn>
                      <a:cxn ang="0">
                        <a:pos x="43" y="19"/>
                      </a:cxn>
                      <a:cxn ang="0">
                        <a:pos x="36" y="4"/>
                      </a:cxn>
                      <a:cxn ang="0">
                        <a:pos x="6" y="37"/>
                      </a:cxn>
                      <a:cxn ang="0">
                        <a:pos x="14" y="80"/>
                      </a:cxn>
                      <a:cxn ang="0">
                        <a:pos x="33" y="86"/>
                      </a:cxn>
                      <a:cxn ang="0">
                        <a:pos x="31" y="83"/>
                      </a:cxn>
                    </a:cxnLst>
                    <a:rect l="0" t="0" r="r" b="b"/>
                    <a:pathLst>
                      <a:path w="45" h="86">
                        <a:moveTo>
                          <a:pt x="31" y="83"/>
                        </a:moveTo>
                        <a:cubicBezTo>
                          <a:pt x="31" y="83"/>
                          <a:pt x="11" y="69"/>
                          <a:pt x="15" y="59"/>
                        </a:cubicBezTo>
                        <a:cubicBezTo>
                          <a:pt x="15" y="59"/>
                          <a:pt x="28" y="16"/>
                          <a:pt x="43" y="19"/>
                        </a:cubicBezTo>
                        <a:cubicBezTo>
                          <a:pt x="43" y="19"/>
                          <a:pt x="45" y="9"/>
                          <a:pt x="36" y="4"/>
                        </a:cubicBezTo>
                        <a:cubicBezTo>
                          <a:pt x="36" y="4"/>
                          <a:pt x="19" y="0"/>
                          <a:pt x="6" y="37"/>
                        </a:cubicBezTo>
                        <a:cubicBezTo>
                          <a:pt x="6" y="37"/>
                          <a:pt x="0" y="70"/>
                          <a:pt x="14" y="80"/>
                        </a:cubicBezTo>
                        <a:cubicBezTo>
                          <a:pt x="14" y="80"/>
                          <a:pt x="21" y="86"/>
                          <a:pt x="33" y="86"/>
                        </a:cubicBezTo>
                        <a:cubicBezTo>
                          <a:pt x="33"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5" name="Freeform 264"/>
                  <p:cNvSpPr>
                    <a:spLocks/>
                  </p:cNvSpPr>
                  <p:nvPr/>
                </p:nvSpPr>
                <p:spPr bwMode="gray">
                  <a:xfrm>
                    <a:off x="5058" y="3299"/>
                    <a:ext cx="32" cy="43"/>
                  </a:xfrm>
                  <a:custGeom>
                    <a:avLst/>
                    <a:gdLst/>
                    <a:ahLst/>
                    <a:cxnLst>
                      <a:cxn ang="0">
                        <a:pos x="52" y="89"/>
                      </a:cxn>
                      <a:cxn ang="0">
                        <a:pos x="15" y="35"/>
                      </a:cxn>
                      <a:cxn ang="0">
                        <a:pos x="57"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7" y="0"/>
                        </a:cubicBezTo>
                        <a:cubicBezTo>
                          <a:pt x="58"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6" name="Freeform 265"/>
                  <p:cNvSpPr>
                    <a:spLocks/>
                  </p:cNvSpPr>
                  <p:nvPr/>
                </p:nvSpPr>
                <p:spPr bwMode="gray">
                  <a:xfrm>
                    <a:off x="5061" y="3301"/>
                    <a:ext cx="18" cy="35"/>
                  </a:xfrm>
                  <a:custGeom>
                    <a:avLst/>
                    <a:gdLst/>
                    <a:ahLst/>
                    <a:cxnLst>
                      <a:cxn ang="0">
                        <a:pos x="31" y="83"/>
                      </a:cxn>
                      <a:cxn ang="0">
                        <a:pos x="15" y="58"/>
                      </a:cxn>
                      <a:cxn ang="0">
                        <a:pos x="43" y="18"/>
                      </a:cxn>
                      <a:cxn ang="0">
                        <a:pos x="36" y="4"/>
                      </a:cxn>
                      <a:cxn ang="0">
                        <a:pos x="6" y="37"/>
                      </a:cxn>
                      <a:cxn ang="0">
                        <a:pos x="14" y="80"/>
                      </a:cxn>
                      <a:cxn ang="0">
                        <a:pos x="32" y="86"/>
                      </a:cxn>
                      <a:cxn ang="0">
                        <a:pos x="31" y="83"/>
                      </a:cxn>
                    </a:cxnLst>
                    <a:rect l="0" t="0" r="r" b="b"/>
                    <a:pathLst>
                      <a:path w="45" h="86">
                        <a:moveTo>
                          <a:pt x="31" y="83"/>
                        </a:moveTo>
                        <a:cubicBezTo>
                          <a:pt x="31" y="83"/>
                          <a:pt x="11" y="69"/>
                          <a:pt x="15" y="58"/>
                        </a:cubicBezTo>
                        <a:cubicBezTo>
                          <a:pt x="15" y="58"/>
                          <a:pt x="27" y="16"/>
                          <a:pt x="43" y="18"/>
                        </a:cubicBezTo>
                        <a:cubicBezTo>
                          <a:pt x="43" y="18"/>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7" name="Freeform 266"/>
                  <p:cNvSpPr>
                    <a:spLocks/>
                  </p:cNvSpPr>
                  <p:nvPr/>
                </p:nvSpPr>
                <p:spPr bwMode="gray">
                  <a:xfrm>
                    <a:off x="5071" y="3320"/>
                    <a:ext cx="33" cy="43"/>
                  </a:xfrm>
                  <a:custGeom>
                    <a:avLst/>
                    <a:gdLst/>
                    <a:ahLst/>
                    <a:cxnLst>
                      <a:cxn ang="0">
                        <a:pos x="52" y="89"/>
                      </a:cxn>
                      <a:cxn ang="0">
                        <a:pos x="15" y="34"/>
                      </a:cxn>
                      <a:cxn ang="0">
                        <a:pos x="58" y="0"/>
                      </a:cxn>
                      <a:cxn ang="0">
                        <a:pos x="60" y="0"/>
                      </a:cxn>
                      <a:cxn ang="0">
                        <a:pos x="74" y="22"/>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2"/>
                        </a:cubicBezTo>
                        <a:cubicBezTo>
                          <a:pt x="74" y="22"/>
                          <a:pt x="8" y="75"/>
                          <a:pt x="45" y="76"/>
                        </a:cubicBezTo>
                        <a:cubicBezTo>
                          <a:pt x="45" y="76"/>
                          <a:pt x="54"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8" name="Freeform 267"/>
                  <p:cNvSpPr>
                    <a:spLocks/>
                  </p:cNvSpPr>
                  <p:nvPr/>
                </p:nvSpPr>
                <p:spPr bwMode="gray">
                  <a:xfrm>
                    <a:off x="5075" y="3321"/>
                    <a:ext cx="18" cy="36"/>
                  </a:xfrm>
                  <a:custGeom>
                    <a:avLst/>
                    <a:gdLst/>
                    <a:ahLst/>
                    <a:cxnLst>
                      <a:cxn ang="0">
                        <a:pos x="31" y="83"/>
                      </a:cxn>
                      <a:cxn ang="0">
                        <a:pos x="15"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5" y="59"/>
                        </a:cubicBezTo>
                        <a:cubicBezTo>
                          <a:pt x="15" y="59"/>
                          <a:pt x="28" y="17"/>
                          <a:pt x="44" y="19"/>
                        </a:cubicBezTo>
                        <a:cubicBezTo>
                          <a:pt x="44" y="19"/>
                          <a:pt x="45" y="10"/>
                          <a:pt x="37" y="5"/>
                        </a:cubicBezTo>
                        <a:cubicBezTo>
                          <a:pt x="37" y="5"/>
                          <a:pt x="19" y="0"/>
                          <a:pt x="6" y="38"/>
                        </a:cubicBezTo>
                        <a:cubicBezTo>
                          <a:pt x="6" y="38"/>
                          <a:pt x="0" y="70"/>
                          <a:pt x="14" y="81"/>
                        </a:cubicBezTo>
                        <a:cubicBezTo>
                          <a:pt x="14" y="81"/>
                          <a:pt x="21" y="87"/>
                          <a:pt x="33" y="87"/>
                        </a:cubicBezTo>
                        <a:cubicBezTo>
                          <a:pt x="33" y="87"/>
                          <a:pt x="38" y="86"/>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9" name="Freeform 268"/>
                  <p:cNvSpPr>
                    <a:spLocks/>
                  </p:cNvSpPr>
                  <p:nvPr/>
                </p:nvSpPr>
                <p:spPr bwMode="gray">
                  <a:xfrm>
                    <a:off x="5086" y="3337"/>
                    <a:ext cx="33" cy="44"/>
                  </a:xfrm>
                  <a:custGeom>
                    <a:avLst/>
                    <a:gdLst/>
                    <a:ahLst/>
                    <a:cxnLst>
                      <a:cxn ang="0">
                        <a:pos x="52" y="90"/>
                      </a:cxn>
                      <a:cxn ang="0">
                        <a:pos x="15" y="35"/>
                      </a:cxn>
                      <a:cxn ang="0">
                        <a:pos x="57" y="0"/>
                      </a:cxn>
                      <a:cxn ang="0">
                        <a:pos x="59" y="0"/>
                      </a:cxn>
                      <a:cxn ang="0">
                        <a:pos x="73" y="22"/>
                      </a:cxn>
                      <a:cxn ang="0">
                        <a:pos x="45" y="76"/>
                      </a:cxn>
                      <a:cxn ang="0">
                        <a:pos x="62" y="68"/>
                      </a:cxn>
                      <a:cxn ang="0">
                        <a:pos x="52" y="90"/>
                      </a:cxn>
                    </a:cxnLst>
                    <a:rect l="0" t="0" r="r" b="b"/>
                    <a:pathLst>
                      <a:path w="79" h="107">
                        <a:moveTo>
                          <a:pt x="52" y="90"/>
                        </a:moveTo>
                        <a:cubicBezTo>
                          <a:pt x="52" y="90"/>
                          <a:pt x="0" y="107"/>
                          <a:pt x="15" y="35"/>
                        </a:cubicBezTo>
                        <a:cubicBezTo>
                          <a:pt x="15" y="35"/>
                          <a:pt x="21" y="4"/>
                          <a:pt x="57" y="0"/>
                        </a:cubicBezTo>
                        <a:cubicBezTo>
                          <a:pt x="58" y="0"/>
                          <a:pt x="59" y="0"/>
                          <a:pt x="59" y="0"/>
                        </a:cubicBezTo>
                        <a:cubicBezTo>
                          <a:pt x="59" y="0"/>
                          <a:pt x="79" y="9"/>
                          <a:pt x="73" y="22"/>
                        </a:cubicBezTo>
                        <a:cubicBezTo>
                          <a:pt x="73" y="22"/>
                          <a:pt x="8" y="76"/>
                          <a:pt x="45" y="76"/>
                        </a:cubicBezTo>
                        <a:cubicBezTo>
                          <a:pt x="45" y="76"/>
                          <a:pt x="55" y="76"/>
                          <a:pt x="62" y="68"/>
                        </a:cubicBezTo>
                        <a:cubicBezTo>
                          <a:pt x="69" y="60"/>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0" name="Freeform 269"/>
                  <p:cNvSpPr>
                    <a:spLocks/>
                  </p:cNvSpPr>
                  <p:nvPr/>
                </p:nvSpPr>
                <p:spPr bwMode="gray">
                  <a:xfrm>
                    <a:off x="5090" y="3339"/>
                    <a:ext cx="18"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1" name="Freeform 270"/>
                  <p:cNvSpPr>
                    <a:spLocks/>
                  </p:cNvSpPr>
                  <p:nvPr/>
                </p:nvSpPr>
                <p:spPr bwMode="gray">
                  <a:xfrm>
                    <a:off x="5102" y="3358"/>
                    <a:ext cx="32" cy="43"/>
                  </a:xfrm>
                  <a:custGeom>
                    <a:avLst/>
                    <a:gdLst/>
                    <a:ahLst/>
                    <a:cxnLst>
                      <a:cxn ang="0">
                        <a:pos x="52" y="89"/>
                      </a:cxn>
                      <a:cxn ang="0">
                        <a:pos x="15" y="34"/>
                      </a:cxn>
                      <a:cxn ang="0">
                        <a:pos x="58" y="0"/>
                      </a:cxn>
                      <a:cxn ang="0">
                        <a:pos x="60" y="0"/>
                      </a:cxn>
                      <a:cxn ang="0">
                        <a:pos x="74" y="21"/>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1"/>
                        </a:cubicBezTo>
                        <a:cubicBezTo>
                          <a:pt x="74" y="21"/>
                          <a:pt x="8" y="75"/>
                          <a:pt x="45" y="76"/>
                        </a:cubicBezTo>
                        <a:cubicBezTo>
                          <a:pt x="45" y="76"/>
                          <a:pt x="54" y="74"/>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2" name="Freeform 271"/>
                  <p:cNvSpPr>
                    <a:spLocks/>
                  </p:cNvSpPr>
                  <p:nvPr/>
                </p:nvSpPr>
                <p:spPr bwMode="gray">
                  <a:xfrm>
                    <a:off x="5105" y="3360"/>
                    <a:ext cx="18" cy="35"/>
                  </a:xfrm>
                  <a:custGeom>
                    <a:avLst/>
                    <a:gdLst/>
                    <a:ahLst/>
                    <a:cxnLst>
                      <a:cxn ang="0">
                        <a:pos x="31" y="83"/>
                      </a:cxn>
                      <a:cxn ang="0">
                        <a:pos x="16"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6" y="59"/>
                        </a:cubicBezTo>
                        <a:cubicBezTo>
                          <a:pt x="16" y="59"/>
                          <a:pt x="28" y="17"/>
                          <a:pt x="44" y="19"/>
                        </a:cubicBezTo>
                        <a:cubicBezTo>
                          <a:pt x="44" y="19"/>
                          <a:pt x="45" y="9"/>
                          <a:pt x="37" y="5"/>
                        </a:cubicBezTo>
                        <a:cubicBezTo>
                          <a:pt x="37" y="5"/>
                          <a:pt x="19" y="0"/>
                          <a:pt x="6" y="38"/>
                        </a:cubicBezTo>
                        <a:cubicBezTo>
                          <a:pt x="6" y="38"/>
                          <a:pt x="0" y="70"/>
                          <a:pt x="14" y="81"/>
                        </a:cubicBezTo>
                        <a:cubicBezTo>
                          <a:pt x="14" y="81"/>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3" name="Freeform 272"/>
                  <p:cNvSpPr>
                    <a:spLocks/>
                  </p:cNvSpPr>
                  <p:nvPr/>
                </p:nvSpPr>
                <p:spPr bwMode="gray">
                  <a:xfrm>
                    <a:off x="5115" y="3377"/>
                    <a:ext cx="32" cy="44"/>
                  </a:xfrm>
                  <a:custGeom>
                    <a:avLst/>
                    <a:gdLst/>
                    <a:ahLst/>
                    <a:cxnLst>
                      <a:cxn ang="0">
                        <a:pos x="52" y="90"/>
                      </a:cxn>
                      <a:cxn ang="0">
                        <a:pos x="16" y="35"/>
                      </a:cxn>
                      <a:cxn ang="0">
                        <a:pos x="58" y="1"/>
                      </a:cxn>
                      <a:cxn ang="0">
                        <a:pos x="60" y="0"/>
                      </a:cxn>
                      <a:cxn ang="0">
                        <a:pos x="74" y="22"/>
                      </a:cxn>
                      <a:cxn ang="0">
                        <a:pos x="45" y="77"/>
                      </a:cxn>
                      <a:cxn ang="0">
                        <a:pos x="61" y="67"/>
                      </a:cxn>
                      <a:cxn ang="0">
                        <a:pos x="52" y="90"/>
                      </a:cxn>
                    </a:cxnLst>
                    <a:rect l="0" t="0" r="r" b="b"/>
                    <a:pathLst>
                      <a:path w="79" h="107">
                        <a:moveTo>
                          <a:pt x="52" y="90"/>
                        </a:moveTo>
                        <a:cubicBezTo>
                          <a:pt x="52" y="90"/>
                          <a:pt x="0" y="107"/>
                          <a:pt x="16" y="35"/>
                        </a:cubicBezTo>
                        <a:cubicBezTo>
                          <a:pt x="16" y="35"/>
                          <a:pt x="22" y="4"/>
                          <a:pt x="58" y="1"/>
                        </a:cubicBezTo>
                        <a:cubicBezTo>
                          <a:pt x="59" y="0"/>
                          <a:pt x="60" y="0"/>
                          <a:pt x="60" y="0"/>
                        </a:cubicBezTo>
                        <a:cubicBezTo>
                          <a:pt x="60" y="0"/>
                          <a:pt x="79" y="9"/>
                          <a:pt x="74" y="22"/>
                        </a:cubicBezTo>
                        <a:cubicBezTo>
                          <a:pt x="74" y="22"/>
                          <a:pt x="8" y="76"/>
                          <a:pt x="45" y="77"/>
                        </a:cubicBezTo>
                        <a:cubicBezTo>
                          <a:pt x="45" y="77"/>
                          <a:pt x="54"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4" name="Freeform 273"/>
                  <p:cNvSpPr>
                    <a:spLocks/>
                  </p:cNvSpPr>
                  <p:nvPr/>
                </p:nvSpPr>
                <p:spPr bwMode="gray">
                  <a:xfrm>
                    <a:off x="5119" y="3379"/>
                    <a:ext cx="18" cy="36"/>
                  </a:xfrm>
                  <a:custGeom>
                    <a:avLst/>
                    <a:gdLst/>
                    <a:ahLst/>
                    <a:cxnLst>
                      <a:cxn ang="0">
                        <a:pos x="31" y="83"/>
                      </a:cxn>
                      <a:cxn ang="0">
                        <a:pos x="16" y="59"/>
                      </a:cxn>
                      <a:cxn ang="0">
                        <a:pos x="44" y="19"/>
                      </a:cxn>
                      <a:cxn ang="0">
                        <a:pos x="37" y="4"/>
                      </a:cxn>
                      <a:cxn ang="0">
                        <a:pos x="6" y="37"/>
                      </a:cxn>
                      <a:cxn ang="0">
                        <a:pos x="14" y="80"/>
                      </a:cxn>
                      <a:cxn ang="0">
                        <a:pos x="33" y="87"/>
                      </a:cxn>
                      <a:cxn ang="0">
                        <a:pos x="31" y="83"/>
                      </a:cxn>
                    </a:cxnLst>
                    <a:rect l="0" t="0" r="r" b="b"/>
                    <a:pathLst>
                      <a:path w="45" h="87">
                        <a:moveTo>
                          <a:pt x="31" y="83"/>
                        </a:moveTo>
                        <a:cubicBezTo>
                          <a:pt x="31" y="83"/>
                          <a:pt x="12" y="69"/>
                          <a:pt x="16" y="59"/>
                        </a:cubicBezTo>
                        <a:cubicBezTo>
                          <a:pt x="16" y="59"/>
                          <a:pt x="28" y="16"/>
                          <a:pt x="44" y="19"/>
                        </a:cubicBezTo>
                        <a:cubicBezTo>
                          <a:pt x="44" y="19"/>
                          <a:pt x="45" y="9"/>
                          <a:pt x="37" y="4"/>
                        </a:cubicBezTo>
                        <a:cubicBezTo>
                          <a:pt x="37" y="4"/>
                          <a:pt x="19" y="0"/>
                          <a:pt x="6" y="37"/>
                        </a:cubicBezTo>
                        <a:cubicBezTo>
                          <a:pt x="6" y="37"/>
                          <a:pt x="0" y="70"/>
                          <a:pt x="14" y="80"/>
                        </a:cubicBezTo>
                        <a:cubicBezTo>
                          <a:pt x="14" y="80"/>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5" name="Freeform 274"/>
                  <p:cNvSpPr>
                    <a:spLocks/>
                  </p:cNvSpPr>
                  <p:nvPr/>
                </p:nvSpPr>
                <p:spPr bwMode="gray">
                  <a:xfrm>
                    <a:off x="5129" y="3399"/>
                    <a:ext cx="32" cy="43"/>
                  </a:xfrm>
                  <a:custGeom>
                    <a:avLst/>
                    <a:gdLst/>
                    <a:ahLst/>
                    <a:cxnLst>
                      <a:cxn ang="0">
                        <a:pos x="52" y="90"/>
                      </a:cxn>
                      <a:cxn ang="0">
                        <a:pos x="15" y="35"/>
                      </a:cxn>
                      <a:cxn ang="0">
                        <a:pos x="57"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7" y="0"/>
                        </a:cubicBezTo>
                        <a:cubicBezTo>
                          <a:pt x="58"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6" name="Freeform 275"/>
                  <p:cNvSpPr>
                    <a:spLocks/>
                  </p:cNvSpPr>
                  <p:nvPr/>
                </p:nvSpPr>
                <p:spPr bwMode="gray">
                  <a:xfrm>
                    <a:off x="5132" y="3401"/>
                    <a:ext cx="19"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7" name="Freeform 276"/>
                  <p:cNvSpPr>
                    <a:spLocks/>
                  </p:cNvSpPr>
                  <p:nvPr/>
                </p:nvSpPr>
                <p:spPr bwMode="gray">
                  <a:xfrm>
                    <a:off x="5145" y="3418"/>
                    <a:ext cx="33" cy="43"/>
                  </a:xfrm>
                  <a:custGeom>
                    <a:avLst/>
                    <a:gdLst/>
                    <a:ahLst/>
                    <a:cxnLst>
                      <a:cxn ang="0">
                        <a:pos x="52" y="90"/>
                      </a:cxn>
                      <a:cxn ang="0">
                        <a:pos x="15" y="35"/>
                      </a:cxn>
                      <a:cxn ang="0">
                        <a:pos x="57" y="1"/>
                      </a:cxn>
                      <a:cxn ang="0">
                        <a:pos x="60" y="0"/>
                      </a:cxn>
                      <a:cxn ang="0">
                        <a:pos x="73" y="22"/>
                      </a:cxn>
                      <a:cxn ang="0">
                        <a:pos x="45" y="77"/>
                      </a:cxn>
                      <a:cxn ang="0">
                        <a:pos x="61" y="67"/>
                      </a:cxn>
                      <a:cxn ang="0">
                        <a:pos x="52" y="90"/>
                      </a:cxn>
                    </a:cxnLst>
                    <a:rect l="0" t="0" r="r" b="b"/>
                    <a:pathLst>
                      <a:path w="79" h="107">
                        <a:moveTo>
                          <a:pt x="52" y="90"/>
                        </a:moveTo>
                        <a:cubicBezTo>
                          <a:pt x="52" y="90"/>
                          <a:pt x="0" y="107"/>
                          <a:pt x="15" y="35"/>
                        </a:cubicBezTo>
                        <a:cubicBezTo>
                          <a:pt x="15" y="35"/>
                          <a:pt x="21" y="4"/>
                          <a:pt x="57" y="1"/>
                        </a:cubicBezTo>
                        <a:cubicBezTo>
                          <a:pt x="59" y="0"/>
                          <a:pt x="60" y="0"/>
                          <a:pt x="60" y="0"/>
                        </a:cubicBezTo>
                        <a:cubicBezTo>
                          <a:pt x="60" y="0"/>
                          <a:pt x="79" y="9"/>
                          <a:pt x="73" y="22"/>
                        </a:cubicBezTo>
                        <a:cubicBezTo>
                          <a:pt x="73" y="22"/>
                          <a:pt x="8" y="76"/>
                          <a:pt x="45" y="77"/>
                        </a:cubicBezTo>
                        <a:cubicBezTo>
                          <a:pt x="45" y="77"/>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8" name="Freeform 277"/>
                  <p:cNvSpPr>
                    <a:spLocks/>
                  </p:cNvSpPr>
                  <p:nvPr/>
                </p:nvSpPr>
                <p:spPr bwMode="gray">
                  <a:xfrm>
                    <a:off x="5149" y="3420"/>
                    <a:ext cx="18" cy="35"/>
                  </a:xfrm>
                  <a:custGeom>
                    <a:avLst/>
                    <a:gdLst/>
                    <a:ahLst/>
                    <a:cxnLst>
                      <a:cxn ang="0">
                        <a:pos x="31" y="83"/>
                      </a:cxn>
                      <a:cxn ang="0">
                        <a:pos x="15" y="59"/>
                      </a:cxn>
                      <a:cxn ang="0">
                        <a:pos x="43" y="19"/>
                      </a:cxn>
                      <a:cxn ang="0">
                        <a:pos x="36" y="4"/>
                      </a:cxn>
                      <a:cxn ang="0">
                        <a:pos x="6" y="37"/>
                      </a:cxn>
                      <a:cxn ang="0">
                        <a:pos x="14" y="80"/>
                      </a:cxn>
                      <a:cxn ang="0">
                        <a:pos x="32" y="87"/>
                      </a:cxn>
                      <a:cxn ang="0">
                        <a:pos x="31" y="83"/>
                      </a:cxn>
                    </a:cxnLst>
                    <a:rect l="0" t="0" r="r" b="b"/>
                    <a:pathLst>
                      <a:path w="45" h="87">
                        <a:moveTo>
                          <a:pt x="31" y="83"/>
                        </a:moveTo>
                        <a:cubicBezTo>
                          <a:pt x="31" y="83"/>
                          <a:pt x="11" y="69"/>
                          <a:pt x="15" y="59"/>
                        </a:cubicBezTo>
                        <a:cubicBezTo>
                          <a:pt x="15" y="59"/>
                          <a:pt x="27" y="16"/>
                          <a:pt x="43" y="19"/>
                        </a:cubicBezTo>
                        <a:cubicBezTo>
                          <a:pt x="43" y="19"/>
                          <a:pt x="45" y="9"/>
                          <a:pt x="36" y="4"/>
                        </a:cubicBezTo>
                        <a:cubicBezTo>
                          <a:pt x="36" y="4"/>
                          <a:pt x="19" y="0"/>
                          <a:pt x="6" y="37"/>
                        </a:cubicBezTo>
                        <a:cubicBezTo>
                          <a:pt x="6" y="37"/>
                          <a:pt x="0" y="70"/>
                          <a:pt x="14" y="80"/>
                        </a:cubicBezTo>
                        <a:cubicBezTo>
                          <a:pt x="14" y="80"/>
                          <a:pt x="21" y="87"/>
                          <a:pt x="32" y="87"/>
                        </a:cubicBezTo>
                        <a:cubicBezTo>
                          <a:pt x="32" y="87"/>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9" name="Freeform 278"/>
                  <p:cNvSpPr>
                    <a:spLocks/>
                  </p:cNvSpPr>
                  <p:nvPr/>
                </p:nvSpPr>
                <p:spPr bwMode="gray">
                  <a:xfrm>
                    <a:off x="4972" y="3124"/>
                    <a:ext cx="30" cy="30"/>
                  </a:xfrm>
                  <a:custGeom>
                    <a:avLst/>
                    <a:gdLst/>
                    <a:ahLst/>
                    <a:cxnLst>
                      <a:cxn ang="0">
                        <a:pos x="13" y="69"/>
                      </a:cxn>
                      <a:cxn ang="0">
                        <a:pos x="19" y="40"/>
                      </a:cxn>
                      <a:cxn ang="0">
                        <a:pos x="67" y="31"/>
                      </a:cxn>
                      <a:cxn ang="0">
                        <a:pos x="71" y="15"/>
                      </a:cxn>
                      <a:cxn ang="0">
                        <a:pos x="26" y="18"/>
                      </a:cxn>
                      <a:cxn ang="0">
                        <a:pos x="3" y="55"/>
                      </a:cxn>
                      <a:cxn ang="0">
                        <a:pos x="12" y="72"/>
                      </a:cxn>
                      <a:cxn ang="0">
                        <a:pos x="13" y="69"/>
                      </a:cxn>
                    </a:cxnLst>
                    <a:rect l="0" t="0" r="r" b="b"/>
                    <a:pathLst>
                      <a:path w="74" h="75">
                        <a:moveTo>
                          <a:pt x="13" y="69"/>
                        </a:moveTo>
                        <a:cubicBezTo>
                          <a:pt x="13" y="69"/>
                          <a:pt x="9" y="45"/>
                          <a:pt x="19" y="40"/>
                        </a:cubicBezTo>
                        <a:cubicBezTo>
                          <a:pt x="19" y="40"/>
                          <a:pt x="57" y="18"/>
                          <a:pt x="67" y="31"/>
                        </a:cubicBezTo>
                        <a:cubicBezTo>
                          <a:pt x="67" y="31"/>
                          <a:pt x="74" y="25"/>
                          <a:pt x="71" y="15"/>
                        </a:cubicBezTo>
                        <a:cubicBezTo>
                          <a:pt x="71" y="15"/>
                          <a:pt x="62" y="0"/>
                          <a:pt x="26" y="18"/>
                        </a:cubicBezTo>
                        <a:cubicBezTo>
                          <a:pt x="26" y="18"/>
                          <a:pt x="0" y="38"/>
                          <a:pt x="3" y="55"/>
                        </a:cubicBezTo>
                        <a:cubicBezTo>
                          <a:pt x="3" y="55"/>
                          <a:pt x="4" y="64"/>
                          <a:pt x="12" y="72"/>
                        </a:cubicBezTo>
                        <a:cubicBezTo>
                          <a:pt x="12" y="72"/>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grpSp>
          </p:grpSp>
        </p:grpSp>
        <p:grpSp>
          <p:nvGrpSpPr>
            <p:cNvPr id="10" name="Group 495"/>
            <p:cNvGrpSpPr/>
            <p:nvPr/>
          </p:nvGrpSpPr>
          <p:grpSpPr>
            <a:xfrm>
              <a:off x="5318398" y="4154729"/>
              <a:ext cx="1454937" cy="1530210"/>
              <a:chOff x="5318398" y="3957130"/>
              <a:chExt cx="1454937" cy="1530210"/>
            </a:xfrm>
          </p:grpSpPr>
          <p:sp>
            <p:nvSpPr>
              <p:cNvPr id="66" name="TextBox 65"/>
              <p:cNvSpPr txBox="1"/>
              <p:nvPr/>
            </p:nvSpPr>
            <p:spPr>
              <a:xfrm>
                <a:off x="5318398" y="5118008"/>
                <a:ext cx="1454937" cy="369332"/>
              </a:xfrm>
              <a:prstGeom prst="rect">
                <a:avLst/>
              </a:prstGeom>
              <a:noFill/>
            </p:spPr>
            <p:txBody>
              <a:bodyPr wrap="square" rtlCol="0">
                <a:spAutoFit/>
              </a:bodyPr>
              <a:lstStyle/>
              <a:p>
                <a:pPr algn="ctr"/>
                <a:r>
                  <a:rPr lang="en-US" dirty="0" err="1">
                    <a:solidFill>
                      <a:srgbClr val="000000"/>
                    </a:solidFill>
                    <a:ea typeface="宋体" pitchFamily="2" charset="-122"/>
                  </a:rPr>
                  <a:t>销售</a:t>
                </a:r>
                <a:r>
                  <a:rPr lang="zh-CN" altLang="en-US" dirty="0">
                    <a:solidFill>
                      <a:srgbClr val="000000"/>
                    </a:solidFill>
                    <a:ea typeface="宋体" pitchFamily="2" charset="-122"/>
                  </a:rPr>
                  <a:t>部门</a:t>
                </a:r>
                <a:endParaRPr lang="en-US" dirty="0">
                  <a:solidFill>
                    <a:srgbClr val="000000"/>
                  </a:solidFill>
                  <a:ea typeface="宋体" pitchFamily="2" charset="-122"/>
                </a:endParaRPr>
              </a:p>
            </p:txBody>
          </p:sp>
          <p:grpSp>
            <p:nvGrpSpPr>
              <p:cNvPr id="11" name="Group 280"/>
              <p:cNvGrpSpPr>
                <a:grpSpLocks/>
              </p:cNvGrpSpPr>
              <p:nvPr/>
            </p:nvGrpSpPr>
            <p:grpSpPr bwMode="auto">
              <a:xfrm flipH="1">
                <a:off x="5387685" y="3957130"/>
                <a:ext cx="1130280" cy="1224470"/>
                <a:chOff x="4475" y="2591"/>
                <a:chExt cx="984" cy="1066"/>
              </a:xfrm>
            </p:grpSpPr>
            <p:pic>
              <p:nvPicPr>
                <p:cNvPr id="283" name="Picture 282"/>
                <p:cNvPicPr>
                  <a:picLocks noChangeAspect="1" noChangeArrowheads="1"/>
                </p:cNvPicPr>
                <p:nvPr/>
              </p:nvPicPr>
              <p:blipFill>
                <a:blip r:embed="rId3" cstate="print">
                  <a:lum bright="18000"/>
                </a:blip>
                <a:srcRect/>
                <a:stretch>
                  <a:fillRect/>
                </a:stretch>
              </p:blipFill>
              <p:spPr bwMode="gray">
                <a:xfrm>
                  <a:off x="4475" y="3415"/>
                  <a:ext cx="984" cy="170"/>
                </a:xfrm>
                <a:prstGeom prst="rect">
                  <a:avLst/>
                </a:prstGeom>
                <a:noFill/>
                <a:ln w="9525">
                  <a:miter lim="800000"/>
                  <a:headEnd/>
                  <a:tailEnd/>
                </a:ln>
                <a:effectLst/>
              </p:spPr>
            </p:pic>
            <p:grpSp>
              <p:nvGrpSpPr>
                <p:cNvPr id="12" name="Group 283"/>
                <p:cNvGrpSpPr>
                  <a:grpSpLocks/>
                </p:cNvGrpSpPr>
                <p:nvPr/>
              </p:nvGrpSpPr>
              <p:grpSpPr bwMode="auto">
                <a:xfrm>
                  <a:off x="4547" y="2591"/>
                  <a:ext cx="865" cy="1066"/>
                  <a:chOff x="4547" y="2555"/>
                  <a:chExt cx="865" cy="1066"/>
                </a:xfrm>
              </p:grpSpPr>
              <p:sp>
                <p:nvSpPr>
                  <p:cNvPr id="285" name="Freeform 284"/>
                  <p:cNvSpPr>
                    <a:spLocks/>
                  </p:cNvSpPr>
                  <p:nvPr/>
                </p:nvSpPr>
                <p:spPr bwMode="gray">
                  <a:xfrm>
                    <a:off x="4697" y="2995"/>
                    <a:ext cx="617" cy="626"/>
                  </a:xfrm>
                  <a:custGeom>
                    <a:avLst/>
                    <a:gdLst/>
                    <a:ahLst/>
                    <a:cxnLst>
                      <a:cxn ang="0">
                        <a:pos x="592" y="44"/>
                      </a:cxn>
                      <a:cxn ang="0">
                        <a:pos x="506" y="111"/>
                      </a:cxn>
                      <a:cxn ang="0">
                        <a:pos x="207" y="251"/>
                      </a:cxn>
                      <a:cxn ang="0">
                        <a:pos x="0" y="985"/>
                      </a:cxn>
                      <a:cxn ang="0">
                        <a:pos x="1484" y="804"/>
                      </a:cxn>
                      <a:cxn ang="0">
                        <a:pos x="1488" y="272"/>
                      </a:cxn>
                      <a:cxn ang="0">
                        <a:pos x="1080" y="0"/>
                      </a:cxn>
                      <a:cxn ang="0">
                        <a:pos x="592" y="44"/>
                      </a:cxn>
                    </a:cxnLst>
                    <a:rect l="0" t="0" r="r" b="b"/>
                    <a:pathLst>
                      <a:path w="1520" h="1540">
                        <a:moveTo>
                          <a:pt x="592" y="44"/>
                        </a:moveTo>
                        <a:cubicBezTo>
                          <a:pt x="592" y="44"/>
                          <a:pt x="537" y="95"/>
                          <a:pt x="506" y="111"/>
                        </a:cubicBezTo>
                        <a:cubicBezTo>
                          <a:pt x="506" y="111"/>
                          <a:pt x="303" y="131"/>
                          <a:pt x="207" y="251"/>
                        </a:cubicBezTo>
                        <a:cubicBezTo>
                          <a:pt x="111" y="371"/>
                          <a:pt x="0" y="985"/>
                          <a:pt x="0" y="985"/>
                        </a:cubicBezTo>
                        <a:cubicBezTo>
                          <a:pt x="0" y="985"/>
                          <a:pt x="972" y="1540"/>
                          <a:pt x="1484" y="804"/>
                        </a:cubicBezTo>
                        <a:cubicBezTo>
                          <a:pt x="1484" y="804"/>
                          <a:pt x="1513" y="464"/>
                          <a:pt x="1488" y="272"/>
                        </a:cubicBezTo>
                        <a:cubicBezTo>
                          <a:pt x="1488" y="272"/>
                          <a:pt x="1520" y="52"/>
                          <a:pt x="1080" y="0"/>
                        </a:cubicBezTo>
                        <a:cubicBezTo>
                          <a:pt x="1080" y="0"/>
                          <a:pt x="868" y="192"/>
                          <a:pt x="592" y="44"/>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86" name="Freeform 285"/>
                  <p:cNvSpPr>
                    <a:spLocks/>
                  </p:cNvSpPr>
                  <p:nvPr/>
                </p:nvSpPr>
                <p:spPr bwMode="gray">
                  <a:xfrm>
                    <a:off x="4670" y="2988"/>
                    <a:ext cx="498" cy="400"/>
                  </a:xfrm>
                  <a:custGeom>
                    <a:avLst/>
                    <a:gdLst/>
                    <a:ahLst/>
                    <a:cxnLst>
                      <a:cxn ang="0">
                        <a:pos x="90" y="984"/>
                      </a:cxn>
                      <a:cxn ang="0">
                        <a:pos x="990" y="366"/>
                      </a:cxn>
                      <a:cxn ang="0">
                        <a:pos x="1224" y="258"/>
                      </a:cxn>
                      <a:cxn ang="0">
                        <a:pos x="948" y="161"/>
                      </a:cxn>
                      <a:cxn ang="0">
                        <a:pos x="930" y="144"/>
                      </a:cxn>
                      <a:cxn ang="0">
                        <a:pos x="456" y="168"/>
                      </a:cxn>
                      <a:cxn ang="0">
                        <a:pos x="90" y="984"/>
                      </a:cxn>
                    </a:cxnLst>
                    <a:rect l="0" t="0" r="r" b="b"/>
                    <a:pathLst>
                      <a:path w="1224" h="984">
                        <a:moveTo>
                          <a:pt x="90" y="984"/>
                        </a:moveTo>
                        <a:cubicBezTo>
                          <a:pt x="90" y="984"/>
                          <a:pt x="318" y="234"/>
                          <a:pt x="990" y="366"/>
                        </a:cubicBezTo>
                        <a:cubicBezTo>
                          <a:pt x="990" y="366"/>
                          <a:pt x="1164" y="402"/>
                          <a:pt x="1224" y="258"/>
                        </a:cubicBezTo>
                        <a:cubicBezTo>
                          <a:pt x="1224" y="258"/>
                          <a:pt x="1100" y="284"/>
                          <a:pt x="948" y="161"/>
                        </a:cubicBezTo>
                        <a:cubicBezTo>
                          <a:pt x="941" y="155"/>
                          <a:pt x="935" y="150"/>
                          <a:pt x="930" y="144"/>
                        </a:cubicBezTo>
                        <a:cubicBezTo>
                          <a:pt x="798" y="0"/>
                          <a:pt x="486" y="150"/>
                          <a:pt x="456" y="168"/>
                        </a:cubicBezTo>
                        <a:cubicBezTo>
                          <a:pt x="456" y="168"/>
                          <a:pt x="0" y="534"/>
                          <a:pt x="90" y="984"/>
                        </a:cubicBezTo>
                        <a:close/>
                      </a:path>
                    </a:pathLst>
                  </a:custGeom>
                  <a:solidFill>
                    <a:srgbClr val="C9C9C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87" name="Freeform 286"/>
                  <p:cNvSpPr>
                    <a:spLocks/>
                  </p:cNvSpPr>
                  <p:nvPr/>
                </p:nvSpPr>
                <p:spPr bwMode="gray">
                  <a:xfrm>
                    <a:off x="4962" y="2871"/>
                    <a:ext cx="183" cy="289"/>
                  </a:xfrm>
                  <a:custGeom>
                    <a:avLst/>
                    <a:gdLst/>
                    <a:ahLst/>
                    <a:cxnLst>
                      <a:cxn ang="0">
                        <a:pos x="0" y="319"/>
                      </a:cxn>
                      <a:cxn ang="0">
                        <a:pos x="11" y="555"/>
                      </a:cxn>
                      <a:cxn ang="0">
                        <a:pos x="156" y="666"/>
                      </a:cxn>
                      <a:cxn ang="0">
                        <a:pos x="451" y="344"/>
                      </a:cxn>
                      <a:cxn ang="0">
                        <a:pos x="386" y="62"/>
                      </a:cxn>
                      <a:cxn ang="0">
                        <a:pos x="0" y="319"/>
                      </a:cxn>
                    </a:cxnLst>
                    <a:rect l="0" t="0" r="r" b="b"/>
                    <a:pathLst>
                      <a:path w="451" h="709">
                        <a:moveTo>
                          <a:pt x="0" y="319"/>
                        </a:moveTo>
                        <a:cubicBezTo>
                          <a:pt x="11" y="555"/>
                          <a:pt x="11" y="555"/>
                          <a:pt x="11" y="555"/>
                        </a:cubicBezTo>
                        <a:cubicBezTo>
                          <a:pt x="11" y="555"/>
                          <a:pt x="21" y="709"/>
                          <a:pt x="156" y="666"/>
                        </a:cubicBezTo>
                        <a:cubicBezTo>
                          <a:pt x="156" y="666"/>
                          <a:pt x="430" y="640"/>
                          <a:pt x="451" y="344"/>
                        </a:cubicBezTo>
                        <a:cubicBezTo>
                          <a:pt x="451" y="344"/>
                          <a:pt x="392" y="124"/>
                          <a:pt x="386" y="62"/>
                        </a:cubicBezTo>
                        <a:cubicBezTo>
                          <a:pt x="380" y="0"/>
                          <a:pt x="0" y="319"/>
                          <a:pt x="0" y="319"/>
                        </a:cubicBezTo>
                        <a:close/>
                      </a:path>
                    </a:pathLst>
                  </a:custGeom>
                  <a:solidFill>
                    <a:srgbClr val="D5B08E"/>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88" name="Freeform 287"/>
                  <p:cNvSpPr>
                    <a:spLocks/>
                  </p:cNvSpPr>
                  <p:nvPr/>
                </p:nvSpPr>
                <p:spPr bwMode="gray">
                  <a:xfrm>
                    <a:off x="4769" y="2903"/>
                    <a:ext cx="87" cy="127"/>
                  </a:xfrm>
                  <a:custGeom>
                    <a:avLst/>
                    <a:gdLst/>
                    <a:ahLst/>
                    <a:cxnLst>
                      <a:cxn ang="0">
                        <a:pos x="81" y="7"/>
                      </a:cxn>
                      <a:cxn ang="0">
                        <a:pos x="207" y="222"/>
                      </a:cxn>
                      <a:cxn ang="0">
                        <a:pos x="116" y="269"/>
                      </a:cxn>
                      <a:cxn ang="0">
                        <a:pos x="42" y="25"/>
                      </a:cxn>
                      <a:cxn ang="0">
                        <a:pos x="81" y="7"/>
                      </a:cxn>
                    </a:cxnLst>
                    <a:rect l="0" t="0" r="r" b="b"/>
                    <a:pathLst>
                      <a:path w="216" h="312">
                        <a:moveTo>
                          <a:pt x="81" y="7"/>
                        </a:moveTo>
                        <a:cubicBezTo>
                          <a:pt x="81" y="7"/>
                          <a:pt x="115" y="4"/>
                          <a:pt x="207" y="222"/>
                        </a:cubicBezTo>
                        <a:cubicBezTo>
                          <a:pt x="216" y="242"/>
                          <a:pt x="171" y="312"/>
                          <a:pt x="116" y="269"/>
                        </a:cubicBezTo>
                        <a:cubicBezTo>
                          <a:pt x="61" y="226"/>
                          <a:pt x="0" y="51"/>
                          <a:pt x="42" y="25"/>
                        </a:cubicBezTo>
                        <a:cubicBezTo>
                          <a:pt x="84" y="0"/>
                          <a:pt x="81" y="7"/>
                          <a:pt x="81" y="7"/>
                        </a:cubicBezTo>
                        <a:close/>
                      </a:path>
                    </a:pathLst>
                  </a:custGeom>
                  <a:solidFill>
                    <a:srgbClr val="AF886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89" name="Freeform 288"/>
                  <p:cNvSpPr>
                    <a:spLocks/>
                  </p:cNvSpPr>
                  <p:nvPr/>
                </p:nvSpPr>
                <p:spPr bwMode="gray">
                  <a:xfrm>
                    <a:off x="4832" y="2785"/>
                    <a:ext cx="30" cy="105"/>
                  </a:xfrm>
                  <a:custGeom>
                    <a:avLst/>
                    <a:gdLst/>
                    <a:ahLst/>
                    <a:cxnLst>
                      <a:cxn ang="0">
                        <a:pos x="41" y="0"/>
                      </a:cxn>
                      <a:cxn ang="0">
                        <a:pos x="28" y="57"/>
                      </a:cxn>
                      <a:cxn ang="0">
                        <a:pos x="0" y="217"/>
                      </a:cxn>
                      <a:cxn ang="0">
                        <a:pos x="10" y="257"/>
                      </a:cxn>
                      <a:cxn ang="0">
                        <a:pos x="73" y="252"/>
                      </a:cxn>
                      <a:cxn ang="0">
                        <a:pos x="57" y="192"/>
                      </a:cxn>
                      <a:cxn ang="0">
                        <a:pos x="50" y="19"/>
                      </a:cxn>
                      <a:cxn ang="0">
                        <a:pos x="41" y="0"/>
                      </a:cxn>
                    </a:cxnLst>
                    <a:rect l="0" t="0" r="r" b="b"/>
                    <a:pathLst>
                      <a:path w="73" h="257">
                        <a:moveTo>
                          <a:pt x="41" y="0"/>
                        </a:moveTo>
                        <a:cubicBezTo>
                          <a:pt x="41" y="0"/>
                          <a:pt x="29" y="20"/>
                          <a:pt x="28" y="57"/>
                        </a:cubicBezTo>
                        <a:cubicBezTo>
                          <a:pt x="0" y="217"/>
                          <a:pt x="0" y="217"/>
                          <a:pt x="0" y="217"/>
                        </a:cubicBezTo>
                        <a:cubicBezTo>
                          <a:pt x="10" y="257"/>
                          <a:pt x="10" y="257"/>
                          <a:pt x="10" y="257"/>
                        </a:cubicBezTo>
                        <a:cubicBezTo>
                          <a:pt x="73" y="252"/>
                          <a:pt x="73" y="252"/>
                          <a:pt x="73" y="252"/>
                        </a:cubicBezTo>
                        <a:cubicBezTo>
                          <a:pt x="57" y="192"/>
                          <a:pt x="57" y="192"/>
                          <a:pt x="57" y="192"/>
                        </a:cubicBezTo>
                        <a:cubicBezTo>
                          <a:pt x="50" y="19"/>
                          <a:pt x="50" y="19"/>
                          <a:pt x="50" y="19"/>
                        </a:cubicBezTo>
                        <a:lnTo>
                          <a:pt x="4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0" name="Freeform 289"/>
                  <p:cNvSpPr>
                    <a:spLocks/>
                  </p:cNvSpPr>
                  <p:nvPr/>
                </p:nvSpPr>
                <p:spPr bwMode="gray">
                  <a:xfrm>
                    <a:off x="4821" y="2870"/>
                    <a:ext cx="85" cy="188"/>
                  </a:xfrm>
                  <a:custGeom>
                    <a:avLst/>
                    <a:gdLst/>
                    <a:ahLst/>
                    <a:cxnLst>
                      <a:cxn ang="0">
                        <a:pos x="98" y="352"/>
                      </a:cxn>
                      <a:cxn ang="0">
                        <a:pos x="141" y="457"/>
                      </a:cxn>
                      <a:cxn ang="0">
                        <a:pos x="198" y="448"/>
                      </a:cxn>
                      <a:cxn ang="0">
                        <a:pos x="194" y="259"/>
                      </a:cxn>
                      <a:cxn ang="0">
                        <a:pos x="106" y="13"/>
                      </a:cxn>
                      <a:cxn ang="0">
                        <a:pos x="37" y="8"/>
                      </a:cxn>
                      <a:cxn ang="0">
                        <a:pos x="26" y="9"/>
                      </a:cxn>
                      <a:cxn ang="0">
                        <a:pos x="4" y="62"/>
                      </a:cxn>
                      <a:cxn ang="0">
                        <a:pos x="98" y="352"/>
                      </a:cxn>
                    </a:cxnLst>
                    <a:rect l="0" t="0" r="r" b="b"/>
                    <a:pathLst>
                      <a:path w="208" h="462">
                        <a:moveTo>
                          <a:pt x="98" y="352"/>
                        </a:moveTo>
                        <a:cubicBezTo>
                          <a:pt x="141" y="457"/>
                          <a:pt x="141" y="457"/>
                          <a:pt x="141" y="457"/>
                        </a:cubicBezTo>
                        <a:cubicBezTo>
                          <a:pt x="141" y="457"/>
                          <a:pt x="200" y="462"/>
                          <a:pt x="198" y="448"/>
                        </a:cubicBezTo>
                        <a:cubicBezTo>
                          <a:pt x="198" y="448"/>
                          <a:pt x="208" y="296"/>
                          <a:pt x="194" y="259"/>
                        </a:cubicBezTo>
                        <a:cubicBezTo>
                          <a:pt x="194" y="259"/>
                          <a:pt x="128" y="44"/>
                          <a:pt x="106" y="13"/>
                        </a:cubicBezTo>
                        <a:cubicBezTo>
                          <a:pt x="106" y="13"/>
                          <a:pt x="56" y="0"/>
                          <a:pt x="37" y="8"/>
                        </a:cubicBezTo>
                        <a:cubicBezTo>
                          <a:pt x="18" y="17"/>
                          <a:pt x="26" y="9"/>
                          <a:pt x="26" y="9"/>
                        </a:cubicBezTo>
                        <a:cubicBezTo>
                          <a:pt x="26" y="9"/>
                          <a:pt x="0" y="44"/>
                          <a:pt x="4" y="62"/>
                        </a:cubicBezTo>
                        <a:cubicBezTo>
                          <a:pt x="7" y="80"/>
                          <a:pt x="98" y="352"/>
                          <a:pt x="98" y="352"/>
                        </a:cubicBezTo>
                        <a:close/>
                      </a:path>
                    </a:pathLst>
                  </a:custGeom>
                  <a:solidFill>
                    <a:srgbClr val="99999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1" name="Freeform 290"/>
                  <p:cNvSpPr>
                    <a:spLocks/>
                  </p:cNvSpPr>
                  <p:nvPr/>
                </p:nvSpPr>
                <p:spPr bwMode="gray">
                  <a:xfrm>
                    <a:off x="4823" y="2878"/>
                    <a:ext cx="63" cy="170"/>
                  </a:xfrm>
                  <a:custGeom>
                    <a:avLst/>
                    <a:gdLst/>
                    <a:ahLst/>
                    <a:cxnLst>
                      <a:cxn ang="0">
                        <a:pos x="42" y="3"/>
                      </a:cxn>
                      <a:cxn ang="0">
                        <a:pos x="148" y="306"/>
                      </a:cxn>
                      <a:cxn ang="0">
                        <a:pos x="138" y="418"/>
                      </a:cxn>
                      <a:cxn ang="0">
                        <a:pos x="0" y="43"/>
                      </a:cxn>
                      <a:cxn ang="0">
                        <a:pos x="22" y="0"/>
                      </a:cxn>
                      <a:cxn ang="0">
                        <a:pos x="42" y="3"/>
                      </a:cxn>
                    </a:cxnLst>
                    <a:rect l="0" t="0" r="r" b="b"/>
                    <a:pathLst>
                      <a:path w="155" h="418">
                        <a:moveTo>
                          <a:pt x="42" y="3"/>
                        </a:moveTo>
                        <a:cubicBezTo>
                          <a:pt x="148" y="306"/>
                          <a:pt x="148" y="306"/>
                          <a:pt x="148" y="306"/>
                        </a:cubicBezTo>
                        <a:cubicBezTo>
                          <a:pt x="148" y="306"/>
                          <a:pt x="155" y="352"/>
                          <a:pt x="138" y="418"/>
                        </a:cubicBezTo>
                        <a:cubicBezTo>
                          <a:pt x="138" y="418"/>
                          <a:pt x="109" y="328"/>
                          <a:pt x="0" y="43"/>
                        </a:cubicBezTo>
                        <a:cubicBezTo>
                          <a:pt x="22" y="0"/>
                          <a:pt x="22" y="0"/>
                          <a:pt x="22" y="0"/>
                        </a:cubicBezTo>
                        <a:lnTo>
                          <a:pt x="42" y="3"/>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2" name="Freeform 291"/>
                  <p:cNvSpPr>
                    <a:spLocks/>
                  </p:cNvSpPr>
                  <p:nvPr/>
                </p:nvSpPr>
                <p:spPr bwMode="gray">
                  <a:xfrm>
                    <a:off x="4841" y="2820"/>
                    <a:ext cx="9" cy="48"/>
                  </a:xfrm>
                  <a:custGeom>
                    <a:avLst/>
                    <a:gdLst/>
                    <a:ahLst/>
                    <a:cxnLst>
                      <a:cxn ang="0">
                        <a:pos x="21" y="0"/>
                      </a:cxn>
                      <a:cxn ang="0">
                        <a:pos x="14" y="108"/>
                      </a:cxn>
                      <a:cxn ang="0">
                        <a:pos x="0" y="114"/>
                      </a:cxn>
                      <a:cxn ang="0">
                        <a:pos x="21" y="0"/>
                      </a:cxn>
                    </a:cxnLst>
                    <a:rect l="0" t="0" r="r" b="b"/>
                    <a:pathLst>
                      <a:path w="21" h="117">
                        <a:moveTo>
                          <a:pt x="21" y="0"/>
                        </a:moveTo>
                        <a:cubicBezTo>
                          <a:pt x="21" y="0"/>
                          <a:pt x="15" y="99"/>
                          <a:pt x="14" y="108"/>
                        </a:cubicBezTo>
                        <a:cubicBezTo>
                          <a:pt x="13" y="117"/>
                          <a:pt x="0" y="114"/>
                          <a:pt x="0" y="114"/>
                        </a:cubicBezTo>
                        <a:lnTo>
                          <a:pt x="21"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3" name="Freeform 292"/>
                  <p:cNvSpPr>
                    <a:spLocks/>
                  </p:cNvSpPr>
                  <p:nvPr/>
                </p:nvSpPr>
                <p:spPr bwMode="gray">
                  <a:xfrm>
                    <a:off x="4547" y="3105"/>
                    <a:ext cx="207" cy="320"/>
                  </a:xfrm>
                  <a:custGeom>
                    <a:avLst/>
                    <a:gdLst/>
                    <a:ahLst/>
                    <a:cxnLst>
                      <a:cxn ang="0">
                        <a:pos x="507" y="304"/>
                      </a:cxn>
                      <a:cxn ang="0">
                        <a:pos x="467" y="510"/>
                      </a:cxn>
                      <a:cxn ang="0">
                        <a:pos x="220" y="715"/>
                      </a:cxn>
                      <a:cxn ang="0">
                        <a:pos x="22" y="541"/>
                      </a:cxn>
                      <a:cxn ang="0">
                        <a:pos x="189" y="207"/>
                      </a:cxn>
                      <a:cxn ang="0">
                        <a:pos x="270" y="122"/>
                      </a:cxn>
                      <a:cxn ang="0">
                        <a:pos x="373" y="0"/>
                      </a:cxn>
                      <a:cxn ang="0">
                        <a:pos x="507" y="304"/>
                      </a:cxn>
                    </a:cxnLst>
                    <a:rect l="0" t="0" r="r" b="b"/>
                    <a:pathLst>
                      <a:path w="511" h="787">
                        <a:moveTo>
                          <a:pt x="507" y="304"/>
                        </a:moveTo>
                        <a:cubicBezTo>
                          <a:pt x="467" y="510"/>
                          <a:pt x="467" y="510"/>
                          <a:pt x="467" y="510"/>
                        </a:cubicBezTo>
                        <a:cubicBezTo>
                          <a:pt x="467" y="510"/>
                          <a:pt x="442" y="787"/>
                          <a:pt x="220" y="715"/>
                        </a:cubicBezTo>
                        <a:cubicBezTo>
                          <a:pt x="98" y="675"/>
                          <a:pt x="0" y="548"/>
                          <a:pt x="22" y="541"/>
                        </a:cubicBezTo>
                        <a:cubicBezTo>
                          <a:pt x="22" y="541"/>
                          <a:pt x="76" y="331"/>
                          <a:pt x="189" y="207"/>
                        </a:cubicBezTo>
                        <a:cubicBezTo>
                          <a:pt x="189" y="207"/>
                          <a:pt x="200" y="200"/>
                          <a:pt x="270" y="122"/>
                        </a:cubicBezTo>
                        <a:cubicBezTo>
                          <a:pt x="373" y="0"/>
                          <a:pt x="373" y="0"/>
                          <a:pt x="373" y="0"/>
                        </a:cubicBezTo>
                        <a:cubicBezTo>
                          <a:pt x="373" y="0"/>
                          <a:pt x="511" y="245"/>
                          <a:pt x="507" y="304"/>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4" name="Freeform 293"/>
                  <p:cNvSpPr>
                    <a:spLocks/>
                  </p:cNvSpPr>
                  <p:nvPr/>
                </p:nvSpPr>
                <p:spPr bwMode="gray">
                  <a:xfrm>
                    <a:off x="4800" y="2836"/>
                    <a:ext cx="42" cy="85"/>
                  </a:xfrm>
                  <a:custGeom>
                    <a:avLst/>
                    <a:gdLst/>
                    <a:ahLst/>
                    <a:cxnLst>
                      <a:cxn ang="0">
                        <a:pos x="0" y="138"/>
                      </a:cxn>
                      <a:cxn ang="0">
                        <a:pos x="73" y="11"/>
                      </a:cxn>
                      <a:cxn ang="0">
                        <a:pos x="100" y="58"/>
                      </a:cxn>
                      <a:cxn ang="0">
                        <a:pos x="74" y="143"/>
                      </a:cxn>
                      <a:cxn ang="0">
                        <a:pos x="0" y="138"/>
                      </a:cxn>
                    </a:cxnLst>
                    <a:rect l="0" t="0" r="r" b="b"/>
                    <a:pathLst>
                      <a:path w="104" h="210">
                        <a:moveTo>
                          <a:pt x="0" y="138"/>
                        </a:moveTo>
                        <a:cubicBezTo>
                          <a:pt x="0" y="138"/>
                          <a:pt x="48" y="0"/>
                          <a:pt x="73" y="11"/>
                        </a:cubicBezTo>
                        <a:cubicBezTo>
                          <a:pt x="73" y="11"/>
                          <a:pt x="104" y="4"/>
                          <a:pt x="100" y="58"/>
                        </a:cubicBezTo>
                        <a:cubicBezTo>
                          <a:pt x="74" y="143"/>
                          <a:pt x="74" y="143"/>
                          <a:pt x="74" y="143"/>
                        </a:cubicBezTo>
                        <a:cubicBezTo>
                          <a:pt x="74" y="143"/>
                          <a:pt x="54" y="210"/>
                          <a:pt x="0" y="138"/>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5" name="Freeform 294"/>
                  <p:cNvSpPr>
                    <a:spLocks/>
                  </p:cNvSpPr>
                  <p:nvPr/>
                </p:nvSpPr>
                <p:spPr bwMode="gray">
                  <a:xfrm>
                    <a:off x="4799" y="2840"/>
                    <a:ext cx="42" cy="66"/>
                  </a:xfrm>
                  <a:custGeom>
                    <a:avLst/>
                    <a:gdLst/>
                    <a:ahLst/>
                    <a:cxnLst>
                      <a:cxn ang="0">
                        <a:pos x="2" y="129"/>
                      </a:cxn>
                      <a:cxn ang="0">
                        <a:pos x="4" y="130"/>
                      </a:cxn>
                      <a:cxn ang="0">
                        <a:pos x="6" y="124"/>
                      </a:cxn>
                      <a:cxn ang="0">
                        <a:pos x="34" y="54"/>
                      </a:cxn>
                      <a:cxn ang="0">
                        <a:pos x="54" y="18"/>
                      </a:cxn>
                      <a:cxn ang="0">
                        <a:pos x="64" y="7"/>
                      </a:cxn>
                      <a:cxn ang="0">
                        <a:pos x="72" y="4"/>
                      </a:cxn>
                      <a:cxn ang="0">
                        <a:pos x="74" y="4"/>
                      </a:cxn>
                      <a:cxn ang="0">
                        <a:pos x="75" y="4"/>
                      </a:cxn>
                      <a:cxn ang="0">
                        <a:pos x="75" y="4"/>
                      </a:cxn>
                      <a:cxn ang="0">
                        <a:pos x="75" y="4"/>
                      </a:cxn>
                      <a:cxn ang="0">
                        <a:pos x="79" y="4"/>
                      </a:cxn>
                      <a:cxn ang="0">
                        <a:pos x="92" y="9"/>
                      </a:cxn>
                      <a:cxn ang="0">
                        <a:pos x="100" y="39"/>
                      </a:cxn>
                      <a:cxn ang="0">
                        <a:pos x="100" y="49"/>
                      </a:cxn>
                      <a:cxn ang="0">
                        <a:pos x="102" y="49"/>
                      </a:cxn>
                      <a:cxn ang="0">
                        <a:pos x="100" y="49"/>
                      </a:cxn>
                      <a:cxn ang="0">
                        <a:pos x="74" y="134"/>
                      </a:cxn>
                      <a:cxn ang="0">
                        <a:pos x="74" y="134"/>
                      </a:cxn>
                      <a:cxn ang="0">
                        <a:pos x="66" y="149"/>
                      </a:cxn>
                      <a:cxn ang="0">
                        <a:pos x="58" y="157"/>
                      </a:cxn>
                      <a:cxn ang="0">
                        <a:pos x="47" y="160"/>
                      </a:cxn>
                      <a:cxn ang="0">
                        <a:pos x="28" y="153"/>
                      </a:cxn>
                      <a:cxn ang="0">
                        <a:pos x="3" y="128"/>
                      </a:cxn>
                      <a:cxn ang="0">
                        <a:pos x="2" y="129"/>
                      </a:cxn>
                      <a:cxn ang="0">
                        <a:pos x="4" y="130"/>
                      </a:cxn>
                      <a:cxn ang="0">
                        <a:pos x="2" y="129"/>
                      </a:cxn>
                      <a:cxn ang="0">
                        <a:pos x="0" y="130"/>
                      </a:cxn>
                      <a:cxn ang="0">
                        <a:pos x="26" y="157"/>
                      </a:cxn>
                      <a:cxn ang="0">
                        <a:pos x="47" y="164"/>
                      </a:cxn>
                      <a:cxn ang="0">
                        <a:pos x="61" y="160"/>
                      </a:cxn>
                      <a:cxn ang="0">
                        <a:pos x="74" y="144"/>
                      </a:cxn>
                      <a:cxn ang="0">
                        <a:pos x="78" y="135"/>
                      </a:cxn>
                      <a:cxn ang="0">
                        <a:pos x="104" y="50"/>
                      </a:cxn>
                      <a:cxn ang="0">
                        <a:pos x="104" y="49"/>
                      </a:cxn>
                      <a:cxn ang="0">
                        <a:pos x="104" y="39"/>
                      </a:cxn>
                      <a:cxn ang="0">
                        <a:pos x="95" y="7"/>
                      </a:cxn>
                      <a:cxn ang="0">
                        <a:pos x="79" y="0"/>
                      </a:cxn>
                      <a:cxn ang="0">
                        <a:pos x="74" y="0"/>
                      </a:cxn>
                      <a:cxn ang="0">
                        <a:pos x="75" y="2"/>
                      </a:cxn>
                      <a:cxn ang="0">
                        <a:pos x="76" y="0"/>
                      </a:cxn>
                      <a:cxn ang="0">
                        <a:pos x="72" y="0"/>
                      </a:cxn>
                      <a:cxn ang="0">
                        <a:pos x="60" y="6"/>
                      </a:cxn>
                      <a:cxn ang="0">
                        <a:pos x="39" y="35"/>
                      </a:cxn>
                      <a:cxn ang="0">
                        <a:pos x="0" y="128"/>
                      </a:cxn>
                      <a:cxn ang="0">
                        <a:pos x="0" y="129"/>
                      </a:cxn>
                      <a:cxn ang="0">
                        <a:pos x="0" y="130"/>
                      </a:cxn>
                      <a:cxn ang="0">
                        <a:pos x="2" y="129"/>
                      </a:cxn>
                    </a:cxnLst>
                    <a:rect l="0" t="0" r="r" b="b"/>
                    <a:pathLst>
                      <a:path w="104" h="164">
                        <a:moveTo>
                          <a:pt x="2" y="129"/>
                        </a:moveTo>
                        <a:cubicBezTo>
                          <a:pt x="4" y="130"/>
                          <a:pt x="4" y="130"/>
                          <a:pt x="4" y="130"/>
                        </a:cubicBezTo>
                        <a:cubicBezTo>
                          <a:pt x="4" y="130"/>
                          <a:pt x="4" y="128"/>
                          <a:pt x="6" y="124"/>
                        </a:cubicBezTo>
                        <a:cubicBezTo>
                          <a:pt x="10" y="112"/>
                          <a:pt x="21" y="82"/>
                          <a:pt x="34" y="54"/>
                        </a:cubicBezTo>
                        <a:cubicBezTo>
                          <a:pt x="41" y="41"/>
                          <a:pt x="48" y="28"/>
                          <a:pt x="54" y="18"/>
                        </a:cubicBezTo>
                        <a:cubicBezTo>
                          <a:pt x="58" y="14"/>
                          <a:pt x="61" y="10"/>
                          <a:pt x="64" y="7"/>
                        </a:cubicBezTo>
                        <a:cubicBezTo>
                          <a:pt x="67" y="5"/>
                          <a:pt x="70" y="4"/>
                          <a:pt x="72" y="4"/>
                        </a:cubicBezTo>
                        <a:cubicBezTo>
                          <a:pt x="73" y="4"/>
                          <a:pt x="73" y="4"/>
                          <a:pt x="74" y="4"/>
                        </a:cubicBezTo>
                        <a:cubicBezTo>
                          <a:pt x="75" y="4"/>
                          <a:pt x="75" y="4"/>
                          <a:pt x="75" y="4"/>
                        </a:cubicBezTo>
                        <a:cubicBezTo>
                          <a:pt x="75" y="4"/>
                          <a:pt x="75" y="4"/>
                          <a:pt x="75" y="4"/>
                        </a:cubicBezTo>
                        <a:cubicBezTo>
                          <a:pt x="75" y="4"/>
                          <a:pt x="75" y="4"/>
                          <a:pt x="75" y="4"/>
                        </a:cubicBezTo>
                        <a:cubicBezTo>
                          <a:pt x="76" y="4"/>
                          <a:pt x="77" y="4"/>
                          <a:pt x="79" y="4"/>
                        </a:cubicBezTo>
                        <a:cubicBezTo>
                          <a:pt x="82" y="4"/>
                          <a:pt x="87" y="5"/>
                          <a:pt x="92" y="9"/>
                        </a:cubicBezTo>
                        <a:cubicBezTo>
                          <a:pt x="96" y="14"/>
                          <a:pt x="100" y="23"/>
                          <a:pt x="100" y="39"/>
                        </a:cubicBezTo>
                        <a:cubicBezTo>
                          <a:pt x="100" y="42"/>
                          <a:pt x="100" y="45"/>
                          <a:pt x="100" y="49"/>
                        </a:cubicBezTo>
                        <a:cubicBezTo>
                          <a:pt x="102" y="49"/>
                          <a:pt x="102" y="49"/>
                          <a:pt x="102" y="49"/>
                        </a:cubicBezTo>
                        <a:cubicBezTo>
                          <a:pt x="100" y="49"/>
                          <a:pt x="100" y="49"/>
                          <a:pt x="100" y="49"/>
                        </a:cubicBezTo>
                        <a:cubicBezTo>
                          <a:pt x="74" y="134"/>
                          <a:pt x="74" y="134"/>
                          <a:pt x="74" y="134"/>
                        </a:cubicBezTo>
                        <a:cubicBezTo>
                          <a:pt x="74" y="134"/>
                          <a:pt x="74" y="134"/>
                          <a:pt x="74" y="134"/>
                        </a:cubicBezTo>
                        <a:cubicBezTo>
                          <a:pt x="73" y="135"/>
                          <a:pt x="71" y="142"/>
                          <a:pt x="66" y="149"/>
                        </a:cubicBezTo>
                        <a:cubicBezTo>
                          <a:pt x="64" y="152"/>
                          <a:pt x="61" y="155"/>
                          <a:pt x="58" y="157"/>
                        </a:cubicBezTo>
                        <a:cubicBezTo>
                          <a:pt x="55" y="159"/>
                          <a:pt x="51" y="160"/>
                          <a:pt x="47" y="160"/>
                        </a:cubicBezTo>
                        <a:cubicBezTo>
                          <a:pt x="42" y="160"/>
                          <a:pt x="36" y="158"/>
                          <a:pt x="28" y="153"/>
                        </a:cubicBezTo>
                        <a:cubicBezTo>
                          <a:pt x="21" y="148"/>
                          <a:pt x="13" y="140"/>
                          <a:pt x="3" y="128"/>
                        </a:cubicBezTo>
                        <a:cubicBezTo>
                          <a:pt x="2" y="129"/>
                          <a:pt x="2" y="129"/>
                          <a:pt x="2" y="129"/>
                        </a:cubicBezTo>
                        <a:cubicBezTo>
                          <a:pt x="4" y="130"/>
                          <a:pt x="4" y="130"/>
                          <a:pt x="4" y="130"/>
                        </a:cubicBezTo>
                        <a:cubicBezTo>
                          <a:pt x="2" y="129"/>
                          <a:pt x="2" y="129"/>
                          <a:pt x="2" y="129"/>
                        </a:cubicBezTo>
                        <a:cubicBezTo>
                          <a:pt x="0" y="130"/>
                          <a:pt x="0" y="130"/>
                          <a:pt x="0" y="130"/>
                        </a:cubicBezTo>
                        <a:cubicBezTo>
                          <a:pt x="10" y="143"/>
                          <a:pt x="18" y="151"/>
                          <a:pt x="26" y="157"/>
                        </a:cubicBezTo>
                        <a:cubicBezTo>
                          <a:pt x="34" y="162"/>
                          <a:pt x="41" y="164"/>
                          <a:pt x="47" y="164"/>
                        </a:cubicBezTo>
                        <a:cubicBezTo>
                          <a:pt x="52" y="164"/>
                          <a:pt x="57" y="162"/>
                          <a:pt x="61" y="160"/>
                        </a:cubicBezTo>
                        <a:cubicBezTo>
                          <a:pt x="67" y="155"/>
                          <a:pt x="71" y="149"/>
                          <a:pt x="74" y="144"/>
                        </a:cubicBezTo>
                        <a:cubicBezTo>
                          <a:pt x="76" y="139"/>
                          <a:pt x="78" y="135"/>
                          <a:pt x="78" y="135"/>
                        </a:cubicBezTo>
                        <a:cubicBezTo>
                          <a:pt x="104" y="50"/>
                          <a:pt x="104" y="50"/>
                          <a:pt x="104" y="50"/>
                        </a:cubicBezTo>
                        <a:cubicBezTo>
                          <a:pt x="104" y="49"/>
                          <a:pt x="104" y="49"/>
                          <a:pt x="104" y="49"/>
                        </a:cubicBezTo>
                        <a:cubicBezTo>
                          <a:pt x="104" y="46"/>
                          <a:pt x="104" y="42"/>
                          <a:pt x="104" y="39"/>
                        </a:cubicBezTo>
                        <a:cubicBezTo>
                          <a:pt x="104" y="22"/>
                          <a:pt x="100" y="12"/>
                          <a:pt x="95" y="7"/>
                        </a:cubicBezTo>
                        <a:cubicBezTo>
                          <a:pt x="89" y="1"/>
                          <a:pt x="83" y="0"/>
                          <a:pt x="79" y="0"/>
                        </a:cubicBezTo>
                        <a:cubicBezTo>
                          <a:pt x="76" y="0"/>
                          <a:pt x="74" y="0"/>
                          <a:pt x="74" y="0"/>
                        </a:cubicBezTo>
                        <a:cubicBezTo>
                          <a:pt x="75" y="2"/>
                          <a:pt x="75" y="2"/>
                          <a:pt x="75" y="2"/>
                        </a:cubicBezTo>
                        <a:cubicBezTo>
                          <a:pt x="76" y="0"/>
                          <a:pt x="76" y="0"/>
                          <a:pt x="76" y="0"/>
                        </a:cubicBezTo>
                        <a:cubicBezTo>
                          <a:pt x="74" y="0"/>
                          <a:pt x="73" y="0"/>
                          <a:pt x="72" y="0"/>
                        </a:cubicBezTo>
                        <a:cubicBezTo>
                          <a:pt x="68" y="0"/>
                          <a:pt x="64" y="2"/>
                          <a:pt x="60" y="6"/>
                        </a:cubicBezTo>
                        <a:cubicBezTo>
                          <a:pt x="53" y="12"/>
                          <a:pt x="46" y="23"/>
                          <a:pt x="39" y="35"/>
                        </a:cubicBezTo>
                        <a:cubicBezTo>
                          <a:pt x="19" y="73"/>
                          <a:pt x="0" y="128"/>
                          <a:pt x="0" y="128"/>
                        </a:cubicBezTo>
                        <a:cubicBezTo>
                          <a:pt x="0" y="129"/>
                          <a:pt x="0" y="129"/>
                          <a:pt x="0" y="129"/>
                        </a:cubicBezTo>
                        <a:cubicBezTo>
                          <a:pt x="0" y="130"/>
                          <a:pt x="0" y="130"/>
                          <a:pt x="0" y="130"/>
                        </a:cubicBezTo>
                        <a:lnTo>
                          <a:pt x="2" y="129"/>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6" name="Freeform 295"/>
                  <p:cNvSpPr>
                    <a:spLocks/>
                  </p:cNvSpPr>
                  <p:nvPr/>
                </p:nvSpPr>
                <p:spPr bwMode="gray">
                  <a:xfrm>
                    <a:off x="4810" y="2900"/>
                    <a:ext cx="105" cy="95"/>
                  </a:xfrm>
                  <a:custGeom>
                    <a:avLst/>
                    <a:gdLst/>
                    <a:ahLst/>
                    <a:cxnLst>
                      <a:cxn ang="0">
                        <a:pos x="200" y="112"/>
                      </a:cxn>
                      <a:cxn ang="0">
                        <a:pos x="237" y="161"/>
                      </a:cxn>
                      <a:cxn ang="0">
                        <a:pos x="130" y="120"/>
                      </a:cxn>
                      <a:cxn ang="0">
                        <a:pos x="47" y="55"/>
                      </a:cxn>
                      <a:cxn ang="0">
                        <a:pos x="0" y="19"/>
                      </a:cxn>
                      <a:cxn ang="0">
                        <a:pos x="18" y="2"/>
                      </a:cxn>
                      <a:cxn ang="0">
                        <a:pos x="47" y="0"/>
                      </a:cxn>
                      <a:cxn ang="0">
                        <a:pos x="200" y="112"/>
                      </a:cxn>
                    </a:cxnLst>
                    <a:rect l="0" t="0" r="r" b="b"/>
                    <a:pathLst>
                      <a:path w="257" h="233">
                        <a:moveTo>
                          <a:pt x="200" y="112"/>
                        </a:moveTo>
                        <a:cubicBezTo>
                          <a:pt x="200" y="112"/>
                          <a:pt x="257" y="147"/>
                          <a:pt x="237" y="161"/>
                        </a:cubicBezTo>
                        <a:cubicBezTo>
                          <a:pt x="237" y="161"/>
                          <a:pt x="190" y="233"/>
                          <a:pt x="130" y="120"/>
                        </a:cubicBezTo>
                        <a:cubicBezTo>
                          <a:pt x="130" y="120"/>
                          <a:pt x="85" y="115"/>
                          <a:pt x="47" y="55"/>
                        </a:cubicBezTo>
                        <a:cubicBezTo>
                          <a:pt x="0" y="19"/>
                          <a:pt x="0" y="19"/>
                          <a:pt x="0" y="19"/>
                        </a:cubicBezTo>
                        <a:cubicBezTo>
                          <a:pt x="18" y="2"/>
                          <a:pt x="18" y="2"/>
                          <a:pt x="18" y="2"/>
                        </a:cubicBezTo>
                        <a:cubicBezTo>
                          <a:pt x="47" y="0"/>
                          <a:pt x="47" y="0"/>
                          <a:pt x="47" y="0"/>
                        </a:cubicBezTo>
                        <a:cubicBezTo>
                          <a:pt x="47" y="0"/>
                          <a:pt x="99" y="12"/>
                          <a:pt x="200" y="11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7" name="Freeform 296"/>
                  <p:cNvSpPr>
                    <a:spLocks/>
                  </p:cNvSpPr>
                  <p:nvPr/>
                </p:nvSpPr>
                <p:spPr bwMode="gray">
                  <a:xfrm>
                    <a:off x="4809" y="2899"/>
                    <a:ext cx="100" cy="77"/>
                  </a:xfrm>
                  <a:custGeom>
                    <a:avLst/>
                    <a:gdLst/>
                    <a:ahLst/>
                    <a:cxnLst>
                      <a:cxn ang="0">
                        <a:pos x="203" y="114"/>
                      </a:cxn>
                      <a:cxn ang="0">
                        <a:pos x="202" y="116"/>
                      </a:cxn>
                      <a:cxn ang="0">
                        <a:pos x="204" y="117"/>
                      </a:cxn>
                      <a:cxn ang="0">
                        <a:pos x="226" y="134"/>
                      </a:cxn>
                      <a:cxn ang="0">
                        <a:pos x="238" y="145"/>
                      </a:cxn>
                      <a:cxn ang="0">
                        <a:pos x="242" y="156"/>
                      </a:cxn>
                      <a:cxn ang="0">
                        <a:pos x="239" y="161"/>
                      </a:cxn>
                      <a:cxn ang="0">
                        <a:pos x="239" y="161"/>
                      </a:cxn>
                      <a:cxn ang="0">
                        <a:pos x="238" y="162"/>
                      </a:cxn>
                      <a:cxn ang="0">
                        <a:pos x="238" y="162"/>
                      </a:cxn>
                      <a:cxn ang="0">
                        <a:pos x="227" y="174"/>
                      </a:cxn>
                      <a:cxn ang="0">
                        <a:pos x="202" y="184"/>
                      </a:cxn>
                      <a:cxn ang="0">
                        <a:pos x="172" y="171"/>
                      </a:cxn>
                      <a:cxn ang="0">
                        <a:pos x="135" y="121"/>
                      </a:cxn>
                      <a:cxn ang="0">
                        <a:pos x="135" y="120"/>
                      </a:cxn>
                      <a:cxn ang="0">
                        <a:pos x="134" y="120"/>
                      </a:cxn>
                      <a:cxn ang="0">
                        <a:pos x="133" y="120"/>
                      </a:cxn>
                      <a:cxn ang="0">
                        <a:pos x="52" y="56"/>
                      </a:cxn>
                      <a:cxn ang="0">
                        <a:pos x="52" y="56"/>
                      </a:cxn>
                      <a:cxn ang="0">
                        <a:pos x="6" y="21"/>
                      </a:cxn>
                      <a:cxn ang="0">
                        <a:pos x="22" y="6"/>
                      </a:cxn>
                      <a:cxn ang="0">
                        <a:pos x="50" y="4"/>
                      </a:cxn>
                      <a:cxn ang="0">
                        <a:pos x="50" y="2"/>
                      </a:cxn>
                      <a:cxn ang="0">
                        <a:pos x="49" y="4"/>
                      </a:cxn>
                      <a:cxn ang="0">
                        <a:pos x="49" y="4"/>
                      </a:cxn>
                      <a:cxn ang="0">
                        <a:pos x="202" y="116"/>
                      </a:cxn>
                      <a:cxn ang="0">
                        <a:pos x="202" y="116"/>
                      </a:cxn>
                      <a:cxn ang="0">
                        <a:pos x="202" y="116"/>
                      </a:cxn>
                      <a:cxn ang="0">
                        <a:pos x="203" y="114"/>
                      </a:cxn>
                      <a:cxn ang="0">
                        <a:pos x="204" y="113"/>
                      </a:cxn>
                      <a:cxn ang="0">
                        <a:pos x="50" y="0"/>
                      </a:cxn>
                      <a:cxn ang="0">
                        <a:pos x="50" y="0"/>
                      </a:cxn>
                      <a:cxn ang="0">
                        <a:pos x="20" y="2"/>
                      </a:cxn>
                      <a:cxn ang="0">
                        <a:pos x="0" y="22"/>
                      </a:cxn>
                      <a:cxn ang="0">
                        <a:pos x="49" y="59"/>
                      </a:cxn>
                      <a:cxn ang="0">
                        <a:pos x="50" y="57"/>
                      </a:cxn>
                      <a:cxn ang="0">
                        <a:pos x="48" y="58"/>
                      </a:cxn>
                      <a:cxn ang="0">
                        <a:pos x="133" y="124"/>
                      </a:cxn>
                      <a:cxn ang="0">
                        <a:pos x="133" y="122"/>
                      </a:cxn>
                      <a:cxn ang="0">
                        <a:pos x="132" y="123"/>
                      </a:cxn>
                      <a:cxn ang="0">
                        <a:pos x="169" y="174"/>
                      </a:cxn>
                      <a:cxn ang="0">
                        <a:pos x="202" y="188"/>
                      </a:cxn>
                      <a:cxn ang="0">
                        <a:pos x="231" y="176"/>
                      </a:cxn>
                      <a:cxn ang="0">
                        <a:pos x="242" y="164"/>
                      </a:cxn>
                      <a:cxn ang="0">
                        <a:pos x="240" y="163"/>
                      </a:cxn>
                      <a:cxn ang="0">
                        <a:pos x="241" y="165"/>
                      </a:cxn>
                      <a:cxn ang="0">
                        <a:pos x="246" y="156"/>
                      </a:cxn>
                      <a:cxn ang="0">
                        <a:pos x="239" y="141"/>
                      </a:cxn>
                      <a:cxn ang="0">
                        <a:pos x="217" y="122"/>
                      </a:cxn>
                      <a:cxn ang="0">
                        <a:pos x="204" y="113"/>
                      </a:cxn>
                      <a:cxn ang="0">
                        <a:pos x="203" y="114"/>
                      </a:cxn>
                      <a:cxn ang="0">
                        <a:pos x="204" y="113"/>
                      </a:cxn>
                      <a:cxn ang="0">
                        <a:pos x="203" y="114"/>
                      </a:cxn>
                    </a:cxnLst>
                    <a:rect l="0" t="0" r="r" b="b"/>
                    <a:pathLst>
                      <a:path w="246" h="188">
                        <a:moveTo>
                          <a:pt x="203" y="114"/>
                        </a:moveTo>
                        <a:cubicBezTo>
                          <a:pt x="202" y="116"/>
                          <a:pt x="202" y="116"/>
                          <a:pt x="202" y="116"/>
                        </a:cubicBezTo>
                        <a:cubicBezTo>
                          <a:pt x="202" y="116"/>
                          <a:pt x="203" y="117"/>
                          <a:pt x="204" y="117"/>
                        </a:cubicBezTo>
                        <a:cubicBezTo>
                          <a:pt x="208" y="120"/>
                          <a:pt x="217" y="126"/>
                          <a:pt x="226" y="134"/>
                        </a:cubicBezTo>
                        <a:cubicBezTo>
                          <a:pt x="231" y="138"/>
                          <a:pt x="235" y="142"/>
                          <a:pt x="238" y="145"/>
                        </a:cubicBezTo>
                        <a:cubicBezTo>
                          <a:pt x="241" y="149"/>
                          <a:pt x="242" y="153"/>
                          <a:pt x="242" y="156"/>
                        </a:cubicBezTo>
                        <a:cubicBezTo>
                          <a:pt x="242" y="158"/>
                          <a:pt x="241" y="159"/>
                          <a:pt x="239" y="161"/>
                        </a:cubicBezTo>
                        <a:cubicBezTo>
                          <a:pt x="239" y="161"/>
                          <a:pt x="239" y="161"/>
                          <a:pt x="239" y="161"/>
                        </a:cubicBezTo>
                        <a:cubicBezTo>
                          <a:pt x="238" y="162"/>
                          <a:pt x="238" y="162"/>
                          <a:pt x="238" y="162"/>
                        </a:cubicBezTo>
                        <a:cubicBezTo>
                          <a:pt x="238" y="162"/>
                          <a:pt x="238" y="162"/>
                          <a:pt x="238" y="162"/>
                        </a:cubicBezTo>
                        <a:cubicBezTo>
                          <a:pt x="237" y="163"/>
                          <a:pt x="234" y="169"/>
                          <a:pt x="227" y="174"/>
                        </a:cubicBezTo>
                        <a:cubicBezTo>
                          <a:pt x="221" y="179"/>
                          <a:pt x="212" y="184"/>
                          <a:pt x="202" y="184"/>
                        </a:cubicBezTo>
                        <a:cubicBezTo>
                          <a:pt x="193" y="184"/>
                          <a:pt x="183" y="181"/>
                          <a:pt x="172" y="171"/>
                        </a:cubicBezTo>
                        <a:cubicBezTo>
                          <a:pt x="161" y="162"/>
                          <a:pt x="148" y="146"/>
                          <a:pt x="135" y="121"/>
                        </a:cubicBezTo>
                        <a:cubicBezTo>
                          <a:pt x="135" y="120"/>
                          <a:pt x="135" y="120"/>
                          <a:pt x="135" y="120"/>
                        </a:cubicBezTo>
                        <a:cubicBezTo>
                          <a:pt x="134" y="120"/>
                          <a:pt x="134" y="120"/>
                          <a:pt x="134" y="120"/>
                        </a:cubicBezTo>
                        <a:cubicBezTo>
                          <a:pt x="133" y="120"/>
                          <a:pt x="133" y="120"/>
                          <a:pt x="133" y="120"/>
                        </a:cubicBezTo>
                        <a:cubicBezTo>
                          <a:pt x="131" y="120"/>
                          <a:pt x="89" y="114"/>
                          <a:pt x="52" y="56"/>
                        </a:cubicBezTo>
                        <a:cubicBezTo>
                          <a:pt x="52" y="56"/>
                          <a:pt x="52" y="56"/>
                          <a:pt x="52" y="56"/>
                        </a:cubicBezTo>
                        <a:cubicBezTo>
                          <a:pt x="6" y="21"/>
                          <a:pt x="6" y="21"/>
                          <a:pt x="6" y="21"/>
                        </a:cubicBezTo>
                        <a:cubicBezTo>
                          <a:pt x="22" y="6"/>
                          <a:pt x="22" y="6"/>
                          <a:pt x="22" y="6"/>
                        </a:cubicBezTo>
                        <a:cubicBezTo>
                          <a:pt x="50" y="4"/>
                          <a:pt x="50" y="4"/>
                          <a:pt x="50" y="4"/>
                        </a:cubicBezTo>
                        <a:cubicBezTo>
                          <a:pt x="50" y="2"/>
                          <a:pt x="50" y="2"/>
                          <a:pt x="50" y="2"/>
                        </a:cubicBezTo>
                        <a:cubicBezTo>
                          <a:pt x="49" y="4"/>
                          <a:pt x="49" y="4"/>
                          <a:pt x="49" y="4"/>
                        </a:cubicBezTo>
                        <a:cubicBezTo>
                          <a:pt x="49" y="4"/>
                          <a:pt x="49" y="4"/>
                          <a:pt x="49" y="4"/>
                        </a:cubicBezTo>
                        <a:cubicBezTo>
                          <a:pt x="52" y="5"/>
                          <a:pt x="104" y="19"/>
                          <a:pt x="202" y="116"/>
                        </a:cubicBezTo>
                        <a:cubicBezTo>
                          <a:pt x="202" y="116"/>
                          <a:pt x="202" y="116"/>
                          <a:pt x="202" y="116"/>
                        </a:cubicBezTo>
                        <a:cubicBezTo>
                          <a:pt x="202" y="116"/>
                          <a:pt x="202" y="116"/>
                          <a:pt x="202" y="116"/>
                        </a:cubicBezTo>
                        <a:cubicBezTo>
                          <a:pt x="203" y="114"/>
                          <a:pt x="203" y="114"/>
                          <a:pt x="203" y="114"/>
                        </a:cubicBezTo>
                        <a:cubicBezTo>
                          <a:pt x="204" y="113"/>
                          <a:pt x="204" y="113"/>
                          <a:pt x="204" y="113"/>
                        </a:cubicBezTo>
                        <a:cubicBezTo>
                          <a:pt x="103" y="13"/>
                          <a:pt x="50" y="0"/>
                          <a:pt x="50" y="0"/>
                        </a:cubicBezTo>
                        <a:cubicBezTo>
                          <a:pt x="50" y="0"/>
                          <a:pt x="50" y="0"/>
                          <a:pt x="50" y="0"/>
                        </a:cubicBezTo>
                        <a:cubicBezTo>
                          <a:pt x="20" y="2"/>
                          <a:pt x="20" y="2"/>
                          <a:pt x="20" y="2"/>
                        </a:cubicBezTo>
                        <a:cubicBezTo>
                          <a:pt x="0" y="22"/>
                          <a:pt x="0" y="22"/>
                          <a:pt x="0" y="22"/>
                        </a:cubicBezTo>
                        <a:cubicBezTo>
                          <a:pt x="49" y="59"/>
                          <a:pt x="49" y="59"/>
                          <a:pt x="49" y="59"/>
                        </a:cubicBezTo>
                        <a:cubicBezTo>
                          <a:pt x="50" y="57"/>
                          <a:pt x="50" y="57"/>
                          <a:pt x="50" y="57"/>
                        </a:cubicBezTo>
                        <a:cubicBezTo>
                          <a:pt x="48" y="58"/>
                          <a:pt x="48" y="58"/>
                          <a:pt x="48" y="58"/>
                        </a:cubicBezTo>
                        <a:cubicBezTo>
                          <a:pt x="87" y="119"/>
                          <a:pt x="133" y="124"/>
                          <a:pt x="133" y="124"/>
                        </a:cubicBezTo>
                        <a:cubicBezTo>
                          <a:pt x="133" y="122"/>
                          <a:pt x="133" y="122"/>
                          <a:pt x="133" y="122"/>
                        </a:cubicBezTo>
                        <a:cubicBezTo>
                          <a:pt x="132" y="123"/>
                          <a:pt x="132" y="123"/>
                          <a:pt x="132" y="123"/>
                        </a:cubicBezTo>
                        <a:cubicBezTo>
                          <a:pt x="145" y="148"/>
                          <a:pt x="157" y="164"/>
                          <a:pt x="169" y="174"/>
                        </a:cubicBezTo>
                        <a:cubicBezTo>
                          <a:pt x="181" y="184"/>
                          <a:pt x="192" y="188"/>
                          <a:pt x="202" y="188"/>
                        </a:cubicBezTo>
                        <a:cubicBezTo>
                          <a:pt x="214" y="188"/>
                          <a:pt x="224" y="182"/>
                          <a:pt x="231" y="176"/>
                        </a:cubicBezTo>
                        <a:cubicBezTo>
                          <a:pt x="238" y="170"/>
                          <a:pt x="242" y="164"/>
                          <a:pt x="242" y="164"/>
                        </a:cubicBezTo>
                        <a:cubicBezTo>
                          <a:pt x="240" y="163"/>
                          <a:pt x="240" y="163"/>
                          <a:pt x="240" y="163"/>
                        </a:cubicBezTo>
                        <a:cubicBezTo>
                          <a:pt x="241" y="165"/>
                          <a:pt x="241" y="165"/>
                          <a:pt x="241" y="165"/>
                        </a:cubicBezTo>
                        <a:cubicBezTo>
                          <a:pt x="245" y="162"/>
                          <a:pt x="246" y="159"/>
                          <a:pt x="246" y="156"/>
                        </a:cubicBezTo>
                        <a:cubicBezTo>
                          <a:pt x="246" y="151"/>
                          <a:pt x="243" y="146"/>
                          <a:pt x="239" y="141"/>
                        </a:cubicBezTo>
                        <a:cubicBezTo>
                          <a:pt x="233" y="134"/>
                          <a:pt x="225" y="127"/>
                          <a:pt x="217" y="122"/>
                        </a:cubicBezTo>
                        <a:cubicBezTo>
                          <a:pt x="210" y="116"/>
                          <a:pt x="204" y="113"/>
                          <a:pt x="204" y="113"/>
                        </a:cubicBezTo>
                        <a:cubicBezTo>
                          <a:pt x="203" y="114"/>
                          <a:pt x="203" y="114"/>
                          <a:pt x="203" y="114"/>
                        </a:cubicBezTo>
                        <a:cubicBezTo>
                          <a:pt x="204" y="113"/>
                          <a:pt x="204" y="113"/>
                          <a:pt x="204" y="113"/>
                        </a:cubicBezTo>
                        <a:lnTo>
                          <a:pt x="203" y="11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8" name="Freeform 297"/>
                  <p:cNvSpPr>
                    <a:spLocks/>
                  </p:cNvSpPr>
                  <p:nvPr/>
                </p:nvSpPr>
                <p:spPr bwMode="gray">
                  <a:xfrm>
                    <a:off x="4621" y="3104"/>
                    <a:ext cx="133" cy="318"/>
                  </a:xfrm>
                  <a:custGeom>
                    <a:avLst/>
                    <a:gdLst/>
                    <a:ahLst/>
                    <a:cxnLst>
                      <a:cxn ang="0">
                        <a:pos x="182" y="174"/>
                      </a:cxn>
                      <a:cxn ang="0">
                        <a:pos x="151" y="293"/>
                      </a:cxn>
                      <a:cxn ang="0">
                        <a:pos x="152" y="391"/>
                      </a:cxn>
                      <a:cxn ang="0">
                        <a:pos x="0" y="702"/>
                      </a:cxn>
                      <a:cxn ang="0">
                        <a:pos x="221" y="671"/>
                      </a:cxn>
                      <a:cxn ang="0">
                        <a:pos x="276" y="564"/>
                      </a:cxn>
                      <a:cxn ang="0">
                        <a:pos x="326" y="291"/>
                      </a:cxn>
                      <a:cxn ang="0">
                        <a:pos x="190" y="3"/>
                      </a:cxn>
                      <a:cxn ang="0">
                        <a:pos x="182" y="174"/>
                      </a:cxn>
                    </a:cxnLst>
                    <a:rect l="0" t="0" r="r" b="b"/>
                    <a:pathLst>
                      <a:path w="326" h="782">
                        <a:moveTo>
                          <a:pt x="182" y="174"/>
                        </a:moveTo>
                        <a:cubicBezTo>
                          <a:pt x="182" y="174"/>
                          <a:pt x="227" y="256"/>
                          <a:pt x="151" y="293"/>
                        </a:cubicBezTo>
                        <a:cubicBezTo>
                          <a:pt x="151" y="293"/>
                          <a:pt x="154" y="330"/>
                          <a:pt x="152" y="391"/>
                        </a:cubicBezTo>
                        <a:cubicBezTo>
                          <a:pt x="149" y="506"/>
                          <a:pt x="0" y="702"/>
                          <a:pt x="0" y="702"/>
                        </a:cubicBezTo>
                        <a:cubicBezTo>
                          <a:pt x="0" y="702"/>
                          <a:pt x="109" y="782"/>
                          <a:pt x="221" y="671"/>
                        </a:cubicBezTo>
                        <a:cubicBezTo>
                          <a:pt x="239" y="654"/>
                          <a:pt x="276" y="564"/>
                          <a:pt x="276" y="564"/>
                        </a:cubicBezTo>
                        <a:cubicBezTo>
                          <a:pt x="326" y="291"/>
                          <a:pt x="326" y="291"/>
                          <a:pt x="326" y="291"/>
                        </a:cubicBezTo>
                        <a:cubicBezTo>
                          <a:pt x="326" y="291"/>
                          <a:pt x="196" y="7"/>
                          <a:pt x="190" y="3"/>
                        </a:cubicBezTo>
                        <a:cubicBezTo>
                          <a:pt x="183" y="0"/>
                          <a:pt x="182" y="174"/>
                          <a:pt x="182" y="17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9" name="Freeform 298"/>
                  <p:cNvSpPr>
                    <a:spLocks/>
                  </p:cNvSpPr>
                  <p:nvPr/>
                </p:nvSpPr>
                <p:spPr bwMode="gray">
                  <a:xfrm>
                    <a:off x="4778" y="2879"/>
                    <a:ext cx="123" cy="67"/>
                  </a:xfrm>
                  <a:custGeom>
                    <a:avLst/>
                    <a:gdLst/>
                    <a:ahLst/>
                    <a:cxnLst>
                      <a:cxn ang="0">
                        <a:pos x="0" y="62"/>
                      </a:cxn>
                      <a:cxn ang="0">
                        <a:pos x="126" y="10"/>
                      </a:cxn>
                      <a:cxn ang="0">
                        <a:pos x="241" y="70"/>
                      </a:cxn>
                      <a:cxn ang="0">
                        <a:pos x="297" y="141"/>
                      </a:cxn>
                      <a:cxn ang="0">
                        <a:pos x="262" y="150"/>
                      </a:cxn>
                      <a:cxn ang="0">
                        <a:pos x="210" y="99"/>
                      </a:cxn>
                      <a:cxn ang="0">
                        <a:pos x="128" y="53"/>
                      </a:cxn>
                      <a:cxn ang="0">
                        <a:pos x="67" y="67"/>
                      </a:cxn>
                      <a:cxn ang="0">
                        <a:pos x="0" y="62"/>
                      </a:cxn>
                    </a:cxnLst>
                    <a:rect l="0" t="0" r="r" b="b"/>
                    <a:pathLst>
                      <a:path w="304" h="166">
                        <a:moveTo>
                          <a:pt x="0" y="62"/>
                        </a:moveTo>
                        <a:cubicBezTo>
                          <a:pt x="0" y="62"/>
                          <a:pt x="82" y="0"/>
                          <a:pt x="126" y="10"/>
                        </a:cubicBezTo>
                        <a:cubicBezTo>
                          <a:pt x="170" y="20"/>
                          <a:pt x="241" y="70"/>
                          <a:pt x="241" y="70"/>
                        </a:cubicBezTo>
                        <a:cubicBezTo>
                          <a:pt x="241" y="70"/>
                          <a:pt x="290" y="119"/>
                          <a:pt x="297" y="141"/>
                        </a:cubicBezTo>
                        <a:cubicBezTo>
                          <a:pt x="304" y="163"/>
                          <a:pt x="286" y="166"/>
                          <a:pt x="262" y="150"/>
                        </a:cubicBezTo>
                        <a:cubicBezTo>
                          <a:pt x="210" y="99"/>
                          <a:pt x="210" y="99"/>
                          <a:pt x="210" y="99"/>
                        </a:cubicBezTo>
                        <a:cubicBezTo>
                          <a:pt x="210" y="99"/>
                          <a:pt x="147" y="54"/>
                          <a:pt x="128" y="53"/>
                        </a:cubicBezTo>
                        <a:cubicBezTo>
                          <a:pt x="128" y="53"/>
                          <a:pt x="76" y="64"/>
                          <a:pt x="67" y="67"/>
                        </a:cubicBezTo>
                        <a:cubicBezTo>
                          <a:pt x="58" y="70"/>
                          <a:pt x="8" y="115"/>
                          <a:pt x="0" y="6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0" name="Freeform 299"/>
                  <p:cNvSpPr>
                    <a:spLocks/>
                  </p:cNvSpPr>
                  <p:nvPr/>
                </p:nvSpPr>
                <p:spPr bwMode="gray">
                  <a:xfrm>
                    <a:off x="4777" y="2881"/>
                    <a:ext cx="123" cy="64"/>
                  </a:xfrm>
                  <a:custGeom>
                    <a:avLst/>
                    <a:gdLst/>
                    <a:ahLst/>
                    <a:cxnLst>
                      <a:cxn ang="0">
                        <a:pos x="4" y="56"/>
                      </a:cxn>
                      <a:cxn ang="0">
                        <a:pos x="53" y="25"/>
                      </a:cxn>
                      <a:cxn ang="0">
                        <a:pos x="128" y="5"/>
                      </a:cxn>
                      <a:cxn ang="0">
                        <a:pos x="230" y="57"/>
                      </a:cxn>
                      <a:cxn ang="0">
                        <a:pos x="242" y="64"/>
                      </a:cxn>
                      <a:cxn ang="0">
                        <a:pos x="242" y="64"/>
                      </a:cxn>
                      <a:cxn ang="0">
                        <a:pos x="272" y="97"/>
                      </a:cxn>
                      <a:cxn ang="0">
                        <a:pos x="298" y="135"/>
                      </a:cxn>
                      <a:cxn ang="0">
                        <a:pos x="297" y="149"/>
                      </a:cxn>
                      <a:cxn ang="0">
                        <a:pos x="265" y="141"/>
                      </a:cxn>
                      <a:cxn ang="0">
                        <a:pos x="265" y="142"/>
                      </a:cxn>
                      <a:cxn ang="0">
                        <a:pos x="213" y="90"/>
                      </a:cxn>
                      <a:cxn ang="0">
                        <a:pos x="151" y="52"/>
                      </a:cxn>
                      <a:cxn ang="0">
                        <a:pos x="130" y="44"/>
                      </a:cxn>
                      <a:cxn ang="0">
                        <a:pos x="129" y="44"/>
                      </a:cxn>
                      <a:cxn ang="0">
                        <a:pos x="82" y="55"/>
                      </a:cxn>
                      <a:cxn ang="0">
                        <a:pos x="65" y="60"/>
                      </a:cxn>
                      <a:cxn ang="0">
                        <a:pos x="24" y="79"/>
                      </a:cxn>
                      <a:cxn ang="0">
                        <a:pos x="4" y="55"/>
                      </a:cxn>
                      <a:cxn ang="0">
                        <a:pos x="4" y="56"/>
                      </a:cxn>
                      <a:cxn ang="0">
                        <a:pos x="0" y="55"/>
                      </a:cxn>
                      <a:cxn ang="0">
                        <a:pos x="24" y="83"/>
                      </a:cxn>
                      <a:cxn ang="0">
                        <a:pos x="63" y="66"/>
                      </a:cxn>
                      <a:cxn ang="0">
                        <a:pos x="70" y="62"/>
                      </a:cxn>
                      <a:cxn ang="0">
                        <a:pos x="113" y="52"/>
                      </a:cxn>
                      <a:cxn ang="0">
                        <a:pos x="130" y="46"/>
                      </a:cxn>
                      <a:cxn ang="0">
                        <a:pos x="138" y="50"/>
                      </a:cxn>
                      <a:cxn ang="0">
                        <a:pos x="203" y="88"/>
                      </a:cxn>
                      <a:cxn ang="0">
                        <a:pos x="210" y="94"/>
                      </a:cxn>
                      <a:cxn ang="0">
                        <a:pos x="210" y="94"/>
                      </a:cxn>
                      <a:cxn ang="0">
                        <a:pos x="263" y="145"/>
                      </a:cxn>
                      <a:cxn ang="0">
                        <a:pos x="299" y="152"/>
                      </a:cxn>
                      <a:cxn ang="0">
                        <a:pos x="301" y="133"/>
                      </a:cxn>
                      <a:cxn ang="0">
                        <a:pos x="245" y="61"/>
                      </a:cxn>
                      <a:cxn ang="0">
                        <a:pos x="244" y="61"/>
                      </a:cxn>
                      <a:cxn ang="0">
                        <a:pos x="128" y="1"/>
                      </a:cxn>
                      <a:cxn ang="0">
                        <a:pos x="42" y="27"/>
                      </a:cxn>
                      <a:cxn ang="0">
                        <a:pos x="0" y="54"/>
                      </a:cxn>
                      <a:cxn ang="0">
                        <a:pos x="2" y="55"/>
                      </a:cxn>
                    </a:cxnLst>
                    <a:rect l="0" t="0" r="r" b="b"/>
                    <a:pathLst>
                      <a:path w="303" h="155">
                        <a:moveTo>
                          <a:pt x="2" y="55"/>
                        </a:moveTo>
                        <a:cubicBezTo>
                          <a:pt x="4" y="56"/>
                          <a:pt x="4" y="56"/>
                          <a:pt x="4" y="56"/>
                        </a:cubicBezTo>
                        <a:cubicBezTo>
                          <a:pt x="4" y="56"/>
                          <a:pt x="5" y="56"/>
                          <a:pt x="7" y="54"/>
                        </a:cubicBezTo>
                        <a:cubicBezTo>
                          <a:pt x="14" y="49"/>
                          <a:pt x="32" y="37"/>
                          <a:pt x="53" y="25"/>
                        </a:cubicBezTo>
                        <a:cubicBezTo>
                          <a:pt x="74" y="14"/>
                          <a:pt x="98" y="4"/>
                          <a:pt x="117" y="4"/>
                        </a:cubicBezTo>
                        <a:cubicBezTo>
                          <a:pt x="121" y="4"/>
                          <a:pt x="124" y="4"/>
                          <a:pt x="128" y="5"/>
                        </a:cubicBezTo>
                        <a:cubicBezTo>
                          <a:pt x="149" y="10"/>
                          <a:pt x="178" y="25"/>
                          <a:pt x="201" y="38"/>
                        </a:cubicBezTo>
                        <a:cubicBezTo>
                          <a:pt x="213" y="45"/>
                          <a:pt x="223" y="52"/>
                          <a:pt x="230" y="57"/>
                        </a:cubicBezTo>
                        <a:cubicBezTo>
                          <a:pt x="234" y="59"/>
                          <a:pt x="237" y="61"/>
                          <a:pt x="239" y="62"/>
                        </a:cubicBezTo>
                        <a:cubicBezTo>
                          <a:pt x="241" y="64"/>
                          <a:pt x="242" y="64"/>
                          <a:pt x="242" y="64"/>
                        </a:cubicBezTo>
                        <a:cubicBezTo>
                          <a:pt x="243" y="63"/>
                          <a:pt x="243" y="63"/>
                          <a:pt x="243" y="63"/>
                        </a:cubicBezTo>
                        <a:cubicBezTo>
                          <a:pt x="242" y="64"/>
                          <a:pt x="242" y="64"/>
                          <a:pt x="242" y="64"/>
                        </a:cubicBezTo>
                        <a:cubicBezTo>
                          <a:pt x="242" y="64"/>
                          <a:pt x="243" y="65"/>
                          <a:pt x="244" y="66"/>
                        </a:cubicBezTo>
                        <a:cubicBezTo>
                          <a:pt x="249" y="71"/>
                          <a:pt x="261" y="84"/>
                          <a:pt x="272" y="97"/>
                        </a:cubicBezTo>
                        <a:cubicBezTo>
                          <a:pt x="278" y="104"/>
                          <a:pt x="284" y="111"/>
                          <a:pt x="288" y="118"/>
                        </a:cubicBezTo>
                        <a:cubicBezTo>
                          <a:pt x="293" y="124"/>
                          <a:pt x="296" y="130"/>
                          <a:pt x="298" y="135"/>
                        </a:cubicBezTo>
                        <a:cubicBezTo>
                          <a:pt x="298" y="138"/>
                          <a:pt x="299" y="140"/>
                          <a:pt x="299" y="142"/>
                        </a:cubicBezTo>
                        <a:cubicBezTo>
                          <a:pt x="299" y="146"/>
                          <a:pt x="298" y="148"/>
                          <a:pt x="297" y="149"/>
                        </a:cubicBezTo>
                        <a:cubicBezTo>
                          <a:pt x="295" y="150"/>
                          <a:pt x="293" y="151"/>
                          <a:pt x="290" y="151"/>
                        </a:cubicBezTo>
                        <a:cubicBezTo>
                          <a:pt x="284" y="151"/>
                          <a:pt x="275" y="148"/>
                          <a:pt x="265" y="141"/>
                        </a:cubicBezTo>
                        <a:cubicBezTo>
                          <a:pt x="264" y="143"/>
                          <a:pt x="264" y="143"/>
                          <a:pt x="264" y="143"/>
                        </a:cubicBezTo>
                        <a:cubicBezTo>
                          <a:pt x="265" y="142"/>
                          <a:pt x="265" y="142"/>
                          <a:pt x="265" y="142"/>
                        </a:cubicBezTo>
                        <a:cubicBezTo>
                          <a:pt x="213" y="91"/>
                          <a:pt x="213" y="91"/>
                          <a:pt x="213" y="91"/>
                        </a:cubicBezTo>
                        <a:cubicBezTo>
                          <a:pt x="213" y="90"/>
                          <a:pt x="213" y="90"/>
                          <a:pt x="213" y="90"/>
                        </a:cubicBezTo>
                        <a:cubicBezTo>
                          <a:pt x="213" y="90"/>
                          <a:pt x="197" y="79"/>
                          <a:pt x="179" y="68"/>
                        </a:cubicBezTo>
                        <a:cubicBezTo>
                          <a:pt x="170" y="62"/>
                          <a:pt x="160" y="56"/>
                          <a:pt x="151" y="52"/>
                        </a:cubicBezTo>
                        <a:cubicBezTo>
                          <a:pt x="147" y="50"/>
                          <a:pt x="143" y="48"/>
                          <a:pt x="139" y="46"/>
                        </a:cubicBezTo>
                        <a:cubicBezTo>
                          <a:pt x="136" y="45"/>
                          <a:pt x="132" y="44"/>
                          <a:pt x="130" y="44"/>
                        </a:cubicBezTo>
                        <a:cubicBezTo>
                          <a:pt x="129" y="44"/>
                          <a:pt x="129" y="44"/>
                          <a:pt x="129" y="44"/>
                        </a:cubicBezTo>
                        <a:cubicBezTo>
                          <a:pt x="129" y="44"/>
                          <a:pt x="129" y="44"/>
                          <a:pt x="129" y="44"/>
                        </a:cubicBezTo>
                        <a:cubicBezTo>
                          <a:pt x="129" y="44"/>
                          <a:pt x="116" y="47"/>
                          <a:pt x="102" y="50"/>
                        </a:cubicBezTo>
                        <a:cubicBezTo>
                          <a:pt x="95" y="52"/>
                          <a:pt x="88" y="53"/>
                          <a:pt x="82" y="55"/>
                        </a:cubicBezTo>
                        <a:cubicBezTo>
                          <a:pt x="76" y="56"/>
                          <a:pt x="71" y="58"/>
                          <a:pt x="68" y="58"/>
                        </a:cubicBezTo>
                        <a:cubicBezTo>
                          <a:pt x="67" y="59"/>
                          <a:pt x="66" y="59"/>
                          <a:pt x="65" y="60"/>
                        </a:cubicBezTo>
                        <a:cubicBezTo>
                          <a:pt x="61" y="62"/>
                          <a:pt x="54" y="67"/>
                          <a:pt x="47" y="71"/>
                        </a:cubicBezTo>
                        <a:cubicBezTo>
                          <a:pt x="39" y="75"/>
                          <a:pt x="31" y="79"/>
                          <a:pt x="24" y="79"/>
                        </a:cubicBezTo>
                        <a:cubicBezTo>
                          <a:pt x="19" y="79"/>
                          <a:pt x="15" y="77"/>
                          <a:pt x="12" y="74"/>
                        </a:cubicBezTo>
                        <a:cubicBezTo>
                          <a:pt x="8" y="70"/>
                          <a:pt x="6" y="64"/>
                          <a:pt x="4" y="55"/>
                        </a:cubicBezTo>
                        <a:cubicBezTo>
                          <a:pt x="2" y="55"/>
                          <a:pt x="2" y="55"/>
                          <a:pt x="2" y="55"/>
                        </a:cubicBezTo>
                        <a:cubicBezTo>
                          <a:pt x="4" y="56"/>
                          <a:pt x="4" y="56"/>
                          <a:pt x="4" y="56"/>
                        </a:cubicBezTo>
                        <a:cubicBezTo>
                          <a:pt x="2" y="55"/>
                          <a:pt x="2" y="55"/>
                          <a:pt x="2" y="55"/>
                        </a:cubicBezTo>
                        <a:cubicBezTo>
                          <a:pt x="0" y="55"/>
                          <a:pt x="0" y="55"/>
                          <a:pt x="0" y="55"/>
                        </a:cubicBezTo>
                        <a:cubicBezTo>
                          <a:pt x="2" y="65"/>
                          <a:pt x="5" y="72"/>
                          <a:pt x="9" y="76"/>
                        </a:cubicBezTo>
                        <a:cubicBezTo>
                          <a:pt x="13" y="81"/>
                          <a:pt x="18" y="83"/>
                          <a:pt x="24" y="83"/>
                        </a:cubicBezTo>
                        <a:cubicBezTo>
                          <a:pt x="33" y="83"/>
                          <a:pt x="43" y="78"/>
                          <a:pt x="52" y="73"/>
                        </a:cubicBezTo>
                        <a:cubicBezTo>
                          <a:pt x="56" y="70"/>
                          <a:pt x="60" y="68"/>
                          <a:pt x="63" y="66"/>
                        </a:cubicBezTo>
                        <a:cubicBezTo>
                          <a:pt x="65" y="65"/>
                          <a:pt x="66" y="64"/>
                          <a:pt x="67" y="63"/>
                        </a:cubicBezTo>
                        <a:cubicBezTo>
                          <a:pt x="68" y="63"/>
                          <a:pt x="69" y="62"/>
                          <a:pt x="70" y="62"/>
                        </a:cubicBezTo>
                        <a:cubicBezTo>
                          <a:pt x="72" y="61"/>
                          <a:pt x="77" y="60"/>
                          <a:pt x="83" y="59"/>
                        </a:cubicBezTo>
                        <a:cubicBezTo>
                          <a:pt x="92" y="57"/>
                          <a:pt x="104" y="54"/>
                          <a:pt x="113" y="52"/>
                        </a:cubicBezTo>
                        <a:cubicBezTo>
                          <a:pt x="123" y="49"/>
                          <a:pt x="130" y="48"/>
                          <a:pt x="130" y="48"/>
                        </a:cubicBezTo>
                        <a:cubicBezTo>
                          <a:pt x="130" y="46"/>
                          <a:pt x="130" y="46"/>
                          <a:pt x="130" y="46"/>
                        </a:cubicBezTo>
                        <a:cubicBezTo>
                          <a:pt x="129" y="48"/>
                          <a:pt x="129" y="48"/>
                          <a:pt x="129" y="48"/>
                        </a:cubicBezTo>
                        <a:cubicBezTo>
                          <a:pt x="132" y="48"/>
                          <a:pt x="134" y="49"/>
                          <a:pt x="138" y="50"/>
                        </a:cubicBezTo>
                        <a:cubicBezTo>
                          <a:pt x="150" y="55"/>
                          <a:pt x="168" y="66"/>
                          <a:pt x="183" y="75"/>
                        </a:cubicBezTo>
                        <a:cubicBezTo>
                          <a:pt x="191" y="80"/>
                          <a:pt x="198" y="85"/>
                          <a:pt x="203" y="88"/>
                        </a:cubicBezTo>
                        <a:cubicBezTo>
                          <a:pt x="205" y="90"/>
                          <a:pt x="207" y="91"/>
                          <a:pt x="208" y="92"/>
                        </a:cubicBezTo>
                        <a:cubicBezTo>
                          <a:pt x="210" y="93"/>
                          <a:pt x="210" y="94"/>
                          <a:pt x="210" y="94"/>
                        </a:cubicBezTo>
                        <a:cubicBezTo>
                          <a:pt x="212" y="92"/>
                          <a:pt x="212" y="92"/>
                          <a:pt x="212" y="92"/>
                        </a:cubicBezTo>
                        <a:cubicBezTo>
                          <a:pt x="210" y="94"/>
                          <a:pt x="210" y="94"/>
                          <a:pt x="210" y="94"/>
                        </a:cubicBezTo>
                        <a:cubicBezTo>
                          <a:pt x="262" y="144"/>
                          <a:pt x="262" y="144"/>
                          <a:pt x="262" y="144"/>
                        </a:cubicBezTo>
                        <a:cubicBezTo>
                          <a:pt x="263" y="145"/>
                          <a:pt x="263" y="145"/>
                          <a:pt x="263" y="145"/>
                        </a:cubicBezTo>
                        <a:cubicBezTo>
                          <a:pt x="273" y="152"/>
                          <a:pt x="282" y="155"/>
                          <a:pt x="290" y="155"/>
                        </a:cubicBezTo>
                        <a:cubicBezTo>
                          <a:pt x="294" y="155"/>
                          <a:pt x="297" y="154"/>
                          <a:pt x="299" y="152"/>
                        </a:cubicBezTo>
                        <a:cubicBezTo>
                          <a:pt x="302" y="150"/>
                          <a:pt x="303" y="146"/>
                          <a:pt x="303" y="142"/>
                        </a:cubicBezTo>
                        <a:cubicBezTo>
                          <a:pt x="303" y="140"/>
                          <a:pt x="302" y="137"/>
                          <a:pt x="301" y="133"/>
                        </a:cubicBezTo>
                        <a:cubicBezTo>
                          <a:pt x="299" y="128"/>
                          <a:pt x="295" y="120"/>
                          <a:pt x="289" y="113"/>
                        </a:cubicBezTo>
                        <a:cubicBezTo>
                          <a:pt x="272" y="89"/>
                          <a:pt x="245" y="61"/>
                          <a:pt x="245" y="61"/>
                        </a:cubicBezTo>
                        <a:cubicBezTo>
                          <a:pt x="244" y="61"/>
                          <a:pt x="244" y="61"/>
                          <a:pt x="244" y="61"/>
                        </a:cubicBezTo>
                        <a:cubicBezTo>
                          <a:pt x="244" y="61"/>
                          <a:pt x="244" y="61"/>
                          <a:pt x="244" y="61"/>
                        </a:cubicBezTo>
                        <a:cubicBezTo>
                          <a:pt x="244" y="61"/>
                          <a:pt x="226" y="49"/>
                          <a:pt x="203" y="35"/>
                        </a:cubicBezTo>
                        <a:cubicBezTo>
                          <a:pt x="180" y="21"/>
                          <a:pt x="151" y="6"/>
                          <a:pt x="128" y="1"/>
                        </a:cubicBezTo>
                        <a:cubicBezTo>
                          <a:pt x="125" y="0"/>
                          <a:pt x="121" y="0"/>
                          <a:pt x="117" y="0"/>
                        </a:cubicBezTo>
                        <a:cubicBezTo>
                          <a:pt x="94" y="0"/>
                          <a:pt x="65" y="13"/>
                          <a:pt x="42" y="27"/>
                        </a:cubicBezTo>
                        <a:cubicBezTo>
                          <a:pt x="19" y="40"/>
                          <a:pt x="1" y="53"/>
                          <a:pt x="1" y="53"/>
                        </a:cubicBezTo>
                        <a:cubicBezTo>
                          <a:pt x="0" y="54"/>
                          <a:pt x="0" y="54"/>
                          <a:pt x="0" y="54"/>
                        </a:cubicBezTo>
                        <a:cubicBezTo>
                          <a:pt x="0" y="55"/>
                          <a:pt x="0" y="55"/>
                          <a:pt x="0" y="55"/>
                        </a:cubicBezTo>
                        <a:lnTo>
                          <a:pt x="2" y="55"/>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1" name="Freeform 300"/>
                  <p:cNvSpPr>
                    <a:spLocks/>
                  </p:cNvSpPr>
                  <p:nvPr/>
                </p:nvSpPr>
                <p:spPr bwMode="gray">
                  <a:xfrm>
                    <a:off x="4704" y="2897"/>
                    <a:ext cx="161" cy="219"/>
                  </a:xfrm>
                  <a:custGeom>
                    <a:avLst/>
                    <a:gdLst/>
                    <a:ahLst/>
                    <a:cxnLst>
                      <a:cxn ang="0">
                        <a:pos x="285" y="264"/>
                      </a:cxn>
                      <a:cxn ang="0">
                        <a:pos x="187" y="85"/>
                      </a:cxn>
                      <a:cxn ang="0">
                        <a:pos x="234" y="128"/>
                      </a:cxn>
                      <a:cxn ang="0">
                        <a:pos x="249" y="106"/>
                      </a:cxn>
                      <a:cxn ang="0">
                        <a:pos x="199" y="40"/>
                      </a:cxn>
                      <a:cxn ang="0">
                        <a:pos x="246" y="98"/>
                      </a:cxn>
                      <a:cxn ang="0">
                        <a:pos x="289" y="65"/>
                      </a:cxn>
                      <a:cxn ang="0">
                        <a:pos x="324" y="136"/>
                      </a:cxn>
                      <a:cxn ang="0">
                        <a:pos x="367" y="197"/>
                      </a:cxn>
                      <a:cxn ang="0">
                        <a:pos x="306" y="26"/>
                      </a:cxn>
                      <a:cxn ang="0">
                        <a:pos x="102" y="37"/>
                      </a:cxn>
                      <a:cxn ang="0">
                        <a:pos x="67" y="99"/>
                      </a:cxn>
                      <a:cxn ang="0">
                        <a:pos x="96" y="244"/>
                      </a:cxn>
                      <a:cxn ang="0">
                        <a:pos x="66" y="350"/>
                      </a:cxn>
                      <a:cxn ang="0">
                        <a:pos x="0" y="445"/>
                      </a:cxn>
                      <a:cxn ang="0">
                        <a:pos x="90" y="515"/>
                      </a:cxn>
                      <a:cxn ang="0">
                        <a:pos x="230" y="539"/>
                      </a:cxn>
                      <a:cxn ang="0">
                        <a:pos x="304" y="407"/>
                      </a:cxn>
                      <a:cxn ang="0">
                        <a:pos x="373" y="330"/>
                      </a:cxn>
                      <a:cxn ang="0">
                        <a:pos x="365" y="236"/>
                      </a:cxn>
                    </a:cxnLst>
                    <a:rect l="0" t="0" r="r" b="b"/>
                    <a:pathLst>
                      <a:path w="397" h="539">
                        <a:moveTo>
                          <a:pt x="285" y="264"/>
                        </a:moveTo>
                        <a:cubicBezTo>
                          <a:pt x="270" y="141"/>
                          <a:pt x="187" y="85"/>
                          <a:pt x="187" y="85"/>
                        </a:cubicBezTo>
                        <a:cubicBezTo>
                          <a:pt x="212" y="104"/>
                          <a:pt x="225" y="124"/>
                          <a:pt x="234" y="128"/>
                        </a:cubicBezTo>
                        <a:cubicBezTo>
                          <a:pt x="248" y="134"/>
                          <a:pt x="253" y="119"/>
                          <a:pt x="249" y="106"/>
                        </a:cubicBezTo>
                        <a:cubicBezTo>
                          <a:pt x="239" y="80"/>
                          <a:pt x="199" y="40"/>
                          <a:pt x="199" y="40"/>
                        </a:cubicBezTo>
                        <a:cubicBezTo>
                          <a:pt x="211" y="52"/>
                          <a:pt x="246" y="98"/>
                          <a:pt x="246" y="98"/>
                        </a:cubicBezTo>
                        <a:cubicBezTo>
                          <a:pt x="278" y="121"/>
                          <a:pt x="289" y="65"/>
                          <a:pt x="289" y="65"/>
                        </a:cubicBezTo>
                        <a:cubicBezTo>
                          <a:pt x="286" y="140"/>
                          <a:pt x="324" y="136"/>
                          <a:pt x="324" y="136"/>
                        </a:cubicBezTo>
                        <a:cubicBezTo>
                          <a:pt x="331" y="259"/>
                          <a:pt x="367" y="197"/>
                          <a:pt x="367" y="197"/>
                        </a:cubicBezTo>
                        <a:cubicBezTo>
                          <a:pt x="397" y="79"/>
                          <a:pt x="306" y="26"/>
                          <a:pt x="306" y="26"/>
                        </a:cubicBezTo>
                        <a:cubicBezTo>
                          <a:pt x="259" y="0"/>
                          <a:pt x="122" y="24"/>
                          <a:pt x="102" y="37"/>
                        </a:cubicBezTo>
                        <a:cubicBezTo>
                          <a:pt x="82" y="51"/>
                          <a:pt x="67" y="99"/>
                          <a:pt x="67" y="99"/>
                        </a:cubicBezTo>
                        <a:cubicBezTo>
                          <a:pt x="96" y="244"/>
                          <a:pt x="96" y="244"/>
                          <a:pt x="96" y="244"/>
                        </a:cubicBezTo>
                        <a:cubicBezTo>
                          <a:pt x="105" y="306"/>
                          <a:pt x="81" y="335"/>
                          <a:pt x="66" y="350"/>
                        </a:cubicBezTo>
                        <a:cubicBezTo>
                          <a:pt x="47" y="369"/>
                          <a:pt x="0" y="445"/>
                          <a:pt x="0" y="445"/>
                        </a:cubicBezTo>
                        <a:cubicBezTo>
                          <a:pt x="29" y="458"/>
                          <a:pt x="90" y="515"/>
                          <a:pt x="90" y="515"/>
                        </a:cubicBezTo>
                        <a:cubicBezTo>
                          <a:pt x="131" y="500"/>
                          <a:pt x="230" y="539"/>
                          <a:pt x="230" y="539"/>
                        </a:cubicBezTo>
                        <a:cubicBezTo>
                          <a:pt x="304" y="407"/>
                          <a:pt x="304" y="407"/>
                          <a:pt x="304" y="407"/>
                        </a:cubicBezTo>
                        <a:cubicBezTo>
                          <a:pt x="353" y="418"/>
                          <a:pt x="373" y="330"/>
                          <a:pt x="373" y="330"/>
                        </a:cubicBezTo>
                        <a:cubicBezTo>
                          <a:pt x="373" y="330"/>
                          <a:pt x="391" y="288"/>
                          <a:pt x="365" y="236"/>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2" name="Freeform 301"/>
                  <p:cNvSpPr>
                    <a:spLocks/>
                  </p:cNvSpPr>
                  <p:nvPr/>
                </p:nvSpPr>
                <p:spPr bwMode="gray">
                  <a:xfrm>
                    <a:off x="4703" y="2902"/>
                    <a:ext cx="155" cy="215"/>
                  </a:xfrm>
                  <a:custGeom>
                    <a:avLst/>
                    <a:gdLst/>
                    <a:ahLst/>
                    <a:cxnLst>
                      <a:cxn ang="0">
                        <a:pos x="190" y="71"/>
                      </a:cxn>
                      <a:cxn ang="0">
                        <a:pos x="227" y="112"/>
                      </a:cxn>
                      <a:cxn ang="0">
                        <a:pos x="251" y="115"/>
                      </a:cxn>
                      <a:cxn ang="0">
                        <a:pos x="224" y="50"/>
                      </a:cxn>
                      <a:cxn ang="0">
                        <a:pos x="228" y="63"/>
                      </a:cxn>
                      <a:cxn ang="0">
                        <a:pos x="247" y="87"/>
                      </a:cxn>
                      <a:cxn ang="0">
                        <a:pos x="278" y="87"/>
                      </a:cxn>
                      <a:cxn ang="0">
                        <a:pos x="291" y="53"/>
                      </a:cxn>
                      <a:cxn ang="0">
                        <a:pos x="304" y="116"/>
                      </a:cxn>
                      <a:cxn ang="0">
                        <a:pos x="326" y="124"/>
                      </a:cxn>
                      <a:cxn ang="0">
                        <a:pos x="341" y="198"/>
                      </a:cxn>
                      <a:cxn ang="0">
                        <a:pos x="371" y="186"/>
                      </a:cxn>
                      <a:cxn ang="0">
                        <a:pos x="377" y="139"/>
                      </a:cxn>
                      <a:cxn ang="0">
                        <a:pos x="241" y="0"/>
                      </a:cxn>
                      <a:cxn ang="0">
                        <a:pos x="103" y="24"/>
                      </a:cxn>
                      <a:cxn ang="0">
                        <a:pos x="66" y="87"/>
                      </a:cxn>
                      <a:cxn ang="0">
                        <a:pos x="96" y="232"/>
                      </a:cxn>
                      <a:cxn ang="0">
                        <a:pos x="48" y="360"/>
                      </a:cxn>
                      <a:cxn ang="0">
                        <a:pos x="2" y="435"/>
                      </a:cxn>
                      <a:cxn ang="0">
                        <a:pos x="85" y="499"/>
                      </a:cxn>
                      <a:cxn ang="0">
                        <a:pos x="93" y="505"/>
                      </a:cxn>
                      <a:cxn ang="0">
                        <a:pos x="220" y="524"/>
                      </a:cxn>
                      <a:cxn ang="0">
                        <a:pos x="233" y="529"/>
                      </a:cxn>
                      <a:cxn ang="0">
                        <a:pos x="305" y="397"/>
                      </a:cxn>
                      <a:cxn ang="0">
                        <a:pos x="369" y="343"/>
                      </a:cxn>
                      <a:cxn ang="0">
                        <a:pos x="377" y="318"/>
                      </a:cxn>
                      <a:cxn ang="0">
                        <a:pos x="365" y="225"/>
                      </a:cxn>
                      <a:cxn ang="0">
                        <a:pos x="374" y="314"/>
                      </a:cxn>
                      <a:cxn ang="0">
                        <a:pos x="373" y="317"/>
                      </a:cxn>
                      <a:cxn ang="0">
                        <a:pos x="373" y="318"/>
                      </a:cxn>
                      <a:cxn ang="0">
                        <a:pos x="314" y="394"/>
                      </a:cxn>
                      <a:cxn ang="0">
                        <a:pos x="230" y="526"/>
                      </a:cxn>
                      <a:cxn ang="0">
                        <a:pos x="192" y="511"/>
                      </a:cxn>
                      <a:cxn ang="0">
                        <a:pos x="92" y="503"/>
                      </a:cxn>
                      <a:cxn ang="0">
                        <a:pos x="29" y="448"/>
                      </a:cxn>
                      <a:cxn ang="0">
                        <a:pos x="4" y="434"/>
                      </a:cxn>
                      <a:cxn ang="0">
                        <a:pos x="70" y="339"/>
                      </a:cxn>
                      <a:cxn ang="0">
                        <a:pos x="100" y="232"/>
                      </a:cxn>
                      <a:cxn ang="0">
                        <a:pos x="70" y="88"/>
                      </a:cxn>
                      <a:cxn ang="0">
                        <a:pos x="105" y="27"/>
                      </a:cxn>
                      <a:cxn ang="0">
                        <a:pos x="307" y="16"/>
                      </a:cxn>
                      <a:cxn ang="0">
                        <a:pos x="373" y="139"/>
                      </a:cxn>
                      <a:cxn ang="0">
                        <a:pos x="367" y="184"/>
                      </a:cxn>
                      <a:cxn ang="0">
                        <a:pos x="356" y="196"/>
                      </a:cxn>
                      <a:cxn ang="0">
                        <a:pos x="334" y="174"/>
                      </a:cxn>
                      <a:cxn ang="0">
                        <a:pos x="325" y="122"/>
                      </a:cxn>
                      <a:cxn ang="0">
                        <a:pos x="307" y="113"/>
                      </a:cxn>
                      <a:cxn ang="0">
                        <a:pos x="289" y="53"/>
                      </a:cxn>
                      <a:cxn ang="0">
                        <a:pos x="274" y="85"/>
                      </a:cxn>
                      <a:cxn ang="0">
                        <a:pos x="248" y="86"/>
                      </a:cxn>
                      <a:cxn ang="0">
                        <a:pos x="203" y="27"/>
                      </a:cxn>
                      <a:cxn ang="0">
                        <a:pos x="225" y="58"/>
                      </a:cxn>
                      <a:cxn ang="0">
                        <a:pos x="248" y="112"/>
                      </a:cxn>
                      <a:cxn ang="0">
                        <a:pos x="230" y="109"/>
                      </a:cxn>
                      <a:cxn ang="0">
                        <a:pos x="188" y="75"/>
                      </a:cxn>
                      <a:cxn ang="0">
                        <a:pos x="289" y="251"/>
                      </a:cxn>
                    </a:cxnLst>
                    <a:rect l="0" t="0" r="r" b="b"/>
                    <a:pathLst>
                      <a:path w="383" h="529">
                        <a:moveTo>
                          <a:pt x="289" y="251"/>
                        </a:moveTo>
                        <a:cubicBezTo>
                          <a:pt x="281" y="190"/>
                          <a:pt x="257" y="145"/>
                          <a:pt x="234" y="115"/>
                        </a:cubicBezTo>
                        <a:cubicBezTo>
                          <a:pt x="211" y="86"/>
                          <a:pt x="190" y="72"/>
                          <a:pt x="190" y="71"/>
                        </a:cubicBezTo>
                        <a:cubicBezTo>
                          <a:pt x="188" y="75"/>
                          <a:pt x="188" y="75"/>
                          <a:pt x="188" y="75"/>
                        </a:cubicBezTo>
                        <a:cubicBezTo>
                          <a:pt x="200" y="84"/>
                          <a:pt x="210" y="94"/>
                          <a:pt x="217" y="102"/>
                        </a:cubicBezTo>
                        <a:cubicBezTo>
                          <a:pt x="221" y="106"/>
                          <a:pt x="224" y="109"/>
                          <a:pt x="227" y="112"/>
                        </a:cubicBezTo>
                        <a:cubicBezTo>
                          <a:pt x="230" y="115"/>
                          <a:pt x="233" y="117"/>
                          <a:pt x="235" y="118"/>
                        </a:cubicBezTo>
                        <a:cubicBezTo>
                          <a:pt x="238" y="119"/>
                          <a:pt x="240" y="120"/>
                          <a:pt x="242" y="120"/>
                        </a:cubicBezTo>
                        <a:cubicBezTo>
                          <a:pt x="246" y="120"/>
                          <a:pt x="249" y="118"/>
                          <a:pt x="251" y="115"/>
                        </a:cubicBezTo>
                        <a:cubicBezTo>
                          <a:pt x="253" y="112"/>
                          <a:pt x="254" y="108"/>
                          <a:pt x="254" y="103"/>
                        </a:cubicBezTo>
                        <a:cubicBezTo>
                          <a:pt x="254" y="100"/>
                          <a:pt x="254" y="97"/>
                          <a:pt x="252" y="93"/>
                        </a:cubicBezTo>
                        <a:cubicBezTo>
                          <a:pt x="247" y="80"/>
                          <a:pt x="235" y="64"/>
                          <a:pt x="224" y="50"/>
                        </a:cubicBezTo>
                        <a:cubicBezTo>
                          <a:pt x="213" y="37"/>
                          <a:pt x="203" y="27"/>
                          <a:pt x="203" y="27"/>
                        </a:cubicBezTo>
                        <a:cubicBezTo>
                          <a:pt x="200" y="30"/>
                          <a:pt x="200" y="30"/>
                          <a:pt x="200" y="30"/>
                        </a:cubicBezTo>
                        <a:cubicBezTo>
                          <a:pt x="206" y="36"/>
                          <a:pt x="218" y="50"/>
                          <a:pt x="228" y="63"/>
                        </a:cubicBezTo>
                        <a:cubicBezTo>
                          <a:pt x="233" y="69"/>
                          <a:pt x="238" y="75"/>
                          <a:pt x="241" y="80"/>
                        </a:cubicBezTo>
                        <a:cubicBezTo>
                          <a:pt x="245" y="84"/>
                          <a:pt x="247" y="87"/>
                          <a:pt x="247" y="87"/>
                        </a:cubicBezTo>
                        <a:cubicBezTo>
                          <a:pt x="247" y="87"/>
                          <a:pt x="247" y="87"/>
                          <a:pt x="247" y="87"/>
                        </a:cubicBezTo>
                        <a:cubicBezTo>
                          <a:pt x="247" y="87"/>
                          <a:pt x="247" y="87"/>
                          <a:pt x="247" y="87"/>
                        </a:cubicBezTo>
                        <a:cubicBezTo>
                          <a:pt x="253" y="92"/>
                          <a:pt x="258" y="93"/>
                          <a:pt x="263" y="93"/>
                        </a:cubicBezTo>
                        <a:cubicBezTo>
                          <a:pt x="269" y="93"/>
                          <a:pt x="274" y="91"/>
                          <a:pt x="278" y="87"/>
                        </a:cubicBezTo>
                        <a:cubicBezTo>
                          <a:pt x="283" y="81"/>
                          <a:pt x="287" y="73"/>
                          <a:pt x="289" y="66"/>
                        </a:cubicBezTo>
                        <a:cubicBezTo>
                          <a:pt x="292" y="59"/>
                          <a:pt x="293" y="53"/>
                          <a:pt x="293" y="53"/>
                        </a:cubicBezTo>
                        <a:cubicBezTo>
                          <a:pt x="291" y="53"/>
                          <a:pt x="291" y="53"/>
                          <a:pt x="291" y="53"/>
                        </a:cubicBezTo>
                        <a:cubicBezTo>
                          <a:pt x="289" y="53"/>
                          <a:pt x="289" y="53"/>
                          <a:pt x="289" y="53"/>
                        </a:cubicBezTo>
                        <a:cubicBezTo>
                          <a:pt x="289" y="55"/>
                          <a:pt x="289" y="58"/>
                          <a:pt x="289" y="60"/>
                        </a:cubicBezTo>
                        <a:cubicBezTo>
                          <a:pt x="289" y="91"/>
                          <a:pt x="296" y="107"/>
                          <a:pt x="304" y="116"/>
                        </a:cubicBezTo>
                        <a:cubicBezTo>
                          <a:pt x="312" y="125"/>
                          <a:pt x="321" y="126"/>
                          <a:pt x="324" y="126"/>
                        </a:cubicBezTo>
                        <a:cubicBezTo>
                          <a:pt x="325" y="126"/>
                          <a:pt x="326" y="126"/>
                          <a:pt x="326" y="126"/>
                        </a:cubicBezTo>
                        <a:cubicBezTo>
                          <a:pt x="326" y="124"/>
                          <a:pt x="326" y="124"/>
                          <a:pt x="326" y="124"/>
                        </a:cubicBezTo>
                        <a:cubicBezTo>
                          <a:pt x="324" y="124"/>
                          <a:pt x="324" y="124"/>
                          <a:pt x="324" y="124"/>
                        </a:cubicBezTo>
                        <a:cubicBezTo>
                          <a:pt x="325" y="155"/>
                          <a:pt x="329" y="174"/>
                          <a:pt x="334" y="186"/>
                        </a:cubicBezTo>
                        <a:cubicBezTo>
                          <a:pt x="336" y="192"/>
                          <a:pt x="338" y="196"/>
                          <a:pt x="341" y="198"/>
                        </a:cubicBezTo>
                        <a:cubicBezTo>
                          <a:pt x="344" y="201"/>
                          <a:pt x="347" y="202"/>
                          <a:pt x="350" y="202"/>
                        </a:cubicBezTo>
                        <a:cubicBezTo>
                          <a:pt x="353" y="202"/>
                          <a:pt x="356" y="201"/>
                          <a:pt x="358" y="199"/>
                        </a:cubicBezTo>
                        <a:cubicBezTo>
                          <a:pt x="365" y="195"/>
                          <a:pt x="371" y="186"/>
                          <a:pt x="371" y="186"/>
                        </a:cubicBezTo>
                        <a:cubicBezTo>
                          <a:pt x="371" y="185"/>
                          <a:pt x="371" y="185"/>
                          <a:pt x="371" y="185"/>
                        </a:cubicBezTo>
                        <a:cubicBezTo>
                          <a:pt x="371" y="185"/>
                          <a:pt x="371" y="185"/>
                          <a:pt x="371" y="185"/>
                        </a:cubicBezTo>
                        <a:cubicBezTo>
                          <a:pt x="375" y="168"/>
                          <a:pt x="377" y="153"/>
                          <a:pt x="377" y="139"/>
                        </a:cubicBezTo>
                        <a:cubicBezTo>
                          <a:pt x="377" y="95"/>
                          <a:pt x="360" y="64"/>
                          <a:pt x="343" y="43"/>
                        </a:cubicBezTo>
                        <a:cubicBezTo>
                          <a:pt x="326" y="22"/>
                          <a:pt x="309" y="12"/>
                          <a:pt x="309" y="12"/>
                        </a:cubicBezTo>
                        <a:cubicBezTo>
                          <a:pt x="293" y="3"/>
                          <a:pt x="268" y="0"/>
                          <a:pt x="241" y="0"/>
                        </a:cubicBezTo>
                        <a:cubicBezTo>
                          <a:pt x="213" y="0"/>
                          <a:pt x="182" y="4"/>
                          <a:pt x="156" y="8"/>
                        </a:cubicBezTo>
                        <a:cubicBezTo>
                          <a:pt x="143" y="11"/>
                          <a:pt x="132" y="13"/>
                          <a:pt x="123" y="16"/>
                        </a:cubicBezTo>
                        <a:cubicBezTo>
                          <a:pt x="114" y="19"/>
                          <a:pt x="107" y="21"/>
                          <a:pt x="103" y="24"/>
                        </a:cubicBezTo>
                        <a:cubicBezTo>
                          <a:pt x="93" y="31"/>
                          <a:pt x="84" y="47"/>
                          <a:pt x="77" y="61"/>
                        </a:cubicBezTo>
                        <a:cubicBezTo>
                          <a:pt x="71" y="74"/>
                          <a:pt x="67" y="87"/>
                          <a:pt x="67" y="87"/>
                        </a:cubicBezTo>
                        <a:cubicBezTo>
                          <a:pt x="66" y="87"/>
                          <a:pt x="66" y="87"/>
                          <a:pt x="66" y="87"/>
                        </a:cubicBezTo>
                        <a:cubicBezTo>
                          <a:pt x="96" y="233"/>
                          <a:pt x="96" y="233"/>
                          <a:pt x="96" y="233"/>
                        </a:cubicBezTo>
                        <a:cubicBezTo>
                          <a:pt x="98" y="232"/>
                          <a:pt x="98" y="232"/>
                          <a:pt x="98" y="232"/>
                        </a:cubicBezTo>
                        <a:cubicBezTo>
                          <a:pt x="96" y="232"/>
                          <a:pt x="96" y="232"/>
                          <a:pt x="96" y="232"/>
                        </a:cubicBezTo>
                        <a:cubicBezTo>
                          <a:pt x="97" y="242"/>
                          <a:pt x="98" y="251"/>
                          <a:pt x="98" y="259"/>
                        </a:cubicBezTo>
                        <a:cubicBezTo>
                          <a:pt x="98" y="302"/>
                          <a:pt x="79" y="324"/>
                          <a:pt x="67" y="336"/>
                        </a:cubicBezTo>
                        <a:cubicBezTo>
                          <a:pt x="62" y="341"/>
                          <a:pt x="55" y="350"/>
                          <a:pt x="48" y="360"/>
                        </a:cubicBezTo>
                        <a:cubicBezTo>
                          <a:pt x="27" y="389"/>
                          <a:pt x="1" y="432"/>
                          <a:pt x="1" y="432"/>
                        </a:cubicBezTo>
                        <a:cubicBezTo>
                          <a:pt x="0" y="434"/>
                          <a:pt x="0" y="434"/>
                          <a:pt x="0" y="434"/>
                        </a:cubicBezTo>
                        <a:cubicBezTo>
                          <a:pt x="2" y="435"/>
                          <a:pt x="2" y="435"/>
                          <a:pt x="2" y="435"/>
                        </a:cubicBezTo>
                        <a:cubicBezTo>
                          <a:pt x="8" y="438"/>
                          <a:pt x="17" y="444"/>
                          <a:pt x="27" y="451"/>
                        </a:cubicBezTo>
                        <a:cubicBezTo>
                          <a:pt x="42" y="462"/>
                          <a:pt x="57" y="475"/>
                          <a:pt x="70" y="486"/>
                        </a:cubicBezTo>
                        <a:cubicBezTo>
                          <a:pt x="76" y="491"/>
                          <a:pt x="81" y="496"/>
                          <a:pt x="85" y="499"/>
                        </a:cubicBezTo>
                        <a:cubicBezTo>
                          <a:pt x="89" y="503"/>
                          <a:pt x="91" y="505"/>
                          <a:pt x="91" y="505"/>
                        </a:cubicBezTo>
                        <a:cubicBezTo>
                          <a:pt x="92" y="506"/>
                          <a:pt x="92" y="506"/>
                          <a:pt x="92" y="506"/>
                        </a:cubicBezTo>
                        <a:cubicBezTo>
                          <a:pt x="93" y="505"/>
                          <a:pt x="93" y="505"/>
                          <a:pt x="93" y="505"/>
                        </a:cubicBezTo>
                        <a:cubicBezTo>
                          <a:pt x="99" y="503"/>
                          <a:pt x="107" y="502"/>
                          <a:pt x="117" y="502"/>
                        </a:cubicBezTo>
                        <a:cubicBezTo>
                          <a:pt x="139" y="502"/>
                          <a:pt x="168" y="508"/>
                          <a:pt x="191" y="515"/>
                        </a:cubicBezTo>
                        <a:cubicBezTo>
                          <a:pt x="202" y="518"/>
                          <a:pt x="212" y="522"/>
                          <a:pt x="220" y="524"/>
                        </a:cubicBezTo>
                        <a:cubicBezTo>
                          <a:pt x="223" y="525"/>
                          <a:pt x="226" y="527"/>
                          <a:pt x="228" y="527"/>
                        </a:cubicBezTo>
                        <a:cubicBezTo>
                          <a:pt x="230" y="528"/>
                          <a:pt x="231" y="528"/>
                          <a:pt x="231" y="528"/>
                        </a:cubicBezTo>
                        <a:cubicBezTo>
                          <a:pt x="233" y="529"/>
                          <a:pt x="233" y="529"/>
                          <a:pt x="233" y="529"/>
                        </a:cubicBezTo>
                        <a:cubicBezTo>
                          <a:pt x="307" y="396"/>
                          <a:pt x="307" y="396"/>
                          <a:pt x="307" y="396"/>
                        </a:cubicBezTo>
                        <a:cubicBezTo>
                          <a:pt x="306" y="395"/>
                          <a:pt x="306" y="395"/>
                          <a:pt x="306" y="395"/>
                        </a:cubicBezTo>
                        <a:cubicBezTo>
                          <a:pt x="305" y="397"/>
                          <a:pt x="305" y="397"/>
                          <a:pt x="305" y="397"/>
                        </a:cubicBezTo>
                        <a:cubicBezTo>
                          <a:pt x="308" y="397"/>
                          <a:pt x="311" y="398"/>
                          <a:pt x="314" y="398"/>
                        </a:cubicBezTo>
                        <a:cubicBezTo>
                          <a:pt x="325" y="398"/>
                          <a:pt x="335" y="393"/>
                          <a:pt x="343" y="385"/>
                        </a:cubicBezTo>
                        <a:cubicBezTo>
                          <a:pt x="355" y="374"/>
                          <a:pt x="363" y="357"/>
                          <a:pt x="369" y="343"/>
                        </a:cubicBezTo>
                        <a:cubicBezTo>
                          <a:pt x="374" y="329"/>
                          <a:pt x="377" y="318"/>
                          <a:pt x="377" y="318"/>
                        </a:cubicBezTo>
                        <a:cubicBezTo>
                          <a:pt x="375" y="318"/>
                          <a:pt x="375" y="318"/>
                          <a:pt x="375" y="318"/>
                        </a:cubicBezTo>
                        <a:cubicBezTo>
                          <a:pt x="377" y="318"/>
                          <a:pt x="377" y="318"/>
                          <a:pt x="377" y="318"/>
                        </a:cubicBezTo>
                        <a:cubicBezTo>
                          <a:pt x="377" y="318"/>
                          <a:pt x="383" y="304"/>
                          <a:pt x="383" y="281"/>
                        </a:cubicBezTo>
                        <a:cubicBezTo>
                          <a:pt x="383" y="265"/>
                          <a:pt x="380" y="245"/>
                          <a:pt x="369" y="223"/>
                        </a:cubicBezTo>
                        <a:cubicBezTo>
                          <a:pt x="365" y="225"/>
                          <a:pt x="365" y="225"/>
                          <a:pt x="365" y="225"/>
                        </a:cubicBezTo>
                        <a:cubicBezTo>
                          <a:pt x="376" y="246"/>
                          <a:pt x="379" y="266"/>
                          <a:pt x="379" y="281"/>
                        </a:cubicBezTo>
                        <a:cubicBezTo>
                          <a:pt x="379" y="292"/>
                          <a:pt x="377" y="301"/>
                          <a:pt x="376" y="307"/>
                        </a:cubicBezTo>
                        <a:cubicBezTo>
                          <a:pt x="375" y="310"/>
                          <a:pt x="375" y="313"/>
                          <a:pt x="374" y="314"/>
                        </a:cubicBezTo>
                        <a:cubicBezTo>
                          <a:pt x="374" y="315"/>
                          <a:pt x="373" y="316"/>
                          <a:pt x="373" y="316"/>
                        </a:cubicBezTo>
                        <a:cubicBezTo>
                          <a:pt x="373" y="317"/>
                          <a:pt x="373" y="317"/>
                          <a:pt x="373" y="317"/>
                        </a:cubicBezTo>
                        <a:cubicBezTo>
                          <a:pt x="373" y="317"/>
                          <a:pt x="373" y="317"/>
                          <a:pt x="373" y="317"/>
                        </a:cubicBezTo>
                        <a:cubicBezTo>
                          <a:pt x="373" y="317"/>
                          <a:pt x="373" y="317"/>
                          <a:pt x="373" y="317"/>
                        </a:cubicBezTo>
                        <a:cubicBezTo>
                          <a:pt x="373" y="317"/>
                          <a:pt x="373" y="317"/>
                          <a:pt x="373" y="317"/>
                        </a:cubicBezTo>
                        <a:cubicBezTo>
                          <a:pt x="373" y="317"/>
                          <a:pt x="373" y="317"/>
                          <a:pt x="373" y="318"/>
                        </a:cubicBezTo>
                        <a:cubicBezTo>
                          <a:pt x="372" y="322"/>
                          <a:pt x="367" y="341"/>
                          <a:pt x="357" y="359"/>
                        </a:cubicBezTo>
                        <a:cubicBezTo>
                          <a:pt x="352" y="368"/>
                          <a:pt x="346" y="377"/>
                          <a:pt x="339" y="383"/>
                        </a:cubicBezTo>
                        <a:cubicBezTo>
                          <a:pt x="332" y="390"/>
                          <a:pt x="323" y="394"/>
                          <a:pt x="314" y="394"/>
                        </a:cubicBezTo>
                        <a:cubicBezTo>
                          <a:pt x="311" y="394"/>
                          <a:pt x="309" y="393"/>
                          <a:pt x="306" y="393"/>
                        </a:cubicBezTo>
                        <a:cubicBezTo>
                          <a:pt x="305" y="393"/>
                          <a:pt x="305" y="393"/>
                          <a:pt x="305" y="393"/>
                        </a:cubicBezTo>
                        <a:cubicBezTo>
                          <a:pt x="230" y="526"/>
                          <a:pt x="230" y="526"/>
                          <a:pt x="230" y="526"/>
                        </a:cubicBezTo>
                        <a:cubicBezTo>
                          <a:pt x="232" y="527"/>
                          <a:pt x="232" y="527"/>
                          <a:pt x="232" y="527"/>
                        </a:cubicBezTo>
                        <a:cubicBezTo>
                          <a:pt x="232" y="525"/>
                          <a:pt x="232" y="525"/>
                          <a:pt x="232" y="525"/>
                        </a:cubicBezTo>
                        <a:cubicBezTo>
                          <a:pt x="232" y="525"/>
                          <a:pt x="215" y="518"/>
                          <a:pt x="192" y="511"/>
                        </a:cubicBezTo>
                        <a:cubicBezTo>
                          <a:pt x="169" y="505"/>
                          <a:pt x="140" y="498"/>
                          <a:pt x="117" y="498"/>
                        </a:cubicBezTo>
                        <a:cubicBezTo>
                          <a:pt x="107" y="498"/>
                          <a:pt x="98" y="499"/>
                          <a:pt x="91" y="502"/>
                        </a:cubicBezTo>
                        <a:cubicBezTo>
                          <a:pt x="92" y="503"/>
                          <a:pt x="92" y="503"/>
                          <a:pt x="92" y="503"/>
                        </a:cubicBezTo>
                        <a:cubicBezTo>
                          <a:pt x="93" y="502"/>
                          <a:pt x="93" y="502"/>
                          <a:pt x="93" y="502"/>
                        </a:cubicBezTo>
                        <a:cubicBezTo>
                          <a:pt x="93" y="502"/>
                          <a:pt x="78" y="488"/>
                          <a:pt x="59" y="471"/>
                        </a:cubicBezTo>
                        <a:cubicBezTo>
                          <a:pt x="50" y="463"/>
                          <a:pt x="39" y="455"/>
                          <a:pt x="29" y="448"/>
                        </a:cubicBezTo>
                        <a:cubicBezTo>
                          <a:pt x="20" y="441"/>
                          <a:pt x="11" y="435"/>
                          <a:pt x="3" y="431"/>
                        </a:cubicBezTo>
                        <a:cubicBezTo>
                          <a:pt x="2" y="433"/>
                          <a:pt x="2" y="433"/>
                          <a:pt x="2" y="433"/>
                        </a:cubicBezTo>
                        <a:cubicBezTo>
                          <a:pt x="4" y="434"/>
                          <a:pt x="4" y="434"/>
                          <a:pt x="4" y="434"/>
                        </a:cubicBezTo>
                        <a:cubicBezTo>
                          <a:pt x="4" y="434"/>
                          <a:pt x="5" y="433"/>
                          <a:pt x="6" y="431"/>
                        </a:cubicBezTo>
                        <a:cubicBezTo>
                          <a:pt x="11" y="424"/>
                          <a:pt x="23" y="405"/>
                          <a:pt x="35" y="386"/>
                        </a:cubicBezTo>
                        <a:cubicBezTo>
                          <a:pt x="48" y="367"/>
                          <a:pt x="62" y="347"/>
                          <a:pt x="70" y="339"/>
                        </a:cubicBezTo>
                        <a:cubicBezTo>
                          <a:pt x="82" y="326"/>
                          <a:pt x="102" y="303"/>
                          <a:pt x="102" y="259"/>
                        </a:cubicBezTo>
                        <a:cubicBezTo>
                          <a:pt x="102" y="251"/>
                          <a:pt x="101" y="242"/>
                          <a:pt x="100" y="232"/>
                        </a:cubicBezTo>
                        <a:cubicBezTo>
                          <a:pt x="100" y="232"/>
                          <a:pt x="100" y="232"/>
                          <a:pt x="100" y="232"/>
                        </a:cubicBezTo>
                        <a:cubicBezTo>
                          <a:pt x="70" y="87"/>
                          <a:pt x="70" y="87"/>
                          <a:pt x="70" y="87"/>
                        </a:cubicBezTo>
                        <a:cubicBezTo>
                          <a:pt x="69" y="87"/>
                          <a:pt x="69" y="87"/>
                          <a:pt x="69" y="87"/>
                        </a:cubicBezTo>
                        <a:cubicBezTo>
                          <a:pt x="70" y="88"/>
                          <a:pt x="70" y="88"/>
                          <a:pt x="70" y="88"/>
                        </a:cubicBezTo>
                        <a:cubicBezTo>
                          <a:pt x="70" y="88"/>
                          <a:pt x="71" y="87"/>
                          <a:pt x="71" y="86"/>
                        </a:cubicBezTo>
                        <a:cubicBezTo>
                          <a:pt x="73" y="81"/>
                          <a:pt x="77" y="69"/>
                          <a:pt x="83" y="57"/>
                        </a:cubicBezTo>
                        <a:cubicBezTo>
                          <a:pt x="89" y="45"/>
                          <a:pt x="97" y="33"/>
                          <a:pt x="105" y="27"/>
                        </a:cubicBezTo>
                        <a:cubicBezTo>
                          <a:pt x="108" y="25"/>
                          <a:pt x="115" y="22"/>
                          <a:pt x="124" y="20"/>
                        </a:cubicBezTo>
                        <a:cubicBezTo>
                          <a:pt x="151" y="12"/>
                          <a:pt x="199" y="4"/>
                          <a:pt x="241" y="4"/>
                        </a:cubicBezTo>
                        <a:cubicBezTo>
                          <a:pt x="268" y="4"/>
                          <a:pt x="292" y="8"/>
                          <a:pt x="307" y="16"/>
                        </a:cubicBezTo>
                        <a:cubicBezTo>
                          <a:pt x="307" y="16"/>
                          <a:pt x="307" y="16"/>
                          <a:pt x="307" y="16"/>
                        </a:cubicBezTo>
                        <a:cubicBezTo>
                          <a:pt x="309" y="17"/>
                          <a:pt x="325" y="27"/>
                          <a:pt x="341" y="47"/>
                        </a:cubicBezTo>
                        <a:cubicBezTo>
                          <a:pt x="357" y="68"/>
                          <a:pt x="373" y="98"/>
                          <a:pt x="373" y="139"/>
                        </a:cubicBezTo>
                        <a:cubicBezTo>
                          <a:pt x="373" y="152"/>
                          <a:pt x="371" y="168"/>
                          <a:pt x="367" y="184"/>
                        </a:cubicBezTo>
                        <a:cubicBezTo>
                          <a:pt x="369" y="185"/>
                          <a:pt x="369" y="185"/>
                          <a:pt x="369" y="185"/>
                        </a:cubicBezTo>
                        <a:cubicBezTo>
                          <a:pt x="367" y="184"/>
                          <a:pt x="367" y="184"/>
                          <a:pt x="367" y="184"/>
                        </a:cubicBezTo>
                        <a:cubicBezTo>
                          <a:pt x="367" y="184"/>
                          <a:pt x="367" y="184"/>
                          <a:pt x="367" y="184"/>
                        </a:cubicBezTo>
                        <a:cubicBezTo>
                          <a:pt x="367" y="185"/>
                          <a:pt x="364" y="188"/>
                          <a:pt x="361" y="192"/>
                        </a:cubicBezTo>
                        <a:cubicBezTo>
                          <a:pt x="359" y="194"/>
                          <a:pt x="358" y="195"/>
                          <a:pt x="356" y="196"/>
                        </a:cubicBezTo>
                        <a:cubicBezTo>
                          <a:pt x="354" y="198"/>
                          <a:pt x="352" y="198"/>
                          <a:pt x="350" y="198"/>
                        </a:cubicBezTo>
                        <a:cubicBezTo>
                          <a:pt x="348" y="198"/>
                          <a:pt x="346" y="198"/>
                          <a:pt x="344" y="195"/>
                        </a:cubicBezTo>
                        <a:cubicBezTo>
                          <a:pt x="341" y="192"/>
                          <a:pt x="337" y="186"/>
                          <a:pt x="334" y="174"/>
                        </a:cubicBezTo>
                        <a:cubicBezTo>
                          <a:pt x="331" y="163"/>
                          <a:pt x="329" y="147"/>
                          <a:pt x="328" y="124"/>
                        </a:cubicBezTo>
                        <a:cubicBezTo>
                          <a:pt x="327" y="122"/>
                          <a:pt x="327" y="122"/>
                          <a:pt x="327" y="122"/>
                        </a:cubicBezTo>
                        <a:cubicBezTo>
                          <a:pt x="325" y="122"/>
                          <a:pt x="325" y="122"/>
                          <a:pt x="325" y="122"/>
                        </a:cubicBezTo>
                        <a:cubicBezTo>
                          <a:pt x="325" y="122"/>
                          <a:pt x="325" y="122"/>
                          <a:pt x="325" y="122"/>
                        </a:cubicBezTo>
                        <a:cubicBezTo>
                          <a:pt x="325" y="122"/>
                          <a:pt x="325" y="122"/>
                          <a:pt x="324" y="122"/>
                        </a:cubicBezTo>
                        <a:cubicBezTo>
                          <a:pt x="322" y="122"/>
                          <a:pt x="314" y="121"/>
                          <a:pt x="307" y="113"/>
                        </a:cubicBezTo>
                        <a:cubicBezTo>
                          <a:pt x="300" y="105"/>
                          <a:pt x="293" y="90"/>
                          <a:pt x="293" y="60"/>
                        </a:cubicBezTo>
                        <a:cubicBezTo>
                          <a:pt x="293" y="58"/>
                          <a:pt x="293" y="55"/>
                          <a:pt x="293" y="53"/>
                        </a:cubicBezTo>
                        <a:cubicBezTo>
                          <a:pt x="289" y="53"/>
                          <a:pt x="289" y="53"/>
                          <a:pt x="289" y="53"/>
                        </a:cubicBezTo>
                        <a:cubicBezTo>
                          <a:pt x="289" y="53"/>
                          <a:pt x="289" y="53"/>
                          <a:pt x="289" y="53"/>
                        </a:cubicBezTo>
                        <a:cubicBezTo>
                          <a:pt x="289" y="55"/>
                          <a:pt x="286" y="64"/>
                          <a:pt x="282" y="73"/>
                        </a:cubicBezTo>
                        <a:cubicBezTo>
                          <a:pt x="280" y="77"/>
                          <a:pt x="277" y="82"/>
                          <a:pt x="274" y="85"/>
                        </a:cubicBezTo>
                        <a:cubicBezTo>
                          <a:pt x="271" y="88"/>
                          <a:pt x="267" y="89"/>
                          <a:pt x="263" y="89"/>
                        </a:cubicBezTo>
                        <a:cubicBezTo>
                          <a:pt x="259" y="89"/>
                          <a:pt x="255" y="88"/>
                          <a:pt x="250" y="84"/>
                        </a:cubicBezTo>
                        <a:cubicBezTo>
                          <a:pt x="248" y="86"/>
                          <a:pt x="248" y="86"/>
                          <a:pt x="248" y="86"/>
                        </a:cubicBezTo>
                        <a:cubicBezTo>
                          <a:pt x="250" y="84"/>
                          <a:pt x="250" y="84"/>
                          <a:pt x="250" y="84"/>
                        </a:cubicBezTo>
                        <a:cubicBezTo>
                          <a:pt x="250" y="84"/>
                          <a:pt x="241" y="73"/>
                          <a:pt x="231" y="60"/>
                        </a:cubicBezTo>
                        <a:cubicBezTo>
                          <a:pt x="221" y="47"/>
                          <a:pt x="209" y="33"/>
                          <a:pt x="203" y="27"/>
                        </a:cubicBezTo>
                        <a:cubicBezTo>
                          <a:pt x="200" y="30"/>
                          <a:pt x="200" y="30"/>
                          <a:pt x="200" y="30"/>
                        </a:cubicBezTo>
                        <a:cubicBezTo>
                          <a:pt x="200" y="30"/>
                          <a:pt x="201" y="30"/>
                          <a:pt x="202" y="31"/>
                        </a:cubicBezTo>
                        <a:cubicBezTo>
                          <a:pt x="206" y="35"/>
                          <a:pt x="215" y="46"/>
                          <a:pt x="225" y="58"/>
                        </a:cubicBezTo>
                        <a:cubicBezTo>
                          <a:pt x="235" y="70"/>
                          <a:pt x="245" y="84"/>
                          <a:pt x="249" y="95"/>
                        </a:cubicBezTo>
                        <a:cubicBezTo>
                          <a:pt x="250" y="98"/>
                          <a:pt x="250" y="101"/>
                          <a:pt x="250" y="103"/>
                        </a:cubicBezTo>
                        <a:cubicBezTo>
                          <a:pt x="250" y="107"/>
                          <a:pt x="249" y="110"/>
                          <a:pt x="248" y="112"/>
                        </a:cubicBezTo>
                        <a:cubicBezTo>
                          <a:pt x="246" y="115"/>
                          <a:pt x="244" y="116"/>
                          <a:pt x="242" y="116"/>
                        </a:cubicBezTo>
                        <a:cubicBezTo>
                          <a:pt x="240" y="116"/>
                          <a:pt x="239" y="115"/>
                          <a:pt x="237" y="115"/>
                        </a:cubicBezTo>
                        <a:cubicBezTo>
                          <a:pt x="235" y="114"/>
                          <a:pt x="232" y="112"/>
                          <a:pt x="230" y="109"/>
                        </a:cubicBezTo>
                        <a:cubicBezTo>
                          <a:pt x="221" y="101"/>
                          <a:pt x="209" y="86"/>
                          <a:pt x="190" y="72"/>
                        </a:cubicBezTo>
                        <a:cubicBezTo>
                          <a:pt x="189" y="73"/>
                          <a:pt x="189" y="73"/>
                          <a:pt x="189" y="73"/>
                        </a:cubicBezTo>
                        <a:cubicBezTo>
                          <a:pt x="188" y="75"/>
                          <a:pt x="188" y="75"/>
                          <a:pt x="188" y="75"/>
                        </a:cubicBezTo>
                        <a:cubicBezTo>
                          <a:pt x="188" y="75"/>
                          <a:pt x="188" y="75"/>
                          <a:pt x="188" y="75"/>
                        </a:cubicBezTo>
                        <a:cubicBezTo>
                          <a:pt x="193" y="78"/>
                          <a:pt x="270" y="134"/>
                          <a:pt x="285" y="252"/>
                        </a:cubicBezTo>
                        <a:cubicBezTo>
                          <a:pt x="289" y="251"/>
                          <a:pt x="289" y="251"/>
                          <a:pt x="289" y="251"/>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3" name="Freeform 302"/>
                  <p:cNvSpPr>
                    <a:spLocks/>
                  </p:cNvSpPr>
                  <p:nvPr/>
                </p:nvSpPr>
                <p:spPr bwMode="gray">
                  <a:xfrm>
                    <a:off x="4684" y="3103"/>
                    <a:ext cx="119" cy="132"/>
                  </a:xfrm>
                  <a:custGeom>
                    <a:avLst/>
                    <a:gdLst/>
                    <a:ahLst/>
                    <a:cxnLst>
                      <a:cxn ang="0">
                        <a:pos x="144" y="0"/>
                      </a:cxn>
                      <a:cxn ang="0">
                        <a:pos x="283" y="23"/>
                      </a:cxn>
                      <a:cxn ang="0">
                        <a:pos x="282" y="49"/>
                      </a:cxn>
                      <a:cxn ang="0">
                        <a:pos x="231" y="154"/>
                      </a:cxn>
                      <a:cxn ang="0">
                        <a:pos x="171" y="323"/>
                      </a:cxn>
                      <a:cxn ang="0">
                        <a:pos x="17" y="299"/>
                      </a:cxn>
                      <a:cxn ang="0">
                        <a:pos x="0" y="258"/>
                      </a:cxn>
                      <a:cxn ang="0">
                        <a:pos x="144" y="0"/>
                      </a:cxn>
                    </a:cxnLst>
                    <a:rect l="0" t="0" r="r" b="b"/>
                    <a:pathLst>
                      <a:path w="294" h="323">
                        <a:moveTo>
                          <a:pt x="144" y="0"/>
                        </a:moveTo>
                        <a:cubicBezTo>
                          <a:pt x="144" y="0"/>
                          <a:pt x="271" y="3"/>
                          <a:pt x="283" y="23"/>
                        </a:cubicBezTo>
                        <a:cubicBezTo>
                          <a:pt x="283" y="23"/>
                          <a:pt x="294" y="38"/>
                          <a:pt x="282" y="49"/>
                        </a:cubicBezTo>
                        <a:cubicBezTo>
                          <a:pt x="282" y="49"/>
                          <a:pt x="238" y="142"/>
                          <a:pt x="231" y="154"/>
                        </a:cubicBezTo>
                        <a:cubicBezTo>
                          <a:pt x="224" y="165"/>
                          <a:pt x="208" y="251"/>
                          <a:pt x="171" y="323"/>
                        </a:cubicBezTo>
                        <a:cubicBezTo>
                          <a:pt x="171" y="323"/>
                          <a:pt x="36" y="320"/>
                          <a:pt x="17" y="299"/>
                        </a:cubicBezTo>
                        <a:cubicBezTo>
                          <a:pt x="0" y="258"/>
                          <a:pt x="0" y="258"/>
                          <a:pt x="0" y="258"/>
                        </a:cubicBezTo>
                        <a:lnTo>
                          <a:pt x="144"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4" name="Freeform 303"/>
                  <p:cNvSpPr>
                    <a:spLocks/>
                  </p:cNvSpPr>
                  <p:nvPr/>
                </p:nvSpPr>
                <p:spPr bwMode="gray">
                  <a:xfrm>
                    <a:off x="4637" y="3073"/>
                    <a:ext cx="107" cy="148"/>
                  </a:xfrm>
                  <a:custGeom>
                    <a:avLst/>
                    <a:gdLst/>
                    <a:ahLst/>
                    <a:cxnLst>
                      <a:cxn ang="0">
                        <a:pos x="163" y="0"/>
                      </a:cxn>
                      <a:cxn ang="0">
                        <a:pos x="260" y="75"/>
                      </a:cxn>
                      <a:cxn ang="0">
                        <a:pos x="264" y="212"/>
                      </a:cxn>
                      <a:cxn ang="0">
                        <a:pos x="108" y="364"/>
                      </a:cxn>
                      <a:cxn ang="0">
                        <a:pos x="0" y="272"/>
                      </a:cxn>
                      <a:cxn ang="0">
                        <a:pos x="163" y="0"/>
                      </a:cxn>
                    </a:cxnLst>
                    <a:rect l="0" t="0" r="r" b="b"/>
                    <a:pathLst>
                      <a:path w="265" h="364">
                        <a:moveTo>
                          <a:pt x="163" y="0"/>
                        </a:moveTo>
                        <a:cubicBezTo>
                          <a:pt x="163" y="0"/>
                          <a:pt x="253" y="50"/>
                          <a:pt x="260" y="75"/>
                        </a:cubicBezTo>
                        <a:cubicBezTo>
                          <a:pt x="260" y="75"/>
                          <a:pt x="265" y="199"/>
                          <a:pt x="264" y="212"/>
                        </a:cubicBezTo>
                        <a:cubicBezTo>
                          <a:pt x="263" y="225"/>
                          <a:pt x="160" y="351"/>
                          <a:pt x="108" y="364"/>
                        </a:cubicBezTo>
                        <a:cubicBezTo>
                          <a:pt x="108" y="364"/>
                          <a:pt x="5" y="288"/>
                          <a:pt x="0" y="272"/>
                        </a:cubicBezTo>
                        <a:cubicBezTo>
                          <a:pt x="0" y="272"/>
                          <a:pt x="143" y="46"/>
                          <a:pt x="163"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5" name="Freeform 304"/>
                  <p:cNvSpPr>
                    <a:spLocks/>
                  </p:cNvSpPr>
                  <p:nvPr/>
                </p:nvSpPr>
                <p:spPr bwMode="gray">
                  <a:xfrm>
                    <a:off x="4742" y="3162"/>
                    <a:ext cx="21" cy="21"/>
                  </a:xfrm>
                  <a:custGeom>
                    <a:avLst/>
                    <a:gdLst/>
                    <a:ahLst/>
                    <a:cxnLst>
                      <a:cxn ang="0">
                        <a:pos x="3" y="33"/>
                      </a:cxn>
                      <a:cxn ang="0">
                        <a:pos x="19" y="4"/>
                      </a:cxn>
                      <a:cxn ang="0">
                        <a:pos x="48" y="19"/>
                      </a:cxn>
                      <a:cxn ang="0">
                        <a:pos x="33" y="48"/>
                      </a:cxn>
                      <a:cxn ang="0">
                        <a:pos x="3" y="33"/>
                      </a:cxn>
                    </a:cxnLst>
                    <a:rect l="0" t="0" r="r" b="b"/>
                    <a:pathLst>
                      <a:path w="52" h="52">
                        <a:moveTo>
                          <a:pt x="3" y="33"/>
                        </a:moveTo>
                        <a:cubicBezTo>
                          <a:pt x="0" y="20"/>
                          <a:pt x="6" y="7"/>
                          <a:pt x="19" y="4"/>
                        </a:cubicBezTo>
                        <a:cubicBezTo>
                          <a:pt x="31" y="0"/>
                          <a:pt x="44" y="6"/>
                          <a:pt x="48" y="19"/>
                        </a:cubicBezTo>
                        <a:cubicBezTo>
                          <a:pt x="52" y="31"/>
                          <a:pt x="45" y="44"/>
                          <a:pt x="33" y="48"/>
                        </a:cubicBezTo>
                        <a:cubicBezTo>
                          <a:pt x="20" y="52"/>
                          <a:pt x="7" y="45"/>
                          <a:pt x="3"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6" name="Freeform 305"/>
                  <p:cNvSpPr>
                    <a:spLocks/>
                  </p:cNvSpPr>
                  <p:nvPr/>
                </p:nvSpPr>
                <p:spPr bwMode="gray">
                  <a:xfrm>
                    <a:off x="4700" y="3150"/>
                    <a:ext cx="26" cy="26"/>
                  </a:xfrm>
                  <a:custGeom>
                    <a:avLst/>
                    <a:gdLst/>
                    <a:ahLst/>
                    <a:cxnLst>
                      <a:cxn ang="0">
                        <a:pos x="5" y="41"/>
                      </a:cxn>
                      <a:cxn ang="0">
                        <a:pos x="23" y="5"/>
                      </a:cxn>
                      <a:cxn ang="0">
                        <a:pos x="59" y="24"/>
                      </a:cxn>
                      <a:cxn ang="0">
                        <a:pos x="40" y="59"/>
                      </a:cxn>
                      <a:cxn ang="0">
                        <a:pos x="5" y="41"/>
                      </a:cxn>
                    </a:cxnLst>
                    <a:rect l="0" t="0" r="r" b="b"/>
                    <a:pathLst>
                      <a:path w="64" h="64">
                        <a:moveTo>
                          <a:pt x="5" y="41"/>
                        </a:moveTo>
                        <a:cubicBezTo>
                          <a:pt x="0" y="26"/>
                          <a:pt x="8" y="10"/>
                          <a:pt x="23" y="5"/>
                        </a:cubicBezTo>
                        <a:cubicBezTo>
                          <a:pt x="38" y="0"/>
                          <a:pt x="54" y="9"/>
                          <a:pt x="59" y="24"/>
                        </a:cubicBezTo>
                        <a:cubicBezTo>
                          <a:pt x="64" y="39"/>
                          <a:pt x="55" y="55"/>
                          <a:pt x="40" y="59"/>
                        </a:cubicBezTo>
                        <a:cubicBezTo>
                          <a:pt x="25" y="64"/>
                          <a:pt x="9" y="56"/>
                          <a:pt x="5" y="41"/>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7" name="Freeform 306"/>
                  <p:cNvSpPr>
                    <a:spLocks/>
                  </p:cNvSpPr>
                  <p:nvPr/>
                </p:nvSpPr>
                <p:spPr bwMode="gray">
                  <a:xfrm>
                    <a:off x="4652" y="3134"/>
                    <a:ext cx="93" cy="210"/>
                  </a:xfrm>
                  <a:custGeom>
                    <a:avLst/>
                    <a:gdLst/>
                    <a:ahLst/>
                    <a:cxnLst>
                      <a:cxn ang="0">
                        <a:pos x="225" y="0"/>
                      </a:cxn>
                      <a:cxn ang="0">
                        <a:pos x="226" y="64"/>
                      </a:cxn>
                      <a:cxn ang="0">
                        <a:pos x="87" y="210"/>
                      </a:cxn>
                      <a:cxn ang="0">
                        <a:pos x="4" y="506"/>
                      </a:cxn>
                      <a:cxn ang="0">
                        <a:pos x="0" y="516"/>
                      </a:cxn>
                      <a:cxn ang="0">
                        <a:pos x="70" y="216"/>
                      </a:cxn>
                      <a:cxn ang="0">
                        <a:pos x="219" y="63"/>
                      </a:cxn>
                      <a:cxn ang="0">
                        <a:pos x="225" y="0"/>
                      </a:cxn>
                    </a:cxnLst>
                    <a:rect l="0" t="0" r="r" b="b"/>
                    <a:pathLst>
                      <a:path w="227" h="516">
                        <a:moveTo>
                          <a:pt x="225" y="0"/>
                        </a:moveTo>
                        <a:cubicBezTo>
                          <a:pt x="225" y="0"/>
                          <a:pt x="227" y="62"/>
                          <a:pt x="226" y="64"/>
                        </a:cubicBezTo>
                        <a:cubicBezTo>
                          <a:pt x="225" y="66"/>
                          <a:pt x="145" y="182"/>
                          <a:pt x="87" y="210"/>
                        </a:cubicBezTo>
                        <a:cubicBezTo>
                          <a:pt x="87" y="210"/>
                          <a:pt x="89" y="415"/>
                          <a:pt x="4" y="506"/>
                        </a:cubicBezTo>
                        <a:cubicBezTo>
                          <a:pt x="0" y="516"/>
                          <a:pt x="0" y="516"/>
                          <a:pt x="0" y="516"/>
                        </a:cubicBezTo>
                        <a:cubicBezTo>
                          <a:pt x="0" y="516"/>
                          <a:pt x="75" y="410"/>
                          <a:pt x="70" y="216"/>
                        </a:cubicBezTo>
                        <a:cubicBezTo>
                          <a:pt x="70" y="216"/>
                          <a:pt x="161" y="150"/>
                          <a:pt x="219" y="63"/>
                        </a:cubicBezTo>
                        <a:lnTo>
                          <a:pt x="225"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8" name="Freeform 307"/>
                  <p:cNvSpPr>
                    <a:spLocks/>
                  </p:cNvSpPr>
                  <p:nvPr/>
                </p:nvSpPr>
                <p:spPr bwMode="gray">
                  <a:xfrm>
                    <a:off x="4896" y="2998"/>
                    <a:ext cx="94" cy="148"/>
                  </a:xfrm>
                  <a:custGeom>
                    <a:avLst/>
                    <a:gdLst/>
                    <a:ahLst/>
                    <a:cxnLst>
                      <a:cxn ang="0">
                        <a:pos x="164" y="93"/>
                      </a:cxn>
                      <a:cxn ang="0">
                        <a:pos x="231" y="197"/>
                      </a:cxn>
                      <a:cxn ang="0">
                        <a:pos x="0" y="363"/>
                      </a:cxn>
                      <a:cxn ang="0">
                        <a:pos x="76" y="37"/>
                      </a:cxn>
                      <a:cxn ang="0">
                        <a:pos x="116" y="0"/>
                      </a:cxn>
                      <a:cxn ang="0">
                        <a:pos x="164" y="93"/>
                      </a:cxn>
                    </a:cxnLst>
                    <a:rect l="0" t="0" r="r" b="b"/>
                    <a:pathLst>
                      <a:path w="231" h="363">
                        <a:moveTo>
                          <a:pt x="164" y="93"/>
                        </a:moveTo>
                        <a:cubicBezTo>
                          <a:pt x="164" y="93"/>
                          <a:pt x="194" y="189"/>
                          <a:pt x="231" y="197"/>
                        </a:cubicBezTo>
                        <a:cubicBezTo>
                          <a:pt x="231" y="197"/>
                          <a:pt x="152" y="177"/>
                          <a:pt x="0" y="363"/>
                        </a:cubicBezTo>
                        <a:cubicBezTo>
                          <a:pt x="76" y="37"/>
                          <a:pt x="76" y="37"/>
                          <a:pt x="76" y="37"/>
                        </a:cubicBezTo>
                        <a:cubicBezTo>
                          <a:pt x="76" y="37"/>
                          <a:pt x="92" y="3"/>
                          <a:pt x="116" y="0"/>
                        </a:cubicBezTo>
                        <a:cubicBezTo>
                          <a:pt x="116" y="0"/>
                          <a:pt x="96" y="82"/>
                          <a:pt x="164" y="93"/>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9" name="Freeform 308"/>
                  <p:cNvSpPr>
                    <a:spLocks/>
                  </p:cNvSpPr>
                  <p:nvPr/>
                </p:nvSpPr>
                <p:spPr bwMode="gray">
                  <a:xfrm>
                    <a:off x="4860" y="3139"/>
                    <a:ext cx="206" cy="337"/>
                  </a:xfrm>
                  <a:custGeom>
                    <a:avLst/>
                    <a:gdLst/>
                    <a:ahLst/>
                    <a:cxnLst>
                      <a:cxn ang="0">
                        <a:pos x="471" y="84"/>
                      </a:cxn>
                      <a:cxn ang="0">
                        <a:pos x="463" y="160"/>
                      </a:cxn>
                      <a:cxn ang="0">
                        <a:pos x="507" y="280"/>
                      </a:cxn>
                      <a:cxn ang="0">
                        <a:pos x="435" y="826"/>
                      </a:cxn>
                      <a:cxn ang="0">
                        <a:pos x="266" y="828"/>
                      </a:cxn>
                      <a:cxn ang="0">
                        <a:pos x="0" y="783"/>
                      </a:cxn>
                      <a:cxn ang="0">
                        <a:pos x="259" y="60"/>
                      </a:cxn>
                      <a:cxn ang="0">
                        <a:pos x="355" y="4"/>
                      </a:cxn>
                      <a:cxn ang="0">
                        <a:pos x="471" y="84"/>
                      </a:cxn>
                    </a:cxnLst>
                    <a:rect l="0" t="0" r="r" b="b"/>
                    <a:pathLst>
                      <a:path w="507" h="828">
                        <a:moveTo>
                          <a:pt x="471" y="84"/>
                        </a:moveTo>
                        <a:cubicBezTo>
                          <a:pt x="471" y="84"/>
                          <a:pt x="447" y="112"/>
                          <a:pt x="463" y="160"/>
                        </a:cubicBezTo>
                        <a:cubicBezTo>
                          <a:pt x="463" y="160"/>
                          <a:pt x="507" y="232"/>
                          <a:pt x="507" y="280"/>
                        </a:cubicBezTo>
                        <a:cubicBezTo>
                          <a:pt x="507" y="328"/>
                          <a:pt x="435" y="826"/>
                          <a:pt x="435" y="826"/>
                        </a:cubicBezTo>
                        <a:cubicBezTo>
                          <a:pt x="435" y="826"/>
                          <a:pt x="329" y="828"/>
                          <a:pt x="266" y="828"/>
                        </a:cubicBezTo>
                        <a:cubicBezTo>
                          <a:pt x="202" y="828"/>
                          <a:pt x="0" y="783"/>
                          <a:pt x="0" y="783"/>
                        </a:cubicBezTo>
                        <a:cubicBezTo>
                          <a:pt x="0" y="783"/>
                          <a:pt x="183" y="176"/>
                          <a:pt x="259" y="60"/>
                        </a:cubicBezTo>
                        <a:cubicBezTo>
                          <a:pt x="259" y="60"/>
                          <a:pt x="315" y="0"/>
                          <a:pt x="355" y="4"/>
                        </a:cubicBezTo>
                        <a:cubicBezTo>
                          <a:pt x="395" y="8"/>
                          <a:pt x="471" y="48"/>
                          <a:pt x="471"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0" name="Freeform 309"/>
                  <p:cNvSpPr>
                    <a:spLocks/>
                  </p:cNvSpPr>
                  <p:nvPr/>
                </p:nvSpPr>
                <p:spPr bwMode="gray">
                  <a:xfrm>
                    <a:off x="4945" y="3071"/>
                    <a:ext cx="170" cy="117"/>
                  </a:xfrm>
                  <a:custGeom>
                    <a:avLst/>
                    <a:gdLst/>
                    <a:ahLst/>
                    <a:cxnLst>
                      <a:cxn ang="0">
                        <a:pos x="0" y="84"/>
                      </a:cxn>
                      <a:cxn ang="0">
                        <a:pos x="48" y="228"/>
                      </a:cxn>
                      <a:cxn ang="0">
                        <a:pos x="164" y="208"/>
                      </a:cxn>
                      <a:cxn ang="0">
                        <a:pos x="260" y="288"/>
                      </a:cxn>
                      <a:cxn ang="0">
                        <a:pos x="396" y="136"/>
                      </a:cxn>
                      <a:cxn ang="0">
                        <a:pos x="216" y="0"/>
                      </a:cxn>
                      <a:cxn ang="0">
                        <a:pos x="0" y="84"/>
                      </a:cxn>
                    </a:cxnLst>
                    <a:rect l="0" t="0" r="r" b="b"/>
                    <a:pathLst>
                      <a:path w="416" h="288">
                        <a:moveTo>
                          <a:pt x="0" y="84"/>
                        </a:moveTo>
                        <a:cubicBezTo>
                          <a:pt x="0" y="84"/>
                          <a:pt x="56" y="188"/>
                          <a:pt x="48" y="228"/>
                        </a:cubicBezTo>
                        <a:cubicBezTo>
                          <a:pt x="48" y="228"/>
                          <a:pt x="108" y="172"/>
                          <a:pt x="164" y="208"/>
                        </a:cubicBezTo>
                        <a:cubicBezTo>
                          <a:pt x="164" y="208"/>
                          <a:pt x="260" y="236"/>
                          <a:pt x="260" y="288"/>
                        </a:cubicBezTo>
                        <a:cubicBezTo>
                          <a:pt x="260" y="288"/>
                          <a:pt x="376" y="196"/>
                          <a:pt x="396" y="136"/>
                        </a:cubicBezTo>
                        <a:cubicBezTo>
                          <a:pt x="416" y="76"/>
                          <a:pt x="216" y="0"/>
                          <a:pt x="216" y="0"/>
                        </a:cubicBezTo>
                        <a:cubicBezTo>
                          <a:pt x="216" y="0"/>
                          <a:pt x="16" y="4"/>
                          <a:pt x="0"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1" name="Freeform 310"/>
                  <p:cNvSpPr>
                    <a:spLocks/>
                  </p:cNvSpPr>
                  <p:nvPr/>
                </p:nvSpPr>
                <p:spPr bwMode="gray">
                  <a:xfrm>
                    <a:off x="4843" y="2635"/>
                    <a:ext cx="330" cy="441"/>
                  </a:xfrm>
                  <a:custGeom>
                    <a:avLst/>
                    <a:gdLst/>
                    <a:ahLst/>
                    <a:cxnLst>
                      <a:cxn ang="0">
                        <a:pos x="87" y="104"/>
                      </a:cxn>
                      <a:cxn ang="0">
                        <a:pos x="42" y="174"/>
                      </a:cxn>
                      <a:cxn ang="0">
                        <a:pos x="12" y="515"/>
                      </a:cxn>
                      <a:cxn ang="0">
                        <a:pos x="228" y="1016"/>
                      </a:cxn>
                      <a:cxn ang="0">
                        <a:pos x="319" y="1042"/>
                      </a:cxn>
                      <a:cxn ang="0">
                        <a:pos x="784" y="490"/>
                      </a:cxn>
                      <a:cxn ang="0">
                        <a:pos x="627" y="452"/>
                      </a:cxn>
                      <a:cxn ang="0">
                        <a:pos x="491" y="159"/>
                      </a:cxn>
                      <a:cxn ang="0">
                        <a:pos x="316" y="117"/>
                      </a:cxn>
                      <a:cxn ang="0">
                        <a:pos x="87" y="104"/>
                      </a:cxn>
                    </a:cxnLst>
                    <a:rect l="0" t="0" r="r" b="b"/>
                    <a:pathLst>
                      <a:path w="811" h="1086">
                        <a:moveTo>
                          <a:pt x="87" y="104"/>
                        </a:moveTo>
                        <a:cubicBezTo>
                          <a:pt x="87" y="104"/>
                          <a:pt x="52" y="139"/>
                          <a:pt x="42" y="174"/>
                        </a:cubicBezTo>
                        <a:cubicBezTo>
                          <a:pt x="42" y="174"/>
                          <a:pt x="8" y="340"/>
                          <a:pt x="12" y="515"/>
                        </a:cubicBezTo>
                        <a:cubicBezTo>
                          <a:pt x="12" y="515"/>
                          <a:pt x="0" y="883"/>
                          <a:pt x="228" y="1016"/>
                        </a:cubicBezTo>
                        <a:cubicBezTo>
                          <a:pt x="255" y="1032"/>
                          <a:pt x="285" y="1033"/>
                          <a:pt x="319" y="1042"/>
                        </a:cubicBezTo>
                        <a:cubicBezTo>
                          <a:pt x="319" y="1042"/>
                          <a:pt x="548" y="1086"/>
                          <a:pt x="784" y="490"/>
                        </a:cubicBezTo>
                        <a:cubicBezTo>
                          <a:pt x="784" y="490"/>
                          <a:pt x="811" y="368"/>
                          <a:pt x="627" y="452"/>
                        </a:cubicBezTo>
                        <a:cubicBezTo>
                          <a:pt x="627" y="452"/>
                          <a:pt x="689" y="99"/>
                          <a:pt x="491" y="159"/>
                        </a:cubicBezTo>
                        <a:cubicBezTo>
                          <a:pt x="491" y="159"/>
                          <a:pt x="450" y="0"/>
                          <a:pt x="316" y="117"/>
                        </a:cubicBezTo>
                        <a:cubicBezTo>
                          <a:pt x="316" y="117"/>
                          <a:pt x="132" y="254"/>
                          <a:pt x="87" y="104"/>
                        </a:cubicBezTo>
                      </a:path>
                    </a:pathLst>
                  </a:custGeom>
                  <a:solidFill>
                    <a:srgbClr val="C69C6D"/>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2" name="Freeform 311"/>
                  <p:cNvSpPr>
                    <a:spLocks/>
                  </p:cNvSpPr>
                  <p:nvPr/>
                </p:nvSpPr>
                <p:spPr bwMode="gray">
                  <a:xfrm>
                    <a:off x="4852" y="2555"/>
                    <a:ext cx="382" cy="365"/>
                  </a:xfrm>
                  <a:custGeom>
                    <a:avLst/>
                    <a:gdLst/>
                    <a:ahLst/>
                    <a:cxnLst>
                      <a:cxn ang="0">
                        <a:pos x="0" y="233"/>
                      </a:cxn>
                      <a:cxn ang="0">
                        <a:pos x="587" y="74"/>
                      </a:cxn>
                      <a:cxn ang="0">
                        <a:pos x="778" y="169"/>
                      </a:cxn>
                      <a:cxn ang="0">
                        <a:pos x="833" y="700"/>
                      </a:cxn>
                      <a:cxn ang="0">
                        <a:pos x="664" y="896"/>
                      </a:cxn>
                      <a:cxn ang="0">
                        <a:pos x="606" y="647"/>
                      </a:cxn>
                      <a:cxn ang="0">
                        <a:pos x="470" y="354"/>
                      </a:cxn>
                      <a:cxn ang="0">
                        <a:pos x="242" y="349"/>
                      </a:cxn>
                      <a:cxn ang="0">
                        <a:pos x="0" y="233"/>
                      </a:cxn>
                    </a:cxnLst>
                    <a:rect l="0" t="0" r="r" b="b"/>
                    <a:pathLst>
                      <a:path w="939" h="896">
                        <a:moveTo>
                          <a:pt x="0" y="233"/>
                        </a:moveTo>
                        <a:cubicBezTo>
                          <a:pt x="0" y="233"/>
                          <a:pt x="331" y="0"/>
                          <a:pt x="587" y="74"/>
                        </a:cubicBezTo>
                        <a:cubicBezTo>
                          <a:pt x="587" y="74"/>
                          <a:pt x="688" y="139"/>
                          <a:pt x="778" y="169"/>
                        </a:cubicBezTo>
                        <a:cubicBezTo>
                          <a:pt x="778" y="169"/>
                          <a:pt x="939" y="364"/>
                          <a:pt x="833" y="700"/>
                        </a:cubicBezTo>
                        <a:cubicBezTo>
                          <a:pt x="833" y="700"/>
                          <a:pt x="733" y="880"/>
                          <a:pt x="664" y="896"/>
                        </a:cubicBezTo>
                        <a:cubicBezTo>
                          <a:pt x="664" y="896"/>
                          <a:pt x="873" y="560"/>
                          <a:pt x="606" y="647"/>
                        </a:cubicBezTo>
                        <a:cubicBezTo>
                          <a:pt x="606" y="647"/>
                          <a:pt x="624" y="313"/>
                          <a:pt x="470" y="354"/>
                        </a:cubicBezTo>
                        <a:cubicBezTo>
                          <a:pt x="470" y="354"/>
                          <a:pt x="429" y="215"/>
                          <a:pt x="242" y="349"/>
                        </a:cubicBezTo>
                        <a:cubicBezTo>
                          <a:pt x="242" y="349"/>
                          <a:pt x="60" y="463"/>
                          <a:pt x="0" y="233"/>
                        </a:cubicBezTo>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3" name="Freeform 312"/>
                  <p:cNvSpPr>
                    <a:spLocks/>
                  </p:cNvSpPr>
                  <p:nvPr/>
                </p:nvSpPr>
                <p:spPr bwMode="gray">
                  <a:xfrm>
                    <a:off x="4852" y="2694"/>
                    <a:ext cx="198" cy="136"/>
                  </a:xfrm>
                  <a:custGeom>
                    <a:avLst/>
                    <a:gdLst/>
                    <a:ahLst/>
                    <a:cxnLst>
                      <a:cxn ang="0">
                        <a:pos x="37" y="65"/>
                      </a:cxn>
                      <a:cxn ang="0">
                        <a:pos x="222" y="93"/>
                      </a:cxn>
                      <a:cxn ang="0">
                        <a:pos x="488" y="68"/>
                      </a:cxn>
                      <a:cxn ang="0">
                        <a:pos x="22" y="336"/>
                      </a:cxn>
                      <a:cxn ang="0">
                        <a:pos x="37" y="65"/>
                      </a:cxn>
                    </a:cxnLst>
                    <a:rect l="0" t="0" r="r" b="b"/>
                    <a:pathLst>
                      <a:path w="488" h="336">
                        <a:moveTo>
                          <a:pt x="37" y="65"/>
                        </a:moveTo>
                        <a:cubicBezTo>
                          <a:pt x="37" y="65"/>
                          <a:pt x="157" y="124"/>
                          <a:pt x="222" y="93"/>
                        </a:cubicBezTo>
                        <a:cubicBezTo>
                          <a:pt x="288" y="62"/>
                          <a:pt x="488" y="0"/>
                          <a:pt x="488" y="68"/>
                        </a:cubicBezTo>
                        <a:cubicBezTo>
                          <a:pt x="488" y="68"/>
                          <a:pt x="369" y="333"/>
                          <a:pt x="22" y="336"/>
                        </a:cubicBezTo>
                        <a:cubicBezTo>
                          <a:pt x="22" y="336"/>
                          <a:pt x="0" y="239"/>
                          <a:pt x="37" y="65"/>
                        </a:cubicBezTo>
                      </a:path>
                    </a:pathLst>
                  </a:custGeom>
                  <a:gradFill rotWithShape="1">
                    <a:gsLst>
                      <a:gs pos="0">
                        <a:srgbClr val="F8D3B0"/>
                      </a:gs>
                      <a:gs pos="100000">
                        <a:srgbClr val="F8D3B0">
                          <a:gamma/>
                          <a:shade val="46275"/>
                          <a:invGamma/>
                          <a:alpha val="0"/>
                        </a:srgbClr>
                      </a:gs>
                    </a:gsLst>
                    <a:lin ang="27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4" name="Freeform 313"/>
                  <p:cNvSpPr>
                    <a:spLocks/>
                  </p:cNvSpPr>
                  <p:nvPr/>
                </p:nvSpPr>
                <p:spPr bwMode="gray">
                  <a:xfrm>
                    <a:off x="4988" y="2841"/>
                    <a:ext cx="144" cy="195"/>
                  </a:xfrm>
                  <a:custGeom>
                    <a:avLst/>
                    <a:gdLst/>
                    <a:ahLst/>
                    <a:cxnLst>
                      <a:cxn ang="0">
                        <a:pos x="294" y="0"/>
                      </a:cxn>
                      <a:cxn ang="0">
                        <a:pos x="0" y="479"/>
                      </a:cxn>
                      <a:cxn ang="0">
                        <a:pos x="313" y="179"/>
                      </a:cxn>
                      <a:cxn ang="0">
                        <a:pos x="294" y="0"/>
                      </a:cxn>
                    </a:cxnLst>
                    <a:rect l="0" t="0" r="r" b="b"/>
                    <a:pathLst>
                      <a:path w="354" h="479">
                        <a:moveTo>
                          <a:pt x="294" y="0"/>
                        </a:moveTo>
                        <a:cubicBezTo>
                          <a:pt x="294" y="0"/>
                          <a:pt x="235" y="413"/>
                          <a:pt x="0" y="479"/>
                        </a:cubicBezTo>
                        <a:cubicBezTo>
                          <a:pt x="0" y="479"/>
                          <a:pt x="260" y="391"/>
                          <a:pt x="313" y="179"/>
                        </a:cubicBezTo>
                        <a:cubicBezTo>
                          <a:pt x="313" y="179"/>
                          <a:pt x="354" y="45"/>
                          <a:pt x="294" y="0"/>
                        </a:cubicBezTo>
                      </a:path>
                    </a:pathLst>
                  </a:custGeom>
                  <a:gradFill rotWithShape="1">
                    <a:gsLst>
                      <a:gs pos="0">
                        <a:srgbClr val="F8D3B0"/>
                      </a:gs>
                      <a:gs pos="100000">
                        <a:srgbClr val="F8D3B0">
                          <a:gamma/>
                          <a:shade val="46275"/>
                          <a:invGamma/>
                          <a:alpha val="0"/>
                        </a:srgbClr>
                      </a:gs>
                    </a:gsLst>
                    <a:lin ang="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5" name="Freeform 314"/>
                  <p:cNvSpPr>
                    <a:spLocks/>
                  </p:cNvSpPr>
                  <p:nvPr/>
                </p:nvSpPr>
                <p:spPr bwMode="gray">
                  <a:xfrm>
                    <a:off x="5131" y="2619"/>
                    <a:ext cx="51" cy="236"/>
                  </a:xfrm>
                  <a:custGeom>
                    <a:avLst/>
                    <a:gdLst/>
                    <a:ahLst/>
                    <a:cxnLst>
                      <a:cxn ang="0">
                        <a:pos x="0" y="0"/>
                      </a:cxn>
                      <a:cxn ang="0">
                        <a:pos x="93" y="580"/>
                      </a:cxn>
                      <a:cxn ang="0">
                        <a:pos x="0" y="0"/>
                      </a:cxn>
                    </a:cxnLst>
                    <a:rect l="0" t="0" r="r" b="b"/>
                    <a:pathLst>
                      <a:path w="125" h="580">
                        <a:moveTo>
                          <a:pt x="0" y="0"/>
                        </a:moveTo>
                        <a:cubicBezTo>
                          <a:pt x="93" y="580"/>
                          <a:pt x="93" y="580"/>
                          <a:pt x="93" y="580"/>
                        </a:cubicBezTo>
                        <a:cubicBezTo>
                          <a:pt x="125" y="164"/>
                          <a:pt x="0" y="0"/>
                          <a:pt x="0" y="0"/>
                        </a:cubicBezTo>
                      </a:path>
                    </a:pathLst>
                  </a:custGeom>
                  <a:solidFill>
                    <a:srgbClr val="7B7B7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6" name="Freeform 315"/>
                  <p:cNvSpPr>
                    <a:spLocks/>
                  </p:cNvSpPr>
                  <p:nvPr/>
                </p:nvSpPr>
                <p:spPr bwMode="gray">
                  <a:xfrm>
                    <a:off x="5044" y="2652"/>
                    <a:ext cx="73" cy="91"/>
                  </a:xfrm>
                  <a:custGeom>
                    <a:avLst/>
                    <a:gdLst/>
                    <a:ahLst/>
                    <a:cxnLst>
                      <a:cxn ang="0">
                        <a:pos x="126" y="224"/>
                      </a:cxn>
                      <a:cxn ang="0">
                        <a:pos x="0" y="99"/>
                      </a:cxn>
                      <a:cxn ang="0">
                        <a:pos x="126" y="224"/>
                      </a:cxn>
                    </a:cxnLst>
                    <a:rect l="0" t="0" r="r" b="b"/>
                    <a:pathLst>
                      <a:path w="178" h="224">
                        <a:moveTo>
                          <a:pt x="126" y="224"/>
                        </a:moveTo>
                        <a:cubicBezTo>
                          <a:pt x="126" y="224"/>
                          <a:pt x="178" y="0"/>
                          <a:pt x="0" y="99"/>
                        </a:cubicBezTo>
                        <a:cubicBezTo>
                          <a:pt x="0" y="99"/>
                          <a:pt x="139" y="51"/>
                          <a:pt x="126" y="224"/>
                        </a:cubicBezTo>
                      </a:path>
                    </a:pathLst>
                  </a:custGeom>
                  <a:solidFill>
                    <a:srgbClr val="D0D0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7" name="Freeform 316"/>
                  <p:cNvSpPr>
                    <a:spLocks/>
                  </p:cNvSpPr>
                  <p:nvPr/>
                </p:nvSpPr>
                <p:spPr bwMode="gray">
                  <a:xfrm>
                    <a:off x="4919" y="2662"/>
                    <a:ext cx="94" cy="12"/>
                  </a:xfrm>
                  <a:custGeom>
                    <a:avLst/>
                    <a:gdLst/>
                    <a:ahLst/>
                    <a:cxnLst>
                      <a:cxn ang="0">
                        <a:pos x="230" y="28"/>
                      </a:cxn>
                      <a:cxn ang="0">
                        <a:pos x="0" y="21"/>
                      </a:cxn>
                    </a:cxnLst>
                    <a:rect l="0" t="0" r="r" b="b"/>
                    <a:pathLst>
                      <a:path w="230" h="28">
                        <a:moveTo>
                          <a:pt x="230" y="28"/>
                        </a:moveTo>
                        <a:cubicBezTo>
                          <a:pt x="179" y="8"/>
                          <a:pt x="97" y="0"/>
                          <a:pt x="0" y="21"/>
                        </a:cubicBezTo>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8" name="Freeform 317"/>
                  <p:cNvSpPr>
                    <a:spLocks/>
                  </p:cNvSpPr>
                  <p:nvPr/>
                </p:nvSpPr>
                <p:spPr bwMode="gray">
                  <a:xfrm>
                    <a:off x="5036" y="2994"/>
                    <a:ext cx="200" cy="168"/>
                  </a:xfrm>
                  <a:custGeom>
                    <a:avLst/>
                    <a:gdLst/>
                    <a:ahLst/>
                    <a:cxnLst>
                      <a:cxn ang="0">
                        <a:pos x="0" y="188"/>
                      </a:cxn>
                      <a:cxn ang="0">
                        <a:pos x="61" y="221"/>
                      </a:cxn>
                      <a:cxn ang="0">
                        <a:pos x="290" y="412"/>
                      </a:cxn>
                      <a:cxn ang="0">
                        <a:pos x="314" y="52"/>
                      </a:cxn>
                      <a:cxn ang="0">
                        <a:pos x="262" y="0"/>
                      </a:cxn>
                      <a:cxn ang="0">
                        <a:pos x="0" y="188"/>
                      </a:cxn>
                    </a:cxnLst>
                    <a:rect l="0" t="0" r="r" b="b"/>
                    <a:pathLst>
                      <a:path w="494" h="412">
                        <a:moveTo>
                          <a:pt x="0" y="188"/>
                        </a:moveTo>
                        <a:cubicBezTo>
                          <a:pt x="61" y="221"/>
                          <a:pt x="61" y="221"/>
                          <a:pt x="61" y="221"/>
                        </a:cubicBezTo>
                        <a:cubicBezTo>
                          <a:pt x="61" y="221"/>
                          <a:pt x="202" y="288"/>
                          <a:pt x="290" y="412"/>
                        </a:cubicBezTo>
                        <a:cubicBezTo>
                          <a:pt x="290" y="412"/>
                          <a:pt x="494" y="292"/>
                          <a:pt x="314" y="52"/>
                        </a:cubicBezTo>
                        <a:cubicBezTo>
                          <a:pt x="262" y="0"/>
                          <a:pt x="262" y="0"/>
                          <a:pt x="262" y="0"/>
                        </a:cubicBezTo>
                        <a:cubicBezTo>
                          <a:pt x="262" y="0"/>
                          <a:pt x="244" y="156"/>
                          <a:pt x="0" y="188"/>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9" name="Freeform 318"/>
                  <p:cNvSpPr>
                    <a:spLocks/>
                  </p:cNvSpPr>
                  <p:nvPr/>
                </p:nvSpPr>
                <p:spPr bwMode="gray">
                  <a:xfrm>
                    <a:off x="5036" y="2997"/>
                    <a:ext cx="118" cy="155"/>
                  </a:xfrm>
                  <a:custGeom>
                    <a:avLst/>
                    <a:gdLst/>
                    <a:ahLst/>
                    <a:cxnLst>
                      <a:cxn ang="0">
                        <a:pos x="265" y="0"/>
                      </a:cxn>
                      <a:cxn ang="0">
                        <a:pos x="290" y="381"/>
                      </a:cxn>
                      <a:cxn ang="0">
                        <a:pos x="0" y="181"/>
                      </a:cxn>
                      <a:cxn ang="0">
                        <a:pos x="265" y="0"/>
                      </a:cxn>
                    </a:cxnLst>
                    <a:rect l="0" t="0" r="r" b="b"/>
                    <a:pathLst>
                      <a:path w="290" h="381">
                        <a:moveTo>
                          <a:pt x="265" y="0"/>
                        </a:moveTo>
                        <a:cubicBezTo>
                          <a:pt x="265" y="0"/>
                          <a:pt x="215" y="287"/>
                          <a:pt x="290" y="381"/>
                        </a:cubicBezTo>
                        <a:cubicBezTo>
                          <a:pt x="290" y="381"/>
                          <a:pt x="125" y="206"/>
                          <a:pt x="0" y="181"/>
                        </a:cubicBezTo>
                        <a:cubicBezTo>
                          <a:pt x="0" y="181"/>
                          <a:pt x="213" y="191"/>
                          <a:pt x="265"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0" name="Freeform 319"/>
                  <p:cNvSpPr>
                    <a:spLocks/>
                  </p:cNvSpPr>
                  <p:nvPr/>
                </p:nvSpPr>
                <p:spPr bwMode="gray">
                  <a:xfrm>
                    <a:off x="4950" y="3071"/>
                    <a:ext cx="122" cy="94"/>
                  </a:xfrm>
                  <a:custGeom>
                    <a:avLst/>
                    <a:gdLst/>
                    <a:ahLst/>
                    <a:cxnLst>
                      <a:cxn ang="0">
                        <a:pos x="6" y="52"/>
                      </a:cxn>
                      <a:cxn ang="0">
                        <a:pos x="148" y="47"/>
                      </a:cxn>
                      <a:cxn ang="0">
                        <a:pos x="157" y="192"/>
                      </a:cxn>
                      <a:cxn ang="0">
                        <a:pos x="226" y="231"/>
                      </a:cxn>
                      <a:cxn ang="0">
                        <a:pos x="272" y="201"/>
                      </a:cxn>
                      <a:cxn ang="0">
                        <a:pos x="299" y="59"/>
                      </a:cxn>
                      <a:cxn ang="0">
                        <a:pos x="204" y="0"/>
                      </a:cxn>
                      <a:cxn ang="0">
                        <a:pos x="86" y="15"/>
                      </a:cxn>
                      <a:cxn ang="0">
                        <a:pos x="6" y="52"/>
                      </a:cxn>
                    </a:cxnLst>
                    <a:rect l="0" t="0" r="r" b="b"/>
                    <a:pathLst>
                      <a:path w="299" h="231">
                        <a:moveTo>
                          <a:pt x="6" y="52"/>
                        </a:moveTo>
                        <a:cubicBezTo>
                          <a:pt x="6" y="52"/>
                          <a:pt x="125" y="82"/>
                          <a:pt x="148" y="47"/>
                        </a:cubicBezTo>
                        <a:cubicBezTo>
                          <a:pt x="171" y="11"/>
                          <a:pt x="262" y="96"/>
                          <a:pt x="157" y="192"/>
                        </a:cubicBezTo>
                        <a:cubicBezTo>
                          <a:pt x="157" y="192"/>
                          <a:pt x="221" y="217"/>
                          <a:pt x="226" y="231"/>
                        </a:cubicBezTo>
                        <a:cubicBezTo>
                          <a:pt x="272" y="201"/>
                          <a:pt x="272" y="201"/>
                          <a:pt x="272" y="201"/>
                        </a:cubicBezTo>
                        <a:cubicBezTo>
                          <a:pt x="299" y="59"/>
                          <a:pt x="299" y="59"/>
                          <a:pt x="299" y="59"/>
                        </a:cubicBezTo>
                        <a:cubicBezTo>
                          <a:pt x="299" y="59"/>
                          <a:pt x="296" y="40"/>
                          <a:pt x="204" y="0"/>
                        </a:cubicBezTo>
                        <a:cubicBezTo>
                          <a:pt x="204" y="0"/>
                          <a:pt x="98" y="9"/>
                          <a:pt x="86" y="15"/>
                        </a:cubicBezTo>
                        <a:cubicBezTo>
                          <a:pt x="86" y="15"/>
                          <a:pt x="0" y="32"/>
                          <a:pt x="6" y="52"/>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1" name="Freeform 320"/>
                  <p:cNvSpPr>
                    <a:spLocks/>
                  </p:cNvSpPr>
                  <p:nvPr/>
                </p:nvSpPr>
                <p:spPr bwMode="gray">
                  <a:xfrm>
                    <a:off x="4970" y="3091"/>
                    <a:ext cx="32" cy="68"/>
                  </a:xfrm>
                  <a:custGeom>
                    <a:avLst/>
                    <a:gdLst/>
                    <a:ahLst/>
                    <a:cxnLst>
                      <a:cxn ang="0">
                        <a:pos x="16" y="0"/>
                      </a:cxn>
                      <a:cxn ang="0">
                        <a:pos x="50" y="116"/>
                      </a:cxn>
                      <a:cxn ang="0">
                        <a:pos x="0" y="130"/>
                      </a:cxn>
                      <a:cxn ang="0">
                        <a:pos x="16" y="0"/>
                      </a:cxn>
                    </a:cxnLst>
                    <a:rect l="0" t="0" r="r" b="b"/>
                    <a:pathLst>
                      <a:path w="80" h="167">
                        <a:moveTo>
                          <a:pt x="16" y="0"/>
                        </a:moveTo>
                        <a:cubicBezTo>
                          <a:pt x="16" y="0"/>
                          <a:pt x="80" y="64"/>
                          <a:pt x="50" y="116"/>
                        </a:cubicBezTo>
                        <a:cubicBezTo>
                          <a:pt x="20" y="167"/>
                          <a:pt x="0" y="130"/>
                          <a:pt x="0" y="130"/>
                        </a:cubicBezTo>
                        <a:cubicBezTo>
                          <a:pt x="0" y="130"/>
                          <a:pt x="50" y="130"/>
                          <a:pt x="16"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2" name="Freeform 321"/>
                  <p:cNvSpPr>
                    <a:spLocks/>
                  </p:cNvSpPr>
                  <p:nvPr/>
                </p:nvSpPr>
                <p:spPr bwMode="gray">
                  <a:xfrm>
                    <a:off x="5031" y="3163"/>
                    <a:ext cx="21" cy="32"/>
                  </a:xfrm>
                  <a:custGeom>
                    <a:avLst/>
                    <a:gdLst/>
                    <a:ahLst/>
                    <a:cxnLst>
                      <a:cxn ang="0">
                        <a:pos x="0" y="0"/>
                      </a:cxn>
                      <a:cxn ang="0">
                        <a:pos x="50" y="62"/>
                      </a:cxn>
                      <a:cxn ang="0">
                        <a:pos x="38" y="59"/>
                      </a:cxn>
                      <a:cxn ang="0">
                        <a:pos x="37" y="64"/>
                      </a:cxn>
                      <a:cxn ang="0">
                        <a:pos x="0" y="0"/>
                      </a:cxn>
                    </a:cxnLst>
                    <a:rect l="0" t="0" r="r" b="b"/>
                    <a:pathLst>
                      <a:path w="51" h="78">
                        <a:moveTo>
                          <a:pt x="0" y="0"/>
                        </a:moveTo>
                        <a:cubicBezTo>
                          <a:pt x="0" y="0"/>
                          <a:pt x="51" y="25"/>
                          <a:pt x="50" y="62"/>
                        </a:cubicBezTo>
                        <a:cubicBezTo>
                          <a:pt x="50" y="62"/>
                          <a:pt x="41" y="54"/>
                          <a:pt x="38" y="59"/>
                        </a:cubicBezTo>
                        <a:cubicBezTo>
                          <a:pt x="37" y="60"/>
                          <a:pt x="37" y="61"/>
                          <a:pt x="37" y="64"/>
                        </a:cubicBezTo>
                        <a:cubicBezTo>
                          <a:pt x="37" y="78"/>
                          <a:pt x="37" y="28"/>
                          <a:pt x="0"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3" name="Freeform 322"/>
                  <p:cNvSpPr>
                    <a:spLocks noEditPoints="1"/>
                  </p:cNvSpPr>
                  <p:nvPr/>
                </p:nvSpPr>
                <p:spPr bwMode="gray">
                  <a:xfrm>
                    <a:off x="4860" y="3146"/>
                    <a:ext cx="165" cy="312"/>
                  </a:xfrm>
                  <a:custGeom>
                    <a:avLst/>
                    <a:gdLst/>
                    <a:ahLst/>
                    <a:cxnLst>
                      <a:cxn ang="0">
                        <a:pos x="390" y="29"/>
                      </a:cxn>
                      <a:cxn ang="0">
                        <a:pos x="396" y="32"/>
                      </a:cxn>
                      <a:cxn ang="0">
                        <a:pos x="390" y="29"/>
                      </a:cxn>
                      <a:cxn ang="0">
                        <a:pos x="390" y="29"/>
                      </a:cxn>
                      <a:cxn ang="0">
                        <a:pos x="362" y="16"/>
                      </a:cxn>
                      <a:cxn ang="0">
                        <a:pos x="259" y="43"/>
                      </a:cxn>
                      <a:cxn ang="0">
                        <a:pos x="0" y="766"/>
                      </a:cxn>
                      <a:cxn ang="0">
                        <a:pos x="19" y="759"/>
                      </a:cxn>
                      <a:cxn ang="0">
                        <a:pos x="296" y="223"/>
                      </a:cxn>
                      <a:cxn ang="0">
                        <a:pos x="342" y="31"/>
                      </a:cxn>
                      <a:cxn ang="0">
                        <a:pos x="331" y="25"/>
                      </a:cxn>
                      <a:cxn ang="0">
                        <a:pos x="390" y="29"/>
                      </a:cxn>
                    </a:cxnLst>
                    <a:rect l="0" t="0" r="r" b="b"/>
                    <a:pathLst>
                      <a:path w="406" h="766">
                        <a:moveTo>
                          <a:pt x="390" y="29"/>
                        </a:moveTo>
                        <a:cubicBezTo>
                          <a:pt x="396" y="32"/>
                          <a:pt x="396" y="32"/>
                          <a:pt x="396" y="32"/>
                        </a:cubicBezTo>
                        <a:cubicBezTo>
                          <a:pt x="396" y="32"/>
                          <a:pt x="394" y="31"/>
                          <a:pt x="390" y="29"/>
                        </a:cubicBezTo>
                        <a:close/>
                        <a:moveTo>
                          <a:pt x="390" y="29"/>
                        </a:moveTo>
                        <a:cubicBezTo>
                          <a:pt x="362" y="16"/>
                          <a:pt x="362" y="16"/>
                          <a:pt x="362" y="16"/>
                        </a:cubicBezTo>
                        <a:cubicBezTo>
                          <a:pt x="302" y="0"/>
                          <a:pt x="259" y="43"/>
                          <a:pt x="259" y="43"/>
                        </a:cubicBezTo>
                        <a:cubicBezTo>
                          <a:pt x="206" y="103"/>
                          <a:pt x="0" y="766"/>
                          <a:pt x="0" y="766"/>
                        </a:cubicBezTo>
                        <a:cubicBezTo>
                          <a:pt x="19" y="759"/>
                          <a:pt x="19" y="759"/>
                          <a:pt x="19" y="759"/>
                        </a:cubicBezTo>
                        <a:cubicBezTo>
                          <a:pt x="19" y="759"/>
                          <a:pt x="187" y="372"/>
                          <a:pt x="296" y="223"/>
                        </a:cubicBezTo>
                        <a:cubicBezTo>
                          <a:pt x="406" y="74"/>
                          <a:pt x="342" y="31"/>
                          <a:pt x="342" y="31"/>
                        </a:cubicBezTo>
                        <a:cubicBezTo>
                          <a:pt x="339" y="28"/>
                          <a:pt x="335" y="26"/>
                          <a:pt x="331" y="25"/>
                        </a:cubicBezTo>
                        <a:cubicBezTo>
                          <a:pt x="363" y="22"/>
                          <a:pt x="381" y="26"/>
                          <a:pt x="390" y="29"/>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4" name="Freeform 323"/>
                  <p:cNvSpPr>
                    <a:spLocks/>
                  </p:cNvSpPr>
                  <p:nvPr/>
                </p:nvSpPr>
                <p:spPr bwMode="gray">
                  <a:xfrm>
                    <a:off x="5005" y="3328"/>
                    <a:ext cx="51" cy="150"/>
                  </a:xfrm>
                  <a:custGeom>
                    <a:avLst/>
                    <a:gdLst/>
                    <a:ahLst/>
                    <a:cxnLst>
                      <a:cxn ang="0">
                        <a:pos x="125" y="0"/>
                      </a:cxn>
                      <a:cxn ang="0">
                        <a:pos x="0" y="357"/>
                      </a:cxn>
                      <a:cxn ang="0">
                        <a:pos x="77" y="362"/>
                      </a:cxn>
                      <a:cxn ang="0">
                        <a:pos x="125" y="0"/>
                      </a:cxn>
                    </a:cxnLst>
                    <a:rect l="0" t="0" r="r" b="b"/>
                    <a:pathLst>
                      <a:path w="125" h="368">
                        <a:moveTo>
                          <a:pt x="125" y="0"/>
                        </a:moveTo>
                        <a:cubicBezTo>
                          <a:pt x="125" y="0"/>
                          <a:pt x="77" y="362"/>
                          <a:pt x="0" y="357"/>
                        </a:cubicBezTo>
                        <a:cubicBezTo>
                          <a:pt x="0" y="357"/>
                          <a:pt x="16" y="368"/>
                          <a:pt x="77" y="362"/>
                        </a:cubicBezTo>
                        <a:cubicBezTo>
                          <a:pt x="77" y="362"/>
                          <a:pt x="122" y="19"/>
                          <a:pt x="125"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5" name="Freeform 324"/>
                  <p:cNvSpPr>
                    <a:spLocks/>
                  </p:cNvSpPr>
                  <p:nvPr/>
                </p:nvSpPr>
                <p:spPr bwMode="gray">
                  <a:xfrm>
                    <a:off x="4919" y="2825"/>
                    <a:ext cx="268" cy="248"/>
                  </a:xfrm>
                  <a:custGeom>
                    <a:avLst/>
                    <a:gdLst/>
                    <a:ahLst/>
                    <a:cxnLst>
                      <a:cxn ang="0">
                        <a:pos x="452" y="43"/>
                      </a:cxn>
                      <a:cxn ang="0">
                        <a:pos x="506" y="2"/>
                      </a:cxn>
                      <a:cxn ang="0">
                        <a:pos x="592" y="0"/>
                      </a:cxn>
                      <a:cxn ang="0">
                        <a:pos x="631" y="49"/>
                      </a:cxn>
                      <a:cxn ang="0">
                        <a:pos x="631" y="58"/>
                      </a:cxn>
                      <a:cxn ang="0">
                        <a:pos x="555" y="225"/>
                      </a:cxn>
                      <a:cxn ang="0">
                        <a:pos x="340" y="515"/>
                      </a:cxn>
                      <a:cxn ang="0">
                        <a:pos x="80" y="610"/>
                      </a:cxn>
                      <a:cxn ang="0">
                        <a:pos x="11" y="563"/>
                      </a:cxn>
                      <a:cxn ang="0">
                        <a:pos x="0" y="529"/>
                      </a:cxn>
                      <a:cxn ang="0">
                        <a:pos x="2" y="413"/>
                      </a:cxn>
                      <a:cxn ang="0">
                        <a:pos x="31" y="363"/>
                      </a:cxn>
                      <a:cxn ang="0">
                        <a:pos x="357" y="170"/>
                      </a:cxn>
                      <a:cxn ang="0">
                        <a:pos x="460" y="100"/>
                      </a:cxn>
                      <a:cxn ang="0">
                        <a:pos x="452" y="43"/>
                      </a:cxn>
                    </a:cxnLst>
                    <a:rect l="0" t="0" r="r" b="b"/>
                    <a:pathLst>
                      <a:path w="658" h="610">
                        <a:moveTo>
                          <a:pt x="452" y="43"/>
                        </a:moveTo>
                        <a:cubicBezTo>
                          <a:pt x="452" y="43"/>
                          <a:pt x="468" y="3"/>
                          <a:pt x="506" y="2"/>
                        </a:cubicBezTo>
                        <a:cubicBezTo>
                          <a:pt x="592" y="0"/>
                          <a:pt x="592" y="0"/>
                          <a:pt x="592" y="0"/>
                        </a:cubicBezTo>
                        <a:cubicBezTo>
                          <a:pt x="592" y="0"/>
                          <a:pt x="611" y="14"/>
                          <a:pt x="631" y="49"/>
                        </a:cubicBezTo>
                        <a:cubicBezTo>
                          <a:pt x="632" y="50"/>
                          <a:pt x="631" y="58"/>
                          <a:pt x="631" y="58"/>
                        </a:cubicBezTo>
                        <a:cubicBezTo>
                          <a:pt x="631" y="58"/>
                          <a:pt x="658" y="152"/>
                          <a:pt x="555" y="225"/>
                        </a:cubicBezTo>
                        <a:cubicBezTo>
                          <a:pt x="555" y="225"/>
                          <a:pt x="357" y="492"/>
                          <a:pt x="340" y="515"/>
                        </a:cubicBezTo>
                        <a:cubicBezTo>
                          <a:pt x="340" y="515"/>
                          <a:pt x="226" y="592"/>
                          <a:pt x="80" y="610"/>
                        </a:cubicBezTo>
                        <a:cubicBezTo>
                          <a:pt x="11" y="563"/>
                          <a:pt x="11" y="563"/>
                          <a:pt x="11" y="563"/>
                        </a:cubicBezTo>
                        <a:cubicBezTo>
                          <a:pt x="11" y="563"/>
                          <a:pt x="0" y="557"/>
                          <a:pt x="0" y="529"/>
                        </a:cubicBezTo>
                        <a:cubicBezTo>
                          <a:pt x="2" y="413"/>
                          <a:pt x="2" y="413"/>
                          <a:pt x="2" y="413"/>
                        </a:cubicBezTo>
                        <a:cubicBezTo>
                          <a:pt x="2" y="413"/>
                          <a:pt x="5" y="373"/>
                          <a:pt x="31" y="363"/>
                        </a:cubicBezTo>
                        <a:cubicBezTo>
                          <a:pt x="31" y="363"/>
                          <a:pt x="293" y="257"/>
                          <a:pt x="357" y="170"/>
                        </a:cubicBezTo>
                        <a:cubicBezTo>
                          <a:pt x="460" y="100"/>
                          <a:pt x="460" y="100"/>
                          <a:pt x="460" y="100"/>
                        </a:cubicBezTo>
                        <a:lnTo>
                          <a:pt x="452" y="43"/>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6" name="Freeform 325"/>
                  <p:cNvSpPr>
                    <a:spLocks/>
                  </p:cNvSpPr>
                  <p:nvPr/>
                </p:nvSpPr>
                <p:spPr bwMode="gray">
                  <a:xfrm>
                    <a:off x="4918" y="2825"/>
                    <a:ext cx="244" cy="248"/>
                  </a:xfrm>
                  <a:custGeom>
                    <a:avLst/>
                    <a:gdLst/>
                    <a:ahLst/>
                    <a:cxnLst>
                      <a:cxn ang="0">
                        <a:pos x="602" y="40"/>
                      </a:cxn>
                      <a:cxn ang="0">
                        <a:pos x="114" y="426"/>
                      </a:cxn>
                      <a:cxn ang="0">
                        <a:pos x="82" y="425"/>
                      </a:cxn>
                      <a:cxn ang="0">
                        <a:pos x="84" y="610"/>
                      </a:cxn>
                      <a:cxn ang="0">
                        <a:pos x="15" y="563"/>
                      </a:cxn>
                      <a:cxn ang="0">
                        <a:pos x="4" y="529"/>
                      </a:cxn>
                      <a:cxn ang="0">
                        <a:pos x="4" y="398"/>
                      </a:cxn>
                      <a:cxn ang="0">
                        <a:pos x="54" y="353"/>
                      </a:cxn>
                      <a:cxn ang="0">
                        <a:pos x="465" y="108"/>
                      </a:cxn>
                      <a:cxn ang="0">
                        <a:pos x="456" y="42"/>
                      </a:cxn>
                      <a:cxn ang="0">
                        <a:pos x="507" y="1"/>
                      </a:cxn>
                      <a:cxn ang="0">
                        <a:pos x="596" y="0"/>
                      </a:cxn>
                      <a:cxn ang="0">
                        <a:pos x="602" y="40"/>
                      </a:cxn>
                    </a:cxnLst>
                    <a:rect l="0" t="0" r="r" b="b"/>
                    <a:pathLst>
                      <a:path w="602" h="610">
                        <a:moveTo>
                          <a:pt x="602" y="40"/>
                        </a:moveTo>
                        <a:cubicBezTo>
                          <a:pt x="602" y="40"/>
                          <a:pt x="329" y="366"/>
                          <a:pt x="114" y="426"/>
                        </a:cubicBezTo>
                        <a:cubicBezTo>
                          <a:pt x="82" y="425"/>
                          <a:pt x="82" y="425"/>
                          <a:pt x="82" y="425"/>
                        </a:cubicBezTo>
                        <a:cubicBezTo>
                          <a:pt x="84" y="610"/>
                          <a:pt x="84" y="610"/>
                          <a:pt x="84" y="610"/>
                        </a:cubicBezTo>
                        <a:cubicBezTo>
                          <a:pt x="15" y="563"/>
                          <a:pt x="15" y="563"/>
                          <a:pt x="15" y="563"/>
                        </a:cubicBezTo>
                        <a:cubicBezTo>
                          <a:pt x="15" y="563"/>
                          <a:pt x="0" y="554"/>
                          <a:pt x="4" y="529"/>
                        </a:cubicBezTo>
                        <a:cubicBezTo>
                          <a:pt x="4" y="398"/>
                          <a:pt x="4" y="398"/>
                          <a:pt x="4" y="398"/>
                        </a:cubicBezTo>
                        <a:cubicBezTo>
                          <a:pt x="4" y="398"/>
                          <a:pt x="3" y="374"/>
                          <a:pt x="54" y="353"/>
                        </a:cubicBezTo>
                        <a:cubicBezTo>
                          <a:pt x="54" y="353"/>
                          <a:pt x="292" y="265"/>
                          <a:pt x="465" y="108"/>
                        </a:cubicBezTo>
                        <a:cubicBezTo>
                          <a:pt x="456" y="42"/>
                          <a:pt x="456" y="42"/>
                          <a:pt x="456" y="42"/>
                        </a:cubicBezTo>
                        <a:cubicBezTo>
                          <a:pt x="456" y="42"/>
                          <a:pt x="475" y="3"/>
                          <a:pt x="507" y="1"/>
                        </a:cubicBezTo>
                        <a:cubicBezTo>
                          <a:pt x="596" y="0"/>
                          <a:pt x="596" y="0"/>
                          <a:pt x="596" y="0"/>
                        </a:cubicBezTo>
                        <a:lnTo>
                          <a:pt x="602" y="4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7" name="Freeform 326"/>
                  <p:cNvSpPr>
                    <a:spLocks/>
                  </p:cNvSpPr>
                  <p:nvPr/>
                </p:nvSpPr>
                <p:spPr bwMode="gray">
                  <a:xfrm>
                    <a:off x="4949" y="2825"/>
                    <a:ext cx="227" cy="183"/>
                  </a:xfrm>
                  <a:custGeom>
                    <a:avLst/>
                    <a:gdLst/>
                    <a:ahLst/>
                    <a:cxnLst>
                      <a:cxn ang="0">
                        <a:pos x="519" y="0"/>
                      </a:cxn>
                      <a:cxn ang="0">
                        <a:pos x="558" y="49"/>
                      </a:cxn>
                      <a:cxn ang="0">
                        <a:pos x="15" y="449"/>
                      </a:cxn>
                      <a:cxn ang="0">
                        <a:pos x="14" y="429"/>
                      </a:cxn>
                      <a:cxn ang="0">
                        <a:pos x="0" y="415"/>
                      </a:cxn>
                      <a:cxn ang="0">
                        <a:pos x="519" y="0"/>
                      </a:cxn>
                    </a:cxnLst>
                    <a:rect l="0" t="0" r="r" b="b"/>
                    <a:pathLst>
                      <a:path w="558" h="449">
                        <a:moveTo>
                          <a:pt x="519" y="0"/>
                        </a:moveTo>
                        <a:cubicBezTo>
                          <a:pt x="519" y="0"/>
                          <a:pt x="558" y="35"/>
                          <a:pt x="558" y="49"/>
                        </a:cubicBezTo>
                        <a:cubicBezTo>
                          <a:pt x="558" y="49"/>
                          <a:pt x="420" y="321"/>
                          <a:pt x="15" y="449"/>
                        </a:cubicBezTo>
                        <a:cubicBezTo>
                          <a:pt x="14" y="429"/>
                          <a:pt x="14" y="429"/>
                          <a:pt x="14" y="429"/>
                        </a:cubicBezTo>
                        <a:cubicBezTo>
                          <a:pt x="0" y="415"/>
                          <a:pt x="0" y="415"/>
                          <a:pt x="0" y="415"/>
                        </a:cubicBezTo>
                        <a:cubicBezTo>
                          <a:pt x="0" y="415"/>
                          <a:pt x="391" y="233"/>
                          <a:pt x="519"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8" name="Freeform 327"/>
                  <p:cNvSpPr>
                    <a:spLocks/>
                  </p:cNvSpPr>
                  <p:nvPr/>
                </p:nvSpPr>
                <p:spPr bwMode="gray">
                  <a:xfrm>
                    <a:off x="5150" y="2849"/>
                    <a:ext cx="41" cy="111"/>
                  </a:xfrm>
                  <a:custGeom>
                    <a:avLst/>
                    <a:gdLst/>
                    <a:ahLst/>
                    <a:cxnLst>
                      <a:cxn ang="0">
                        <a:pos x="66" y="21"/>
                      </a:cxn>
                      <a:cxn ang="0">
                        <a:pos x="98" y="67"/>
                      </a:cxn>
                      <a:cxn ang="0">
                        <a:pos x="101" y="195"/>
                      </a:cxn>
                      <a:cxn ang="0">
                        <a:pos x="61" y="273"/>
                      </a:cxn>
                      <a:cxn ang="0">
                        <a:pos x="23" y="169"/>
                      </a:cxn>
                      <a:cxn ang="0">
                        <a:pos x="66" y="21"/>
                      </a:cxn>
                    </a:cxnLst>
                    <a:rect l="0" t="0" r="r" b="b"/>
                    <a:pathLst>
                      <a:path w="101" h="273">
                        <a:moveTo>
                          <a:pt x="66" y="21"/>
                        </a:moveTo>
                        <a:cubicBezTo>
                          <a:pt x="66" y="21"/>
                          <a:pt x="98" y="58"/>
                          <a:pt x="98" y="67"/>
                        </a:cubicBezTo>
                        <a:cubicBezTo>
                          <a:pt x="98" y="76"/>
                          <a:pt x="101" y="195"/>
                          <a:pt x="101" y="195"/>
                        </a:cubicBezTo>
                        <a:cubicBezTo>
                          <a:pt x="101" y="195"/>
                          <a:pt x="81" y="250"/>
                          <a:pt x="61" y="273"/>
                        </a:cubicBezTo>
                        <a:cubicBezTo>
                          <a:pt x="61" y="273"/>
                          <a:pt x="66" y="212"/>
                          <a:pt x="23" y="169"/>
                        </a:cubicBezTo>
                        <a:cubicBezTo>
                          <a:pt x="23" y="169"/>
                          <a:pt x="0" y="0"/>
                          <a:pt x="66" y="21"/>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9" name="Freeform 328"/>
                  <p:cNvSpPr>
                    <a:spLocks/>
                  </p:cNvSpPr>
                  <p:nvPr/>
                </p:nvSpPr>
                <p:spPr bwMode="gray">
                  <a:xfrm>
                    <a:off x="5157" y="2856"/>
                    <a:ext cx="35" cy="106"/>
                  </a:xfrm>
                  <a:custGeom>
                    <a:avLst/>
                    <a:gdLst/>
                    <a:ahLst/>
                    <a:cxnLst>
                      <a:cxn ang="0">
                        <a:pos x="49" y="4"/>
                      </a:cxn>
                      <a:cxn ang="0">
                        <a:pos x="48" y="5"/>
                      </a:cxn>
                      <a:cxn ang="0">
                        <a:pos x="53" y="11"/>
                      </a:cxn>
                      <a:cxn ang="0">
                        <a:pos x="70" y="33"/>
                      </a:cxn>
                      <a:cxn ang="0">
                        <a:pos x="77" y="44"/>
                      </a:cxn>
                      <a:cxn ang="0">
                        <a:pos x="79" y="48"/>
                      </a:cxn>
                      <a:cxn ang="0">
                        <a:pos x="79" y="50"/>
                      </a:cxn>
                      <a:cxn ang="0">
                        <a:pos x="82" y="178"/>
                      </a:cxn>
                      <a:cxn ang="0">
                        <a:pos x="84" y="178"/>
                      </a:cxn>
                      <a:cxn ang="0">
                        <a:pos x="82" y="177"/>
                      </a:cxn>
                      <a:cxn ang="0">
                        <a:pos x="82" y="179"/>
                      </a:cxn>
                      <a:cxn ang="0">
                        <a:pos x="67" y="214"/>
                      </a:cxn>
                      <a:cxn ang="0">
                        <a:pos x="42" y="255"/>
                      </a:cxn>
                      <a:cxn ang="0">
                        <a:pos x="44" y="256"/>
                      </a:cxn>
                      <a:cxn ang="0">
                        <a:pos x="46" y="256"/>
                      </a:cxn>
                      <a:cxn ang="0">
                        <a:pos x="46" y="249"/>
                      </a:cxn>
                      <a:cxn ang="0">
                        <a:pos x="7" y="150"/>
                      </a:cxn>
                      <a:cxn ang="0">
                        <a:pos x="6" y="152"/>
                      </a:cxn>
                      <a:cxn ang="0">
                        <a:pos x="8" y="151"/>
                      </a:cxn>
                      <a:cxn ang="0">
                        <a:pos x="7" y="146"/>
                      </a:cxn>
                      <a:cxn ang="0">
                        <a:pos x="4" y="91"/>
                      </a:cxn>
                      <a:cxn ang="0">
                        <a:pos x="11" y="32"/>
                      </a:cxn>
                      <a:cxn ang="0">
                        <a:pos x="22" y="11"/>
                      </a:cxn>
                      <a:cxn ang="0">
                        <a:pos x="39" y="4"/>
                      </a:cxn>
                      <a:cxn ang="0">
                        <a:pos x="49" y="6"/>
                      </a:cxn>
                      <a:cxn ang="0">
                        <a:pos x="49" y="4"/>
                      </a:cxn>
                      <a:cxn ang="0">
                        <a:pos x="48" y="5"/>
                      </a:cxn>
                      <a:cxn ang="0">
                        <a:pos x="49" y="4"/>
                      </a:cxn>
                      <a:cxn ang="0">
                        <a:pos x="50" y="2"/>
                      </a:cxn>
                      <a:cxn ang="0">
                        <a:pos x="39" y="0"/>
                      </a:cxn>
                      <a:cxn ang="0">
                        <a:pos x="19" y="9"/>
                      </a:cxn>
                      <a:cxn ang="0">
                        <a:pos x="4" y="44"/>
                      </a:cxn>
                      <a:cxn ang="0">
                        <a:pos x="0" y="91"/>
                      </a:cxn>
                      <a:cxn ang="0">
                        <a:pos x="4" y="152"/>
                      </a:cxn>
                      <a:cxn ang="0">
                        <a:pos x="4" y="153"/>
                      </a:cxn>
                      <a:cxn ang="0">
                        <a:pos x="5" y="153"/>
                      </a:cxn>
                      <a:cxn ang="0">
                        <a:pos x="42" y="249"/>
                      </a:cxn>
                      <a:cxn ang="0">
                        <a:pos x="42" y="254"/>
                      </a:cxn>
                      <a:cxn ang="0">
                        <a:pos x="42" y="255"/>
                      </a:cxn>
                      <a:cxn ang="0">
                        <a:pos x="42" y="256"/>
                      </a:cxn>
                      <a:cxn ang="0">
                        <a:pos x="41" y="262"/>
                      </a:cxn>
                      <a:cxn ang="0">
                        <a:pos x="45" y="257"/>
                      </a:cxn>
                      <a:cxn ang="0">
                        <a:pos x="73" y="209"/>
                      </a:cxn>
                      <a:cxn ang="0">
                        <a:pos x="86" y="178"/>
                      </a:cxn>
                      <a:cxn ang="0">
                        <a:pos x="86" y="178"/>
                      </a:cxn>
                      <a:cxn ang="0">
                        <a:pos x="86" y="178"/>
                      </a:cxn>
                      <a:cxn ang="0">
                        <a:pos x="86" y="159"/>
                      </a:cxn>
                      <a:cxn ang="0">
                        <a:pos x="83" y="50"/>
                      </a:cxn>
                      <a:cxn ang="0">
                        <a:pos x="82" y="45"/>
                      </a:cxn>
                      <a:cxn ang="0">
                        <a:pos x="64" y="18"/>
                      </a:cxn>
                      <a:cxn ang="0">
                        <a:pos x="51" y="2"/>
                      </a:cxn>
                      <a:cxn ang="0">
                        <a:pos x="51" y="2"/>
                      </a:cxn>
                      <a:cxn ang="0">
                        <a:pos x="50" y="2"/>
                      </a:cxn>
                      <a:cxn ang="0">
                        <a:pos x="49" y="4"/>
                      </a:cxn>
                    </a:cxnLst>
                    <a:rect l="0" t="0" r="r" b="b"/>
                    <a:pathLst>
                      <a:path w="86" h="262">
                        <a:moveTo>
                          <a:pt x="49" y="4"/>
                        </a:moveTo>
                        <a:cubicBezTo>
                          <a:pt x="48" y="5"/>
                          <a:pt x="48" y="5"/>
                          <a:pt x="48" y="5"/>
                        </a:cubicBezTo>
                        <a:cubicBezTo>
                          <a:pt x="48" y="5"/>
                          <a:pt x="50" y="7"/>
                          <a:pt x="53" y="11"/>
                        </a:cubicBezTo>
                        <a:cubicBezTo>
                          <a:pt x="57" y="16"/>
                          <a:pt x="64" y="25"/>
                          <a:pt x="70" y="33"/>
                        </a:cubicBezTo>
                        <a:cubicBezTo>
                          <a:pt x="72" y="37"/>
                          <a:pt x="75" y="40"/>
                          <a:pt x="77" y="44"/>
                        </a:cubicBezTo>
                        <a:cubicBezTo>
                          <a:pt x="78" y="45"/>
                          <a:pt x="78" y="47"/>
                          <a:pt x="79" y="48"/>
                        </a:cubicBezTo>
                        <a:cubicBezTo>
                          <a:pt x="79" y="49"/>
                          <a:pt x="79" y="50"/>
                          <a:pt x="79" y="50"/>
                        </a:cubicBezTo>
                        <a:cubicBezTo>
                          <a:pt x="79" y="59"/>
                          <a:pt x="82" y="178"/>
                          <a:pt x="82" y="178"/>
                        </a:cubicBezTo>
                        <a:cubicBezTo>
                          <a:pt x="84" y="178"/>
                          <a:pt x="84" y="178"/>
                          <a:pt x="84" y="178"/>
                        </a:cubicBezTo>
                        <a:cubicBezTo>
                          <a:pt x="82" y="177"/>
                          <a:pt x="82" y="177"/>
                          <a:pt x="82" y="177"/>
                        </a:cubicBezTo>
                        <a:cubicBezTo>
                          <a:pt x="82" y="177"/>
                          <a:pt x="82" y="178"/>
                          <a:pt x="82" y="179"/>
                        </a:cubicBezTo>
                        <a:cubicBezTo>
                          <a:pt x="79" y="185"/>
                          <a:pt x="74" y="199"/>
                          <a:pt x="67" y="214"/>
                        </a:cubicBezTo>
                        <a:cubicBezTo>
                          <a:pt x="60" y="229"/>
                          <a:pt x="51" y="245"/>
                          <a:pt x="42" y="255"/>
                        </a:cubicBezTo>
                        <a:cubicBezTo>
                          <a:pt x="44" y="256"/>
                          <a:pt x="44" y="256"/>
                          <a:pt x="44" y="256"/>
                        </a:cubicBezTo>
                        <a:cubicBezTo>
                          <a:pt x="46" y="256"/>
                          <a:pt x="46" y="256"/>
                          <a:pt x="46" y="256"/>
                        </a:cubicBezTo>
                        <a:cubicBezTo>
                          <a:pt x="46" y="256"/>
                          <a:pt x="46" y="253"/>
                          <a:pt x="46" y="249"/>
                        </a:cubicBezTo>
                        <a:cubicBezTo>
                          <a:pt x="46" y="231"/>
                          <a:pt x="42" y="185"/>
                          <a:pt x="7" y="150"/>
                        </a:cubicBezTo>
                        <a:cubicBezTo>
                          <a:pt x="6" y="152"/>
                          <a:pt x="6" y="152"/>
                          <a:pt x="6" y="152"/>
                        </a:cubicBezTo>
                        <a:cubicBezTo>
                          <a:pt x="8" y="151"/>
                          <a:pt x="8" y="151"/>
                          <a:pt x="8" y="151"/>
                        </a:cubicBezTo>
                        <a:cubicBezTo>
                          <a:pt x="8" y="151"/>
                          <a:pt x="8" y="150"/>
                          <a:pt x="7" y="146"/>
                        </a:cubicBezTo>
                        <a:cubicBezTo>
                          <a:pt x="6" y="137"/>
                          <a:pt x="4" y="115"/>
                          <a:pt x="4" y="91"/>
                        </a:cubicBezTo>
                        <a:cubicBezTo>
                          <a:pt x="4" y="71"/>
                          <a:pt x="6" y="48"/>
                          <a:pt x="11" y="32"/>
                        </a:cubicBezTo>
                        <a:cubicBezTo>
                          <a:pt x="14" y="23"/>
                          <a:pt x="17" y="16"/>
                          <a:pt x="22" y="11"/>
                        </a:cubicBezTo>
                        <a:cubicBezTo>
                          <a:pt x="26" y="7"/>
                          <a:pt x="32" y="4"/>
                          <a:pt x="39" y="4"/>
                        </a:cubicBezTo>
                        <a:cubicBezTo>
                          <a:pt x="42" y="4"/>
                          <a:pt x="45" y="4"/>
                          <a:pt x="49" y="6"/>
                        </a:cubicBezTo>
                        <a:cubicBezTo>
                          <a:pt x="49" y="4"/>
                          <a:pt x="49" y="4"/>
                          <a:pt x="49" y="4"/>
                        </a:cubicBezTo>
                        <a:cubicBezTo>
                          <a:pt x="48" y="5"/>
                          <a:pt x="48" y="5"/>
                          <a:pt x="48" y="5"/>
                        </a:cubicBezTo>
                        <a:cubicBezTo>
                          <a:pt x="49" y="4"/>
                          <a:pt x="49" y="4"/>
                          <a:pt x="49" y="4"/>
                        </a:cubicBezTo>
                        <a:cubicBezTo>
                          <a:pt x="50" y="2"/>
                          <a:pt x="50" y="2"/>
                          <a:pt x="50" y="2"/>
                        </a:cubicBezTo>
                        <a:cubicBezTo>
                          <a:pt x="46" y="1"/>
                          <a:pt x="42" y="0"/>
                          <a:pt x="39" y="0"/>
                        </a:cubicBezTo>
                        <a:cubicBezTo>
                          <a:pt x="31" y="0"/>
                          <a:pt x="24" y="3"/>
                          <a:pt x="19" y="9"/>
                        </a:cubicBezTo>
                        <a:cubicBezTo>
                          <a:pt x="11" y="17"/>
                          <a:pt x="7" y="30"/>
                          <a:pt x="4" y="44"/>
                        </a:cubicBezTo>
                        <a:cubicBezTo>
                          <a:pt x="1" y="59"/>
                          <a:pt x="0" y="76"/>
                          <a:pt x="0" y="91"/>
                        </a:cubicBezTo>
                        <a:cubicBezTo>
                          <a:pt x="0" y="123"/>
                          <a:pt x="4" y="152"/>
                          <a:pt x="4" y="152"/>
                        </a:cubicBezTo>
                        <a:cubicBezTo>
                          <a:pt x="4" y="153"/>
                          <a:pt x="4" y="153"/>
                          <a:pt x="4" y="153"/>
                        </a:cubicBezTo>
                        <a:cubicBezTo>
                          <a:pt x="5" y="153"/>
                          <a:pt x="5" y="153"/>
                          <a:pt x="5" y="153"/>
                        </a:cubicBezTo>
                        <a:cubicBezTo>
                          <a:pt x="38" y="187"/>
                          <a:pt x="42" y="231"/>
                          <a:pt x="42" y="249"/>
                        </a:cubicBezTo>
                        <a:cubicBezTo>
                          <a:pt x="42" y="251"/>
                          <a:pt x="42" y="253"/>
                          <a:pt x="42" y="254"/>
                        </a:cubicBezTo>
                        <a:cubicBezTo>
                          <a:pt x="42" y="255"/>
                          <a:pt x="42" y="255"/>
                          <a:pt x="42" y="255"/>
                        </a:cubicBezTo>
                        <a:cubicBezTo>
                          <a:pt x="42" y="256"/>
                          <a:pt x="42" y="256"/>
                          <a:pt x="42" y="256"/>
                        </a:cubicBezTo>
                        <a:cubicBezTo>
                          <a:pt x="41" y="262"/>
                          <a:pt x="41" y="262"/>
                          <a:pt x="41" y="262"/>
                        </a:cubicBezTo>
                        <a:cubicBezTo>
                          <a:pt x="45" y="257"/>
                          <a:pt x="45" y="257"/>
                          <a:pt x="45" y="257"/>
                        </a:cubicBezTo>
                        <a:cubicBezTo>
                          <a:pt x="56" y="245"/>
                          <a:pt x="66" y="226"/>
                          <a:pt x="73" y="209"/>
                        </a:cubicBezTo>
                        <a:cubicBezTo>
                          <a:pt x="81" y="192"/>
                          <a:pt x="86" y="178"/>
                          <a:pt x="86" y="178"/>
                        </a:cubicBezTo>
                        <a:cubicBezTo>
                          <a:pt x="86" y="178"/>
                          <a:pt x="86" y="178"/>
                          <a:pt x="86" y="178"/>
                        </a:cubicBezTo>
                        <a:cubicBezTo>
                          <a:pt x="86" y="178"/>
                          <a:pt x="86" y="178"/>
                          <a:pt x="86" y="178"/>
                        </a:cubicBezTo>
                        <a:cubicBezTo>
                          <a:pt x="86" y="178"/>
                          <a:pt x="86" y="170"/>
                          <a:pt x="86" y="159"/>
                        </a:cubicBezTo>
                        <a:cubicBezTo>
                          <a:pt x="85" y="125"/>
                          <a:pt x="83" y="57"/>
                          <a:pt x="83" y="50"/>
                        </a:cubicBezTo>
                        <a:cubicBezTo>
                          <a:pt x="83" y="48"/>
                          <a:pt x="83" y="47"/>
                          <a:pt x="82" y="45"/>
                        </a:cubicBezTo>
                        <a:cubicBezTo>
                          <a:pt x="79" y="38"/>
                          <a:pt x="71" y="27"/>
                          <a:pt x="64" y="18"/>
                        </a:cubicBezTo>
                        <a:cubicBezTo>
                          <a:pt x="57" y="10"/>
                          <a:pt x="51" y="2"/>
                          <a:pt x="51" y="2"/>
                        </a:cubicBezTo>
                        <a:cubicBezTo>
                          <a:pt x="51" y="2"/>
                          <a:pt x="51" y="2"/>
                          <a:pt x="51" y="2"/>
                        </a:cubicBezTo>
                        <a:cubicBezTo>
                          <a:pt x="50" y="2"/>
                          <a:pt x="50" y="2"/>
                          <a:pt x="50" y="2"/>
                        </a:cubicBezTo>
                        <a:lnTo>
                          <a:pt x="49" y="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0" name="Freeform 329"/>
                  <p:cNvSpPr>
                    <a:spLocks/>
                  </p:cNvSpPr>
                  <p:nvPr/>
                </p:nvSpPr>
                <p:spPr bwMode="gray">
                  <a:xfrm>
                    <a:off x="5098" y="2851"/>
                    <a:ext cx="58" cy="72"/>
                  </a:xfrm>
                  <a:custGeom>
                    <a:avLst/>
                    <a:gdLst/>
                    <a:ahLst/>
                    <a:cxnLst>
                      <a:cxn ang="0">
                        <a:pos x="142" y="145"/>
                      </a:cxn>
                      <a:cxn ang="0">
                        <a:pos x="18" y="35"/>
                      </a:cxn>
                      <a:cxn ang="0">
                        <a:pos x="0" y="64"/>
                      </a:cxn>
                      <a:cxn ang="0">
                        <a:pos x="142" y="145"/>
                      </a:cxn>
                    </a:cxnLst>
                    <a:rect l="0" t="0" r="r" b="b"/>
                    <a:pathLst>
                      <a:path w="142" h="177">
                        <a:moveTo>
                          <a:pt x="142" y="145"/>
                        </a:moveTo>
                        <a:cubicBezTo>
                          <a:pt x="142" y="145"/>
                          <a:pt x="105" y="0"/>
                          <a:pt x="18" y="35"/>
                        </a:cubicBezTo>
                        <a:cubicBezTo>
                          <a:pt x="0" y="64"/>
                          <a:pt x="0" y="64"/>
                          <a:pt x="0" y="64"/>
                        </a:cubicBezTo>
                        <a:cubicBezTo>
                          <a:pt x="0" y="64"/>
                          <a:pt x="131" y="177"/>
                          <a:pt x="142" y="145"/>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1" name="Freeform 330"/>
                  <p:cNvSpPr>
                    <a:spLocks/>
                  </p:cNvSpPr>
                  <p:nvPr/>
                </p:nvSpPr>
                <p:spPr bwMode="gray">
                  <a:xfrm>
                    <a:off x="5097" y="2863"/>
                    <a:ext cx="59" cy="51"/>
                  </a:xfrm>
                  <a:custGeom>
                    <a:avLst/>
                    <a:gdLst/>
                    <a:ahLst/>
                    <a:cxnLst>
                      <a:cxn ang="0">
                        <a:pos x="144" y="117"/>
                      </a:cxn>
                      <a:cxn ang="0">
                        <a:pos x="146" y="117"/>
                      </a:cxn>
                      <a:cxn ang="0">
                        <a:pos x="122" y="58"/>
                      </a:cxn>
                      <a:cxn ang="0">
                        <a:pos x="91" y="18"/>
                      </a:cxn>
                      <a:cxn ang="0">
                        <a:pos x="46" y="0"/>
                      </a:cxn>
                      <a:cxn ang="0">
                        <a:pos x="19" y="5"/>
                      </a:cxn>
                      <a:cxn ang="0">
                        <a:pos x="18" y="5"/>
                      </a:cxn>
                      <a:cxn ang="0">
                        <a:pos x="0" y="36"/>
                      </a:cxn>
                      <a:cxn ang="0">
                        <a:pos x="1" y="37"/>
                      </a:cxn>
                      <a:cxn ang="0">
                        <a:pos x="55" y="81"/>
                      </a:cxn>
                      <a:cxn ang="0">
                        <a:pos x="99" y="111"/>
                      </a:cxn>
                      <a:cxn ang="0">
                        <a:pos x="119" y="121"/>
                      </a:cxn>
                      <a:cxn ang="0">
                        <a:pos x="135" y="125"/>
                      </a:cxn>
                      <a:cxn ang="0">
                        <a:pos x="142" y="123"/>
                      </a:cxn>
                      <a:cxn ang="0">
                        <a:pos x="146" y="118"/>
                      </a:cxn>
                      <a:cxn ang="0">
                        <a:pos x="146" y="117"/>
                      </a:cxn>
                      <a:cxn ang="0">
                        <a:pos x="146" y="117"/>
                      </a:cxn>
                      <a:cxn ang="0">
                        <a:pos x="144" y="117"/>
                      </a:cxn>
                      <a:cxn ang="0">
                        <a:pos x="142" y="117"/>
                      </a:cxn>
                      <a:cxn ang="0">
                        <a:pos x="140" y="120"/>
                      </a:cxn>
                      <a:cxn ang="0">
                        <a:pos x="135" y="121"/>
                      </a:cxn>
                      <a:cxn ang="0">
                        <a:pos x="121" y="117"/>
                      </a:cxn>
                      <a:cxn ang="0">
                        <a:pos x="47" y="70"/>
                      </a:cxn>
                      <a:cxn ang="0">
                        <a:pos x="16" y="45"/>
                      </a:cxn>
                      <a:cxn ang="0">
                        <a:pos x="7" y="37"/>
                      </a:cxn>
                      <a:cxn ang="0">
                        <a:pos x="3" y="34"/>
                      </a:cxn>
                      <a:cxn ang="0">
                        <a:pos x="2" y="36"/>
                      </a:cxn>
                      <a:cxn ang="0">
                        <a:pos x="4" y="37"/>
                      </a:cxn>
                      <a:cxn ang="0">
                        <a:pos x="21" y="8"/>
                      </a:cxn>
                      <a:cxn ang="0">
                        <a:pos x="20" y="7"/>
                      </a:cxn>
                      <a:cxn ang="0">
                        <a:pos x="20" y="9"/>
                      </a:cxn>
                      <a:cxn ang="0">
                        <a:pos x="46" y="4"/>
                      </a:cxn>
                      <a:cxn ang="0">
                        <a:pos x="89" y="21"/>
                      </a:cxn>
                      <a:cxn ang="0">
                        <a:pos x="129" y="81"/>
                      </a:cxn>
                      <a:cxn ang="0">
                        <a:pos x="139" y="107"/>
                      </a:cxn>
                      <a:cxn ang="0">
                        <a:pos x="142" y="115"/>
                      </a:cxn>
                      <a:cxn ang="0">
                        <a:pos x="142" y="118"/>
                      </a:cxn>
                      <a:cxn ang="0">
                        <a:pos x="144" y="117"/>
                      </a:cxn>
                      <a:cxn ang="0">
                        <a:pos x="142" y="117"/>
                      </a:cxn>
                      <a:cxn ang="0">
                        <a:pos x="144" y="117"/>
                      </a:cxn>
                    </a:cxnLst>
                    <a:rect l="0" t="0" r="r" b="b"/>
                    <a:pathLst>
                      <a:path w="146" h="125">
                        <a:moveTo>
                          <a:pt x="144" y="117"/>
                        </a:moveTo>
                        <a:cubicBezTo>
                          <a:pt x="146" y="117"/>
                          <a:pt x="146" y="117"/>
                          <a:pt x="146" y="117"/>
                        </a:cubicBezTo>
                        <a:cubicBezTo>
                          <a:pt x="146" y="117"/>
                          <a:pt x="139" y="88"/>
                          <a:pt x="122" y="58"/>
                        </a:cubicBezTo>
                        <a:cubicBezTo>
                          <a:pt x="114" y="44"/>
                          <a:pt x="104" y="29"/>
                          <a:pt x="91" y="18"/>
                        </a:cubicBezTo>
                        <a:cubicBezTo>
                          <a:pt x="79" y="7"/>
                          <a:pt x="64" y="0"/>
                          <a:pt x="46" y="0"/>
                        </a:cubicBezTo>
                        <a:cubicBezTo>
                          <a:pt x="37" y="0"/>
                          <a:pt x="28" y="1"/>
                          <a:pt x="19" y="5"/>
                        </a:cubicBezTo>
                        <a:cubicBezTo>
                          <a:pt x="18" y="5"/>
                          <a:pt x="18" y="5"/>
                          <a:pt x="18" y="5"/>
                        </a:cubicBezTo>
                        <a:cubicBezTo>
                          <a:pt x="0" y="36"/>
                          <a:pt x="0" y="36"/>
                          <a:pt x="0" y="36"/>
                        </a:cubicBezTo>
                        <a:cubicBezTo>
                          <a:pt x="1" y="37"/>
                          <a:pt x="1" y="37"/>
                          <a:pt x="1" y="37"/>
                        </a:cubicBezTo>
                        <a:cubicBezTo>
                          <a:pt x="1" y="37"/>
                          <a:pt x="26" y="59"/>
                          <a:pt x="55" y="81"/>
                        </a:cubicBezTo>
                        <a:cubicBezTo>
                          <a:pt x="70" y="92"/>
                          <a:pt x="85" y="103"/>
                          <a:pt x="99" y="111"/>
                        </a:cubicBezTo>
                        <a:cubicBezTo>
                          <a:pt x="107" y="115"/>
                          <a:pt x="113" y="119"/>
                          <a:pt x="119" y="121"/>
                        </a:cubicBezTo>
                        <a:cubicBezTo>
                          <a:pt x="125" y="123"/>
                          <a:pt x="130" y="125"/>
                          <a:pt x="135" y="125"/>
                        </a:cubicBezTo>
                        <a:cubicBezTo>
                          <a:pt x="138" y="125"/>
                          <a:pt x="140" y="124"/>
                          <a:pt x="142" y="123"/>
                        </a:cubicBezTo>
                        <a:cubicBezTo>
                          <a:pt x="144" y="122"/>
                          <a:pt x="145" y="120"/>
                          <a:pt x="146" y="118"/>
                        </a:cubicBezTo>
                        <a:cubicBezTo>
                          <a:pt x="146" y="117"/>
                          <a:pt x="146" y="117"/>
                          <a:pt x="146" y="117"/>
                        </a:cubicBezTo>
                        <a:cubicBezTo>
                          <a:pt x="146" y="117"/>
                          <a:pt x="146" y="117"/>
                          <a:pt x="146" y="117"/>
                        </a:cubicBezTo>
                        <a:cubicBezTo>
                          <a:pt x="144" y="117"/>
                          <a:pt x="144" y="117"/>
                          <a:pt x="144" y="117"/>
                        </a:cubicBezTo>
                        <a:cubicBezTo>
                          <a:pt x="142" y="117"/>
                          <a:pt x="142" y="117"/>
                          <a:pt x="142" y="117"/>
                        </a:cubicBezTo>
                        <a:cubicBezTo>
                          <a:pt x="142" y="118"/>
                          <a:pt x="141" y="119"/>
                          <a:pt x="140" y="120"/>
                        </a:cubicBezTo>
                        <a:cubicBezTo>
                          <a:pt x="139" y="120"/>
                          <a:pt x="137" y="121"/>
                          <a:pt x="135" y="121"/>
                        </a:cubicBezTo>
                        <a:cubicBezTo>
                          <a:pt x="131" y="121"/>
                          <a:pt x="126" y="120"/>
                          <a:pt x="121" y="117"/>
                        </a:cubicBezTo>
                        <a:cubicBezTo>
                          <a:pt x="101" y="109"/>
                          <a:pt x="71" y="88"/>
                          <a:pt x="47" y="70"/>
                        </a:cubicBezTo>
                        <a:cubicBezTo>
                          <a:pt x="35" y="60"/>
                          <a:pt x="24" y="52"/>
                          <a:pt x="16" y="45"/>
                        </a:cubicBezTo>
                        <a:cubicBezTo>
                          <a:pt x="12" y="42"/>
                          <a:pt x="9" y="39"/>
                          <a:pt x="7" y="37"/>
                        </a:cubicBezTo>
                        <a:cubicBezTo>
                          <a:pt x="5" y="35"/>
                          <a:pt x="3" y="34"/>
                          <a:pt x="3" y="34"/>
                        </a:cubicBezTo>
                        <a:cubicBezTo>
                          <a:pt x="2" y="36"/>
                          <a:pt x="2" y="36"/>
                          <a:pt x="2" y="36"/>
                        </a:cubicBezTo>
                        <a:cubicBezTo>
                          <a:pt x="4" y="37"/>
                          <a:pt x="4" y="37"/>
                          <a:pt x="4" y="37"/>
                        </a:cubicBezTo>
                        <a:cubicBezTo>
                          <a:pt x="21" y="8"/>
                          <a:pt x="21" y="8"/>
                          <a:pt x="21" y="8"/>
                        </a:cubicBezTo>
                        <a:cubicBezTo>
                          <a:pt x="20" y="7"/>
                          <a:pt x="20" y="7"/>
                          <a:pt x="20" y="7"/>
                        </a:cubicBezTo>
                        <a:cubicBezTo>
                          <a:pt x="20" y="9"/>
                          <a:pt x="20" y="9"/>
                          <a:pt x="20" y="9"/>
                        </a:cubicBezTo>
                        <a:cubicBezTo>
                          <a:pt x="29" y="5"/>
                          <a:pt x="38" y="4"/>
                          <a:pt x="46" y="4"/>
                        </a:cubicBezTo>
                        <a:cubicBezTo>
                          <a:pt x="62" y="4"/>
                          <a:pt x="77" y="11"/>
                          <a:pt x="89" y="21"/>
                        </a:cubicBezTo>
                        <a:cubicBezTo>
                          <a:pt x="107" y="37"/>
                          <a:pt x="121" y="61"/>
                          <a:pt x="129" y="81"/>
                        </a:cubicBezTo>
                        <a:cubicBezTo>
                          <a:pt x="134" y="91"/>
                          <a:pt x="137" y="101"/>
                          <a:pt x="139" y="107"/>
                        </a:cubicBezTo>
                        <a:cubicBezTo>
                          <a:pt x="140" y="110"/>
                          <a:pt x="141" y="113"/>
                          <a:pt x="142" y="115"/>
                        </a:cubicBezTo>
                        <a:cubicBezTo>
                          <a:pt x="142" y="117"/>
                          <a:pt x="142" y="118"/>
                          <a:pt x="142" y="118"/>
                        </a:cubicBezTo>
                        <a:cubicBezTo>
                          <a:pt x="144" y="117"/>
                          <a:pt x="144" y="117"/>
                          <a:pt x="144" y="117"/>
                        </a:cubicBezTo>
                        <a:cubicBezTo>
                          <a:pt x="142" y="117"/>
                          <a:pt x="142" y="117"/>
                          <a:pt x="142" y="117"/>
                        </a:cubicBezTo>
                        <a:lnTo>
                          <a:pt x="144" y="117"/>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2" name="Freeform 331"/>
                  <p:cNvSpPr>
                    <a:spLocks/>
                  </p:cNvSpPr>
                  <p:nvPr/>
                </p:nvSpPr>
                <p:spPr bwMode="gray">
                  <a:xfrm>
                    <a:off x="5046" y="2860"/>
                    <a:ext cx="112" cy="82"/>
                  </a:xfrm>
                  <a:custGeom>
                    <a:avLst/>
                    <a:gdLst/>
                    <a:ahLst/>
                    <a:cxnLst>
                      <a:cxn ang="0">
                        <a:pos x="276" y="186"/>
                      </a:cxn>
                      <a:cxn ang="0">
                        <a:pos x="117" y="0"/>
                      </a:cxn>
                      <a:cxn ang="0">
                        <a:pos x="0" y="99"/>
                      </a:cxn>
                      <a:cxn ang="0">
                        <a:pos x="90" y="122"/>
                      </a:cxn>
                      <a:cxn ang="0">
                        <a:pos x="206" y="148"/>
                      </a:cxn>
                      <a:cxn ang="0">
                        <a:pos x="276" y="186"/>
                      </a:cxn>
                    </a:cxnLst>
                    <a:rect l="0" t="0" r="r" b="b"/>
                    <a:pathLst>
                      <a:path w="276" h="204">
                        <a:moveTo>
                          <a:pt x="276" y="186"/>
                        </a:moveTo>
                        <a:cubicBezTo>
                          <a:pt x="276" y="186"/>
                          <a:pt x="230" y="18"/>
                          <a:pt x="117" y="0"/>
                        </a:cubicBezTo>
                        <a:cubicBezTo>
                          <a:pt x="117" y="0"/>
                          <a:pt x="9" y="29"/>
                          <a:pt x="0" y="99"/>
                        </a:cubicBezTo>
                        <a:cubicBezTo>
                          <a:pt x="0" y="99"/>
                          <a:pt x="73" y="140"/>
                          <a:pt x="90" y="122"/>
                        </a:cubicBezTo>
                        <a:cubicBezTo>
                          <a:pt x="90" y="122"/>
                          <a:pt x="204" y="131"/>
                          <a:pt x="206" y="148"/>
                        </a:cubicBezTo>
                        <a:cubicBezTo>
                          <a:pt x="209" y="166"/>
                          <a:pt x="276" y="204"/>
                          <a:pt x="276" y="186"/>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3" name="Freeform 332"/>
                  <p:cNvSpPr>
                    <a:spLocks/>
                  </p:cNvSpPr>
                  <p:nvPr/>
                </p:nvSpPr>
                <p:spPr bwMode="gray">
                  <a:xfrm>
                    <a:off x="5045" y="2859"/>
                    <a:ext cx="114" cy="79"/>
                  </a:xfrm>
                  <a:custGeom>
                    <a:avLst/>
                    <a:gdLst/>
                    <a:ahLst/>
                    <a:cxnLst>
                      <a:cxn ang="0">
                        <a:pos x="280" y="188"/>
                      </a:cxn>
                      <a:cxn ang="0">
                        <a:pos x="193" y="37"/>
                      </a:cxn>
                      <a:cxn ang="0">
                        <a:pos x="118" y="0"/>
                      </a:cxn>
                      <a:cxn ang="0">
                        <a:pos x="63" y="24"/>
                      </a:cxn>
                      <a:cxn ang="0">
                        <a:pos x="1" y="101"/>
                      </a:cxn>
                      <a:cxn ang="0">
                        <a:pos x="2" y="103"/>
                      </a:cxn>
                      <a:cxn ang="0">
                        <a:pos x="79" y="131"/>
                      </a:cxn>
                      <a:cxn ang="0">
                        <a:pos x="92" y="124"/>
                      </a:cxn>
                      <a:cxn ang="0">
                        <a:pos x="97" y="127"/>
                      </a:cxn>
                      <a:cxn ang="0">
                        <a:pos x="192" y="142"/>
                      </a:cxn>
                      <a:cxn ang="0">
                        <a:pos x="206" y="149"/>
                      </a:cxn>
                      <a:cxn ang="0">
                        <a:pos x="210" y="157"/>
                      </a:cxn>
                      <a:cxn ang="0">
                        <a:pos x="258" y="191"/>
                      </a:cxn>
                      <a:cxn ang="0">
                        <a:pos x="278" y="193"/>
                      </a:cxn>
                      <a:cxn ang="0">
                        <a:pos x="280" y="188"/>
                      </a:cxn>
                      <a:cxn ang="0">
                        <a:pos x="278" y="188"/>
                      </a:cxn>
                      <a:cxn ang="0">
                        <a:pos x="275" y="190"/>
                      </a:cxn>
                      <a:cxn ang="0">
                        <a:pos x="257" y="186"/>
                      </a:cxn>
                      <a:cxn ang="0">
                        <a:pos x="215" y="158"/>
                      </a:cxn>
                      <a:cxn ang="0">
                        <a:pos x="208" y="146"/>
                      </a:cxn>
                      <a:cxn ang="0">
                        <a:pos x="134" y="127"/>
                      </a:cxn>
                      <a:cxn ang="0">
                        <a:pos x="92" y="122"/>
                      </a:cxn>
                      <a:cxn ang="0">
                        <a:pos x="79" y="127"/>
                      </a:cxn>
                      <a:cxn ang="0">
                        <a:pos x="12" y="104"/>
                      </a:cxn>
                      <a:cxn ang="0">
                        <a:pos x="3" y="99"/>
                      </a:cxn>
                      <a:cxn ang="0">
                        <a:pos x="4" y="101"/>
                      </a:cxn>
                      <a:cxn ang="0">
                        <a:pos x="85" y="17"/>
                      </a:cxn>
                      <a:cxn ang="0">
                        <a:pos x="116" y="5"/>
                      </a:cxn>
                      <a:cxn ang="0">
                        <a:pos x="119" y="2"/>
                      </a:cxn>
                      <a:cxn ang="0">
                        <a:pos x="190" y="40"/>
                      </a:cxn>
                      <a:cxn ang="0">
                        <a:pos x="271" y="173"/>
                      </a:cxn>
                      <a:cxn ang="0">
                        <a:pos x="276" y="188"/>
                      </a:cxn>
                      <a:cxn ang="0">
                        <a:pos x="278" y="188"/>
                      </a:cxn>
                      <a:cxn ang="0">
                        <a:pos x="278" y="188"/>
                      </a:cxn>
                    </a:cxnLst>
                    <a:rect l="0" t="0" r="r" b="b"/>
                    <a:pathLst>
                      <a:path w="280" h="195">
                        <a:moveTo>
                          <a:pt x="278" y="188"/>
                        </a:moveTo>
                        <a:cubicBezTo>
                          <a:pt x="280" y="188"/>
                          <a:pt x="280" y="188"/>
                          <a:pt x="280" y="188"/>
                        </a:cubicBezTo>
                        <a:cubicBezTo>
                          <a:pt x="280" y="187"/>
                          <a:pt x="268" y="145"/>
                          <a:pt x="242" y="101"/>
                        </a:cubicBezTo>
                        <a:cubicBezTo>
                          <a:pt x="230" y="79"/>
                          <a:pt x="213" y="56"/>
                          <a:pt x="193" y="37"/>
                        </a:cubicBezTo>
                        <a:cubicBezTo>
                          <a:pt x="172" y="19"/>
                          <a:pt x="148" y="5"/>
                          <a:pt x="119" y="0"/>
                        </a:cubicBezTo>
                        <a:cubicBezTo>
                          <a:pt x="118" y="0"/>
                          <a:pt x="118" y="0"/>
                          <a:pt x="118" y="0"/>
                        </a:cubicBezTo>
                        <a:cubicBezTo>
                          <a:pt x="118" y="1"/>
                          <a:pt x="118" y="1"/>
                          <a:pt x="118" y="1"/>
                        </a:cubicBezTo>
                        <a:cubicBezTo>
                          <a:pt x="118" y="1"/>
                          <a:pt x="91" y="8"/>
                          <a:pt x="63" y="24"/>
                        </a:cubicBezTo>
                        <a:cubicBezTo>
                          <a:pt x="49" y="32"/>
                          <a:pt x="34" y="42"/>
                          <a:pt x="23" y="55"/>
                        </a:cubicBezTo>
                        <a:cubicBezTo>
                          <a:pt x="11" y="68"/>
                          <a:pt x="3" y="83"/>
                          <a:pt x="1" y="101"/>
                        </a:cubicBezTo>
                        <a:cubicBezTo>
                          <a:pt x="0" y="102"/>
                          <a:pt x="0" y="102"/>
                          <a:pt x="0" y="102"/>
                        </a:cubicBezTo>
                        <a:cubicBezTo>
                          <a:pt x="2" y="103"/>
                          <a:pt x="2" y="103"/>
                          <a:pt x="2" y="103"/>
                        </a:cubicBezTo>
                        <a:cubicBezTo>
                          <a:pt x="2" y="103"/>
                          <a:pt x="14" y="110"/>
                          <a:pt x="30" y="117"/>
                        </a:cubicBezTo>
                        <a:cubicBezTo>
                          <a:pt x="45" y="124"/>
                          <a:pt x="65" y="131"/>
                          <a:pt x="79" y="131"/>
                        </a:cubicBezTo>
                        <a:cubicBezTo>
                          <a:pt x="85" y="131"/>
                          <a:pt x="90" y="129"/>
                          <a:pt x="94" y="126"/>
                        </a:cubicBezTo>
                        <a:cubicBezTo>
                          <a:pt x="92" y="124"/>
                          <a:pt x="92" y="124"/>
                          <a:pt x="92" y="124"/>
                        </a:cubicBezTo>
                        <a:cubicBezTo>
                          <a:pt x="92" y="126"/>
                          <a:pt x="92" y="126"/>
                          <a:pt x="92" y="126"/>
                        </a:cubicBezTo>
                        <a:cubicBezTo>
                          <a:pt x="92" y="126"/>
                          <a:pt x="94" y="126"/>
                          <a:pt x="97" y="127"/>
                        </a:cubicBezTo>
                        <a:cubicBezTo>
                          <a:pt x="108" y="128"/>
                          <a:pt x="135" y="130"/>
                          <a:pt x="160" y="135"/>
                        </a:cubicBezTo>
                        <a:cubicBezTo>
                          <a:pt x="172" y="137"/>
                          <a:pt x="184" y="139"/>
                          <a:pt x="192" y="142"/>
                        </a:cubicBezTo>
                        <a:cubicBezTo>
                          <a:pt x="197" y="144"/>
                          <a:pt x="200" y="145"/>
                          <a:pt x="203" y="147"/>
                        </a:cubicBezTo>
                        <a:cubicBezTo>
                          <a:pt x="204" y="147"/>
                          <a:pt x="205" y="148"/>
                          <a:pt x="206" y="149"/>
                        </a:cubicBezTo>
                        <a:cubicBezTo>
                          <a:pt x="206" y="150"/>
                          <a:pt x="206" y="150"/>
                          <a:pt x="206" y="151"/>
                        </a:cubicBezTo>
                        <a:cubicBezTo>
                          <a:pt x="207" y="153"/>
                          <a:pt x="208" y="155"/>
                          <a:pt x="210" y="157"/>
                        </a:cubicBezTo>
                        <a:cubicBezTo>
                          <a:pt x="215" y="165"/>
                          <a:pt x="227" y="174"/>
                          <a:pt x="239" y="182"/>
                        </a:cubicBezTo>
                        <a:cubicBezTo>
                          <a:pt x="246" y="185"/>
                          <a:pt x="252" y="189"/>
                          <a:pt x="258" y="191"/>
                        </a:cubicBezTo>
                        <a:cubicBezTo>
                          <a:pt x="263" y="193"/>
                          <a:pt x="268" y="195"/>
                          <a:pt x="272" y="195"/>
                        </a:cubicBezTo>
                        <a:cubicBezTo>
                          <a:pt x="274" y="195"/>
                          <a:pt x="276" y="194"/>
                          <a:pt x="278" y="193"/>
                        </a:cubicBezTo>
                        <a:cubicBezTo>
                          <a:pt x="279" y="192"/>
                          <a:pt x="280" y="190"/>
                          <a:pt x="280" y="188"/>
                        </a:cubicBezTo>
                        <a:cubicBezTo>
                          <a:pt x="280" y="188"/>
                          <a:pt x="280" y="188"/>
                          <a:pt x="280" y="188"/>
                        </a:cubicBezTo>
                        <a:cubicBezTo>
                          <a:pt x="280" y="188"/>
                          <a:pt x="280" y="188"/>
                          <a:pt x="280" y="188"/>
                        </a:cubicBezTo>
                        <a:cubicBezTo>
                          <a:pt x="278" y="188"/>
                          <a:pt x="278" y="188"/>
                          <a:pt x="278" y="188"/>
                        </a:cubicBezTo>
                        <a:cubicBezTo>
                          <a:pt x="276" y="188"/>
                          <a:pt x="276" y="188"/>
                          <a:pt x="276" y="188"/>
                        </a:cubicBezTo>
                        <a:cubicBezTo>
                          <a:pt x="276" y="189"/>
                          <a:pt x="276" y="190"/>
                          <a:pt x="275" y="190"/>
                        </a:cubicBezTo>
                        <a:cubicBezTo>
                          <a:pt x="275" y="190"/>
                          <a:pt x="274" y="191"/>
                          <a:pt x="272" y="191"/>
                        </a:cubicBezTo>
                        <a:cubicBezTo>
                          <a:pt x="269" y="191"/>
                          <a:pt x="263" y="189"/>
                          <a:pt x="257" y="186"/>
                        </a:cubicBezTo>
                        <a:cubicBezTo>
                          <a:pt x="247" y="182"/>
                          <a:pt x="236" y="175"/>
                          <a:pt x="227" y="168"/>
                        </a:cubicBezTo>
                        <a:cubicBezTo>
                          <a:pt x="222" y="165"/>
                          <a:pt x="218" y="161"/>
                          <a:pt x="215" y="158"/>
                        </a:cubicBezTo>
                        <a:cubicBezTo>
                          <a:pt x="212" y="155"/>
                          <a:pt x="211" y="152"/>
                          <a:pt x="210" y="150"/>
                        </a:cubicBezTo>
                        <a:cubicBezTo>
                          <a:pt x="210" y="148"/>
                          <a:pt x="209" y="147"/>
                          <a:pt x="208" y="146"/>
                        </a:cubicBezTo>
                        <a:cubicBezTo>
                          <a:pt x="206" y="144"/>
                          <a:pt x="203" y="142"/>
                          <a:pt x="198" y="140"/>
                        </a:cubicBezTo>
                        <a:cubicBezTo>
                          <a:pt x="183" y="134"/>
                          <a:pt x="157" y="130"/>
                          <a:pt x="134" y="127"/>
                        </a:cubicBezTo>
                        <a:cubicBezTo>
                          <a:pt x="112" y="124"/>
                          <a:pt x="93" y="122"/>
                          <a:pt x="93" y="122"/>
                        </a:cubicBezTo>
                        <a:cubicBezTo>
                          <a:pt x="92" y="122"/>
                          <a:pt x="92" y="122"/>
                          <a:pt x="92" y="122"/>
                        </a:cubicBezTo>
                        <a:cubicBezTo>
                          <a:pt x="91" y="123"/>
                          <a:pt x="91" y="123"/>
                          <a:pt x="91" y="123"/>
                        </a:cubicBezTo>
                        <a:cubicBezTo>
                          <a:pt x="89" y="125"/>
                          <a:pt x="84" y="127"/>
                          <a:pt x="79" y="127"/>
                        </a:cubicBezTo>
                        <a:cubicBezTo>
                          <a:pt x="66" y="127"/>
                          <a:pt x="47" y="120"/>
                          <a:pt x="31" y="113"/>
                        </a:cubicBezTo>
                        <a:cubicBezTo>
                          <a:pt x="23" y="110"/>
                          <a:pt x="17" y="106"/>
                          <a:pt x="12" y="104"/>
                        </a:cubicBezTo>
                        <a:cubicBezTo>
                          <a:pt x="9" y="102"/>
                          <a:pt x="7" y="101"/>
                          <a:pt x="6" y="101"/>
                        </a:cubicBezTo>
                        <a:cubicBezTo>
                          <a:pt x="4" y="100"/>
                          <a:pt x="3" y="99"/>
                          <a:pt x="3" y="99"/>
                        </a:cubicBezTo>
                        <a:cubicBezTo>
                          <a:pt x="2" y="101"/>
                          <a:pt x="2" y="101"/>
                          <a:pt x="2" y="101"/>
                        </a:cubicBezTo>
                        <a:cubicBezTo>
                          <a:pt x="4" y="101"/>
                          <a:pt x="4" y="101"/>
                          <a:pt x="4" y="101"/>
                        </a:cubicBezTo>
                        <a:cubicBezTo>
                          <a:pt x="7" y="84"/>
                          <a:pt x="15" y="70"/>
                          <a:pt x="26" y="58"/>
                        </a:cubicBezTo>
                        <a:cubicBezTo>
                          <a:pt x="42" y="39"/>
                          <a:pt x="66" y="26"/>
                          <a:pt x="85" y="17"/>
                        </a:cubicBezTo>
                        <a:cubicBezTo>
                          <a:pt x="95" y="13"/>
                          <a:pt x="103" y="10"/>
                          <a:pt x="109" y="7"/>
                        </a:cubicBezTo>
                        <a:cubicBezTo>
                          <a:pt x="112" y="6"/>
                          <a:pt x="115" y="6"/>
                          <a:pt x="116" y="5"/>
                        </a:cubicBezTo>
                        <a:cubicBezTo>
                          <a:pt x="118" y="5"/>
                          <a:pt x="119" y="4"/>
                          <a:pt x="119" y="4"/>
                        </a:cubicBezTo>
                        <a:cubicBezTo>
                          <a:pt x="119" y="2"/>
                          <a:pt x="119" y="2"/>
                          <a:pt x="119" y="2"/>
                        </a:cubicBezTo>
                        <a:cubicBezTo>
                          <a:pt x="118" y="4"/>
                          <a:pt x="118" y="4"/>
                          <a:pt x="118" y="4"/>
                        </a:cubicBezTo>
                        <a:cubicBezTo>
                          <a:pt x="146" y="9"/>
                          <a:pt x="170" y="22"/>
                          <a:pt x="190" y="40"/>
                        </a:cubicBezTo>
                        <a:cubicBezTo>
                          <a:pt x="220" y="67"/>
                          <a:pt x="242" y="104"/>
                          <a:pt x="256" y="135"/>
                        </a:cubicBezTo>
                        <a:cubicBezTo>
                          <a:pt x="263" y="150"/>
                          <a:pt x="268" y="163"/>
                          <a:pt x="271" y="173"/>
                        </a:cubicBezTo>
                        <a:cubicBezTo>
                          <a:pt x="273" y="178"/>
                          <a:pt x="274" y="182"/>
                          <a:pt x="275" y="185"/>
                        </a:cubicBezTo>
                        <a:cubicBezTo>
                          <a:pt x="275" y="186"/>
                          <a:pt x="276" y="187"/>
                          <a:pt x="276" y="188"/>
                        </a:cubicBezTo>
                        <a:cubicBezTo>
                          <a:pt x="276" y="188"/>
                          <a:pt x="276" y="189"/>
                          <a:pt x="276" y="189"/>
                        </a:cubicBezTo>
                        <a:cubicBezTo>
                          <a:pt x="278" y="188"/>
                          <a:pt x="278" y="188"/>
                          <a:pt x="278" y="188"/>
                        </a:cubicBezTo>
                        <a:cubicBezTo>
                          <a:pt x="276" y="188"/>
                          <a:pt x="276" y="188"/>
                          <a:pt x="276" y="188"/>
                        </a:cubicBezTo>
                        <a:lnTo>
                          <a:pt x="278" y="188"/>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4" name="Freeform 333"/>
                  <p:cNvSpPr>
                    <a:spLocks/>
                  </p:cNvSpPr>
                  <p:nvPr/>
                </p:nvSpPr>
                <p:spPr bwMode="gray">
                  <a:xfrm>
                    <a:off x="4978" y="2889"/>
                    <a:ext cx="205" cy="237"/>
                  </a:xfrm>
                  <a:custGeom>
                    <a:avLst/>
                    <a:gdLst/>
                    <a:ahLst/>
                    <a:cxnLst>
                      <a:cxn ang="0">
                        <a:pos x="372" y="43"/>
                      </a:cxn>
                      <a:cxn ang="0">
                        <a:pos x="195" y="20"/>
                      </a:cxn>
                      <a:cxn ang="0">
                        <a:pos x="119" y="84"/>
                      </a:cxn>
                      <a:cxn ang="0">
                        <a:pos x="35" y="116"/>
                      </a:cxn>
                      <a:cxn ang="0">
                        <a:pos x="81" y="160"/>
                      </a:cxn>
                      <a:cxn ang="0">
                        <a:pos x="203" y="119"/>
                      </a:cxn>
                      <a:cxn ang="0">
                        <a:pos x="267" y="107"/>
                      </a:cxn>
                      <a:cxn ang="0">
                        <a:pos x="267" y="131"/>
                      </a:cxn>
                      <a:cxn ang="0">
                        <a:pos x="221" y="287"/>
                      </a:cxn>
                      <a:cxn ang="0">
                        <a:pos x="183" y="473"/>
                      </a:cxn>
                      <a:cxn ang="0">
                        <a:pos x="253" y="583"/>
                      </a:cxn>
                      <a:cxn ang="0">
                        <a:pos x="337" y="542"/>
                      </a:cxn>
                      <a:cxn ang="0">
                        <a:pos x="505" y="424"/>
                      </a:cxn>
                      <a:cxn ang="0">
                        <a:pos x="444" y="360"/>
                      </a:cxn>
                      <a:cxn ang="0">
                        <a:pos x="485" y="162"/>
                      </a:cxn>
                      <a:cxn ang="0">
                        <a:pos x="447" y="70"/>
                      </a:cxn>
                      <a:cxn ang="0">
                        <a:pos x="427" y="20"/>
                      </a:cxn>
                    </a:cxnLst>
                    <a:rect l="0" t="0" r="r" b="b"/>
                    <a:pathLst>
                      <a:path w="505" h="583">
                        <a:moveTo>
                          <a:pt x="372" y="43"/>
                        </a:moveTo>
                        <a:cubicBezTo>
                          <a:pt x="372" y="43"/>
                          <a:pt x="279" y="0"/>
                          <a:pt x="195" y="20"/>
                        </a:cubicBezTo>
                        <a:cubicBezTo>
                          <a:pt x="195" y="20"/>
                          <a:pt x="128" y="67"/>
                          <a:pt x="119" y="84"/>
                        </a:cubicBezTo>
                        <a:cubicBezTo>
                          <a:pt x="119" y="84"/>
                          <a:pt x="52" y="125"/>
                          <a:pt x="35" y="116"/>
                        </a:cubicBezTo>
                        <a:cubicBezTo>
                          <a:pt x="35" y="116"/>
                          <a:pt x="0" y="171"/>
                          <a:pt x="81" y="160"/>
                        </a:cubicBezTo>
                        <a:cubicBezTo>
                          <a:pt x="81" y="160"/>
                          <a:pt x="171" y="162"/>
                          <a:pt x="203" y="119"/>
                        </a:cubicBezTo>
                        <a:cubicBezTo>
                          <a:pt x="203" y="119"/>
                          <a:pt x="258" y="113"/>
                          <a:pt x="267" y="107"/>
                        </a:cubicBezTo>
                        <a:cubicBezTo>
                          <a:pt x="267" y="107"/>
                          <a:pt x="258" y="125"/>
                          <a:pt x="267" y="131"/>
                        </a:cubicBezTo>
                        <a:cubicBezTo>
                          <a:pt x="267" y="131"/>
                          <a:pt x="209" y="220"/>
                          <a:pt x="221" y="287"/>
                        </a:cubicBezTo>
                        <a:cubicBezTo>
                          <a:pt x="221" y="287"/>
                          <a:pt x="61" y="458"/>
                          <a:pt x="183" y="473"/>
                        </a:cubicBezTo>
                        <a:cubicBezTo>
                          <a:pt x="183" y="473"/>
                          <a:pt x="253" y="569"/>
                          <a:pt x="253" y="583"/>
                        </a:cubicBezTo>
                        <a:cubicBezTo>
                          <a:pt x="253" y="583"/>
                          <a:pt x="311" y="537"/>
                          <a:pt x="337" y="542"/>
                        </a:cubicBezTo>
                        <a:cubicBezTo>
                          <a:pt x="337" y="542"/>
                          <a:pt x="435" y="421"/>
                          <a:pt x="505" y="424"/>
                        </a:cubicBezTo>
                        <a:cubicBezTo>
                          <a:pt x="444" y="360"/>
                          <a:pt x="444" y="360"/>
                          <a:pt x="444" y="360"/>
                        </a:cubicBezTo>
                        <a:cubicBezTo>
                          <a:pt x="444" y="360"/>
                          <a:pt x="418" y="363"/>
                          <a:pt x="485" y="162"/>
                        </a:cubicBezTo>
                        <a:cubicBezTo>
                          <a:pt x="485" y="162"/>
                          <a:pt x="479" y="81"/>
                          <a:pt x="447" y="70"/>
                        </a:cubicBezTo>
                        <a:cubicBezTo>
                          <a:pt x="447" y="70"/>
                          <a:pt x="441" y="35"/>
                          <a:pt x="427" y="20"/>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5" name="Freeform 334"/>
                  <p:cNvSpPr>
                    <a:spLocks/>
                  </p:cNvSpPr>
                  <p:nvPr/>
                </p:nvSpPr>
                <p:spPr bwMode="gray">
                  <a:xfrm>
                    <a:off x="4988" y="2894"/>
                    <a:ext cx="197" cy="234"/>
                  </a:xfrm>
                  <a:custGeom>
                    <a:avLst/>
                    <a:gdLst/>
                    <a:ahLst/>
                    <a:cxnLst>
                      <a:cxn ang="0">
                        <a:pos x="168" y="5"/>
                      </a:cxn>
                      <a:cxn ang="0">
                        <a:pos x="91" y="70"/>
                      </a:cxn>
                      <a:cxn ang="0">
                        <a:pos x="56" y="89"/>
                      </a:cxn>
                      <a:cxn ang="0">
                        <a:pos x="8" y="100"/>
                      </a:cxn>
                      <a:cxn ang="0">
                        <a:pos x="7" y="143"/>
                      </a:cxn>
                      <a:cxn ang="0">
                        <a:pos x="55" y="149"/>
                      </a:cxn>
                      <a:cxn ang="0">
                        <a:pos x="177" y="106"/>
                      </a:cxn>
                      <a:cxn ang="0">
                        <a:pos x="236" y="98"/>
                      </a:cxn>
                      <a:cxn ang="0">
                        <a:pos x="237" y="98"/>
                      </a:cxn>
                      <a:cxn ang="0">
                        <a:pos x="241" y="118"/>
                      </a:cxn>
                      <a:cxn ang="0">
                        <a:pos x="193" y="275"/>
                      </a:cxn>
                      <a:cxn ang="0">
                        <a:pos x="122" y="372"/>
                      </a:cxn>
                      <a:cxn ang="0">
                        <a:pos x="157" y="460"/>
                      </a:cxn>
                      <a:cxn ang="0">
                        <a:pos x="216" y="552"/>
                      </a:cxn>
                      <a:cxn ang="0">
                        <a:pos x="228" y="572"/>
                      </a:cxn>
                      <a:cxn ang="0">
                        <a:pos x="306" y="531"/>
                      </a:cxn>
                      <a:cxn ang="0">
                        <a:pos x="313" y="529"/>
                      </a:cxn>
                      <a:cxn ang="0">
                        <a:pos x="479" y="413"/>
                      </a:cxn>
                      <a:cxn ang="0">
                        <a:pos x="418" y="346"/>
                      </a:cxn>
                      <a:cxn ang="0">
                        <a:pos x="418" y="345"/>
                      </a:cxn>
                      <a:cxn ang="0">
                        <a:pos x="418" y="345"/>
                      </a:cxn>
                      <a:cxn ang="0">
                        <a:pos x="415" y="331"/>
                      </a:cxn>
                      <a:cxn ang="0">
                        <a:pos x="454" y="107"/>
                      </a:cxn>
                      <a:cxn ang="0">
                        <a:pos x="423" y="56"/>
                      </a:cxn>
                      <a:cxn ang="0">
                        <a:pos x="414" y="38"/>
                      </a:cxn>
                      <a:cxn ang="0">
                        <a:pos x="419" y="58"/>
                      </a:cxn>
                      <a:cxn ang="0">
                        <a:pos x="456" y="142"/>
                      </a:cxn>
                      <a:cxn ang="0">
                        <a:pos x="457" y="149"/>
                      </a:cxn>
                      <a:cxn ang="0">
                        <a:pos x="418" y="349"/>
                      </a:cxn>
                      <a:cxn ang="0">
                        <a:pos x="478" y="412"/>
                      </a:cxn>
                      <a:cxn ang="0">
                        <a:pos x="420" y="427"/>
                      </a:cxn>
                      <a:cxn ang="0">
                        <a:pos x="306" y="527"/>
                      </a:cxn>
                      <a:cxn ang="0">
                        <a:pos x="229" y="570"/>
                      </a:cxn>
                      <a:cxn ang="0">
                        <a:pos x="158" y="458"/>
                      </a:cxn>
                      <a:cxn ang="0">
                        <a:pos x="126" y="374"/>
                      </a:cxn>
                      <a:cxn ang="0">
                        <a:pos x="196" y="276"/>
                      </a:cxn>
                      <a:cxn ang="0">
                        <a:pos x="219" y="163"/>
                      </a:cxn>
                      <a:cxn ang="0">
                        <a:pos x="243" y="119"/>
                      </a:cxn>
                      <a:cxn ang="0">
                        <a:pos x="239" y="109"/>
                      </a:cxn>
                      <a:cxn ang="0">
                        <a:pos x="243" y="95"/>
                      </a:cxn>
                      <a:cxn ang="0">
                        <a:pos x="200" y="101"/>
                      </a:cxn>
                      <a:cxn ang="0">
                        <a:pos x="176" y="105"/>
                      </a:cxn>
                      <a:cxn ang="0">
                        <a:pos x="55" y="145"/>
                      </a:cxn>
                      <a:cxn ang="0">
                        <a:pos x="4" y="126"/>
                      </a:cxn>
                      <a:cxn ang="0">
                        <a:pos x="11" y="104"/>
                      </a:cxn>
                      <a:cxn ang="0">
                        <a:pos x="15" y="106"/>
                      </a:cxn>
                      <a:cxn ang="0">
                        <a:pos x="95" y="72"/>
                      </a:cxn>
                      <a:cxn ang="0">
                        <a:pos x="170" y="9"/>
                      </a:cxn>
                      <a:cxn ang="0">
                        <a:pos x="306" y="18"/>
                      </a:cxn>
                      <a:cxn ang="0">
                        <a:pos x="345" y="32"/>
                      </a:cxn>
                    </a:cxnLst>
                    <a:rect l="0" t="0" r="r" b="b"/>
                    <a:pathLst>
                      <a:path w="484" h="574">
                        <a:moveTo>
                          <a:pt x="346" y="29"/>
                        </a:moveTo>
                        <a:cubicBezTo>
                          <a:pt x="346" y="29"/>
                          <a:pt x="285" y="0"/>
                          <a:pt x="217" y="0"/>
                        </a:cubicBezTo>
                        <a:cubicBezTo>
                          <a:pt x="201" y="0"/>
                          <a:pt x="184" y="1"/>
                          <a:pt x="168" y="5"/>
                        </a:cubicBezTo>
                        <a:cubicBezTo>
                          <a:pt x="168" y="5"/>
                          <a:pt x="168" y="5"/>
                          <a:pt x="168" y="5"/>
                        </a:cubicBezTo>
                        <a:cubicBezTo>
                          <a:pt x="167" y="6"/>
                          <a:pt x="167" y="6"/>
                          <a:pt x="167" y="6"/>
                        </a:cubicBezTo>
                        <a:cubicBezTo>
                          <a:pt x="167" y="6"/>
                          <a:pt x="151" y="17"/>
                          <a:pt x="133" y="31"/>
                        </a:cubicBezTo>
                        <a:cubicBezTo>
                          <a:pt x="124" y="38"/>
                          <a:pt x="115" y="45"/>
                          <a:pt x="107" y="52"/>
                        </a:cubicBezTo>
                        <a:cubicBezTo>
                          <a:pt x="100" y="59"/>
                          <a:pt x="94" y="65"/>
                          <a:pt x="91" y="70"/>
                        </a:cubicBezTo>
                        <a:cubicBezTo>
                          <a:pt x="93" y="71"/>
                          <a:pt x="93" y="71"/>
                          <a:pt x="93" y="71"/>
                        </a:cubicBezTo>
                        <a:cubicBezTo>
                          <a:pt x="92" y="69"/>
                          <a:pt x="92" y="69"/>
                          <a:pt x="92" y="69"/>
                        </a:cubicBezTo>
                        <a:cubicBezTo>
                          <a:pt x="92" y="69"/>
                          <a:pt x="91" y="70"/>
                          <a:pt x="90" y="71"/>
                        </a:cubicBezTo>
                        <a:cubicBezTo>
                          <a:pt x="84" y="74"/>
                          <a:pt x="71" y="82"/>
                          <a:pt x="56" y="89"/>
                        </a:cubicBezTo>
                        <a:cubicBezTo>
                          <a:pt x="48" y="92"/>
                          <a:pt x="41" y="96"/>
                          <a:pt x="34" y="98"/>
                        </a:cubicBezTo>
                        <a:cubicBezTo>
                          <a:pt x="27" y="101"/>
                          <a:pt x="20" y="102"/>
                          <a:pt x="15" y="102"/>
                        </a:cubicBezTo>
                        <a:cubicBezTo>
                          <a:pt x="13" y="102"/>
                          <a:pt x="11" y="102"/>
                          <a:pt x="10" y="101"/>
                        </a:cubicBezTo>
                        <a:cubicBezTo>
                          <a:pt x="8" y="100"/>
                          <a:pt x="8" y="100"/>
                          <a:pt x="8" y="100"/>
                        </a:cubicBezTo>
                        <a:cubicBezTo>
                          <a:pt x="7" y="102"/>
                          <a:pt x="7" y="102"/>
                          <a:pt x="7" y="102"/>
                        </a:cubicBezTo>
                        <a:cubicBezTo>
                          <a:pt x="7" y="102"/>
                          <a:pt x="5" y="105"/>
                          <a:pt x="4" y="110"/>
                        </a:cubicBezTo>
                        <a:cubicBezTo>
                          <a:pt x="2" y="114"/>
                          <a:pt x="0" y="120"/>
                          <a:pt x="0" y="126"/>
                        </a:cubicBezTo>
                        <a:cubicBezTo>
                          <a:pt x="0" y="132"/>
                          <a:pt x="2" y="138"/>
                          <a:pt x="7" y="143"/>
                        </a:cubicBezTo>
                        <a:cubicBezTo>
                          <a:pt x="13" y="147"/>
                          <a:pt x="22" y="150"/>
                          <a:pt x="35" y="150"/>
                        </a:cubicBezTo>
                        <a:cubicBezTo>
                          <a:pt x="41" y="150"/>
                          <a:pt x="48" y="150"/>
                          <a:pt x="56" y="149"/>
                        </a:cubicBezTo>
                        <a:cubicBezTo>
                          <a:pt x="55" y="147"/>
                          <a:pt x="55" y="147"/>
                          <a:pt x="55" y="147"/>
                        </a:cubicBezTo>
                        <a:cubicBezTo>
                          <a:pt x="55" y="149"/>
                          <a:pt x="55" y="149"/>
                          <a:pt x="55" y="149"/>
                        </a:cubicBezTo>
                        <a:cubicBezTo>
                          <a:pt x="55" y="149"/>
                          <a:pt x="57" y="149"/>
                          <a:pt x="59" y="149"/>
                        </a:cubicBezTo>
                        <a:cubicBezTo>
                          <a:pt x="67" y="149"/>
                          <a:pt x="90" y="148"/>
                          <a:pt x="114" y="143"/>
                        </a:cubicBezTo>
                        <a:cubicBezTo>
                          <a:pt x="139" y="137"/>
                          <a:pt x="164" y="127"/>
                          <a:pt x="179" y="107"/>
                        </a:cubicBezTo>
                        <a:cubicBezTo>
                          <a:pt x="177" y="106"/>
                          <a:pt x="177" y="106"/>
                          <a:pt x="177" y="106"/>
                        </a:cubicBezTo>
                        <a:cubicBezTo>
                          <a:pt x="178" y="108"/>
                          <a:pt x="178" y="108"/>
                          <a:pt x="178" y="108"/>
                        </a:cubicBezTo>
                        <a:cubicBezTo>
                          <a:pt x="178" y="108"/>
                          <a:pt x="191" y="106"/>
                          <a:pt x="206" y="104"/>
                        </a:cubicBezTo>
                        <a:cubicBezTo>
                          <a:pt x="214" y="103"/>
                          <a:pt x="221" y="102"/>
                          <a:pt x="228" y="101"/>
                        </a:cubicBezTo>
                        <a:cubicBezTo>
                          <a:pt x="231" y="100"/>
                          <a:pt x="234" y="99"/>
                          <a:pt x="236" y="98"/>
                        </a:cubicBezTo>
                        <a:cubicBezTo>
                          <a:pt x="239" y="98"/>
                          <a:pt x="241" y="97"/>
                          <a:pt x="242" y="96"/>
                        </a:cubicBezTo>
                        <a:cubicBezTo>
                          <a:pt x="241" y="94"/>
                          <a:pt x="241" y="94"/>
                          <a:pt x="241" y="94"/>
                        </a:cubicBezTo>
                        <a:cubicBezTo>
                          <a:pt x="239" y="93"/>
                          <a:pt x="239" y="93"/>
                          <a:pt x="239" y="93"/>
                        </a:cubicBezTo>
                        <a:cubicBezTo>
                          <a:pt x="239" y="93"/>
                          <a:pt x="238" y="95"/>
                          <a:pt x="237" y="98"/>
                        </a:cubicBezTo>
                        <a:cubicBezTo>
                          <a:pt x="236" y="101"/>
                          <a:pt x="235" y="105"/>
                          <a:pt x="235" y="109"/>
                        </a:cubicBezTo>
                        <a:cubicBezTo>
                          <a:pt x="235" y="111"/>
                          <a:pt x="236" y="113"/>
                          <a:pt x="236" y="115"/>
                        </a:cubicBezTo>
                        <a:cubicBezTo>
                          <a:pt x="237" y="116"/>
                          <a:pt x="238" y="118"/>
                          <a:pt x="240" y="119"/>
                        </a:cubicBezTo>
                        <a:cubicBezTo>
                          <a:pt x="241" y="118"/>
                          <a:pt x="241" y="118"/>
                          <a:pt x="241" y="118"/>
                        </a:cubicBezTo>
                        <a:cubicBezTo>
                          <a:pt x="239" y="116"/>
                          <a:pt x="239" y="116"/>
                          <a:pt x="239" y="116"/>
                        </a:cubicBezTo>
                        <a:cubicBezTo>
                          <a:pt x="239" y="116"/>
                          <a:pt x="227" y="135"/>
                          <a:pt x="215" y="162"/>
                        </a:cubicBezTo>
                        <a:cubicBezTo>
                          <a:pt x="203" y="188"/>
                          <a:pt x="191" y="223"/>
                          <a:pt x="191" y="255"/>
                        </a:cubicBezTo>
                        <a:cubicBezTo>
                          <a:pt x="191" y="262"/>
                          <a:pt x="192" y="268"/>
                          <a:pt x="193" y="275"/>
                        </a:cubicBezTo>
                        <a:cubicBezTo>
                          <a:pt x="195" y="274"/>
                          <a:pt x="195" y="274"/>
                          <a:pt x="195" y="274"/>
                        </a:cubicBezTo>
                        <a:cubicBezTo>
                          <a:pt x="193" y="273"/>
                          <a:pt x="193" y="273"/>
                          <a:pt x="193" y="273"/>
                        </a:cubicBezTo>
                        <a:cubicBezTo>
                          <a:pt x="193" y="273"/>
                          <a:pt x="172" y="295"/>
                          <a:pt x="151" y="325"/>
                        </a:cubicBezTo>
                        <a:cubicBezTo>
                          <a:pt x="141" y="339"/>
                          <a:pt x="130" y="356"/>
                          <a:pt x="122" y="372"/>
                        </a:cubicBezTo>
                        <a:cubicBezTo>
                          <a:pt x="115" y="388"/>
                          <a:pt x="109" y="405"/>
                          <a:pt x="109" y="419"/>
                        </a:cubicBezTo>
                        <a:cubicBezTo>
                          <a:pt x="109" y="430"/>
                          <a:pt x="112" y="440"/>
                          <a:pt x="120" y="447"/>
                        </a:cubicBezTo>
                        <a:cubicBezTo>
                          <a:pt x="128" y="455"/>
                          <a:pt x="140" y="460"/>
                          <a:pt x="157" y="462"/>
                        </a:cubicBezTo>
                        <a:cubicBezTo>
                          <a:pt x="157" y="460"/>
                          <a:pt x="157" y="460"/>
                          <a:pt x="157" y="460"/>
                        </a:cubicBezTo>
                        <a:cubicBezTo>
                          <a:pt x="155" y="461"/>
                          <a:pt x="155" y="461"/>
                          <a:pt x="155" y="461"/>
                        </a:cubicBezTo>
                        <a:cubicBezTo>
                          <a:pt x="155" y="461"/>
                          <a:pt x="156" y="462"/>
                          <a:pt x="158" y="465"/>
                        </a:cubicBezTo>
                        <a:cubicBezTo>
                          <a:pt x="165" y="474"/>
                          <a:pt x="182" y="498"/>
                          <a:pt x="197" y="520"/>
                        </a:cubicBezTo>
                        <a:cubicBezTo>
                          <a:pt x="204" y="532"/>
                          <a:pt x="211" y="543"/>
                          <a:pt x="216" y="552"/>
                        </a:cubicBezTo>
                        <a:cubicBezTo>
                          <a:pt x="219" y="556"/>
                          <a:pt x="221" y="560"/>
                          <a:pt x="222" y="563"/>
                        </a:cubicBezTo>
                        <a:cubicBezTo>
                          <a:pt x="224" y="567"/>
                          <a:pt x="225" y="569"/>
                          <a:pt x="225" y="570"/>
                        </a:cubicBezTo>
                        <a:cubicBezTo>
                          <a:pt x="225" y="574"/>
                          <a:pt x="225" y="574"/>
                          <a:pt x="225" y="574"/>
                        </a:cubicBezTo>
                        <a:cubicBezTo>
                          <a:pt x="228" y="572"/>
                          <a:pt x="228" y="572"/>
                          <a:pt x="228" y="572"/>
                        </a:cubicBezTo>
                        <a:cubicBezTo>
                          <a:pt x="228" y="572"/>
                          <a:pt x="229" y="571"/>
                          <a:pt x="230" y="570"/>
                        </a:cubicBezTo>
                        <a:cubicBezTo>
                          <a:pt x="235" y="566"/>
                          <a:pt x="248" y="556"/>
                          <a:pt x="263" y="547"/>
                        </a:cubicBezTo>
                        <a:cubicBezTo>
                          <a:pt x="270" y="543"/>
                          <a:pt x="278" y="539"/>
                          <a:pt x="286" y="536"/>
                        </a:cubicBezTo>
                        <a:cubicBezTo>
                          <a:pt x="293" y="533"/>
                          <a:pt x="300" y="531"/>
                          <a:pt x="306" y="531"/>
                        </a:cubicBezTo>
                        <a:cubicBezTo>
                          <a:pt x="307" y="531"/>
                          <a:pt x="309" y="531"/>
                          <a:pt x="310" y="531"/>
                        </a:cubicBezTo>
                        <a:cubicBezTo>
                          <a:pt x="312" y="532"/>
                          <a:pt x="312" y="532"/>
                          <a:pt x="312" y="532"/>
                        </a:cubicBezTo>
                        <a:cubicBezTo>
                          <a:pt x="312" y="531"/>
                          <a:pt x="312" y="531"/>
                          <a:pt x="312" y="531"/>
                        </a:cubicBezTo>
                        <a:cubicBezTo>
                          <a:pt x="312" y="531"/>
                          <a:pt x="313" y="530"/>
                          <a:pt x="313" y="529"/>
                        </a:cubicBezTo>
                        <a:cubicBezTo>
                          <a:pt x="319" y="523"/>
                          <a:pt x="344" y="494"/>
                          <a:pt x="375" y="466"/>
                        </a:cubicBezTo>
                        <a:cubicBezTo>
                          <a:pt x="391" y="452"/>
                          <a:pt x="408" y="439"/>
                          <a:pt x="426" y="429"/>
                        </a:cubicBezTo>
                        <a:cubicBezTo>
                          <a:pt x="443" y="419"/>
                          <a:pt x="461" y="412"/>
                          <a:pt x="477" y="412"/>
                        </a:cubicBezTo>
                        <a:cubicBezTo>
                          <a:pt x="477" y="412"/>
                          <a:pt x="478" y="412"/>
                          <a:pt x="479" y="413"/>
                        </a:cubicBezTo>
                        <a:cubicBezTo>
                          <a:pt x="484" y="413"/>
                          <a:pt x="484" y="413"/>
                          <a:pt x="484" y="413"/>
                        </a:cubicBezTo>
                        <a:cubicBezTo>
                          <a:pt x="419" y="345"/>
                          <a:pt x="419" y="345"/>
                          <a:pt x="419"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4"/>
                          <a:pt x="418" y="344"/>
                          <a:pt x="418" y="344"/>
                        </a:cubicBezTo>
                        <a:cubicBezTo>
                          <a:pt x="417" y="344"/>
                          <a:pt x="417" y="343"/>
                          <a:pt x="416" y="341"/>
                        </a:cubicBezTo>
                        <a:cubicBezTo>
                          <a:pt x="416" y="339"/>
                          <a:pt x="415" y="336"/>
                          <a:pt x="415" y="331"/>
                        </a:cubicBezTo>
                        <a:cubicBezTo>
                          <a:pt x="415" y="311"/>
                          <a:pt x="423" y="262"/>
                          <a:pt x="461" y="150"/>
                        </a:cubicBezTo>
                        <a:cubicBezTo>
                          <a:pt x="461" y="150"/>
                          <a:pt x="461" y="150"/>
                          <a:pt x="461" y="150"/>
                        </a:cubicBezTo>
                        <a:cubicBezTo>
                          <a:pt x="461" y="149"/>
                          <a:pt x="461" y="149"/>
                          <a:pt x="461" y="149"/>
                        </a:cubicBezTo>
                        <a:cubicBezTo>
                          <a:pt x="461" y="149"/>
                          <a:pt x="459" y="129"/>
                          <a:pt x="454" y="107"/>
                        </a:cubicBezTo>
                        <a:cubicBezTo>
                          <a:pt x="451" y="96"/>
                          <a:pt x="447" y="85"/>
                          <a:pt x="442" y="75"/>
                        </a:cubicBezTo>
                        <a:cubicBezTo>
                          <a:pt x="437" y="66"/>
                          <a:pt x="430" y="58"/>
                          <a:pt x="422" y="55"/>
                        </a:cubicBezTo>
                        <a:cubicBezTo>
                          <a:pt x="421" y="57"/>
                          <a:pt x="421" y="57"/>
                          <a:pt x="421" y="57"/>
                        </a:cubicBezTo>
                        <a:cubicBezTo>
                          <a:pt x="423" y="56"/>
                          <a:pt x="423" y="56"/>
                          <a:pt x="423" y="56"/>
                        </a:cubicBezTo>
                        <a:cubicBezTo>
                          <a:pt x="423" y="56"/>
                          <a:pt x="421" y="47"/>
                          <a:pt x="418" y="37"/>
                        </a:cubicBezTo>
                        <a:cubicBezTo>
                          <a:pt x="415" y="26"/>
                          <a:pt x="410" y="14"/>
                          <a:pt x="402" y="6"/>
                        </a:cubicBezTo>
                        <a:cubicBezTo>
                          <a:pt x="399" y="9"/>
                          <a:pt x="399" y="9"/>
                          <a:pt x="399" y="9"/>
                        </a:cubicBezTo>
                        <a:cubicBezTo>
                          <a:pt x="406" y="15"/>
                          <a:pt x="411" y="28"/>
                          <a:pt x="414" y="38"/>
                        </a:cubicBezTo>
                        <a:cubicBezTo>
                          <a:pt x="416" y="43"/>
                          <a:pt x="417" y="48"/>
                          <a:pt x="418" y="51"/>
                        </a:cubicBezTo>
                        <a:cubicBezTo>
                          <a:pt x="418" y="53"/>
                          <a:pt x="419" y="54"/>
                          <a:pt x="419" y="55"/>
                        </a:cubicBezTo>
                        <a:cubicBezTo>
                          <a:pt x="419" y="56"/>
                          <a:pt x="419" y="57"/>
                          <a:pt x="419" y="57"/>
                        </a:cubicBezTo>
                        <a:cubicBezTo>
                          <a:pt x="419" y="58"/>
                          <a:pt x="419" y="58"/>
                          <a:pt x="419" y="58"/>
                        </a:cubicBezTo>
                        <a:cubicBezTo>
                          <a:pt x="420" y="58"/>
                          <a:pt x="420" y="58"/>
                          <a:pt x="420" y="58"/>
                        </a:cubicBezTo>
                        <a:cubicBezTo>
                          <a:pt x="428" y="61"/>
                          <a:pt x="434" y="68"/>
                          <a:pt x="439" y="77"/>
                        </a:cubicBezTo>
                        <a:cubicBezTo>
                          <a:pt x="446" y="90"/>
                          <a:pt x="451" y="109"/>
                          <a:pt x="453" y="123"/>
                        </a:cubicBezTo>
                        <a:cubicBezTo>
                          <a:pt x="455" y="131"/>
                          <a:pt x="455" y="137"/>
                          <a:pt x="456" y="142"/>
                        </a:cubicBezTo>
                        <a:cubicBezTo>
                          <a:pt x="456" y="144"/>
                          <a:pt x="456" y="146"/>
                          <a:pt x="457" y="148"/>
                        </a:cubicBezTo>
                        <a:cubicBezTo>
                          <a:pt x="457" y="149"/>
                          <a:pt x="457" y="150"/>
                          <a:pt x="457" y="150"/>
                        </a:cubicBezTo>
                        <a:cubicBezTo>
                          <a:pt x="459" y="149"/>
                          <a:pt x="459" y="149"/>
                          <a:pt x="459" y="149"/>
                        </a:cubicBezTo>
                        <a:cubicBezTo>
                          <a:pt x="457" y="149"/>
                          <a:pt x="457" y="149"/>
                          <a:pt x="457" y="149"/>
                        </a:cubicBezTo>
                        <a:cubicBezTo>
                          <a:pt x="419" y="261"/>
                          <a:pt x="411" y="310"/>
                          <a:pt x="411" y="331"/>
                        </a:cubicBezTo>
                        <a:cubicBezTo>
                          <a:pt x="411" y="339"/>
                          <a:pt x="412" y="343"/>
                          <a:pt x="414" y="346"/>
                        </a:cubicBezTo>
                        <a:cubicBezTo>
                          <a:pt x="414" y="347"/>
                          <a:pt x="415" y="348"/>
                          <a:pt x="416" y="348"/>
                        </a:cubicBezTo>
                        <a:cubicBezTo>
                          <a:pt x="417" y="349"/>
                          <a:pt x="418" y="349"/>
                          <a:pt x="418" y="349"/>
                        </a:cubicBezTo>
                        <a:cubicBezTo>
                          <a:pt x="418" y="349"/>
                          <a:pt x="418" y="349"/>
                          <a:pt x="418" y="349"/>
                        </a:cubicBezTo>
                        <a:cubicBezTo>
                          <a:pt x="418" y="347"/>
                          <a:pt x="418" y="347"/>
                          <a:pt x="418" y="347"/>
                        </a:cubicBezTo>
                        <a:cubicBezTo>
                          <a:pt x="417" y="348"/>
                          <a:pt x="417" y="348"/>
                          <a:pt x="417" y="348"/>
                        </a:cubicBezTo>
                        <a:cubicBezTo>
                          <a:pt x="478" y="412"/>
                          <a:pt x="478" y="412"/>
                          <a:pt x="478" y="412"/>
                        </a:cubicBezTo>
                        <a:cubicBezTo>
                          <a:pt x="479" y="411"/>
                          <a:pt x="479" y="411"/>
                          <a:pt x="479" y="411"/>
                        </a:cubicBezTo>
                        <a:cubicBezTo>
                          <a:pt x="479" y="409"/>
                          <a:pt x="479" y="409"/>
                          <a:pt x="479" y="409"/>
                        </a:cubicBezTo>
                        <a:cubicBezTo>
                          <a:pt x="478" y="408"/>
                          <a:pt x="477" y="408"/>
                          <a:pt x="477" y="408"/>
                        </a:cubicBezTo>
                        <a:cubicBezTo>
                          <a:pt x="459" y="408"/>
                          <a:pt x="439" y="416"/>
                          <a:pt x="420" y="427"/>
                        </a:cubicBezTo>
                        <a:cubicBezTo>
                          <a:pt x="363" y="461"/>
                          <a:pt x="309" y="528"/>
                          <a:pt x="309" y="528"/>
                        </a:cubicBezTo>
                        <a:cubicBezTo>
                          <a:pt x="311" y="529"/>
                          <a:pt x="311" y="529"/>
                          <a:pt x="311" y="529"/>
                        </a:cubicBezTo>
                        <a:cubicBezTo>
                          <a:pt x="311" y="527"/>
                          <a:pt x="311" y="527"/>
                          <a:pt x="311" y="527"/>
                        </a:cubicBezTo>
                        <a:cubicBezTo>
                          <a:pt x="309" y="527"/>
                          <a:pt x="308" y="527"/>
                          <a:pt x="306" y="527"/>
                        </a:cubicBezTo>
                        <a:cubicBezTo>
                          <a:pt x="298" y="527"/>
                          <a:pt x="290" y="530"/>
                          <a:pt x="281" y="534"/>
                        </a:cubicBezTo>
                        <a:cubicBezTo>
                          <a:pt x="254" y="545"/>
                          <a:pt x="225" y="568"/>
                          <a:pt x="225" y="568"/>
                        </a:cubicBezTo>
                        <a:cubicBezTo>
                          <a:pt x="227" y="570"/>
                          <a:pt x="227" y="570"/>
                          <a:pt x="227" y="570"/>
                        </a:cubicBezTo>
                        <a:cubicBezTo>
                          <a:pt x="229" y="570"/>
                          <a:pt x="229" y="570"/>
                          <a:pt x="229" y="570"/>
                        </a:cubicBezTo>
                        <a:cubicBezTo>
                          <a:pt x="229" y="569"/>
                          <a:pt x="228" y="567"/>
                          <a:pt x="228" y="566"/>
                        </a:cubicBezTo>
                        <a:cubicBezTo>
                          <a:pt x="226" y="560"/>
                          <a:pt x="220" y="550"/>
                          <a:pt x="214" y="539"/>
                        </a:cubicBezTo>
                        <a:cubicBezTo>
                          <a:pt x="193" y="506"/>
                          <a:pt x="159" y="459"/>
                          <a:pt x="159" y="459"/>
                        </a:cubicBezTo>
                        <a:cubicBezTo>
                          <a:pt x="158" y="458"/>
                          <a:pt x="158" y="458"/>
                          <a:pt x="158" y="458"/>
                        </a:cubicBezTo>
                        <a:cubicBezTo>
                          <a:pt x="157" y="458"/>
                          <a:pt x="157" y="458"/>
                          <a:pt x="157" y="458"/>
                        </a:cubicBezTo>
                        <a:cubicBezTo>
                          <a:pt x="141" y="456"/>
                          <a:pt x="130" y="451"/>
                          <a:pt x="123" y="444"/>
                        </a:cubicBezTo>
                        <a:cubicBezTo>
                          <a:pt x="116" y="438"/>
                          <a:pt x="113" y="429"/>
                          <a:pt x="113" y="419"/>
                        </a:cubicBezTo>
                        <a:cubicBezTo>
                          <a:pt x="113" y="406"/>
                          <a:pt x="118" y="390"/>
                          <a:pt x="126" y="374"/>
                        </a:cubicBezTo>
                        <a:cubicBezTo>
                          <a:pt x="138" y="350"/>
                          <a:pt x="155" y="325"/>
                          <a:pt x="170" y="307"/>
                        </a:cubicBezTo>
                        <a:cubicBezTo>
                          <a:pt x="177" y="297"/>
                          <a:pt x="184" y="290"/>
                          <a:pt x="189" y="284"/>
                        </a:cubicBezTo>
                        <a:cubicBezTo>
                          <a:pt x="191" y="281"/>
                          <a:pt x="193" y="279"/>
                          <a:pt x="194" y="278"/>
                        </a:cubicBezTo>
                        <a:cubicBezTo>
                          <a:pt x="195" y="276"/>
                          <a:pt x="196" y="276"/>
                          <a:pt x="196" y="276"/>
                        </a:cubicBezTo>
                        <a:cubicBezTo>
                          <a:pt x="197" y="275"/>
                          <a:pt x="197" y="275"/>
                          <a:pt x="197" y="275"/>
                        </a:cubicBezTo>
                        <a:cubicBezTo>
                          <a:pt x="197" y="274"/>
                          <a:pt x="197" y="274"/>
                          <a:pt x="197" y="274"/>
                        </a:cubicBezTo>
                        <a:cubicBezTo>
                          <a:pt x="196" y="268"/>
                          <a:pt x="195" y="262"/>
                          <a:pt x="195" y="255"/>
                        </a:cubicBezTo>
                        <a:cubicBezTo>
                          <a:pt x="195" y="224"/>
                          <a:pt x="207" y="190"/>
                          <a:pt x="219" y="163"/>
                        </a:cubicBezTo>
                        <a:cubicBezTo>
                          <a:pt x="225" y="150"/>
                          <a:pt x="231" y="139"/>
                          <a:pt x="235" y="131"/>
                        </a:cubicBezTo>
                        <a:cubicBezTo>
                          <a:pt x="238" y="127"/>
                          <a:pt x="239" y="124"/>
                          <a:pt x="241" y="122"/>
                        </a:cubicBezTo>
                        <a:cubicBezTo>
                          <a:pt x="241" y="121"/>
                          <a:pt x="242" y="120"/>
                          <a:pt x="242" y="119"/>
                        </a:cubicBezTo>
                        <a:cubicBezTo>
                          <a:pt x="243" y="119"/>
                          <a:pt x="243" y="119"/>
                          <a:pt x="243" y="119"/>
                        </a:cubicBezTo>
                        <a:cubicBezTo>
                          <a:pt x="244" y="117"/>
                          <a:pt x="244" y="117"/>
                          <a:pt x="244" y="117"/>
                        </a:cubicBezTo>
                        <a:cubicBezTo>
                          <a:pt x="242" y="116"/>
                          <a:pt x="242" y="116"/>
                          <a:pt x="242" y="116"/>
                        </a:cubicBezTo>
                        <a:cubicBezTo>
                          <a:pt x="241" y="115"/>
                          <a:pt x="240" y="114"/>
                          <a:pt x="240" y="113"/>
                        </a:cubicBezTo>
                        <a:cubicBezTo>
                          <a:pt x="239" y="112"/>
                          <a:pt x="239" y="110"/>
                          <a:pt x="239" y="109"/>
                        </a:cubicBezTo>
                        <a:cubicBezTo>
                          <a:pt x="239" y="106"/>
                          <a:pt x="240" y="102"/>
                          <a:pt x="241" y="100"/>
                        </a:cubicBezTo>
                        <a:cubicBezTo>
                          <a:pt x="242" y="98"/>
                          <a:pt x="242" y="97"/>
                          <a:pt x="242" y="96"/>
                        </a:cubicBezTo>
                        <a:cubicBezTo>
                          <a:pt x="243" y="96"/>
                          <a:pt x="243" y="96"/>
                          <a:pt x="243" y="96"/>
                        </a:cubicBezTo>
                        <a:cubicBezTo>
                          <a:pt x="243" y="95"/>
                          <a:pt x="243" y="95"/>
                          <a:pt x="243" y="95"/>
                        </a:cubicBezTo>
                        <a:cubicBezTo>
                          <a:pt x="246" y="88"/>
                          <a:pt x="246" y="88"/>
                          <a:pt x="246" y="88"/>
                        </a:cubicBezTo>
                        <a:cubicBezTo>
                          <a:pt x="240" y="93"/>
                          <a:pt x="240" y="93"/>
                          <a:pt x="240" y="93"/>
                        </a:cubicBezTo>
                        <a:cubicBezTo>
                          <a:pt x="239" y="93"/>
                          <a:pt x="238" y="94"/>
                          <a:pt x="235" y="95"/>
                        </a:cubicBezTo>
                        <a:cubicBezTo>
                          <a:pt x="227" y="97"/>
                          <a:pt x="213" y="99"/>
                          <a:pt x="200" y="101"/>
                        </a:cubicBezTo>
                        <a:cubicBezTo>
                          <a:pt x="194" y="102"/>
                          <a:pt x="188" y="103"/>
                          <a:pt x="184" y="103"/>
                        </a:cubicBezTo>
                        <a:cubicBezTo>
                          <a:pt x="180" y="104"/>
                          <a:pt x="177" y="104"/>
                          <a:pt x="177" y="104"/>
                        </a:cubicBezTo>
                        <a:cubicBezTo>
                          <a:pt x="176" y="104"/>
                          <a:pt x="176" y="104"/>
                          <a:pt x="176" y="104"/>
                        </a:cubicBezTo>
                        <a:cubicBezTo>
                          <a:pt x="176" y="105"/>
                          <a:pt x="176" y="105"/>
                          <a:pt x="176" y="105"/>
                        </a:cubicBezTo>
                        <a:cubicBezTo>
                          <a:pt x="162" y="123"/>
                          <a:pt x="137" y="133"/>
                          <a:pt x="113" y="139"/>
                        </a:cubicBezTo>
                        <a:cubicBezTo>
                          <a:pt x="90" y="144"/>
                          <a:pt x="67" y="145"/>
                          <a:pt x="59" y="145"/>
                        </a:cubicBezTo>
                        <a:cubicBezTo>
                          <a:pt x="57" y="145"/>
                          <a:pt x="56" y="145"/>
                          <a:pt x="56" y="145"/>
                        </a:cubicBezTo>
                        <a:cubicBezTo>
                          <a:pt x="55" y="145"/>
                          <a:pt x="55" y="145"/>
                          <a:pt x="55" y="145"/>
                        </a:cubicBezTo>
                        <a:cubicBezTo>
                          <a:pt x="55" y="145"/>
                          <a:pt x="55" y="145"/>
                          <a:pt x="55" y="145"/>
                        </a:cubicBezTo>
                        <a:cubicBezTo>
                          <a:pt x="48" y="146"/>
                          <a:pt x="41" y="146"/>
                          <a:pt x="35" y="146"/>
                        </a:cubicBezTo>
                        <a:cubicBezTo>
                          <a:pt x="22" y="146"/>
                          <a:pt x="14" y="143"/>
                          <a:pt x="10" y="140"/>
                        </a:cubicBezTo>
                        <a:cubicBezTo>
                          <a:pt x="5" y="136"/>
                          <a:pt x="4" y="131"/>
                          <a:pt x="4" y="126"/>
                        </a:cubicBezTo>
                        <a:cubicBezTo>
                          <a:pt x="4" y="121"/>
                          <a:pt x="5" y="115"/>
                          <a:pt x="7" y="111"/>
                        </a:cubicBezTo>
                        <a:cubicBezTo>
                          <a:pt x="8" y="109"/>
                          <a:pt x="9" y="107"/>
                          <a:pt x="10" y="106"/>
                        </a:cubicBezTo>
                        <a:cubicBezTo>
                          <a:pt x="10" y="105"/>
                          <a:pt x="10" y="105"/>
                          <a:pt x="10" y="105"/>
                        </a:cubicBezTo>
                        <a:cubicBezTo>
                          <a:pt x="11" y="104"/>
                          <a:pt x="11" y="104"/>
                          <a:pt x="11" y="104"/>
                        </a:cubicBezTo>
                        <a:cubicBezTo>
                          <a:pt x="11" y="104"/>
                          <a:pt x="11" y="104"/>
                          <a:pt x="11" y="104"/>
                        </a:cubicBezTo>
                        <a:cubicBezTo>
                          <a:pt x="9" y="103"/>
                          <a:pt x="9" y="103"/>
                          <a:pt x="9" y="103"/>
                        </a:cubicBezTo>
                        <a:cubicBezTo>
                          <a:pt x="8" y="105"/>
                          <a:pt x="8" y="105"/>
                          <a:pt x="8" y="105"/>
                        </a:cubicBezTo>
                        <a:cubicBezTo>
                          <a:pt x="10" y="106"/>
                          <a:pt x="13" y="106"/>
                          <a:pt x="15" y="106"/>
                        </a:cubicBezTo>
                        <a:cubicBezTo>
                          <a:pt x="22" y="106"/>
                          <a:pt x="30" y="104"/>
                          <a:pt x="38" y="101"/>
                        </a:cubicBezTo>
                        <a:cubicBezTo>
                          <a:pt x="64" y="91"/>
                          <a:pt x="94" y="73"/>
                          <a:pt x="94" y="73"/>
                        </a:cubicBezTo>
                        <a:cubicBezTo>
                          <a:pt x="95" y="73"/>
                          <a:pt x="95" y="73"/>
                          <a:pt x="95" y="73"/>
                        </a:cubicBezTo>
                        <a:cubicBezTo>
                          <a:pt x="95" y="72"/>
                          <a:pt x="95" y="72"/>
                          <a:pt x="95" y="72"/>
                        </a:cubicBezTo>
                        <a:cubicBezTo>
                          <a:pt x="97" y="68"/>
                          <a:pt x="103" y="62"/>
                          <a:pt x="110" y="55"/>
                        </a:cubicBezTo>
                        <a:cubicBezTo>
                          <a:pt x="121" y="45"/>
                          <a:pt x="136" y="34"/>
                          <a:pt x="148" y="24"/>
                        </a:cubicBezTo>
                        <a:cubicBezTo>
                          <a:pt x="154" y="20"/>
                          <a:pt x="160" y="16"/>
                          <a:pt x="164" y="13"/>
                        </a:cubicBezTo>
                        <a:cubicBezTo>
                          <a:pt x="167" y="11"/>
                          <a:pt x="170" y="9"/>
                          <a:pt x="170" y="9"/>
                        </a:cubicBezTo>
                        <a:cubicBezTo>
                          <a:pt x="169" y="7"/>
                          <a:pt x="169" y="7"/>
                          <a:pt x="169" y="7"/>
                        </a:cubicBezTo>
                        <a:cubicBezTo>
                          <a:pt x="169" y="9"/>
                          <a:pt x="169" y="9"/>
                          <a:pt x="169" y="9"/>
                        </a:cubicBezTo>
                        <a:cubicBezTo>
                          <a:pt x="185" y="5"/>
                          <a:pt x="201" y="4"/>
                          <a:pt x="217" y="4"/>
                        </a:cubicBezTo>
                        <a:cubicBezTo>
                          <a:pt x="250" y="4"/>
                          <a:pt x="282" y="11"/>
                          <a:pt x="306" y="18"/>
                        </a:cubicBezTo>
                        <a:cubicBezTo>
                          <a:pt x="318" y="22"/>
                          <a:pt x="327" y="25"/>
                          <a:pt x="334" y="28"/>
                        </a:cubicBezTo>
                        <a:cubicBezTo>
                          <a:pt x="338" y="29"/>
                          <a:pt x="340" y="30"/>
                          <a:pt x="342" y="31"/>
                        </a:cubicBezTo>
                        <a:cubicBezTo>
                          <a:pt x="343" y="31"/>
                          <a:pt x="344" y="32"/>
                          <a:pt x="344" y="32"/>
                        </a:cubicBezTo>
                        <a:cubicBezTo>
                          <a:pt x="344" y="32"/>
                          <a:pt x="345" y="32"/>
                          <a:pt x="345" y="32"/>
                        </a:cubicBezTo>
                        <a:cubicBezTo>
                          <a:pt x="346" y="29"/>
                          <a:pt x="346" y="29"/>
                          <a:pt x="346" y="29"/>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6" name="Freeform 335"/>
                  <p:cNvSpPr>
                    <a:spLocks/>
                  </p:cNvSpPr>
                  <p:nvPr/>
                </p:nvSpPr>
                <p:spPr bwMode="gray">
                  <a:xfrm>
                    <a:off x="4919" y="2982"/>
                    <a:ext cx="38" cy="87"/>
                  </a:xfrm>
                  <a:custGeom>
                    <a:avLst/>
                    <a:gdLst/>
                    <a:ahLst/>
                    <a:cxnLst>
                      <a:cxn ang="0">
                        <a:pos x="6" y="0"/>
                      </a:cxn>
                      <a:cxn ang="0">
                        <a:pos x="89" y="41"/>
                      </a:cxn>
                      <a:cxn ang="0">
                        <a:pos x="94" y="104"/>
                      </a:cxn>
                      <a:cxn ang="0">
                        <a:pos x="87" y="216"/>
                      </a:cxn>
                      <a:cxn ang="0">
                        <a:pos x="11" y="162"/>
                      </a:cxn>
                      <a:cxn ang="0">
                        <a:pos x="6" y="0"/>
                      </a:cxn>
                    </a:cxnLst>
                    <a:rect l="0" t="0" r="r" b="b"/>
                    <a:pathLst>
                      <a:path w="94" h="216">
                        <a:moveTo>
                          <a:pt x="6" y="0"/>
                        </a:moveTo>
                        <a:cubicBezTo>
                          <a:pt x="6" y="0"/>
                          <a:pt x="82" y="22"/>
                          <a:pt x="89" y="41"/>
                        </a:cubicBezTo>
                        <a:cubicBezTo>
                          <a:pt x="94" y="104"/>
                          <a:pt x="94" y="104"/>
                          <a:pt x="94" y="104"/>
                        </a:cubicBezTo>
                        <a:cubicBezTo>
                          <a:pt x="87" y="216"/>
                          <a:pt x="87" y="216"/>
                          <a:pt x="87" y="216"/>
                        </a:cubicBezTo>
                        <a:cubicBezTo>
                          <a:pt x="87" y="216"/>
                          <a:pt x="22" y="173"/>
                          <a:pt x="11" y="162"/>
                        </a:cubicBezTo>
                        <a:cubicBezTo>
                          <a:pt x="0" y="152"/>
                          <a:pt x="6" y="0"/>
                          <a:pt x="6"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7" name="Freeform 336"/>
                  <p:cNvSpPr>
                    <a:spLocks/>
                  </p:cNvSpPr>
                  <p:nvPr/>
                </p:nvSpPr>
                <p:spPr bwMode="gray">
                  <a:xfrm>
                    <a:off x="4940" y="3025"/>
                    <a:ext cx="23" cy="20"/>
                  </a:xfrm>
                  <a:custGeom>
                    <a:avLst/>
                    <a:gdLst/>
                    <a:ahLst/>
                    <a:cxnLst>
                      <a:cxn ang="0">
                        <a:pos x="1" y="0"/>
                      </a:cxn>
                      <a:cxn ang="0">
                        <a:pos x="0" y="17"/>
                      </a:cxn>
                      <a:cxn ang="0">
                        <a:pos x="10" y="20"/>
                      </a:cxn>
                      <a:cxn ang="0">
                        <a:pos x="22" y="19"/>
                      </a:cxn>
                      <a:cxn ang="0">
                        <a:pos x="23" y="5"/>
                      </a:cxn>
                      <a:cxn ang="0">
                        <a:pos x="12" y="8"/>
                      </a:cxn>
                      <a:cxn ang="0">
                        <a:pos x="1" y="0"/>
                      </a:cxn>
                    </a:cxnLst>
                    <a:rect l="0" t="0" r="r" b="b"/>
                    <a:pathLst>
                      <a:path w="23" h="20">
                        <a:moveTo>
                          <a:pt x="1" y="0"/>
                        </a:moveTo>
                        <a:lnTo>
                          <a:pt x="0" y="17"/>
                        </a:lnTo>
                        <a:lnTo>
                          <a:pt x="10" y="20"/>
                        </a:lnTo>
                        <a:lnTo>
                          <a:pt x="22" y="19"/>
                        </a:lnTo>
                        <a:lnTo>
                          <a:pt x="23" y="5"/>
                        </a:lnTo>
                        <a:lnTo>
                          <a:pt x="12" y="8"/>
                        </a:lnTo>
                        <a:lnTo>
                          <a:pt x="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8" name="Freeform 337"/>
                  <p:cNvSpPr>
                    <a:spLocks/>
                  </p:cNvSpPr>
                  <p:nvPr/>
                </p:nvSpPr>
                <p:spPr bwMode="gray">
                  <a:xfrm>
                    <a:off x="5112" y="3086"/>
                    <a:ext cx="300" cy="356"/>
                  </a:xfrm>
                  <a:custGeom>
                    <a:avLst/>
                    <a:gdLst/>
                    <a:ahLst/>
                    <a:cxnLst>
                      <a:cxn ang="0">
                        <a:pos x="456" y="0"/>
                      </a:cxn>
                      <a:cxn ang="0">
                        <a:pos x="402" y="864"/>
                      </a:cxn>
                      <a:cxn ang="0">
                        <a:pos x="156" y="574"/>
                      </a:cxn>
                      <a:cxn ang="0">
                        <a:pos x="273" y="302"/>
                      </a:cxn>
                      <a:cxn ang="0">
                        <a:pos x="456" y="0"/>
                      </a:cxn>
                    </a:cxnLst>
                    <a:rect l="0" t="0" r="r" b="b"/>
                    <a:pathLst>
                      <a:path w="738" h="877">
                        <a:moveTo>
                          <a:pt x="456" y="0"/>
                        </a:moveTo>
                        <a:cubicBezTo>
                          <a:pt x="456" y="0"/>
                          <a:pt x="738" y="858"/>
                          <a:pt x="402" y="864"/>
                        </a:cubicBezTo>
                        <a:cubicBezTo>
                          <a:pt x="402" y="864"/>
                          <a:pt x="312" y="877"/>
                          <a:pt x="156" y="574"/>
                        </a:cubicBezTo>
                        <a:cubicBezTo>
                          <a:pt x="0" y="270"/>
                          <a:pt x="154" y="329"/>
                          <a:pt x="273" y="302"/>
                        </a:cubicBezTo>
                        <a:cubicBezTo>
                          <a:pt x="393" y="275"/>
                          <a:pt x="450" y="102"/>
                          <a:pt x="456" y="0"/>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9" name="Freeform 338"/>
                  <p:cNvSpPr>
                    <a:spLocks/>
                  </p:cNvSpPr>
                  <p:nvPr/>
                </p:nvSpPr>
                <p:spPr bwMode="gray">
                  <a:xfrm>
                    <a:off x="5137" y="3080"/>
                    <a:ext cx="218" cy="396"/>
                  </a:xfrm>
                  <a:custGeom>
                    <a:avLst/>
                    <a:gdLst/>
                    <a:ahLst/>
                    <a:cxnLst>
                      <a:cxn ang="0">
                        <a:pos x="15" y="363"/>
                      </a:cxn>
                      <a:cxn ang="0">
                        <a:pos x="93" y="588"/>
                      </a:cxn>
                      <a:cxn ang="0">
                        <a:pos x="243" y="812"/>
                      </a:cxn>
                      <a:cxn ang="0">
                        <a:pos x="507" y="782"/>
                      </a:cxn>
                      <a:cxn ang="0">
                        <a:pos x="507" y="560"/>
                      </a:cxn>
                      <a:cxn ang="0">
                        <a:pos x="356" y="201"/>
                      </a:cxn>
                      <a:cxn ang="0">
                        <a:pos x="251" y="120"/>
                      </a:cxn>
                      <a:cxn ang="0">
                        <a:pos x="115" y="0"/>
                      </a:cxn>
                      <a:cxn ang="0">
                        <a:pos x="15" y="363"/>
                      </a:cxn>
                    </a:cxnLst>
                    <a:rect l="0" t="0" r="r" b="b"/>
                    <a:pathLst>
                      <a:path w="536" h="974">
                        <a:moveTo>
                          <a:pt x="15" y="363"/>
                        </a:moveTo>
                        <a:cubicBezTo>
                          <a:pt x="93" y="588"/>
                          <a:pt x="93" y="588"/>
                          <a:pt x="93" y="588"/>
                        </a:cubicBezTo>
                        <a:cubicBezTo>
                          <a:pt x="243" y="812"/>
                          <a:pt x="243" y="812"/>
                          <a:pt x="243" y="812"/>
                        </a:cubicBezTo>
                        <a:cubicBezTo>
                          <a:pt x="243" y="812"/>
                          <a:pt x="381" y="974"/>
                          <a:pt x="507" y="782"/>
                        </a:cubicBezTo>
                        <a:cubicBezTo>
                          <a:pt x="533" y="742"/>
                          <a:pt x="519" y="586"/>
                          <a:pt x="507" y="560"/>
                        </a:cubicBezTo>
                        <a:cubicBezTo>
                          <a:pt x="507" y="560"/>
                          <a:pt x="536" y="246"/>
                          <a:pt x="356" y="201"/>
                        </a:cubicBezTo>
                        <a:cubicBezTo>
                          <a:pt x="356" y="201"/>
                          <a:pt x="342" y="196"/>
                          <a:pt x="251" y="120"/>
                        </a:cubicBezTo>
                        <a:cubicBezTo>
                          <a:pt x="115" y="0"/>
                          <a:pt x="115" y="0"/>
                          <a:pt x="115" y="0"/>
                        </a:cubicBezTo>
                        <a:cubicBezTo>
                          <a:pt x="115" y="0"/>
                          <a:pt x="0" y="298"/>
                          <a:pt x="15" y="363"/>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0" name="Freeform 339"/>
                  <p:cNvSpPr>
                    <a:spLocks/>
                  </p:cNvSpPr>
                  <p:nvPr/>
                </p:nvSpPr>
                <p:spPr bwMode="gray">
                  <a:xfrm>
                    <a:off x="5141" y="3078"/>
                    <a:ext cx="199" cy="379"/>
                  </a:xfrm>
                  <a:custGeom>
                    <a:avLst/>
                    <a:gdLst/>
                    <a:ahLst/>
                    <a:cxnLst>
                      <a:cxn ang="0">
                        <a:pos x="142" y="195"/>
                      </a:cxn>
                      <a:cxn ang="0">
                        <a:pos x="201" y="317"/>
                      </a:cxn>
                      <a:cxn ang="0">
                        <a:pos x="222" y="442"/>
                      </a:cxn>
                      <a:cxn ang="0">
                        <a:pos x="417" y="787"/>
                      </a:cxn>
                      <a:cxn ang="0">
                        <a:pos x="229" y="811"/>
                      </a:cxn>
                      <a:cxn ang="0">
                        <a:pos x="83" y="593"/>
                      </a:cxn>
                      <a:cxn ang="0">
                        <a:pos x="0" y="350"/>
                      </a:cxn>
                      <a:cxn ang="0">
                        <a:pos x="105" y="5"/>
                      </a:cxn>
                      <a:cxn ang="0">
                        <a:pos x="142" y="195"/>
                      </a:cxn>
                    </a:cxnLst>
                    <a:rect l="0" t="0" r="r" b="b"/>
                    <a:pathLst>
                      <a:path w="488" h="932">
                        <a:moveTo>
                          <a:pt x="142" y="195"/>
                        </a:moveTo>
                        <a:cubicBezTo>
                          <a:pt x="142" y="195"/>
                          <a:pt x="109" y="288"/>
                          <a:pt x="201" y="317"/>
                        </a:cubicBezTo>
                        <a:cubicBezTo>
                          <a:pt x="201" y="317"/>
                          <a:pt x="186" y="382"/>
                          <a:pt x="222" y="442"/>
                        </a:cubicBezTo>
                        <a:cubicBezTo>
                          <a:pt x="238" y="468"/>
                          <a:pt x="250" y="570"/>
                          <a:pt x="417" y="787"/>
                        </a:cubicBezTo>
                        <a:cubicBezTo>
                          <a:pt x="488" y="879"/>
                          <a:pt x="294" y="932"/>
                          <a:pt x="229" y="811"/>
                        </a:cubicBezTo>
                        <a:cubicBezTo>
                          <a:pt x="83" y="593"/>
                          <a:pt x="83" y="593"/>
                          <a:pt x="83" y="593"/>
                        </a:cubicBezTo>
                        <a:cubicBezTo>
                          <a:pt x="0" y="350"/>
                          <a:pt x="0" y="350"/>
                          <a:pt x="0" y="350"/>
                        </a:cubicBezTo>
                        <a:cubicBezTo>
                          <a:pt x="0" y="350"/>
                          <a:pt x="99" y="10"/>
                          <a:pt x="105" y="5"/>
                        </a:cubicBezTo>
                        <a:cubicBezTo>
                          <a:pt x="112" y="0"/>
                          <a:pt x="142" y="195"/>
                          <a:pt x="142" y="19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1" name="Freeform 340"/>
                  <p:cNvSpPr>
                    <a:spLocks/>
                  </p:cNvSpPr>
                  <p:nvPr/>
                </p:nvSpPr>
                <p:spPr bwMode="gray">
                  <a:xfrm>
                    <a:off x="5069" y="3085"/>
                    <a:ext cx="148" cy="149"/>
                  </a:xfrm>
                  <a:custGeom>
                    <a:avLst/>
                    <a:gdLst/>
                    <a:ahLst/>
                    <a:cxnLst>
                      <a:cxn ang="0">
                        <a:pos x="162" y="0"/>
                      </a:cxn>
                      <a:cxn ang="0">
                        <a:pos x="9" y="49"/>
                      </a:cxn>
                      <a:cxn ang="0">
                        <a:pos x="14" y="78"/>
                      </a:cxn>
                      <a:cxn ang="0">
                        <a:pos x="90" y="188"/>
                      </a:cxn>
                      <a:cxn ang="0">
                        <a:pos x="185" y="367"/>
                      </a:cxn>
                      <a:cxn ang="0">
                        <a:pos x="354" y="316"/>
                      </a:cxn>
                      <a:cxn ang="0">
                        <a:pos x="366" y="266"/>
                      </a:cxn>
                      <a:cxn ang="0">
                        <a:pos x="162" y="0"/>
                      </a:cxn>
                    </a:cxnLst>
                    <a:rect l="0" t="0" r="r" b="b"/>
                    <a:pathLst>
                      <a:path w="366" h="367">
                        <a:moveTo>
                          <a:pt x="162" y="0"/>
                        </a:moveTo>
                        <a:cubicBezTo>
                          <a:pt x="162" y="0"/>
                          <a:pt x="19" y="25"/>
                          <a:pt x="9" y="49"/>
                        </a:cubicBezTo>
                        <a:cubicBezTo>
                          <a:pt x="9" y="49"/>
                          <a:pt x="0" y="68"/>
                          <a:pt x="14" y="78"/>
                        </a:cubicBezTo>
                        <a:cubicBezTo>
                          <a:pt x="14" y="78"/>
                          <a:pt x="80" y="176"/>
                          <a:pt x="90" y="188"/>
                        </a:cubicBezTo>
                        <a:cubicBezTo>
                          <a:pt x="100" y="199"/>
                          <a:pt x="132" y="293"/>
                          <a:pt x="185" y="367"/>
                        </a:cubicBezTo>
                        <a:cubicBezTo>
                          <a:pt x="185" y="367"/>
                          <a:pt x="336" y="342"/>
                          <a:pt x="354" y="316"/>
                        </a:cubicBezTo>
                        <a:cubicBezTo>
                          <a:pt x="366" y="266"/>
                          <a:pt x="366" y="266"/>
                          <a:pt x="366" y="266"/>
                        </a:cubicBezTo>
                        <a:lnTo>
                          <a:pt x="162"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2" name="Freeform 341"/>
                  <p:cNvSpPr>
                    <a:spLocks/>
                  </p:cNvSpPr>
                  <p:nvPr/>
                </p:nvSpPr>
                <p:spPr bwMode="gray">
                  <a:xfrm>
                    <a:off x="5134" y="3045"/>
                    <a:ext cx="133" cy="162"/>
                  </a:xfrm>
                  <a:custGeom>
                    <a:avLst/>
                    <a:gdLst/>
                    <a:ahLst/>
                    <a:cxnLst>
                      <a:cxn ang="0">
                        <a:pos x="97" y="0"/>
                      </a:cxn>
                      <a:cxn ang="0">
                        <a:pos x="0" y="99"/>
                      </a:cxn>
                      <a:cxn ang="0">
                        <a:pos x="18" y="254"/>
                      </a:cxn>
                      <a:cxn ang="0">
                        <a:pos x="218" y="399"/>
                      </a:cxn>
                      <a:cxn ang="0">
                        <a:pos x="325" y="278"/>
                      </a:cxn>
                      <a:cxn ang="0">
                        <a:pos x="97" y="0"/>
                      </a:cxn>
                    </a:cxnLst>
                    <a:rect l="0" t="0" r="r" b="b"/>
                    <a:pathLst>
                      <a:path w="325" h="399">
                        <a:moveTo>
                          <a:pt x="97" y="0"/>
                        </a:moveTo>
                        <a:cubicBezTo>
                          <a:pt x="97" y="0"/>
                          <a:pt x="4" y="71"/>
                          <a:pt x="0" y="99"/>
                        </a:cubicBezTo>
                        <a:cubicBezTo>
                          <a:pt x="0" y="99"/>
                          <a:pt x="15" y="239"/>
                          <a:pt x="18" y="254"/>
                        </a:cubicBezTo>
                        <a:cubicBezTo>
                          <a:pt x="22" y="268"/>
                          <a:pt x="158" y="393"/>
                          <a:pt x="218" y="399"/>
                        </a:cubicBezTo>
                        <a:cubicBezTo>
                          <a:pt x="218" y="399"/>
                          <a:pt x="322" y="297"/>
                          <a:pt x="325" y="278"/>
                        </a:cubicBezTo>
                        <a:cubicBezTo>
                          <a:pt x="325" y="278"/>
                          <a:pt x="127" y="48"/>
                          <a:pt x="97"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3" name="Freeform 342"/>
                  <p:cNvSpPr>
                    <a:spLocks/>
                  </p:cNvSpPr>
                  <p:nvPr/>
                </p:nvSpPr>
                <p:spPr bwMode="gray">
                  <a:xfrm>
                    <a:off x="5123" y="3153"/>
                    <a:ext cx="23" cy="23"/>
                  </a:xfrm>
                  <a:custGeom>
                    <a:avLst/>
                    <a:gdLst/>
                    <a:ahLst/>
                    <a:cxnLst>
                      <a:cxn ang="0">
                        <a:pos x="54" y="33"/>
                      </a:cxn>
                      <a:cxn ang="0">
                        <a:pos x="33" y="2"/>
                      </a:cxn>
                      <a:cxn ang="0">
                        <a:pos x="2" y="24"/>
                      </a:cxn>
                      <a:cxn ang="0">
                        <a:pos x="24" y="54"/>
                      </a:cxn>
                      <a:cxn ang="0">
                        <a:pos x="54" y="33"/>
                      </a:cxn>
                    </a:cxnLst>
                    <a:rect l="0" t="0" r="r" b="b"/>
                    <a:pathLst>
                      <a:path w="57" h="57">
                        <a:moveTo>
                          <a:pt x="54" y="33"/>
                        </a:moveTo>
                        <a:cubicBezTo>
                          <a:pt x="57" y="18"/>
                          <a:pt x="47" y="5"/>
                          <a:pt x="33" y="2"/>
                        </a:cubicBezTo>
                        <a:cubicBezTo>
                          <a:pt x="18" y="0"/>
                          <a:pt x="5" y="10"/>
                          <a:pt x="2" y="24"/>
                        </a:cubicBezTo>
                        <a:cubicBezTo>
                          <a:pt x="0" y="38"/>
                          <a:pt x="10" y="52"/>
                          <a:pt x="24" y="54"/>
                        </a:cubicBezTo>
                        <a:cubicBezTo>
                          <a:pt x="39" y="57"/>
                          <a:pt x="52" y="47"/>
                          <a:pt x="54"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4" name="Freeform 343"/>
                  <p:cNvSpPr>
                    <a:spLocks/>
                  </p:cNvSpPr>
                  <p:nvPr/>
                </p:nvSpPr>
                <p:spPr bwMode="gray">
                  <a:xfrm>
                    <a:off x="5163" y="3133"/>
                    <a:ext cx="28" cy="29"/>
                  </a:xfrm>
                  <a:custGeom>
                    <a:avLst/>
                    <a:gdLst/>
                    <a:ahLst/>
                    <a:cxnLst>
                      <a:cxn ang="0">
                        <a:pos x="66" y="40"/>
                      </a:cxn>
                      <a:cxn ang="0">
                        <a:pos x="39" y="3"/>
                      </a:cxn>
                      <a:cxn ang="0">
                        <a:pos x="2" y="30"/>
                      </a:cxn>
                      <a:cxn ang="0">
                        <a:pos x="29" y="67"/>
                      </a:cxn>
                      <a:cxn ang="0">
                        <a:pos x="66" y="40"/>
                      </a:cxn>
                    </a:cxnLst>
                    <a:rect l="0" t="0" r="r" b="b"/>
                    <a:pathLst>
                      <a:path w="69" h="70">
                        <a:moveTo>
                          <a:pt x="66" y="40"/>
                        </a:moveTo>
                        <a:cubicBezTo>
                          <a:pt x="69" y="23"/>
                          <a:pt x="57" y="6"/>
                          <a:pt x="39" y="3"/>
                        </a:cubicBezTo>
                        <a:cubicBezTo>
                          <a:pt x="22" y="0"/>
                          <a:pt x="5" y="12"/>
                          <a:pt x="2" y="30"/>
                        </a:cubicBezTo>
                        <a:cubicBezTo>
                          <a:pt x="0" y="47"/>
                          <a:pt x="12" y="64"/>
                          <a:pt x="29" y="67"/>
                        </a:cubicBezTo>
                        <a:cubicBezTo>
                          <a:pt x="47" y="70"/>
                          <a:pt x="63" y="58"/>
                          <a:pt x="66" y="40"/>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5" name="Freeform 344"/>
                  <p:cNvSpPr>
                    <a:spLocks/>
                  </p:cNvSpPr>
                  <p:nvPr/>
                </p:nvSpPr>
                <p:spPr bwMode="gray">
                  <a:xfrm>
                    <a:off x="5138" y="3120"/>
                    <a:ext cx="133" cy="217"/>
                  </a:xfrm>
                  <a:custGeom>
                    <a:avLst/>
                    <a:gdLst/>
                    <a:ahLst/>
                    <a:cxnLst>
                      <a:cxn ang="0">
                        <a:pos x="0" y="0"/>
                      </a:cxn>
                      <a:cxn ang="0">
                        <a:pos x="10" y="73"/>
                      </a:cxn>
                      <a:cxn ang="0">
                        <a:pos x="189" y="214"/>
                      </a:cxn>
                      <a:cxn ang="0">
                        <a:pos x="318" y="534"/>
                      </a:cxn>
                      <a:cxn ang="0">
                        <a:pos x="327" y="535"/>
                      </a:cxn>
                      <a:cxn ang="0">
                        <a:pos x="209" y="218"/>
                      </a:cxn>
                      <a:cxn ang="0">
                        <a:pos x="17" y="70"/>
                      </a:cxn>
                      <a:cxn ang="0">
                        <a:pos x="0" y="0"/>
                      </a:cxn>
                    </a:cxnLst>
                    <a:rect l="0" t="0" r="r" b="b"/>
                    <a:pathLst>
                      <a:path w="327" h="535">
                        <a:moveTo>
                          <a:pt x="0" y="0"/>
                        </a:moveTo>
                        <a:cubicBezTo>
                          <a:pt x="0" y="0"/>
                          <a:pt x="8" y="70"/>
                          <a:pt x="10" y="73"/>
                        </a:cubicBezTo>
                        <a:cubicBezTo>
                          <a:pt x="11" y="75"/>
                          <a:pt x="120" y="192"/>
                          <a:pt x="189" y="214"/>
                        </a:cubicBezTo>
                        <a:cubicBezTo>
                          <a:pt x="189" y="214"/>
                          <a:pt x="208" y="446"/>
                          <a:pt x="318" y="534"/>
                        </a:cubicBezTo>
                        <a:cubicBezTo>
                          <a:pt x="327" y="535"/>
                          <a:pt x="327" y="535"/>
                          <a:pt x="327" y="535"/>
                        </a:cubicBezTo>
                        <a:cubicBezTo>
                          <a:pt x="327" y="535"/>
                          <a:pt x="236" y="437"/>
                          <a:pt x="209" y="218"/>
                        </a:cubicBezTo>
                        <a:cubicBezTo>
                          <a:pt x="209" y="218"/>
                          <a:pt x="96" y="159"/>
                          <a:pt x="17" y="70"/>
                        </a:cubicBezTo>
                        <a:lnTo>
                          <a:pt x="0"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6" name="Freeform 345"/>
                  <p:cNvSpPr>
                    <a:spLocks/>
                  </p:cNvSpPr>
                  <p:nvPr/>
                </p:nvSpPr>
                <p:spPr bwMode="gray">
                  <a:xfrm>
                    <a:off x="5254" y="3179"/>
                    <a:ext cx="46" cy="73"/>
                  </a:xfrm>
                  <a:custGeom>
                    <a:avLst/>
                    <a:gdLst/>
                    <a:ahLst/>
                    <a:cxnLst>
                      <a:cxn ang="0">
                        <a:pos x="0" y="0"/>
                      </a:cxn>
                      <a:cxn ang="0">
                        <a:pos x="112" y="178"/>
                      </a:cxn>
                      <a:cxn ang="0">
                        <a:pos x="0" y="0"/>
                      </a:cxn>
                    </a:cxnLst>
                    <a:rect l="0" t="0" r="r" b="b"/>
                    <a:pathLst>
                      <a:path w="112" h="178">
                        <a:moveTo>
                          <a:pt x="0" y="0"/>
                        </a:moveTo>
                        <a:cubicBezTo>
                          <a:pt x="0" y="0"/>
                          <a:pt x="81" y="46"/>
                          <a:pt x="112" y="178"/>
                        </a:cubicBezTo>
                        <a:cubicBezTo>
                          <a:pt x="112" y="178"/>
                          <a:pt x="71" y="63"/>
                          <a:pt x="0" y="0"/>
                        </a:cubicBez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7" name="Freeform 346"/>
                  <p:cNvSpPr>
                    <a:spLocks/>
                  </p:cNvSpPr>
                  <p:nvPr/>
                </p:nvSpPr>
                <p:spPr bwMode="gray">
                  <a:xfrm>
                    <a:off x="4942" y="3034"/>
                    <a:ext cx="76" cy="87"/>
                  </a:xfrm>
                  <a:custGeom>
                    <a:avLst/>
                    <a:gdLst/>
                    <a:ahLst/>
                    <a:cxnLst>
                      <a:cxn ang="0">
                        <a:pos x="33" y="0"/>
                      </a:cxn>
                      <a:cxn ang="0">
                        <a:pos x="108" y="19"/>
                      </a:cxn>
                      <a:cxn ang="0">
                        <a:pos x="156" y="95"/>
                      </a:cxn>
                      <a:cxn ang="0">
                        <a:pos x="167" y="145"/>
                      </a:cxn>
                      <a:cxn ang="0">
                        <a:pos x="113" y="108"/>
                      </a:cxn>
                      <a:cxn ang="0">
                        <a:pos x="143" y="170"/>
                      </a:cxn>
                      <a:cxn ang="0">
                        <a:pos x="44" y="187"/>
                      </a:cxn>
                      <a:cxn ang="0">
                        <a:pos x="27" y="138"/>
                      </a:cxn>
                      <a:cxn ang="0">
                        <a:pos x="34" y="82"/>
                      </a:cxn>
                      <a:cxn ang="0">
                        <a:pos x="52" y="49"/>
                      </a:cxn>
                      <a:cxn ang="0">
                        <a:pos x="21" y="22"/>
                      </a:cxn>
                      <a:cxn ang="0">
                        <a:pos x="33" y="0"/>
                      </a:cxn>
                    </a:cxnLst>
                    <a:rect l="0" t="0" r="r" b="b"/>
                    <a:pathLst>
                      <a:path w="188" h="214">
                        <a:moveTo>
                          <a:pt x="33" y="0"/>
                        </a:moveTo>
                        <a:cubicBezTo>
                          <a:pt x="33" y="0"/>
                          <a:pt x="68" y="31"/>
                          <a:pt x="108" y="19"/>
                        </a:cubicBezTo>
                        <a:cubicBezTo>
                          <a:pt x="108" y="19"/>
                          <a:pt x="178" y="35"/>
                          <a:pt x="156" y="95"/>
                        </a:cubicBezTo>
                        <a:cubicBezTo>
                          <a:pt x="156" y="95"/>
                          <a:pt x="175" y="103"/>
                          <a:pt x="167" y="145"/>
                        </a:cubicBezTo>
                        <a:cubicBezTo>
                          <a:pt x="159" y="186"/>
                          <a:pt x="175" y="123"/>
                          <a:pt x="113" y="108"/>
                        </a:cubicBezTo>
                        <a:cubicBezTo>
                          <a:pt x="113" y="108"/>
                          <a:pt x="188" y="136"/>
                          <a:pt x="143" y="170"/>
                        </a:cubicBezTo>
                        <a:cubicBezTo>
                          <a:pt x="143" y="170"/>
                          <a:pt x="113" y="214"/>
                          <a:pt x="44" y="187"/>
                        </a:cubicBezTo>
                        <a:cubicBezTo>
                          <a:pt x="44" y="187"/>
                          <a:pt x="17" y="158"/>
                          <a:pt x="27" y="138"/>
                        </a:cubicBezTo>
                        <a:cubicBezTo>
                          <a:pt x="27" y="138"/>
                          <a:pt x="0" y="109"/>
                          <a:pt x="34" y="82"/>
                        </a:cubicBezTo>
                        <a:cubicBezTo>
                          <a:pt x="34" y="82"/>
                          <a:pt x="12" y="47"/>
                          <a:pt x="52" y="49"/>
                        </a:cubicBezTo>
                        <a:cubicBezTo>
                          <a:pt x="52" y="49"/>
                          <a:pt x="30" y="35"/>
                          <a:pt x="21" y="22"/>
                        </a:cubicBezTo>
                        <a:cubicBezTo>
                          <a:pt x="21" y="22"/>
                          <a:pt x="7" y="6"/>
                          <a:pt x="33" y="0"/>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8" name="Freeform 347"/>
                  <p:cNvSpPr>
                    <a:spLocks/>
                  </p:cNvSpPr>
                  <p:nvPr/>
                </p:nvSpPr>
                <p:spPr bwMode="gray">
                  <a:xfrm>
                    <a:off x="4948" y="3033"/>
                    <a:ext cx="63" cy="82"/>
                  </a:xfrm>
                  <a:custGeom>
                    <a:avLst/>
                    <a:gdLst/>
                    <a:ahLst/>
                    <a:cxnLst>
                      <a:cxn ang="0">
                        <a:pos x="74" y="27"/>
                      </a:cxn>
                      <a:cxn ang="0">
                        <a:pos x="93" y="24"/>
                      </a:cxn>
                      <a:cxn ang="0">
                        <a:pos x="136" y="52"/>
                      </a:cxn>
                      <a:cxn ang="0">
                        <a:pos x="138" y="99"/>
                      </a:cxn>
                      <a:cxn ang="0">
                        <a:pos x="140" y="100"/>
                      </a:cxn>
                      <a:cxn ang="0">
                        <a:pos x="140" y="100"/>
                      </a:cxn>
                      <a:cxn ang="0">
                        <a:pos x="150" y="147"/>
                      </a:cxn>
                      <a:cxn ang="0">
                        <a:pos x="147" y="161"/>
                      </a:cxn>
                      <a:cxn ang="0">
                        <a:pos x="147" y="160"/>
                      </a:cxn>
                      <a:cxn ang="0">
                        <a:pos x="147" y="160"/>
                      </a:cxn>
                      <a:cxn ang="0">
                        <a:pos x="147" y="160"/>
                      </a:cxn>
                      <a:cxn ang="0">
                        <a:pos x="149" y="162"/>
                      </a:cxn>
                      <a:cxn ang="0">
                        <a:pos x="149" y="162"/>
                      </a:cxn>
                      <a:cxn ang="0">
                        <a:pos x="150" y="160"/>
                      </a:cxn>
                      <a:cxn ang="0">
                        <a:pos x="150" y="160"/>
                      </a:cxn>
                      <a:cxn ang="0">
                        <a:pos x="150" y="160"/>
                      </a:cxn>
                      <a:cxn ang="0">
                        <a:pos x="150" y="158"/>
                      </a:cxn>
                      <a:cxn ang="0">
                        <a:pos x="97" y="113"/>
                      </a:cxn>
                      <a:cxn ang="0">
                        <a:pos x="135" y="137"/>
                      </a:cxn>
                      <a:cxn ang="0">
                        <a:pos x="127" y="171"/>
                      </a:cxn>
                      <a:cxn ang="0">
                        <a:pos x="126" y="172"/>
                      </a:cxn>
                      <a:cxn ang="0">
                        <a:pos x="29" y="188"/>
                      </a:cxn>
                      <a:cxn ang="0">
                        <a:pos x="30" y="189"/>
                      </a:cxn>
                      <a:cxn ang="0">
                        <a:pos x="14" y="142"/>
                      </a:cxn>
                      <a:cxn ang="0">
                        <a:pos x="13" y="140"/>
                      </a:cxn>
                      <a:cxn ang="0">
                        <a:pos x="22" y="86"/>
                      </a:cxn>
                      <a:cxn ang="0">
                        <a:pos x="15" y="67"/>
                      </a:cxn>
                      <a:cxn ang="0">
                        <a:pos x="37" y="54"/>
                      </a:cxn>
                      <a:cxn ang="0">
                        <a:pos x="37" y="50"/>
                      </a:cxn>
                      <a:cxn ang="0">
                        <a:pos x="7" y="23"/>
                      </a:cxn>
                      <a:cxn ang="0">
                        <a:pos x="4" y="16"/>
                      </a:cxn>
                      <a:cxn ang="0">
                        <a:pos x="18" y="3"/>
                      </a:cxn>
                      <a:cxn ang="0">
                        <a:pos x="18" y="1"/>
                      </a:cxn>
                      <a:cxn ang="0">
                        <a:pos x="2" y="23"/>
                      </a:cxn>
                      <a:cxn ang="0">
                        <a:pos x="4" y="26"/>
                      </a:cxn>
                      <a:cxn ang="0">
                        <a:pos x="37" y="52"/>
                      </a:cxn>
                      <a:cxn ang="0">
                        <a:pos x="16" y="55"/>
                      </a:cxn>
                      <a:cxn ang="0">
                        <a:pos x="18" y="86"/>
                      </a:cxn>
                      <a:cxn ang="0">
                        <a:pos x="0" y="116"/>
                      </a:cxn>
                      <a:cxn ang="0">
                        <a:pos x="10" y="141"/>
                      </a:cxn>
                      <a:cxn ang="0">
                        <a:pos x="27" y="192"/>
                      </a:cxn>
                      <a:cxn ang="0">
                        <a:pos x="70" y="201"/>
                      </a:cxn>
                      <a:cxn ang="0">
                        <a:pos x="128" y="173"/>
                      </a:cxn>
                      <a:cxn ang="0">
                        <a:pos x="144" y="151"/>
                      </a:cxn>
                      <a:cxn ang="0">
                        <a:pos x="98" y="109"/>
                      </a:cxn>
                      <a:cxn ang="0">
                        <a:pos x="139" y="142"/>
                      </a:cxn>
                      <a:cxn ang="0">
                        <a:pos x="147" y="162"/>
                      </a:cxn>
                      <a:cxn ang="0">
                        <a:pos x="149" y="164"/>
                      </a:cxn>
                      <a:cxn ang="0">
                        <a:pos x="151" y="160"/>
                      </a:cxn>
                      <a:cxn ang="0">
                        <a:pos x="149" y="103"/>
                      </a:cxn>
                      <a:cxn ang="0">
                        <a:pos x="143" y="99"/>
                      </a:cxn>
                      <a:cxn ang="0">
                        <a:pos x="110" y="26"/>
                      </a:cxn>
                      <a:cxn ang="0">
                        <a:pos x="92" y="20"/>
                      </a:cxn>
                      <a:cxn ang="0">
                        <a:pos x="24" y="4"/>
                      </a:cxn>
                      <a:cxn ang="0">
                        <a:pos x="20" y="1"/>
                      </a:cxn>
                      <a:cxn ang="0">
                        <a:pos x="18" y="3"/>
                      </a:cxn>
                    </a:cxnLst>
                    <a:rect l="0" t="0" r="r" b="b"/>
                    <a:pathLst>
                      <a:path w="156" h="201">
                        <a:moveTo>
                          <a:pt x="18" y="3"/>
                        </a:moveTo>
                        <a:cubicBezTo>
                          <a:pt x="17" y="4"/>
                          <a:pt x="17" y="4"/>
                          <a:pt x="17" y="4"/>
                        </a:cubicBezTo>
                        <a:cubicBezTo>
                          <a:pt x="17" y="4"/>
                          <a:pt x="42" y="27"/>
                          <a:pt x="74" y="27"/>
                        </a:cubicBezTo>
                        <a:cubicBezTo>
                          <a:pt x="80" y="27"/>
                          <a:pt x="87" y="26"/>
                          <a:pt x="94" y="24"/>
                        </a:cubicBezTo>
                        <a:cubicBezTo>
                          <a:pt x="93" y="22"/>
                          <a:pt x="93" y="22"/>
                          <a:pt x="93" y="22"/>
                        </a:cubicBezTo>
                        <a:cubicBezTo>
                          <a:pt x="93" y="24"/>
                          <a:pt x="93" y="24"/>
                          <a:pt x="93" y="24"/>
                        </a:cubicBezTo>
                        <a:cubicBezTo>
                          <a:pt x="93" y="24"/>
                          <a:pt x="93" y="24"/>
                          <a:pt x="93" y="24"/>
                        </a:cubicBezTo>
                        <a:cubicBezTo>
                          <a:pt x="96" y="25"/>
                          <a:pt x="109" y="28"/>
                          <a:pt x="120" y="37"/>
                        </a:cubicBezTo>
                        <a:cubicBezTo>
                          <a:pt x="126" y="41"/>
                          <a:pt x="132" y="46"/>
                          <a:pt x="136" y="52"/>
                        </a:cubicBezTo>
                        <a:cubicBezTo>
                          <a:pt x="140" y="59"/>
                          <a:pt x="143" y="67"/>
                          <a:pt x="143" y="76"/>
                        </a:cubicBezTo>
                        <a:cubicBezTo>
                          <a:pt x="143" y="82"/>
                          <a:pt x="142" y="90"/>
                          <a:pt x="139" y="98"/>
                        </a:cubicBezTo>
                        <a:cubicBezTo>
                          <a:pt x="138" y="99"/>
                          <a:pt x="138" y="99"/>
                          <a:pt x="138" y="99"/>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3" y="101"/>
                          <a:pt x="146" y="106"/>
                        </a:cubicBezTo>
                        <a:cubicBezTo>
                          <a:pt x="149" y="110"/>
                          <a:pt x="152" y="117"/>
                          <a:pt x="152" y="129"/>
                        </a:cubicBezTo>
                        <a:cubicBezTo>
                          <a:pt x="152" y="134"/>
                          <a:pt x="151" y="140"/>
                          <a:pt x="150" y="147"/>
                        </a:cubicBezTo>
                        <a:cubicBezTo>
                          <a:pt x="149" y="152"/>
                          <a:pt x="148" y="156"/>
                          <a:pt x="148" y="158"/>
                        </a:cubicBezTo>
                        <a:cubicBezTo>
                          <a:pt x="148" y="159"/>
                          <a:pt x="147" y="160"/>
                          <a:pt x="147" y="160"/>
                        </a:cubicBezTo>
                        <a:cubicBezTo>
                          <a:pt x="147" y="161"/>
                          <a:pt x="147" y="161"/>
                          <a:pt x="147" y="161"/>
                        </a:cubicBezTo>
                        <a:cubicBezTo>
                          <a:pt x="147" y="161"/>
                          <a:pt x="147" y="161"/>
                          <a:pt x="147" y="161"/>
                        </a:cubicBezTo>
                        <a:cubicBezTo>
                          <a:pt x="148" y="161"/>
                          <a:pt x="148" y="161"/>
                          <a:pt x="148" y="161"/>
                        </a:cubicBezTo>
                        <a:cubicBezTo>
                          <a:pt x="147" y="160"/>
                          <a:pt x="147" y="160"/>
                          <a:pt x="147" y="160"/>
                        </a:cubicBezTo>
                        <a:cubicBezTo>
                          <a:pt x="147" y="161"/>
                          <a:pt x="147" y="161"/>
                          <a:pt x="147" y="161"/>
                        </a:cubicBezTo>
                        <a:cubicBezTo>
                          <a:pt x="148" y="161"/>
                          <a:pt x="148" y="161"/>
                          <a:pt x="148" y="161"/>
                        </a:cubicBezTo>
                        <a:cubicBezTo>
                          <a:pt x="147" y="160"/>
                          <a:pt x="147" y="160"/>
                          <a:pt x="147" y="160"/>
                        </a:cubicBezTo>
                        <a:cubicBezTo>
                          <a:pt x="149" y="162"/>
                          <a:pt x="149" y="162"/>
                          <a:pt x="149" y="162"/>
                        </a:cubicBezTo>
                        <a:cubicBezTo>
                          <a:pt x="149" y="160"/>
                          <a:pt x="149" y="160"/>
                          <a:pt x="149" y="160"/>
                        </a:cubicBezTo>
                        <a:cubicBezTo>
                          <a:pt x="148" y="160"/>
                          <a:pt x="148" y="160"/>
                          <a:pt x="147" y="160"/>
                        </a:cubicBezTo>
                        <a:cubicBezTo>
                          <a:pt x="149" y="162"/>
                          <a:pt x="149" y="162"/>
                          <a:pt x="149" y="162"/>
                        </a:cubicBezTo>
                        <a:cubicBezTo>
                          <a:pt x="149" y="160"/>
                          <a:pt x="149" y="160"/>
                          <a:pt x="149" y="160"/>
                        </a:cubicBezTo>
                        <a:cubicBezTo>
                          <a:pt x="149" y="162"/>
                          <a:pt x="149" y="162"/>
                          <a:pt x="149" y="162"/>
                        </a:cubicBezTo>
                        <a:cubicBezTo>
                          <a:pt x="150" y="160"/>
                          <a:pt x="150" y="160"/>
                          <a:pt x="150" y="160"/>
                        </a:cubicBezTo>
                        <a:cubicBezTo>
                          <a:pt x="150" y="160"/>
                          <a:pt x="149" y="160"/>
                          <a:pt x="149" y="160"/>
                        </a:cubicBezTo>
                        <a:cubicBezTo>
                          <a:pt x="149" y="162"/>
                          <a:pt x="149" y="162"/>
                          <a:pt x="149" y="162"/>
                        </a:cubicBezTo>
                        <a:cubicBezTo>
                          <a:pt x="150" y="160"/>
                          <a:pt x="150" y="160"/>
                          <a:pt x="150" y="160"/>
                        </a:cubicBezTo>
                        <a:cubicBezTo>
                          <a:pt x="149" y="161"/>
                          <a:pt x="149" y="161"/>
                          <a:pt x="149" y="161"/>
                        </a:cubicBezTo>
                        <a:cubicBezTo>
                          <a:pt x="150" y="160"/>
                          <a:pt x="150" y="160"/>
                          <a:pt x="150" y="160"/>
                        </a:cubicBezTo>
                        <a:cubicBezTo>
                          <a:pt x="150" y="160"/>
                          <a:pt x="150" y="160"/>
                          <a:pt x="150" y="160"/>
                        </a:cubicBezTo>
                        <a:cubicBezTo>
                          <a:pt x="149" y="161"/>
                          <a:pt x="149" y="161"/>
                          <a:pt x="149" y="161"/>
                        </a:cubicBezTo>
                        <a:cubicBezTo>
                          <a:pt x="150" y="160"/>
                          <a:pt x="150" y="160"/>
                          <a:pt x="150" y="160"/>
                        </a:cubicBezTo>
                        <a:cubicBezTo>
                          <a:pt x="150" y="161"/>
                          <a:pt x="150" y="161"/>
                          <a:pt x="150" y="161"/>
                        </a:cubicBezTo>
                        <a:cubicBezTo>
                          <a:pt x="150" y="160"/>
                          <a:pt x="150" y="160"/>
                          <a:pt x="150" y="160"/>
                        </a:cubicBezTo>
                        <a:cubicBezTo>
                          <a:pt x="150" y="160"/>
                          <a:pt x="150" y="160"/>
                          <a:pt x="150" y="160"/>
                        </a:cubicBezTo>
                        <a:cubicBezTo>
                          <a:pt x="150" y="161"/>
                          <a:pt x="150" y="161"/>
                          <a:pt x="150" y="161"/>
                        </a:cubicBezTo>
                        <a:cubicBezTo>
                          <a:pt x="150" y="160"/>
                          <a:pt x="150" y="160"/>
                          <a:pt x="150" y="160"/>
                        </a:cubicBezTo>
                        <a:cubicBezTo>
                          <a:pt x="150" y="160"/>
                          <a:pt x="150" y="159"/>
                          <a:pt x="150" y="158"/>
                        </a:cubicBezTo>
                        <a:cubicBezTo>
                          <a:pt x="148" y="153"/>
                          <a:pt x="145" y="143"/>
                          <a:pt x="138" y="133"/>
                        </a:cubicBezTo>
                        <a:cubicBezTo>
                          <a:pt x="130" y="124"/>
                          <a:pt x="118" y="114"/>
                          <a:pt x="98" y="109"/>
                        </a:cubicBezTo>
                        <a:cubicBezTo>
                          <a:pt x="97" y="113"/>
                          <a:pt x="97" y="113"/>
                          <a:pt x="97" y="113"/>
                        </a:cubicBezTo>
                        <a:cubicBezTo>
                          <a:pt x="97" y="113"/>
                          <a:pt x="97" y="113"/>
                          <a:pt x="97" y="113"/>
                        </a:cubicBezTo>
                        <a:cubicBezTo>
                          <a:pt x="100" y="114"/>
                          <a:pt x="111" y="118"/>
                          <a:pt x="121" y="125"/>
                        </a:cubicBezTo>
                        <a:cubicBezTo>
                          <a:pt x="126" y="129"/>
                          <a:pt x="131" y="132"/>
                          <a:pt x="135" y="137"/>
                        </a:cubicBezTo>
                        <a:cubicBezTo>
                          <a:pt x="138" y="141"/>
                          <a:pt x="140" y="146"/>
                          <a:pt x="140" y="151"/>
                        </a:cubicBezTo>
                        <a:cubicBezTo>
                          <a:pt x="140" y="154"/>
                          <a:pt x="139" y="157"/>
                          <a:pt x="137" y="160"/>
                        </a:cubicBezTo>
                        <a:cubicBezTo>
                          <a:pt x="135" y="164"/>
                          <a:pt x="132" y="167"/>
                          <a:pt x="127" y="171"/>
                        </a:cubicBezTo>
                        <a:cubicBezTo>
                          <a:pt x="126" y="171"/>
                          <a:pt x="126" y="171"/>
                          <a:pt x="126" y="171"/>
                        </a:cubicBezTo>
                        <a:cubicBezTo>
                          <a:pt x="126" y="172"/>
                          <a:pt x="126" y="172"/>
                          <a:pt x="126" y="172"/>
                        </a:cubicBezTo>
                        <a:cubicBezTo>
                          <a:pt x="126" y="172"/>
                          <a:pt x="126" y="172"/>
                          <a:pt x="126" y="172"/>
                        </a:cubicBezTo>
                        <a:cubicBezTo>
                          <a:pt x="126" y="172"/>
                          <a:pt x="121" y="179"/>
                          <a:pt x="112" y="185"/>
                        </a:cubicBezTo>
                        <a:cubicBezTo>
                          <a:pt x="103" y="191"/>
                          <a:pt x="89" y="197"/>
                          <a:pt x="70" y="197"/>
                        </a:cubicBezTo>
                        <a:cubicBezTo>
                          <a:pt x="59" y="197"/>
                          <a:pt x="45" y="194"/>
                          <a:pt x="29" y="188"/>
                        </a:cubicBezTo>
                        <a:cubicBezTo>
                          <a:pt x="29" y="190"/>
                          <a:pt x="29" y="190"/>
                          <a:pt x="29" y="190"/>
                        </a:cubicBezTo>
                        <a:cubicBezTo>
                          <a:pt x="30" y="189"/>
                          <a:pt x="30" y="189"/>
                          <a:pt x="30" y="189"/>
                        </a:cubicBezTo>
                        <a:cubicBezTo>
                          <a:pt x="30" y="189"/>
                          <a:pt x="30" y="189"/>
                          <a:pt x="30" y="189"/>
                        </a:cubicBezTo>
                        <a:cubicBezTo>
                          <a:pt x="29" y="188"/>
                          <a:pt x="24" y="182"/>
                          <a:pt x="20" y="175"/>
                        </a:cubicBezTo>
                        <a:cubicBezTo>
                          <a:pt x="16" y="168"/>
                          <a:pt x="12" y="159"/>
                          <a:pt x="12" y="151"/>
                        </a:cubicBezTo>
                        <a:cubicBezTo>
                          <a:pt x="12" y="148"/>
                          <a:pt x="12" y="145"/>
                          <a:pt x="14" y="142"/>
                        </a:cubicBezTo>
                        <a:cubicBezTo>
                          <a:pt x="14" y="141"/>
                          <a:pt x="14" y="141"/>
                          <a:pt x="14" y="141"/>
                        </a:cubicBezTo>
                        <a:cubicBezTo>
                          <a:pt x="14" y="140"/>
                          <a:pt x="14" y="140"/>
                          <a:pt x="14" y="140"/>
                        </a:cubicBezTo>
                        <a:cubicBezTo>
                          <a:pt x="13" y="140"/>
                          <a:pt x="13" y="140"/>
                          <a:pt x="13" y="140"/>
                        </a:cubicBezTo>
                        <a:cubicBezTo>
                          <a:pt x="12" y="139"/>
                          <a:pt x="4" y="129"/>
                          <a:pt x="4" y="116"/>
                        </a:cubicBezTo>
                        <a:cubicBezTo>
                          <a:pt x="4" y="107"/>
                          <a:pt x="8" y="97"/>
                          <a:pt x="21" y="87"/>
                        </a:cubicBezTo>
                        <a:cubicBezTo>
                          <a:pt x="22" y="86"/>
                          <a:pt x="22" y="86"/>
                          <a:pt x="22" y="86"/>
                        </a:cubicBezTo>
                        <a:cubicBezTo>
                          <a:pt x="21" y="84"/>
                          <a:pt x="21" y="84"/>
                          <a:pt x="21" y="84"/>
                        </a:cubicBezTo>
                        <a:cubicBezTo>
                          <a:pt x="21" y="84"/>
                          <a:pt x="21" y="84"/>
                          <a:pt x="21" y="84"/>
                        </a:cubicBezTo>
                        <a:cubicBezTo>
                          <a:pt x="20" y="82"/>
                          <a:pt x="15" y="74"/>
                          <a:pt x="15" y="67"/>
                        </a:cubicBezTo>
                        <a:cubicBezTo>
                          <a:pt x="15" y="63"/>
                          <a:pt x="16" y="60"/>
                          <a:pt x="19" y="58"/>
                        </a:cubicBezTo>
                        <a:cubicBezTo>
                          <a:pt x="21" y="56"/>
                          <a:pt x="26" y="54"/>
                          <a:pt x="34" y="54"/>
                        </a:cubicBezTo>
                        <a:cubicBezTo>
                          <a:pt x="35" y="54"/>
                          <a:pt x="36" y="54"/>
                          <a:pt x="37" y="54"/>
                        </a:cubicBezTo>
                        <a:cubicBezTo>
                          <a:pt x="44" y="55"/>
                          <a:pt x="44" y="55"/>
                          <a:pt x="44" y="55"/>
                        </a:cubicBezTo>
                        <a:cubicBezTo>
                          <a:pt x="38" y="51"/>
                          <a:pt x="38" y="51"/>
                          <a:pt x="38" y="51"/>
                        </a:cubicBezTo>
                        <a:cubicBezTo>
                          <a:pt x="38" y="51"/>
                          <a:pt x="38" y="50"/>
                          <a:pt x="37" y="50"/>
                        </a:cubicBezTo>
                        <a:cubicBezTo>
                          <a:pt x="35" y="48"/>
                          <a:pt x="29" y="45"/>
                          <a:pt x="23" y="40"/>
                        </a:cubicBezTo>
                        <a:cubicBezTo>
                          <a:pt x="17" y="35"/>
                          <a:pt x="11" y="29"/>
                          <a:pt x="7" y="23"/>
                        </a:cubicBezTo>
                        <a:cubicBezTo>
                          <a:pt x="7" y="23"/>
                          <a:pt x="7" y="23"/>
                          <a:pt x="7" y="23"/>
                        </a:cubicBezTo>
                        <a:cubicBezTo>
                          <a:pt x="7" y="23"/>
                          <a:pt x="7" y="23"/>
                          <a:pt x="7" y="23"/>
                        </a:cubicBezTo>
                        <a:cubicBezTo>
                          <a:pt x="7" y="23"/>
                          <a:pt x="7" y="23"/>
                          <a:pt x="7" y="23"/>
                        </a:cubicBezTo>
                        <a:cubicBezTo>
                          <a:pt x="7" y="23"/>
                          <a:pt x="4" y="19"/>
                          <a:pt x="4" y="16"/>
                        </a:cubicBezTo>
                        <a:cubicBezTo>
                          <a:pt x="4" y="14"/>
                          <a:pt x="5" y="12"/>
                          <a:pt x="7" y="10"/>
                        </a:cubicBezTo>
                        <a:cubicBezTo>
                          <a:pt x="9" y="8"/>
                          <a:pt x="13" y="6"/>
                          <a:pt x="19" y="5"/>
                        </a:cubicBezTo>
                        <a:cubicBezTo>
                          <a:pt x="18" y="3"/>
                          <a:pt x="18" y="3"/>
                          <a:pt x="18" y="3"/>
                        </a:cubicBezTo>
                        <a:cubicBezTo>
                          <a:pt x="17" y="4"/>
                          <a:pt x="17" y="4"/>
                          <a:pt x="17" y="4"/>
                        </a:cubicBezTo>
                        <a:cubicBezTo>
                          <a:pt x="18" y="3"/>
                          <a:pt x="18" y="3"/>
                          <a:pt x="18" y="3"/>
                        </a:cubicBezTo>
                        <a:cubicBezTo>
                          <a:pt x="18" y="1"/>
                          <a:pt x="18" y="1"/>
                          <a:pt x="18" y="1"/>
                        </a:cubicBezTo>
                        <a:cubicBezTo>
                          <a:pt x="11" y="2"/>
                          <a:pt x="7" y="4"/>
                          <a:pt x="4" y="7"/>
                        </a:cubicBezTo>
                        <a:cubicBezTo>
                          <a:pt x="1" y="10"/>
                          <a:pt x="0" y="13"/>
                          <a:pt x="0" y="16"/>
                        </a:cubicBezTo>
                        <a:cubicBezTo>
                          <a:pt x="0" y="19"/>
                          <a:pt x="1" y="21"/>
                          <a:pt x="2" y="23"/>
                        </a:cubicBezTo>
                        <a:cubicBezTo>
                          <a:pt x="3" y="25"/>
                          <a:pt x="4" y="26"/>
                          <a:pt x="4" y="26"/>
                        </a:cubicBezTo>
                        <a:cubicBezTo>
                          <a:pt x="6" y="25"/>
                          <a:pt x="6" y="25"/>
                          <a:pt x="6" y="25"/>
                        </a:cubicBezTo>
                        <a:cubicBezTo>
                          <a:pt x="4" y="26"/>
                          <a:pt x="4" y="26"/>
                          <a:pt x="4" y="26"/>
                        </a:cubicBezTo>
                        <a:cubicBezTo>
                          <a:pt x="9" y="33"/>
                          <a:pt x="17" y="39"/>
                          <a:pt x="23" y="45"/>
                        </a:cubicBezTo>
                        <a:cubicBezTo>
                          <a:pt x="30" y="50"/>
                          <a:pt x="36" y="54"/>
                          <a:pt x="36" y="54"/>
                        </a:cubicBezTo>
                        <a:cubicBezTo>
                          <a:pt x="37" y="52"/>
                          <a:pt x="37" y="52"/>
                          <a:pt x="37" y="52"/>
                        </a:cubicBezTo>
                        <a:cubicBezTo>
                          <a:pt x="37" y="50"/>
                          <a:pt x="37" y="50"/>
                          <a:pt x="37" y="50"/>
                        </a:cubicBezTo>
                        <a:cubicBezTo>
                          <a:pt x="36" y="50"/>
                          <a:pt x="35" y="50"/>
                          <a:pt x="34" y="50"/>
                        </a:cubicBezTo>
                        <a:cubicBezTo>
                          <a:pt x="26" y="50"/>
                          <a:pt x="20" y="52"/>
                          <a:pt x="16" y="55"/>
                        </a:cubicBezTo>
                        <a:cubicBezTo>
                          <a:pt x="13" y="58"/>
                          <a:pt x="11" y="63"/>
                          <a:pt x="11" y="67"/>
                        </a:cubicBezTo>
                        <a:cubicBezTo>
                          <a:pt x="11" y="72"/>
                          <a:pt x="13" y="76"/>
                          <a:pt x="15" y="80"/>
                        </a:cubicBezTo>
                        <a:cubicBezTo>
                          <a:pt x="16" y="84"/>
                          <a:pt x="18" y="86"/>
                          <a:pt x="18" y="86"/>
                        </a:cubicBezTo>
                        <a:cubicBezTo>
                          <a:pt x="19" y="85"/>
                          <a:pt x="19" y="85"/>
                          <a:pt x="19" y="85"/>
                        </a:cubicBezTo>
                        <a:cubicBezTo>
                          <a:pt x="18" y="84"/>
                          <a:pt x="18" y="84"/>
                          <a:pt x="18" y="84"/>
                        </a:cubicBezTo>
                        <a:cubicBezTo>
                          <a:pt x="5" y="94"/>
                          <a:pt x="0" y="106"/>
                          <a:pt x="0" y="116"/>
                        </a:cubicBezTo>
                        <a:cubicBezTo>
                          <a:pt x="0" y="131"/>
                          <a:pt x="10" y="143"/>
                          <a:pt x="11" y="143"/>
                        </a:cubicBezTo>
                        <a:cubicBezTo>
                          <a:pt x="12" y="141"/>
                          <a:pt x="12" y="141"/>
                          <a:pt x="12" y="141"/>
                        </a:cubicBezTo>
                        <a:cubicBezTo>
                          <a:pt x="10" y="141"/>
                          <a:pt x="10" y="141"/>
                          <a:pt x="10" y="141"/>
                        </a:cubicBezTo>
                        <a:cubicBezTo>
                          <a:pt x="8" y="144"/>
                          <a:pt x="8" y="148"/>
                          <a:pt x="8" y="151"/>
                        </a:cubicBezTo>
                        <a:cubicBezTo>
                          <a:pt x="8" y="161"/>
                          <a:pt x="13" y="171"/>
                          <a:pt x="17" y="179"/>
                        </a:cubicBezTo>
                        <a:cubicBezTo>
                          <a:pt x="22" y="186"/>
                          <a:pt x="27" y="191"/>
                          <a:pt x="27" y="192"/>
                        </a:cubicBezTo>
                        <a:cubicBezTo>
                          <a:pt x="27" y="192"/>
                          <a:pt x="27" y="192"/>
                          <a:pt x="27" y="192"/>
                        </a:cubicBezTo>
                        <a:cubicBezTo>
                          <a:pt x="28" y="192"/>
                          <a:pt x="28" y="192"/>
                          <a:pt x="28" y="192"/>
                        </a:cubicBezTo>
                        <a:cubicBezTo>
                          <a:pt x="44" y="198"/>
                          <a:pt x="58" y="201"/>
                          <a:pt x="70" y="201"/>
                        </a:cubicBezTo>
                        <a:cubicBezTo>
                          <a:pt x="91" y="201"/>
                          <a:pt x="106" y="194"/>
                          <a:pt x="115" y="187"/>
                        </a:cubicBezTo>
                        <a:cubicBezTo>
                          <a:pt x="125" y="181"/>
                          <a:pt x="129" y="174"/>
                          <a:pt x="130" y="174"/>
                        </a:cubicBezTo>
                        <a:cubicBezTo>
                          <a:pt x="128" y="173"/>
                          <a:pt x="128" y="173"/>
                          <a:pt x="128" y="173"/>
                        </a:cubicBezTo>
                        <a:cubicBezTo>
                          <a:pt x="129" y="174"/>
                          <a:pt x="129" y="174"/>
                          <a:pt x="129" y="174"/>
                        </a:cubicBezTo>
                        <a:cubicBezTo>
                          <a:pt x="134" y="170"/>
                          <a:pt x="138" y="166"/>
                          <a:pt x="141" y="162"/>
                        </a:cubicBezTo>
                        <a:cubicBezTo>
                          <a:pt x="143" y="158"/>
                          <a:pt x="144" y="154"/>
                          <a:pt x="144" y="151"/>
                        </a:cubicBezTo>
                        <a:cubicBezTo>
                          <a:pt x="144" y="144"/>
                          <a:pt x="141" y="138"/>
                          <a:pt x="137" y="133"/>
                        </a:cubicBezTo>
                        <a:cubicBezTo>
                          <a:pt x="130" y="126"/>
                          <a:pt x="121" y="120"/>
                          <a:pt x="113" y="116"/>
                        </a:cubicBezTo>
                        <a:cubicBezTo>
                          <a:pt x="105" y="112"/>
                          <a:pt x="98" y="109"/>
                          <a:pt x="98" y="109"/>
                        </a:cubicBezTo>
                        <a:cubicBezTo>
                          <a:pt x="98" y="111"/>
                          <a:pt x="98" y="111"/>
                          <a:pt x="98" y="111"/>
                        </a:cubicBezTo>
                        <a:cubicBezTo>
                          <a:pt x="97" y="113"/>
                          <a:pt x="97" y="113"/>
                          <a:pt x="97" y="113"/>
                        </a:cubicBezTo>
                        <a:cubicBezTo>
                          <a:pt x="120" y="119"/>
                          <a:pt x="132" y="131"/>
                          <a:pt x="139" y="142"/>
                        </a:cubicBezTo>
                        <a:cubicBezTo>
                          <a:pt x="142" y="147"/>
                          <a:pt x="144" y="152"/>
                          <a:pt x="145" y="156"/>
                        </a:cubicBezTo>
                        <a:cubicBezTo>
                          <a:pt x="145" y="158"/>
                          <a:pt x="146" y="159"/>
                          <a:pt x="146" y="161"/>
                        </a:cubicBezTo>
                        <a:cubicBezTo>
                          <a:pt x="146" y="161"/>
                          <a:pt x="146" y="162"/>
                          <a:pt x="147" y="162"/>
                        </a:cubicBezTo>
                        <a:cubicBezTo>
                          <a:pt x="147" y="163"/>
                          <a:pt x="147" y="163"/>
                          <a:pt x="147" y="163"/>
                        </a:cubicBezTo>
                        <a:cubicBezTo>
                          <a:pt x="148" y="163"/>
                          <a:pt x="148" y="163"/>
                          <a:pt x="148" y="163"/>
                        </a:cubicBezTo>
                        <a:cubicBezTo>
                          <a:pt x="148" y="164"/>
                          <a:pt x="148" y="164"/>
                          <a:pt x="149" y="164"/>
                        </a:cubicBezTo>
                        <a:cubicBezTo>
                          <a:pt x="149" y="164"/>
                          <a:pt x="150" y="163"/>
                          <a:pt x="150" y="163"/>
                        </a:cubicBezTo>
                        <a:cubicBezTo>
                          <a:pt x="151" y="163"/>
                          <a:pt x="151" y="162"/>
                          <a:pt x="151" y="162"/>
                        </a:cubicBezTo>
                        <a:cubicBezTo>
                          <a:pt x="151" y="162"/>
                          <a:pt x="151" y="161"/>
                          <a:pt x="151" y="160"/>
                        </a:cubicBezTo>
                        <a:cubicBezTo>
                          <a:pt x="152" y="158"/>
                          <a:pt x="153" y="154"/>
                          <a:pt x="154" y="148"/>
                        </a:cubicBezTo>
                        <a:cubicBezTo>
                          <a:pt x="155" y="141"/>
                          <a:pt x="156" y="134"/>
                          <a:pt x="156" y="129"/>
                        </a:cubicBezTo>
                        <a:cubicBezTo>
                          <a:pt x="156" y="116"/>
                          <a:pt x="153" y="108"/>
                          <a:pt x="149" y="103"/>
                        </a:cubicBezTo>
                        <a:cubicBezTo>
                          <a:pt x="145" y="98"/>
                          <a:pt x="142" y="96"/>
                          <a:pt x="142" y="96"/>
                        </a:cubicBezTo>
                        <a:cubicBezTo>
                          <a:pt x="141" y="98"/>
                          <a:pt x="141" y="98"/>
                          <a:pt x="141" y="98"/>
                        </a:cubicBezTo>
                        <a:cubicBezTo>
                          <a:pt x="143" y="99"/>
                          <a:pt x="143" y="99"/>
                          <a:pt x="143" y="99"/>
                        </a:cubicBezTo>
                        <a:cubicBezTo>
                          <a:pt x="146" y="91"/>
                          <a:pt x="147" y="83"/>
                          <a:pt x="147" y="76"/>
                        </a:cubicBezTo>
                        <a:cubicBezTo>
                          <a:pt x="147" y="65"/>
                          <a:pt x="144" y="56"/>
                          <a:pt x="139" y="49"/>
                        </a:cubicBezTo>
                        <a:cubicBezTo>
                          <a:pt x="131" y="38"/>
                          <a:pt x="120" y="31"/>
                          <a:pt x="110" y="26"/>
                        </a:cubicBezTo>
                        <a:cubicBezTo>
                          <a:pt x="101" y="22"/>
                          <a:pt x="94" y="20"/>
                          <a:pt x="93" y="20"/>
                        </a:cubicBezTo>
                        <a:cubicBezTo>
                          <a:pt x="93" y="20"/>
                          <a:pt x="93" y="20"/>
                          <a:pt x="93" y="20"/>
                        </a:cubicBezTo>
                        <a:cubicBezTo>
                          <a:pt x="92" y="20"/>
                          <a:pt x="92" y="20"/>
                          <a:pt x="92" y="20"/>
                        </a:cubicBezTo>
                        <a:cubicBezTo>
                          <a:pt x="86" y="22"/>
                          <a:pt x="80" y="23"/>
                          <a:pt x="74" y="23"/>
                        </a:cubicBezTo>
                        <a:cubicBezTo>
                          <a:pt x="59" y="23"/>
                          <a:pt x="45" y="17"/>
                          <a:pt x="35" y="12"/>
                        </a:cubicBezTo>
                        <a:cubicBezTo>
                          <a:pt x="31" y="9"/>
                          <a:pt x="27" y="6"/>
                          <a:pt x="24" y="4"/>
                        </a:cubicBezTo>
                        <a:cubicBezTo>
                          <a:pt x="23" y="3"/>
                          <a:pt x="22" y="3"/>
                          <a:pt x="21" y="2"/>
                        </a:cubicBezTo>
                        <a:cubicBezTo>
                          <a:pt x="20" y="1"/>
                          <a:pt x="20" y="1"/>
                          <a:pt x="20" y="1"/>
                        </a:cubicBezTo>
                        <a:cubicBezTo>
                          <a:pt x="20" y="1"/>
                          <a:pt x="20" y="1"/>
                          <a:pt x="20" y="1"/>
                        </a:cubicBezTo>
                        <a:cubicBezTo>
                          <a:pt x="19" y="0"/>
                          <a:pt x="19" y="0"/>
                          <a:pt x="19" y="0"/>
                        </a:cubicBezTo>
                        <a:cubicBezTo>
                          <a:pt x="18" y="1"/>
                          <a:pt x="18" y="1"/>
                          <a:pt x="18" y="1"/>
                        </a:cubicBezTo>
                        <a:lnTo>
                          <a:pt x="18" y="3"/>
                        </a:ln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9" name="Freeform 348"/>
                  <p:cNvSpPr>
                    <a:spLocks/>
                  </p:cNvSpPr>
                  <p:nvPr/>
                </p:nvSpPr>
                <p:spPr bwMode="gray">
                  <a:xfrm>
                    <a:off x="4958" y="3074"/>
                    <a:ext cx="23" cy="14"/>
                  </a:xfrm>
                  <a:custGeom>
                    <a:avLst/>
                    <a:gdLst/>
                    <a:ahLst/>
                    <a:cxnLst>
                      <a:cxn ang="0">
                        <a:pos x="0" y="35"/>
                      </a:cxn>
                      <a:cxn ang="0">
                        <a:pos x="58" y="16"/>
                      </a:cxn>
                      <a:cxn ang="0">
                        <a:pos x="0" y="35"/>
                      </a:cxn>
                    </a:cxnLst>
                    <a:rect l="0" t="0" r="r" b="b"/>
                    <a:pathLst>
                      <a:path w="58" h="35">
                        <a:moveTo>
                          <a:pt x="0" y="35"/>
                        </a:moveTo>
                        <a:cubicBezTo>
                          <a:pt x="0" y="35"/>
                          <a:pt x="16" y="0"/>
                          <a:pt x="58" y="16"/>
                        </a:cubicBezTo>
                        <a:cubicBezTo>
                          <a:pt x="58" y="16"/>
                          <a:pt x="21" y="19"/>
                          <a:pt x="0" y="3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0" name="Freeform 349"/>
                  <p:cNvSpPr>
                    <a:spLocks/>
                  </p:cNvSpPr>
                  <p:nvPr/>
                </p:nvSpPr>
                <p:spPr bwMode="gray">
                  <a:xfrm>
                    <a:off x="4960" y="3065"/>
                    <a:ext cx="18" cy="13"/>
                  </a:xfrm>
                  <a:custGeom>
                    <a:avLst/>
                    <a:gdLst/>
                    <a:ahLst/>
                    <a:cxnLst>
                      <a:cxn ang="0">
                        <a:pos x="0" y="5"/>
                      </a:cxn>
                      <a:cxn ang="0">
                        <a:pos x="44" y="33"/>
                      </a:cxn>
                      <a:cxn ang="0">
                        <a:pos x="0" y="5"/>
                      </a:cxn>
                    </a:cxnLst>
                    <a:rect l="0" t="0" r="r" b="b"/>
                    <a:pathLst>
                      <a:path w="44" h="33">
                        <a:moveTo>
                          <a:pt x="0" y="5"/>
                        </a:moveTo>
                        <a:cubicBezTo>
                          <a:pt x="0" y="5"/>
                          <a:pt x="29" y="0"/>
                          <a:pt x="44" y="33"/>
                        </a:cubicBezTo>
                        <a:cubicBezTo>
                          <a:pt x="44" y="33"/>
                          <a:pt x="29" y="12"/>
                          <a:pt x="0" y="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1" name="Freeform 350"/>
                  <p:cNvSpPr>
                    <a:spLocks/>
                  </p:cNvSpPr>
                  <p:nvPr/>
                </p:nvSpPr>
                <p:spPr bwMode="gray">
                  <a:xfrm>
                    <a:off x="4968" y="3056"/>
                    <a:ext cx="23" cy="12"/>
                  </a:xfrm>
                  <a:custGeom>
                    <a:avLst/>
                    <a:gdLst/>
                    <a:ahLst/>
                    <a:cxnLst>
                      <a:cxn ang="0">
                        <a:pos x="0" y="0"/>
                      </a:cxn>
                      <a:cxn ang="0">
                        <a:pos x="13" y="30"/>
                      </a:cxn>
                      <a:cxn ang="0">
                        <a:pos x="0" y="0"/>
                      </a:cxn>
                    </a:cxnLst>
                    <a:rect l="0" t="0" r="r" b="b"/>
                    <a:pathLst>
                      <a:path w="56" h="30">
                        <a:moveTo>
                          <a:pt x="0" y="0"/>
                        </a:moveTo>
                        <a:cubicBezTo>
                          <a:pt x="0" y="0"/>
                          <a:pt x="56" y="24"/>
                          <a:pt x="13" y="30"/>
                        </a:cubicBezTo>
                        <a:cubicBezTo>
                          <a:pt x="13" y="30"/>
                          <a:pt x="28" y="19"/>
                          <a:pt x="0" y="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2" name="Freeform 351"/>
                  <p:cNvSpPr>
                    <a:spLocks/>
                  </p:cNvSpPr>
                  <p:nvPr/>
                </p:nvSpPr>
                <p:spPr bwMode="gray">
                  <a:xfrm>
                    <a:off x="4961" y="3080"/>
                    <a:ext cx="30" cy="27"/>
                  </a:xfrm>
                  <a:custGeom>
                    <a:avLst/>
                    <a:gdLst/>
                    <a:ahLst/>
                    <a:cxnLst>
                      <a:cxn ang="0">
                        <a:pos x="0" y="68"/>
                      </a:cxn>
                      <a:cxn ang="0">
                        <a:pos x="74" y="22"/>
                      </a:cxn>
                      <a:cxn ang="0">
                        <a:pos x="0" y="68"/>
                      </a:cxn>
                    </a:cxnLst>
                    <a:rect l="0" t="0" r="r" b="b"/>
                    <a:pathLst>
                      <a:path w="74" h="68">
                        <a:moveTo>
                          <a:pt x="0" y="68"/>
                        </a:moveTo>
                        <a:cubicBezTo>
                          <a:pt x="0" y="68"/>
                          <a:pt x="21" y="0"/>
                          <a:pt x="74" y="22"/>
                        </a:cubicBezTo>
                        <a:cubicBezTo>
                          <a:pt x="74" y="22"/>
                          <a:pt x="39" y="19"/>
                          <a:pt x="0" y="68"/>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3" name="Freeform 352"/>
                  <p:cNvSpPr>
                    <a:spLocks/>
                  </p:cNvSpPr>
                  <p:nvPr/>
                </p:nvSpPr>
                <p:spPr bwMode="gray">
                  <a:xfrm>
                    <a:off x="4959" y="3098"/>
                    <a:ext cx="51" cy="37"/>
                  </a:xfrm>
                  <a:custGeom>
                    <a:avLst/>
                    <a:gdLst/>
                    <a:ahLst/>
                    <a:cxnLst>
                      <a:cxn ang="0">
                        <a:pos x="50" y="83"/>
                      </a:cxn>
                      <a:cxn ang="0">
                        <a:pos x="61" y="18"/>
                      </a:cxn>
                      <a:cxn ang="0">
                        <a:pos x="115" y="22"/>
                      </a:cxn>
                      <a:cxn ang="0">
                        <a:pos x="117" y="23"/>
                      </a:cxn>
                      <a:cxn ang="0">
                        <a:pos x="112" y="49"/>
                      </a:cxn>
                      <a:cxn ang="0">
                        <a:pos x="54" y="69"/>
                      </a:cxn>
                      <a:cxn ang="0">
                        <a:pos x="72" y="72"/>
                      </a:cxn>
                      <a:cxn ang="0">
                        <a:pos x="50" y="83"/>
                      </a:cxn>
                    </a:cxnLst>
                    <a:rect l="0" t="0" r="r" b="b"/>
                    <a:pathLst>
                      <a:path w="125" h="91">
                        <a:moveTo>
                          <a:pt x="50" y="83"/>
                        </a:moveTo>
                        <a:cubicBezTo>
                          <a:pt x="50" y="83"/>
                          <a:pt x="0" y="59"/>
                          <a:pt x="61" y="18"/>
                        </a:cubicBezTo>
                        <a:cubicBezTo>
                          <a:pt x="61" y="18"/>
                          <a:pt x="87" y="0"/>
                          <a:pt x="115" y="22"/>
                        </a:cubicBezTo>
                        <a:cubicBezTo>
                          <a:pt x="116" y="23"/>
                          <a:pt x="117" y="23"/>
                          <a:pt x="117" y="23"/>
                        </a:cubicBezTo>
                        <a:cubicBezTo>
                          <a:pt x="117" y="23"/>
                          <a:pt x="125" y="43"/>
                          <a:pt x="112" y="49"/>
                        </a:cubicBezTo>
                        <a:cubicBezTo>
                          <a:pt x="112" y="49"/>
                          <a:pt x="27" y="43"/>
                          <a:pt x="54" y="69"/>
                        </a:cubicBezTo>
                        <a:cubicBezTo>
                          <a:pt x="54" y="69"/>
                          <a:pt x="61" y="74"/>
                          <a:pt x="72" y="72"/>
                        </a:cubicBezTo>
                        <a:cubicBezTo>
                          <a:pt x="83" y="71"/>
                          <a:pt x="60" y="91"/>
                          <a:pt x="50"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4" name="Freeform 353"/>
                  <p:cNvSpPr>
                    <a:spLocks/>
                  </p:cNvSpPr>
                  <p:nvPr/>
                </p:nvSpPr>
                <p:spPr bwMode="gray">
                  <a:xfrm>
                    <a:off x="4970" y="3100"/>
                    <a:ext cx="30" cy="30"/>
                  </a:xfrm>
                  <a:custGeom>
                    <a:avLst/>
                    <a:gdLst/>
                    <a:ahLst/>
                    <a:cxnLst>
                      <a:cxn ang="0">
                        <a:pos x="13" y="69"/>
                      </a:cxn>
                      <a:cxn ang="0">
                        <a:pos x="19" y="40"/>
                      </a:cxn>
                      <a:cxn ang="0">
                        <a:pos x="67" y="31"/>
                      </a:cxn>
                      <a:cxn ang="0">
                        <a:pos x="72" y="16"/>
                      </a:cxn>
                      <a:cxn ang="0">
                        <a:pos x="26" y="18"/>
                      </a:cxn>
                      <a:cxn ang="0">
                        <a:pos x="3" y="55"/>
                      </a:cxn>
                      <a:cxn ang="0">
                        <a:pos x="12" y="73"/>
                      </a:cxn>
                      <a:cxn ang="0">
                        <a:pos x="13" y="69"/>
                      </a:cxn>
                    </a:cxnLst>
                    <a:rect l="0" t="0" r="r" b="b"/>
                    <a:pathLst>
                      <a:path w="74" h="75">
                        <a:moveTo>
                          <a:pt x="13" y="69"/>
                        </a:moveTo>
                        <a:cubicBezTo>
                          <a:pt x="13" y="69"/>
                          <a:pt x="9" y="45"/>
                          <a:pt x="19" y="40"/>
                        </a:cubicBezTo>
                        <a:cubicBezTo>
                          <a:pt x="19" y="40"/>
                          <a:pt x="57" y="18"/>
                          <a:pt x="67" y="31"/>
                        </a:cubicBezTo>
                        <a:cubicBezTo>
                          <a:pt x="67" y="31"/>
                          <a:pt x="74" y="25"/>
                          <a:pt x="72" y="16"/>
                        </a:cubicBezTo>
                        <a:cubicBezTo>
                          <a:pt x="72" y="16"/>
                          <a:pt x="62" y="0"/>
                          <a:pt x="26" y="18"/>
                        </a:cubicBezTo>
                        <a:cubicBezTo>
                          <a:pt x="26" y="18"/>
                          <a:pt x="0" y="38"/>
                          <a:pt x="3" y="55"/>
                        </a:cubicBezTo>
                        <a:cubicBezTo>
                          <a:pt x="3" y="55"/>
                          <a:pt x="4" y="65"/>
                          <a:pt x="12" y="73"/>
                        </a:cubicBezTo>
                        <a:cubicBezTo>
                          <a:pt x="12" y="73"/>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5" name="Freeform 354"/>
                  <p:cNvSpPr>
                    <a:spLocks/>
                  </p:cNvSpPr>
                  <p:nvPr/>
                </p:nvSpPr>
                <p:spPr bwMode="gray">
                  <a:xfrm>
                    <a:off x="4961" y="3121"/>
                    <a:ext cx="51" cy="38"/>
                  </a:xfrm>
                  <a:custGeom>
                    <a:avLst/>
                    <a:gdLst/>
                    <a:ahLst/>
                    <a:cxnLst>
                      <a:cxn ang="0">
                        <a:pos x="50" y="84"/>
                      </a:cxn>
                      <a:cxn ang="0">
                        <a:pos x="60" y="19"/>
                      </a:cxn>
                      <a:cxn ang="0">
                        <a:pos x="115" y="23"/>
                      </a:cxn>
                      <a:cxn ang="0">
                        <a:pos x="117" y="24"/>
                      </a:cxn>
                      <a:cxn ang="0">
                        <a:pos x="112" y="50"/>
                      </a:cxn>
                      <a:cxn ang="0">
                        <a:pos x="54" y="69"/>
                      </a:cxn>
                      <a:cxn ang="0">
                        <a:pos x="72" y="73"/>
                      </a:cxn>
                      <a:cxn ang="0">
                        <a:pos x="50" y="84"/>
                      </a:cxn>
                    </a:cxnLst>
                    <a:rect l="0" t="0" r="r" b="b"/>
                    <a:pathLst>
                      <a:path w="125" h="92">
                        <a:moveTo>
                          <a:pt x="50" y="84"/>
                        </a:moveTo>
                        <a:cubicBezTo>
                          <a:pt x="50" y="84"/>
                          <a:pt x="0" y="60"/>
                          <a:pt x="60" y="19"/>
                        </a:cubicBezTo>
                        <a:cubicBezTo>
                          <a:pt x="60" y="19"/>
                          <a:pt x="87" y="0"/>
                          <a:pt x="115" y="23"/>
                        </a:cubicBezTo>
                        <a:cubicBezTo>
                          <a:pt x="116" y="24"/>
                          <a:pt x="117" y="24"/>
                          <a:pt x="117" y="24"/>
                        </a:cubicBezTo>
                        <a:cubicBezTo>
                          <a:pt x="117" y="24"/>
                          <a:pt x="125" y="44"/>
                          <a:pt x="112" y="50"/>
                        </a:cubicBezTo>
                        <a:cubicBezTo>
                          <a:pt x="112" y="50"/>
                          <a:pt x="27" y="44"/>
                          <a:pt x="54" y="69"/>
                        </a:cubicBezTo>
                        <a:cubicBezTo>
                          <a:pt x="54" y="69"/>
                          <a:pt x="61" y="74"/>
                          <a:pt x="72" y="73"/>
                        </a:cubicBezTo>
                        <a:cubicBezTo>
                          <a:pt x="83" y="72"/>
                          <a:pt x="60" y="92"/>
                          <a:pt x="50" y="8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6" name="Freeform 355"/>
                  <p:cNvSpPr>
                    <a:spLocks/>
                  </p:cNvSpPr>
                  <p:nvPr/>
                </p:nvSpPr>
                <p:spPr bwMode="gray">
                  <a:xfrm>
                    <a:off x="4965" y="3145"/>
                    <a:ext cx="50" cy="37"/>
                  </a:xfrm>
                  <a:custGeom>
                    <a:avLst/>
                    <a:gdLst/>
                    <a:ahLst/>
                    <a:cxnLst>
                      <a:cxn ang="0">
                        <a:pos x="49" y="83"/>
                      </a:cxn>
                      <a:cxn ang="0">
                        <a:pos x="60" y="18"/>
                      </a:cxn>
                      <a:cxn ang="0">
                        <a:pos x="115" y="22"/>
                      </a:cxn>
                      <a:cxn ang="0">
                        <a:pos x="117" y="24"/>
                      </a:cxn>
                      <a:cxn ang="0">
                        <a:pos x="112" y="49"/>
                      </a:cxn>
                      <a:cxn ang="0">
                        <a:pos x="54" y="69"/>
                      </a:cxn>
                      <a:cxn ang="0">
                        <a:pos x="71" y="73"/>
                      </a:cxn>
                      <a:cxn ang="0">
                        <a:pos x="49" y="83"/>
                      </a:cxn>
                    </a:cxnLst>
                    <a:rect l="0" t="0" r="r" b="b"/>
                    <a:pathLst>
                      <a:path w="125" h="91">
                        <a:moveTo>
                          <a:pt x="49" y="83"/>
                        </a:moveTo>
                        <a:cubicBezTo>
                          <a:pt x="49" y="83"/>
                          <a:pt x="0" y="60"/>
                          <a:pt x="60" y="18"/>
                        </a:cubicBezTo>
                        <a:cubicBezTo>
                          <a:pt x="60" y="18"/>
                          <a:pt x="86" y="0"/>
                          <a:pt x="115" y="22"/>
                        </a:cubicBezTo>
                        <a:cubicBezTo>
                          <a:pt x="116" y="23"/>
                          <a:pt x="117" y="24"/>
                          <a:pt x="117" y="24"/>
                        </a:cubicBezTo>
                        <a:cubicBezTo>
                          <a:pt x="117" y="24"/>
                          <a:pt x="125" y="43"/>
                          <a:pt x="112" y="49"/>
                        </a:cubicBezTo>
                        <a:cubicBezTo>
                          <a:pt x="112" y="49"/>
                          <a:pt x="27" y="43"/>
                          <a:pt x="54" y="69"/>
                        </a:cubicBezTo>
                        <a:cubicBezTo>
                          <a:pt x="54" y="69"/>
                          <a:pt x="60" y="74"/>
                          <a:pt x="71" y="73"/>
                        </a:cubicBezTo>
                        <a:cubicBezTo>
                          <a:pt x="82" y="71"/>
                          <a:pt x="60" y="91"/>
                          <a:pt x="49"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7" name="Freeform 356"/>
                  <p:cNvSpPr>
                    <a:spLocks/>
                  </p:cNvSpPr>
                  <p:nvPr/>
                </p:nvSpPr>
                <p:spPr bwMode="gray">
                  <a:xfrm>
                    <a:off x="4976" y="3146"/>
                    <a:ext cx="30" cy="31"/>
                  </a:xfrm>
                  <a:custGeom>
                    <a:avLst/>
                    <a:gdLst/>
                    <a:ahLst/>
                    <a:cxnLst>
                      <a:cxn ang="0">
                        <a:pos x="13" y="69"/>
                      </a:cxn>
                      <a:cxn ang="0">
                        <a:pos x="18" y="41"/>
                      </a:cxn>
                      <a:cxn ang="0">
                        <a:pos x="66" y="31"/>
                      </a:cxn>
                      <a:cxn ang="0">
                        <a:pos x="71" y="16"/>
                      </a:cxn>
                      <a:cxn ang="0">
                        <a:pos x="26" y="19"/>
                      </a:cxn>
                      <a:cxn ang="0">
                        <a:pos x="2" y="55"/>
                      </a:cxn>
                      <a:cxn ang="0">
                        <a:pos x="12" y="73"/>
                      </a:cxn>
                      <a:cxn ang="0">
                        <a:pos x="13" y="69"/>
                      </a:cxn>
                    </a:cxnLst>
                    <a:rect l="0" t="0" r="r" b="b"/>
                    <a:pathLst>
                      <a:path w="74" h="75">
                        <a:moveTo>
                          <a:pt x="13" y="69"/>
                        </a:moveTo>
                        <a:cubicBezTo>
                          <a:pt x="13" y="69"/>
                          <a:pt x="9" y="45"/>
                          <a:pt x="18" y="41"/>
                        </a:cubicBezTo>
                        <a:cubicBezTo>
                          <a:pt x="18" y="41"/>
                          <a:pt x="57" y="18"/>
                          <a:pt x="66" y="31"/>
                        </a:cubicBezTo>
                        <a:cubicBezTo>
                          <a:pt x="66" y="31"/>
                          <a:pt x="74" y="25"/>
                          <a:pt x="71" y="16"/>
                        </a:cubicBezTo>
                        <a:cubicBezTo>
                          <a:pt x="71" y="16"/>
                          <a:pt x="61" y="0"/>
                          <a:pt x="26" y="19"/>
                        </a:cubicBezTo>
                        <a:cubicBezTo>
                          <a:pt x="26" y="19"/>
                          <a:pt x="0" y="38"/>
                          <a:pt x="2" y="55"/>
                        </a:cubicBezTo>
                        <a:cubicBezTo>
                          <a:pt x="2" y="55"/>
                          <a:pt x="4" y="65"/>
                          <a:pt x="12" y="73"/>
                        </a:cubicBezTo>
                        <a:cubicBezTo>
                          <a:pt x="12" y="73"/>
                          <a:pt x="16"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8" name="Freeform 357"/>
                  <p:cNvSpPr>
                    <a:spLocks/>
                  </p:cNvSpPr>
                  <p:nvPr/>
                </p:nvSpPr>
                <p:spPr bwMode="gray">
                  <a:xfrm>
                    <a:off x="4970" y="3168"/>
                    <a:ext cx="48" cy="39"/>
                  </a:xfrm>
                  <a:custGeom>
                    <a:avLst/>
                    <a:gdLst/>
                    <a:ahLst/>
                    <a:cxnLst>
                      <a:cxn ang="0">
                        <a:pos x="53" y="89"/>
                      </a:cxn>
                      <a:cxn ang="0">
                        <a:pos x="51" y="23"/>
                      </a:cxn>
                      <a:cxn ang="0">
                        <a:pos x="105" y="16"/>
                      </a:cxn>
                      <a:cxn ang="0">
                        <a:pos x="107" y="17"/>
                      </a:cxn>
                      <a:cxn ang="0">
                        <a:pos x="107" y="43"/>
                      </a:cxn>
                      <a:cxn ang="0">
                        <a:pos x="54" y="74"/>
                      </a:cxn>
                      <a:cxn ang="0">
                        <a:pos x="73" y="74"/>
                      </a:cxn>
                      <a:cxn ang="0">
                        <a:pos x="53" y="89"/>
                      </a:cxn>
                    </a:cxnLst>
                    <a:rect l="0" t="0" r="r" b="b"/>
                    <a:pathLst>
                      <a:path w="119" h="95">
                        <a:moveTo>
                          <a:pt x="53" y="89"/>
                        </a:moveTo>
                        <a:cubicBezTo>
                          <a:pt x="53" y="89"/>
                          <a:pt x="0" y="76"/>
                          <a:pt x="51" y="23"/>
                        </a:cubicBezTo>
                        <a:cubicBezTo>
                          <a:pt x="51" y="23"/>
                          <a:pt x="73" y="0"/>
                          <a:pt x="105" y="16"/>
                        </a:cubicBezTo>
                        <a:cubicBezTo>
                          <a:pt x="106" y="17"/>
                          <a:pt x="107" y="17"/>
                          <a:pt x="107" y="17"/>
                        </a:cubicBezTo>
                        <a:cubicBezTo>
                          <a:pt x="107" y="17"/>
                          <a:pt x="119" y="34"/>
                          <a:pt x="107" y="43"/>
                        </a:cubicBezTo>
                        <a:cubicBezTo>
                          <a:pt x="107" y="43"/>
                          <a:pt x="23" y="54"/>
                          <a:pt x="54" y="74"/>
                        </a:cubicBezTo>
                        <a:cubicBezTo>
                          <a:pt x="54" y="74"/>
                          <a:pt x="62" y="77"/>
                          <a:pt x="73" y="74"/>
                        </a:cubicBezTo>
                        <a:cubicBezTo>
                          <a:pt x="83" y="71"/>
                          <a:pt x="65" y="95"/>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9" name="Freeform 358"/>
                  <p:cNvSpPr>
                    <a:spLocks/>
                  </p:cNvSpPr>
                  <p:nvPr/>
                </p:nvSpPr>
                <p:spPr bwMode="gray">
                  <a:xfrm>
                    <a:off x="4980" y="3170"/>
                    <a:ext cx="28" cy="33"/>
                  </a:xfrm>
                  <a:custGeom>
                    <a:avLst/>
                    <a:gdLst/>
                    <a:ahLst/>
                    <a:cxnLst>
                      <a:cxn ang="0">
                        <a:pos x="19" y="77"/>
                      </a:cxn>
                      <a:cxn ang="0">
                        <a:pos x="19" y="48"/>
                      </a:cxn>
                      <a:cxn ang="0">
                        <a:pos x="64" y="29"/>
                      </a:cxn>
                      <a:cxn ang="0">
                        <a:pos x="65" y="13"/>
                      </a:cxn>
                      <a:cxn ang="0">
                        <a:pos x="22" y="25"/>
                      </a:cxn>
                      <a:cxn ang="0">
                        <a:pos x="6" y="65"/>
                      </a:cxn>
                      <a:cxn ang="0">
                        <a:pos x="19" y="80"/>
                      </a:cxn>
                      <a:cxn ang="0">
                        <a:pos x="19" y="77"/>
                      </a:cxn>
                    </a:cxnLst>
                    <a:rect l="0" t="0" r="r" b="b"/>
                    <a:pathLst>
                      <a:path w="70" h="82">
                        <a:moveTo>
                          <a:pt x="19" y="77"/>
                        </a:moveTo>
                        <a:cubicBezTo>
                          <a:pt x="19" y="77"/>
                          <a:pt x="10" y="54"/>
                          <a:pt x="19" y="48"/>
                        </a:cubicBezTo>
                        <a:cubicBezTo>
                          <a:pt x="19" y="48"/>
                          <a:pt x="51" y="18"/>
                          <a:pt x="64" y="29"/>
                        </a:cubicBezTo>
                        <a:cubicBezTo>
                          <a:pt x="64" y="29"/>
                          <a:pt x="70" y="21"/>
                          <a:pt x="65" y="13"/>
                        </a:cubicBezTo>
                        <a:cubicBezTo>
                          <a:pt x="65" y="13"/>
                          <a:pt x="53" y="0"/>
                          <a:pt x="22" y="25"/>
                        </a:cubicBezTo>
                        <a:cubicBezTo>
                          <a:pt x="22" y="25"/>
                          <a:pt x="0" y="49"/>
                          <a:pt x="6" y="65"/>
                        </a:cubicBezTo>
                        <a:cubicBezTo>
                          <a:pt x="6" y="65"/>
                          <a:pt x="9" y="74"/>
                          <a:pt x="19" y="80"/>
                        </a:cubicBezTo>
                        <a:cubicBezTo>
                          <a:pt x="19" y="80"/>
                          <a:pt x="23" y="82"/>
                          <a:pt x="19" y="77"/>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0" name="Freeform 359"/>
                  <p:cNvSpPr>
                    <a:spLocks/>
                  </p:cNvSpPr>
                  <p:nvPr/>
                </p:nvSpPr>
                <p:spPr bwMode="gray">
                  <a:xfrm>
                    <a:off x="4981" y="3191"/>
                    <a:ext cx="43" cy="39"/>
                  </a:xfrm>
                  <a:custGeom>
                    <a:avLst/>
                    <a:gdLst/>
                    <a:ahLst/>
                    <a:cxnLst>
                      <a:cxn ang="0">
                        <a:pos x="55" y="91"/>
                      </a:cxn>
                      <a:cxn ang="0">
                        <a:pos x="37" y="28"/>
                      </a:cxn>
                      <a:cxn ang="0">
                        <a:pos x="89" y="9"/>
                      </a:cxn>
                      <a:cxn ang="0">
                        <a:pos x="91" y="9"/>
                      </a:cxn>
                      <a:cxn ang="0">
                        <a:pos x="97" y="34"/>
                      </a:cxn>
                      <a:cxn ang="0">
                        <a:pos x="52" y="76"/>
                      </a:cxn>
                      <a:cxn ang="0">
                        <a:pos x="70" y="72"/>
                      </a:cxn>
                      <a:cxn ang="0">
                        <a:pos x="55" y="91"/>
                      </a:cxn>
                    </a:cxnLst>
                    <a:rect l="0" t="0" r="r" b="b"/>
                    <a:pathLst>
                      <a:path w="106" h="94">
                        <a:moveTo>
                          <a:pt x="55" y="91"/>
                        </a:moveTo>
                        <a:cubicBezTo>
                          <a:pt x="55" y="91"/>
                          <a:pt x="0" y="90"/>
                          <a:pt x="37" y="28"/>
                        </a:cubicBezTo>
                        <a:cubicBezTo>
                          <a:pt x="37" y="28"/>
                          <a:pt x="54" y="0"/>
                          <a:pt x="89" y="9"/>
                        </a:cubicBezTo>
                        <a:cubicBezTo>
                          <a:pt x="90" y="9"/>
                          <a:pt x="91" y="9"/>
                          <a:pt x="91" y="9"/>
                        </a:cubicBezTo>
                        <a:cubicBezTo>
                          <a:pt x="91" y="9"/>
                          <a:pt x="106" y="23"/>
                          <a:pt x="97" y="34"/>
                        </a:cubicBezTo>
                        <a:cubicBezTo>
                          <a:pt x="97" y="34"/>
                          <a:pt x="17" y="64"/>
                          <a:pt x="52" y="76"/>
                        </a:cubicBezTo>
                        <a:cubicBezTo>
                          <a:pt x="52" y="76"/>
                          <a:pt x="61" y="78"/>
                          <a:pt x="70" y="72"/>
                        </a:cubicBezTo>
                        <a:cubicBezTo>
                          <a:pt x="80" y="67"/>
                          <a:pt x="67" y="94"/>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1" name="Freeform 360"/>
                  <p:cNvSpPr>
                    <a:spLocks/>
                  </p:cNvSpPr>
                  <p:nvPr/>
                </p:nvSpPr>
                <p:spPr bwMode="gray">
                  <a:xfrm>
                    <a:off x="4989" y="3193"/>
                    <a:ext cx="25" cy="35"/>
                  </a:xfrm>
                  <a:custGeom>
                    <a:avLst/>
                    <a:gdLst/>
                    <a:ahLst/>
                    <a:cxnLst>
                      <a:cxn ang="0">
                        <a:pos x="25" y="82"/>
                      </a:cxn>
                      <a:cxn ang="0">
                        <a:pos x="18" y="54"/>
                      </a:cxn>
                      <a:cxn ang="0">
                        <a:pos x="57" y="26"/>
                      </a:cxn>
                      <a:cxn ang="0">
                        <a:pos x="56" y="10"/>
                      </a:cxn>
                      <a:cxn ang="0">
                        <a:pos x="16" y="31"/>
                      </a:cxn>
                      <a:cxn ang="0">
                        <a:pos x="9" y="74"/>
                      </a:cxn>
                      <a:cxn ang="0">
                        <a:pos x="25" y="86"/>
                      </a:cxn>
                      <a:cxn ang="0">
                        <a:pos x="25" y="82"/>
                      </a:cxn>
                    </a:cxnLst>
                    <a:rect l="0" t="0" r="r" b="b"/>
                    <a:pathLst>
                      <a:path w="62" h="86">
                        <a:moveTo>
                          <a:pt x="25" y="82"/>
                        </a:moveTo>
                        <a:cubicBezTo>
                          <a:pt x="25" y="82"/>
                          <a:pt x="11" y="63"/>
                          <a:pt x="18" y="54"/>
                        </a:cubicBezTo>
                        <a:cubicBezTo>
                          <a:pt x="18" y="54"/>
                          <a:pt x="43" y="18"/>
                          <a:pt x="57" y="26"/>
                        </a:cubicBezTo>
                        <a:cubicBezTo>
                          <a:pt x="57" y="26"/>
                          <a:pt x="62" y="17"/>
                          <a:pt x="56" y="10"/>
                        </a:cubicBezTo>
                        <a:cubicBezTo>
                          <a:pt x="56" y="10"/>
                          <a:pt x="40" y="0"/>
                          <a:pt x="16" y="31"/>
                        </a:cubicBezTo>
                        <a:cubicBezTo>
                          <a:pt x="16" y="31"/>
                          <a:pt x="0" y="60"/>
                          <a:pt x="9" y="74"/>
                        </a:cubicBezTo>
                        <a:cubicBezTo>
                          <a:pt x="9" y="74"/>
                          <a:pt x="14" y="82"/>
                          <a:pt x="25" y="86"/>
                        </a:cubicBezTo>
                        <a:cubicBezTo>
                          <a:pt x="25" y="86"/>
                          <a:pt x="30" y="86"/>
                          <a:pt x="25" y="82"/>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2" name="Freeform 361"/>
                  <p:cNvSpPr>
                    <a:spLocks/>
                  </p:cNvSpPr>
                  <p:nvPr/>
                </p:nvSpPr>
                <p:spPr bwMode="gray">
                  <a:xfrm>
                    <a:off x="4993" y="3213"/>
                    <a:ext cx="43" cy="38"/>
                  </a:xfrm>
                  <a:custGeom>
                    <a:avLst/>
                    <a:gdLst/>
                    <a:ahLst/>
                    <a:cxnLst>
                      <a:cxn ang="0">
                        <a:pos x="55" y="91"/>
                      </a:cxn>
                      <a:cxn ang="0">
                        <a:pos x="38" y="28"/>
                      </a:cxn>
                      <a:cxn ang="0">
                        <a:pos x="89" y="9"/>
                      </a:cxn>
                      <a:cxn ang="0">
                        <a:pos x="91" y="9"/>
                      </a:cxn>
                      <a:cxn ang="0">
                        <a:pos x="97" y="35"/>
                      </a:cxn>
                      <a:cxn ang="0">
                        <a:pos x="53" y="77"/>
                      </a:cxn>
                      <a:cxn ang="0">
                        <a:pos x="71" y="73"/>
                      </a:cxn>
                      <a:cxn ang="0">
                        <a:pos x="55" y="91"/>
                      </a:cxn>
                    </a:cxnLst>
                    <a:rect l="0" t="0" r="r" b="b"/>
                    <a:pathLst>
                      <a:path w="107" h="95">
                        <a:moveTo>
                          <a:pt x="55" y="91"/>
                        </a:moveTo>
                        <a:cubicBezTo>
                          <a:pt x="55" y="91"/>
                          <a:pt x="0" y="91"/>
                          <a:pt x="38" y="28"/>
                        </a:cubicBezTo>
                        <a:cubicBezTo>
                          <a:pt x="38" y="28"/>
                          <a:pt x="54" y="0"/>
                          <a:pt x="89" y="9"/>
                        </a:cubicBezTo>
                        <a:cubicBezTo>
                          <a:pt x="90" y="9"/>
                          <a:pt x="91" y="9"/>
                          <a:pt x="91" y="9"/>
                        </a:cubicBezTo>
                        <a:cubicBezTo>
                          <a:pt x="91" y="9"/>
                          <a:pt x="107" y="24"/>
                          <a:pt x="97" y="35"/>
                        </a:cubicBezTo>
                        <a:cubicBezTo>
                          <a:pt x="97" y="35"/>
                          <a:pt x="18" y="64"/>
                          <a:pt x="53" y="77"/>
                        </a:cubicBezTo>
                        <a:cubicBezTo>
                          <a:pt x="53" y="77"/>
                          <a:pt x="61" y="78"/>
                          <a:pt x="71" y="73"/>
                        </a:cubicBezTo>
                        <a:cubicBezTo>
                          <a:pt x="80" y="67"/>
                          <a:pt x="68" y="95"/>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3" name="Freeform 362"/>
                  <p:cNvSpPr>
                    <a:spLocks/>
                  </p:cNvSpPr>
                  <p:nvPr/>
                </p:nvSpPr>
                <p:spPr bwMode="gray">
                  <a:xfrm>
                    <a:off x="5000" y="3214"/>
                    <a:ext cx="26" cy="35"/>
                  </a:xfrm>
                  <a:custGeom>
                    <a:avLst/>
                    <a:gdLst/>
                    <a:ahLst/>
                    <a:cxnLst>
                      <a:cxn ang="0">
                        <a:pos x="25" y="83"/>
                      </a:cxn>
                      <a:cxn ang="0">
                        <a:pos x="18" y="55"/>
                      </a:cxn>
                      <a:cxn ang="0">
                        <a:pos x="58" y="26"/>
                      </a:cxn>
                      <a:cxn ang="0">
                        <a:pos x="56" y="10"/>
                      </a:cxn>
                      <a:cxn ang="0">
                        <a:pos x="16" y="31"/>
                      </a:cxn>
                      <a:cxn ang="0">
                        <a:pos x="10" y="74"/>
                      </a:cxn>
                      <a:cxn ang="0">
                        <a:pos x="26" y="86"/>
                      </a:cxn>
                      <a:cxn ang="0">
                        <a:pos x="25" y="83"/>
                      </a:cxn>
                    </a:cxnLst>
                    <a:rect l="0" t="0" r="r" b="b"/>
                    <a:pathLst>
                      <a:path w="63" h="87">
                        <a:moveTo>
                          <a:pt x="25" y="83"/>
                        </a:moveTo>
                        <a:cubicBezTo>
                          <a:pt x="25" y="83"/>
                          <a:pt x="11" y="63"/>
                          <a:pt x="18" y="55"/>
                        </a:cubicBezTo>
                        <a:cubicBezTo>
                          <a:pt x="18" y="55"/>
                          <a:pt x="44" y="18"/>
                          <a:pt x="58" y="26"/>
                        </a:cubicBezTo>
                        <a:cubicBezTo>
                          <a:pt x="58" y="26"/>
                          <a:pt x="63" y="17"/>
                          <a:pt x="56" y="10"/>
                        </a:cubicBezTo>
                        <a:cubicBezTo>
                          <a:pt x="56" y="10"/>
                          <a:pt x="41" y="0"/>
                          <a:pt x="16" y="31"/>
                        </a:cubicBezTo>
                        <a:cubicBezTo>
                          <a:pt x="16" y="31"/>
                          <a:pt x="0" y="60"/>
                          <a:pt x="10" y="74"/>
                        </a:cubicBezTo>
                        <a:cubicBezTo>
                          <a:pt x="10" y="74"/>
                          <a:pt x="15" y="83"/>
                          <a:pt x="26" y="86"/>
                        </a:cubicBezTo>
                        <a:cubicBezTo>
                          <a:pt x="26" y="86"/>
                          <a:pt x="31" y="87"/>
                          <a:pt x="25"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4" name="Freeform 363"/>
                  <p:cNvSpPr>
                    <a:spLocks/>
                  </p:cNvSpPr>
                  <p:nvPr/>
                </p:nvSpPr>
                <p:spPr bwMode="gray">
                  <a:xfrm>
                    <a:off x="5014" y="3233"/>
                    <a:ext cx="33" cy="43"/>
                  </a:xfrm>
                  <a:custGeom>
                    <a:avLst/>
                    <a:gdLst/>
                    <a:ahLst/>
                    <a:cxnLst>
                      <a:cxn ang="0">
                        <a:pos x="53" y="89"/>
                      </a:cxn>
                      <a:cxn ang="0">
                        <a:pos x="16" y="35"/>
                      </a:cxn>
                      <a:cxn ang="0">
                        <a:pos x="58" y="0"/>
                      </a:cxn>
                      <a:cxn ang="0">
                        <a:pos x="60" y="0"/>
                      </a:cxn>
                      <a:cxn ang="0">
                        <a:pos x="74" y="22"/>
                      </a:cxn>
                      <a:cxn ang="0">
                        <a:pos x="46" y="76"/>
                      </a:cxn>
                      <a:cxn ang="0">
                        <a:pos x="61" y="67"/>
                      </a:cxn>
                      <a:cxn ang="0">
                        <a:pos x="53" y="89"/>
                      </a:cxn>
                    </a:cxnLst>
                    <a:rect l="0" t="0" r="r" b="b"/>
                    <a:pathLst>
                      <a:path w="80" h="106">
                        <a:moveTo>
                          <a:pt x="53" y="89"/>
                        </a:moveTo>
                        <a:cubicBezTo>
                          <a:pt x="53" y="89"/>
                          <a:pt x="0" y="106"/>
                          <a:pt x="16" y="35"/>
                        </a:cubicBezTo>
                        <a:cubicBezTo>
                          <a:pt x="16" y="35"/>
                          <a:pt x="22" y="4"/>
                          <a:pt x="58" y="0"/>
                        </a:cubicBezTo>
                        <a:cubicBezTo>
                          <a:pt x="59" y="0"/>
                          <a:pt x="60" y="0"/>
                          <a:pt x="60" y="0"/>
                        </a:cubicBezTo>
                        <a:cubicBezTo>
                          <a:pt x="60" y="0"/>
                          <a:pt x="80" y="8"/>
                          <a:pt x="74" y="22"/>
                        </a:cubicBezTo>
                        <a:cubicBezTo>
                          <a:pt x="74" y="22"/>
                          <a:pt x="8" y="76"/>
                          <a:pt x="46" y="76"/>
                        </a:cubicBezTo>
                        <a:cubicBezTo>
                          <a:pt x="46" y="76"/>
                          <a:pt x="54" y="75"/>
                          <a:pt x="61" y="67"/>
                        </a:cubicBezTo>
                        <a:cubicBezTo>
                          <a:pt x="68" y="58"/>
                          <a:pt x="65" y="88"/>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5" name="Freeform 364"/>
                  <p:cNvSpPr>
                    <a:spLocks/>
                  </p:cNvSpPr>
                  <p:nvPr/>
                </p:nvSpPr>
                <p:spPr bwMode="gray">
                  <a:xfrm>
                    <a:off x="5018" y="3235"/>
                    <a:ext cx="18" cy="35"/>
                  </a:xfrm>
                  <a:custGeom>
                    <a:avLst/>
                    <a:gdLst/>
                    <a:ahLst/>
                    <a:cxnLst>
                      <a:cxn ang="0">
                        <a:pos x="30" y="83"/>
                      </a:cxn>
                      <a:cxn ang="0">
                        <a:pos x="15" y="59"/>
                      </a:cxn>
                      <a:cxn ang="0">
                        <a:pos x="43" y="19"/>
                      </a:cxn>
                      <a:cxn ang="0">
                        <a:pos x="36" y="4"/>
                      </a:cxn>
                      <a:cxn ang="0">
                        <a:pos x="5" y="37"/>
                      </a:cxn>
                      <a:cxn ang="0">
                        <a:pos x="13" y="80"/>
                      </a:cxn>
                      <a:cxn ang="0">
                        <a:pos x="32" y="86"/>
                      </a:cxn>
                      <a:cxn ang="0">
                        <a:pos x="30" y="83"/>
                      </a:cxn>
                    </a:cxnLst>
                    <a:rect l="0" t="0" r="r" b="b"/>
                    <a:pathLst>
                      <a:path w="45" h="86">
                        <a:moveTo>
                          <a:pt x="30" y="83"/>
                        </a:moveTo>
                        <a:cubicBezTo>
                          <a:pt x="30" y="83"/>
                          <a:pt x="11" y="69"/>
                          <a:pt x="15" y="59"/>
                        </a:cubicBezTo>
                        <a:cubicBezTo>
                          <a:pt x="15" y="59"/>
                          <a:pt x="27" y="16"/>
                          <a:pt x="43" y="19"/>
                        </a:cubicBezTo>
                        <a:cubicBezTo>
                          <a:pt x="43" y="19"/>
                          <a:pt x="45" y="9"/>
                          <a:pt x="36" y="4"/>
                        </a:cubicBezTo>
                        <a:cubicBezTo>
                          <a:pt x="36" y="4"/>
                          <a:pt x="18" y="0"/>
                          <a:pt x="5" y="37"/>
                        </a:cubicBezTo>
                        <a:cubicBezTo>
                          <a:pt x="5" y="37"/>
                          <a:pt x="0" y="69"/>
                          <a:pt x="13" y="80"/>
                        </a:cubicBezTo>
                        <a:cubicBezTo>
                          <a:pt x="13" y="80"/>
                          <a:pt x="21" y="86"/>
                          <a:pt x="32" y="86"/>
                        </a:cubicBezTo>
                        <a:cubicBezTo>
                          <a:pt x="32" y="86"/>
                          <a:pt x="37" y="85"/>
                          <a:pt x="30"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6" name="Freeform 365"/>
                  <p:cNvSpPr>
                    <a:spLocks/>
                  </p:cNvSpPr>
                  <p:nvPr/>
                </p:nvSpPr>
                <p:spPr bwMode="gray">
                  <a:xfrm>
                    <a:off x="5028" y="3254"/>
                    <a:ext cx="32" cy="43"/>
                  </a:xfrm>
                  <a:custGeom>
                    <a:avLst/>
                    <a:gdLst/>
                    <a:ahLst/>
                    <a:cxnLst>
                      <a:cxn ang="0">
                        <a:pos x="52" y="89"/>
                      </a:cxn>
                      <a:cxn ang="0">
                        <a:pos x="15" y="35"/>
                      </a:cxn>
                      <a:cxn ang="0">
                        <a:pos x="58"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8" y="0"/>
                        </a:cubicBezTo>
                        <a:cubicBezTo>
                          <a:pt x="59"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7" name="Freeform 366"/>
                  <p:cNvSpPr>
                    <a:spLocks/>
                  </p:cNvSpPr>
                  <p:nvPr/>
                </p:nvSpPr>
                <p:spPr bwMode="gray">
                  <a:xfrm>
                    <a:off x="5032" y="3255"/>
                    <a:ext cx="18" cy="36"/>
                  </a:xfrm>
                  <a:custGeom>
                    <a:avLst/>
                    <a:gdLst/>
                    <a:ahLst/>
                    <a:cxnLst>
                      <a:cxn ang="0">
                        <a:pos x="31" y="84"/>
                      </a:cxn>
                      <a:cxn ang="0">
                        <a:pos x="15" y="59"/>
                      </a:cxn>
                      <a:cxn ang="0">
                        <a:pos x="43" y="19"/>
                      </a:cxn>
                      <a:cxn ang="0">
                        <a:pos x="36" y="5"/>
                      </a:cxn>
                      <a:cxn ang="0">
                        <a:pos x="6" y="38"/>
                      </a:cxn>
                      <a:cxn ang="0">
                        <a:pos x="14" y="81"/>
                      </a:cxn>
                      <a:cxn ang="0">
                        <a:pos x="33" y="87"/>
                      </a:cxn>
                      <a:cxn ang="0">
                        <a:pos x="31" y="84"/>
                      </a:cxn>
                    </a:cxnLst>
                    <a:rect l="0" t="0" r="r" b="b"/>
                    <a:pathLst>
                      <a:path w="45" h="87">
                        <a:moveTo>
                          <a:pt x="31" y="84"/>
                        </a:moveTo>
                        <a:cubicBezTo>
                          <a:pt x="31" y="84"/>
                          <a:pt x="11" y="69"/>
                          <a:pt x="15" y="59"/>
                        </a:cubicBezTo>
                        <a:cubicBezTo>
                          <a:pt x="15" y="59"/>
                          <a:pt x="28" y="17"/>
                          <a:pt x="43" y="19"/>
                        </a:cubicBezTo>
                        <a:cubicBezTo>
                          <a:pt x="43" y="19"/>
                          <a:pt x="45" y="10"/>
                          <a:pt x="36" y="5"/>
                        </a:cubicBezTo>
                        <a:cubicBezTo>
                          <a:pt x="36" y="5"/>
                          <a:pt x="19" y="0"/>
                          <a:pt x="6" y="38"/>
                        </a:cubicBezTo>
                        <a:cubicBezTo>
                          <a:pt x="6" y="38"/>
                          <a:pt x="0" y="70"/>
                          <a:pt x="14" y="81"/>
                        </a:cubicBezTo>
                        <a:cubicBezTo>
                          <a:pt x="14" y="81"/>
                          <a:pt x="21" y="87"/>
                          <a:pt x="33" y="87"/>
                        </a:cubicBezTo>
                        <a:cubicBezTo>
                          <a:pt x="33" y="87"/>
                          <a:pt x="37" y="86"/>
                          <a:pt x="31" y="84"/>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8" name="Freeform 367"/>
                  <p:cNvSpPr>
                    <a:spLocks/>
                  </p:cNvSpPr>
                  <p:nvPr/>
                </p:nvSpPr>
                <p:spPr bwMode="gray">
                  <a:xfrm>
                    <a:off x="5043" y="3276"/>
                    <a:ext cx="32" cy="44"/>
                  </a:xfrm>
                  <a:custGeom>
                    <a:avLst/>
                    <a:gdLst/>
                    <a:ahLst/>
                    <a:cxnLst>
                      <a:cxn ang="0">
                        <a:pos x="52" y="90"/>
                      </a:cxn>
                      <a:cxn ang="0">
                        <a:pos x="15" y="35"/>
                      </a:cxn>
                      <a:cxn ang="0">
                        <a:pos x="58"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8" y="0"/>
                        </a:cubicBezTo>
                        <a:cubicBezTo>
                          <a:pt x="59"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9" name="Freeform 368"/>
                  <p:cNvSpPr>
                    <a:spLocks/>
                  </p:cNvSpPr>
                  <p:nvPr/>
                </p:nvSpPr>
                <p:spPr bwMode="gray">
                  <a:xfrm>
                    <a:off x="5047" y="3279"/>
                    <a:ext cx="18" cy="34"/>
                  </a:xfrm>
                  <a:custGeom>
                    <a:avLst/>
                    <a:gdLst/>
                    <a:ahLst/>
                    <a:cxnLst>
                      <a:cxn ang="0">
                        <a:pos x="31" y="83"/>
                      </a:cxn>
                      <a:cxn ang="0">
                        <a:pos x="15" y="59"/>
                      </a:cxn>
                      <a:cxn ang="0">
                        <a:pos x="43" y="19"/>
                      </a:cxn>
                      <a:cxn ang="0">
                        <a:pos x="36" y="4"/>
                      </a:cxn>
                      <a:cxn ang="0">
                        <a:pos x="6" y="37"/>
                      </a:cxn>
                      <a:cxn ang="0">
                        <a:pos x="14" y="80"/>
                      </a:cxn>
                      <a:cxn ang="0">
                        <a:pos x="33" y="86"/>
                      </a:cxn>
                      <a:cxn ang="0">
                        <a:pos x="31" y="83"/>
                      </a:cxn>
                    </a:cxnLst>
                    <a:rect l="0" t="0" r="r" b="b"/>
                    <a:pathLst>
                      <a:path w="45" h="86">
                        <a:moveTo>
                          <a:pt x="31" y="83"/>
                        </a:moveTo>
                        <a:cubicBezTo>
                          <a:pt x="31" y="83"/>
                          <a:pt x="11" y="69"/>
                          <a:pt x="15" y="59"/>
                        </a:cubicBezTo>
                        <a:cubicBezTo>
                          <a:pt x="15" y="59"/>
                          <a:pt x="28" y="16"/>
                          <a:pt x="43" y="19"/>
                        </a:cubicBezTo>
                        <a:cubicBezTo>
                          <a:pt x="43" y="19"/>
                          <a:pt x="45" y="9"/>
                          <a:pt x="36" y="4"/>
                        </a:cubicBezTo>
                        <a:cubicBezTo>
                          <a:pt x="36" y="4"/>
                          <a:pt x="19" y="0"/>
                          <a:pt x="6" y="37"/>
                        </a:cubicBezTo>
                        <a:cubicBezTo>
                          <a:pt x="6" y="37"/>
                          <a:pt x="0" y="70"/>
                          <a:pt x="14" y="80"/>
                        </a:cubicBezTo>
                        <a:cubicBezTo>
                          <a:pt x="14" y="80"/>
                          <a:pt x="21" y="86"/>
                          <a:pt x="33" y="86"/>
                        </a:cubicBezTo>
                        <a:cubicBezTo>
                          <a:pt x="33"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0" name="Freeform 369"/>
                  <p:cNvSpPr>
                    <a:spLocks/>
                  </p:cNvSpPr>
                  <p:nvPr/>
                </p:nvSpPr>
                <p:spPr bwMode="gray">
                  <a:xfrm>
                    <a:off x="5058" y="3299"/>
                    <a:ext cx="32" cy="43"/>
                  </a:xfrm>
                  <a:custGeom>
                    <a:avLst/>
                    <a:gdLst/>
                    <a:ahLst/>
                    <a:cxnLst>
                      <a:cxn ang="0">
                        <a:pos x="52" y="89"/>
                      </a:cxn>
                      <a:cxn ang="0">
                        <a:pos x="15" y="35"/>
                      </a:cxn>
                      <a:cxn ang="0">
                        <a:pos x="57"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7" y="0"/>
                        </a:cubicBezTo>
                        <a:cubicBezTo>
                          <a:pt x="58"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1" name="Freeform 370"/>
                  <p:cNvSpPr>
                    <a:spLocks/>
                  </p:cNvSpPr>
                  <p:nvPr/>
                </p:nvSpPr>
                <p:spPr bwMode="gray">
                  <a:xfrm>
                    <a:off x="5061" y="3301"/>
                    <a:ext cx="18" cy="35"/>
                  </a:xfrm>
                  <a:custGeom>
                    <a:avLst/>
                    <a:gdLst/>
                    <a:ahLst/>
                    <a:cxnLst>
                      <a:cxn ang="0">
                        <a:pos x="31" y="83"/>
                      </a:cxn>
                      <a:cxn ang="0">
                        <a:pos x="15" y="58"/>
                      </a:cxn>
                      <a:cxn ang="0">
                        <a:pos x="43" y="18"/>
                      </a:cxn>
                      <a:cxn ang="0">
                        <a:pos x="36" y="4"/>
                      </a:cxn>
                      <a:cxn ang="0">
                        <a:pos x="6" y="37"/>
                      </a:cxn>
                      <a:cxn ang="0">
                        <a:pos x="14" y="80"/>
                      </a:cxn>
                      <a:cxn ang="0">
                        <a:pos x="32" y="86"/>
                      </a:cxn>
                      <a:cxn ang="0">
                        <a:pos x="31" y="83"/>
                      </a:cxn>
                    </a:cxnLst>
                    <a:rect l="0" t="0" r="r" b="b"/>
                    <a:pathLst>
                      <a:path w="45" h="86">
                        <a:moveTo>
                          <a:pt x="31" y="83"/>
                        </a:moveTo>
                        <a:cubicBezTo>
                          <a:pt x="31" y="83"/>
                          <a:pt x="11" y="69"/>
                          <a:pt x="15" y="58"/>
                        </a:cubicBezTo>
                        <a:cubicBezTo>
                          <a:pt x="15" y="58"/>
                          <a:pt x="27" y="16"/>
                          <a:pt x="43" y="18"/>
                        </a:cubicBezTo>
                        <a:cubicBezTo>
                          <a:pt x="43" y="18"/>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2" name="Freeform 371"/>
                  <p:cNvSpPr>
                    <a:spLocks/>
                  </p:cNvSpPr>
                  <p:nvPr/>
                </p:nvSpPr>
                <p:spPr bwMode="gray">
                  <a:xfrm>
                    <a:off x="5071" y="3320"/>
                    <a:ext cx="33" cy="43"/>
                  </a:xfrm>
                  <a:custGeom>
                    <a:avLst/>
                    <a:gdLst/>
                    <a:ahLst/>
                    <a:cxnLst>
                      <a:cxn ang="0">
                        <a:pos x="52" y="89"/>
                      </a:cxn>
                      <a:cxn ang="0">
                        <a:pos x="15" y="34"/>
                      </a:cxn>
                      <a:cxn ang="0">
                        <a:pos x="58" y="0"/>
                      </a:cxn>
                      <a:cxn ang="0">
                        <a:pos x="60" y="0"/>
                      </a:cxn>
                      <a:cxn ang="0">
                        <a:pos x="74" y="22"/>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2"/>
                        </a:cubicBezTo>
                        <a:cubicBezTo>
                          <a:pt x="74" y="22"/>
                          <a:pt x="8" y="75"/>
                          <a:pt x="45" y="76"/>
                        </a:cubicBezTo>
                        <a:cubicBezTo>
                          <a:pt x="45" y="76"/>
                          <a:pt x="54"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3" name="Freeform 372"/>
                  <p:cNvSpPr>
                    <a:spLocks/>
                  </p:cNvSpPr>
                  <p:nvPr/>
                </p:nvSpPr>
                <p:spPr bwMode="gray">
                  <a:xfrm>
                    <a:off x="5075" y="3321"/>
                    <a:ext cx="18" cy="36"/>
                  </a:xfrm>
                  <a:custGeom>
                    <a:avLst/>
                    <a:gdLst/>
                    <a:ahLst/>
                    <a:cxnLst>
                      <a:cxn ang="0">
                        <a:pos x="31" y="83"/>
                      </a:cxn>
                      <a:cxn ang="0">
                        <a:pos x="15"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5" y="59"/>
                        </a:cubicBezTo>
                        <a:cubicBezTo>
                          <a:pt x="15" y="59"/>
                          <a:pt x="28" y="17"/>
                          <a:pt x="44" y="19"/>
                        </a:cubicBezTo>
                        <a:cubicBezTo>
                          <a:pt x="44" y="19"/>
                          <a:pt x="45" y="10"/>
                          <a:pt x="37" y="5"/>
                        </a:cubicBezTo>
                        <a:cubicBezTo>
                          <a:pt x="37" y="5"/>
                          <a:pt x="19" y="0"/>
                          <a:pt x="6" y="38"/>
                        </a:cubicBezTo>
                        <a:cubicBezTo>
                          <a:pt x="6" y="38"/>
                          <a:pt x="0" y="70"/>
                          <a:pt x="14" y="81"/>
                        </a:cubicBezTo>
                        <a:cubicBezTo>
                          <a:pt x="14" y="81"/>
                          <a:pt x="21" y="87"/>
                          <a:pt x="33" y="87"/>
                        </a:cubicBezTo>
                        <a:cubicBezTo>
                          <a:pt x="33" y="87"/>
                          <a:pt x="38" y="86"/>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4" name="Freeform 373"/>
                  <p:cNvSpPr>
                    <a:spLocks/>
                  </p:cNvSpPr>
                  <p:nvPr/>
                </p:nvSpPr>
                <p:spPr bwMode="gray">
                  <a:xfrm>
                    <a:off x="5086" y="3337"/>
                    <a:ext cx="33" cy="44"/>
                  </a:xfrm>
                  <a:custGeom>
                    <a:avLst/>
                    <a:gdLst/>
                    <a:ahLst/>
                    <a:cxnLst>
                      <a:cxn ang="0">
                        <a:pos x="52" y="90"/>
                      </a:cxn>
                      <a:cxn ang="0">
                        <a:pos x="15" y="35"/>
                      </a:cxn>
                      <a:cxn ang="0">
                        <a:pos x="57" y="0"/>
                      </a:cxn>
                      <a:cxn ang="0">
                        <a:pos x="59" y="0"/>
                      </a:cxn>
                      <a:cxn ang="0">
                        <a:pos x="73" y="22"/>
                      </a:cxn>
                      <a:cxn ang="0">
                        <a:pos x="45" y="76"/>
                      </a:cxn>
                      <a:cxn ang="0">
                        <a:pos x="62" y="68"/>
                      </a:cxn>
                      <a:cxn ang="0">
                        <a:pos x="52" y="90"/>
                      </a:cxn>
                    </a:cxnLst>
                    <a:rect l="0" t="0" r="r" b="b"/>
                    <a:pathLst>
                      <a:path w="79" h="107">
                        <a:moveTo>
                          <a:pt x="52" y="90"/>
                        </a:moveTo>
                        <a:cubicBezTo>
                          <a:pt x="52" y="90"/>
                          <a:pt x="0" y="107"/>
                          <a:pt x="15" y="35"/>
                        </a:cubicBezTo>
                        <a:cubicBezTo>
                          <a:pt x="15" y="35"/>
                          <a:pt x="21" y="4"/>
                          <a:pt x="57" y="0"/>
                        </a:cubicBezTo>
                        <a:cubicBezTo>
                          <a:pt x="58" y="0"/>
                          <a:pt x="59" y="0"/>
                          <a:pt x="59" y="0"/>
                        </a:cubicBezTo>
                        <a:cubicBezTo>
                          <a:pt x="59" y="0"/>
                          <a:pt x="79" y="9"/>
                          <a:pt x="73" y="22"/>
                        </a:cubicBezTo>
                        <a:cubicBezTo>
                          <a:pt x="73" y="22"/>
                          <a:pt x="8" y="76"/>
                          <a:pt x="45" y="76"/>
                        </a:cubicBezTo>
                        <a:cubicBezTo>
                          <a:pt x="45" y="76"/>
                          <a:pt x="55" y="76"/>
                          <a:pt x="62" y="68"/>
                        </a:cubicBezTo>
                        <a:cubicBezTo>
                          <a:pt x="69" y="60"/>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5" name="Freeform 374"/>
                  <p:cNvSpPr>
                    <a:spLocks/>
                  </p:cNvSpPr>
                  <p:nvPr/>
                </p:nvSpPr>
                <p:spPr bwMode="gray">
                  <a:xfrm>
                    <a:off x="5090" y="3339"/>
                    <a:ext cx="18"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6" name="Freeform 375"/>
                  <p:cNvSpPr>
                    <a:spLocks/>
                  </p:cNvSpPr>
                  <p:nvPr/>
                </p:nvSpPr>
                <p:spPr bwMode="gray">
                  <a:xfrm>
                    <a:off x="5102" y="3358"/>
                    <a:ext cx="32" cy="43"/>
                  </a:xfrm>
                  <a:custGeom>
                    <a:avLst/>
                    <a:gdLst/>
                    <a:ahLst/>
                    <a:cxnLst>
                      <a:cxn ang="0">
                        <a:pos x="52" y="89"/>
                      </a:cxn>
                      <a:cxn ang="0">
                        <a:pos x="15" y="34"/>
                      </a:cxn>
                      <a:cxn ang="0">
                        <a:pos x="58" y="0"/>
                      </a:cxn>
                      <a:cxn ang="0">
                        <a:pos x="60" y="0"/>
                      </a:cxn>
                      <a:cxn ang="0">
                        <a:pos x="74" y="21"/>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1"/>
                        </a:cubicBezTo>
                        <a:cubicBezTo>
                          <a:pt x="74" y="21"/>
                          <a:pt x="8" y="75"/>
                          <a:pt x="45" y="76"/>
                        </a:cubicBezTo>
                        <a:cubicBezTo>
                          <a:pt x="45" y="76"/>
                          <a:pt x="54" y="74"/>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7" name="Freeform 376"/>
                  <p:cNvSpPr>
                    <a:spLocks/>
                  </p:cNvSpPr>
                  <p:nvPr/>
                </p:nvSpPr>
                <p:spPr bwMode="gray">
                  <a:xfrm>
                    <a:off x="5105" y="3360"/>
                    <a:ext cx="18" cy="35"/>
                  </a:xfrm>
                  <a:custGeom>
                    <a:avLst/>
                    <a:gdLst/>
                    <a:ahLst/>
                    <a:cxnLst>
                      <a:cxn ang="0">
                        <a:pos x="31" y="83"/>
                      </a:cxn>
                      <a:cxn ang="0">
                        <a:pos x="16"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6" y="59"/>
                        </a:cubicBezTo>
                        <a:cubicBezTo>
                          <a:pt x="16" y="59"/>
                          <a:pt x="28" y="17"/>
                          <a:pt x="44" y="19"/>
                        </a:cubicBezTo>
                        <a:cubicBezTo>
                          <a:pt x="44" y="19"/>
                          <a:pt x="45" y="9"/>
                          <a:pt x="37" y="5"/>
                        </a:cubicBezTo>
                        <a:cubicBezTo>
                          <a:pt x="37" y="5"/>
                          <a:pt x="19" y="0"/>
                          <a:pt x="6" y="38"/>
                        </a:cubicBezTo>
                        <a:cubicBezTo>
                          <a:pt x="6" y="38"/>
                          <a:pt x="0" y="70"/>
                          <a:pt x="14" y="81"/>
                        </a:cubicBezTo>
                        <a:cubicBezTo>
                          <a:pt x="14" y="81"/>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8" name="Freeform 377"/>
                  <p:cNvSpPr>
                    <a:spLocks/>
                  </p:cNvSpPr>
                  <p:nvPr/>
                </p:nvSpPr>
                <p:spPr bwMode="gray">
                  <a:xfrm>
                    <a:off x="5115" y="3377"/>
                    <a:ext cx="32" cy="44"/>
                  </a:xfrm>
                  <a:custGeom>
                    <a:avLst/>
                    <a:gdLst/>
                    <a:ahLst/>
                    <a:cxnLst>
                      <a:cxn ang="0">
                        <a:pos x="52" y="90"/>
                      </a:cxn>
                      <a:cxn ang="0">
                        <a:pos x="16" y="35"/>
                      </a:cxn>
                      <a:cxn ang="0">
                        <a:pos x="58" y="1"/>
                      </a:cxn>
                      <a:cxn ang="0">
                        <a:pos x="60" y="0"/>
                      </a:cxn>
                      <a:cxn ang="0">
                        <a:pos x="74" y="22"/>
                      </a:cxn>
                      <a:cxn ang="0">
                        <a:pos x="45" y="77"/>
                      </a:cxn>
                      <a:cxn ang="0">
                        <a:pos x="61" y="67"/>
                      </a:cxn>
                      <a:cxn ang="0">
                        <a:pos x="52" y="90"/>
                      </a:cxn>
                    </a:cxnLst>
                    <a:rect l="0" t="0" r="r" b="b"/>
                    <a:pathLst>
                      <a:path w="79" h="107">
                        <a:moveTo>
                          <a:pt x="52" y="90"/>
                        </a:moveTo>
                        <a:cubicBezTo>
                          <a:pt x="52" y="90"/>
                          <a:pt x="0" y="107"/>
                          <a:pt x="16" y="35"/>
                        </a:cubicBezTo>
                        <a:cubicBezTo>
                          <a:pt x="16" y="35"/>
                          <a:pt x="22" y="4"/>
                          <a:pt x="58" y="1"/>
                        </a:cubicBezTo>
                        <a:cubicBezTo>
                          <a:pt x="59" y="0"/>
                          <a:pt x="60" y="0"/>
                          <a:pt x="60" y="0"/>
                        </a:cubicBezTo>
                        <a:cubicBezTo>
                          <a:pt x="60" y="0"/>
                          <a:pt x="79" y="9"/>
                          <a:pt x="74" y="22"/>
                        </a:cubicBezTo>
                        <a:cubicBezTo>
                          <a:pt x="74" y="22"/>
                          <a:pt x="8" y="76"/>
                          <a:pt x="45" y="77"/>
                        </a:cubicBezTo>
                        <a:cubicBezTo>
                          <a:pt x="45" y="77"/>
                          <a:pt x="54"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9" name="Freeform 378"/>
                  <p:cNvSpPr>
                    <a:spLocks/>
                  </p:cNvSpPr>
                  <p:nvPr/>
                </p:nvSpPr>
                <p:spPr bwMode="gray">
                  <a:xfrm>
                    <a:off x="5119" y="3379"/>
                    <a:ext cx="18" cy="36"/>
                  </a:xfrm>
                  <a:custGeom>
                    <a:avLst/>
                    <a:gdLst/>
                    <a:ahLst/>
                    <a:cxnLst>
                      <a:cxn ang="0">
                        <a:pos x="31" y="83"/>
                      </a:cxn>
                      <a:cxn ang="0">
                        <a:pos x="16" y="59"/>
                      </a:cxn>
                      <a:cxn ang="0">
                        <a:pos x="44" y="19"/>
                      </a:cxn>
                      <a:cxn ang="0">
                        <a:pos x="37" y="4"/>
                      </a:cxn>
                      <a:cxn ang="0">
                        <a:pos x="6" y="37"/>
                      </a:cxn>
                      <a:cxn ang="0">
                        <a:pos x="14" y="80"/>
                      </a:cxn>
                      <a:cxn ang="0">
                        <a:pos x="33" y="87"/>
                      </a:cxn>
                      <a:cxn ang="0">
                        <a:pos x="31" y="83"/>
                      </a:cxn>
                    </a:cxnLst>
                    <a:rect l="0" t="0" r="r" b="b"/>
                    <a:pathLst>
                      <a:path w="45" h="87">
                        <a:moveTo>
                          <a:pt x="31" y="83"/>
                        </a:moveTo>
                        <a:cubicBezTo>
                          <a:pt x="31" y="83"/>
                          <a:pt x="12" y="69"/>
                          <a:pt x="16" y="59"/>
                        </a:cubicBezTo>
                        <a:cubicBezTo>
                          <a:pt x="16" y="59"/>
                          <a:pt x="28" y="16"/>
                          <a:pt x="44" y="19"/>
                        </a:cubicBezTo>
                        <a:cubicBezTo>
                          <a:pt x="44" y="19"/>
                          <a:pt x="45" y="9"/>
                          <a:pt x="37" y="4"/>
                        </a:cubicBezTo>
                        <a:cubicBezTo>
                          <a:pt x="37" y="4"/>
                          <a:pt x="19" y="0"/>
                          <a:pt x="6" y="37"/>
                        </a:cubicBezTo>
                        <a:cubicBezTo>
                          <a:pt x="6" y="37"/>
                          <a:pt x="0" y="70"/>
                          <a:pt x="14" y="80"/>
                        </a:cubicBezTo>
                        <a:cubicBezTo>
                          <a:pt x="14" y="80"/>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0" name="Freeform 379"/>
                  <p:cNvSpPr>
                    <a:spLocks/>
                  </p:cNvSpPr>
                  <p:nvPr/>
                </p:nvSpPr>
                <p:spPr bwMode="gray">
                  <a:xfrm>
                    <a:off x="5129" y="3399"/>
                    <a:ext cx="32" cy="43"/>
                  </a:xfrm>
                  <a:custGeom>
                    <a:avLst/>
                    <a:gdLst/>
                    <a:ahLst/>
                    <a:cxnLst>
                      <a:cxn ang="0">
                        <a:pos x="52" y="90"/>
                      </a:cxn>
                      <a:cxn ang="0">
                        <a:pos x="15" y="35"/>
                      </a:cxn>
                      <a:cxn ang="0">
                        <a:pos x="57"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7" y="0"/>
                        </a:cubicBezTo>
                        <a:cubicBezTo>
                          <a:pt x="58"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1" name="Freeform 380"/>
                  <p:cNvSpPr>
                    <a:spLocks/>
                  </p:cNvSpPr>
                  <p:nvPr/>
                </p:nvSpPr>
                <p:spPr bwMode="gray">
                  <a:xfrm>
                    <a:off x="5132" y="3401"/>
                    <a:ext cx="19"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2" name="Freeform 381"/>
                  <p:cNvSpPr>
                    <a:spLocks/>
                  </p:cNvSpPr>
                  <p:nvPr/>
                </p:nvSpPr>
                <p:spPr bwMode="gray">
                  <a:xfrm>
                    <a:off x="5145" y="3418"/>
                    <a:ext cx="33" cy="43"/>
                  </a:xfrm>
                  <a:custGeom>
                    <a:avLst/>
                    <a:gdLst/>
                    <a:ahLst/>
                    <a:cxnLst>
                      <a:cxn ang="0">
                        <a:pos x="52" y="90"/>
                      </a:cxn>
                      <a:cxn ang="0">
                        <a:pos x="15" y="35"/>
                      </a:cxn>
                      <a:cxn ang="0">
                        <a:pos x="57" y="1"/>
                      </a:cxn>
                      <a:cxn ang="0">
                        <a:pos x="60" y="0"/>
                      </a:cxn>
                      <a:cxn ang="0">
                        <a:pos x="73" y="22"/>
                      </a:cxn>
                      <a:cxn ang="0">
                        <a:pos x="45" y="77"/>
                      </a:cxn>
                      <a:cxn ang="0">
                        <a:pos x="61" y="67"/>
                      </a:cxn>
                      <a:cxn ang="0">
                        <a:pos x="52" y="90"/>
                      </a:cxn>
                    </a:cxnLst>
                    <a:rect l="0" t="0" r="r" b="b"/>
                    <a:pathLst>
                      <a:path w="79" h="107">
                        <a:moveTo>
                          <a:pt x="52" y="90"/>
                        </a:moveTo>
                        <a:cubicBezTo>
                          <a:pt x="52" y="90"/>
                          <a:pt x="0" y="107"/>
                          <a:pt x="15" y="35"/>
                        </a:cubicBezTo>
                        <a:cubicBezTo>
                          <a:pt x="15" y="35"/>
                          <a:pt x="21" y="4"/>
                          <a:pt x="57" y="1"/>
                        </a:cubicBezTo>
                        <a:cubicBezTo>
                          <a:pt x="59" y="0"/>
                          <a:pt x="60" y="0"/>
                          <a:pt x="60" y="0"/>
                        </a:cubicBezTo>
                        <a:cubicBezTo>
                          <a:pt x="60" y="0"/>
                          <a:pt x="79" y="9"/>
                          <a:pt x="73" y="22"/>
                        </a:cubicBezTo>
                        <a:cubicBezTo>
                          <a:pt x="73" y="22"/>
                          <a:pt x="8" y="76"/>
                          <a:pt x="45" y="77"/>
                        </a:cubicBezTo>
                        <a:cubicBezTo>
                          <a:pt x="45" y="77"/>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3" name="Freeform 382"/>
                  <p:cNvSpPr>
                    <a:spLocks/>
                  </p:cNvSpPr>
                  <p:nvPr/>
                </p:nvSpPr>
                <p:spPr bwMode="gray">
                  <a:xfrm>
                    <a:off x="5149" y="3420"/>
                    <a:ext cx="18" cy="35"/>
                  </a:xfrm>
                  <a:custGeom>
                    <a:avLst/>
                    <a:gdLst/>
                    <a:ahLst/>
                    <a:cxnLst>
                      <a:cxn ang="0">
                        <a:pos x="31" y="83"/>
                      </a:cxn>
                      <a:cxn ang="0">
                        <a:pos x="15" y="59"/>
                      </a:cxn>
                      <a:cxn ang="0">
                        <a:pos x="43" y="19"/>
                      </a:cxn>
                      <a:cxn ang="0">
                        <a:pos x="36" y="4"/>
                      </a:cxn>
                      <a:cxn ang="0">
                        <a:pos x="6" y="37"/>
                      </a:cxn>
                      <a:cxn ang="0">
                        <a:pos x="14" y="80"/>
                      </a:cxn>
                      <a:cxn ang="0">
                        <a:pos x="32" y="87"/>
                      </a:cxn>
                      <a:cxn ang="0">
                        <a:pos x="31" y="83"/>
                      </a:cxn>
                    </a:cxnLst>
                    <a:rect l="0" t="0" r="r" b="b"/>
                    <a:pathLst>
                      <a:path w="45" h="87">
                        <a:moveTo>
                          <a:pt x="31" y="83"/>
                        </a:moveTo>
                        <a:cubicBezTo>
                          <a:pt x="31" y="83"/>
                          <a:pt x="11" y="69"/>
                          <a:pt x="15" y="59"/>
                        </a:cubicBezTo>
                        <a:cubicBezTo>
                          <a:pt x="15" y="59"/>
                          <a:pt x="27" y="16"/>
                          <a:pt x="43" y="19"/>
                        </a:cubicBezTo>
                        <a:cubicBezTo>
                          <a:pt x="43" y="19"/>
                          <a:pt x="45" y="9"/>
                          <a:pt x="36" y="4"/>
                        </a:cubicBezTo>
                        <a:cubicBezTo>
                          <a:pt x="36" y="4"/>
                          <a:pt x="19" y="0"/>
                          <a:pt x="6" y="37"/>
                        </a:cubicBezTo>
                        <a:cubicBezTo>
                          <a:pt x="6" y="37"/>
                          <a:pt x="0" y="70"/>
                          <a:pt x="14" y="80"/>
                        </a:cubicBezTo>
                        <a:cubicBezTo>
                          <a:pt x="14" y="80"/>
                          <a:pt x="21" y="87"/>
                          <a:pt x="32" y="87"/>
                        </a:cubicBezTo>
                        <a:cubicBezTo>
                          <a:pt x="32" y="87"/>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4" name="Freeform 383"/>
                  <p:cNvSpPr>
                    <a:spLocks/>
                  </p:cNvSpPr>
                  <p:nvPr/>
                </p:nvSpPr>
                <p:spPr bwMode="gray">
                  <a:xfrm>
                    <a:off x="4972" y="3124"/>
                    <a:ext cx="30" cy="30"/>
                  </a:xfrm>
                  <a:custGeom>
                    <a:avLst/>
                    <a:gdLst/>
                    <a:ahLst/>
                    <a:cxnLst>
                      <a:cxn ang="0">
                        <a:pos x="13" y="69"/>
                      </a:cxn>
                      <a:cxn ang="0">
                        <a:pos x="19" y="40"/>
                      </a:cxn>
                      <a:cxn ang="0">
                        <a:pos x="67" y="31"/>
                      </a:cxn>
                      <a:cxn ang="0">
                        <a:pos x="71" y="15"/>
                      </a:cxn>
                      <a:cxn ang="0">
                        <a:pos x="26" y="18"/>
                      </a:cxn>
                      <a:cxn ang="0">
                        <a:pos x="3" y="55"/>
                      </a:cxn>
                      <a:cxn ang="0">
                        <a:pos x="12" y="72"/>
                      </a:cxn>
                      <a:cxn ang="0">
                        <a:pos x="13" y="69"/>
                      </a:cxn>
                    </a:cxnLst>
                    <a:rect l="0" t="0" r="r" b="b"/>
                    <a:pathLst>
                      <a:path w="74" h="75">
                        <a:moveTo>
                          <a:pt x="13" y="69"/>
                        </a:moveTo>
                        <a:cubicBezTo>
                          <a:pt x="13" y="69"/>
                          <a:pt x="9" y="45"/>
                          <a:pt x="19" y="40"/>
                        </a:cubicBezTo>
                        <a:cubicBezTo>
                          <a:pt x="19" y="40"/>
                          <a:pt x="57" y="18"/>
                          <a:pt x="67" y="31"/>
                        </a:cubicBezTo>
                        <a:cubicBezTo>
                          <a:pt x="67" y="31"/>
                          <a:pt x="74" y="25"/>
                          <a:pt x="71" y="15"/>
                        </a:cubicBezTo>
                        <a:cubicBezTo>
                          <a:pt x="71" y="15"/>
                          <a:pt x="62" y="0"/>
                          <a:pt x="26" y="18"/>
                        </a:cubicBezTo>
                        <a:cubicBezTo>
                          <a:pt x="26" y="18"/>
                          <a:pt x="0" y="38"/>
                          <a:pt x="3" y="55"/>
                        </a:cubicBezTo>
                        <a:cubicBezTo>
                          <a:pt x="3" y="55"/>
                          <a:pt x="4" y="64"/>
                          <a:pt x="12" y="72"/>
                        </a:cubicBezTo>
                        <a:cubicBezTo>
                          <a:pt x="12" y="72"/>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grpSp>
          </p:grpSp>
        </p:grpSp>
        <p:grpSp>
          <p:nvGrpSpPr>
            <p:cNvPr id="13" name="Group 494"/>
            <p:cNvGrpSpPr/>
            <p:nvPr/>
          </p:nvGrpSpPr>
          <p:grpSpPr>
            <a:xfrm>
              <a:off x="7062632" y="4110760"/>
              <a:ext cx="3131816" cy="1574179"/>
              <a:chOff x="7062632" y="3810000"/>
              <a:chExt cx="3131816" cy="1574179"/>
            </a:xfrm>
          </p:grpSpPr>
          <p:cxnSp>
            <p:nvCxnSpPr>
              <p:cNvPr id="37" name="Straight Connector 36"/>
              <p:cNvCxnSpPr/>
              <p:nvPr/>
            </p:nvCxnSpPr>
            <p:spPr>
              <a:xfrm rot="5400000" flipH="1" flipV="1">
                <a:off x="10075324" y="5265056"/>
                <a:ext cx="238247"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7062632" y="4936623"/>
                <a:ext cx="2531306" cy="369332"/>
              </a:xfrm>
              <a:prstGeom prst="rect">
                <a:avLst/>
              </a:prstGeom>
              <a:noFill/>
            </p:spPr>
            <p:txBody>
              <a:bodyPr wrap="square" rtlCol="0">
                <a:spAutoFit/>
              </a:bodyPr>
              <a:lstStyle/>
              <a:p>
                <a:pPr algn="ctr"/>
                <a:r>
                  <a:rPr lang="en-US">
                    <a:solidFill>
                      <a:srgbClr val="000000"/>
                    </a:solidFill>
                    <a:ea typeface="宋体" pitchFamily="2" charset="-122"/>
                  </a:rPr>
                  <a:t>网络部门</a:t>
                </a:r>
              </a:p>
            </p:txBody>
          </p:sp>
          <p:grpSp>
            <p:nvGrpSpPr>
              <p:cNvPr id="14" name="Group 388"/>
              <p:cNvGrpSpPr>
                <a:grpSpLocks/>
              </p:cNvGrpSpPr>
              <p:nvPr/>
            </p:nvGrpSpPr>
            <p:grpSpPr bwMode="auto">
              <a:xfrm flipH="1">
                <a:off x="7806794" y="3810000"/>
                <a:ext cx="993590" cy="1224470"/>
                <a:chOff x="4547" y="2555"/>
                <a:chExt cx="865" cy="1066"/>
              </a:xfrm>
            </p:grpSpPr>
            <p:sp>
              <p:nvSpPr>
                <p:cNvPr id="390" name="Freeform 389"/>
                <p:cNvSpPr>
                  <a:spLocks/>
                </p:cNvSpPr>
                <p:nvPr/>
              </p:nvSpPr>
              <p:spPr bwMode="gray">
                <a:xfrm>
                  <a:off x="4697" y="2995"/>
                  <a:ext cx="617" cy="626"/>
                </a:xfrm>
                <a:custGeom>
                  <a:avLst/>
                  <a:gdLst/>
                  <a:ahLst/>
                  <a:cxnLst>
                    <a:cxn ang="0">
                      <a:pos x="592" y="44"/>
                    </a:cxn>
                    <a:cxn ang="0">
                      <a:pos x="506" y="111"/>
                    </a:cxn>
                    <a:cxn ang="0">
                      <a:pos x="207" y="251"/>
                    </a:cxn>
                    <a:cxn ang="0">
                      <a:pos x="0" y="985"/>
                    </a:cxn>
                    <a:cxn ang="0">
                      <a:pos x="1484" y="804"/>
                    </a:cxn>
                    <a:cxn ang="0">
                      <a:pos x="1488" y="272"/>
                    </a:cxn>
                    <a:cxn ang="0">
                      <a:pos x="1080" y="0"/>
                    </a:cxn>
                    <a:cxn ang="0">
                      <a:pos x="592" y="44"/>
                    </a:cxn>
                  </a:cxnLst>
                  <a:rect l="0" t="0" r="r" b="b"/>
                  <a:pathLst>
                    <a:path w="1520" h="1540">
                      <a:moveTo>
                        <a:pt x="592" y="44"/>
                      </a:moveTo>
                      <a:cubicBezTo>
                        <a:pt x="592" y="44"/>
                        <a:pt x="537" y="95"/>
                        <a:pt x="506" y="111"/>
                      </a:cubicBezTo>
                      <a:cubicBezTo>
                        <a:pt x="506" y="111"/>
                        <a:pt x="303" y="131"/>
                        <a:pt x="207" y="251"/>
                      </a:cubicBezTo>
                      <a:cubicBezTo>
                        <a:pt x="111" y="371"/>
                        <a:pt x="0" y="985"/>
                        <a:pt x="0" y="985"/>
                      </a:cubicBezTo>
                      <a:cubicBezTo>
                        <a:pt x="0" y="985"/>
                        <a:pt x="972" y="1540"/>
                        <a:pt x="1484" y="804"/>
                      </a:cubicBezTo>
                      <a:cubicBezTo>
                        <a:pt x="1484" y="804"/>
                        <a:pt x="1513" y="464"/>
                        <a:pt x="1488" y="272"/>
                      </a:cubicBezTo>
                      <a:cubicBezTo>
                        <a:pt x="1488" y="272"/>
                        <a:pt x="1520" y="52"/>
                        <a:pt x="1080" y="0"/>
                      </a:cubicBezTo>
                      <a:cubicBezTo>
                        <a:pt x="1080" y="0"/>
                        <a:pt x="868" y="192"/>
                        <a:pt x="592" y="44"/>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1" name="Freeform 390"/>
                <p:cNvSpPr>
                  <a:spLocks/>
                </p:cNvSpPr>
                <p:nvPr/>
              </p:nvSpPr>
              <p:spPr bwMode="gray">
                <a:xfrm>
                  <a:off x="4670" y="2988"/>
                  <a:ext cx="498" cy="400"/>
                </a:xfrm>
                <a:custGeom>
                  <a:avLst/>
                  <a:gdLst/>
                  <a:ahLst/>
                  <a:cxnLst>
                    <a:cxn ang="0">
                      <a:pos x="90" y="984"/>
                    </a:cxn>
                    <a:cxn ang="0">
                      <a:pos x="990" y="366"/>
                    </a:cxn>
                    <a:cxn ang="0">
                      <a:pos x="1224" y="258"/>
                    </a:cxn>
                    <a:cxn ang="0">
                      <a:pos x="948" y="161"/>
                    </a:cxn>
                    <a:cxn ang="0">
                      <a:pos x="930" y="144"/>
                    </a:cxn>
                    <a:cxn ang="0">
                      <a:pos x="456" y="168"/>
                    </a:cxn>
                    <a:cxn ang="0">
                      <a:pos x="90" y="984"/>
                    </a:cxn>
                  </a:cxnLst>
                  <a:rect l="0" t="0" r="r" b="b"/>
                  <a:pathLst>
                    <a:path w="1224" h="984">
                      <a:moveTo>
                        <a:pt x="90" y="984"/>
                      </a:moveTo>
                      <a:cubicBezTo>
                        <a:pt x="90" y="984"/>
                        <a:pt x="318" y="234"/>
                        <a:pt x="990" y="366"/>
                      </a:cubicBezTo>
                      <a:cubicBezTo>
                        <a:pt x="990" y="366"/>
                        <a:pt x="1164" y="402"/>
                        <a:pt x="1224" y="258"/>
                      </a:cubicBezTo>
                      <a:cubicBezTo>
                        <a:pt x="1224" y="258"/>
                        <a:pt x="1100" y="284"/>
                        <a:pt x="948" y="161"/>
                      </a:cubicBezTo>
                      <a:cubicBezTo>
                        <a:pt x="941" y="155"/>
                        <a:pt x="935" y="150"/>
                        <a:pt x="930" y="144"/>
                      </a:cubicBezTo>
                      <a:cubicBezTo>
                        <a:pt x="798" y="0"/>
                        <a:pt x="486" y="150"/>
                        <a:pt x="456" y="168"/>
                      </a:cubicBezTo>
                      <a:cubicBezTo>
                        <a:pt x="456" y="168"/>
                        <a:pt x="0" y="534"/>
                        <a:pt x="90" y="984"/>
                      </a:cubicBezTo>
                      <a:close/>
                    </a:path>
                  </a:pathLst>
                </a:custGeom>
                <a:solidFill>
                  <a:srgbClr val="C9C9C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2" name="Freeform 391"/>
                <p:cNvSpPr>
                  <a:spLocks/>
                </p:cNvSpPr>
                <p:nvPr/>
              </p:nvSpPr>
              <p:spPr bwMode="gray">
                <a:xfrm>
                  <a:off x="4962" y="2871"/>
                  <a:ext cx="183" cy="289"/>
                </a:xfrm>
                <a:custGeom>
                  <a:avLst/>
                  <a:gdLst/>
                  <a:ahLst/>
                  <a:cxnLst>
                    <a:cxn ang="0">
                      <a:pos x="0" y="319"/>
                    </a:cxn>
                    <a:cxn ang="0">
                      <a:pos x="11" y="555"/>
                    </a:cxn>
                    <a:cxn ang="0">
                      <a:pos x="156" y="666"/>
                    </a:cxn>
                    <a:cxn ang="0">
                      <a:pos x="451" y="344"/>
                    </a:cxn>
                    <a:cxn ang="0">
                      <a:pos x="386" y="62"/>
                    </a:cxn>
                    <a:cxn ang="0">
                      <a:pos x="0" y="319"/>
                    </a:cxn>
                  </a:cxnLst>
                  <a:rect l="0" t="0" r="r" b="b"/>
                  <a:pathLst>
                    <a:path w="451" h="709">
                      <a:moveTo>
                        <a:pt x="0" y="319"/>
                      </a:moveTo>
                      <a:cubicBezTo>
                        <a:pt x="11" y="555"/>
                        <a:pt x="11" y="555"/>
                        <a:pt x="11" y="555"/>
                      </a:cubicBezTo>
                      <a:cubicBezTo>
                        <a:pt x="11" y="555"/>
                        <a:pt x="21" y="709"/>
                        <a:pt x="156" y="666"/>
                      </a:cubicBezTo>
                      <a:cubicBezTo>
                        <a:pt x="156" y="666"/>
                        <a:pt x="430" y="640"/>
                        <a:pt x="451" y="344"/>
                      </a:cubicBezTo>
                      <a:cubicBezTo>
                        <a:pt x="451" y="344"/>
                        <a:pt x="392" y="124"/>
                        <a:pt x="386" y="62"/>
                      </a:cubicBezTo>
                      <a:cubicBezTo>
                        <a:pt x="380" y="0"/>
                        <a:pt x="0" y="319"/>
                        <a:pt x="0" y="319"/>
                      </a:cubicBezTo>
                      <a:close/>
                    </a:path>
                  </a:pathLst>
                </a:custGeom>
                <a:solidFill>
                  <a:srgbClr val="D5B08E"/>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3" name="Freeform 392"/>
                <p:cNvSpPr>
                  <a:spLocks/>
                </p:cNvSpPr>
                <p:nvPr/>
              </p:nvSpPr>
              <p:spPr bwMode="gray">
                <a:xfrm>
                  <a:off x="4769" y="2903"/>
                  <a:ext cx="87" cy="127"/>
                </a:xfrm>
                <a:custGeom>
                  <a:avLst/>
                  <a:gdLst/>
                  <a:ahLst/>
                  <a:cxnLst>
                    <a:cxn ang="0">
                      <a:pos x="81" y="7"/>
                    </a:cxn>
                    <a:cxn ang="0">
                      <a:pos x="207" y="222"/>
                    </a:cxn>
                    <a:cxn ang="0">
                      <a:pos x="116" y="269"/>
                    </a:cxn>
                    <a:cxn ang="0">
                      <a:pos x="42" y="25"/>
                    </a:cxn>
                    <a:cxn ang="0">
                      <a:pos x="81" y="7"/>
                    </a:cxn>
                  </a:cxnLst>
                  <a:rect l="0" t="0" r="r" b="b"/>
                  <a:pathLst>
                    <a:path w="216" h="312">
                      <a:moveTo>
                        <a:pt x="81" y="7"/>
                      </a:moveTo>
                      <a:cubicBezTo>
                        <a:pt x="81" y="7"/>
                        <a:pt x="115" y="4"/>
                        <a:pt x="207" y="222"/>
                      </a:cubicBezTo>
                      <a:cubicBezTo>
                        <a:pt x="216" y="242"/>
                        <a:pt x="171" y="312"/>
                        <a:pt x="116" y="269"/>
                      </a:cubicBezTo>
                      <a:cubicBezTo>
                        <a:pt x="61" y="226"/>
                        <a:pt x="0" y="51"/>
                        <a:pt x="42" y="25"/>
                      </a:cubicBezTo>
                      <a:cubicBezTo>
                        <a:pt x="84" y="0"/>
                        <a:pt x="81" y="7"/>
                        <a:pt x="81" y="7"/>
                      </a:cubicBezTo>
                      <a:close/>
                    </a:path>
                  </a:pathLst>
                </a:custGeom>
                <a:solidFill>
                  <a:srgbClr val="AF886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4" name="Freeform 393"/>
                <p:cNvSpPr>
                  <a:spLocks/>
                </p:cNvSpPr>
                <p:nvPr/>
              </p:nvSpPr>
              <p:spPr bwMode="gray">
                <a:xfrm>
                  <a:off x="4832" y="2785"/>
                  <a:ext cx="30" cy="105"/>
                </a:xfrm>
                <a:custGeom>
                  <a:avLst/>
                  <a:gdLst/>
                  <a:ahLst/>
                  <a:cxnLst>
                    <a:cxn ang="0">
                      <a:pos x="41" y="0"/>
                    </a:cxn>
                    <a:cxn ang="0">
                      <a:pos x="28" y="57"/>
                    </a:cxn>
                    <a:cxn ang="0">
                      <a:pos x="0" y="217"/>
                    </a:cxn>
                    <a:cxn ang="0">
                      <a:pos x="10" y="257"/>
                    </a:cxn>
                    <a:cxn ang="0">
                      <a:pos x="73" y="252"/>
                    </a:cxn>
                    <a:cxn ang="0">
                      <a:pos x="57" y="192"/>
                    </a:cxn>
                    <a:cxn ang="0">
                      <a:pos x="50" y="19"/>
                    </a:cxn>
                    <a:cxn ang="0">
                      <a:pos x="41" y="0"/>
                    </a:cxn>
                  </a:cxnLst>
                  <a:rect l="0" t="0" r="r" b="b"/>
                  <a:pathLst>
                    <a:path w="73" h="257">
                      <a:moveTo>
                        <a:pt x="41" y="0"/>
                      </a:moveTo>
                      <a:cubicBezTo>
                        <a:pt x="41" y="0"/>
                        <a:pt x="29" y="20"/>
                        <a:pt x="28" y="57"/>
                      </a:cubicBezTo>
                      <a:cubicBezTo>
                        <a:pt x="0" y="217"/>
                        <a:pt x="0" y="217"/>
                        <a:pt x="0" y="217"/>
                      </a:cubicBezTo>
                      <a:cubicBezTo>
                        <a:pt x="10" y="257"/>
                        <a:pt x="10" y="257"/>
                        <a:pt x="10" y="257"/>
                      </a:cubicBezTo>
                      <a:cubicBezTo>
                        <a:pt x="73" y="252"/>
                        <a:pt x="73" y="252"/>
                        <a:pt x="73" y="252"/>
                      </a:cubicBezTo>
                      <a:cubicBezTo>
                        <a:pt x="57" y="192"/>
                        <a:pt x="57" y="192"/>
                        <a:pt x="57" y="192"/>
                      </a:cubicBezTo>
                      <a:cubicBezTo>
                        <a:pt x="50" y="19"/>
                        <a:pt x="50" y="19"/>
                        <a:pt x="50" y="19"/>
                      </a:cubicBezTo>
                      <a:lnTo>
                        <a:pt x="4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5" name="Freeform 394"/>
                <p:cNvSpPr>
                  <a:spLocks/>
                </p:cNvSpPr>
                <p:nvPr/>
              </p:nvSpPr>
              <p:spPr bwMode="gray">
                <a:xfrm>
                  <a:off x="4821" y="2870"/>
                  <a:ext cx="85" cy="188"/>
                </a:xfrm>
                <a:custGeom>
                  <a:avLst/>
                  <a:gdLst/>
                  <a:ahLst/>
                  <a:cxnLst>
                    <a:cxn ang="0">
                      <a:pos x="98" y="352"/>
                    </a:cxn>
                    <a:cxn ang="0">
                      <a:pos x="141" y="457"/>
                    </a:cxn>
                    <a:cxn ang="0">
                      <a:pos x="198" y="448"/>
                    </a:cxn>
                    <a:cxn ang="0">
                      <a:pos x="194" y="259"/>
                    </a:cxn>
                    <a:cxn ang="0">
                      <a:pos x="106" y="13"/>
                    </a:cxn>
                    <a:cxn ang="0">
                      <a:pos x="37" y="8"/>
                    </a:cxn>
                    <a:cxn ang="0">
                      <a:pos x="26" y="9"/>
                    </a:cxn>
                    <a:cxn ang="0">
                      <a:pos x="4" y="62"/>
                    </a:cxn>
                    <a:cxn ang="0">
                      <a:pos x="98" y="352"/>
                    </a:cxn>
                  </a:cxnLst>
                  <a:rect l="0" t="0" r="r" b="b"/>
                  <a:pathLst>
                    <a:path w="208" h="462">
                      <a:moveTo>
                        <a:pt x="98" y="352"/>
                      </a:moveTo>
                      <a:cubicBezTo>
                        <a:pt x="141" y="457"/>
                        <a:pt x="141" y="457"/>
                        <a:pt x="141" y="457"/>
                      </a:cubicBezTo>
                      <a:cubicBezTo>
                        <a:pt x="141" y="457"/>
                        <a:pt x="200" y="462"/>
                        <a:pt x="198" y="448"/>
                      </a:cubicBezTo>
                      <a:cubicBezTo>
                        <a:pt x="198" y="448"/>
                        <a:pt x="208" y="296"/>
                        <a:pt x="194" y="259"/>
                      </a:cubicBezTo>
                      <a:cubicBezTo>
                        <a:pt x="194" y="259"/>
                        <a:pt x="128" y="44"/>
                        <a:pt x="106" y="13"/>
                      </a:cubicBezTo>
                      <a:cubicBezTo>
                        <a:pt x="106" y="13"/>
                        <a:pt x="56" y="0"/>
                        <a:pt x="37" y="8"/>
                      </a:cubicBezTo>
                      <a:cubicBezTo>
                        <a:pt x="18" y="17"/>
                        <a:pt x="26" y="9"/>
                        <a:pt x="26" y="9"/>
                      </a:cubicBezTo>
                      <a:cubicBezTo>
                        <a:pt x="26" y="9"/>
                        <a:pt x="0" y="44"/>
                        <a:pt x="4" y="62"/>
                      </a:cubicBezTo>
                      <a:cubicBezTo>
                        <a:pt x="7" y="80"/>
                        <a:pt x="98" y="352"/>
                        <a:pt x="98" y="352"/>
                      </a:cubicBezTo>
                      <a:close/>
                    </a:path>
                  </a:pathLst>
                </a:custGeom>
                <a:solidFill>
                  <a:srgbClr val="99999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6" name="Freeform 395"/>
                <p:cNvSpPr>
                  <a:spLocks/>
                </p:cNvSpPr>
                <p:nvPr/>
              </p:nvSpPr>
              <p:spPr bwMode="gray">
                <a:xfrm>
                  <a:off x="4823" y="2878"/>
                  <a:ext cx="63" cy="170"/>
                </a:xfrm>
                <a:custGeom>
                  <a:avLst/>
                  <a:gdLst/>
                  <a:ahLst/>
                  <a:cxnLst>
                    <a:cxn ang="0">
                      <a:pos x="42" y="3"/>
                    </a:cxn>
                    <a:cxn ang="0">
                      <a:pos x="148" y="306"/>
                    </a:cxn>
                    <a:cxn ang="0">
                      <a:pos x="138" y="418"/>
                    </a:cxn>
                    <a:cxn ang="0">
                      <a:pos x="0" y="43"/>
                    </a:cxn>
                    <a:cxn ang="0">
                      <a:pos x="22" y="0"/>
                    </a:cxn>
                    <a:cxn ang="0">
                      <a:pos x="42" y="3"/>
                    </a:cxn>
                  </a:cxnLst>
                  <a:rect l="0" t="0" r="r" b="b"/>
                  <a:pathLst>
                    <a:path w="155" h="418">
                      <a:moveTo>
                        <a:pt x="42" y="3"/>
                      </a:moveTo>
                      <a:cubicBezTo>
                        <a:pt x="148" y="306"/>
                        <a:pt x="148" y="306"/>
                        <a:pt x="148" y="306"/>
                      </a:cubicBezTo>
                      <a:cubicBezTo>
                        <a:pt x="148" y="306"/>
                        <a:pt x="155" y="352"/>
                        <a:pt x="138" y="418"/>
                      </a:cubicBezTo>
                      <a:cubicBezTo>
                        <a:pt x="138" y="418"/>
                        <a:pt x="109" y="328"/>
                        <a:pt x="0" y="43"/>
                      </a:cubicBezTo>
                      <a:cubicBezTo>
                        <a:pt x="22" y="0"/>
                        <a:pt x="22" y="0"/>
                        <a:pt x="22" y="0"/>
                      </a:cubicBezTo>
                      <a:lnTo>
                        <a:pt x="42" y="3"/>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7" name="Freeform 396"/>
                <p:cNvSpPr>
                  <a:spLocks/>
                </p:cNvSpPr>
                <p:nvPr/>
              </p:nvSpPr>
              <p:spPr bwMode="gray">
                <a:xfrm>
                  <a:off x="4841" y="2820"/>
                  <a:ext cx="9" cy="48"/>
                </a:xfrm>
                <a:custGeom>
                  <a:avLst/>
                  <a:gdLst/>
                  <a:ahLst/>
                  <a:cxnLst>
                    <a:cxn ang="0">
                      <a:pos x="21" y="0"/>
                    </a:cxn>
                    <a:cxn ang="0">
                      <a:pos x="14" y="108"/>
                    </a:cxn>
                    <a:cxn ang="0">
                      <a:pos x="0" y="114"/>
                    </a:cxn>
                    <a:cxn ang="0">
                      <a:pos x="21" y="0"/>
                    </a:cxn>
                  </a:cxnLst>
                  <a:rect l="0" t="0" r="r" b="b"/>
                  <a:pathLst>
                    <a:path w="21" h="117">
                      <a:moveTo>
                        <a:pt x="21" y="0"/>
                      </a:moveTo>
                      <a:cubicBezTo>
                        <a:pt x="21" y="0"/>
                        <a:pt x="15" y="99"/>
                        <a:pt x="14" y="108"/>
                      </a:cubicBezTo>
                      <a:cubicBezTo>
                        <a:pt x="13" y="117"/>
                        <a:pt x="0" y="114"/>
                        <a:pt x="0" y="114"/>
                      </a:cubicBezTo>
                      <a:lnTo>
                        <a:pt x="21"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8" name="Freeform 397"/>
                <p:cNvSpPr>
                  <a:spLocks/>
                </p:cNvSpPr>
                <p:nvPr/>
              </p:nvSpPr>
              <p:spPr bwMode="gray">
                <a:xfrm>
                  <a:off x="4547" y="3105"/>
                  <a:ext cx="207" cy="320"/>
                </a:xfrm>
                <a:custGeom>
                  <a:avLst/>
                  <a:gdLst/>
                  <a:ahLst/>
                  <a:cxnLst>
                    <a:cxn ang="0">
                      <a:pos x="507" y="304"/>
                    </a:cxn>
                    <a:cxn ang="0">
                      <a:pos x="467" y="510"/>
                    </a:cxn>
                    <a:cxn ang="0">
                      <a:pos x="220" y="715"/>
                    </a:cxn>
                    <a:cxn ang="0">
                      <a:pos x="22" y="541"/>
                    </a:cxn>
                    <a:cxn ang="0">
                      <a:pos x="189" y="207"/>
                    </a:cxn>
                    <a:cxn ang="0">
                      <a:pos x="270" y="122"/>
                    </a:cxn>
                    <a:cxn ang="0">
                      <a:pos x="373" y="0"/>
                    </a:cxn>
                    <a:cxn ang="0">
                      <a:pos x="507" y="304"/>
                    </a:cxn>
                  </a:cxnLst>
                  <a:rect l="0" t="0" r="r" b="b"/>
                  <a:pathLst>
                    <a:path w="511" h="787">
                      <a:moveTo>
                        <a:pt x="507" y="304"/>
                      </a:moveTo>
                      <a:cubicBezTo>
                        <a:pt x="467" y="510"/>
                        <a:pt x="467" y="510"/>
                        <a:pt x="467" y="510"/>
                      </a:cubicBezTo>
                      <a:cubicBezTo>
                        <a:pt x="467" y="510"/>
                        <a:pt x="442" y="787"/>
                        <a:pt x="220" y="715"/>
                      </a:cubicBezTo>
                      <a:cubicBezTo>
                        <a:pt x="98" y="675"/>
                        <a:pt x="0" y="548"/>
                        <a:pt x="22" y="541"/>
                      </a:cubicBezTo>
                      <a:cubicBezTo>
                        <a:pt x="22" y="541"/>
                        <a:pt x="76" y="331"/>
                        <a:pt x="189" y="207"/>
                      </a:cubicBezTo>
                      <a:cubicBezTo>
                        <a:pt x="189" y="207"/>
                        <a:pt x="200" y="200"/>
                        <a:pt x="270" y="122"/>
                      </a:cubicBezTo>
                      <a:cubicBezTo>
                        <a:pt x="373" y="0"/>
                        <a:pt x="373" y="0"/>
                        <a:pt x="373" y="0"/>
                      </a:cubicBezTo>
                      <a:cubicBezTo>
                        <a:pt x="373" y="0"/>
                        <a:pt x="511" y="245"/>
                        <a:pt x="507" y="304"/>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9" name="Freeform 398"/>
                <p:cNvSpPr>
                  <a:spLocks/>
                </p:cNvSpPr>
                <p:nvPr/>
              </p:nvSpPr>
              <p:spPr bwMode="gray">
                <a:xfrm>
                  <a:off x="4800" y="2836"/>
                  <a:ext cx="42" cy="85"/>
                </a:xfrm>
                <a:custGeom>
                  <a:avLst/>
                  <a:gdLst/>
                  <a:ahLst/>
                  <a:cxnLst>
                    <a:cxn ang="0">
                      <a:pos x="0" y="138"/>
                    </a:cxn>
                    <a:cxn ang="0">
                      <a:pos x="73" y="11"/>
                    </a:cxn>
                    <a:cxn ang="0">
                      <a:pos x="100" y="58"/>
                    </a:cxn>
                    <a:cxn ang="0">
                      <a:pos x="74" y="143"/>
                    </a:cxn>
                    <a:cxn ang="0">
                      <a:pos x="0" y="138"/>
                    </a:cxn>
                  </a:cxnLst>
                  <a:rect l="0" t="0" r="r" b="b"/>
                  <a:pathLst>
                    <a:path w="104" h="210">
                      <a:moveTo>
                        <a:pt x="0" y="138"/>
                      </a:moveTo>
                      <a:cubicBezTo>
                        <a:pt x="0" y="138"/>
                        <a:pt x="48" y="0"/>
                        <a:pt x="73" y="11"/>
                      </a:cubicBezTo>
                      <a:cubicBezTo>
                        <a:pt x="73" y="11"/>
                        <a:pt x="104" y="4"/>
                        <a:pt x="100" y="58"/>
                      </a:cubicBezTo>
                      <a:cubicBezTo>
                        <a:pt x="74" y="143"/>
                        <a:pt x="74" y="143"/>
                        <a:pt x="74" y="143"/>
                      </a:cubicBezTo>
                      <a:cubicBezTo>
                        <a:pt x="74" y="143"/>
                        <a:pt x="54" y="210"/>
                        <a:pt x="0" y="138"/>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0" name="Freeform 399"/>
                <p:cNvSpPr>
                  <a:spLocks/>
                </p:cNvSpPr>
                <p:nvPr/>
              </p:nvSpPr>
              <p:spPr bwMode="gray">
                <a:xfrm>
                  <a:off x="4799" y="2840"/>
                  <a:ext cx="42" cy="66"/>
                </a:xfrm>
                <a:custGeom>
                  <a:avLst/>
                  <a:gdLst/>
                  <a:ahLst/>
                  <a:cxnLst>
                    <a:cxn ang="0">
                      <a:pos x="2" y="129"/>
                    </a:cxn>
                    <a:cxn ang="0">
                      <a:pos x="4" y="130"/>
                    </a:cxn>
                    <a:cxn ang="0">
                      <a:pos x="6" y="124"/>
                    </a:cxn>
                    <a:cxn ang="0">
                      <a:pos x="34" y="54"/>
                    </a:cxn>
                    <a:cxn ang="0">
                      <a:pos x="54" y="18"/>
                    </a:cxn>
                    <a:cxn ang="0">
                      <a:pos x="64" y="7"/>
                    </a:cxn>
                    <a:cxn ang="0">
                      <a:pos x="72" y="4"/>
                    </a:cxn>
                    <a:cxn ang="0">
                      <a:pos x="74" y="4"/>
                    </a:cxn>
                    <a:cxn ang="0">
                      <a:pos x="75" y="4"/>
                    </a:cxn>
                    <a:cxn ang="0">
                      <a:pos x="75" y="4"/>
                    </a:cxn>
                    <a:cxn ang="0">
                      <a:pos x="75" y="4"/>
                    </a:cxn>
                    <a:cxn ang="0">
                      <a:pos x="79" y="4"/>
                    </a:cxn>
                    <a:cxn ang="0">
                      <a:pos x="92" y="9"/>
                    </a:cxn>
                    <a:cxn ang="0">
                      <a:pos x="100" y="39"/>
                    </a:cxn>
                    <a:cxn ang="0">
                      <a:pos x="100" y="49"/>
                    </a:cxn>
                    <a:cxn ang="0">
                      <a:pos x="102" y="49"/>
                    </a:cxn>
                    <a:cxn ang="0">
                      <a:pos x="100" y="49"/>
                    </a:cxn>
                    <a:cxn ang="0">
                      <a:pos x="74" y="134"/>
                    </a:cxn>
                    <a:cxn ang="0">
                      <a:pos x="74" y="134"/>
                    </a:cxn>
                    <a:cxn ang="0">
                      <a:pos x="66" y="149"/>
                    </a:cxn>
                    <a:cxn ang="0">
                      <a:pos x="58" y="157"/>
                    </a:cxn>
                    <a:cxn ang="0">
                      <a:pos x="47" y="160"/>
                    </a:cxn>
                    <a:cxn ang="0">
                      <a:pos x="28" y="153"/>
                    </a:cxn>
                    <a:cxn ang="0">
                      <a:pos x="3" y="128"/>
                    </a:cxn>
                    <a:cxn ang="0">
                      <a:pos x="2" y="129"/>
                    </a:cxn>
                    <a:cxn ang="0">
                      <a:pos x="4" y="130"/>
                    </a:cxn>
                    <a:cxn ang="0">
                      <a:pos x="2" y="129"/>
                    </a:cxn>
                    <a:cxn ang="0">
                      <a:pos x="0" y="130"/>
                    </a:cxn>
                    <a:cxn ang="0">
                      <a:pos x="26" y="157"/>
                    </a:cxn>
                    <a:cxn ang="0">
                      <a:pos x="47" y="164"/>
                    </a:cxn>
                    <a:cxn ang="0">
                      <a:pos x="61" y="160"/>
                    </a:cxn>
                    <a:cxn ang="0">
                      <a:pos x="74" y="144"/>
                    </a:cxn>
                    <a:cxn ang="0">
                      <a:pos x="78" y="135"/>
                    </a:cxn>
                    <a:cxn ang="0">
                      <a:pos x="104" y="50"/>
                    </a:cxn>
                    <a:cxn ang="0">
                      <a:pos x="104" y="49"/>
                    </a:cxn>
                    <a:cxn ang="0">
                      <a:pos x="104" y="39"/>
                    </a:cxn>
                    <a:cxn ang="0">
                      <a:pos x="95" y="7"/>
                    </a:cxn>
                    <a:cxn ang="0">
                      <a:pos x="79" y="0"/>
                    </a:cxn>
                    <a:cxn ang="0">
                      <a:pos x="74" y="0"/>
                    </a:cxn>
                    <a:cxn ang="0">
                      <a:pos x="75" y="2"/>
                    </a:cxn>
                    <a:cxn ang="0">
                      <a:pos x="76" y="0"/>
                    </a:cxn>
                    <a:cxn ang="0">
                      <a:pos x="72" y="0"/>
                    </a:cxn>
                    <a:cxn ang="0">
                      <a:pos x="60" y="6"/>
                    </a:cxn>
                    <a:cxn ang="0">
                      <a:pos x="39" y="35"/>
                    </a:cxn>
                    <a:cxn ang="0">
                      <a:pos x="0" y="128"/>
                    </a:cxn>
                    <a:cxn ang="0">
                      <a:pos x="0" y="129"/>
                    </a:cxn>
                    <a:cxn ang="0">
                      <a:pos x="0" y="130"/>
                    </a:cxn>
                    <a:cxn ang="0">
                      <a:pos x="2" y="129"/>
                    </a:cxn>
                  </a:cxnLst>
                  <a:rect l="0" t="0" r="r" b="b"/>
                  <a:pathLst>
                    <a:path w="104" h="164">
                      <a:moveTo>
                        <a:pt x="2" y="129"/>
                      </a:moveTo>
                      <a:cubicBezTo>
                        <a:pt x="4" y="130"/>
                        <a:pt x="4" y="130"/>
                        <a:pt x="4" y="130"/>
                      </a:cubicBezTo>
                      <a:cubicBezTo>
                        <a:pt x="4" y="130"/>
                        <a:pt x="4" y="128"/>
                        <a:pt x="6" y="124"/>
                      </a:cubicBezTo>
                      <a:cubicBezTo>
                        <a:pt x="10" y="112"/>
                        <a:pt x="21" y="82"/>
                        <a:pt x="34" y="54"/>
                      </a:cubicBezTo>
                      <a:cubicBezTo>
                        <a:pt x="41" y="41"/>
                        <a:pt x="48" y="28"/>
                        <a:pt x="54" y="18"/>
                      </a:cubicBezTo>
                      <a:cubicBezTo>
                        <a:pt x="58" y="14"/>
                        <a:pt x="61" y="10"/>
                        <a:pt x="64" y="7"/>
                      </a:cubicBezTo>
                      <a:cubicBezTo>
                        <a:pt x="67" y="5"/>
                        <a:pt x="70" y="4"/>
                        <a:pt x="72" y="4"/>
                      </a:cubicBezTo>
                      <a:cubicBezTo>
                        <a:pt x="73" y="4"/>
                        <a:pt x="73" y="4"/>
                        <a:pt x="74" y="4"/>
                      </a:cubicBezTo>
                      <a:cubicBezTo>
                        <a:pt x="75" y="4"/>
                        <a:pt x="75" y="4"/>
                        <a:pt x="75" y="4"/>
                      </a:cubicBezTo>
                      <a:cubicBezTo>
                        <a:pt x="75" y="4"/>
                        <a:pt x="75" y="4"/>
                        <a:pt x="75" y="4"/>
                      </a:cubicBezTo>
                      <a:cubicBezTo>
                        <a:pt x="75" y="4"/>
                        <a:pt x="75" y="4"/>
                        <a:pt x="75" y="4"/>
                      </a:cubicBezTo>
                      <a:cubicBezTo>
                        <a:pt x="76" y="4"/>
                        <a:pt x="77" y="4"/>
                        <a:pt x="79" y="4"/>
                      </a:cubicBezTo>
                      <a:cubicBezTo>
                        <a:pt x="82" y="4"/>
                        <a:pt x="87" y="5"/>
                        <a:pt x="92" y="9"/>
                      </a:cubicBezTo>
                      <a:cubicBezTo>
                        <a:pt x="96" y="14"/>
                        <a:pt x="100" y="23"/>
                        <a:pt x="100" y="39"/>
                      </a:cubicBezTo>
                      <a:cubicBezTo>
                        <a:pt x="100" y="42"/>
                        <a:pt x="100" y="45"/>
                        <a:pt x="100" y="49"/>
                      </a:cubicBezTo>
                      <a:cubicBezTo>
                        <a:pt x="102" y="49"/>
                        <a:pt x="102" y="49"/>
                        <a:pt x="102" y="49"/>
                      </a:cubicBezTo>
                      <a:cubicBezTo>
                        <a:pt x="100" y="49"/>
                        <a:pt x="100" y="49"/>
                        <a:pt x="100" y="49"/>
                      </a:cubicBezTo>
                      <a:cubicBezTo>
                        <a:pt x="74" y="134"/>
                        <a:pt x="74" y="134"/>
                        <a:pt x="74" y="134"/>
                      </a:cubicBezTo>
                      <a:cubicBezTo>
                        <a:pt x="74" y="134"/>
                        <a:pt x="74" y="134"/>
                        <a:pt x="74" y="134"/>
                      </a:cubicBezTo>
                      <a:cubicBezTo>
                        <a:pt x="73" y="135"/>
                        <a:pt x="71" y="142"/>
                        <a:pt x="66" y="149"/>
                      </a:cubicBezTo>
                      <a:cubicBezTo>
                        <a:pt x="64" y="152"/>
                        <a:pt x="61" y="155"/>
                        <a:pt x="58" y="157"/>
                      </a:cubicBezTo>
                      <a:cubicBezTo>
                        <a:pt x="55" y="159"/>
                        <a:pt x="51" y="160"/>
                        <a:pt x="47" y="160"/>
                      </a:cubicBezTo>
                      <a:cubicBezTo>
                        <a:pt x="42" y="160"/>
                        <a:pt x="36" y="158"/>
                        <a:pt x="28" y="153"/>
                      </a:cubicBezTo>
                      <a:cubicBezTo>
                        <a:pt x="21" y="148"/>
                        <a:pt x="13" y="140"/>
                        <a:pt x="3" y="128"/>
                      </a:cubicBezTo>
                      <a:cubicBezTo>
                        <a:pt x="2" y="129"/>
                        <a:pt x="2" y="129"/>
                        <a:pt x="2" y="129"/>
                      </a:cubicBezTo>
                      <a:cubicBezTo>
                        <a:pt x="4" y="130"/>
                        <a:pt x="4" y="130"/>
                        <a:pt x="4" y="130"/>
                      </a:cubicBezTo>
                      <a:cubicBezTo>
                        <a:pt x="2" y="129"/>
                        <a:pt x="2" y="129"/>
                        <a:pt x="2" y="129"/>
                      </a:cubicBezTo>
                      <a:cubicBezTo>
                        <a:pt x="0" y="130"/>
                        <a:pt x="0" y="130"/>
                        <a:pt x="0" y="130"/>
                      </a:cubicBezTo>
                      <a:cubicBezTo>
                        <a:pt x="10" y="143"/>
                        <a:pt x="18" y="151"/>
                        <a:pt x="26" y="157"/>
                      </a:cubicBezTo>
                      <a:cubicBezTo>
                        <a:pt x="34" y="162"/>
                        <a:pt x="41" y="164"/>
                        <a:pt x="47" y="164"/>
                      </a:cubicBezTo>
                      <a:cubicBezTo>
                        <a:pt x="52" y="164"/>
                        <a:pt x="57" y="162"/>
                        <a:pt x="61" y="160"/>
                      </a:cubicBezTo>
                      <a:cubicBezTo>
                        <a:pt x="67" y="155"/>
                        <a:pt x="71" y="149"/>
                        <a:pt x="74" y="144"/>
                      </a:cubicBezTo>
                      <a:cubicBezTo>
                        <a:pt x="76" y="139"/>
                        <a:pt x="78" y="135"/>
                        <a:pt x="78" y="135"/>
                      </a:cubicBezTo>
                      <a:cubicBezTo>
                        <a:pt x="104" y="50"/>
                        <a:pt x="104" y="50"/>
                        <a:pt x="104" y="50"/>
                      </a:cubicBezTo>
                      <a:cubicBezTo>
                        <a:pt x="104" y="49"/>
                        <a:pt x="104" y="49"/>
                        <a:pt x="104" y="49"/>
                      </a:cubicBezTo>
                      <a:cubicBezTo>
                        <a:pt x="104" y="46"/>
                        <a:pt x="104" y="42"/>
                        <a:pt x="104" y="39"/>
                      </a:cubicBezTo>
                      <a:cubicBezTo>
                        <a:pt x="104" y="22"/>
                        <a:pt x="100" y="12"/>
                        <a:pt x="95" y="7"/>
                      </a:cubicBezTo>
                      <a:cubicBezTo>
                        <a:pt x="89" y="1"/>
                        <a:pt x="83" y="0"/>
                        <a:pt x="79" y="0"/>
                      </a:cubicBezTo>
                      <a:cubicBezTo>
                        <a:pt x="76" y="0"/>
                        <a:pt x="74" y="0"/>
                        <a:pt x="74" y="0"/>
                      </a:cubicBezTo>
                      <a:cubicBezTo>
                        <a:pt x="75" y="2"/>
                        <a:pt x="75" y="2"/>
                        <a:pt x="75" y="2"/>
                      </a:cubicBezTo>
                      <a:cubicBezTo>
                        <a:pt x="76" y="0"/>
                        <a:pt x="76" y="0"/>
                        <a:pt x="76" y="0"/>
                      </a:cubicBezTo>
                      <a:cubicBezTo>
                        <a:pt x="74" y="0"/>
                        <a:pt x="73" y="0"/>
                        <a:pt x="72" y="0"/>
                      </a:cubicBezTo>
                      <a:cubicBezTo>
                        <a:pt x="68" y="0"/>
                        <a:pt x="64" y="2"/>
                        <a:pt x="60" y="6"/>
                      </a:cubicBezTo>
                      <a:cubicBezTo>
                        <a:pt x="53" y="12"/>
                        <a:pt x="46" y="23"/>
                        <a:pt x="39" y="35"/>
                      </a:cubicBezTo>
                      <a:cubicBezTo>
                        <a:pt x="19" y="73"/>
                        <a:pt x="0" y="128"/>
                        <a:pt x="0" y="128"/>
                      </a:cubicBezTo>
                      <a:cubicBezTo>
                        <a:pt x="0" y="129"/>
                        <a:pt x="0" y="129"/>
                        <a:pt x="0" y="129"/>
                      </a:cubicBezTo>
                      <a:cubicBezTo>
                        <a:pt x="0" y="130"/>
                        <a:pt x="0" y="130"/>
                        <a:pt x="0" y="130"/>
                      </a:cubicBezTo>
                      <a:lnTo>
                        <a:pt x="2" y="129"/>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1" name="Freeform 400"/>
                <p:cNvSpPr>
                  <a:spLocks/>
                </p:cNvSpPr>
                <p:nvPr/>
              </p:nvSpPr>
              <p:spPr bwMode="gray">
                <a:xfrm>
                  <a:off x="4810" y="2900"/>
                  <a:ext cx="105" cy="95"/>
                </a:xfrm>
                <a:custGeom>
                  <a:avLst/>
                  <a:gdLst/>
                  <a:ahLst/>
                  <a:cxnLst>
                    <a:cxn ang="0">
                      <a:pos x="200" y="112"/>
                    </a:cxn>
                    <a:cxn ang="0">
                      <a:pos x="237" y="161"/>
                    </a:cxn>
                    <a:cxn ang="0">
                      <a:pos x="130" y="120"/>
                    </a:cxn>
                    <a:cxn ang="0">
                      <a:pos x="47" y="55"/>
                    </a:cxn>
                    <a:cxn ang="0">
                      <a:pos x="0" y="19"/>
                    </a:cxn>
                    <a:cxn ang="0">
                      <a:pos x="18" y="2"/>
                    </a:cxn>
                    <a:cxn ang="0">
                      <a:pos x="47" y="0"/>
                    </a:cxn>
                    <a:cxn ang="0">
                      <a:pos x="200" y="112"/>
                    </a:cxn>
                  </a:cxnLst>
                  <a:rect l="0" t="0" r="r" b="b"/>
                  <a:pathLst>
                    <a:path w="257" h="233">
                      <a:moveTo>
                        <a:pt x="200" y="112"/>
                      </a:moveTo>
                      <a:cubicBezTo>
                        <a:pt x="200" y="112"/>
                        <a:pt x="257" y="147"/>
                        <a:pt x="237" y="161"/>
                      </a:cubicBezTo>
                      <a:cubicBezTo>
                        <a:pt x="237" y="161"/>
                        <a:pt x="190" y="233"/>
                        <a:pt x="130" y="120"/>
                      </a:cubicBezTo>
                      <a:cubicBezTo>
                        <a:pt x="130" y="120"/>
                        <a:pt x="85" y="115"/>
                        <a:pt x="47" y="55"/>
                      </a:cubicBezTo>
                      <a:cubicBezTo>
                        <a:pt x="0" y="19"/>
                        <a:pt x="0" y="19"/>
                        <a:pt x="0" y="19"/>
                      </a:cubicBezTo>
                      <a:cubicBezTo>
                        <a:pt x="18" y="2"/>
                        <a:pt x="18" y="2"/>
                        <a:pt x="18" y="2"/>
                      </a:cubicBezTo>
                      <a:cubicBezTo>
                        <a:pt x="47" y="0"/>
                        <a:pt x="47" y="0"/>
                        <a:pt x="47" y="0"/>
                      </a:cubicBezTo>
                      <a:cubicBezTo>
                        <a:pt x="47" y="0"/>
                        <a:pt x="99" y="12"/>
                        <a:pt x="200" y="11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2" name="Freeform 401"/>
                <p:cNvSpPr>
                  <a:spLocks/>
                </p:cNvSpPr>
                <p:nvPr/>
              </p:nvSpPr>
              <p:spPr bwMode="gray">
                <a:xfrm>
                  <a:off x="4809" y="2899"/>
                  <a:ext cx="100" cy="77"/>
                </a:xfrm>
                <a:custGeom>
                  <a:avLst/>
                  <a:gdLst/>
                  <a:ahLst/>
                  <a:cxnLst>
                    <a:cxn ang="0">
                      <a:pos x="203" y="114"/>
                    </a:cxn>
                    <a:cxn ang="0">
                      <a:pos x="202" y="116"/>
                    </a:cxn>
                    <a:cxn ang="0">
                      <a:pos x="204" y="117"/>
                    </a:cxn>
                    <a:cxn ang="0">
                      <a:pos x="226" y="134"/>
                    </a:cxn>
                    <a:cxn ang="0">
                      <a:pos x="238" y="145"/>
                    </a:cxn>
                    <a:cxn ang="0">
                      <a:pos x="242" y="156"/>
                    </a:cxn>
                    <a:cxn ang="0">
                      <a:pos x="239" y="161"/>
                    </a:cxn>
                    <a:cxn ang="0">
                      <a:pos x="239" y="161"/>
                    </a:cxn>
                    <a:cxn ang="0">
                      <a:pos x="238" y="162"/>
                    </a:cxn>
                    <a:cxn ang="0">
                      <a:pos x="238" y="162"/>
                    </a:cxn>
                    <a:cxn ang="0">
                      <a:pos x="227" y="174"/>
                    </a:cxn>
                    <a:cxn ang="0">
                      <a:pos x="202" y="184"/>
                    </a:cxn>
                    <a:cxn ang="0">
                      <a:pos x="172" y="171"/>
                    </a:cxn>
                    <a:cxn ang="0">
                      <a:pos x="135" y="121"/>
                    </a:cxn>
                    <a:cxn ang="0">
                      <a:pos x="135" y="120"/>
                    </a:cxn>
                    <a:cxn ang="0">
                      <a:pos x="134" y="120"/>
                    </a:cxn>
                    <a:cxn ang="0">
                      <a:pos x="133" y="120"/>
                    </a:cxn>
                    <a:cxn ang="0">
                      <a:pos x="52" y="56"/>
                    </a:cxn>
                    <a:cxn ang="0">
                      <a:pos x="52" y="56"/>
                    </a:cxn>
                    <a:cxn ang="0">
                      <a:pos x="6" y="21"/>
                    </a:cxn>
                    <a:cxn ang="0">
                      <a:pos x="22" y="6"/>
                    </a:cxn>
                    <a:cxn ang="0">
                      <a:pos x="50" y="4"/>
                    </a:cxn>
                    <a:cxn ang="0">
                      <a:pos x="50" y="2"/>
                    </a:cxn>
                    <a:cxn ang="0">
                      <a:pos x="49" y="4"/>
                    </a:cxn>
                    <a:cxn ang="0">
                      <a:pos x="49" y="4"/>
                    </a:cxn>
                    <a:cxn ang="0">
                      <a:pos x="202" y="116"/>
                    </a:cxn>
                    <a:cxn ang="0">
                      <a:pos x="202" y="116"/>
                    </a:cxn>
                    <a:cxn ang="0">
                      <a:pos x="202" y="116"/>
                    </a:cxn>
                    <a:cxn ang="0">
                      <a:pos x="203" y="114"/>
                    </a:cxn>
                    <a:cxn ang="0">
                      <a:pos x="204" y="113"/>
                    </a:cxn>
                    <a:cxn ang="0">
                      <a:pos x="50" y="0"/>
                    </a:cxn>
                    <a:cxn ang="0">
                      <a:pos x="50" y="0"/>
                    </a:cxn>
                    <a:cxn ang="0">
                      <a:pos x="20" y="2"/>
                    </a:cxn>
                    <a:cxn ang="0">
                      <a:pos x="0" y="22"/>
                    </a:cxn>
                    <a:cxn ang="0">
                      <a:pos x="49" y="59"/>
                    </a:cxn>
                    <a:cxn ang="0">
                      <a:pos x="50" y="57"/>
                    </a:cxn>
                    <a:cxn ang="0">
                      <a:pos x="48" y="58"/>
                    </a:cxn>
                    <a:cxn ang="0">
                      <a:pos x="133" y="124"/>
                    </a:cxn>
                    <a:cxn ang="0">
                      <a:pos x="133" y="122"/>
                    </a:cxn>
                    <a:cxn ang="0">
                      <a:pos x="132" y="123"/>
                    </a:cxn>
                    <a:cxn ang="0">
                      <a:pos x="169" y="174"/>
                    </a:cxn>
                    <a:cxn ang="0">
                      <a:pos x="202" y="188"/>
                    </a:cxn>
                    <a:cxn ang="0">
                      <a:pos x="231" y="176"/>
                    </a:cxn>
                    <a:cxn ang="0">
                      <a:pos x="242" y="164"/>
                    </a:cxn>
                    <a:cxn ang="0">
                      <a:pos x="240" y="163"/>
                    </a:cxn>
                    <a:cxn ang="0">
                      <a:pos x="241" y="165"/>
                    </a:cxn>
                    <a:cxn ang="0">
                      <a:pos x="246" y="156"/>
                    </a:cxn>
                    <a:cxn ang="0">
                      <a:pos x="239" y="141"/>
                    </a:cxn>
                    <a:cxn ang="0">
                      <a:pos x="217" y="122"/>
                    </a:cxn>
                    <a:cxn ang="0">
                      <a:pos x="204" y="113"/>
                    </a:cxn>
                    <a:cxn ang="0">
                      <a:pos x="203" y="114"/>
                    </a:cxn>
                    <a:cxn ang="0">
                      <a:pos x="204" y="113"/>
                    </a:cxn>
                    <a:cxn ang="0">
                      <a:pos x="203" y="114"/>
                    </a:cxn>
                  </a:cxnLst>
                  <a:rect l="0" t="0" r="r" b="b"/>
                  <a:pathLst>
                    <a:path w="246" h="188">
                      <a:moveTo>
                        <a:pt x="203" y="114"/>
                      </a:moveTo>
                      <a:cubicBezTo>
                        <a:pt x="202" y="116"/>
                        <a:pt x="202" y="116"/>
                        <a:pt x="202" y="116"/>
                      </a:cubicBezTo>
                      <a:cubicBezTo>
                        <a:pt x="202" y="116"/>
                        <a:pt x="203" y="117"/>
                        <a:pt x="204" y="117"/>
                      </a:cubicBezTo>
                      <a:cubicBezTo>
                        <a:pt x="208" y="120"/>
                        <a:pt x="217" y="126"/>
                        <a:pt x="226" y="134"/>
                      </a:cubicBezTo>
                      <a:cubicBezTo>
                        <a:pt x="231" y="138"/>
                        <a:pt x="235" y="142"/>
                        <a:pt x="238" y="145"/>
                      </a:cubicBezTo>
                      <a:cubicBezTo>
                        <a:pt x="241" y="149"/>
                        <a:pt x="242" y="153"/>
                        <a:pt x="242" y="156"/>
                      </a:cubicBezTo>
                      <a:cubicBezTo>
                        <a:pt x="242" y="158"/>
                        <a:pt x="241" y="159"/>
                        <a:pt x="239" y="161"/>
                      </a:cubicBezTo>
                      <a:cubicBezTo>
                        <a:pt x="239" y="161"/>
                        <a:pt x="239" y="161"/>
                        <a:pt x="239" y="161"/>
                      </a:cubicBezTo>
                      <a:cubicBezTo>
                        <a:pt x="238" y="162"/>
                        <a:pt x="238" y="162"/>
                        <a:pt x="238" y="162"/>
                      </a:cubicBezTo>
                      <a:cubicBezTo>
                        <a:pt x="238" y="162"/>
                        <a:pt x="238" y="162"/>
                        <a:pt x="238" y="162"/>
                      </a:cubicBezTo>
                      <a:cubicBezTo>
                        <a:pt x="237" y="163"/>
                        <a:pt x="234" y="169"/>
                        <a:pt x="227" y="174"/>
                      </a:cubicBezTo>
                      <a:cubicBezTo>
                        <a:pt x="221" y="179"/>
                        <a:pt x="212" y="184"/>
                        <a:pt x="202" y="184"/>
                      </a:cubicBezTo>
                      <a:cubicBezTo>
                        <a:pt x="193" y="184"/>
                        <a:pt x="183" y="181"/>
                        <a:pt x="172" y="171"/>
                      </a:cubicBezTo>
                      <a:cubicBezTo>
                        <a:pt x="161" y="162"/>
                        <a:pt x="148" y="146"/>
                        <a:pt x="135" y="121"/>
                      </a:cubicBezTo>
                      <a:cubicBezTo>
                        <a:pt x="135" y="120"/>
                        <a:pt x="135" y="120"/>
                        <a:pt x="135" y="120"/>
                      </a:cubicBezTo>
                      <a:cubicBezTo>
                        <a:pt x="134" y="120"/>
                        <a:pt x="134" y="120"/>
                        <a:pt x="134" y="120"/>
                      </a:cubicBezTo>
                      <a:cubicBezTo>
                        <a:pt x="133" y="120"/>
                        <a:pt x="133" y="120"/>
                        <a:pt x="133" y="120"/>
                      </a:cubicBezTo>
                      <a:cubicBezTo>
                        <a:pt x="131" y="120"/>
                        <a:pt x="89" y="114"/>
                        <a:pt x="52" y="56"/>
                      </a:cubicBezTo>
                      <a:cubicBezTo>
                        <a:pt x="52" y="56"/>
                        <a:pt x="52" y="56"/>
                        <a:pt x="52" y="56"/>
                      </a:cubicBezTo>
                      <a:cubicBezTo>
                        <a:pt x="6" y="21"/>
                        <a:pt x="6" y="21"/>
                        <a:pt x="6" y="21"/>
                      </a:cubicBezTo>
                      <a:cubicBezTo>
                        <a:pt x="22" y="6"/>
                        <a:pt x="22" y="6"/>
                        <a:pt x="22" y="6"/>
                      </a:cubicBezTo>
                      <a:cubicBezTo>
                        <a:pt x="50" y="4"/>
                        <a:pt x="50" y="4"/>
                        <a:pt x="50" y="4"/>
                      </a:cubicBezTo>
                      <a:cubicBezTo>
                        <a:pt x="50" y="2"/>
                        <a:pt x="50" y="2"/>
                        <a:pt x="50" y="2"/>
                      </a:cubicBezTo>
                      <a:cubicBezTo>
                        <a:pt x="49" y="4"/>
                        <a:pt x="49" y="4"/>
                        <a:pt x="49" y="4"/>
                      </a:cubicBezTo>
                      <a:cubicBezTo>
                        <a:pt x="49" y="4"/>
                        <a:pt x="49" y="4"/>
                        <a:pt x="49" y="4"/>
                      </a:cubicBezTo>
                      <a:cubicBezTo>
                        <a:pt x="52" y="5"/>
                        <a:pt x="104" y="19"/>
                        <a:pt x="202" y="116"/>
                      </a:cubicBezTo>
                      <a:cubicBezTo>
                        <a:pt x="202" y="116"/>
                        <a:pt x="202" y="116"/>
                        <a:pt x="202" y="116"/>
                      </a:cubicBezTo>
                      <a:cubicBezTo>
                        <a:pt x="202" y="116"/>
                        <a:pt x="202" y="116"/>
                        <a:pt x="202" y="116"/>
                      </a:cubicBezTo>
                      <a:cubicBezTo>
                        <a:pt x="203" y="114"/>
                        <a:pt x="203" y="114"/>
                        <a:pt x="203" y="114"/>
                      </a:cubicBezTo>
                      <a:cubicBezTo>
                        <a:pt x="204" y="113"/>
                        <a:pt x="204" y="113"/>
                        <a:pt x="204" y="113"/>
                      </a:cubicBezTo>
                      <a:cubicBezTo>
                        <a:pt x="103" y="13"/>
                        <a:pt x="50" y="0"/>
                        <a:pt x="50" y="0"/>
                      </a:cubicBezTo>
                      <a:cubicBezTo>
                        <a:pt x="50" y="0"/>
                        <a:pt x="50" y="0"/>
                        <a:pt x="50" y="0"/>
                      </a:cubicBezTo>
                      <a:cubicBezTo>
                        <a:pt x="20" y="2"/>
                        <a:pt x="20" y="2"/>
                        <a:pt x="20" y="2"/>
                      </a:cubicBezTo>
                      <a:cubicBezTo>
                        <a:pt x="0" y="22"/>
                        <a:pt x="0" y="22"/>
                        <a:pt x="0" y="22"/>
                      </a:cubicBezTo>
                      <a:cubicBezTo>
                        <a:pt x="49" y="59"/>
                        <a:pt x="49" y="59"/>
                        <a:pt x="49" y="59"/>
                      </a:cubicBezTo>
                      <a:cubicBezTo>
                        <a:pt x="50" y="57"/>
                        <a:pt x="50" y="57"/>
                        <a:pt x="50" y="57"/>
                      </a:cubicBezTo>
                      <a:cubicBezTo>
                        <a:pt x="48" y="58"/>
                        <a:pt x="48" y="58"/>
                        <a:pt x="48" y="58"/>
                      </a:cubicBezTo>
                      <a:cubicBezTo>
                        <a:pt x="87" y="119"/>
                        <a:pt x="133" y="124"/>
                        <a:pt x="133" y="124"/>
                      </a:cubicBezTo>
                      <a:cubicBezTo>
                        <a:pt x="133" y="122"/>
                        <a:pt x="133" y="122"/>
                        <a:pt x="133" y="122"/>
                      </a:cubicBezTo>
                      <a:cubicBezTo>
                        <a:pt x="132" y="123"/>
                        <a:pt x="132" y="123"/>
                        <a:pt x="132" y="123"/>
                      </a:cubicBezTo>
                      <a:cubicBezTo>
                        <a:pt x="145" y="148"/>
                        <a:pt x="157" y="164"/>
                        <a:pt x="169" y="174"/>
                      </a:cubicBezTo>
                      <a:cubicBezTo>
                        <a:pt x="181" y="184"/>
                        <a:pt x="192" y="188"/>
                        <a:pt x="202" y="188"/>
                      </a:cubicBezTo>
                      <a:cubicBezTo>
                        <a:pt x="214" y="188"/>
                        <a:pt x="224" y="182"/>
                        <a:pt x="231" y="176"/>
                      </a:cubicBezTo>
                      <a:cubicBezTo>
                        <a:pt x="238" y="170"/>
                        <a:pt x="242" y="164"/>
                        <a:pt x="242" y="164"/>
                      </a:cubicBezTo>
                      <a:cubicBezTo>
                        <a:pt x="240" y="163"/>
                        <a:pt x="240" y="163"/>
                        <a:pt x="240" y="163"/>
                      </a:cubicBezTo>
                      <a:cubicBezTo>
                        <a:pt x="241" y="165"/>
                        <a:pt x="241" y="165"/>
                        <a:pt x="241" y="165"/>
                      </a:cubicBezTo>
                      <a:cubicBezTo>
                        <a:pt x="245" y="162"/>
                        <a:pt x="246" y="159"/>
                        <a:pt x="246" y="156"/>
                      </a:cubicBezTo>
                      <a:cubicBezTo>
                        <a:pt x="246" y="151"/>
                        <a:pt x="243" y="146"/>
                        <a:pt x="239" y="141"/>
                      </a:cubicBezTo>
                      <a:cubicBezTo>
                        <a:pt x="233" y="134"/>
                        <a:pt x="225" y="127"/>
                        <a:pt x="217" y="122"/>
                      </a:cubicBezTo>
                      <a:cubicBezTo>
                        <a:pt x="210" y="116"/>
                        <a:pt x="204" y="113"/>
                        <a:pt x="204" y="113"/>
                      </a:cubicBezTo>
                      <a:cubicBezTo>
                        <a:pt x="203" y="114"/>
                        <a:pt x="203" y="114"/>
                        <a:pt x="203" y="114"/>
                      </a:cubicBezTo>
                      <a:cubicBezTo>
                        <a:pt x="204" y="113"/>
                        <a:pt x="204" y="113"/>
                        <a:pt x="204" y="113"/>
                      </a:cubicBezTo>
                      <a:lnTo>
                        <a:pt x="203" y="11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3" name="Freeform 402"/>
                <p:cNvSpPr>
                  <a:spLocks/>
                </p:cNvSpPr>
                <p:nvPr/>
              </p:nvSpPr>
              <p:spPr bwMode="gray">
                <a:xfrm>
                  <a:off x="4621" y="3104"/>
                  <a:ext cx="133" cy="318"/>
                </a:xfrm>
                <a:custGeom>
                  <a:avLst/>
                  <a:gdLst/>
                  <a:ahLst/>
                  <a:cxnLst>
                    <a:cxn ang="0">
                      <a:pos x="182" y="174"/>
                    </a:cxn>
                    <a:cxn ang="0">
                      <a:pos x="151" y="293"/>
                    </a:cxn>
                    <a:cxn ang="0">
                      <a:pos x="152" y="391"/>
                    </a:cxn>
                    <a:cxn ang="0">
                      <a:pos x="0" y="702"/>
                    </a:cxn>
                    <a:cxn ang="0">
                      <a:pos x="221" y="671"/>
                    </a:cxn>
                    <a:cxn ang="0">
                      <a:pos x="276" y="564"/>
                    </a:cxn>
                    <a:cxn ang="0">
                      <a:pos x="326" y="291"/>
                    </a:cxn>
                    <a:cxn ang="0">
                      <a:pos x="190" y="3"/>
                    </a:cxn>
                    <a:cxn ang="0">
                      <a:pos x="182" y="174"/>
                    </a:cxn>
                  </a:cxnLst>
                  <a:rect l="0" t="0" r="r" b="b"/>
                  <a:pathLst>
                    <a:path w="326" h="782">
                      <a:moveTo>
                        <a:pt x="182" y="174"/>
                      </a:moveTo>
                      <a:cubicBezTo>
                        <a:pt x="182" y="174"/>
                        <a:pt x="227" y="256"/>
                        <a:pt x="151" y="293"/>
                      </a:cubicBezTo>
                      <a:cubicBezTo>
                        <a:pt x="151" y="293"/>
                        <a:pt x="154" y="330"/>
                        <a:pt x="152" y="391"/>
                      </a:cubicBezTo>
                      <a:cubicBezTo>
                        <a:pt x="149" y="506"/>
                        <a:pt x="0" y="702"/>
                        <a:pt x="0" y="702"/>
                      </a:cubicBezTo>
                      <a:cubicBezTo>
                        <a:pt x="0" y="702"/>
                        <a:pt x="109" y="782"/>
                        <a:pt x="221" y="671"/>
                      </a:cubicBezTo>
                      <a:cubicBezTo>
                        <a:pt x="239" y="654"/>
                        <a:pt x="276" y="564"/>
                        <a:pt x="276" y="564"/>
                      </a:cubicBezTo>
                      <a:cubicBezTo>
                        <a:pt x="326" y="291"/>
                        <a:pt x="326" y="291"/>
                        <a:pt x="326" y="291"/>
                      </a:cubicBezTo>
                      <a:cubicBezTo>
                        <a:pt x="326" y="291"/>
                        <a:pt x="196" y="7"/>
                        <a:pt x="190" y="3"/>
                      </a:cubicBezTo>
                      <a:cubicBezTo>
                        <a:pt x="183" y="0"/>
                        <a:pt x="182" y="174"/>
                        <a:pt x="182" y="17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4" name="Freeform 403"/>
                <p:cNvSpPr>
                  <a:spLocks/>
                </p:cNvSpPr>
                <p:nvPr/>
              </p:nvSpPr>
              <p:spPr bwMode="gray">
                <a:xfrm>
                  <a:off x="4778" y="2879"/>
                  <a:ext cx="123" cy="67"/>
                </a:xfrm>
                <a:custGeom>
                  <a:avLst/>
                  <a:gdLst/>
                  <a:ahLst/>
                  <a:cxnLst>
                    <a:cxn ang="0">
                      <a:pos x="0" y="62"/>
                    </a:cxn>
                    <a:cxn ang="0">
                      <a:pos x="126" y="10"/>
                    </a:cxn>
                    <a:cxn ang="0">
                      <a:pos x="241" y="70"/>
                    </a:cxn>
                    <a:cxn ang="0">
                      <a:pos x="297" y="141"/>
                    </a:cxn>
                    <a:cxn ang="0">
                      <a:pos x="262" y="150"/>
                    </a:cxn>
                    <a:cxn ang="0">
                      <a:pos x="210" y="99"/>
                    </a:cxn>
                    <a:cxn ang="0">
                      <a:pos x="128" y="53"/>
                    </a:cxn>
                    <a:cxn ang="0">
                      <a:pos x="67" y="67"/>
                    </a:cxn>
                    <a:cxn ang="0">
                      <a:pos x="0" y="62"/>
                    </a:cxn>
                  </a:cxnLst>
                  <a:rect l="0" t="0" r="r" b="b"/>
                  <a:pathLst>
                    <a:path w="304" h="166">
                      <a:moveTo>
                        <a:pt x="0" y="62"/>
                      </a:moveTo>
                      <a:cubicBezTo>
                        <a:pt x="0" y="62"/>
                        <a:pt x="82" y="0"/>
                        <a:pt x="126" y="10"/>
                      </a:cubicBezTo>
                      <a:cubicBezTo>
                        <a:pt x="170" y="20"/>
                        <a:pt x="241" y="70"/>
                        <a:pt x="241" y="70"/>
                      </a:cubicBezTo>
                      <a:cubicBezTo>
                        <a:pt x="241" y="70"/>
                        <a:pt x="290" y="119"/>
                        <a:pt x="297" y="141"/>
                      </a:cubicBezTo>
                      <a:cubicBezTo>
                        <a:pt x="304" y="163"/>
                        <a:pt x="286" y="166"/>
                        <a:pt x="262" y="150"/>
                      </a:cubicBezTo>
                      <a:cubicBezTo>
                        <a:pt x="210" y="99"/>
                        <a:pt x="210" y="99"/>
                        <a:pt x="210" y="99"/>
                      </a:cubicBezTo>
                      <a:cubicBezTo>
                        <a:pt x="210" y="99"/>
                        <a:pt x="147" y="54"/>
                        <a:pt x="128" y="53"/>
                      </a:cubicBezTo>
                      <a:cubicBezTo>
                        <a:pt x="128" y="53"/>
                        <a:pt x="76" y="64"/>
                        <a:pt x="67" y="67"/>
                      </a:cubicBezTo>
                      <a:cubicBezTo>
                        <a:pt x="58" y="70"/>
                        <a:pt x="8" y="115"/>
                        <a:pt x="0" y="6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5" name="Freeform 404"/>
                <p:cNvSpPr>
                  <a:spLocks/>
                </p:cNvSpPr>
                <p:nvPr/>
              </p:nvSpPr>
              <p:spPr bwMode="gray">
                <a:xfrm>
                  <a:off x="4777" y="2881"/>
                  <a:ext cx="123" cy="64"/>
                </a:xfrm>
                <a:custGeom>
                  <a:avLst/>
                  <a:gdLst/>
                  <a:ahLst/>
                  <a:cxnLst>
                    <a:cxn ang="0">
                      <a:pos x="4" y="56"/>
                    </a:cxn>
                    <a:cxn ang="0">
                      <a:pos x="53" y="25"/>
                    </a:cxn>
                    <a:cxn ang="0">
                      <a:pos x="128" y="5"/>
                    </a:cxn>
                    <a:cxn ang="0">
                      <a:pos x="230" y="57"/>
                    </a:cxn>
                    <a:cxn ang="0">
                      <a:pos x="242" y="64"/>
                    </a:cxn>
                    <a:cxn ang="0">
                      <a:pos x="242" y="64"/>
                    </a:cxn>
                    <a:cxn ang="0">
                      <a:pos x="272" y="97"/>
                    </a:cxn>
                    <a:cxn ang="0">
                      <a:pos x="298" y="135"/>
                    </a:cxn>
                    <a:cxn ang="0">
                      <a:pos x="297" y="149"/>
                    </a:cxn>
                    <a:cxn ang="0">
                      <a:pos x="265" y="141"/>
                    </a:cxn>
                    <a:cxn ang="0">
                      <a:pos x="265" y="142"/>
                    </a:cxn>
                    <a:cxn ang="0">
                      <a:pos x="213" y="90"/>
                    </a:cxn>
                    <a:cxn ang="0">
                      <a:pos x="151" y="52"/>
                    </a:cxn>
                    <a:cxn ang="0">
                      <a:pos x="130" y="44"/>
                    </a:cxn>
                    <a:cxn ang="0">
                      <a:pos x="129" y="44"/>
                    </a:cxn>
                    <a:cxn ang="0">
                      <a:pos x="82" y="55"/>
                    </a:cxn>
                    <a:cxn ang="0">
                      <a:pos x="65" y="60"/>
                    </a:cxn>
                    <a:cxn ang="0">
                      <a:pos x="24" y="79"/>
                    </a:cxn>
                    <a:cxn ang="0">
                      <a:pos x="4" y="55"/>
                    </a:cxn>
                    <a:cxn ang="0">
                      <a:pos x="4" y="56"/>
                    </a:cxn>
                    <a:cxn ang="0">
                      <a:pos x="0" y="55"/>
                    </a:cxn>
                    <a:cxn ang="0">
                      <a:pos x="24" y="83"/>
                    </a:cxn>
                    <a:cxn ang="0">
                      <a:pos x="63" y="66"/>
                    </a:cxn>
                    <a:cxn ang="0">
                      <a:pos x="70" y="62"/>
                    </a:cxn>
                    <a:cxn ang="0">
                      <a:pos x="113" y="52"/>
                    </a:cxn>
                    <a:cxn ang="0">
                      <a:pos x="130" y="46"/>
                    </a:cxn>
                    <a:cxn ang="0">
                      <a:pos x="138" y="50"/>
                    </a:cxn>
                    <a:cxn ang="0">
                      <a:pos x="203" y="88"/>
                    </a:cxn>
                    <a:cxn ang="0">
                      <a:pos x="210" y="94"/>
                    </a:cxn>
                    <a:cxn ang="0">
                      <a:pos x="210" y="94"/>
                    </a:cxn>
                    <a:cxn ang="0">
                      <a:pos x="263" y="145"/>
                    </a:cxn>
                    <a:cxn ang="0">
                      <a:pos x="299" y="152"/>
                    </a:cxn>
                    <a:cxn ang="0">
                      <a:pos x="301" y="133"/>
                    </a:cxn>
                    <a:cxn ang="0">
                      <a:pos x="245" y="61"/>
                    </a:cxn>
                    <a:cxn ang="0">
                      <a:pos x="244" y="61"/>
                    </a:cxn>
                    <a:cxn ang="0">
                      <a:pos x="128" y="1"/>
                    </a:cxn>
                    <a:cxn ang="0">
                      <a:pos x="42" y="27"/>
                    </a:cxn>
                    <a:cxn ang="0">
                      <a:pos x="0" y="54"/>
                    </a:cxn>
                    <a:cxn ang="0">
                      <a:pos x="2" y="55"/>
                    </a:cxn>
                  </a:cxnLst>
                  <a:rect l="0" t="0" r="r" b="b"/>
                  <a:pathLst>
                    <a:path w="303" h="155">
                      <a:moveTo>
                        <a:pt x="2" y="55"/>
                      </a:moveTo>
                      <a:cubicBezTo>
                        <a:pt x="4" y="56"/>
                        <a:pt x="4" y="56"/>
                        <a:pt x="4" y="56"/>
                      </a:cubicBezTo>
                      <a:cubicBezTo>
                        <a:pt x="4" y="56"/>
                        <a:pt x="5" y="56"/>
                        <a:pt x="7" y="54"/>
                      </a:cubicBezTo>
                      <a:cubicBezTo>
                        <a:pt x="14" y="49"/>
                        <a:pt x="32" y="37"/>
                        <a:pt x="53" y="25"/>
                      </a:cubicBezTo>
                      <a:cubicBezTo>
                        <a:pt x="74" y="14"/>
                        <a:pt x="98" y="4"/>
                        <a:pt x="117" y="4"/>
                      </a:cubicBezTo>
                      <a:cubicBezTo>
                        <a:pt x="121" y="4"/>
                        <a:pt x="124" y="4"/>
                        <a:pt x="128" y="5"/>
                      </a:cubicBezTo>
                      <a:cubicBezTo>
                        <a:pt x="149" y="10"/>
                        <a:pt x="178" y="25"/>
                        <a:pt x="201" y="38"/>
                      </a:cubicBezTo>
                      <a:cubicBezTo>
                        <a:pt x="213" y="45"/>
                        <a:pt x="223" y="52"/>
                        <a:pt x="230" y="57"/>
                      </a:cubicBezTo>
                      <a:cubicBezTo>
                        <a:pt x="234" y="59"/>
                        <a:pt x="237" y="61"/>
                        <a:pt x="239" y="62"/>
                      </a:cubicBezTo>
                      <a:cubicBezTo>
                        <a:pt x="241" y="64"/>
                        <a:pt x="242" y="64"/>
                        <a:pt x="242" y="64"/>
                      </a:cubicBezTo>
                      <a:cubicBezTo>
                        <a:pt x="243" y="63"/>
                        <a:pt x="243" y="63"/>
                        <a:pt x="243" y="63"/>
                      </a:cubicBezTo>
                      <a:cubicBezTo>
                        <a:pt x="242" y="64"/>
                        <a:pt x="242" y="64"/>
                        <a:pt x="242" y="64"/>
                      </a:cubicBezTo>
                      <a:cubicBezTo>
                        <a:pt x="242" y="64"/>
                        <a:pt x="243" y="65"/>
                        <a:pt x="244" y="66"/>
                      </a:cubicBezTo>
                      <a:cubicBezTo>
                        <a:pt x="249" y="71"/>
                        <a:pt x="261" y="84"/>
                        <a:pt x="272" y="97"/>
                      </a:cubicBezTo>
                      <a:cubicBezTo>
                        <a:pt x="278" y="104"/>
                        <a:pt x="284" y="111"/>
                        <a:pt x="288" y="118"/>
                      </a:cubicBezTo>
                      <a:cubicBezTo>
                        <a:pt x="293" y="124"/>
                        <a:pt x="296" y="130"/>
                        <a:pt x="298" y="135"/>
                      </a:cubicBezTo>
                      <a:cubicBezTo>
                        <a:pt x="298" y="138"/>
                        <a:pt x="299" y="140"/>
                        <a:pt x="299" y="142"/>
                      </a:cubicBezTo>
                      <a:cubicBezTo>
                        <a:pt x="299" y="146"/>
                        <a:pt x="298" y="148"/>
                        <a:pt x="297" y="149"/>
                      </a:cubicBezTo>
                      <a:cubicBezTo>
                        <a:pt x="295" y="150"/>
                        <a:pt x="293" y="151"/>
                        <a:pt x="290" y="151"/>
                      </a:cubicBezTo>
                      <a:cubicBezTo>
                        <a:pt x="284" y="151"/>
                        <a:pt x="275" y="148"/>
                        <a:pt x="265" y="141"/>
                      </a:cubicBezTo>
                      <a:cubicBezTo>
                        <a:pt x="264" y="143"/>
                        <a:pt x="264" y="143"/>
                        <a:pt x="264" y="143"/>
                      </a:cubicBezTo>
                      <a:cubicBezTo>
                        <a:pt x="265" y="142"/>
                        <a:pt x="265" y="142"/>
                        <a:pt x="265" y="142"/>
                      </a:cubicBezTo>
                      <a:cubicBezTo>
                        <a:pt x="213" y="91"/>
                        <a:pt x="213" y="91"/>
                        <a:pt x="213" y="91"/>
                      </a:cubicBezTo>
                      <a:cubicBezTo>
                        <a:pt x="213" y="90"/>
                        <a:pt x="213" y="90"/>
                        <a:pt x="213" y="90"/>
                      </a:cubicBezTo>
                      <a:cubicBezTo>
                        <a:pt x="213" y="90"/>
                        <a:pt x="197" y="79"/>
                        <a:pt x="179" y="68"/>
                      </a:cubicBezTo>
                      <a:cubicBezTo>
                        <a:pt x="170" y="62"/>
                        <a:pt x="160" y="56"/>
                        <a:pt x="151" y="52"/>
                      </a:cubicBezTo>
                      <a:cubicBezTo>
                        <a:pt x="147" y="50"/>
                        <a:pt x="143" y="48"/>
                        <a:pt x="139" y="46"/>
                      </a:cubicBezTo>
                      <a:cubicBezTo>
                        <a:pt x="136" y="45"/>
                        <a:pt x="132" y="44"/>
                        <a:pt x="130" y="44"/>
                      </a:cubicBezTo>
                      <a:cubicBezTo>
                        <a:pt x="129" y="44"/>
                        <a:pt x="129" y="44"/>
                        <a:pt x="129" y="44"/>
                      </a:cubicBezTo>
                      <a:cubicBezTo>
                        <a:pt x="129" y="44"/>
                        <a:pt x="129" y="44"/>
                        <a:pt x="129" y="44"/>
                      </a:cubicBezTo>
                      <a:cubicBezTo>
                        <a:pt x="129" y="44"/>
                        <a:pt x="116" y="47"/>
                        <a:pt x="102" y="50"/>
                      </a:cubicBezTo>
                      <a:cubicBezTo>
                        <a:pt x="95" y="52"/>
                        <a:pt x="88" y="53"/>
                        <a:pt x="82" y="55"/>
                      </a:cubicBezTo>
                      <a:cubicBezTo>
                        <a:pt x="76" y="56"/>
                        <a:pt x="71" y="58"/>
                        <a:pt x="68" y="58"/>
                      </a:cubicBezTo>
                      <a:cubicBezTo>
                        <a:pt x="67" y="59"/>
                        <a:pt x="66" y="59"/>
                        <a:pt x="65" y="60"/>
                      </a:cubicBezTo>
                      <a:cubicBezTo>
                        <a:pt x="61" y="62"/>
                        <a:pt x="54" y="67"/>
                        <a:pt x="47" y="71"/>
                      </a:cubicBezTo>
                      <a:cubicBezTo>
                        <a:pt x="39" y="75"/>
                        <a:pt x="31" y="79"/>
                        <a:pt x="24" y="79"/>
                      </a:cubicBezTo>
                      <a:cubicBezTo>
                        <a:pt x="19" y="79"/>
                        <a:pt x="15" y="77"/>
                        <a:pt x="12" y="74"/>
                      </a:cubicBezTo>
                      <a:cubicBezTo>
                        <a:pt x="8" y="70"/>
                        <a:pt x="6" y="64"/>
                        <a:pt x="4" y="55"/>
                      </a:cubicBezTo>
                      <a:cubicBezTo>
                        <a:pt x="2" y="55"/>
                        <a:pt x="2" y="55"/>
                        <a:pt x="2" y="55"/>
                      </a:cubicBezTo>
                      <a:cubicBezTo>
                        <a:pt x="4" y="56"/>
                        <a:pt x="4" y="56"/>
                        <a:pt x="4" y="56"/>
                      </a:cubicBezTo>
                      <a:cubicBezTo>
                        <a:pt x="2" y="55"/>
                        <a:pt x="2" y="55"/>
                        <a:pt x="2" y="55"/>
                      </a:cubicBezTo>
                      <a:cubicBezTo>
                        <a:pt x="0" y="55"/>
                        <a:pt x="0" y="55"/>
                        <a:pt x="0" y="55"/>
                      </a:cubicBezTo>
                      <a:cubicBezTo>
                        <a:pt x="2" y="65"/>
                        <a:pt x="5" y="72"/>
                        <a:pt x="9" y="76"/>
                      </a:cubicBezTo>
                      <a:cubicBezTo>
                        <a:pt x="13" y="81"/>
                        <a:pt x="18" y="83"/>
                        <a:pt x="24" y="83"/>
                      </a:cubicBezTo>
                      <a:cubicBezTo>
                        <a:pt x="33" y="83"/>
                        <a:pt x="43" y="78"/>
                        <a:pt x="52" y="73"/>
                      </a:cubicBezTo>
                      <a:cubicBezTo>
                        <a:pt x="56" y="70"/>
                        <a:pt x="60" y="68"/>
                        <a:pt x="63" y="66"/>
                      </a:cubicBezTo>
                      <a:cubicBezTo>
                        <a:pt x="65" y="65"/>
                        <a:pt x="66" y="64"/>
                        <a:pt x="67" y="63"/>
                      </a:cubicBezTo>
                      <a:cubicBezTo>
                        <a:pt x="68" y="63"/>
                        <a:pt x="69" y="62"/>
                        <a:pt x="70" y="62"/>
                      </a:cubicBezTo>
                      <a:cubicBezTo>
                        <a:pt x="72" y="61"/>
                        <a:pt x="77" y="60"/>
                        <a:pt x="83" y="59"/>
                      </a:cubicBezTo>
                      <a:cubicBezTo>
                        <a:pt x="92" y="57"/>
                        <a:pt x="104" y="54"/>
                        <a:pt x="113" y="52"/>
                      </a:cubicBezTo>
                      <a:cubicBezTo>
                        <a:pt x="123" y="49"/>
                        <a:pt x="130" y="48"/>
                        <a:pt x="130" y="48"/>
                      </a:cubicBezTo>
                      <a:cubicBezTo>
                        <a:pt x="130" y="46"/>
                        <a:pt x="130" y="46"/>
                        <a:pt x="130" y="46"/>
                      </a:cubicBezTo>
                      <a:cubicBezTo>
                        <a:pt x="129" y="48"/>
                        <a:pt x="129" y="48"/>
                        <a:pt x="129" y="48"/>
                      </a:cubicBezTo>
                      <a:cubicBezTo>
                        <a:pt x="132" y="48"/>
                        <a:pt x="134" y="49"/>
                        <a:pt x="138" y="50"/>
                      </a:cubicBezTo>
                      <a:cubicBezTo>
                        <a:pt x="150" y="55"/>
                        <a:pt x="168" y="66"/>
                        <a:pt x="183" y="75"/>
                      </a:cubicBezTo>
                      <a:cubicBezTo>
                        <a:pt x="191" y="80"/>
                        <a:pt x="198" y="85"/>
                        <a:pt x="203" y="88"/>
                      </a:cubicBezTo>
                      <a:cubicBezTo>
                        <a:pt x="205" y="90"/>
                        <a:pt x="207" y="91"/>
                        <a:pt x="208" y="92"/>
                      </a:cubicBezTo>
                      <a:cubicBezTo>
                        <a:pt x="210" y="93"/>
                        <a:pt x="210" y="94"/>
                        <a:pt x="210" y="94"/>
                      </a:cubicBezTo>
                      <a:cubicBezTo>
                        <a:pt x="212" y="92"/>
                        <a:pt x="212" y="92"/>
                        <a:pt x="212" y="92"/>
                      </a:cubicBezTo>
                      <a:cubicBezTo>
                        <a:pt x="210" y="94"/>
                        <a:pt x="210" y="94"/>
                        <a:pt x="210" y="94"/>
                      </a:cubicBezTo>
                      <a:cubicBezTo>
                        <a:pt x="262" y="144"/>
                        <a:pt x="262" y="144"/>
                        <a:pt x="262" y="144"/>
                      </a:cubicBezTo>
                      <a:cubicBezTo>
                        <a:pt x="263" y="145"/>
                        <a:pt x="263" y="145"/>
                        <a:pt x="263" y="145"/>
                      </a:cubicBezTo>
                      <a:cubicBezTo>
                        <a:pt x="273" y="152"/>
                        <a:pt x="282" y="155"/>
                        <a:pt x="290" y="155"/>
                      </a:cubicBezTo>
                      <a:cubicBezTo>
                        <a:pt x="294" y="155"/>
                        <a:pt x="297" y="154"/>
                        <a:pt x="299" y="152"/>
                      </a:cubicBezTo>
                      <a:cubicBezTo>
                        <a:pt x="302" y="150"/>
                        <a:pt x="303" y="146"/>
                        <a:pt x="303" y="142"/>
                      </a:cubicBezTo>
                      <a:cubicBezTo>
                        <a:pt x="303" y="140"/>
                        <a:pt x="302" y="137"/>
                        <a:pt x="301" y="133"/>
                      </a:cubicBezTo>
                      <a:cubicBezTo>
                        <a:pt x="299" y="128"/>
                        <a:pt x="295" y="120"/>
                        <a:pt x="289" y="113"/>
                      </a:cubicBezTo>
                      <a:cubicBezTo>
                        <a:pt x="272" y="89"/>
                        <a:pt x="245" y="61"/>
                        <a:pt x="245" y="61"/>
                      </a:cubicBezTo>
                      <a:cubicBezTo>
                        <a:pt x="244" y="61"/>
                        <a:pt x="244" y="61"/>
                        <a:pt x="244" y="61"/>
                      </a:cubicBezTo>
                      <a:cubicBezTo>
                        <a:pt x="244" y="61"/>
                        <a:pt x="244" y="61"/>
                        <a:pt x="244" y="61"/>
                      </a:cubicBezTo>
                      <a:cubicBezTo>
                        <a:pt x="244" y="61"/>
                        <a:pt x="226" y="49"/>
                        <a:pt x="203" y="35"/>
                      </a:cubicBezTo>
                      <a:cubicBezTo>
                        <a:pt x="180" y="21"/>
                        <a:pt x="151" y="6"/>
                        <a:pt x="128" y="1"/>
                      </a:cubicBezTo>
                      <a:cubicBezTo>
                        <a:pt x="125" y="0"/>
                        <a:pt x="121" y="0"/>
                        <a:pt x="117" y="0"/>
                      </a:cubicBezTo>
                      <a:cubicBezTo>
                        <a:pt x="94" y="0"/>
                        <a:pt x="65" y="13"/>
                        <a:pt x="42" y="27"/>
                      </a:cubicBezTo>
                      <a:cubicBezTo>
                        <a:pt x="19" y="40"/>
                        <a:pt x="1" y="53"/>
                        <a:pt x="1" y="53"/>
                      </a:cubicBezTo>
                      <a:cubicBezTo>
                        <a:pt x="0" y="54"/>
                        <a:pt x="0" y="54"/>
                        <a:pt x="0" y="54"/>
                      </a:cubicBezTo>
                      <a:cubicBezTo>
                        <a:pt x="0" y="55"/>
                        <a:pt x="0" y="55"/>
                        <a:pt x="0" y="55"/>
                      </a:cubicBezTo>
                      <a:lnTo>
                        <a:pt x="2" y="55"/>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6" name="Freeform 405"/>
                <p:cNvSpPr>
                  <a:spLocks/>
                </p:cNvSpPr>
                <p:nvPr/>
              </p:nvSpPr>
              <p:spPr bwMode="gray">
                <a:xfrm>
                  <a:off x="4704" y="2897"/>
                  <a:ext cx="161" cy="219"/>
                </a:xfrm>
                <a:custGeom>
                  <a:avLst/>
                  <a:gdLst/>
                  <a:ahLst/>
                  <a:cxnLst>
                    <a:cxn ang="0">
                      <a:pos x="285" y="264"/>
                    </a:cxn>
                    <a:cxn ang="0">
                      <a:pos x="187" y="85"/>
                    </a:cxn>
                    <a:cxn ang="0">
                      <a:pos x="234" y="128"/>
                    </a:cxn>
                    <a:cxn ang="0">
                      <a:pos x="249" y="106"/>
                    </a:cxn>
                    <a:cxn ang="0">
                      <a:pos x="199" y="40"/>
                    </a:cxn>
                    <a:cxn ang="0">
                      <a:pos x="246" y="98"/>
                    </a:cxn>
                    <a:cxn ang="0">
                      <a:pos x="289" y="65"/>
                    </a:cxn>
                    <a:cxn ang="0">
                      <a:pos x="324" y="136"/>
                    </a:cxn>
                    <a:cxn ang="0">
                      <a:pos x="367" y="197"/>
                    </a:cxn>
                    <a:cxn ang="0">
                      <a:pos x="306" y="26"/>
                    </a:cxn>
                    <a:cxn ang="0">
                      <a:pos x="102" y="37"/>
                    </a:cxn>
                    <a:cxn ang="0">
                      <a:pos x="67" y="99"/>
                    </a:cxn>
                    <a:cxn ang="0">
                      <a:pos x="96" y="244"/>
                    </a:cxn>
                    <a:cxn ang="0">
                      <a:pos x="66" y="350"/>
                    </a:cxn>
                    <a:cxn ang="0">
                      <a:pos x="0" y="445"/>
                    </a:cxn>
                    <a:cxn ang="0">
                      <a:pos x="90" y="515"/>
                    </a:cxn>
                    <a:cxn ang="0">
                      <a:pos x="230" y="539"/>
                    </a:cxn>
                    <a:cxn ang="0">
                      <a:pos x="304" y="407"/>
                    </a:cxn>
                    <a:cxn ang="0">
                      <a:pos x="373" y="330"/>
                    </a:cxn>
                    <a:cxn ang="0">
                      <a:pos x="365" y="236"/>
                    </a:cxn>
                  </a:cxnLst>
                  <a:rect l="0" t="0" r="r" b="b"/>
                  <a:pathLst>
                    <a:path w="397" h="539">
                      <a:moveTo>
                        <a:pt x="285" y="264"/>
                      </a:moveTo>
                      <a:cubicBezTo>
                        <a:pt x="270" y="141"/>
                        <a:pt x="187" y="85"/>
                        <a:pt x="187" y="85"/>
                      </a:cubicBezTo>
                      <a:cubicBezTo>
                        <a:pt x="212" y="104"/>
                        <a:pt x="225" y="124"/>
                        <a:pt x="234" y="128"/>
                      </a:cubicBezTo>
                      <a:cubicBezTo>
                        <a:pt x="248" y="134"/>
                        <a:pt x="253" y="119"/>
                        <a:pt x="249" y="106"/>
                      </a:cubicBezTo>
                      <a:cubicBezTo>
                        <a:pt x="239" y="80"/>
                        <a:pt x="199" y="40"/>
                        <a:pt x="199" y="40"/>
                      </a:cubicBezTo>
                      <a:cubicBezTo>
                        <a:pt x="211" y="52"/>
                        <a:pt x="246" y="98"/>
                        <a:pt x="246" y="98"/>
                      </a:cubicBezTo>
                      <a:cubicBezTo>
                        <a:pt x="278" y="121"/>
                        <a:pt x="289" y="65"/>
                        <a:pt x="289" y="65"/>
                      </a:cubicBezTo>
                      <a:cubicBezTo>
                        <a:pt x="286" y="140"/>
                        <a:pt x="324" y="136"/>
                        <a:pt x="324" y="136"/>
                      </a:cubicBezTo>
                      <a:cubicBezTo>
                        <a:pt x="331" y="259"/>
                        <a:pt x="367" y="197"/>
                        <a:pt x="367" y="197"/>
                      </a:cubicBezTo>
                      <a:cubicBezTo>
                        <a:pt x="397" y="79"/>
                        <a:pt x="306" y="26"/>
                        <a:pt x="306" y="26"/>
                      </a:cubicBezTo>
                      <a:cubicBezTo>
                        <a:pt x="259" y="0"/>
                        <a:pt x="122" y="24"/>
                        <a:pt x="102" y="37"/>
                      </a:cubicBezTo>
                      <a:cubicBezTo>
                        <a:pt x="82" y="51"/>
                        <a:pt x="67" y="99"/>
                        <a:pt x="67" y="99"/>
                      </a:cubicBezTo>
                      <a:cubicBezTo>
                        <a:pt x="96" y="244"/>
                        <a:pt x="96" y="244"/>
                        <a:pt x="96" y="244"/>
                      </a:cubicBezTo>
                      <a:cubicBezTo>
                        <a:pt x="105" y="306"/>
                        <a:pt x="81" y="335"/>
                        <a:pt x="66" y="350"/>
                      </a:cubicBezTo>
                      <a:cubicBezTo>
                        <a:pt x="47" y="369"/>
                        <a:pt x="0" y="445"/>
                        <a:pt x="0" y="445"/>
                      </a:cubicBezTo>
                      <a:cubicBezTo>
                        <a:pt x="29" y="458"/>
                        <a:pt x="90" y="515"/>
                        <a:pt x="90" y="515"/>
                      </a:cubicBezTo>
                      <a:cubicBezTo>
                        <a:pt x="131" y="500"/>
                        <a:pt x="230" y="539"/>
                        <a:pt x="230" y="539"/>
                      </a:cubicBezTo>
                      <a:cubicBezTo>
                        <a:pt x="304" y="407"/>
                        <a:pt x="304" y="407"/>
                        <a:pt x="304" y="407"/>
                      </a:cubicBezTo>
                      <a:cubicBezTo>
                        <a:pt x="353" y="418"/>
                        <a:pt x="373" y="330"/>
                        <a:pt x="373" y="330"/>
                      </a:cubicBezTo>
                      <a:cubicBezTo>
                        <a:pt x="373" y="330"/>
                        <a:pt x="391" y="288"/>
                        <a:pt x="365" y="236"/>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7" name="Freeform 406"/>
                <p:cNvSpPr>
                  <a:spLocks/>
                </p:cNvSpPr>
                <p:nvPr/>
              </p:nvSpPr>
              <p:spPr bwMode="gray">
                <a:xfrm>
                  <a:off x="4703" y="2902"/>
                  <a:ext cx="155" cy="215"/>
                </a:xfrm>
                <a:custGeom>
                  <a:avLst/>
                  <a:gdLst/>
                  <a:ahLst/>
                  <a:cxnLst>
                    <a:cxn ang="0">
                      <a:pos x="190" y="71"/>
                    </a:cxn>
                    <a:cxn ang="0">
                      <a:pos x="227" y="112"/>
                    </a:cxn>
                    <a:cxn ang="0">
                      <a:pos x="251" y="115"/>
                    </a:cxn>
                    <a:cxn ang="0">
                      <a:pos x="224" y="50"/>
                    </a:cxn>
                    <a:cxn ang="0">
                      <a:pos x="228" y="63"/>
                    </a:cxn>
                    <a:cxn ang="0">
                      <a:pos x="247" y="87"/>
                    </a:cxn>
                    <a:cxn ang="0">
                      <a:pos x="278" y="87"/>
                    </a:cxn>
                    <a:cxn ang="0">
                      <a:pos x="291" y="53"/>
                    </a:cxn>
                    <a:cxn ang="0">
                      <a:pos x="304" y="116"/>
                    </a:cxn>
                    <a:cxn ang="0">
                      <a:pos x="326" y="124"/>
                    </a:cxn>
                    <a:cxn ang="0">
                      <a:pos x="341" y="198"/>
                    </a:cxn>
                    <a:cxn ang="0">
                      <a:pos x="371" y="186"/>
                    </a:cxn>
                    <a:cxn ang="0">
                      <a:pos x="377" y="139"/>
                    </a:cxn>
                    <a:cxn ang="0">
                      <a:pos x="241" y="0"/>
                    </a:cxn>
                    <a:cxn ang="0">
                      <a:pos x="103" y="24"/>
                    </a:cxn>
                    <a:cxn ang="0">
                      <a:pos x="66" y="87"/>
                    </a:cxn>
                    <a:cxn ang="0">
                      <a:pos x="96" y="232"/>
                    </a:cxn>
                    <a:cxn ang="0">
                      <a:pos x="48" y="360"/>
                    </a:cxn>
                    <a:cxn ang="0">
                      <a:pos x="2" y="435"/>
                    </a:cxn>
                    <a:cxn ang="0">
                      <a:pos x="85" y="499"/>
                    </a:cxn>
                    <a:cxn ang="0">
                      <a:pos x="93" y="505"/>
                    </a:cxn>
                    <a:cxn ang="0">
                      <a:pos x="220" y="524"/>
                    </a:cxn>
                    <a:cxn ang="0">
                      <a:pos x="233" y="529"/>
                    </a:cxn>
                    <a:cxn ang="0">
                      <a:pos x="305" y="397"/>
                    </a:cxn>
                    <a:cxn ang="0">
                      <a:pos x="369" y="343"/>
                    </a:cxn>
                    <a:cxn ang="0">
                      <a:pos x="377" y="318"/>
                    </a:cxn>
                    <a:cxn ang="0">
                      <a:pos x="365" y="225"/>
                    </a:cxn>
                    <a:cxn ang="0">
                      <a:pos x="374" y="314"/>
                    </a:cxn>
                    <a:cxn ang="0">
                      <a:pos x="373" y="317"/>
                    </a:cxn>
                    <a:cxn ang="0">
                      <a:pos x="373" y="318"/>
                    </a:cxn>
                    <a:cxn ang="0">
                      <a:pos x="314" y="394"/>
                    </a:cxn>
                    <a:cxn ang="0">
                      <a:pos x="230" y="526"/>
                    </a:cxn>
                    <a:cxn ang="0">
                      <a:pos x="192" y="511"/>
                    </a:cxn>
                    <a:cxn ang="0">
                      <a:pos x="92" y="503"/>
                    </a:cxn>
                    <a:cxn ang="0">
                      <a:pos x="29" y="448"/>
                    </a:cxn>
                    <a:cxn ang="0">
                      <a:pos x="4" y="434"/>
                    </a:cxn>
                    <a:cxn ang="0">
                      <a:pos x="70" y="339"/>
                    </a:cxn>
                    <a:cxn ang="0">
                      <a:pos x="100" y="232"/>
                    </a:cxn>
                    <a:cxn ang="0">
                      <a:pos x="70" y="88"/>
                    </a:cxn>
                    <a:cxn ang="0">
                      <a:pos x="105" y="27"/>
                    </a:cxn>
                    <a:cxn ang="0">
                      <a:pos x="307" y="16"/>
                    </a:cxn>
                    <a:cxn ang="0">
                      <a:pos x="373" y="139"/>
                    </a:cxn>
                    <a:cxn ang="0">
                      <a:pos x="367" y="184"/>
                    </a:cxn>
                    <a:cxn ang="0">
                      <a:pos x="356" y="196"/>
                    </a:cxn>
                    <a:cxn ang="0">
                      <a:pos x="334" y="174"/>
                    </a:cxn>
                    <a:cxn ang="0">
                      <a:pos x="325" y="122"/>
                    </a:cxn>
                    <a:cxn ang="0">
                      <a:pos x="307" y="113"/>
                    </a:cxn>
                    <a:cxn ang="0">
                      <a:pos x="289" y="53"/>
                    </a:cxn>
                    <a:cxn ang="0">
                      <a:pos x="274" y="85"/>
                    </a:cxn>
                    <a:cxn ang="0">
                      <a:pos x="248" y="86"/>
                    </a:cxn>
                    <a:cxn ang="0">
                      <a:pos x="203" y="27"/>
                    </a:cxn>
                    <a:cxn ang="0">
                      <a:pos x="225" y="58"/>
                    </a:cxn>
                    <a:cxn ang="0">
                      <a:pos x="248" y="112"/>
                    </a:cxn>
                    <a:cxn ang="0">
                      <a:pos x="230" y="109"/>
                    </a:cxn>
                    <a:cxn ang="0">
                      <a:pos x="188" y="75"/>
                    </a:cxn>
                    <a:cxn ang="0">
                      <a:pos x="289" y="251"/>
                    </a:cxn>
                  </a:cxnLst>
                  <a:rect l="0" t="0" r="r" b="b"/>
                  <a:pathLst>
                    <a:path w="383" h="529">
                      <a:moveTo>
                        <a:pt x="289" y="251"/>
                      </a:moveTo>
                      <a:cubicBezTo>
                        <a:pt x="281" y="190"/>
                        <a:pt x="257" y="145"/>
                        <a:pt x="234" y="115"/>
                      </a:cubicBezTo>
                      <a:cubicBezTo>
                        <a:pt x="211" y="86"/>
                        <a:pt x="190" y="72"/>
                        <a:pt x="190" y="71"/>
                      </a:cubicBezTo>
                      <a:cubicBezTo>
                        <a:pt x="188" y="75"/>
                        <a:pt x="188" y="75"/>
                        <a:pt x="188" y="75"/>
                      </a:cubicBezTo>
                      <a:cubicBezTo>
                        <a:pt x="200" y="84"/>
                        <a:pt x="210" y="94"/>
                        <a:pt x="217" y="102"/>
                      </a:cubicBezTo>
                      <a:cubicBezTo>
                        <a:pt x="221" y="106"/>
                        <a:pt x="224" y="109"/>
                        <a:pt x="227" y="112"/>
                      </a:cubicBezTo>
                      <a:cubicBezTo>
                        <a:pt x="230" y="115"/>
                        <a:pt x="233" y="117"/>
                        <a:pt x="235" y="118"/>
                      </a:cubicBezTo>
                      <a:cubicBezTo>
                        <a:pt x="238" y="119"/>
                        <a:pt x="240" y="120"/>
                        <a:pt x="242" y="120"/>
                      </a:cubicBezTo>
                      <a:cubicBezTo>
                        <a:pt x="246" y="120"/>
                        <a:pt x="249" y="118"/>
                        <a:pt x="251" y="115"/>
                      </a:cubicBezTo>
                      <a:cubicBezTo>
                        <a:pt x="253" y="112"/>
                        <a:pt x="254" y="108"/>
                        <a:pt x="254" y="103"/>
                      </a:cubicBezTo>
                      <a:cubicBezTo>
                        <a:pt x="254" y="100"/>
                        <a:pt x="254" y="97"/>
                        <a:pt x="252" y="93"/>
                      </a:cubicBezTo>
                      <a:cubicBezTo>
                        <a:pt x="247" y="80"/>
                        <a:pt x="235" y="64"/>
                        <a:pt x="224" y="50"/>
                      </a:cubicBezTo>
                      <a:cubicBezTo>
                        <a:pt x="213" y="37"/>
                        <a:pt x="203" y="27"/>
                        <a:pt x="203" y="27"/>
                      </a:cubicBezTo>
                      <a:cubicBezTo>
                        <a:pt x="200" y="30"/>
                        <a:pt x="200" y="30"/>
                        <a:pt x="200" y="30"/>
                      </a:cubicBezTo>
                      <a:cubicBezTo>
                        <a:pt x="206" y="36"/>
                        <a:pt x="218" y="50"/>
                        <a:pt x="228" y="63"/>
                      </a:cubicBezTo>
                      <a:cubicBezTo>
                        <a:pt x="233" y="69"/>
                        <a:pt x="238" y="75"/>
                        <a:pt x="241" y="80"/>
                      </a:cubicBezTo>
                      <a:cubicBezTo>
                        <a:pt x="245" y="84"/>
                        <a:pt x="247" y="87"/>
                        <a:pt x="247" y="87"/>
                      </a:cubicBezTo>
                      <a:cubicBezTo>
                        <a:pt x="247" y="87"/>
                        <a:pt x="247" y="87"/>
                        <a:pt x="247" y="87"/>
                      </a:cubicBezTo>
                      <a:cubicBezTo>
                        <a:pt x="247" y="87"/>
                        <a:pt x="247" y="87"/>
                        <a:pt x="247" y="87"/>
                      </a:cubicBezTo>
                      <a:cubicBezTo>
                        <a:pt x="253" y="92"/>
                        <a:pt x="258" y="93"/>
                        <a:pt x="263" y="93"/>
                      </a:cubicBezTo>
                      <a:cubicBezTo>
                        <a:pt x="269" y="93"/>
                        <a:pt x="274" y="91"/>
                        <a:pt x="278" y="87"/>
                      </a:cubicBezTo>
                      <a:cubicBezTo>
                        <a:pt x="283" y="81"/>
                        <a:pt x="287" y="73"/>
                        <a:pt x="289" y="66"/>
                      </a:cubicBezTo>
                      <a:cubicBezTo>
                        <a:pt x="292" y="59"/>
                        <a:pt x="293" y="53"/>
                        <a:pt x="293" y="53"/>
                      </a:cubicBezTo>
                      <a:cubicBezTo>
                        <a:pt x="291" y="53"/>
                        <a:pt x="291" y="53"/>
                        <a:pt x="291" y="53"/>
                      </a:cubicBezTo>
                      <a:cubicBezTo>
                        <a:pt x="289" y="53"/>
                        <a:pt x="289" y="53"/>
                        <a:pt x="289" y="53"/>
                      </a:cubicBezTo>
                      <a:cubicBezTo>
                        <a:pt x="289" y="55"/>
                        <a:pt x="289" y="58"/>
                        <a:pt x="289" y="60"/>
                      </a:cubicBezTo>
                      <a:cubicBezTo>
                        <a:pt x="289" y="91"/>
                        <a:pt x="296" y="107"/>
                        <a:pt x="304" y="116"/>
                      </a:cubicBezTo>
                      <a:cubicBezTo>
                        <a:pt x="312" y="125"/>
                        <a:pt x="321" y="126"/>
                        <a:pt x="324" y="126"/>
                      </a:cubicBezTo>
                      <a:cubicBezTo>
                        <a:pt x="325" y="126"/>
                        <a:pt x="326" y="126"/>
                        <a:pt x="326" y="126"/>
                      </a:cubicBezTo>
                      <a:cubicBezTo>
                        <a:pt x="326" y="124"/>
                        <a:pt x="326" y="124"/>
                        <a:pt x="326" y="124"/>
                      </a:cubicBezTo>
                      <a:cubicBezTo>
                        <a:pt x="324" y="124"/>
                        <a:pt x="324" y="124"/>
                        <a:pt x="324" y="124"/>
                      </a:cubicBezTo>
                      <a:cubicBezTo>
                        <a:pt x="325" y="155"/>
                        <a:pt x="329" y="174"/>
                        <a:pt x="334" y="186"/>
                      </a:cubicBezTo>
                      <a:cubicBezTo>
                        <a:pt x="336" y="192"/>
                        <a:pt x="338" y="196"/>
                        <a:pt x="341" y="198"/>
                      </a:cubicBezTo>
                      <a:cubicBezTo>
                        <a:pt x="344" y="201"/>
                        <a:pt x="347" y="202"/>
                        <a:pt x="350" y="202"/>
                      </a:cubicBezTo>
                      <a:cubicBezTo>
                        <a:pt x="353" y="202"/>
                        <a:pt x="356" y="201"/>
                        <a:pt x="358" y="199"/>
                      </a:cubicBezTo>
                      <a:cubicBezTo>
                        <a:pt x="365" y="195"/>
                        <a:pt x="371" y="186"/>
                        <a:pt x="371" y="186"/>
                      </a:cubicBezTo>
                      <a:cubicBezTo>
                        <a:pt x="371" y="185"/>
                        <a:pt x="371" y="185"/>
                        <a:pt x="371" y="185"/>
                      </a:cubicBezTo>
                      <a:cubicBezTo>
                        <a:pt x="371" y="185"/>
                        <a:pt x="371" y="185"/>
                        <a:pt x="371" y="185"/>
                      </a:cubicBezTo>
                      <a:cubicBezTo>
                        <a:pt x="375" y="168"/>
                        <a:pt x="377" y="153"/>
                        <a:pt x="377" y="139"/>
                      </a:cubicBezTo>
                      <a:cubicBezTo>
                        <a:pt x="377" y="95"/>
                        <a:pt x="360" y="64"/>
                        <a:pt x="343" y="43"/>
                      </a:cubicBezTo>
                      <a:cubicBezTo>
                        <a:pt x="326" y="22"/>
                        <a:pt x="309" y="12"/>
                        <a:pt x="309" y="12"/>
                      </a:cubicBezTo>
                      <a:cubicBezTo>
                        <a:pt x="293" y="3"/>
                        <a:pt x="268" y="0"/>
                        <a:pt x="241" y="0"/>
                      </a:cubicBezTo>
                      <a:cubicBezTo>
                        <a:pt x="213" y="0"/>
                        <a:pt x="182" y="4"/>
                        <a:pt x="156" y="8"/>
                      </a:cubicBezTo>
                      <a:cubicBezTo>
                        <a:pt x="143" y="11"/>
                        <a:pt x="132" y="13"/>
                        <a:pt x="123" y="16"/>
                      </a:cubicBezTo>
                      <a:cubicBezTo>
                        <a:pt x="114" y="19"/>
                        <a:pt x="107" y="21"/>
                        <a:pt x="103" y="24"/>
                      </a:cubicBezTo>
                      <a:cubicBezTo>
                        <a:pt x="93" y="31"/>
                        <a:pt x="84" y="47"/>
                        <a:pt x="77" y="61"/>
                      </a:cubicBezTo>
                      <a:cubicBezTo>
                        <a:pt x="71" y="74"/>
                        <a:pt x="67" y="87"/>
                        <a:pt x="67" y="87"/>
                      </a:cubicBezTo>
                      <a:cubicBezTo>
                        <a:pt x="66" y="87"/>
                        <a:pt x="66" y="87"/>
                        <a:pt x="66" y="87"/>
                      </a:cubicBezTo>
                      <a:cubicBezTo>
                        <a:pt x="96" y="233"/>
                        <a:pt x="96" y="233"/>
                        <a:pt x="96" y="233"/>
                      </a:cubicBezTo>
                      <a:cubicBezTo>
                        <a:pt x="98" y="232"/>
                        <a:pt x="98" y="232"/>
                        <a:pt x="98" y="232"/>
                      </a:cubicBezTo>
                      <a:cubicBezTo>
                        <a:pt x="96" y="232"/>
                        <a:pt x="96" y="232"/>
                        <a:pt x="96" y="232"/>
                      </a:cubicBezTo>
                      <a:cubicBezTo>
                        <a:pt x="97" y="242"/>
                        <a:pt x="98" y="251"/>
                        <a:pt x="98" y="259"/>
                      </a:cubicBezTo>
                      <a:cubicBezTo>
                        <a:pt x="98" y="302"/>
                        <a:pt x="79" y="324"/>
                        <a:pt x="67" y="336"/>
                      </a:cubicBezTo>
                      <a:cubicBezTo>
                        <a:pt x="62" y="341"/>
                        <a:pt x="55" y="350"/>
                        <a:pt x="48" y="360"/>
                      </a:cubicBezTo>
                      <a:cubicBezTo>
                        <a:pt x="27" y="389"/>
                        <a:pt x="1" y="432"/>
                        <a:pt x="1" y="432"/>
                      </a:cubicBezTo>
                      <a:cubicBezTo>
                        <a:pt x="0" y="434"/>
                        <a:pt x="0" y="434"/>
                        <a:pt x="0" y="434"/>
                      </a:cubicBezTo>
                      <a:cubicBezTo>
                        <a:pt x="2" y="435"/>
                        <a:pt x="2" y="435"/>
                        <a:pt x="2" y="435"/>
                      </a:cubicBezTo>
                      <a:cubicBezTo>
                        <a:pt x="8" y="438"/>
                        <a:pt x="17" y="444"/>
                        <a:pt x="27" y="451"/>
                      </a:cubicBezTo>
                      <a:cubicBezTo>
                        <a:pt x="42" y="462"/>
                        <a:pt x="57" y="475"/>
                        <a:pt x="70" y="486"/>
                      </a:cubicBezTo>
                      <a:cubicBezTo>
                        <a:pt x="76" y="491"/>
                        <a:pt x="81" y="496"/>
                        <a:pt x="85" y="499"/>
                      </a:cubicBezTo>
                      <a:cubicBezTo>
                        <a:pt x="89" y="503"/>
                        <a:pt x="91" y="505"/>
                        <a:pt x="91" y="505"/>
                      </a:cubicBezTo>
                      <a:cubicBezTo>
                        <a:pt x="92" y="506"/>
                        <a:pt x="92" y="506"/>
                        <a:pt x="92" y="506"/>
                      </a:cubicBezTo>
                      <a:cubicBezTo>
                        <a:pt x="93" y="505"/>
                        <a:pt x="93" y="505"/>
                        <a:pt x="93" y="505"/>
                      </a:cubicBezTo>
                      <a:cubicBezTo>
                        <a:pt x="99" y="503"/>
                        <a:pt x="107" y="502"/>
                        <a:pt x="117" y="502"/>
                      </a:cubicBezTo>
                      <a:cubicBezTo>
                        <a:pt x="139" y="502"/>
                        <a:pt x="168" y="508"/>
                        <a:pt x="191" y="515"/>
                      </a:cubicBezTo>
                      <a:cubicBezTo>
                        <a:pt x="202" y="518"/>
                        <a:pt x="212" y="522"/>
                        <a:pt x="220" y="524"/>
                      </a:cubicBezTo>
                      <a:cubicBezTo>
                        <a:pt x="223" y="525"/>
                        <a:pt x="226" y="527"/>
                        <a:pt x="228" y="527"/>
                      </a:cubicBezTo>
                      <a:cubicBezTo>
                        <a:pt x="230" y="528"/>
                        <a:pt x="231" y="528"/>
                        <a:pt x="231" y="528"/>
                      </a:cubicBezTo>
                      <a:cubicBezTo>
                        <a:pt x="233" y="529"/>
                        <a:pt x="233" y="529"/>
                        <a:pt x="233" y="529"/>
                      </a:cubicBezTo>
                      <a:cubicBezTo>
                        <a:pt x="307" y="396"/>
                        <a:pt x="307" y="396"/>
                        <a:pt x="307" y="396"/>
                      </a:cubicBezTo>
                      <a:cubicBezTo>
                        <a:pt x="306" y="395"/>
                        <a:pt x="306" y="395"/>
                        <a:pt x="306" y="395"/>
                      </a:cubicBezTo>
                      <a:cubicBezTo>
                        <a:pt x="305" y="397"/>
                        <a:pt x="305" y="397"/>
                        <a:pt x="305" y="397"/>
                      </a:cubicBezTo>
                      <a:cubicBezTo>
                        <a:pt x="308" y="397"/>
                        <a:pt x="311" y="398"/>
                        <a:pt x="314" y="398"/>
                      </a:cubicBezTo>
                      <a:cubicBezTo>
                        <a:pt x="325" y="398"/>
                        <a:pt x="335" y="393"/>
                        <a:pt x="343" y="385"/>
                      </a:cubicBezTo>
                      <a:cubicBezTo>
                        <a:pt x="355" y="374"/>
                        <a:pt x="363" y="357"/>
                        <a:pt x="369" y="343"/>
                      </a:cubicBezTo>
                      <a:cubicBezTo>
                        <a:pt x="374" y="329"/>
                        <a:pt x="377" y="318"/>
                        <a:pt x="377" y="318"/>
                      </a:cubicBezTo>
                      <a:cubicBezTo>
                        <a:pt x="375" y="318"/>
                        <a:pt x="375" y="318"/>
                        <a:pt x="375" y="318"/>
                      </a:cubicBezTo>
                      <a:cubicBezTo>
                        <a:pt x="377" y="318"/>
                        <a:pt x="377" y="318"/>
                        <a:pt x="377" y="318"/>
                      </a:cubicBezTo>
                      <a:cubicBezTo>
                        <a:pt x="377" y="318"/>
                        <a:pt x="383" y="304"/>
                        <a:pt x="383" y="281"/>
                      </a:cubicBezTo>
                      <a:cubicBezTo>
                        <a:pt x="383" y="265"/>
                        <a:pt x="380" y="245"/>
                        <a:pt x="369" y="223"/>
                      </a:cubicBezTo>
                      <a:cubicBezTo>
                        <a:pt x="365" y="225"/>
                        <a:pt x="365" y="225"/>
                        <a:pt x="365" y="225"/>
                      </a:cubicBezTo>
                      <a:cubicBezTo>
                        <a:pt x="376" y="246"/>
                        <a:pt x="379" y="266"/>
                        <a:pt x="379" y="281"/>
                      </a:cubicBezTo>
                      <a:cubicBezTo>
                        <a:pt x="379" y="292"/>
                        <a:pt x="377" y="301"/>
                        <a:pt x="376" y="307"/>
                      </a:cubicBezTo>
                      <a:cubicBezTo>
                        <a:pt x="375" y="310"/>
                        <a:pt x="375" y="313"/>
                        <a:pt x="374" y="314"/>
                      </a:cubicBezTo>
                      <a:cubicBezTo>
                        <a:pt x="374" y="315"/>
                        <a:pt x="373" y="316"/>
                        <a:pt x="373" y="316"/>
                      </a:cubicBezTo>
                      <a:cubicBezTo>
                        <a:pt x="373" y="317"/>
                        <a:pt x="373" y="317"/>
                        <a:pt x="373" y="317"/>
                      </a:cubicBezTo>
                      <a:cubicBezTo>
                        <a:pt x="373" y="317"/>
                        <a:pt x="373" y="317"/>
                        <a:pt x="373" y="317"/>
                      </a:cubicBezTo>
                      <a:cubicBezTo>
                        <a:pt x="373" y="317"/>
                        <a:pt x="373" y="317"/>
                        <a:pt x="373" y="317"/>
                      </a:cubicBezTo>
                      <a:cubicBezTo>
                        <a:pt x="373" y="317"/>
                        <a:pt x="373" y="317"/>
                        <a:pt x="373" y="317"/>
                      </a:cubicBezTo>
                      <a:cubicBezTo>
                        <a:pt x="373" y="317"/>
                        <a:pt x="373" y="317"/>
                        <a:pt x="373" y="318"/>
                      </a:cubicBezTo>
                      <a:cubicBezTo>
                        <a:pt x="372" y="322"/>
                        <a:pt x="367" y="341"/>
                        <a:pt x="357" y="359"/>
                      </a:cubicBezTo>
                      <a:cubicBezTo>
                        <a:pt x="352" y="368"/>
                        <a:pt x="346" y="377"/>
                        <a:pt x="339" y="383"/>
                      </a:cubicBezTo>
                      <a:cubicBezTo>
                        <a:pt x="332" y="390"/>
                        <a:pt x="323" y="394"/>
                        <a:pt x="314" y="394"/>
                      </a:cubicBezTo>
                      <a:cubicBezTo>
                        <a:pt x="311" y="394"/>
                        <a:pt x="309" y="393"/>
                        <a:pt x="306" y="393"/>
                      </a:cubicBezTo>
                      <a:cubicBezTo>
                        <a:pt x="305" y="393"/>
                        <a:pt x="305" y="393"/>
                        <a:pt x="305" y="393"/>
                      </a:cubicBezTo>
                      <a:cubicBezTo>
                        <a:pt x="230" y="526"/>
                        <a:pt x="230" y="526"/>
                        <a:pt x="230" y="526"/>
                      </a:cubicBezTo>
                      <a:cubicBezTo>
                        <a:pt x="232" y="527"/>
                        <a:pt x="232" y="527"/>
                        <a:pt x="232" y="527"/>
                      </a:cubicBezTo>
                      <a:cubicBezTo>
                        <a:pt x="232" y="525"/>
                        <a:pt x="232" y="525"/>
                        <a:pt x="232" y="525"/>
                      </a:cubicBezTo>
                      <a:cubicBezTo>
                        <a:pt x="232" y="525"/>
                        <a:pt x="215" y="518"/>
                        <a:pt x="192" y="511"/>
                      </a:cubicBezTo>
                      <a:cubicBezTo>
                        <a:pt x="169" y="505"/>
                        <a:pt x="140" y="498"/>
                        <a:pt x="117" y="498"/>
                      </a:cubicBezTo>
                      <a:cubicBezTo>
                        <a:pt x="107" y="498"/>
                        <a:pt x="98" y="499"/>
                        <a:pt x="91" y="502"/>
                      </a:cubicBezTo>
                      <a:cubicBezTo>
                        <a:pt x="92" y="503"/>
                        <a:pt x="92" y="503"/>
                        <a:pt x="92" y="503"/>
                      </a:cubicBezTo>
                      <a:cubicBezTo>
                        <a:pt x="93" y="502"/>
                        <a:pt x="93" y="502"/>
                        <a:pt x="93" y="502"/>
                      </a:cubicBezTo>
                      <a:cubicBezTo>
                        <a:pt x="93" y="502"/>
                        <a:pt x="78" y="488"/>
                        <a:pt x="59" y="471"/>
                      </a:cubicBezTo>
                      <a:cubicBezTo>
                        <a:pt x="50" y="463"/>
                        <a:pt x="39" y="455"/>
                        <a:pt x="29" y="448"/>
                      </a:cubicBezTo>
                      <a:cubicBezTo>
                        <a:pt x="20" y="441"/>
                        <a:pt x="11" y="435"/>
                        <a:pt x="3" y="431"/>
                      </a:cubicBezTo>
                      <a:cubicBezTo>
                        <a:pt x="2" y="433"/>
                        <a:pt x="2" y="433"/>
                        <a:pt x="2" y="433"/>
                      </a:cubicBezTo>
                      <a:cubicBezTo>
                        <a:pt x="4" y="434"/>
                        <a:pt x="4" y="434"/>
                        <a:pt x="4" y="434"/>
                      </a:cubicBezTo>
                      <a:cubicBezTo>
                        <a:pt x="4" y="434"/>
                        <a:pt x="5" y="433"/>
                        <a:pt x="6" y="431"/>
                      </a:cubicBezTo>
                      <a:cubicBezTo>
                        <a:pt x="11" y="424"/>
                        <a:pt x="23" y="405"/>
                        <a:pt x="35" y="386"/>
                      </a:cubicBezTo>
                      <a:cubicBezTo>
                        <a:pt x="48" y="367"/>
                        <a:pt x="62" y="347"/>
                        <a:pt x="70" y="339"/>
                      </a:cubicBezTo>
                      <a:cubicBezTo>
                        <a:pt x="82" y="326"/>
                        <a:pt x="102" y="303"/>
                        <a:pt x="102" y="259"/>
                      </a:cubicBezTo>
                      <a:cubicBezTo>
                        <a:pt x="102" y="251"/>
                        <a:pt x="101" y="242"/>
                        <a:pt x="100" y="232"/>
                      </a:cubicBezTo>
                      <a:cubicBezTo>
                        <a:pt x="100" y="232"/>
                        <a:pt x="100" y="232"/>
                        <a:pt x="100" y="232"/>
                      </a:cubicBezTo>
                      <a:cubicBezTo>
                        <a:pt x="70" y="87"/>
                        <a:pt x="70" y="87"/>
                        <a:pt x="70" y="87"/>
                      </a:cubicBezTo>
                      <a:cubicBezTo>
                        <a:pt x="69" y="87"/>
                        <a:pt x="69" y="87"/>
                        <a:pt x="69" y="87"/>
                      </a:cubicBezTo>
                      <a:cubicBezTo>
                        <a:pt x="70" y="88"/>
                        <a:pt x="70" y="88"/>
                        <a:pt x="70" y="88"/>
                      </a:cubicBezTo>
                      <a:cubicBezTo>
                        <a:pt x="70" y="88"/>
                        <a:pt x="71" y="87"/>
                        <a:pt x="71" y="86"/>
                      </a:cubicBezTo>
                      <a:cubicBezTo>
                        <a:pt x="73" y="81"/>
                        <a:pt x="77" y="69"/>
                        <a:pt x="83" y="57"/>
                      </a:cubicBezTo>
                      <a:cubicBezTo>
                        <a:pt x="89" y="45"/>
                        <a:pt x="97" y="33"/>
                        <a:pt x="105" y="27"/>
                      </a:cubicBezTo>
                      <a:cubicBezTo>
                        <a:pt x="108" y="25"/>
                        <a:pt x="115" y="22"/>
                        <a:pt x="124" y="20"/>
                      </a:cubicBezTo>
                      <a:cubicBezTo>
                        <a:pt x="151" y="12"/>
                        <a:pt x="199" y="4"/>
                        <a:pt x="241" y="4"/>
                      </a:cubicBezTo>
                      <a:cubicBezTo>
                        <a:pt x="268" y="4"/>
                        <a:pt x="292" y="8"/>
                        <a:pt x="307" y="16"/>
                      </a:cubicBezTo>
                      <a:cubicBezTo>
                        <a:pt x="307" y="16"/>
                        <a:pt x="307" y="16"/>
                        <a:pt x="307" y="16"/>
                      </a:cubicBezTo>
                      <a:cubicBezTo>
                        <a:pt x="309" y="17"/>
                        <a:pt x="325" y="27"/>
                        <a:pt x="341" y="47"/>
                      </a:cubicBezTo>
                      <a:cubicBezTo>
                        <a:pt x="357" y="68"/>
                        <a:pt x="373" y="98"/>
                        <a:pt x="373" y="139"/>
                      </a:cubicBezTo>
                      <a:cubicBezTo>
                        <a:pt x="373" y="152"/>
                        <a:pt x="371" y="168"/>
                        <a:pt x="367" y="184"/>
                      </a:cubicBezTo>
                      <a:cubicBezTo>
                        <a:pt x="369" y="185"/>
                        <a:pt x="369" y="185"/>
                        <a:pt x="369" y="185"/>
                      </a:cubicBezTo>
                      <a:cubicBezTo>
                        <a:pt x="367" y="184"/>
                        <a:pt x="367" y="184"/>
                        <a:pt x="367" y="184"/>
                      </a:cubicBezTo>
                      <a:cubicBezTo>
                        <a:pt x="367" y="184"/>
                        <a:pt x="367" y="184"/>
                        <a:pt x="367" y="184"/>
                      </a:cubicBezTo>
                      <a:cubicBezTo>
                        <a:pt x="367" y="185"/>
                        <a:pt x="364" y="188"/>
                        <a:pt x="361" y="192"/>
                      </a:cubicBezTo>
                      <a:cubicBezTo>
                        <a:pt x="359" y="194"/>
                        <a:pt x="358" y="195"/>
                        <a:pt x="356" y="196"/>
                      </a:cubicBezTo>
                      <a:cubicBezTo>
                        <a:pt x="354" y="198"/>
                        <a:pt x="352" y="198"/>
                        <a:pt x="350" y="198"/>
                      </a:cubicBezTo>
                      <a:cubicBezTo>
                        <a:pt x="348" y="198"/>
                        <a:pt x="346" y="198"/>
                        <a:pt x="344" y="195"/>
                      </a:cubicBezTo>
                      <a:cubicBezTo>
                        <a:pt x="341" y="192"/>
                        <a:pt x="337" y="186"/>
                        <a:pt x="334" y="174"/>
                      </a:cubicBezTo>
                      <a:cubicBezTo>
                        <a:pt x="331" y="163"/>
                        <a:pt x="329" y="147"/>
                        <a:pt x="328" y="124"/>
                      </a:cubicBezTo>
                      <a:cubicBezTo>
                        <a:pt x="327" y="122"/>
                        <a:pt x="327" y="122"/>
                        <a:pt x="327" y="122"/>
                      </a:cubicBezTo>
                      <a:cubicBezTo>
                        <a:pt x="325" y="122"/>
                        <a:pt x="325" y="122"/>
                        <a:pt x="325" y="122"/>
                      </a:cubicBezTo>
                      <a:cubicBezTo>
                        <a:pt x="325" y="122"/>
                        <a:pt x="325" y="122"/>
                        <a:pt x="325" y="122"/>
                      </a:cubicBezTo>
                      <a:cubicBezTo>
                        <a:pt x="325" y="122"/>
                        <a:pt x="325" y="122"/>
                        <a:pt x="324" y="122"/>
                      </a:cubicBezTo>
                      <a:cubicBezTo>
                        <a:pt x="322" y="122"/>
                        <a:pt x="314" y="121"/>
                        <a:pt x="307" y="113"/>
                      </a:cubicBezTo>
                      <a:cubicBezTo>
                        <a:pt x="300" y="105"/>
                        <a:pt x="293" y="90"/>
                        <a:pt x="293" y="60"/>
                      </a:cubicBezTo>
                      <a:cubicBezTo>
                        <a:pt x="293" y="58"/>
                        <a:pt x="293" y="55"/>
                        <a:pt x="293" y="53"/>
                      </a:cubicBezTo>
                      <a:cubicBezTo>
                        <a:pt x="289" y="53"/>
                        <a:pt x="289" y="53"/>
                        <a:pt x="289" y="53"/>
                      </a:cubicBezTo>
                      <a:cubicBezTo>
                        <a:pt x="289" y="53"/>
                        <a:pt x="289" y="53"/>
                        <a:pt x="289" y="53"/>
                      </a:cubicBezTo>
                      <a:cubicBezTo>
                        <a:pt x="289" y="55"/>
                        <a:pt x="286" y="64"/>
                        <a:pt x="282" y="73"/>
                      </a:cubicBezTo>
                      <a:cubicBezTo>
                        <a:pt x="280" y="77"/>
                        <a:pt x="277" y="82"/>
                        <a:pt x="274" y="85"/>
                      </a:cubicBezTo>
                      <a:cubicBezTo>
                        <a:pt x="271" y="88"/>
                        <a:pt x="267" y="89"/>
                        <a:pt x="263" y="89"/>
                      </a:cubicBezTo>
                      <a:cubicBezTo>
                        <a:pt x="259" y="89"/>
                        <a:pt x="255" y="88"/>
                        <a:pt x="250" y="84"/>
                      </a:cubicBezTo>
                      <a:cubicBezTo>
                        <a:pt x="248" y="86"/>
                        <a:pt x="248" y="86"/>
                        <a:pt x="248" y="86"/>
                      </a:cubicBezTo>
                      <a:cubicBezTo>
                        <a:pt x="250" y="84"/>
                        <a:pt x="250" y="84"/>
                        <a:pt x="250" y="84"/>
                      </a:cubicBezTo>
                      <a:cubicBezTo>
                        <a:pt x="250" y="84"/>
                        <a:pt x="241" y="73"/>
                        <a:pt x="231" y="60"/>
                      </a:cubicBezTo>
                      <a:cubicBezTo>
                        <a:pt x="221" y="47"/>
                        <a:pt x="209" y="33"/>
                        <a:pt x="203" y="27"/>
                      </a:cubicBezTo>
                      <a:cubicBezTo>
                        <a:pt x="200" y="30"/>
                        <a:pt x="200" y="30"/>
                        <a:pt x="200" y="30"/>
                      </a:cubicBezTo>
                      <a:cubicBezTo>
                        <a:pt x="200" y="30"/>
                        <a:pt x="201" y="30"/>
                        <a:pt x="202" y="31"/>
                      </a:cubicBezTo>
                      <a:cubicBezTo>
                        <a:pt x="206" y="35"/>
                        <a:pt x="215" y="46"/>
                        <a:pt x="225" y="58"/>
                      </a:cubicBezTo>
                      <a:cubicBezTo>
                        <a:pt x="235" y="70"/>
                        <a:pt x="245" y="84"/>
                        <a:pt x="249" y="95"/>
                      </a:cubicBezTo>
                      <a:cubicBezTo>
                        <a:pt x="250" y="98"/>
                        <a:pt x="250" y="101"/>
                        <a:pt x="250" y="103"/>
                      </a:cubicBezTo>
                      <a:cubicBezTo>
                        <a:pt x="250" y="107"/>
                        <a:pt x="249" y="110"/>
                        <a:pt x="248" y="112"/>
                      </a:cubicBezTo>
                      <a:cubicBezTo>
                        <a:pt x="246" y="115"/>
                        <a:pt x="244" y="116"/>
                        <a:pt x="242" y="116"/>
                      </a:cubicBezTo>
                      <a:cubicBezTo>
                        <a:pt x="240" y="116"/>
                        <a:pt x="239" y="115"/>
                        <a:pt x="237" y="115"/>
                      </a:cubicBezTo>
                      <a:cubicBezTo>
                        <a:pt x="235" y="114"/>
                        <a:pt x="232" y="112"/>
                        <a:pt x="230" y="109"/>
                      </a:cubicBezTo>
                      <a:cubicBezTo>
                        <a:pt x="221" y="101"/>
                        <a:pt x="209" y="86"/>
                        <a:pt x="190" y="72"/>
                      </a:cubicBezTo>
                      <a:cubicBezTo>
                        <a:pt x="189" y="73"/>
                        <a:pt x="189" y="73"/>
                        <a:pt x="189" y="73"/>
                      </a:cubicBezTo>
                      <a:cubicBezTo>
                        <a:pt x="188" y="75"/>
                        <a:pt x="188" y="75"/>
                        <a:pt x="188" y="75"/>
                      </a:cubicBezTo>
                      <a:cubicBezTo>
                        <a:pt x="188" y="75"/>
                        <a:pt x="188" y="75"/>
                        <a:pt x="188" y="75"/>
                      </a:cubicBezTo>
                      <a:cubicBezTo>
                        <a:pt x="193" y="78"/>
                        <a:pt x="270" y="134"/>
                        <a:pt x="285" y="252"/>
                      </a:cubicBezTo>
                      <a:cubicBezTo>
                        <a:pt x="289" y="251"/>
                        <a:pt x="289" y="251"/>
                        <a:pt x="289" y="251"/>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8" name="Freeform 407"/>
                <p:cNvSpPr>
                  <a:spLocks/>
                </p:cNvSpPr>
                <p:nvPr/>
              </p:nvSpPr>
              <p:spPr bwMode="gray">
                <a:xfrm>
                  <a:off x="4684" y="3103"/>
                  <a:ext cx="119" cy="132"/>
                </a:xfrm>
                <a:custGeom>
                  <a:avLst/>
                  <a:gdLst/>
                  <a:ahLst/>
                  <a:cxnLst>
                    <a:cxn ang="0">
                      <a:pos x="144" y="0"/>
                    </a:cxn>
                    <a:cxn ang="0">
                      <a:pos x="283" y="23"/>
                    </a:cxn>
                    <a:cxn ang="0">
                      <a:pos x="282" y="49"/>
                    </a:cxn>
                    <a:cxn ang="0">
                      <a:pos x="231" y="154"/>
                    </a:cxn>
                    <a:cxn ang="0">
                      <a:pos x="171" y="323"/>
                    </a:cxn>
                    <a:cxn ang="0">
                      <a:pos x="17" y="299"/>
                    </a:cxn>
                    <a:cxn ang="0">
                      <a:pos x="0" y="258"/>
                    </a:cxn>
                    <a:cxn ang="0">
                      <a:pos x="144" y="0"/>
                    </a:cxn>
                  </a:cxnLst>
                  <a:rect l="0" t="0" r="r" b="b"/>
                  <a:pathLst>
                    <a:path w="294" h="323">
                      <a:moveTo>
                        <a:pt x="144" y="0"/>
                      </a:moveTo>
                      <a:cubicBezTo>
                        <a:pt x="144" y="0"/>
                        <a:pt x="271" y="3"/>
                        <a:pt x="283" y="23"/>
                      </a:cubicBezTo>
                      <a:cubicBezTo>
                        <a:pt x="283" y="23"/>
                        <a:pt x="294" y="38"/>
                        <a:pt x="282" y="49"/>
                      </a:cubicBezTo>
                      <a:cubicBezTo>
                        <a:pt x="282" y="49"/>
                        <a:pt x="238" y="142"/>
                        <a:pt x="231" y="154"/>
                      </a:cubicBezTo>
                      <a:cubicBezTo>
                        <a:pt x="224" y="165"/>
                        <a:pt x="208" y="251"/>
                        <a:pt x="171" y="323"/>
                      </a:cubicBezTo>
                      <a:cubicBezTo>
                        <a:pt x="171" y="323"/>
                        <a:pt x="36" y="320"/>
                        <a:pt x="17" y="299"/>
                      </a:cubicBezTo>
                      <a:cubicBezTo>
                        <a:pt x="0" y="258"/>
                        <a:pt x="0" y="258"/>
                        <a:pt x="0" y="258"/>
                      </a:cubicBezTo>
                      <a:lnTo>
                        <a:pt x="144"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9" name="Freeform 408"/>
                <p:cNvSpPr>
                  <a:spLocks/>
                </p:cNvSpPr>
                <p:nvPr/>
              </p:nvSpPr>
              <p:spPr bwMode="gray">
                <a:xfrm>
                  <a:off x="4637" y="3073"/>
                  <a:ext cx="107" cy="148"/>
                </a:xfrm>
                <a:custGeom>
                  <a:avLst/>
                  <a:gdLst/>
                  <a:ahLst/>
                  <a:cxnLst>
                    <a:cxn ang="0">
                      <a:pos x="163" y="0"/>
                    </a:cxn>
                    <a:cxn ang="0">
                      <a:pos x="260" y="75"/>
                    </a:cxn>
                    <a:cxn ang="0">
                      <a:pos x="264" y="212"/>
                    </a:cxn>
                    <a:cxn ang="0">
                      <a:pos x="108" y="364"/>
                    </a:cxn>
                    <a:cxn ang="0">
                      <a:pos x="0" y="272"/>
                    </a:cxn>
                    <a:cxn ang="0">
                      <a:pos x="163" y="0"/>
                    </a:cxn>
                  </a:cxnLst>
                  <a:rect l="0" t="0" r="r" b="b"/>
                  <a:pathLst>
                    <a:path w="265" h="364">
                      <a:moveTo>
                        <a:pt x="163" y="0"/>
                      </a:moveTo>
                      <a:cubicBezTo>
                        <a:pt x="163" y="0"/>
                        <a:pt x="253" y="50"/>
                        <a:pt x="260" y="75"/>
                      </a:cubicBezTo>
                      <a:cubicBezTo>
                        <a:pt x="260" y="75"/>
                        <a:pt x="265" y="199"/>
                        <a:pt x="264" y="212"/>
                      </a:cubicBezTo>
                      <a:cubicBezTo>
                        <a:pt x="263" y="225"/>
                        <a:pt x="160" y="351"/>
                        <a:pt x="108" y="364"/>
                      </a:cubicBezTo>
                      <a:cubicBezTo>
                        <a:pt x="108" y="364"/>
                        <a:pt x="5" y="288"/>
                        <a:pt x="0" y="272"/>
                      </a:cubicBezTo>
                      <a:cubicBezTo>
                        <a:pt x="0" y="272"/>
                        <a:pt x="143" y="46"/>
                        <a:pt x="163"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0" name="Freeform 409"/>
                <p:cNvSpPr>
                  <a:spLocks/>
                </p:cNvSpPr>
                <p:nvPr/>
              </p:nvSpPr>
              <p:spPr bwMode="gray">
                <a:xfrm>
                  <a:off x="4742" y="3162"/>
                  <a:ext cx="21" cy="21"/>
                </a:xfrm>
                <a:custGeom>
                  <a:avLst/>
                  <a:gdLst/>
                  <a:ahLst/>
                  <a:cxnLst>
                    <a:cxn ang="0">
                      <a:pos x="3" y="33"/>
                    </a:cxn>
                    <a:cxn ang="0">
                      <a:pos x="19" y="4"/>
                    </a:cxn>
                    <a:cxn ang="0">
                      <a:pos x="48" y="19"/>
                    </a:cxn>
                    <a:cxn ang="0">
                      <a:pos x="33" y="48"/>
                    </a:cxn>
                    <a:cxn ang="0">
                      <a:pos x="3" y="33"/>
                    </a:cxn>
                  </a:cxnLst>
                  <a:rect l="0" t="0" r="r" b="b"/>
                  <a:pathLst>
                    <a:path w="52" h="52">
                      <a:moveTo>
                        <a:pt x="3" y="33"/>
                      </a:moveTo>
                      <a:cubicBezTo>
                        <a:pt x="0" y="20"/>
                        <a:pt x="6" y="7"/>
                        <a:pt x="19" y="4"/>
                      </a:cubicBezTo>
                      <a:cubicBezTo>
                        <a:pt x="31" y="0"/>
                        <a:pt x="44" y="6"/>
                        <a:pt x="48" y="19"/>
                      </a:cubicBezTo>
                      <a:cubicBezTo>
                        <a:pt x="52" y="31"/>
                        <a:pt x="45" y="44"/>
                        <a:pt x="33" y="48"/>
                      </a:cubicBezTo>
                      <a:cubicBezTo>
                        <a:pt x="20" y="52"/>
                        <a:pt x="7" y="45"/>
                        <a:pt x="3"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1" name="Freeform 410"/>
                <p:cNvSpPr>
                  <a:spLocks/>
                </p:cNvSpPr>
                <p:nvPr/>
              </p:nvSpPr>
              <p:spPr bwMode="gray">
                <a:xfrm>
                  <a:off x="4700" y="3150"/>
                  <a:ext cx="26" cy="26"/>
                </a:xfrm>
                <a:custGeom>
                  <a:avLst/>
                  <a:gdLst/>
                  <a:ahLst/>
                  <a:cxnLst>
                    <a:cxn ang="0">
                      <a:pos x="5" y="41"/>
                    </a:cxn>
                    <a:cxn ang="0">
                      <a:pos x="23" y="5"/>
                    </a:cxn>
                    <a:cxn ang="0">
                      <a:pos x="59" y="24"/>
                    </a:cxn>
                    <a:cxn ang="0">
                      <a:pos x="40" y="59"/>
                    </a:cxn>
                    <a:cxn ang="0">
                      <a:pos x="5" y="41"/>
                    </a:cxn>
                  </a:cxnLst>
                  <a:rect l="0" t="0" r="r" b="b"/>
                  <a:pathLst>
                    <a:path w="64" h="64">
                      <a:moveTo>
                        <a:pt x="5" y="41"/>
                      </a:moveTo>
                      <a:cubicBezTo>
                        <a:pt x="0" y="26"/>
                        <a:pt x="8" y="10"/>
                        <a:pt x="23" y="5"/>
                      </a:cubicBezTo>
                      <a:cubicBezTo>
                        <a:pt x="38" y="0"/>
                        <a:pt x="54" y="9"/>
                        <a:pt x="59" y="24"/>
                      </a:cubicBezTo>
                      <a:cubicBezTo>
                        <a:pt x="64" y="39"/>
                        <a:pt x="55" y="55"/>
                        <a:pt x="40" y="59"/>
                      </a:cubicBezTo>
                      <a:cubicBezTo>
                        <a:pt x="25" y="64"/>
                        <a:pt x="9" y="56"/>
                        <a:pt x="5" y="41"/>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2" name="Freeform 411"/>
                <p:cNvSpPr>
                  <a:spLocks/>
                </p:cNvSpPr>
                <p:nvPr/>
              </p:nvSpPr>
              <p:spPr bwMode="gray">
                <a:xfrm>
                  <a:off x="4652" y="3134"/>
                  <a:ext cx="93" cy="210"/>
                </a:xfrm>
                <a:custGeom>
                  <a:avLst/>
                  <a:gdLst/>
                  <a:ahLst/>
                  <a:cxnLst>
                    <a:cxn ang="0">
                      <a:pos x="225" y="0"/>
                    </a:cxn>
                    <a:cxn ang="0">
                      <a:pos x="226" y="64"/>
                    </a:cxn>
                    <a:cxn ang="0">
                      <a:pos x="87" y="210"/>
                    </a:cxn>
                    <a:cxn ang="0">
                      <a:pos x="4" y="506"/>
                    </a:cxn>
                    <a:cxn ang="0">
                      <a:pos x="0" y="516"/>
                    </a:cxn>
                    <a:cxn ang="0">
                      <a:pos x="70" y="216"/>
                    </a:cxn>
                    <a:cxn ang="0">
                      <a:pos x="219" y="63"/>
                    </a:cxn>
                    <a:cxn ang="0">
                      <a:pos x="225" y="0"/>
                    </a:cxn>
                  </a:cxnLst>
                  <a:rect l="0" t="0" r="r" b="b"/>
                  <a:pathLst>
                    <a:path w="227" h="516">
                      <a:moveTo>
                        <a:pt x="225" y="0"/>
                      </a:moveTo>
                      <a:cubicBezTo>
                        <a:pt x="225" y="0"/>
                        <a:pt x="227" y="62"/>
                        <a:pt x="226" y="64"/>
                      </a:cubicBezTo>
                      <a:cubicBezTo>
                        <a:pt x="225" y="66"/>
                        <a:pt x="145" y="182"/>
                        <a:pt x="87" y="210"/>
                      </a:cubicBezTo>
                      <a:cubicBezTo>
                        <a:pt x="87" y="210"/>
                        <a:pt x="89" y="415"/>
                        <a:pt x="4" y="506"/>
                      </a:cubicBezTo>
                      <a:cubicBezTo>
                        <a:pt x="0" y="516"/>
                        <a:pt x="0" y="516"/>
                        <a:pt x="0" y="516"/>
                      </a:cubicBezTo>
                      <a:cubicBezTo>
                        <a:pt x="0" y="516"/>
                        <a:pt x="75" y="410"/>
                        <a:pt x="70" y="216"/>
                      </a:cubicBezTo>
                      <a:cubicBezTo>
                        <a:pt x="70" y="216"/>
                        <a:pt x="161" y="150"/>
                        <a:pt x="219" y="63"/>
                      </a:cubicBezTo>
                      <a:lnTo>
                        <a:pt x="225"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3" name="Freeform 412"/>
                <p:cNvSpPr>
                  <a:spLocks/>
                </p:cNvSpPr>
                <p:nvPr/>
              </p:nvSpPr>
              <p:spPr bwMode="gray">
                <a:xfrm>
                  <a:off x="4896" y="2998"/>
                  <a:ext cx="94" cy="148"/>
                </a:xfrm>
                <a:custGeom>
                  <a:avLst/>
                  <a:gdLst/>
                  <a:ahLst/>
                  <a:cxnLst>
                    <a:cxn ang="0">
                      <a:pos x="164" y="93"/>
                    </a:cxn>
                    <a:cxn ang="0">
                      <a:pos x="231" y="197"/>
                    </a:cxn>
                    <a:cxn ang="0">
                      <a:pos x="0" y="363"/>
                    </a:cxn>
                    <a:cxn ang="0">
                      <a:pos x="76" y="37"/>
                    </a:cxn>
                    <a:cxn ang="0">
                      <a:pos x="116" y="0"/>
                    </a:cxn>
                    <a:cxn ang="0">
                      <a:pos x="164" y="93"/>
                    </a:cxn>
                  </a:cxnLst>
                  <a:rect l="0" t="0" r="r" b="b"/>
                  <a:pathLst>
                    <a:path w="231" h="363">
                      <a:moveTo>
                        <a:pt x="164" y="93"/>
                      </a:moveTo>
                      <a:cubicBezTo>
                        <a:pt x="164" y="93"/>
                        <a:pt x="194" y="189"/>
                        <a:pt x="231" y="197"/>
                      </a:cubicBezTo>
                      <a:cubicBezTo>
                        <a:pt x="231" y="197"/>
                        <a:pt x="152" y="177"/>
                        <a:pt x="0" y="363"/>
                      </a:cubicBezTo>
                      <a:cubicBezTo>
                        <a:pt x="76" y="37"/>
                        <a:pt x="76" y="37"/>
                        <a:pt x="76" y="37"/>
                      </a:cubicBezTo>
                      <a:cubicBezTo>
                        <a:pt x="76" y="37"/>
                        <a:pt x="92" y="3"/>
                        <a:pt x="116" y="0"/>
                      </a:cubicBezTo>
                      <a:cubicBezTo>
                        <a:pt x="116" y="0"/>
                        <a:pt x="96" y="82"/>
                        <a:pt x="164" y="93"/>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4" name="Freeform 413"/>
                <p:cNvSpPr>
                  <a:spLocks/>
                </p:cNvSpPr>
                <p:nvPr/>
              </p:nvSpPr>
              <p:spPr bwMode="gray">
                <a:xfrm>
                  <a:off x="4860" y="3139"/>
                  <a:ext cx="206" cy="337"/>
                </a:xfrm>
                <a:custGeom>
                  <a:avLst/>
                  <a:gdLst/>
                  <a:ahLst/>
                  <a:cxnLst>
                    <a:cxn ang="0">
                      <a:pos x="471" y="84"/>
                    </a:cxn>
                    <a:cxn ang="0">
                      <a:pos x="463" y="160"/>
                    </a:cxn>
                    <a:cxn ang="0">
                      <a:pos x="507" y="280"/>
                    </a:cxn>
                    <a:cxn ang="0">
                      <a:pos x="435" y="826"/>
                    </a:cxn>
                    <a:cxn ang="0">
                      <a:pos x="266" y="828"/>
                    </a:cxn>
                    <a:cxn ang="0">
                      <a:pos x="0" y="783"/>
                    </a:cxn>
                    <a:cxn ang="0">
                      <a:pos x="259" y="60"/>
                    </a:cxn>
                    <a:cxn ang="0">
                      <a:pos x="355" y="4"/>
                    </a:cxn>
                    <a:cxn ang="0">
                      <a:pos x="471" y="84"/>
                    </a:cxn>
                  </a:cxnLst>
                  <a:rect l="0" t="0" r="r" b="b"/>
                  <a:pathLst>
                    <a:path w="507" h="828">
                      <a:moveTo>
                        <a:pt x="471" y="84"/>
                      </a:moveTo>
                      <a:cubicBezTo>
                        <a:pt x="471" y="84"/>
                        <a:pt x="447" y="112"/>
                        <a:pt x="463" y="160"/>
                      </a:cubicBezTo>
                      <a:cubicBezTo>
                        <a:pt x="463" y="160"/>
                        <a:pt x="507" y="232"/>
                        <a:pt x="507" y="280"/>
                      </a:cubicBezTo>
                      <a:cubicBezTo>
                        <a:pt x="507" y="328"/>
                        <a:pt x="435" y="826"/>
                        <a:pt x="435" y="826"/>
                      </a:cubicBezTo>
                      <a:cubicBezTo>
                        <a:pt x="435" y="826"/>
                        <a:pt x="329" y="828"/>
                        <a:pt x="266" y="828"/>
                      </a:cubicBezTo>
                      <a:cubicBezTo>
                        <a:pt x="202" y="828"/>
                        <a:pt x="0" y="783"/>
                        <a:pt x="0" y="783"/>
                      </a:cubicBezTo>
                      <a:cubicBezTo>
                        <a:pt x="0" y="783"/>
                        <a:pt x="183" y="176"/>
                        <a:pt x="259" y="60"/>
                      </a:cubicBezTo>
                      <a:cubicBezTo>
                        <a:pt x="259" y="60"/>
                        <a:pt x="315" y="0"/>
                        <a:pt x="355" y="4"/>
                      </a:cubicBezTo>
                      <a:cubicBezTo>
                        <a:pt x="395" y="8"/>
                        <a:pt x="471" y="48"/>
                        <a:pt x="471"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5" name="Freeform 414"/>
                <p:cNvSpPr>
                  <a:spLocks/>
                </p:cNvSpPr>
                <p:nvPr/>
              </p:nvSpPr>
              <p:spPr bwMode="gray">
                <a:xfrm>
                  <a:off x="4945" y="3071"/>
                  <a:ext cx="170" cy="117"/>
                </a:xfrm>
                <a:custGeom>
                  <a:avLst/>
                  <a:gdLst/>
                  <a:ahLst/>
                  <a:cxnLst>
                    <a:cxn ang="0">
                      <a:pos x="0" y="84"/>
                    </a:cxn>
                    <a:cxn ang="0">
                      <a:pos x="48" y="228"/>
                    </a:cxn>
                    <a:cxn ang="0">
                      <a:pos x="164" y="208"/>
                    </a:cxn>
                    <a:cxn ang="0">
                      <a:pos x="260" y="288"/>
                    </a:cxn>
                    <a:cxn ang="0">
                      <a:pos x="396" y="136"/>
                    </a:cxn>
                    <a:cxn ang="0">
                      <a:pos x="216" y="0"/>
                    </a:cxn>
                    <a:cxn ang="0">
                      <a:pos x="0" y="84"/>
                    </a:cxn>
                  </a:cxnLst>
                  <a:rect l="0" t="0" r="r" b="b"/>
                  <a:pathLst>
                    <a:path w="416" h="288">
                      <a:moveTo>
                        <a:pt x="0" y="84"/>
                      </a:moveTo>
                      <a:cubicBezTo>
                        <a:pt x="0" y="84"/>
                        <a:pt x="56" y="188"/>
                        <a:pt x="48" y="228"/>
                      </a:cubicBezTo>
                      <a:cubicBezTo>
                        <a:pt x="48" y="228"/>
                        <a:pt x="108" y="172"/>
                        <a:pt x="164" y="208"/>
                      </a:cubicBezTo>
                      <a:cubicBezTo>
                        <a:pt x="164" y="208"/>
                        <a:pt x="260" y="236"/>
                        <a:pt x="260" y="288"/>
                      </a:cubicBezTo>
                      <a:cubicBezTo>
                        <a:pt x="260" y="288"/>
                        <a:pt x="376" y="196"/>
                        <a:pt x="396" y="136"/>
                      </a:cubicBezTo>
                      <a:cubicBezTo>
                        <a:pt x="416" y="76"/>
                        <a:pt x="216" y="0"/>
                        <a:pt x="216" y="0"/>
                      </a:cubicBezTo>
                      <a:cubicBezTo>
                        <a:pt x="216" y="0"/>
                        <a:pt x="16" y="4"/>
                        <a:pt x="0"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6" name="Freeform 415"/>
                <p:cNvSpPr>
                  <a:spLocks/>
                </p:cNvSpPr>
                <p:nvPr/>
              </p:nvSpPr>
              <p:spPr bwMode="gray">
                <a:xfrm>
                  <a:off x="4843" y="2635"/>
                  <a:ext cx="330" cy="441"/>
                </a:xfrm>
                <a:custGeom>
                  <a:avLst/>
                  <a:gdLst/>
                  <a:ahLst/>
                  <a:cxnLst>
                    <a:cxn ang="0">
                      <a:pos x="87" y="104"/>
                    </a:cxn>
                    <a:cxn ang="0">
                      <a:pos x="42" y="174"/>
                    </a:cxn>
                    <a:cxn ang="0">
                      <a:pos x="12" y="515"/>
                    </a:cxn>
                    <a:cxn ang="0">
                      <a:pos x="228" y="1016"/>
                    </a:cxn>
                    <a:cxn ang="0">
                      <a:pos x="319" y="1042"/>
                    </a:cxn>
                    <a:cxn ang="0">
                      <a:pos x="784" y="490"/>
                    </a:cxn>
                    <a:cxn ang="0">
                      <a:pos x="627" y="452"/>
                    </a:cxn>
                    <a:cxn ang="0">
                      <a:pos x="491" y="159"/>
                    </a:cxn>
                    <a:cxn ang="0">
                      <a:pos x="316" y="117"/>
                    </a:cxn>
                    <a:cxn ang="0">
                      <a:pos x="87" y="104"/>
                    </a:cxn>
                  </a:cxnLst>
                  <a:rect l="0" t="0" r="r" b="b"/>
                  <a:pathLst>
                    <a:path w="811" h="1086">
                      <a:moveTo>
                        <a:pt x="87" y="104"/>
                      </a:moveTo>
                      <a:cubicBezTo>
                        <a:pt x="87" y="104"/>
                        <a:pt x="52" y="139"/>
                        <a:pt x="42" y="174"/>
                      </a:cubicBezTo>
                      <a:cubicBezTo>
                        <a:pt x="42" y="174"/>
                        <a:pt x="8" y="340"/>
                        <a:pt x="12" y="515"/>
                      </a:cubicBezTo>
                      <a:cubicBezTo>
                        <a:pt x="12" y="515"/>
                        <a:pt x="0" y="883"/>
                        <a:pt x="228" y="1016"/>
                      </a:cubicBezTo>
                      <a:cubicBezTo>
                        <a:pt x="255" y="1032"/>
                        <a:pt x="285" y="1033"/>
                        <a:pt x="319" y="1042"/>
                      </a:cubicBezTo>
                      <a:cubicBezTo>
                        <a:pt x="319" y="1042"/>
                        <a:pt x="548" y="1086"/>
                        <a:pt x="784" y="490"/>
                      </a:cubicBezTo>
                      <a:cubicBezTo>
                        <a:pt x="784" y="490"/>
                        <a:pt x="811" y="368"/>
                        <a:pt x="627" y="452"/>
                      </a:cubicBezTo>
                      <a:cubicBezTo>
                        <a:pt x="627" y="452"/>
                        <a:pt x="689" y="99"/>
                        <a:pt x="491" y="159"/>
                      </a:cubicBezTo>
                      <a:cubicBezTo>
                        <a:pt x="491" y="159"/>
                        <a:pt x="450" y="0"/>
                        <a:pt x="316" y="117"/>
                      </a:cubicBezTo>
                      <a:cubicBezTo>
                        <a:pt x="316" y="117"/>
                        <a:pt x="132" y="254"/>
                        <a:pt x="87" y="104"/>
                      </a:cubicBezTo>
                    </a:path>
                  </a:pathLst>
                </a:custGeom>
                <a:solidFill>
                  <a:srgbClr val="C69C6D"/>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7" name="Freeform 416"/>
                <p:cNvSpPr>
                  <a:spLocks/>
                </p:cNvSpPr>
                <p:nvPr/>
              </p:nvSpPr>
              <p:spPr bwMode="gray">
                <a:xfrm>
                  <a:off x="4852" y="2555"/>
                  <a:ext cx="382" cy="365"/>
                </a:xfrm>
                <a:custGeom>
                  <a:avLst/>
                  <a:gdLst/>
                  <a:ahLst/>
                  <a:cxnLst>
                    <a:cxn ang="0">
                      <a:pos x="0" y="233"/>
                    </a:cxn>
                    <a:cxn ang="0">
                      <a:pos x="587" y="74"/>
                    </a:cxn>
                    <a:cxn ang="0">
                      <a:pos x="778" y="169"/>
                    </a:cxn>
                    <a:cxn ang="0">
                      <a:pos x="833" y="700"/>
                    </a:cxn>
                    <a:cxn ang="0">
                      <a:pos x="664" y="896"/>
                    </a:cxn>
                    <a:cxn ang="0">
                      <a:pos x="606" y="647"/>
                    </a:cxn>
                    <a:cxn ang="0">
                      <a:pos x="470" y="354"/>
                    </a:cxn>
                    <a:cxn ang="0">
                      <a:pos x="242" y="349"/>
                    </a:cxn>
                    <a:cxn ang="0">
                      <a:pos x="0" y="233"/>
                    </a:cxn>
                  </a:cxnLst>
                  <a:rect l="0" t="0" r="r" b="b"/>
                  <a:pathLst>
                    <a:path w="939" h="896">
                      <a:moveTo>
                        <a:pt x="0" y="233"/>
                      </a:moveTo>
                      <a:cubicBezTo>
                        <a:pt x="0" y="233"/>
                        <a:pt x="331" y="0"/>
                        <a:pt x="587" y="74"/>
                      </a:cubicBezTo>
                      <a:cubicBezTo>
                        <a:pt x="587" y="74"/>
                        <a:pt x="688" y="139"/>
                        <a:pt x="778" y="169"/>
                      </a:cubicBezTo>
                      <a:cubicBezTo>
                        <a:pt x="778" y="169"/>
                        <a:pt x="939" y="364"/>
                        <a:pt x="833" y="700"/>
                      </a:cubicBezTo>
                      <a:cubicBezTo>
                        <a:pt x="833" y="700"/>
                        <a:pt x="733" y="880"/>
                        <a:pt x="664" y="896"/>
                      </a:cubicBezTo>
                      <a:cubicBezTo>
                        <a:pt x="664" y="896"/>
                        <a:pt x="873" y="560"/>
                        <a:pt x="606" y="647"/>
                      </a:cubicBezTo>
                      <a:cubicBezTo>
                        <a:pt x="606" y="647"/>
                        <a:pt x="624" y="313"/>
                        <a:pt x="470" y="354"/>
                      </a:cubicBezTo>
                      <a:cubicBezTo>
                        <a:pt x="470" y="354"/>
                        <a:pt x="429" y="215"/>
                        <a:pt x="242" y="349"/>
                      </a:cubicBezTo>
                      <a:cubicBezTo>
                        <a:pt x="242" y="349"/>
                        <a:pt x="60" y="463"/>
                        <a:pt x="0" y="233"/>
                      </a:cubicBezTo>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8" name="Freeform 417"/>
                <p:cNvSpPr>
                  <a:spLocks/>
                </p:cNvSpPr>
                <p:nvPr/>
              </p:nvSpPr>
              <p:spPr bwMode="gray">
                <a:xfrm>
                  <a:off x="4852" y="2694"/>
                  <a:ext cx="198" cy="136"/>
                </a:xfrm>
                <a:custGeom>
                  <a:avLst/>
                  <a:gdLst/>
                  <a:ahLst/>
                  <a:cxnLst>
                    <a:cxn ang="0">
                      <a:pos x="37" y="65"/>
                    </a:cxn>
                    <a:cxn ang="0">
                      <a:pos x="222" y="93"/>
                    </a:cxn>
                    <a:cxn ang="0">
                      <a:pos x="488" y="68"/>
                    </a:cxn>
                    <a:cxn ang="0">
                      <a:pos x="22" y="336"/>
                    </a:cxn>
                    <a:cxn ang="0">
                      <a:pos x="37" y="65"/>
                    </a:cxn>
                  </a:cxnLst>
                  <a:rect l="0" t="0" r="r" b="b"/>
                  <a:pathLst>
                    <a:path w="488" h="336">
                      <a:moveTo>
                        <a:pt x="37" y="65"/>
                      </a:moveTo>
                      <a:cubicBezTo>
                        <a:pt x="37" y="65"/>
                        <a:pt x="157" y="124"/>
                        <a:pt x="222" y="93"/>
                      </a:cubicBezTo>
                      <a:cubicBezTo>
                        <a:pt x="288" y="62"/>
                        <a:pt x="488" y="0"/>
                        <a:pt x="488" y="68"/>
                      </a:cubicBezTo>
                      <a:cubicBezTo>
                        <a:pt x="488" y="68"/>
                        <a:pt x="369" y="333"/>
                        <a:pt x="22" y="336"/>
                      </a:cubicBezTo>
                      <a:cubicBezTo>
                        <a:pt x="22" y="336"/>
                        <a:pt x="0" y="239"/>
                        <a:pt x="37" y="65"/>
                      </a:cubicBezTo>
                    </a:path>
                  </a:pathLst>
                </a:custGeom>
                <a:gradFill rotWithShape="1">
                  <a:gsLst>
                    <a:gs pos="0">
                      <a:srgbClr val="F8D3B0"/>
                    </a:gs>
                    <a:gs pos="100000">
                      <a:srgbClr val="F8D3B0">
                        <a:gamma/>
                        <a:shade val="46275"/>
                        <a:invGamma/>
                        <a:alpha val="0"/>
                      </a:srgbClr>
                    </a:gs>
                  </a:gsLst>
                  <a:lin ang="27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9" name="Freeform 418"/>
                <p:cNvSpPr>
                  <a:spLocks/>
                </p:cNvSpPr>
                <p:nvPr/>
              </p:nvSpPr>
              <p:spPr bwMode="gray">
                <a:xfrm>
                  <a:off x="4988" y="2841"/>
                  <a:ext cx="144" cy="195"/>
                </a:xfrm>
                <a:custGeom>
                  <a:avLst/>
                  <a:gdLst/>
                  <a:ahLst/>
                  <a:cxnLst>
                    <a:cxn ang="0">
                      <a:pos x="294" y="0"/>
                    </a:cxn>
                    <a:cxn ang="0">
                      <a:pos x="0" y="479"/>
                    </a:cxn>
                    <a:cxn ang="0">
                      <a:pos x="313" y="179"/>
                    </a:cxn>
                    <a:cxn ang="0">
                      <a:pos x="294" y="0"/>
                    </a:cxn>
                  </a:cxnLst>
                  <a:rect l="0" t="0" r="r" b="b"/>
                  <a:pathLst>
                    <a:path w="354" h="479">
                      <a:moveTo>
                        <a:pt x="294" y="0"/>
                      </a:moveTo>
                      <a:cubicBezTo>
                        <a:pt x="294" y="0"/>
                        <a:pt x="235" y="413"/>
                        <a:pt x="0" y="479"/>
                      </a:cubicBezTo>
                      <a:cubicBezTo>
                        <a:pt x="0" y="479"/>
                        <a:pt x="260" y="391"/>
                        <a:pt x="313" y="179"/>
                      </a:cubicBezTo>
                      <a:cubicBezTo>
                        <a:pt x="313" y="179"/>
                        <a:pt x="354" y="45"/>
                        <a:pt x="294" y="0"/>
                      </a:cubicBezTo>
                    </a:path>
                  </a:pathLst>
                </a:custGeom>
                <a:gradFill rotWithShape="1">
                  <a:gsLst>
                    <a:gs pos="0">
                      <a:srgbClr val="F8D3B0"/>
                    </a:gs>
                    <a:gs pos="100000">
                      <a:srgbClr val="F8D3B0">
                        <a:gamma/>
                        <a:shade val="46275"/>
                        <a:invGamma/>
                        <a:alpha val="0"/>
                      </a:srgbClr>
                    </a:gs>
                  </a:gsLst>
                  <a:lin ang="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0" name="Freeform 419"/>
                <p:cNvSpPr>
                  <a:spLocks/>
                </p:cNvSpPr>
                <p:nvPr/>
              </p:nvSpPr>
              <p:spPr bwMode="gray">
                <a:xfrm>
                  <a:off x="5131" y="2619"/>
                  <a:ext cx="51" cy="236"/>
                </a:xfrm>
                <a:custGeom>
                  <a:avLst/>
                  <a:gdLst/>
                  <a:ahLst/>
                  <a:cxnLst>
                    <a:cxn ang="0">
                      <a:pos x="0" y="0"/>
                    </a:cxn>
                    <a:cxn ang="0">
                      <a:pos x="93" y="580"/>
                    </a:cxn>
                    <a:cxn ang="0">
                      <a:pos x="0" y="0"/>
                    </a:cxn>
                  </a:cxnLst>
                  <a:rect l="0" t="0" r="r" b="b"/>
                  <a:pathLst>
                    <a:path w="125" h="580">
                      <a:moveTo>
                        <a:pt x="0" y="0"/>
                      </a:moveTo>
                      <a:cubicBezTo>
                        <a:pt x="93" y="580"/>
                        <a:pt x="93" y="580"/>
                        <a:pt x="93" y="580"/>
                      </a:cubicBezTo>
                      <a:cubicBezTo>
                        <a:pt x="125" y="164"/>
                        <a:pt x="0" y="0"/>
                        <a:pt x="0" y="0"/>
                      </a:cubicBezTo>
                    </a:path>
                  </a:pathLst>
                </a:custGeom>
                <a:solidFill>
                  <a:srgbClr val="7B7B7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1" name="Freeform 420"/>
                <p:cNvSpPr>
                  <a:spLocks/>
                </p:cNvSpPr>
                <p:nvPr/>
              </p:nvSpPr>
              <p:spPr bwMode="gray">
                <a:xfrm>
                  <a:off x="5044" y="2652"/>
                  <a:ext cx="73" cy="91"/>
                </a:xfrm>
                <a:custGeom>
                  <a:avLst/>
                  <a:gdLst/>
                  <a:ahLst/>
                  <a:cxnLst>
                    <a:cxn ang="0">
                      <a:pos x="126" y="224"/>
                    </a:cxn>
                    <a:cxn ang="0">
                      <a:pos x="0" y="99"/>
                    </a:cxn>
                    <a:cxn ang="0">
                      <a:pos x="126" y="224"/>
                    </a:cxn>
                  </a:cxnLst>
                  <a:rect l="0" t="0" r="r" b="b"/>
                  <a:pathLst>
                    <a:path w="178" h="224">
                      <a:moveTo>
                        <a:pt x="126" y="224"/>
                      </a:moveTo>
                      <a:cubicBezTo>
                        <a:pt x="126" y="224"/>
                        <a:pt x="178" y="0"/>
                        <a:pt x="0" y="99"/>
                      </a:cubicBezTo>
                      <a:cubicBezTo>
                        <a:pt x="0" y="99"/>
                        <a:pt x="139" y="51"/>
                        <a:pt x="126" y="224"/>
                      </a:cubicBezTo>
                    </a:path>
                  </a:pathLst>
                </a:custGeom>
                <a:solidFill>
                  <a:srgbClr val="D0D0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2" name="Freeform 421"/>
                <p:cNvSpPr>
                  <a:spLocks/>
                </p:cNvSpPr>
                <p:nvPr/>
              </p:nvSpPr>
              <p:spPr bwMode="gray">
                <a:xfrm>
                  <a:off x="4919" y="2662"/>
                  <a:ext cx="94" cy="12"/>
                </a:xfrm>
                <a:custGeom>
                  <a:avLst/>
                  <a:gdLst/>
                  <a:ahLst/>
                  <a:cxnLst>
                    <a:cxn ang="0">
                      <a:pos x="230" y="28"/>
                    </a:cxn>
                    <a:cxn ang="0">
                      <a:pos x="0" y="21"/>
                    </a:cxn>
                  </a:cxnLst>
                  <a:rect l="0" t="0" r="r" b="b"/>
                  <a:pathLst>
                    <a:path w="230" h="28">
                      <a:moveTo>
                        <a:pt x="230" y="28"/>
                      </a:moveTo>
                      <a:cubicBezTo>
                        <a:pt x="179" y="8"/>
                        <a:pt x="97" y="0"/>
                        <a:pt x="0" y="21"/>
                      </a:cubicBezTo>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3" name="Freeform 422"/>
                <p:cNvSpPr>
                  <a:spLocks/>
                </p:cNvSpPr>
                <p:nvPr/>
              </p:nvSpPr>
              <p:spPr bwMode="gray">
                <a:xfrm>
                  <a:off x="5036" y="2994"/>
                  <a:ext cx="200" cy="168"/>
                </a:xfrm>
                <a:custGeom>
                  <a:avLst/>
                  <a:gdLst/>
                  <a:ahLst/>
                  <a:cxnLst>
                    <a:cxn ang="0">
                      <a:pos x="0" y="188"/>
                    </a:cxn>
                    <a:cxn ang="0">
                      <a:pos x="61" y="221"/>
                    </a:cxn>
                    <a:cxn ang="0">
                      <a:pos x="290" y="412"/>
                    </a:cxn>
                    <a:cxn ang="0">
                      <a:pos x="314" y="52"/>
                    </a:cxn>
                    <a:cxn ang="0">
                      <a:pos x="262" y="0"/>
                    </a:cxn>
                    <a:cxn ang="0">
                      <a:pos x="0" y="188"/>
                    </a:cxn>
                  </a:cxnLst>
                  <a:rect l="0" t="0" r="r" b="b"/>
                  <a:pathLst>
                    <a:path w="494" h="412">
                      <a:moveTo>
                        <a:pt x="0" y="188"/>
                      </a:moveTo>
                      <a:cubicBezTo>
                        <a:pt x="61" y="221"/>
                        <a:pt x="61" y="221"/>
                        <a:pt x="61" y="221"/>
                      </a:cubicBezTo>
                      <a:cubicBezTo>
                        <a:pt x="61" y="221"/>
                        <a:pt x="202" y="288"/>
                        <a:pt x="290" y="412"/>
                      </a:cubicBezTo>
                      <a:cubicBezTo>
                        <a:pt x="290" y="412"/>
                        <a:pt x="494" y="292"/>
                        <a:pt x="314" y="52"/>
                      </a:cubicBezTo>
                      <a:cubicBezTo>
                        <a:pt x="262" y="0"/>
                        <a:pt x="262" y="0"/>
                        <a:pt x="262" y="0"/>
                      </a:cubicBezTo>
                      <a:cubicBezTo>
                        <a:pt x="262" y="0"/>
                        <a:pt x="244" y="156"/>
                        <a:pt x="0" y="188"/>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4" name="Freeform 423"/>
                <p:cNvSpPr>
                  <a:spLocks/>
                </p:cNvSpPr>
                <p:nvPr/>
              </p:nvSpPr>
              <p:spPr bwMode="gray">
                <a:xfrm>
                  <a:off x="5036" y="2997"/>
                  <a:ext cx="118" cy="155"/>
                </a:xfrm>
                <a:custGeom>
                  <a:avLst/>
                  <a:gdLst/>
                  <a:ahLst/>
                  <a:cxnLst>
                    <a:cxn ang="0">
                      <a:pos x="265" y="0"/>
                    </a:cxn>
                    <a:cxn ang="0">
                      <a:pos x="290" y="381"/>
                    </a:cxn>
                    <a:cxn ang="0">
                      <a:pos x="0" y="181"/>
                    </a:cxn>
                    <a:cxn ang="0">
                      <a:pos x="265" y="0"/>
                    </a:cxn>
                  </a:cxnLst>
                  <a:rect l="0" t="0" r="r" b="b"/>
                  <a:pathLst>
                    <a:path w="290" h="381">
                      <a:moveTo>
                        <a:pt x="265" y="0"/>
                      </a:moveTo>
                      <a:cubicBezTo>
                        <a:pt x="265" y="0"/>
                        <a:pt x="215" y="287"/>
                        <a:pt x="290" y="381"/>
                      </a:cubicBezTo>
                      <a:cubicBezTo>
                        <a:pt x="290" y="381"/>
                        <a:pt x="125" y="206"/>
                        <a:pt x="0" y="181"/>
                      </a:cubicBezTo>
                      <a:cubicBezTo>
                        <a:pt x="0" y="181"/>
                        <a:pt x="213" y="191"/>
                        <a:pt x="265"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5" name="Freeform 424"/>
                <p:cNvSpPr>
                  <a:spLocks/>
                </p:cNvSpPr>
                <p:nvPr/>
              </p:nvSpPr>
              <p:spPr bwMode="gray">
                <a:xfrm>
                  <a:off x="4950" y="3071"/>
                  <a:ext cx="122" cy="94"/>
                </a:xfrm>
                <a:custGeom>
                  <a:avLst/>
                  <a:gdLst/>
                  <a:ahLst/>
                  <a:cxnLst>
                    <a:cxn ang="0">
                      <a:pos x="6" y="52"/>
                    </a:cxn>
                    <a:cxn ang="0">
                      <a:pos x="148" y="47"/>
                    </a:cxn>
                    <a:cxn ang="0">
                      <a:pos x="157" y="192"/>
                    </a:cxn>
                    <a:cxn ang="0">
                      <a:pos x="226" y="231"/>
                    </a:cxn>
                    <a:cxn ang="0">
                      <a:pos x="272" y="201"/>
                    </a:cxn>
                    <a:cxn ang="0">
                      <a:pos x="299" y="59"/>
                    </a:cxn>
                    <a:cxn ang="0">
                      <a:pos x="204" y="0"/>
                    </a:cxn>
                    <a:cxn ang="0">
                      <a:pos x="86" y="15"/>
                    </a:cxn>
                    <a:cxn ang="0">
                      <a:pos x="6" y="52"/>
                    </a:cxn>
                  </a:cxnLst>
                  <a:rect l="0" t="0" r="r" b="b"/>
                  <a:pathLst>
                    <a:path w="299" h="231">
                      <a:moveTo>
                        <a:pt x="6" y="52"/>
                      </a:moveTo>
                      <a:cubicBezTo>
                        <a:pt x="6" y="52"/>
                        <a:pt x="125" y="82"/>
                        <a:pt x="148" y="47"/>
                      </a:cubicBezTo>
                      <a:cubicBezTo>
                        <a:pt x="171" y="11"/>
                        <a:pt x="262" y="96"/>
                        <a:pt x="157" y="192"/>
                      </a:cubicBezTo>
                      <a:cubicBezTo>
                        <a:pt x="157" y="192"/>
                        <a:pt x="221" y="217"/>
                        <a:pt x="226" y="231"/>
                      </a:cubicBezTo>
                      <a:cubicBezTo>
                        <a:pt x="272" y="201"/>
                        <a:pt x="272" y="201"/>
                        <a:pt x="272" y="201"/>
                      </a:cubicBezTo>
                      <a:cubicBezTo>
                        <a:pt x="299" y="59"/>
                        <a:pt x="299" y="59"/>
                        <a:pt x="299" y="59"/>
                      </a:cubicBezTo>
                      <a:cubicBezTo>
                        <a:pt x="299" y="59"/>
                        <a:pt x="296" y="40"/>
                        <a:pt x="204" y="0"/>
                      </a:cubicBezTo>
                      <a:cubicBezTo>
                        <a:pt x="204" y="0"/>
                        <a:pt x="98" y="9"/>
                        <a:pt x="86" y="15"/>
                      </a:cubicBezTo>
                      <a:cubicBezTo>
                        <a:pt x="86" y="15"/>
                        <a:pt x="0" y="32"/>
                        <a:pt x="6" y="52"/>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6" name="Freeform 425"/>
                <p:cNvSpPr>
                  <a:spLocks/>
                </p:cNvSpPr>
                <p:nvPr/>
              </p:nvSpPr>
              <p:spPr bwMode="gray">
                <a:xfrm>
                  <a:off x="4970" y="3091"/>
                  <a:ext cx="32" cy="68"/>
                </a:xfrm>
                <a:custGeom>
                  <a:avLst/>
                  <a:gdLst/>
                  <a:ahLst/>
                  <a:cxnLst>
                    <a:cxn ang="0">
                      <a:pos x="16" y="0"/>
                    </a:cxn>
                    <a:cxn ang="0">
                      <a:pos x="50" y="116"/>
                    </a:cxn>
                    <a:cxn ang="0">
                      <a:pos x="0" y="130"/>
                    </a:cxn>
                    <a:cxn ang="0">
                      <a:pos x="16" y="0"/>
                    </a:cxn>
                  </a:cxnLst>
                  <a:rect l="0" t="0" r="r" b="b"/>
                  <a:pathLst>
                    <a:path w="80" h="167">
                      <a:moveTo>
                        <a:pt x="16" y="0"/>
                      </a:moveTo>
                      <a:cubicBezTo>
                        <a:pt x="16" y="0"/>
                        <a:pt x="80" y="64"/>
                        <a:pt x="50" y="116"/>
                      </a:cubicBezTo>
                      <a:cubicBezTo>
                        <a:pt x="20" y="167"/>
                        <a:pt x="0" y="130"/>
                        <a:pt x="0" y="130"/>
                      </a:cubicBezTo>
                      <a:cubicBezTo>
                        <a:pt x="0" y="130"/>
                        <a:pt x="50" y="130"/>
                        <a:pt x="16"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7" name="Freeform 426"/>
                <p:cNvSpPr>
                  <a:spLocks/>
                </p:cNvSpPr>
                <p:nvPr/>
              </p:nvSpPr>
              <p:spPr bwMode="gray">
                <a:xfrm>
                  <a:off x="5031" y="3163"/>
                  <a:ext cx="21" cy="32"/>
                </a:xfrm>
                <a:custGeom>
                  <a:avLst/>
                  <a:gdLst/>
                  <a:ahLst/>
                  <a:cxnLst>
                    <a:cxn ang="0">
                      <a:pos x="0" y="0"/>
                    </a:cxn>
                    <a:cxn ang="0">
                      <a:pos x="50" y="62"/>
                    </a:cxn>
                    <a:cxn ang="0">
                      <a:pos x="38" y="59"/>
                    </a:cxn>
                    <a:cxn ang="0">
                      <a:pos x="37" y="64"/>
                    </a:cxn>
                    <a:cxn ang="0">
                      <a:pos x="0" y="0"/>
                    </a:cxn>
                  </a:cxnLst>
                  <a:rect l="0" t="0" r="r" b="b"/>
                  <a:pathLst>
                    <a:path w="51" h="78">
                      <a:moveTo>
                        <a:pt x="0" y="0"/>
                      </a:moveTo>
                      <a:cubicBezTo>
                        <a:pt x="0" y="0"/>
                        <a:pt x="51" y="25"/>
                        <a:pt x="50" y="62"/>
                      </a:cubicBezTo>
                      <a:cubicBezTo>
                        <a:pt x="50" y="62"/>
                        <a:pt x="41" y="54"/>
                        <a:pt x="38" y="59"/>
                      </a:cubicBezTo>
                      <a:cubicBezTo>
                        <a:pt x="37" y="60"/>
                        <a:pt x="37" y="61"/>
                        <a:pt x="37" y="64"/>
                      </a:cubicBezTo>
                      <a:cubicBezTo>
                        <a:pt x="37" y="78"/>
                        <a:pt x="37" y="28"/>
                        <a:pt x="0"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8" name="Freeform 427"/>
                <p:cNvSpPr>
                  <a:spLocks noEditPoints="1"/>
                </p:cNvSpPr>
                <p:nvPr/>
              </p:nvSpPr>
              <p:spPr bwMode="gray">
                <a:xfrm>
                  <a:off x="4860" y="3146"/>
                  <a:ext cx="165" cy="312"/>
                </a:xfrm>
                <a:custGeom>
                  <a:avLst/>
                  <a:gdLst/>
                  <a:ahLst/>
                  <a:cxnLst>
                    <a:cxn ang="0">
                      <a:pos x="390" y="29"/>
                    </a:cxn>
                    <a:cxn ang="0">
                      <a:pos x="396" y="32"/>
                    </a:cxn>
                    <a:cxn ang="0">
                      <a:pos x="390" y="29"/>
                    </a:cxn>
                    <a:cxn ang="0">
                      <a:pos x="390" y="29"/>
                    </a:cxn>
                    <a:cxn ang="0">
                      <a:pos x="362" y="16"/>
                    </a:cxn>
                    <a:cxn ang="0">
                      <a:pos x="259" y="43"/>
                    </a:cxn>
                    <a:cxn ang="0">
                      <a:pos x="0" y="766"/>
                    </a:cxn>
                    <a:cxn ang="0">
                      <a:pos x="19" y="759"/>
                    </a:cxn>
                    <a:cxn ang="0">
                      <a:pos x="296" y="223"/>
                    </a:cxn>
                    <a:cxn ang="0">
                      <a:pos x="342" y="31"/>
                    </a:cxn>
                    <a:cxn ang="0">
                      <a:pos x="331" y="25"/>
                    </a:cxn>
                    <a:cxn ang="0">
                      <a:pos x="390" y="29"/>
                    </a:cxn>
                  </a:cxnLst>
                  <a:rect l="0" t="0" r="r" b="b"/>
                  <a:pathLst>
                    <a:path w="406" h="766">
                      <a:moveTo>
                        <a:pt x="390" y="29"/>
                      </a:moveTo>
                      <a:cubicBezTo>
                        <a:pt x="396" y="32"/>
                        <a:pt x="396" y="32"/>
                        <a:pt x="396" y="32"/>
                      </a:cubicBezTo>
                      <a:cubicBezTo>
                        <a:pt x="396" y="32"/>
                        <a:pt x="394" y="31"/>
                        <a:pt x="390" y="29"/>
                      </a:cubicBezTo>
                      <a:close/>
                      <a:moveTo>
                        <a:pt x="390" y="29"/>
                      </a:moveTo>
                      <a:cubicBezTo>
                        <a:pt x="362" y="16"/>
                        <a:pt x="362" y="16"/>
                        <a:pt x="362" y="16"/>
                      </a:cubicBezTo>
                      <a:cubicBezTo>
                        <a:pt x="302" y="0"/>
                        <a:pt x="259" y="43"/>
                        <a:pt x="259" y="43"/>
                      </a:cubicBezTo>
                      <a:cubicBezTo>
                        <a:pt x="206" y="103"/>
                        <a:pt x="0" y="766"/>
                        <a:pt x="0" y="766"/>
                      </a:cubicBezTo>
                      <a:cubicBezTo>
                        <a:pt x="19" y="759"/>
                        <a:pt x="19" y="759"/>
                        <a:pt x="19" y="759"/>
                      </a:cubicBezTo>
                      <a:cubicBezTo>
                        <a:pt x="19" y="759"/>
                        <a:pt x="187" y="372"/>
                        <a:pt x="296" y="223"/>
                      </a:cubicBezTo>
                      <a:cubicBezTo>
                        <a:pt x="406" y="74"/>
                        <a:pt x="342" y="31"/>
                        <a:pt x="342" y="31"/>
                      </a:cubicBezTo>
                      <a:cubicBezTo>
                        <a:pt x="339" y="28"/>
                        <a:pt x="335" y="26"/>
                        <a:pt x="331" y="25"/>
                      </a:cubicBezTo>
                      <a:cubicBezTo>
                        <a:pt x="363" y="22"/>
                        <a:pt x="381" y="26"/>
                        <a:pt x="390" y="29"/>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9" name="Freeform 428"/>
                <p:cNvSpPr>
                  <a:spLocks/>
                </p:cNvSpPr>
                <p:nvPr/>
              </p:nvSpPr>
              <p:spPr bwMode="gray">
                <a:xfrm>
                  <a:off x="5005" y="3328"/>
                  <a:ext cx="51" cy="150"/>
                </a:xfrm>
                <a:custGeom>
                  <a:avLst/>
                  <a:gdLst/>
                  <a:ahLst/>
                  <a:cxnLst>
                    <a:cxn ang="0">
                      <a:pos x="125" y="0"/>
                    </a:cxn>
                    <a:cxn ang="0">
                      <a:pos x="0" y="357"/>
                    </a:cxn>
                    <a:cxn ang="0">
                      <a:pos x="77" y="362"/>
                    </a:cxn>
                    <a:cxn ang="0">
                      <a:pos x="125" y="0"/>
                    </a:cxn>
                  </a:cxnLst>
                  <a:rect l="0" t="0" r="r" b="b"/>
                  <a:pathLst>
                    <a:path w="125" h="368">
                      <a:moveTo>
                        <a:pt x="125" y="0"/>
                      </a:moveTo>
                      <a:cubicBezTo>
                        <a:pt x="125" y="0"/>
                        <a:pt x="77" y="362"/>
                        <a:pt x="0" y="357"/>
                      </a:cubicBezTo>
                      <a:cubicBezTo>
                        <a:pt x="0" y="357"/>
                        <a:pt x="16" y="368"/>
                        <a:pt x="77" y="362"/>
                      </a:cubicBezTo>
                      <a:cubicBezTo>
                        <a:pt x="77" y="362"/>
                        <a:pt x="122" y="19"/>
                        <a:pt x="125"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0" name="Freeform 429"/>
                <p:cNvSpPr>
                  <a:spLocks/>
                </p:cNvSpPr>
                <p:nvPr/>
              </p:nvSpPr>
              <p:spPr bwMode="gray">
                <a:xfrm>
                  <a:off x="4919" y="2825"/>
                  <a:ext cx="268" cy="248"/>
                </a:xfrm>
                <a:custGeom>
                  <a:avLst/>
                  <a:gdLst/>
                  <a:ahLst/>
                  <a:cxnLst>
                    <a:cxn ang="0">
                      <a:pos x="452" y="43"/>
                    </a:cxn>
                    <a:cxn ang="0">
                      <a:pos x="506" y="2"/>
                    </a:cxn>
                    <a:cxn ang="0">
                      <a:pos x="592" y="0"/>
                    </a:cxn>
                    <a:cxn ang="0">
                      <a:pos x="631" y="49"/>
                    </a:cxn>
                    <a:cxn ang="0">
                      <a:pos x="631" y="58"/>
                    </a:cxn>
                    <a:cxn ang="0">
                      <a:pos x="555" y="225"/>
                    </a:cxn>
                    <a:cxn ang="0">
                      <a:pos x="340" y="515"/>
                    </a:cxn>
                    <a:cxn ang="0">
                      <a:pos x="80" y="610"/>
                    </a:cxn>
                    <a:cxn ang="0">
                      <a:pos x="11" y="563"/>
                    </a:cxn>
                    <a:cxn ang="0">
                      <a:pos x="0" y="529"/>
                    </a:cxn>
                    <a:cxn ang="0">
                      <a:pos x="2" y="413"/>
                    </a:cxn>
                    <a:cxn ang="0">
                      <a:pos x="31" y="363"/>
                    </a:cxn>
                    <a:cxn ang="0">
                      <a:pos x="357" y="170"/>
                    </a:cxn>
                    <a:cxn ang="0">
                      <a:pos x="460" y="100"/>
                    </a:cxn>
                    <a:cxn ang="0">
                      <a:pos x="452" y="43"/>
                    </a:cxn>
                  </a:cxnLst>
                  <a:rect l="0" t="0" r="r" b="b"/>
                  <a:pathLst>
                    <a:path w="658" h="610">
                      <a:moveTo>
                        <a:pt x="452" y="43"/>
                      </a:moveTo>
                      <a:cubicBezTo>
                        <a:pt x="452" y="43"/>
                        <a:pt x="468" y="3"/>
                        <a:pt x="506" y="2"/>
                      </a:cubicBezTo>
                      <a:cubicBezTo>
                        <a:pt x="592" y="0"/>
                        <a:pt x="592" y="0"/>
                        <a:pt x="592" y="0"/>
                      </a:cubicBezTo>
                      <a:cubicBezTo>
                        <a:pt x="592" y="0"/>
                        <a:pt x="611" y="14"/>
                        <a:pt x="631" y="49"/>
                      </a:cubicBezTo>
                      <a:cubicBezTo>
                        <a:pt x="632" y="50"/>
                        <a:pt x="631" y="58"/>
                        <a:pt x="631" y="58"/>
                      </a:cubicBezTo>
                      <a:cubicBezTo>
                        <a:pt x="631" y="58"/>
                        <a:pt x="658" y="152"/>
                        <a:pt x="555" y="225"/>
                      </a:cubicBezTo>
                      <a:cubicBezTo>
                        <a:pt x="555" y="225"/>
                        <a:pt x="357" y="492"/>
                        <a:pt x="340" y="515"/>
                      </a:cubicBezTo>
                      <a:cubicBezTo>
                        <a:pt x="340" y="515"/>
                        <a:pt x="226" y="592"/>
                        <a:pt x="80" y="610"/>
                      </a:cubicBezTo>
                      <a:cubicBezTo>
                        <a:pt x="11" y="563"/>
                        <a:pt x="11" y="563"/>
                        <a:pt x="11" y="563"/>
                      </a:cubicBezTo>
                      <a:cubicBezTo>
                        <a:pt x="11" y="563"/>
                        <a:pt x="0" y="557"/>
                        <a:pt x="0" y="529"/>
                      </a:cubicBezTo>
                      <a:cubicBezTo>
                        <a:pt x="2" y="413"/>
                        <a:pt x="2" y="413"/>
                        <a:pt x="2" y="413"/>
                      </a:cubicBezTo>
                      <a:cubicBezTo>
                        <a:pt x="2" y="413"/>
                        <a:pt x="5" y="373"/>
                        <a:pt x="31" y="363"/>
                      </a:cubicBezTo>
                      <a:cubicBezTo>
                        <a:pt x="31" y="363"/>
                        <a:pt x="293" y="257"/>
                        <a:pt x="357" y="170"/>
                      </a:cubicBezTo>
                      <a:cubicBezTo>
                        <a:pt x="460" y="100"/>
                        <a:pt x="460" y="100"/>
                        <a:pt x="460" y="100"/>
                      </a:cubicBezTo>
                      <a:lnTo>
                        <a:pt x="452" y="43"/>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1" name="Freeform 430"/>
                <p:cNvSpPr>
                  <a:spLocks/>
                </p:cNvSpPr>
                <p:nvPr/>
              </p:nvSpPr>
              <p:spPr bwMode="gray">
                <a:xfrm>
                  <a:off x="4918" y="2825"/>
                  <a:ext cx="244" cy="248"/>
                </a:xfrm>
                <a:custGeom>
                  <a:avLst/>
                  <a:gdLst/>
                  <a:ahLst/>
                  <a:cxnLst>
                    <a:cxn ang="0">
                      <a:pos x="602" y="40"/>
                    </a:cxn>
                    <a:cxn ang="0">
                      <a:pos x="114" y="426"/>
                    </a:cxn>
                    <a:cxn ang="0">
                      <a:pos x="82" y="425"/>
                    </a:cxn>
                    <a:cxn ang="0">
                      <a:pos x="84" y="610"/>
                    </a:cxn>
                    <a:cxn ang="0">
                      <a:pos x="15" y="563"/>
                    </a:cxn>
                    <a:cxn ang="0">
                      <a:pos x="4" y="529"/>
                    </a:cxn>
                    <a:cxn ang="0">
                      <a:pos x="4" y="398"/>
                    </a:cxn>
                    <a:cxn ang="0">
                      <a:pos x="54" y="353"/>
                    </a:cxn>
                    <a:cxn ang="0">
                      <a:pos x="465" y="108"/>
                    </a:cxn>
                    <a:cxn ang="0">
                      <a:pos x="456" y="42"/>
                    </a:cxn>
                    <a:cxn ang="0">
                      <a:pos x="507" y="1"/>
                    </a:cxn>
                    <a:cxn ang="0">
                      <a:pos x="596" y="0"/>
                    </a:cxn>
                    <a:cxn ang="0">
                      <a:pos x="602" y="40"/>
                    </a:cxn>
                  </a:cxnLst>
                  <a:rect l="0" t="0" r="r" b="b"/>
                  <a:pathLst>
                    <a:path w="602" h="610">
                      <a:moveTo>
                        <a:pt x="602" y="40"/>
                      </a:moveTo>
                      <a:cubicBezTo>
                        <a:pt x="602" y="40"/>
                        <a:pt x="329" y="366"/>
                        <a:pt x="114" y="426"/>
                      </a:cubicBezTo>
                      <a:cubicBezTo>
                        <a:pt x="82" y="425"/>
                        <a:pt x="82" y="425"/>
                        <a:pt x="82" y="425"/>
                      </a:cubicBezTo>
                      <a:cubicBezTo>
                        <a:pt x="84" y="610"/>
                        <a:pt x="84" y="610"/>
                        <a:pt x="84" y="610"/>
                      </a:cubicBezTo>
                      <a:cubicBezTo>
                        <a:pt x="15" y="563"/>
                        <a:pt x="15" y="563"/>
                        <a:pt x="15" y="563"/>
                      </a:cubicBezTo>
                      <a:cubicBezTo>
                        <a:pt x="15" y="563"/>
                        <a:pt x="0" y="554"/>
                        <a:pt x="4" y="529"/>
                      </a:cubicBezTo>
                      <a:cubicBezTo>
                        <a:pt x="4" y="398"/>
                        <a:pt x="4" y="398"/>
                        <a:pt x="4" y="398"/>
                      </a:cubicBezTo>
                      <a:cubicBezTo>
                        <a:pt x="4" y="398"/>
                        <a:pt x="3" y="374"/>
                        <a:pt x="54" y="353"/>
                      </a:cubicBezTo>
                      <a:cubicBezTo>
                        <a:pt x="54" y="353"/>
                        <a:pt x="292" y="265"/>
                        <a:pt x="465" y="108"/>
                      </a:cubicBezTo>
                      <a:cubicBezTo>
                        <a:pt x="456" y="42"/>
                        <a:pt x="456" y="42"/>
                        <a:pt x="456" y="42"/>
                      </a:cubicBezTo>
                      <a:cubicBezTo>
                        <a:pt x="456" y="42"/>
                        <a:pt x="475" y="3"/>
                        <a:pt x="507" y="1"/>
                      </a:cubicBezTo>
                      <a:cubicBezTo>
                        <a:pt x="596" y="0"/>
                        <a:pt x="596" y="0"/>
                        <a:pt x="596" y="0"/>
                      </a:cubicBezTo>
                      <a:lnTo>
                        <a:pt x="602" y="4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2" name="Freeform 431"/>
                <p:cNvSpPr>
                  <a:spLocks/>
                </p:cNvSpPr>
                <p:nvPr/>
              </p:nvSpPr>
              <p:spPr bwMode="gray">
                <a:xfrm>
                  <a:off x="4949" y="2825"/>
                  <a:ext cx="227" cy="183"/>
                </a:xfrm>
                <a:custGeom>
                  <a:avLst/>
                  <a:gdLst/>
                  <a:ahLst/>
                  <a:cxnLst>
                    <a:cxn ang="0">
                      <a:pos x="519" y="0"/>
                    </a:cxn>
                    <a:cxn ang="0">
                      <a:pos x="558" y="49"/>
                    </a:cxn>
                    <a:cxn ang="0">
                      <a:pos x="15" y="449"/>
                    </a:cxn>
                    <a:cxn ang="0">
                      <a:pos x="14" y="429"/>
                    </a:cxn>
                    <a:cxn ang="0">
                      <a:pos x="0" y="415"/>
                    </a:cxn>
                    <a:cxn ang="0">
                      <a:pos x="519" y="0"/>
                    </a:cxn>
                  </a:cxnLst>
                  <a:rect l="0" t="0" r="r" b="b"/>
                  <a:pathLst>
                    <a:path w="558" h="449">
                      <a:moveTo>
                        <a:pt x="519" y="0"/>
                      </a:moveTo>
                      <a:cubicBezTo>
                        <a:pt x="519" y="0"/>
                        <a:pt x="558" y="35"/>
                        <a:pt x="558" y="49"/>
                      </a:cubicBezTo>
                      <a:cubicBezTo>
                        <a:pt x="558" y="49"/>
                        <a:pt x="420" y="321"/>
                        <a:pt x="15" y="449"/>
                      </a:cubicBezTo>
                      <a:cubicBezTo>
                        <a:pt x="14" y="429"/>
                        <a:pt x="14" y="429"/>
                        <a:pt x="14" y="429"/>
                      </a:cubicBezTo>
                      <a:cubicBezTo>
                        <a:pt x="0" y="415"/>
                        <a:pt x="0" y="415"/>
                        <a:pt x="0" y="415"/>
                      </a:cubicBezTo>
                      <a:cubicBezTo>
                        <a:pt x="0" y="415"/>
                        <a:pt x="391" y="233"/>
                        <a:pt x="519"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3" name="Freeform 432"/>
                <p:cNvSpPr>
                  <a:spLocks/>
                </p:cNvSpPr>
                <p:nvPr/>
              </p:nvSpPr>
              <p:spPr bwMode="gray">
                <a:xfrm>
                  <a:off x="5150" y="2849"/>
                  <a:ext cx="41" cy="111"/>
                </a:xfrm>
                <a:custGeom>
                  <a:avLst/>
                  <a:gdLst/>
                  <a:ahLst/>
                  <a:cxnLst>
                    <a:cxn ang="0">
                      <a:pos x="66" y="21"/>
                    </a:cxn>
                    <a:cxn ang="0">
                      <a:pos x="98" y="67"/>
                    </a:cxn>
                    <a:cxn ang="0">
                      <a:pos x="101" y="195"/>
                    </a:cxn>
                    <a:cxn ang="0">
                      <a:pos x="61" y="273"/>
                    </a:cxn>
                    <a:cxn ang="0">
                      <a:pos x="23" y="169"/>
                    </a:cxn>
                    <a:cxn ang="0">
                      <a:pos x="66" y="21"/>
                    </a:cxn>
                  </a:cxnLst>
                  <a:rect l="0" t="0" r="r" b="b"/>
                  <a:pathLst>
                    <a:path w="101" h="273">
                      <a:moveTo>
                        <a:pt x="66" y="21"/>
                      </a:moveTo>
                      <a:cubicBezTo>
                        <a:pt x="66" y="21"/>
                        <a:pt x="98" y="58"/>
                        <a:pt x="98" y="67"/>
                      </a:cubicBezTo>
                      <a:cubicBezTo>
                        <a:pt x="98" y="76"/>
                        <a:pt x="101" y="195"/>
                        <a:pt x="101" y="195"/>
                      </a:cubicBezTo>
                      <a:cubicBezTo>
                        <a:pt x="101" y="195"/>
                        <a:pt x="81" y="250"/>
                        <a:pt x="61" y="273"/>
                      </a:cubicBezTo>
                      <a:cubicBezTo>
                        <a:pt x="61" y="273"/>
                        <a:pt x="66" y="212"/>
                        <a:pt x="23" y="169"/>
                      </a:cubicBezTo>
                      <a:cubicBezTo>
                        <a:pt x="23" y="169"/>
                        <a:pt x="0" y="0"/>
                        <a:pt x="66" y="21"/>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4" name="Freeform 433"/>
                <p:cNvSpPr>
                  <a:spLocks/>
                </p:cNvSpPr>
                <p:nvPr/>
              </p:nvSpPr>
              <p:spPr bwMode="gray">
                <a:xfrm>
                  <a:off x="5157" y="2856"/>
                  <a:ext cx="35" cy="106"/>
                </a:xfrm>
                <a:custGeom>
                  <a:avLst/>
                  <a:gdLst/>
                  <a:ahLst/>
                  <a:cxnLst>
                    <a:cxn ang="0">
                      <a:pos x="49" y="4"/>
                    </a:cxn>
                    <a:cxn ang="0">
                      <a:pos x="48" y="5"/>
                    </a:cxn>
                    <a:cxn ang="0">
                      <a:pos x="53" y="11"/>
                    </a:cxn>
                    <a:cxn ang="0">
                      <a:pos x="70" y="33"/>
                    </a:cxn>
                    <a:cxn ang="0">
                      <a:pos x="77" y="44"/>
                    </a:cxn>
                    <a:cxn ang="0">
                      <a:pos x="79" y="48"/>
                    </a:cxn>
                    <a:cxn ang="0">
                      <a:pos x="79" y="50"/>
                    </a:cxn>
                    <a:cxn ang="0">
                      <a:pos x="82" y="178"/>
                    </a:cxn>
                    <a:cxn ang="0">
                      <a:pos x="84" y="178"/>
                    </a:cxn>
                    <a:cxn ang="0">
                      <a:pos x="82" y="177"/>
                    </a:cxn>
                    <a:cxn ang="0">
                      <a:pos x="82" y="179"/>
                    </a:cxn>
                    <a:cxn ang="0">
                      <a:pos x="67" y="214"/>
                    </a:cxn>
                    <a:cxn ang="0">
                      <a:pos x="42" y="255"/>
                    </a:cxn>
                    <a:cxn ang="0">
                      <a:pos x="44" y="256"/>
                    </a:cxn>
                    <a:cxn ang="0">
                      <a:pos x="46" y="256"/>
                    </a:cxn>
                    <a:cxn ang="0">
                      <a:pos x="46" y="249"/>
                    </a:cxn>
                    <a:cxn ang="0">
                      <a:pos x="7" y="150"/>
                    </a:cxn>
                    <a:cxn ang="0">
                      <a:pos x="6" y="152"/>
                    </a:cxn>
                    <a:cxn ang="0">
                      <a:pos x="8" y="151"/>
                    </a:cxn>
                    <a:cxn ang="0">
                      <a:pos x="7" y="146"/>
                    </a:cxn>
                    <a:cxn ang="0">
                      <a:pos x="4" y="91"/>
                    </a:cxn>
                    <a:cxn ang="0">
                      <a:pos x="11" y="32"/>
                    </a:cxn>
                    <a:cxn ang="0">
                      <a:pos x="22" y="11"/>
                    </a:cxn>
                    <a:cxn ang="0">
                      <a:pos x="39" y="4"/>
                    </a:cxn>
                    <a:cxn ang="0">
                      <a:pos x="49" y="6"/>
                    </a:cxn>
                    <a:cxn ang="0">
                      <a:pos x="49" y="4"/>
                    </a:cxn>
                    <a:cxn ang="0">
                      <a:pos x="48" y="5"/>
                    </a:cxn>
                    <a:cxn ang="0">
                      <a:pos x="49" y="4"/>
                    </a:cxn>
                    <a:cxn ang="0">
                      <a:pos x="50" y="2"/>
                    </a:cxn>
                    <a:cxn ang="0">
                      <a:pos x="39" y="0"/>
                    </a:cxn>
                    <a:cxn ang="0">
                      <a:pos x="19" y="9"/>
                    </a:cxn>
                    <a:cxn ang="0">
                      <a:pos x="4" y="44"/>
                    </a:cxn>
                    <a:cxn ang="0">
                      <a:pos x="0" y="91"/>
                    </a:cxn>
                    <a:cxn ang="0">
                      <a:pos x="4" y="152"/>
                    </a:cxn>
                    <a:cxn ang="0">
                      <a:pos x="4" y="153"/>
                    </a:cxn>
                    <a:cxn ang="0">
                      <a:pos x="5" y="153"/>
                    </a:cxn>
                    <a:cxn ang="0">
                      <a:pos x="42" y="249"/>
                    </a:cxn>
                    <a:cxn ang="0">
                      <a:pos x="42" y="254"/>
                    </a:cxn>
                    <a:cxn ang="0">
                      <a:pos x="42" y="255"/>
                    </a:cxn>
                    <a:cxn ang="0">
                      <a:pos x="42" y="256"/>
                    </a:cxn>
                    <a:cxn ang="0">
                      <a:pos x="41" y="262"/>
                    </a:cxn>
                    <a:cxn ang="0">
                      <a:pos x="45" y="257"/>
                    </a:cxn>
                    <a:cxn ang="0">
                      <a:pos x="73" y="209"/>
                    </a:cxn>
                    <a:cxn ang="0">
                      <a:pos x="86" y="178"/>
                    </a:cxn>
                    <a:cxn ang="0">
                      <a:pos x="86" y="178"/>
                    </a:cxn>
                    <a:cxn ang="0">
                      <a:pos x="86" y="178"/>
                    </a:cxn>
                    <a:cxn ang="0">
                      <a:pos x="86" y="159"/>
                    </a:cxn>
                    <a:cxn ang="0">
                      <a:pos x="83" y="50"/>
                    </a:cxn>
                    <a:cxn ang="0">
                      <a:pos x="82" y="45"/>
                    </a:cxn>
                    <a:cxn ang="0">
                      <a:pos x="64" y="18"/>
                    </a:cxn>
                    <a:cxn ang="0">
                      <a:pos x="51" y="2"/>
                    </a:cxn>
                    <a:cxn ang="0">
                      <a:pos x="51" y="2"/>
                    </a:cxn>
                    <a:cxn ang="0">
                      <a:pos x="50" y="2"/>
                    </a:cxn>
                    <a:cxn ang="0">
                      <a:pos x="49" y="4"/>
                    </a:cxn>
                  </a:cxnLst>
                  <a:rect l="0" t="0" r="r" b="b"/>
                  <a:pathLst>
                    <a:path w="86" h="262">
                      <a:moveTo>
                        <a:pt x="49" y="4"/>
                      </a:moveTo>
                      <a:cubicBezTo>
                        <a:pt x="48" y="5"/>
                        <a:pt x="48" y="5"/>
                        <a:pt x="48" y="5"/>
                      </a:cubicBezTo>
                      <a:cubicBezTo>
                        <a:pt x="48" y="5"/>
                        <a:pt x="50" y="7"/>
                        <a:pt x="53" y="11"/>
                      </a:cubicBezTo>
                      <a:cubicBezTo>
                        <a:pt x="57" y="16"/>
                        <a:pt x="64" y="25"/>
                        <a:pt x="70" y="33"/>
                      </a:cubicBezTo>
                      <a:cubicBezTo>
                        <a:pt x="72" y="37"/>
                        <a:pt x="75" y="40"/>
                        <a:pt x="77" y="44"/>
                      </a:cubicBezTo>
                      <a:cubicBezTo>
                        <a:pt x="78" y="45"/>
                        <a:pt x="78" y="47"/>
                        <a:pt x="79" y="48"/>
                      </a:cubicBezTo>
                      <a:cubicBezTo>
                        <a:pt x="79" y="49"/>
                        <a:pt x="79" y="50"/>
                        <a:pt x="79" y="50"/>
                      </a:cubicBezTo>
                      <a:cubicBezTo>
                        <a:pt x="79" y="59"/>
                        <a:pt x="82" y="178"/>
                        <a:pt x="82" y="178"/>
                      </a:cubicBezTo>
                      <a:cubicBezTo>
                        <a:pt x="84" y="178"/>
                        <a:pt x="84" y="178"/>
                        <a:pt x="84" y="178"/>
                      </a:cubicBezTo>
                      <a:cubicBezTo>
                        <a:pt x="82" y="177"/>
                        <a:pt x="82" y="177"/>
                        <a:pt x="82" y="177"/>
                      </a:cubicBezTo>
                      <a:cubicBezTo>
                        <a:pt x="82" y="177"/>
                        <a:pt x="82" y="178"/>
                        <a:pt x="82" y="179"/>
                      </a:cubicBezTo>
                      <a:cubicBezTo>
                        <a:pt x="79" y="185"/>
                        <a:pt x="74" y="199"/>
                        <a:pt x="67" y="214"/>
                      </a:cubicBezTo>
                      <a:cubicBezTo>
                        <a:pt x="60" y="229"/>
                        <a:pt x="51" y="245"/>
                        <a:pt x="42" y="255"/>
                      </a:cubicBezTo>
                      <a:cubicBezTo>
                        <a:pt x="44" y="256"/>
                        <a:pt x="44" y="256"/>
                        <a:pt x="44" y="256"/>
                      </a:cubicBezTo>
                      <a:cubicBezTo>
                        <a:pt x="46" y="256"/>
                        <a:pt x="46" y="256"/>
                        <a:pt x="46" y="256"/>
                      </a:cubicBezTo>
                      <a:cubicBezTo>
                        <a:pt x="46" y="256"/>
                        <a:pt x="46" y="253"/>
                        <a:pt x="46" y="249"/>
                      </a:cubicBezTo>
                      <a:cubicBezTo>
                        <a:pt x="46" y="231"/>
                        <a:pt x="42" y="185"/>
                        <a:pt x="7" y="150"/>
                      </a:cubicBezTo>
                      <a:cubicBezTo>
                        <a:pt x="6" y="152"/>
                        <a:pt x="6" y="152"/>
                        <a:pt x="6" y="152"/>
                      </a:cubicBezTo>
                      <a:cubicBezTo>
                        <a:pt x="8" y="151"/>
                        <a:pt x="8" y="151"/>
                        <a:pt x="8" y="151"/>
                      </a:cubicBezTo>
                      <a:cubicBezTo>
                        <a:pt x="8" y="151"/>
                        <a:pt x="8" y="150"/>
                        <a:pt x="7" y="146"/>
                      </a:cubicBezTo>
                      <a:cubicBezTo>
                        <a:pt x="6" y="137"/>
                        <a:pt x="4" y="115"/>
                        <a:pt x="4" y="91"/>
                      </a:cubicBezTo>
                      <a:cubicBezTo>
                        <a:pt x="4" y="71"/>
                        <a:pt x="6" y="48"/>
                        <a:pt x="11" y="32"/>
                      </a:cubicBezTo>
                      <a:cubicBezTo>
                        <a:pt x="14" y="23"/>
                        <a:pt x="17" y="16"/>
                        <a:pt x="22" y="11"/>
                      </a:cubicBezTo>
                      <a:cubicBezTo>
                        <a:pt x="26" y="7"/>
                        <a:pt x="32" y="4"/>
                        <a:pt x="39" y="4"/>
                      </a:cubicBezTo>
                      <a:cubicBezTo>
                        <a:pt x="42" y="4"/>
                        <a:pt x="45" y="4"/>
                        <a:pt x="49" y="6"/>
                      </a:cubicBezTo>
                      <a:cubicBezTo>
                        <a:pt x="49" y="4"/>
                        <a:pt x="49" y="4"/>
                        <a:pt x="49" y="4"/>
                      </a:cubicBezTo>
                      <a:cubicBezTo>
                        <a:pt x="48" y="5"/>
                        <a:pt x="48" y="5"/>
                        <a:pt x="48" y="5"/>
                      </a:cubicBezTo>
                      <a:cubicBezTo>
                        <a:pt x="49" y="4"/>
                        <a:pt x="49" y="4"/>
                        <a:pt x="49" y="4"/>
                      </a:cubicBezTo>
                      <a:cubicBezTo>
                        <a:pt x="50" y="2"/>
                        <a:pt x="50" y="2"/>
                        <a:pt x="50" y="2"/>
                      </a:cubicBezTo>
                      <a:cubicBezTo>
                        <a:pt x="46" y="1"/>
                        <a:pt x="42" y="0"/>
                        <a:pt x="39" y="0"/>
                      </a:cubicBezTo>
                      <a:cubicBezTo>
                        <a:pt x="31" y="0"/>
                        <a:pt x="24" y="3"/>
                        <a:pt x="19" y="9"/>
                      </a:cubicBezTo>
                      <a:cubicBezTo>
                        <a:pt x="11" y="17"/>
                        <a:pt x="7" y="30"/>
                        <a:pt x="4" y="44"/>
                      </a:cubicBezTo>
                      <a:cubicBezTo>
                        <a:pt x="1" y="59"/>
                        <a:pt x="0" y="76"/>
                        <a:pt x="0" y="91"/>
                      </a:cubicBezTo>
                      <a:cubicBezTo>
                        <a:pt x="0" y="123"/>
                        <a:pt x="4" y="152"/>
                        <a:pt x="4" y="152"/>
                      </a:cubicBezTo>
                      <a:cubicBezTo>
                        <a:pt x="4" y="153"/>
                        <a:pt x="4" y="153"/>
                        <a:pt x="4" y="153"/>
                      </a:cubicBezTo>
                      <a:cubicBezTo>
                        <a:pt x="5" y="153"/>
                        <a:pt x="5" y="153"/>
                        <a:pt x="5" y="153"/>
                      </a:cubicBezTo>
                      <a:cubicBezTo>
                        <a:pt x="38" y="187"/>
                        <a:pt x="42" y="231"/>
                        <a:pt x="42" y="249"/>
                      </a:cubicBezTo>
                      <a:cubicBezTo>
                        <a:pt x="42" y="251"/>
                        <a:pt x="42" y="253"/>
                        <a:pt x="42" y="254"/>
                      </a:cubicBezTo>
                      <a:cubicBezTo>
                        <a:pt x="42" y="255"/>
                        <a:pt x="42" y="255"/>
                        <a:pt x="42" y="255"/>
                      </a:cubicBezTo>
                      <a:cubicBezTo>
                        <a:pt x="42" y="256"/>
                        <a:pt x="42" y="256"/>
                        <a:pt x="42" y="256"/>
                      </a:cubicBezTo>
                      <a:cubicBezTo>
                        <a:pt x="41" y="262"/>
                        <a:pt x="41" y="262"/>
                        <a:pt x="41" y="262"/>
                      </a:cubicBezTo>
                      <a:cubicBezTo>
                        <a:pt x="45" y="257"/>
                        <a:pt x="45" y="257"/>
                        <a:pt x="45" y="257"/>
                      </a:cubicBezTo>
                      <a:cubicBezTo>
                        <a:pt x="56" y="245"/>
                        <a:pt x="66" y="226"/>
                        <a:pt x="73" y="209"/>
                      </a:cubicBezTo>
                      <a:cubicBezTo>
                        <a:pt x="81" y="192"/>
                        <a:pt x="86" y="178"/>
                        <a:pt x="86" y="178"/>
                      </a:cubicBezTo>
                      <a:cubicBezTo>
                        <a:pt x="86" y="178"/>
                        <a:pt x="86" y="178"/>
                        <a:pt x="86" y="178"/>
                      </a:cubicBezTo>
                      <a:cubicBezTo>
                        <a:pt x="86" y="178"/>
                        <a:pt x="86" y="178"/>
                        <a:pt x="86" y="178"/>
                      </a:cubicBezTo>
                      <a:cubicBezTo>
                        <a:pt x="86" y="178"/>
                        <a:pt x="86" y="170"/>
                        <a:pt x="86" y="159"/>
                      </a:cubicBezTo>
                      <a:cubicBezTo>
                        <a:pt x="85" y="125"/>
                        <a:pt x="83" y="57"/>
                        <a:pt x="83" y="50"/>
                      </a:cubicBezTo>
                      <a:cubicBezTo>
                        <a:pt x="83" y="48"/>
                        <a:pt x="83" y="47"/>
                        <a:pt x="82" y="45"/>
                      </a:cubicBezTo>
                      <a:cubicBezTo>
                        <a:pt x="79" y="38"/>
                        <a:pt x="71" y="27"/>
                        <a:pt x="64" y="18"/>
                      </a:cubicBezTo>
                      <a:cubicBezTo>
                        <a:pt x="57" y="10"/>
                        <a:pt x="51" y="2"/>
                        <a:pt x="51" y="2"/>
                      </a:cubicBezTo>
                      <a:cubicBezTo>
                        <a:pt x="51" y="2"/>
                        <a:pt x="51" y="2"/>
                        <a:pt x="51" y="2"/>
                      </a:cubicBezTo>
                      <a:cubicBezTo>
                        <a:pt x="50" y="2"/>
                        <a:pt x="50" y="2"/>
                        <a:pt x="50" y="2"/>
                      </a:cubicBezTo>
                      <a:lnTo>
                        <a:pt x="49" y="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5" name="Freeform 434"/>
                <p:cNvSpPr>
                  <a:spLocks/>
                </p:cNvSpPr>
                <p:nvPr/>
              </p:nvSpPr>
              <p:spPr bwMode="gray">
                <a:xfrm>
                  <a:off x="5098" y="2851"/>
                  <a:ext cx="58" cy="72"/>
                </a:xfrm>
                <a:custGeom>
                  <a:avLst/>
                  <a:gdLst/>
                  <a:ahLst/>
                  <a:cxnLst>
                    <a:cxn ang="0">
                      <a:pos x="142" y="145"/>
                    </a:cxn>
                    <a:cxn ang="0">
                      <a:pos x="18" y="35"/>
                    </a:cxn>
                    <a:cxn ang="0">
                      <a:pos x="0" y="64"/>
                    </a:cxn>
                    <a:cxn ang="0">
                      <a:pos x="142" y="145"/>
                    </a:cxn>
                  </a:cxnLst>
                  <a:rect l="0" t="0" r="r" b="b"/>
                  <a:pathLst>
                    <a:path w="142" h="177">
                      <a:moveTo>
                        <a:pt x="142" y="145"/>
                      </a:moveTo>
                      <a:cubicBezTo>
                        <a:pt x="142" y="145"/>
                        <a:pt x="105" y="0"/>
                        <a:pt x="18" y="35"/>
                      </a:cubicBezTo>
                      <a:cubicBezTo>
                        <a:pt x="0" y="64"/>
                        <a:pt x="0" y="64"/>
                        <a:pt x="0" y="64"/>
                      </a:cubicBezTo>
                      <a:cubicBezTo>
                        <a:pt x="0" y="64"/>
                        <a:pt x="131" y="177"/>
                        <a:pt x="142" y="145"/>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6" name="Freeform 435"/>
                <p:cNvSpPr>
                  <a:spLocks/>
                </p:cNvSpPr>
                <p:nvPr/>
              </p:nvSpPr>
              <p:spPr bwMode="gray">
                <a:xfrm>
                  <a:off x="5097" y="2863"/>
                  <a:ext cx="59" cy="51"/>
                </a:xfrm>
                <a:custGeom>
                  <a:avLst/>
                  <a:gdLst/>
                  <a:ahLst/>
                  <a:cxnLst>
                    <a:cxn ang="0">
                      <a:pos x="144" y="117"/>
                    </a:cxn>
                    <a:cxn ang="0">
                      <a:pos x="146" y="117"/>
                    </a:cxn>
                    <a:cxn ang="0">
                      <a:pos x="122" y="58"/>
                    </a:cxn>
                    <a:cxn ang="0">
                      <a:pos x="91" y="18"/>
                    </a:cxn>
                    <a:cxn ang="0">
                      <a:pos x="46" y="0"/>
                    </a:cxn>
                    <a:cxn ang="0">
                      <a:pos x="19" y="5"/>
                    </a:cxn>
                    <a:cxn ang="0">
                      <a:pos x="18" y="5"/>
                    </a:cxn>
                    <a:cxn ang="0">
                      <a:pos x="0" y="36"/>
                    </a:cxn>
                    <a:cxn ang="0">
                      <a:pos x="1" y="37"/>
                    </a:cxn>
                    <a:cxn ang="0">
                      <a:pos x="55" y="81"/>
                    </a:cxn>
                    <a:cxn ang="0">
                      <a:pos x="99" y="111"/>
                    </a:cxn>
                    <a:cxn ang="0">
                      <a:pos x="119" y="121"/>
                    </a:cxn>
                    <a:cxn ang="0">
                      <a:pos x="135" y="125"/>
                    </a:cxn>
                    <a:cxn ang="0">
                      <a:pos x="142" y="123"/>
                    </a:cxn>
                    <a:cxn ang="0">
                      <a:pos x="146" y="118"/>
                    </a:cxn>
                    <a:cxn ang="0">
                      <a:pos x="146" y="117"/>
                    </a:cxn>
                    <a:cxn ang="0">
                      <a:pos x="146" y="117"/>
                    </a:cxn>
                    <a:cxn ang="0">
                      <a:pos x="144" y="117"/>
                    </a:cxn>
                    <a:cxn ang="0">
                      <a:pos x="142" y="117"/>
                    </a:cxn>
                    <a:cxn ang="0">
                      <a:pos x="140" y="120"/>
                    </a:cxn>
                    <a:cxn ang="0">
                      <a:pos x="135" y="121"/>
                    </a:cxn>
                    <a:cxn ang="0">
                      <a:pos x="121" y="117"/>
                    </a:cxn>
                    <a:cxn ang="0">
                      <a:pos x="47" y="70"/>
                    </a:cxn>
                    <a:cxn ang="0">
                      <a:pos x="16" y="45"/>
                    </a:cxn>
                    <a:cxn ang="0">
                      <a:pos x="7" y="37"/>
                    </a:cxn>
                    <a:cxn ang="0">
                      <a:pos x="3" y="34"/>
                    </a:cxn>
                    <a:cxn ang="0">
                      <a:pos x="2" y="36"/>
                    </a:cxn>
                    <a:cxn ang="0">
                      <a:pos x="4" y="37"/>
                    </a:cxn>
                    <a:cxn ang="0">
                      <a:pos x="21" y="8"/>
                    </a:cxn>
                    <a:cxn ang="0">
                      <a:pos x="20" y="7"/>
                    </a:cxn>
                    <a:cxn ang="0">
                      <a:pos x="20" y="9"/>
                    </a:cxn>
                    <a:cxn ang="0">
                      <a:pos x="46" y="4"/>
                    </a:cxn>
                    <a:cxn ang="0">
                      <a:pos x="89" y="21"/>
                    </a:cxn>
                    <a:cxn ang="0">
                      <a:pos x="129" y="81"/>
                    </a:cxn>
                    <a:cxn ang="0">
                      <a:pos x="139" y="107"/>
                    </a:cxn>
                    <a:cxn ang="0">
                      <a:pos x="142" y="115"/>
                    </a:cxn>
                    <a:cxn ang="0">
                      <a:pos x="142" y="118"/>
                    </a:cxn>
                    <a:cxn ang="0">
                      <a:pos x="144" y="117"/>
                    </a:cxn>
                    <a:cxn ang="0">
                      <a:pos x="142" y="117"/>
                    </a:cxn>
                    <a:cxn ang="0">
                      <a:pos x="144" y="117"/>
                    </a:cxn>
                  </a:cxnLst>
                  <a:rect l="0" t="0" r="r" b="b"/>
                  <a:pathLst>
                    <a:path w="146" h="125">
                      <a:moveTo>
                        <a:pt x="144" y="117"/>
                      </a:moveTo>
                      <a:cubicBezTo>
                        <a:pt x="146" y="117"/>
                        <a:pt x="146" y="117"/>
                        <a:pt x="146" y="117"/>
                      </a:cubicBezTo>
                      <a:cubicBezTo>
                        <a:pt x="146" y="117"/>
                        <a:pt x="139" y="88"/>
                        <a:pt x="122" y="58"/>
                      </a:cubicBezTo>
                      <a:cubicBezTo>
                        <a:pt x="114" y="44"/>
                        <a:pt x="104" y="29"/>
                        <a:pt x="91" y="18"/>
                      </a:cubicBezTo>
                      <a:cubicBezTo>
                        <a:pt x="79" y="7"/>
                        <a:pt x="64" y="0"/>
                        <a:pt x="46" y="0"/>
                      </a:cubicBezTo>
                      <a:cubicBezTo>
                        <a:pt x="37" y="0"/>
                        <a:pt x="28" y="1"/>
                        <a:pt x="19" y="5"/>
                      </a:cubicBezTo>
                      <a:cubicBezTo>
                        <a:pt x="18" y="5"/>
                        <a:pt x="18" y="5"/>
                        <a:pt x="18" y="5"/>
                      </a:cubicBezTo>
                      <a:cubicBezTo>
                        <a:pt x="0" y="36"/>
                        <a:pt x="0" y="36"/>
                        <a:pt x="0" y="36"/>
                      </a:cubicBezTo>
                      <a:cubicBezTo>
                        <a:pt x="1" y="37"/>
                        <a:pt x="1" y="37"/>
                        <a:pt x="1" y="37"/>
                      </a:cubicBezTo>
                      <a:cubicBezTo>
                        <a:pt x="1" y="37"/>
                        <a:pt x="26" y="59"/>
                        <a:pt x="55" y="81"/>
                      </a:cubicBezTo>
                      <a:cubicBezTo>
                        <a:pt x="70" y="92"/>
                        <a:pt x="85" y="103"/>
                        <a:pt x="99" y="111"/>
                      </a:cubicBezTo>
                      <a:cubicBezTo>
                        <a:pt x="107" y="115"/>
                        <a:pt x="113" y="119"/>
                        <a:pt x="119" y="121"/>
                      </a:cubicBezTo>
                      <a:cubicBezTo>
                        <a:pt x="125" y="123"/>
                        <a:pt x="130" y="125"/>
                        <a:pt x="135" y="125"/>
                      </a:cubicBezTo>
                      <a:cubicBezTo>
                        <a:pt x="138" y="125"/>
                        <a:pt x="140" y="124"/>
                        <a:pt x="142" y="123"/>
                      </a:cubicBezTo>
                      <a:cubicBezTo>
                        <a:pt x="144" y="122"/>
                        <a:pt x="145" y="120"/>
                        <a:pt x="146" y="118"/>
                      </a:cubicBezTo>
                      <a:cubicBezTo>
                        <a:pt x="146" y="117"/>
                        <a:pt x="146" y="117"/>
                        <a:pt x="146" y="117"/>
                      </a:cubicBezTo>
                      <a:cubicBezTo>
                        <a:pt x="146" y="117"/>
                        <a:pt x="146" y="117"/>
                        <a:pt x="146" y="117"/>
                      </a:cubicBezTo>
                      <a:cubicBezTo>
                        <a:pt x="144" y="117"/>
                        <a:pt x="144" y="117"/>
                        <a:pt x="144" y="117"/>
                      </a:cubicBezTo>
                      <a:cubicBezTo>
                        <a:pt x="142" y="117"/>
                        <a:pt x="142" y="117"/>
                        <a:pt x="142" y="117"/>
                      </a:cubicBezTo>
                      <a:cubicBezTo>
                        <a:pt x="142" y="118"/>
                        <a:pt x="141" y="119"/>
                        <a:pt x="140" y="120"/>
                      </a:cubicBezTo>
                      <a:cubicBezTo>
                        <a:pt x="139" y="120"/>
                        <a:pt x="137" y="121"/>
                        <a:pt x="135" y="121"/>
                      </a:cubicBezTo>
                      <a:cubicBezTo>
                        <a:pt x="131" y="121"/>
                        <a:pt x="126" y="120"/>
                        <a:pt x="121" y="117"/>
                      </a:cubicBezTo>
                      <a:cubicBezTo>
                        <a:pt x="101" y="109"/>
                        <a:pt x="71" y="88"/>
                        <a:pt x="47" y="70"/>
                      </a:cubicBezTo>
                      <a:cubicBezTo>
                        <a:pt x="35" y="60"/>
                        <a:pt x="24" y="52"/>
                        <a:pt x="16" y="45"/>
                      </a:cubicBezTo>
                      <a:cubicBezTo>
                        <a:pt x="12" y="42"/>
                        <a:pt x="9" y="39"/>
                        <a:pt x="7" y="37"/>
                      </a:cubicBezTo>
                      <a:cubicBezTo>
                        <a:pt x="5" y="35"/>
                        <a:pt x="3" y="34"/>
                        <a:pt x="3" y="34"/>
                      </a:cubicBezTo>
                      <a:cubicBezTo>
                        <a:pt x="2" y="36"/>
                        <a:pt x="2" y="36"/>
                        <a:pt x="2" y="36"/>
                      </a:cubicBezTo>
                      <a:cubicBezTo>
                        <a:pt x="4" y="37"/>
                        <a:pt x="4" y="37"/>
                        <a:pt x="4" y="37"/>
                      </a:cubicBezTo>
                      <a:cubicBezTo>
                        <a:pt x="21" y="8"/>
                        <a:pt x="21" y="8"/>
                        <a:pt x="21" y="8"/>
                      </a:cubicBezTo>
                      <a:cubicBezTo>
                        <a:pt x="20" y="7"/>
                        <a:pt x="20" y="7"/>
                        <a:pt x="20" y="7"/>
                      </a:cubicBezTo>
                      <a:cubicBezTo>
                        <a:pt x="20" y="9"/>
                        <a:pt x="20" y="9"/>
                        <a:pt x="20" y="9"/>
                      </a:cubicBezTo>
                      <a:cubicBezTo>
                        <a:pt x="29" y="5"/>
                        <a:pt x="38" y="4"/>
                        <a:pt x="46" y="4"/>
                      </a:cubicBezTo>
                      <a:cubicBezTo>
                        <a:pt x="62" y="4"/>
                        <a:pt x="77" y="11"/>
                        <a:pt x="89" y="21"/>
                      </a:cubicBezTo>
                      <a:cubicBezTo>
                        <a:pt x="107" y="37"/>
                        <a:pt x="121" y="61"/>
                        <a:pt x="129" y="81"/>
                      </a:cubicBezTo>
                      <a:cubicBezTo>
                        <a:pt x="134" y="91"/>
                        <a:pt x="137" y="101"/>
                        <a:pt x="139" y="107"/>
                      </a:cubicBezTo>
                      <a:cubicBezTo>
                        <a:pt x="140" y="110"/>
                        <a:pt x="141" y="113"/>
                        <a:pt x="142" y="115"/>
                      </a:cubicBezTo>
                      <a:cubicBezTo>
                        <a:pt x="142" y="117"/>
                        <a:pt x="142" y="118"/>
                        <a:pt x="142" y="118"/>
                      </a:cubicBezTo>
                      <a:cubicBezTo>
                        <a:pt x="144" y="117"/>
                        <a:pt x="144" y="117"/>
                        <a:pt x="144" y="117"/>
                      </a:cubicBezTo>
                      <a:cubicBezTo>
                        <a:pt x="142" y="117"/>
                        <a:pt x="142" y="117"/>
                        <a:pt x="142" y="117"/>
                      </a:cubicBezTo>
                      <a:lnTo>
                        <a:pt x="144" y="117"/>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7" name="Freeform 436"/>
                <p:cNvSpPr>
                  <a:spLocks/>
                </p:cNvSpPr>
                <p:nvPr/>
              </p:nvSpPr>
              <p:spPr bwMode="gray">
                <a:xfrm>
                  <a:off x="5046" y="2860"/>
                  <a:ext cx="112" cy="82"/>
                </a:xfrm>
                <a:custGeom>
                  <a:avLst/>
                  <a:gdLst/>
                  <a:ahLst/>
                  <a:cxnLst>
                    <a:cxn ang="0">
                      <a:pos x="276" y="186"/>
                    </a:cxn>
                    <a:cxn ang="0">
                      <a:pos x="117" y="0"/>
                    </a:cxn>
                    <a:cxn ang="0">
                      <a:pos x="0" y="99"/>
                    </a:cxn>
                    <a:cxn ang="0">
                      <a:pos x="90" y="122"/>
                    </a:cxn>
                    <a:cxn ang="0">
                      <a:pos x="206" y="148"/>
                    </a:cxn>
                    <a:cxn ang="0">
                      <a:pos x="276" y="186"/>
                    </a:cxn>
                  </a:cxnLst>
                  <a:rect l="0" t="0" r="r" b="b"/>
                  <a:pathLst>
                    <a:path w="276" h="204">
                      <a:moveTo>
                        <a:pt x="276" y="186"/>
                      </a:moveTo>
                      <a:cubicBezTo>
                        <a:pt x="276" y="186"/>
                        <a:pt x="230" y="18"/>
                        <a:pt x="117" y="0"/>
                      </a:cubicBezTo>
                      <a:cubicBezTo>
                        <a:pt x="117" y="0"/>
                        <a:pt x="9" y="29"/>
                        <a:pt x="0" y="99"/>
                      </a:cubicBezTo>
                      <a:cubicBezTo>
                        <a:pt x="0" y="99"/>
                        <a:pt x="73" y="140"/>
                        <a:pt x="90" y="122"/>
                      </a:cubicBezTo>
                      <a:cubicBezTo>
                        <a:pt x="90" y="122"/>
                        <a:pt x="204" y="131"/>
                        <a:pt x="206" y="148"/>
                      </a:cubicBezTo>
                      <a:cubicBezTo>
                        <a:pt x="209" y="166"/>
                        <a:pt x="276" y="204"/>
                        <a:pt x="276" y="186"/>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8" name="Freeform 437"/>
                <p:cNvSpPr>
                  <a:spLocks/>
                </p:cNvSpPr>
                <p:nvPr/>
              </p:nvSpPr>
              <p:spPr bwMode="gray">
                <a:xfrm>
                  <a:off x="5045" y="2859"/>
                  <a:ext cx="114" cy="79"/>
                </a:xfrm>
                <a:custGeom>
                  <a:avLst/>
                  <a:gdLst/>
                  <a:ahLst/>
                  <a:cxnLst>
                    <a:cxn ang="0">
                      <a:pos x="280" y="188"/>
                    </a:cxn>
                    <a:cxn ang="0">
                      <a:pos x="193" y="37"/>
                    </a:cxn>
                    <a:cxn ang="0">
                      <a:pos x="118" y="0"/>
                    </a:cxn>
                    <a:cxn ang="0">
                      <a:pos x="63" y="24"/>
                    </a:cxn>
                    <a:cxn ang="0">
                      <a:pos x="1" y="101"/>
                    </a:cxn>
                    <a:cxn ang="0">
                      <a:pos x="2" y="103"/>
                    </a:cxn>
                    <a:cxn ang="0">
                      <a:pos x="79" y="131"/>
                    </a:cxn>
                    <a:cxn ang="0">
                      <a:pos x="92" y="124"/>
                    </a:cxn>
                    <a:cxn ang="0">
                      <a:pos x="97" y="127"/>
                    </a:cxn>
                    <a:cxn ang="0">
                      <a:pos x="192" y="142"/>
                    </a:cxn>
                    <a:cxn ang="0">
                      <a:pos x="206" y="149"/>
                    </a:cxn>
                    <a:cxn ang="0">
                      <a:pos x="210" y="157"/>
                    </a:cxn>
                    <a:cxn ang="0">
                      <a:pos x="258" y="191"/>
                    </a:cxn>
                    <a:cxn ang="0">
                      <a:pos x="278" y="193"/>
                    </a:cxn>
                    <a:cxn ang="0">
                      <a:pos x="280" y="188"/>
                    </a:cxn>
                    <a:cxn ang="0">
                      <a:pos x="278" y="188"/>
                    </a:cxn>
                    <a:cxn ang="0">
                      <a:pos x="275" y="190"/>
                    </a:cxn>
                    <a:cxn ang="0">
                      <a:pos x="257" y="186"/>
                    </a:cxn>
                    <a:cxn ang="0">
                      <a:pos x="215" y="158"/>
                    </a:cxn>
                    <a:cxn ang="0">
                      <a:pos x="208" y="146"/>
                    </a:cxn>
                    <a:cxn ang="0">
                      <a:pos x="134" y="127"/>
                    </a:cxn>
                    <a:cxn ang="0">
                      <a:pos x="92" y="122"/>
                    </a:cxn>
                    <a:cxn ang="0">
                      <a:pos x="79" y="127"/>
                    </a:cxn>
                    <a:cxn ang="0">
                      <a:pos x="12" y="104"/>
                    </a:cxn>
                    <a:cxn ang="0">
                      <a:pos x="3" y="99"/>
                    </a:cxn>
                    <a:cxn ang="0">
                      <a:pos x="4" y="101"/>
                    </a:cxn>
                    <a:cxn ang="0">
                      <a:pos x="85" y="17"/>
                    </a:cxn>
                    <a:cxn ang="0">
                      <a:pos x="116" y="5"/>
                    </a:cxn>
                    <a:cxn ang="0">
                      <a:pos x="119" y="2"/>
                    </a:cxn>
                    <a:cxn ang="0">
                      <a:pos x="190" y="40"/>
                    </a:cxn>
                    <a:cxn ang="0">
                      <a:pos x="271" y="173"/>
                    </a:cxn>
                    <a:cxn ang="0">
                      <a:pos x="276" y="188"/>
                    </a:cxn>
                    <a:cxn ang="0">
                      <a:pos x="278" y="188"/>
                    </a:cxn>
                    <a:cxn ang="0">
                      <a:pos x="278" y="188"/>
                    </a:cxn>
                  </a:cxnLst>
                  <a:rect l="0" t="0" r="r" b="b"/>
                  <a:pathLst>
                    <a:path w="280" h="195">
                      <a:moveTo>
                        <a:pt x="278" y="188"/>
                      </a:moveTo>
                      <a:cubicBezTo>
                        <a:pt x="280" y="188"/>
                        <a:pt x="280" y="188"/>
                        <a:pt x="280" y="188"/>
                      </a:cubicBezTo>
                      <a:cubicBezTo>
                        <a:pt x="280" y="187"/>
                        <a:pt x="268" y="145"/>
                        <a:pt x="242" y="101"/>
                      </a:cubicBezTo>
                      <a:cubicBezTo>
                        <a:pt x="230" y="79"/>
                        <a:pt x="213" y="56"/>
                        <a:pt x="193" y="37"/>
                      </a:cubicBezTo>
                      <a:cubicBezTo>
                        <a:pt x="172" y="19"/>
                        <a:pt x="148" y="5"/>
                        <a:pt x="119" y="0"/>
                      </a:cubicBezTo>
                      <a:cubicBezTo>
                        <a:pt x="118" y="0"/>
                        <a:pt x="118" y="0"/>
                        <a:pt x="118" y="0"/>
                      </a:cubicBezTo>
                      <a:cubicBezTo>
                        <a:pt x="118" y="1"/>
                        <a:pt x="118" y="1"/>
                        <a:pt x="118" y="1"/>
                      </a:cubicBezTo>
                      <a:cubicBezTo>
                        <a:pt x="118" y="1"/>
                        <a:pt x="91" y="8"/>
                        <a:pt x="63" y="24"/>
                      </a:cubicBezTo>
                      <a:cubicBezTo>
                        <a:pt x="49" y="32"/>
                        <a:pt x="34" y="42"/>
                        <a:pt x="23" y="55"/>
                      </a:cubicBezTo>
                      <a:cubicBezTo>
                        <a:pt x="11" y="68"/>
                        <a:pt x="3" y="83"/>
                        <a:pt x="1" y="101"/>
                      </a:cubicBezTo>
                      <a:cubicBezTo>
                        <a:pt x="0" y="102"/>
                        <a:pt x="0" y="102"/>
                        <a:pt x="0" y="102"/>
                      </a:cubicBezTo>
                      <a:cubicBezTo>
                        <a:pt x="2" y="103"/>
                        <a:pt x="2" y="103"/>
                        <a:pt x="2" y="103"/>
                      </a:cubicBezTo>
                      <a:cubicBezTo>
                        <a:pt x="2" y="103"/>
                        <a:pt x="14" y="110"/>
                        <a:pt x="30" y="117"/>
                      </a:cubicBezTo>
                      <a:cubicBezTo>
                        <a:pt x="45" y="124"/>
                        <a:pt x="65" y="131"/>
                        <a:pt x="79" y="131"/>
                      </a:cubicBezTo>
                      <a:cubicBezTo>
                        <a:pt x="85" y="131"/>
                        <a:pt x="90" y="129"/>
                        <a:pt x="94" y="126"/>
                      </a:cubicBezTo>
                      <a:cubicBezTo>
                        <a:pt x="92" y="124"/>
                        <a:pt x="92" y="124"/>
                        <a:pt x="92" y="124"/>
                      </a:cubicBezTo>
                      <a:cubicBezTo>
                        <a:pt x="92" y="126"/>
                        <a:pt x="92" y="126"/>
                        <a:pt x="92" y="126"/>
                      </a:cubicBezTo>
                      <a:cubicBezTo>
                        <a:pt x="92" y="126"/>
                        <a:pt x="94" y="126"/>
                        <a:pt x="97" y="127"/>
                      </a:cubicBezTo>
                      <a:cubicBezTo>
                        <a:pt x="108" y="128"/>
                        <a:pt x="135" y="130"/>
                        <a:pt x="160" y="135"/>
                      </a:cubicBezTo>
                      <a:cubicBezTo>
                        <a:pt x="172" y="137"/>
                        <a:pt x="184" y="139"/>
                        <a:pt x="192" y="142"/>
                      </a:cubicBezTo>
                      <a:cubicBezTo>
                        <a:pt x="197" y="144"/>
                        <a:pt x="200" y="145"/>
                        <a:pt x="203" y="147"/>
                      </a:cubicBezTo>
                      <a:cubicBezTo>
                        <a:pt x="204" y="147"/>
                        <a:pt x="205" y="148"/>
                        <a:pt x="206" y="149"/>
                      </a:cubicBezTo>
                      <a:cubicBezTo>
                        <a:pt x="206" y="150"/>
                        <a:pt x="206" y="150"/>
                        <a:pt x="206" y="151"/>
                      </a:cubicBezTo>
                      <a:cubicBezTo>
                        <a:pt x="207" y="153"/>
                        <a:pt x="208" y="155"/>
                        <a:pt x="210" y="157"/>
                      </a:cubicBezTo>
                      <a:cubicBezTo>
                        <a:pt x="215" y="165"/>
                        <a:pt x="227" y="174"/>
                        <a:pt x="239" y="182"/>
                      </a:cubicBezTo>
                      <a:cubicBezTo>
                        <a:pt x="246" y="185"/>
                        <a:pt x="252" y="189"/>
                        <a:pt x="258" y="191"/>
                      </a:cubicBezTo>
                      <a:cubicBezTo>
                        <a:pt x="263" y="193"/>
                        <a:pt x="268" y="195"/>
                        <a:pt x="272" y="195"/>
                      </a:cubicBezTo>
                      <a:cubicBezTo>
                        <a:pt x="274" y="195"/>
                        <a:pt x="276" y="194"/>
                        <a:pt x="278" y="193"/>
                      </a:cubicBezTo>
                      <a:cubicBezTo>
                        <a:pt x="279" y="192"/>
                        <a:pt x="280" y="190"/>
                        <a:pt x="280" y="188"/>
                      </a:cubicBezTo>
                      <a:cubicBezTo>
                        <a:pt x="280" y="188"/>
                        <a:pt x="280" y="188"/>
                        <a:pt x="280" y="188"/>
                      </a:cubicBezTo>
                      <a:cubicBezTo>
                        <a:pt x="280" y="188"/>
                        <a:pt x="280" y="188"/>
                        <a:pt x="280" y="188"/>
                      </a:cubicBezTo>
                      <a:cubicBezTo>
                        <a:pt x="278" y="188"/>
                        <a:pt x="278" y="188"/>
                        <a:pt x="278" y="188"/>
                      </a:cubicBezTo>
                      <a:cubicBezTo>
                        <a:pt x="276" y="188"/>
                        <a:pt x="276" y="188"/>
                        <a:pt x="276" y="188"/>
                      </a:cubicBezTo>
                      <a:cubicBezTo>
                        <a:pt x="276" y="189"/>
                        <a:pt x="276" y="190"/>
                        <a:pt x="275" y="190"/>
                      </a:cubicBezTo>
                      <a:cubicBezTo>
                        <a:pt x="275" y="190"/>
                        <a:pt x="274" y="191"/>
                        <a:pt x="272" y="191"/>
                      </a:cubicBezTo>
                      <a:cubicBezTo>
                        <a:pt x="269" y="191"/>
                        <a:pt x="263" y="189"/>
                        <a:pt x="257" y="186"/>
                      </a:cubicBezTo>
                      <a:cubicBezTo>
                        <a:pt x="247" y="182"/>
                        <a:pt x="236" y="175"/>
                        <a:pt x="227" y="168"/>
                      </a:cubicBezTo>
                      <a:cubicBezTo>
                        <a:pt x="222" y="165"/>
                        <a:pt x="218" y="161"/>
                        <a:pt x="215" y="158"/>
                      </a:cubicBezTo>
                      <a:cubicBezTo>
                        <a:pt x="212" y="155"/>
                        <a:pt x="211" y="152"/>
                        <a:pt x="210" y="150"/>
                      </a:cubicBezTo>
                      <a:cubicBezTo>
                        <a:pt x="210" y="148"/>
                        <a:pt x="209" y="147"/>
                        <a:pt x="208" y="146"/>
                      </a:cubicBezTo>
                      <a:cubicBezTo>
                        <a:pt x="206" y="144"/>
                        <a:pt x="203" y="142"/>
                        <a:pt x="198" y="140"/>
                      </a:cubicBezTo>
                      <a:cubicBezTo>
                        <a:pt x="183" y="134"/>
                        <a:pt x="157" y="130"/>
                        <a:pt x="134" y="127"/>
                      </a:cubicBezTo>
                      <a:cubicBezTo>
                        <a:pt x="112" y="124"/>
                        <a:pt x="93" y="122"/>
                        <a:pt x="93" y="122"/>
                      </a:cubicBezTo>
                      <a:cubicBezTo>
                        <a:pt x="92" y="122"/>
                        <a:pt x="92" y="122"/>
                        <a:pt x="92" y="122"/>
                      </a:cubicBezTo>
                      <a:cubicBezTo>
                        <a:pt x="91" y="123"/>
                        <a:pt x="91" y="123"/>
                        <a:pt x="91" y="123"/>
                      </a:cubicBezTo>
                      <a:cubicBezTo>
                        <a:pt x="89" y="125"/>
                        <a:pt x="84" y="127"/>
                        <a:pt x="79" y="127"/>
                      </a:cubicBezTo>
                      <a:cubicBezTo>
                        <a:pt x="66" y="127"/>
                        <a:pt x="47" y="120"/>
                        <a:pt x="31" y="113"/>
                      </a:cubicBezTo>
                      <a:cubicBezTo>
                        <a:pt x="23" y="110"/>
                        <a:pt x="17" y="106"/>
                        <a:pt x="12" y="104"/>
                      </a:cubicBezTo>
                      <a:cubicBezTo>
                        <a:pt x="9" y="102"/>
                        <a:pt x="7" y="101"/>
                        <a:pt x="6" y="101"/>
                      </a:cubicBezTo>
                      <a:cubicBezTo>
                        <a:pt x="4" y="100"/>
                        <a:pt x="3" y="99"/>
                        <a:pt x="3" y="99"/>
                      </a:cubicBezTo>
                      <a:cubicBezTo>
                        <a:pt x="2" y="101"/>
                        <a:pt x="2" y="101"/>
                        <a:pt x="2" y="101"/>
                      </a:cubicBezTo>
                      <a:cubicBezTo>
                        <a:pt x="4" y="101"/>
                        <a:pt x="4" y="101"/>
                        <a:pt x="4" y="101"/>
                      </a:cubicBezTo>
                      <a:cubicBezTo>
                        <a:pt x="7" y="84"/>
                        <a:pt x="15" y="70"/>
                        <a:pt x="26" y="58"/>
                      </a:cubicBezTo>
                      <a:cubicBezTo>
                        <a:pt x="42" y="39"/>
                        <a:pt x="66" y="26"/>
                        <a:pt x="85" y="17"/>
                      </a:cubicBezTo>
                      <a:cubicBezTo>
                        <a:pt x="95" y="13"/>
                        <a:pt x="103" y="10"/>
                        <a:pt x="109" y="7"/>
                      </a:cubicBezTo>
                      <a:cubicBezTo>
                        <a:pt x="112" y="6"/>
                        <a:pt x="115" y="6"/>
                        <a:pt x="116" y="5"/>
                      </a:cubicBezTo>
                      <a:cubicBezTo>
                        <a:pt x="118" y="5"/>
                        <a:pt x="119" y="4"/>
                        <a:pt x="119" y="4"/>
                      </a:cubicBezTo>
                      <a:cubicBezTo>
                        <a:pt x="119" y="2"/>
                        <a:pt x="119" y="2"/>
                        <a:pt x="119" y="2"/>
                      </a:cubicBezTo>
                      <a:cubicBezTo>
                        <a:pt x="118" y="4"/>
                        <a:pt x="118" y="4"/>
                        <a:pt x="118" y="4"/>
                      </a:cubicBezTo>
                      <a:cubicBezTo>
                        <a:pt x="146" y="9"/>
                        <a:pt x="170" y="22"/>
                        <a:pt x="190" y="40"/>
                      </a:cubicBezTo>
                      <a:cubicBezTo>
                        <a:pt x="220" y="67"/>
                        <a:pt x="242" y="104"/>
                        <a:pt x="256" y="135"/>
                      </a:cubicBezTo>
                      <a:cubicBezTo>
                        <a:pt x="263" y="150"/>
                        <a:pt x="268" y="163"/>
                        <a:pt x="271" y="173"/>
                      </a:cubicBezTo>
                      <a:cubicBezTo>
                        <a:pt x="273" y="178"/>
                        <a:pt x="274" y="182"/>
                        <a:pt x="275" y="185"/>
                      </a:cubicBezTo>
                      <a:cubicBezTo>
                        <a:pt x="275" y="186"/>
                        <a:pt x="276" y="187"/>
                        <a:pt x="276" y="188"/>
                      </a:cubicBezTo>
                      <a:cubicBezTo>
                        <a:pt x="276" y="188"/>
                        <a:pt x="276" y="189"/>
                        <a:pt x="276" y="189"/>
                      </a:cubicBezTo>
                      <a:cubicBezTo>
                        <a:pt x="278" y="188"/>
                        <a:pt x="278" y="188"/>
                        <a:pt x="278" y="188"/>
                      </a:cubicBezTo>
                      <a:cubicBezTo>
                        <a:pt x="276" y="188"/>
                        <a:pt x="276" y="188"/>
                        <a:pt x="276" y="188"/>
                      </a:cubicBezTo>
                      <a:lnTo>
                        <a:pt x="278" y="188"/>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9" name="Freeform 438"/>
                <p:cNvSpPr>
                  <a:spLocks/>
                </p:cNvSpPr>
                <p:nvPr/>
              </p:nvSpPr>
              <p:spPr bwMode="gray">
                <a:xfrm>
                  <a:off x="4978" y="2889"/>
                  <a:ext cx="205" cy="237"/>
                </a:xfrm>
                <a:custGeom>
                  <a:avLst/>
                  <a:gdLst/>
                  <a:ahLst/>
                  <a:cxnLst>
                    <a:cxn ang="0">
                      <a:pos x="372" y="43"/>
                    </a:cxn>
                    <a:cxn ang="0">
                      <a:pos x="195" y="20"/>
                    </a:cxn>
                    <a:cxn ang="0">
                      <a:pos x="119" y="84"/>
                    </a:cxn>
                    <a:cxn ang="0">
                      <a:pos x="35" y="116"/>
                    </a:cxn>
                    <a:cxn ang="0">
                      <a:pos x="81" y="160"/>
                    </a:cxn>
                    <a:cxn ang="0">
                      <a:pos x="203" y="119"/>
                    </a:cxn>
                    <a:cxn ang="0">
                      <a:pos x="267" y="107"/>
                    </a:cxn>
                    <a:cxn ang="0">
                      <a:pos x="267" y="131"/>
                    </a:cxn>
                    <a:cxn ang="0">
                      <a:pos x="221" y="287"/>
                    </a:cxn>
                    <a:cxn ang="0">
                      <a:pos x="183" y="473"/>
                    </a:cxn>
                    <a:cxn ang="0">
                      <a:pos x="253" y="583"/>
                    </a:cxn>
                    <a:cxn ang="0">
                      <a:pos x="337" y="542"/>
                    </a:cxn>
                    <a:cxn ang="0">
                      <a:pos x="505" y="424"/>
                    </a:cxn>
                    <a:cxn ang="0">
                      <a:pos x="444" y="360"/>
                    </a:cxn>
                    <a:cxn ang="0">
                      <a:pos x="485" y="162"/>
                    </a:cxn>
                    <a:cxn ang="0">
                      <a:pos x="447" y="70"/>
                    </a:cxn>
                    <a:cxn ang="0">
                      <a:pos x="427" y="20"/>
                    </a:cxn>
                  </a:cxnLst>
                  <a:rect l="0" t="0" r="r" b="b"/>
                  <a:pathLst>
                    <a:path w="505" h="583">
                      <a:moveTo>
                        <a:pt x="372" y="43"/>
                      </a:moveTo>
                      <a:cubicBezTo>
                        <a:pt x="372" y="43"/>
                        <a:pt x="279" y="0"/>
                        <a:pt x="195" y="20"/>
                      </a:cubicBezTo>
                      <a:cubicBezTo>
                        <a:pt x="195" y="20"/>
                        <a:pt x="128" y="67"/>
                        <a:pt x="119" y="84"/>
                      </a:cubicBezTo>
                      <a:cubicBezTo>
                        <a:pt x="119" y="84"/>
                        <a:pt x="52" y="125"/>
                        <a:pt x="35" y="116"/>
                      </a:cubicBezTo>
                      <a:cubicBezTo>
                        <a:pt x="35" y="116"/>
                        <a:pt x="0" y="171"/>
                        <a:pt x="81" y="160"/>
                      </a:cubicBezTo>
                      <a:cubicBezTo>
                        <a:pt x="81" y="160"/>
                        <a:pt x="171" y="162"/>
                        <a:pt x="203" y="119"/>
                      </a:cubicBezTo>
                      <a:cubicBezTo>
                        <a:pt x="203" y="119"/>
                        <a:pt x="258" y="113"/>
                        <a:pt x="267" y="107"/>
                      </a:cubicBezTo>
                      <a:cubicBezTo>
                        <a:pt x="267" y="107"/>
                        <a:pt x="258" y="125"/>
                        <a:pt x="267" y="131"/>
                      </a:cubicBezTo>
                      <a:cubicBezTo>
                        <a:pt x="267" y="131"/>
                        <a:pt x="209" y="220"/>
                        <a:pt x="221" y="287"/>
                      </a:cubicBezTo>
                      <a:cubicBezTo>
                        <a:pt x="221" y="287"/>
                        <a:pt x="61" y="458"/>
                        <a:pt x="183" y="473"/>
                      </a:cubicBezTo>
                      <a:cubicBezTo>
                        <a:pt x="183" y="473"/>
                        <a:pt x="253" y="569"/>
                        <a:pt x="253" y="583"/>
                      </a:cubicBezTo>
                      <a:cubicBezTo>
                        <a:pt x="253" y="583"/>
                        <a:pt x="311" y="537"/>
                        <a:pt x="337" y="542"/>
                      </a:cubicBezTo>
                      <a:cubicBezTo>
                        <a:pt x="337" y="542"/>
                        <a:pt x="435" y="421"/>
                        <a:pt x="505" y="424"/>
                      </a:cubicBezTo>
                      <a:cubicBezTo>
                        <a:pt x="444" y="360"/>
                        <a:pt x="444" y="360"/>
                        <a:pt x="444" y="360"/>
                      </a:cubicBezTo>
                      <a:cubicBezTo>
                        <a:pt x="444" y="360"/>
                        <a:pt x="418" y="363"/>
                        <a:pt x="485" y="162"/>
                      </a:cubicBezTo>
                      <a:cubicBezTo>
                        <a:pt x="485" y="162"/>
                        <a:pt x="479" y="81"/>
                        <a:pt x="447" y="70"/>
                      </a:cubicBezTo>
                      <a:cubicBezTo>
                        <a:pt x="447" y="70"/>
                        <a:pt x="441" y="35"/>
                        <a:pt x="427" y="20"/>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0" name="Freeform 439"/>
                <p:cNvSpPr>
                  <a:spLocks/>
                </p:cNvSpPr>
                <p:nvPr/>
              </p:nvSpPr>
              <p:spPr bwMode="gray">
                <a:xfrm>
                  <a:off x="4988" y="2894"/>
                  <a:ext cx="197" cy="234"/>
                </a:xfrm>
                <a:custGeom>
                  <a:avLst/>
                  <a:gdLst/>
                  <a:ahLst/>
                  <a:cxnLst>
                    <a:cxn ang="0">
                      <a:pos x="168" y="5"/>
                    </a:cxn>
                    <a:cxn ang="0">
                      <a:pos x="91" y="70"/>
                    </a:cxn>
                    <a:cxn ang="0">
                      <a:pos x="56" y="89"/>
                    </a:cxn>
                    <a:cxn ang="0">
                      <a:pos x="8" y="100"/>
                    </a:cxn>
                    <a:cxn ang="0">
                      <a:pos x="7" y="143"/>
                    </a:cxn>
                    <a:cxn ang="0">
                      <a:pos x="55" y="149"/>
                    </a:cxn>
                    <a:cxn ang="0">
                      <a:pos x="177" y="106"/>
                    </a:cxn>
                    <a:cxn ang="0">
                      <a:pos x="236" y="98"/>
                    </a:cxn>
                    <a:cxn ang="0">
                      <a:pos x="237" y="98"/>
                    </a:cxn>
                    <a:cxn ang="0">
                      <a:pos x="241" y="118"/>
                    </a:cxn>
                    <a:cxn ang="0">
                      <a:pos x="193" y="275"/>
                    </a:cxn>
                    <a:cxn ang="0">
                      <a:pos x="122" y="372"/>
                    </a:cxn>
                    <a:cxn ang="0">
                      <a:pos x="157" y="460"/>
                    </a:cxn>
                    <a:cxn ang="0">
                      <a:pos x="216" y="552"/>
                    </a:cxn>
                    <a:cxn ang="0">
                      <a:pos x="228" y="572"/>
                    </a:cxn>
                    <a:cxn ang="0">
                      <a:pos x="306" y="531"/>
                    </a:cxn>
                    <a:cxn ang="0">
                      <a:pos x="313" y="529"/>
                    </a:cxn>
                    <a:cxn ang="0">
                      <a:pos x="479" y="413"/>
                    </a:cxn>
                    <a:cxn ang="0">
                      <a:pos x="418" y="346"/>
                    </a:cxn>
                    <a:cxn ang="0">
                      <a:pos x="418" y="345"/>
                    </a:cxn>
                    <a:cxn ang="0">
                      <a:pos x="418" y="345"/>
                    </a:cxn>
                    <a:cxn ang="0">
                      <a:pos x="415" y="331"/>
                    </a:cxn>
                    <a:cxn ang="0">
                      <a:pos x="454" y="107"/>
                    </a:cxn>
                    <a:cxn ang="0">
                      <a:pos x="423" y="56"/>
                    </a:cxn>
                    <a:cxn ang="0">
                      <a:pos x="414" y="38"/>
                    </a:cxn>
                    <a:cxn ang="0">
                      <a:pos x="419" y="58"/>
                    </a:cxn>
                    <a:cxn ang="0">
                      <a:pos x="456" y="142"/>
                    </a:cxn>
                    <a:cxn ang="0">
                      <a:pos x="457" y="149"/>
                    </a:cxn>
                    <a:cxn ang="0">
                      <a:pos x="418" y="349"/>
                    </a:cxn>
                    <a:cxn ang="0">
                      <a:pos x="478" y="412"/>
                    </a:cxn>
                    <a:cxn ang="0">
                      <a:pos x="420" y="427"/>
                    </a:cxn>
                    <a:cxn ang="0">
                      <a:pos x="306" y="527"/>
                    </a:cxn>
                    <a:cxn ang="0">
                      <a:pos x="229" y="570"/>
                    </a:cxn>
                    <a:cxn ang="0">
                      <a:pos x="158" y="458"/>
                    </a:cxn>
                    <a:cxn ang="0">
                      <a:pos x="126" y="374"/>
                    </a:cxn>
                    <a:cxn ang="0">
                      <a:pos x="196" y="276"/>
                    </a:cxn>
                    <a:cxn ang="0">
                      <a:pos x="219" y="163"/>
                    </a:cxn>
                    <a:cxn ang="0">
                      <a:pos x="243" y="119"/>
                    </a:cxn>
                    <a:cxn ang="0">
                      <a:pos x="239" y="109"/>
                    </a:cxn>
                    <a:cxn ang="0">
                      <a:pos x="243" y="95"/>
                    </a:cxn>
                    <a:cxn ang="0">
                      <a:pos x="200" y="101"/>
                    </a:cxn>
                    <a:cxn ang="0">
                      <a:pos x="176" y="105"/>
                    </a:cxn>
                    <a:cxn ang="0">
                      <a:pos x="55" y="145"/>
                    </a:cxn>
                    <a:cxn ang="0">
                      <a:pos x="4" y="126"/>
                    </a:cxn>
                    <a:cxn ang="0">
                      <a:pos x="11" y="104"/>
                    </a:cxn>
                    <a:cxn ang="0">
                      <a:pos x="15" y="106"/>
                    </a:cxn>
                    <a:cxn ang="0">
                      <a:pos x="95" y="72"/>
                    </a:cxn>
                    <a:cxn ang="0">
                      <a:pos x="170" y="9"/>
                    </a:cxn>
                    <a:cxn ang="0">
                      <a:pos x="306" y="18"/>
                    </a:cxn>
                    <a:cxn ang="0">
                      <a:pos x="345" y="32"/>
                    </a:cxn>
                  </a:cxnLst>
                  <a:rect l="0" t="0" r="r" b="b"/>
                  <a:pathLst>
                    <a:path w="484" h="574">
                      <a:moveTo>
                        <a:pt x="346" y="29"/>
                      </a:moveTo>
                      <a:cubicBezTo>
                        <a:pt x="346" y="29"/>
                        <a:pt x="285" y="0"/>
                        <a:pt x="217" y="0"/>
                      </a:cubicBezTo>
                      <a:cubicBezTo>
                        <a:pt x="201" y="0"/>
                        <a:pt x="184" y="1"/>
                        <a:pt x="168" y="5"/>
                      </a:cubicBezTo>
                      <a:cubicBezTo>
                        <a:pt x="168" y="5"/>
                        <a:pt x="168" y="5"/>
                        <a:pt x="168" y="5"/>
                      </a:cubicBezTo>
                      <a:cubicBezTo>
                        <a:pt x="167" y="6"/>
                        <a:pt x="167" y="6"/>
                        <a:pt x="167" y="6"/>
                      </a:cubicBezTo>
                      <a:cubicBezTo>
                        <a:pt x="167" y="6"/>
                        <a:pt x="151" y="17"/>
                        <a:pt x="133" y="31"/>
                      </a:cubicBezTo>
                      <a:cubicBezTo>
                        <a:pt x="124" y="38"/>
                        <a:pt x="115" y="45"/>
                        <a:pt x="107" y="52"/>
                      </a:cubicBezTo>
                      <a:cubicBezTo>
                        <a:pt x="100" y="59"/>
                        <a:pt x="94" y="65"/>
                        <a:pt x="91" y="70"/>
                      </a:cubicBezTo>
                      <a:cubicBezTo>
                        <a:pt x="93" y="71"/>
                        <a:pt x="93" y="71"/>
                        <a:pt x="93" y="71"/>
                      </a:cubicBezTo>
                      <a:cubicBezTo>
                        <a:pt x="92" y="69"/>
                        <a:pt x="92" y="69"/>
                        <a:pt x="92" y="69"/>
                      </a:cubicBezTo>
                      <a:cubicBezTo>
                        <a:pt x="92" y="69"/>
                        <a:pt x="91" y="70"/>
                        <a:pt x="90" y="71"/>
                      </a:cubicBezTo>
                      <a:cubicBezTo>
                        <a:pt x="84" y="74"/>
                        <a:pt x="71" y="82"/>
                        <a:pt x="56" y="89"/>
                      </a:cubicBezTo>
                      <a:cubicBezTo>
                        <a:pt x="48" y="92"/>
                        <a:pt x="41" y="96"/>
                        <a:pt x="34" y="98"/>
                      </a:cubicBezTo>
                      <a:cubicBezTo>
                        <a:pt x="27" y="101"/>
                        <a:pt x="20" y="102"/>
                        <a:pt x="15" y="102"/>
                      </a:cubicBezTo>
                      <a:cubicBezTo>
                        <a:pt x="13" y="102"/>
                        <a:pt x="11" y="102"/>
                        <a:pt x="10" y="101"/>
                      </a:cubicBezTo>
                      <a:cubicBezTo>
                        <a:pt x="8" y="100"/>
                        <a:pt x="8" y="100"/>
                        <a:pt x="8" y="100"/>
                      </a:cubicBezTo>
                      <a:cubicBezTo>
                        <a:pt x="7" y="102"/>
                        <a:pt x="7" y="102"/>
                        <a:pt x="7" y="102"/>
                      </a:cubicBezTo>
                      <a:cubicBezTo>
                        <a:pt x="7" y="102"/>
                        <a:pt x="5" y="105"/>
                        <a:pt x="4" y="110"/>
                      </a:cubicBezTo>
                      <a:cubicBezTo>
                        <a:pt x="2" y="114"/>
                        <a:pt x="0" y="120"/>
                        <a:pt x="0" y="126"/>
                      </a:cubicBezTo>
                      <a:cubicBezTo>
                        <a:pt x="0" y="132"/>
                        <a:pt x="2" y="138"/>
                        <a:pt x="7" y="143"/>
                      </a:cubicBezTo>
                      <a:cubicBezTo>
                        <a:pt x="13" y="147"/>
                        <a:pt x="22" y="150"/>
                        <a:pt x="35" y="150"/>
                      </a:cubicBezTo>
                      <a:cubicBezTo>
                        <a:pt x="41" y="150"/>
                        <a:pt x="48" y="150"/>
                        <a:pt x="56" y="149"/>
                      </a:cubicBezTo>
                      <a:cubicBezTo>
                        <a:pt x="55" y="147"/>
                        <a:pt x="55" y="147"/>
                        <a:pt x="55" y="147"/>
                      </a:cubicBezTo>
                      <a:cubicBezTo>
                        <a:pt x="55" y="149"/>
                        <a:pt x="55" y="149"/>
                        <a:pt x="55" y="149"/>
                      </a:cubicBezTo>
                      <a:cubicBezTo>
                        <a:pt x="55" y="149"/>
                        <a:pt x="57" y="149"/>
                        <a:pt x="59" y="149"/>
                      </a:cubicBezTo>
                      <a:cubicBezTo>
                        <a:pt x="67" y="149"/>
                        <a:pt x="90" y="148"/>
                        <a:pt x="114" y="143"/>
                      </a:cubicBezTo>
                      <a:cubicBezTo>
                        <a:pt x="139" y="137"/>
                        <a:pt x="164" y="127"/>
                        <a:pt x="179" y="107"/>
                      </a:cubicBezTo>
                      <a:cubicBezTo>
                        <a:pt x="177" y="106"/>
                        <a:pt x="177" y="106"/>
                        <a:pt x="177" y="106"/>
                      </a:cubicBezTo>
                      <a:cubicBezTo>
                        <a:pt x="178" y="108"/>
                        <a:pt x="178" y="108"/>
                        <a:pt x="178" y="108"/>
                      </a:cubicBezTo>
                      <a:cubicBezTo>
                        <a:pt x="178" y="108"/>
                        <a:pt x="191" y="106"/>
                        <a:pt x="206" y="104"/>
                      </a:cubicBezTo>
                      <a:cubicBezTo>
                        <a:pt x="214" y="103"/>
                        <a:pt x="221" y="102"/>
                        <a:pt x="228" y="101"/>
                      </a:cubicBezTo>
                      <a:cubicBezTo>
                        <a:pt x="231" y="100"/>
                        <a:pt x="234" y="99"/>
                        <a:pt x="236" y="98"/>
                      </a:cubicBezTo>
                      <a:cubicBezTo>
                        <a:pt x="239" y="98"/>
                        <a:pt x="241" y="97"/>
                        <a:pt x="242" y="96"/>
                      </a:cubicBezTo>
                      <a:cubicBezTo>
                        <a:pt x="241" y="94"/>
                        <a:pt x="241" y="94"/>
                        <a:pt x="241" y="94"/>
                      </a:cubicBezTo>
                      <a:cubicBezTo>
                        <a:pt x="239" y="93"/>
                        <a:pt x="239" y="93"/>
                        <a:pt x="239" y="93"/>
                      </a:cubicBezTo>
                      <a:cubicBezTo>
                        <a:pt x="239" y="93"/>
                        <a:pt x="238" y="95"/>
                        <a:pt x="237" y="98"/>
                      </a:cubicBezTo>
                      <a:cubicBezTo>
                        <a:pt x="236" y="101"/>
                        <a:pt x="235" y="105"/>
                        <a:pt x="235" y="109"/>
                      </a:cubicBezTo>
                      <a:cubicBezTo>
                        <a:pt x="235" y="111"/>
                        <a:pt x="236" y="113"/>
                        <a:pt x="236" y="115"/>
                      </a:cubicBezTo>
                      <a:cubicBezTo>
                        <a:pt x="237" y="116"/>
                        <a:pt x="238" y="118"/>
                        <a:pt x="240" y="119"/>
                      </a:cubicBezTo>
                      <a:cubicBezTo>
                        <a:pt x="241" y="118"/>
                        <a:pt x="241" y="118"/>
                        <a:pt x="241" y="118"/>
                      </a:cubicBezTo>
                      <a:cubicBezTo>
                        <a:pt x="239" y="116"/>
                        <a:pt x="239" y="116"/>
                        <a:pt x="239" y="116"/>
                      </a:cubicBezTo>
                      <a:cubicBezTo>
                        <a:pt x="239" y="116"/>
                        <a:pt x="227" y="135"/>
                        <a:pt x="215" y="162"/>
                      </a:cubicBezTo>
                      <a:cubicBezTo>
                        <a:pt x="203" y="188"/>
                        <a:pt x="191" y="223"/>
                        <a:pt x="191" y="255"/>
                      </a:cubicBezTo>
                      <a:cubicBezTo>
                        <a:pt x="191" y="262"/>
                        <a:pt x="192" y="268"/>
                        <a:pt x="193" y="275"/>
                      </a:cubicBezTo>
                      <a:cubicBezTo>
                        <a:pt x="195" y="274"/>
                        <a:pt x="195" y="274"/>
                        <a:pt x="195" y="274"/>
                      </a:cubicBezTo>
                      <a:cubicBezTo>
                        <a:pt x="193" y="273"/>
                        <a:pt x="193" y="273"/>
                        <a:pt x="193" y="273"/>
                      </a:cubicBezTo>
                      <a:cubicBezTo>
                        <a:pt x="193" y="273"/>
                        <a:pt x="172" y="295"/>
                        <a:pt x="151" y="325"/>
                      </a:cubicBezTo>
                      <a:cubicBezTo>
                        <a:pt x="141" y="339"/>
                        <a:pt x="130" y="356"/>
                        <a:pt x="122" y="372"/>
                      </a:cubicBezTo>
                      <a:cubicBezTo>
                        <a:pt x="115" y="388"/>
                        <a:pt x="109" y="405"/>
                        <a:pt x="109" y="419"/>
                      </a:cubicBezTo>
                      <a:cubicBezTo>
                        <a:pt x="109" y="430"/>
                        <a:pt x="112" y="440"/>
                        <a:pt x="120" y="447"/>
                      </a:cubicBezTo>
                      <a:cubicBezTo>
                        <a:pt x="128" y="455"/>
                        <a:pt x="140" y="460"/>
                        <a:pt x="157" y="462"/>
                      </a:cubicBezTo>
                      <a:cubicBezTo>
                        <a:pt x="157" y="460"/>
                        <a:pt x="157" y="460"/>
                        <a:pt x="157" y="460"/>
                      </a:cubicBezTo>
                      <a:cubicBezTo>
                        <a:pt x="155" y="461"/>
                        <a:pt x="155" y="461"/>
                        <a:pt x="155" y="461"/>
                      </a:cubicBezTo>
                      <a:cubicBezTo>
                        <a:pt x="155" y="461"/>
                        <a:pt x="156" y="462"/>
                        <a:pt x="158" y="465"/>
                      </a:cubicBezTo>
                      <a:cubicBezTo>
                        <a:pt x="165" y="474"/>
                        <a:pt x="182" y="498"/>
                        <a:pt x="197" y="520"/>
                      </a:cubicBezTo>
                      <a:cubicBezTo>
                        <a:pt x="204" y="532"/>
                        <a:pt x="211" y="543"/>
                        <a:pt x="216" y="552"/>
                      </a:cubicBezTo>
                      <a:cubicBezTo>
                        <a:pt x="219" y="556"/>
                        <a:pt x="221" y="560"/>
                        <a:pt x="222" y="563"/>
                      </a:cubicBezTo>
                      <a:cubicBezTo>
                        <a:pt x="224" y="567"/>
                        <a:pt x="225" y="569"/>
                        <a:pt x="225" y="570"/>
                      </a:cubicBezTo>
                      <a:cubicBezTo>
                        <a:pt x="225" y="574"/>
                        <a:pt x="225" y="574"/>
                        <a:pt x="225" y="574"/>
                      </a:cubicBezTo>
                      <a:cubicBezTo>
                        <a:pt x="228" y="572"/>
                        <a:pt x="228" y="572"/>
                        <a:pt x="228" y="572"/>
                      </a:cubicBezTo>
                      <a:cubicBezTo>
                        <a:pt x="228" y="572"/>
                        <a:pt x="229" y="571"/>
                        <a:pt x="230" y="570"/>
                      </a:cubicBezTo>
                      <a:cubicBezTo>
                        <a:pt x="235" y="566"/>
                        <a:pt x="248" y="556"/>
                        <a:pt x="263" y="547"/>
                      </a:cubicBezTo>
                      <a:cubicBezTo>
                        <a:pt x="270" y="543"/>
                        <a:pt x="278" y="539"/>
                        <a:pt x="286" y="536"/>
                      </a:cubicBezTo>
                      <a:cubicBezTo>
                        <a:pt x="293" y="533"/>
                        <a:pt x="300" y="531"/>
                        <a:pt x="306" y="531"/>
                      </a:cubicBezTo>
                      <a:cubicBezTo>
                        <a:pt x="307" y="531"/>
                        <a:pt x="309" y="531"/>
                        <a:pt x="310" y="531"/>
                      </a:cubicBezTo>
                      <a:cubicBezTo>
                        <a:pt x="312" y="532"/>
                        <a:pt x="312" y="532"/>
                        <a:pt x="312" y="532"/>
                      </a:cubicBezTo>
                      <a:cubicBezTo>
                        <a:pt x="312" y="531"/>
                        <a:pt x="312" y="531"/>
                        <a:pt x="312" y="531"/>
                      </a:cubicBezTo>
                      <a:cubicBezTo>
                        <a:pt x="312" y="531"/>
                        <a:pt x="313" y="530"/>
                        <a:pt x="313" y="529"/>
                      </a:cubicBezTo>
                      <a:cubicBezTo>
                        <a:pt x="319" y="523"/>
                        <a:pt x="344" y="494"/>
                        <a:pt x="375" y="466"/>
                      </a:cubicBezTo>
                      <a:cubicBezTo>
                        <a:pt x="391" y="452"/>
                        <a:pt x="408" y="439"/>
                        <a:pt x="426" y="429"/>
                      </a:cubicBezTo>
                      <a:cubicBezTo>
                        <a:pt x="443" y="419"/>
                        <a:pt x="461" y="412"/>
                        <a:pt x="477" y="412"/>
                      </a:cubicBezTo>
                      <a:cubicBezTo>
                        <a:pt x="477" y="412"/>
                        <a:pt x="478" y="412"/>
                        <a:pt x="479" y="413"/>
                      </a:cubicBezTo>
                      <a:cubicBezTo>
                        <a:pt x="484" y="413"/>
                        <a:pt x="484" y="413"/>
                        <a:pt x="484" y="413"/>
                      </a:cubicBezTo>
                      <a:cubicBezTo>
                        <a:pt x="419" y="345"/>
                        <a:pt x="419" y="345"/>
                        <a:pt x="419"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4"/>
                        <a:pt x="418" y="344"/>
                        <a:pt x="418" y="344"/>
                      </a:cubicBezTo>
                      <a:cubicBezTo>
                        <a:pt x="417" y="344"/>
                        <a:pt x="417" y="343"/>
                        <a:pt x="416" y="341"/>
                      </a:cubicBezTo>
                      <a:cubicBezTo>
                        <a:pt x="416" y="339"/>
                        <a:pt x="415" y="336"/>
                        <a:pt x="415" y="331"/>
                      </a:cubicBezTo>
                      <a:cubicBezTo>
                        <a:pt x="415" y="311"/>
                        <a:pt x="423" y="262"/>
                        <a:pt x="461" y="150"/>
                      </a:cubicBezTo>
                      <a:cubicBezTo>
                        <a:pt x="461" y="150"/>
                        <a:pt x="461" y="150"/>
                        <a:pt x="461" y="150"/>
                      </a:cubicBezTo>
                      <a:cubicBezTo>
                        <a:pt x="461" y="149"/>
                        <a:pt x="461" y="149"/>
                        <a:pt x="461" y="149"/>
                      </a:cubicBezTo>
                      <a:cubicBezTo>
                        <a:pt x="461" y="149"/>
                        <a:pt x="459" y="129"/>
                        <a:pt x="454" y="107"/>
                      </a:cubicBezTo>
                      <a:cubicBezTo>
                        <a:pt x="451" y="96"/>
                        <a:pt x="447" y="85"/>
                        <a:pt x="442" y="75"/>
                      </a:cubicBezTo>
                      <a:cubicBezTo>
                        <a:pt x="437" y="66"/>
                        <a:pt x="430" y="58"/>
                        <a:pt x="422" y="55"/>
                      </a:cubicBezTo>
                      <a:cubicBezTo>
                        <a:pt x="421" y="57"/>
                        <a:pt x="421" y="57"/>
                        <a:pt x="421" y="57"/>
                      </a:cubicBezTo>
                      <a:cubicBezTo>
                        <a:pt x="423" y="56"/>
                        <a:pt x="423" y="56"/>
                        <a:pt x="423" y="56"/>
                      </a:cubicBezTo>
                      <a:cubicBezTo>
                        <a:pt x="423" y="56"/>
                        <a:pt x="421" y="47"/>
                        <a:pt x="418" y="37"/>
                      </a:cubicBezTo>
                      <a:cubicBezTo>
                        <a:pt x="415" y="26"/>
                        <a:pt x="410" y="14"/>
                        <a:pt x="402" y="6"/>
                      </a:cubicBezTo>
                      <a:cubicBezTo>
                        <a:pt x="399" y="9"/>
                        <a:pt x="399" y="9"/>
                        <a:pt x="399" y="9"/>
                      </a:cubicBezTo>
                      <a:cubicBezTo>
                        <a:pt x="406" y="15"/>
                        <a:pt x="411" y="28"/>
                        <a:pt x="414" y="38"/>
                      </a:cubicBezTo>
                      <a:cubicBezTo>
                        <a:pt x="416" y="43"/>
                        <a:pt x="417" y="48"/>
                        <a:pt x="418" y="51"/>
                      </a:cubicBezTo>
                      <a:cubicBezTo>
                        <a:pt x="418" y="53"/>
                        <a:pt x="419" y="54"/>
                        <a:pt x="419" y="55"/>
                      </a:cubicBezTo>
                      <a:cubicBezTo>
                        <a:pt x="419" y="56"/>
                        <a:pt x="419" y="57"/>
                        <a:pt x="419" y="57"/>
                      </a:cubicBezTo>
                      <a:cubicBezTo>
                        <a:pt x="419" y="58"/>
                        <a:pt x="419" y="58"/>
                        <a:pt x="419" y="58"/>
                      </a:cubicBezTo>
                      <a:cubicBezTo>
                        <a:pt x="420" y="58"/>
                        <a:pt x="420" y="58"/>
                        <a:pt x="420" y="58"/>
                      </a:cubicBezTo>
                      <a:cubicBezTo>
                        <a:pt x="428" y="61"/>
                        <a:pt x="434" y="68"/>
                        <a:pt x="439" y="77"/>
                      </a:cubicBezTo>
                      <a:cubicBezTo>
                        <a:pt x="446" y="90"/>
                        <a:pt x="451" y="109"/>
                        <a:pt x="453" y="123"/>
                      </a:cubicBezTo>
                      <a:cubicBezTo>
                        <a:pt x="455" y="131"/>
                        <a:pt x="455" y="137"/>
                        <a:pt x="456" y="142"/>
                      </a:cubicBezTo>
                      <a:cubicBezTo>
                        <a:pt x="456" y="144"/>
                        <a:pt x="456" y="146"/>
                        <a:pt x="457" y="148"/>
                      </a:cubicBezTo>
                      <a:cubicBezTo>
                        <a:pt x="457" y="149"/>
                        <a:pt x="457" y="150"/>
                        <a:pt x="457" y="150"/>
                      </a:cubicBezTo>
                      <a:cubicBezTo>
                        <a:pt x="459" y="149"/>
                        <a:pt x="459" y="149"/>
                        <a:pt x="459" y="149"/>
                      </a:cubicBezTo>
                      <a:cubicBezTo>
                        <a:pt x="457" y="149"/>
                        <a:pt x="457" y="149"/>
                        <a:pt x="457" y="149"/>
                      </a:cubicBezTo>
                      <a:cubicBezTo>
                        <a:pt x="419" y="261"/>
                        <a:pt x="411" y="310"/>
                        <a:pt x="411" y="331"/>
                      </a:cubicBezTo>
                      <a:cubicBezTo>
                        <a:pt x="411" y="339"/>
                        <a:pt x="412" y="343"/>
                        <a:pt x="414" y="346"/>
                      </a:cubicBezTo>
                      <a:cubicBezTo>
                        <a:pt x="414" y="347"/>
                        <a:pt x="415" y="348"/>
                        <a:pt x="416" y="348"/>
                      </a:cubicBezTo>
                      <a:cubicBezTo>
                        <a:pt x="417" y="349"/>
                        <a:pt x="418" y="349"/>
                        <a:pt x="418" y="349"/>
                      </a:cubicBezTo>
                      <a:cubicBezTo>
                        <a:pt x="418" y="349"/>
                        <a:pt x="418" y="349"/>
                        <a:pt x="418" y="349"/>
                      </a:cubicBezTo>
                      <a:cubicBezTo>
                        <a:pt x="418" y="347"/>
                        <a:pt x="418" y="347"/>
                        <a:pt x="418" y="347"/>
                      </a:cubicBezTo>
                      <a:cubicBezTo>
                        <a:pt x="417" y="348"/>
                        <a:pt x="417" y="348"/>
                        <a:pt x="417" y="348"/>
                      </a:cubicBezTo>
                      <a:cubicBezTo>
                        <a:pt x="478" y="412"/>
                        <a:pt x="478" y="412"/>
                        <a:pt x="478" y="412"/>
                      </a:cubicBezTo>
                      <a:cubicBezTo>
                        <a:pt x="479" y="411"/>
                        <a:pt x="479" y="411"/>
                        <a:pt x="479" y="411"/>
                      </a:cubicBezTo>
                      <a:cubicBezTo>
                        <a:pt x="479" y="409"/>
                        <a:pt x="479" y="409"/>
                        <a:pt x="479" y="409"/>
                      </a:cubicBezTo>
                      <a:cubicBezTo>
                        <a:pt x="478" y="408"/>
                        <a:pt x="477" y="408"/>
                        <a:pt x="477" y="408"/>
                      </a:cubicBezTo>
                      <a:cubicBezTo>
                        <a:pt x="459" y="408"/>
                        <a:pt x="439" y="416"/>
                        <a:pt x="420" y="427"/>
                      </a:cubicBezTo>
                      <a:cubicBezTo>
                        <a:pt x="363" y="461"/>
                        <a:pt x="309" y="528"/>
                        <a:pt x="309" y="528"/>
                      </a:cubicBezTo>
                      <a:cubicBezTo>
                        <a:pt x="311" y="529"/>
                        <a:pt x="311" y="529"/>
                        <a:pt x="311" y="529"/>
                      </a:cubicBezTo>
                      <a:cubicBezTo>
                        <a:pt x="311" y="527"/>
                        <a:pt x="311" y="527"/>
                        <a:pt x="311" y="527"/>
                      </a:cubicBezTo>
                      <a:cubicBezTo>
                        <a:pt x="309" y="527"/>
                        <a:pt x="308" y="527"/>
                        <a:pt x="306" y="527"/>
                      </a:cubicBezTo>
                      <a:cubicBezTo>
                        <a:pt x="298" y="527"/>
                        <a:pt x="290" y="530"/>
                        <a:pt x="281" y="534"/>
                      </a:cubicBezTo>
                      <a:cubicBezTo>
                        <a:pt x="254" y="545"/>
                        <a:pt x="225" y="568"/>
                        <a:pt x="225" y="568"/>
                      </a:cubicBezTo>
                      <a:cubicBezTo>
                        <a:pt x="227" y="570"/>
                        <a:pt x="227" y="570"/>
                        <a:pt x="227" y="570"/>
                      </a:cubicBezTo>
                      <a:cubicBezTo>
                        <a:pt x="229" y="570"/>
                        <a:pt x="229" y="570"/>
                        <a:pt x="229" y="570"/>
                      </a:cubicBezTo>
                      <a:cubicBezTo>
                        <a:pt x="229" y="569"/>
                        <a:pt x="228" y="567"/>
                        <a:pt x="228" y="566"/>
                      </a:cubicBezTo>
                      <a:cubicBezTo>
                        <a:pt x="226" y="560"/>
                        <a:pt x="220" y="550"/>
                        <a:pt x="214" y="539"/>
                      </a:cubicBezTo>
                      <a:cubicBezTo>
                        <a:pt x="193" y="506"/>
                        <a:pt x="159" y="459"/>
                        <a:pt x="159" y="459"/>
                      </a:cubicBezTo>
                      <a:cubicBezTo>
                        <a:pt x="158" y="458"/>
                        <a:pt x="158" y="458"/>
                        <a:pt x="158" y="458"/>
                      </a:cubicBezTo>
                      <a:cubicBezTo>
                        <a:pt x="157" y="458"/>
                        <a:pt x="157" y="458"/>
                        <a:pt x="157" y="458"/>
                      </a:cubicBezTo>
                      <a:cubicBezTo>
                        <a:pt x="141" y="456"/>
                        <a:pt x="130" y="451"/>
                        <a:pt x="123" y="444"/>
                      </a:cubicBezTo>
                      <a:cubicBezTo>
                        <a:pt x="116" y="438"/>
                        <a:pt x="113" y="429"/>
                        <a:pt x="113" y="419"/>
                      </a:cubicBezTo>
                      <a:cubicBezTo>
                        <a:pt x="113" y="406"/>
                        <a:pt x="118" y="390"/>
                        <a:pt x="126" y="374"/>
                      </a:cubicBezTo>
                      <a:cubicBezTo>
                        <a:pt x="138" y="350"/>
                        <a:pt x="155" y="325"/>
                        <a:pt x="170" y="307"/>
                      </a:cubicBezTo>
                      <a:cubicBezTo>
                        <a:pt x="177" y="297"/>
                        <a:pt x="184" y="290"/>
                        <a:pt x="189" y="284"/>
                      </a:cubicBezTo>
                      <a:cubicBezTo>
                        <a:pt x="191" y="281"/>
                        <a:pt x="193" y="279"/>
                        <a:pt x="194" y="278"/>
                      </a:cubicBezTo>
                      <a:cubicBezTo>
                        <a:pt x="195" y="276"/>
                        <a:pt x="196" y="276"/>
                        <a:pt x="196" y="276"/>
                      </a:cubicBezTo>
                      <a:cubicBezTo>
                        <a:pt x="197" y="275"/>
                        <a:pt x="197" y="275"/>
                        <a:pt x="197" y="275"/>
                      </a:cubicBezTo>
                      <a:cubicBezTo>
                        <a:pt x="197" y="274"/>
                        <a:pt x="197" y="274"/>
                        <a:pt x="197" y="274"/>
                      </a:cubicBezTo>
                      <a:cubicBezTo>
                        <a:pt x="196" y="268"/>
                        <a:pt x="195" y="262"/>
                        <a:pt x="195" y="255"/>
                      </a:cubicBezTo>
                      <a:cubicBezTo>
                        <a:pt x="195" y="224"/>
                        <a:pt x="207" y="190"/>
                        <a:pt x="219" y="163"/>
                      </a:cubicBezTo>
                      <a:cubicBezTo>
                        <a:pt x="225" y="150"/>
                        <a:pt x="231" y="139"/>
                        <a:pt x="235" y="131"/>
                      </a:cubicBezTo>
                      <a:cubicBezTo>
                        <a:pt x="238" y="127"/>
                        <a:pt x="239" y="124"/>
                        <a:pt x="241" y="122"/>
                      </a:cubicBezTo>
                      <a:cubicBezTo>
                        <a:pt x="241" y="121"/>
                        <a:pt x="242" y="120"/>
                        <a:pt x="242" y="119"/>
                      </a:cubicBezTo>
                      <a:cubicBezTo>
                        <a:pt x="243" y="119"/>
                        <a:pt x="243" y="119"/>
                        <a:pt x="243" y="119"/>
                      </a:cubicBezTo>
                      <a:cubicBezTo>
                        <a:pt x="244" y="117"/>
                        <a:pt x="244" y="117"/>
                        <a:pt x="244" y="117"/>
                      </a:cubicBezTo>
                      <a:cubicBezTo>
                        <a:pt x="242" y="116"/>
                        <a:pt x="242" y="116"/>
                        <a:pt x="242" y="116"/>
                      </a:cubicBezTo>
                      <a:cubicBezTo>
                        <a:pt x="241" y="115"/>
                        <a:pt x="240" y="114"/>
                        <a:pt x="240" y="113"/>
                      </a:cubicBezTo>
                      <a:cubicBezTo>
                        <a:pt x="239" y="112"/>
                        <a:pt x="239" y="110"/>
                        <a:pt x="239" y="109"/>
                      </a:cubicBezTo>
                      <a:cubicBezTo>
                        <a:pt x="239" y="106"/>
                        <a:pt x="240" y="102"/>
                        <a:pt x="241" y="100"/>
                      </a:cubicBezTo>
                      <a:cubicBezTo>
                        <a:pt x="242" y="98"/>
                        <a:pt x="242" y="97"/>
                        <a:pt x="242" y="96"/>
                      </a:cubicBezTo>
                      <a:cubicBezTo>
                        <a:pt x="243" y="96"/>
                        <a:pt x="243" y="96"/>
                        <a:pt x="243" y="96"/>
                      </a:cubicBezTo>
                      <a:cubicBezTo>
                        <a:pt x="243" y="95"/>
                        <a:pt x="243" y="95"/>
                        <a:pt x="243" y="95"/>
                      </a:cubicBezTo>
                      <a:cubicBezTo>
                        <a:pt x="246" y="88"/>
                        <a:pt x="246" y="88"/>
                        <a:pt x="246" y="88"/>
                      </a:cubicBezTo>
                      <a:cubicBezTo>
                        <a:pt x="240" y="93"/>
                        <a:pt x="240" y="93"/>
                        <a:pt x="240" y="93"/>
                      </a:cubicBezTo>
                      <a:cubicBezTo>
                        <a:pt x="239" y="93"/>
                        <a:pt x="238" y="94"/>
                        <a:pt x="235" y="95"/>
                      </a:cubicBezTo>
                      <a:cubicBezTo>
                        <a:pt x="227" y="97"/>
                        <a:pt x="213" y="99"/>
                        <a:pt x="200" y="101"/>
                      </a:cubicBezTo>
                      <a:cubicBezTo>
                        <a:pt x="194" y="102"/>
                        <a:pt x="188" y="103"/>
                        <a:pt x="184" y="103"/>
                      </a:cubicBezTo>
                      <a:cubicBezTo>
                        <a:pt x="180" y="104"/>
                        <a:pt x="177" y="104"/>
                        <a:pt x="177" y="104"/>
                      </a:cubicBezTo>
                      <a:cubicBezTo>
                        <a:pt x="176" y="104"/>
                        <a:pt x="176" y="104"/>
                        <a:pt x="176" y="104"/>
                      </a:cubicBezTo>
                      <a:cubicBezTo>
                        <a:pt x="176" y="105"/>
                        <a:pt x="176" y="105"/>
                        <a:pt x="176" y="105"/>
                      </a:cubicBezTo>
                      <a:cubicBezTo>
                        <a:pt x="162" y="123"/>
                        <a:pt x="137" y="133"/>
                        <a:pt x="113" y="139"/>
                      </a:cubicBezTo>
                      <a:cubicBezTo>
                        <a:pt x="90" y="144"/>
                        <a:pt x="67" y="145"/>
                        <a:pt x="59" y="145"/>
                      </a:cubicBezTo>
                      <a:cubicBezTo>
                        <a:pt x="57" y="145"/>
                        <a:pt x="56" y="145"/>
                        <a:pt x="56" y="145"/>
                      </a:cubicBezTo>
                      <a:cubicBezTo>
                        <a:pt x="55" y="145"/>
                        <a:pt x="55" y="145"/>
                        <a:pt x="55" y="145"/>
                      </a:cubicBezTo>
                      <a:cubicBezTo>
                        <a:pt x="55" y="145"/>
                        <a:pt x="55" y="145"/>
                        <a:pt x="55" y="145"/>
                      </a:cubicBezTo>
                      <a:cubicBezTo>
                        <a:pt x="48" y="146"/>
                        <a:pt x="41" y="146"/>
                        <a:pt x="35" y="146"/>
                      </a:cubicBezTo>
                      <a:cubicBezTo>
                        <a:pt x="22" y="146"/>
                        <a:pt x="14" y="143"/>
                        <a:pt x="10" y="140"/>
                      </a:cubicBezTo>
                      <a:cubicBezTo>
                        <a:pt x="5" y="136"/>
                        <a:pt x="4" y="131"/>
                        <a:pt x="4" y="126"/>
                      </a:cubicBezTo>
                      <a:cubicBezTo>
                        <a:pt x="4" y="121"/>
                        <a:pt x="5" y="115"/>
                        <a:pt x="7" y="111"/>
                      </a:cubicBezTo>
                      <a:cubicBezTo>
                        <a:pt x="8" y="109"/>
                        <a:pt x="9" y="107"/>
                        <a:pt x="10" y="106"/>
                      </a:cubicBezTo>
                      <a:cubicBezTo>
                        <a:pt x="10" y="105"/>
                        <a:pt x="10" y="105"/>
                        <a:pt x="10" y="105"/>
                      </a:cubicBezTo>
                      <a:cubicBezTo>
                        <a:pt x="11" y="104"/>
                        <a:pt x="11" y="104"/>
                        <a:pt x="11" y="104"/>
                      </a:cubicBezTo>
                      <a:cubicBezTo>
                        <a:pt x="11" y="104"/>
                        <a:pt x="11" y="104"/>
                        <a:pt x="11" y="104"/>
                      </a:cubicBezTo>
                      <a:cubicBezTo>
                        <a:pt x="9" y="103"/>
                        <a:pt x="9" y="103"/>
                        <a:pt x="9" y="103"/>
                      </a:cubicBezTo>
                      <a:cubicBezTo>
                        <a:pt x="8" y="105"/>
                        <a:pt x="8" y="105"/>
                        <a:pt x="8" y="105"/>
                      </a:cubicBezTo>
                      <a:cubicBezTo>
                        <a:pt x="10" y="106"/>
                        <a:pt x="13" y="106"/>
                        <a:pt x="15" y="106"/>
                      </a:cubicBezTo>
                      <a:cubicBezTo>
                        <a:pt x="22" y="106"/>
                        <a:pt x="30" y="104"/>
                        <a:pt x="38" y="101"/>
                      </a:cubicBezTo>
                      <a:cubicBezTo>
                        <a:pt x="64" y="91"/>
                        <a:pt x="94" y="73"/>
                        <a:pt x="94" y="73"/>
                      </a:cubicBezTo>
                      <a:cubicBezTo>
                        <a:pt x="95" y="73"/>
                        <a:pt x="95" y="73"/>
                        <a:pt x="95" y="73"/>
                      </a:cubicBezTo>
                      <a:cubicBezTo>
                        <a:pt x="95" y="72"/>
                        <a:pt x="95" y="72"/>
                        <a:pt x="95" y="72"/>
                      </a:cubicBezTo>
                      <a:cubicBezTo>
                        <a:pt x="97" y="68"/>
                        <a:pt x="103" y="62"/>
                        <a:pt x="110" y="55"/>
                      </a:cubicBezTo>
                      <a:cubicBezTo>
                        <a:pt x="121" y="45"/>
                        <a:pt x="136" y="34"/>
                        <a:pt x="148" y="24"/>
                      </a:cubicBezTo>
                      <a:cubicBezTo>
                        <a:pt x="154" y="20"/>
                        <a:pt x="160" y="16"/>
                        <a:pt x="164" y="13"/>
                      </a:cubicBezTo>
                      <a:cubicBezTo>
                        <a:pt x="167" y="11"/>
                        <a:pt x="170" y="9"/>
                        <a:pt x="170" y="9"/>
                      </a:cubicBezTo>
                      <a:cubicBezTo>
                        <a:pt x="169" y="7"/>
                        <a:pt x="169" y="7"/>
                        <a:pt x="169" y="7"/>
                      </a:cubicBezTo>
                      <a:cubicBezTo>
                        <a:pt x="169" y="9"/>
                        <a:pt x="169" y="9"/>
                        <a:pt x="169" y="9"/>
                      </a:cubicBezTo>
                      <a:cubicBezTo>
                        <a:pt x="185" y="5"/>
                        <a:pt x="201" y="4"/>
                        <a:pt x="217" y="4"/>
                      </a:cubicBezTo>
                      <a:cubicBezTo>
                        <a:pt x="250" y="4"/>
                        <a:pt x="282" y="11"/>
                        <a:pt x="306" y="18"/>
                      </a:cubicBezTo>
                      <a:cubicBezTo>
                        <a:pt x="318" y="22"/>
                        <a:pt x="327" y="25"/>
                        <a:pt x="334" y="28"/>
                      </a:cubicBezTo>
                      <a:cubicBezTo>
                        <a:pt x="338" y="29"/>
                        <a:pt x="340" y="30"/>
                        <a:pt x="342" y="31"/>
                      </a:cubicBezTo>
                      <a:cubicBezTo>
                        <a:pt x="343" y="31"/>
                        <a:pt x="344" y="32"/>
                        <a:pt x="344" y="32"/>
                      </a:cubicBezTo>
                      <a:cubicBezTo>
                        <a:pt x="344" y="32"/>
                        <a:pt x="345" y="32"/>
                        <a:pt x="345" y="32"/>
                      </a:cubicBezTo>
                      <a:cubicBezTo>
                        <a:pt x="346" y="29"/>
                        <a:pt x="346" y="29"/>
                        <a:pt x="346" y="29"/>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1" name="Freeform 440"/>
                <p:cNvSpPr>
                  <a:spLocks/>
                </p:cNvSpPr>
                <p:nvPr/>
              </p:nvSpPr>
              <p:spPr bwMode="gray">
                <a:xfrm>
                  <a:off x="4919" y="2982"/>
                  <a:ext cx="38" cy="87"/>
                </a:xfrm>
                <a:custGeom>
                  <a:avLst/>
                  <a:gdLst/>
                  <a:ahLst/>
                  <a:cxnLst>
                    <a:cxn ang="0">
                      <a:pos x="6" y="0"/>
                    </a:cxn>
                    <a:cxn ang="0">
                      <a:pos x="89" y="41"/>
                    </a:cxn>
                    <a:cxn ang="0">
                      <a:pos x="94" y="104"/>
                    </a:cxn>
                    <a:cxn ang="0">
                      <a:pos x="87" y="216"/>
                    </a:cxn>
                    <a:cxn ang="0">
                      <a:pos x="11" y="162"/>
                    </a:cxn>
                    <a:cxn ang="0">
                      <a:pos x="6" y="0"/>
                    </a:cxn>
                  </a:cxnLst>
                  <a:rect l="0" t="0" r="r" b="b"/>
                  <a:pathLst>
                    <a:path w="94" h="216">
                      <a:moveTo>
                        <a:pt x="6" y="0"/>
                      </a:moveTo>
                      <a:cubicBezTo>
                        <a:pt x="6" y="0"/>
                        <a:pt x="82" y="22"/>
                        <a:pt x="89" y="41"/>
                      </a:cubicBezTo>
                      <a:cubicBezTo>
                        <a:pt x="94" y="104"/>
                        <a:pt x="94" y="104"/>
                        <a:pt x="94" y="104"/>
                      </a:cubicBezTo>
                      <a:cubicBezTo>
                        <a:pt x="87" y="216"/>
                        <a:pt x="87" y="216"/>
                        <a:pt x="87" y="216"/>
                      </a:cubicBezTo>
                      <a:cubicBezTo>
                        <a:pt x="87" y="216"/>
                        <a:pt x="22" y="173"/>
                        <a:pt x="11" y="162"/>
                      </a:cubicBezTo>
                      <a:cubicBezTo>
                        <a:pt x="0" y="152"/>
                        <a:pt x="6" y="0"/>
                        <a:pt x="6"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2" name="Freeform 441"/>
                <p:cNvSpPr>
                  <a:spLocks/>
                </p:cNvSpPr>
                <p:nvPr/>
              </p:nvSpPr>
              <p:spPr bwMode="gray">
                <a:xfrm>
                  <a:off x="4940" y="3025"/>
                  <a:ext cx="23" cy="20"/>
                </a:xfrm>
                <a:custGeom>
                  <a:avLst/>
                  <a:gdLst/>
                  <a:ahLst/>
                  <a:cxnLst>
                    <a:cxn ang="0">
                      <a:pos x="1" y="0"/>
                    </a:cxn>
                    <a:cxn ang="0">
                      <a:pos x="0" y="17"/>
                    </a:cxn>
                    <a:cxn ang="0">
                      <a:pos x="10" y="20"/>
                    </a:cxn>
                    <a:cxn ang="0">
                      <a:pos x="22" y="19"/>
                    </a:cxn>
                    <a:cxn ang="0">
                      <a:pos x="23" y="5"/>
                    </a:cxn>
                    <a:cxn ang="0">
                      <a:pos x="12" y="8"/>
                    </a:cxn>
                    <a:cxn ang="0">
                      <a:pos x="1" y="0"/>
                    </a:cxn>
                  </a:cxnLst>
                  <a:rect l="0" t="0" r="r" b="b"/>
                  <a:pathLst>
                    <a:path w="23" h="20">
                      <a:moveTo>
                        <a:pt x="1" y="0"/>
                      </a:moveTo>
                      <a:lnTo>
                        <a:pt x="0" y="17"/>
                      </a:lnTo>
                      <a:lnTo>
                        <a:pt x="10" y="20"/>
                      </a:lnTo>
                      <a:lnTo>
                        <a:pt x="22" y="19"/>
                      </a:lnTo>
                      <a:lnTo>
                        <a:pt x="23" y="5"/>
                      </a:lnTo>
                      <a:lnTo>
                        <a:pt x="12" y="8"/>
                      </a:lnTo>
                      <a:lnTo>
                        <a:pt x="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3" name="Freeform 442"/>
                <p:cNvSpPr>
                  <a:spLocks/>
                </p:cNvSpPr>
                <p:nvPr/>
              </p:nvSpPr>
              <p:spPr bwMode="gray">
                <a:xfrm>
                  <a:off x="5112" y="3086"/>
                  <a:ext cx="300" cy="356"/>
                </a:xfrm>
                <a:custGeom>
                  <a:avLst/>
                  <a:gdLst/>
                  <a:ahLst/>
                  <a:cxnLst>
                    <a:cxn ang="0">
                      <a:pos x="456" y="0"/>
                    </a:cxn>
                    <a:cxn ang="0">
                      <a:pos x="402" y="864"/>
                    </a:cxn>
                    <a:cxn ang="0">
                      <a:pos x="156" y="574"/>
                    </a:cxn>
                    <a:cxn ang="0">
                      <a:pos x="273" y="302"/>
                    </a:cxn>
                    <a:cxn ang="0">
                      <a:pos x="456" y="0"/>
                    </a:cxn>
                  </a:cxnLst>
                  <a:rect l="0" t="0" r="r" b="b"/>
                  <a:pathLst>
                    <a:path w="738" h="877">
                      <a:moveTo>
                        <a:pt x="456" y="0"/>
                      </a:moveTo>
                      <a:cubicBezTo>
                        <a:pt x="456" y="0"/>
                        <a:pt x="738" y="858"/>
                        <a:pt x="402" y="864"/>
                      </a:cubicBezTo>
                      <a:cubicBezTo>
                        <a:pt x="402" y="864"/>
                        <a:pt x="312" y="877"/>
                        <a:pt x="156" y="574"/>
                      </a:cubicBezTo>
                      <a:cubicBezTo>
                        <a:pt x="0" y="270"/>
                        <a:pt x="154" y="329"/>
                        <a:pt x="273" y="302"/>
                      </a:cubicBezTo>
                      <a:cubicBezTo>
                        <a:pt x="393" y="275"/>
                        <a:pt x="450" y="102"/>
                        <a:pt x="456" y="0"/>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4" name="Freeform 443"/>
                <p:cNvSpPr>
                  <a:spLocks/>
                </p:cNvSpPr>
                <p:nvPr/>
              </p:nvSpPr>
              <p:spPr bwMode="gray">
                <a:xfrm>
                  <a:off x="5137" y="3080"/>
                  <a:ext cx="218" cy="396"/>
                </a:xfrm>
                <a:custGeom>
                  <a:avLst/>
                  <a:gdLst/>
                  <a:ahLst/>
                  <a:cxnLst>
                    <a:cxn ang="0">
                      <a:pos x="15" y="363"/>
                    </a:cxn>
                    <a:cxn ang="0">
                      <a:pos x="93" y="588"/>
                    </a:cxn>
                    <a:cxn ang="0">
                      <a:pos x="243" y="812"/>
                    </a:cxn>
                    <a:cxn ang="0">
                      <a:pos x="507" y="782"/>
                    </a:cxn>
                    <a:cxn ang="0">
                      <a:pos x="507" y="560"/>
                    </a:cxn>
                    <a:cxn ang="0">
                      <a:pos x="356" y="201"/>
                    </a:cxn>
                    <a:cxn ang="0">
                      <a:pos x="251" y="120"/>
                    </a:cxn>
                    <a:cxn ang="0">
                      <a:pos x="115" y="0"/>
                    </a:cxn>
                    <a:cxn ang="0">
                      <a:pos x="15" y="363"/>
                    </a:cxn>
                  </a:cxnLst>
                  <a:rect l="0" t="0" r="r" b="b"/>
                  <a:pathLst>
                    <a:path w="536" h="974">
                      <a:moveTo>
                        <a:pt x="15" y="363"/>
                      </a:moveTo>
                      <a:cubicBezTo>
                        <a:pt x="93" y="588"/>
                        <a:pt x="93" y="588"/>
                        <a:pt x="93" y="588"/>
                      </a:cubicBezTo>
                      <a:cubicBezTo>
                        <a:pt x="243" y="812"/>
                        <a:pt x="243" y="812"/>
                        <a:pt x="243" y="812"/>
                      </a:cubicBezTo>
                      <a:cubicBezTo>
                        <a:pt x="243" y="812"/>
                        <a:pt x="381" y="974"/>
                        <a:pt x="507" y="782"/>
                      </a:cubicBezTo>
                      <a:cubicBezTo>
                        <a:pt x="533" y="742"/>
                        <a:pt x="519" y="586"/>
                        <a:pt x="507" y="560"/>
                      </a:cubicBezTo>
                      <a:cubicBezTo>
                        <a:pt x="507" y="560"/>
                        <a:pt x="536" y="246"/>
                        <a:pt x="356" y="201"/>
                      </a:cubicBezTo>
                      <a:cubicBezTo>
                        <a:pt x="356" y="201"/>
                        <a:pt x="342" y="196"/>
                        <a:pt x="251" y="120"/>
                      </a:cubicBezTo>
                      <a:cubicBezTo>
                        <a:pt x="115" y="0"/>
                        <a:pt x="115" y="0"/>
                        <a:pt x="115" y="0"/>
                      </a:cubicBezTo>
                      <a:cubicBezTo>
                        <a:pt x="115" y="0"/>
                        <a:pt x="0" y="298"/>
                        <a:pt x="15" y="363"/>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5" name="Freeform 444"/>
                <p:cNvSpPr>
                  <a:spLocks/>
                </p:cNvSpPr>
                <p:nvPr/>
              </p:nvSpPr>
              <p:spPr bwMode="gray">
                <a:xfrm>
                  <a:off x="5141" y="3078"/>
                  <a:ext cx="199" cy="379"/>
                </a:xfrm>
                <a:custGeom>
                  <a:avLst/>
                  <a:gdLst/>
                  <a:ahLst/>
                  <a:cxnLst>
                    <a:cxn ang="0">
                      <a:pos x="142" y="195"/>
                    </a:cxn>
                    <a:cxn ang="0">
                      <a:pos x="201" y="317"/>
                    </a:cxn>
                    <a:cxn ang="0">
                      <a:pos x="222" y="442"/>
                    </a:cxn>
                    <a:cxn ang="0">
                      <a:pos x="417" y="787"/>
                    </a:cxn>
                    <a:cxn ang="0">
                      <a:pos x="229" y="811"/>
                    </a:cxn>
                    <a:cxn ang="0">
                      <a:pos x="83" y="593"/>
                    </a:cxn>
                    <a:cxn ang="0">
                      <a:pos x="0" y="350"/>
                    </a:cxn>
                    <a:cxn ang="0">
                      <a:pos x="105" y="5"/>
                    </a:cxn>
                    <a:cxn ang="0">
                      <a:pos x="142" y="195"/>
                    </a:cxn>
                  </a:cxnLst>
                  <a:rect l="0" t="0" r="r" b="b"/>
                  <a:pathLst>
                    <a:path w="488" h="932">
                      <a:moveTo>
                        <a:pt x="142" y="195"/>
                      </a:moveTo>
                      <a:cubicBezTo>
                        <a:pt x="142" y="195"/>
                        <a:pt x="109" y="288"/>
                        <a:pt x="201" y="317"/>
                      </a:cubicBezTo>
                      <a:cubicBezTo>
                        <a:pt x="201" y="317"/>
                        <a:pt x="186" y="382"/>
                        <a:pt x="222" y="442"/>
                      </a:cubicBezTo>
                      <a:cubicBezTo>
                        <a:pt x="238" y="468"/>
                        <a:pt x="250" y="570"/>
                        <a:pt x="417" y="787"/>
                      </a:cubicBezTo>
                      <a:cubicBezTo>
                        <a:pt x="488" y="879"/>
                        <a:pt x="294" y="932"/>
                        <a:pt x="229" y="811"/>
                      </a:cubicBezTo>
                      <a:cubicBezTo>
                        <a:pt x="83" y="593"/>
                        <a:pt x="83" y="593"/>
                        <a:pt x="83" y="593"/>
                      </a:cubicBezTo>
                      <a:cubicBezTo>
                        <a:pt x="0" y="350"/>
                        <a:pt x="0" y="350"/>
                        <a:pt x="0" y="350"/>
                      </a:cubicBezTo>
                      <a:cubicBezTo>
                        <a:pt x="0" y="350"/>
                        <a:pt x="99" y="10"/>
                        <a:pt x="105" y="5"/>
                      </a:cubicBezTo>
                      <a:cubicBezTo>
                        <a:pt x="112" y="0"/>
                        <a:pt x="142" y="195"/>
                        <a:pt x="142" y="19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6" name="Freeform 445"/>
                <p:cNvSpPr>
                  <a:spLocks/>
                </p:cNvSpPr>
                <p:nvPr/>
              </p:nvSpPr>
              <p:spPr bwMode="gray">
                <a:xfrm>
                  <a:off x="5069" y="3085"/>
                  <a:ext cx="148" cy="149"/>
                </a:xfrm>
                <a:custGeom>
                  <a:avLst/>
                  <a:gdLst/>
                  <a:ahLst/>
                  <a:cxnLst>
                    <a:cxn ang="0">
                      <a:pos x="162" y="0"/>
                    </a:cxn>
                    <a:cxn ang="0">
                      <a:pos x="9" y="49"/>
                    </a:cxn>
                    <a:cxn ang="0">
                      <a:pos x="14" y="78"/>
                    </a:cxn>
                    <a:cxn ang="0">
                      <a:pos x="90" y="188"/>
                    </a:cxn>
                    <a:cxn ang="0">
                      <a:pos x="185" y="367"/>
                    </a:cxn>
                    <a:cxn ang="0">
                      <a:pos x="354" y="316"/>
                    </a:cxn>
                    <a:cxn ang="0">
                      <a:pos x="366" y="266"/>
                    </a:cxn>
                    <a:cxn ang="0">
                      <a:pos x="162" y="0"/>
                    </a:cxn>
                  </a:cxnLst>
                  <a:rect l="0" t="0" r="r" b="b"/>
                  <a:pathLst>
                    <a:path w="366" h="367">
                      <a:moveTo>
                        <a:pt x="162" y="0"/>
                      </a:moveTo>
                      <a:cubicBezTo>
                        <a:pt x="162" y="0"/>
                        <a:pt x="19" y="25"/>
                        <a:pt x="9" y="49"/>
                      </a:cubicBezTo>
                      <a:cubicBezTo>
                        <a:pt x="9" y="49"/>
                        <a:pt x="0" y="68"/>
                        <a:pt x="14" y="78"/>
                      </a:cubicBezTo>
                      <a:cubicBezTo>
                        <a:pt x="14" y="78"/>
                        <a:pt x="80" y="176"/>
                        <a:pt x="90" y="188"/>
                      </a:cubicBezTo>
                      <a:cubicBezTo>
                        <a:pt x="100" y="199"/>
                        <a:pt x="132" y="293"/>
                        <a:pt x="185" y="367"/>
                      </a:cubicBezTo>
                      <a:cubicBezTo>
                        <a:pt x="185" y="367"/>
                        <a:pt x="336" y="342"/>
                        <a:pt x="354" y="316"/>
                      </a:cubicBezTo>
                      <a:cubicBezTo>
                        <a:pt x="366" y="266"/>
                        <a:pt x="366" y="266"/>
                        <a:pt x="366" y="266"/>
                      </a:cubicBezTo>
                      <a:lnTo>
                        <a:pt x="162"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7" name="Freeform 446"/>
                <p:cNvSpPr>
                  <a:spLocks/>
                </p:cNvSpPr>
                <p:nvPr/>
              </p:nvSpPr>
              <p:spPr bwMode="gray">
                <a:xfrm>
                  <a:off x="5134" y="3045"/>
                  <a:ext cx="133" cy="162"/>
                </a:xfrm>
                <a:custGeom>
                  <a:avLst/>
                  <a:gdLst/>
                  <a:ahLst/>
                  <a:cxnLst>
                    <a:cxn ang="0">
                      <a:pos x="97" y="0"/>
                    </a:cxn>
                    <a:cxn ang="0">
                      <a:pos x="0" y="99"/>
                    </a:cxn>
                    <a:cxn ang="0">
                      <a:pos x="18" y="254"/>
                    </a:cxn>
                    <a:cxn ang="0">
                      <a:pos x="218" y="399"/>
                    </a:cxn>
                    <a:cxn ang="0">
                      <a:pos x="325" y="278"/>
                    </a:cxn>
                    <a:cxn ang="0">
                      <a:pos x="97" y="0"/>
                    </a:cxn>
                  </a:cxnLst>
                  <a:rect l="0" t="0" r="r" b="b"/>
                  <a:pathLst>
                    <a:path w="325" h="399">
                      <a:moveTo>
                        <a:pt x="97" y="0"/>
                      </a:moveTo>
                      <a:cubicBezTo>
                        <a:pt x="97" y="0"/>
                        <a:pt x="4" y="71"/>
                        <a:pt x="0" y="99"/>
                      </a:cubicBezTo>
                      <a:cubicBezTo>
                        <a:pt x="0" y="99"/>
                        <a:pt x="15" y="239"/>
                        <a:pt x="18" y="254"/>
                      </a:cubicBezTo>
                      <a:cubicBezTo>
                        <a:pt x="22" y="268"/>
                        <a:pt x="158" y="393"/>
                        <a:pt x="218" y="399"/>
                      </a:cubicBezTo>
                      <a:cubicBezTo>
                        <a:pt x="218" y="399"/>
                        <a:pt x="322" y="297"/>
                        <a:pt x="325" y="278"/>
                      </a:cubicBezTo>
                      <a:cubicBezTo>
                        <a:pt x="325" y="278"/>
                        <a:pt x="127" y="48"/>
                        <a:pt x="97"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8" name="Freeform 447"/>
                <p:cNvSpPr>
                  <a:spLocks/>
                </p:cNvSpPr>
                <p:nvPr/>
              </p:nvSpPr>
              <p:spPr bwMode="gray">
                <a:xfrm>
                  <a:off x="5123" y="3153"/>
                  <a:ext cx="23" cy="23"/>
                </a:xfrm>
                <a:custGeom>
                  <a:avLst/>
                  <a:gdLst/>
                  <a:ahLst/>
                  <a:cxnLst>
                    <a:cxn ang="0">
                      <a:pos x="54" y="33"/>
                    </a:cxn>
                    <a:cxn ang="0">
                      <a:pos x="33" y="2"/>
                    </a:cxn>
                    <a:cxn ang="0">
                      <a:pos x="2" y="24"/>
                    </a:cxn>
                    <a:cxn ang="0">
                      <a:pos x="24" y="54"/>
                    </a:cxn>
                    <a:cxn ang="0">
                      <a:pos x="54" y="33"/>
                    </a:cxn>
                  </a:cxnLst>
                  <a:rect l="0" t="0" r="r" b="b"/>
                  <a:pathLst>
                    <a:path w="57" h="57">
                      <a:moveTo>
                        <a:pt x="54" y="33"/>
                      </a:moveTo>
                      <a:cubicBezTo>
                        <a:pt x="57" y="18"/>
                        <a:pt x="47" y="5"/>
                        <a:pt x="33" y="2"/>
                      </a:cubicBezTo>
                      <a:cubicBezTo>
                        <a:pt x="18" y="0"/>
                        <a:pt x="5" y="10"/>
                        <a:pt x="2" y="24"/>
                      </a:cubicBezTo>
                      <a:cubicBezTo>
                        <a:pt x="0" y="38"/>
                        <a:pt x="10" y="52"/>
                        <a:pt x="24" y="54"/>
                      </a:cubicBezTo>
                      <a:cubicBezTo>
                        <a:pt x="39" y="57"/>
                        <a:pt x="52" y="47"/>
                        <a:pt x="54"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9" name="Freeform 448"/>
                <p:cNvSpPr>
                  <a:spLocks/>
                </p:cNvSpPr>
                <p:nvPr/>
              </p:nvSpPr>
              <p:spPr bwMode="gray">
                <a:xfrm>
                  <a:off x="5163" y="3133"/>
                  <a:ext cx="28" cy="29"/>
                </a:xfrm>
                <a:custGeom>
                  <a:avLst/>
                  <a:gdLst/>
                  <a:ahLst/>
                  <a:cxnLst>
                    <a:cxn ang="0">
                      <a:pos x="66" y="40"/>
                    </a:cxn>
                    <a:cxn ang="0">
                      <a:pos x="39" y="3"/>
                    </a:cxn>
                    <a:cxn ang="0">
                      <a:pos x="2" y="30"/>
                    </a:cxn>
                    <a:cxn ang="0">
                      <a:pos x="29" y="67"/>
                    </a:cxn>
                    <a:cxn ang="0">
                      <a:pos x="66" y="40"/>
                    </a:cxn>
                  </a:cxnLst>
                  <a:rect l="0" t="0" r="r" b="b"/>
                  <a:pathLst>
                    <a:path w="69" h="70">
                      <a:moveTo>
                        <a:pt x="66" y="40"/>
                      </a:moveTo>
                      <a:cubicBezTo>
                        <a:pt x="69" y="23"/>
                        <a:pt x="57" y="6"/>
                        <a:pt x="39" y="3"/>
                      </a:cubicBezTo>
                      <a:cubicBezTo>
                        <a:pt x="22" y="0"/>
                        <a:pt x="5" y="12"/>
                        <a:pt x="2" y="30"/>
                      </a:cubicBezTo>
                      <a:cubicBezTo>
                        <a:pt x="0" y="47"/>
                        <a:pt x="12" y="64"/>
                        <a:pt x="29" y="67"/>
                      </a:cubicBezTo>
                      <a:cubicBezTo>
                        <a:pt x="47" y="70"/>
                        <a:pt x="63" y="58"/>
                        <a:pt x="66" y="40"/>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0" name="Freeform 449"/>
                <p:cNvSpPr>
                  <a:spLocks/>
                </p:cNvSpPr>
                <p:nvPr/>
              </p:nvSpPr>
              <p:spPr bwMode="gray">
                <a:xfrm>
                  <a:off x="5138" y="3120"/>
                  <a:ext cx="133" cy="217"/>
                </a:xfrm>
                <a:custGeom>
                  <a:avLst/>
                  <a:gdLst/>
                  <a:ahLst/>
                  <a:cxnLst>
                    <a:cxn ang="0">
                      <a:pos x="0" y="0"/>
                    </a:cxn>
                    <a:cxn ang="0">
                      <a:pos x="10" y="73"/>
                    </a:cxn>
                    <a:cxn ang="0">
                      <a:pos x="189" y="214"/>
                    </a:cxn>
                    <a:cxn ang="0">
                      <a:pos x="318" y="534"/>
                    </a:cxn>
                    <a:cxn ang="0">
                      <a:pos x="327" y="535"/>
                    </a:cxn>
                    <a:cxn ang="0">
                      <a:pos x="209" y="218"/>
                    </a:cxn>
                    <a:cxn ang="0">
                      <a:pos x="17" y="70"/>
                    </a:cxn>
                    <a:cxn ang="0">
                      <a:pos x="0" y="0"/>
                    </a:cxn>
                  </a:cxnLst>
                  <a:rect l="0" t="0" r="r" b="b"/>
                  <a:pathLst>
                    <a:path w="327" h="535">
                      <a:moveTo>
                        <a:pt x="0" y="0"/>
                      </a:moveTo>
                      <a:cubicBezTo>
                        <a:pt x="0" y="0"/>
                        <a:pt x="8" y="70"/>
                        <a:pt x="10" y="73"/>
                      </a:cubicBezTo>
                      <a:cubicBezTo>
                        <a:pt x="11" y="75"/>
                        <a:pt x="120" y="192"/>
                        <a:pt x="189" y="214"/>
                      </a:cubicBezTo>
                      <a:cubicBezTo>
                        <a:pt x="189" y="214"/>
                        <a:pt x="208" y="446"/>
                        <a:pt x="318" y="534"/>
                      </a:cubicBezTo>
                      <a:cubicBezTo>
                        <a:pt x="327" y="535"/>
                        <a:pt x="327" y="535"/>
                        <a:pt x="327" y="535"/>
                      </a:cubicBezTo>
                      <a:cubicBezTo>
                        <a:pt x="327" y="535"/>
                        <a:pt x="236" y="437"/>
                        <a:pt x="209" y="218"/>
                      </a:cubicBezTo>
                      <a:cubicBezTo>
                        <a:pt x="209" y="218"/>
                        <a:pt x="96" y="159"/>
                        <a:pt x="17" y="70"/>
                      </a:cubicBezTo>
                      <a:lnTo>
                        <a:pt x="0"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1" name="Freeform 450"/>
                <p:cNvSpPr>
                  <a:spLocks/>
                </p:cNvSpPr>
                <p:nvPr/>
              </p:nvSpPr>
              <p:spPr bwMode="gray">
                <a:xfrm>
                  <a:off x="5254" y="3179"/>
                  <a:ext cx="46" cy="73"/>
                </a:xfrm>
                <a:custGeom>
                  <a:avLst/>
                  <a:gdLst/>
                  <a:ahLst/>
                  <a:cxnLst>
                    <a:cxn ang="0">
                      <a:pos x="0" y="0"/>
                    </a:cxn>
                    <a:cxn ang="0">
                      <a:pos x="112" y="178"/>
                    </a:cxn>
                    <a:cxn ang="0">
                      <a:pos x="0" y="0"/>
                    </a:cxn>
                  </a:cxnLst>
                  <a:rect l="0" t="0" r="r" b="b"/>
                  <a:pathLst>
                    <a:path w="112" h="178">
                      <a:moveTo>
                        <a:pt x="0" y="0"/>
                      </a:moveTo>
                      <a:cubicBezTo>
                        <a:pt x="0" y="0"/>
                        <a:pt x="81" y="46"/>
                        <a:pt x="112" y="178"/>
                      </a:cubicBezTo>
                      <a:cubicBezTo>
                        <a:pt x="112" y="178"/>
                        <a:pt x="71" y="63"/>
                        <a:pt x="0" y="0"/>
                      </a:cubicBez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2" name="Freeform 451"/>
                <p:cNvSpPr>
                  <a:spLocks/>
                </p:cNvSpPr>
                <p:nvPr/>
              </p:nvSpPr>
              <p:spPr bwMode="gray">
                <a:xfrm>
                  <a:off x="4942" y="3034"/>
                  <a:ext cx="76" cy="87"/>
                </a:xfrm>
                <a:custGeom>
                  <a:avLst/>
                  <a:gdLst/>
                  <a:ahLst/>
                  <a:cxnLst>
                    <a:cxn ang="0">
                      <a:pos x="33" y="0"/>
                    </a:cxn>
                    <a:cxn ang="0">
                      <a:pos x="108" y="19"/>
                    </a:cxn>
                    <a:cxn ang="0">
                      <a:pos x="156" y="95"/>
                    </a:cxn>
                    <a:cxn ang="0">
                      <a:pos x="167" y="145"/>
                    </a:cxn>
                    <a:cxn ang="0">
                      <a:pos x="113" y="108"/>
                    </a:cxn>
                    <a:cxn ang="0">
                      <a:pos x="143" y="170"/>
                    </a:cxn>
                    <a:cxn ang="0">
                      <a:pos x="44" y="187"/>
                    </a:cxn>
                    <a:cxn ang="0">
                      <a:pos x="27" y="138"/>
                    </a:cxn>
                    <a:cxn ang="0">
                      <a:pos x="34" y="82"/>
                    </a:cxn>
                    <a:cxn ang="0">
                      <a:pos x="52" y="49"/>
                    </a:cxn>
                    <a:cxn ang="0">
                      <a:pos x="21" y="22"/>
                    </a:cxn>
                    <a:cxn ang="0">
                      <a:pos x="33" y="0"/>
                    </a:cxn>
                  </a:cxnLst>
                  <a:rect l="0" t="0" r="r" b="b"/>
                  <a:pathLst>
                    <a:path w="188" h="214">
                      <a:moveTo>
                        <a:pt x="33" y="0"/>
                      </a:moveTo>
                      <a:cubicBezTo>
                        <a:pt x="33" y="0"/>
                        <a:pt x="68" y="31"/>
                        <a:pt x="108" y="19"/>
                      </a:cubicBezTo>
                      <a:cubicBezTo>
                        <a:pt x="108" y="19"/>
                        <a:pt x="178" y="35"/>
                        <a:pt x="156" y="95"/>
                      </a:cubicBezTo>
                      <a:cubicBezTo>
                        <a:pt x="156" y="95"/>
                        <a:pt x="175" y="103"/>
                        <a:pt x="167" y="145"/>
                      </a:cubicBezTo>
                      <a:cubicBezTo>
                        <a:pt x="159" y="186"/>
                        <a:pt x="175" y="123"/>
                        <a:pt x="113" y="108"/>
                      </a:cubicBezTo>
                      <a:cubicBezTo>
                        <a:pt x="113" y="108"/>
                        <a:pt x="188" y="136"/>
                        <a:pt x="143" y="170"/>
                      </a:cubicBezTo>
                      <a:cubicBezTo>
                        <a:pt x="143" y="170"/>
                        <a:pt x="113" y="214"/>
                        <a:pt x="44" y="187"/>
                      </a:cubicBezTo>
                      <a:cubicBezTo>
                        <a:pt x="44" y="187"/>
                        <a:pt x="17" y="158"/>
                        <a:pt x="27" y="138"/>
                      </a:cubicBezTo>
                      <a:cubicBezTo>
                        <a:pt x="27" y="138"/>
                        <a:pt x="0" y="109"/>
                        <a:pt x="34" y="82"/>
                      </a:cubicBezTo>
                      <a:cubicBezTo>
                        <a:pt x="34" y="82"/>
                        <a:pt x="12" y="47"/>
                        <a:pt x="52" y="49"/>
                      </a:cubicBezTo>
                      <a:cubicBezTo>
                        <a:pt x="52" y="49"/>
                        <a:pt x="30" y="35"/>
                        <a:pt x="21" y="22"/>
                      </a:cubicBezTo>
                      <a:cubicBezTo>
                        <a:pt x="21" y="22"/>
                        <a:pt x="7" y="6"/>
                        <a:pt x="33" y="0"/>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3" name="Freeform 452"/>
                <p:cNvSpPr>
                  <a:spLocks/>
                </p:cNvSpPr>
                <p:nvPr/>
              </p:nvSpPr>
              <p:spPr bwMode="gray">
                <a:xfrm>
                  <a:off x="4948" y="3033"/>
                  <a:ext cx="63" cy="82"/>
                </a:xfrm>
                <a:custGeom>
                  <a:avLst/>
                  <a:gdLst/>
                  <a:ahLst/>
                  <a:cxnLst>
                    <a:cxn ang="0">
                      <a:pos x="74" y="27"/>
                    </a:cxn>
                    <a:cxn ang="0">
                      <a:pos x="93" y="24"/>
                    </a:cxn>
                    <a:cxn ang="0">
                      <a:pos x="136" y="52"/>
                    </a:cxn>
                    <a:cxn ang="0">
                      <a:pos x="138" y="99"/>
                    </a:cxn>
                    <a:cxn ang="0">
                      <a:pos x="140" y="100"/>
                    </a:cxn>
                    <a:cxn ang="0">
                      <a:pos x="140" y="100"/>
                    </a:cxn>
                    <a:cxn ang="0">
                      <a:pos x="150" y="147"/>
                    </a:cxn>
                    <a:cxn ang="0">
                      <a:pos x="147" y="161"/>
                    </a:cxn>
                    <a:cxn ang="0">
                      <a:pos x="147" y="160"/>
                    </a:cxn>
                    <a:cxn ang="0">
                      <a:pos x="147" y="160"/>
                    </a:cxn>
                    <a:cxn ang="0">
                      <a:pos x="147" y="160"/>
                    </a:cxn>
                    <a:cxn ang="0">
                      <a:pos x="149" y="162"/>
                    </a:cxn>
                    <a:cxn ang="0">
                      <a:pos x="149" y="162"/>
                    </a:cxn>
                    <a:cxn ang="0">
                      <a:pos x="150" y="160"/>
                    </a:cxn>
                    <a:cxn ang="0">
                      <a:pos x="150" y="160"/>
                    </a:cxn>
                    <a:cxn ang="0">
                      <a:pos x="150" y="160"/>
                    </a:cxn>
                    <a:cxn ang="0">
                      <a:pos x="150" y="158"/>
                    </a:cxn>
                    <a:cxn ang="0">
                      <a:pos x="97" y="113"/>
                    </a:cxn>
                    <a:cxn ang="0">
                      <a:pos x="135" y="137"/>
                    </a:cxn>
                    <a:cxn ang="0">
                      <a:pos x="127" y="171"/>
                    </a:cxn>
                    <a:cxn ang="0">
                      <a:pos x="126" y="172"/>
                    </a:cxn>
                    <a:cxn ang="0">
                      <a:pos x="29" y="188"/>
                    </a:cxn>
                    <a:cxn ang="0">
                      <a:pos x="30" y="189"/>
                    </a:cxn>
                    <a:cxn ang="0">
                      <a:pos x="14" y="142"/>
                    </a:cxn>
                    <a:cxn ang="0">
                      <a:pos x="13" y="140"/>
                    </a:cxn>
                    <a:cxn ang="0">
                      <a:pos x="22" y="86"/>
                    </a:cxn>
                    <a:cxn ang="0">
                      <a:pos x="15" y="67"/>
                    </a:cxn>
                    <a:cxn ang="0">
                      <a:pos x="37" y="54"/>
                    </a:cxn>
                    <a:cxn ang="0">
                      <a:pos x="37" y="50"/>
                    </a:cxn>
                    <a:cxn ang="0">
                      <a:pos x="7" y="23"/>
                    </a:cxn>
                    <a:cxn ang="0">
                      <a:pos x="4" y="16"/>
                    </a:cxn>
                    <a:cxn ang="0">
                      <a:pos x="18" y="3"/>
                    </a:cxn>
                    <a:cxn ang="0">
                      <a:pos x="18" y="1"/>
                    </a:cxn>
                    <a:cxn ang="0">
                      <a:pos x="2" y="23"/>
                    </a:cxn>
                    <a:cxn ang="0">
                      <a:pos x="4" y="26"/>
                    </a:cxn>
                    <a:cxn ang="0">
                      <a:pos x="37" y="52"/>
                    </a:cxn>
                    <a:cxn ang="0">
                      <a:pos x="16" y="55"/>
                    </a:cxn>
                    <a:cxn ang="0">
                      <a:pos x="18" y="86"/>
                    </a:cxn>
                    <a:cxn ang="0">
                      <a:pos x="0" y="116"/>
                    </a:cxn>
                    <a:cxn ang="0">
                      <a:pos x="10" y="141"/>
                    </a:cxn>
                    <a:cxn ang="0">
                      <a:pos x="27" y="192"/>
                    </a:cxn>
                    <a:cxn ang="0">
                      <a:pos x="70" y="201"/>
                    </a:cxn>
                    <a:cxn ang="0">
                      <a:pos x="128" y="173"/>
                    </a:cxn>
                    <a:cxn ang="0">
                      <a:pos x="144" y="151"/>
                    </a:cxn>
                    <a:cxn ang="0">
                      <a:pos x="98" y="109"/>
                    </a:cxn>
                    <a:cxn ang="0">
                      <a:pos x="139" y="142"/>
                    </a:cxn>
                    <a:cxn ang="0">
                      <a:pos x="147" y="162"/>
                    </a:cxn>
                    <a:cxn ang="0">
                      <a:pos x="149" y="164"/>
                    </a:cxn>
                    <a:cxn ang="0">
                      <a:pos x="151" y="160"/>
                    </a:cxn>
                    <a:cxn ang="0">
                      <a:pos x="149" y="103"/>
                    </a:cxn>
                    <a:cxn ang="0">
                      <a:pos x="143" y="99"/>
                    </a:cxn>
                    <a:cxn ang="0">
                      <a:pos x="110" y="26"/>
                    </a:cxn>
                    <a:cxn ang="0">
                      <a:pos x="92" y="20"/>
                    </a:cxn>
                    <a:cxn ang="0">
                      <a:pos x="24" y="4"/>
                    </a:cxn>
                    <a:cxn ang="0">
                      <a:pos x="20" y="1"/>
                    </a:cxn>
                    <a:cxn ang="0">
                      <a:pos x="18" y="3"/>
                    </a:cxn>
                  </a:cxnLst>
                  <a:rect l="0" t="0" r="r" b="b"/>
                  <a:pathLst>
                    <a:path w="156" h="201">
                      <a:moveTo>
                        <a:pt x="18" y="3"/>
                      </a:moveTo>
                      <a:cubicBezTo>
                        <a:pt x="17" y="4"/>
                        <a:pt x="17" y="4"/>
                        <a:pt x="17" y="4"/>
                      </a:cubicBezTo>
                      <a:cubicBezTo>
                        <a:pt x="17" y="4"/>
                        <a:pt x="42" y="27"/>
                        <a:pt x="74" y="27"/>
                      </a:cubicBezTo>
                      <a:cubicBezTo>
                        <a:pt x="80" y="27"/>
                        <a:pt x="87" y="26"/>
                        <a:pt x="94" y="24"/>
                      </a:cubicBezTo>
                      <a:cubicBezTo>
                        <a:pt x="93" y="22"/>
                        <a:pt x="93" y="22"/>
                        <a:pt x="93" y="22"/>
                      </a:cubicBezTo>
                      <a:cubicBezTo>
                        <a:pt x="93" y="24"/>
                        <a:pt x="93" y="24"/>
                        <a:pt x="93" y="24"/>
                      </a:cubicBezTo>
                      <a:cubicBezTo>
                        <a:pt x="93" y="24"/>
                        <a:pt x="93" y="24"/>
                        <a:pt x="93" y="24"/>
                      </a:cubicBezTo>
                      <a:cubicBezTo>
                        <a:pt x="96" y="25"/>
                        <a:pt x="109" y="28"/>
                        <a:pt x="120" y="37"/>
                      </a:cubicBezTo>
                      <a:cubicBezTo>
                        <a:pt x="126" y="41"/>
                        <a:pt x="132" y="46"/>
                        <a:pt x="136" y="52"/>
                      </a:cubicBezTo>
                      <a:cubicBezTo>
                        <a:pt x="140" y="59"/>
                        <a:pt x="143" y="67"/>
                        <a:pt x="143" y="76"/>
                      </a:cubicBezTo>
                      <a:cubicBezTo>
                        <a:pt x="143" y="82"/>
                        <a:pt x="142" y="90"/>
                        <a:pt x="139" y="98"/>
                      </a:cubicBezTo>
                      <a:cubicBezTo>
                        <a:pt x="138" y="99"/>
                        <a:pt x="138" y="99"/>
                        <a:pt x="138" y="99"/>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3" y="101"/>
                        <a:pt x="146" y="106"/>
                      </a:cubicBezTo>
                      <a:cubicBezTo>
                        <a:pt x="149" y="110"/>
                        <a:pt x="152" y="117"/>
                        <a:pt x="152" y="129"/>
                      </a:cubicBezTo>
                      <a:cubicBezTo>
                        <a:pt x="152" y="134"/>
                        <a:pt x="151" y="140"/>
                        <a:pt x="150" y="147"/>
                      </a:cubicBezTo>
                      <a:cubicBezTo>
                        <a:pt x="149" y="152"/>
                        <a:pt x="148" y="156"/>
                        <a:pt x="148" y="158"/>
                      </a:cubicBezTo>
                      <a:cubicBezTo>
                        <a:pt x="148" y="159"/>
                        <a:pt x="147" y="160"/>
                        <a:pt x="147" y="160"/>
                      </a:cubicBezTo>
                      <a:cubicBezTo>
                        <a:pt x="147" y="161"/>
                        <a:pt x="147" y="161"/>
                        <a:pt x="147" y="161"/>
                      </a:cubicBezTo>
                      <a:cubicBezTo>
                        <a:pt x="147" y="161"/>
                        <a:pt x="147" y="161"/>
                        <a:pt x="147" y="161"/>
                      </a:cubicBezTo>
                      <a:cubicBezTo>
                        <a:pt x="148" y="161"/>
                        <a:pt x="148" y="161"/>
                        <a:pt x="148" y="161"/>
                      </a:cubicBezTo>
                      <a:cubicBezTo>
                        <a:pt x="147" y="160"/>
                        <a:pt x="147" y="160"/>
                        <a:pt x="147" y="160"/>
                      </a:cubicBezTo>
                      <a:cubicBezTo>
                        <a:pt x="147" y="161"/>
                        <a:pt x="147" y="161"/>
                        <a:pt x="147" y="161"/>
                      </a:cubicBezTo>
                      <a:cubicBezTo>
                        <a:pt x="148" y="161"/>
                        <a:pt x="148" y="161"/>
                        <a:pt x="148" y="161"/>
                      </a:cubicBezTo>
                      <a:cubicBezTo>
                        <a:pt x="147" y="160"/>
                        <a:pt x="147" y="160"/>
                        <a:pt x="147" y="160"/>
                      </a:cubicBezTo>
                      <a:cubicBezTo>
                        <a:pt x="149" y="162"/>
                        <a:pt x="149" y="162"/>
                        <a:pt x="149" y="162"/>
                      </a:cubicBezTo>
                      <a:cubicBezTo>
                        <a:pt x="149" y="160"/>
                        <a:pt x="149" y="160"/>
                        <a:pt x="149" y="160"/>
                      </a:cubicBezTo>
                      <a:cubicBezTo>
                        <a:pt x="148" y="160"/>
                        <a:pt x="148" y="160"/>
                        <a:pt x="147" y="160"/>
                      </a:cubicBezTo>
                      <a:cubicBezTo>
                        <a:pt x="149" y="162"/>
                        <a:pt x="149" y="162"/>
                        <a:pt x="149" y="162"/>
                      </a:cubicBezTo>
                      <a:cubicBezTo>
                        <a:pt x="149" y="160"/>
                        <a:pt x="149" y="160"/>
                        <a:pt x="149" y="160"/>
                      </a:cubicBezTo>
                      <a:cubicBezTo>
                        <a:pt x="149" y="162"/>
                        <a:pt x="149" y="162"/>
                        <a:pt x="149" y="162"/>
                      </a:cubicBezTo>
                      <a:cubicBezTo>
                        <a:pt x="150" y="160"/>
                        <a:pt x="150" y="160"/>
                        <a:pt x="150" y="160"/>
                      </a:cubicBezTo>
                      <a:cubicBezTo>
                        <a:pt x="150" y="160"/>
                        <a:pt x="149" y="160"/>
                        <a:pt x="149" y="160"/>
                      </a:cubicBezTo>
                      <a:cubicBezTo>
                        <a:pt x="149" y="162"/>
                        <a:pt x="149" y="162"/>
                        <a:pt x="149" y="162"/>
                      </a:cubicBezTo>
                      <a:cubicBezTo>
                        <a:pt x="150" y="160"/>
                        <a:pt x="150" y="160"/>
                        <a:pt x="150" y="160"/>
                      </a:cubicBezTo>
                      <a:cubicBezTo>
                        <a:pt x="149" y="161"/>
                        <a:pt x="149" y="161"/>
                        <a:pt x="149" y="161"/>
                      </a:cubicBezTo>
                      <a:cubicBezTo>
                        <a:pt x="150" y="160"/>
                        <a:pt x="150" y="160"/>
                        <a:pt x="150" y="160"/>
                      </a:cubicBezTo>
                      <a:cubicBezTo>
                        <a:pt x="150" y="160"/>
                        <a:pt x="150" y="160"/>
                        <a:pt x="150" y="160"/>
                      </a:cubicBezTo>
                      <a:cubicBezTo>
                        <a:pt x="149" y="161"/>
                        <a:pt x="149" y="161"/>
                        <a:pt x="149" y="161"/>
                      </a:cubicBezTo>
                      <a:cubicBezTo>
                        <a:pt x="150" y="160"/>
                        <a:pt x="150" y="160"/>
                        <a:pt x="150" y="160"/>
                      </a:cubicBezTo>
                      <a:cubicBezTo>
                        <a:pt x="150" y="161"/>
                        <a:pt x="150" y="161"/>
                        <a:pt x="150" y="161"/>
                      </a:cubicBezTo>
                      <a:cubicBezTo>
                        <a:pt x="150" y="160"/>
                        <a:pt x="150" y="160"/>
                        <a:pt x="150" y="160"/>
                      </a:cubicBezTo>
                      <a:cubicBezTo>
                        <a:pt x="150" y="160"/>
                        <a:pt x="150" y="160"/>
                        <a:pt x="150" y="160"/>
                      </a:cubicBezTo>
                      <a:cubicBezTo>
                        <a:pt x="150" y="161"/>
                        <a:pt x="150" y="161"/>
                        <a:pt x="150" y="161"/>
                      </a:cubicBezTo>
                      <a:cubicBezTo>
                        <a:pt x="150" y="160"/>
                        <a:pt x="150" y="160"/>
                        <a:pt x="150" y="160"/>
                      </a:cubicBezTo>
                      <a:cubicBezTo>
                        <a:pt x="150" y="160"/>
                        <a:pt x="150" y="159"/>
                        <a:pt x="150" y="158"/>
                      </a:cubicBezTo>
                      <a:cubicBezTo>
                        <a:pt x="148" y="153"/>
                        <a:pt x="145" y="143"/>
                        <a:pt x="138" y="133"/>
                      </a:cubicBezTo>
                      <a:cubicBezTo>
                        <a:pt x="130" y="124"/>
                        <a:pt x="118" y="114"/>
                        <a:pt x="98" y="109"/>
                      </a:cubicBezTo>
                      <a:cubicBezTo>
                        <a:pt x="97" y="113"/>
                        <a:pt x="97" y="113"/>
                        <a:pt x="97" y="113"/>
                      </a:cubicBezTo>
                      <a:cubicBezTo>
                        <a:pt x="97" y="113"/>
                        <a:pt x="97" y="113"/>
                        <a:pt x="97" y="113"/>
                      </a:cubicBezTo>
                      <a:cubicBezTo>
                        <a:pt x="100" y="114"/>
                        <a:pt x="111" y="118"/>
                        <a:pt x="121" y="125"/>
                      </a:cubicBezTo>
                      <a:cubicBezTo>
                        <a:pt x="126" y="129"/>
                        <a:pt x="131" y="132"/>
                        <a:pt x="135" y="137"/>
                      </a:cubicBezTo>
                      <a:cubicBezTo>
                        <a:pt x="138" y="141"/>
                        <a:pt x="140" y="146"/>
                        <a:pt x="140" y="151"/>
                      </a:cubicBezTo>
                      <a:cubicBezTo>
                        <a:pt x="140" y="154"/>
                        <a:pt x="139" y="157"/>
                        <a:pt x="137" y="160"/>
                      </a:cubicBezTo>
                      <a:cubicBezTo>
                        <a:pt x="135" y="164"/>
                        <a:pt x="132" y="167"/>
                        <a:pt x="127" y="171"/>
                      </a:cubicBezTo>
                      <a:cubicBezTo>
                        <a:pt x="126" y="171"/>
                        <a:pt x="126" y="171"/>
                        <a:pt x="126" y="171"/>
                      </a:cubicBezTo>
                      <a:cubicBezTo>
                        <a:pt x="126" y="172"/>
                        <a:pt x="126" y="172"/>
                        <a:pt x="126" y="172"/>
                      </a:cubicBezTo>
                      <a:cubicBezTo>
                        <a:pt x="126" y="172"/>
                        <a:pt x="126" y="172"/>
                        <a:pt x="126" y="172"/>
                      </a:cubicBezTo>
                      <a:cubicBezTo>
                        <a:pt x="126" y="172"/>
                        <a:pt x="121" y="179"/>
                        <a:pt x="112" y="185"/>
                      </a:cubicBezTo>
                      <a:cubicBezTo>
                        <a:pt x="103" y="191"/>
                        <a:pt x="89" y="197"/>
                        <a:pt x="70" y="197"/>
                      </a:cubicBezTo>
                      <a:cubicBezTo>
                        <a:pt x="59" y="197"/>
                        <a:pt x="45" y="194"/>
                        <a:pt x="29" y="188"/>
                      </a:cubicBezTo>
                      <a:cubicBezTo>
                        <a:pt x="29" y="190"/>
                        <a:pt x="29" y="190"/>
                        <a:pt x="29" y="190"/>
                      </a:cubicBezTo>
                      <a:cubicBezTo>
                        <a:pt x="30" y="189"/>
                        <a:pt x="30" y="189"/>
                        <a:pt x="30" y="189"/>
                      </a:cubicBezTo>
                      <a:cubicBezTo>
                        <a:pt x="30" y="189"/>
                        <a:pt x="30" y="189"/>
                        <a:pt x="30" y="189"/>
                      </a:cubicBezTo>
                      <a:cubicBezTo>
                        <a:pt x="29" y="188"/>
                        <a:pt x="24" y="182"/>
                        <a:pt x="20" y="175"/>
                      </a:cubicBezTo>
                      <a:cubicBezTo>
                        <a:pt x="16" y="168"/>
                        <a:pt x="12" y="159"/>
                        <a:pt x="12" y="151"/>
                      </a:cubicBezTo>
                      <a:cubicBezTo>
                        <a:pt x="12" y="148"/>
                        <a:pt x="12" y="145"/>
                        <a:pt x="14" y="142"/>
                      </a:cubicBezTo>
                      <a:cubicBezTo>
                        <a:pt x="14" y="141"/>
                        <a:pt x="14" y="141"/>
                        <a:pt x="14" y="141"/>
                      </a:cubicBezTo>
                      <a:cubicBezTo>
                        <a:pt x="14" y="140"/>
                        <a:pt x="14" y="140"/>
                        <a:pt x="14" y="140"/>
                      </a:cubicBezTo>
                      <a:cubicBezTo>
                        <a:pt x="13" y="140"/>
                        <a:pt x="13" y="140"/>
                        <a:pt x="13" y="140"/>
                      </a:cubicBezTo>
                      <a:cubicBezTo>
                        <a:pt x="12" y="139"/>
                        <a:pt x="4" y="129"/>
                        <a:pt x="4" y="116"/>
                      </a:cubicBezTo>
                      <a:cubicBezTo>
                        <a:pt x="4" y="107"/>
                        <a:pt x="8" y="97"/>
                        <a:pt x="21" y="87"/>
                      </a:cubicBezTo>
                      <a:cubicBezTo>
                        <a:pt x="22" y="86"/>
                        <a:pt x="22" y="86"/>
                        <a:pt x="22" y="86"/>
                      </a:cubicBezTo>
                      <a:cubicBezTo>
                        <a:pt x="21" y="84"/>
                        <a:pt x="21" y="84"/>
                        <a:pt x="21" y="84"/>
                      </a:cubicBezTo>
                      <a:cubicBezTo>
                        <a:pt x="21" y="84"/>
                        <a:pt x="21" y="84"/>
                        <a:pt x="21" y="84"/>
                      </a:cubicBezTo>
                      <a:cubicBezTo>
                        <a:pt x="20" y="82"/>
                        <a:pt x="15" y="74"/>
                        <a:pt x="15" y="67"/>
                      </a:cubicBezTo>
                      <a:cubicBezTo>
                        <a:pt x="15" y="63"/>
                        <a:pt x="16" y="60"/>
                        <a:pt x="19" y="58"/>
                      </a:cubicBezTo>
                      <a:cubicBezTo>
                        <a:pt x="21" y="56"/>
                        <a:pt x="26" y="54"/>
                        <a:pt x="34" y="54"/>
                      </a:cubicBezTo>
                      <a:cubicBezTo>
                        <a:pt x="35" y="54"/>
                        <a:pt x="36" y="54"/>
                        <a:pt x="37" y="54"/>
                      </a:cubicBezTo>
                      <a:cubicBezTo>
                        <a:pt x="44" y="55"/>
                        <a:pt x="44" y="55"/>
                        <a:pt x="44" y="55"/>
                      </a:cubicBezTo>
                      <a:cubicBezTo>
                        <a:pt x="38" y="51"/>
                        <a:pt x="38" y="51"/>
                        <a:pt x="38" y="51"/>
                      </a:cubicBezTo>
                      <a:cubicBezTo>
                        <a:pt x="38" y="51"/>
                        <a:pt x="38" y="50"/>
                        <a:pt x="37" y="50"/>
                      </a:cubicBezTo>
                      <a:cubicBezTo>
                        <a:pt x="35" y="48"/>
                        <a:pt x="29" y="45"/>
                        <a:pt x="23" y="40"/>
                      </a:cubicBezTo>
                      <a:cubicBezTo>
                        <a:pt x="17" y="35"/>
                        <a:pt x="11" y="29"/>
                        <a:pt x="7" y="23"/>
                      </a:cubicBezTo>
                      <a:cubicBezTo>
                        <a:pt x="7" y="23"/>
                        <a:pt x="7" y="23"/>
                        <a:pt x="7" y="23"/>
                      </a:cubicBezTo>
                      <a:cubicBezTo>
                        <a:pt x="7" y="23"/>
                        <a:pt x="7" y="23"/>
                        <a:pt x="7" y="23"/>
                      </a:cubicBezTo>
                      <a:cubicBezTo>
                        <a:pt x="7" y="23"/>
                        <a:pt x="7" y="23"/>
                        <a:pt x="7" y="23"/>
                      </a:cubicBezTo>
                      <a:cubicBezTo>
                        <a:pt x="7" y="23"/>
                        <a:pt x="4" y="19"/>
                        <a:pt x="4" y="16"/>
                      </a:cubicBezTo>
                      <a:cubicBezTo>
                        <a:pt x="4" y="14"/>
                        <a:pt x="5" y="12"/>
                        <a:pt x="7" y="10"/>
                      </a:cubicBezTo>
                      <a:cubicBezTo>
                        <a:pt x="9" y="8"/>
                        <a:pt x="13" y="6"/>
                        <a:pt x="19" y="5"/>
                      </a:cubicBezTo>
                      <a:cubicBezTo>
                        <a:pt x="18" y="3"/>
                        <a:pt x="18" y="3"/>
                        <a:pt x="18" y="3"/>
                      </a:cubicBezTo>
                      <a:cubicBezTo>
                        <a:pt x="17" y="4"/>
                        <a:pt x="17" y="4"/>
                        <a:pt x="17" y="4"/>
                      </a:cubicBezTo>
                      <a:cubicBezTo>
                        <a:pt x="18" y="3"/>
                        <a:pt x="18" y="3"/>
                        <a:pt x="18" y="3"/>
                      </a:cubicBezTo>
                      <a:cubicBezTo>
                        <a:pt x="18" y="1"/>
                        <a:pt x="18" y="1"/>
                        <a:pt x="18" y="1"/>
                      </a:cubicBezTo>
                      <a:cubicBezTo>
                        <a:pt x="11" y="2"/>
                        <a:pt x="7" y="4"/>
                        <a:pt x="4" y="7"/>
                      </a:cubicBezTo>
                      <a:cubicBezTo>
                        <a:pt x="1" y="10"/>
                        <a:pt x="0" y="13"/>
                        <a:pt x="0" y="16"/>
                      </a:cubicBezTo>
                      <a:cubicBezTo>
                        <a:pt x="0" y="19"/>
                        <a:pt x="1" y="21"/>
                        <a:pt x="2" y="23"/>
                      </a:cubicBezTo>
                      <a:cubicBezTo>
                        <a:pt x="3" y="25"/>
                        <a:pt x="4" y="26"/>
                        <a:pt x="4" y="26"/>
                      </a:cubicBezTo>
                      <a:cubicBezTo>
                        <a:pt x="6" y="25"/>
                        <a:pt x="6" y="25"/>
                        <a:pt x="6" y="25"/>
                      </a:cubicBezTo>
                      <a:cubicBezTo>
                        <a:pt x="4" y="26"/>
                        <a:pt x="4" y="26"/>
                        <a:pt x="4" y="26"/>
                      </a:cubicBezTo>
                      <a:cubicBezTo>
                        <a:pt x="9" y="33"/>
                        <a:pt x="17" y="39"/>
                        <a:pt x="23" y="45"/>
                      </a:cubicBezTo>
                      <a:cubicBezTo>
                        <a:pt x="30" y="50"/>
                        <a:pt x="36" y="54"/>
                        <a:pt x="36" y="54"/>
                      </a:cubicBezTo>
                      <a:cubicBezTo>
                        <a:pt x="37" y="52"/>
                        <a:pt x="37" y="52"/>
                        <a:pt x="37" y="52"/>
                      </a:cubicBezTo>
                      <a:cubicBezTo>
                        <a:pt x="37" y="50"/>
                        <a:pt x="37" y="50"/>
                        <a:pt x="37" y="50"/>
                      </a:cubicBezTo>
                      <a:cubicBezTo>
                        <a:pt x="36" y="50"/>
                        <a:pt x="35" y="50"/>
                        <a:pt x="34" y="50"/>
                      </a:cubicBezTo>
                      <a:cubicBezTo>
                        <a:pt x="26" y="50"/>
                        <a:pt x="20" y="52"/>
                        <a:pt x="16" y="55"/>
                      </a:cubicBezTo>
                      <a:cubicBezTo>
                        <a:pt x="13" y="58"/>
                        <a:pt x="11" y="63"/>
                        <a:pt x="11" y="67"/>
                      </a:cubicBezTo>
                      <a:cubicBezTo>
                        <a:pt x="11" y="72"/>
                        <a:pt x="13" y="76"/>
                        <a:pt x="15" y="80"/>
                      </a:cubicBezTo>
                      <a:cubicBezTo>
                        <a:pt x="16" y="84"/>
                        <a:pt x="18" y="86"/>
                        <a:pt x="18" y="86"/>
                      </a:cubicBezTo>
                      <a:cubicBezTo>
                        <a:pt x="19" y="85"/>
                        <a:pt x="19" y="85"/>
                        <a:pt x="19" y="85"/>
                      </a:cubicBezTo>
                      <a:cubicBezTo>
                        <a:pt x="18" y="84"/>
                        <a:pt x="18" y="84"/>
                        <a:pt x="18" y="84"/>
                      </a:cubicBezTo>
                      <a:cubicBezTo>
                        <a:pt x="5" y="94"/>
                        <a:pt x="0" y="106"/>
                        <a:pt x="0" y="116"/>
                      </a:cubicBezTo>
                      <a:cubicBezTo>
                        <a:pt x="0" y="131"/>
                        <a:pt x="10" y="143"/>
                        <a:pt x="11" y="143"/>
                      </a:cubicBezTo>
                      <a:cubicBezTo>
                        <a:pt x="12" y="141"/>
                        <a:pt x="12" y="141"/>
                        <a:pt x="12" y="141"/>
                      </a:cubicBezTo>
                      <a:cubicBezTo>
                        <a:pt x="10" y="141"/>
                        <a:pt x="10" y="141"/>
                        <a:pt x="10" y="141"/>
                      </a:cubicBezTo>
                      <a:cubicBezTo>
                        <a:pt x="8" y="144"/>
                        <a:pt x="8" y="148"/>
                        <a:pt x="8" y="151"/>
                      </a:cubicBezTo>
                      <a:cubicBezTo>
                        <a:pt x="8" y="161"/>
                        <a:pt x="13" y="171"/>
                        <a:pt x="17" y="179"/>
                      </a:cubicBezTo>
                      <a:cubicBezTo>
                        <a:pt x="22" y="186"/>
                        <a:pt x="27" y="191"/>
                        <a:pt x="27" y="192"/>
                      </a:cubicBezTo>
                      <a:cubicBezTo>
                        <a:pt x="27" y="192"/>
                        <a:pt x="27" y="192"/>
                        <a:pt x="27" y="192"/>
                      </a:cubicBezTo>
                      <a:cubicBezTo>
                        <a:pt x="28" y="192"/>
                        <a:pt x="28" y="192"/>
                        <a:pt x="28" y="192"/>
                      </a:cubicBezTo>
                      <a:cubicBezTo>
                        <a:pt x="44" y="198"/>
                        <a:pt x="58" y="201"/>
                        <a:pt x="70" y="201"/>
                      </a:cubicBezTo>
                      <a:cubicBezTo>
                        <a:pt x="91" y="201"/>
                        <a:pt x="106" y="194"/>
                        <a:pt x="115" y="187"/>
                      </a:cubicBezTo>
                      <a:cubicBezTo>
                        <a:pt x="125" y="181"/>
                        <a:pt x="129" y="174"/>
                        <a:pt x="130" y="174"/>
                      </a:cubicBezTo>
                      <a:cubicBezTo>
                        <a:pt x="128" y="173"/>
                        <a:pt x="128" y="173"/>
                        <a:pt x="128" y="173"/>
                      </a:cubicBezTo>
                      <a:cubicBezTo>
                        <a:pt x="129" y="174"/>
                        <a:pt x="129" y="174"/>
                        <a:pt x="129" y="174"/>
                      </a:cubicBezTo>
                      <a:cubicBezTo>
                        <a:pt x="134" y="170"/>
                        <a:pt x="138" y="166"/>
                        <a:pt x="141" y="162"/>
                      </a:cubicBezTo>
                      <a:cubicBezTo>
                        <a:pt x="143" y="158"/>
                        <a:pt x="144" y="154"/>
                        <a:pt x="144" y="151"/>
                      </a:cubicBezTo>
                      <a:cubicBezTo>
                        <a:pt x="144" y="144"/>
                        <a:pt x="141" y="138"/>
                        <a:pt x="137" y="133"/>
                      </a:cubicBezTo>
                      <a:cubicBezTo>
                        <a:pt x="130" y="126"/>
                        <a:pt x="121" y="120"/>
                        <a:pt x="113" y="116"/>
                      </a:cubicBezTo>
                      <a:cubicBezTo>
                        <a:pt x="105" y="112"/>
                        <a:pt x="98" y="109"/>
                        <a:pt x="98" y="109"/>
                      </a:cubicBezTo>
                      <a:cubicBezTo>
                        <a:pt x="98" y="111"/>
                        <a:pt x="98" y="111"/>
                        <a:pt x="98" y="111"/>
                      </a:cubicBezTo>
                      <a:cubicBezTo>
                        <a:pt x="97" y="113"/>
                        <a:pt x="97" y="113"/>
                        <a:pt x="97" y="113"/>
                      </a:cubicBezTo>
                      <a:cubicBezTo>
                        <a:pt x="120" y="119"/>
                        <a:pt x="132" y="131"/>
                        <a:pt x="139" y="142"/>
                      </a:cubicBezTo>
                      <a:cubicBezTo>
                        <a:pt x="142" y="147"/>
                        <a:pt x="144" y="152"/>
                        <a:pt x="145" y="156"/>
                      </a:cubicBezTo>
                      <a:cubicBezTo>
                        <a:pt x="145" y="158"/>
                        <a:pt x="146" y="159"/>
                        <a:pt x="146" y="161"/>
                      </a:cubicBezTo>
                      <a:cubicBezTo>
                        <a:pt x="146" y="161"/>
                        <a:pt x="146" y="162"/>
                        <a:pt x="147" y="162"/>
                      </a:cubicBezTo>
                      <a:cubicBezTo>
                        <a:pt x="147" y="163"/>
                        <a:pt x="147" y="163"/>
                        <a:pt x="147" y="163"/>
                      </a:cubicBezTo>
                      <a:cubicBezTo>
                        <a:pt x="148" y="163"/>
                        <a:pt x="148" y="163"/>
                        <a:pt x="148" y="163"/>
                      </a:cubicBezTo>
                      <a:cubicBezTo>
                        <a:pt x="148" y="164"/>
                        <a:pt x="148" y="164"/>
                        <a:pt x="149" y="164"/>
                      </a:cubicBezTo>
                      <a:cubicBezTo>
                        <a:pt x="149" y="164"/>
                        <a:pt x="150" y="163"/>
                        <a:pt x="150" y="163"/>
                      </a:cubicBezTo>
                      <a:cubicBezTo>
                        <a:pt x="151" y="163"/>
                        <a:pt x="151" y="162"/>
                        <a:pt x="151" y="162"/>
                      </a:cubicBezTo>
                      <a:cubicBezTo>
                        <a:pt x="151" y="162"/>
                        <a:pt x="151" y="161"/>
                        <a:pt x="151" y="160"/>
                      </a:cubicBezTo>
                      <a:cubicBezTo>
                        <a:pt x="152" y="158"/>
                        <a:pt x="153" y="154"/>
                        <a:pt x="154" y="148"/>
                      </a:cubicBezTo>
                      <a:cubicBezTo>
                        <a:pt x="155" y="141"/>
                        <a:pt x="156" y="134"/>
                        <a:pt x="156" y="129"/>
                      </a:cubicBezTo>
                      <a:cubicBezTo>
                        <a:pt x="156" y="116"/>
                        <a:pt x="153" y="108"/>
                        <a:pt x="149" y="103"/>
                      </a:cubicBezTo>
                      <a:cubicBezTo>
                        <a:pt x="145" y="98"/>
                        <a:pt x="142" y="96"/>
                        <a:pt x="142" y="96"/>
                      </a:cubicBezTo>
                      <a:cubicBezTo>
                        <a:pt x="141" y="98"/>
                        <a:pt x="141" y="98"/>
                        <a:pt x="141" y="98"/>
                      </a:cubicBezTo>
                      <a:cubicBezTo>
                        <a:pt x="143" y="99"/>
                        <a:pt x="143" y="99"/>
                        <a:pt x="143" y="99"/>
                      </a:cubicBezTo>
                      <a:cubicBezTo>
                        <a:pt x="146" y="91"/>
                        <a:pt x="147" y="83"/>
                        <a:pt x="147" y="76"/>
                      </a:cubicBezTo>
                      <a:cubicBezTo>
                        <a:pt x="147" y="65"/>
                        <a:pt x="144" y="56"/>
                        <a:pt x="139" y="49"/>
                      </a:cubicBezTo>
                      <a:cubicBezTo>
                        <a:pt x="131" y="38"/>
                        <a:pt x="120" y="31"/>
                        <a:pt x="110" y="26"/>
                      </a:cubicBezTo>
                      <a:cubicBezTo>
                        <a:pt x="101" y="22"/>
                        <a:pt x="94" y="20"/>
                        <a:pt x="93" y="20"/>
                      </a:cubicBezTo>
                      <a:cubicBezTo>
                        <a:pt x="93" y="20"/>
                        <a:pt x="93" y="20"/>
                        <a:pt x="93" y="20"/>
                      </a:cubicBezTo>
                      <a:cubicBezTo>
                        <a:pt x="92" y="20"/>
                        <a:pt x="92" y="20"/>
                        <a:pt x="92" y="20"/>
                      </a:cubicBezTo>
                      <a:cubicBezTo>
                        <a:pt x="86" y="22"/>
                        <a:pt x="80" y="23"/>
                        <a:pt x="74" y="23"/>
                      </a:cubicBezTo>
                      <a:cubicBezTo>
                        <a:pt x="59" y="23"/>
                        <a:pt x="45" y="17"/>
                        <a:pt x="35" y="12"/>
                      </a:cubicBezTo>
                      <a:cubicBezTo>
                        <a:pt x="31" y="9"/>
                        <a:pt x="27" y="6"/>
                        <a:pt x="24" y="4"/>
                      </a:cubicBezTo>
                      <a:cubicBezTo>
                        <a:pt x="23" y="3"/>
                        <a:pt x="22" y="3"/>
                        <a:pt x="21" y="2"/>
                      </a:cubicBezTo>
                      <a:cubicBezTo>
                        <a:pt x="20" y="1"/>
                        <a:pt x="20" y="1"/>
                        <a:pt x="20" y="1"/>
                      </a:cubicBezTo>
                      <a:cubicBezTo>
                        <a:pt x="20" y="1"/>
                        <a:pt x="20" y="1"/>
                        <a:pt x="20" y="1"/>
                      </a:cubicBezTo>
                      <a:cubicBezTo>
                        <a:pt x="19" y="0"/>
                        <a:pt x="19" y="0"/>
                        <a:pt x="19" y="0"/>
                      </a:cubicBezTo>
                      <a:cubicBezTo>
                        <a:pt x="18" y="1"/>
                        <a:pt x="18" y="1"/>
                        <a:pt x="18" y="1"/>
                      </a:cubicBezTo>
                      <a:lnTo>
                        <a:pt x="18" y="3"/>
                      </a:ln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4" name="Freeform 453"/>
                <p:cNvSpPr>
                  <a:spLocks/>
                </p:cNvSpPr>
                <p:nvPr/>
              </p:nvSpPr>
              <p:spPr bwMode="gray">
                <a:xfrm>
                  <a:off x="4958" y="3074"/>
                  <a:ext cx="23" cy="14"/>
                </a:xfrm>
                <a:custGeom>
                  <a:avLst/>
                  <a:gdLst/>
                  <a:ahLst/>
                  <a:cxnLst>
                    <a:cxn ang="0">
                      <a:pos x="0" y="35"/>
                    </a:cxn>
                    <a:cxn ang="0">
                      <a:pos x="58" y="16"/>
                    </a:cxn>
                    <a:cxn ang="0">
                      <a:pos x="0" y="35"/>
                    </a:cxn>
                  </a:cxnLst>
                  <a:rect l="0" t="0" r="r" b="b"/>
                  <a:pathLst>
                    <a:path w="58" h="35">
                      <a:moveTo>
                        <a:pt x="0" y="35"/>
                      </a:moveTo>
                      <a:cubicBezTo>
                        <a:pt x="0" y="35"/>
                        <a:pt x="16" y="0"/>
                        <a:pt x="58" y="16"/>
                      </a:cubicBezTo>
                      <a:cubicBezTo>
                        <a:pt x="58" y="16"/>
                        <a:pt x="21" y="19"/>
                        <a:pt x="0" y="3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5" name="Freeform 454"/>
                <p:cNvSpPr>
                  <a:spLocks/>
                </p:cNvSpPr>
                <p:nvPr/>
              </p:nvSpPr>
              <p:spPr bwMode="gray">
                <a:xfrm>
                  <a:off x="4960" y="3065"/>
                  <a:ext cx="18" cy="13"/>
                </a:xfrm>
                <a:custGeom>
                  <a:avLst/>
                  <a:gdLst/>
                  <a:ahLst/>
                  <a:cxnLst>
                    <a:cxn ang="0">
                      <a:pos x="0" y="5"/>
                    </a:cxn>
                    <a:cxn ang="0">
                      <a:pos x="44" y="33"/>
                    </a:cxn>
                    <a:cxn ang="0">
                      <a:pos x="0" y="5"/>
                    </a:cxn>
                  </a:cxnLst>
                  <a:rect l="0" t="0" r="r" b="b"/>
                  <a:pathLst>
                    <a:path w="44" h="33">
                      <a:moveTo>
                        <a:pt x="0" y="5"/>
                      </a:moveTo>
                      <a:cubicBezTo>
                        <a:pt x="0" y="5"/>
                        <a:pt x="29" y="0"/>
                        <a:pt x="44" y="33"/>
                      </a:cubicBezTo>
                      <a:cubicBezTo>
                        <a:pt x="44" y="33"/>
                        <a:pt x="29" y="12"/>
                        <a:pt x="0" y="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6" name="Freeform 455"/>
                <p:cNvSpPr>
                  <a:spLocks/>
                </p:cNvSpPr>
                <p:nvPr/>
              </p:nvSpPr>
              <p:spPr bwMode="gray">
                <a:xfrm>
                  <a:off x="4968" y="3056"/>
                  <a:ext cx="23" cy="12"/>
                </a:xfrm>
                <a:custGeom>
                  <a:avLst/>
                  <a:gdLst/>
                  <a:ahLst/>
                  <a:cxnLst>
                    <a:cxn ang="0">
                      <a:pos x="0" y="0"/>
                    </a:cxn>
                    <a:cxn ang="0">
                      <a:pos x="13" y="30"/>
                    </a:cxn>
                    <a:cxn ang="0">
                      <a:pos x="0" y="0"/>
                    </a:cxn>
                  </a:cxnLst>
                  <a:rect l="0" t="0" r="r" b="b"/>
                  <a:pathLst>
                    <a:path w="56" h="30">
                      <a:moveTo>
                        <a:pt x="0" y="0"/>
                      </a:moveTo>
                      <a:cubicBezTo>
                        <a:pt x="0" y="0"/>
                        <a:pt x="56" y="24"/>
                        <a:pt x="13" y="30"/>
                      </a:cubicBezTo>
                      <a:cubicBezTo>
                        <a:pt x="13" y="30"/>
                        <a:pt x="28" y="19"/>
                        <a:pt x="0" y="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7" name="Freeform 456"/>
                <p:cNvSpPr>
                  <a:spLocks/>
                </p:cNvSpPr>
                <p:nvPr/>
              </p:nvSpPr>
              <p:spPr bwMode="gray">
                <a:xfrm>
                  <a:off x="4961" y="3080"/>
                  <a:ext cx="30" cy="27"/>
                </a:xfrm>
                <a:custGeom>
                  <a:avLst/>
                  <a:gdLst/>
                  <a:ahLst/>
                  <a:cxnLst>
                    <a:cxn ang="0">
                      <a:pos x="0" y="68"/>
                    </a:cxn>
                    <a:cxn ang="0">
                      <a:pos x="74" y="22"/>
                    </a:cxn>
                    <a:cxn ang="0">
                      <a:pos x="0" y="68"/>
                    </a:cxn>
                  </a:cxnLst>
                  <a:rect l="0" t="0" r="r" b="b"/>
                  <a:pathLst>
                    <a:path w="74" h="68">
                      <a:moveTo>
                        <a:pt x="0" y="68"/>
                      </a:moveTo>
                      <a:cubicBezTo>
                        <a:pt x="0" y="68"/>
                        <a:pt x="21" y="0"/>
                        <a:pt x="74" y="22"/>
                      </a:cubicBezTo>
                      <a:cubicBezTo>
                        <a:pt x="74" y="22"/>
                        <a:pt x="39" y="19"/>
                        <a:pt x="0" y="68"/>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8" name="Freeform 457"/>
                <p:cNvSpPr>
                  <a:spLocks/>
                </p:cNvSpPr>
                <p:nvPr/>
              </p:nvSpPr>
              <p:spPr bwMode="gray">
                <a:xfrm>
                  <a:off x="4959" y="3098"/>
                  <a:ext cx="51" cy="37"/>
                </a:xfrm>
                <a:custGeom>
                  <a:avLst/>
                  <a:gdLst/>
                  <a:ahLst/>
                  <a:cxnLst>
                    <a:cxn ang="0">
                      <a:pos x="50" y="83"/>
                    </a:cxn>
                    <a:cxn ang="0">
                      <a:pos x="61" y="18"/>
                    </a:cxn>
                    <a:cxn ang="0">
                      <a:pos x="115" y="22"/>
                    </a:cxn>
                    <a:cxn ang="0">
                      <a:pos x="117" y="23"/>
                    </a:cxn>
                    <a:cxn ang="0">
                      <a:pos x="112" y="49"/>
                    </a:cxn>
                    <a:cxn ang="0">
                      <a:pos x="54" y="69"/>
                    </a:cxn>
                    <a:cxn ang="0">
                      <a:pos x="72" y="72"/>
                    </a:cxn>
                    <a:cxn ang="0">
                      <a:pos x="50" y="83"/>
                    </a:cxn>
                  </a:cxnLst>
                  <a:rect l="0" t="0" r="r" b="b"/>
                  <a:pathLst>
                    <a:path w="125" h="91">
                      <a:moveTo>
                        <a:pt x="50" y="83"/>
                      </a:moveTo>
                      <a:cubicBezTo>
                        <a:pt x="50" y="83"/>
                        <a:pt x="0" y="59"/>
                        <a:pt x="61" y="18"/>
                      </a:cubicBezTo>
                      <a:cubicBezTo>
                        <a:pt x="61" y="18"/>
                        <a:pt x="87" y="0"/>
                        <a:pt x="115" y="22"/>
                      </a:cubicBezTo>
                      <a:cubicBezTo>
                        <a:pt x="116" y="23"/>
                        <a:pt x="117" y="23"/>
                        <a:pt x="117" y="23"/>
                      </a:cubicBezTo>
                      <a:cubicBezTo>
                        <a:pt x="117" y="23"/>
                        <a:pt x="125" y="43"/>
                        <a:pt x="112" y="49"/>
                      </a:cubicBezTo>
                      <a:cubicBezTo>
                        <a:pt x="112" y="49"/>
                        <a:pt x="27" y="43"/>
                        <a:pt x="54" y="69"/>
                      </a:cubicBezTo>
                      <a:cubicBezTo>
                        <a:pt x="54" y="69"/>
                        <a:pt x="61" y="74"/>
                        <a:pt x="72" y="72"/>
                      </a:cubicBezTo>
                      <a:cubicBezTo>
                        <a:pt x="83" y="71"/>
                        <a:pt x="60" y="91"/>
                        <a:pt x="50"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9" name="Freeform 458"/>
                <p:cNvSpPr>
                  <a:spLocks/>
                </p:cNvSpPr>
                <p:nvPr/>
              </p:nvSpPr>
              <p:spPr bwMode="gray">
                <a:xfrm>
                  <a:off x="4970" y="3100"/>
                  <a:ext cx="30" cy="30"/>
                </a:xfrm>
                <a:custGeom>
                  <a:avLst/>
                  <a:gdLst/>
                  <a:ahLst/>
                  <a:cxnLst>
                    <a:cxn ang="0">
                      <a:pos x="13" y="69"/>
                    </a:cxn>
                    <a:cxn ang="0">
                      <a:pos x="19" y="40"/>
                    </a:cxn>
                    <a:cxn ang="0">
                      <a:pos x="67" y="31"/>
                    </a:cxn>
                    <a:cxn ang="0">
                      <a:pos x="72" y="16"/>
                    </a:cxn>
                    <a:cxn ang="0">
                      <a:pos x="26" y="18"/>
                    </a:cxn>
                    <a:cxn ang="0">
                      <a:pos x="3" y="55"/>
                    </a:cxn>
                    <a:cxn ang="0">
                      <a:pos x="12" y="73"/>
                    </a:cxn>
                    <a:cxn ang="0">
                      <a:pos x="13" y="69"/>
                    </a:cxn>
                  </a:cxnLst>
                  <a:rect l="0" t="0" r="r" b="b"/>
                  <a:pathLst>
                    <a:path w="74" h="75">
                      <a:moveTo>
                        <a:pt x="13" y="69"/>
                      </a:moveTo>
                      <a:cubicBezTo>
                        <a:pt x="13" y="69"/>
                        <a:pt x="9" y="45"/>
                        <a:pt x="19" y="40"/>
                      </a:cubicBezTo>
                      <a:cubicBezTo>
                        <a:pt x="19" y="40"/>
                        <a:pt x="57" y="18"/>
                        <a:pt x="67" y="31"/>
                      </a:cubicBezTo>
                      <a:cubicBezTo>
                        <a:pt x="67" y="31"/>
                        <a:pt x="74" y="25"/>
                        <a:pt x="72" y="16"/>
                      </a:cubicBezTo>
                      <a:cubicBezTo>
                        <a:pt x="72" y="16"/>
                        <a:pt x="62" y="0"/>
                        <a:pt x="26" y="18"/>
                      </a:cubicBezTo>
                      <a:cubicBezTo>
                        <a:pt x="26" y="18"/>
                        <a:pt x="0" y="38"/>
                        <a:pt x="3" y="55"/>
                      </a:cubicBezTo>
                      <a:cubicBezTo>
                        <a:pt x="3" y="55"/>
                        <a:pt x="4" y="65"/>
                        <a:pt x="12" y="73"/>
                      </a:cubicBezTo>
                      <a:cubicBezTo>
                        <a:pt x="12" y="73"/>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0" name="Freeform 459"/>
                <p:cNvSpPr>
                  <a:spLocks/>
                </p:cNvSpPr>
                <p:nvPr/>
              </p:nvSpPr>
              <p:spPr bwMode="gray">
                <a:xfrm>
                  <a:off x="4961" y="3121"/>
                  <a:ext cx="51" cy="38"/>
                </a:xfrm>
                <a:custGeom>
                  <a:avLst/>
                  <a:gdLst/>
                  <a:ahLst/>
                  <a:cxnLst>
                    <a:cxn ang="0">
                      <a:pos x="50" y="84"/>
                    </a:cxn>
                    <a:cxn ang="0">
                      <a:pos x="60" y="19"/>
                    </a:cxn>
                    <a:cxn ang="0">
                      <a:pos x="115" y="23"/>
                    </a:cxn>
                    <a:cxn ang="0">
                      <a:pos x="117" y="24"/>
                    </a:cxn>
                    <a:cxn ang="0">
                      <a:pos x="112" y="50"/>
                    </a:cxn>
                    <a:cxn ang="0">
                      <a:pos x="54" y="69"/>
                    </a:cxn>
                    <a:cxn ang="0">
                      <a:pos x="72" y="73"/>
                    </a:cxn>
                    <a:cxn ang="0">
                      <a:pos x="50" y="84"/>
                    </a:cxn>
                  </a:cxnLst>
                  <a:rect l="0" t="0" r="r" b="b"/>
                  <a:pathLst>
                    <a:path w="125" h="92">
                      <a:moveTo>
                        <a:pt x="50" y="84"/>
                      </a:moveTo>
                      <a:cubicBezTo>
                        <a:pt x="50" y="84"/>
                        <a:pt x="0" y="60"/>
                        <a:pt x="60" y="19"/>
                      </a:cubicBezTo>
                      <a:cubicBezTo>
                        <a:pt x="60" y="19"/>
                        <a:pt x="87" y="0"/>
                        <a:pt x="115" y="23"/>
                      </a:cubicBezTo>
                      <a:cubicBezTo>
                        <a:pt x="116" y="24"/>
                        <a:pt x="117" y="24"/>
                        <a:pt x="117" y="24"/>
                      </a:cubicBezTo>
                      <a:cubicBezTo>
                        <a:pt x="117" y="24"/>
                        <a:pt x="125" y="44"/>
                        <a:pt x="112" y="50"/>
                      </a:cubicBezTo>
                      <a:cubicBezTo>
                        <a:pt x="112" y="50"/>
                        <a:pt x="27" y="44"/>
                        <a:pt x="54" y="69"/>
                      </a:cubicBezTo>
                      <a:cubicBezTo>
                        <a:pt x="54" y="69"/>
                        <a:pt x="61" y="74"/>
                        <a:pt x="72" y="73"/>
                      </a:cubicBezTo>
                      <a:cubicBezTo>
                        <a:pt x="83" y="72"/>
                        <a:pt x="60" y="92"/>
                        <a:pt x="50" y="8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1" name="Freeform 460"/>
                <p:cNvSpPr>
                  <a:spLocks/>
                </p:cNvSpPr>
                <p:nvPr/>
              </p:nvSpPr>
              <p:spPr bwMode="gray">
                <a:xfrm>
                  <a:off x="4965" y="3145"/>
                  <a:ext cx="50" cy="37"/>
                </a:xfrm>
                <a:custGeom>
                  <a:avLst/>
                  <a:gdLst/>
                  <a:ahLst/>
                  <a:cxnLst>
                    <a:cxn ang="0">
                      <a:pos x="49" y="83"/>
                    </a:cxn>
                    <a:cxn ang="0">
                      <a:pos x="60" y="18"/>
                    </a:cxn>
                    <a:cxn ang="0">
                      <a:pos x="115" y="22"/>
                    </a:cxn>
                    <a:cxn ang="0">
                      <a:pos x="117" y="24"/>
                    </a:cxn>
                    <a:cxn ang="0">
                      <a:pos x="112" y="49"/>
                    </a:cxn>
                    <a:cxn ang="0">
                      <a:pos x="54" y="69"/>
                    </a:cxn>
                    <a:cxn ang="0">
                      <a:pos x="71" y="73"/>
                    </a:cxn>
                    <a:cxn ang="0">
                      <a:pos x="49" y="83"/>
                    </a:cxn>
                  </a:cxnLst>
                  <a:rect l="0" t="0" r="r" b="b"/>
                  <a:pathLst>
                    <a:path w="125" h="91">
                      <a:moveTo>
                        <a:pt x="49" y="83"/>
                      </a:moveTo>
                      <a:cubicBezTo>
                        <a:pt x="49" y="83"/>
                        <a:pt x="0" y="60"/>
                        <a:pt x="60" y="18"/>
                      </a:cubicBezTo>
                      <a:cubicBezTo>
                        <a:pt x="60" y="18"/>
                        <a:pt x="86" y="0"/>
                        <a:pt x="115" y="22"/>
                      </a:cubicBezTo>
                      <a:cubicBezTo>
                        <a:pt x="116" y="23"/>
                        <a:pt x="117" y="24"/>
                        <a:pt x="117" y="24"/>
                      </a:cubicBezTo>
                      <a:cubicBezTo>
                        <a:pt x="117" y="24"/>
                        <a:pt x="125" y="43"/>
                        <a:pt x="112" y="49"/>
                      </a:cubicBezTo>
                      <a:cubicBezTo>
                        <a:pt x="112" y="49"/>
                        <a:pt x="27" y="43"/>
                        <a:pt x="54" y="69"/>
                      </a:cubicBezTo>
                      <a:cubicBezTo>
                        <a:pt x="54" y="69"/>
                        <a:pt x="60" y="74"/>
                        <a:pt x="71" y="73"/>
                      </a:cubicBezTo>
                      <a:cubicBezTo>
                        <a:pt x="82" y="71"/>
                        <a:pt x="60" y="91"/>
                        <a:pt x="49"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2" name="Freeform 461"/>
                <p:cNvSpPr>
                  <a:spLocks/>
                </p:cNvSpPr>
                <p:nvPr/>
              </p:nvSpPr>
              <p:spPr bwMode="gray">
                <a:xfrm>
                  <a:off x="4976" y="3146"/>
                  <a:ext cx="30" cy="31"/>
                </a:xfrm>
                <a:custGeom>
                  <a:avLst/>
                  <a:gdLst/>
                  <a:ahLst/>
                  <a:cxnLst>
                    <a:cxn ang="0">
                      <a:pos x="13" y="69"/>
                    </a:cxn>
                    <a:cxn ang="0">
                      <a:pos x="18" y="41"/>
                    </a:cxn>
                    <a:cxn ang="0">
                      <a:pos x="66" y="31"/>
                    </a:cxn>
                    <a:cxn ang="0">
                      <a:pos x="71" y="16"/>
                    </a:cxn>
                    <a:cxn ang="0">
                      <a:pos x="26" y="19"/>
                    </a:cxn>
                    <a:cxn ang="0">
                      <a:pos x="2" y="55"/>
                    </a:cxn>
                    <a:cxn ang="0">
                      <a:pos x="12" y="73"/>
                    </a:cxn>
                    <a:cxn ang="0">
                      <a:pos x="13" y="69"/>
                    </a:cxn>
                  </a:cxnLst>
                  <a:rect l="0" t="0" r="r" b="b"/>
                  <a:pathLst>
                    <a:path w="74" h="75">
                      <a:moveTo>
                        <a:pt x="13" y="69"/>
                      </a:moveTo>
                      <a:cubicBezTo>
                        <a:pt x="13" y="69"/>
                        <a:pt x="9" y="45"/>
                        <a:pt x="18" y="41"/>
                      </a:cubicBezTo>
                      <a:cubicBezTo>
                        <a:pt x="18" y="41"/>
                        <a:pt x="57" y="18"/>
                        <a:pt x="66" y="31"/>
                      </a:cubicBezTo>
                      <a:cubicBezTo>
                        <a:pt x="66" y="31"/>
                        <a:pt x="74" y="25"/>
                        <a:pt x="71" y="16"/>
                      </a:cubicBezTo>
                      <a:cubicBezTo>
                        <a:pt x="71" y="16"/>
                        <a:pt x="61" y="0"/>
                        <a:pt x="26" y="19"/>
                      </a:cubicBezTo>
                      <a:cubicBezTo>
                        <a:pt x="26" y="19"/>
                        <a:pt x="0" y="38"/>
                        <a:pt x="2" y="55"/>
                      </a:cubicBezTo>
                      <a:cubicBezTo>
                        <a:pt x="2" y="55"/>
                        <a:pt x="4" y="65"/>
                        <a:pt x="12" y="73"/>
                      </a:cubicBezTo>
                      <a:cubicBezTo>
                        <a:pt x="12" y="73"/>
                        <a:pt x="16"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3" name="Freeform 462"/>
                <p:cNvSpPr>
                  <a:spLocks/>
                </p:cNvSpPr>
                <p:nvPr/>
              </p:nvSpPr>
              <p:spPr bwMode="gray">
                <a:xfrm>
                  <a:off x="4970" y="3168"/>
                  <a:ext cx="48" cy="39"/>
                </a:xfrm>
                <a:custGeom>
                  <a:avLst/>
                  <a:gdLst/>
                  <a:ahLst/>
                  <a:cxnLst>
                    <a:cxn ang="0">
                      <a:pos x="53" y="89"/>
                    </a:cxn>
                    <a:cxn ang="0">
                      <a:pos x="51" y="23"/>
                    </a:cxn>
                    <a:cxn ang="0">
                      <a:pos x="105" y="16"/>
                    </a:cxn>
                    <a:cxn ang="0">
                      <a:pos x="107" y="17"/>
                    </a:cxn>
                    <a:cxn ang="0">
                      <a:pos x="107" y="43"/>
                    </a:cxn>
                    <a:cxn ang="0">
                      <a:pos x="54" y="74"/>
                    </a:cxn>
                    <a:cxn ang="0">
                      <a:pos x="73" y="74"/>
                    </a:cxn>
                    <a:cxn ang="0">
                      <a:pos x="53" y="89"/>
                    </a:cxn>
                  </a:cxnLst>
                  <a:rect l="0" t="0" r="r" b="b"/>
                  <a:pathLst>
                    <a:path w="119" h="95">
                      <a:moveTo>
                        <a:pt x="53" y="89"/>
                      </a:moveTo>
                      <a:cubicBezTo>
                        <a:pt x="53" y="89"/>
                        <a:pt x="0" y="76"/>
                        <a:pt x="51" y="23"/>
                      </a:cubicBezTo>
                      <a:cubicBezTo>
                        <a:pt x="51" y="23"/>
                        <a:pt x="73" y="0"/>
                        <a:pt x="105" y="16"/>
                      </a:cubicBezTo>
                      <a:cubicBezTo>
                        <a:pt x="106" y="17"/>
                        <a:pt x="107" y="17"/>
                        <a:pt x="107" y="17"/>
                      </a:cubicBezTo>
                      <a:cubicBezTo>
                        <a:pt x="107" y="17"/>
                        <a:pt x="119" y="34"/>
                        <a:pt x="107" y="43"/>
                      </a:cubicBezTo>
                      <a:cubicBezTo>
                        <a:pt x="107" y="43"/>
                        <a:pt x="23" y="54"/>
                        <a:pt x="54" y="74"/>
                      </a:cubicBezTo>
                      <a:cubicBezTo>
                        <a:pt x="54" y="74"/>
                        <a:pt x="62" y="77"/>
                        <a:pt x="73" y="74"/>
                      </a:cubicBezTo>
                      <a:cubicBezTo>
                        <a:pt x="83" y="71"/>
                        <a:pt x="65" y="95"/>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4" name="Freeform 463"/>
                <p:cNvSpPr>
                  <a:spLocks/>
                </p:cNvSpPr>
                <p:nvPr/>
              </p:nvSpPr>
              <p:spPr bwMode="gray">
                <a:xfrm>
                  <a:off x="4980" y="3170"/>
                  <a:ext cx="28" cy="33"/>
                </a:xfrm>
                <a:custGeom>
                  <a:avLst/>
                  <a:gdLst/>
                  <a:ahLst/>
                  <a:cxnLst>
                    <a:cxn ang="0">
                      <a:pos x="19" y="77"/>
                    </a:cxn>
                    <a:cxn ang="0">
                      <a:pos x="19" y="48"/>
                    </a:cxn>
                    <a:cxn ang="0">
                      <a:pos x="64" y="29"/>
                    </a:cxn>
                    <a:cxn ang="0">
                      <a:pos x="65" y="13"/>
                    </a:cxn>
                    <a:cxn ang="0">
                      <a:pos x="22" y="25"/>
                    </a:cxn>
                    <a:cxn ang="0">
                      <a:pos x="6" y="65"/>
                    </a:cxn>
                    <a:cxn ang="0">
                      <a:pos x="19" y="80"/>
                    </a:cxn>
                    <a:cxn ang="0">
                      <a:pos x="19" y="77"/>
                    </a:cxn>
                  </a:cxnLst>
                  <a:rect l="0" t="0" r="r" b="b"/>
                  <a:pathLst>
                    <a:path w="70" h="82">
                      <a:moveTo>
                        <a:pt x="19" y="77"/>
                      </a:moveTo>
                      <a:cubicBezTo>
                        <a:pt x="19" y="77"/>
                        <a:pt x="10" y="54"/>
                        <a:pt x="19" y="48"/>
                      </a:cubicBezTo>
                      <a:cubicBezTo>
                        <a:pt x="19" y="48"/>
                        <a:pt x="51" y="18"/>
                        <a:pt x="64" y="29"/>
                      </a:cubicBezTo>
                      <a:cubicBezTo>
                        <a:pt x="64" y="29"/>
                        <a:pt x="70" y="21"/>
                        <a:pt x="65" y="13"/>
                      </a:cubicBezTo>
                      <a:cubicBezTo>
                        <a:pt x="65" y="13"/>
                        <a:pt x="53" y="0"/>
                        <a:pt x="22" y="25"/>
                      </a:cubicBezTo>
                      <a:cubicBezTo>
                        <a:pt x="22" y="25"/>
                        <a:pt x="0" y="49"/>
                        <a:pt x="6" y="65"/>
                      </a:cubicBezTo>
                      <a:cubicBezTo>
                        <a:pt x="6" y="65"/>
                        <a:pt x="9" y="74"/>
                        <a:pt x="19" y="80"/>
                      </a:cubicBezTo>
                      <a:cubicBezTo>
                        <a:pt x="19" y="80"/>
                        <a:pt x="23" y="82"/>
                        <a:pt x="19" y="77"/>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5" name="Freeform 464"/>
                <p:cNvSpPr>
                  <a:spLocks/>
                </p:cNvSpPr>
                <p:nvPr/>
              </p:nvSpPr>
              <p:spPr bwMode="gray">
                <a:xfrm>
                  <a:off x="4981" y="3191"/>
                  <a:ext cx="43" cy="39"/>
                </a:xfrm>
                <a:custGeom>
                  <a:avLst/>
                  <a:gdLst/>
                  <a:ahLst/>
                  <a:cxnLst>
                    <a:cxn ang="0">
                      <a:pos x="55" y="91"/>
                    </a:cxn>
                    <a:cxn ang="0">
                      <a:pos x="37" y="28"/>
                    </a:cxn>
                    <a:cxn ang="0">
                      <a:pos x="89" y="9"/>
                    </a:cxn>
                    <a:cxn ang="0">
                      <a:pos x="91" y="9"/>
                    </a:cxn>
                    <a:cxn ang="0">
                      <a:pos x="97" y="34"/>
                    </a:cxn>
                    <a:cxn ang="0">
                      <a:pos x="52" y="76"/>
                    </a:cxn>
                    <a:cxn ang="0">
                      <a:pos x="70" y="72"/>
                    </a:cxn>
                    <a:cxn ang="0">
                      <a:pos x="55" y="91"/>
                    </a:cxn>
                  </a:cxnLst>
                  <a:rect l="0" t="0" r="r" b="b"/>
                  <a:pathLst>
                    <a:path w="106" h="94">
                      <a:moveTo>
                        <a:pt x="55" y="91"/>
                      </a:moveTo>
                      <a:cubicBezTo>
                        <a:pt x="55" y="91"/>
                        <a:pt x="0" y="90"/>
                        <a:pt x="37" y="28"/>
                      </a:cubicBezTo>
                      <a:cubicBezTo>
                        <a:pt x="37" y="28"/>
                        <a:pt x="54" y="0"/>
                        <a:pt x="89" y="9"/>
                      </a:cubicBezTo>
                      <a:cubicBezTo>
                        <a:pt x="90" y="9"/>
                        <a:pt x="91" y="9"/>
                        <a:pt x="91" y="9"/>
                      </a:cubicBezTo>
                      <a:cubicBezTo>
                        <a:pt x="91" y="9"/>
                        <a:pt x="106" y="23"/>
                        <a:pt x="97" y="34"/>
                      </a:cubicBezTo>
                      <a:cubicBezTo>
                        <a:pt x="97" y="34"/>
                        <a:pt x="17" y="64"/>
                        <a:pt x="52" y="76"/>
                      </a:cubicBezTo>
                      <a:cubicBezTo>
                        <a:pt x="52" y="76"/>
                        <a:pt x="61" y="78"/>
                        <a:pt x="70" y="72"/>
                      </a:cubicBezTo>
                      <a:cubicBezTo>
                        <a:pt x="80" y="67"/>
                        <a:pt x="67" y="94"/>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6" name="Freeform 465"/>
                <p:cNvSpPr>
                  <a:spLocks/>
                </p:cNvSpPr>
                <p:nvPr/>
              </p:nvSpPr>
              <p:spPr bwMode="gray">
                <a:xfrm>
                  <a:off x="4989" y="3193"/>
                  <a:ext cx="25" cy="35"/>
                </a:xfrm>
                <a:custGeom>
                  <a:avLst/>
                  <a:gdLst/>
                  <a:ahLst/>
                  <a:cxnLst>
                    <a:cxn ang="0">
                      <a:pos x="25" y="82"/>
                    </a:cxn>
                    <a:cxn ang="0">
                      <a:pos x="18" y="54"/>
                    </a:cxn>
                    <a:cxn ang="0">
                      <a:pos x="57" y="26"/>
                    </a:cxn>
                    <a:cxn ang="0">
                      <a:pos x="56" y="10"/>
                    </a:cxn>
                    <a:cxn ang="0">
                      <a:pos x="16" y="31"/>
                    </a:cxn>
                    <a:cxn ang="0">
                      <a:pos x="9" y="74"/>
                    </a:cxn>
                    <a:cxn ang="0">
                      <a:pos x="25" y="86"/>
                    </a:cxn>
                    <a:cxn ang="0">
                      <a:pos x="25" y="82"/>
                    </a:cxn>
                  </a:cxnLst>
                  <a:rect l="0" t="0" r="r" b="b"/>
                  <a:pathLst>
                    <a:path w="62" h="86">
                      <a:moveTo>
                        <a:pt x="25" y="82"/>
                      </a:moveTo>
                      <a:cubicBezTo>
                        <a:pt x="25" y="82"/>
                        <a:pt x="11" y="63"/>
                        <a:pt x="18" y="54"/>
                      </a:cubicBezTo>
                      <a:cubicBezTo>
                        <a:pt x="18" y="54"/>
                        <a:pt x="43" y="18"/>
                        <a:pt x="57" y="26"/>
                      </a:cubicBezTo>
                      <a:cubicBezTo>
                        <a:pt x="57" y="26"/>
                        <a:pt x="62" y="17"/>
                        <a:pt x="56" y="10"/>
                      </a:cubicBezTo>
                      <a:cubicBezTo>
                        <a:pt x="56" y="10"/>
                        <a:pt x="40" y="0"/>
                        <a:pt x="16" y="31"/>
                      </a:cubicBezTo>
                      <a:cubicBezTo>
                        <a:pt x="16" y="31"/>
                        <a:pt x="0" y="60"/>
                        <a:pt x="9" y="74"/>
                      </a:cubicBezTo>
                      <a:cubicBezTo>
                        <a:pt x="9" y="74"/>
                        <a:pt x="14" y="82"/>
                        <a:pt x="25" y="86"/>
                      </a:cubicBezTo>
                      <a:cubicBezTo>
                        <a:pt x="25" y="86"/>
                        <a:pt x="30" y="86"/>
                        <a:pt x="25" y="82"/>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7" name="Freeform 466"/>
                <p:cNvSpPr>
                  <a:spLocks/>
                </p:cNvSpPr>
                <p:nvPr/>
              </p:nvSpPr>
              <p:spPr bwMode="gray">
                <a:xfrm>
                  <a:off x="4993" y="3213"/>
                  <a:ext cx="43" cy="38"/>
                </a:xfrm>
                <a:custGeom>
                  <a:avLst/>
                  <a:gdLst/>
                  <a:ahLst/>
                  <a:cxnLst>
                    <a:cxn ang="0">
                      <a:pos x="55" y="91"/>
                    </a:cxn>
                    <a:cxn ang="0">
                      <a:pos x="38" y="28"/>
                    </a:cxn>
                    <a:cxn ang="0">
                      <a:pos x="89" y="9"/>
                    </a:cxn>
                    <a:cxn ang="0">
                      <a:pos x="91" y="9"/>
                    </a:cxn>
                    <a:cxn ang="0">
                      <a:pos x="97" y="35"/>
                    </a:cxn>
                    <a:cxn ang="0">
                      <a:pos x="53" y="77"/>
                    </a:cxn>
                    <a:cxn ang="0">
                      <a:pos x="71" y="73"/>
                    </a:cxn>
                    <a:cxn ang="0">
                      <a:pos x="55" y="91"/>
                    </a:cxn>
                  </a:cxnLst>
                  <a:rect l="0" t="0" r="r" b="b"/>
                  <a:pathLst>
                    <a:path w="107" h="95">
                      <a:moveTo>
                        <a:pt x="55" y="91"/>
                      </a:moveTo>
                      <a:cubicBezTo>
                        <a:pt x="55" y="91"/>
                        <a:pt x="0" y="91"/>
                        <a:pt x="38" y="28"/>
                      </a:cubicBezTo>
                      <a:cubicBezTo>
                        <a:pt x="38" y="28"/>
                        <a:pt x="54" y="0"/>
                        <a:pt x="89" y="9"/>
                      </a:cubicBezTo>
                      <a:cubicBezTo>
                        <a:pt x="90" y="9"/>
                        <a:pt x="91" y="9"/>
                        <a:pt x="91" y="9"/>
                      </a:cubicBezTo>
                      <a:cubicBezTo>
                        <a:pt x="91" y="9"/>
                        <a:pt x="107" y="24"/>
                        <a:pt x="97" y="35"/>
                      </a:cubicBezTo>
                      <a:cubicBezTo>
                        <a:pt x="97" y="35"/>
                        <a:pt x="18" y="64"/>
                        <a:pt x="53" y="77"/>
                      </a:cubicBezTo>
                      <a:cubicBezTo>
                        <a:pt x="53" y="77"/>
                        <a:pt x="61" y="78"/>
                        <a:pt x="71" y="73"/>
                      </a:cubicBezTo>
                      <a:cubicBezTo>
                        <a:pt x="80" y="67"/>
                        <a:pt x="68" y="95"/>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8" name="Freeform 467"/>
                <p:cNvSpPr>
                  <a:spLocks/>
                </p:cNvSpPr>
                <p:nvPr/>
              </p:nvSpPr>
              <p:spPr bwMode="gray">
                <a:xfrm>
                  <a:off x="5000" y="3214"/>
                  <a:ext cx="26" cy="35"/>
                </a:xfrm>
                <a:custGeom>
                  <a:avLst/>
                  <a:gdLst/>
                  <a:ahLst/>
                  <a:cxnLst>
                    <a:cxn ang="0">
                      <a:pos x="25" y="83"/>
                    </a:cxn>
                    <a:cxn ang="0">
                      <a:pos x="18" y="55"/>
                    </a:cxn>
                    <a:cxn ang="0">
                      <a:pos x="58" y="26"/>
                    </a:cxn>
                    <a:cxn ang="0">
                      <a:pos x="56" y="10"/>
                    </a:cxn>
                    <a:cxn ang="0">
                      <a:pos x="16" y="31"/>
                    </a:cxn>
                    <a:cxn ang="0">
                      <a:pos x="10" y="74"/>
                    </a:cxn>
                    <a:cxn ang="0">
                      <a:pos x="26" y="86"/>
                    </a:cxn>
                    <a:cxn ang="0">
                      <a:pos x="25" y="83"/>
                    </a:cxn>
                  </a:cxnLst>
                  <a:rect l="0" t="0" r="r" b="b"/>
                  <a:pathLst>
                    <a:path w="63" h="87">
                      <a:moveTo>
                        <a:pt x="25" y="83"/>
                      </a:moveTo>
                      <a:cubicBezTo>
                        <a:pt x="25" y="83"/>
                        <a:pt x="11" y="63"/>
                        <a:pt x="18" y="55"/>
                      </a:cubicBezTo>
                      <a:cubicBezTo>
                        <a:pt x="18" y="55"/>
                        <a:pt x="44" y="18"/>
                        <a:pt x="58" y="26"/>
                      </a:cubicBezTo>
                      <a:cubicBezTo>
                        <a:pt x="58" y="26"/>
                        <a:pt x="63" y="17"/>
                        <a:pt x="56" y="10"/>
                      </a:cubicBezTo>
                      <a:cubicBezTo>
                        <a:pt x="56" y="10"/>
                        <a:pt x="41" y="0"/>
                        <a:pt x="16" y="31"/>
                      </a:cubicBezTo>
                      <a:cubicBezTo>
                        <a:pt x="16" y="31"/>
                        <a:pt x="0" y="60"/>
                        <a:pt x="10" y="74"/>
                      </a:cubicBezTo>
                      <a:cubicBezTo>
                        <a:pt x="10" y="74"/>
                        <a:pt x="15" y="83"/>
                        <a:pt x="26" y="86"/>
                      </a:cubicBezTo>
                      <a:cubicBezTo>
                        <a:pt x="26" y="86"/>
                        <a:pt x="31" y="87"/>
                        <a:pt x="25"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9" name="Freeform 468"/>
                <p:cNvSpPr>
                  <a:spLocks/>
                </p:cNvSpPr>
                <p:nvPr/>
              </p:nvSpPr>
              <p:spPr bwMode="gray">
                <a:xfrm>
                  <a:off x="5014" y="3233"/>
                  <a:ext cx="33" cy="43"/>
                </a:xfrm>
                <a:custGeom>
                  <a:avLst/>
                  <a:gdLst/>
                  <a:ahLst/>
                  <a:cxnLst>
                    <a:cxn ang="0">
                      <a:pos x="53" y="89"/>
                    </a:cxn>
                    <a:cxn ang="0">
                      <a:pos x="16" y="35"/>
                    </a:cxn>
                    <a:cxn ang="0">
                      <a:pos x="58" y="0"/>
                    </a:cxn>
                    <a:cxn ang="0">
                      <a:pos x="60" y="0"/>
                    </a:cxn>
                    <a:cxn ang="0">
                      <a:pos x="74" y="22"/>
                    </a:cxn>
                    <a:cxn ang="0">
                      <a:pos x="46" y="76"/>
                    </a:cxn>
                    <a:cxn ang="0">
                      <a:pos x="61" y="67"/>
                    </a:cxn>
                    <a:cxn ang="0">
                      <a:pos x="53" y="89"/>
                    </a:cxn>
                  </a:cxnLst>
                  <a:rect l="0" t="0" r="r" b="b"/>
                  <a:pathLst>
                    <a:path w="80" h="106">
                      <a:moveTo>
                        <a:pt x="53" y="89"/>
                      </a:moveTo>
                      <a:cubicBezTo>
                        <a:pt x="53" y="89"/>
                        <a:pt x="0" y="106"/>
                        <a:pt x="16" y="35"/>
                      </a:cubicBezTo>
                      <a:cubicBezTo>
                        <a:pt x="16" y="35"/>
                        <a:pt x="22" y="4"/>
                        <a:pt x="58" y="0"/>
                      </a:cubicBezTo>
                      <a:cubicBezTo>
                        <a:pt x="59" y="0"/>
                        <a:pt x="60" y="0"/>
                        <a:pt x="60" y="0"/>
                      </a:cubicBezTo>
                      <a:cubicBezTo>
                        <a:pt x="60" y="0"/>
                        <a:pt x="80" y="8"/>
                        <a:pt x="74" y="22"/>
                      </a:cubicBezTo>
                      <a:cubicBezTo>
                        <a:pt x="74" y="22"/>
                        <a:pt x="8" y="76"/>
                        <a:pt x="46" y="76"/>
                      </a:cubicBezTo>
                      <a:cubicBezTo>
                        <a:pt x="46" y="76"/>
                        <a:pt x="54" y="75"/>
                        <a:pt x="61" y="67"/>
                      </a:cubicBezTo>
                      <a:cubicBezTo>
                        <a:pt x="68" y="58"/>
                        <a:pt x="65" y="88"/>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0" name="Freeform 469"/>
                <p:cNvSpPr>
                  <a:spLocks/>
                </p:cNvSpPr>
                <p:nvPr/>
              </p:nvSpPr>
              <p:spPr bwMode="gray">
                <a:xfrm>
                  <a:off x="5018" y="3235"/>
                  <a:ext cx="18" cy="35"/>
                </a:xfrm>
                <a:custGeom>
                  <a:avLst/>
                  <a:gdLst/>
                  <a:ahLst/>
                  <a:cxnLst>
                    <a:cxn ang="0">
                      <a:pos x="30" y="83"/>
                    </a:cxn>
                    <a:cxn ang="0">
                      <a:pos x="15" y="59"/>
                    </a:cxn>
                    <a:cxn ang="0">
                      <a:pos x="43" y="19"/>
                    </a:cxn>
                    <a:cxn ang="0">
                      <a:pos x="36" y="4"/>
                    </a:cxn>
                    <a:cxn ang="0">
                      <a:pos x="5" y="37"/>
                    </a:cxn>
                    <a:cxn ang="0">
                      <a:pos x="13" y="80"/>
                    </a:cxn>
                    <a:cxn ang="0">
                      <a:pos x="32" y="86"/>
                    </a:cxn>
                    <a:cxn ang="0">
                      <a:pos x="30" y="83"/>
                    </a:cxn>
                  </a:cxnLst>
                  <a:rect l="0" t="0" r="r" b="b"/>
                  <a:pathLst>
                    <a:path w="45" h="86">
                      <a:moveTo>
                        <a:pt x="30" y="83"/>
                      </a:moveTo>
                      <a:cubicBezTo>
                        <a:pt x="30" y="83"/>
                        <a:pt x="11" y="69"/>
                        <a:pt x="15" y="59"/>
                      </a:cubicBezTo>
                      <a:cubicBezTo>
                        <a:pt x="15" y="59"/>
                        <a:pt x="27" y="16"/>
                        <a:pt x="43" y="19"/>
                      </a:cubicBezTo>
                      <a:cubicBezTo>
                        <a:pt x="43" y="19"/>
                        <a:pt x="45" y="9"/>
                        <a:pt x="36" y="4"/>
                      </a:cubicBezTo>
                      <a:cubicBezTo>
                        <a:pt x="36" y="4"/>
                        <a:pt x="18" y="0"/>
                        <a:pt x="5" y="37"/>
                      </a:cubicBezTo>
                      <a:cubicBezTo>
                        <a:pt x="5" y="37"/>
                        <a:pt x="0" y="69"/>
                        <a:pt x="13" y="80"/>
                      </a:cubicBezTo>
                      <a:cubicBezTo>
                        <a:pt x="13" y="80"/>
                        <a:pt x="21" y="86"/>
                        <a:pt x="32" y="86"/>
                      </a:cubicBezTo>
                      <a:cubicBezTo>
                        <a:pt x="32" y="86"/>
                        <a:pt x="37" y="85"/>
                        <a:pt x="30"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1" name="Freeform 470"/>
                <p:cNvSpPr>
                  <a:spLocks/>
                </p:cNvSpPr>
                <p:nvPr/>
              </p:nvSpPr>
              <p:spPr bwMode="gray">
                <a:xfrm>
                  <a:off x="5028" y="3254"/>
                  <a:ext cx="32" cy="43"/>
                </a:xfrm>
                <a:custGeom>
                  <a:avLst/>
                  <a:gdLst/>
                  <a:ahLst/>
                  <a:cxnLst>
                    <a:cxn ang="0">
                      <a:pos x="52" y="89"/>
                    </a:cxn>
                    <a:cxn ang="0">
                      <a:pos x="15" y="35"/>
                    </a:cxn>
                    <a:cxn ang="0">
                      <a:pos x="58"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8" y="0"/>
                      </a:cubicBezTo>
                      <a:cubicBezTo>
                        <a:pt x="59"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2" name="Freeform 471"/>
                <p:cNvSpPr>
                  <a:spLocks/>
                </p:cNvSpPr>
                <p:nvPr/>
              </p:nvSpPr>
              <p:spPr bwMode="gray">
                <a:xfrm>
                  <a:off x="5032" y="3255"/>
                  <a:ext cx="18" cy="36"/>
                </a:xfrm>
                <a:custGeom>
                  <a:avLst/>
                  <a:gdLst/>
                  <a:ahLst/>
                  <a:cxnLst>
                    <a:cxn ang="0">
                      <a:pos x="31" y="84"/>
                    </a:cxn>
                    <a:cxn ang="0">
                      <a:pos x="15" y="59"/>
                    </a:cxn>
                    <a:cxn ang="0">
                      <a:pos x="43" y="19"/>
                    </a:cxn>
                    <a:cxn ang="0">
                      <a:pos x="36" y="5"/>
                    </a:cxn>
                    <a:cxn ang="0">
                      <a:pos x="6" y="38"/>
                    </a:cxn>
                    <a:cxn ang="0">
                      <a:pos x="14" y="81"/>
                    </a:cxn>
                    <a:cxn ang="0">
                      <a:pos x="33" y="87"/>
                    </a:cxn>
                    <a:cxn ang="0">
                      <a:pos x="31" y="84"/>
                    </a:cxn>
                  </a:cxnLst>
                  <a:rect l="0" t="0" r="r" b="b"/>
                  <a:pathLst>
                    <a:path w="45" h="87">
                      <a:moveTo>
                        <a:pt x="31" y="84"/>
                      </a:moveTo>
                      <a:cubicBezTo>
                        <a:pt x="31" y="84"/>
                        <a:pt x="11" y="69"/>
                        <a:pt x="15" y="59"/>
                      </a:cubicBezTo>
                      <a:cubicBezTo>
                        <a:pt x="15" y="59"/>
                        <a:pt x="28" y="17"/>
                        <a:pt x="43" y="19"/>
                      </a:cubicBezTo>
                      <a:cubicBezTo>
                        <a:pt x="43" y="19"/>
                        <a:pt x="45" y="10"/>
                        <a:pt x="36" y="5"/>
                      </a:cubicBezTo>
                      <a:cubicBezTo>
                        <a:pt x="36" y="5"/>
                        <a:pt x="19" y="0"/>
                        <a:pt x="6" y="38"/>
                      </a:cubicBezTo>
                      <a:cubicBezTo>
                        <a:pt x="6" y="38"/>
                        <a:pt x="0" y="70"/>
                        <a:pt x="14" y="81"/>
                      </a:cubicBezTo>
                      <a:cubicBezTo>
                        <a:pt x="14" y="81"/>
                        <a:pt x="21" y="87"/>
                        <a:pt x="33" y="87"/>
                      </a:cubicBezTo>
                      <a:cubicBezTo>
                        <a:pt x="33" y="87"/>
                        <a:pt x="37" y="86"/>
                        <a:pt x="31" y="84"/>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3" name="Freeform 472"/>
                <p:cNvSpPr>
                  <a:spLocks/>
                </p:cNvSpPr>
                <p:nvPr/>
              </p:nvSpPr>
              <p:spPr bwMode="gray">
                <a:xfrm>
                  <a:off x="5043" y="3276"/>
                  <a:ext cx="32" cy="44"/>
                </a:xfrm>
                <a:custGeom>
                  <a:avLst/>
                  <a:gdLst/>
                  <a:ahLst/>
                  <a:cxnLst>
                    <a:cxn ang="0">
                      <a:pos x="52" y="90"/>
                    </a:cxn>
                    <a:cxn ang="0">
                      <a:pos x="15" y="35"/>
                    </a:cxn>
                    <a:cxn ang="0">
                      <a:pos x="58"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8" y="0"/>
                      </a:cubicBezTo>
                      <a:cubicBezTo>
                        <a:pt x="59"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4" name="Freeform 473"/>
                <p:cNvSpPr>
                  <a:spLocks/>
                </p:cNvSpPr>
                <p:nvPr/>
              </p:nvSpPr>
              <p:spPr bwMode="gray">
                <a:xfrm>
                  <a:off x="5047" y="3279"/>
                  <a:ext cx="18" cy="34"/>
                </a:xfrm>
                <a:custGeom>
                  <a:avLst/>
                  <a:gdLst/>
                  <a:ahLst/>
                  <a:cxnLst>
                    <a:cxn ang="0">
                      <a:pos x="31" y="83"/>
                    </a:cxn>
                    <a:cxn ang="0">
                      <a:pos x="15" y="59"/>
                    </a:cxn>
                    <a:cxn ang="0">
                      <a:pos x="43" y="19"/>
                    </a:cxn>
                    <a:cxn ang="0">
                      <a:pos x="36" y="4"/>
                    </a:cxn>
                    <a:cxn ang="0">
                      <a:pos x="6" y="37"/>
                    </a:cxn>
                    <a:cxn ang="0">
                      <a:pos x="14" y="80"/>
                    </a:cxn>
                    <a:cxn ang="0">
                      <a:pos x="33" y="86"/>
                    </a:cxn>
                    <a:cxn ang="0">
                      <a:pos x="31" y="83"/>
                    </a:cxn>
                  </a:cxnLst>
                  <a:rect l="0" t="0" r="r" b="b"/>
                  <a:pathLst>
                    <a:path w="45" h="86">
                      <a:moveTo>
                        <a:pt x="31" y="83"/>
                      </a:moveTo>
                      <a:cubicBezTo>
                        <a:pt x="31" y="83"/>
                        <a:pt x="11" y="69"/>
                        <a:pt x="15" y="59"/>
                      </a:cubicBezTo>
                      <a:cubicBezTo>
                        <a:pt x="15" y="59"/>
                        <a:pt x="28" y="16"/>
                        <a:pt x="43" y="19"/>
                      </a:cubicBezTo>
                      <a:cubicBezTo>
                        <a:pt x="43" y="19"/>
                        <a:pt x="45" y="9"/>
                        <a:pt x="36" y="4"/>
                      </a:cubicBezTo>
                      <a:cubicBezTo>
                        <a:pt x="36" y="4"/>
                        <a:pt x="19" y="0"/>
                        <a:pt x="6" y="37"/>
                      </a:cubicBezTo>
                      <a:cubicBezTo>
                        <a:pt x="6" y="37"/>
                        <a:pt x="0" y="70"/>
                        <a:pt x="14" y="80"/>
                      </a:cubicBezTo>
                      <a:cubicBezTo>
                        <a:pt x="14" y="80"/>
                        <a:pt x="21" y="86"/>
                        <a:pt x="33" y="86"/>
                      </a:cubicBezTo>
                      <a:cubicBezTo>
                        <a:pt x="33"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5" name="Freeform 474"/>
                <p:cNvSpPr>
                  <a:spLocks/>
                </p:cNvSpPr>
                <p:nvPr/>
              </p:nvSpPr>
              <p:spPr bwMode="gray">
                <a:xfrm>
                  <a:off x="5058" y="3299"/>
                  <a:ext cx="32" cy="43"/>
                </a:xfrm>
                <a:custGeom>
                  <a:avLst/>
                  <a:gdLst/>
                  <a:ahLst/>
                  <a:cxnLst>
                    <a:cxn ang="0">
                      <a:pos x="52" y="89"/>
                    </a:cxn>
                    <a:cxn ang="0">
                      <a:pos x="15" y="35"/>
                    </a:cxn>
                    <a:cxn ang="0">
                      <a:pos x="57"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7" y="0"/>
                      </a:cubicBezTo>
                      <a:cubicBezTo>
                        <a:pt x="58"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6" name="Freeform 475"/>
                <p:cNvSpPr>
                  <a:spLocks/>
                </p:cNvSpPr>
                <p:nvPr/>
              </p:nvSpPr>
              <p:spPr bwMode="gray">
                <a:xfrm>
                  <a:off x="5061" y="3301"/>
                  <a:ext cx="18" cy="35"/>
                </a:xfrm>
                <a:custGeom>
                  <a:avLst/>
                  <a:gdLst/>
                  <a:ahLst/>
                  <a:cxnLst>
                    <a:cxn ang="0">
                      <a:pos x="31" y="83"/>
                    </a:cxn>
                    <a:cxn ang="0">
                      <a:pos x="15" y="58"/>
                    </a:cxn>
                    <a:cxn ang="0">
                      <a:pos x="43" y="18"/>
                    </a:cxn>
                    <a:cxn ang="0">
                      <a:pos x="36" y="4"/>
                    </a:cxn>
                    <a:cxn ang="0">
                      <a:pos x="6" y="37"/>
                    </a:cxn>
                    <a:cxn ang="0">
                      <a:pos x="14" y="80"/>
                    </a:cxn>
                    <a:cxn ang="0">
                      <a:pos x="32" y="86"/>
                    </a:cxn>
                    <a:cxn ang="0">
                      <a:pos x="31" y="83"/>
                    </a:cxn>
                  </a:cxnLst>
                  <a:rect l="0" t="0" r="r" b="b"/>
                  <a:pathLst>
                    <a:path w="45" h="86">
                      <a:moveTo>
                        <a:pt x="31" y="83"/>
                      </a:moveTo>
                      <a:cubicBezTo>
                        <a:pt x="31" y="83"/>
                        <a:pt x="11" y="69"/>
                        <a:pt x="15" y="58"/>
                      </a:cubicBezTo>
                      <a:cubicBezTo>
                        <a:pt x="15" y="58"/>
                        <a:pt x="27" y="16"/>
                        <a:pt x="43" y="18"/>
                      </a:cubicBezTo>
                      <a:cubicBezTo>
                        <a:pt x="43" y="18"/>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7" name="Freeform 476"/>
                <p:cNvSpPr>
                  <a:spLocks/>
                </p:cNvSpPr>
                <p:nvPr/>
              </p:nvSpPr>
              <p:spPr bwMode="gray">
                <a:xfrm>
                  <a:off x="5071" y="3320"/>
                  <a:ext cx="33" cy="43"/>
                </a:xfrm>
                <a:custGeom>
                  <a:avLst/>
                  <a:gdLst/>
                  <a:ahLst/>
                  <a:cxnLst>
                    <a:cxn ang="0">
                      <a:pos x="52" y="89"/>
                    </a:cxn>
                    <a:cxn ang="0">
                      <a:pos x="15" y="34"/>
                    </a:cxn>
                    <a:cxn ang="0">
                      <a:pos x="58" y="0"/>
                    </a:cxn>
                    <a:cxn ang="0">
                      <a:pos x="60" y="0"/>
                    </a:cxn>
                    <a:cxn ang="0">
                      <a:pos x="74" y="22"/>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2"/>
                      </a:cubicBezTo>
                      <a:cubicBezTo>
                        <a:pt x="74" y="22"/>
                        <a:pt x="8" y="75"/>
                        <a:pt x="45" y="76"/>
                      </a:cubicBezTo>
                      <a:cubicBezTo>
                        <a:pt x="45" y="76"/>
                        <a:pt x="54"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8" name="Freeform 477"/>
                <p:cNvSpPr>
                  <a:spLocks/>
                </p:cNvSpPr>
                <p:nvPr/>
              </p:nvSpPr>
              <p:spPr bwMode="gray">
                <a:xfrm>
                  <a:off x="5075" y="3321"/>
                  <a:ext cx="18" cy="36"/>
                </a:xfrm>
                <a:custGeom>
                  <a:avLst/>
                  <a:gdLst/>
                  <a:ahLst/>
                  <a:cxnLst>
                    <a:cxn ang="0">
                      <a:pos x="31" y="83"/>
                    </a:cxn>
                    <a:cxn ang="0">
                      <a:pos x="15"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5" y="59"/>
                      </a:cubicBezTo>
                      <a:cubicBezTo>
                        <a:pt x="15" y="59"/>
                        <a:pt x="28" y="17"/>
                        <a:pt x="44" y="19"/>
                      </a:cubicBezTo>
                      <a:cubicBezTo>
                        <a:pt x="44" y="19"/>
                        <a:pt x="45" y="10"/>
                        <a:pt x="37" y="5"/>
                      </a:cubicBezTo>
                      <a:cubicBezTo>
                        <a:pt x="37" y="5"/>
                        <a:pt x="19" y="0"/>
                        <a:pt x="6" y="38"/>
                      </a:cubicBezTo>
                      <a:cubicBezTo>
                        <a:pt x="6" y="38"/>
                        <a:pt x="0" y="70"/>
                        <a:pt x="14" y="81"/>
                      </a:cubicBezTo>
                      <a:cubicBezTo>
                        <a:pt x="14" y="81"/>
                        <a:pt x="21" y="87"/>
                        <a:pt x="33" y="87"/>
                      </a:cubicBezTo>
                      <a:cubicBezTo>
                        <a:pt x="33" y="87"/>
                        <a:pt x="38" y="86"/>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9" name="Freeform 478"/>
                <p:cNvSpPr>
                  <a:spLocks/>
                </p:cNvSpPr>
                <p:nvPr/>
              </p:nvSpPr>
              <p:spPr bwMode="gray">
                <a:xfrm>
                  <a:off x="5086" y="3337"/>
                  <a:ext cx="33" cy="44"/>
                </a:xfrm>
                <a:custGeom>
                  <a:avLst/>
                  <a:gdLst/>
                  <a:ahLst/>
                  <a:cxnLst>
                    <a:cxn ang="0">
                      <a:pos x="52" y="90"/>
                    </a:cxn>
                    <a:cxn ang="0">
                      <a:pos x="15" y="35"/>
                    </a:cxn>
                    <a:cxn ang="0">
                      <a:pos x="57" y="0"/>
                    </a:cxn>
                    <a:cxn ang="0">
                      <a:pos x="59" y="0"/>
                    </a:cxn>
                    <a:cxn ang="0">
                      <a:pos x="73" y="22"/>
                    </a:cxn>
                    <a:cxn ang="0">
                      <a:pos x="45" y="76"/>
                    </a:cxn>
                    <a:cxn ang="0">
                      <a:pos x="62" y="68"/>
                    </a:cxn>
                    <a:cxn ang="0">
                      <a:pos x="52" y="90"/>
                    </a:cxn>
                  </a:cxnLst>
                  <a:rect l="0" t="0" r="r" b="b"/>
                  <a:pathLst>
                    <a:path w="79" h="107">
                      <a:moveTo>
                        <a:pt x="52" y="90"/>
                      </a:moveTo>
                      <a:cubicBezTo>
                        <a:pt x="52" y="90"/>
                        <a:pt x="0" y="107"/>
                        <a:pt x="15" y="35"/>
                      </a:cubicBezTo>
                      <a:cubicBezTo>
                        <a:pt x="15" y="35"/>
                        <a:pt x="21" y="4"/>
                        <a:pt x="57" y="0"/>
                      </a:cubicBezTo>
                      <a:cubicBezTo>
                        <a:pt x="58" y="0"/>
                        <a:pt x="59" y="0"/>
                        <a:pt x="59" y="0"/>
                      </a:cubicBezTo>
                      <a:cubicBezTo>
                        <a:pt x="59" y="0"/>
                        <a:pt x="79" y="9"/>
                        <a:pt x="73" y="22"/>
                      </a:cubicBezTo>
                      <a:cubicBezTo>
                        <a:pt x="73" y="22"/>
                        <a:pt x="8" y="76"/>
                        <a:pt x="45" y="76"/>
                      </a:cubicBezTo>
                      <a:cubicBezTo>
                        <a:pt x="45" y="76"/>
                        <a:pt x="55" y="76"/>
                        <a:pt x="62" y="68"/>
                      </a:cubicBezTo>
                      <a:cubicBezTo>
                        <a:pt x="69" y="60"/>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0" name="Freeform 479"/>
                <p:cNvSpPr>
                  <a:spLocks/>
                </p:cNvSpPr>
                <p:nvPr/>
              </p:nvSpPr>
              <p:spPr bwMode="gray">
                <a:xfrm>
                  <a:off x="5090" y="3339"/>
                  <a:ext cx="18"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1" name="Freeform 480"/>
                <p:cNvSpPr>
                  <a:spLocks/>
                </p:cNvSpPr>
                <p:nvPr/>
              </p:nvSpPr>
              <p:spPr bwMode="gray">
                <a:xfrm>
                  <a:off x="5102" y="3358"/>
                  <a:ext cx="32" cy="43"/>
                </a:xfrm>
                <a:custGeom>
                  <a:avLst/>
                  <a:gdLst/>
                  <a:ahLst/>
                  <a:cxnLst>
                    <a:cxn ang="0">
                      <a:pos x="52" y="89"/>
                    </a:cxn>
                    <a:cxn ang="0">
                      <a:pos x="15" y="34"/>
                    </a:cxn>
                    <a:cxn ang="0">
                      <a:pos x="58" y="0"/>
                    </a:cxn>
                    <a:cxn ang="0">
                      <a:pos x="60" y="0"/>
                    </a:cxn>
                    <a:cxn ang="0">
                      <a:pos x="74" y="21"/>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1"/>
                      </a:cubicBezTo>
                      <a:cubicBezTo>
                        <a:pt x="74" y="21"/>
                        <a:pt x="8" y="75"/>
                        <a:pt x="45" y="76"/>
                      </a:cubicBezTo>
                      <a:cubicBezTo>
                        <a:pt x="45" y="76"/>
                        <a:pt x="54" y="74"/>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2" name="Freeform 481"/>
                <p:cNvSpPr>
                  <a:spLocks/>
                </p:cNvSpPr>
                <p:nvPr/>
              </p:nvSpPr>
              <p:spPr bwMode="gray">
                <a:xfrm>
                  <a:off x="5105" y="3360"/>
                  <a:ext cx="18" cy="35"/>
                </a:xfrm>
                <a:custGeom>
                  <a:avLst/>
                  <a:gdLst/>
                  <a:ahLst/>
                  <a:cxnLst>
                    <a:cxn ang="0">
                      <a:pos x="31" y="83"/>
                    </a:cxn>
                    <a:cxn ang="0">
                      <a:pos x="16"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6" y="59"/>
                      </a:cubicBezTo>
                      <a:cubicBezTo>
                        <a:pt x="16" y="59"/>
                        <a:pt x="28" y="17"/>
                        <a:pt x="44" y="19"/>
                      </a:cubicBezTo>
                      <a:cubicBezTo>
                        <a:pt x="44" y="19"/>
                        <a:pt x="45" y="9"/>
                        <a:pt x="37" y="5"/>
                      </a:cubicBezTo>
                      <a:cubicBezTo>
                        <a:pt x="37" y="5"/>
                        <a:pt x="19" y="0"/>
                        <a:pt x="6" y="38"/>
                      </a:cubicBezTo>
                      <a:cubicBezTo>
                        <a:pt x="6" y="38"/>
                        <a:pt x="0" y="70"/>
                        <a:pt x="14" y="81"/>
                      </a:cubicBezTo>
                      <a:cubicBezTo>
                        <a:pt x="14" y="81"/>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3" name="Freeform 482"/>
                <p:cNvSpPr>
                  <a:spLocks/>
                </p:cNvSpPr>
                <p:nvPr/>
              </p:nvSpPr>
              <p:spPr bwMode="gray">
                <a:xfrm>
                  <a:off x="5115" y="3377"/>
                  <a:ext cx="32" cy="44"/>
                </a:xfrm>
                <a:custGeom>
                  <a:avLst/>
                  <a:gdLst/>
                  <a:ahLst/>
                  <a:cxnLst>
                    <a:cxn ang="0">
                      <a:pos x="52" y="90"/>
                    </a:cxn>
                    <a:cxn ang="0">
                      <a:pos x="16" y="35"/>
                    </a:cxn>
                    <a:cxn ang="0">
                      <a:pos x="58" y="1"/>
                    </a:cxn>
                    <a:cxn ang="0">
                      <a:pos x="60" y="0"/>
                    </a:cxn>
                    <a:cxn ang="0">
                      <a:pos x="74" y="22"/>
                    </a:cxn>
                    <a:cxn ang="0">
                      <a:pos x="45" y="77"/>
                    </a:cxn>
                    <a:cxn ang="0">
                      <a:pos x="61" y="67"/>
                    </a:cxn>
                    <a:cxn ang="0">
                      <a:pos x="52" y="90"/>
                    </a:cxn>
                  </a:cxnLst>
                  <a:rect l="0" t="0" r="r" b="b"/>
                  <a:pathLst>
                    <a:path w="79" h="107">
                      <a:moveTo>
                        <a:pt x="52" y="90"/>
                      </a:moveTo>
                      <a:cubicBezTo>
                        <a:pt x="52" y="90"/>
                        <a:pt x="0" y="107"/>
                        <a:pt x="16" y="35"/>
                      </a:cubicBezTo>
                      <a:cubicBezTo>
                        <a:pt x="16" y="35"/>
                        <a:pt x="22" y="4"/>
                        <a:pt x="58" y="1"/>
                      </a:cubicBezTo>
                      <a:cubicBezTo>
                        <a:pt x="59" y="0"/>
                        <a:pt x="60" y="0"/>
                        <a:pt x="60" y="0"/>
                      </a:cubicBezTo>
                      <a:cubicBezTo>
                        <a:pt x="60" y="0"/>
                        <a:pt x="79" y="9"/>
                        <a:pt x="74" y="22"/>
                      </a:cubicBezTo>
                      <a:cubicBezTo>
                        <a:pt x="74" y="22"/>
                        <a:pt x="8" y="76"/>
                        <a:pt x="45" y="77"/>
                      </a:cubicBezTo>
                      <a:cubicBezTo>
                        <a:pt x="45" y="77"/>
                        <a:pt x="54"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4" name="Freeform 483"/>
                <p:cNvSpPr>
                  <a:spLocks/>
                </p:cNvSpPr>
                <p:nvPr/>
              </p:nvSpPr>
              <p:spPr bwMode="gray">
                <a:xfrm>
                  <a:off x="5119" y="3379"/>
                  <a:ext cx="18" cy="36"/>
                </a:xfrm>
                <a:custGeom>
                  <a:avLst/>
                  <a:gdLst/>
                  <a:ahLst/>
                  <a:cxnLst>
                    <a:cxn ang="0">
                      <a:pos x="31" y="83"/>
                    </a:cxn>
                    <a:cxn ang="0">
                      <a:pos x="16" y="59"/>
                    </a:cxn>
                    <a:cxn ang="0">
                      <a:pos x="44" y="19"/>
                    </a:cxn>
                    <a:cxn ang="0">
                      <a:pos x="37" y="4"/>
                    </a:cxn>
                    <a:cxn ang="0">
                      <a:pos x="6" y="37"/>
                    </a:cxn>
                    <a:cxn ang="0">
                      <a:pos x="14" y="80"/>
                    </a:cxn>
                    <a:cxn ang="0">
                      <a:pos x="33" y="87"/>
                    </a:cxn>
                    <a:cxn ang="0">
                      <a:pos x="31" y="83"/>
                    </a:cxn>
                  </a:cxnLst>
                  <a:rect l="0" t="0" r="r" b="b"/>
                  <a:pathLst>
                    <a:path w="45" h="87">
                      <a:moveTo>
                        <a:pt x="31" y="83"/>
                      </a:moveTo>
                      <a:cubicBezTo>
                        <a:pt x="31" y="83"/>
                        <a:pt x="12" y="69"/>
                        <a:pt x="16" y="59"/>
                      </a:cubicBezTo>
                      <a:cubicBezTo>
                        <a:pt x="16" y="59"/>
                        <a:pt x="28" y="16"/>
                        <a:pt x="44" y="19"/>
                      </a:cubicBezTo>
                      <a:cubicBezTo>
                        <a:pt x="44" y="19"/>
                        <a:pt x="45" y="9"/>
                        <a:pt x="37" y="4"/>
                      </a:cubicBezTo>
                      <a:cubicBezTo>
                        <a:pt x="37" y="4"/>
                        <a:pt x="19" y="0"/>
                        <a:pt x="6" y="37"/>
                      </a:cubicBezTo>
                      <a:cubicBezTo>
                        <a:pt x="6" y="37"/>
                        <a:pt x="0" y="70"/>
                        <a:pt x="14" y="80"/>
                      </a:cubicBezTo>
                      <a:cubicBezTo>
                        <a:pt x="14" y="80"/>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5" name="Freeform 484"/>
                <p:cNvSpPr>
                  <a:spLocks/>
                </p:cNvSpPr>
                <p:nvPr/>
              </p:nvSpPr>
              <p:spPr bwMode="gray">
                <a:xfrm>
                  <a:off x="5129" y="3399"/>
                  <a:ext cx="32" cy="43"/>
                </a:xfrm>
                <a:custGeom>
                  <a:avLst/>
                  <a:gdLst/>
                  <a:ahLst/>
                  <a:cxnLst>
                    <a:cxn ang="0">
                      <a:pos x="52" y="90"/>
                    </a:cxn>
                    <a:cxn ang="0">
                      <a:pos x="15" y="35"/>
                    </a:cxn>
                    <a:cxn ang="0">
                      <a:pos x="57"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7" y="0"/>
                      </a:cubicBezTo>
                      <a:cubicBezTo>
                        <a:pt x="58"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6" name="Freeform 485"/>
                <p:cNvSpPr>
                  <a:spLocks/>
                </p:cNvSpPr>
                <p:nvPr/>
              </p:nvSpPr>
              <p:spPr bwMode="gray">
                <a:xfrm>
                  <a:off x="5132" y="3401"/>
                  <a:ext cx="19"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7" name="Freeform 486"/>
                <p:cNvSpPr>
                  <a:spLocks/>
                </p:cNvSpPr>
                <p:nvPr/>
              </p:nvSpPr>
              <p:spPr bwMode="gray">
                <a:xfrm>
                  <a:off x="5145" y="3418"/>
                  <a:ext cx="33" cy="43"/>
                </a:xfrm>
                <a:custGeom>
                  <a:avLst/>
                  <a:gdLst/>
                  <a:ahLst/>
                  <a:cxnLst>
                    <a:cxn ang="0">
                      <a:pos x="52" y="90"/>
                    </a:cxn>
                    <a:cxn ang="0">
                      <a:pos x="15" y="35"/>
                    </a:cxn>
                    <a:cxn ang="0">
                      <a:pos x="57" y="1"/>
                    </a:cxn>
                    <a:cxn ang="0">
                      <a:pos x="60" y="0"/>
                    </a:cxn>
                    <a:cxn ang="0">
                      <a:pos x="73" y="22"/>
                    </a:cxn>
                    <a:cxn ang="0">
                      <a:pos x="45" y="77"/>
                    </a:cxn>
                    <a:cxn ang="0">
                      <a:pos x="61" y="67"/>
                    </a:cxn>
                    <a:cxn ang="0">
                      <a:pos x="52" y="90"/>
                    </a:cxn>
                  </a:cxnLst>
                  <a:rect l="0" t="0" r="r" b="b"/>
                  <a:pathLst>
                    <a:path w="79" h="107">
                      <a:moveTo>
                        <a:pt x="52" y="90"/>
                      </a:moveTo>
                      <a:cubicBezTo>
                        <a:pt x="52" y="90"/>
                        <a:pt x="0" y="107"/>
                        <a:pt x="15" y="35"/>
                      </a:cubicBezTo>
                      <a:cubicBezTo>
                        <a:pt x="15" y="35"/>
                        <a:pt x="21" y="4"/>
                        <a:pt x="57" y="1"/>
                      </a:cubicBezTo>
                      <a:cubicBezTo>
                        <a:pt x="59" y="0"/>
                        <a:pt x="60" y="0"/>
                        <a:pt x="60" y="0"/>
                      </a:cubicBezTo>
                      <a:cubicBezTo>
                        <a:pt x="60" y="0"/>
                        <a:pt x="79" y="9"/>
                        <a:pt x="73" y="22"/>
                      </a:cubicBezTo>
                      <a:cubicBezTo>
                        <a:pt x="73" y="22"/>
                        <a:pt x="8" y="76"/>
                        <a:pt x="45" y="77"/>
                      </a:cubicBezTo>
                      <a:cubicBezTo>
                        <a:pt x="45" y="77"/>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8" name="Freeform 487"/>
                <p:cNvSpPr>
                  <a:spLocks/>
                </p:cNvSpPr>
                <p:nvPr/>
              </p:nvSpPr>
              <p:spPr bwMode="gray">
                <a:xfrm>
                  <a:off x="5149" y="3420"/>
                  <a:ext cx="18" cy="35"/>
                </a:xfrm>
                <a:custGeom>
                  <a:avLst/>
                  <a:gdLst/>
                  <a:ahLst/>
                  <a:cxnLst>
                    <a:cxn ang="0">
                      <a:pos x="31" y="83"/>
                    </a:cxn>
                    <a:cxn ang="0">
                      <a:pos x="15" y="59"/>
                    </a:cxn>
                    <a:cxn ang="0">
                      <a:pos x="43" y="19"/>
                    </a:cxn>
                    <a:cxn ang="0">
                      <a:pos x="36" y="4"/>
                    </a:cxn>
                    <a:cxn ang="0">
                      <a:pos x="6" y="37"/>
                    </a:cxn>
                    <a:cxn ang="0">
                      <a:pos x="14" y="80"/>
                    </a:cxn>
                    <a:cxn ang="0">
                      <a:pos x="32" y="87"/>
                    </a:cxn>
                    <a:cxn ang="0">
                      <a:pos x="31" y="83"/>
                    </a:cxn>
                  </a:cxnLst>
                  <a:rect l="0" t="0" r="r" b="b"/>
                  <a:pathLst>
                    <a:path w="45" h="87">
                      <a:moveTo>
                        <a:pt x="31" y="83"/>
                      </a:moveTo>
                      <a:cubicBezTo>
                        <a:pt x="31" y="83"/>
                        <a:pt x="11" y="69"/>
                        <a:pt x="15" y="59"/>
                      </a:cubicBezTo>
                      <a:cubicBezTo>
                        <a:pt x="15" y="59"/>
                        <a:pt x="27" y="16"/>
                        <a:pt x="43" y="19"/>
                      </a:cubicBezTo>
                      <a:cubicBezTo>
                        <a:pt x="43" y="19"/>
                        <a:pt x="45" y="9"/>
                        <a:pt x="36" y="4"/>
                      </a:cubicBezTo>
                      <a:cubicBezTo>
                        <a:pt x="36" y="4"/>
                        <a:pt x="19" y="0"/>
                        <a:pt x="6" y="37"/>
                      </a:cubicBezTo>
                      <a:cubicBezTo>
                        <a:pt x="6" y="37"/>
                        <a:pt x="0" y="70"/>
                        <a:pt x="14" y="80"/>
                      </a:cubicBezTo>
                      <a:cubicBezTo>
                        <a:pt x="14" y="80"/>
                        <a:pt x="21" y="87"/>
                        <a:pt x="32" y="87"/>
                      </a:cubicBezTo>
                      <a:cubicBezTo>
                        <a:pt x="32" y="87"/>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9" name="Freeform 488"/>
                <p:cNvSpPr>
                  <a:spLocks/>
                </p:cNvSpPr>
                <p:nvPr/>
              </p:nvSpPr>
              <p:spPr bwMode="gray">
                <a:xfrm>
                  <a:off x="4972" y="3124"/>
                  <a:ext cx="30" cy="30"/>
                </a:xfrm>
                <a:custGeom>
                  <a:avLst/>
                  <a:gdLst/>
                  <a:ahLst/>
                  <a:cxnLst>
                    <a:cxn ang="0">
                      <a:pos x="13" y="69"/>
                    </a:cxn>
                    <a:cxn ang="0">
                      <a:pos x="19" y="40"/>
                    </a:cxn>
                    <a:cxn ang="0">
                      <a:pos x="67" y="31"/>
                    </a:cxn>
                    <a:cxn ang="0">
                      <a:pos x="71" y="15"/>
                    </a:cxn>
                    <a:cxn ang="0">
                      <a:pos x="26" y="18"/>
                    </a:cxn>
                    <a:cxn ang="0">
                      <a:pos x="3" y="55"/>
                    </a:cxn>
                    <a:cxn ang="0">
                      <a:pos x="12" y="72"/>
                    </a:cxn>
                    <a:cxn ang="0">
                      <a:pos x="13" y="69"/>
                    </a:cxn>
                  </a:cxnLst>
                  <a:rect l="0" t="0" r="r" b="b"/>
                  <a:pathLst>
                    <a:path w="74" h="75">
                      <a:moveTo>
                        <a:pt x="13" y="69"/>
                      </a:moveTo>
                      <a:cubicBezTo>
                        <a:pt x="13" y="69"/>
                        <a:pt x="9" y="45"/>
                        <a:pt x="19" y="40"/>
                      </a:cubicBezTo>
                      <a:cubicBezTo>
                        <a:pt x="19" y="40"/>
                        <a:pt x="57" y="18"/>
                        <a:pt x="67" y="31"/>
                      </a:cubicBezTo>
                      <a:cubicBezTo>
                        <a:pt x="67" y="31"/>
                        <a:pt x="74" y="25"/>
                        <a:pt x="71" y="15"/>
                      </a:cubicBezTo>
                      <a:cubicBezTo>
                        <a:pt x="71" y="15"/>
                        <a:pt x="62" y="0"/>
                        <a:pt x="26" y="18"/>
                      </a:cubicBezTo>
                      <a:cubicBezTo>
                        <a:pt x="26" y="18"/>
                        <a:pt x="0" y="38"/>
                        <a:pt x="3" y="55"/>
                      </a:cubicBezTo>
                      <a:cubicBezTo>
                        <a:pt x="3" y="55"/>
                        <a:pt x="4" y="64"/>
                        <a:pt x="12" y="72"/>
                      </a:cubicBezTo>
                      <a:cubicBezTo>
                        <a:pt x="12" y="72"/>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grpSp>
        </p:grpSp>
        <p:sp>
          <p:nvSpPr>
            <p:cNvPr id="490" name="Rectangular Callout 489"/>
            <p:cNvSpPr/>
            <p:nvPr/>
          </p:nvSpPr>
          <p:spPr>
            <a:xfrm>
              <a:off x="422062" y="2774897"/>
              <a:ext cx="1489537" cy="1155898"/>
            </a:xfrm>
            <a:prstGeom prst="wedgeRectCallout">
              <a:avLst>
                <a:gd name="adj1" fmla="val -20119"/>
                <a:gd name="adj2" fmla="val 57901"/>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ea typeface="宋体" pitchFamily="2" charset="-122"/>
                </a:rPr>
                <a:t>我现在不想升级</a:t>
              </a:r>
            </a:p>
          </p:txBody>
        </p:sp>
        <p:sp>
          <p:nvSpPr>
            <p:cNvPr id="500" name="Rectangular Callout 499"/>
            <p:cNvSpPr/>
            <p:nvPr/>
          </p:nvSpPr>
          <p:spPr>
            <a:xfrm>
              <a:off x="2966118" y="2774897"/>
              <a:ext cx="1610829" cy="1155898"/>
            </a:xfrm>
            <a:prstGeom prst="wedgeRectCallout">
              <a:avLst>
                <a:gd name="adj1" fmla="val -20119"/>
                <a:gd name="adj2" fmla="val 57901"/>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ea typeface="宋体" pitchFamily="2" charset="-122"/>
                </a:rPr>
                <a:t>在整理财政报告期间不要维护</a:t>
              </a:r>
            </a:p>
          </p:txBody>
        </p:sp>
        <p:sp>
          <p:nvSpPr>
            <p:cNvPr id="501" name="Rectangular Callout 500"/>
            <p:cNvSpPr/>
            <p:nvPr/>
          </p:nvSpPr>
          <p:spPr>
            <a:xfrm>
              <a:off x="5417147" y="2774897"/>
              <a:ext cx="1610829" cy="1155898"/>
            </a:xfrm>
            <a:prstGeom prst="wedgeRectCallout">
              <a:avLst>
                <a:gd name="adj1" fmla="val -20119"/>
                <a:gd name="adj2" fmla="val 57901"/>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ea typeface="宋体" pitchFamily="2" charset="-122"/>
                </a:rPr>
                <a:t>在季度结束期间不要维护</a:t>
              </a:r>
            </a:p>
          </p:txBody>
        </p:sp>
        <p:sp>
          <p:nvSpPr>
            <p:cNvPr id="502" name="Rectangular Callout 501"/>
            <p:cNvSpPr/>
            <p:nvPr/>
          </p:nvSpPr>
          <p:spPr>
            <a:xfrm>
              <a:off x="7453951" y="2774897"/>
              <a:ext cx="1610829" cy="1155898"/>
            </a:xfrm>
            <a:prstGeom prst="wedgeRectCallout">
              <a:avLst>
                <a:gd name="adj1" fmla="val -5597"/>
                <a:gd name="adj2" fmla="val 67100"/>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ea typeface="宋体" pitchFamily="2" charset="-122"/>
                </a:rPr>
                <a:t>我想运行最新版本的BIG-IP</a:t>
              </a:r>
            </a:p>
          </p:txBody>
        </p:sp>
      </p:grpSp>
      <p:grpSp>
        <p:nvGrpSpPr>
          <p:cNvPr id="15" name="Group 491"/>
          <p:cNvGrpSpPr/>
          <p:nvPr/>
        </p:nvGrpSpPr>
        <p:grpSpPr>
          <a:xfrm>
            <a:off x="3219707" y="5320261"/>
            <a:ext cx="2186988" cy="763378"/>
            <a:chOff x="4876800" y="1981200"/>
            <a:chExt cx="3677886" cy="1371599"/>
          </a:xfrm>
        </p:grpSpPr>
        <p:pic>
          <p:nvPicPr>
            <p:cNvPr id="494"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5410200" y="3048000"/>
              <a:ext cx="1163286" cy="304799"/>
            </a:xfrm>
            <a:prstGeom prst="rect">
              <a:avLst/>
            </a:prstGeom>
            <a:noFill/>
            <a:ln w="9525">
              <a:noFill/>
              <a:miter lim="800000"/>
              <a:headEnd/>
              <a:tailEnd/>
            </a:ln>
          </p:spPr>
        </p:pic>
        <p:pic>
          <p:nvPicPr>
            <p:cNvPr id="499"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6705600" y="3048000"/>
              <a:ext cx="1163286" cy="304799"/>
            </a:xfrm>
            <a:prstGeom prst="rect">
              <a:avLst/>
            </a:prstGeom>
            <a:noFill/>
            <a:ln w="9525">
              <a:noFill/>
              <a:miter lim="800000"/>
              <a:headEnd/>
              <a:tailEnd/>
            </a:ln>
          </p:spPr>
        </p:pic>
        <p:pic>
          <p:nvPicPr>
            <p:cNvPr id="503"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7391400" y="1981200"/>
              <a:ext cx="1163286" cy="304799"/>
            </a:xfrm>
            <a:prstGeom prst="rect">
              <a:avLst/>
            </a:prstGeom>
            <a:noFill/>
            <a:ln w="9525">
              <a:noFill/>
              <a:miter lim="800000"/>
              <a:headEnd/>
              <a:tailEnd/>
            </a:ln>
          </p:spPr>
        </p:pic>
        <p:pic>
          <p:nvPicPr>
            <p:cNvPr id="504"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6172200" y="1981200"/>
              <a:ext cx="1163286" cy="304799"/>
            </a:xfrm>
            <a:prstGeom prst="rect">
              <a:avLst/>
            </a:prstGeom>
            <a:noFill/>
            <a:ln w="9525">
              <a:noFill/>
              <a:miter lim="800000"/>
              <a:headEnd/>
              <a:tailEnd/>
            </a:ln>
          </p:spPr>
        </p:pic>
        <p:pic>
          <p:nvPicPr>
            <p:cNvPr id="505" name="Picture 504" descr="C:\Documents and Settings\krasnow\My Documents\Park City\8900_shot.png"/>
            <p:cNvPicPr>
              <a:picLocks noChangeAspect="1" noChangeArrowheads="1"/>
            </p:cNvPicPr>
            <p:nvPr/>
          </p:nvPicPr>
          <p:blipFill>
            <a:blip r:embed="rId4" cstate="print"/>
            <a:srcRect/>
            <a:stretch>
              <a:fillRect/>
            </a:stretch>
          </p:blipFill>
          <p:spPr bwMode="auto">
            <a:xfrm>
              <a:off x="4876800" y="1981200"/>
              <a:ext cx="1163286" cy="304799"/>
            </a:xfrm>
            <a:prstGeom prst="rect">
              <a:avLst/>
            </a:prstGeom>
            <a:noFill/>
            <a:ln w="9525">
              <a:noFill/>
              <a:miter lim="800000"/>
              <a:headEnd/>
              <a:tailEnd/>
            </a:ln>
          </p:spPr>
        </p:pic>
        <p:cxnSp>
          <p:nvCxnSpPr>
            <p:cNvPr id="506" name="Straight Connector 505"/>
            <p:cNvCxnSpPr/>
            <p:nvPr/>
          </p:nvCxnSpPr>
          <p:spPr>
            <a:xfrm rot="5400000" flipH="1" flipV="1">
              <a:off x="5829300" y="29337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5791200" y="2743200"/>
              <a:ext cx="2209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rot="5400000" flipH="1" flipV="1">
              <a:off x="7048500" y="29337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rot="5400000" flipH="1" flipV="1">
              <a:off x="5562600" y="2514600"/>
              <a:ext cx="45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0" name="Straight Connector 509"/>
            <p:cNvCxnSpPr>
              <a:endCxn id="503" idx="2"/>
            </p:cNvCxnSpPr>
            <p:nvPr/>
          </p:nvCxnSpPr>
          <p:spPr>
            <a:xfrm rot="16200000" flipV="1">
              <a:off x="7758422" y="2500621"/>
              <a:ext cx="457201" cy="2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1" name="Straight Connector 510"/>
            <p:cNvCxnSpPr/>
            <p:nvPr/>
          </p:nvCxnSpPr>
          <p:spPr>
            <a:xfrm rot="5400000" flipH="1" flipV="1">
              <a:off x="6553200" y="2514600"/>
              <a:ext cx="457200"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20871071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defTabSz="914400">
              <a:spcBef>
                <a:spcPts val="0"/>
              </a:spcBef>
              <a:spcAft>
                <a:spcPts val="0"/>
              </a:spcAft>
              <a:buNone/>
            </a:pPr>
            <a:r>
              <a:rPr lang="en-US" sz="3000" b="1" i="0">
                <a:solidFill>
                  <a:srgbClr val="000000"/>
                </a:solidFill>
                <a:latin typeface="Arial" pitchFamily="34" charset="0"/>
                <a:ea typeface="宋体" pitchFamily="2" charset="-122"/>
                <a:cs typeface="Arial"/>
              </a:rPr>
              <a:t>问题：  独立的设备</a:t>
            </a:r>
          </a:p>
        </p:txBody>
      </p:sp>
      <p:grpSp>
        <p:nvGrpSpPr>
          <p:cNvPr id="3" name="Group 504"/>
          <p:cNvGrpSpPr/>
          <p:nvPr/>
        </p:nvGrpSpPr>
        <p:grpSpPr>
          <a:xfrm>
            <a:off x="76200" y="2169065"/>
            <a:ext cx="9232063" cy="2682569"/>
            <a:chOff x="233443" y="3957130"/>
            <a:chExt cx="9232063" cy="2682569"/>
          </a:xfrm>
        </p:grpSpPr>
        <p:grpSp>
          <p:nvGrpSpPr>
            <p:cNvPr id="4" name="Group 497"/>
            <p:cNvGrpSpPr/>
            <p:nvPr/>
          </p:nvGrpSpPr>
          <p:grpSpPr>
            <a:xfrm>
              <a:off x="233443" y="4071430"/>
              <a:ext cx="1663338" cy="2568269"/>
              <a:chOff x="233443" y="3880930"/>
              <a:chExt cx="1663338" cy="2568269"/>
            </a:xfrm>
          </p:grpSpPr>
          <p:grpSp>
            <p:nvGrpSpPr>
              <p:cNvPr id="5" name="Group 61"/>
              <p:cNvGrpSpPr/>
              <p:nvPr/>
            </p:nvGrpSpPr>
            <p:grpSpPr>
              <a:xfrm>
                <a:off x="233443" y="5009691"/>
                <a:ext cx="1663338" cy="1439508"/>
                <a:chOff x="904515" y="2819400"/>
                <a:chExt cx="1663338" cy="1439508"/>
              </a:xfrm>
            </p:grpSpPr>
            <p:grpSp>
              <p:nvGrpSpPr>
                <p:cNvPr id="6" name="Group 37"/>
                <p:cNvGrpSpPr/>
                <p:nvPr/>
              </p:nvGrpSpPr>
              <p:grpSpPr>
                <a:xfrm>
                  <a:off x="904515" y="2819400"/>
                  <a:ext cx="1663338" cy="679442"/>
                  <a:chOff x="609600" y="3429000"/>
                  <a:chExt cx="2797258" cy="1220787"/>
                </a:xfrm>
              </p:grpSpPr>
              <p:pic>
                <p:nvPicPr>
                  <p:cNvPr id="39" name="Picture 2" descr="C:\Documents and Settings\krasnow\Desktop\@Current Projects\3900 Launch\3900_small.png"/>
                  <p:cNvPicPr>
                    <a:picLocks noChangeAspect="1" noChangeArrowheads="1"/>
                  </p:cNvPicPr>
                  <p:nvPr/>
                </p:nvPicPr>
                <p:blipFill>
                  <a:blip r:embed="rId2" cstate="print"/>
                  <a:srcRect/>
                  <a:stretch>
                    <a:fillRect/>
                  </a:stretch>
                </p:blipFill>
                <p:spPr bwMode="auto">
                  <a:xfrm>
                    <a:off x="762000" y="4343400"/>
                    <a:ext cx="1273258" cy="306387"/>
                  </a:xfrm>
                  <a:prstGeom prst="rect">
                    <a:avLst/>
                  </a:prstGeom>
                  <a:noFill/>
                  <a:ln w="9525">
                    <a:noFill/>
                    <a:miter lim="800000"/>
                    <a:headEnd/>
                    <a:tailEnd/>
                  </a:ln>
                </p:spPr>
              </p:pic>
              <p:pic>
                <p:nvPicPr>
                  <p:cNvPr id="40" name="Picture 2" descr="C:\Documents and Settings\krasnow\Desktop\@Current Projects\3900 Launch\3900_small.png"/>
                  <p:cNvPicPr>
                    <a:picLocks noChangeAspect="1" noChangeArrowheads="1"/>
                  </p:cNvPicPr>
                  <p:nvPr/>
                </p:nvPicPr>
                <p:blipFill>
                  <a:blip r:embed="rId2" cstate="print"/>
                  <a:srcRect/>
                  <a:stretch>
                    <a:fillRect/>
                  </a:stretch>
                </p:blipFill>
                <p:spPr bwMode="auto">
                  <a:xfrm>
                    <a:off x="2133600" y="4343400"/>
                    <a:ext cx="1273258" cy="306387"/>
                  </a:xfrm>
                  <a:prstGeom prst="rect">
                    <a:avLst/>
                  </a:prstGeom>
                  <a:noFill/>
                  <a:ln w="9525">
                    <a:noFill/>
                    <a:miter lim="800000"/>
                    <a:headEnd/>
                    <a:tailEnd/>
                  </a:ln>
                </p:spPr>
              </p:pic>
              <p:pic>
                <p:nvPicPr>
                  <p:cNvPr id="41" name="Picture 2" descr="C:\Documents and Settings\krasnow\Desktop\@Current Projects\3900 Launch\3900_small.png"/>
                  <p:cNvPicPr>
                    <a:picLocks noChangeAspect="1" noChangeArrowheads="1"/>
                  </p:cNvPicPr>
                  <p:nvPr/>
                </p:nvPicPr>
                <p:blipFill>
                  <a:blip r:embed="rId2" cstate="print"/>
                  <a:srcRect/>
                  <a:stretch>
                    <a:fillRect/>
                  </a:stretch>
                </p:blipFill>
                <p:spPr bwMode="auto">
                  <a:xfrm>
                    <a:off x="2057400" y="3429000"/>
                    <a:ext cx="1273258" cy="306387"/>
                  </a:xfrm>
                  <a:prstGeom prst="rect">
                    <a:avLst/>
                  </a:prstGeom>
                  <a:noFill/>
                  <a:ln w="9525">
                    <a:noFill/>
                    <a:miter lim="800000"/>
                    <a:headEnd/>
                    <a:tailEnd/>
                  </a:ln>
                </p:spPr>
              </p:pic>
              <p:pic>
                <p:nvPicPr>
                  <p:cNvPr id="42" name="Picture 2" descr="C:\Documents and Settings\krasnow\Desktop\@Current Projects\3900 Launch\3900_small.png"/>
                  <p:cNvPicPr>
                    <a:picLocks noChangeAspect="1" noChangeArrowheads="1"/>
                  </p:cNvPicPr>
                  <p:nvPr/>
                </p:nvPicPr>
                <p:blipFill>
                  <a:blip r:embed="rId2" cstate="print"/>
                  <a:srcRect/>
                  <a:stretch>
                    <a:fillRect/>
                  </a:stretch>
                </p:blipFill>
                <p:spPr bwMode="auto">
                  <a:xfrm>
                    <a:off x="609600" y="3429000"/>
                    <a:ext cx="1273258" cy="306387"/>
                  </a:xfrm>
                  <a:prstGeom prst="rect">
                    <a:avLst/>
                  </a:prstGeom>
                  <a:noFill/>
                  <a:ln w="9525">
                    <a:noFill/>
                    <a:miter lim="800000"/>
                    <a:headEnd/>
                    <a:tailEnd/>
                  </a:ln>
                </p:spPr>
              </p:pic>
              <p:cxnSp>
                <p:nvCxnSpPr>
                  <p:cNvPr id="43" name="Straight Connector 42"/>
                  <p:cNvCxnSpPr/>
                  <p:nvPr/>
                </p:nvCxnSpPr>
                <p:spPr>
                  <a:xfrm rot="5400000" flipH="1" flipV="1">
                    <a:off x="1409700" y="41529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371600" y="3962400"/>
                    <a:ext cx="1752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rot="5400000" flipH="1" flipV="1">
                    <a:off x="2628900" y="41529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5400000" flipH="1" flipV="1">
                    <a:off x="1181100" y="37719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5400000" flipH="1" flipV="1">
                    <a:off x="2857500" y="3771900"/>
                    <a:ext cx="38100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1" name="TextBox 60"/>
                <p:cNvSpPr txBox="1"/>
                <p:nvPr/>
              </p:nvSpPr>
              <p:spPr>
                <a:xfrm>
                  <a:off x="972482" y="3612577"/>
                  <a:ext cx="1527405" cy="646331"/>
                </a:xfrm>
                <a:prstGeom prst="rect">
                  <a:avLst/>
                </a:prstGeom>
                <a:noFill/>
              </p:spPr>
              <p:txBody>
                <a:bodyPr wrap="square" rtlCol="0">
                  <a:spAutoFit/>
                </a:bodyPr>
                <a:lstStyle/>
                <a:p>
                  <a:pPr algn="ctr"/>
                  <a:r>
                    <a:rPr lang="en-US">
                      <a:solidFill>
                        <a:srgbClr val="000000"/>
                      </a:solidFill>
                      <a:ea typeface="宋体" pitchFamily="2" charset="-122"/>
                    </a:rPr>
                    <a:t>人力资源部门</a:t>
                  </a:r>
                </a:p>
              </p:txBody>
            </p:sp>
          </p:grpSp>
          <p:grpSp>
            <p:nvGrpSpPr>
              <p:cNvPr id="7" name="Group 70"/>
              <p:cNvGrpSpPr>
                <a:grpSpLocks/>
              </p:cNvGrpSpPr>
              <p:nvPr/>
            </p:nvGrpSpPr>
            <p:grpSpPr bwMode="auto">
              <a:xfrm flipH="1">
                <a:off x="499972" y="3880930"/>
                <a:ext cx="1130280" cy="1224470"/>
                <a:chOff x="4475" y="2591"/>
                <a:chExt cx="984" cy="1066"/>
              </a:xfrm>
            </p:grpSpPr>
            <p:pic>
              <p:nvPicPr>
                <p:cNvPr id="73" name="Picture 72"/>
                <p:cNvPicPr>
                  <a:picLocks noChangeAspect="1" noChangeArrowheads="1"/>
                </p:cNvPicPr>
                <p:nvPr/>
              </p:nvPicPr>
              <p:blipFill>
                <a:blip r:embed="rId3" cstate="print">
                  <a:lum bright="18000"/>
                </a:blip>
                <a:srcRect/>
                <a:stretch>
                  <a:fillRect/>
                </a:stretch>
              </p:blipFill>
              <p:spPr bwMode="gray">
                <a:xfrm>
                  <a:off x="4475" y="3415"/>
                  <a:ext cx="984" cy="170"/>
                </a:xfrm>
                <a:prstGeom prst="rect">
                  <a:avLst/>
                </a:prstGeom>
                <a:noFill/>
                <a:ln w="9525">
                  <a:miter lim="800000"/>
                  <a:headEnd/>
                  <a:tailEnd/>
                </a:ln>
                <a:effectLst/>
              </p:spPr>
            </p:pic>
            <p:grpSp>
              <p:nvGrpSpPr>
                <p:cNvPr id="8" name="Group 73"/>
                <p:cNvGrpSpPr>
                  <a:grpSpLocks/>
                </p:cNvGrpSpPr>
                <p:nvPr/>
              </p:nvGrpSpPr>
              <p:grpSpPr bwMode="auto">
                <a:xfrm>
                  <a:off x="4547" y="2591"/>
                  <a:ext cx="865" cy="1066"/>
                  <a:chOff x="4547" y="2555"/>
                  <a:chExt cx="865" cy="1066"/>
                </a:xfrm>
              </p:grpSpPr>
              <p:sp>
                <p:nvSpPr>
                  <p:cNvPr id="75" name="Freeform 74"/>
                  <p:cNvSpPr>
                    <a:spLocks/>
                  </p:cNvSpPr>
                  <p:nvPr/>
                </p:nvSpPr>
                <p:spPr bwMode="gray">
                  <a:xfrm>
                    <a:off x="4697" y="2995"/>
                    <a:ext cx="617" cy="626"/>
                  </a:xfrm>
                  <a:custGeom>
                    <a:avLst/>
                    <a:gdLst/>
                    <a:ahLst/>
                    <a:cxnLst>
                      <a:cxn ang="0">
                        <a:pos x="592" y="44"/>
                      </a:cxn>
                      <a:cxn ang="0">
                        <a:pos x="506" y="111"/>
                      </a:cxn>
                      <a:cxn ang="0">
                        <a:pos x="207" y="251"/>
                      </a:cxn>
                      <a:cxn ang="0">
                        <a:pos x="0" y="985"/>
                      </a:cxn>
                      <a:cxn ang="0">
                        <a:pos x="1484" y="804"/>
                      </a:cxn>
                      <a:cxn ang="0">
                        <a:pos x="1488" y="272"/>
                      </a:cxn>
                      <a:cxn ang="0">
                        <a:pos x="1080" y="0"/>
                      </a:cxn>
                      <a:cxn ang="0">
                        <a:pos x="592" y="44"/>
                      </a:cxn>
                    </a:cxnLst>
                    <a:rect l="0" t="0" r="r" b="b"/>
                    <a:pathLst>
                      <a:path w="1520" h="1540">
                        <a:moveTo>
                          <a:pt x="592" y="44"/>
                        </a:moveTo>
                        <a:cubicBezTo>
                          <a:pt x="592" y="44"/>
                          <a:pt x="537" y="95"/>
                          <a:pt x="506" y="111"/>
                        </a:cubicBezTo>
                        <a:cubicBezTo>
                          <a:pt x="506" y="111"/>
                          <a:pt x="303" y="131"/>
                          <a:pt x="207" y="251"/>
                        </a:cubicBezTo>
                        <a:cubicBezTo>
                          <a:pt x="111" y="371"/>
                          <a:pt x="0" y="985"/>
                          <a:pt x="0" y="985"/>
                        </a:cubicBezTo>
                        <a:cubicBezTo>
                          <a:pt x="0" y="985"/>
                          <a:pt x="972" y="1540"/>
                          <a:pt x="1484" y="804"/>
                        </a:cubicBezTo>
                        <a:cubicBezTo>
                          <a:pt x="1484" y="804"/>
                          <a:pt x="1513" y="464"/>
                          <a:pt x="1488" y="272"/>
                        </a:cubicBezTo>
                        <a:cubicBezTo>
                          <a:pt x="1488" y="272"/>
                          <a:pt x="1520" y="52"/>
                          <a:pt x="1080" y="0"/>
                        </a:cubicBezTo>
                        <a:cubicBezTo>
                          <a:pt x="1080" y="0"/>
                          <a:pt x="868" y="192"/>
                          <a:pt x="592" y="44"/>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76" name="Freeform 75"/>
                  <p:cNvSpPr>
                    <a:spLocks/>
                  </p:cNvSpPr>
                  <p:nvPr/>
                </p:nvSpPr>
                <p:spPr bwMode="gray">
                  <a:xfrm>
                    <a:off x="4670" y="2988"/>
                    <a:ext cx="498" cy="400"/>
                  </a:xfrm>
                  <a:custGeom>
                    <a:avLst/>
                    <a:gdLst/>
                    <a:ahLst/>
                    <a:cxnLst>
                      <a:cxn ang="0">
                        <a:pos x="90" y="984"/>
                      </a:cxn>
                      <a:cxn ang="0">
                        <a:pos x="990" y="366"/>
                      </a:cxn>
                      <a:cxn ang="0">
                        <a:pos x="1224" y="258"/>
                      </a:cxn>
                      <a:cxn ang="0">
                        <a:pos x="948" y="161"/>
                      </a:cxn>
                      <a:cxn ang="0">
                        <a:pos x="930" y="144"/>
                      </a:cxn>
                      <a:cxn ang="0">
                        <a:pos x="456" y="168"/>
                      </a:cxn>
                      <a:cxn ang="0">
                        <a:pos x="90" y="984"/>
                      </a:cxn>
                    </a:cxnLst>
                    <a:rect l="0" t="0" r="r" b="b"/>
                    <a:pathLst>
                      <a:path w="1224" h="984">
                        <a:moveTo>
                          <a:pt x="90" y="984"/>
                        </a:moveTo>
                        <a:cubicBezTo>
                          <a:pt x="90" y="984"/>
                          <a:pt x="318" y="234"/>
                          <a:pt x="990" y="366"/>
                        </a:cubicBezTo>
                        <a:cubicBezTo>
                          <a:pt x="990" y="366"/>
                          <a:pt x="1164" y="402"/>
                          <a:pt x="1224" y="258"/>
                        </a:cubicBezTo>
                        <a:cubicBezTo>
                          <a:pt x="1224" y="258"/>
                          <a:pt x="1100" y="284"/>
                          <a:pt x="948" y="161"/>
                        </a:cubicBezTo>
                        <a:cubicBezTo>
                          <a:pt x="941" y="155"/>
                          <a:pt x="935" y="150"/>
                          <a:pt x="930" y="144"/>
                        </a:cubicBezTo>
                        <a:cubicBezTo>
                          <a:pt x="798" y="0"/>
                          <a:pt x="486" y="150"/>
                          <a:pt x="456" y="168"/>
                        </a:cubicBezTo>
                        <a:cubicBezTo>
                          <a:pt x="456" y="168"/>
                          <a:pt x="0" y="534"/>
                          <a:pt x="90" y="984"/>
                        </a:cubicBezTo>
                        <a:close/>
                      </a:path>
                    </a:pathLst>
                  </a:custGeom>
                  <a:solidFill>
                    <a:srgbClr val="C9C9C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77" name="Freeform 76"/>
                  <p:cNvSpPr>
                    <a:spLocks/>
                  </p:cNvSpPr>
                  <p:nvPr/>
                </p:nvSpPr>
                <p:spPr bwMode="gray">
                  <a:xfrm>
                    <a:off x="4962" y="2871"/>
                    <a:ext cx="183" cy="289"/>
                  </a:xfrm>
                  <a:custGeom>
                    <a:avLst/>
                    <a:gdLst/>
                    <a:ahLst/>
                    <a:cxnLst>
                      <a:cxn ang="0">
                        <a:pos x="0" y="319"/>
                      </a:cxn>
                      <a:cxn ang="0">
                        <a:pos x="11" y="555"/>
                      </a:cxn>
                      <a:cxn ang="0">
                        <a:pos x="156" y="666"/>
                      </a:cxn>
                      <a:cxn ang="0">
                        <a:pos x="451" y="344"/>
                      </a:cxn>
                      <a:cxn ang="0">
                        <a:pos x="386" y="62"/>
                      </a:cxn>
                      <a:cxn ang="0">
                        <a:pos x="0" y="319"/>
                      </a:cxn>
                    </a:cxnLst>
                    <a:rect l="0" t="0" r="r" b="b"/>
                    <a:pathLst>
                      <a:path w="451" h="709">
                        <a:moveTo>
                          <a:pt x="0" y="319"/>
                        </a:moveTo>
                        <a:cubicBezTo>
                          <a:pt x="11" y="555"/>
                          <a:pt x="11" y="555"/>
                          <a:pt x="11" y="555"/>
                        </a:cubicBezTo>
                        <a:cubicBezTo>
                          <a:pt x="11" y="555"/>
                          <a:pt x="21" y="709"/>
                          <a:pt x="156" y="666"/>
                        </a:cubicBezTo>
                        <a:cubicBezTo>
                          <a:pt x="156" y="666"/>
                          <a:pt x="430" y="640"/>
                          <a:pt x="451" y="344"/>
                        </a:cubicBezTo>
                        <a:cubicBezTo>
                          <a:pt x="451" y="344"/>
                          <a:pt x="392" y="124"/>
                          <a:pt x="386" y="62"/>
                        </a:cubicBezTo>
                        <a:cubicBezTo>
                          <a:pt x="380" y="0"/>
                          <a:pt x="0" y="319"/>
                          <a:pt x="0" y="319"/>
                        </a:cubicBezTo>
                        <a:close/>
                      </a:path>
                    </a:pathLst>
                  </a:custGeom>
                  <a:solidFill>
                    <a:srgbClr val="D5B08E"/>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78" name="Freeform 77"/>
                  <p:cNvSpPr>
                    <a:spLocks/>
                  </p:cNvSpPr>
                  <p:nvPr/>
                </p:nvSpPr>
                <p:spPr bwMode="gray">
                  <a:xfrm>
                    <a:off x="4769" y="2903"/>
                    <a:ext cx="87" cy="127"/>
                  </a:xfrm>
                  <a:custGeom>
                    <a:avLst/>
                    <a:gdLst/>
                    <a:ahLst/>
                    <a:cxnLst>
                      <a:cxn ang="0">
                        <a:pos x="81" y="7"/>
                      </a:cxn>
                      <a:cxn ang="0">
                        <a:pos x="207" y="222"/>
                      </a:cxn>
                      <a:cxn ang="0">
                        <a:pos x="116" y="269"/>
                      </a:cxn>
                      <a:cxn ang="0">
                        <a:pos x="42" y="25"/>
                      </a:cxn>
                      <a:cxn ang="0">
                        <a:pos x="81" y="7"/>
                      </a:cxn>
                    </a:cxnLst>
                    <a:rect l="0" t="0" r="r" b="b"/>
                    <a:pathLst>
                      <a:path w="216" h="312">
                        <a:moveTo>
                          <a:pt x="81" y="7"/>
                        </a:moveTo>
                        <a:cubicBezTo>
                          <a:pt x="81" y="7"/>
                          <a:pt x="115" y="4"/>
                          <a:pt x="207" y="222"/>
                        </a:cubicBezTo>
                        <a:cubicBezTo>
                          <a:pt x="216" y="242"/>
                          <a:pt x="171" y="312"/>
                          <a:pt x="116" y="269"/>
                        </a:cubicBezTo>
                        <a:cubicBezTo>
                          <a:pt x="61" y="226"/>
                          <a:pt x="0" y="51"/>
                          <a:pt x="42" y="25"/>
                        </a:cubicBezTo>
                        <a:cubicBezTo>
                          <a:pt x="84" y="0"/>
                          <a:pt x="81" y="7"/>
                          <a:pt x="81" y="7"/>
                        </a:cubicBezTo>
                        <a:close/>
                      </a:path>
                    </a:pathLst>
                  </a:custGeom>
                  <a:solidFill>
                    <a:srgbClr val="AF886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79" name="Freeform 78"/>
                  <p:cNvSpPr>
                    <a:spLocks/>
                  </p:cNvSpPr>
                  <p:nvPr/>
                </p:nvSpPr>
                <p:spPr bwMode="gray">
                  <a:xfrm>
                    <a:off x="4832" y="2785"/>
                    <a:ext cx="30" cy="105"/>
                  </a:xfrm>
                  <a:custGeom>
                    <a:avLst/>
                    <a:gdLst/>
                    <a:ahLst/>
                    <a:cxnLst>
                      <a:cxn ang="0">
                        <a:pos x="41" y="0"/>
                      </a:cxn>
                      <a:cxn ang="0">
                        <a:pos x="28" y="57"/>
                      </a:cxn>
                      <a:cxn ang="0">
                        <a:pos x="0" y="217"/>
                      </a:cxn>
                      <a:cxn ang="0">
                        <a:pos x="10" y="257"/>
                      </a:cxn>
                      <a:cxn ang="0">
                        <a:pos x="73" y="252"/>
                      </a:cxn>
                      <a:cxn ang="0">
                        <a:pos x="57" y="192"/>
                      </a:cxn>
                      <a:cxn ang="0">
                        <a:pos x="50" y="19"/>
                      </a:cxn>
                      <a:cxn ang="0">
                        <a:pos x="41" y="0"/>
                      </a:cxn>
                    </a:cxnLst>
                    <a:rect l="0" t="0" r="r" b="b"/>
                    <a:pathLst>
                      <a:path w="73" h="257">
                        <a:moveTo>
                          <a:pt x="41" y="0"/>
                        </a:moveTo>
                        <a:cubicBezTo>
                          <a:pt x="41" y="0"/>
                          <a:pt x="29" y="20"/>
                          <a:pt x="28" y="57"/>
                        </a:cubicBezTo>
                        <a:cubicBezTo>
                          <a:pt x="0" y="217"/>
                          <a:pt x="0" y="217"/>
                          <a:pt x="0" y="217"/>
                        </a:cubicBezTo>
                        <a:cubicBezTo>
                          <a:pt x="10" y="257"/>
                          <a:pt x="10" y="257"/>
                          <a:pt x="10" y="257"/>
                        </a:cubicBezTo>
                        <a:cubicBezTo>
                          <a:pt x="73" y="252"/>
                          <a:pt x="73" y="252"/>
                          <a:pt x="73" y="252"/>
                        </a:cubicBezTo>
                        <a:cubicBezTo>
                          <a:pt x="57" y="192"/>
                          <a:pt x="57" y="192"/>
                          <a:pt x="57" y="192"/>
                        </a:cubicBezTo>
                        <a:cubicBezTo>
                          <a:pt x="50" y="19"/>
                          <a:pt x="50" y="19"/>
                          <a:pt x="50" y="19"/>
                        </a:cubicBezTo>
                        <a:lnTo>
                          <a:pt x="4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0" name="Freeform 79"/>
                  <p:cNvSpPr>
                    <a:spLocks/>
                  </p:cNvSpPr>
                  <p:nvPr/>
                </p:nvSpPr>
                <p:spPr bwMode="gray">
                  <a:xfrm>
                    <a:off x="4821" y="2870"/>
                    <a:ext cx="85" cy="188"/>
                  </a:xfrm>
                  <a:custGeom>
                    <a:avLst/>
                    <a:gdLst/>
                    <a:ahLst/>
                    <a:cxnLst>
                      <a:cxn ang="0">
                        <a:pos x="98" y="352"/>
                      </a:cxn>
                      <a:cxn ang="0">
                        <a:pos x="141" y="457"/>
                      </a:cxn>
                      <a:cxn ang="0">
                        <a:pos x="198" y="448"/>
                      </a:cxn>
                      <a:cxn ang="0">
                        <a:pos x="194" y="259"/>
                      </a:cxn>
                      <a:cxn ang="0">
                        <a:pos x="106" y="13"/>
                      </a:cxn>
                      <a:cxn ang="0">
                        <a:pos x="37" y="8"/>
                      </a:cxn>
                      <a:cxn ang="0">
                        <a:pos x="26" y="9"/>
                      </a:cxn>
                      <a:cxn ang="0">
                        <a:pos x="4" y="62"/>
                      </a:cxn>
                      <a:cxn ang="0">
                        <a:pos x="98" y="352"/>
                      </a:cxn>
                    </a:cxnLst>
                    <a:rect l="0" t="0" r="r" b="b"/>
                    <a:pathLst>
                      <a:path w="208" h="462">
                        <a:moveTo>
                          <a:pt x="98" y="352"/>
                        </a:moveTo>
                        <a:cubicBezTo>
                          <a:pt x="141" y="457"/>
                          <a:pt x="141" y="457"/>
                          <a:pt x="141" y="457"/>
                        </a:cubicBezTo>
                        <a:cubicBezTo>
                          <a:pt x="141" y="457"/>
                          <a:pt x="200" y="462"/>
                          <a:pt x="198" y="448"/>
                        </a:cubicBezTo>
                        <a:cubicBezTo>
                          <a:pt x="198" y="448"/>
                          <a:pt x="208" y="296"/>
                          <a:pt x="194" y="259"/>
                        </a:cubicBezTo>
                        <a:cubicBezTo>
                          <a:pt x="194" y="259"/>
                          <a:pt x="128" y="44"/>
                          <a:pt x="106" y="13"/>
                        </a:cubicBezTo>
                        <a:cubicBezTo>
                          <a:pt x="106" y="13"/>
                          <a:pt x="56" y="0"/>
                          <a:pt x="37" y="8"/>
                        </a:cubicBezTo>
                        <a:cubicBezTo>
                          <a:pt x="18" y="17"/>
                          <a:pt x="26" y="9"/>
                          <a:pt x="26" y="9"/>
                        </a:cubicBezTo>
                        <a:cubicBezTo>
                          <a:pt x="26" y="9"/>
                          <a:pt x="0" y="44"/>
                          <a:pt x="4" y="62"/>
                        </a:cubicBezTo>
                        <a:cubicBezTo>
                          <a:pt x="7" y="80"/>
                          <a:pt x="98" y="352"/>
                          <a:pt x="98" y="352"/>
                        </a:cubicBezTo>
                        <a:close/>
                      </a:path>
                    </a:pathLst>
                  </a:custGeom>
                  <a:solidFill>
                    <a:srgbClr val="99999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1" name="Freeform 80"/>
                  <p:cNvSpPr>
                    <a:spLocks/>
                  </p:cNvSpPr>
                  <p:nvPr/>
                </p:nvSpPr>
                <p:spPr bwMode="gray">
                  <a:xfrm>
                    <a:off x="4823" y="2878"/>
                    <a:ext cx="63" cy="170"/>
                  </a:xfrm>
                  <a:custGeom>
                    <a:avLst/>
                    <a:gdLst/>
                    <a:ahLst/>
                    <a:cxnLst>
                      <a:cxn ang="0">
                        <a:pos x="42" y="3"/>
                      </a:cxn>
                      <a:cxn ang="0">
                        <a:pos x="148" y="306"/>
                      </a:cxn>
                      <a:cxn ang="0">
                        <a:pos x="138" y="418"/>
                      </a:cxn>
                      <a:cxn ang="0">
                        <a:pos x="0" y="43"/>
                      </a:cxn>
                      <a:cxn ang="0">
                        <a:pos x="22" y="0"/>
                      </a:cxn>
                      <a:cxn ang="0">
                        <a:pos x="42" y="3"/>
                      </a:cxn>
                    </a:cxnLst>
                    <a:rect l="0" t="0" r="r" b="b"/>
                    <a:pathLst>
                      <a:path w="155" h="418">
                        <a:moveTo>
                          <a:pt x="42" y="3"/>
                        </a:moveTo>
                        <a:cubicBezTo>
                          <a:pt x="148" y="306"/>
                          <a:pt x="148" y="306"/>
                          <a:pt x="148" y="306"/>
                        </a:cubicBezTo>
                        <a:cubicBezTo>
                          <a:pt x="148" y="306"/>
                          <a:pt x="155" y="352"/>
                          <a:pt x="138" y="418"/>
                        </a:cubicBezTo>
                        <a:cubicBezTo>
                          <a:pt x="138" y="418"/>
                          <a:pt x="109" y="328"/>
                          <a:pt x="0" y="43"/>
                        </a:cubicBezTo>
                        <a:cubicBezTo>
                          <a:pt x="22" y="0"/>
                          <a:pt x="22" y="0"/>
                          <a:pt x="22" y="0"/>
                        </a:cubicBezTo>
                        <a:lnTo>
                          <a:pt x="42" y="3"/>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2" name="Freeform 81"/>
                  <p:cNvSpPr>
                    <a:spLocks/>
                  </p:cNvSpPr>
                  <p:nvPr/>
                </p:nvSpPr>
                <p:spPr bwMode="gray">
                  <a:xfrm>
                    <a:off x="4841" y="2820"/>
                    <a:ext cx="9" cy="48"/>
                  </a:xfrm>
                  <a:custGeom>
                    <a:avLst/>
                    <a:gdLst/>
                    <a:ahLst/>
                    <a:cxnLst>
                      <a:cxn ang="0">
                        <a:pos x="21" y="0"/>
                      </a:cxn>
                      <a:cxn ang="0">
                        <a:pos x="14" y="108"/>
                      </a:cxn>
                      <a:cxn ang="0">
                        <a:pos x="0" y="114"/>
                      </a:cxn>
                      <a:cxn ang="0">
                        <a:pos x="21" y="0"/>
                      </a:cxn>
                    </a:cxnLst>
                    <a:rect l="0" t="0" r="r" b="b"/>
                    <a:pathLst>
                      <a:path w="21" h="117">
                        <a:moveTo>
                          <a:pt x="21" y="0"/>
                        </a:moveTo>
                        <a:cubicBezTo>
                          <a:pt x="21" y="0"/>
                          <a:pt x="15" y="99"/>
                          <a:pt x="14" y="108"/>
                        </a:cubicBezTo>
                        <a:cubicBezTo>
                          <a:pt x="13" y="117"/>
                          <a:pt x="0" y="114"/>
                          <a:pt x="0" y="114"/>
                        </a:cubicBezTo>
                        <a:lnTo>
                          <a:pt x="21"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3" name="Freeform 82"/>
                  <p:cNvSpPr>
                    <a:spLocks/>
                  </p:cNvSpPr>
                  <p:nvPr/>
                </p:nvSpPr>
                <p:spPr bwMode="gray">
                  <a:xfrm>
                    <a:off x="4547" y="3105"/>
                    <a:ext cx="207" cy="320"/>
                  </a:xfrm>
                  <a:custGeom>
                    <a:avLst/>
                    <a:gdLst/>
                    <a:ahLst/>
                    <a:cxnLst>
                      <a:cxn ang="0">
                        <a:pos x="507" y="304"/>
                      </a:cxn>
                      <a:cxn ang="0">
                        <a:pos x="467" y="510"/>
                      </a:cxn>
                      <a:cxn ang="0">
                        <a:pos x="220" y="715"/>
                      </a:cxn>
                      <a:cxn ang="0">
                        <a:pos x="22" y="541"/>
                      </a:cxn>
                      <a:cxn ang="0">
                        <a:pos x="189" y="207"/>
                      </a:cxn>
                      <a:cxn ang="0">
                        <a:pos x="270" y="122"/>
                      </a:cxn>
                      <a:cxn ang="0">
                        <a:pos x="373" y="0"/>
                      </a:cxn>
                      <a:cxn ang="0">
                        <a:pos x="507" y="304"/>
                      </a:cxn>
                    </a:cxnLst>
                    <a:rect l="0" t="0" r="r" b="b"/>
                    <a:pathLst>
                      <a:path w="511" h="787">
                        <a:moveTo>
                          <a:pt x="507" y="304"/>
                        </a:moveTo>
                        <a:cubicBezTo>
                          <a:pt x="467" y="510"/>
                          <a:pt x="467" y="510"/>
                          <a:pt x="467" y="510"/>
                        </a:cubicBezTo>
                        <a:cubicBezTo>
                          <a:pt x="467" y="510"/>
                          <a:pt x="442" y="787"/>
                          <a:pt x="220" y="715"/>
                        </a:cubicBezTo>
                        <a:cubicBezTo>
                          <a:pt x="98" y="675"/>
                          <a:pt x="0" y="548"/>
                          <a:pt x="22" y="541"/>
                        </a:cubicBezTo>
                        <a:cubicBezTo>
                          <a:pt x="22" y="541"/>
                          <a:pt x="76" y="331"/>
                          <a:pt x="189" y="207"/>
                        </a:cubicBezTo>
                        <a:cubicBezTo>
                          <a:pt x="189" y="207"/>
                          <a:pt x="200" y="200"/>
                          <a:pt x="270" y="122"/>
                        </a:cubicBezTo>
                        <a:cubicBezTo>
                          <a:pt x="373" y="0"/>
                          <a:pt x="373" y="0"/>
                          <a:pt x="373" y="0"/>
                        </a:cubicBezTo>
                        <a:cubicBezTo>
                          <a:pt x="373" y="0"/>
                          <a:pt x="511" y="245"/>
                          <a:pt x="507" y="304"/>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4" name="Freeform 83"/>
                  <p:cNvSpPr>
                    <a:spLocks/>
                  </p:cNvSpPr>
                  <p:nvPr/>
                </p:nvSpPr>
                <p:spPr bwMode="gray">
                  <a:xfrm>
                    <a:off x="4800" y="2836"/>
                    <a:ext cx="42" cy="85"/>
                  </a:xfrm>
                  <a:custGeom>
                    <a:avLst/>
                    <a:gdLst/>
                    <a:ahLst/>
                    <a:cxnLst>
                      <a:cxn ang="0">
                        <a:pos x="0" y="138"/>
                      </a:cxn>
                      <a:cxn ang="0">
                        <a:pos x="73" y="11"/>
                      </a:cxn>
                      <a:cxn ang="0">
                        <a:pos x="100" y="58"/>
                      </a:cxn>
                      <a:cxn ang="0">
                        <a:pos x="74" y="143"/>
                      </a:cxn>
                      <a:cxn ang="0">
                        <a:pos x="0" y="138"/>
                      </a:cxn>
                    </a:cxnLst>
                    <a:rect l="0" t="0" r="r" b="b"/>
                    <a:pathLst>
                      <a:path w="104" h="210">
                        <a:moveTo>
                          <a:pt x="0" y="138"/>
                        </a:moveTo>
                        <a:cubicBezTo>
                          <a:pt x="0" y="138"/>
                          <a:pt x="48" y="0"/>
                          <a:pt x="73" y="11"/>
                        </a:cubicBezTo>
                        <a:cubicBezTo>
                          <a:pt x="73" y="11"/>
                          <a:pt x="104" y="4"/>
                          <a:pt x="100" y="58"/>
                        </a:cubicBezTo>
                        <a:cubicBezTo>
                          <a:pt x="74" y="143"/>
                          <a:pt x="74" y="143"/>
                          <a:pt x="74" y="143"/>
                        </a:cubicBezTo>
                        <a:cubicBezTo>
                          <a:pt x="74" y="143"/>
                          <a:pt x="54" y="210"/>
                          <a:pt x="0" y="138"/>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5" name="Freeform 84"/>
                  <p:cNvSpPr>
                    <a:spLocks/>
                  </p:cNvSpPr>
                  <p:nvPr/>
                </p:nvSpPr>
                <p:spPr bwMode="gray">
                  <a:xfrm>
                    <a:off x="4799" y="2840"/>
                    <a:ext cx="42" cy="66"/>
                  </a:xfrm>
                  <a:custGeom>
                    <a:avLst/>
                    <a:gdLst/>
                    <a:ahLst/>
                    <a:cxnLst>
                      <a:cxn ang="0">
                        <a:pos x="2" y="129"/>
                      </a:cxn>
                      <a:cxn ang="0">
                        <a:pos x="4" y="130"/>
                      </a:cxn>
                      <a:cxn ang="0">
                        <a:pos x="6" y="124"/>
                      </a:cxn>
                      <a:cxn ang="0">
                        <a:pos x="34" y="54"/>
                      </a:cxn>
                      <a:cxn ang="0">
                        <a:pos x="54" y="18"/>
                      </a:cxn>
                      <a:cxn ang="0">
                        <a:pos x="64" y="7"/>
                      </a:cxn>
                      <a:cxn ang="0">
                        <a:pos x="72" y="4"/>
                      </a:cxn>
                      <a:cxn ang="0">
                        <a:pos x="74" y="4"/>
                      </a:cxn>
                      <a:cxn ang="0">
                        <a:pos x="75" y="4"/>
                      </a:cxn>
                      <a:cxn ang="0">
                        <a:pos x="75" y="4"/>
                      </a:cxn>
                      <a:cxn ang="0">
                        <a:pos x="75" y="4"/>
                      </a:cxn>
                      <a:cxn ang="0">
                        <a:pos x="79" y="4"/>
                      </a:cxn>
                      <a:cxn ang="0">
                        <a:pos x="92" y="9"/>
                      </a:cxn>
                      <a:cxn ang="0">
                        <a:pos x="100" y="39"/>
                      </a:cxn>
                      <a:cxn ang="0">
                        <a:pos x="100" y="49"/>
                      </a:cxn>
                      <a:cxn ang="0">
                        <a:pos x="102" y="49"/>
                      </a:cxn>
                      <a:cxn ang="0">
                        <a:pos x="100" y="49"/>
                      </a:cxn>
                      <a:cxn ang="0">
                        <a:pos x="74" y="134"/>
                      </a:cxn>
                      <a:cxn ang="0">
                        <a:pos x="74" y="134"/>
                      </a:cxn>
                      <a:cxn ang="0">
                        <a:pos x="66" y="149"/>
                      </a:cxn>
                      <a:cxn ang="0">
                        <a:pos x="58" y="157"/>
                      </a:cxn>
                      <a:cxn ang="0">
                        <a:pos x="47" y="160"/>
                      </a:cxn>
                      <a:cxn ang="0">
                        <a:pos x="28" y="153"/>
                      </a:cxn>
                      <a:cxn ang="0">
                        <a:pos x="3" y="128"/>
                      </a:cxn>
                      <a:cxn ang="0">
                        <a:pos x="2" y="129"/>
                      </a:cxn>
                      <a:cxn ang="0">
                        <a:pos x="4" y="130"/>
                      </a:cxn>
                      <a:cxn ang="0">
                        <a:pos x="2" y="129"/>
                      </a:cxn>
                      <a:cxn ang="0">
                        <a:pos x="0" y="130"/>
                      </a:cxn>
                      <a:cxn ang="0">
                        <a:pos x="26" y="157"/>
                      </a:cxn>
                      <a:cxn ang="0">
                        <a:pos x="47" y="164"/>
                      </a:cxn>
                      <a:cxn ang="0">
                        <a:pos x="61" y="160"/>
                      </a:cxn>
                      <a:cxn ang="0">
                        <a:pos x="74" y="144"/>
                      </a:cxn>
                      <a:cxn ang="0">
                        <a:pos x="78" y="135"/>
                      </a:cxn>
                      <a:cxn ang="0">
                        <a:pos x="104" y="50"/>
                      </a:cxn>
                      <a:cxn ang="0">
                        <a:pos x="104" y="49"/>
                      </a:cxn>
                      <a:cxn ang="0">
                        <a:pos x="104" y="39"/>
                      </a:cxn>
                      <a:cxn ang="0">
                        <a:pos x="95" y="7"/>
                      </a:cxn>
                      <a:cxn ang="0">
                        <a:pos x="79" y="0"/>
                      </a:cxn>
                      <a:cxn ang="0">
                        <a:pos x="74" y="0"/>
                      </a:cxn>
                      <a:cxn ang="0">
                        <a:pos x="75" y="2"/>
                      </a:cxn>
                      <a:cxn ang="0">
                        <a:pos x="76" y="0"/>
                      </a:cxn>
                      <a:cxn ang="0">
                        <a:pos x="72" y="0"/>
                      </a:cxn>
                      <a:cxn ang="0">
                        <a:pos x="60" y="6"/>
                      </a:cxn>
                      <a:cxn ang="0">
                        <a:pos x="39" y="35"/>
                      </a:cxn>
                      <a:cxn ang="0">
                        <a:pos x="0" y="128"/>
                      </a:cxn>
                      <a:cxn ang="0">
                        <a:pos x="0" y="129"/>
                      </a:cxn>
                      <a:cxn ang="0">
                        <a:pos x="0" y="130"/>
                      </a:cxn>
                      <a:cxn ang="0">
                        <a:pos x="2" y="129"/>
                      </a:cxn>
                    </a:cxnLst>
                    <a:rect l="0" t="0" r="r" b="b"/>
                    <a:pathLst>
                      <a:path w="104" h="164">
                        <a:moveTo>
                          <a:pt x="2" y="129"/>
                        </a:moveTo>
                        <a:cubicBezTo>
                          <a:pt x="4" y="130"/>
                          <a:pt x="4" y="130"/>
                          <a:pt x="4" y="130"/>
                        </a:cubicBezTo>
                        <a:cubicBezTo>
                          <a:pt x="4" y="130"/>
                          <a:pt x="4" y="128"/>
                          <a:pt x="6" y="124"/>
                        </a:cubicBezTo>
                        <a:cubicBezTo>
                          <a:pt x="10" y="112"/>
                          <a:pt x="21" y="82"/>
                          <a:pt x="34" y="54"/>
                        </a:cubicBezTo>
                        <a:cubicBezTo>
                          <a:pt x="41" y="41"/>
                          <a:pt x="48" y="28"/>
                          <a:pt x="54" y="18"/>
                        </a:cubicBezTo>
                        <a:cubicBezTo>
                          <a:pt x="58" y="14"/>
                          <a:pt x="61" y="10"/>
                          <a:pt x="64" y="7"/>
                        </a:cubicBezTo>
                        <a:cubicBezTo>
                          <a:pt x="67" y="5"/>
                          <a:pt x="70" y="4"/>
                          <a:pt x="72" y="4"/>
                        </a:cubicBezTo>
                        <a:cubicBezTo>
                          <a:pt x="73" y="4"/>
                          <a:pt x="73" y="4"/>
                          <a:pt x="74" y="4"/>
                        </a:cubicBezTo>
                        <a:cubicBezTo>
                          <a:pt x="75" y="4"/>
                          <a:pt x="75" y="4"/>
                          <a:pt x="75" y="4"/>
                        </a:cubicBezTo>
                        <a:cubicBezTo>
                          <a:pt x="75" y="4"/>
                          <a:pt x="75" y="4"/>
                          <a:pt x="75" y="4"/>
                        </a:cubicBezTo>
                        <a:cubicBezTo>
                          <a:pt x="75" y="4"/>
                          <a:pt x="75" y="4"/>
                          <a:pt x="75" y="4"/>
                        </a:cubicBezTo>
                        <a:cubicBezTo>
                          <a:pt x="76" y="4"/>
                          <a:pt x="77" y="4"/>
                          <a:pt x="79" y="4"/>
                        </a:cubicBezTo>
                        <a:cubicBezTo>
                          <a:pt x="82" y="4"/>
                          <a:pt x="87" y="5"/>
                          <a:pt x="92" y="9"/>
                        </a:cubicBezTo>
                        <a:cubicBezTo>
                          <a:pt x="96" y="14"/>
                          <a:pt x="100" y="23"/>
                          <a:pt x="100" y="39"/>
                        </a:cubicBezTo>
                        <a:cubicBezTo>
                          <a:pt x="100" y="42"/>
                          <a:pt x="100" y="45"/>
                          <a:pt x="100" y="49"/>
                        </a:cubicBezTo>
                        <a:cubicBezTo>
                          <a:pt x="102" y="49"/>
                          <a:pt x="102" y="49"/>
                          <a:pt x="102" y="49"/>
                        </a:cubicBezTo>
                        <a:cubicBezTo>
                          <a:pt x="100" y="49"/>
                          <a:pt x="100" y="49"/>
                          <a:pt x="100" y="49"/>
                        </a:cubicBezTo>
                        <a:cubicBezTo>
                          <a:pt x="74" y="134"/>
                          <a:pt x="74" y="134"/>
                          <a:pt x="74" y="134"/>
                        </a:cubicBezTo>
                        <a:cubicBezTo>
                          <a:pt x="74" y="134"/>
                          <a:pt x="74" y="134"/>
                          <a:pt x="74" y="134"/>
                        </a:cubicBezTo>
                        <a:cubicBezTo>
                          <a:pt x="73" y="135"/>
                          <a:pt x="71" y="142"/>
                          <a:pt x="66" y="149"/>
                        </a:cubicBezTo>
                        <a:cubicBezTo>
                          <a:pt x="64" y="152"/>
                          <a:pt x="61" y="155"/>
                          <a:pt x="58" y="157"/>
                        </a:cubicBezTo>
                        <a:cubicBezTo>
                          <a:pt x="55" y="159"/>
                          <a:pt x="51" y="160"/>
                          <a:pt x="47" y="160"/>
                        </a:cubicBezTo>
                        <a:cubicBezTo>
                          <a:pt x="42" y="160"/>
                          <a:pt x="36" y="158"/>
                          <a:pt x="28" y="153"/>
                        </a:cubicBezTo>
                        <a:cubicBezTo>
                          <a:pt x="21" y="148"/>
                          <a:pt x="13" y="140"/>
                          <a:pt x="3" y="128"/>
                        </a:cubicBezTo>
                        <a:cubicBezTo>
                          <a:pt x="2" y="129"/>
                          <a:pt x="2" y="129"/>
                          <a:pt x="2" y="129"/>
                        </a:cubicBezTo>
                        <a:cubicBezTo>
                          <a:pt x="4" y="130"/>
                          <a:pt x="4" y="130"/>
                          <a:pt x="4" y="130"/>
                        </a:cubicBezTo>
                        <a:cubicBezTo>
                          <a:pt x="2" y="129"/>
                          <a:pt x="2" y="129"/>
                          <a:pt x="2" y="129"/>
                        </a:cubicBezTo>
                        <a:cubicBezTo>
                          <a:pt x="0" y="130"/>
                          <a:pt x="0" y="130"/>
                          <a:pt x="0" y="130"/>
                        </a:cubicBezTo>
                        <a:cubicBezTo>
                          <a:pt x="10" y="143"/>
                          <a:pt x="18" y="151"/>
                          <a:pt x="26" y="157"/>
                        </a:cubicBezTo>
                        <a:cubicBezTo>
                          <a:pt x="34" y="162"/>
                          <a:pt x="41" y="164"/>
                          <a:pt x="47" y="164"/>
                        </a:cubicBezTo>
                        <a:cubicBezTo>
                          <a:pt x="52" y="164"/>
                          <a:pt x="57" y="162"/>
                          <a:pt x="61" y="160"/>
                        </a:cubicBezTo>
                        <a:cubicBezTo>
                          <a:pt x="67" y="155"/>
                          <a:pt x="71" y="149"/>
                          <a:pt x="74" y="144"/>
                        </a:cubicBezTo>
                        <a:cubicBezTo>
                          <a:pt x="76" y="139"/>
                          <a:pt x="78" y="135"/>
                          <a:pt x="78" y="135"/>
                        </a:cubicBezTo>
                        <a:cubicBezTo>
                          <a:pt x="104" y="50"/>
                          <a:pt x="104" y="50"/>
                          <a:pt x="104" y="50"/>
                        </a:cubicBezTo>
                        <a:cubicBezTo>
                          <a:pt x="104" y="49"/>
                          <a:pt x="104" y="49"/>
                          <a:pt x="104" y="49"/>
                        </a:cubicBezTo>
                        <a:cubicBezTo>
                          <a:pt x="104" y="46"/>
                          <a:pt x="104" y="42"/>
                          <a:pt x="104" y="39"/>
                        </a:cubicBezTo>
                        <a:cubicBezTo>
                          <a:pt x="104" y="22"/>
                          <a:pt x="100" y="12"/>
                          <a:pt x="95" y="7"/>
                        </a:cubicBezTo>
                        <a:cubicBezTo>
                          <a:pt x="89" y="1"/>
                          <a:pt x="83" y="0"/>
                          <a:pt x="79" y="0"/>
                        </a:cubicBezTo>
                        <a:cubicBezTo>
                          <a:pt x="76" y="0"/>
                          <a:pt x="74" y="0"/>
                          <a:pt x="74" y="0"/>
                        </a:cubicBezTo>
                        <a:cubicBezTo>
                          <a:pt x="75" y="2"/>
                          <a:pt x="75" y="2"/>
                          <a:pt x="75" y="2"/>
                        </a:cubicBezTo>
                        <a:cubicBezTo>
                          <a:pt x="76" y="0"/>
                          <a:pt x="76" y="0"/>
                          <a:pt x="76" y="0"/>
                        </a:cubicBezTo>
                        <a:cubicBezTo>
                          <a:pt x="74" y="0"/>
                          <a:pt x="73" y="0"/>
                          <a:pt x="72" y="0"/>
                        </a:cubicBezTo>
                        <a:cubicBezTo>
                          <a:pt x="68" y="0"/>
                          <a:pt x="64" y="2"/>
                          <a:pt x="60" y="6"/>
                        </a:cubicBezTo>
                        <a:cubicBezTo>
                          <a:pt x="53" y="12"/>
                          <a:pt x="46" y="23"/>
                          <a:pt x="39" y="35"/>
                        </a:cubicBezTo>
                        <a:cubicBezTo>
                          <a:pt x="19" y="73"/>
                          <a:pt x="0" y="128"/>
                          <a:pt x="0" y="128"/>
                        </a:cubicBezTo>
                        <a:cubicBezTo>
                          <a:pt x="0" y="129"/>
                          <a:pt x="0" y="129"/>
                          <a:pt x="0" y="129"/>
                        </a:cubicBezTo>
                        <a:cubicBezTo>
                          <a:pt x="0" y="130"/>
                          <a:pt x="0" y="130"/>
                          <a:pt x="0" y="130"/>
                        </a:cubicBezTo>
                        <a:lnTo>
                          <a:pt x="2" y="129"/>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6" name="Freeform 85"/>
                  <p:cNvSpPr>
                    <a:spLocks/>
                  </p:cNvSpPr>
                  <p:nvPr/>
                </p:nvSpPr>
                <p:spPr bwMode="gray">
                  <a:xfrm>
                    <a:off x="4810" y="2900"/>
                    <a:ext cx="105" cy="95"/>
                  </a:xfrm>
                  <a:custGeom>
                    <a:avLst/>
                    <a:gdLst/>
                    <a:ahLst/>
                    <a:cxnLst>
                      <a:cxn ang="0">
                        <a:pos x="200" y="112"/>
                      </a:cxn>
                      <a:cxn ang="0">
                        <a:pos x="237" y="161"/>
                      </a:cxn>
                      <a:cxn ang="0">
                        <a:pos x="130" y="120"/>
                      </a:cxn>
                      <a:cxn ang="0">
                        <a:pos x="47" y="55"/>
                      </a:cxn>
                      <a:cxn ang="0">
                        <a:pos x="0" y="19"/>
                      </a:cxn>
                      <a:cxn ang="0">
                        <a:pos x="18" y="2"/>
                      </a:cxn>
                      <a:cxn ang="0">
                        <a:pos x="47" y="0"/>
                      </a:cxn>
                      <a:cxn ang="0">
                        <a:pos x="200" y="112"/>
                      </a:cxn>
                    </a:cxnLst>
                    <a:rect l="0" t="0" r="r" b="b"/>
                    <a:pathLst>
                      <a:path w="257" h="233">
                        <a:moveTo>
                          <a:pt x="200" y="112"/>
                        </a:moveTo>
                        <a:cubicBezTo>
                          <a:pt x="200" y="112"/>
                          <a:pt x="257" y="147"/>
                          <a:pt x="237" y="161"/>
                        </a:cubicBezTo>
                        <a:cubicBezTo>
                          <a:pt x="237" y="161"/>
                          <a:pt x="190" y="233"/>
                          <a:pt x="130" y="120"/>
                        </a:cubicBezTo>
                        <a:cubicBezTo>
                          <a:pt x="130" y="120"/>
                          <a:pt x="85" y="115"/>
                          <a:pt x="47" y="55"/>
                        </a:cubicBezTo>
                        <a:cubicBezTo>
                          <a:pt x="0" y="19"/>
                          <a:pt x="0" y="19"/>
                          <a:pt x="0" y="19"/>
                        </a:cubicBezTo>
                        <a:cubicBezTo>
                          <a:pt x="18" y="2"/>
                          <a:pt x="18" y="2"/>
                          <a:pt x="18" y="2"/>
                        </a:cubicBezTo>
                        <a:cubicBezTo>
                          <a:pt x="47" y="0"/>
                          <a:pt x="47" y="0"/>
                          <a:pt x="47" y="0"/>
                        </a:cubicBezTo>
                        <a:cubicBezTo>
                          <a:pt x="47" y="0"/>
                          <a:pt x="99" y="12"/>
                          <a:pt x="200" y="11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7" name="Freeform 86"/>
                  <p:cNvSpPr>
                    <a:spLocks/>
                  </p:cNvSpPr>
                  <p:nvPr/>
                </p:nvSpPr>
                <p:spPr bwMode="gray">
                  <a:xfrm>
                    <a:off x="4809" y="2899"/>
                    <a:ext cx="100" cy="77"/>
                  </a:xfrm>
                  <a:custGeom>
                    <a:avLst/>
                    <a:gdLst/>
                    <a:ahLst/>
                    <a:cxnLst>
                      <a:cxn ang="0">
                        <a:pos x="203" y="114"/>
                      </a:cxn>
                      <a:cxn ang="0">
                        <a:pos x="202" y="116"/>
                      </a:cxn>
                      <a:cxn ang="0">
                        <a:pos x="204" y="117"/>
                      </a:cxn>
                      <a:cxn ang="0">
                        <a:pos x="226" y="134"/>
                      </a:cxn>
                      <a:cxn ang="0">
                        <a:pos x="238" y="145"/>
                      </a:cxn>
                      <a:cxn ang="0">
                        <a:pos x="242" y="156"/>
                      </a:cxn>
                      <a:cxn ang="0">
                        <a:pos x="239" y="161"/>
                      </a:cxn>
                      <a:cxn ang="0">
                        <a:pos x="239" y="161"/>
                      </a:cxn>
                      <a:cxn ang="0">
                        <a:pos x="238" y="162"/>
                      </a:cxn>
                      <a:cxn ang="0">
                        <a:pos x="238" y="162"/>
                      </a:cxn>
                      <a:cxn ang="0">
                        <a:pos x="227" y="174"/>
                      </a:cxn>
                      <a:cxn ang="0">
                        <a:pos x="202" y="184"/>
                      </a:cxn>
                      <a:cxn ang="0">
                        <a:pos x="172" y="171"/>
                      </a:cxn>
                      <a:cxn ang="0">
                        <a:pos x="135" y="121"/>
                      </a:cxn>
                      <a:cxn ang="0">
                        <a:pos x="135" y="120"/>
                      </a:cxn>
                      <a:cxn ang="0">
                        <a:pos x="134" y="120"/>
                      </a:cxn>
                      <a:cxn ang="0">
                        <a:pos x="133" y="120"/>
                      </a:cxn>
                      <a:cxn ang="0">
                        <a:pos x="52" y="56"/>
                      </a:cxn>
                      <a:cxn ang="0">
                        <a:pos x="52" y="56"/>
                      </a:cxn>
                      <a:cxn ang="0">
                        <a:pos x="6" y="21"/>
                      </a:cxn>
                      <a:cxn ang="0">
                        <a:pos x="22" y="6"/>
                      </a:cxn>
                      <a:cxn ang="0">
                        <a:pos x="50" y="4"/>
                      </a:cxn>
                      <a:cxn ang="0">
                        <a:pos x="50" y="2"/>
                      </a:cxn>
                      <a:cxn ang="0">
                        <a:pos x="49" y="4"/>
                      </a:cxn>
                      <a:cxn ang="0">
                        <a:pos x="49" y="4"/>
                      </a:cxn>
                      <a:cxn ang="0">
                        <a:pos x="202" y="116"/>
                      </a:cxn>
                      <a:cxn ang="0">
                        <a:pos x="202" y="116"/>
                      </a:cxn>
                      <a:cxn ang="0">
                        <a:pos x="202" y="116"/>
                      </a:cxn>
                      <a:cxn ang="0">
                        <a:pos x="203" y="114"/>
                      </a:cxn>
                      <a:cxn ang="0">
                        <a:pos x="204" y="113"/>
                      </a:cxn>
                      <a:cxn ang="0">
                        <a:pos x="50" y="0"/>
                      </a:cxn>
                      <a:cxn ang="0">
                        <a:pos x="50" y="0"/>
                      </a:cxn>
                      <a:cxn ang="0">
                        <a:pos x="20" y="2"/>
                      </a:cxn>
                      <a:cxn ang="0">
                        <a:pos x="0" y="22"/>
                      </a:cxn>
                      <a:cxn ang="0">
                        <a:pos x="49" y="59"/>
                      </a:cxn>
                      <a:cxn ang="0">
                        <a:pos x="50" y="57"/>
                      </a:cxn>
                      <a:cxn ang="0">
                        <a:pos x="48" y="58"/>
                      </a:cxn>
                      <a:cxn ang="0">
                        <a:pos x="133" y="124"/>
                      </a:cxn>
                      <a:cxn ang="0">
                        <a:pos x="133" y="122"/>
                      </a:cxn>
                      <a:cxn ang="0">
                        <a:pos x="132" y="123"/>
                      </a:cxn>
                      <a:cxn ang="0">
                        <a:pos x="169" y="174"/>
                      </a:cxn>
                      <a:cxn ang="0">
                        <a:pos x="202" y="188"/>
                      </a:cxn>
                      <a:cxn ang="0">
                        <a:pos x="231" y="176"/>
                      </a:cxn>
                      <a:cxn ang="0">
                        <a:pos x="242" y="164"/>
                      </a:cxn>
                      <a:cxn ang="0">
                        <a:pos x="240" y="163"/>
                      </a:cxn>
                      <a:cxn ang="0">
                        <a:pos x="241" y="165"/>
                      </a:cxn>
                      <a:cxn ang="0">
                        <a:pos x="246" y="156"/>
                      </a:cxn>
                      <a:cxn ang="0">
                        <a:pos x="239" y="141"/>
                      </a:cxn>
                      <a:cxn ang="0">
                        <a:pos x="217" y="122"/>
                      </a:cxn>
                      <a:cxn ang="0">
                        <a:pos x="204" y="113"/>
                      </a:cxn>
                      <a:cxn ang="0">
                        <a:pos x="203" y="114"/>
                      </a:cxn>
                      <a:cxn ang="0">
                        <a:pos x="204" y="113"/>
                      </a:cxn>
                      <a:cxn ang="0">
                        <a:pos x="203" y="114"/>
                      </a:cxn>
                    </a:cxnLst>
                    <a:rect l="0" t="0" r="r" b="b"/>
                    <a:pathLst>
                      <a:path w="246" h="188">
                        <a:moveTo>
                          <a:pt x="203" y="114"/>
                        </a:moveTo>
                        <a:cubicBezTo>
                          <a:pt x="202" y="116"/>
                          <a:pt x="202" y="116"/>
                          <a:pt x="202" y="116"/>
                        </a:cubicBezTo>
                        <a:cubicBezTo>
                          <a:pt x="202" y="116"/>
                          <a:pt x="203" y="117"/>
                          <a:pt x="204" y="117"/>
                        </a:cubicBezTo>
                        <a:cubicBezTo>
                          <a:pt x="208" y="120"/>
                          <a:pt x="217" y="126"/>
                          <a:pt x="226" y="134"/>
                        </a:cubicBezTo>
                        <a:cubicBezTo>
                          <a:pt x="231" y="138"/>
                          <a:pt x="235" y="142"/>
                          <a:pt x="238" y="145"/>
                        </a:cubicBezTo>
                        <a:cubicBezTo>
                          <a:pt x="241" y="149"/>
                          <a:pt x="242" y="153"/>
                          <a:pt x="242" y="156"/>
                        </a:cubicBezTo>
                        <a:cubicBezTo>
                          <a:pt x="242" y="158"/>
                          <a:pt x="241" y="159"/>
                          <a:pt x="239" y="161"/>
                        </a:cubicBezTo>
                        <a:cubicBezTo>
                          <a:pt x="239" y="161"/>
                          <a:pt x="239" y="161"/>
                          <a:pt x="239" y="161"/>
                        </a:cubicBezTo>
                        <a:cubicBezTo>
                          <a:pt x="238" y="162"/>
                          <a:pt x="238" y="162"/>
                          <a:pt x="238" y="162"/>
                        </a:cubicBezTo>
                        <a:cubicBezTo>
                          <a:pt x="238" y="162"/>
                          <a:pt x="238" y="162"/>
                          <a:pt x="238" y="162"/>
                        </a:cubicBezTo>
                        <a:cubicBezTo>
                          <a:pt x="237" y="163"/>
                          <a:pt x="234" y="169"/>
                          <a:pt x="227" y="174"/>
                        </a:cubicBezTo>
                        <a:cubicBezTo>
                          <a:pt x="221" y="179"/>
                          <a:pt x="212" y="184"/>
                          <a:pt x="202" y="184"/>
                        </a:cubicBezTo>
                        <a:cubicBezTo>
                          <a:pt x="193" y="184"/>
                          <a:pt x="183" y="181"/>
                          <a:pt x="172" y="171"/>
                        </a:cubicBezTo>
                        <a:cubicBezTo>
                          <a:pt x="161" y="162"/>
                          <a:pt x="148" y="146"/>
                          <a:pt x="135" y="121"/>
                        </a:cubicBezTo>
                        <a:cubicBezTo>
                          <a:pt x="135" y="120"/>
                          <a:pt x="135" y="120"/>
                          <a:pt x="135" y="120"/>
                        </a:cubicBezTo>
                        <a:cubicBezTo>
                          <a:pt x="134" y="120"/>
                          <a:pt x="134" y="120"/>
                          <a:pt x="134" y="120"/>
                        </a:cubicBezTo>
                        <a:cubicBezTo>
                          <a:pt x="133" y="120"/>
                          <a:pt x="133" y="120"/>
                          <a:pt x="133" y="120"/>
                        </a:cubicBezTo>
                        <a:cubicBezTo>
                          <a:pt x="131" y="120"/>
                          <a:pt x="89" y="114"/>
                          <a:pt x="52" y="56"/>
                        </a:cubicBezTo>
                        <a:cubicBezTo>
                          <a:pt x="52" y="56"/>
                          <a:pt x="52" y="56"/>
                          <a:pt x="52" y="56"/>
                        </a:cubicBezTo>
                        <a:cubicBezTo>
                          <a:pt x="6" y="21"/>
                          <a:pt x="6" y="21"/>
                          <a:pt x="6" y="21"/>
                        </a:cubicBezTo>
                        <a:cubicBezTo>
                          <a:pt x="22" y="6"/>
                          <a:pt x="22" y="6"/>
                          <a:pt x="22" y="6"/>
                        </a:cubicBezTo>
                        <a:cubicBezTo>
                          <a:pt x="50" y="4"/>
                          <a:pt x="50" y="4"/>
                          <a:pt x="50" y="4"/>
                        </a:cubicBezTo>
                        <a:cubicBezTo>
                          <a:pt x="50" y="2"/>
                          <a:pt x="50" y="2"/>
                          <a:pt x="50" y="2"/>
                        </a:cubicBezTo>
                        <a:cubicBezTo>
                          <a:pt x="49" y="4"/>
                          <a:pt x="49" y="4"/>
                          <a:pt x="49" y="4"/>
                        </a:cubicBezTo>
                        <a:cubicBezTo>
                          <a:pt x="49" y="4"/>
                          <a:pt x="49" y="4"/>
                          <a:pt x="49" y="4"/>
                        </a:cubicBezTo>
                        <a:cubicBezTo>
                          <a:pt x="52" y="5"/>
                          <a:pt x="104" y="19"/>
                          <a:pt x="202" y="116"/>
                        </a:cubicBezTo>
                        <a:cubicBezTo>
                          <a:pt x="202" y="116"/>
                          <a:pt x="202" y="116"/>
                          <a:pt x="202" y="116"/>
                        </a:cubicBezTo>
                        <a:cubicBezTo>
                          <a:pt x="202" y="116"/>
                          <a:pt x="202" y="116"/>
                          <a:pt x="202" y="116"/>
                        </a:cubicBezTo>
                        <a:cubicBezTo>
                          <a:pt x="203" y="114"/>
                          <a:pt x="203" y="114"/>
                          <a:pt x="203" y="114"/>
                        </a:cubicBezTo>
                        <a:cubicBezTo>
                          <a:pt x="204" y="113"/>
                          <a:pt x="204" y="113"/>
                          <a:pt x="204" y="113"/>
                        </a:cubicBezTo>
                        <a:cubicBezTo>
                          <a:pt x="103" y="13"/>
                          <a:pt x="50" y="0"/>
                          <a:pt x="50" y="0"/>
                        </a:cubicBezTo>
                        <a:cubicBezTo>
                          <a:pt x="50" y="0"/>
                          <a:pt x="50" y="0"/>
                          <a:pt x="50" y="0"/>
                        </a:cubicBezTo>
                        <a:cubicBezTo>
                          <a:pt x="20" y="2"/>
                          <a:pt x="20" y="2"/>
                          <a:pt x="20" y="2"/>
                        </a:cubicBezTo>
                        <a:cubicBezTo>
                          <a:pt x="0" y="22"/>
                          <a:pt x="0" y="22"/>
                          <a:pt x="0" y="22"/>
                        </a:cubicBezTo>
                        <a:cubicBezTo>
                          <a:pt x="49" y="59"/>
                          <a:pt x="49" y="59"/>
                          <a:pt x="49" y="59"/>
                        </a:cubicBezTo>
                        <a:cubicBezTo>
                          <a:pt x="50" y="57"/>
                          <a:pt x="50" y="57"/>
                          <a:pt x="50" y="57"/>
                        </a:cubicBezTo>
                        <a:cubicBezTo>
                          <a:pt x="48" y="58"/>
                          <a:pt x="48" y="58"/>
                          <a:pt x="48" y="58"/>
                        </a:cubicBezTo>
                        <a:cubicBezTo>
                          <a:pt x="87" y="119"/>
                          <a:pt x="133" y="124"/>
                          <a:pt x="133" y="124"/>
                        </a:cubicBezTo>
                        <a:cubicBezTo>
                          <a:pt x="133" y="122"/>
                          <a:pt x="133" y="122"/>
                          <a:pt x="133" y="122"/>
                        </a:cubicBezTo>
                        <a:cubicBezTo>
                          <a:pt x="132" y="123"/>
                          <a:pt x="132" y="123"/>
                          <a:pt x="132" y="123"/>
                        </a:cubicBezTo>
                        <a:cubicBezTo>
                          <a:pt x="145" y="148"/>
                          <a:pt x="157" y="164"/>
                          <a:pt x="169" y="174"/>
                        </a:cubicBezTo>
                        <a:cubicBezTo>
                          <a:pt x="181" y="184"/>
                          <a:pt x="192" y="188"/>
                          <a:pt x="202" y="188"/>
                        </a:cubicBezTo>
                        <a:cubicBezTo>
                          <a:pt x="214" y="188"/>
                          <a:pt x="224" y="182"/>
                          <a:pt x="231" y="176"/>
                        </a:cubicBezTo>
                        <a:cubicBezTo>
                          <a:pt x="238" y="170"/>
                          <a:pt x="242" y="164"/>
                          <a:pt x="242" y="164"/>
                        </a:cubicBezTo>
                        <a:cubicBezTo>
                          <a:pt x="240" y="163"/>
                          <a:pt x="240" y="163"/>
                          <a:pt x="240" y="163"/>
                        </a:cubicBezTo>
                        <a:cubicBezTo>
                          <a:pt x="241" y="165"/>
                          <a:pt x="241" y="165"/>
                          <a:pt x="241" y="165"/>
                        </a:cubicBezTo>
                        <a:cubicBezTo>
                          <a:pt x="245" y="162"/>
                          <a:pt x="246" y="159"/>
                          <a:pt x="246" y="156"/>
                        </a:cubicBezTo>
                        <a:cubicBezTo>
                          <a:pt x="246" y="151"/>
                          <a:pt x="243" y="146"/>
                          <a:pt x="239" y="141"/>
                        </a:cubicBezTo>
                        <a:cubicBezTo>
                          <a:pt x="233" y="134"/>
                          <a:pt x="225" y="127"/>
                          <a:pt x="217" y="122"/>
                        </a:cubicBezTo>
                        <a:cubicBezTo>
                          <a:pt x="210" y="116"/>
                          <a:pt x="204" y="113"/>
                          <a:pt x="204" y="113"/>
                        </a:cubicBezTo>
                        <a:cubicBezTo>
                          <a:pt x="203" y="114"/>
                          <a:pt x="203" y="114"/>
                          <a:pt x="203" y="114"/>
                        </a:cubicBezTo>
                        <a:cubicBezTo>
                          <a:pt x="204" y="113"/>
                          <a:pt x="204" y="113"/>
                          <a:pt x="204" y="113"/>
                        </a:cubicBezTo>
                        <a:lnTo>
                          <a:pt x="203" y="11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8" name="Freeform 87"/>
                  <p:cNvSpPr>
                    <a:spLocks/>
                  </p:cNvSpPr>
                  <p:nvPr/>
                </p:nvSpPr>
                <p:spPr bwMode="gray">
                  <a:xfrm>
                    <a:off x="4621" y="3104"/>
                    <a:ext cx="133" cy="318"/>
                  </a:xfrm>
                  <a:custGeom>
                    <a:avLst/>
                    <a:gdLst/>
                    <a:ahLst/>
                    <a:cxnLst>
                      <a:cxn ang="0">
                        <a:pos x="182" y="174"/>
                      </a:cxn>
                      <a:cxn ang="0">
                        <a:pos x="151" y="293"/>
                      </a:cxn>
                      <a:cxn ang="0">
                        <a:pos x="152" y="391"/>
                      </a:cxn>
                      <a:cxn ang="0">
                        <a:pos x="0" y="702"/>
                      </a:cxn>
                      <a:cxn ang="0">
                        <a:pos x="221" y="671"/>
                      </a:cxn>
                      <a:cxn ang="0">
                        <a:pos x="276" y="564"/>
                      </a:cxn>
                      <a:cxn ang="0">
                        <a:pos x="326" y="291"/>
                      </a:cxn>
                      <a:cxn ang="0">
                        <a:pos x="190" y="3"/>
                      </a:cxn>
                      <a:cxn ang="0">
                        <a:pos x="182" y="174"/>
                      </a:cxn>
                    </a:cxnLst>
                    <a:rect l="0" t="0" r="r" b="b"/>
                    <a:pathLst>
                      <a:path w="326" h="782">
                        <a:moveTo>
                          <a:pt x="182" y="174"/>
                        </a:moveTo>
                        <a:cubicBezTo>
                          <a:pt x="182" y="174"/>
                          <a:pt x="227" y="256"/>
                          <a:pt x="151" y="293"/>
                        </a:cubicBezTo>
                        <a:cubicBezTo>
                          <a:pt x="151" y="293"/>
                          <a:pt x="154" y="330"/>
                          <a:pt x="152" y="391"/>
                        </a:cubicBezTo>
                        <a:cubicBezTo>
                          <a:pt x="149" y="506"/>
                          <a:pt x="0" y="702"/>
                          <a:pt x="0" y="702"/>
                        </a:cubicBezTo>
                        <a:cubicBezTo>
                          <a:pt x="0" y="702"/>
                          <a:pt x="109" y="782"/>
                          <a:pt x="221" y="671"/>
                        </a:cubicBezTo>
                        <a:cubicBezTo>
                          <a:pt x="239" y="654"/>
                          <a:pt x="276" y="564"/>
                          <a:pt x="276" y="564"/>
                        </a:cubicBezTo>
                        <a:cubicBezTo>
                          <a:pt x="326" y="291"/>
                          <a:pt x="326" y="291"/>
                          <a:pt x="326" y="291"/>
                        </a:cubicBezTo>
                        <a:cubicBezTo>
                          <a:pt x="326" y="291"/>
                          <a:pt x="196" y="7"/>
                          <a:pt x="190" y="3"/>
                        </a:cubicBezTo>
                        <a:cubicBezTo>
                          <a:pt x="183" y="0"/>
                          <a:pt x="182" y="174"/>
                          <a:pt x="182" y="17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89" name="Freeform 88"/>
                  <p:cNvSpPr>
                    <a:spLocks/>
                  </p:cNvSpPr>
                  <p:nvPr/>
                </p:nvSpPr>
                <p:spPr bwMode="gray">
                  <a:xfrm>
                    <a:off x="4778" y="2879"/>
                    <a:ext cx="123" cy="67"/>
                  </a:xfrm>
                  <a:custGeom>
                    <a:avLst/>
                    <a:gdLst/>
                    <a:ahLst/>
                    <a:cxnLst>
                      <a:cxn ang="0">
                        <a:pos x="0" y="62"/>
                      </a:cxn>
                      <a:cxn ang="0">
                        <a:pos x="126" y="10"/>
                      </a:cxn>
                      <a:cxn ang="0">
                        <a:pos x="241" y="70"/>
                      </a:cxn>
                      <a:cxn ang="0">
                        <a:pos x="297" y="141"/>
                      </a:cxn>
                      <a:cxn ang="0">
                        <a:pos x="262" y="150"/>
                      </a:cxn>
                      <a:cxn ang="0">
                        <a:pos x="210" y="99"/>
                      </a:cxn>
                      <a:cxn ang="0">
                        <a:pos x="128" y="53"/>
                      </a:cxn>
                      <a:cxn ang="0">
                        <a:pos x="67" y="67"/>
                      </a:cxn>
                      <a:cxn ang="0">
                        <a:pos x="0" y="62"/>
                      </a:cxn>
                    </a:cxnLst>
                    <a:rect l="0" t="0" r="r" b="b"/>
                    <a:pathLst>
                      <a:path w="304" h="166">
                        <a:moveTo>
                          <a:pt x="0" y="62"/>
                        </a:moveTo>
                        <a:cubicBezTo>
                          <a:pt x="0" y="62"/>
                          <a:pt x="82" y="0"/>
                          <a:pt x="126" y="10"/>
                        </a:cubicBezTo>
                        <a:cubicBezTo>
                          <a:pt x="170" y="20"/>
                          <a:pt x="241" y="70"/>
                          <a:pt x="241" y="70"/>
                        </a:cubicBezTo>
                        <a:cubicBezTo>
                          <a:pt x="241" y="70"/>
                          <a:pt x="290" y="119"/>
                          <a:pt x="297" y="141"/>
                        </a:cubicBezTo>
                        <a:cubicBezTo>
                          <a:pt x="304" y="163"/>
                          <a:pt x="286" y="166"/>
                          <a:pt x="262" y="150"/>
                        </a:cubicBezTo>
                        <a:cubicBezTo>
                          <a:pt x="210" y="99"/>
                          <a:pt x="210" y="99"/>
                          <a:pt x="210" y="99"/>
                        </a:cubicBezTo>
                        <a:cubicBezTo>
                          <a:pt x="210" y="99"/>
                          <a:pt x="147" y="54"/>
                          <a:pt x="128" y="53"/>
                        </a:cubicBezTo>
                        <a:cubicBezTo>
                          <a:pt x="128" y="53"/>
                          <a:pt x="76" y="64"/>
                          <a:pt x="67" y="67"/>
                        </a:cubicBezTo>
                        <a:cubicBezTo>
                          <a:pt x="58" y="70"/>
                          <a:pt x="8" y="115"/>
                          <a:pt x="0" y="6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0" name="Freeform 89"/>
                  <p:cNvSpPr>
                    <a:spLocks/>
                  </p:cNvSpPr>
                  <p:nvPr/>
                </p:nvSpPr>
                <p:spPr bwMode="gray">
                  <a:xfrm>
                    <a:off x="4777" y="2881"/>
                    <a:ext cx="123" cy="64"/>
                  </a:xfrm>
                  <a:custGeom>
                    <a:avLst/>
                    <a:gdLst/>
                    <a:ahLst/>
                    <a:cxnLst>
                      <a:cxn ang="0">
                        <a:pos x="4" y="56"/>
                      </a:cxn>
                      <a:cxn ang="0">
                        <a:pos x="53" y="25"/>
                      </a:cxn>
                      <a:cxn ang="0">
                        <a:pos x="128" y="5"/>
                      </a:cxn>
                      <a:cxn ang="0">
                        <a:pos x="230" y="57"/>
                      </a:cxn>
                      <a:cxn ang="0">
                        <a:pos x="242" y="64"/>
                      </a:cxn>
                      <a:cxn ang="0">
                        <a:pos x="242" y="64"/>
                      </a:cxn>
                      <a:cxn ang="0">
                        <a:pos x="272" y="97"/>
                      </a:cxn>
                      <a:cxn ang="0">
                        <a:pos x="298" y="135"/>
                      </a:cxn>
                      <a:cxn ang="0">
                        <a:pos x="297" y="149"/>
                      </a:cxn>
                      <a:cxn ang="0">
                        <a:pos x="265" y="141"/>
                      </a:cxn>
                      <a:cxn ang="0">
                        <a:pos x="265" y="142"/>
                      </a:cxn>
                      <a:cxn ang="0">
                        <a:pos x="213" y="90"/>
                      </a:cxn>
                      <a:cxn ang="0">
                        <a:pos x="151" y="52"/>
                      </a:cxn>
                      <a:cxn ang="0">
                        <a:pos x="130" y="44"/>
                      </a:cxn>
                      <a:cxn ang="0">
                        <a:pos x="129" y="44"/>
                      </a:cxn>
                      <a:cxn ang="0">
                        <a:pos x="82" y="55"/>
                      </a:cxn>
                      <a:cxn ang="0">
                        <a:pos x="65" y="60"/>
                      </a:cxn>
                      <a:cxn ang="0">
                        <a:pos x="24" y="79"/>
                      </a:cxn>
                      <a:cxn ang="0">
                        <a:pos x="4" y="55"/>
                      </a:cxn>
                      <a:cxn ang="0">
                        <a:pos x="4" y="56"/>
                      </a:cxn>
                      <a:cxn ang="0">
                        <a:pos x="0" y="55"/>
                      </a:cxn>
                      <a:cxn ang="0">
                        <a:pos x="24" y="83"/>
                      </a:cxn>
                      <a:cxn ang="0">
                        <a:pos x="63" y="66"/>
                      </a:cxn>
                      <a:cxn ang="0">
                        <a:pos x="70" y="62"/>
                      </a:cxn>
                      <a:cxn ang="0">
                        <a:pos x="113" y="52"/>
                      </a:cxn>
                      <a:cxn ang="0">
                        <a:pos x="130" y="46"/>
                      </a:cxn>
                      <a:cxn ang="0">
                        <a:pos x="138" y="50"/>
                      </a:cxn>
                      <a:cxn ang="0">
                        <a:pos x="203" y="88"/>
                      </a:cxn>
                      <a:cxn ang="0">
                        <a:pos x="210" y="94"/>
                      </a:cxn>
                      <a:cxn ang="0">
                        <a:pos x="210" y="94"/>
                      </a:cxn>
                      <a:cxn ang="0">
                        <a:pos x="263" y="145"/>
                      </a:cxn>
                      <a:cxn ang="0">
                        <a:pos x="299" y="152"/>
                      </a:cxn>
                      <a:cxn ang="0">
                        <a:pos x="301" y="133"/>
                      </a:cxn>
                      <a:cxn ang="0">
                        <a:pos x="245" y="61"/>
                      </a:cxn>
                      <a:cxn ang="0">
                        <a:pos x="244" y="61"/>
                      </a:cxn>
                      <a:cxn ang="0">
                        <a:pos x="128" y="1"/>
                      </a:cxn>
                      <a:cxn ang="0">
                        <a:pos x="42" y="27"/>
                      </a:cxn>
                      <a:cxn ang="0">
                        <a:pos x="0" y="54"/>
                      </a:cxn>
                      <a:cxn ang="0">
                        <a:pos x="2" y="55"/>
                      </a:cxn>
                    </a:cxnLst>
                    <a:rect l="0" t="0" r="r" b="b"/>
                    <a:pathLst>
                      <a:path w="303" h="155">
                        <a:moveTo>
                          <a:pt x="2" y="55"/>
                        </a:moveTo>
                        <a:cubicBezTo>
                          <a:pt x="4" y="56"/>
                          <a:pt x="4" y="56"/>
                          <a:pt x="4" y="56"/>
                        </a:cubicBezTo>
                        <a:cubicBezTo>
                          <a:pt x="4" y="56"/>
                          <a:pt x="5" y="56"/>
                          <a:pt x="7" y="54"/>
                        </a:cubicBezTo>
                        <a:cubicBezTo>
                          <a:pt x="14" y="49"/>
                          <a:pt x="32" y="37"/>
                          <a:pt x="53" y="25"/>
                        </a:cubicBezTo>
                        <a:cubicBezTo>
                          <a:pt x="74" y="14"/>
                          <a:pt x="98" y="4"/>
                          <a:pt x="117" y="4"/>
                        </a:cubicBezTo>
                        <a:cubicBezTo>
                          <a:pt x="121" y="4"/>
                          <a:pt x="124" y="4"/>
                          <a:pt x="128" y="5"/>
                        </a:cubicBezTo>
                        <a:cubicBezTo>
                          <a:pt x="149" y="10"/>
                          <a:pt x="178" y="25"/>
                          <a:pt x="201" y="38"/>
                        </a:cubicBezTo>
                        <a:cubicBezTo>
                          <a:pt x="213" y="45"/>
                          <a:pt x="223" y="52"/>
                          <a:pt x="230" y="57"/>
                        </a:cubicBezTo>
                        <a:cubicBezTo>
                          <a:pt x="234" y="59"/>
                          <a:pt x="237" y="61"/>
                          <a:pt x="239" y="62"/>
                        </a:cubicBezTo>
                        <a:cubicBezTo>
                          <a:pt x="241" y="64"/>
                          <a:pt x="242" y="64"/>
                          <a:pt x="242" y="64"/>
                        </a:cubicBezTo>
                        <a:cubicBezTo>
                          <a:pt x="243" y="63"/>
                          <a:pt x="243" y="63"/>
                          <a:pt x="243" y="63"/>
                        </a:cubicBezTo>
                        <a:cubicBezTo>
                          <a:pt x="242" y="64"/>
                          <a:pt x="242" y="64"/>
                          <a:pt x="242" y="64"/>
                        </a:cubicBezTo>
                        <a:cubicBezTo>
                          <a:pt x="242" y="64"/>
                          <a:pt x="243" y="65"/>
                          <a:pt x="244" y="66"/>
                        </a:cubicBezTo>
                        <a:cubicBezTo>
                          <a:pt x="249" y="71"/>
                          <a:pt x="261" y="84"/>
                          <a:pt x="272" y="97"/>
                        </a:cubicBezTo>
                        <a:cubicBezTo>
                          <a:pt x="278" y="104"/>
                          <a:pt x="284" y="111"/>
                          <a:pt x="288" y="118"/>
                        </a:cubicBezTo>
                        <a:cubicBezTo>
                          <a:pt x="293" y="124"/>
                          <a:pt x="296" y="130"/>
                          <a:pt x="298" y="135"/>
                        </a:cubicBezTo>
                        <a:cubicBezTo>
                          <a:pt x="298" y="138"/>
                          <a:pt x="299" y="140"/>
                          <a:pt x="299" y="142"/>
                        </a:cubicBezTo>
                        <a:cubicBezTo>
                          <a:pt x="299" y="146"/>
                          <a:pt x="298" y="148"/>
                          <a:pt x="297" y="149"/>
                        </a:cubicBezTo>
                        <a:cubicBezTo>
                          <a:pt x="295" y="150"/>
                          <a:pt x="293" y="151"/>
                          <a:pt x="290" y="151"/>
                        </a:cubicBezTo>
                        <a:cubicBezTo>
                          <a:pt x="284" y="151"/>
                          <a:pt x="275" y="148"/>
                          <a:pt x="265" y="141"/>
                        </a:cubicBezTo>
                        <a:cubicBezTo>
                          <a:pt x="264" y="143"/>
                          <a:pt x="264" y="143"/>
                          <a:pt x="264" y="143"/>
                        </a:cubicBezTo>
                        <a:cubicBezTo>
                          <a:pt x="265" y="142"/>
                          <a:pt x="265" y="142"/>
                          <a:pt x="265" y="142"/>
                        </a:cubicBezTo>
                        <a:cubicBezTo>
                          <a:pt x="213" y="91"/>
                          <a:pt x="213" y="91"/>
                          <a:pt x="213" y="91"/>
                        </a:cubicBezTo>
                        <a:cubicBezTo>
                          <a:pt x="213" y="90"/>
                          <a:pt x="213" y="90"/>
                          <a:pt x="213" y="90"/>
                        </a:cubicBezTo>
                        <a:cubicBezTo>
                          <a:pt x="213" y="90"/>
                          <a:pt x="197" y="79"/>
                          <a:pt x="179" y="68"/>
                        </a:cubicBezTo>
                        <a:cubicBezTo>
                          <a:pt x="170" y="62"/>
                          <a:pt x="160" y="56"/>
                          <a:pt x="151" y="52"/>
                        </a:cubicBezTo>
                        <a:cubicBezTo>
                          <a:pt x="147" y="50"/>
                          <a:pt x="143" y="48"/>
                          <a:pt x="139" y="46"/>
                        </a:cubicBezTo>
                        <a:cubicBezTo>
                          <a:pt x="136" y="45"/>
                          <a:pt x="132" y="44"/>
                          <a:pt x="130" y="44"/>
                        </a:cubicBezTo>
                        <a:cubicBezTo>
                          <a:pt x="129" y="44"/>
                          <a:pt x="129" y="44"/>
                          <a:pt x="129" y="44"/>
                        </a:cubicBezTo>
                        <a:cubicBezTo>
                          <a:pt x="129" y="44"/>
                          <a:pt x="129" y="44"/>
                          <a:pt x="129" y="44"/>
                        </a:cubicBezTo>
                        <a:cubicBezTo>
                          <a:pt x="129" y="44"/>
                          <a:pt x="116" y="47"/>
                          <a:pt x="102" y="50"/>
                        </a:cubicBezTo>
                        <a:cubicBezTo>
                          <a:pt x="95" y="52"/>
                          <a:pt x="88" y="53"/>
                          <a:pt x="82" y="55"/>
                        </a:cubicBezTo>
                        <a:cubicBezTo>
                          <a:pt x="76" y="56"/>
                          <a:pt x="71" y="58"/>
                          <a:pt x="68" y="58"/>
                        </a:cubicBezTo>
                        <a:cubicBezTo>
                          <a:pt x="67" y="59"/>
                          <a:pt x="66" y="59"/>
                          <a:pt x="65" y="60"/>
                        </a:cubicBezTo>
                        <a:cubicBezTo>
                          <a:pt x="61" y="62"/>
                          <a:pt x="54" y="67"/>
                          <a:pt x="47" y="71"/>
                        </a:cubicBezTo>
                        <a:cubicBezTo>
                          <a:pt x="39" y="75"/>
                          <a:pt x="31" y="79"/>
                          <a:pt x="24" y="79"/>
                        </a:cubicBezTo>
                        <a:cubicBezTo>
                          <a:pt x="19" y="79"/>
                          <a:pt x="15" y="77"/>
                          <a:pt x="12" y="74"/>
                        </a:cubicBezTo>
                        <a:cubicBezTo>
                          <a:pt x="8" y="70"/>
                          <a:pt x="6" y="64"/>
                          <a:pt x="4" y="55"/>
                        </a:cubicBezTo>
                        <a:cubicBezTo>
                          <a:pt x="2" y="55"/>
                          <a:pt x="2" y="55"/>
                          <a:pt x="2" y="55"/>
                        </a:cubicBezTo>
                        <a:cubicBezTo>
                          <a:pt x="4" y="56"/>
                          <a:pt x="4" y="56"/>
                          <a:pt x="4" y="56"/>
                        </a:cubicBezTo>
                        <a:cubicBezTo>
                          <a:pt x="2" y="55"/>
                          <a:pt x="2" y="55"/>
                          <a:pt x="2" y="55"/>
                        </a:cubicBezTo>
                        <a:cubicBezTo>
                          <a:pt x="0" y="55"/>
                          <a:pt x="0" y="55"/>
                          <a:pt x="0" y="55"/>
                        </a:cubicBezTo>
                        <a:cubicBezTo>
                          <a:pt x="2" y="65"/>
                          <a:pt x="5" y="72"/>
                          <a:pt x="9" y="76"/>
                        </a:cubicBezTo>
                        <a:cubicBezTo>
                          <a:pt x="13" y="81"/>
                          <a:pt x="18" y="83"/>
                          <a:pt x="24" y="83"/>
                        </a:cubicBezTo>
                        <a:cubicBezTo>
                          <a:pt x="33" y="83"/>
                          <a:pt x="43" y="78"/>
                          <a:pt x="52" y="73"/>
                        </a:cubicBezTo>
                        <a:cubicBezTo>
                          <a:pt x="56" y="70"/>
                          <a:pt x="60" y="68"/>
                          <a:pt x="63" y="66"/>
                        </a:cubicBezTo>
                        <a:cubicBezTo>
                          <a:pt x="65" y="65"/>
                          <a:pt x="66" y="64"/>
                          <a:pt x="67" y="63"/>
                        </a:cubicBezTo>
                        <a:cubicBezTo>
                          <a:pt x="68" y="63"/>
                          <a:pt x="69" y="62"/>
                          <a:pt x="70" y="62"/>
                        </a:cubicBezTo>
                        <a:cubicBezTo>
                          <a:pt x="72" y="61"/>
                          <a:pt x="77" y="60"/>
                          <a:pt x="83" y="59"/>
                        </a:cubicBezTo>
                        <a:cubicBezTo>
                          <a:pt x="92" y="57"/>
                          <a:pt x="104" y="54"/>
                          <a:pt x="113" y="52"/>
                        </a:cubicBezTo>
                        <a:cubicBezTo>
                          <a:pt x="123" y="49"/>
                          <a:pt x="130" y="48"/>
                          <a:pt x="130" y="48"/>
                        </a:cubicBezTo>
                        <a:cubicBezTo>
                          <a:pt x="130" y="46"/>
                          <a:pt x="130" y="46"/>
                          <a:pt x="130" y="46"/>
                        </a:cubicBezTo>
                        <a:cubicBezTo>
                          <a:pt x="129" y="48"/>
                          <a:pt x="129" y="48"/>
                          <a:pt x="129" y="48"/>
                        </a:cubicBezTo>
                        <a:cubicBezTo>
                          <a:pt x="132" y="48"/>
                          <a:pt x="134" y="49"/>
                          <a:pt x="138" y="50"/>
                        </a:cubicBezTo>
                        <a:cubicBezTo>
                          <a:pt x="150" y="55"/>
                          <a:pt x="168" y="66"/>
                          <a:pt x="183" y="75"/>
                        </a:cubicBezTo>
                        <a:cubicBezTo>
                          <a:pt x="191" y="80"/>
                          <a:pt x="198" y="85"/>
                          <a:pt x="203" y="88"/>
                        </a:cubicBezTo>
                        <a:cubicBezTo>
                          <a:pt x="205" y="90"/>
                          <a:pt x="207" y="91"/>
                          <a:pt x="208" y="92"/>
                        </a:cubicBezTo>
                        <a:cubicBezTo>
                          <a:pt x="210" y="93"/>
                          <a:pt x="210" y="94"/>
                          <a:pt x="210" y="94"/>
                        </a:cubicBezTo>
                        <a:cubicBezTo>
                          <a:pt x="212" y="92"/>
                          <a:pt x="212" y="92"/>
                          <a:pt x="212" y="92"/>
                        </a:cubicBezTo>
                        <a:cubicBezTo>
                          <a:pt x="210" y="94"/>
                          <a:pt x="210" y="94"/>
                          <a:pt x="210" y="94"/>
                        </a:cubicBezTo>
                        <a:cubicBezTo>
                          <a:pt x="262" y="144"/>
                          <a:pt x="262" y="144"/>
                          <a:pt x="262" y="144"/>
                        </a:cubicBezTo>
                        <a:cubicBezTo>
                          <a:pt x="263" y="145"/>
                          <a:pt x="263" y="145"/>
                          <a:pt x="263" y="145"/>
                        </a:cubicBezTo>
                        <a:cubicBezTo>
                          <a:pt x="273" y="152"/>
                          <a:pt x="282" y="155"/>
                          <a:pt x="290" y="155"/>
                        </a:cubicBezTo>
                        <a:cubicBezTo>
                          <a:pt x="294" y="155"/>
                          <a:pt x="297" y="154"/>
                          <a:pt x="299" y="152"/>
                        </a:cubicBezTo>
                        <a:cubicBezTo>
                          <a:pt x="302" y="150"/>
                          <a:pt x="303" y="146"/>
                          <a:pt x="303" y="142"/>
                        </a:cubicBezTo>
                        <a:cubicBezTo>
                          <a:pt x="303" y="140"/>
                          <a:pt x="302" y="137"/>
                          <a:pt x="301" y="133"/>
                        </a:cubicBezTo>
                        <a:cubicBezTo>
                          <a:pt x="299" y="128"/>
                          <a:pt x="295" y="120"/>
                          <a:pt x="289" y="113"/>
                        </a:cubicBezTo>
                        <a:cubicBezTo>
                          <a:pt x="272" y="89"/>
                          <a:pt x="245" y="61"/>
                          <a:pt x="245" y="61"/>
                        </a:cubicBezTo>
                        <a:cubicBezTo>
                          <a:pt x="244" y="61"/>
                          <a:pt x="244" y="61"/>
                          <a:pt x="244" y="61"/>
                        </a:cubicBezTo>
                        <a:cubicBezTo>
                          <a:pt x="244" y="61"/>
                          <a:pt x="244" y="61"/>
                          <a:pt x="244" y="61"/>
                        </a:cubicBezTo>
                        <a:cubicBezTo>
                          <a:pt x="244" y="61"/>
                          <a:pt x="226" y="49"/>
                          <a:pt x="203" y="35"/>
                        </a:cubicBezTo>
                        <a:cubicBezTo>
                          <a:pt x="180" y="21"/>
                          <a:pt x="151" y="6"/>
                          <a:pt x="128" y="1"/>
                        </a:cubicBezTo>
                        <a:cubicBezTo>
                          <a:pt x="125" y="0"/>
                          <a:pt x="121" y="0"/>
                          <a:pt x="117" y="0"/>
                        </a:cubicBezTo>
                        <a:cubicBezTo>
                          <a:pt x="94" y="0"/>
                          <a:pt x="65" y="13"/>
                          <a:pt x="42" y="27"/>
                        </a:cubicBezTo>
                        <a:cubicBezTo>
                          <a:pt x="19" y="40"/>
                          <a:pt x="1" y="53"/>
                          <a:pt x="1" y="53"/>
                        </a:cubicBezTo>
                        <a:cubicBezTo>
                          <a:pt x="0" y="54"/>
                          <a:pt x="0" y="54"/>
                          <a:pt x="0" y="54"/>
                        </a:cubicBezTo>
                        <a:cubicBezTo>
                          <a:pt x="0" y="55"/>
                          <a:pt x="0" y="55"/>
                          <a:pt x="0" y="55"/>
                        </a:cubicBezTo>
                        <a:lnTo>
                          <a:pt x="2" y="55"/>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1" name="Freeform 90"/>
                  <p:cNvSpPr>
                    <a:spLocks/>
                  </p:cNvSpPr>
                  <p:nvPr/>
                </p:nvSpPr>
                <p:spPr bwMode="gray">
                  <a:xfrm>
                    <a:off x="4704" y="2897"/>
                    <a:ext cx="161" cy="219"/>
                  </a:xfrm>
                  <a:custGeom>
                    <a:avLst/>
                    <a:gdLst/>
                    <a:ahLst/>
                    <a:cxnLst>
                      <a:cxn ang="0">
                        <a:pos x="285" y="264"/>
                      </a:cxn>
                      <a:cxn ang="0">
                        <a:pos x="187" y="85"/>
                      </a:cxn>
                      <a:cxn ang="0">
                        <a:pos x="234" y="128"/>
                      </a:cxn>
                      <a:cxn ang="0">
                        <a:pos x="249" y="106"/>
                      </a:cxn>
                      <a:cxn ang="0">
                        <a:pos x="199" y="40"/>
                      </a:cxn>
                      <a:cxn ang="0">
                        <a:pos x="246" y="98"/>
                      </a:cxn>
                      <a:cxn ang="0">
                        <a:pos x="289" y="65"/>
                      </a:cxn>
                      <a:cxn ang="0">
                        <a:pos x="324" y="136"/>
                      </a:cxn>
                      <a:cxn ang="0">
                        <a:pos x="367" y="197"/>
                      </a:cxn>
                      <a:cxn ang="0">
                        <a:pos x="306" y="26"/>
                      </a:cxn>
                      <a:cxn ang="0">
                        <a:pos x="102" y="37"/>
                      </a:cxn>
                      <a:cxn ang="0">
                        <a:pos x="67" y="99"/>
                      </a:cxn>
                      <a:cxn ang="0">
                        <a:pos x="96" y="244"/>
                      </a:cxn>
                      <a:cxn ang="0">
                        <a:pos x="66" y="350"/>
                      </a:cxn>
                      <a:cxn ang="0">
                        <a:pos x="0" y="445"/>
                      </a:cxn>
                      <a:cxn ang="0">
                        <a:pos x="90" y="515"/>
                      </a:cxn>
                      <a:cxn ang="0">
                        <a:pos x="230" y="539"/>
                      </a:cxn>
                      <a:cxn ang="0">
                        <a:pos x="304" y="407"/>
                      </a:cxn>
                      <a:cxn ang="0">
                        <a:pos x="373" y="330"/>
                      </a:cxn>
                      <a:cxn ang="0">
                        <a:pos x="365" y="236"/>
                      </a:cxn>
                    </a:cxnLst>
                    <a:rect l="0" t="0" r="r" b="b"/>
                    <a:pathLst>
                      <a:path w="397" h="539">
                        <a:moveTo>
                          <a:pt x="285" y="264"/>
                        </a:moveTo>
                        <a:cubicBezTo>
                          <a:pt x="270" y="141"/>
                          <a:pt x="187" y="85"/>
                          <a:pt x="187" y="85"/>
                        </a:cubicBezTo>
                        <a:cubicBezTo>
                          <a:pt x="212" y="104"/>
                          <a:pt x="225" y="124"/>
                          <a:pt x="234" y="128"/>
                        </a:cubicBezTo>
                        <a:cubicBezTo>
                          <a:pt x="248" y="134"/>
                          <a:pt x="253" y="119"/>
                          <a:pt x="249" y="106"/>
                        </a:cubicBezTo>
                        <a:cubicBezTo>
                          <a:pt x="239" y="80"/>
                          <a:pt x="199" y="40"/>
                          <a:pt x="199" y="40"/>
                        </a:cubicBezTo>
                        <a:cubicBezTo>
                          <a:pt x="211" y="52"/>
                          <a:pt x="246" y="98"/>
                          <a:pt x="246" y="98"/>
                        </a:cubicBezTo>
                        <a:cubicBezTo>
                          <a:pt x="278" y="121"/>
                          <a:pt x="289" y="65"/>
                          <a:pt x="289" y="65"/>
                        </a:cubicBezTo>
                        <a:cubicBezTo>
                          <a:pt x="286" y="140"/>
                          <a:pt x="324" y="136"/>
                          <a:pt x="324" y="136"/>
                        </a:cubicBezTo>
                        <a:cubicBezTo>
                          <a:pt x="331" y="259"/>
                          <a:pt x="367" y="197"/>
                          <a:pt x="367" y="197"/>
                        </a:cubicBezTo>
                        <a:cubicBezTo>
                          <a:pt x="397" y="79"/>
                          <a:pt x="306" y="26"/>
                          <a:pt x="306" y="26"/>
                        </a:cubicBezTo>
                        <a:cubicBezTo>
                          <a:pt x="259" y="0"/>
                          <a:pt x="122" y="24"/>
                          <a:pt x="102" y="37"/>
                        </a:cubicBezTo>
                        <a:cubicBezTo>
                          <a:pt x="82" y="51"/>
                          <a:pt x="67" y="99"/>
                          <a:pt x="67" y="99"/>
                        </a:cubicBezTo>
                        <a:cubicBezTo>
                          <a:pt x="96" y="244"/>
                          <a:pt x="96" y="244"/>
                          <a:pt x="96" y="244"/>
                        </a:cubicBezTo>
                        <a:cubicBezTo>
                          <a:pt x="105" y="306"/>
                          <a:pt x="81" y="335"/>
                          <a:pt x="66" y="350"/>
                        </a:cubicBezTo>
                        <a:cubicBezTo>
                          <a:pt x="47" y="369"/>
                          <a:pt x="0" y="445"/>
                          <a:pt x="0" y="445"/>
                        </a:cubicBezTo>
                        <a:cubicBezTo>
                          <a:pt x="29" y="458"/>
                          <a:pt x="90" y="515"/>
                          <a:pt x="90" y="515"/>
                        </a:cubicBezTo>
                        <a:cubicBezTo>
                          <a:pt x="131" y="500"/>
                          <a:pt x="230" y="539"/>
                          <a:pt x="230" y="539"/>
                        </a:cubicBezTo>
                        <a:cubicBezTo>
                          <a:pt x="304" y="407"/>
                          <a:pt x="304" y="407"/>
                          <a:pt x="304" y="407"/>
                        </a:cubicBezTo>
                        <a:cubicBezTo>
                          <a:pt x="353" y="418"/>
                          <a:pt x="373" y="330"/>
                          <a:pt x="373" y="330"/>
                        </a:cubicBezTo>
                        <a:cubicBezTo>
                          <a:pt x="373" y="330"/>
                          <a:pt x="391" y="288"/>
                          <a:pt x="365" y="236"/>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2" name="Freeform 91"/>
                  <p:cNvSpPr>
                    <a:spLocks/>
                  </p:cNvSpPr>
                  <p:nvPr/>
                </p:nvSpPr>
                <p:spPr bwMode="gray">
                  <a:xfrm>
                    <a:off x="4703" y="2902"/>
                    <a:ext cx="155" cy="215"/>
                  </a:xfrm>
                  <a:custGeom>
                    <a:avLst/>
                    <a:gdLst/>
                    <a:ahLst/>
                    <a:cxnLst>
                      <a:cxn ang="0">
                        <a:pos x="190" y="71"/>
                      </a:cxn>
                      <a:cxn ang="0">
                        <a:pos x="227" y="112"/>
                      </a:cxn>
                      <a:cxn ang="0">
                        <a:pos x="251" y="115"/>
                      </a:cxn>
                      <a:cxn ang="0">
                        <a:pos x="224" y="50"/>
                      </a:cxn>
                      <a:cxn ang="0">
                        <a:pos x="228" y="63"/>
                      </a:cxn>
                      <a:cxn ang="0">
                        <a:pos x="247" y="87"/>
                      </a:cxn>
                      <a:cxn ang="0">
                        <a:pos x="278" y="87"/>
                      </a:cxn>
                      <a:cxn ang="0">
                        <a:pos x="291" y="53"/>
                      </a:cxn>
                      <a:cxn ang="0">
                        <a:pos x="304" y="116"/>
                      </a:cxn>
                      <a:cxn ang="0">
                        <a:pos x="326" y="124"/>
                      </a:cxn>
                      <a:cxn ang="0">
                        <a:pos x="341" y="198"/>
                      </a:cxn>
                      <a:cxn ang="0">
                        <a:pos x="371" y="186"/>
                      </a:cxn>
                      <a:cxn ang="0">
                        <a:pos x="377" y="139"/>
                      </a:cxn>
                      <a:cxn ang="0">
                        <a:pos x="241" y="0"/>
                      </a:cxn>
                      <a:cxn ang="0">
                        <a:pos x="103" y="24"/>
                      </a:cxn>
                      <a:cxn ang="0">
                        <a:pos x="66" y="87"/>
                      </a:cxn>
                      <a:cxn ang="0">
                        <a:pos x="96" y="232"/>
                      </a:cxn>
                      <a:cxn ang="0">
                        <a:pos x="48" y="360"/>
                      </a:cxn>
                      <a:cxn ang="0">
                        <a:pos x="2" y="435"/>
                      </a:cxn>
                      <a:cxn ang="0">
                        <a:pos x="85" y="499"/>
                      </a:cxn>
                      <a:cxn ang="0">
                        <a:pos x="93" y="505"/>
                      </a:cxn>
                      <a:cxn ang="0">
                        <a:pos x="220" y="524"/>
                      </a:cxn>
                      <a:cxn ang="0">
                        <a:pos x="233" y="529"/>
                      </a:cxn>
                      <a:cxn ang="0">
                        <a:pos x="305" y="397"/>
                      </a:cxn>
                      <a:cxn ang="0">
                        <a:pos x="369" y="343"/>
                      </a:cxn>
                      <a:cxn ang="0">
                        <a:pos x="377" y="318"/>
                      </a:cxn>
                      <a:cxn ang="0">
                        <a:pos x="365" y="225"/>
                      </a:cxn>
                      <a:cxn ang="0">
                        <a:pos x="374" y="314"/>
                      </a:cxn>
                      <a:cxn ang="0">
                        <a:pos x="373" y="317"/>
                      </a:cxn>
                      <a:cxn ang="0">
                        <a:pos x="373" y="318"/>
                      </a:cxn>
                      <a:cxn ang="0">
                        <a:pos x="314" y="394"/>
                      </a:cxn>
                      <a:cxn ang="0">
                        <a:pos x="230" y="526"/>
                      </a:cxn>
                      <a:cxn ang="0">
                        <a:pos x="192" y="511"/>
                      </a:cxn>
                      <a:cxn ang="0">
                        <a:pos x="92" y="503"/>
                      </a:cxn>
                      <a:cxn ang="0">
                        <a:pos x="29" y="448"/>
                      </a:cxn>
                      <a:cxn ang="0">
                        <a:pos x="4" y="434"/>
                      </a:cxn>
                      <a:cxn ang="0">
                        <a:pos x="70" y="339"/>
                      </a:cxn>
                      <a:cxn ang="0">
                        <a:pos x="100" y="232"/>
                      </a:cxn>
                      <a:cxn ang="0">
                        <a:pos x="70" y="88"/>
                      </a:cxn>
                      <a:cxn ang="0">
                        <a:pos x="105" y="27"/>
                      </a:cxn>
                      <a:cxn ang="0">
                        <a:pos x="307" y="16"/>
                      </a:cxn>
                      <a:cxn ang="0">
                        <a:pos x="373" y="139"/>
                      </a:cxn>
                      <a:cxn ang="0">
                        <a:pos x="367" y="184"/>
                      </a:cxn>
                      <a:cxn ang="0">
                        <a:pos x="356" y="196"/>
                      </a:cxn>
                      <a:cxn ang="0">
                        <a:pos x="334" y="174"/>
                      </a:cxn>
                      <a:cxn ang="0">
                        <a:pos x="325" y="122"/>
                      </a:cxn>
                      <a:cxn ang="0">
                        <a:pos x="307" y="113"/>
                      </a:cxn>
                      <a:cxn ang="0">
                        <a:pos x="289" y="53"/>
                      </a:cxn>
                      <a:cxn ang="0">
                        <a:pos x="274" y="85"/>
                      </a:cxn>
                      <a:cxn ang="0">
                        <a:pos x="248" y="86"/>
                      </a:cxn>
                      <a:cxn ang="0">
                        <a:pos x="203" y="27"/>
                      </a:cxn>
                      <a:cxn ang="0">
                        <a:pos x="225" y="58"/>
                      </a:cxn>
                      <a:cxn ang="0">
                        <a:pos x="248" y="112"/>
                      </a:cxn>
                      <a:cxn ang="0">
                        <a:pos x="230" y="109"/>
                      </a:cxn>
                      <a:cxn ang="0">
                        <a:pos x="188" y="75"/>
                      </a:cxn>
                      <a:cxn ang="0">
                        <a:pos x="289" y="251"/>
                      </a:cxn>
                    </a:cxnLst>
                    <a:rect l="0" t="0" r="r" b="b"/>
                    <a:pathLst>
                      <a:path w="383" h="529">
                        <a:moveTo>
                          <a:pt x="289" y="251"/>
                        </a:moveTo>
                        <a:cubicBezTo>
                          <a:pt x="281" y="190"/>
                          <a:pt x="257" y="145"/>
                          <a:pt x="234" y="115"/>
                        </a:cubicBezTo>
                        <a:cubicBezTo>
                          <a:pt x="211" y="86"/>
                          <a:pt x="190" y="72"/>
                          <a:pt x="190" y="71"/>
                        </a:cubicBezTo>
                        <a:cubicBezTo>
                          <a:pt x="188" y="75"/>
                          <a:pt x="188" y="75"/>
                          <a:pt x="188" y="75"/>
                        </a:cubicBezTo>
                        <a:cubicBezTo>
                          <a:pt x="200" y="84"/>
                          <a:pt x="210" y="94"/>
                          <a:pt x="217" y="102"/>
                        </a:cubicBezTo>
                        <a:cubicBezTo>
                          <a:pt x="221" y="106"/>
                          <a:pt x="224" y="109"/>
                          <a:pt x="227" y="112"/>
                        </a:cubicBezTo>
                        <a:cubicBezTo>
                          <a:pt x="230" y="115"/>
                          <a:pt x="233" y="117"/>
                          <a:pt x="235" y="118"/>
                        </a:cubicBezTo>
                        <a:cubicBezTo>
                          <a:pt x="238" y="119"/>
                          <a:pt x="240" y="120"/>
                          <a:pt x="242" y="120"/>
                        </a:cubicBezTo>
                        <a:cubicBezTo>
                          <a:pt x="246" y="120"/>
                          <a:pt x="249" y="118"/>
                          <a:pt x="251" y="115"/>
                        </a:cubicBezTo>
                        <a:cubicBezTo>
                          <a:pt x="253" y="112"/>
                          <a:pt x="254" y="108"/>
                          <a:pt x="254" y="103"/>
                        </a:cubicBezTo>
                        <a:cubicBezTo>
                          <a:pt x="254" y="100"/>
                          <a:pt x="254" y="97"/>
                          <a:pt x="252" y="93"/>
                        </a:cubicBezTo>
                        <a:cubicBezTo>
                          <a:pt x="247" y="80"/>
                          <a:pt x="235" y="64"/>
                          <a:pt x="224" y="50"/>
                        </a:cubicBezTo>
                        <a:cubicBezTo>
                          <a:pt x="213" y="37"/>
                          <a:pt x="203" y="27"/>
                          <a:pt x="203" y="27"/>
                        </a:cubicBezTo>
                        <a:cubicBezTo>
                          <a:pt x="200" y="30"/>
                          <a:pt x="200" y="30"/>
                          <a:pt x="200" y="30"/>
                        </a:cubicBezTo>
                        <a:cubicBezTo>
                          <a:pt x="206" y="36"/>
                          <a:pt x="218" y="50"/>
                          <a:pt x="228" y="63"/>
                        </a:cubicBezTo>
                        <a:cubicBezTo>
                          <a:pt x="233" y="69"/>
                          <a:pt x="238" y="75"/>
                          <a:pt x="241" y="80"/>
                        </a:cubicBezTo>
                        <a:cubicBezTo>
                          <a:pt x="245" y="84"/>
                          <a:pt x="247" y="87"/>
                          <a:pt x="247" y="87"/>
                        </a:cubicBezTo>
                        <a:cubicBezTo>
                          <a:pt x="247" y="87"/>
                          <a:pt x="247" y="87"/>
                          <a:pt x="247" y="87"/>
                        </a:cubicBezTo>
                        <a:cubicBezTo>
                          <a:pt x="247" y="87"/>
                          <a:pt x="247" y="87"/>
                          <a:pt x="247" y="87"/>
                        </a:cubicBezTo>
                        <a:cubicBezTo>
                          <a:pt x="253" y="92"/>
                          <a:pt x="258" y="93"/>
                          <a:pt x="263" y="93"/>
                        </a:cubicBezTo>
                        <a:cubicBezTo>
                          <a:pt x="269" y="93"/>
                          <a:pt x="274" y="91"/>
                          <a:pt x="278" y="87"/>
                        </a:cubicBezTo>
                        <a:cubicBezTo>
                          <a:pt x="283" y="81"/>
                          <a:pt x="287" y="73"/>
                          <a:pt x="289" y="66"/>
                        </a:cubicBezTo>
                        <a:cubicBezTo>
                          <a:pt x="292" y="59"/>
                          <a:pt x="293" y="53"/>
                          <a:pt x="293" y="53"/>
                        </a:cubicBezTo>
                        <a:cubicBezTo>
                          <a:pt x="291" y="53"/>
                          <a:pt x="291" y="53"/>
                          <a:pt x="291" y="53"/>
                        </a:cubicBezTo>
                        <a:cubicBezTo>
                          <a:pt x="289" y="53"/>
                          <a:pt x="289" y="53"/>
                          <a:pt x="289" y="53"/>
                        </a:cubicBezTo>
                        <a:cubicBezTo>
                          <a:pt x="289" y="55"/>
                          <a:pt x="289" y="58"/>
                          <a:pt x="289" y="60"/>
                        </a:cubicBezTo>
                        <a:cubicBezTo>
                          <a:pt x="289" y="91"/>
                          <a:pt x="296" y="107"/>
                          <a:pt x="304" y="116"/>
                        </a:cubicBezTo>
                        <a:cubicBezTo>
                          <a:pt x="312" y="125"/>
                          <a:pt x="321" y="126"/>
                          <a:pt x="324" y="126"/>
                        </a:cubicBezTo>
                        <a:cubicBezTo>
                          <a:pt x="325" y="126"/>
                          <a:pt x="326" y="126"/>
                          <a:pt x="326" y="126"/>
                        </a:cubicBezTo>
                        <a:cubicBezTo>
                          <a:pt x="326" y="124"/>
                          <a:pt x="326" y="124"/>
                          <a:pt x="326" y="124"/>
                        </a:cubicBezTo>
                        <a:cubicBezTo>
                          <a:pt x="324" y="124"/>
                          <a:pt x="324" y="124"/>
                          <a:pt x="324" y="124"/>
                        </a:cubicBezTo>
                        <a:cubicBezTo>
                          <a:pt x="325" y="155"/>
                          <a:pt x="329" y="174"/>
                          <a:pt x="334" y="186"/>
                        </a:cubicBezTo>
                        <a:cubicBezTo>
                          <a:pt x="336" y="192"/>
                          <a:pt x="338" y="196"/>
                          <a:pt x="341" y="198"/>
                        </a:cubicBezTo>
                        <a:cubicBezTo>
                          <a:pt x="344" y="201"/>
                          <a:pt x="347" y="202"/>
                          <a:pt x="350" y="202"/>
                        </a:cubicBezTo>
                        <a:cubicBezTo>
                          <a:pt x="353" y="202"/>
                          <a:pt x="356" y="201"/>
                          <a:pt x="358" y="199"/>
                        </a:cubicBezTo>
                        <a:cubicBezTo>
                          <a:pt x="365" y="195"/>
                          <a:pt x="371" y="186"/>
                          <a:pt x="371" y="186"/>
                        </a:cubicBezTo>
                        <a:cubicBezTo>
                          <a:pt x="371" y="185"/>
                          <a:pt x="371" y="185"/>
                          <a:pt x="371" y="185"/>
                        </a:cubicBezTo>
                        <a:cubicBezTo>
                          <a:pt x="371" y="185"/>
                          <a:pt x="371" y="185"/>
                          <a:pt x="371" y="185"/>
                        </a:cubicBezTo>
                        <a:cubicBezTo>
                          <a:pt x="375" y="168"/>
                          <a:pt x="377" y="153"/>
                          <a:pt x="377" y="139"/>
                        </a:cubicBezTo>
                        <a:cubicBezTo>
                          <a:pt x="377" y="95"/>
                          <a:pt x="360" y="64"/>
                          <a:pt x="343" y="43"/>
                        </a:cubicBezTo>
                        <a:cubicBezTo>
                          <a:pt x="326" y="22"/>
                          <a:pt x="309" y="12"/>
                          <a:pt x="309" y="12"/>
                        </a:cubicBezTo>
                        <a:cubicBezTo>
                          <a:pt x="293" y="3"/>
                          <a:pt x="268" y="0"/>
                          <a:pt x="241" y="0"/>
                        </a:cubicBezTo>
                        <a:cubicBezTo>
                          <a:pt x="213" y="0"/>
                          <a:pt x="182" y="4"/>
                          <a:pt x="156" y="8"/>
                        </a:cubicBezTo>
                        <a:cubicBezTo>
                          <a:pt x="143" y="11"/>
                          <a:pt x="132" y="13"/>
                          <a:pt x="123" y="16"/>
                        </a:cubicBezTo>
                        <a:cubicBezTo>
                          <a:pt x="114" y="19"/>
                          <a:pt x="107" y="21"/>
                          <a:pt x="103" y="24"/>
                        </a:cubicBezTo>
                        <a:cubicBezTo>
                          <a:pt x="93" y="31"/>
                          <a:pt x="84" y="47"/>
                          <a:pt x="77" y="61"/>
                        </a:cubicBezTo>
                        <a:cubicBezTo>
                          <a:pt x="71" y="74"/>
                          <a:pt x="67" y="87"/>
                          <a:pt x="67" y="87"/>
                        </a:cubicBezTo>
                        <a:cubicBezTo>
                          <a:pt x="66" y="87"/>
                          <a:pt x="66" y="87"/>
                          <a:pt x="66" y="87"/>
                        </a:cubicBezTo>
                        <a:cubicBezTo>
                          <a:pt x="96" y="233"/>
                          <a:pt x="96" y="233"/>
                          <a:pt x="96" y="233"/>
                        </a:cubicBezTo>
                        <a:cubicBezTo>
                          <a:pt x="98" y="232"/>
                          <a:pt x="98" y="232"/>
                          <a:pt x="98" y="232"/>
                        </a:cubicBezTo>
                        <a:cubicBezTo>
                          <a:pt x="96" y="232"/>
                          <a:pt x="96" y="232"/>
                          <a:pt x="96" y="232"/>
                        </a:cubicBezTo>
                        <a:cubicBezTo>
                          <a:pt x="97" y="242"/>
                          <a:pt x="98" y="251"/>
                          <a:pt x="98" y="259"/>
                        </a:cubicBezTo>
                        <a:cubicBezTo>
                          <a:pt x="98" y="302"/>
                          <a:pt x="79" y="324"/>
                          <a:pt x="67" y="336"/>
                        </a:cubicBezTo>
                        <a:cubicBezTo>
                          <a:pt x="62" y="341"/>
                          <a:pt x="55" y="350"/>
                          <a:pt x="48" y="360"/>
                        </a:cubicBezTo>
                        <a:cubicBezTo>
                          <a:pt x="27" y="389"/>
                          <a:pt x="1" y="432"/>
                          <a:pt x="1" y="432"/>
                        </a:cubicBezTo>
                        <a:cubicBezTo>
                          <a:pt x="0" y="434"/>
                          <a:pt x="0" y="434"/>
                          <a:pt x="0" y="434"/>
                        </a:cubicBezTo>
                        <a:cubicBezTo>
                          <a:pt x="2" y="435"/>
                          <a:pt x="2" y="435"/>
                          <a:pt x="2" y="435"/>
                        </a:cubicBezTo>
                        <a:cubicBezTo>
                          <a:pt x="8" y="438"/>
                          <a:pt x="17" y="444"/>
                          <a:pt x="27" y="451"/>
                        </a:cubicBezTo>
                        <a:cubicBezTo>
                          <a:pt x="42" y="462"/>
                          <a:pt x="57" y="475"/>
                          <a:pt x="70" y="486"/>
                        </a:cubicBezTo>
                        <a:cubicBezTo>
                          <a:pt x="76" y="491"/>
                          <a:pt x="81" y="496"/>
                          <a:pt x="85" y="499"/>
                        </a:cubicBezTo>
                        <a:cubicBezTo>
                          <a:pt x="89" y="503"/>
                          <a:pt x="91" y="505"/>
                          <a:pt x="91" y="505"/>
                        </a:cubicBezTo>
                        <a:cubicBezTo>
                          <a:pt x="92" y="506"/>
                          <a:pt x="92" y="506"/>
                          <a:pt x="92" y="506"/>
                        </a:cubicBezTo>
                        <a:cubicBezTo>
                          <a:pt x="93" y="505"/>
                          <a:pt x="93" y="505"/>
                          <a:pt x="93" y="505"/>
                        </a:cubicBezTo>
                        <a:cubicBezTo>
                          <a:pt x="99" y="503"/>
                          <a:pt x="107" y="502"/>
                          <a:pt x="117" y="502"/>
                        </a:cubicBezTo>
                        <a:cubicBezTo>
                          <a:pt x="139" y="502"/>
                          <a:pt x="168" y="508"/>
                          <a:pt x="191" y="515"/>
                        </a:cubicBezTo>
                        <a:cubicBezTo>
                          <a:pt x="202" y="518"/>
                          <a:pt x="212" y="522"/>
                          <a:pt x="220" y="524"/>
                        </a:cubicBezTo>
                        <a:cubicBezTo>
                          <a:pt x="223" y="525"/>
                          <a:pt x="226" y="527"/>
                          <a:pt x="228" y="527"/>
                        </a:cubicBezTo>
                        <a:cubicBezTo>
                          <a:pt x="230" y="528"/>
                          <a:pt x="231" y="528"/>
                          <a:pt x="231" y="528"/>
                        </a:cubicBezTo>
                        <a:cubicBezTo>
                          <a:pt x="233" y="529"/>
                          <a:pt x="233" y="529"/>
                          <a:pt x="233" y="529"/>
                        </a:cubicBezTo>
                        <a:cubicBezTo>
                          <a:pt x="307" y="396"/>
                          <a:pt x="307" y="396"/>
                          <a:pt x="307" y="396"/>
                        </a:cubicBezTo>
                        <a:cubicBezTo>
                          <a:pt x="306" y="395"/>
                          <a:pt x="306" y="395"/>
                          <a:pt x="306" y="395"/>
                        </a:cubicBezTo>
                        <a:cubicBezTo>
                          <a:pt x="305" y="397"/>
                          <a:pt x="305" y="397"/>
                          <a:pt x="305" y="397"/>
                        </a:cubicBezTo>
                        <a:cubicBezTo>
                          <a:pt x="308" y="397"/>
                          <a:pt x="311" y="398"/>
                          <a:pt x="314" y="398"/>
                        </a:cubicBezTo>
                        <a:cubicBezTo>
                          <a:pt x="325" y="398"/>
                          <a:pt x="335" y="393"/>
                          <a:pt x="343" y="385"/>
                        </a:cubicBezTo>
                        <a:cubicBezTo>
                          <a:pt x="355" y="374"/>
                          <a:pt x="363" y="357"/>
                          <a:pt x="369" y="343"/>
                        </a:cubicBezTo>
                        <a:cubicBezTo>
                          <a:pt x="374" y="329"/>
                          <a:pt x="377" y="318"/>
                          <a:pt x="377" y="318"/>
                        </a:cubicBezTo>
                        <a:cubicBezTo>
                          <a:pt x="375" y="318"/>
                          <a:pt x="375" y="318"/>
                          <a:pt x="375" y="318"/>
                        </a:cubicBezTo>
                        <a:cubicBezTo>
                          <a:pt x="377" y="318"/>
                          <a:pt x="377" y="318"/>
                          <a:pt x="377" y="318"/>
                        </a:cubicBezTo>
                        <a:cubicBezTo>
                          <a:pt x="377" y="318"/>
                          <a:pt x="383" y="304"/>
                          <a:pt x="383" y="281"/>
                        </a:cubicBezTo>
                        <a:cubicBezTo>
                          <a:pt x="383" y="265"/>
                          <a:pt x="380" y="245"/>
                          <a:pt x="369" y="223"/>
                        </a:cubicBezTo>
                        <a:cubicBezTo>
                          <a:pt x="365" y="225"/>
                          <a:pt x="365" y="225"/>
                          <a:pt x="365" y="225"/>
                        </a:cubicBezTo>
                        <a:cubicBezTo>
                          <a:pt x="376" y="246"/>
                          <a:pt x="379" y="266"/>
                          <a:pt x="379" y="281"/>
                        </a:cubicBezTo>
                        <a:cubicBezTo>
                          <a:pt x="379" y="292"/>
                          <a:pt x="377" y="301"/>
                          <a:pt x="376" y="307"/>
                        </a:cubicBezTo>
                        <a:cubicBezTo>
                          <a:pt x="375" y="310"/>
                          <a:pt x="375" y="313"/>
                          <a:pt x="374" y="314"/>
                        </a:cubicBezTo>
                        <a:cubicBezTo>
                          <a:pt x="374" y="315"/>
                          <a:pt x="373" y="316"/>
                          <a:pt x="373" y="316"/>
                        </a:cubicBezTo>
                        <a:cubicBezTo>
                          <a:pt x="373" y="317"/>
                          <a:pt x="373" y="317"/>
                          <a:pt x="373" y="317"/>
                        </a:cubicBezTo>
                        <a:cubicBezTo>
                          <a:pt x="373" y="317"/>
                          <a:pt x="373" y="317"/>
                          <a:pt x="373" y="317"/>
                        </a:cubicBezTo>
                        <a:cubicBezTo>
                          <a:pt x="373" y="317"/>
                          <a:pt x="373" y="317"/>
                          <a:pt x="373" y="317"/>
                        </a:cubicBezTo>
                        <a:cubicBezTo>
                          <a:pt x="373" y="317"/>
                          <a:pt x="373" y="317"/>
                          <a:pt x="373" y="317"/>
                        </a:cubicBezTo>
                        <a:cubicBezTo>
                          <a:pt x="373" y="317"/>
                          <a:pt x="373" y="317"/>
                          <a:pt x="373" y="318"/>
                        </a:cubicBezTo>
                        <a:cubicBezTo>
                          <a:pt x="372" y="322"/>
                          <a:pt x="367" y="341"/>
                          <a:pt x="357" y="359"/>
                        </a:cubicBezTo>
                        <a:cubicBezTo>
                          <a:pt x="352" y="368"/>
                          <a:pt x="346" y="377"/>
                          <a:pt x="339" y="383"/>
                        </a:cubicBezTo>
                        <a:cubicBezTo>
                          <a:pt x="332" y="390"/>
                          <a:pt x="323" y="394"/>
                          <a:pt x="314" y="394"/>
                        </a:cubicBezTo>
                        <a:cubicBezTo>
                          <a:pt x="311" y="394"/>
                          <a:pt x="309" y="393"/>
                          <a:pt x="306" y="393"/>
                        </a:cubicBezTo>
                        <a:cubicBezTo>
                          <a:pt x="305" y="393"/>
                          <a:pt x="305" y="393"/>
                          <a:pt x="305" y="393"/>
                        </a:cubicBezTo>
                        <a:cubicBezTo>
                          <a:pt x="230" y="526"/>
                          <a:pt x="230" y="526"/>
                          <a:pt x="230" y="526"/>
                        </a:cubicBezTo>
                        <a:cubicBezTo>
                          <a:pt x="232" y="527"/>
                          <a:pt x="232" y="527"/>
                          <a:pt x="232" y="527"/>
                        </a:cubicBezTo>
                        <a:cubicBezTo>
                          <a:pt x="232" y="525"/>
                          <a:pt x="232" y="525"/>
                          <a:pt x="232" y="525"/>
                        </a:cubicBezTo>
                        <a:cubicBezTo>
                          <a:pt x="232" y="525"/>
                          <a:pt x="215" y="518"/>
                          <a:pt x="192" y="511"/>
                        </a:cubicBezTo>
                        <a:cubicBezTo>
                          <a:pt x="169" y="505"/>
                          <a:pt x="140" y="498"/>
                          <a:pt x="117" y="498"/>
                        </a:cubicBezTo>
                        <a:cubicBezTo>
                          <a:pt x="107" y="498"/>
                          <a:pt x="98" y="499"/>
                          <a:pt x="91" y="502"/>
                        </a:cubicBezTo>
                        <a:cubicBezTo>
                          <a:pt x="92" y="503"/>
                          <a:pt x="92" y="503"/>
                          <a:pt x="92" y="503"/>
                        </a:cubicBezTo>
                        <a:cubicBezTo>
                          <a:pt x="93" y="502"/>
                          <a:pt x="93" y="502"/>
                          <a:pt x="93" y="502"/>
                        </a:cubicBezTo>
                        <a:cubicBezTo>
                          <a:pt x="93" y="502"/>
                          <a:pt x="78" y="488"/>
                          <a:pt x="59" y="471"/>
                        </a:cubicBezTo>
                        <a:cubicBezTo>
                          <a:pt x="50" y="463"/>
                          <a:pt x="39" y="455"/>
                          <a:pt x="29" y="448"/>
                        </a:cubicBezTo>
                        <a:cubicBezTo>
                          <a:pt x="20" y="441"/>
                          <a:pt x="11" y="435"/>
                          <a:pt x="3" y="431"/>
                        </a:cubicBezTo>
                        <a:cubicBezTo>
                          <a:pt x="2" y="433"/>
                          <a:pt x="2" y="433"/>
                          <a:pt x="2" y="433"/>
                        </a:cubicBezTo>
                        <a:cubicBezTo>
                          <a:pt x="4" y="434"/>
                          <a:pt x="4" y="434"/>
                          <a:pt x="4" y="434"/>
                        </a:cubicBezTo>
                        <a:cubicBezTo>
                          <a:pt x="4" y="434"/>
                          <a:pt x="5" y="433"/>
                          <a:pt x="6" y="431"/>
                        </a:cubicBezTo>
                        <a:cubicBezTo>
                          <a:pt x="11" y="424"/>
                          <a:pt x="23" y="405"/>
                          <a:pt x="35" y="386"/>
                        </a:cubicBezTo>
                        <a:cubicBezTo>
                          <a:pt x="48" y="367"/>
                          <a:pt x="62" y="347"/>
                          <a:pt x="70" y="339"/>
                        </a:cubicBezTo>
                        <a:cubicBezTo>
                          <a:pt x="82" y="326"/>
                          <a:pt x="102" y="303"/>
                          <a:pt x="102" y="259"/>
                        </a:cubicBezTo>
                        <a:cubicBezTo>
                          <a:pt x="102" y="251"/>
                          <a:pt x="101" y="242"/>
                          <a:pt x="100" y="232"/>
                        </a:cubicBezTo>
                        <a:cubicBezTo>
                          <a:pt x="100" y="232"/>
                          <a:pt x="100" y="232"/>
                          <a:pt x="100" y="232"/>
                        </a:cubicBezTo>
                        <a:cubicBezTo>
                          <a:pt x="70" y="87"/>
                          <a:pt x="70" y="87"/>
                          <a:pt x="70" y="87"/>
                        </a:cubicBezTo>
                        <a:cubicBezTo>
                          <a:pt x="69" y="87"/>
                          <a:pt x="69" y="87"/>
                          <a:pt x="69" y="87"/>
                        </a:cubicBezTo>
                        <a:cubicBezTo>
                          <a:pt x="70" y="88"/>
                          <a:pt x="70" y="88"/>
                          <a:pt x="70" y="88"/>
                        </a:cubicBezTo>
                        <a:cubicBezTo>
                          <a:pt x="70" y="88"/>
                          <a:pt x="71" y="87"/>
                          <a:pt x="71" y="86"/>
                        </a:cubicBezTo>
                        <a:cubicBezTo>
                          <a:pt x="73" y="81"/>
                          <a:pt x="77" y="69"/>
                          <a:pt x="83" y="57"/>
                        </a:cubicBezTo>
                        <a:cubicBezTo>
                          <a:pt x="89" y="45"/>
                          <a:pt x="97" y="33"/>
                          <a:pt x="105" y="27"/>
                        </a:cubicBezTo>
                        <a:cubicBezTo>
                          <a:pt x="108" y="25"/>
                          <a:pt x="115" y="22"/>
                          <a:pt x="124" y="20"/>
                        </a:cubicBezTo>
                        <a:cubicBezTo>
                          <a:pt x="151" y="12"/>
                          <a:pt x="199" y="4"/>
                          <a:pt x="241" y="4"/>
                        </a:cubicBezTo>
                        <a:cubicBezTo>
                          <a:pt x="268" y="4"/>
                          <a:pt x="292" y="8"/>
                          <a:pt x="307" y="16"/>
                        </a:cubicBezTo>
                        <a:cubicBezTo>
                          <a:pt x="307" y="16"/>
                          <a:pt x="307" y="16"/>
                          <a:pt x="307" y="16"/>
                        </a:cubicBezTo>
                        <a:cubicBezTo>
                          <a:pt x="309" y="17"/>
                          <a:pt x="325" y="27"/>
                          <a:pt x="341" y="47"/>
                        </a:cubicBezTo>
                        <a:cubicBezTo>
                          <a:pt x="357" y="68"/>
                          <a:pt x="373" y="98"/>
                          <a:pt x="373" y="139"/>
                        </a:cubicBezTo>
                        <a:cubicBezTo>
                          <a:pt x="373" y="152"/>
                          <a:pt x="371" y="168"/>
                          <a:pt x="367" y="184"/>
                        </a:cubicBezTo>
                        <a:cubicBezTo>
                          <a:pt x="369" y="185"/>
                          <a:pt x="369" y="185"/>
                          <a:pt x="369" y="185"/>
                        </a:cubicBezTo>
                        <a:cubicBezTo>
                          <a:pt x="367" y="184"/>
                          <a:pt x="367" y="184"/>
                          <a:pt x="367" y="184"/>
                        </a:cubicBezTo>
                        <a:cubicBezTo>
                          <a:pt x="367" y="184"/>
                          <a:pt x="367" y="184"/>
                          <a:pt x="367" y="184"/>
                        </a:cubicBezTo>
                        <a:cubicBezTo>
                          <a:pt x="367" y="185"/>
                          <a:pt x="364" y="188"/>
                          <a:pt x="361" y="192"/>
                        </a:cubicBezTo>
                        <a:cubicBezTo>
                          <a:pt x="359" y="194"/>
                          <a:pt x="358" y="195"/>
                          <a:pt x="356" y="196"/>
                        </a:cubicBezTo>
                        <a:cubicBezTo>
                          <a:pt x="354" y="198"/>
                          <a:pt x="352" y="198"/>
                          <a:pt x="350" y="198"/>
                        </a:cubicBezTo>
                        <a:cubicBezTo>
                          <a:pt x="348" y="198"/>
                          <a:pt x="346" y="198"/>
                          <a:pt x="344" y="195"/>
                        </a:cubicBezTo>
                        <a:cubicBezTo>
                          <a:pt x="341" y="192"/>
                          <a:pt x="337" y="186"/>
                          <a:pt x="334" y="174"/>
                        </a:cubicBezTo>
                        <a:cubicBezTo>
                          <a:pt x="331" y="163"/>
                          <a:pt x="329" y="147"/>
                          <a:pt x="328" y="124"/>
                        </a:cubicBezTo>
                        <a:cubicBezTo>
                          <a:pt x="327" y="122"/>
                          <a:pt x="327" y="122"/>
                          <a:pt x="327" y="122"/>
                        </a:cubicBezTo>
                        <a:cubicBezTo>
                          <a:pt x="325" y="122"/>
                          <a:pt x="325" y="122"/>
                          <a:pt x="325" y="122"/>
                        </a:cubicBezTo>
                        <a:cubicBezTo>
                          <a:pt x="325" y="122"/>
                          <a:pt x="325" y="122"/>
                          <a:pt x="325" y="122"/>
                        </a:cubicBezTo>
                        <a:cubicBezTo>
                          <a:pt x="325" y="122"/>
                          <a:pt x="325" y="122"/>
                          <a:pt x="324" y="122"/>
                        </a:cubicBezTo>
                        <a:cubicBezTo>
                          <a:pt x="322" y="122"/>
                          <a:pt x="314" y="121"/>
                          <a:pt x="307" y="113"/>
                        </a:cubicBezTo>
                        <a:cubicBezTo>
                          <a:pt x="300" y="105"/>
                          <a:pt x="293" y="90"/>
                          <a:pt x="293" y="60"/>
                        </a:cubicBezTo>
                        <a:cubicBezTo>
                          <a:pt x="293" y="58"/>
                          <a:pt x="293" y="55"/>
                          <a:pt x="293" y="53"/>
                        </a:cubicBezTo>
                        <a:cubicBezTo>
                          <a:pt x="289" y="53"/>
                          <a:pt x="289" y="53"/>
                          <a:pt x="289" y="53"/>
                        </a:cubicBezTo>
                        <a:cubicBezTo>
                          <a:pt x="289" y="53"/>
                          <a:pt x="289" y="53"/>
                          <a:pt x="289" y="53"/>
                        </a:cubicBezTo>
                        <a:cubicBezTo>
                          <a:pt x="289" y="55"/>
                          <a:pt x="286" y="64"/>
                          <a:pt x="282" y="73"/>
                        </a:cubicBezTo>
                        <a:cubicBezTo>
                          <a:pt x="280" y="77"/>
                          <a:pt x="277" y="82"/>
                          <a:pt x="274" y="85"/>
                        </a:cubicBezTo>
                        <a:cubicBezTo>
                          <a:pt x="271" y="88"/>
                          <a:pt x="267" y="89"/>
                          <a:pt x="263" y="89"/>
                        </a:cubicBezTo>
                        <a:cubicBezTo>
                          <a:pt x="259" y="89"/>
                          <a:pt x="255" y="88"/>
                          <a:pt x="250" y="84"/>
                        </a:cubicBezTo>
                        <a:cubicBezTo>
                          <a:pt x="248" y="86"/>
                          <a:pt x="248" y="86"/>
                          <a:pt x="248" y="86"/>
                        </a:cubicBezTo>
                        <a:cubicBezTo>
                          <a:pt x="250" y="84"/>
                          <a:pt x="250" y="84"/>
                          <a:pt x="250" y="84"/>
                        </a:cubicBezTo>
                        <a:cubicBezTo>
                          <a:pt x="250" y="84"/>
                          <a:pt x="241" y="73"/>
                          <a:pt x="231" y="60"/>
                        </a:cubicBezTo>
                        <a:cubicBezTo>
                          <a:pt x="221" y="47"/>
                          <a:pt x="209" y="33"/>
                          <a:pt x="203" y="27"/>
                        </a:cubicBezTo>
                        <a:cubicBezTo>
                          <a:pt x="200" y="30"/>
                          <a:pt x="200" y="30"/>
                          <a:pt x="200" y="30"/>
                        </a:cubicBezTo>
                        <a:cubicBezTo>
                          <a:pt x="200" y="30"/>
                          <a:pt x="201" y="30"/>
                          <a:pt x="202" y="31"/>
                        </a:cubicBezTo>
                        <a:cubicBezTo>
                          <a:pt x="206" y="35"/>
                          <a:pt x="215" y="46"/>
                          <a:pt x="225" y="58"/>
                        </a:cubicBezTo>
                        <a:cubicBezTo>
                          <a:pt x="235" y="70"/>
                          <a:pt x="245" y="84"/>
                          <a:pt x="249" y="95"/>
                        </a:cubicBezTo>
                        <a:cubicBezTo>
                          <a:pt x="250" y="98"/>
                          <a:pt x="250" y="101"/>
                          <a:pt x="250" y="103"/>
                        </a:cubicBezTo>
                        <a:cubicBezTo>
                          <a:pt x="250" y="107"/>
                          <a:pt x="249" y="110"/>
                          <a:pt x="248" y="112"/>
                        </a:cubicBezTo>
                        <a:cubicBezTo>
                          <a:pt x="246" y="115"/>
                          <a:pt x="244" y="116"/>
                          <a:pt x="242" y="116"/>
                        </a:cubicBezTo>
                        <a:cubicBezTo>
                          <a:pt x="240" y="116"/>
                          <a:pt x="239" y="115"/>
                          <a:pt x="237" y="115"/>
                        </a:cubicBezTo>
                        <a:cubicBezTo>
                          <a:pt x="235" y="114"/>
                          <a:pt x="232" y="112"/>
                          <a:pt x="230" y="109"/>
                        </a:cubicBezTo>
                        <a:cubicBezTo>
                          <a:pt x="221" y="101"/>
                          <a:pt x="209" y="86"/>
                          <a:pt x="190" y="72"/>
                        </a:cubicBezTo>
                        <a:cubicBezTo>
                          <a:pt x="189" y="73"/>
                          <a:pt x="189" y="73"/>
                          <a:pt x="189" y="73"/>
                        </a:cubicBezTo>
                        <a:cubicBezTo>
                          <a:pt x="188" y="75"/>
                          <a:pt x="188" y="75"/>
                          <a:pt x="188" y="75"/>
                        </a:cubicBezTo>
                        <a:cubicBezTo>
                          <a:pt x="188" y="75"/>
                          <a:pt x="188" y="75"/>
                          <a:pt x="188" y="75"/>
                        </a:cubicBezTo>
                        <a:cubicBezTo>
                          <a:pt x="193" y="78"/>
                          <a:pt x="270" y="134"/>
                          <a:pt x="285" y="252"/>
                        </a:cubicBezTo>
                        <a:cubicBezTo>
                          <a:pt x="289" y="251"/>
                          <a:pt x="289" y="251"/>
                          <a:pt x="289" y="251"/>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3" name="Freeform 92"/>
                  <p:cNvSpPr>
                    <a:spLocks/>
                  </p:cNvSpPr>
                  <p:nvPr/>
                </p:nvSpPr>
                <p:spPr bwMode="gray">
                  <a:xfrm>
                    <a:off x="4684" y="3103"/>
                    <a:ext cx="119" cy="132"/>
                  </a:xfrm>
                  <a:custGeom>
                    <a:avLst/>
                    <a:gdLst/>
                    <a:ahLst/>
                    <a:cxnLst>
                      <a:cxn ang="0">
                        <a:pos x="144" y="0"/>
                      </a:cxn>
                      <a:cxn ang="0">
                        <a:pos x="283" y="23"/>
                      </a:cxn>
                      <a:cxn ang="0">
                        <a:pos x="282" y="49"/>
                      </a:cxn>
                      <a:cxn ang="0">
                        <a:pos x="231" y="154"/>
                      </a:cxn>
                      <a:cxn ang="0">
                        <a:pos x="171" y="323"/>
                      </a:cxn>
                      <a:cxn ang="0">
                        <a:pos x="17" y="299"/>
                      </a:cxn>
                      <a:cxn ang="0">
                        <a:pos x="0" y="258"/>
                      </a:cxn>
                      <a:cxn ang="0">
                        <a:pos x="144" y="0"/>
                      </a:cxn>
                    </a:cxnLst>
                    <a:rect l="0" t="0" r="r" b="b"/>
                    <a:pathLst>
                      <a:path w="294" h="323">
                        <a:moveTo>
                          <a:pt x="144" y="0"/>
                        </a:moveTo>
                        <a:cubicBezTo>
                          <a:pt x="144" y="0"/>
                          <a:pt x="271" y="3"/>
                          <a:pt x="283" y="23"/>
                        </a:cubicBezTo>
                        <a:cubicBezTo>
                          <a:pt x="283" y="23"/>
                          <a:pt x="294" y="38"/>
                          <a:pt x="282" y="49"/>
                        </a:cubicBezTo>
                        <a:cubicBezTo>
                          <a:pt x="282" y="49"/>
                          <a:pt x="238" y="142"/>
                          <a:pt x="231" y="154"/>
                        </a:cubicBezTo>
                        <a:cubicBezTo>
                          <a:pt x="224" y="165"/>
                          <a:pt x="208" y="251"/>
                          <a:pt x="171" y="323"/>
                        </a:cubicBezTo>
                        <a:cubicBezTo>
                          <a:pt x="171" y="323"/>
                          <a:pt x="36" y="320"/>
                          <a:pt x="17" y="299"/>
                        </a:cubicBezTo>
                        <a:cubicBezTo>
                          <a:pt x="0" y="258"/>
                          <a:pt x="0" y="258"/>
                          <a:pt x="0" y="258"/>
                        </a:cubicBezTo>
                        <a:lnTo>
                          <a:pt x="144"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4" name="Freeform 93"/>
                  <p:cNvSpPr>
                    <a:spLocks/>
                  </p:cNvSpPr>
                  <p:nvPr/>
                </p:nvSpPr>
                <p:spPr bwMode="gray">
                  <a:xfrm>
                    <a:off x="4637" y="3073"/>
                    <a:ext cx="107" cy="148"/>
                  </a:xfrm>
                  <a:custGeom>
                    <a:avLst/>
                    <a:gdLst/>
                    <a:ahLst/>
                    <a:cxnLst>
                      <a:cxn ang="0">
                        <a:pos x="163" y="0"/>
                      </a:cxn>
                      <a:cxn ang="0">
                        <a:pos x="260" y="75"/>
                      </a:cxn>
                      <a:cxn ang="0">
                        <a:pos x="264" y="212"/>
                      </a:cxn>
                      <a:cxn ang="0">
                        <a:pos x="108" y="364"/>
                      </a:cxn>
                      <a:cxn ang="0">
                        <a:pos x="0" y="272"/>
                      </a:cxn>
                      <a:cxn ang="0">
                        <a:pos x="163" y="0"/>
                      </a:cxn>
                    </a:cxnLst>
                    <a:rect l="0" t="0" r="r" b="b"/>
                    <a:pathLst>
                      <a:path w="265" h="364">
                        <a:moveTo>
                          <a:pt x="163" y="0"/>
                        </a:moveTo>
                        <a:cubicBezTo>
                          <a:pt x="163" y="0"/>
                          <a:pt x="253" y="50"/>
                          <a:pt x="260" y="75"/>
                        </a:cubicBezTo>
                        <a:cubicBezTo>
                          <a:pt x="260" y="75"/>
                          <a:pt x="265" y="199"/>
                          <a:pt x="264" y="212"/>
                        </a:cubicBezTo>
                        <a:cubicBezTo>
                          <a:pt x="263" y="225"/>
                          <a:pt x="160" y="351"/>
                          <a:pt x="108" y="364"/>
                        </a:cubicBezTo>
                        <a:cubicBezTo>
                          <a:pt x="108" y="364"/>
                          <a:pt x="5" y="288"/>
                          <a:pt x="0" y="272"/>
                        </a:cubicBezTo>
                        <a:cubicBezTo>
                          <a:pt x="0" y="272"/>
                          <a:pt x="143" y="46"/>
                          <a:pt x="163"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5" name="Freeform 94"/>
                  <p:cNvSpPr>
                    <a:spLocks/>
                  </p:cNvSpPr>
                  <p:nvPr/>
                </p:nvSpPr>
                <p:spPr bwMode="gray">
                  <a:xfrm>
                    <a:off x="4742" y="3162"/>
                    <a:ext cx="21" cy="21"/>
                  </a:xfrm>
                  <a:custGeom>
                    <a:avLst/>
                    <a:gdLst/>
                    <a:ahLst/>
                    <a:cxnLst>
                      <a:cxn ang="0">
                        <a:pos x="3" y="33"/>
                      </a:cxn>
                      <a:cxn ang="0">
                        <a:pos x="19" y="4"/>
                      </a:cxn>
                      <a:cxn ang="0">
                        <a:pos x="48" y="19"/>
                      </a:cxn>
                      <a:cxn ang="0">
                        <a:pos x="33" y="48"/>
                      </a:cxn>
                      <a:cxn ang="0">
                        <a:pos x="3" y="33"/>
                      </a:cxn>
                    </a:cxnLst>
                    <a:rect l="0" t="0" r="r" b="b"/>
                    <a:pathLst>
                      <a:path w="52" h="52">
                        <a:moveTo>
                          <a:pt x="3" y="33"/>
                        </a:moveTo>
                        <a:cubicBezTo>
                          <a:pt x="0" y="20"/>
                          <a:pt x="6" y="7"/>
                          <a:pt x="19" y="4"/>
                        </a:cubicBezTo>
                        <a:cubicBezTo>
                          <a:pt x="31" y="0"/>
                          <a:pt x="44" y="6"/>
                          <a:pt x="48" y="19"/>
                        </a:cubicBezTo>
                        <a:cubicBezTo>
                          <a:pt x="52" y="31"/>
                          <a:pt x="45" y="44"/>
                          <a:pt x="33" y="48"/>
                        </a:cubicBezTo>
                        <a:cubicBezTo>
                          <a:pt x="20" y="52"/>
                          <a:pt x="7" y="45"/>
                          <a:pt x="3"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6" name="Freeform 95"/>
                  <p:cNvSpPr>
                    <a:spLocks/>
                  </p:cNvSpPr>
                  <p:nvPr/>
                </p:nvSpPr>
                <p:spPr bwMode="gray">
                  <a:xfrm>
                    <a:off x="4700" y="3150"/>
                    <a:ext cx="26" cy="26"/>
                  </a:xfrm>
                  <a:custGeom>
                    <a:avLst/>
                    <a:gdLst/>
                    <a:ahLst/>
                    <a:cxnLst>
                      <a:cxn ang="0">
                        <a:pos x="5" y="41"/>
                      </a:cxn>
                      <a:cxn ang="0">
                        <a:pos x="23" y="5"/>
                      </a:cxn>
                      <a:cxn ang="0">
                        <a:pos x="59" y="24"/>
                      </a:cxn>
                      <a:cxn ang="0">
                        <a:pos x="40" y="59"/>
                      </a:cxn>
                      <a:cxn ang="0">
                        <a:pos x="5" y="41"/>
                      </a:cxn>
                    </a:cxnLst>
                    <a:rect l="0" t="0" r="r" b="b"/>
                    <a:pathLst>
                      <a:path w="64" h="64">
                        <a:moveTo>
                          <a:pt x="5" y="41"/>
                        </a:moveTo>
                        <a:cubicBezTo>
                          <a:pt x="0" y="26"/>
                          <a:pt x="8" y="10"/>
                          <a:pt x="23" y="5"/>
                        </a:cubicBezTo>
                        <a:cubicBezTo>
                          <a:pt x="38" y="0"/>
                          <a:pt x="54" y="9"/>
                          <a:pt x="59" y="24"/>
                        </a:cubicBezTo>
                        <a:cubicBezTo>
                          <a:pt x="64" y="39"/>
                          <a:pt x="55" y="55"/>
                          <a:pt x="40" y="59"/>
                        </a:cubicBezTo>
                        <a:cubicBezTo>
                          <a:pt x="25" y="64"/>
                          <a:pt x="9" y="56"/>
                          <a:pt x="5" y="41"/>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7" name="Freeform 96"/>
                  <p:cNvSpPr>
                    <a:spLocks/>
                  </p:cNvSpPr>
                  <p:nvPr/>
                </p:nvSpPr>
                <p:spPr bwMode="gray">
                  <a:xfrm>
                    <a:off x="4652" y="3134"/>
                    <a:ext cx="93" cy="210"/>
                  </a:xfrm>
                  <a:custGeom>
                    <a:avLst/>
                    <a:gdLst/>
                    <a:ahLst/>
                    <a:cxnLst>
                      <a:cxn ang="0">
                        <a:pos x="225" y="0"/>
                      </a:cxn>
                      <a:cxn ang="0">
                        <a:pos x="226" y="64"/>
                      </a:cxn>
                      <a:cxn ang="0">
                        <a:pos x="87" y="210"/>
                      </a:cxn>
                      <a:cxn ang="0">
                        <a:pos x="4" y="506"/>
                      </a:cxn>
                      <a:cxn ang="0">
                        <a:pos x="0" y="516"/>
                      </a:cxn>
                      <a:cxn ang="0">
                        <a:pos x="70" y="216"/>
                      </a:cxn>
                      <a:cxn ang="0">
                        <a:pos x="219" y="63"/>
                      </a:cxn>
                      <a:cxn ang="0">
                        <a:pos x="225" y="0"/>
                      </a:cxn>
                    </a:cxnLst>
                    <a:rect l="0" t="0" r="r" b="b"/>
                    <a:pathLst>
                      <a:path w="227" h="516">
                        <a:moveTo>
                          <a:pt x="225" y="0"/>
                        </a:moveTo>
                        <a:cubicBezTo>
                          <a:pt x="225" y="0"/>
                          <a:pt x="227" y="62"/>
                          <a:pt x="226" y="64"/>
                        </a:cubicBezTo>
                        <a:cubicBezTo>
                          <a:pt x="225" y="66"/>
                          <a:pt x="145" y="182"/>
                          <a:pt x="87" y="210"/>
                        </a:cubicBezTo>
                        <a:cubicBezTo>
                          <a:pt x="87" y="210"/>
                          <a:pt x="89" y="415"/>
                          <a:pt x="4" y="506"/>
                        </a:cubicBezTo>
                        <a:cubicBezTo>
                          <a:pt x="0" y="516"/>
                          <a:pt x="0" y="516"/>
                          <a:pt x="0" y="516"/>
                        </a:cubicBezTo>
                        <a:cubicBezTo>
                          <a:pt x="0" y="516"/>
                          <a:pt x="75" y="410"/>
                          <a:pt x="70" y="216"/>
                        </a:cubicBezTo>
                        <a:cubicBezTo>
                          <a:pt x="70" y="216"/>
                          <a:pt x="161" y="150"/>
                          <a:pt x="219" y="63"/>
                        </a:cubicBezTo>
                        <a:lnTo>
                          <a:pt x="225"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8" name="Freeform 97"/>
                  <p:cNvSpPr>
                    <a:spLocks/>
                  </p:cNvSpPr>
                  <p:nvPr/>
                </p:nvSpPr>
                <p:spPr bwMode="gray">
                  <a:xfrm>
                    <a:off x="4896" y="2998"/>
                    <a:ext cx="94" cy="148"/>
                  </a:xfrm>
                  <a:custGeom>
                    <a:avLst/>
                    <a:gdLst/>
                    <a:ahLst/>
                    <a:cxnLst>
                      <a:cxn ang="0">
                        <a:pos x="164" y="93"/>
                      </a:cxn>
                      <a:cxn ang="0">
                        <a:pos x="231" y="197"/>
                      </a:cxn>
                      <a:cxn ang="0">
                        <a:pos x="0" y="363"/>
                      </a:cxn>
                      <a:cxn ang="0">
                        <a:pos x="76" y="37"/>
                      </a:cxn>
                      <a:cxn ang="0">
                        <a:pos x="116" y="0"/>
                      </a:cxn>
                      <a:cxn ang="0">
                        <a:pos x="164" y="93"/>
                      </a:cxn>
                    </a:cxnLst>
                    <a:rect l="0" t="0" r="r" b="b"/>
                    <a:pathLst>
                      <a:path w="231" h="363">
                        <a:moveTo>
                          <a:pt x="164" y="93"/>
                        </a:moveTo>
                        <a:cubicBezTo>
                          <a:pt x="164" y="93"/>
                          <a:pt x="194" y="189"/>
                          <a:pt x="231" y="197"/>
                        </a:cubicBezTo>
                        <a:cubicBezTo>
                          <a:pt x="231" y="197"/>
                          <a:pt x="152" y="177"/>
                          <a:pt x="0" y="363"/>
                        </a:cubicBezTo>
                        <a:cubicBezTo>
                          <a:pt x="76" y="37"/>
                          <a:pt x="76" y="37"/>
                          <a:pt x="76" y="37"/>
                        </a:cubicBezTo>
                        <a:cubicBezTo>
                          <a:pt x="76" y="37"/>
                          <a:pt x="92" y="3"/>
                          <a:pt x="116" y="0"/>
                        </a:cubicBezTo>
                        <a:cubicBezTo>
                          <a:pt x="116" y="0"/>
                          <a:pt x="96" y="82"/>
                          <a:pt x="164" y="93"/>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99" name="Freeform 98"/>
                  <p:cNvSpPr>
                    <a:spLocks/>
                  </p:cNvSpPr>
                  <p:nvPr/>
                </p:nvSpPr>
                <p:spPr bwMode="gray">
                  <a:xfrm>
                    <a:off x="4860" y="3139"/>
                    <a:ext cx="206" cy="337"/>
                  </a:xfrm>
                  <a:custGeom>
                    <a:avLst/>
                    <a:gdLst/>
                    <a:ahLst/>
                    <a:cxnLst>
                      <a:cxn ang="0">
                        <a:pos x="471" y="84"/>
                      </a:cxn>
                      <a:cxn ang="0">
                        <a:pos x="463" y="160"/>
                      </a:cxn>
                      <a:cxn ang="0">
                        <a:pos x="507" y="280"/>
                      </a:cxn>
                      <a:cxn ang="0">
                        <a:pos x="435" y="826"/>
                      </a:cxn>
                      <a:cxn ang="0">
                        <a:pos x="266" y="828"/>
                      </a:cxn>
                      <a:cxn ang="0">
                        <a:pos x="0" y="783"/>
                      </a:cxn>
                      <a:cxn ang="0">
                        <a:pos x="259" y="60"/>
                      </a:cxn>
                      <a:cxn ang="0">
                        <a:pos x="355" y="4"/>
                      </a:cxn>
                      <a:cxn ang="0">
                        <a:pos x="471" y="84"/>
                      </a:cxn>
                    </a:cxnLst>
                    <a:rect l="0" t="0" r="r" b="b"/>
                    <a:pathLst>
                      <a:path w="507" h="828">
                        <a:moveTo>
                          <a:pt x="471" y="84"/>
                        </a:moveTo>
                        <a:cubicBezTo>
                          <a:pt x="471" y="84"/>
                          <a:pt x="447" y="112"/>
                          <a:pt x="463" y="160"/>
                        </a:cubicBezTo>
                        <a:cubicBezTo>
                          <a:pt x="463" y="160"/>
                          <a:pt x="507" y="232"/>
                          <a:pt x="507" y="280"/>
                        </a:cubicBezTo>
                        <a:cubicBezTo>
                          <a:pt x="507" y="328"/>
                          <a:pt x="435" y="826"/>
                          <a:pt x="435" y="826"/>
                        </a:cubicBezTo>
                        <a:cubicBezTo>
                          <a:pt x="435" y="826"/>
                          <a:pt x="329" y="828"/>
                          <a:pt x="266" y="828"/>
                        </a:cubicBezTo>
                        <a:cubicBezTo>
                          <a:pt x="202" y="828"/>
                          <a:pt x="0" y="783"/>
                          <a:pt x="0" y="783"/>
                        </a:cubicBezTo>
                        <a:cubicBezTo>
                          <a:pt x="0" y="783"/>
                          <a:pt x="183" y="176"/>
                          <a:pt x="259" y="60"/>
                        </a:cubicBezTo>
                        <a:cubicBezTo>
                          <a:pt x="259" y="60"/>
                          <a:pt x="315" y="0"/>
                          <a:pt x="355" y="4"/>
                        </a:cubicBezTo>
                        <a:cubicBezTo>
                          <a:pt x="395" y="8"/>
                          <a:pt x="471" y="48"/>
                          <a:pt x="471"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0" name="Freeform 99"/>
                  <p:cNvSpPr>
                    <a:spLocks/>
                  </p:cNvSpPr>
                  <p:nvPr/>
                </p:nvSpPr>
                <p:spPr bwMode="gray">
                  <a:xfrm>
                    <a:off x="4945" y="3071"/>
                    <a:ext cx="170" cy="117"/>
                  </a:xfrm>
                  <a:custGeom>
                    <a:avLst/>
                    <a:gdLst/>
                    <a:ahLst/>
                    <a:cxnLst>
                      <a:cxn ang="0">
                        <a:pos x="0" y="84"/>
                      </a:cxn>
                      <a:cxn ang="0">
                        <a:pos x="48" y="228"/>
                      </a:cxn>
                      <a:cxn ang="0">
                        <a:pos x="164" y="208"/>
                      </a:cxn>
                      <a:cxn ang="0">
                        <a:pos x="260" y="288"/>
                      </a:cxn>
                      <a:cxn ang="0">
                        <a:pos x="396" y="136"/>
                      </a:cxn>
                      <a:cxn ang="0">
                        <a:pos x="216" y="0"/>
                      </a:cxn>
                      <a:cxn ang="0">
                        <a:pos x="0" y="84"/>
                      </a:cxn>
                    </a:cxnLst>
                    <a:rect l="0" t="0" r="r" b="b"/>
                    <a:pathLst>
                      <a:path w="416" h="288">
                        <a:moveTo>
                          <a:pt x="0" y="84"/>
                        </a:moveTo>
                        <a:cubicBezTo>
                          <a:pt x="0" y="84"/>
                          <a:pt x="56" y="188"/>
                          <a:pt x="48" y="228"/>
                        </a:cubicBezTo>
                        <a:cubicBezTo>
                          <a:pt x="48" y="228"/>
                          <a:pt x="108" y="172"/>
                          <a:pt x="164" y="208"/>
                        </a:cubicBezTo>
                        <a:cubicBezTo>
                          <a:pt x="164" y="208"/>
                          <a:pt x="260" y="236"/>
                          <a:pt x="260" y="288"/>
                        </a:cubicBezTo>
                        <a:cubicBezTo>
                          <a:pt x="260" y="288"/>
                          <a:pt x="376" y="196"/>
                          <a:pt x="396" y="136"/>
                        </a:cubicBezTo>
                        <a:cubicBezTo>
                          <a:pt x="416" y="76"/>
                          <a:pt x="216" y="0"/>
                          <a:pt x="216" y="0"/>
                        </a:cubicBezTo>
                        <a:cubicBezTo>
                          <a:pt x="216" y="0"/>
                          <a:pt x="16" y="4"/>
                          <a:pt x="0"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1" name="Freeform 100"/>
                  <p:cNvSpPr>
                    <a:spLocks/>
                  </p:cNvSpPr>
                  <p:nvPr/>
                </p:nvSpPr>
                <p:spPr bwMode="gray">
                  <a:xfrm>
                    <a:off x="4843" y="2635"/>
                    <a:ext cx="330" cy="441"/>
                  </a:xfrm>
                  <a:custGeom>
                    <a:avLst/>
                    <a:gdLst/>
                    <a:ahLst/>
                    <a:cxnLst>
                      <a:cxn ang="0">
                        <a:pos x="87" y="104"/>
                      </a:cxn>
                      <a:cxn ang="0">
                        <a:pos x="42" y="174"/>
                      </a:cxn>
                      <a:cxn ang="0">
                        <a:pos x="12" y="515"/>
                      </a:cxn>
                      <a:cxn ang="0">
                        <a:pos x="228" y="1016"/>
                      </a:cxn>
                      <a:cxn ang="0">
                        <a:pos x="319" y="1042"/>
                      </a:cxn>
                      <a:cxn ang="0">
                        <a:pos x="784" y="490"/>
                      </a:cxn>
                      <a:cxn ang="0">
                        <a:pos x="627" y="452"/>
                      </a:cxn>
                      <a:cxn ang="0">
                        <a:pos x="491" y="159"/>
                      </a:cxn>
                      <a:cxn ang="0">
                        <a:pos x="316" y="117"/>
                      </a:cxn>
                      <a:cxn ang="0">
                        <a:pos x="87" y="104"/>
                      </a:cxn>
                    </a:cxnLst>
                    <a:rect l="0" t="0" r="r" b="b"/>
                    <a:pathLst>
                      <a:path w="811" h="1086">
                        <a:moveTo>
                          <a:pt x="87" y="104"/>
                        </a:moveTo>
                        <a:cubicBezTo>
                          <a:pt x="87" y="104"/>
                          <a:pt x="52" y="139"/>
                          <a:pt x="42" y="174"/>
                        </a:cubicBezTo>
                        <a:cubicBezTo>
                          <a:pt x="42" y="174"/>
                          <a:pt x="8" y="340"/>
                          <a:pt x="12" y="515"/>
                        </a:cubicBezTo>
                        <a:cubicBezTo>
                          <a:pt x="12" y="515"/>
                          <a:pt x="0" y="883"/>
                          <a:pt x="228" y="1016"/>
                        </a:cubicBezTo>
                        <a:cubicBezTo>
                          <a:pt x="255" y="1032"/>
                          <a:pt x="285" y="1033"/>
                          <a:pt x="319" y="1042"/>
                        </a:cubicBezTo>
                        <a:cubicBezTo>
                          <a:pt x="319" y="1042"/>
                          <a:pt x="548" y="1086"/>
                          <a:pt x="784" y="490"/>
                        </a:cubicBezTo>
                        <a:cubicBezTo>
                          <a:pt x="784" y="490"/>
                          <a:pt x="811" y="368"/>
                          <a:pt x="627" y="452"/>
                        </a:cubicBezTo>
                        <a:cubicBezTo>
                          <a:pt x="627" y="452"/>
                          <a:pt x="689" y="99"/>
                          <a:pt x="491" y="159"/>
                        </a:cubicBezTo>
                        <a:cubicBezTo>
                          <a:pt x="491" y="159"/>
                          <a:pt x="450" y="0"/>
                          <a:pt x="316" y="117"/>
                        </a:cubicBezTo>
                        <a:cubicBezTo>
                          <a:pt x="316" y="117"/>
                          <a:pt x="132" y="254"/>
                          <a:pt x="87" y="104"/>
                        </a:cubicBezTo>
                      </a:path>
                    </a:pathLst>
                  </a:custGeom>
                  <a:solidFill>
                    <a:srgbClr val="C69C6D"/>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2" name="Freeform 101"/>
                  <p:cNvSpPr>
                    <a:spLocks/>
                  </p:cNvSpPr>
                  <p:nvPr/>
                </p:nvSpPr>
                <p:spPr bwMode="gray">
                  <a:xfrm>
                    <a:off x="4852" y="2555"/>
                    <a:ext cx="382" cy="365"/>
                  </a:xfrm>
                  <a:custGeom>
                    <a:avLst/>
                    <a:gdLst/>
                    <a:ahLst/>
                    <a:cxnLst>
                      <a:cxn ang="0">
                        <a:pos x="0" y="233"/>
                      </a:cxn>
                      <a:cxn ang="0">
                        <a:pos x="587" y="74"/>
                      </a:cxn>
                      <a:cxn ang="0">
                        <a:pos x="778" y="169"/>
                      </a:cxn>
                      <a:cxn ang="0">
                        <a:pos x="833" y="700"/>
                      </a:cxn>
                      <a:cxn ang="0">
                        <a:pos x="664" y="896"/>
                      </a:cxn>
                      <a:cxn ang="0">
                        <a:pos x="606" y="647"/>
                      </a:cxn>
                      <a:cxn ang="0">
                        <a:pos x="470" y="354"/>
                      </a:cxn>
                      <a:cxn ang="0">
                        <a:pos x="242" y="349"/>
                      </a:cxn>
                      <a:cxn ang="0">
                        <a:pos x="0" y="233"/>
                      </a:cxn>
                    </a:cxnLst>
                    <a:rect l="0" t="0" r="r" b="b"/>
                    <a:pathLst>
                      <a:path w="939" h="896">
                        <a:moveTo>
                          <a:pt x="0" y="233"/>
                        </a:moveTo>
                        <a:cubicBezTo>
                          <a:pt x="0" y="233"/>
                          <a:pt x="331" y="0"/>
                          <a:pt x="587" y="74"/>
                        </a:cubicBezTo>
                        <a:cubicBezTo>
                          <a:pt x="587" y="74"/>
                          <a:pt x="688" y="139"/>
                          <a:pt x="778" y="169"/>
                        </a:cubicBezTo>
                        <a:cubicBezTo>
                          <a:pt x="778" y="169"/>
                          <a:pt x="939" y="364"/>
                          <a:pt x="833" y="700"/>
                        </a:cubicBezTo>
                        <a:cubicBezTo>
                          <a:pt x="833" y="700"/>
                          <a:pt x="733" y="880"/>
                          <a:pt x="664" y="896"/>
                        </a:cubicBezTo>
                        <a:cubicBezTo>
                          <a:pt x="664" y="896"/>
                          <a:pt x="873" y="560"/>
                          <a:pt x="606" y="647"/>
                        </a:cubicBezTo>
                        <a:cubicBezTo>
                          <a:pt x="606" y="647"/>
                          <a:pt x="624" y="313"/>
                          <a:pt x="470" y="354"/>
                        </a:cubicBezTo>
                        <a:cubicBezTo>
                          <a:pt x="470" y="354"/>
                          <a:pt x="429" y="215"/>
                          <a:pt x="242" y="349"/>
                        </a:cubicBezTo>
                        <a:cubicBezTo>
                          <a:pt x="242" y="349"/>
                          <a:pt x="60" y="463"/>
                          <a:pt x="0" y="233"/>
                        </a:cubicBezTo>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3" name="Freeform 102"/>
                  <p:cNvSpPr>
                    <a:spLocks/>
                  </p:cNvSpPr>
                  <p:nvPr/>
                </p:nvSpPr>
                <p:spPr bwMode="gray">
                  <a:xfrm>
                    <a:off x="4852" y="2694"/>
                    <a:ext cx="198" cy="136"/>
                  </a:xfrm>
                  <a:custGeom>
                    <a:avLst/>
                    <a:gdLst/>
                    <a:ahLst/>
                    <a:cxnLst>
                      <a:cxn ang="0">
                        <a:pos x="37" y="65"/>
                      </a:cxn>
                      <a:cxn ang="0">
                        <a:pos x="222" y="93"/>
                      </a:cxn>
                      <a:cxn ang="0">
                        <a:pos x="488" y="68"/>
                      </a:cxn>
                      <a:cxn ang="0">
                        <a:pos x="22" y="336"/>
                      </a:cxn>
                      <a:cxn ang="0">
                        <a:pos x="37" y="65"/>
                      </a:cxn>
                    </a:cxnLst>
                    <a:rect l="0" t="0" r="r" b="b"/>
                    <a:pathLst>
                      <a:path w="488" h="336">
                        <a:moveTo>
                          <a:pt x="37" y="65"/>
                        </a:moveTo>
                        <a:cubicBezTo>
                          <a:pt x="37" y="65"/>
                          <a:pt x="157" y="124"/>
                          <a:pt x="222" y="93"/>
                        </a:cubicBezTo>
                        <a:cubicBezTo>
                          <a:pt x="288" y="62"/>
                          <a:pt x="488" y="0"/>
                          <a:pt x="488" y="68"/>
                        </a:cubicBezTo>
                        <a:cubicBezTo>
                          <a:pt x="488" y="68"/>
                          <a:pt x="369" y="333"/>
                          <a:pt x="22" y="336"/>
                        </a:cubicBezTo>
                        <a:cubicBezTo>
                          <a:pt x="22" y="336"/>
                          <a:pt x="0" y="239"/>
                          <a:pt x="37" y="65"/>
                        </a:cubicBezTo>
                      </a:path>
                    </a:pathLst>
                  </a:custGeom>
                  <a:gradFill rotWithShape="1">
                    <a:gsLst>
                      <a:gs pos="0">
                        <a:srgbClr val="F8D3B0"/>
                      </a:gs>
                      <a:gs pos="100000">
                        <a:srgbClr val="F8D3B0">
                          <a:gamma/>
                          <a:shade val="46275"/>
                          <a:invGamma/>
                          <a:alpha val="0"/>
                        </a:srgbClr>
                      </a:gs>
                    </a:gsLst>
                    <a:lin ang="27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4" name="Freeform 103"/>
                  <p:cNvSpPr>
                    <a:spLocks/>
                  </p:cNvSpPr>
                  <p:nvPr/>
                </p:nvSpPr>
                <p:spPr bwMode="gray">
                  <a:xfrm>
                    <a:off x="4988" y="2841"/>
                    <a:ext cx="144" cy="195"/>
                  </a:xfrm>
                  <a:custGeom>
                    <a:avLst/>
                    <a:gdLst/>
                    <a:ahLst/>
                    <a:cxnLst>
                      <a:cxn ang="0">
                        <a:pos x="294" y="0"/>
                      </a:cxn>
                      <a:cxn ang="0">
                        <a:pos x="0" y="479"/>
                      </a:cxn>
                      <a:cxn ang="0">
                        <a:pos x="313" y="179"/>
                      </a:cxn>
                      <a:cxn ang="0">
                        <a:pos x="294" y="0"/>
                      </a:cxn>
                    </a:cxnLst>
                    <a:rect l="0" t="0" r="r" b="b"/>
                    <a:pathLst>
                      <a:path w="354" h="479">
                        <a:moveTo>
                          <a:pt x="294" y="0"/>
                        </a:moveTo>
                        <a:cubicBezTo>
                          <a:pt x="294" y="0"/>
                          <a:pt x="235" y="413"/>
                          <a:pt x="0" y="479"/>
                        </a:cubicBezTo>
                        <a:cubicBezTo>
                          <a:pt x="0" y="479"/>
                          <a:pt x="260" y="391"/>
                          <a:pt x="313" y="179"/>
                        </a:cubicBezTo>
                        <a:cubicBezTo>
                          <a:pt x="313" y="179"/>
                          <a:pt x="354" y="45"/>
                          <a:pt x="294" y="0"/>
                        </a:cubicBezTo>
                      </a:path>
                    </a:pathLst>
                  </a:custGeom>
                  <a:gradFill rotWithShape="1">
                    <a:gsLst>
                      <a:gs pos="0">
                        <a:srgbClr val="F8D3B0"/>
                      </a:gs>
                      <a:gs pos="100000">
                        <a:srgbClr val="F8D3B0">
                          <a:gamma/>
                          <a:shade val="46275"/>
                          <a:invGamma/>
                          <a:alpha val="0"/>
                        </a:srgbClr>
                      </a:gs>
                    </a:gsLst>
                    <a:lin ang="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5" name="Freeform 104"/>
                  <p:cNvSpPr>
                    <a:spLocks/>
                  </p:cNvSpPr>
                  <p:nvPr/>
                </p:nvSpPr>
                <p:spPr bwMode="gray">
                  <a:xfrm>
                    <a:off x="5131" y="2619"/>
                    <a:ext cx="51" cy="236"/>
                  </a:xfrm>
                  <a:custGeom>
                    <a:avLst/>
                    <a:gdLst/>
                    <a:ahLst/>
                    <a:cxnLst>
                      <a:cxn ang="0">
                        <a:pos x="0" y="0"/>
                      </a:cxn>
                      <a:cxn ang="0">
                        <a:pos x="93" y="580"/>
                      </a:cxn>
                      <a:cxn ang="0">
                        <a:pos x="0" y="0"/>
                      </a:cxn>
                    </a:cxnLst>
                    <a:rect l="0" t="0" r="r" b="b"/>
                    <a:pathLst>
                      <a:path w="125" h="580">
                        <a:moveTo>
                          <a:pt x="0" y="0"/>
                        </a:moveTo>
                        <a:cubicBezTo>
                          <a:pt x="93" y="580"/>
                          <a:pt x="93" y="580"/>
                          <a:pt x="93" y="580"/>
                        </a:cubicBezTo>
                        <a:cubicBezTo>
                          <a:pt x="125" y="164"/>
                          <a:pt x="0" y="0"/>
                          <a:pt x="0" y="0"/>
                        </a:cubicBezTo>
                      </a:path>
                    </a:pathLst>
                  </a:custGeom>
                  <a:solidFill>
                    <a:srgbClr val="7B7B7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6" name="Freeform 105"/>
                  <p:cNvSpPr>
                    <a:spLocks/>
                  </p:cNvSpPr>
                  <p:nvPr/>
                </p:nvSpPr>
                <p:spPr bwMode="gray">
                  <a:xfrm>
                    <a:off x="5044" y="2652"/>
                    <a:ext cx="73" cy="91"/>
                  </a:xfrm>
                  <a:custGeom>
                    <a:avLst/>
                    <a:gdLst/>
                    <a:ahLst/>
                    <a:cxnLst>
                      <a:cxn ang="0">
                        <a:pos x="126" y="224"/>
                      </a:cxn>
                      <a:cxn ang="0">
                        <a:pos x="0" y="99"/>
                      </a:cxn>
                      <a:cxn ang="0">
                        <a:pos x="126" y="224"/>
                      </a:cxn>
                    </a:cxnLst>
                    <a:rect l="0" t="0" r="r" b="b"/>
                    <a:pathLst>
                      <a:path w="178" h="224">
                        <a:moveTo>
                          <a:pt x="126" y="224"/>
                        </a:moveTo>
                        <a:cubicBezTo>
                          <a:pt x="126" y="224"/>
                          <a:pt x="178" y="0"/>
                          <a:pt x="0" y="99"/>
                        </a:cubicBezTo>
                        <a:cubicBezTo>
                          <a:pt x="0" y="99"/>
                          <a:pt x="139" y="51"/>
                          <a:pt x="126" y="224"/>
                        </a:cubicBezTo>
                      </a:path>
                    </a:pathLst>
                  </a:custGeom>
                  <a:solidFill>
                    <a:srgbClr val="D0D0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7" name="Freeform 106"/>
                  <p:cNvSpPr>
                    <a:spLocks/>
                  </p:cNvSpPr>
                  <p:nvPr/>
                </p:nvSpPr>
                <p:spPr bwMode="gray">
                  <a:xfrm>
                    <a:off x="4919" y="2662"/>
                    <a:ext cx="94" cy="12"/>
                  </a:xfrm>
                  <a:custGeom>
                    <a:avLst/>
                    <a:gdLst/>
                    <a:ahLst/>
                    <a:cxnLst>
                      <a:cxn ang="0">
                        <a:pos x="230" y="28"/>
                      </a:cxn>
                      <a:cxn ang="0">
                        <a:pos x="0" y="21"/>
                      </a:cxn>
                    </a:cxnLst>
                    <a:rect l="0" t="0" r="r" b="b"/>
                    <a:pathLst>
                      <a:path w="230" h="28">
                        <a:moveTo>
                          <a:pt x="230" y="28"/>
                        </a:moveTo>
                        <a:cubicBezTo>
                          <a:pt x="179" y="8"/>
                          <a:pt x="97" y="0"/>
                          <a:pt x="0" y="21"/>
                        </a:cubicBezTo>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8" name="Freeform 107"/>
                  <p:cNvSpPr>
                    <a:spLocks/>
                  </p:cNvSpPr>
                  <p:nvPr/>
                </p:nvSpPr>
                <p:spPr bwMode="gray">
                  <a:xfrm>
                    <a:off x="5036" y="2994"/>
                    <a:ext cx="200" cy="168"/>
                  </a:xfrm>
                  <a:custGeom>
                    <a:avLst/>
                    <a:gdLst/>
                    <a:ahLst/>
                    <a:cxnLst>
                      <a:cxn ang="0">
                        <a:pos x="0" y="188"/>
                      </a:cxn>
                      <a:cxn ang="0">
                        <a:pos x="61" y="221"/>
                      </a:cxn>
                      <a:cxn ang="0">
                        <a:pos x="290" y="412"/>
                      </a:cxn>
                      <a:cxn ang="0">
                        <a:pos x="314" y="52"/>
                      </a:cxn>
                      <a:cxn ang="0">
                        <a:pos x="262" y="0"/>
                      </a:cxn>
                      <a:cxn ang="0">
                        <a:pos x="0" y="188"/>
                      </a:cxn>
                    </a:cxnLst>
                    <a:rect l="0" t="0" r="r" b="b"/>
                    <a:pathLst>
                      <a:path w="494" h="412">
                        <a:moveTo>
                          <a:pt x="0" y="188"/>
                        </a:moveTo>
                        <a:cubicBezTo>
                          <a:pt x="61" y="221"/>
                          <a:pt x="61" y="221"/>
                          <a:pt x="61" y="221"/>
                        </a:cubicBezTo>
                        <a:cubicBezTo>
                          <a:pt x="61" y="221"/>
                          <a:pt x="202" y="288"/>
                          <a:pt x="290" y="412"/>
                        </a:cubicBezTo>
                        <a:cubicBezTo>
                          <a:pt x="290" y="412"/>
                          <a:pt x="494" y="292"/>
                          <a:pt x="314" y="52"/>
                        </a:cubicBezTo>
                        <a:cubicBezTo>
                          <a:pt x="262" y="0"/>
                          <a:pt x="262" y="0"/>
                          <a:pt x="262" y="0"/>
                        </a:cubicBezTo>
                        <a:cubicBezTo>
                          <a:pt x="262" y="0"/>
                          <a:pt x="244" y="156"/>
                          <a:pt x="0" y="188"/>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09" name="Freeform 108"/>
                  <p:cNvSpPr>
                    <a:spLocks/>
                  </p:cNvSpPr>
                  <p:nvPr/>
                </p:nvSpPr>
                <p:spPr bwMode="gray">
                  <a:xfrm>
                    <a:off x="5036" y="2997"/>
                    <a:ext cx="118" cy="155"/>
                  </a:xfrm>
                  <a:custGeom>
                    <a:avLst/>
                    <a:gdLst/>
                    <a:ahLst/>
                    <a:cxnLst>
                      <a:cxn ang="0">
                        <a:pos x="265" y="0"/>
                      </a:cxn>
                      <a:cxn ang="0">
                        <a:pos x="290" y="381"/>
                      </a:cxn>
                      <a:cxn ang="0">
                        <a:pos x="0" y="181"/>
                      </a:cxn>
                      <a:cxn ang="0">
                        <a:pos x="265" y="0"/>
                      </a:cxn>
                    </a:cxnLst>
                    <a:rect l="0" t="0" r="r" b="b"/>
                    <a:pathLst>
                      <a:path w="290" h="381">
                        <a:moveTo>
                          <a:pt x="265" y="0"/>
                        </a:moveTo>
                        <a:cubicBezTo>
                          <a:pt x="265" y="0"/>
                          <a:pt x="215" y="287"/>
                          <a:pt x="290" y="381"/>
                        </a:cubicBezTo>
                        <a:cubicBezTo>
                          <a:pt x="290" y="381"/>
                          <a:pt x="125" y="206"/>
                          <a:pt x="0" y="181"/>
                        </a:cubicBezTo>
                        <a:cubicBezTo>
                          <a:pt x="0" y="181"/>
                          <a:pt x="213" y="191"/>
                          <a:pt x="265"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0" name="Freeform 109"/>
                  <p:cNvSpPr>
                    <a:spLocks/>
                  </p:cNvSpPr>
                  <p:nvPr/>
                </p:nvSpPr>
                <p:spPr bwMode="gray">
                  <a:xfrm>
                    <a:off x="4950" y="3071"/>
                    <a:ext cx="122" cy="94"/>
                  </a:xfrm>
                  <a:custGeom>
                    <a:avLst/>
                    <a:gdLst/>
                    <a:ahLst/>
                    <a:cxnLst>
                      <a:cxn ang="0">
                        <a:pos x="6" y="52"/>
                      </a:cxn>
                      <a:cxn ang="0">
                        <a:pos x="148" y="47"/>
                      </a:cxn>
                      <a:cxn ang="0">
                        <a:pos x="157" y="192"/>
                      </a:cxn>
                      <a:cxn ang="0">
                        <a:pos x="226" y="231"/>
                      </a:cxn>
                      <a:cxn ang="0">
                        <a:pos x="272" y="201"/>
                      </a:cxn>
                      <a:cxn ang="0">
                        <a:pos x="299" y="59"/>
                      </a:cxn>
                      <a:cxn ang="0">
                        <a:pos x="204" y="0"/>
                      </a:cxn>
                      <a:cxn ang="0">
                        <a:pos x="86" y="15"/>
                      </a:cxn>
                      <a:cxn ang="0">
                        <a:pos x="6" y="52"/>
                      </a:cxn>
                    </a:cxnLst>
                    <a:rect l="0" t="0" r="r" b="b"/>
                    <a:pathLst>
                      <a:path w="299" h="231">
                        <a:moveTo>
                          <a:pt x="6" y="52"/>
                        </a:moveTo>
                        <a:cubicBezTo>
                          <a:pt x="6" y="52"/>
                          <a:pt x="125" y="82"/>
                          <a:pt x="148" y="47"/>
                        </a:cubicBezTo>
                        <a:cubicBezTo>
                          <a:pt x="171" y="11"/>
                          <a:pt x="262" y="96"/>
                          <a:pt x="157" y="192"/>
                        </a:cubicBezTo>
                        <a:cubicBezTo>
                          <a:pt x="157" y="192"/>
                          <a:pt x="221" y="217"/>
                          <a:pt x="226" y="231"/>
                        </a:cubicBezTo>
                        <a:cubicBezTo>
                          <a:pt x="272" y="201"/>
                          <a:pt x="272" y="201"/>
                          <a:pt x="272" y="201"/>
                        </a:cubicBezTo>
                        <a:cubicBezTo>
                          <a:pt x="299" y="59"/>
                          <a:pt x="299" y="59"/>
                          <a:pt x="299" y="59"/>
                        </a:cubicBezTo>
                        <a:cubicBezTo>
                          <a:pt x="299" y="59"/>
                          <a:pt x="296" y="40"/>
                          <a:pt x="204" y="0"/>
                        </a:cubicBezTo>
                        <a:cubicBezTo>
                          <a:pt x="204" y="0"/>
                          <a:pt x="98" y="9"/>
                          <a:pt x="86" y="15"/>
                        </a:cubicBezTo>
                        <a:cubicBezTo>
                          <a:pt x="86" y="15"/>
                          <a:pt x="0" y="32"/>
                          <a:pt x="6" y="52"/>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1" name="Freeform 110"/>
                  <p:cNvSpPr>
                    <a:spLocks/>
                  </p:cNvSpPr>
                  <p:nvPr/>
                </p:nvSpPr>
                <p:spPr bwMode="gray">
                  <a:xfrm>
                    <a:off x="4970" y="3091"/>
                    <a:ext cx="32" cy="68"/>
                  </a:xfrm>
                  <a:custGeom>
                    <a:avLst/>
                    <a:gdLst/>
                    <a:ahLst/>
                    <a:cxnLst>
                      <a:cxn ang="0">
                        <a:pos x="16" y="0"/>
                      </a:cxn>
                      <a:cxn ang="0">
                        <a:pos x="50" y="116"/>
                      </a:cxn>
                      <a:cxn ang="0">
                        <a:pos x="0" y="130"/>
                      </a:cxn>
                      <a:cxn ang="0">
                        <a:pos x="16" y="0"/>
                      </a:cxn>
                    </a:cxnLst>
                    <a:rect l="0" t="0" r="r" b="b"/>
                    <a:pathLst>
                      <a:path w="80" h="167">
                        <a:moveTo>
                          <a:pt x="16" y="0"/>
                        </a:moveTo>
                        <a:cubicBezTo>
                          <a:pt x="16" y="0"/>
                          <a:pt x="80" y="64"/>
                          <a:pt x="50" y="116"/>
                        </a:cubicBezTo>
                        <a:cubicBezTo>
                          <a:pt x="20" y="167"/>
                          <a:pt x="0" y="130"/>
                          <a:pt x="0" y="130"/>
                        </a:cubicBezTo>
                        <a:cubicBezTo>
                          <a:pt x="0" y="130"/>
                          <a:pt x="50" y="130"/>
                          <a:pt x="16"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2" name="Freeform 111"/>
                  <p:cNvSpPr>
                    <a:spLocks/>
                  </p:cNvSpPr>
                  <p:nvPr/>
                </p:nvSpPr>
                <p:spPr bwMode="gray">
                  <a:xfrm>
                    <a:off x="5031" y="3163"/>
                    <a:ext cx="21" cy="32"/>
                  </a:xfrm>
                  <a:custGeom>
                    <a:avLst/>
                    <a:gdLst/>
                    <a:ahLst/>
                    <a:cxnLst>
                      <a:cxn ang="0">
                        <a:pos x="0" y="0"/>
                      </a:cxn>
                      <a:cxn ang="0">
                        <a:pos x="50" y="62"/>
                      </a:cxn>
                      <a:cxn ang="0">
                        <a:pos x="38" y="59"/>
                      </a:cxn>
                      <a:cxn ang="0">
                        <a:pos x="37" y="64"/>
                      </a:cxn>
                      <a:cxn ang="0">
                        <a:pos x="0" y="0"/>
                      </a:cxn>
                    </a:cxnLst>
                    <a:rect l="0" t="0" r="r" b="b"/>
                    <a:pathLst>
                      <a:path w="51" h="78">
                        <a:moveTo>
                          <a:pt x="0" y="0"/>
                        </a:moveTo>
                        <a:cubicBezTo>
                          <a:pt x="0" y="0"/>
                          <a:pt x="51" y="25"/>
                          <a:pt x="50" y="62"/>
                        </a:cubicBezTo>
                        <a:cubicBezTo>
                          <a:pt x="50" y="62"/>
                          <a:pt x="41" y="54"/>
                          <a:pt x="38" y="59"/>
                        </a:cubicBezTo>
                        <a:cubicBezTo>
                          <a:pt x="37" y="60"/>
                          <a:pt x="37" y="61"/>
                          <a:pt x="37" y="64"/>
                        </a:cubicBezTo>
                        <a:cubicBezTo>
                          <a:pt x="37" y="78"/>
                          <a:pt x="37" y="28"/>
                          <a:pt x="0"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3" name="Freeform 112"/>
                  <p:cNvSpPr>
                    <a:spLocks noEditPoints="1"/>
                  </p:cNvSpPr>
                  <p:nvPr/>
                </p:nvSpPr>
                <p:spPr bwMode="gray">
                  <a:xfrm>
                    <a:off x="4860" y="3146"/>
                    <a:ext cx="165" cy="312"/>
                  </a:xfrm>
                  <a:custGeom>
                    <a:avLst/>
                    <a:gdLst/>
                    <a:ahLst/>
                    <a:cxnLst>
                      <a:cxn ang="0">
                        <a:pos x="390" y="29"/>
                      </a:cxn>
                      <a:cxn ang="0">
                        <a:pos x="396" y="32"/>
                      </a:cxn>
                      <a:cxn ang="0">
                        <a:pos x="390" y="29"/>
                      </a:cxn>
                      <a:cxn ang="0">
                        <a:pos x="390" y="29"/>
                      </a:cxn>
                      <a:cxn ang="0">
                        <a:pos x="362" y="16"/>
                      </a:cxn>
                      <a:cxn ang="0">
                        <a:pos x="259" y="43"/>
                      </a:cxn>
                      <a:cxn ang="0">
                        <a:pos x="0" y="766"/>
                      </a:cxn>
                      <a:cxn ang="0">
                        <a:pos x="19" y="759"/>
                      </a:cxn>
                      <a:cxn ang="0">
                        <a:pos x="296" y="223"/>
                      </a:cxn>
                      <a:cxn ang="0">
                        <a:pos x="342" y="31"/>
                      </a:cxn>
                      <a:cxn ang="0">
                        <a:pos x="331" y="25"/>
                      </a:cxn>
                      <a:cxn ang="0">
                        <a:pos x="390" y="29"/>
                      </a:cxn>
                    </a:cxnLst>
                    <a:rect l="0" t="0" r="r" b="b"/>
                    <a:pathLst>
                      <a:path w="406" h="766">
                        <a:moveTo>
                          <a:pt x="390" y="29"/>
                        </a:moveTo>
                        <a:cubicBezTo>
                          <a:pt x="396" y="32"/>
                          <a:pt x="396" y="32"/>
                          <a:pt x="396" y="32"/>
                        </a:cubicBezTo>
                        <a:cubicBezTo>
                          <a:pt x="396" y="32"/>
                          <a:pt x="394" y="31"/>
                          <a:pt x="390" y="29"/>
                        </a:cubicBezTo>
                        <a:close/>
                        <a:moveTo>
                          <a:pt x="390" y="29"/>
                        </a:moveTo>
                        <a:cubicBezTo>
                          <a:pt x="362" y="16"/>
                          <a:pt x="362" y="16"/>
                          <a:pt x="362" y="16"/>
                        </a:cubicBezTo>
                        <a:cubicBezTo>
                          <a:pt x="302" y="0"/>
                          <a:pt x="259" y="43"/>
                          <a:pt x="259" y="43"/>
                        </a:cubicBezTo>
                        <a:cubicBezTo>
                          <a:pt x="206" y="103"/>
                          <a:pt x="0" y="766"/>
                          <a:pt x="0" y="766"/>
                        </a:cubicBezTo>
                        <a:cubicBezTo>
                          <a:pt x="19" y="759"/>
                          <a:pt x="19" y="759"/>
                          <a:pt x="19" y="759"/>
                        </a:cubicBezTo>
                        <a:cubicBezTo>
                          <a:pt x="19" y="759"/>
                          <a:pt x="187" y="372"/>
                          <a:pt x="296" y="223"/>
                        </a:cubicBezTo>
                        <a:cubicBezTo>
                          <a:pt x="406" y="74"/>
                          <a:pt x="342" y="31"/>
                          <a:pt x="342" y="31"/>
                        </a:cubicBezTo>
                        <a:cubicBezTo>
                          <a:pt x="339" y="28"/>
                          <a:pt x="335" y="26"/>
                          <a:pt x="331" y="25"/>
                        </a:cubicBezTo>
                        <a:cubicBezTo>
                          <a:pt x="363" y="22"/>
                          <a:pt x="381" y="26"/>
                          <a:pt x="390" y="29"/>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4" name="Freeform 113"/>
                  <p:cNvSpPr>
                    <a:spLocks/>
                  </p:cNvSpPr>
                  <p:nvPr/>
                </p:nvSpPr>
                <p:spPr bwMode="gray">
                  <a:xfrm>
                    <a:off x="5005" y="3328"/>
                    <a:ext cx="51" cy="150"/>
                  </a:xfrm>
                  <a:custGeom>
                    <a:avLst/>
                    <a:gdLst/>
                    <a:ahLst/>
                    <a:cxnLst>
                      <a:cxn ang="0">
                        <a:pos x="125" y="0"/>
                      </a:cxn>
                      <a:cxn ang="0">
                        <a:pos x="0" y="357"/>
                      </a:cxn>
                      <a:cxn ang="0">
                        <a:pos x="77" y="362"/>
                      </a:cxn>
                      <a:cxn ang="0">
                        <a:pos x="125" y="0"/>
                      </a:cxn>
                    </a:cxnLst>
                    <a:rect l="0" t="0" r="r" b="b"/>
                    <a:pathLst>
                      <a:path w="125" h="368">
                        <a:moveTo>
                          <a:pt x="125" y="0"/>
                        </a:moveTo>
                        <a:cubicBezTo>
                          <a:pt x="125" y="0"/>
                          <a:pt x="77" y="362"/>
                          <a:pt x="0" y="357"/>
                        </a:cubicBezTo>
                        <a:cubicBezTo>
                          <a:pt x="0" y="357"/>
                          <a:pt x="16" y="368"/>
                          <a:pt x="77" y="362"/>
                        </a:cubicBezTo>
                        <a:cubicBezTo>
                          <a:pt x="77" y="362"/>
                          <a:pt x="122" y="19"/>
                          <a:pt x="125"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5" name="Freeform 114"/>
                  <p:cNvSpPr>
                    <a:spLocks/>
                  </p:cNvSpPr>
                  <p:nvPr/>
                </p:nvSpPr>
                <p:spPr bwMode="gray">
                  <a:xfrm>
                    <a:off x="4919" y="2825"/>
                    <a:ext cx="268" cy="248"/>
                  </a:xfrm>
                  <a:custGeom>
                    <a:avLst/>
                    <a:gdLst/>
                    <a:ahLst/>
                    <a:cxnLst>
                      <a:cxn ang="0">
                        <a:pos x="452" y="43"/>
                      </a:cxn>
                      <a:cxn ang="0">
                        <a:pos x="506" y="2"/>
                      </a:cxn>
                      <a:cxn ang="0">
                        <a:pos x="592" y="0"/>
                      </a:cxn>
                      <a:cxn ang="0">
                        <a:pos x="631" y="49"/>
                      </a:cxn>
                      <a:cxn ang="0">
                        <a:pos x="631" y="58"/>
                      </a:cxn>
                      <a:cxn ang="0">
                        <a:pos x="555" y="225"/>
                      </a:cxn>
                      <a:cxn ang="0">
                        <a:pos x="340" y="515"/>
                      </a:cxn>
                      <a:cxn ang="0">
                        <a:pos x="80" y="610"/>
                      </a:cxn>
                      <a:cxn ang="0">
                        <a:pos x="11" y="563"/>
                      </a:cxn>
                      <a:cxn ang="0">
                        <a:pos x="0" y="529"/>
                      </a:cxn>
                      <a:cxn ang="0">
                        <a:pos x="2" y="413"/>
                      </a:cxn>
                      <a:cxn ang="0">
                        <a:pos x="31" y="363"/>
                      </a:cxn>
                      <a:cxn ang="0">
                        <a:pos x="357" y="170"/>
                      </a:cxn>
                      <a:cxn ang="0">
                        <a:pos x="460" y="100"/>
                      </a:cxn>
                      <a:cxn ang="0">
                        <a:pos x="452" y="43"/>
                      </a:cxn>
                    </a:cxnLst>
                    <a:rect l="0" t="0" r="r" b="b"/>
                    <a:pathLst>
                      <a:path w="658" h="610">
                        <a:moveTo>
                          <a:pt x="452" y="43"/>
                        </a:moveTo>
                        <a:cubicBezTo>
                          <a:pt x="452" y="43"/>
                          <a:pt x="468" y="3"/>
                          <a:pt x="506" y="2"/>
                        </a:cubicBezTo>
                        <a:cubicBezTo>
                          <a:pt x="592" y="0"/>
                          <a:pt x="592" y="0"/>
                          <a:pt x="592" y="0"/>
                        </a:cubicBezTo>
                        <a:cubicBezTo>
                          <a:pt x="592" y="0"/>
                          <a:pt x="611" y="14"/>
                          <a:pt x="631" y="49"/>
                        </a:cubicBezTo>
                        <a:cubicBezTo>
                          <a:pt x="632" y="50"/>
                          <a:pt x="631" y="58"/>
                          <a:pt x="631" y="58"/>
                        </a:cubicBezTo>
                        <a:cubicBezTo>
                          <a:pt x="631" y="58"/>
                          <a:pt x="658" y="152"/>
                          <a:pt x="555" y="225"/>
                        </a:cubicBezTo>
                        <a:cubicBezTo>
                          <a:pt x="555" y="225"/>
                          <a:pt x="357" y="492"/>
                          <a:pt x="340" y="515"/>
                        </a:cubicBezTo>
                        <a:cubicBezTo>
                          <a:pt x="340" y="515"/>
                          <a:pt x="226" y="592"/>
                          <a:pt x="80" y="610"/>
                        </a:cubicBezTo>
                        <a:cubicBezTo>
                          <a:pt x="11" y="563"/>
                          <a:pt x="11" y="563"/>
                          <a:pt x="11" y="563"/>
                        </a:cubicBezTo>
                        <a:cubicBezTo>
                          <a:pt x="11" y="563"/>
                          <a:pt x="0" y="557"/>
                          <a:pt x="0" y="529"/>
                        </a:cubicBezTo>
                        <a:cubicBezTo>
                          <a:pt x="2" y="413"/>
                          <a:pt x="2" y="413"/>
                          <a:pt x="2" y="413"/>
                        </a:cubicBezTo>
                        <a:cubicBezTo>
                          <a:pt x="2" y="413"/>
                          <a:pt x="5" y="373"/>
                          <a:pt x="31" y="363"/>
                        </a:cubicBezTo>
                        <a:cubicBezTo>
                          <a:pt x="31" y="363"/>
                          <a:pt x="293" y="257"/>
                          <a:pt x="357" y="170"/>
                        </a:cubicBezTo>
                        <a:cubicBezTo>
                          <a:pt x="460" y="100"/>
                          <a:pt x="460" y="100"/>
                          <a:pt x="460" y="100"/>
                        </a:cubicBezTo>
                        <a:lnTo>
                          <a:pt x="452" y="43"/>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6" name="Freeform 115"/>
                  <p:cNvSpPr>
                    <a:spLocks/>
                  </p:cNvSpPr>
                  <p:nvPr/>
                </p:nvSpPr>
                <p:spPr bwMode="gray">
                  <a:xfrm>
                    <a:off x="4918" y="2825"/>
                    <a:ext cx="244" cy="248"/>
                  </a:xfrm>
                  <a:custGeom>
                    <a:avLst/>
                    <a:gdLst/>
                    <a:ahLst/>
                    <a:cxnLst>
                      <a:cxn ang="0">
                        <a:pos x="602" y="40"/>
                      </a:cxn>
                      <a:cxn ang="0">
                        <a:pos x="114" y="426"/>
                      </a:cxn>
                      <a:cxn ang="0">
                        <a:pos x="82" y="425"/>
                      </a:cxn>
                      <a:cxn ang="0">
                        <a:pos x="84" y="610"/>
                      </a:cxn>
                      <a:cxn ang="0">
                        <a:pos x="15" y="563"/>
                      </a:cxn>
                      <a:cxn ang="0">
                        <a:pos x="4" y="529"/>
                      </a:cxn>
                      <a:cxn ang="0">
                        <a:pos x="4" y="398"/>
                      </a:cxn>
                      <a:cxn ang="0">
                        <a:pos x="54" y="353"/>
                      </a:cxn>
                      <a:cxn ang="0">
                        <a:pos x="465" y="108"/>
                      </a:cxn>
                      <a:cxn ang="0">
                        <a:pos x="456" y="42"/>
                      </a:cxn>
                      <a:cxn ang="0">
                        <a:pos x="507" y="1"/>
                      </a:cxn>
                      <a:cxn ang="0">
                        <a:pos x="596" y="0"/>
                      </a:cxn>
                      <a:cxn ang="0">
                        <a:pos x="602" y="40"/>
                      </a:cxn>
                    </a:cxnLst>
                    <a:rect l="0" t="0" r="r" b="b"/>
                    <a:pathLst>
                      <a:path w="602" h="610">
                        <a:moveTo>
                          <a:pt x="602" y="40"/>
                        </a:moveTo>
                        <a:cubicBezTo>
                          <a:pt x="602" y="40"/>
                          <a:pt x="329" y="366"/>
                          <a:pt x="114" y="426"/>
                        </a:cubicBezTo>
                        <a:cubicBezTo>
                          <a:pt x="82" y="425"/>
                          <a:pt x="82" y="425"/>
                          <a:pt x="82" y="425"/>
                        </a:cubicBezTo>
                        <a:cubicBezTo>
                          <a:pt x="84" y="610"/>
                          <a:pt x="84" y="610"/>
                          <a:pt x="84" y="610"/>
                        </a:cubicBezTo>
                        <a:cubicBezTo>
                          <a:pt x="15" y="563"/>
                          <a:pt x="15" y="563"/>
                          <a:pt x="15" y="563"/>
                        </a:cubicBezTo>
                        <a:cubicBezTo>
                          <a:pt x="15" y="563"/>
                          <a:pt x="0" y="554"/>
                          <a:pt x="4" y="529"/>
                        </a:cubicBezTo>
                        <a:cubicBezTo>
                          <a:pt x="4" y="398"/>
                          <a:pt x="4" y="398"/>
                          <a:pt x="4" y="398"/>
                        </a:cubicBezTo>
                        <a:cubicBezTo>
                          <a:pt x="4" y="398"/>
                          <a:pt x="3" y="374"/>
                          <a:pt x="54" y="353"/>
                        </a:cubicBezTo>
                        <a:cubicBezTo>
                          <a:pt x="54" y="353"/>
                          <a:pt x="292" y="265"/>
                          <a:pt x="465" y="108"/>
                        </a:cubicBezTo>
                        <a:cubicBezTo>
                          <a:pt x="456" y="42"/>
                          <a:pt x="456" y="42"/>
                          <a:pt x="456" y="42"/>
                        </a:cubicBezTo>
                        <a:cubicBezTo>
                          <a:pt x="456" y="42"/>
                          <a:pt x="475" y="3"/>
                          <a:pt x="507" y="1"/>
                        </a:cubicBezTo>
                        <a:cubicBezTo>
                          <a:pt x="596" y="0"/>
                          <a:pt x="596" y="0"/>
                          <a:pt x="596" y="0"/>
                        </a:cubicBezTo>
                        <a:lnTo>
                          <a:pt x="602" y="4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7" name="Freeform 116"/>
                  <p:cNvSpPr>
                    <a:spLocks/>
                  </p:cNvSpPr>
                  <p:nvPr/>
                </p:nvSpPr>
                <p:spPr bwMode="gray">
                  <a:xfrm>
                    <a:off x="4949" y="2825"/>
                    <a:ext cx="227" cy="183"/>
                  </a:xfrm>
                  <a:custGeom>
                    <a:avLst/>
                    <a:gdLst/>
                    <a:ahLst/>
                    <a:cxnLst>
                      <a:cxn ang="0">
                        <a:pos x="519" y="0"/>
                      </a:cxn>
                      <a:cxn ang="0">
                        <a:pos x="558" y="49"/>
                      </a:cxn>
                      <a:cxn ang="0">
                        <a:pos x="15" y="449"/>
                      </a:cxn>
                      <a:cxn ang="0">
                        <a:pos x="14" y="429"/>
                      </a:cxn>
                      <a:cxn ang="0">
                        <a:pos x="0" y="415"/>
                      </a:cxn>
                      <a:cxn ang="0">
                        <a:pos x="519" y="0"/>
                      </a:cxn>
                    </a:cxnLst>
                    <a:rect l="0" t="0" r="r" b="b"/>
                    <a:pathLst>
                      <a:path w="558" h="449">
                        <a:moveTo>
                          <a:pt x="519" y="0"/>
                        </a:moveTo>
                        <a:cubicBezTo>
                          <a:pt x="519" y="0"/>
                          <a:pt x="558" y="35"/>
                          <a:pt x="558" y="49"/>
                        </a:cubicBezTo>
                        <a:cubicBezTo>
                          <a:pt x="558" y="49"/>
                          <a:pt x="420" y="321"/>
                          <a:pt x="15" y="449"/>
                        </a:cubicBezTo>
                        <a:cubicBezTo>
                          <a:pt x="14" y="429"/>
                          <a:pt x="14" y="429"/>
                          <a:pt x="14" y="429"/>
                        </a:cubicBezTo>
                        <a:cubicBezTo>
                          <a:pt x="0" y="415"/>
                          <a:pt x="0" y="415"/>
                          <a:pt x="0" y="415"/>
                        </a:cubicBezTo>
                        <a:cubicBezTo>
                          <a:pt x="0" y="415"/>
                          <a:pt x="391" y="233"/>
                          <a:pt x="519"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8" name="Freeform 117"/>
                  <p:cNvSpPr>
                    <a:spLocks/>
                  </p:cNvSpPr>
                  <p:nvPr/>
                </p:nvSpPr>
                <p:spPr bwMode="gray">
                  <a:xfrm>
                    <a:off x="5150" y="2849"/>
                    <a:ext cx="41" cy="111"/>
                  </a:xfrm>
                  <a:custGeom>
                    <a:avLst/>
                    <a:gdLst/>
                    <a:ahLst/>
                    <a:cxnLst>
                      <a:cxn ang="0">
                        <a:pos x="66" y="21"/>
                      </a:cxn>
                      <a:cxn ang="0">
                        <a:pos x="98" y="67"/>
                      </a:cxn>
                      <a:cxn ang="0">
                        <a:pos x="101" y="195"/>
                      </a:cxn>
                      <a:cxn ang="0">
                        <a:pos x="61" y="273"/>
                      </a:cxn>
                      <a:cxn ang="0">
                        <a:pos x="23" y="169"/>
                      </a:cxn>
                      <a:cxn ang="0">
                        <a:pos x="66" y="21"/>
                      </a:cxn>
                    </a:cxnLst>
                    <a:rect l="0" t="0" r="r" b="b"/>
                    <a:pathLst>
                      <a:path w="101" h="273">
                        <a:moveTo>
                          <a:pt x="66" y="21"/>
                        </a:moveTo>
                        <a:cubicBezTo>
                          <a:pt x="66" y="21"/>
                          <a:pt x="98" y="58"/>
                          <a:pt x="98" y="67"/>
                        </a:cubicBezTo>
                        <a:cubicBezTo>
                          <a:pt x="98" y="76"/>
                          <a:pt x="101" y="195"/>
                          <a:pt x="101" y="195"/>
                        </a:cubicBezTo>
                        <a:cubicBezTo>
                          <a:pt x="101" y="195"/>
                          <a:pt x="81" y="250"/>
                          <a:pt x="61" y="273"/>
                        </a:cubicBezTo>
                        <a:cubicBezTo>
                          <a:pt x="61" y="273"/>
                          <a:pt x="66" y="212"/>
                          <a:pt x="23" y="169"/>
                        </a:cubicBezTo>
                        <a:cubicBezTo>
                          <a:pt x="23" y="169"/>
                          <a:pt x="0" y="0"/>
                          <a:pt x="66" y="21"/>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19" name="Freeform 118"/>
                  <p:cNvSpPr>
                    <a:spLocks/>
                  </p:cNvSpPr>
                  <p:nvPr/>
                </p:nvSpPr>
                <p:spPr bwMode="gray">
                  <a:xfrm>
                    <a:off x="5157" y="2856"/>
                    <a:ext cx="35" cy="106"/>
                  </a:xfrm>
                  <a:custGeom>
                    <a:avLst/>
                    <a:gdLst/>
                    <a:ahLst/>
                    <a:cxnLst>
                      <a:cxn ang="0">
                        <a:pos x="49" y="4"/>
                      </a:cxn>
                      <a:cxn ang="0">
                        <a:pos x="48" y="5"/>
                      </a:cxn>
                      <a:cxn ang="0">
                        <a:pos x="53" y="11"/>
                      </a:cxn>
                      <a:cxn ang="0">
                        <a:pos x="70" y="33"/>
                      </a:cxn>
                      <a:cxn ang="0">
                        <a:pos x="77" y="44"/>
                      </a:cxn>
                      <a:cxn ang="0">
                        <a:pos x="79" y="48"/>
                      </a:cxn>
                      <a:cxn ang="0">
                        <a:pos x="79" y="50"/>
                      </a:cxn>
                      <a:cxn ang="0">
                        <a:pos x="82" y="178"/>
                      </a:cxn>
                      <a:cxn ang="0">
                        <a:pos x="84" y="178"/>
                      </a:cxn>
                      <a:cxn ang="0">
                        <a:pos x="82" y="177"/>
                      </a:cxn>
                      <a:cxn ang="0">
                        <a:pos x="82" y="179"/>
                      </a:cxn>
                      <a:cxn ang="0">
                        <a:pos x="67" y="214"/>
                      </a:cxn>
                      <a:cxn ang="0">
                        <a:pos x="42" y="255"/>
                      </a:cxn>
                      <a:cxn ang="0">
                        <a:pos x="44" y="256"/>
                      </a:cxn>
                      <a:cxn ang="0">
                        <a:pos x="46" y="256"/>
                      </a:cxn>
                      <a:cxn ang="0">
                        <a:pos x="46" y="249"/>
                      </a:cxn>
                      <a:cxn ang="0">
                        <a:pos x="7" y="150"/>
                      </a:cxn>
                      <a:cxn ang="0">
                        <a:pos x="6" y="152"/>
                      </a:cxn>
                      <a:cxn ang="0">
                        <a:pos x="8" y="151"/>
                      </a:cxn>
                      <a:cxn ang="0">
                        <a:pos x="7" y="146"/>
                      </a:cxn>
                      <a:cxn ang="0">
                        <a:pos x="4" y="91"/>
                      </a:cxn>
                      <a:cxn ang="0">
                        <a:pos x="11" y="32"/>
                      </a:cxn>
                      <a:cxn ang="0">
                        <a:pos x="22" y="11"/>
                      </a:cxn>
                      <a:cxn ang="0">
                        <a:pos x="39" y="4"/>
                      </a:cxn>
                      <a:cxn ang="0">
                        <a:pos x="49" y="6"/>
                      </a:cxn>
                      <a:cxn ang="0">
                        <a:pos x="49" y="4"/>
                      </a:cxn>
                      <a:cxn ang="0">
                        <a:pos x="48" y="5"/>
                      </a:cxn>
                      <a:cxn ang="0">
                        <a:pos x="49" y="4"/>
                      </a:cxn>
                      <a:cxn ang="0">
                        <a:pos x="50" y="2"/>
                      </a:cxn>
                      <a:cxn ang="0">
                        <a:pos x="39" y="0"/>
                      </a:cxn>
                      <a:cxn ang="0">
                        <a:pos x="19" y="9"/>
                      </a:cxn>
                      <a:cxn ang="0">
                        <a:pos x="4" y="44"/>
                      </a:cxn>
                      <a:cxn ang="0">
                        <a:pos x="0" y="91"/>
                      </a:cxn>
                      <a:cxn ang="0">
                        <a:pos x="4" y="152"/>
                      </a:cxn>
                      <a:cxn ang="0">
                        <a:pos x="4" y="153"/>
                      </a:cxn>
                      <a:cxn ang="0">
                        <a:pos x="5" y="153"/>
                      </a:cxn>
                      <a:cxn ang="0">
                        <a:pos x="42" y="249"/>
                      </a:cxn>
                      <a:cxn ang="0">
                        <a:pos x="42" y="254"/>
                      </a:cxn>
                      <a:cxn ang="0">
                        <a:pos x="42" y="255"/>
                      </a:cxn>
                      <a:cxn ang="0">
                        <a:pos x="42" y="256"/>
                      </a:cxn>
                      <a:cxn ang="0">
                        <a:pos x="41" y="262"/>
                      </a:cxn>
                      <a:cxn ang="0">
                        <a:pos x="45" y="257"/>
                      </a:cxn>
                      <a:cxn ang="0">
                        <a:pos x="73" y="209"/>
                      </a:cxn>
                      <a:cxn ang="0">
                        <a:pos x="86" y="178"/>
                      </a:cxn>
                      <a:cxn ang="0">
                        <a:pos x="86" y="178"/>
                      </a:cxn>
                      <a:cxn ang="0">
                        <a:pos x="86" y="178"/>
                      </a:cxn>
                      <a:cxn ang="0">
                        <a:pos x="86" y="159"/>
                      </a:cxn>
                      <a:cxn ang="0">
                        <a:pos x="83" y="50"/>
                      </a:cxn>
                      <a:cxn ang="0">
                        <a:pos x="82" y="45"/>
                      </a:cxn>
                      <a:cxn ang="0">
                        <a:pos x="64" y="18"/>
                      </a:cxn>
                      <a:cxn ang="0">
                        <a:pos x="51" y="2"/>
                      </a:cxn>
                      <a:cxn ang="0">
                        <a:pos x="51" y="2"/>
                      </a:cxn>
                      <a:cxn ang="0">
                        <a:pos x="50" y="2"/>
                      </a:cxn>
                      <a:cxn ang="0">
                        <a:pos x="49" y="4"/>
                      </a:cxn>
                    </a:cxnLst>
                    <a:rect l="0" t="0" r="r" b="b"/>
                    <a:pathLst>
                      <a:path w="86" h="262">
                        <a:moveTo>
                          <a:pt x="49" y="4"/>
                        </a:moveTo>
                        <a:cubicBezTo>
                          <a:pt x="48" y="5"/>
                          <a:pt x="48" y="5"/>
                          <a:pt x="48" y="5"/>
                        </a:cubicBezTo>
                        <a:cubicBezTo>
                          <a:pt x="48" y="5"/>
                          <a:pt x="50" y="7"/>
                          <a:pt x="53" y="11"/>
                        </a:cubicBezTo>
                        <a:cubicBezTo>
                          <a:pt x="57" y="16"/>
                          <a:pt x="64" y="25"/>
                          <a:pt x="70" y="33"/>
                        </a:cubicBezTo>
                        <a:cubicBezTo>
                          <a:pt x="72" y="37"/>
                          <a:pt x="75" y="40"/>
                          <a:pt x="77" y="44"/>
                        </a:cubicBezTo>
                        <a:cubicBezTo>
                          <a:pt x="78" y="45"/>
                          <a:pt x="78" y="47"/>
                          <a:pt x="79" y="48"/>
                        </a:cubicBezTo>
                        <a:cubicBezTo>
                          <a:pt x="79" y="49"/>
                          <a:pt x="79" y="50"/>
                          <a:pt x="79" y="50"/>
                        </a:cubicBezTo>
                        <a:cubicBezTo>
                          <a:pt x="79" y="59"/>
                          <a:pt x="82" y="178"/>
                          <a:pt x="82" y="178"/>
                        </a:cubicBezTo>
                        <a:cubicBezTo>
                          <a:pt x="84" y="178"/>
                          <a:pt x="84" y="178"/>
                          <a:pt x="84" y="178"/>
                        </a:cubicBezTo>
                        <a:cubicBezTo>
                          <a:pt x="82" y="177"/>
                          <a:pt x="82" y="177"/>
                          <a:pt x="82" y="177"/>
                        </a:cubicBezTo>
                        <a:cubicBezTo>
                          <a:pt x="82" y="177"/>
                          <a:pt x="82" y="178"/>
                          <a:pt x="82" y="179"/>
                        </a:cubicBezTo>
                        <a:cubicBezTo>
                          <a:pt x="79" y="185"/>
                          <a:pt x="74" y="199"/>
                          <a:pt x="67" y="214"/>
                        </a:cubicBezTo>
                        <a:cubicBezTo>
                          <a:pt x="60" y="229"/>
                          <a:pt x="51" y="245"/>
                          <a:pt x="42" y="255"/>
                        </a:cubicBezTo>
                        <a:cubicBezTo>
                          <a:pt x="44" y="256"/>
                          <a:pt x="44" y="256"/>
                          <a:pt x="44" y="256"/>
                        </a:cubicBezTo>
                        <a:cubicBezTo>
                          <a:pt x="46" y="256"/>
                          <a:pt x="46" y="256"/>
                          <a:pt x="46" y="256"/>
                        </a:cubicBezTo>
                        <a:cubicBezTo>
                          <a:pt x="46" y="256"/>
                          <a:pt x="46" y="253"/>
                          <a:pt x="46" y="249"/>
                        </a:cubicBezTo>
                        <a:cubicBezTo>
                          <a:pt x="46" y="231"/>
                          <a:pt x="42" y="185"/>
                          <a:pt x="7" y="150"/>
                        </a:cubicBezTo>
                        <a:cubicBezTo>
                          <a:pt x="6" y="152"/>
                          <a:pt x="6" y="152"/>
                          <a:pt x="6" y="152"/>
                        </a:cubicBezTo>
                        <a:cubicBezTo>
                          <a:pt x="8" y="151"/>
                          <a:pt x="8" y="151"/>
                          <a:pt x="8" y="151"/>
                        </a:cubicBezTo>
                        <a:cubicBezTo>
                          <a:pt x="8" y="151"/>
                          <a:pt x="8" y="150"/>
                          <a:pt x="7" y="146"/>
                        </a:cubicBezTo>
                        <a:cubicBezTo>
                          <a:pt x="6" y="137"/>
                          <a:pt x="4" y="115"/>
                          <a:pt x="4" y="91"/>
                        </a:cubicBezTo>
                        <a:cubicBezTo>
                          <a:pt x="4" y="71"/>
                          <a:pt x="6" y="48"/>
                          <a:pt x="11" y="32"/>
                        </a:cubicBezTo>
                        <a:cubicBezTo>
                          <a:pt x="14" y="23"/>
                          <a:pt x="17" y="16"/>
                          <a:pt x="22" y="11"/>
                        </a:cubicBezTo>
                        <a:cubicBezTo>
                          <a:pt x="26" y="7"/>
                          <a:pt x="32" y="4"/>
                          <a:pt x="39" y="4"/>
                        </a:cubicBezTo>
                        <a:cubicBezTo>
                          <a:pt x="42" y="4"/>
                          <a:pt x="45" y="4"/>
                          <a:pt x="49" y="6"/>
                        </a:cubicBezTo>
                        <a:cubicBezTo>
                          <a:pt x="49" y="4"/>
                          <a:pt x="49" y="4"/>
                          <a:pt x="49" y="4"/>
                        </a:cubicBezTo>
                        <a:cubicBezTo>
                          <a:pt x="48" y="5"/>
                          <a:pt x="48" y="5"/>
                          <a:pt x="48" y="5"/>
                        </a:cubicBezTo>
                        <a:cubicBezTo>
                          <a:pt x="49" y="4"/>
                          <a:pt x="49" y="4"/>
                          <a:pt x="49" y="4"/>
                        </a:cubicBezTo>
                        <a:cubicBezTo>
                          <a:pt x="50" y="2"/>
                          <a:pt x="50" y="2"/>
                          <a:pt x="50" y="2"/>
                        </a:cubicBezTo>
                        <a:cubicBezTo>
                          <a:pt x="46" y="1"/>
                          <a:pt x="42" y="0"/>
                          <a:pt x="39" y="0"/>
                        </a:cubicBezTo>
                        <a:cubicBezTo>
                          <a:pt x="31" y="0"/>
                          <a:pt x="24" y="3"/>
                          <a:pt x="19" y="9"/>
                        </a:cubicBezTo>
                        <a:cubicBezTo>
                          <a:pt x="11" y="17"/>
                          <a:pt x="7" y="30"/>
                          <a:pt x="4" y="44"/>
                        </a:cubicBezTo>
                        <a:cubicBezTo>
                          <a:pt x="1" y="59"/>
                          <a:pt x="0" y="76"/>
                          <a:pt x="0" y="91"/>
                        </a:cubicBezTo>
                        <a:cubicBezTo>
                          <a:pt x="0" y="123"/>
                          <a:pt x="4" y="152"/>
                          <a:pt x="4" y="152"/>
                        </a:cubicBezTo>
                        <a:cubicBezTo>
                          <a:pt x="4" y="153"/>
                          <a:pt x="4" y="153"/>
                          <a:pt x="4" y="153"/>
                        </a:cubicBezTo>
                        <a:cubicBezTo>
                          <a:pt x="5" y="153"/>
                          <a:pt x="5" y="153"/>
                          <a:pt x="5" y="153"/>
                        </a:cubicBezTo>
                        <a:cubicBezTo>
                          <a:pt x="38" y="187"/>
                          <a:pt x="42" y="231"/>
                          <a:pt x="42" y="249"/>
                        </a:cubicBezTo>
                        <a:cubicBezTo>
                          <a:pt x="42" y="251"/>
                          <a:pt x="42" y="253"/>
                          <a:pt x="42" y="254"/>
                        </a:cubicBezTo>
                        <a:cubicBezTo>
                          <a:pt x="42" y="255"/>
                          <a:pt x="42" y="255"/>
                          <a:pt x="42" y="255"/>
                        </a:cubicBezTo>
                        <a:cubicBezTo>
                          <a:pt x="42" y="256"/>
                          <a:pt x="42" y="256"/>
                          <a:pt x="42" y="256"/>
                        </a:cubicBezTo>
                        <a:cubicBezTo>
                          <a:pt x="41" y="262"/>
                          <a:pt x="41" y="262"/>
                          <a:pt x="41" y="262"/>
                        </a:cubicBezTo>
                        <a:cubicBezTo>
                          <a:pt x="45" y="257"/>
                          <a:pt x="45" y="257"/>
                          <a:pt x="45" y="257"/>
                        </a:cubicBezTo>
                        <a:cubicBezTo>
                          <a:pt x="56" y="245"/>
                          <a:pt x="66" y="226"/>
                          <a:pt x="73" y="209"/>
                        </a:cubicBezTo>
                        <a:cubicBezTo>
                          <a:pt x="81" y="192"/>
                          <a:pt x="86" y="178"/>
                          <a:pt x="86" y="178"/>
                        </a:cubicBezTo>
                        <a:cubicBezTo>
                          <a:pt x="86" y="178"/>
                          <a:pt x="86" y="178"/>
                          <a:pt x="86" y="178"/>
                        </a:cubicBezTo>
                        <a:cubicBezTo>
                          <a:pt x="86" y="178"/>
                          <a:pt x="86" y="178"/>
                          <a:pt x="86" y="178"/>
                        </a:cubicBezTo>
                        <a:cubicBezTo>
                          <a:pt x="86" y="178"/>
                          <a:pt x="86" y="170"/>
                          <a:pt x="86" y="159"/>
                        </a:cubicBezTo>
                        <a:cubicBezTo>
                          <a:pt x="85" y="125"/>
                          <a:pt x="83" y="57"/>
                          <a:pt x="83" y="50"/>
                        </a:cubicBezTo>
                        <a:cubicBezTo>
                          <a:pt x="83" y="48"/>
                          <a:pt x="83" y="47"/>
                          <a:pt x="82" y="45"/>
                        </a:cubicBezTo>
                        <a:cubicBezTo>
                          <a:pt x="79" y="38"/>
                          <a:pt x="71" y="27"/>
                          <a:pt x="64" y="18"/>
                        </a:cubicBezTo>
                        <a:cubicBezTo>
                          <a:pt x="57" y="10"/>
                          <a:pt x="51" y="2"/>
                          <a:pt x="51" y="2"/>
                        </a:cubicBezTo>
                        <a:cubicBezTo>
                          <a:pt x="51" y="2"/>
                          <a:pt x="51" y="2"/>
                          <a:pt x="51" y="2"/>
                        </a:cubicBezTo>
                        <a:cubicBezTo>
                          <a:pt x="50" y="2"/>
                          <a:pt x="50" y="2"/>
                          <a:pt x="50" y="2"/>
                        </a:cubicBezTo>
                        <a:lnTo>
                          <a:pt x="49" y="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0" name="Freeform 119"/>
                  <p:cNvSpPr>
                    <a:spLocks/>
                  </p:cNvSpPr>
                  <p:nvPr/>
                </p:nvSpPr>
                <p:spPr bwMode="gray">
                  <a:xfrm>
                    <a:off x="5098" y="2851"/>
                    <a:ext cx="58" cy="72"/>
                  </a:xfrm>
                  <a:custGeom>
                    <a:avLst/>
                    <a:gdLst/>
                    <a:ahLst/>
                    <a:cxnLst>
                      <a:cxn ang="0">
                        <a:pos x="142" y="145"/>
                      </a:cxn>
                      <a:cxn ang="0">
                        <a:pos x="18" y="35"/>
                      </a:cxn>
                      <a:cxn ang="0">
                        <a:pos x="0" y="64"/>
                      </a:cxn>
                      <a:cxn ang="0">
                        <a:pos x="142" y="145"/>
                      </a:cxn>
                    </a:cxnLst>
                    <a:rect l="0" t="0" r="r" b="b"/>
                    <a:pathLst>
                      <a:path w="142" h="177">
                        <a:moveTo>
                          <a:pt x="142" y="145"/>
                        </a:moveTo>
                        <a:cubicBezTo>
                          <a:pt x="142" y="145"/>
                          <a:pt x="105" y="0"/>
                          <a:pt x="18" y="35"/>
                        </a:cubicBezTo>
                        <a:cubicBezTo>
                          <a:pt x="0" y="64"/>
                          <a:pt x="0" y="64"/>
                          <a:pt x="0" y="64"/>
                        </a:cubicBezTo>
                        <a:cubicBezTo>
                          <a:pt x="0" y="64"/>
                          <a:pt x="131" y="177"/>
                          <a:pt x="142" y="145"/>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1" name="Freeform 120"/>
                  <p:cNvSpPr>
                    <a:spLocks/>
                  </p:cNvSpPr>
                  <p:nvPr/>
                </p:nvSpPr>
                <p:spPr bwMode="gray">
                  <a:xfrm>
                    <a:off x="5097" y="2863"/>
                    <a:ext cx="59" cy="51"/>
                  </a:xfrm>
                  <a:custGeom>
                    <a:avLst/>
                    <a:gdLst/>
                    <a:ahLst/>
                    <a:cxnLst>
                      <a:cxn ang="0">
                        <a:pos x="144" y="117"/>
                      </a:cxn>
                      <a:cxn ang="0">
                        <a:pos x="146" y="117"/>
                      </a:cxn>
                      <a:cxn ang="0">
                        <a:pos x="122" y="58"/>
                      </a:cxn>
                      <a:cxn ang="0">
                        <a:pos x="91" y="18"/>
                      </a:cxn>
                      <a:cxn ang="0">
                        <a:pos x="46" y="0"/>
                      </a:cxn>
                      <a:cxn ang="0">
                        <a:pos x="19" y="5"/>
                      </a:cxn>
                      <a:cxn ang="0">
                        <a:pos x="18" y="5"/>
                      </a:cxn>
                      <a:cxn ang="0">
                        <a:pos x="0" y="36"/>
                      </a:cxn>
                      <a:cxn ang="0">
                        <a:pos x="1" y="37"/>
                      </a:cxn>
                      <a:cxn ang="0">
                        <a:pos x="55" y="81"/>
                      </a:cxn>
                      <a:cxn ang="0">
                        <a:pos x="99" y="111"/>
                      </a:cxn>
                      <a:cxn ang="0">
                        <a:pos x="119" y="121"/>
                      </a:cxn>
                      <a:cxn ang="0">
                        <a:pos x="135" y="125"/>
                      </a:cxn>
                      <a:cxn ang="0">
                        <a:pos x="142" y="123"/>
                      </a:cxn>
                      <a:cxn ang="0">
                        <a:pos x="146" y="118"/>
                      </a:cxn>
                      <a:cxn ang="0">
                        <a:pos x="146" y="117"/>
                      </a:cxn>
                      <a:cxn ang="0">
                        <a:pos x="146" y="117"/>
                      </a:cxn>
                      <a:cxn ang="0">
                        <a:pos x="144" y="117"/>
                      </a:cxn>
                      <a:cxn ang="0">
                        <a:pos x="142" y="117"/>
                      </a:cxn>
                      <a:cxn ang="0">
                        <a:pos x="140" y="120"/>
                      </a:cxn>
                      <a:cxn ang="0">
                        <a:pos x="135" y="121"/>
                      </a:cxn>
                      <a:cxn ang="0">
                        <a:pos x="121" y="117"/>
                      </a:cxn>
                      <a:cxn ang="0">
                        <a:pos x="47" y="70"/>
                      </a:cxn>
                      <a:cxn ang="0">
                        <a:pos x="16" y="45"/>
                      </a:cxn>
                      <a:cxn ang="0">
                        <a:pos x="7" y="37"/>
                      </a:cxn>
                      <a:cxn ang="0">
                        <a:pos x="3" y="34"/>
                      </a:cxn>
                      <a:cxn ang="0">
                        <a:pos x="2" y="36"/>
                      </a:cxn>
                      <a:cxn ang="0">
                        <a:pos x="4" y="37"/>
                      </a:cxn>
                      <a:cxn ang="0">
                        <a:pos x="21" y="8"/>
                      </a:cxn>
                      <a:cxn ang="0">
                        <a:pos x="20" y="7"/>
                      </a:cxn>
                      <a:cxn ang="0">
                        <a:pos x="20" y="9"/>
                      </a:cxn>
                      <a:cxn ang="0">
                        <a:pos x="46" y="4"/>
                      </a:cxn>
                      <a:cxn ang="0">
                        <a:pos x="89" y="21"/>
                      </a:cxn>
                      <a:cxn ang="0">
                        <a:pos x="129" y="81"/>
                      </a:cxn>
                      <a:cxn ang="0">
                        <a:pos x="139" y="107"/>
                      </a:cxn>
                      <a:cxn ang="0">
                        <a:pos x="142" y="115"/>
                      </a:cxn>
                      <a:cxn ang="0">
                        <a:pos x="142" y="118"/>
                      </a:cxn>
                      <a:cxn ang="0">
                        <a:pos x="144" y="117"/>
                      </a:cxn>
                      <a:cxn ang="0">
                        <a:pos x="142" y="117"/>
                      </a:cxn>
                      <a:cxn ang="0">
                        <a:pos x="144" y="117"/>
                      </a:cxn>
                    </a:cxnLst>
                    <a:rect l="0" t="0" r="r" b="b"/>
                    <a:pathLst>
                      <a:path w="146" h="125">
                        <a:moveTo>
                          <a:pt x="144" y="117"/>
                        </a:moveTo>
                        <a:cubicBezTo>
                          <a:pt x="146" y="117"/>
                          <a:pt x="146" y="117"/>
                          <a:pt x="146" y="117"/>
                        </a:cubicBezTo>
                        <a:cubicBezTo>
                          <a:pt x="146" y="117"/>
                          <a:pt x="139" y="88"/>
                          <a:pt x="122" y="58"/>
                        </a:cubicBezTo>
                        <a:cubicBezTo>
                          <a:pt x="114" y="44"/>
                          <a:pt x="104" y="29"/>
                          <a:pt x="91" y="18"/>
                        </a:cubicBezTo>
                        <a:cubicBezTo>
                          <a:pt x="79" y="7"/>
                          <a:pt x="64" y="0"/>
                          <a:pt x="46" y="0"/>
                        </a:cubicBezTo>
                        <a:cubicBezTo>
                          <a:pt x="37" y="0"/>
                          <a:pt x="28" y="1"/>
                          <a:pt x="19" y="5"/>
                        </a:cubicBezTo>
                        <a:cubicBezTo>
                          <a:pt x="18" y="5"/>
                          <a:pt x="18" y="5"/>
                          <a:pt x="18" y="5"/>
                        </a:cubicBezTo>
                        <a:cubicBezTo>
                          <a:pt x="0" y="36"/>
                          <a:pt x="0" y="36"/>
                          <a:pt x="0" y="36"/>
                        </a:cubicBezTo>
                        <a:cubicBezTo>
                          <a:pt x="1" y="37"/>
                          <a:pt x="1" y="37"/>
                          <a:pt x="1" y="37"/>
                        </a:cubicBezTo>
                        <a:cubicBezTo>
                          <a:pt x="1" y="37"/>
                          <a:pt x="26" y="59"/>
                          <a:pt x="55" y="81"/>
                        </a:cubicBezTo>
                        <a:cubicBezTo>
                          <a:pt x="70" y="92"/>
                          <a:pt x="85" y="103"/>
                          <a:pt x="99" y="111"/>
                        </a:cubicBezTo>
                        <a:cubicBezTo>
                          <a:pt x="107" y="115"/>
                          <a:pt x="113" y="119"/>
                          <a:pt x="119" y="121"/>
                        </a:cubicBezTo>
                        <a:cubicBezTo>
                          <a:pt x="125" y="123"/>
                          <a:pt x="130" y="125"/>
                          <a:pt x="135" y="125"/>
                        </a:cubicBezTo>
                        <a:cubicBezTo>
                          <a:pt x="138" y="125"/>
                          <a:pt x="140" y="124"/>
                          <a:pt x="142" y="123"/>
                        </a:cubicBezTo>
                        <a:cubicBezTo>
                          <a:pt x="144" y="122"/>
                          <a:pt x="145" y="120"/>
                          <a:pt x="146" y="118"/>
                        </a:cubicBezTo>
                        <a:cubicBezTo>
                          <a:pt x="146" y="117"/>
                          <a:pt x="146" y="117"/>
                          <a:pt x="146" y="117"/>
                        </a:cubicBezTo>
                        <a:cubicBezTo>
                          <a:pt x="146" y="117"/>
                          <a:pt x="146" y="117"/>
                          <a:pt x="146" y="117"/>
                        </a:cubicBezTo>
                        <a:cubicBezTo>
                          <a:pt x="144" y="117"/>
                          <a:pt x="144" y="117"/>
                          <a:pt x="144" y="117"/>
                        </a:cubicBezTo>
                        <a:cubicBezTo>
                          <a:pt x="142" y="117"/>
                          <a:pt x="142" y="117"/>
                          <a:pt x="142" y="117"/>
                        </a:cubicBezTo>
                        <a:cubicBezTo>
                          <a:pt x="142" y="118"/>
                          <a:pt x="141" y="119"/>
                          <a:pt x="140" y="120"/>
                        </a:cubicBezTo>
                        <a:cubicBezTo>
                          <a:pt x="139" y="120"/>
                          <a:pt x="137" y="121"/>
                          <a:pt x="135" y="121"/>
                        </a:cubicBezTo>
                        <a:cubicBezTo>
                          <a:pt x="131" y="121"/>
                          <a:pt x="126" y="120"/>
                          <a:pt x="121" y="117"/>
                        </a:cubicBezTo>
                        <a:cubicBezTo>
                          <a:pt x="101" y="109"/>
                          <a:pt x="71" y="88"/>
                          <a:pt x="47" y="70"/>
                        </a:cubicBezTo>
                        <a:cubicBezTo>
                          <a:pt x="35" y="60"/>
                          <a:pt x="24" y="52"/>
                          <a:pt x="16" y="45"/>
                        </a:cubicBezTo>
                        <a:cubicBezTo>
                          <a:pt x="12" y="42"/>
                          <a:pt x="9" y="39"/>
                          <a:pt x="7" y="37"/>
                        </a:cubicBezTo>
                        <a:cubicBezTo>
                          <a:pt x="5" y="35"/>
                          <a:pt x="3" y="34"/>
                          <a:pt x="3" y="34"/>
                        </a:cubicBezTo>
                        <a:cubicBezTo>
                          <a:pt x="2" y="36"/>
                          <a:pt x="2" y="36"/>
                          <a:pt x="2" y="36"/>
                        </a:cubicBezTo>
                        <a:cubicBezTo>
                          <a:pt x="4" y="37"/>
                          <a:pt x="4" y="37"/>
                          <a:pt x="4" y="37"/>
                        </a:cubicBezTo>
                        <a:cubicBezTo>
                          <a:pt x="21" y="8"/>
                          <a:pt x="21" y="8"/>
                          <a:pt x="21" y="8"/>
                        </a:cubicBezTo>
                        <a:cubicBezTo>
                          <a:pt x="20" y="7"/>
                          <a:pt x="20" y="7"/>
                          <a:pt x="20" y="7"/>
                        </a:cubicBezTo>
                        <a:cubicBezTo>
                          <a:pt x="20" y="9"/>
                          <a:pt x="20" y="9"/>
                          <a:pt x="20" y="9"/>
                        </a:cubicBezTo>
                        <a:cubicBezTo>
                          <a:pt x="29" y="5"/>
                          <a:pt x="38" y="4"/>
                          <a:pt x="46" y="4"/>
                        </a:cubicBezTo>
                        <a:cubicBezTo>
                          <a:pt x="62" y="4"/>
                          <a:pt x="77" y="11"/>
                          <a:pt x="89" y="21"/>
                        </a:cubicBezTo>
                        <a:cubicBezTo>
                          <a:pt x="107" y="37"/>
                          <a:pt x="121" y="61"/>
                          <a:pt x="129" y="81"/>
                        </a:cubicBezTo>
                        <a:cubicBezTo>
                          <a:pt x="134" y="91"/>
                          <a:pt x="137" y="101"/>
                          <a:pt x="139" y="107"/>
                        </a:cubicBezTo>
                        <a:cubicBezTo>
                          <a:pt x="140" y="110"/>
                          <a:pt x="141" y="113"/>
                          <a:pt x="142" y="115"/>
                        </a:cubicBezTo>
                        <a:cubicBezTo>
                          <a:pt x="142" y="117"/>
                          <a:pt x="142" y="118"/>
                          <a:pt x="142" y="118"/>
                        </a:cubicBezTo>
                        <a:cubicBezTo>
                          <a:pt x="144" y="117"/>
                          <a:pt x="144" y="117"/>
                          <a:pt x="144" y="117"/>
                        </a:cubicBezTo>
                        <a:cubicBezTo>
                          <a:pt x="142" y="117"/>
                          <a:pt x="142" y="117"/>
                          <a:pt x="142" y="117"/>
                        </a:cubicBezTo>
                        <a:lnTo>
                          <a:pt x="144" y="117"/>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2" name="Freeform 121"/>
                  <p:cNvSpPr>
                    <a:spLocks/>
                  </p:cNvSpPr>
                  <p:nvPr/>
                </p:nvSpPr>
                <p:spPr bwMode="gray">
                  <a:xfrm>
                    <a:off x="5046" y="2860"/>
                    <a:ext cx="112" cy="82"/>
                  </a:xfrm>
                  <a:custGeom>
                    <a:avLst/>
                    <a:gdLst/>
                    <a:ahLst/>
                    <a:cxnLst>
                      <a:cxn ang="0">
                        <a:pos x="276" y="186"/>
                      </a:cxn>
                      <a:cxn ang="0">
                        <a:pos x="117" y="0"/>
                      </a:cxn>
                      <a:cxn ang="0">
                        <a:pos x="0" y="99"/>
                      </a:cxn>
                      <a:cxn ang="0">
                        <a:pos x="90" y="122"/>
                      </a:cxn>
                      <a:cxn ang="0">
                        <a:pos x="206" y="148"/>
                      </a:cxn>
                      <a:cxn ang="0">
                        <a:pos x="276" y="186"/>
                      </a:cxn>
                    </a:cxnLst>
                    <a:rect l="0" t="0" r="r" b="b"/>
                    <a:pathLst>
                      <a:path w="276" h="204">
                        <a:moveTo>
                          <a:pt x="276" y="186"/>
                        </a:moveTo>
                        <a:cubicBezTo>
                          <a:pt x="276" y="186"/>
                          <a:pt x="230" y="18"/>
                          <a:pt x="117" y="0"/>
                        </a:cubicBezTo>
                        <a:cubicBezTo>
                          <a:pt x="117" y="0"/>
                          <a:pt x="9" y="29"/>
                          <a:pt x="0" y="99"/>
                        </a:cubicBezTo>
                        <a:cubicBezTo>
                          <a:pt x="0" y="99"/>
                          <a:pt x="73" y="140"/>
                          <a:pt x="90" y="122"/>
                        </a:cubicBezTo>
                        <a:cubicBezTo>
                          <a:pt x="90" y="122"/>
                          <a:pt x="204" y="131"/>
                          <a:pt x="206" y="148"/>
                        </a:cubicBezTo>
                        <a:cubicBezTo>
                          <a:pt x="209" y="166"/>
                          <a:pt x="276" y="204"/>
                          <a:pt x="276" y="186"/>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3" name="Freeform 122"/>
                  <p:cNvSpPr>
                    <a:spLocks/>
                  </p:cNvSpPr>
                  <p:nvPr/>
                </p:nvSpPr>
                <p:spPr bwMode="gray">
                  <a:xfrm>
                    <a:off x="5045" y="2859"/>
                    <a:ext cx="114" cy="79"/>
                  </a:xfrm>
                  <a:custGeom>
                    <a:avLst/>
                    <a:gdLst/>
                    <a:ahLst/>
                    <a:cxnLst>
                      <a:cxn ang="0">
                        <a:pos x="280" y="188"/>
                      </a:cxn>
                      <a:cxn ang="0">
                        <a:pos x="193" y="37"/>
                      </a:cxn>
                      <a:cxn ang="0">
                        <a:pos x="118" y="0"/>
                      </a:cxn>
                      <a:cxn ang="0">
                        <a:pos x="63" y="24"/>
                      </a:cxn>
                      <a:cxn ang="0">
                        <a:pos x="1" y="101"/>
                      </a:cxn>
                      <a:cxn ang="0">
                        <a:pos x="2" y="103"/>
                      </a:cxn>
                      <a:cxn ang="0">
                        <a:pos x="79" y="131"/>
                      </a:cxn>
                      <a:cxn ang="0">
                        <a:pos x="92" y="124"/>
                      </a:cxn>
                      <a:cxn ang="0">
                        <a:pos x="97" y="127"/>
                      </a:cxn>
                      <a:cxn ang="0">
                        <a:pos x="192" y="142"/>
                      </a:cxn>
                      <a:cxn ang="0">
                        <a:pos x="206" y="149"/>
                      </a:cxn>
                      <a:cxn ang="0">
                        <a:pos x="210" y="157"/>
                      </a:cxn>
                      <a:cxn ang="0">
                        <a:pos x="258" y="191"/>
                      </a:cxn>
                      <a:cxn ang="0">
                        <a:pos x="278" y="193"/>
                      </a:cxn>
                      <a:cxn ang="0">
                        <a:pos x="280" y="188"/>
                      </a:cxn>
                      <a:cxn ang="0">
                        <a:pos x="278" y="188"/>
                      </a:cxn>
                      <a:cxn ang="0">
                        <a:pos x="275" y="190"/>
                      </a:cxn>
                      <a:cxn ang="0">
                        <a:pos x="257" y="186"/>
                      </a:cxn>
                      <a:cxn ang="0">
                        <a:pos x="215" y="158"/>
                      </a:cxn>
                      <a:cxn ang="0">
                        <a:pos x="208" y="146"/>
                      </a:cxn>
                      <a:cxn ang="0">
                        <a:pos x="134" y="127"/>
                      </a:cxn>
                      <a:cxn ang="0">
                        <a:pos x="92" y="122"/>
                      </a:cxn>
                      <a:cxn ang="0">
                        <a:pos x="79" y="127"/>
                      </a:cxn>
                      <a:cxn ang="0">
                        <a:pos x="12" y="104"/>
                      </a:cxn>
                      <a:cxn ang="0">
                        <a:pos x="3" y="99"/>
                      </a:cxn>
                      <a:cxn ang="0">
                        <a:pos x="4" y="101"/>
                      </a:cxn>
                      <a:cxn ang="0">
                        <a:pos x="85" y="17"/>
                      </a:cxn>
                      <a:cxn ang="0">
                        <a:pos x="116" y="5"/>
                      </a:cxn>
                      <a:cxn ang="0">
                        <a:pos x="119" y="2"/>
                      </a:cxn>
                      <a:cxn ang="0">
                        <a:pos x="190" y="40"/>
                      </a:cxn>
                      <a:cxn ang="0">
                        <a:pos x="271" y="173"/>
                      </a:cxn>
                      <a:cxn ang="0">
                        <a:pos x="276" y="188"/>
                      </a:cxn>
                      <a:cxn ang="0">
                        <a:pos x="278" y="188"/>
                      </a:cxn>
                      <a:cxn ang="0">
                        <a:pos x="278" y="188"/>
                      </a:cxn>
                    </a:cxnLst>
                    <a:rect l="0" t="0" r="r" b="b"/>
                    <a:pathLst>
                      <a:path w="280" h="195">
                        <a:moveTo>
                          <a:pt x="278" y="188"/>
                        </a:moveTo>
                        <a:cubicBezTo>
                          <a:pt x="280" y="188"/>
                          <a:pt x="280" y="188"/>
                          <a:pt x="280" y="188"/>
                        </a:cubicBezTo>
                        <a:cubicBezTo>
                          <a:pt x="280" y="187"/>
                          <a:pt x="268" y="145"/>
                          <a:pt x="242" y="101"/>
                        </a:cubicBezTo>
                        <a:cubicBezTo>
                          <a:pt x="230" y="79"/>
                          <a:pt x="213" y="56"/>
                          <a:pt x="193" y="37"/>
                        </a:cubicBezTo>
                        <a:cubicBezTo>
                          <a:pt x="172" y="19"/>
                          <a:pt x="148" y="5"/>
                          <a:pt x="119" y="0"/>
                        </a:cubicBezTo>
                        <a:cubicBezTo>
                          <a:pt x="118" y="0"/>
                          <a:pt x="118" y="0"/>
                          <a:pt x="118" y="0"/>
                        </a:cubicBezTo>
                        <a:cubicBezTo>
                          <a:pt x="118" y="1"/>
                          <a:pt x="118" y="1"/>
                          <a:pt x="118" y="1"/>
                        </a:cubicBezTo>
                        <a:cubicBezTo>
                          <a:pt x="118" y="1"/>
                          <a:pt x="91" y="8"/>
                          <a:pt x="63" y="24"/>
                        </a:cubicBezTo>
                        <a:cubicBezTo>
                          <a:pt x="49" y="32"/>
                          <a:pt x="34" y="42"/>
                          <a:pt x="23" y="55"/>
                        </a:cubicBezTo>
                        <a:cubicBezTo>
                          <a:pt x="11" y="68"/>
                          <a:pt x="3" y="83"/>
                          <a:pt x="1" y="101"/>
                        </a:cubicBezTo>
                        <a:cubicBezTo>
                          <a:pt x="0" y="102"/>
                          <a:pt x="0" y="102"/>
                          <a:pt x="0" y="102"/>
                        </a:cubicBezTo>
                        <a:cubicBezTo>
                          <a:pt x="2" y="103"/>
                          <a:pt x="2" y="103"/>
                          <a:pt x="2" y="103"/>
                        </a:cubicBezTo>
                        <a:cubicBezTo>
                          <a:pt x="2" y="103"/>
                          <a:pt x="14" y="110"/>
                          <a:pt x="30" y="117"/>
                        </a:cubicBezTo>
                        <a:cubicBezTo>
                          <a:pt x="45" y="124"/>
                          <a:pt x="65" y="131"/>
                          <a:pt x="79" y="131"/>
                        </a:cubicBezTo>
                        <a:cubicBezTo>
                          <a:pt x="85" y="131"/>
                          <a:pt x="90" y="129"/>
                          <a:pt x="94" y="126"/>
                        </a:cubicBezTo>
                        <a:cubicBezTo>
                          <a:pt x="92" y="124"/>
                          <a:pt x="92" y="124"/>
                          <a:pt x="92" y="124"/>
                        </a:cubicBezTo>
                        <a:cubicBezTo>
                          <a:pt x="92" y="126"/>
                          <a:pt x="92" y="126"/>
                          <a:pt x="92" y="126"/>
                        </a:cubicBezTo>
                        <a:cubicBezTo>
                          <a:pt x="92" y="126"/>
                          <a:pt x="94" y="126"/>
                          <a:pt x="97" y="127"/>
                        </a:cubicBezTo>
                        <a:cubicBezTo>
                          <a:pt x="108" y="128"/>
                          <a:pt x="135" y="130"/>
                          <a:pt x="160" y="135"/>
                        </a:cubicBezTo>
                        <a:cubicBezTo>
                          <a:pt x="172" y="137"/>
                          <a:pt x="184" y="139"/>
                          <a:pt x="192" y="142"/>
                        </a:cubicBezTo>
                        <a:cubicBezTo>
                          <a:pt x="197" y="144"/>
                          <a:pt x="200" y="145"/>
                          <a:pt x="203" y="147"/>
                        </a:cubicBezTo>
                        <a:cubicBezTo>
                          <a:pt x="204" y="147"/>
                          <a:pt x="205" y="148"/>
                          <a:pt x="206" y="149"/>
                        </a:cubicBezTo>
                        <a:cubicBezTo>
                          <a:pt x="206" y="150"/>
                          <a:pt x="206" y="150"/>
                          <a:pt x="206" y="151"/>
                        </a:cubicBezTo>
                        <a:cubicBezTo>
                          <a:pt x="207" y="153"/>
                          <a:pt x="208" y="155"/>
                          <a:pt x="210" y="157"/>
                        </a:cubicBezTo>
                        <a:cubicBezTo>
                          <a:pt x="215" y="165"/>
                          <a:pt x="227" y="174"/>
                          <a:pt x="239" y="182"/>
                        </a:cubicBezTo>
                        <a:cubicBezTo>
                          <a:pt x="246" y="185"/>
                          <a:pt x="252" y="189"/>
                          <a:pt x="258" y="191"/>
                        </a:cubicBezTo>
                        <a:cubicBezTo>
                          <a:pt x="263" y="193"/>
                          <a:pt x="268" y="195"/>
                          <a:pt x="272" y="195"/>
                        </a:cubicBezTo>
                        <a:cubicBezTo>
                          <a:pt x="274" y="195"/>
                          <a:pt x="276" y="194"/>
                          <a:pt x="278" y="193"/>
                        </a:cubicBezTo>
                        <a:cubicBezTo>
                          <a:pt x="279" y="192"/>
                          <a:pt x="280" y="190"/>
                          <a:pt x="280" y="188"/>
                        </a:cubicBezTo>
                        <a:cubicBezTo>
                          <a:pt x="280" y="188"/>
                          <a:pt x="280" y="188"/>
                          <a:pt x="280" y="188"/>
                        </a:cubicBezTo>
                        <a:cubicBezTo>
                          <a:pt x="280" y="188"/>
                          <a:pt x="280" y="188"/>
                          <a:pt x="280" y="188"/>
                        </a:cubicBezTo>
                        <a:cubicBezTo>
                          <a:pt x="278" y="188"/>
                          <a:pt x="278" y="188"/>
                          <a:pt x="278" y="188"/>
                        </a:cubicBezTo>
                        <a:cubicBezTo>
                          <a:pt x="276" y="188"/>
                          <a:pt x="276" y="188"/>
                          <a:pt x="276" y="188"/>
                        </a:cubicBezTo>
                        <a:cubicBezTo>
                          <a:pt x="276" y="189"/>
                          <a:pt x="276" y="190"/>
                          <a:pt x="275" y="190"/>
                        </a:cubicBezTo>
                        <a:cubicBezTo>
                          <a:pt x="275" y="190"/>
                          <a:pt x="274" y="191"/>
                          <a:pt x="272" y="191"/>
                        </a:cubicBezTo>
                        <a:cubicBezTo>
                          <a:pt x="269" y="191"/>
                          <a:pt x="263" y="189"/>
                          <a:pt x="257" y="186"/>
                        </a:cubicBezTo>
                        <a:cubicBezTo>
                          <a:pt x="247" y="182"/>
                          <a:pt x="236" y="175"/>
                          <a:pt x="227" y="168"/>
                        </a:cubicBezTo>
                        <a:cubicBezTo>
                          <a:pt x="222" y="165"/>
                          <a:pt x="218" y="161"/>
                          <a:pt x="215" y="158"/>
                        </a:cubicBezTo>
                        <a:cubicBezTo>
                          <a:pt x="212" y="155"/>
                          <a:pt x="211" y="152"/>
                          <a:pt x="210" y="150"/>
                        </a:cubicBezTo>
                        <a:cubicBezTo>
                          <a:pt x="210" y="148"/>
                          <a:pt x="209" y="147"/>
                          <a:pt x="208" y="146"/>
                        </a:cubicBezTo>
                        <a:cubicBezTo>
                          <a:pt x="206" y="144"/>
                          <a:pt x="203" y="142"/>
                          <a:pt x="198" y="140"/>
                        </a:cubicBezTo>
                        <a:cubicBezTo>
                          <a:pt x="183" y="134"/>
                          <a:pt x="157" y="130"/>
                          <a:pt x="134" y="127"/>
                        </a:cubicBezTo>
                        <a:cubicBezTo>
                          <a:pt x="112" y="124"/>
                          <a:pt x="93" y="122"/>
                          <a:pt x="93" y="122"/>
                        </a:cubicBezTo>
                        <a:cubicBezTo>
                          <a:pt x="92" y="122"/>
                          <a:pt x="92" y="122"/>
                          <a:pt x="92" y="122"/>
                        </a:cubicBezTo>
                        <a:cubicBezTo>
                          <a:pt x="91" y="123"/>
                          <a:pt x="91" y="123"/>
                          <a:pt x="91" y="123"/>
                        </a:cubicBezTo>
                        <a:cubicBezTo>
                          <a:pt x="89" y="125"/>
                          <a:pt x="84" y="127"/>
                          <a:pt x="79" y="127"/>
                        </a:cubicBezTo>
                        <a:cubicBezTo>
                          <a:pt x="66" y="127"/>
                          <a:pt x="47" y="120"/>
                          <a:pt x="31" y="113"/>
                        </a:cubicBezTo>
                        <a:cubicBezTo>
                          <a:pt x="23" y="110"/>
                          <a:pt x="17" y="106"/>
                          <a:pt x="12" y="104"/>
                        </a:cubicBezTo>
                        <a:cubicBezTo>
                          <a:pt x="9" y="102"/>
                          <a:pt x="7" y="101"/>
                          <a:pt x="6" y="101"/>
                        </a:cubicBezTo>
                        <a:cubicBezTo>
                          <a:pt x="4" y="100"/>
                          <a:pt x="3" y="99"/>
                          <a:pt x="3" y="99"/>
                        </a:cubicBezTo>
                        <a:cubicBezTo>
                          <a:pt x="2" y="101"/>
                          <a:pt x="2" y="101"/>
                          <a:pt x="2" y="101"/>
                        </a:cubicBezTo>
                        <a:cubicBezTo>
                          <a:pt x="4" y="101"/>
                          <a:pt x="4" y="101"/>
                          <a:pt x="4" y="101"/>
                        </a:cubicBezTo>
                        <a:cubicBezTo>
                          <a:pt x="7" y="84"/>
                          <a:pt x="15" y="70"/>
                          <a:pt x="26" y="58"/>
                        </a:cubicBezTo>
                        <a:cubicBezTo>
                          <a:pt x="42" y="39"/>
                          <a:pt x="66" y="26"/>
                          <a:pt x="85" y="17"/>
                        </a:cubicBezTo>
                        <a:cubicBezTo>
                          <a:pt x="95" y="13"/>
                          <a:pt x="103" y="10"/>
                          <a:pt x="109" y="7"/>
                        </a:cubicBezTo>
                        <a:cubicBezTo>
                          <a:pt x="112" y="6"/>
                          <a:pt x="115" y="6"/>
                          <a:pt x="116" y="5"/>
                        </a:cubicBezTo>
                        <a:cubicBezTo>
                          <a:pt x="118" y="5"/>
                          <a:pt x="119" y="4"/>
                          <a:pt x="119" y="4"/>
                        </a:cubicBezTo>
                        <a:cubicBezTo>
                          <a:pt x="119" y="2"/>
                          <a:pt x="119" y="2"/>
                          <a:pt x="119" y="2"/>
                        </a:cubicBezTo>
                        <a:cubicBezTo>
                          <a:pt x="118" y="4"/>
                          <a:pt x="118" y="4"/>
                          <a:pt x="118" y="4"/>
                        </a:cubicBezTo>
                        <a:cubicBezTo>
                          <a:pt x="146" y="9"/>
                          <a:pt x="170" y="22"/>
                          <a:pt x="190" y="40"/>
                        </a:cubicBezTo>
                        <a:cubicBezTo>
                          <a:pt x="220" y="67"/>
                          <a:pt x="242" y="104"/>
                          <a:pt x="256" y="135"/>
                        </a:cubicBezTo>
                        <a:cubicBezTo>
                          <a:pt x="263" y="150"/>
                          <a:pt x="268" y="163"/>
                          <a:pt x="271" y="173"/>
                        </a:cubicBezTo>
                        <a:cubicBezTo>
                          <a:pt x="273" y="178"/>
                          <a:pt x="274" y="182"/>
                          <a:pt x="275" y="185"/>
                        </a:cubicBezTo>
                        <a:cubicBezTo>
                          <a:pt x="275" y="186"/>
                          <a:pt x="276" y="187"/>
                          <a:pt x="276" y="188"/>
                        </a:cubicBezTo>
                        <a:cubicBezTo>
                          <a:pt x="276" y="188"/>
                          <a:pt x="276" y="189"/>
                          <a:pt x="276" y="189"/>
                        </a:cubicBezTo>
                        <a:cubicBezTo>
                          <a:pt x="278" y="188"/>
                          <a:pt x="278" y="188"/>
                          <a:pt x="278" y="188"/>
                        </a:cubicBezTo>
                        <a:cubicBezTo>
                          <a:pt x="276" y="188"/>
                          <a:pt x="276" y="188"/>
                          <a:pt x="276" y="188"/>
                        </a:cubicBezTo>
                        <a:lnTo>
                          <a:pt x="278" y="188"/>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4" name="Freeform 123"/>
                  <p:cNvSpPr>
                    <a:spLocks/>
                  </p:cNvSpPr>
                  <p:nvPr/>
                </p:nvSpPr>
                <p:spPr bwMode="gray">
                  <a:xfrm>
                    <a:off x="4978" y="2889"/>
                    <a:ext cx="205" cy="237"/>
                  </a:xfrm>
                  <a:custGeom>
                    <a:avLst/>
                    <a:gdLst/>
                    <a:ahLst/>
                    <a:cxnLst>
                      <a:cxn ang="0">
                        <a:pos x="372" y="43"/>
                      </a:cxn>
                      <a:cxn ang="0">
                        <a:pos x="195" y="20"/>
                      </a:cxn>
                      <a:cxn ang="0">
                        <a:pos x="119" y="84"/>
                      </a:cxn>
                      <a:cxn ang="0">
                        <a:pos x="35" y="116"/>
                      </a:cxn>
                      <a:cxn ang="0">
                        <a:pos x="81" y="160"/>
                      </a:cxn>
                      <a:cxn ang="0">
                        <a:pos x="203" y="119"/>
                      </a:cxn>
                      <a:cxn ang="0">
                        <a:pos x="267" y="107"/>
                      </a:cxn>
                      <a:cxn ang="0">
                        <a:pos x="267" y="131"/>
                      </a:cxn>
                      <a:cxn ang="0">
                        <a:pos x="221" y="287"/>
                      </a:cxn>
                      <a:cxn ang="0">
                        <a:pos x="183" y="473"/>
                      </a:cxn>
                      <a:cxn ang="0">
                        <a:pos x="253" y="583"/>
                      </a:cxn>
                      <a:cxn ang="0">
                        <a:pos x="337" y="542"/>
                      </a:cxn>
                      <a:cxn ang="0">
                        <a:pos x="505" y="424"/>
                      </a:cxn>
                      <a:cxn ang="0">
                        <a:pos x="444" y="360"/>
                      </a:cxn>
                      <a:cxn ang="0">
                        <a:pos x="485" y="162"/>
                      </a:cxn>
                      <a:cxn ang="0">
                        <a:pos x="447" y="70"/>
                      </a:cxn>
                      <a:cxn ang="0">
                        <a:pos x="427" y="20"/>
                      </a:cxn>
                    </a:cxnLst>
                    <a:rect l="0" t="0" r="r" b="b"/>
                    <a:pathLst>
                      <a:path w="505" h="583">
                        <a:moveTo>
                          <a:pt x="372" y="43"/>
                        </a:moveTo>
                        <a:cubicBezTo>
                          <a:pt x="372" y="43"/>
                          <a:pt x="279" y="0"/>
                          <a:pt x="195" y="20"/>
                        </a:cubicBezTo>
                        <a:cubicBezTo>
                          <a:pt x="195" y="20"/>
                          <a:pt x="128" y="67"/>
                          <a:pt x="119" y="84"/>
                        </a:cubicBezTo>
                        <a:cubicBezTo>
                          <a:pt x="119" y="84"/>
                          <a:pt x="52" y="125"/>
                          <a:pt x="35" y="116"/>
                        </a:cubicBezTo>
                        <a:cubicBezTo>
                          <a:pt x="35" y="116"/>
                          <a:pt x="0" y="171"/>
                          <a:pt x="81" y="160"/>
                        </a:cubicBezTo>
                        <a:cubicBezTo>
                          <a:pt x="81" y="160"/>
                          <a:pt x="171" y="162"/>
                          <a:pt x="203" y="119"/>
                        </a:cubicBezTo>
                        <a:cubicBezTo>
                          <a:pt x="203" y="119"/>
                          <a:pt x="258" y="113"/>
                          <a:pt x="267" y="107"/>
                        </a:cubicBezTo>
                        <a:cubicBezTo>
                          <a:pt x="267" y="107"/>
                          <a:pt x="258" y="125"/>
                          <a:pt x="267" y="131"/>
                        </a:cubicBezTo>
                        <a:cubicBezTo>
                          <a:pt x="267" y="131"/>
                          <a:pt x="209" y="220"/>
                          <a:pt x="221" y="287"/>
                        </a:cubicBezTo>
                        <a:cubicBezTo>
                          <a:pt x="221" y="287"/>
                          <a:pt x="61" y="458"/>
                          <a:pt x="183" y="473"/>
                        </a:cubicBezTo>
                        <a:cubicBezTo>
                          <a:pt x="183" y="473"/>
                          <a:pt x="253" y="569"/>
                          <a:pt x="253" y="583"/>
                        </a:cubicBezTo>
                        <a:cubicBezTo>
                          <a:pt x="253" y="583"/>
                          <a:pt x="311" y="537"/>
                          <a:pt x="337" y="542"/>
                        </a:cubicBezTo>
                        <a:cubicBezTo>
                          <a:pt x="337" y="542"/>
                          <a:pt x="435" y="421"/>
                          <a:pt x="505" y="424"/>
                        </a:cubicBezTo>
                        <a:cubicBezTo>
                          <a:pt x="444" y="360"/>
                          <a:pt x="444" y="360"/>
                          <a:pt x="444" y="360"/>
                        </a:cubicBezTo>
                        <a:cubicBezTo>
                          <a:pt x="444" y="360"/>
                          <a:pt x="418" y="363"/>
                          <a:pt x="485" y="162"/>
                        </a:cubicBezTo>
                        <a:cubicBezTo>
                          <a:pt x="485" y="162"/>
                          <a:pt x="479" y="81"/>
                          <a:pt x="447" y="70"/>
                        </a:cubicBezTo>
                        <a:cubicBezTo>
                          <a:pt x="447" y="70"/>
                          <a:pt x="441" y="35"/>
                          <a:pt x="427" y="20"/>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5" name="Freeform 124"/>
                  <p:cNvSpPr>
                    <a:spLocks/>
                  </p:cNvSpPr>
                  <p:nvPr/>
                </p:nvSpPr>
                <p:spPr bwMode="gray">
                  <a:xfrm>
                    <a:off x="4988" y="2894"/>
                    <a:ext cx="197" cy="234"/>
                  </a:xfrm>
                  <a:custGeom>
                    <a:avLst/>
                    <a:gdLst/>
                    <a:ahLst/>
                    <a:cxnLst>
                      <a:cxn ang="0">
                        <a:pos x="168" y="5"/>
                      </a:cxn>
                      <a:cxn ang="0">
                        <a:pos x="91" y="70"/>
                      </a:cxn>
                      <a:cxn ang="0">
                        <a:pos x="56" y="89"/>
                      </a:cxn>
                      <a:cxn ang="0">
                        <a:pos x="8" y="100"/>
                      </a:cxn>
                      <a:cxn ang="0">
                        <a:pos x="7" y="143"/>
                      </a:cxn>
                      <a:cxn ang="0">
                        <a:pos x="55" y="149"/>
                      </a:cxn>
                      <a:cxn ang="0">
                        <a:pos x="177" y="106"/>
                      </a:cxn>
                      <a:cxn ang="0">
                        <a:pos x="236" y="98"/>
                      </a:cxn>
                      <a:cxn ang="0">
                        <a:pos x="237" y="98"/>
                      </a:cxn>
                      <a:cxn ang="0">
                        <a:pos x="241" y="118"/>
                      </a:cxn>
                      <a:cxn ang="0">
                        <a:pos x="193" y="275"/>
                      </a:cxn>
                      <a:cxn ang="0">
                        <a:pos x="122" y="372"/>
                      </a:cxn>
                      <a:cxn ang="0">
                        <a:pos x="157" y="460"/>
                      </a:cxn>
                      <a:cxn ang="0">
                        <a:pos x="216" y="552"/>
                      </a:cxn>
                      <a:cxn ang="0">
                        <a:pos x="228" y="572"/>
                      </a:cxn>
                      <a:cxn ang="0">
                        <a:pos x="306" y="531"/>
                      </a:cxn>
                      <a:cxn ang="0">
                        <a:pos x="313" y="529"/>
                      </a:cxn>
                      <a:cxn ang="0">
                        <a:pos x="479" y="413"/>
                      </a:cxn>
                      <a:cxn ang="0">
                        <a:pos x="418" y="346"/>
                      </a:cxn>
                      <a:cxn ang="0">
                        <a:pos x="418" y="345"/>
                      </a:cxn>
                      <a:cxn ang="0">
                        <a:pos x="418" y="345"/>
                      </a:cxn>
                      <a:cxn ang="0">
                        <a:pos x="415" y="331"/>
                      </a:cxn>
                      <a:cxn ang="0">
                        <a:pos x="454" y="107"/>
                      </a:cxn>
                      <a:cxn ang="0">
                        <a:pos x="423" y="56"/>
                      </a:cxn>
                      <a:cxn ang="0">
                        <a:pos x="414" y="38"/>
                      </a:cxn>
                      <a:cxn ang="0">
                        <a:pos x="419" y="58"/>
                      </a:cxn>
                      <a:cxn ang="0">
                        <a:pos x="456" y="142"/>
                      </a:cxn>
                      <a:cxn ang="0">
                        <a:pos x="457" y="149"/>
                      </a:cxn>
                      <a:cxn ang="0">
                        <a:pos x="418" y="349"/>
                      </a:cxn>
                      <a:cxn ang="0">
                        <a:pos x="478" y="412"/>
                      </a:cxn>
                      <a:cxn ang="0">
                        <a:pos x="420" y="427"/>
                      </a:cxn>
                      <a:cxn ang="0">
                        <a:pos x="306" y="527"/>
                      </a:cxn>
                      <a:cxn ang="0">
                        <a:pos x="229" y="570"/>
                      </a:cxn>
                      <a:cxn ang="0">
                        <a:pos x="158" y="458"/>
                      </a:cxn>
                      <a:cxn ang="0">
                        <a:pos x="126" y="374"/>
                      </a:cxn>
                      <a:cxn ang="0">
                        <a:pos x="196" y="276"/>
                      </a:cxn>
                      <a:cxn ang="0">
                        <a:pos x="219" y="163"/>
                      </a:cxn>
                      <a:cxn ang="0">
                        <a:pos x="243" y="119"/>
                      </a:cxn>
                      <a:cxn ang="0">
                        <a:pos x="239" y="109"/>
                      </a:cxn>
                      <a:cxn ang="0">
                        <a:pos x="243" y="95"/>
                      </a:cxn>
                      <a:cxn ang="0">
                        <a:pos x="200" y="101"/>
                      </a:cxn>
                      <a:cxn ang="0">
                        <a:pos x="176" y="105"/>
                      </a:cxn>
                      <a:cxn ang="0">
                        <a:pos x="55" y="145"/>
                      </a:cxn>
                      <a:cxn ang="0">
                        <a:pos x="4" y="126"/>
                      </a:cxn>
                      <a:cxn ang="0">
                        <a:pos x="11" y="104"/>
                      </a:cxn>
                      <a:cxn ang="0">
                        <a:pos x="15" y="106"/>
                      </a:cxn>
                      <a:cxn ang="0">
                        <a:pos x="95" y="72"/>
                      </a:cxn>
                      <a:cxn ang="0">
                        <a:pos x="170" y="9"/>
                      </a:cxn>
                      <a:cxn ang="0">
                        <a:pos x="306" y="18"/>
                      </a:cxn>
                      <a:cxn ang="0">
                        <a:pos x="345" y="32"/>
                      </a:cxn>
                    </a:cxnLst>
                    <a:rect l="0" t="0" r="r" b="b"/>
                    <a:pathLst>
                      <a:path w="484" h="574">
                        <a:moveTo>
                          <a:pt x="346" y="29"/>
                        </a:moveTo>
                        <a:cubicBezTo>
                          <a:pt x="346" y="29"/>
                          <a:pt x="285" y="0"/>
                          <a:pt x="217" y="0"/>
                        </a:cubicBezTo>
                        <a:cubicBezTo>
                          <a:pt x="201" y="0"/>
                          <a:pt x="184" y="1"/>
                          <a:pt x="168" y="5"/>
                        </a:cubicBezTo>
                        <a:cubicBezTo>
                          <a:pt x="168" y="5"/>
                          <a:pt x="168" y="5"/>
                          <a:pt x="168" y="5"/>
                        </a:cubicBezTo>
                        <a:cubicBezTo>
                          <a:pt x="167" y="6"/>
                          <a:pt x="167" y="6"/>
                          <a:pt x="167" y="6"/>
                        </a:cubicBezTo>
                        <a:cubicBezTo>
                          <a:pt x="167" y="6"/>
                          <a:pt x="151" y="17"/>
                          <a:pt x="133" y="31"/>
                        </a:cubicBezTo>
                        <a:cubicBezTo>
                          <a:pt x="124" y="38"/>
                          <a:pt x="115" y="45"/>
                          <a:pt x="107" y="52"/>
                        </a:cubicBezTo>
                        <a:cubicBezTo>
                          <a:pt x="100" y="59"/>
                          <a:pt x="94" y="65"/>
                          <a:pt x="91" y="70"/>
                        </a:cubicBezTo>
                        <a:cubicBezTo>
                          <a:pt x="93" y="71"/>
                          <a:pt x="93" y="71"/>
                          <a:pt x="93" y="71"/>
                        </a:cubicBezTo>
                        <a:cubicBezTo>
                          <a:pt x="92" y="69"/>
                          <a:pt x="92" y="69"/>
                          <a:pt x="92" y="69"/>
                        </a:cubicBezTo>
                        <a:cubicBezTo>
                          <a:pt x="92" y="69"/>
                          <a:pt x="91" y="70"/>
                          <a:pt x="90" y="71"/>
                        </a:cubicBezTo>
                        <a:cubicBezTo>
                          <a:pt x="84" y="74"/>
                          <a:pt x="71" y="82"/>
                          <a:pt x="56" y="89"/>
                        </a:cubicBezTo>
                        <a:cubicBezTo>
                          <a:pt x="48" y="92"/>
                          <a:pt x="41" y="96"/>
                          <a:pt x="34" y="98"/>
                        </a:cubicBezTo>
                        <a:cubicBezTo>
                          <a:pt x="27" y="101"/>
                          <a:pt x="20" y="102"/>
                          <a:pt x="15" y="102"/>
                        </a:cubicBezTo>
                        <a:cubicBezTo>
                          <a:pt x="13" y="102"/>
                          <a:pt x="11" y="102"/>
                          <a:pt x="10" y="101"/>
                        </a:cubicBezTo>
                        <a:cubicBezTo>
                          <a:pt x="8" y="100"/>
                          <a:pt x="8" y="100"/>
                          <a:pt x="8" y="100"/>
                        </a:cubicBezTo>
                        <a:cubicBezTo>
                          <a:pt x="7" y="102"/>
                          <a:pt x="7" y="102"/>
                          <a:pt x="7" y="102"/>
                        </a:cubicBezTo>
                        <a:cubicBezTo>
                          <a:pt x="7" y="102"/>
                          <a:pt x="5" y="105"/>
                          <a:pt x="4" y="110"/>
                        </a:cubicBezTo>
                        <a:cubicBezTo>
                          <a:pt x="2" y="114"/>
                          <a:pt x="0" y="120"/>
                          <a:pt x="0" y="126"/>
                        </a:cubicBezTo>
                        <a:cubicBezTo>
                          <a:pt x="0" y="132"/>
                          <a:pt x="2" y="138"/>
                          <a:pt x="7" y="143"/>
                        </a:cubicBezTo>
                        <a:cubicBezTo>
                          <a:pt x="13" y="147"/>
                          <a:pt x="22" y="150"/>
                          <a:pt x="35" y="150"/>
                        </a:cubicBezTo>
                        <a:cubicBezTo>
                          <a:pt x="41" y="150"/>
                          <a:pt x="48" y="150"/>
                          <a:pt x="56" y="149"/>
                        </a:cubicBezTo>
                        <a:cubicBezTo>
                          <a:pt x="55" y="147"/>
                          <a:pt x="55" y="147"/>
                          <a:pt x="55" y="147"/>
                        </a:cubicBezTo>
                        <a:cubicBezTo>
                          <a:pt x="55" y="149"/>
                          <a:pt x="55" y="149"/>
                          <a:pt x="55" y="149"/>
                        </a:cubicBezTo>
                        <a:cubicBezTo>
                          <a:pt x="55" y="149"/>
                          <a:pt x="57" y="149"/>
                          <a:pt x="59" y="149"/>
                        </a:cubicBezTo>
                        <a:cubicBezTo>
                          <a:pt x="67" y="149"/>
                          <a:pt x="90" y="148"/>
                          <a:pt x="114" y="143"/>
                        </a:cubicBezTo>
                        <a:cubicBezTo>
                          <a:pt x="139" y="137"/>
                          <a:pt x="164" y="127"/>
                          <a:pt x="179" y="107"/>
                        </a:cubicBezTo>
                        <a:cubicBezTo>
                          <a:pt x="177" y="106"/>
                          <a:pt x="177" y="106"/>
                          <a:pt x="177" y="106"/>
                        </a:cubicBezTo>
                        <a:cubicBezTo>
                          <a:pt x="178" y="108"/>
                          <a:pt x="178" y="108"/>
                          <a:pt x="178" y="108"/>
                        </a:cubicBezTo>
                        <a:cubicBezTo>
                          <a:pt x="178" y="108"/>
                          <a:pt x="191" y="106"/>
                          <a:pt x="206" y="104"/>
                        </a:cubicBezTo>
                        <a:cubicBezTo>
                          <a:pt x="214" y="103"/>
                          <a:pt x="221" y="102"/>
                          <a:pt x="228" y="101"/>
                        </a:cubicBezTo>
                        <a:cubicBezTo>
                          <a:pt x="231" y="100"/>
                          <a:pt x="234" y="99"/>
                          <a:pt x="236" y="98"/>
                        </a:cubicBezTo>
                        <a:cubicBezTo>
                          <a:pt x="239" y="98"/>
                          <a:pt x="241" y="97"/>
                          <a:pt x="242" y="96"/>
                        </a:cubicBezTo>
                        <a:cubicBezTo>
                          <a:pt x="241" y="94"/>
                          <a:pt x="241" y="94"/>
                          <a:pt x="241" y="94"/>
                        </a:cubicBezTo>
                        <a:cubicBezTo>
                          <a:pt x="239" y="93"/>
                          <a:pt x="239" y="93"/>
                          <a:pt x="239" y="93"/>
                        </a:cubicBezTo>
                        <a:cubicBezTo>
                          <a:pt x="239" y="93"/>
                          <a:pt x="238" y="95"/>
                          <a:pt x="237" y="98"/>
                        </a:cubicBezTo>
                        <a:cubicBezTo>
                          <a:pt x="236" y="101"/>
                          <a:pt x="235" y="105"/>
                          <a:pt x="235" y="109"/>
                        </a:cubicBezTo>
                        <a:cubicBezTo>
                          <a:pt x="235" y="111"/>
                          <a:pt x="236" y="113"/>
                          <a:pt x="236" y="115"/>
                        </a:cubicBezTo>
                        <a:cubicBezTo>
                          <a:pt x="237" y="116"/>
                          <a:pt x="238" y="118"/>
                          <a:pt x="240" y="119"/>
                        </a:cubicBezTo>
                        <a:cubicBezTo>
                          <a:pt x="241" y="118"/>
                          <a:pt x="241" y="118"/>
                          <a:pt x="241" y="118"/>
                        </a:cubicBezTo>
                        <a:cubicBezTo>
                          <a:pt x="239" y="116"/>
                          <a:pt x="239" y="116"/>
                          <a:pt x="239" y="116"/>
                        </a:cubicBezTo>
                        <a:cubicBezTo>
                          <a:pt x="239" y="116"/>
                          <a:pt x="227" y="135"/>
                          <a:pt x="215" y="162"/>
                        </a:cubicBezTo>
                        <a:cubicBezTo>
                          <a:pt x="203" y="188"/>
                          <a:pt x="191" y="223"/>
                          <a:pt x="191" y="255"/>
                        </a:cubicBezTo>
                        <a:cubicBezTo>
                          <a:pt x="191" y="262"/>
                          <a:pt x="192" y="268"/>
                          <a:pt x="193" y="275"/>
                        </a:cubicBezTo>
                        <a:cubicBezTo>
                          <a:pt x="195" y="274"/>
                          <a:pt x="195" y="274"/>
                          <a:pt x="195" y="274"/>
                        </a:cubicBezTo>
                        <a:cubicBezTo>
                          <a:pt x="193" y="273"/>
                          <a:pt x="193" y="273"/>
                          <a:pt x="193" y="273"/>
                        </a:cubicBezTo>
                        <a:cubicBezTo>
                          <a:pt x="193" y="273"/>
                          <a:pt x="172" y="295"/>
                          <a:pt x="151" y="325"/>
                        </a:cubicBezTo>
                        <a:cubicBezTo>
                          <a:pt x="141" y="339"/>
                          <a:pt x="130" y="356"/>
                          <a:pt x="122" y="372"/>
                        </a:cubicBezTo>
                        <a:cubicBezTo>
                          <a:pt x="115" y="388"/>
                          <a:pt x="109" y="405"/>
                          <a:pt x="109" y="419"/>
                        </a:cubicBezTo>
                        <a:cubicBezTo>
                          <a:pt x="109" y="430"/>
                          <a:pt x="112" y="440"/>
                          <a:pt x="120" y="447"/>
                        </a:cubicBezTo>
                        <a:cubicBezTo>
                          <a:pt x="128" y="455"/>
                          <a:pt x="140" y="460"/>
                          <a:pt x="157" y="462"/>
                        </a:cubicBezTo>
                        <a:cubicBezTo>
                          <a:pt x="157" y="460"/>
                          <a:pt x="157" y="460"/>
                          <a:pt x="157" y="460"/>
                        </a:cubicBezTo>
                        <a:cubicBezTo>
                          <a:pt x="155" y="461"/>
                          <a:pt x="155" y="461"/>
                          <a:pt x="155" y="461"/>
                        </a:cubicBezTo>
                        <a:cubicBezTo>
                          <a:pt x="155" y="461"/>
                          <a:pt x="156" y="462"/>
                          <a:pt x="158" y="465"/>
                        </a:cubicBezTo>
                        <a:cubicBezTo>
                          <a:pt x="165" y="474"/>
                          <a:pt x="182" y="498"/>
                          <a:pt x="197" y="520"/>
                        </a:cubicBezTo>
                        <a:cubicBezTo>
                          <a:pt x="204" y="532"/>
                          <a:pt x="211" y="543"/>
                          <a:pt x="216" y="552"/>
                        </a:cubicBezTo>
                        <a:cubicBezTo>
                          <a:pt x="219" y="556"/>
                          <a:pt x="221" y="560"/>
                          <a:pt x="222" y="563"/>
                        </a:cubicBezTo>
                        <a:cubicBezTo>
                          <a:pt x="224" y="567"/>
                          <a:pt x="225" y="569"/>
                          <a:pt x="225" y="570"/>
                        </a:cubicBezTo>
                        <a:cubicBezTo>
                          <a:pt x="225" y="574"/>
                          <a:pt x="225" y="574"/>
                          <a:pt x="225" y="574"/>
                        </a:cubicBezTo>
                        <a:cubicBezTo>
                          <a:pt x="228" y="572"/>
                          <a:pt x="228" y="572"/>
                          <a:pt x="228" y="572"/>
                        </a:cubicBezTo>
                        <a:cubicBezTo>
                          <a:pt x="228" y="572"/>
                          <a:pt x="229" y="571"/>
                          <a:pt x="230" y="570"/>
                        </a:cubicBezTo>
                        <a:cubicBezTo>
                          <a:pt x="235" y="566"/>
                          <a:pt x="248" y="556"/>
                          <a:pt x="263" y="547"/>
                        </a:cubicBezTo>
                        <a:cubicBezTo>
                          <a:pt x="270" y="543"/>
                          <a:pt x="278" y="539"/>
                          <a:pt x="286" y="536"/>
                        </a:cubicBezTo>
                        <a:cubicBezTo>
                          <a:pt x="293" y="533"/>
                          <a:pt x="300" y="531"/>
                          <a:pt x="306" y="531"/>
                        </a:cubicBezTo>
                        <a:cubicBezTo>
                          <a:pt x="307" y="531"/>
                          <a:pt x="309" y="531"/>
                          <a:pt x="310" y="531"/>
                        </a:cubicBezTo>
                        <a:cubicBezTo>
                          <a:pt x="312" y="532"/>
                          <a:pt x="312" y="532"/>
                          <a:pt x="312" y="532"/>
                        </a:cubicBezTo>
                        <a:cubicBezTo>
                          <a:pt x="312" y="531"/>
                          <a:pt x="312" y="531"/>
                          <a:pt x="312" y="531"/>
                        </a:cubicBezTo>
                        <a:cubicBezTo>
                          <a:pt x="312" y="531"/>
                          <a:pt x="313" y="530"/>
                          <a:pt x="313" y="529"/>
                        </a:cubicBezTo>
                        <a:cubicBezTo>
                          <a:pt x="319" y="523"/>
                          <a:pt x="344" y="494"/>
                          <a:pt x="375" y="466"/>
                        </a:cubicBezTo>
                        <a:cubicBezTo>
                          <a:pt x="391" y="452"/>
                          <a:pt x="408" y="439"/>
                          <a:pt x="426" y="429"/>
                        </a:cubicBezTo>
                        <a:cubicBezTo>
                          <a:pt x="443" y="419"/>
                          <a:pt x="461" y="412"/>
                          <a:pt x="477" y="412"/>
                        </a:cubicBezTo>
                        <a:cubicBezTo>
                          <a:pt x="477" y="412"/>
                          <a:pt x="478" y="412"/>
                          <a:pt x="479" y="413"/>
                        </a:cubicBezTo>
                        <a:cubicBezTo>
                          <a:pt x="484" y="413"/>
                          <a:pt x="484" y="413"/>
                          <a:pt x="484" y="413"/>
                        </a:cubicBezTo>
                        <a:cubicBezTo>
                          <a:pt x="419" y="345"/>
                          <a:pt x="419" y="345"/>
                          <a:pt x="419"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4"/>
                          <a:pt x="418" y="344"/>
                          <a:pt x="418" y="344"/>
                        </a:cubicBezTo>
                        <a:cubicBezTo>
                          <a:pt x="417" y="344"/>
                          <a:pt x="417" y="343"/>
                          <a:pt x="416" y="341"/>
                        </a:cubicBezTo>
                        <a:cubicBezTo>
                          <a:pt x="416" y="339"/>
                          <a:pt x="415" y="336"/>
                          <a:pt x="415" y="331"/>
                        </a:cubicBezTo>
                        <a:cubicBezTo>
                          <a:pt x="415" y="311"/>
                          <a:pt x="423" y="262"/>
                          <a:pt x="461" y="150"/>
                        </a:cubicBezTo>
                        <a:cubicBezTo>
                          <a:pt x="461" y="150"/>
                          <a:pt x="461" y="150"/>
                          <a:pt x="461" y="150"/>
                        </a:cubicBezTo>
                        <a:cubicBezTo>
                          <a:pt x="461" y="149"/>
                          <a:pt x="461" y="149"/>
                          <a:pt x="461" y="149"/>
                        </a:cubicBezTo>
                        <a:cubicBezTo>
                          <a:pt x="461" y="149"/>
                          <a:pt x="459" y="129"/>
                          <a:pt x="454" y="107"/>
                        </a:cubicBezTo>
                        <a:cubicBezTo>
                          <a:pt x="451" y="96"/>
                          <a:pt x="447" y="85"/>
                          <a:pt x="442" y="75"/>
                        </a:cubicBezTo>
                        <a:cubicBezTo>
                          <a:pt x="437" y="66"/>
                          <a:pt x="430" y="58"/>
                          <a:pt x="422" y="55"/>
                        </a:cubicBezTo>
                        <a:cubicBezTo>
                          <a:pt x="421" y="57"/>
                          <a:pt x="421" y="57"/>
                          <a:pt x="421" y="57"/>
                        </a:cubicBezTo>
                        <a:cubicBezTo>
                          <a:pt x="423" y="56"/>
                          <a:pt x="423" y="56"/>
                          <a:pt x="423" y="56"/>
                        </a:cubicBezTo>
                        <a:cubicBezTo>
                          <a:pt x="423" y="56"/>
                          <a:pt x="421" y="47"/>
                          <a:pt x="418" y="37"/>
                        </a:cubicBezTo>
                        <a:cubicBezTo>
                          <a:pt x="415" y="26"/>
                          <a:pt x="410" y="14"/>
                          <a:pt x="402" y="6"/>
                        </a:cubicBezTo>
                        <a:cubicBezTo>
                          <a:pt x="399" y="9"/>
                          <a:pt x="399" y="9"/>
                          <a:pt x="399" y="9"/>
                        </a:cubicBezTo>
                        <a:cubicBezTo>
                          <a:pt x="406" y="15"/>
                          <a:pt x="411" y="28"/>
                          <a:pt x="414" y="38"/>
                        </a:cubicBezTo>
                        <a:cubicBezTo>
                          <a:pt x="416" y="43"/>
                          <a:pt x="417" y="48"/>
                          <a:pt x="418" y="51"/>
                        </a:cubicBezTo>
                        <a:cubicBezTo>
                          <a:pt x="418" y="53"/>
                          <a:pt x="419" y="54"/>
                          <a:pt x="419" y="55"/>
                        </a:cubicBezTo>
                        <a:cubicBezTo>
                          <a:pt x="419" y="56"/>
                          <a:pt x="419" y="57"/>
                          <a:pt x="419" y="57"/>
                        </a:cubicBezTo>
                        <a:cubicBezTo>
                          <a:pt x="419" y="58"/>
                          <a:pt x="419" y="58"/>
                          <a:pt x="419" y="58"/>
                        </a:cubicBezTo>
                        <a:cubicBezTo>
                          <a:pt x="420" y="58"/>
                          <a:pt x="420" y="58"/>
                          <a:pt x="420" y="58"/>
                        </a:cubicBezTo>
                        <a:cubicBezTo>
                          <a:pt x="428" y="61"/>
                          <a:pt x="434" y="68"/>
                          <a:pt x="439" y="77"/>
                        </a:cubicBezTo>
                        <a:cubicBezTo>
                          <a:pt x="446" y="90"/>
                          <a:pt x="451" y="109"/>
                          <a:pt x="453" y="123"/>
                        </a:cubicBezTo>
                        <a:cubicBezTo>
                          <a:pt x="455" y="131"/>
                          <a:pt x="455" y="137"/>
                          <a:pt x="456" y="142"/>
                        </a:cubicBezTo>
                        <a:cubicBezTo>
                          <a:pt x="456" y="144"/>
                          <a:pt x="456" y="146"/>
                          <a:pt x="457" y="148"/>
                        </a:cubicBezTo>
                        <a:cubicBezTo>
                          <a:pt x="457" y="149"/>
                          <a:pt x="457" y="150"/>
                          <a:pt x="457" y="150"/>
                        </a:cubicBezTo>
                        <a:cubicBezTo>
                          <a:pt x="459" y="149"/>
                          <a:pt x="459" y="149"/>
                          <a:pt x="459" y="149"/>
                        </a:cubicBezTo>
                        <a:cubicBezTo>
                          <a:pt x="457" y="149"/>
                          <a:pt x="457" y="149"/>
                          <a:pt x="457" y="149"/>
                        </a:cubicBezTo>
                        <a:cubicBezTo>
                          <a:pt x="419" y="261"/>
                          <a:pt x="411" y="310"/>
                          <a:pt x="411" y="331"/>
                        </a:cubicBezTo>
                        <a:cubicBezTo>
                          <a:pt x="411" y="339"/>
                          <a:pt x="412" y="343"/>
                          <a:pt x="414" y="346"/>
                        </a:cubicBezTo>
                        <a:cubicBezTo>
                          <a:pt x="414" y="347"/>
                          <a:pt x="415" y="348"/>
                          <a:pt x="416" y="348"/>
                        </a:cubicBezTo>
                        <a:cubicBezTo>
                          <a:pt x="417" y="349"/>
                          <a:pt x="418" y="349"/>
                          <a:pt x="418" y="349"/>
                        </a:cubicBezTo>
                        <a:cubicBezTo>
                          <a:pt x="418" y="349"/>
                          <a:pt x="418" y="349"/>
                          <a:pt x="418" y="349"/>
                        </a:cubicBezTo>
                        <a:cubicBezTo>
                          <a:pt x="418" y="347"/>
                          <a:pt x="418" y="347"/>
                          <a:pt x="418" y="347"/>
                        </a:cubicBezTo>
                        <a:cubicBezTo>
                          <a:pt x="417" y="348"/>
                          <a:pt x="417" y="348"/>
                          <a:pt x="417" y="348"/>
                        </a:cubicBezTo>
                        <a:cubicBezTo>
                          <a:pt x="478" y="412"/>
                          <a:pt x="478" y="412"/>
                          <a:pt x="478" y="412"/>
                        </a:cubicBezTo>
                        <a:cubicBezTo>
                          <a:pt x="479" y="411"/>
                          <a:pt x="479" y="411"/>
                          <a:pt x="479" y="411"/>
                        </a:cubicBezTo>
                        <a:cubicBezTo>
                          <a:pt x="479" y="409"/>
                          <a:pt x="479" y="409"/>
                          <a:pt x="479" y="409"/>
                        </a:cubicBezTo>
                        <a:cubicBezTo>
                          <a:pt x="478" y="408"/>
                          <a:pt x="477" y="408"/>
                          <a:pt x="477" y="408"/>
                        </a:cubicBezTo>
                        <a:cubicBezTo>
                          <a:pt x="459" y="408"/>
                          <a:pt x="439" y="416"/>
                          <a:pt x="420" y="427"/>
                        </a:cubicBezTo>
                        <a:cubicBezTo>
                          <a:pt x="363" y="461"/>
                          <a:pt x="309" y="528"/>
                          <a:pt x="309" y="528"/>
                        </a:cubicBezTo>
                        <a:cubicBezTo>
                          <a:pt x="311" y="529"/>
                          <a:pt x="311" y="529"/>
                          <a:pt x="311" y="529"/>
                        </a:cubicBezTo>
                        <a:cubicBezTo>
                          <a:pt x="311" y="527"/>
                          <a:pt x="311" y="527"/>
                          <a:pt x="311" y="527"/>
                        </a:cubicBezTo>
                        <a:cubicBezTo>
                          <a:pt x="309" y="527"/>
                          <a:pt x="308" y="527"/>
                          <a:pt x="306" y="527"/>
                        </a:cubicBezTo>
                        <a:cubicBezTo>
                          <a:pt x="298" y="527"/>
                          <a:pt x="290" y="530"/>
                          <a:pt x="281" y="534"/>
                        </a:cubicBezTo>
                        <a:cubicBezTo>
                          <a:pt x="254" y="545"/>
                          <a:pt x="225" y="568"/>
                          <a:pt x="225" y="568"/>
                        </a:cubicBezTo>
                        <a:cubicBezTo>
                          <a:pt x="227" y="570"/>
                          <a:pt x="227" y="570"/>
                          <a:pt x="227" y="570"/>
                        </a:cubicBezTo>
                        <a:cubicBezTo>
                          <a:pt x="229" y="570"/>
                          <a:pt x="229" y="570"/>
                          <a:pt x="229" y="570"/>
                        </a:cubicBezTo>
                        <a:cubicBezTo>
                          <a:pt x="229" y="569"/>
                          <a:pt x="228" y="567"/>
                          <a:pt x="228" y="566"/>
                        </a:cubicBezTo>
                        <a:cubicBezTo>
                          <a:pt x="226" y="560"/>
                          <a:pt x="220" y="550"/>
                          <a:pt x="214" y="539"/>
                        </a:cubicBezTo>
                        <a:cubicBezTo>
                          <a:pt x="193" y="506"/>
                          <a:pt x="159" y="459"/>
                          <a:pt x="159" y="459"/>
                        </a:cubicBezTo>
                        <a:cubicBezTo>
                          <a:pt x="158" y="458"/>
                          <a:pt x="158" y="458"/>
                          <a:pt x="158" y="458"/>
                        </a:cubicBezTo>
                        <a:cubicBezTo>
                          <a:pt x="157" y="458"/>
                          <a:pt x="157" y="458"/>
                          <a:pt x="157" y="458"/>
                        </a:cubicBezTo>
                        <a:cubicBezTo>
                          <a:pt x="141" y="456"/>
                          <a:pt x="130" y="451"/>
                          <a:pt x="123" y="444"/>
                        </a:cubicBezTo>
                        <a:cubicBezTo>
                          <a:pt x="116" y="438"/>
                          <a:pt x="113" y="429"/>
                          <a:pt x="113" y="419"/>
                        </a:cubicBezTo>
                        <a:cubicBezTo>
                          <a:pt x="113" y="406"/>
                          <a:pt x="118" y="390"/>
                          <a:pt x="126" y="374"/>
                        </a:cubicBezTo>
                        <a:cubicBezTo>
                          <a:pt x="138" y="350"/>
                          <a:pt x="155" y="325"/>
                          <a:pt x="170" y="307"/>
                        </a:cubicBezTo>
                        <a:cubicBezTo>
                          <a:pt x="177" y="297"/>
                          <a:pt x="184" y="290"/>
                          <a:pt x="189" y="284"/>
                        </a:cubicBezTo>
                        <a:cubicBezTo>
                          <a:pt x="191" y="281"/>
                          <a:pt x="193" y="279"/>
                          <a:pt x="194" y="278"/>
                        </a:cubicBezTo>
                        <a:cubicBezTo>
                          <a:pt x="195" y="276"/>
                          <a:pt x="196" y="276"/>
                          <a:pt x="196" y="276"/>
                        </a:cubicBezTo>
                        <a:cubicBezTo>
                          <a:pt x="197" y="275"/>
                          <a:pt x="197" y="275"/>
                          <a:pt x="197" y="275"/>
                        </a:cubicBezTo>
                        <a:cubicBezTo>
                          <a:pt x="197" y="274"/>
                          <a:pt x="197" y="274"/>
                          <a:pt x="197" y="274"/>
                        </a:cubicBezTo>
                        <a:cubicBezTo>
                          <a:pt x="196" y="268"/>
                          <a:pt x="195" y="262"/>
                          <a:pt x="195" y="255"/>
                        </a:cubicBezTo>
                        <a:cubicBezTo>
                          <a:pt x="195" y="224"/>
                          <a:pt x="207" y="190"/>
                          <a:pt x="219" y="163"/>
                        </a:cubicBezTo>
                        <a:cubicBezTo>
                          <a:pt x="225" y="150"/>
                          <a:pt x="231" y="139"/>
                          <a:pt x="235" y="131"/>
                        </a:cubicBezTo>
                        <a:cubicBezTo>
                          <a:pt x="238" y="127"/>
                          <a:pt x="239" y="124"/>
                          <a:pt x="241" y="122"/>
                        </a:cubicBezTo>
                        <a:cubicBezTo>
                          <a:pt x="241" y="121"/>
                          <a:pt x="242" y="120"/>
                          <a:pt x="242" y="119"/>
                        </a:cubicBezTo>
                        <a:cubicBezTo>
                          <a:pt x="243" y="119"/>
                          <a:pt x="243" y="119"/>
                          <a:pt x="243" y="119"/>
                        </a:cubicBezTo>
                        <a:cubicBezTo>
                          <a:pt x="244" y="117"/>
                          <a:pt x="244" y="117"/>
                          <a:pt x="244" y="117"/>
                        </a:cubicBezTo>
                        <a:cubicBezTo>
                          <a:pt x="242" y="116"/>
                          <a:pt x="242" y="116"/>
                          <a:pt x="242" y="116"/>
                        </a:cubicBezTo>
                        <a:cubicBezTo>
                          <a:pt x="241" y="115"/>
                          <a:pt x="240" y="114"/>
                          <a:pt x="240" y="113"/>
                        </a:cubicBezTo>
                        <a:cubicBezTo>
                          <a:pt x="239" y="112"/>
                          <a:pt x="239" y="110"/>
                          <a:pt x="239" y="109"/>
                        </a:cubicBezTo>
                        <a:cubicBezTo>
                          <a:pt x="239" y="106"/>
                          <a:pt x="240" y="102"/>
                          <a:pt x="241" y="100"/>
                        </a:cubicBezTo>
                        <a:cubicBezTo>
                          <a:pt x="242" y="98"/>
                          <a:pt x="242" y="97"/>
                          <a:pt x="242" y="96"/>
                        </a:cubicBezTo>
                        <a:cubicBezTo>
                          <a:pt x="243" y="96"/>
                          <a:pt x="243" y="96"/>
                          <a:pt x="243" y="96"/>
                        </a:cubicBezTo>
                        <a:cubicBezTo>
                          <a:pt x="243" y="95"/>
                          <a:pt x="243" y="95"/>
                          <a:pt x="243" y="95"/>
                        </a:cubicBezTo>
                        <a:cubicBezTo>
                          <a:pt x="246" y="88"/>
                          <a:pt x="246" y="88"/>
                          <a:pt x="246" y="88"/>
                        </a:cubicBezTo>
                        <a:cubicBezTo>
                          <a:pt x="240" y="93"/>
                          <a:pt x="240" y="93"/>
                          <a:pt x="240" y="93"/>
                        </a:cubicBezTo>
                        <a:cubicBezTo>
                          <a:pt x="239" y="93"/>
                          <a:pt x="238" y="94"/>
                          <a:pt x="235" y="95"/>
                        </a:cubicBezTo>
                        <a:cubicBezTo>
                          <a:pt x="227" y="97"/>
                          <a:pt x="213" y="99"/>
                          <a:pt x="200" y="101"/>
                        </a:cubicBezTo>
                        <a:cubicBezTo>
                          <a:pt x="194" y="102"/>
                          <a:pt x="188" y="103"/>
                          <a:pt x="184" y="103"/>
                        </a:cubicBezTo>
                        <a:cubicBezTo>
                          <a:pt x="180" y="104"/>
                          <a:pt x="177" y="104"/>
                          <a:pt x="177" y="104"/>
                        </a:cubicBezTo>
                        <a:cubicBezTo>
                          <a:pt x="176" y="104"/>
                          <a:pt x="176" y="104"/>
                          <a:pt x="176" y="104"/>
                        </a:cubicBezTo>
                        <a:cubicBezTo>
                          <a:pt x="176" y="105"/>
                          <a:pt x="176" y="105"/>
                          <a:pt x="176" y="105"/>
                        </a:cubicBezTo>
                        <a:cubicBezTo>
                          <a:pt x="162" y="123"/>
                          <a:pt x="137" y="133"/>
                          <a:pt x="113" y="139"/>
                        </a:cubicBezTo>
                        <a:cubicBezTo>
                          <a:pt x="90" y="144"/>
                          <a:pt x="67" y="145"/>
                          <a:pt x="59" y="145"/>
                        </a:cubicBezTo>
                        <a:cubicBezTo>
                          <a:pt x="57" y="145"/>
                          <a:pt x="56" y="145"/>
                          <a:pt x="56" y="145"/>
                        </a:cubicBezTo>
                        <a:cubicBezTo>
                          <a:pt x="55" y="145"/>
                          <a:pt x="55" y="145"/>
                          <a:pt x="55" y="145"/>
                        </a:cubicBezTo>
                        <a:cubicBezTo>
                          <a:pt x="55" y="145"/>
                          <a:pt x="55" y="145"/>
                          <a:pt x="55" y="145"/>
                        </a:cubicBezTo>
                        <a:cubicBezTo>
                          <a:pt x="48" y="146"/>
                          <a:pt x="41" y="146"/>
                          <a:pt x="35" y="146"/>
                        </a:cubicBezTo>
                        <a:cubicBezTo>
                          <a:pt x="22" y="146"/>
                          <a:pt x="14" y="143"/>
                          <a:pt x="10" y="140"/>
                        </a:cubicBezTo>
                        <a:cubicBezTo>
                          <a:pt x="5" y="136"/>
                          <a:pt x="4" y="131"/>
                          <a:pt x="4" y="126"/>
                        </a:cubicBezTo>
                        <a:cubicBezTo>
                          <a:pt x="4" y="121"/>
                          <a:pt x="5" y="115"/>
                          <a:pt x="7" y="111"/>
                        </a:cubicBezTo>
                        <a:cubicBezTo>
                          <a:pt x="8" y="109"/>
                          <a:pt x="9" y="107"/>
                          <a:pt x="10" y="106"/>
                        </a:cubicBezTo>
                        <a:cubicBezTo>
                          <a:pt x="10" y="105"/>
                          <a:pt x="10" y="105"/>
                          <a:pt x="10" y="105"/>
                        </a:cubicBezTo>
                        <a:cubicBezTo>
                          <a:pt x="11" y="104"/>
                          <a:pt x="11" y="104"/>
                          <a:pt x="11" y="104"/>
                        </a:cubicBezTo>
                        <a:cubicBezTo>
                          <a:pt x="11" y="104"/>
                          <a:pt x="11" y="104"/>
                          <a:pt x="11" y="104"/>
                        </a:cubicBezTo>
                        <a:cubicBezTo>
                          <a:pt x="9" y="103"/>
                          <a:pt x="9" y="103"/>
                          <a:pt x="9" y="103"/>
                        </a:cubicBezTo>
                        <a:cubicBezTo>
                          <a:pt x="8" y="105"/>
                          <a:pt x="8" y="105"/>
                          <a:pt x="8" y="105"/>
                        </a:cubicBezTo>
                        <a:cubicBezTo>
                          <a:pt x="10" y="106"/>
                          <a:pt x="13" y="106"/>
                          <a:pt x="15" y="106"/>
                        </a:cubicBezTo>
                        <a:cubicBezTo>
                          <a:pt x="22" y="106"/>
                          <a:pt x="30" y="104"/>
                          <a:pt x="38" y="101"/>
                        </a:cubicBezTo>
                        <a:cubicBezTo>
                          <a:pt x="64" y="91"/>
                          <a:pt x="94" y="73"/>
                          <a:pt x="94" y="73"/>
                        </a:cubicBezTo>
                        <a:cubicBezTo>
                          <a:pt x="95" y="73"/>
                          <a:pt x="95" y="73"/>
                          <a:pt x="95" y="73"/>
                        </a:cubicBezTo>
                        <a:cubicBezTo>
                          <a:pt x="95" y="72"/>
                          <a:pt x="95" y="72"/>
                          <a:pt x="95" y="72"/>
                        </a:cubicBezTo>
                        <a:cubicBezTo>
                          <a:pt x="97" y="68"/>
                          <a:pt x="103" y="62"/>
                          <a:pt x="110" y="55"/>
                        </a:cubicBezTo>
                        <a:cubicBezTo>
                          <a:pt x="121" y="45"/>
                          <a:pt x="136" y="34"/>
                          <a:pt x="148" y="24"/>
                        </a:cubicBezTo>
                        <a:cubicBezTo>
                          <a:pt x="154" y="20"/>
                          <a:pt x="160" y="16"/>
                          <a:pt x="164" y="13"/>
                        </a:cubicBezTo>
                        <a:cubicBezTo>
                          <a:pt x="167" y="11"/>
                          <a:pt x="170" y="9"/>
                          <a:pt x="170" y="9"/>
                        </a:cubicBezTo>
                        <a:cubicBezTo>
                          <a:pt x="169" y="7"/>
                          <a:pt x="169" y="7"/>
                          <a:pt x="169" y="7"/>
                        </a:cubicBezTo>
                        <a:cubicBezTo>
                          <a:pt x="169" y="9"/>
                          <a:pt x="169" y="9"/>
                          <a:pt x="169" y="9"/>
                        </a:cubicBezTo>
                        <a:cubicBezTo>
                          <a:pt x="185" y="5"/>
                          <a:pt x="201" y="4"/>
                          <a:pt x="217" y="4"/>
                        </a:cubicBezTo>
                        <a:cubicBezTo>
                          <a:pt x="250" y="4"/>
                          <a:pt x="282" y="11"/>
                          <a:pt x="306" y="18"/>
                        </a:cubicBezTo>
                        <a:cubicBezTo>
                          <a:pt x="318" y="22"/>
                          <a:pt x="327" y="25"/>
                          <a:pt x="334" y="28"/>
                        </a:cubicBezTo>
                        <a:cubicBezTo>
                          <a:pt x="338" y="29"/>
                          <a:pt x="340" y="30"/>
                          <a:pt x="342" y="31"/>
                        </a:cubicBezTo>
                        <a:cubicBezTo>
                          <a:pt x="343" y="31"/>
                          <a:pt x="344" y="32"/>
                          <a:pt x="344" y="32"/>
                        </a:cubicBezTo>
                        <a:cubicBezTo>
                          <a:pt x="344" y="32"/>
                          <a:pt x="345" y="32"/>
                          <a:pt x="345" y="32"/>
                        </a:cubicBezTo>
                        <a:cubicBezTo>
                          <a:pt x="346" y="29"/>
                          <a:pt x="346" y="29"/>
                          <a:pt x="346" y="29"/>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6" name="Freeform 125"/>
                  <p:cNvSpPr>
                    <a:spLocks/>
                  </p:cNvSpPr>
                  <p:nvPr/>
                </p:nvSpPr>
                <p:spPr bwMode="gray">
                  <a:xfrm>
                    <a:off x="4919" y="2982"/>
                    <a:ext cx="38" cy="87"/>
                  </a:xfrm>
                  <a:custGeom>
                    <a:avLst/>
                    <a:gdLst/>
                    <a:ahLst/>
                    <a:cxnLst>
                      <a:cxn ang="0">
                        <a:pos x="6" y="0"/>
                      </a:cxn>
                      <a:cxn ang="0">
                        <a:pos x="89" y="41"/>
                      </a:cxn>
                      <a:cxn ang="0">
                        <a:pos x="94" y="104"/>
                      </a:cxn>
                      <a:cxn ang="0">
                        <a:pos x="87" y="216"/>
                      </a:cxn>
                      <a:cxn ang="0">
                        <a:pos x="11" y="162"/>
                      </a:cxn>
                      <a:cxn ang="0">
                        <a:pos x="6" y="0"/>
                      </a:cxn>
                    </a:cxnLst>
                    <a:rect l="0" t="0" r="r" b="b"/>
                    <a:pathLst>
                      <a:path w="94" h="216">
                        <a:moveTo>
                          <a:pt x="6" y="0"/>
                        </a:moveTo>
                        <a:cubicBezTo>
                          <a:pt x="6" y="0"/>
                          <a:pt x="82" y="22"/>
                          <a:pt x="89" y="41"/>
                        </a:cubicBezTo>
                        <a:cubicBezTo>
                          <a:pt x="94" y="104"/>
                          <a:pt x="94" y="104"/>
                          <a:pt x="94" y="104"/>
                        </a:cubicBezTo>
                        <a:cubicBezTo>
                          <a:pt x="87" y="216"/>
                          <a:pt x="87" y="216"/>
                          <a:pt x="87" y="216"/>
                        </a:cubicBezTo>
                        <a:cubicBezTo>
                          <a:pt x="87" y="216"/>
                          <a:pt x="22" y="173"/>
                          <a:pt x="11" y="162"/>
                        </a:cubicBezTo>
                        <a:cubicBezTo>
                          <a:pt x="0" y="152"/>
                          <a:pt x="6" y="0"/>
                          <a:pt x="6"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7" name="Freeform 126"/>
                  <p:cNvSpPr>
                    <a:spLocks/>
                  </p:cNvSpPr>
                  <p:nvPr/>
                </p:nvSpPr>
                <p:spPr bwMode="gray">
                  <a:xfrm>
                    <a:off x="4940" y="3025"/>
                    <a:ext cx="23" cy="20"/>
                  </a:xfrm>
                  <a:custGeom>
                    <a:avLst/>
                    <a:gdLst/>
                    <a:ahLst/>
                    <a:cxnLst>
                      <a:cxn ang="0">
                        <a:pos x="1" y="0"/>
                      </a:cxn>
                      <a:cxn ang="0">
                        <a:pos x="0" y="17"/>
                      </a:cxn>
                      <a:cxn ang="0">
                        <a:pos x="10" y="20"/>
                      </a:cxn>
                      <a:cxn ang="0">
                        <a:pos x="22" y="19"/>
                      </a:cxn>
                      <a:cxn ang="0">
                        <a:pos x="23" y="5"/>
                      </a:cxn>
                      <a:cxn ang="0">
                        <a:pos x="12" y="8"/>
                      </a:cxn>
                      <a:cxn ang="0">
                        <a:pos x="1" y="0"/>
                      </a:cxn>
                    </a:cxnLst>
                    <a:rect l="0" t="0" r="r" b="b"/>
                    <a:pathLst>
                      <a:path w="23" h="20">
                        <a:moveTo>
                          <a:pt x="1" y="0"/>
                        </a:moveTo>
                        <a:lnTo>
                          <a:pt x="0" y="17"/>
                        </a:lnTo>
                        <a:lnTo>
                          <a:pt x="10" y="20"/>
                        </a:lnTo>
                        <a:lnTo>
                          <a:pt x="22" y="19"/>
                        </a:lnTo>
                        <a:lnTo>
                          <a:pt x="23" y="5"/>
                        </a:lnTo>
                        <a:lnTo>
                          <a:pt x="12" y="8"/>
                        </a:lnTo>
                        <a:lnTo>
                          <a:pt x="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8" name="Freeform 127"/>
                  <p:cNvSpPr>
                    <a:spLocks/>
                  </p:cNvSpPr>
                  <p:nvPr/>
                </p:nvSpPr>
                <p:spPr bwMode="gray">
                  <a:xfrm>
                    <a:off x="5112" y="3086"/>
                    <a:ext cx="300" cy="356"/>
                  </a:xfrm>
                  <a:custGeom>
                    <a:avLst/>
                    <a:gdLst/>
                    <a:ahLst/>
                    <a:cxnLst>
                      <a:cxn ang="0">
                        <a:pos x="456" y="0"/>
                      </a:cxn>
                      <a:cxn ang="0">
                        <a:pos x="402" y="864"/>
                      </a:cxn>
                      <a:cxn ang="0">
                        <a:pos x="156" y="574"/>
                      </a:cxn>
                      <a:cxn ang="0">
                        <a:pos x="273" y="302"/>
                      </a:cxn>
                      <a:cxn ang="0">
                        <a:pos x="456" y="0"/>
                      </a:cxn>
                    </a:cxnLst>
                    <a:rect l="0" t="0" r="r" b="b"/>
                    <a:pathLst>
                      <a:path w="738" h="877">
                        <a:moveTo>
                          <a:pt x="456" y="0"/>
                        </a:moveTo>
                        <a:cubicBezTo>
                          <a:pt x="456" y="0"/>
                          <a:pt x="738" y="858"/>
                          <a:pt x="402" y="864"/>
                        </a:cubicBezTo>
                        <a:cubicBezTo>
                          <a:pt x="402" y="864"/>
                          <a:pt x="312" y="877"/>
                          <a:pt x="156" y="574"/>
                        </a:cubicBezTo>
                        <a:cubicBezTo>
                          <a:pt x="0" y="270"/>
                          <a:pt x="154" y="329"/>
                          <a:pt x="273" y="302"/>
                        </a:cubicBezTo>
                        <a:cubicBezTo>
                          <a:pt x="393" y="275"/>
                          <a:pt x="450" y="102"/>
                          <a:pt x="456" y="0"/>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29" name="Freeform 128"/>
                  <p:cNvSpPr>
                    <a:spLocks/>
                  </p:cNvSpPr>
                  <p:nvPr/>
                </p:nvSpPr>
                <p:spPr bwMode="gray">
                  <a:xfrm>
                    <a:off x="5137" y="3080"/>
                    <a:ext cx="218" cy="396"/>
                  </a:xfrm>
                  <a:custGeom>
                    <a:avLst/>
                    <a:gdLst/>
                    <a:ahLst/>
                    <a:cxnLst>
                      <a:cxn ang="0">
                        <a:pos x="15" y="363"/>
                      </a:cxn>
                      <a:cxn ang="0">
                        <a:pos x="93" y="588"/>
                      </a:cxn>
                      <a:cxn ang="0">
                        <a:pos x="243" y="812"/>
                      </a:cxn>
                      <a:cxn ang="0">
                        <a:pos x="507" y="782"/>
                      </a:cxn>
                      <a:cxn ang="0">
                        <a:pos x="507" y="560"/>
                      </a:cxn>
                      <a:cxn ang="0">
                        <a:pos x="356" y="201"/>
                      </a:cxn>
                      <a:cxn ang="0">
                        <a:pos x="251" y="120"/>
                      </a:cxn>
                      <a:cxn ang="0">
                        <a:pos x="115" y="0"/>
                      </a:cxn>
                      <a:cxn ang="0">
                        <a:pos x="15" y="363"/>
                      </a:cxn>
                    </a:cxnLst>
                    <a:rect l="0" t="0" r="r" b="b"/>
                    <a:pathLst>
                      <a:path w="536" h="974">
                        <a:moveTo>
                          <a:pt x="15" y="363"/>
                        </a:moveTo>
                        <a:cubicBezTo>
                          <a:pt x="93" y="588"/>
                          <a:pt x="93" y="588"/>
                          <a:pt x="93" y="588"/>
                        </a:cubicBezTo>
                        <a:cubicBezTo>
                          <a:pt x="243" y="812"/>
                          <a:pt x="243" y="812"/>
                          <a:pt x="243" y="812"/>
                        </a:cubicBezTo>
                        <a:cubicBezTo>
                          <a:pt x="243" y="812"/>
                          <a:pt x="381" y="974"/>
                          <a:pt x="507" y="782"/>
                        </a:cubicBezTo>
                        <a:cubicBezTo>
                          <a:pt x="533" y="742"/>
                          <a:pt x="519" y="586"/>
                          <a:pt x="507" y="560"/>
                        </a:cubicBezTo>
                        <a:cubicBezTo>
                          <a:pt x="507" y="560"/>
                          <a:pt x="536" y="246"/>
                          <a:pt x="356" y="201"/>
                        </a:cubicBezTo>
                        <a:cubicBezTo>
                          <a:pt x="356" y="201"/>
                          <a:pt x="342" y="196"/>
                          <a:pt x="251" y="120"/>
                        </a:cubicBezTo>
                        <a:cubicBezTo>
                          <a:pt x="115" y="0"/>
                          <a:pt x="115" y="0"/>
                          <a:pt x="115" y="0"/>
                        </a:cubicBezTo>
                        <a:cubicBezTo>
                          <a:pt x="115" y="0"/>
                          <a:pt x="0" y="298"/>
                          <a:pt x="15" y="363"/>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0" name="Freeform 129"/>
                  <p:cNvSpPr>
                    <a:spLocks/>
                  </p:cNvSpPr>
                  <p:nvPr/>
                </p:nvSpPr>
                <p:spPr bwMode="gray">
                  <a:xfrm>
                    <a:off x="5141" y="3078"/>
                    <a:ext cx="199" cy="379"/>
                  </a:xfrm>
                  <a:custGeom>
                    <a:avLst/>
                    <a:gdLst/>
                    <a:ahLst/>
                    <a:cxnLst>
                      <a:cxn ang="0">
                        <a:pos x="142" y="195"/>
                      </a:cxn>
                      <a:cxn ang="0">
                        <a:pos x="201" y="317"/>
                      </a:cxn>
                      <a:cxn ang="0">
                        <a:pos x="222" y="442"/>
                      </a:cxn>
                      <a:cxn ang="0">
                        <a:pos x="417" y="787"/>
                      </a:cxn>
                      <a:cxn ang="0">
                        <a:pos x="229" y="811"/>
                      </a:cxn>
                      <a:cxn ang="0">
                        <a:pos x="83" y="593"/>
                      </a:cxn>
                      <a:cxn ang="0">
                        <a:pos x="0" y="350"/>
                      </a:cxn>
                      <a:cxn ang="0">
                        <a:pos x="105" y="5"/>
                      </a:cxn>
                      <a:cxn ang="0">
                        <a:pos x="142" y="195"/>
                      </a:cxn>
                    </a:cxnLst>
                    <a:rect l="0" t="0" r="r" b="b"/>
                    <a:pathLst>
                      <a:path w="488" h="932">
                        <a:moveTo>
                          <a:pt x="142" y="195"/>
                        </a:moveTo>
                        <a:cubicBezTo>
                          <a:pt x="142" y="195"/>
                          <a:pt x="109" y="288"/>
                          <a:pt x="201" y="317"/>
                        </a:cubicBezTo>
                        <a:cubicBezTo>
                          <a:pt x="201" y="317"/>
                          <a:pt x="186" y="382"/>
                          <a:pt x="222" y="442"/>
                        </a:cubicBezTo>
                        <a:cubicBezTo>
                          <a:pt x="238" y="468"/>
                          <a:pt x="250" y="570"/>
                          <a:pt x="417" y="787"/>
                        </a:cubicBezTo>
                        <a:cubicBezTo>
                          <a:pt x="488" y="879"/>
                          <a:pt x="294" y="932"/>
                          <a:pt x="229" y="811"/>
                        </a:cubicBezTo>
                        <a:cubicBezTo>
                          <a:pt x="83" y="593"/>
                          <a:pt x="83" y="593"/>
                          <a:pt x="83" y="593"/>
                        </a:cubicBezTo>
                        <a:cubicBezTo>
                          <a:pt x="0" y="350"/>
                          <a:pt x="0" y="350"/>
                          <a:pt x="0" y="350"/>
                        </a:cubicBezTo>
                        <a:cubicBezTo>
                          <a:pt x="0" y="350"/>
                          <a:pt x="99" y="10"/>
                          <a:pt x="105" y="5"/>
                        </a:cubicBezTo>
                        <a:cubicBezTo>
                          <a:pt x="112" y="0"/>
                          <a:pt x="142" y="195"/>
                          <a:pt x="142" y="19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1" name="Freeform 130"/>
                  <p:cNvSpPr>
                    <a:spLocks/>
                  </p:cNvSpPr>
                  <p:nvPr/>
                </p:nvSpPr>
                <p:spPr bwMode="gray">
                  <a:xfrm>
                    <a:off x="5069" y="3085"/>
                    <a:ext cx="148" cy="149"/>
                  </a:xfrm>
                  <a:custGeom>
                    <a:avLst/>
                    <a:gdLst/>
                    <a:ahLst/>
                    <a:cxnLst>
                      <a:cxn ang="0">
                        <a:pos x="162" y="0"/>
                      </a:cxn>
                      <a:cxn ang="0">
                        <a:pos x="9" y="49"/>
                      </a:cxn>
                      <a:cxn ang="0">
                        <a:pos x="14" y="78"/>
                      </a:cxn>
                      <a:cxn ang="0">
                        <a:pos x="90" y="188"/>
                      </a:cxn>
                      <a:cxn ang="0">
                        <a:pos x="185" y="367"/>
                      </a:cxn>
                      <a:cxn ang="0">
                        <a:pos x="354" y="316"/>
                      </a:cxn>
                      <a:cxn ang="0">
                        <a:pos x="366" y="266"/>
                      </a:cxn>
                      <a:cxn ang="0">
                        <a:pos x="162" y="0"/>
                      </a:cxn>
                    </a:cxnLst>
                    <a:rect l="0" t="0" r="r" b="b"/>
                    <a:pathLst>
                      <a:path w="366" h="367">
                        <a:moveTo>
                          <a:pt x="162" y="0"/>
                        </a:moveTo>
                        <a:cubicBezTo>
                          <a:pt x="162" y="0"/>
                          <a:pt x="19" y="25"/>
                          <a:pt x="9" y="49"/>
                        </a:cubicBezTo>
                        <a:cubicBezTo>
                          <a:pt x="9" y="49"/>
                          <a:pt x="0" y="68"/>
                          <a:pt x="14" y="78"/>
                        </a:cubicBezTo>
                        <a:cubicBezTo>
                          <a:pt x="14" y="78"/>
                          <a:pt x="80" y="176"/>
                          <a:pt x="90" y="188"/>
                        </a:cubicBezTo>
                        <a:cubicBezTo>
                          <a:pt x="100" y="199"/>
                          <a:pt x="132" y="293"/>
                          <a:pt x="185" y="367"/>
                        </a:cubicBezTo>
                        <a:cubicBezTo>
                          <a:pt x="185" y="367"/>
                          <a:pt x="336" y="342"/>
                          <a:pt x="354" y="316"/>
                        </a:cubicBezTo>
                        <a:cubicBezTo>
                          <a:pt x="366" y="266"/>
                          <a:pt x="366" y="266"/>
                          <a:pt x="366" y="266"/>
                        </a:cubicBezTo>
                        <a:lnTo>
                          <a:pt x="162"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2" name="Freeform 131"/>
                  <p:cNvSpPr>
                    <a:spLocks/>
                  </p:cNvSpPr>
                  <p:nvPr/>
                </p:nvSpPr>
                <p:spPr bwMode="gray">
                  <a:xfrm>
                    <a:off x="5134" y="3045"/>
                    <a:ext cx="133" cy="162"/>
                  </a:xfrm>
                  <a:custGeom>
                    <a:avLst/>
                    <a:gdLst/>
                    <a:ahLst/>
                    <a:cxnLst>
                      <a:cxn ang="0">
                        <a:pos x="97" y="0"/>
                      </a:cxn>
                      <a:cxn ang="0">
                        <a:pos x="0" y="99"/>
                      </a:cxn>
                      <a:cxn ang="0">
                        <a:pos x="18" y="254"/>
                      </a:cxn>
                      <a:cxn ang="0">
                        <a:pos x="218" y="399"/>
                      </a:cxn>
                      <a:cxn ang="0">
                        <a:pos x="325" y="278"/>
                      </a:cxn>
                      <a:cxn ang="0">
                        <a:pos x="97" y="0"/>
                      </a:cxn>
                    </a:cxnLst>
                    <a:rect l="0" t="0" r="r" b="b"/>
                    <a:pathLst>
                      <a:path w="325" h="399">
                        <a:moveTo>
                          <a:pt x="97" y="0"/>
                        </a:moveTo>
                        <a:cubicBezTo>
                          <a:pt x="97" y="0"/>
                          <a:pt x="4" y="71"/>
                          <a:pt x="0" y="99"/>
                        </a:cubicBezTo>
                        <a:cubicBezTo>
                          <a:pt x="0" y="99"/>
                          <a:pt x="15" y="239"/>
                          <a:pt x="18" y="254"/>
                        </a:cubicBezTo>
                        <a:cubicBezTo>
                          <a:pt x="22" y="268"/>
                          <a:pt x="158" y="393"/>
                          <a:pt x="218" y="399"/>
                        </a:cubicBezTo>
                        <a:cubicBezTo>
                          <a:pt x="218" y="399"/>
                          <a:pt x="322" y="297"/>
                          <a:pt x="325" y="278"/>
                        </a:cubicBezTo>
                        <a:cubicBezTo>
                          <a:pt x="325" y="278"/>
                          <a:pt x="127" y="48"/>
                          <a:pt x="97"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3" name="Freeform 132"/>
                  <p:cNvSpPr>
                    <a:spLocks/>
                  </p:cNvSpPr>
                  <p:nvPr/>
                </p:nvSpPr>
                <p:spPr bwMode="gray">
                  <a:xfrm>
                    <a:off x="5123" y="3153"/>
                    <a:ext cx="23" cy="23"/>
                  </a:xfrm>
                  <a:custGeom>
                    <a:avLst/>
                    <a:gdLst/>
                    <a:ahLst/>
                    <a:cxnLst>
                      <a:cxn ang="0">
                        <a:pos x="54" y="33"/>
                      </a:cxn>
                      <a:cxn ang="0">
                        <a:pos x="33" y="2"/>
                      </a:cxn>
                      <a:cxn ang="0">
                        <a:pos x="2" y="24"/>
                      </a:cxn>
                      <a:cxn ang="0">
                        <a:pos x="24" y="54"/>
                      </a:cxn>
                      <a:cxn ang="0">
                        <a:pos x="54" y="33"/>
                      </a:cxn>
                    </a:cxnLst>
                    <a:rect l="0" t="0" r="r" b="b"/>
                    <a:pathLst>
                      <a:path w="57" h="57">
                        <a:moveTo>
                          <a:pt x="54" y="33"/>
                        </a:moveTo>
                        <a:cubicBezTo>
                          <a:pt x="57" y="18"/>
                          <a:pt x="47" y="5"/>
                          <a:pt x="33" y="2"/>
                        </a:cubicBezTo>
                        <a:cubicBezTo>
                          <a:pt x="18" y="0"/>
                          <a:pt x="5" y="10"/>
                          <a:pt x="2" y="24"/>
                        </a:cubicBezTo>
                        <a:cubicBezTo>
                          <a:pt x="0" y="38"/>
                          <a:pt x="10" y="52"/>
                          <a:pt x="24" y="54"/>
                        </a:cubicBezTo>
                        <a:cubicBezTo>
                          <a:pt x="39" y="57"/>
                          <a:pt x="52" y="47"/>
                          <a:pt x="54"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4" name="Freeform 133"/>
                  <p:cNvSpPr>
                    <a:spLocks/>
                  </p:cNvSpPr>
                  <p:nvPr/>
                </p:nvSpPr>
                <p:spPr bwMode="gray">
                  <a:xfrm>
                    <a:off x="5163" y="3133"/>
                    <a:ext cx="28" cy="29"/>
                  </a:xfrm>
                  <a:custGeom>
                    <a:avLst/>
                    <a:gdLst/>
                    <a:ahLst/>
                    <a:cxnLst>
                      <a:cxn ang="0">
                        <a:pos x="66" y="40"/>
                      </a:cxn>
                      <a:cxn ang="0">
                        <a:pos x="39" y="3"/>
                      </a:cxn>
                      <a:cxn ang="0">
                        <a:pos x="2" y="30"/>
                      </a:cxn>
                      <a:cxn ang="0">
                        <a:pos x="29" y="67"/>
                      </a:cxn>
                      <a:cxn ang="0">
                        <a:pos x="66" y="40"/>
                      </a:cxn>
                    </a:cxnLst>
                    <a:rect l="0" t="0" r="r" b="b"/>
                    <a:pathLst>
                      <a:path w="69" h="70">
                        <a:moveTo>
                          <a:pt x="66" y="40"/>
                        </a:moveTo>
                        <a:cubicBezTo>
                          <a:pt x="69" y="23"/>
                          <a:pt x="57" y="6"/>
                          <a:pt x="39" y="3"/>
                        </a:cubicBezTo>
                        <a:cubicBezTo>
                          <a:pt x="22" y="0"/>
                          <a:pt x="5" y="12"/>
                          <a:pt x="2" y="30"/>
                        </a:cubicBezTo>
                        <a:cubicBezTo>
                          <a:pt x="0" y="47"/>
                          <a:pt x="12" y="64"/>
                          <a:pt x="29" y="67"/>
                        </a:cubicBezTo>
                        <a:cubicBezTo>
                          <a:pt x="47" y="70"/>
                          <a:pt x="63" y="58"/>
                          <a:pt x="66" y="40"/>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5" name="Freeform 134"/>
                  <p:cNvSpPr>
                    <a:spLocks/>
                  </p:cNvSpPr>
                  <p:nvPr/>
                </p:nvSpPr>
                <p:spPr bwMode="gray">
                  <a:xfrm>
                    <a:off x="5138" y="3120"/>
                    <a:ext cx="133" cy="217"/>
                  </a:xfrm>
                  <a:custGeom>
                    <a:avLst/>
                    <a:gdLst/>
                    <a:ahLst/>
                    <a:cxnLst>
                      <a:cxn ang="0">
                        <a:pos x="0" y="0"/>
                      </a:cxn>
                      <a:cxn ang="0">
                        <a:pos x="10" y="73"/>
                      </a:cxn>
                      <a:cxn ang="0">
                        <a:pos x="189" y="214"/>
                      </a:cxn>
                      <a:cxn ang="0">
                        <a:pos x="318" y="534"/>
                      </a:cxn>
                      <a:cxn ang="0">
                        <a:pos x="327" y="535"/>
                      </a:cxn>
                      <a:cxn ang="0">
                        <a:pos x="209" y="218"/>
                      </a:cxn>
                      <a:cxn ang="0">
                        <a:pos x="17" y="70"/>
                      </a:cxn>
                      <a:cxn ang="0">
                        <a:pos x="0" y="0"/>
                      </a:cxn>
                    </a:cxnLst>
                    <a:rect l="0" t="0" r="r" b="b"/>
                    <a:pathLst>
                      <a:path w="327" h="535">
                        <a:moveTo>
                          <a:pt x="0" y="0"/>
                        </a:moveTo>
                        <a:cubicBezTo>
                          <a:pt x="0" y="0"/>
                          <a:pt x="8" y="70"/>
                          <a:pt x="10" y="73"/>
                        </a:cubicBezTo>
                        <a:cubicBezTo>
                          <a:pt x="11" y="75"/>
                          <a:pt x="120" y="192"/>
                          <a:pt x="189" y="214"/>
                        </a:cubicBezTo>
                        <a:cubicBezTo>
                          <a:pt x="189" y="214"/>
                          <a:pt x="208" y="446"/>
                          <a:pt x="318" y="534"/>
                        </a:cubicBezTo>
                        <a:cubicBezTo>
                          <a:pt x="327" y="535"/>
                          <a:pt x="327" y="535"/>
                          <a:pt x="327" y="535"/>
                        </a:cubicBezTo>
                        <a:cubicBezTo>
                          <a:pt x="327" y="535"/>
                          <a:pt x="236" y="437"/>
                          <a:pt x="209" y="218"/>
                        </a:cubicBezTo>
                        <a:cubicBezTo>
                          <a:pt x="209" y="218"/>
                          <a:pt x="96" y="159"/>
                          <a:pt x="17" y="70"/>
                        </a:cubicBezTo>
                        <a:lnTo>
                          <a:pt x="0"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6" name="Freeform 135"/>
                  <p:cNvSpPr>
                    <a:spLocks/>
                  </p:cNvSpPr>
                  <p:nvPr/>
                </p:nvSpPr>
                <p:spPr bwMode="gray">
                  <a:xfrm>
                    <a:off x="5254" y="3179"/>
                    <a:ext cx="46" cy="73"/>
                  </a:xfrm>
                  <a:custGeom>
                    <a:avLst/>
                    <a:gdLst/>
                    <a:ahLst/>
                    <a:cxnLst>
                      <a:cxn ang="0">
                        <a:pos x="0" y="0"/>
                      </a:cxn>
                      <a:cxn ang="0">
                        <a:pos x="112" y="178"/>
                      </a:cxn>
                      <a:cxn ang="0">
                        <a:pos x="0" y="0"/>
                      </a:cxn>
                    </a:cxnLst>
                    <a:rect l="0" t="0" r="r" b="b"/>
                    <a:pathLst>
                      <a:path w="112" h="178">
                        <a:moveTo>
                          <a:pt x="0" y="0"/>
                        </a:moveTo>
                        <a:cubicBezTo>
                          <a:pt x="0" y="0"/>
                          <a:pt x="81" y="46"/>
                          <a:pt x="112" y="178"/>
                        </a:cubicBezTo>
                        <a:cubicBezTo>
                          <a:pt x="112" y="178"/>
                          <a:pt x="71" y="63"/>
                          <a:pt x="0" y="0"/>
                        </a:cubicBez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7" name="Freeform 136"/>
                  <p:cNvSpPr>
                    <a:spLocks/>
                  </p:cNvSpPr>
                  <p:nvPr/>
                </p:nvSpPr>
                <p:spPr bwMode="gray">
                  <a:xfrm>
                    <a:off x="4942" y="3034"/>
                    <a:ext cx="76" cy="87"/>
                  </a:xfrm>
                  <a:custGeom>
                    <a:avLst/>
                    <a:gdLst/>
                    <a:ahLst/>
                    <a:cxnLst>
                      <a:cxn ang="0">
                        <a:pos x="33" y="0"/>
                      </a:cxn>
                      <a:cxn ang="0">
                        <a:pos x="108" y="19"/>
                      </a:cxn>
                      <a:cxn ang="0">
                        <a:pos x="156" y="95"/>
                      </a:cxn>
                      <a:cxn ang="0">
                        <a:pos x="167" y="145"/>
                      </a:cxn>
                      <a:cxn ang="0">
                        <a:pos x="113" y="108"/>
                      </a:cxn>
                      <a:cxn ang="0">
                        <a:pos x="143" y="170"/>
                      </a:cxn>
                      <a:cxn ang="0">
                        <a:pos x="44" y="187"/>
                      </a:cxn>
                      <a:cxn ang="0">
                        <a:pos x="27" y="138"/>
                      </a:cxn>
                      <a:cxn ang="0">
                        <a:pos x="34" y="82"/>
                      </a:cxn>
                      <a:cxn ang="0">
                        <a:pos x="52" y="49"/>
                      </a:cxn>
                      <a:cxn ang="0">
                        <a:pos x="21" y="22"/>
                      </a:cxn>
                      <a:cxn ang="0">
                        <a:pos x="33" y="0"/>
                      </a:cxn>
                    </a:cxnLst>
                    <a:rect l="0" t="0" r="r" b="b"/>
                    <a:pathLst>
                      <a:path w="188" h="214">
                        <a:moveTo>
                          <a:pt x="33" y="0"/>
                        </a:moveTo>
                        <a:cubicBezTo>
                          <a:pt x="33" y="0"/>
                          <a:pt x="68" y="31"/>
                          <a:pt x="108" y="19"/>
                        </a:cubicBezTo>
                        <a:cubicBezTo>
                          <a:pt x="108" y="19"/>
                          <a:pt x="178" y="35"/>
                          <a:pt x="156" y="95"/>
                        </a:cubicBezTo>
                        <a:cubicBezTo>
                          <a:pt x="156" y="95"/>
                          <a:pt x="175" y="103"/>
                          <a:pt x="167" y="145"/>
                        </a:cubicBezTo>
                        <a:cubicBezTo>
                          <a:pt x="159" y="186"/>
                          <a:pt x="175" y="123"/>
                          <a:pt x="113" y="108"/>
                        </a:cubicBezTo>
                        <a:cubicBezTo>
                          <a:pt x="113" y="108"/>
                          <a:pt x="188" y="136"/>
                          <a:pt x="143" y="170"/>
                        </a:cubicBezTo>
                        <a:cubicBezTo>
                          <a:pt x="143" y="170"/>
                          <a:pt x="113" y="214"/>
                          <a:pt x="44" y="187"/>
                        </a:cubicBezTo>
                        <a:cubicBezTo>
                          <a:pt x="44" y="187"/>
                          <a:pt x="17" y="158"/>
                          <a:pt x="27" y="138"/>
                        </a:cubicBezTo>
                        <a:cubicBezTo>
                          <a:pt x="27" y="138"/>
                          <a:pt x="0" y="109"/>
                          <a:pt x="34" y="82"/>
                        </a:cubicBezTo>
                        <a:cubicBezTo>
                          <a:pt x="34" y="82"/>
                          <a:pt x="12" y="47"/>
                          <a:pt x="52" y="49"/>
                        </a:cubicBezTo>
                        <a:cubicBezTo>
                          <a:pt x="52" y="49"/>
                          <a:pt x="30" y="35"/>
                          <a:pt x="21" y="22"/>
                        </a:cubicBezTo>
                        <a:cubicBezTo>
                          <a:pt x="21" y="22"/>
                          <a:pt x="7" y="6"/>
                          <a:pt x="33" y="0"/>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8" name="Freeform 137"/>
                  <p:cNvSpPr>
                    <a:spLocks/>
                  </p:cNvSpPr>
                  <p:nvPr/>
                </p:nvSpPr>
                <p:spPr bwMode="gray">
                  <a:xfrm>
                    <a:off x="4948" y="3033"/>
                    <a:ext cx="63" cy="82"/>
                  </a:xfrm>
                  <a:custGeom>
                    <a:avLst/>
                    <a:gdLst/>
                    <a:ahLst/>
                    <a:cxnLst>
                      <a:cxn ang="0">
                        <a:pos x="74" y="27"/>
                      </a:cxn>
                      <a:cxn ang="0">
                        <a:pos x="93" y="24"/>
                      </a:cxn>
                      <a:cxn ang="0">
                        <a:pos x="136" y="52"/>
                      </a:cxn>
                      <a:cxn ang="0">
                        <a:pos x="138" y="99"/>
                      </a:cxn>
                      <a:cxn ang="0">
                        <a:pos x="140" y="100"/>
                      </a:cxn>
                      <a:cxn ang="0">
                        <a:pos x="140" y="100"/>
                      </a:cxn>
                      <a:cxn ang="0">
                        <a:pos x="150" y="147"/>
                      </a:cxn>
                      <a:cxn ang="0">
                        <a:pos x="147" y="161"/>
                      </a:cxn>
                      <a:cxn ang="0">
                        <a:pos x="147" y="160"/>
                      </a:cxn>
                      <a:cxn ang="0">
                        <a:pos x="147" y="160"/>
                      </a:cxn>
                      <a:cxn ang="0">
                        <a:pos x="147" y="160"/>
                      </a:cxn>
                      <a:cxn ang="0">
                        <a:pos x="149" y="162"/>
                      </a:cxn>
                      <a:cxn ang="0">
                        <a:pos x="149" y="162"/>
                      </a:cxn>
                      <a:cxn ang="0">
                        <a:pos x="150" y="160"/>
                      </a:cxn>
                      <a:cxn ang="0">
                        <a:pos x="150" y="160"/>
                      </a:cxn>
                      <a:cxn ang="0">
                        <a:pos x="150" y="160"/>
                      </a:cxn>
                      <a:cxn ang="0">
                        <a:pos x="150" y="158"/>
                      </a:cxn>
                      <a:cxn ang="0">
                        <a:pos x="97" y="113"/>
                      </a:cxn>
                      <a:cxn ang="0">
                        <a:pos x="135" y="137"/>
                      </a:cxn>
                      <a:cxn ang="0">
                        <a:pos x="127" y="171"/>
                      </a:cxn>
                      <a:cxn ang="0">
                        <a:pos x="126" y="172"/>
                      </a:cxn>
                      <a:cxn ang="0">
                        <a:pos x="29" y="188"/>
                      </a:cxn>
                      <a:cxn ang="0">
                        <a:pos x="30" y="189"/>
                      </a:cxn>
                      <a:cxn ang="0">
                        <a:pos x="14" y="142"/>
                      </a:cxn>
                      <a:cxn ang="0">
                        <a:pos x="13" y="140"/>
                      </a:cxn>
                      <a:cxn ang="0">
                        <a:pos x="22" y="86"/>
                      </a:cxn>
                      <a:cxn ang="0">
                        <a:pos x="15" y="67"/>
                      </a:cxn>
                      <a:cxn ang="0">
                        <a:pos x="37" y="54"/>
                      </a:cxn>
                      <a:cxn ang="0">
                        <a:pos x="37" y="50"/>
                      </a:cxn>
                      <a:cxn ang="0">
                        <a:pos x="7" y="23"/>
                      </a:cxn>
                      <a:cxn ang="0">
                        <a:pos x="4" y="16"/>
                      </a:cxn>
                      <a:cxn ang="0">
                        <a:pos x="18" y="3"/>
                      </a:cxn>
                      <a:cxn ang="0">
                        <a:pos x="18" y="1"/>
                      </a:cxn>
                      <a:cxn ang="0">
                        <a:pos x="2" y="23"/>
                      </a:cxn>
                      <a:cxn ang="0">
                        <a:pos x="4" y="26"/>
                      </a:cxn>
                      <a:cxn ang="0">
                        <a:pos x="37" y="52"/>
                      </a:cxn>
                      <a:cxn ang="0">
                        <a:pos x="16" y="55"/>
                      </a:cxn>
                      <a:cxn ang="0">
                        <a:pos x="18" y="86"/>
                      </a:cxn>
                      <a:cxn ang="0">
                        <a:pos x="0" y="116"/>
                      </a:cxn>
                      <a:cxn ang="0">
                        <a:pos x="10" y="141"/>
                      </a:cxn>
                      <a:cxn ang="0">
                        <a:pos x="27" y="192"/>
                      </a:cxn>
                      <a:cxn ang="0">
                        <a:pos x="70" y="201"/>
                      </a:cxn>
                      <a:cxn ang="0">
                        <a:pos x="128" y="173"/>
                      </a:cxn>
                      <a:cxn ang="0">
                        <a:pos x="144" y="151"/>
                      </a:cxn>
                      <a:cxn ang="0">
                        <a:pos x="98" y="109"/>
                      </a:cxn>
                      <a:cxn ang="0">
                        <a:pos x="139" y="142"/>
                      </a:cxn>
                      <a:cxn ang="0">
                        <a:pos x="147" y="162"/>
                      </a:cxn>
                      <a:cxn ang="0">
                        <a:pos x="149" y="164"/>
                      </a:cxn>
                      <a:cxn ang="0">
                        <a:pos x="151" y="160"/>
                      </a:cxn>
                      <a:cxn ang="0">
                        <a:pos x="149" y="103"/>
                      </a:cxn>
                      <a:cxn ang="0">
                        <a:pos x="143" y="99"/>
                      </a:cxn>
                      <a:cxn ang="0">
                        <a:pos x="110" y="26"/>
                      </a:cxn>
                      <a:cxn ang="0">
                        <a:pos x="92" y="20"/>
                      </a:cxn>
                      <a:cxn ang="0">
                        <a:pos x="24" y="4"/>
                      </a:cxn>
                      <a:cxn ang="0">
                        <a:pos x="20" y="1"/>
                      </a:cxn>
                      <a:cxn ang="0">
                        <a:pos x="18" y="3"/>
                      </a:cxn>
                    </a:cxnLst>
                    <a:rect l="0" t="0" r="r" b="b"/>
                    <a:pathLst>
                      <a:path w="156" h="201">
                        <a:moveTo>
                          <a:pt x="18" y="3"/>
                        </a:moveTo>
                        <a:cubicBezTo>
                          <a:pt x="17" y="4"/>
                          <a:pt x="17" y="4"/>
                          <a:pt x="17" y="4"/>
                        </a:cubicBezTo>
                        <a:cubicBezTo>
                          <a:pt x="17" y="4"/>
                          <a:pt x="42" y="27"/>
                          <a:pt x="74" y="27"/>
                        </a:cubicBezTo>
                        <a:cubicBezTo>
                          <a:pt x="80" y="27"/>
                          <a:pt x="87" y="26"/>
                          <a:pt x="94" y="24"/>
                        </a:cubicBezTo>
                        <a:cubicBezTo>
                          <a:pt x="93" y="22"/>
                          <a:pt x="93" y="22"/>
                          <a:pt x="93" y="22"/>
                        </a:cubicBezTo>
                        <a:cubicBezTo>
                          <a:pt x="93" y="24"/>
                          <a:pt x="93" y="24"/>
                          <a:pt x="93" y="24"/>
                        </a:cubicBezTo>
                        <a:cubicBezTo>
                          <a:pt x="93" y="24"/>
                          <a:pt x="93" y="24"/>
                          <a:pt x="93" y="24"/>
                        </a:cubicBezTo>
                        <a:cubicBezTo>
                          <a:pt x="96" y="25"/>
                          <a:pt x="109" y="28"/>
                          <a:pt x="120" y="37"/>
                        </a:cubicBezTo>
                        <a:cubicBezTo>
                          <a:pt x="126" y="41"/>
                          <a:pt x="132" y="46"/>
                          <a:pt x="136" y="52"/>
                        </a:cubicBezTo>
                        <a:cubicBezTo>
                          <a:pt x="140" y="59"/>
                          <a:pt x="143" y="67"/>
                          <a:pt x="143" y="76"/>
                        </a:cubicBezTo>
                        <a:cubicBezTo>
                          <a:pt x="143" y="82"/>
                          <a:pt x="142" y="90"/>
                          <a:pt x="139" y="98"/>
                        </a:cubicBezTo>
                        <a:cubicBezTo>
                          <a:pt x="138" y="99"/>
                          <a:pt x="138" y="99"/>
                          <a:pt x="138" y="99"/>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3" y="101"/>
                          <a:pt x="146" y="106"/>
                        </a:cubicBezTo>
                        <a:cubicBezTo>
                          <a:pt x="149" y="110"/>
                          <a:pt x="152" y="117"/>
                          <a:pt x="152" y="129"/>
                        </a:cubicBezTo>
                        <a:cubicBezTo>
                          <a:pt x="152" y="134"/>
                          <a:pt x="151" y="140"/>
                          <a:pt x="150" y="147"/>
                        </a:cubicBezTo>
                        <a:cubicBezTo>
                          <a:pt x="149" y="152"/>
                          <a:pt x="148" y="156"/>
                          <a:pt x="148" y="158"/>
                        </a:cubicBezTo>
                        <a:cubicBezTo>
                          <a:pt x="148" y="159"/>
                          <a:pt x="147" y="160"/>
                          <a:pt x="147" y="160"/>
                        </a:cubicBezTo>
                        <a:cubicBezTo>
                          <a:pt x="147" y="161"/>
                          <a:pt x="147" y="161"/>
                          <a:pt x="147" y="161"/>
                        </a:cubicBezTo>
                        <a:cubicBezTo>
                          <a:pt x="147" y="161"/>
                          <a:pt x="147" y="161"/>
                          <a:pt x="147" y="161"/>
                        </a:cubicBezTo>
                        <a:cubicBezTo>
                          <a:pt x="148" y="161"/>
                          <a:pt x="148" y="161"/>
                          <a:pt x="148" y="161"/>
                        </a:cubicBezTo>
                        <a:cubicBezTo>
                          <a:pt x="147" y="160"/>
                          <a:pt x="147" y="160"/>
                          <a:pt x="147" y="160"/>
                        </a:cubicBezTo>
                        <a:cubicBezTo>
                          <a:pt x="147" y="161"/>
                          <a:pt x="147" y="161"/>
                          <a:pt x="147" y="161"/>
                        </a:cubicBezTo>
                        <a:cubicBezTo>
                          <a:pt x="148" y="161"/>
                          <a:pt x="148" y="161"/>
                          <a:pt x="148" y="161"/>
                        </a:cubicBezTo>
                        <a:cubicBezTo>
                          <a:pt x="147" y="160"/>
                          <a:pt x="147" y="160"/>
                          <a:pt x="147" y="160"/>
                        </a:cubicBezTo>
                        <a:cubicBezTo>
                          <a:pt x="149" y="162"/>
                          <a:pt x="149" y="162"/>
                          <a:pt x="149" y="162"/>
                        </a:cubicBezTo>
                        <a:cubicBezTo>
                          <a:pt x="149" y="160"/>
                          <a:pt x="149" y="160"/>
                          <a:pt x="149" y="160"/>
                        </a:cubicBezTo>
                        <a:cubicBezTo>
                          <a:pt x="148" y="160"/>
                          <a:pt x="148" y="160"/>
                          <a:pt x="147" y="160"/>
                        </a:cubicBezTo>
                        <a:cubicBezTo>
                          <a:pt x="149" y="162"/>
                          <a:pt x="149" y="162"/>
                          <a:pt x="149" y="162"/>
                        </a:cubicBezTo>
                        <a:cubicBezTo>
                          <a:pt x="149" y="160"/>
                          <a:pt x="149" y="160"/>
                          <a:pt x="149" y="160"/>
                        </a:cubicBezTo>
                        <a:cubicBezTo>
                          <a:pt x="149" y="162"/>
                          <a:pt x="149" y="162"/>
                          <a:pt x="149" y="162"/>
                        </a:cubicBezTo>
                        <a:cubicBezTo>
                          <a:pt x="150" y="160"/>
                          <a:pt x="150" y="160"/>
                          <a:pt x="150" y="160"/>
                        </a:cubicBezTo>
                        <a:cubicBezTo>
                          <a:pt x="150" y="160"/>
                          <a:pt x="149" y="160"/>
                          <a:pt x="149" y="160"/>
                        </a:cubicBezTo>
                        <a:cubicBezTo>
                          <a:pt x="149" y="162"/>
                          <a:pt x="149" y="162"/>
                          <a:pt x="149" y="162"/>
                        </a:cubicBezTo>
                        <a:cubicBezTo>
                          <a:pt x="150" y="160"/>
                          <a:pt x="150" y="160"/>
                          <a:pt x="150" y="160"/>
                        </a:cubicBezTo>
                        <a:cubicBezTo>
                          <a:pt x="149" y="161"/>
                          <a:pt x="149" y="161"/>
                          <a:pt x="149" y="161"/>
                        </a:cubicBezTo>
                        <a:cubicBezTo>
                          <a:pt x="150" y="160"/>
                          <a:pt x="150" y="160"/>
                          <a:pt x="150" y="160"/>
                        </a:cubicBezTo>
                        <a:cubicBezTo>
                          <a:pt x="150" y="160"/>
                          <a:pt x="150" y="160"/>
                          <a:pt x="150" y="160"/>
                        </a:cubicBezTo>
                        <a:cubicBezTo>
                          <a:pt x="149" y="161"/>
                          <a:pt x="149" y="161"/>
                          <a:pt x="149" y="161"/>
                        </a:cubicBezTo>
                        <a:cubicBezTo>
                          <a:pt x="150" y="160"/>
                          <a:pt x="150" y="160"/>
                          <a:pt x="150" y="160"/>
                        </a:cubicBezTo>
                        <a:cubicBezTo>
                          <a:pt x="150" y="161"/>
                          <a:pt x="150" y="161"/>
                          <a:pt x="150" y="161"/>
                        </a:cubicBezTo>
                        <a:cubicBezTo>
                          <a:pt x="150" y="160"/>
                          <a:pt x="150" y="160"/>
                          <a:pt x="150" y="160"/>
                        </a:cubicBezTo>
                        <a:cubicBezTo>
                          <a:pt x="150" y="160"/>
                          <a:pt x="150" y="160"/>
                          <a:pt x="150" y="160"/>
                        </a:cubicBezTo>
                        <a:cubicBezTo>
                          <a:pt x="150" y="161"/>
                          <a:pt x="150" y="161"/>
                          <a:pt x="150" y="161"/>
                        </a:cubicBezTo>
                        <a:cubicBezTo>
                          <a:pt x="150" y="160"/>
                          <a:pt x="150" y="160"/>
                          <a:pt x="150" y="160"/>
                        </a:cubicBezTo>
                        <a:cubicBezTo>
                          <a:pt x="150" y="160"/>
                          <a:pt x="150" y="159"/>
                          <a:pt x="150" y="158"/>
                        </a:cubicBezTo>
                        <a:cubicBezTo>
                          <a:pt x="148" y="153"/>
                          <a:pt x="145" y="143"/>
                          <a:pt x="138" y="133"/>
                        </a:cubicBezTo>
                        <a:cubicBezTo>
                          <a:pt x="130" y="124"/>
                          <a:pt x="118" y="114"/>
                          <a:pt x="98" y="109"/>
                        </a:cubicBezTo>
                        <a:cubicBezTo>
                          <a:pt x="97" y="113"/>
                          <a:pt x="97" y="113"/>
                          <a:pt x="97" y="113"/>
                        </a:cubicBezTo>
                        <a:cubicBezTo>
                          <a:pt x="97" y="113"/>
                          <a:pt x="97" y="113"/>
                          <a:pt x="97" y="113"/>
                        </a:cubicBezTo>
                        <a:cubicBezTo>
                          <a:pt x="100" y="114"/>
                          <a:pt x="111" y="118"/>
                          <a:pt x="121" y="125"/>
                        </a:cubicBezTo>
                        <a:cubicBezTo>
                          <a:pt x="126" y="129"/>
                          <a:pt x="131" y="132"/>
                          <a:pt x="135" y="137"/>
                        </a:cubicBezTo>
                        <a:cubicBezTo>
                          <a:pt x="138" y="141"/>
                          <a:pt x="140" y="146"/>
                          <a:pt x="140" y="151"/>
                        </a:cubicBezTo>
                        <a:cubicBezTo>
                          <a:pt x="140" y="154"/>
                          <a:pt x="139" y="157"/>
                          <a:pt x="137" y="160"/>
                        </a:cubicBezTo>
                        <a:cubicBezTo>
                          <a:pt x="135" y="164"/>
                          <a:pt x="132" y="167"/>
                          <a:pt x="127" y="171"/>
                        </a:cubicBezTo>
                        <a:cubicBezTo>
                          <a:pt x="126" y="171"/>
                          <a:pt x="126" y="171"/>
                          <a:pt x="126" y="171"/>
                        </a:cubicBezTo>
                        <a:cubicBezTo>
                          <a:pt x="126" y="172"/>
                          <a:pt x="126" y="172"/>
                          <a:pt x="126" y="172"/>
                        </a:cubicBezTo>
                        <a:cubicBezTo>
                          <a:pt x="126" y="172"/>
                          <a:pt x="126" y="172"/>
                          <a:pt x="126" y="172"/>
                        </a:cubicBezTo>
                        <a:cubicBezTo>
                          <a:pt x="126" y="172"/>
                          <a:pt x="121" y="179"/>
                          <a:pt x="112" y="185"/>
                        </a:cubicBezTo>
                        <a:cubicBezTo>
                          <a:pt x="103" y="191"/>
                          <a:pt x="89" y="197"/>
                          <a:pt x="70" y="197"/>
                        </a:cubicBezTo>
                        <a:cubicBezTo>
                          <a:pt x="59" y="197"/>
                          <a:pt x="45" y="194"/>
                          <a:pt x="29" y="188"/>
                        </a:cubicBezTo>
                        <a:cubicBezTo>
                          <a:pt x="29" y="190"/>
                          <a:pt x="29" y="190"/>
                          <a:pt x="29" y="190"/>
                        </a:cubicBezTo>
                        <a:cubicBezTo>
                          <a:pt x="30" y="189"/>
                          <a:pt x="30" y="189"/>
                          <a:pt x="30" y="189"/>
                        </a:cubicBezTo>
                        <a:cubicBezTo>
                          <a:pt x="30" y="189"/>
                          <a:pt x="30" y="189"/>
                          <a:pt x="30" y="189"/>
                        </a:cubicBezTo>
                        <a:cubicBezTo>
                          <a:pt x="29" y="188"/>
                          <a:pt x="24" y="182"/>
                          <a:pt x="20" y="175"/>
                        </a:cubicBezTo>
                        <a:cubicBezTo>
                          <a:pt x="16" y="168"/>
                          <a:pt x="12" y="159"/>
                          <a:pt x="12" y="151"/>
                        </a:cubicBezTo>
                        <a:cubicBezTo>
                          <a:pt x="12" y="148"/>
                          <a:pt x="12" y="145"/>
                          <a:pt x="14" y="142"/>
                        </a:cubicBezTo>
                        <a:cubicBezTo>
                          <a:pt x="14" y="141"/>
                          <a:pt x="14" y="141"/>
                          <a:pt x="14" y="141"/>
                        </a:cubicBezTo>
                        <a:cubicBezTo>
                          <a:pt x="14" y="140"/>
                          <a:pt x="14" y="140"/>
                          <a:pt x="14" y="140"/>
                        </a:cubicBezTo>
                        <a:cubicBezTo>
                          <a:pt x="13" y="140"/>
                          <a:pt x="13" y="140"/>
                          <a:pt x="13" y="140"/>
                        </a:cubicBezTo>
                        <a:cubicBezTo>
                          <a:pt x="12" y="139"/>
                          <a:pt x="4" y="129"/>
                          <a:pt x="4" y="116"/>
                        </a:cubicBezTo>
                        <a:cubicBezTo>
                          <a:pt x="4" y="107"/>
                          <a:pt x="8" y="97"/>
                          <a:pt x="21" y="87"/>
                        </a:cubicBezTo>
                        <a:cubicBezTo>
                          <a:pt x="22" y="86"/>
                          <a:pt x="22" y="86"/>
                          <a:pt x="22" y="86"/>
                        </a:cubicBezTo>
                        <a:cubicBezTo>
                          <a:pt x="21" y="84"/>
                          <a:pt x="21" y="84"/>
                          <a:pt x="21" y="84"/>
                        </a:cubicBezTo>
                        <a:cubicBezTo>
                          <a:pt x="21" y="84"/>
                          <a:pt x="21" y="84"/>
                          <a:pt x="21" y="84"/>
                        </a:cubicBezTo>
                        <a:cubicBezTo>
                          <a:pt x="20" y="82"/>
                          <a:pt x="15" y="74"/>
                          <a:pt x="15" y="67"/>
                        </a:cubicBezTo>
                        <a:cubicBezTo>
                          <a:pt x="15" y="63"/>
                          <a:pt x="16" y="60"/>
                          <a:pt x="19" y="58"/>
                        </a:cubicBezTo>
                        <a:cubicBezTo>
                          <a:pt x="21" y="56"/>
                          <a:pt x="26" y="54"/>
                          <a:pt x="34" y="54"/>
                        </a:cubicBezTo>
                        <a:cubicBezTo>
                          <a:pt x="35" y="54"/>
                          <a:pt x="36" y="54"/>
                          <a:pt x="37" y="54"/>
                        </a:cubicBezTo>
                        <a:cubicBezTo>
                          <a:pt x="44" y="55"/>
                          <a:pt x="44" y="55"/>
                          <a:pt x="44" y="55"/>
                        </a:cubicBezTo>
                        <a:cubicBezTo>
                          <a:pt x="38" y="51"/>
                          <a:pt x="38" y="51"/>
                          <a:pt x="38" y="51"/>
                        </a:cubicBezTo>
                        <a:cubicBezTo>
                          <a:pt x="38" y="51"/>
                          <a:pt x="38" y="50"/>
                          <a:pt x="37" y="50"/>
                        </a:cubicBezTo>
                        <a:cubicBezTo>
                          <a:pt x="35" y="48"/>
                          <a:pt x="29" y="45"/>
                          <a:pt x="23" y="40"/>
                        </a:cubicBezTo>
                        <a:cubicBezTo>
                          <a:pt x="17" y="35"/>
                          <a:pt x="11" y="29"/>
                          <a:pt x="7" y="23"/>
                        </a:cubicBezTo>
                        <a:cubicBezTo>
                          <a:pt x="7" y="23"/>
                          <a:pt x="7" y="23"/>
                          <a:pt x="7" y="23"/>
                        </a:cubicBezTo>
                        <a:cubicBezTo>
                          <a:pt x="7" y="23"/>
                          <a:pt x="7" y="23"/>
                          <a:pt x="7" y="23"/>
                        </a:cubicBezTo>
                        <a:cubicBezTo>
                          <a:pt x="7" y="23"/>
                          <a:pt x="7" y="23"/>
                          <a:pt x="7" y="23"/>
                        </a:cubicBezTo>
                        <a:cubicBezTo>
                          <a:pt x="7" y="23"/>
                          <a:pt x="4" y="19"/>
                          <a:pt x="4" y="16"/>
                        </a:cubicBezTo>
                        <a:cubicBezTo>
                          <a:pt x="4" y="14"/>
                          <a:pt x="5" y="12"/>
                          <a:pt x="7" y="10"/>
                        </a:cubicBezTo>
                        <a:cubicBezTo>
                          <a:pt x="9" y="8"/>
                          <a:pt x="13" y="6"/>
                          <a:pt x="19" y="5"/>
                        </a:cubicBezTo>
                        <a:cubicBezTo>
                          <a:pt x="18" y="3"/>
                          <a:pt x="18" y="3"/>
                          <a:pt x="18" y="3"/>
                        </a:cubicBezTo>
                        <a:cubicBezTo>
                          <a:pt x="17" y="4"/>
                          <a:pt x="17" y="4"/>
                          <a:pt x="17" y="4"/>
                        </a:cubicBezTo>
                        <a:cubicBezTo>
                          <a:pt x="18" y="3"/>
                          <a:pt x="18" y="3"/>
                          <a:pt x="18" y="3"/>
                        </a:cubicBezTo>
                        <a:cubicBezTo>
                          <a:pt x="18" y="1"/>
                          <a:pt x="18" y="1"/>
                          <a:pt x="18" y="1"/>
                        </a:cubicBezTo>
                        <a:cubicBezTo>
                          <a:pt x="11" y="2"/>
                          <a:pt x="7" y="4"/>
                          <a:pt x="4" y="7"/>
                        </a:cubicBezTo>
                        <a:cubicBezTo>
                          <a:pt x="1" y="10"/>
                          <a:pt x="0" y="13"/>
                          <a:pt x="0" y="16"/>
                        </a:cubicBezTo>
                        <a:cubicBezTo>
                          <a:pt x="0" y="19"/>
                          <a:pt x="1" y="21"/>
                          <a:pt x="2" y="23"/>
                        </a:cubicBezTo>
                        <a:cubicBezTo>
                          <a:pt x="3" y="25"/>
                          <a:pt x="4" y="26"/>
                          <a:pt x="4" y="26"/>
                        </a:cubicBezTo>
                        <a:cubicBezTo>
                          <a:pt x="6" y="25"/>
                          <a:pt x="6" y="25"/>
                          <a:pt x="6" y="25"/>
                        </a:cubicBezTo>
                        <a:cubicBezTo>
                          <a:pt x="4" y="26"/>
                          <a:pt x="4" y="26"/>
                          <a:pt x="4" y="26"/>
                        </a:cubicBezTo>
                        <a:cubicBezTo>
                          <a:pt x="9" y="33"/>
                          <a:pt x="17" y="39"/>
                          <a:pt x="23" y="45"/>
                        </a:cubicBezTo>
                        <a:cubicBezTo>
                          <a:pt x="30" y="50"/>
                          <a:pt x="36" y="54"/>
                          <a:pt x="36" y="54"/>
                        </a:cubicBezTo>
                        <a:cubicBezTo>
                          <a:pt x="37" y="52"/>
                          <a:pt x="37" y="52"/>
                          <a:pt x="37" y="52"/>
                        </a:cubicBezTo>
                        <a:cubicBezTo>
                          <a:pt x="37" y="50"/>
                          <a:pt x="37" y="50"/>
                          <a:pt x="37" y="50"/>
                        </a:cubicBezTo>
                        <a:cubicBezTo>
                          <a:pt x="36" y="50"/>
                          <a:pt x="35" y="50"/>
                          <a:pt x="34" y="50"/>
                        </a:cubicBezTo>
                        <a:cubicBezTo>
                          <a:pt x="26" y="50"/>
                          <a:pt x="20" y="52"/>
                          <a:pt x="16" y="55"/>
                        </a:cubicBezTo>
                        <a:cubicBezTo>
                          <a:pt x="13" y="58"/>
                          <a:pt x="11" y="63"/>
                          <a:pt x="11" y="67"/>
                        </a:cubicBezTo>
                        <a:cubicBezTo>
                          <a:pt x="11" y="72"/>
                          <a:pt x="13" y="76"/>
                          <a:pt x="15" y="80"/>
                        </a:cubicBezTo>
                        <a:cubicBezTo>
                          <a:pt x="16" y="84"/>
                          <a:pt x="18" y="86"/>
                          <a:pt x="18" y="86"/>
                        </a:cubicBezTo>
                        <a:cubicBezTo>
                          <a:pt x="19" y="85"/>
                          <a:pt x="19" y="85"/>
                          <a:pt x="19" y="85"/>
                        </a:cubicBezTo>
                        <a:cubicBezTo>
                          <a:pt x="18" y="84"/>
                          <a:pt x="18" y="84"/>
                          <a:pt x="18" y="84"/>
                        </a:cubicBezTo>
                        <a:cubicBezTo>
                          <a:pt x="5" y="94"/>
                          <a:pt x="0" y="106"/>
                          <a:pt x="0" y="116"/>
                        </a:cubicBezTo>
                        <a:cubicBezTo>
                          <a:pt x="0" y="131"/>
                          <a:pt x="10" y="143"/>
                          <a:pt x="11" y="143"/>
                        </a:cubicBezTo>
                        <a:cubicBezTo>
                          <a:pt x="12" y="141"/>
                          <a:pt x="12" y="141"/>
                          <a:pt x="12" y="141"/>
                        </a:cubicBezTo>
                        <a:cubicBezTo>
                          <a:pt x="10" y="141"/>
                          <a:pt x="10" y="141"/>
                          <a:pt x="10" y="141"/>
                        </a:cubicBezTo>
                        <a:cubicBezTo>
                          <a:pt x="8" y="144"/>
                          <a:pt x="8" y="148"/>
                          <a:pt x="8" y="151"/>
                        </a:cubicBezTo>
                        <a:cubicBezTo>
                          <a:pt x="8" y="161"/>
                          <a:pt x="13" y="171"/>
                          <a:pt x="17" y="179"/>
                        </a:cubicBezTo>
                        <a:cubicBezTo>
                          <a:pt x="22" y="186"/>
                          <a:pt x="27" y="191"/>
                          <a:pt x="27" y="192"/>
                        </a:cubicBezTo>
                        <a:cubicBezTo>
                          <a:pt x="27" y="192"/>
                          <a:pt x="27" y="192"/>
                          <a:pt x="27" y="192"/>
                        </a:cubicBezTo>
                        <a:cubicBezTo>
                          <a:pt x="28" y="192"/>
                          <a:pt x="28" y="192"/>
                          <a:pt x="28" y="192"/>
                        </a:cubicBezTo>
                        <a:cubicBezTo>
                          <a:pt x="44" y="198"/>
                          <a:pt x="58" y="201"/>
                          <a:pt x="70" y="201"/>
                        </a:cubicBezTo>
                        <a:cubicBezTo>
                          <a:pt x="91" y="201"/>
                          <a:pt x="106" y="194"/>
                          <a:pt x="115" y="187"/>
                        </a:cubicBezTo>
                        <a:cubicBezTo>
                          <a:pt x="125" y="181"/>
                          <a:pt x="129" y="174"/>
                          <a:pt x="130" y="174"/>
                        </a:cubicBezTo>
                        <a:cubicBezTo>
                          <a:pt x="128" y="173"/>
                          <a:pt x="128" y="173"/>
                          <a:pt x="128" y="173"/>
                        </a:cubicBezTo>
                        <a:cubicBezTo>
                          <a:pt x="129" y="174"/>
                          <a:pt x="129" y="174"/>
                          <a:pt x="129" y="174"/>
                        </a:cubicBezTo>
                        <a:cubicBezTo>
                          <a:pt x="134" y="170"/>
                          <a:pt x="138" y="166"/>
                          <a:pt x="141" y="162"/>
                        </a:cubicBezTo>
                        <a:cubicBezTo>
                          <a:pt x="143" y="158"/>
                          <a:pt x="144" y="154"/>
                          <a:pt x="144" y="151"/>
                        </a:cubicBezTo>
                        <a:cubicBezTo>
                          <a:pt x="144" y="144"/>
                          <a:pt x="141" y="138"/>
                          <a:pt x="137" y="133"/>
                        </a:cubicBezTo>
                        <a:cubicBezTo>
                          <a:pt x="130" y="126"/>
                          <a:pt x="121" y="120"/>
                          <a:pt x="113" y="116"/>
                        </a:cubicBezTo>
                        <a:cubicBezTo>
                          <a:pt x="105" y="112"/>
                          <a:pt x="98" y="109"/>
                          <a:pt x="98" y="109"/>
                        </a:cubicBezTo>
                        <a:cubicBezTo>
                          <a:pt x="98" y="111"/>
                          <a:pt x="98" y="111"/>
                          <a:pt x="98" y="111"/>
                        </a:cubicBezTo>
                        <a:cubicBezTo>
                          <a:pt x="97" y="113"/>
                          <a:pt x="97" y="113"/>
                          <a:pt x="97" y="113"/>
                        </a:cubicBezTo>
                        <a:cubicBezTo>
                          <a:pt x="120" y="119"/>
                          <a:pt x="132" y="131"/>
                          <a:pt x="139" y="142"/>
                        </a:cubicBezTo>
                        <a:cubicBezTo>
                          <a:pt x="142" y="147"/>
                          <a:pt x="144" y="152"/>
                          <a:pt x="145" y="156"/>
                        </a:cubicBezTo>
                        <a:cubicBezTo>
                          <a:pt x="145" y="158"/>
                          <a:pt x="146" y="159"/>
                          <a:pt x="146" y="161"/>
                        </a:cubicBezTo>
                        <a:cubicBezTo>
                          <a:pt x="146" y="161"/>
                          <a:pt x="146" y="162"/>
                          <a:pt x="147" y="162"/>
                        </a:cubicBezTo>
                        <a:cubicBezTo>
                          <a:pt x="147" y="163"/>
                          <a:pt x="147" y="163"/>
                          <a:pt x="147" y="163"/>
                        </a:cubicBezTo>
                        <a:cubicBezTo>
                          <a:pt x="148" y="163"/>
                          <a:pt x="148" y="163"/>
                          <a:pt x="148" y="163"/>
                        </a:cubicBezTo>
                        <a:cubicBezTo>
                          <a:pt x="148" y="164"/>
                          <a:pt x="148" y="164"/>
                          <a:pt x="149" y="164"/>
                        </a:cubicBezTo>
                        <a:cubicBezTo>
                          <a:pt x="149" y="164"/>
                          <a:pt x="150" y="163"/>
                          <a:pt x="150" y="163"/>
                        </a:cubicBezTo>
                        <a:cubicBezTo>
                          <a:pt x="151" y="163"/>
                          <a:pt x="151" y="162"/>
                          <a:pt x="151" y="162"/>
                        </a:cubicBezTo>
                        <a:cubicBezTo>
                          <a:pt x="151" y="162"/>
                          <a:pt x="151" y="161"/>
                          <a:pt x="151" y="160"/>
                        </a:cubicBezTo>
                        <a:cubicBezTo>
                          <a:pt x="152" y="158"/>
                          <a:pt x="153" y="154"/>
                          <a:pt x="154" y="148"/>
                        </a:cubicBezTo>
                        <a:cubicBezTo>
                          <a:pt x="155" y="141"/>
                          <a:pt x="156" y="134"/>
                          <a:pt x="156" y="129"/>
                        </a:cubicBezTo>
                        <a:cubicBezTo>
                          <a:pt x="156" y="116"/>
                          <a:pt x="153" y="108"/>
                          <a:pt x="149" y="103"/>
                        </a:cubicBezTo>
                        <a:cubicBezTo>
                          <a:pt x="145" y="98"/>
                          <a:pt x="142" y="96"/>
                          <a:pt x="142" y="96"/>
                        </a:cubicBezTo>
                        <a:cubicBezTo>
                          <a:pt x="141" y="98"/>
                          <a:pt x="141" y="98"/>
                          <a:pt x="141" y="98"/>
                        </a:cubicBezTo>
                        <a:cubicBezTo>
                          <a:pt x="143" y="99"/>
                          <a:pt x="143" y="99"/>
                          <a:pt x="143" y="99"/>
                        </a:cubicBezTo>
                        <a:cubicBezTo>
                          <a:pt x="146" y="91"/>
                          <a:pt x="147" y="83"/>
                          <a:pt x="147" y="76"/>
                        </a:cubicBezTo>
                        <a:cubicBezTo>
                          <a:pt x="147" y="65"/>
                          <a:pt x="144" y="56"/>
                          <a:pt x="139" y="49"/>
                        </a:cubicBezTo>
                        <a:cubicBezTo>
                          <a:pt x="131" y="38"/>
                          <a:pt x="120" y="31"/>
                          <a:pt x="110" y="26"/>
                        </a:cubicBezTo>
                        <a:cubicBezTo>
                          <a:pt x="101" y="22"/>
                          <a:pt x="94" y="20"/>
                          <a:pt x="93" y="20"/>
                        </a:cubicBezTo>
                        <a:cubicBezTo>
                          <a:pt x="93" y="20"/>
                          <a:pt x="93" y="20"/>
                          <a:pt x="93" y="20"/>
                        </a:cubicBezTo>
                        <a:cubicBezTo>
                          <a:pt x="92" y="20"/>
                          <a:pt x="92" y="20"/>
                          <a:pt x="92" y="20"/>
                        </a:cubicBezTo>
                        <a:cubicBezTo>
                          <a:pt x="86" y="22"/>
                          <a:pt x="80" y="23"/>
                          <a:pt x="74" y="23"/>
                        </a:cubicBezTo>
                        <a:cubicBezTo>
                          <a:pt x="59" y="23"/>
                          <a:pt x="45" y="17"/>
                          <a:pt x="35" y="12"/>
                        </a:cubicBezTo>
                        <a:cubicBezTo>
                          <a:pt x="31" y="9"/>
                          <a:pt x="27" y="6"/>
                          <a:pt x="24" y="4"/>
                        </a:cubicBezTo>
                        <a:cubicBezTo>
                          <a:pt x="23" y="3"/>
                          <a:pt x="22" y="3"/>
                          <a:pt x="21" y="2"/>
                        </a:cubicBezTo>
                        <a:cubicBezTo>
                          <a:pt x="20" y="1"/>
                          <a:pt x="20" y="1"/>
                          <a:pt x="20" y="1"/>
                        </a:cubicBezTo>
                        <a:cubicBezTo>
                          <a:pt x="20" y="1"/>
                          <a:pt x="20" y="1"/>
                          <a:pt x="20" y="1"/>
                        </a:cubicBezTo>
                        <a:cubicBezTo>
                          <a:pt x="19" y="0"/>
                          <a:pt x="19" y="0"/>
                          <a:pt x="19" y="0"/>
                        </a:cubicBezTo>
                        <a:cubicBezTo>
                          <a:pt x="18" y="1"/>
                          <a:pt x="18" y="1"/>
                          <a:pt x="18" y="1"/>
                        </a:cubicBezTo>
                        <a:lnTo>
                          <a:pt x="18" y="3"/>
                        </a:ln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39" name="Freeform 138"/>
                  <p:cNvSpPr>
                    <a:spLocks/>
                  </p:cNvSpPr>
                  <p:nvPr/>
                </p:nvSpPr>
                <p:spPr bwMode="gray">
                  <a:xfrm>
                    <a:off x="4958" y="3074"/>
                    <a:ext cx="23" cy="14"/>
                  </a:xfrm>
                  <a:custGeom>
                    <a:avLst/>
                    <a:gdLst/>
                    <a:ahLst/>
                    <a:cxnLst>
                      <a:cxn ang="0">
                        <a:pos x="0" y="35"/>
                      </a:cxn>
                      <a:cxn ang="0">
                        <a:pos x="58" y="16"/>
                      </a:cxn>
                      <a:cxn ang="0">
                        <a:pos x="0" y="35"/>
                      </a:cxn>
                    </a:cxnLst>
                    <a:rect l="0" t="0" r="r" b="b"/>
                    <a:pathLst>
                      <a:path w="58" h="35">
                        <a:moveTo>
                          <a:pt x="0" y="35"/>
                        </a:moveTo>
                        <a:cubicBezTo>
                          <a:pt x="0" y="35"/>
                          <a:pt x="16" y="0"/>
                          <a:pt x="58" y="16"/>
                        </a:cubicBezTo>
                        <a:cubicBezTo>
                          <a:pt x="58" y="16"/>
                          <a:pt x="21" y="19"/>
                          <a:pt x="0" y="3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0" name="Freeform 139"/>
                  <p:cNvSpPr>
                    <a:spLocks/>
                  </p:cNvSpPr>
                  <p:nvPr/>
                </p:nvSpPr>
                <p:spPr bwMode="gray">
                  <a:xfrm>
                    <a:off x="4960" y="3065"/>
                    <a:ext cx="18" cy="13"/>
                  </a:xfrm>
                  <a:custGeom>
                    <a:avLst/>
                    <a:gdLst/>
                    <a:ahLst/>
                    <a:cxnLst>
                      <a:cxn ang="0">
                        <a:pos x="0" y="5"/>
                      </a:cxn>
                      <a:cxn ang="0">
                        <a:pos x="44" y="33"/>
                      </a:cxn>
                      <a:cxn ang="0">
                        <a:pos x="0" y="5"/>
                      </a:cxn>
                    </a:cxnLst>
                    <a:rect l="0" t="0" r="r" b="b"/>
                    <a:pathLst>
                      <a:path w="44" h="33">
                        <a:moveTo>
                          <a:pt x="0" y="5"/>
                        </a:moveTo>
                        <a:cubicBezTo>
                          <a:pt x="0" y="5"/>
                          <a:pt x="29" y="0"/>
                          <a:pt x="44" y="33"/>
                        </a:cubicBezTo>
                        <a:cubicBezTo>
                          <a:pt x="44" y="33"/>
                          <a:pt x="29" y="12"/>
                          <a:pt x="0" y="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1" name="Freeform 140"/>
                  <p:cNvSpPr>
                    <a:spLocks/>
                  </p:cNvSpPr>
                  <p:nvPr/>
                </p:nvSpPr>
                <p:spPr bwMode="gray">
                  <a:xfrm>
                    <a:off x="4968" y="3056"/>
                    <a:ext cx="23" cy="12"/>
                  </a:xfrm>
                  <a:custGeom>
                    <a:avLst/>
                    <a:gdLst/>
                    <a:ahLst/>
                    <a:cxnLst>
                      <a:cxn ang="0">
                        <a:pos x="0" y="0"/>
                      </a:cxn>
                      <a:cxn ang="0">
                        <a:pos x="13" y="30"/>
                      </a:cxn>
                      <a:cxn ang="0">
                        <a:pos x="0" y="0"/>
                      </a:cxn>
                    </a:cxnLst>
                    <a:rect l="0" t="0" r="r" b="b"/>
                    <a:pathLst>
                      <a:path w="56" h="30">
                        <a:moveTo>
                          <a:pt x="0" y="0"/>
                        </a:moveTo>
                        <a:cubicBezTo>
                          <a:pt x="0" y="0"/>
                          <a:pt x="56" y="24"/>
                          <a:pt x="13" y="30"/>
                        </a:cubicBezTo>
                        <a:cubicBezTo>
                          <a:pt x="13" y="30"/>
                          <a:pt x="28" y="19"/>
                          <a:pt x="0" y="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2" name="Freeform 141"/>
                  <p:cNvSpPr>
                    <a:spLocks/>
                  </p:cNvSpPr>
                  <p:nvPr/>
                </p:nvSpPr>
                <p:spPr bwMode="gray">
                  <a:xfrm>
                    <a:off x="4961" y="3080"/>
                    <a:ext cx="30" cy="27"/>
                  </a:xfrm>
                  <a:custGeom>
                    <a:avLst/>
                    <a:gdLst/>
                    <a:ahLst/>
                    <a:cxnLst>
                      <a:cxn ang="0">
                        <a:pos x="0" y="68"/>
                      </a:cxn>
                      <a:cxn ang="0">
                        <a:pos x="74" y="22"/>
                      </a:cxn>
                      <a:cxn ang="0">
                        <a:pos x="0" y="68"/>
                      </a:cxn>
                    </a:cxnLst>
                    <a:rect l="0" t="0" r="r" b="b"/>
                    <a:pathLst>
                      <a:path w="74" h="68">
                        <a:moveTo>
                          <a:pt x="0" y="68"/>
                        </a:moveTo>
                        <a:cubicBezTo>
                          <a:pt x="0" y="68"/>
                          <a:pt x="21" y="0"/>
                          <a:pt x="74" y="22"/>
                        </a:cubicBezTo>
                        <a:cubicBezTo>
                          <a:pt x="74" y="22"/>
                          <a:pt x="39" y="19"/>
                          <a:pt x="0" y="68"/>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3" name="Freeform 142"/>
                  <p:cNvSpPr>
                    <a:spLocks/>
                  </p:cNvSpPr>
                  <p:nvPr/>
                </p:nvSpPr>
                <p:spPr bwMode="gray">
                  <a:xfrm>
                    <a:off x="4959" y="3098"/>
                    <a:ext cx="51" cy="37"/>
                  </a:xfrm>
                  <a:custGeom>
                    <a:avLst/>
                    <a:gdLst/>
                    <a:ahLst/>
                    <a:cxnLst>
                      <a:cxn ang="0">
                        <a:pos x="50" y="83"/>
                      </a:cxn>
                      <a:cxn ang="0">
                        <a:pos x="61" y="18"/>
                      </a:cxn>
                      <a:cxn ang="0">
                        <a:pos x="115" y="22"/>
                      </a:cxn>
                      <a:cxn ang="0">
                        <a:pos x="117" y="23"/>
                      </a:cxn>
                      <a:cxn ang="0">
                        <a:pos x="112" y="49"/>
                      </a:cxn>
                      <a:cxn ang="0">
                        <a:pos x="54" y="69"/>
                      </a:cxn>
                      <a:cxn ang="0">
                        <a:pos x="72" y="72"/>
                      </a:cxn>
                      <a:cxn ang="0">
                        <a:pos x="50" y="83"/>
                      </a:cxn>
                    </a:cxnLst>
                    <a:rect l="0" t="0" r="r" b="b"/>
                    <a:pathLst>
                      <a:path w="125" h="91">
                        <a:moveTo>
                          <a:pt x="50" y="83"/>
                        </a:moveTo>
                        <a:cubicBezTo>
                          <a:pt x="50" y="83"/>
                          <a:pt x="0" y="59"/>
                          <a:pt x="61" y="18"/>
                        </a:cubicBezTo>
                        <a:cubicBezTo>
                          <a:pt x="61" y="18"/>
                          <a:pt x="87" y="0"/>
                          <a:pt x="115" y="22"/>
                        </a:cubicBezTo>
                        <a:cubicBezTo>
                          <a:pt x="116" y="23"/>
                          <a:pt x="117" y="23"/>
                          <a:pt x="117" y="23"/>
                        </a:cubicBezTo>
                        <a:cubicBezTo>
                          <a:pt x="117" y="23"/>
                          <a:pt x="125" y="43"/>
                          <a:pt x="112" y="49"/>
                        </a:cubicBezTo>
                        <a:cubicBezTo>
                          <a:pt x="112" y="49"/>
                          <a:pt x="27" y="43"/>
                          <a:pt x="54" y="69"/>
                        </a:cubicBezTo>
                        <a:cubicBezTo>
                          <a:pt x="54" y="69"/>
                          <a:pt x="61" y="74"/>
                          <a:pt x="72" y="72"/>
                        </a:cubicBezTo>
                        <a:cubicBezTo>
                          <a:pt x="83" y="71"/>
                          <a:pt x="60" y="91"/>
                          <a:pt x="50"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4" name="Freeform 143"/>
                  <p:cNvSpPr>
                    <a:spLocks/>
                  </p:cNvSpPr>
                  <p:nvPr/>
                </p:nvSpPr>
                <p:spPr bwMode="gray">
                  <a:xfrm>
                    <a:off x="4970" y="3100"/>
                    <a:ext cx="30" cy="30"/>
                  </a:xfrm>
                  <a:custGeom>
                    <a:avLst/>
                    <a:gdLst/>
                    <a:ahLst/>
                    <a:cxnLst>
                      <a:cxn ang="0">
                        <a:pos x="13" y="69"/>
                      </a:cxn>
                      <a:cxn ang="0">
                        <a:pos x="19" y="40"/>
                      </a:cxn>
                      <a:cxn ang="0">
                        <a:pos x="67" y="31"/>
                      </a:cxn>
                      <a:cxn ang="0">
                        <a:pos x="72" y="16"/>
                      </a:cxn>
                      <a:cxn ang="0">
                        <a:pos x="26" y="18"/>
                      </a:cxn>
                      <a:cxn ang="0">
                        <a:pos x="3" y="55"/>
                      </a:cxn>
                      <a:cxn ang="0">
                        <a:pos x="12" y="73"/>
                      </a:cxn>
                      <a:cxn ang="0">
                        <a:pos x="13" y="69"/>
                      </a:cxn>
                    </a:cxnLst>
                    <a:rect l="0" t="0" r="r" b="b"/>
                    <a:pathLst>
                      <a:path w="74" h="75">
                        <a:moveTo>
                          <a:pt x="13" y="69"/>
                        </a:moveTo>
                        <a:cubicBezTo>
                          <a:pt x="13" y="69"/>
                          <a:pt x="9" y="45"/>
                          <a:pt x="19" y="40"/>
                        </a:cubicBezTo>
                        <a:cubicBezTo>
                          <a:pt x="19" y="40"/>
                          <a:pt x="57" y="18"/>
                          <a:pt x="67" y="31"/>
                        </a:cubicBezTo>
                        <a:cubicBezTo>
                          <a:pt x="67" y="31"/>
                          <a:pt x="74" y="25"/>
                          <a:pt x="72" y="16"/>
                        </a:cubicBezTo>
                        <a:cubicBezTo>
                          <a:pt x="72" y="16"/>
                          <a:pt x="62" y="0"/>
                          <a:pt x="26" y="18"/>
                        </a:cubicBezTo>
                        <a:cubicBezTo>
                          <a:pt x="26" y="18"/>
                          <a:pt x="0" y="38"/>
                          <a:pt x="3" y="55"/>
                        </a:cubicBezTo>
                        <a:cubicBezTo>
                          <a:pt x="3" y="55"/>
                          <a:pt x="4" y="65"/>
                          <a:pt x="12" y="73"/>
                        </a:cubicBezTo>
                        <a:cubicBezTo>
                          <a:pt x="12" y="73"/>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5" name="Freeform 144"/>
                  <p:cNvSpPr>
                    <a:spLocks/>
                  </p:cNvSpPr>
                  <p:nvPr/>
                </p:nvSpPr>
                <p:spPr bwMode="gray">
                  <a:xfrm>
                    <a:off x="4961" y="3121"/>
                    <a:ext cx="51" cy="38"/>
                  </a:xfrm>
                  <a:custGeom>
                    <a:avLst/>
                    <a:gdLst/>
                    <a:ahLst/>
                    <a:cxnLst>
                      <a:cxn ang="0">
                        <a:pos x="50" y="84"/>
                      </a:cxn>
                      <a:cxn ang="0">
                        <a:pos x="60" y="19"/>
                      </a:cxn>
                      <a:cxn ang="0">
                        <a:pos x="115" y="23"/>
                      </a:cxn>
                      <a:cxn ang="0">
                        <a:pos x="117" y="24"/>
                      </a:cxn>
                      <a:cxn ang="0">
                        <a:pos x="112" y="50"/>
                      </a:cxn>
                      <a:cxn ang="0">
                        <a:pos x="54" y="69"/>
                      </a:cxn>
                      <a:cxn ang="0">
                        <a:pos x="72" y="73"/>
                      </a:cxn>
                      <a:cxn ang="0">
                        <a:pos x="50" y="84"/>
                      </a:cxn>
                    </a:cxnLst>
                    <a:rect l="0" t="0" r="r" b="b"/>
                    <a:pathLst>
                      <a:path w="125" h="92">
                        <a:moveTo>
                          <a:pt x="50" y="84"/>
                        </a:moveTo>
                        <a:cubicBezTo>
                          <a:pt x="50" y="84"/>
                          <a:pt x="0" y="60"/>
                          <a:pt x="60" y="19"/>
                        </a:cubicBezTo>
                        <a:cubicBezTo>
                          <a:pt x="60" y="19"/>
                          <a:pt x="87" y="0"/>
                          <a:pt x="115" y="23"/>
                        </a:cubicBezTo>
                        <a:cubicBezTo>
                          <a:pt x="116" y="24"/>
                          <a:pt x="117" y="24"/>
                          <a:pt x="117" y="24"/>
                        </a:cubicBezTo>
                        <a:cubicBezTo>
                          <a:pt x="117" y="24"/>
                          <a:pt x="125" y="44"/>
                          <a:pt x="112" y="50"/>
                        </a:cubicBezTo>
                        <a:cubicBezTo>
                          <a:pt x="112" y="50"/>
                          <a:pt x="27" y="44"/>
                          <a:pt x="54" y="69"/>
                        </a:cubicBezTo>
                        <a:cubicBezTo>
                          <a:pt x="54" y="69"/>
                          <a:pt x="61" y="74"/>
                          <a:pt x="72" y="73"/>
                        </a:cubicBezTo>
                        <a:cubicBezTo>
                          <a:pt x="83" y="72"/>
                          <a:pt x="60" y="92"/>
                          <a:pt x="50" y="8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6" name="Freeform 145"/>
                  <p:cNvSpPr>
                    <a:spLocks/>
                  </p:cNvSpPr>
                  <p:nvPr/>
                </p:nvSpPr>
                <p:spPr bwMode="gray">
                  <a:xfrm>
                    <a:off x="4965" y="3145"/>
                    <a:ext cx="50" cy="37"/>
                  </a:xfrm>
                  <a:custGeom>
                    <a:avLst/>
                    <a:gdLst/>
                    <a:ahLst/>
                    <a:cxnLst>
                      <a:cxn ang="0">
                        <a:pos x="49" y="83"/>
                      </a:cxn>
                      <a:cxn ang="0">
                        <a:pos x="60" y="18"/>
                      </a:cxn>
                      <a:cxn ang="0">
                        <a:pos x="115" y="22"/>
                      </a:cxn>
                      <a:cxn ang="0">
                        <a:pos x="117" y="24"/>
                      </a:cxn>
                      <a:cxn ang="0">
                        <a:pos x="112" y="49"/>
                      </a:cxn>
                      <a:cxn ang="0">
                        <a:pos x="54" y="69"/>
                      </a:cxn>
                      <a:cxn ang="0">
                        <a:pos x="71" y="73"/>
                      </a:cxn>
                      <a:cxn ang="0">
                        <a:pos x="49" y="83"/>
                      </a:cxn>
                    </a:cxnLst>
                    <a:rect l="0" t="0" r="r" b="b"/>
                    <a:pathLst>
                      <a:path w="125" h="91">
                        <a:moveTo>
                          <a:pt x="49" y="83"/>
                        </a:moveTo>
                        <a:cubicBezTo>
                          <a:pt x="49" y="83"/>
                          <a:pt x="0" y="60"/>
                          <a:pt x="60" y="18"/>
                        </a:cubicBezTo>
                        <a:cubicBezTo>
                          <a:pt x="60" y="18"/>
                          <a:pt x="86" y="0"/>
                          <a:pt x="115" y="22"/>
                        </a:cubicBezTo>
                        <a:cubicBezTo>
                          <a:pt x="116" y="23"/>
                          <a:pt x="117" y="24"/>
                          <a:pt x="117" y="24"/>
                        </a:cubicBezTo>
                        <a:cubicBezTo>
                          <a:pt x="117" y="24"/>
                          <a:pt x="125" y="43"/>
                          <a:pt x="112" y="49"/>
                        </a:cubicBezTo>
                        <a:cubicBezTo>
                          <a:pt x="112" y="49"/>
                          <a:pt x="27" y="43"/>
                          <a:pt x="54" y="69"/>
                        </a:cubicBezTo>
                        <a:cubicBezTo>
                          <a:pt x="54" y="69"/>
                          <a:pt x="60" y="74"/>
                          <a:pt x="71" y="73"/>
                        </a:cubicBezTo>
                        <a:cubicBezTo>
                          <a:pt x="82" y="71"/>
                          <a:pt x="60" y="91"/>
                          <a:pt x="49"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7" name="Freeform 146"/>
                  <p:cNvSpPr>
                    <a:spLocks/>
                  </p:cNvSpPr>
                  <p:nvPr/>
                </p:nvSpPr>
                <p:spPr bwMode="gray">
                  <a:xfrm>
                    <a:off x="4976" y="3146"/>
                    <a:ext cx="30" cy="31"/>
                  </a:xfrm>
                  <a:custGeom>
                    <a:avLst/>
                    <a:gdLst/>
                    <a:ahLst/>
                    <a:cxnLst>
                      <a:cxn ang="0">
                        <a:pos x="13" y="69"/>
                      </a:cxn>
                      <a:cxn ang="0">
                        <a:pos x="18" y="41"/>
                      </a:cxn>
                      <a:cxn ang="0">
                        <a:pos x="66" y="31"/>
                      </a:cxn>
                      <a:cxn ang="0">
                        <a:pos x="71" y="16"/>
                      </a:cxn>
                      <a:cxn ang="0">
                        <a:pos x="26" y="19"/>
                      </a:cxn>
                      <a:cxn ang="0">
                        <a:pos x="2" y="55"/>
                      </a:cxn>
                      <a:cxn ang="0">
                        <a:pos x="12" y="73"/>
                      </a:cxn>
                      <a:cxn ang="0">
                        <a:pos x="13" y="69"/>
                      </a:cxn>
                    </a:cxnLst>
                    <a:rect l="0" t="0" r="r" b="b"/>
                    <a:pathLst>
                      <a:path w="74" h="75">
                        <a:moveTo>
                          <a:pt x="13" y="69"/>
                        </a:moveTo>
                        <a:cubicBezTo>
                          <a:pt x="13" y="69"/>
                          <a:pt x="9" y="45"/>
                          <a:pt x="18" y="41"/>
                        </a:cubicBezTo>
                        <a:cubicBezTo>
                          <a:pt x="18" y="41"/>
                          <a:pt x="57" y="18"/>
                          <a:pt x="66" y="31"/>
                        </a:cubicBezTo>
                        <a:cubicBezTo>
                          <a:pt x="66" y="31"/>
                          <a:pt x="74" y="25"/>
                          <a:pt x="71" y="16"/>
                        </a:cubicBezTo>
                        <a:cubicBezTo>
                          <a:pt x="71" y="16"/>
                          <a:pt x="61" y="0"/>
                          <a:pt x="26" y="19"/>
                        </a:cubicBezTo>
                        <a:cubicBezTo>
                          <a:pt x="26" y="19"/>
                          <a:pt x="0" y="38"/>
                          <a:pt x="2" y="55"/>
                        </a:cubicBezTo>
                        <a:cubicBezTo>
                          <a:pt x="2" y="55"/>
                          <a:pt x="4" y="65"/>
                          <a:pt x="12" y="73"/>
                        </a:cubicBezTo>
                        <a:cubicBezTo>
                          <a:pt x="12" y="73"/>
                          <a:pt x="16"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8" name="Freeform 147"/>
                  <p:cNvSpPr>
                    <a:spLocks/>
                  </p:cNvSpPr>
                  <p:nvPr/>
                </p:nvSpPr>
                <p:spPr bwMode="gray">
                  <a:xfrm>
                    <a:off x="4970" y="3168"/>
                    <a:ext cx="48" cy="39"/>
                  </a:xfrm>
                  <a:custGeom>
                    <a:avLst/>
                    <a:gdLst/>
                    <a:ahLst/>
                    <a:cxnLst>
                      <a:cxn ang="0">
                        <a:pos x="53" y="89"/>
                      </a:cxn>
                      <a:cxn ang="0">
                        <a:pos x="51" y="23"/>
                      </a:cxn>
                      <a:cxn ang="0">
                        <a:pos x="105" y="16"/>
                      </a:cxn>
                      <a:cxn ang="0">
                        <a:pos x="107" y="17"/>
                      </a:cxn>
                      <a:cxn ang="0">
                        <a:pos x="107" y="43"/>
                      </a:cxn>
                      <a:cxn ang="0">
                        <a:pos x="54" y="74"/>
                      </a:cxn>
                      <a:cxn ang="0">
                        <a:pos x="73" y="74"/>
                      </a:cxn>
                      <a:cxn ang="0">
                        <a:pos x="53" y="89"/>
                      </a:cxn>
                    </a:cxnLst>
                    <a:rect l="0" t="0" r="r" b="b"/>
                    <a:pathLst>
                      <a:path w="119" h="95">
                        <a:moveTo>
                          <a:pt x="53" y="89"/>
                        </a:moveTo>
                        <a:cubicBezTo>
                          <a:pt x="53" y="89"/>
                          <a:pt x="0" y="76"/>
                          <a:pt x="51" y="23"/>
                        </a:cubicBezTo>
                        <a:cubicBezTo>
                          <a:pt x="51" y="23"/>
                          <a:pt x="73" y="0"/>
                          <a:pt x="105" y="16"/>
                        </a:cubicBezTo>
                        <a:cubicBezTo>
                          <a:pt x="106" y="17"/>
                          <a:pt x="107" y="17"/>
                          <a:pt x="107" y="17"/>
                        </a:cubicBezTo>
                        <a:cubicBezTo>
                          <a:pt x="107" y="17"/>
                          <a:pt x="119" y="34"/>
                          <a:pt x="107" y="43"/>
                        </a:cubicBezTo>
                        <a:cubicBezTo>
                          <a:pt x="107" y="43"/>
                          <a:pt x="23" y="54"/>
                          <a:pt x="54" y="74"/>
                        </a:cubicBezTo>
                        <a:cubicBezTo>
                          <a:pt x="54" y="74"/>
                          <a:pt x="62" y="77"/>
                          <a:pt x="73" y="74"/>
                        </a:cubicBezTo>
                        <a:cubicBezTo>
                          <a:pt x="83" y="71"/>
                          <a:pt x="65" y="95"/>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49" name="Freeform 148"/>
                  <p:cNvSpPr>
                    <a:spLocks/>
                  </p:cNvSpPr>
                  <p:nvPr/>
                </p:nvSpPr>
                <p:spPr bwMode="gray">
                  <a:xfrm>
                    <a:off x="4980" y="3170"/>
                    <a:ext cx="28" cy="33"/>
                  </a:xfrm>
                  <a:custGeom>
                    <a:avLst/>
                    <a:gdLst/>
                    <a:ahLst/>
                    <a:cxnLst>
                      <a:cxn ang="0">
                        <a:pos x="19" y="77"/>
                      </a:cxn>
                      <a:cxn ang="0">
                        <a:pos x="19" y="48"/>
                      </a:cxn>
                      <a:cxn ang="0">
                        <a:pos x="64" y="29"/>
                      </a:cxn>
                      <a:cxn ang="0">
                        <a:pos x="65" y="13"/>
                      </a:cxn>
                      <a:cxn ang="0">
                        <a:pos x="22" y="25"/>
                      </a:cxn>
                      <a:cxn ang="0">
                        <a:pos x="6" y="65"/>
                      </a:cxn>
                      <a:cxn ang="0">
                        <a:pos x="19" y="80"/>
                      </a:cxn>
                      <a:cxn ang="0">
                        <a:pos x="19" y="77"/>
                      </a:cxn>
                    </a:cxnLst>
                    <a:rect l="0" t="0" r="r" b="b"/>
                    <a:pathLst>
                      <a:path w="70" h="82">
                        <a:moveTo>
                          <a:pt x="19" y="77"/>
                        </a:moveTo>
                        <a:cubicBezTo>
                          <a:pt x="19" y="77"/>
                          <a:pt x="10" y="54"/>
                          <a:pt x="19" y="48"/>
                        </a:cubicBezTo>
                        <a:cubicBezTo>
                          <a:pt x="19" y="48"/>
                          <a:pt x="51" y="18"/>
                          <a:pt x="64" y="29"/>
                        </a:cubicBezTo>
                        <a:cubicBezTo>
                          <a:pt x="64" y="29"/>
                          <a:pt x="70" y="21"/>
                          <a:pt x="65" y="13"/>
                        </a:cubicBezTo>
                        <a:cubicBezTo>
                          <a:pt x="65" y="13"/>
                          <a:pt x="53" y="0"/>
                          <a:pt x="22" y="25"/>
                        </a:cubicBezTo>
                        <a:cubicBezTo>
                          <a:pt x="22" y="25"/>
                          <a:pt x="0" y="49"/>
                          <a:pt x="6" y="65"/>
                        </a:cubicBezTo>
                        <a:cubicBezTo>
                          <a:pt x="6" y="65"/>
                          <a:pt x="9" y="74"/>
                          <a:pt x="19" y="80"/>
                        </a:cubicBezTo>
                        <a:cubicBezTo>
                          <a:pt x="19" y="80"/>
                          <a:pt x="23" y="82"/>
                          <a:pt x="19" y="77"/>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0" name="Freeform 149"/>
                  <p:cNvSpPr>
                    <a:spLocks/>
                  </p:cNvSpPr>
                  <p:nvPr/>
                </p:nvSpPr>
                <p:spPr bwMode="gray">
                  <a:xfrm>
                    <a:off x="4981" y="3191"/>
                    <a:ext cx="43" cy="39"/>
                  </a:xfrm>
                  <a:custGeom>
                    <a:avLst/>
                    <a:gdLst/>
                    <a:ahLst/>
                    <a:cxnLst>
                      <a:cxn ang="0">
                        <a:pos x="55" y="91"/>
                      </a:cxn>
                      <a:cxn ang="0">
                        <a:pos x="37" y="28"/>
                      </a:cxn>
                      <a:cxn ang="0">
                        <a:pos x="89" y="9"/>
                      </a:cxn>
                      <a:cxn ang="0">
                        <a:pos x="91" y="9"/>
                      </a:cxn>
                      <a:cxn ang="0">
                        <a:pos x="97" y="34"/>
                      </a:cxn>
                      <a:cxn ang="0">
                        <a:pos x="52" y="76"/>
                      </a:cxn>
                      <a:cxn ang="0">
                        <a:pos x="70" y="72"/>
                      </a:cxn>
                      <a:cxn ang="0">
                        <a:pos x="55" y="91"/>
                      </a:cxn>
                    </a:cxnLst>
                    <a:rect l="0" t="0" r="r" b="b"/>
                    <a:pathLst>
                      <a:path w="106" h="94">
                        <a:moveTo>
                          <a:pt x="55" y="91"/>
                        </a:moveTo>
                        <a:cubicBezTo>
                          <a:pt x="55" y="91"/>
                          <a:pt x="0" y="90"/>
                          <a:pt x="37" y="28"/>
                        </a:cubicBezTo>
                        <a:cubicBezTo>
                          <a:pt x="37" y="28"/>
                          <a:pt x="54" y="0"/>
                          <a:pt x="89" y="9"/>
                        </a:cubicBezTo>
                        <a:cubicBezTo>
                          <a:pt x="90" y="9"/>
                          <a:pt x="91" y="9"/>
                          <a:pt x="91" y="9"/>
                        </a:cubicBezTo>
                        <a:cubicBezTo>
                          <a:pt x="91" y="9"/>
                          <a:pt x="106" y="23"/>
                          <a:pt x="97" y="34"/>
                        </a:cubicBezTo>
                        <a:cubicBezTo>
                          <a:pt x="97" y="34"/>
                          <a:pt x="17" y="64"/>
                          <a:pt x="52" y="76"/>
                        </a:cubicBezTo>
                        <a:cubicBezTo>
                          <a:pt x="52" y="76"/>
                          <a:pt x="61" y="78"/>
                          <a:pt x="70" y="72"/>
                        </a:cubicBezTo>
                        <a:cubicBezTo>
                          <a:pt x="80" y="67"/>
                          <a:pt x="67" y="94"/>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1" name="Freeform 150"/>
                  <p:cNvSpPr>
                    <a:spLocks/>
                  </p:cNvSpPr>
                  <p:nvPr/>
                </p:nvSpPr>
                <p:spPr bwMode="gray">
                  <a:xfrm>
                    <a:off x="4989" y="3193"/>
                    <a:ext cx="25" cy="35"/>
                  </a:xfrm>
                  <a:custGeom>
                    <a:avLst/>
                    <a:gdLst/>
                    <a:ahLst/>
                    <a:cxnLst>
                      <a:cxn ang="0">
                        <a:pos x="25" y="82"/>
                      </a:cxn>
                      <a:cxn ang="0">
                        <a:pos x="18" y="54"/>
                      </a:cxn>
                      <a:cxn ang="0">
                        <a:pos x="57" y="26"/>
                      </a:cxn>
                      <a:cxn ang="0">
                        <a:pos x="56" y="10"/>
                      </a:cxn>
                      <a:cxn ang="0">
                        <a:pos x="16" y="31"/>
                      </a:cxn>
                      <a:cxn ang="0">
                        <a:pos x="9" y="74"/>
                      </a:cxn>
                      <a:cxn ang="0">
                        <a:pos x="25" y="86"/>
                      </a:cxn>
                      <a:cxn ang="0">
                        <a:pos x="25" y="82"/>
                      </a:cxn>
                    </a:cxnLst>
                    <a:rect l="0" t="0" r="r" b="b"/>
                    <a:pathLst>
                      <a:path w="62" h="86">
                        <a:moveTo>
                          <a:pt x="25" y="82"/>
                        </a:moveTo>
                        <a:cubicBezTo>
                          <a:pt x="25" y="82"/>
                          <a:pt x="11" y="63"/>
                          <a:pt x="18" y="54"/>
                        </a:cubicBezTo>
                        <a:cubicBezTo>
                          <a:pt x="18" y="54"/>
                          <a:pt x="43" y="18"/>
                          <a:pt x="57" y="26"/>
                        </a:cubicBezTo>
                        <a:cubicBezTo>
                          <a:pt x="57" y="26"/>
                          <a:pt x="62" y="17"/>
                          <a:pt x="56" y="10"/>
                        </a:cubicBezTo>
                        <a:cubicBezTo>
                          <a:pt x="56" y="10"/>
                          <a:pt x="40" y="0"/>
                          <a:pt x="16" y="31"/>
                        </a:cubicBezTo>
                        <a:cubicBezTo>
                          <a:pt x="16" y="31"/>
                          <a:pt x="0" y="60"/>
                          <a:pt x="9" y="74"/>
                        </a:cubicBezTo>
                        <a:cubicBezTo>
                          <a:pt x="9" y="74"/>
                          <a:pt x="14" y="82"/>
                          <a:pt x="25" y="86"/>
                        </a:cubicBezTo>
                        <a:cubicBezTo>
                          <a:pt x="25" y="86"/>
                          <a:pt x="30" y="86"/>
                          <a:pt x="25" y="82"/>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2" name="Freeform 151"/>
                  <p:cNvSpPr>
                    <a:spLocks/>
                  </p:cNvSpPr>
                  <p:nvPr/>
                </p:nvSpPr>
                <p:spPr bwMode="gray">
                  <a:xfrm>
                    <a:off x="4993" y="3213"/>
                    <a:ext cx="43" cy="38"/>
                  </a:xfrm>
                  <a:custGeom>
                    <a:avLst/>
                    <a:gdLst/>
                    <a:ahLst/>
                    <a:cxnLst>
                      <a:cxn ang="0">
                        <a:pos x="55" y="91"/>
                      </a:cxn>
                      <a:cxn ang="0">
                        <a:pos x="38" y="28"/>
                      </a:cxn>
                      <a:cxn ang="0">
                        <a:pos x="89" y="9"/>
                      </a:cxn>
                      <a:cxn ang="0">
                        <a:pos x="91" y="9"/>
                      </a:cxn>
                      <a:cxn ang="0">
                        <a:pos x="97" y="35"/>
                      </a:cxn>
                      <a:cxn ang="0">
                        <a:pos x="53" y="77"/>
                      </a:cxn>
                      <a:cxn ang="0">
                        <a:pos x="71" y="73"/>
                      </a:cxn>
                      <a:cxn ang="0">
                        <a:pos x="55" y="91"/>
                      </a:cxn>
                    </a:cxnLst>
                    <a:rect l="0" t="0" r="r" b="b"/>
                    <a:pathLst>
                      <a:path w="107" h="95">
                        <a:moveTo>
                          <a:pt x="55" y="91"/>
                        </a:moveTo>
                        <a:cubicBezTo>
                          <a:pt x="55" y="91"/>
                          <a:pt x="0" y="91"/>
                          <a:pt x="38" y="28"/>
                        </a:cubicBezTo>
                        <a:cubicBezTo>
                          <a:pt x="38" y="28"/>
                          <a:pt x="54" y="0"/>
                          <a:pt x="89" y="9"/>
                        </a:cubicBezTo>
                        <a:cubicBezTo>
                          <a:pt x="90" y="9"/>
                          <a:pt x="91" y="9"/>
                          <a:pt x="91" y="9"/>
                        </a:cubicBezTo>
                        <a:cubicBezTo>
                          <a:pt x="91" y="9"/>
                          <a:pt x="107" y="24"/>
                          <a:pt x="97" y="35"/>
                        </a:cubicBezTo>
                        <a:cubicBezTo>
                          <a:pt x="97" y="35"/>
                          <a:pt x="18" y="64"/>
                          <a:pt x="53" y="77"/>
                        </a:cubicBezTo>
                        <a:cubicBezTo>
                          <a:pt x="53" y="77"/>
                          <a:pt x="61" y="78"/>
                          <a:pt x="71" y="73"/>
                        </a:cubicBezTo>
                        <a:cubicBezTo>
                          <a:pt x="80" y="67"/>
                          <a:pt x="68" y="95"/>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3" name="Freeform 152"/>
                  <p:cNvSpPr>
                    <a:spLocks/>
                  </p:cNvSpPr>
                  <p:nvPr/>
                </p:nvSpPr>
                <p:spPr bwMode="gray">
                  <a:xfrm>
                    <a:off x="5000" y="3214"/>
                    <a:ext cx="26" cy="35"/>
                  </a:xfrm>
                  <a:custGeom>
                    <a:avLst/>
                    <a:gdLst/>
                    <a:ahLst/>
                    <a:cxnLst>
                      <a:cxn ang="0">
                        <a:pos x="25" y="83"/>
                      </a:cxn>
                      <a:cxn ang="0">
                        <a:pos x="18" y="55"/>
                      </a:cxn>
                      <a:cxn ang="0">
                        <a:pos x="58" y="26"/>
                      </a:cxn>
                      <a:cxn ang="0">
                        <a:pos x="56" y="10"/>
                      </a:cxn>
                      <a:cxn ang="0">
                        <a:pos x="16" y="31"/>
                      </a:cxn>
                      <a:cxn ang="0">
                        <a:pos x="10" y="74"/>
                      </a:cxn>
                      <a:cxn ang="0">
                        <a:pos x="26" y="86"/>
                      </a:cxn>
                      <a:cxn ang="0">
                        <a:pos x="25" y="83"/>
                      </a:cxn>
                    </a:cxnLst>
                    <a:rect l="0" t="0" r="r" b="b"/>
                    <a:pathLst>
                      <a:path w="63" h="87">
                        <a:moveTo>
                          <a:pt x="25" y="83"/>
                        </a:moveTo>
                        <a:cubicBezTo>
                          <a:pt x="25" y="83"/>
                          <a:pt x="11" y="63"/>
                          <a:pt x="18" y="55"/>
                        </a:cubicBezTo>
                        <a:cubicBezTo>
                          <a:pt x="18" y="55"/>
                          <a:pt x="44" y="18"/>
                          <a:pt x="58" y="26"/>
                        </a:cubicBezTo>
                        <a:cubicBezTo>
                          <a:pt x="58" y="26"/>
                          <a:pt x="63" y="17"/>
                          <a:pt x="56" y="10"/>
                        </a:cubicBezTo>
                        <a:cubicBezTo>
                          <a:pt x="56" y="10"/>
                          <a:pt x="41" y="0"/>
                          <a:pt x="16" y="31"/>
                        </a:cubicBezTo>
                        <a:cubicBezTo>
                          <a:pt x="16" y="31"/>
                          <a:pt x="0" y="60"/>
                          <a:pt x="10" y="74"/>
                        </a:cubicBezTo>
                        <a:cubicBezTo>
                          <a:pt x="10" y="74"/>
                          <a:pt x="15" y="83"/>
                          <a:pt x="26" y="86"/>
                        </a:cubicBezTo>
                        <a:cubicBezTo>
                          <a:pt x="26" y="86"/>
                          <a:pt x="31" y="87"/>
                          <a:pt x="25"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4" name="Freeform 153"/>
                  <p:cNvSpPr>
                    <a:spLocks/>
                  </p:cNvSpPr>
                  <p:nvPr/>
                </p:nvSpPr>
                <p:spPr bwMode="gray">
                  <a:xfrm>
                    <a:off x="5014" y="3233"/>
                    <a:ext cx="33" cy="43"/>
                  </a:xfrm>
                  <a:custGeom>
                    <a:avLst/>
                    <a:gdLst/>
                    <a:ahLst/>
                    <a:cxnLst>
                      <a:cxn ang="0">
                        <a:pos x="53" y="89"/>
                      </a:cxn>
                      <a:cxn ang="0">
                        <a:pos x="16" y="35"/>
                      </a:cxn>
                      <a:cxn ang="0">
                        <a:pos x="58" y="0"/>
                      </a:cxn>
                      <a:cxn ang="0">
                        <a:pos x="60" y="0"/>
                      </a:cxn>
                      <a:cxn ang="0">
                        <a:pos x="74" y="22"/>
                      </a:cxn>
                      <a:cxn ang="0">
                        <a:pos x="46" y="76"/>
                      </a:cxn>
                      <a:cxn ang="0">
                        <a:pos x="61" y="67"/>
                      </a:cxn>
                      <a:cxn ang="0">
                        <a:pos x="53" y="89"/>
                      </a:cxn>
                    </a:cxnLst>
                    <a:rect l="0" t="0" r="r" b="b"/>
                    <a:pathLst>
                      <a:path w="80" h="106">
                        <a:moveTo>
                          <a:pt x="53" y="89"/>
                        </a:moveTo>
                        <a:cubicBezTo>
                          <a:pt x="53" y="89"/>
                          <a:pt x="0" y="106"/>
                          <a:pt x="16" y="35"/>
                        </a:cubicBezTo>
                        <a:cubicBezTo>
                          <a:pt x="16" y="35"/>
                          <a:pt x="22" y="4"/>
                          <a:pt x="58" y="0"/>
                        </a:cubicBezTo>
                        <a:cubicBezTo>
                          <a:pt x="59" y="0"/>
                          <a:pt x="60" y="0"/>
                          <a:pt x="60" y="0"/>
                        </a:cubicBezTo>
                        <a:cubicBezTo>
                          <a:pt x="60" y="0"/>
                          <a:pt x="80" y="8"/>
                          <a:pt x="74" y="22"/>
                        </a:cubicBezTo>
                        <a:cubicBezTo>
                          <a:pt x="74" y="22"/>
                          <a:pt x="8" y="76"/>
                          <a:pt x="46" y="76"/>
                        </a:cubicBezTo>
                        <a:cubicBezTo>
                          <a:pt x="46" y="76"/>
                          <a:pt x="54" y="75"/>
                          <a:pt x="61" y="67"/>
                        </a:cubicBezTo>
                        <a:cubicBezTo>
                          <a:pt x="68" y="58"/>
                          <a:pt x="65" y="88"/>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5" name="Freeform 154"/>
                  <p:cNvSpPr>
                    <a:spLocks/>
                  </p:cNvSpPr>
                  <p:nvPr/>
                </p:nvSpPr>
                <p:spPr bwMode="gray">
                  <a:xfrm>
                    <a:off x="5018" y="3235"/>
                    <a:ext cx="18" cy="35"/>
                  </a:xfrm>
                  <a:custGeom>
                    <a:avLst/>
                    <a:gdLst/>
                    <a:ahLst/>
                    <a:cxnLst>
                      <a:cxn ang="0">
                        <a:pos x="30" y="83"/>
                      </a:cxn>
                      <a:cxn ang="0">
                        <a:pos x="15" y="59"/>
                      </a:cxn>
                      <a:cxn ang="0">
                        <a:pos x="43" y="19"/>
                      </a:cxn>
                      <a:cxn ang="0">
                        <a:pos x="36" y="4"/>
                      </a:cxn>
                      <a:cxn ang="0">
                        <a:pos x="5" y="37"/>
                      </a:cxn>
                      <a:cxn ang="0">
                        <a:pos x="13" y="80"/>
                      </a:cxn>
                      <a:cxn ang="0">
                        <a:pos x="32" y="86"/>
                      </a:cxn>
                      <a:cxn ang="0">
                        <a:pos x="30" y="83"/>
                      </a:cxn>
                    </a:cxnLst>
                    <a:rect l="0" t="0" r="r" b="b"/>
                    <a:pathLst>
                      <a:path w="45" h="86">
                        <a:moveTo>
                          <a:pt x="30" y="83"/>
                        </a:moveTo>
                        <a:cubicBezTo>
                          <a:pt x="30" y="83"/>
                          <a:pt x="11" y="69"/>
                          <a:pt x="15" y="59"/>
                        </a:cubicBezTo>
                        <a:cubicBezTo>
                          <a:pt x="15" y="59"/>
                          <a:pt x="27" y="16"/>
                          <a:pt x="43" y="19"/>
                        </a:cubicBezTo>
                        <a:cubicBezTo>
                          <a:pt x="43" y="19"/>
                          <a:pt x="45" y="9"/>
                          <a:pt x="36" y="4"/>
                        </a:cubicBezTo>
                        <a:cubicBezTo>
                          <a:pt x="36" y="4"/>
                          <a:pt x="18" y="0"/>
                          <a:pt x="5" y="37"/>
                        </a:cubicBezTo>
                        <a:cubicBezTo>
                          <a:pt x="5" y="37"/>
                          <a:pt x="0" y="69"/>
                          <a:pt x="13" y="80"/>
                        </a:cubicBezTo>
                        <a:cubicBezTo>
                          <a:pt x="13" y="80"/>
                          <a:pt x="21" y="86"/>
                          <a:pt x="32" y="86"/>
                        </a:cubicBezTo>
                        <a:cubicBezTo>
                          <a:pt x="32" y="86"/>
                          <a:pt x="37" y="85"/>
                          <a:pt x="30"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6" name="Freeform 155"/>
                  <p:cNvSpPr>
                    <a:spLocks/>
                  </p:cNvSpPr>
                  <p:nvPr/>
                </p:nvSpPr>
                <p:spPr bwMode="gray">
                  <a:xfrm>
                    <a:off x="5028" y="3254"/>
                    <a:ext cx="32" cy="43"/>
                  </a:xfrm>
                  <a:custGeom>
                    <a:avLst/>
                    <a:gdLst/>
                    <a:ahLst/>
                    <a:cxnLst>
                      <a:cxn ang="0">
                        <a:pos x="52" y="89"/>
                      </a:cxn>
                      <a:cxn ang="0">
                        <a:pos x="15" y="35"/>
                      </a:cxn>
                      <a:cxn ang="0">
                        <a:pos x="58"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8" y="0"/>
                        </a:cubicBezTo>
                        <a:cubicBezTo>
                          <a:pt x="59"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7" name="Freeform 156"/>
                  <p:cNvSpPr>
                    <a:spLocks/>
                  </p:cNvSpPr>
                  <p:nvPr/>
                </p:nvSpPr>
                <p:spPr bwMode="gray">
                  <a:xfrm>
                    <a:off x="5032" y="3255"/>
                    <a:ext cx="18" cy="36"/>
                  </a:xfrm>
                  <a:custGeom>
                    <a:avLst/>
                    <a:gdLst/>
                    <a:ahLst/>
                    <a:cxnLst>
                      <a:cxn ang="0">
                        <a:pos x="31" y="84"/>
                      </a:cxn>
                      <a:cxn ang="0">
                        <a:pos x="15" y="59"/>
                      </a:cxn>
                      <a:cxn ang="0">
                        <a:pos x="43" y="19"/>
                      </a:cxn>
                      <a:cxn ang="0">
                        <a:pos x="36" y="5"/>
                      </a:cxn>
                      <a:cxn ang="0">
                        <a:pos x="6" y="38"/>
                      </a:cxn>
                      <a:cxn ang="0">
                        <a:pos x="14" y="81"/>
                      </a:cxn>
                      <a:cxn ang="0">
                        <a:pos x="33" y="87"/>
                      </a:cxn>
                      <a:cxn ang="0">
                        <a:pos x="31" y="84"/>
                      </a:cxn>
                    </a:cxnLst>
                    <a:rect l="0" t="0" r="r" b="b"/>
                    <a:pathLst>
                      <a:path w="45" h="87">
                        <a:moveTo>
                          <a:pt x="31" y="84"/>
                        </a:moveTo>
                        <a:cubicBezTo>
                          <a:pt x="31" y="84"/>
                          <a:pt x="11" y="69"/>
                          <a:pt x="15" y="59"/>
                        </a:cubicBezTo>
                        <a:cubicBezTo>
                          <a:pt x="15" y="59"/>
                          <a:pt x="28" y="17"/>
                          <a:pt x="43" y="19"/>
                        </a:cubicBezTo>
                        <a:cubicBezTo>
                          <a:pt x="43" y="19"/>
                          <a:pt x="45" y="10"/>
                          <a:pt x="36" y="5"/>
                        </a:cubicBezTo>
                        <a:cubicBezTo>
                          <a:pt x="36" y="5"/>
                          <a:pt x="19" y="0"/>
                          <a:pt x="6" y="38"/>
                        </a:cubicBezTo>
                        <a:cubicBezTo>
                          <a:pt x="6" y="38"/>
                          <a:pt x="0" y="70"/>
                          <a:pt x="14" y="81"/>
                        </a:cubicBezTo>
                        <a:cubicBezTo>
                          <a:pt x="14" y="81"/>
                          <a:pt x="21" y="87"/>
                          <a:pt x="33" y="87"/>
                        </a:cubicBezTo>
                        <a:cubicBezTo>
                          <a:pt x="33" y="87"/>
                          <a:pt x="37" y="86"/>
                          <a:pt x="31" y="84"/>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8" name="Freeform 157"/>
                  <p:cNvSpPr>
                    <a:spLocks/>
                  </p:cNvSpPr>
                  <p:nvPr/>
                </p:nvSpPr>
                <p:spPr bwMode="gray">
                  <a:xfrm>
                    <a:off x="5043" y="3276"/>
                    <a:ext cx="32" cy="44"/>
                  </a:xfrm>
                  <a:custGeom>
                    <a:avLst/>
                    <a:gdLst/>
                    <a:ahLst/>
                    <a:cxnLst>
                      <a:cxn ang="0">
                        <a:pos x="52" y="90"/>
                      </a:cxn>
                      <a:cxn ang="0">
                        <a:pos x="15" y="35"/>
                      </a:cxn>
                      <a:cxn ang="0">
                        <a:pos x="58"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8" y="0"/>
                        </a:cubicBezTo>
                        <a:cubicBezTo>
                          <a:pt x="59"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59" name="Freeform 158"/>
                  <p:cNvSpPr>
                    <a:spLocks/>
                  </p:cNvSpPr>
                  <p:nvPr/>
                </p:nvSpPr>
                <p:spPr bwMode="gray">
                  <a:xfrm>
                    <a:off x="5047" y="3279"/>
                    <a:ext cx="18" cy="34"/>
                  </a:xfrm>
                  <a:custGeom>
                    <a:avLst/>
                    <a:gdLst/>
                    <a:ahLst/>
                    <a:cxnLst>
                      <a:cxn ang="0">
                        <a:pos x="31" y="83"/>
                      </a:cxn>
                      <a:cxn ang="0">
                        <a:pos x="15" y="59"/>
                      </a:cxn>
                      <a:cxn ang="0">
                        <a:pos x="43" y="19"/>
                      </a:cxn>
                      <a:cxn ang="0">
                        <a:pos x="36" y="4"/>
                      </a:cxn>
                      <a:cxn ang="0">
                        <a:pos x="6" y="37"/>
                      </a:cxn>
                      <a:cxn ang="0">
                        <a:pos x="14" y="80"/>
                      </a:cxn>
                      <a:cxn ang="0">
                        <a:pos x="33" y="86"/>
                      </a:cxn>
                      <a:cxn ang="0">
                        <a:pos x="31" y="83"/>
                      </a:cxn>
                    </a:cxnLst>
                    <a:rect l="0" t="0" r="r" b="b"/>
                    <a:pathLst>
                      <a:path w="45" h="86">
                        <a:moveTo>
                          <a:pt x="31" y="83"/>
                        </a:moveTo>
                        <a:cubicBezTo>
                          <a:pt x="31" y="83"/>
                          <a:pt x="11" y="69"/>
                          <a:pt x="15" y="59"/>
                        </a:cubicBezTo>
                        <a:cubicBezTo>
                          <a:pt x="15" y="59"/>
                          <a:pt x="28" y="16"/>
                          <a:pt x="43" y="19"/>
                        </a:cubicBezTo>
                        <a:cubicBezTo>
                          <a:pt x="43" y="19"/>
                          <a:pt x="45" y="9"/>
                          <a:pt x="36" y="4"/>
                        </a:cubicBezTo>
                        <a:cubicBezTo>
                          <a:pt x="36" y="4"/>
                          <a:pt x="19" y="0"/>
                          <a:pt x="6" y="37"/>
                        </a:cubicBezTo>
                        <a:cubicBezTo>
                          <a:pt x="6" y="37"/>
                          <a:pt x="0" y="70"/>
                          <a:pt x="14" y="80"/>
                        </a:cubicBezTo>
                        <a:cubicBezTo>
                          <a:pt x="14" y="80"/>
                          <a:pt x="21" y="86"/>
                          <a:pt x="33" y="86"/>
                        </a:cubicBezTo>
                        <a:cubicBezTo>
                          <a:pt x="33"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0" name="Freeform 159"/>
                  <p:cNvSpPr>
                    <a:spLocks/>
                  </p:cNvSpPr>
                  <p:nvPr/>
                </p:nvSpPr>
                <p:spPr bwMode="gray">
                  <a:xfrm>
                    <a:off x="5058" y="3299"/>
                    <a:ext cx="32" cy="43"/>
                  </a:xfrm>
                  <a:custGeom>
                    <a:avLst/>
                    <a:gdLst/>
                    <a:ahLst/>
                    <a:cxnLst>
                      <a:cxn ang="0">
                        <a:pos x="52" y="89"/>
                      </a:cxn>
                      <a:cxn ang="0">
                        <a:pos x="15" y="35"/>
                      </a:cxn>
                      <a:cxn ang="0">
                        <a:pos x="57"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7" y="0"/>
                        </a:cubicBezTo>
                        <a:cubicBezTo>
                          <a:pt x="58"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1" name="Freeform 160"/>
                  <p:cNvSpPr>
                    <a:spLocks/>
                  </p:cNvSpPr>
                  <p:nvPr/>
                </p:nvSpPr>
                <p:spPr bwMode="gray">
                  <a:xfrm>
                    <a:off x="5061" y="3301"/>
                    <a:ext cx="18" cy="35"/>
                  </a:xfrm>
                  <a:custGeom>
                    <a:avLst/>
                    <a:gdLst/>
                    <a:ahLst/>
                    <a:cxnLst>
                      <a:cxn ang="0">
                        <a:pos x="31" y="83"/>
                      </a:cxn>
                      <a:cxn ang="0">
                        <a:pos x="15" y="58"/>
                      </a:cxn>
                      <a:cxn ang="0">
                        <a:pos x="43" y="18"/>
                      </a:cxn>
                      <a:cxn ang="0">
                        <a:pos x="36" y="4"/>
                      </a:cxn>
                      <a:cxn ang="0">
                        <a:pos x="6" y="37"/>
                      </a:cxn>
                      <a:cxn ang="0">
                        <a:pos x="14" y="80"/>
                      </a:cxn>
                      <a:cxn ang="0">
                        <a:pos x="32" y="86"/>
                      </a:cxn>
                      <a:cxn ang="0">
                        <a:pos x="31" y="83"/>
                      </a:cxn>
                    </a:cxnLst>
                    <a:rect l="0" t="0" r="r" b="b"/>
                    <a:pathLst>
                      <a:path w="45" h="86">
                        <a:moveTo>
                          <a:pt x="31" y="83"/>
                        </a:moveTo>
                        <a:cubicBezTo>
                          <a:pt x="31" y="83"/>
                          <a:pt x="11" y="69"/>
                          <a:pt x="15" y="58"/>
                        </a:cubicBezTo>
                        <a:cubicBezTo>
                          <a:pt x="15" y="58"/>
                          <a:pt x="27" y="16"/>
                          <a:pt x="43" y="18"/>
                        </a:cubicBezTo>
                        <a:cubicBezTo>
                          <a:pt x="43" y="18"/>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2" name="Freeform 161"/>
                  <p:cNvSpPr>
                    <a:spLocks/>
                  </p:cNvSpPr>
                  <p:nvPr/>
                </p:nvSpPr>
                <p:spPr bwMode="gray">
                  <a:xfrm>
                    <a:off x="5071" y="3320"/>
                    <a:ext cx="33" cy="43"/>
                  </a:xfrm>
                  <a:custGeom>
                    <a:avLst/>
                    <a:gdLst/>
                    <a:ahLst/>
                    <a:cxnLst>
                      <a:cxn ang="0">
                        <a:pos x="52" y="89"/>
                      </a:cxn>
                      <a:cxn ang="0">
                        <a:pos x="15" y="34"/>
                      </a:cxn>
                      <a:cxn ang="0">
                        <a:pos x="58" y="0"/>
                      </a:cxn>
                      <a:cxn ang="0">
                        <a:pos x="60" y="0"/>
                      </a:cxn>
                      <a:cxn ang="0">
                        <a:pos x="74" y="22"/>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2"/>
                        </a:cubicBezTo>
                        <a:cubicBezTo>
                          <a:pt x="74" y="22"/>
                          <a:pt x="8" y="75"/>
                          <a:pt x="45" y="76"/>
                        </a:cubicBezTo>
                        <a:cubicBezTo>
                          <a:pt x="45" y="76"/>
                          <a:pt x="54"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3" name="Freeform 162"/>
                  <p:cNvSpPr>
                    <a:spLocks/>
                  </p:cNvSpPr>
                  <p:nvPr/>
                </p:nvSpPr>
                <p:spPr bwMode="gray">
                  <a:xfrm>
                    <a:off x="5075" y="3321"/>
                    <a:ext cx="18" cy="36"/>
                  </a:xfrm>
                  <a:custGeom>
                    <a:avLst/>
                    <a:gdLst/>
                    <a:ahLst/>
                    <a:cxnLst>
                      <a:cxn ang="0">
                        <a:pos x="31" y="83"/>
                      </a:cxn>
                      <a:cxn ang="0">
                        <a:pos x="15"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5" y="59"/>
                        </a:cubicBezTo>
                        <a:cubicBezTo>
                          <a:pt x="15" y="59"/>
                          <a:pt x="28" y="17"/>
                          <a:pt x="44" y="19"/>
                        </a:cubicBezTo>
                        <a:cubicBezTo>
                          <a:pt x="44" y="19"/>
                          <a:pt x="45" y="10"/>
                          <a:pt x="37" y="5"/>
                        </a:cubicBezTo>
                        <a:cubicBezTo>
                          <a:pt x="37" y="5"/>
                          <a:pt x="19" y="0"/>
                          <a:pt x="6" y="38"/>
                        </a:cubicBezTo>
                        <a:cubicBezTo>
                          <a:pt x="6" y="38"/>
                          <a:pt x="0" y="70"/>
                          <a:pt x="14" y="81"/>
                        </a:cubicBezTo>
                        <a:cubicBezTo>
                          <a:pt x="14" y="81"/>
                          <a:pt x="21" y="87"/>
                          <a:pt x="33" y="87"/>
                        </a:cubicBezTo>
                        <a:cubicBezTo>
                          <a:pt x="33" y="87"/>
                          <a:pt x="38" y="86"/>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4" name="Freeform 163"/>
                  <p:cNvSpPr>
                    <a:spLocks/>
                  </p:cNvSpPr>
                  <p:nvPr/>
                </p:nvSpPr>
                <p:spPr bwMode="gray">
                  <a:xfrm>
                    <a:off x="5086" y="3337"/>
                    <a:ext cx="33" cy="44"/>
                  </a:xfrm>
                  <a:custGeom>
                    <a:avLst/>
                    <a:gdLst/>
                    <a:ahLst/>
                    <a:cxnLst>
                      <a:cxn ang="0">
                        <a:pos x="52" y="90"/>
                      </a:cxn>
                      <a:cxn ang="0">
                        <a:pos x="15" y="35"/>
                      </a:cxn>
                      <a:cxn ang="0">
                        <a:pos x="57" y="0"/>
                      </a:cxn>
                      <a:cxn ang="0">
                        <a:pos x="59" y="0"/>
                      </a:cxn>
                      <a:cxn ang="0">
                        <a:pos x="73" y="22"/>
                      </a:cxn>
                      <a:cxn ang="0">
                        <a:pos x="45" y="76"/>
                      </a:cxn>
                      <a:cxn ang="0">
                        <a:pos x="62" y="68"/>
                      </a:cxn>
                      <a:cxn ang="0">
                        <a:pos x="52" y="90"/>
                      </a:cxn>
                    </a:cxnLst>
                    <a:rect l="0" t="0" r="r" b="b"/>
                    <a:pathLst>
                      <a:path w="79" h="107">
                        <a:moveTo>
                          <a:pt x="52" y="90"/>
                        </a:moveTo>
                        <a:cubicBezTo>
                          <a:pt x="52" y="90"/>
                          <a:pt x="0" y="107"/>
                          <a:pt x="15" y="35"/>
                        </a:cubicBezTo>
                        <a:cubicBezTo>
                          <a:pt x="15" y="35"/>
                          <a:pt x="21" y="4"/>
                          <a:pt x="57" y="0"/>
                        </a:cubicBezTo>
                        <a:cubicBezTo>
                          <a:pt x="58" y="0"/>
                          <a:pt x="59" y="0"/>
                          <a:pt x="59" y="0"/>
                        </a:cubicBezTo>
                        <a:cubicBezTo>
                          <a:pt x="59" y="0"/>
                          <a:pt x="79" y="9"/>
                          <a:pt x="73" y="22"/>
                        </a:cubicBezTo>
                        <a:cubicBezTo>
                          <a:pt x="73" y="22"/>
                          <a:pt x="8" y="76"/>
                          <a:pt x="45" y="76"/>
                        </a:cubicBezTo>
                        <a:cubicBezTo>
                          <a:pt x="45" y="76"/>
                          <a:pt x="55" y="76"/>
                          <a:pt x="62" y="68"/>
                        </a:cubicBezTo>
                        <a:cubicBezTo>
                          <a:pt x="69" y="60"/>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5" name="Freeform 164"/>
                  <p:cNvSpPr>
                    <a:spLocks/>
                  </p:cNvSpPr>
                  <p:nvPr/>
                </p:nvSpPr>
                <p:spPr bwMode="gray">
                  <a:xfrm>
                    <a:off x="5090" y="3339"/>
                    <a:ext cx="18"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6" name="Freeform 165"/>
                  <p:cNvSpPr>
                    <a:spLocks/>
                  </p:cNvSpPr>
                  <p:nvPr/>
                </p:nvSpPr>
                <p:spPr bwMode="gray">
                  <a:xfrm>
                    <a:off x="5102" y="3358"/>
                    <a:ext cx="32" cy="43"/>
                  </a:xfrm>
                  <a:custGeom>
                    <a:avLst/>
                    <a:gdLst/>
                    <a:ahLst/>
                    <a:cxnLst>
                      <a:cxn ang="0">
                        <a:pos x="52" y="89"/>
                      </a:cxn>
                      <a:cxn ang="0">
                        <a:pos x="15" y="34"/>
                      </a:cxn>
                      <a:cxn ang="0">
                        <a:pos x="58" y="0"/>
                      </a:cxn>
                      <a:cxn ang="0">
                        <a:pos x="60" y="0"/>
                      </a:cxn>
                      <a:cxn ang="0">
                        <a:pos x="74" y="21"/>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1"/>
                        </a:cubicBezTo>
                        <a:cubicBezTo>
                          <a:pt x="74" y="21"/>
                          <a:pt x="8" y="75"/>
                          <a:pt x="45" y="76"/>
                        </a:cubicBezTo>
                        <a:cubicBezTo>
                          <a:pt x="45" y="76"/>
                          <a:pt x="54" y="74"/>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7" name="Freeform 166"/>
                  <p:cNvSpPr>
                    <a:spLocks/>
                  </p:cNvSpPr>
                  <p:nvPr/>
                </p:nvSpPr>
                <p:spPr bwMode="gray">
                  <a:xfrm>
                    <a:off x="5105" y="3360"/>
                    <a:ext cx="18" cy="35"/>
                  </a:xfrm>
                  <a:custGeom>
                    <a:avLst/>
                    <a:gdLst/>
                    <a:ahLst/>
                    <a:cxnLst>
                      <a:cxn ang="0">
                        <a:pos x="31" y="83"/>
                      </a:cxn>
                      <a:cxn ang="0">
                        <a:pos x="16"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6" y="59"/>
                        </a:cubicBezTo>
                        <a:cubicBezTo>
                          <a:pt x="16" y="59"/>
                          <a:pt x="28" y="17"/>
                          <a:pt x="44" y="19"/>
                        </a:cubicBezTo>
                        <a:cubicBezTo>
                          <a:pt x="44" y="19"/>
                          <a:pt x="45" y="9"/>
                          <a:pt x="37" y="5"/>
                        </a:cubicBezTo>
                        <a:cubicBezTo>
                          <a:pt x="37" y="5"/>
                          <a:pt x="19" y="0"/>
                          <a:pt x="6" y="38"/>
                        </a:cubicBezTo>
                        <a:cubicBezTo>
                          <a:pt x="6" y="38"/>
                          <a:pt x="0" y="70"/>
                          <a:pt x="14" y="81"/>
                        </a:cubicBezTo>
                        <a:cubicBezTo>
                          <a:pt x="14" y="81"/>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8" name="Freeform 167"/>
                  <p:cNvSpPr>
                    <a:spLocks/>
                  </p:cNvSpPr>
                  <p:nvPr/>
                </p:nvSpPr>
                <p:spPr bwMode="gray">
                  <a:xfrm>
                    <a:off x="5115" y="3377"/>
                    <a:ext cx="32" cy="44"/>
                  </a:xfrm>
                  <a:custGeom>
                    <a:avLst/>
                    <a:gdLst/>
                    <a:ahLst/>
                    <a:cxnLst>
                      <a:cxn ang="0">
                        <a:pos x="52" y="90"/>
                      </a:cxn>
                      <a:cxn ang="0">
                        <a:pos x="16" y="35"/>
                      </a:cxn>
                      <a:cxn ang="0">
                        <a:pos x="58" y="1"/>
                      </a:cxn>
                      <a:cxn ang="0">
                        <a:pos x="60" y="0"/>
                      </a:cxn>
                      <a:cxn ang="0">
                        <a:pos x="74" y="22"/>
                      </a:cxn>
                      <a:cxn ang="0">
                        <a:pos x="45" y="77"/>
                      </a:cxn>
                      <a:cxn ang="0">
                        <a:pos x="61" y="67"/>
                      </a:cxn>
                      <a:cxn ang="0">
                        <a:pos x="52" y="90"/>
                      </a:cxn>
                    </a:cxnLst>
                    <a:rect l="0" t="0" r="r" b="b"/>
                    <a:pathLst>
                      <a:path w="79" h="107">
                        <a:moveTo>
                          <a:pt x="52" y="90"/>
                        </a:moveTo>
                        <a:cubicBezTo>
                          <a:pt x="52" y="90"/>
                          <a:pt x="0" y="107"/>
                          <a:pt x="16" y="35"/>
                        </a:cubicBezTo>
                        <a:cubicBezTo>
                          <a:pt x="16" y="35"/>
                          <a:pt x="22" y="4"/>
                          <a:pt x="58" y="1"/>
                        </a:cubicBezTo>
                        <a:cubicBezTo>
                          <a:pt x="59" y="0"/>
                          <a:pt x="60" y="0"/>
                          <a:pt x="60" y="0"/>
                        </a:cubicBezTo>
                        <a:cubicBezTo>
                          <a:pt x="60" y="0"/>
                          <a:pt x="79" y="9"/>
                          <a:pt x="74" y="22"/>
                        </a:cubicBezTo>
                        <a:cubicBezTo>
                          <a:pt x="74" y="22"/>
                          <a:pt x="8" y="76"/>
                          <a:pt x="45" y="77"/>
                        </a:cubicBezTo>
                        <a:cubicBezTo>
                          <a:pt x="45" y="77"/>
                          <a:pt x="54"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69" name="Freeform 168"/>
                  <p:cNvSpPr>
                    <a:spLocks/>
                  </p:cNvSpPr>
                  <p:nvPr/>
                </p:nvSpPr>
                <p:spPr bwMode="gray">
                  <a:xfrm>
                    <a:off x="5119" y="3379"/>
                    <a:ext cx="18" cy="36"/>
                  </a:xfrm>
                  <a:custGeom>
                    <a:avLst/>
                    <a:gdLst/>
                    <a:ahLst/>
                    <a:cxnLst>
                      <a:cxn ang="0">
                        <a:pos x="31" y="83"/>
                      </a:cxn>
                      <a:cxn ang="0">
                        <a:pos x="16" y="59"/>
                      </a:cxn>
                      <a:cxn ang="0">
                        <a:pos x="44" y="19"/>
                      </a:cxn>
                      <a:cxn ang="0">
                        <a:pos x="37" y="4"/>
                      </a:cxn>
                      <a:cxn ang="0">
                        <a:pos x="6" y="37"/>
                      </a:cxn>
                      <a:cxn ang="0">
                        <a:pos x="14" y="80"/>
                      </a:cxn>
                      <a:cxn ang="0">
                        <a:pos x="33" y="87"/>
                      </a:cxn>
                      <a:cxn ang="0">
                        <a:pos x="31" y="83"/>
                      </a:cxn>
                    </a:cxnLst>
                    <a:rect l="0" t="0" r="r" b="b"/>
                    <a:pathLst>
                      <a:path w="45" h="87">
                        <a:moveTo>
                          <a:pt x="31" y="83"/>
                        </a:moveTo>
                        <a:cubicBezTo>
                          <a:pt x="31" y="83"/>
                          <a:pt x="12" y="69"/>
                          <a:pt x="16" y="59"/>
                        </a:cubicBezTo>
                        <a:cubicBezTo>
                          <a:pt x="16" y="59"/>
                          <a:pt x="28" y="16"/>
                          <a:pt x="44" y="19"/>
                        </a:cubicBezTo>
                        <a:cubicBezTo>
                          <a:pt x="44" y="19"/>
                          <a:pt x="45" y="9"/>
                          <a:pt x="37" y="4"/>
                        </a:cubicBezTo>
                        <a:cubicBezTo>
                          <a:pt x="37" y="4"/>
                          <a:pt x="19" y="0"/>
                          <a:pt x="6" y="37"/>
                        </a:cubicBezTo>
                        <a:cubicBezTo>
                          <a:pt x="6" y="37"/>
                          <a:pt x="0" y="70"/>
                          <a:pt x="14" y="80"/>
                        </a:cubicBezTo>
                        <a:cubicBezTo>
                          <a:pt x="14" y="80"/>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0" name="Freeform 169"/>
                  <p:cNvSpPr>
                    <a:spLocks/>
                  </p:cNvSpPr>
                  <p:nvPr/>
                </p:nvSpPr>
                <p:spPr bwMode="gray">
                  <a:xfrm>
                    <a:off x="5129" y="3399"/>
                    <a:ext cx="32" cy="43"/>
                  </a:xfrm>
                  <a:custGeom>
                    <a:avLst/>
                    <a:gdLst/>
                    <a:ahLst/>
                    <a:cxnLst>
                      <a:cxn ang="0">
                        <a:pos x="52" y="90"/>
                      </a:cxn>
                      <a:cxn ang="0">
                        <a:pos x="15" y="35"/>
                      </a:cxn>
                      <a:cxn ang="0">
                        <a:pos x="57"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7" y="0"/>
                        </a:cubicBezTo>
                        <a:cubicBezTo>
                          <a:pt x="58"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1" name="Freeform 170"/>
                  <p:cNvSpPr>
                    <a:spLocks/>
                  </p:cNvSpPr>
                  <p:nvPr/>
                </p:nvSpPr>
                <p:spPr bwMode="gray">
                  <a:xfrm>
                    <a:off x="5132" y="3401"/>
                    <a:ext cx="19"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2" name="Freeform 171"/>
                  <p:cNvSpPr>
                    <a:spLocks/>
                  </p:cNvSpPr>
                  <p:nvPr/>
                </p:nvSpPr>
                <p:spPr bwMode="gray">
                  <a:xfrm>
                    <a:off x="5145" y="3418"/>
                    <a:ext cx="33" cy="43"/>
                  </a:xfrm>
                  <a:custGeom>
                    <a:avLst/>
                    <a:gdLst/>
                    <a:ahLst/>
                    <a:cxnLst>
                      <a:cxn ang="0">
                        <a:pos x="52" y="90"/>
                      </a:cxn>
                      <a:cxn ang="0">
                        <a:pos x="15" y="35"/>
                      </a:cxn>
                      <a:cxn ang="0">
                        <a:pos x="57" y="1"/>
                      </a:cxn>
                      <a:cxn ang="0">
                        <a:pos x="60" y="0"/>
                      </a:cxn>
                      <a:cxn ang="0">
                        <a:pos x="73" y="22"/>
                      </a:cxn>
                      <a:cxn ang="0">
                        <a:pos x="45" y="77"/>
                      </a:cxn>
                      <a:cxn ang="0">
                        <a:pos x="61" y="67"/>
                      </a:cxn>
                      <a:cxn ang="0">
                        <a:pos x="52" y="90"/>
                      </a:cxn>
                    </a:cxnLst>
                    <a:rect l="0" t="0" r="r" b="b"/>
                    <a:pathLst>
                      <a:path w="79" h="107">
                        <a:moveTo>
                          <a:pt x="52" y="90"/>
                        </a:moveTo>
                        <a:cubicBezTo>
                          <a:pt x="52" y="90"/>
                          <a:pt x="0" y="107"/>
                          <a:pt x="15" y="35"/>
                        </a:cubicBezTo>
                        <a:cubicBezTo>
                          <a:pt x="15" y="35"/>
                          <a:pt x="21" y="4"/>
                          <a:pt x="57" y="1"/>
                        </a:cubicBezTo>
                        <a:cubicBezTo>
                          <a:pt x="59" y="0"/>
                          <a:pt x="60" y="0"/>
                          <a:pt x="60" y="0"/>
                        </a:cubicBezTo>
                        <a:cubicBezTo>
                          <a:pt x="60" y="0"/>
                          <a:pt x="79" y="9"/>
                          <a:pt x="73" y="22"/>
                        </a:cubicBezTo>
                        <a:cubicBezTo>
                          <a:pt x="73" y="22"/>
                          <a:pt x="8" y="76"/>
                          <a:pt x="45" y="77"/>
                        </a:cubicBezTo>
                        <a:cubicBezTo>
                          <a:pt x="45" y="77"/>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3" name="Freeform 172"/>
                  <p:cNvSpPr>
                    <a:spLocks/>
                  </p:cNvSpPr>
                  <p:nvPr/>
                </p:nvSpPr>
                <p:spPr bwMode="gray">
                  <a:xfrm>
                    <a:off x="5149" y="3420"/>
                    <a:ext cx="18" cy="35"/>
                  </a:xfrm>
                  <a:custGeom>
                    <a:avLst/>
                    <a:gdLst/>
                    <a:ahLst/>
                    <a:cxnLst>
                      <a:cxn ang="0">
                        <a:pos x="31" y="83"/>
                      </a:cxn>
                      <a:cxn ang="0">
                        <a:pos x="15" y="59"/>
                      </a:cxn>
                      <a:cxn ang="0">
                        <a:pos x="43" y="19"/>
                      </a:cxn>
                      <a:cxn ang="0">
                        <a:pos x="36" y="4"/>
                      </a:cxn>
                      <a:cxn ang="0">
                        <a:pos x="6" y="37"/>
                      </a:cxn>
                      <a:cxn ang="0">
                        <a:pos x="14" y="80"/>
                      </a:cxn>
                      <a:cxn ang="0">
                        <a:pos x="32" y="87"/>
                      </a:cxn>
                      <a:cxn ang="0">
                        <a:pos x="31" y="83"/>
                      </a:cxn>
                    </a:cxnLst>
                    <a:rect l="0" t="0" r="r" b="b"/>
                    <a:pathLst>
                      <a:path w="45" h="87">
                        <a:moveTo>
                          <a:pt x="31" y="83"/>
                        </a:moveTo>
                        <a:cubicBezTo>
                          <a:pt x="31" y="83"/>
                          <a:pt x="11" y="69"/>
                          <a:pt x="15" y="59"/>
                        </a:cubicBezTo>
                        <a:cubicBezTo>
                          <a:pt x="15" y="59"/>
                          <a:pt x="27" y="16"/>
                          <a:pt x="43" y="19"/>
                        </a:cubicBezTo>
                        <a:cubicBezTo>
                          <a:pt x="43" y="19"/>
                          <a:pt x="45" y="9"/>
                          <a:pt x="36" y="4"/>
                        </a:cubicBezTo>
                        <a:cubicBezTo>
                          <a:pt x="36" y="4"/>
                          <a:pt x="19" y="0"/>
                          <a:pt x="6" y="37"/>
                        </a:cubicBezTo>
                        <a:cubicBezTo>
                          <a:pt x="6" y="37"/>
                          <a:pt x="0" y="70"/>
                          <a:pt x="14" y="80"/>
                        </a:cubicBezTo>
                        <a:cubicBezTo>
                          <a:pt x="14" y="80"/>
                          <a:pt x="21" y="87"/>
                          <a:pt x="32" y="87"/>
                        </a:cubicBezTo>
                        <a:cubicBezTo>
                          <a:pt x="32" y="87"/>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74" name="Freeform 173"/>
                  <p:cNvSpPr>
                    <a:spLocks/>
                  </p:cNvSpPr>
                  <p:nvPr/>
                </p:nvSpPr>
                <p:spPr bwMode="gray">
                  <a:xfrm>
                    <a:off x="4972" y="3124"/>
                    <a:ext cx="30" cy="30"/>
                  </a:xfrm>
                  <a:custGeom>
                    <a:avLst/>
                    <a:gdLst/>
                    <a:ahLst/>
                    <a:cxnLst>
                      <a:cxn ang="0">
                        <a:pos x="13" y="69"/>
                      </a:cxn>
                      <a:cxn ang="0">
                        <a:pos x="19" y="40"/>
                      </a:cxn>
                      <a:cxn ang="0">
                        <a:pos x="67" y="31"/>
                      </a:cxn>
                      <a:cxn ang="0">
                        <a:pos x="71" y="15"/>
                      </a:cxn>
                      <a:cxn ang="0">
                        <a:pos x="26" y="18"/>
                      </a:cxn>
                      <a:cxn ang="0">
                        <a:pos x="3" y="55"/>
                      </a:cxn>
                      <a:cxn ang="0">
                        <a:pos x="12" y="72"/>
                      </a:cxn>
                      <a:cxn ang="0">
                        <a:pos x="13" y="69"/>
                      </a:cxn>
                    </a:cxnLst>
                    <a:rect l="0" t="0" r="r" b="b"/>
                    <a:pathLst>
                      <a:path w="74" h="75">
                        <a:moveTo>
                          <a:pt x="13" y="69"/>
                        </a:moveTo>
                        <a:cubicBezTo>
                          <a:pt x="13" y="69"/>
                          <a:pt x="9" y="45"/>
                          <a:pt x="19" y="40"/>
                        </a:cubicBezTo>
                        <a:cubicBezTo>
                          <a:pt x="19" y="40"/>
                          <a:pt x="57" y="18"/>
                          <a:pt x="67" y="31"/>
                        </a:cubicBezTo>
                        <a:cubicBezTo>
                          <a:pt x="67" y="31"/>
                          <a:pt x="74" y="25"/>
                          <a:pt x="71" y="15"/>
                        </a:cubicBezTo>
                        <a:cubicBezTo>
                          <a:pt x="71" y="15"/>
                          <a:pt x="62" y="0"/>
                          <a:pt x="26" y="18"/>
                        </a:cubicBezTo>
                        <a:cubicBezTo>
                          <a:pt x="26" y="18"/>
                          <a:pt x="0" y="38"/>
                          <a:pt x="3" y="55"/>
                        </a:cubicBezTo>
                        <a:cubicBezTo>
                          <a:pt x="3" y="55"/>
                          <a:pt x="4" y="64"/>
                          <a:pt x="12" y="72"/>
                        </a:cubicBezTo>
                        <a:cubicBezTo>
                          <a:pt x="12" y="72"/>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grpSp>
          </p:grpSp>
        </p:grpSp>
        <p:grpSp>
          <p:nvGrpSpPr>
            <p:cNvPr id="9" name="Group 502"/>
            <p:cNvGrpSpPr/>
            <p:nvPr/>
          </p:nvGrpSpPr>
          <p:grpSpPr>
            <a:xfrm>
              <a:off x="2362200" y="4012913"/>
              <a:ext cx="2242506" cy="2408305"/>
              <a:chOff x="2362200" y="4012913"/>
              <a:chExt cx="2242506" cy="2408305"/>
            </a:xfrm>
          </p:grpSpPr>
          <p:grpSp>
            <p:nvGrpSpPr>
              <p:cNvPr id="10" name="Group 64"/>
              <p:cNvGrpSpPr/>
              <p:nvPr/>
            </p:nvGrpSpPr>
            <p:grpSpPr>
              <a:xfrm>
                <a:off x="2362200" y="5169014"/>
                <a:ext cx="2242506" cy="1252204"/>
                <a:chOff x="3012863" y="2622328"/>
                <a:chExt cx="2242506" cy="1252204"/>
              </a:xfrm>
            </p:grpSpPr>
            <p:grpSp>
              <p:nvGrpSpPr>
                <p:cNvPr id="11" name="Group 4"/>
                <p:cNvGrpSpPr/>
                <p:nvPr/>
              </p:nvGrpSpPr>
              <p:grpSpPr>
                <a:xfrm>
                  <a:off x="3040622" y="2622328"/>
                  <a:ext cx="2186988" cy="763378"/>
                  <a:chOff x="4876800" y="1981200"/>
                  <a:chExt cx="3677886" cy="1371599"/>
                </a:xfrm>
              </p:grpSpPr>
              <p:pic>
                <p:nvPicPr>
                  <p:cNvPr id="17"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5410200" y="3048000"/>
                    <a:ext cx="1163286" cy="304799"/>
                  </a:xfrm>
                  <a:prstGeom prst="rect">
                    <a:avLst/>
                  </a:prstGeom>
                  <a:noFill/>
                  <a:ln w="9525">
                    <a:noFill/>
                    <a:miter lim="800000"/>
                    <a:headEnd/>
                    <a:tailEnd/>
                  </a:ln>
                </p:spPr>
              </p:pic>
              <p:pic>
                <p:nvPicPr>
                  <p:cNvPr id="18"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6705600" y="3048000"/>
                    <a:ext cx="1163286" cy="304799"/>
                  </a:xfrm>
                  <a:prstGeom prst="rect">
                    <a:avLst/>
                  </a:prstGeom>
                  <a:noFill/>
                  <a:ln w="9525">
                    <a:noFill/>
                    <a:miter lim="800000"/>
                    <a:headEnd/>
                    <a:tailEnd/>
                  </a:ln>
                </p:spPr>
              </p:pic>
              <p:pic>
                <p:nvPicPr>
                  <p:cNvPr id="19"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7391400" y="1981200"/>
                    <a:ext cx="1163286" cy="304799"/>
                  </a:xfrm>
                  <a:prstGeom prst="rect">
                    <a:avLst/>
                  </a:prstGeom>
                  <a:noFill/>
                  <a:ln w="9525">
                    <a:noFill/>
                    <a:miter lim="800000"/>
                    <a:headEnd/>
                    <a:tailEnd/>
                  </a:ln>
                </p:spPr>
              </p:pic>
              <p:pic>
                <p:nvPicPr>
                  <p:cNvPr id="20"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6172200" y="1981200"/>
                    <a:ext cx="1163286" cy="304799"/>
                  </a:xfrm>
                  <a:prstGeom prst="rect">
                    <a:avLst/>
                  </a:prstGeom>
                  <a:noFill/>
                  <a:ln w="9525">
                    <a:noFill/>
                    <a:miter lim="800000"/>
                    <a:headEnd/>
                    <a:tailEnd/>
                  </a:ln>
                </p:spPr>
              </p:pic>
              <p:pic>
                <p:nvPicPr>
                  <p:cNvPr id="21" name="Picture 20" descr="C:\Documents and Settings\krasnow\My Documents\Park City\8900_shot.png"/>
                  <p:cNvPicPr>
                    <a:picLocks noChangeAspect="1" noChangeArrowheads="1"/>
                  </p:cNvPicPr>
                  <p:nvPr/>
                </p:nvPicPr>
                <p:blipFill>
                  <a:blip r:embed="rId4" cstate="print"/>
                  <a:srcRect/>
                  <a:stretch>
                    <a:fillRect/>
                  </a:stretch>
                </p:blipFill>
                <p:spPr bwMode="auto">
                  <a:xfrm>
                    <a:off x="4876800" y="1981200"/>
                    <a:ext cx="1163286" cy="304799"/>
                  </a:xfrm>
                  <a:prstGeom prst="rect">
                    <a:avLst/>
                  </a:prstGeom>
                  <a:noFill/>
                  <a:ln w="9525">
                    <a:noFill/>
                    <a:miter lim="800000"/>
                    <a:headEnd/>
                    <a:tailEnd/>
                  </a:ln>
                </p:spPr>
              </p:pic>
              <p:cxnSp>
                <p:nvCxnSpPr>
                  <p:cNvPr id="22" name="Straight Connector 21"/>
                  <p:cNvCxnSpPr/>
                  <p:nvPr/>
                </p:nvCxnSpPr>
                <p:spPr>
                  <a:xfrm rot="5400000" flipH="1" flipV="1">
                    <a:off x="5829300" y="29337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791200" y="2743200"/>
                    <a:ext cx="2209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H="1" flipV="1">
                    <a:off x="7048500" y="29337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flipH="1" flipV="1">
                    <a:off x="5562600" y="2514600"/>
                    <a:ext cx="45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9" idx="2"/>
                  </p:cNvCxnSpPr>
                  <p:nvPr/>
                </p:nvCxnSpPr>
                <p:spPr>
                  <a:xfrm rot="16200000" flipV="1">
                    <a:off x="7758422" y="2500621"/>
                    <a:ext cx="457201" cy="2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flipH="1" flipV="1">
                    <a:off x="6553200" y="2514600"/>
                    <a:ext cx="45720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TextBox 63"/>
                <p:cNvSpPr txBox="1"/>
                <p:nvPr/>
              </p:nvSpPr>
              <p:spPr>
                <a:xfrm>
                  <a:off x="3012863" y="3505200"/>
                  <a:ext cx="2242506" cy="369332"/>
                </a:xfrm>
                <a:prstGeom prst="rect">
                  <a:avLst/>
                </a:prstGeom>
                <a:noFill/>
              </p:spPr>
              <p:txBody>
                <a:bodyPr wrap="square" rtlCol="0">
                  <a:spAutoFit/>
                </a:bodyPr>
                <a:lstStyle/>
                <a:p>
                  <a:pPr algn="ctr"/>
                  <a:r>
                    <a:rPr lang="en-US">
                      <a:solidFill>
                        <a:srgbClr val="000000"/>
                      </a:solidFill>
                      <a:ea typeface="宋体" pitchFamily="2" charset="-122"/>
                    </a:rPr>
                    <a:t>财务部门</a:t>
                  </a:r>
                </a:p>
              </p:txBody>
            </p:sp>
          </p:grpSp>
          <p:grpSp>
            <p:nvGrpSpPr>
              <p:cNvPr id="12" name="Group 175"/>
              <p:cNvGrpSpPr>
                <a:grpSpLocks/>
              </p:cNvGrpSpPr>
              <p:nvPr/>
            </p:nvGrpSpPr>
            <p:grpSpPr bwMode="auto">
              <a:xfrm flipH="1">
                <a:off x="2918313" y="4012913"/>
                <a:ext cx="1130280" cy="1224470"/>
                <a:chOff x="4475" y="2591"/>
                <a:chExt cx="984" cy="1066"/>
              </a:xfrm>
            </p:grpSpPr>
            <p:pic>
              <p:nvPicPr>
                <p:cNvPr id="178" name="Picture 177"/>
                <p:cNvPicPr>
                  <a:picLocks noChangeAspect="1" noChangeArrowheads="1"/>
                </p:cNvPicPr>
                <p:nvPr/>
              </p:nvPicPr>
              <p:blipFill>
                <a:blip r:embed="rId3" cstate="print">
                  <a:lum bright="18000"/>
                </a:blip>
                <a:srcRect/>
                <a:stretch>
                  <a:fillRect/>
                </a:stretch>
              </p:blipFill>
              <p:spPr bwMode="gray">
                <a:xfrm>
                  <a:off x="4475" y="3415"/>
                  <a:ext cx="984" cy="170"/>
                </a:xfrm>
                <a:prstGeom prst="rect">
                  <a:avLst/>
                </a:prstGeom>
                <a:noFill/>
                <a:ln w="9525">
                  <a:miter lim="800000"/>
                  <a:headEnd/>
                  <a:tailEnd/>
                </a:ln>
                <a:effectLst/>
              </p:spPr>
            </p:pic>
            <p:grpSp>
              <p:nvGrpSpPr>
                <p:cNvPr id="13" name="Group 178"/>
                <p:cNvGrpSpPr>
                  <a:grpSpLocks/>
                </p:cNvGrpSpPr>
                <p:nvPr/>
              </p:nvGrpSpPr>
              <p:grpSpPr bwMode="auto">
                <a:xfrm>
                  <a:off x="4547" y="2591"/>
                  <a:ext cx="865" cy="1066"/>
                  <a:chOff x="4547" y="2555"/>
                  <a:chExt cx="865" cy="1066"/>
                </a:xfrm>
              </p:grpSpPr>
              <p:sp>
                <p:nvSpPr>
                  <p:cNvPr id="180" name="Freeform 179"/>
                  <p:cNvSpPr>
                    <a:spLocks/>
                  </p:cNvSpPr>
                  <p:nvPr/>
                </p:nvSpPr>
                <p:spPr bwMode="gray">
                  <a:xfrm>
                    <a:off x="4697" y="2995"/>
                    <a:ext cx="617" cy="626"/>
                  </a:xfrm>
                  <a:custGeom>
                    <a:avLst/>
                    <a:gdLst/>
                    <a:ahLst/>
                    <a:cxnLst>
                      <a:cxn ang="0">
                        <a:pos x="592" y="44"/>
                      </a:cxn>
                      <a:cxn ang="0">
                        <a:pos x="506" y="111"/>
                      </a:cxn>
                      <a:cxn ang="0">
                        <a:pos x="207" y="251"/>
                      </a:cxn>
                      <a:cxn ang="0">
                        <a:pos x="0" y="985"/>
                      </a:cxn>
                      <a:cxn ang="0">
                        <a:pos x="1484" y="804"/>
                      </a:cxn>
                      <a:cxn ang="0">
                        <a:pos x="1488" y="272"/>
                      </a:cxn>
                      <a:cxn ang="0">
                        <a:pos x="1080" y="0"/>
                      </a:cxn>
                      <a:cxn ang="0">
                        <a:pos x="592" y="44"/>
                      </a:cxn>
                    </a:cxnLst>
                    <a:rect l="0" t="0" r="r" b="b"/>
                    <a:pathLst>
                      <a:path w="1520" h="1540">
                        <a:moveTo>
                          <a:pt x="592" y="44"/>
                        </a:moveTo>
                        <a:cubicBezTo>
                          <a:pt x="592" y="44"/>
                          <a:pt x="537" y="95"/>
                          <a:pt x="506" y="111"/>
                        </a:cubicBezTo>
                        <a:cubicBezTo>
                          <a:pt x="506" y="111"/>
                          <a:pt x="303" y="131"/>
                          <a:pt x="207" y="251"/>
                        </a:cubicBezTo>
                        <a:cubicBezTo>
                          <a:pt x="111" y="371"/>
                          <a:pt x="0" y="985"/>
                          <a:pt x="0" y="985"/>
                        </a:cubicBezTo>
                        <a:cubicBezTo>
                          <a:pt x="0" y="985"/>
                          <a:pt x="972" y="1540"/>
                          <a:pt x="1484" y="804"/>
                        </a:cubicBezTo>
                        <a:cubicBezTo>
                          <a:pt x="1484" y="804"/>
                          <a:pt x="1513" y="464"/>
                          <a:pt x="1488" y="272"/>
                        </a:cubicBezTo>
                        <a:cubicBezTo>
                          <a:pt x="1488" y="272"/>
                          <a:pt x="1520" y="52"/>
                          <a:pt x="1080" y="0"/>
                        </a:cubicBezTo>
                        <a:cubicBezTo>
                          <a:pt x="1080" y="0"/>
                          <a:pt x="868" y="192"/>
                          <a:pt x="592" y="44"/>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1" name="Freeform 180"/>
                  <p:cNvSpPr>
                    <a:spLocks/>
                  </p:cNvSpPr>
                  <p:nvPr/>
                </p:nvSpPr>
                <p:spPr bwMode="gray">
                  <a:xfrm>
                    <a:off x="4670" y="2988"/>
                    <a:ext cx="498" cy="400"/>
                  </a:xfrm>
                  <a:custGeom>
                    <a:avLst/>
                    <a:gdLst/>
                    <a:ahLst/>
                    <a:cxnLst>
                      <a:cxn ang="0">
                        <a:pos x="90" y="984"/>
                      </a:cxn>
                      <a:cxn ang="0">
                        <a:pos x="990" y="366"/>
                      </a:cxn>
                      <a:cxn ang="0">
                        <a:pos x="1224" y="258"/>
                      </a:cxn>
                      <a:cxn ang="0">
                        <a:pos x="948" y="161"/>
                      </a:cxn>
                      <a:cxn ang="0">
                        <a:pos x="930" y="144"/>
                      </a:cxn>
                      <a:cxn ang="0">
                        <a:pos x="456" y="168"/>
                      </a:cxn>
                      <a:cxn ang="0">
                        <a:pos x="90" y="984"/>
                      </a:cxn>
                    </a:cxnLst>
                    <a:rect l="0" t="0" r="r" b="b"/>
                    <a:pathLst>
                      <a:path w="1224" h="984">
                        <a:moveTo>
                          <a:pt x="90" y="984"/>
                        </a:moveTo>
                        <a:cubicBezTo>
                          <a:pt x="90" y="984"/>
                          <a:pt x="318" y="234"/>
                          <a:pt x="990" y="366"/>
                        </a:cubicBezTo>
                        <a:cubicBezTo>
                          <a:pt x="990" y="366"/>
                          <a:pt x="1164" y="402"/>
                          <a:pt x="1224" y="258"/>
                        </a:cubicBezTo>
                        <a:cubicBezTo>
                          <a:pt x="1224" y="258"/>
                          <a:pt x="1100" y="284"/>
                          <a:pt x="948" y="161"/>
                        </a:cubicBezTo>
                        <a:cubicBezTo>
                          <a:pt x="941" y="155"/>
                          <a:pt x="935" y="150"/>
                          <a:pt x="930" y="144"/>
                        </a:cubicBezTo>
                        <a:cubicBezTo>
                          <a:pt x="798" y="0"/>
                          <a:pt x="486" y="150"/>
                          <a:pt x="456" y="168"/>
                        </a:cubicBezTo>
                        <a:cubicBezTo>
                          <a:pt x="456" y="168"/>
                          <a:pt x="0" y="534"/>
                          <a:pt x="90" y="984"/>
                        </a:cubicBezTo>
                        <a:close/>
                      </a:path>
                    </a:pathLst>
                  </a:custGeom>
                  <a:solidFill>
                    <a:srgbClr val="C9C9C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2" name="Freeform 181"/>
                  <p:cNvSpPr>
                    <a:spLocks/>
                  </p:cNvSpPr>
                  <p:nvPr/>
                </p:nvSpPr>
                <p:spPr bwMode="gray">
                  <a:xfrm>
                    <a:off x="4962" y="2871"/>
                    <a:ext cx="183" cy="289"/>
                  </a:xfrm>
                  <a:custGeom>
                    <a:avLst/>
                    <a:gdLst/>
                    <a:ahLst/>
                    <a:cxnLst>
                      <a:cxn ang="0">
                        <a:pos x="0" y="319"/>
                      </a:cxn>
                      <a:cxn ang="0">
                        <a:pos x="11" y="555"/>
                      </a:cxn>
                      <a:cxn ang="0">
                        <a:pos x="156" y="666"/>
                      </a:cxn>
                      <a:cxn ang="0">
                        <a:pos x="451" y="344"/>
                      </a:cxn>
                      <a:cxn ang="0">
                        <a:pos x="386" y="62"/>
                      </a:cxn>
                      <a:cxn ang="0">
                        <a:pos x="0" y="319"/>
                      </a:cxn>
                    </a:cxnLst>
                    <a:rect l="0" t="0" r="r" b="b"/>
                    <a:pathLst>
                      <a:path w="451" h="709">
                        <a:moveTo>
                          <a:pt x="0" y="319"/>
                        </a:moveTo>
                        <a:cubicBezTo>
                          <a:pt x="11" y="555"/>
                          <a:pt x="11" y="555"/>
                          <a:pt x="11" y="555"/>
                        </a:cubicBezTo>
                        <a:cubicBezTo>
                          <a:pt x="11" y="555"/>
                          <a:pt x="21" y="709"/>
                          <a:pt x="156" y="666"/>
                        </a:cubicBezTo>
                        <a:cubicBezTo>
                          <a:pt x="156" y="666"/>
                          <a:pt x="430" y="640"/>
                          <a:pt x="451" y="344"/>
                        </a:cubicBezTo>
                        <a:cubicBezTo>
                          <a:pt x="451" y="344"/>
                          <a:pt x="392" y="124"/>
                          <a:pt x="386" y="62"/>
                        </a:cubicBezTo>
                        <a:cubicBezTo>
                          <a:pt x="380" y="0"/>
                          <a:pt x="0" y="319"/>
                          <a:pt x="0" y="319"/>
                        </a:cubicBezTo>
                        <a:close/>
                      </a:path>
                    </a:pathLst>
                  </a:custGeom>
                  <a:solidFill>
                    <a:srgbClr val="D5B08E"/>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3" name="Freeform 182"/>
                  <p:cNvSpPr>
                    <a:spLocks/>
                  </p:cNvSpPr>
                  <p:nvPr/>
                </p:nvSpPr>
                <p:spPr bwMode="gray">
                  <a:xfrm>
                    <a:off x="4769" y="2903"/>
                    <a:ext cx="87" cy="127"/>
                  </a:xfrm>
                  <a:custGeom>
                    <a:avLst/>
                    <a:gdLst/>
                    <a:ahLst/>
                    <a:cxnLst>
                      <a:cxn ang="0">
                        <a:pos x="81" y="7"/>
                      </a:cxn>
                      <a:cxn ang="0">
                        <a:pos x="207" y="222"/>
                      </a:cxn>
                      <a:cxn ang="0">
                        <a:pos x="116" y="269"/>
                      </a:cxn>
                      <a:cxn ang="0">
                        <a:pos x="42" y="25"/>
                      </a:cxn>
                      <a:cxn ang="0">
                        <a:pos x="81" y="7"/>
                      </a:cxn>
                    </a:cxnLst>
                    <a:rect l="0" t="0" r="r" b="b"/>
                    <a:pathLst>
                      <a:path w="216" h="312">
                        <a:moveTo>
                          <a:pt x="81" y="7"/>
                        </a:moveTo>
                        <a:cubicBezTo>
                          <a:pt x="81" y="7"/>
                          <a:pt x="115" y="4"/>
                          <a:pt x="207" y="222"/>
                        </a:cubicBezTo>
                        <a:cubicBezTo>
                          <a:pt x="216" y="242"/>
                          <a:pt x="171" y="312"/>
                          <a:pt x="116" y="269"/>
                        </a:cubicBezTo>
                        <a:cubicBezTo>
                          <a:pt x="61" y="226"/>
                          <a:pt x="0" y="51"/>
                          <a:pt x="42" y="25"/>
                        </a:cubicBezTo>
                        <a:cubicBezTo>
                          <a:pt x="84" y="0"/>
                          <a:pt x="81" y="7"/>
                          <a:pt x="81" y="7"/>
                        </a:cubicBezTo>
                        <a:close/>
                      </a:path>
                    </a:pathLst>
                  </a:custGeom>
                  <a:solidFill>
                    <a:srgbClr val="AF886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4" name="Freeform 183"/>
                  <p:cNvSpPr>
                    <a:spLocks/>
                  </p:cNvSpPr>
                  <p:nvPr/>
                </p:nvSpPr>
                <p:spPr bwMode="gray">
                  <a:xfrm>
                    <a:off x="4832" y="2785"/>
                    <a:ext cx="30" cy="105"/>
                  </a:xfrm>
                  <a:custGeom>
                    <a:avLst/>
                    <a:gdLst/>
                    <a:ahLst/>
                    <a:cxnLst>
                      <a:cxn ang="0">
                        <a:pos x="41" y="0"/>
                      </a:cxn>
                      <a:cxn ang="0">
                        <a:pos x="28" y="57"/>
                      </a:cxn>
                      <a:cxn ang="0">
                        <a:pos x="0" y="217"/>
                      </a:cxn>
                      <a:cxn ang="0">
                        <a:pos x="10" y="257"/>
                      </a:cxn>
                      <a:cxn ang="0">
                        <a:pos x="73" y="252"/>
                      </a:cxn>
                      <a:cxn ang="0">
                        <a:pos x="57" y="192"/>
                      </a:cxn>
                      <a:cxn ang="0">
                        <a:pos x="50" y="19"/>
                      </a:cxn>
                      <a:cxn ang="0">
                        <a:pos x="41" y="0"/>
                      </a:cxn>
                    </a:cxnLst>
                    <a:rect l="0" t="0" r="r" b="b"/>
                    <a:pathLst>
                      <a:path w="73" h="257">
                        <a:moveTo>
                          <a:pt x="41" y="0"/>
                        </a:moveTo>
                        <a:cubicBezTo>
                          <a:pt x="41" y="0"/>
                          <a:pt x="29" y="20"/>
                          <a:pt x="28" y="57"/>
                        </a:cubicBezTo>
                        <a:cubicBezTo>
                          <a:pt x="0" y="217"/>
                          <a:pt x="0" y="217"/>
                          <a:pt x="0" y="217"/>
                        </a:cubicBezTo>
                        <a:cubicBezTo>
                          <a:pt x="10" y="257"/>
                          <a:pt x="10" y="257"/>
                          <a:pt x="10" y="257"/>
                        </a:cubicBezTo>
                        <a:cubicBezTo>
                          <a:pt x="73" y="252"/>
                          <a:pt x="73" y="252"/>
                          <a:pt x="73" y="252"/>
                        </a:cubicBezTo>
                        <a:cubicBezTo>
                          <a:pt x="57" y="192"/>
                          <a:pt x="57" y="192"/>
                          <a:pt x="57" y="192"/>
                        </a:cubicBezTo>
                        <a:cubicBezTo>
                          <a:pt x="50" y="19"/>
                          <a:pt x="50" y="19"/>
                          <a:pt x="50" y="19"/>
                        </a:cubicBezTo>
                        <a:lnTo>
                          <a:pt x="4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5" name="Freeform 184"/>
                  <p:cNvSpPr>
                    <a:spLocks/>
                  </p:cNvSpPr>
                  <p:nvPr/>
                </p:nvSpPr>
                <p:spPr bwMode="gray">
                  <a:xfrm>
                    <a:off x="4821" y="2870"/>
                    <a:ext cx="85" cy="188"/>
                  </a:xfrm>
                  <a:custGeom>
                    <a:avLst/>
                    <a:gdLst/>
                    <a:ahLst/>
                    <a:cxnLst>
                      <a:cxn ang="0">
                        <a:pos x="98" y="352"/>
                      </a:cxn>
                      <a:cxn ang="0">
                        <a:pos x="141" y="457"/>
                      </a:cxn>
                      <a:cxn ang="0">
                        <a:pos x="198" y="448"/>
                      </a:cxn>
                      <a:cxn ang="0">
                        <a:pos x="194" y="259"/>
                      </a:cxn>
                      <a:cxn ang="0">
                        <a:pos x="106" y="13"/>
                      </a:cxn>
                      <a:cxn ang="0">
                        <a:pos x="37" y="8"/>
                      </a:cxn>
                      <a:cxn ang="0">
                        <a:pos x="26" y="9"/>
                      </a:cxn>
                      <a:cxn ang="0">
                        <a:pos x="4" y="62"/>
                      </a:cxn>
                      <a:cxn ang="0">
                        <a:pos x="98" y="352"/>
                      </a:cxn>
                    </a:cxnLst>
                    <a:rect l="0" t="0" r="r" b="b"/>
                    <a:pathLst>
                      <a:path w="208" h="462">
                        <a:moveTo>
                          <a:pt x="98" y="352"/>
                        </a:moveTo>
                        <a:cubicBezTo>
                          <a:pt x="141" y="457"/>
                          <a:pt x="141" y="457"/>
                          <a:pt x="141" y="457"/>
                        </a:cubicBezTo>
                        <a:cubicBezTo>
                          <a:pt x="141" y="457"/>
                          <a:pt x="200" y="462"/>
                          <a:pt x="198" y="448"/>
                        </a:cubicBezTo>
                        <a:cubicBezTo>
                          <a:pt x="198" y="448"/>
                          <a:pt x="208" y="296"/>
                          <a:pt x="194" y="259"/>
                        </a:cubicBezTo>
                        <a:cubicBezTo>
                          <a:pt x="194" y="259"/>
                          <a:pt x="128" y="44"/>
                          <a:pt x="106" y="13"/>
                        </a:cubicBezTo>
                        <a:cubicBezTo>
                          <a:pt x="106" y="13"/>
                          <a:pt x="56" y="0"/>
                          <a:pt x="37" y="8"/>
                        </a:cubicBezTo>
                        <a:cubicBezTo>
                          <a:pt x="18" y="17"/>
                          <a:pt x="26" y="9"/>
                          <a:pt x="26" y="9"/>
                        </a:cubicBezTo>
                        <a:cubicBezTo>
                          <a:pt x="26" y="9"/>
                          <a:pt x="0" y="44"/>
                          <a:pt x="4" y="62"/>
                        </a:cubicBezTo>
                        <a:cubicBezTo>
                          <a:pt x="7" y="80"/>
                          <a:pt x="98" y="352"/>
                          <a:pt x="98" y="352"/>
                        </a:cubicBezTo>
                        <a:close/>
                      </a:path>
                    </a:pathLst>
                  </a:custGeom>
                  <a:solidFill>
                    <a:srgbClr val="99999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6" name="Freeform 185"/>
                  <p:cNvSpPr>
                    <a:spLocks/>
                  </p:cNvSpPr>
                  <p:nvPr/>
                </p:nvSpPr>
                <p:spPr bwMode="gray">
                  <a:xfrm>
                    <a:off x="4823" y="2878"/>
                    <a:ext cx="63" cy="170"/>
                  </a:xfrm>
                  <a:custGeom>
                    <a:avLst/>
                    <a:gdLst/>
                    <a:ahLst/>
                    <a:cxnLst>
                      <a:cxn ang="0">
                        <a:pos x="42" y="3"/>
                      </a:cxn>
                      <a:cxn ang="0">
                        <a:pos x="148" y="306"/>
                      </a:cxn>
                      <a:cxn ang="0">
                        <a:pos x="138" y="418"/>
                      </a:cxn>
                      <a:cxn ang="0">
                        <a:pos x="0" y="43"/>
                      </a:cxn>
                      <a:cxn ang="0">
                        <a:pos x="22" y="0"/>
                      </a:cxn>
                      <a:cxn ang="0">
                        <a:pos x="42" y="3"/>
                      </a:cxn>
                    </a:cxnLst>
                    <a:rect l="0" t="0" r="r" b="b"/>
                    <a:pathLst>
                      <a:path w="155" h="418">
                        <a:moveTo>
                          <a:pt x="42" y="3"/>
                        </a:moveTo>
                        <a:cubicBezTo>
                          <a:pt x="148" y="306"/>
                          <a:pt x="148" y="306"/>
                          <a:pt x="148" y="306"/>
                        </a:cubicBezTo>
                        <a:cubicBezTo>
                          <a:pt x="148" y="306"/>
                          <a:pt x="155" y="352"/>
                          <a:pt x="138" y="418"/>
                        </a:cubicBezTo>
                        <a:cubicBezTo>
                          <a:pt x="138" y="418"/>
                          <a:pt x="109" y="328"/>
                          <a:pt x="0" y="43"/>
                        </a:cubicBezTo>
                        <a:cubicBezTo>
                          <a:pt x="22" y="0"/>
                          <a:pt x="22" y="0"/>
                          <a:pt x="22" y="0"/>
                        </a:cubicBezTo>
                        <a:lnTo>
                          <a:pt x="42" y="3"/>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7" name="Freeform 186"/>
                  <p:cNvSpPr>
                    <a:spLocks/>
                  </p:cNvSpPr>
                  <p:nvPr/>
                </p:nvSpPr>
                <p:spPr bwMode="gray">
                  <a:xfrm>
                    <a:off x="4841" y="2820"/>
                    <a:ext cx="9" cy="48"/>
                  </a:xfrm>
                  <a:custGeom>
                    <a:avLst/>
                    <a:gdLst/>
                    <a:ahLst/>
                    <a:cxnLst>
                      <a:cxn ang="0">
                        <a:pos x="21" y="0"/>
                      </a:cxn>
                      <a:cxn ang="0">
                        <a:pos x="14" y="108"/>
                      </a:cxn>
                      <a:cxn ang="0">
                        <a:pos x="0" y="114"/>
                      </a:cxn>
                      <a:cxn ang="0">
                        <a:pos x="21" y="0"/>
                      </a:cxn>
                    </a:cxnLst>
                    <a:rect l="0" t="0" r="r" b="b"/>
                    <a:pathLst>
                      <a:path w="21" h="117">
                        <a:moveTo>
                          <a:pt x="21" y="0"/>
                        </a:moveTo>
                        <a:cubicBezTo>
                          <a:pt x="21" y="0"/>
                          <a:pt x="15" y="99"/>
                          <a:pt x="14" y="108"/>
                        </a:cubicBezTo>
                        <a:cubicBezTo>
                          <a:pt x="13" y="117"/>
                          <a:pt x="0" y="114"/>
                          <a:pt x="0" y="114"/>
                        </a:cubicBezTo>
                        <a:lnTo>
                          <a:pt x="21"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8" name="Freeform 187"/>
                  <p:cNvSpPr>
                    <a:spLocks/>
                  </p:cNvSpPr>
                  <p:nvPr/>
                </p:nvSpPr>
                <p:spPr bwMode="gray">
                  <a:xfrm>
                    <a:off x="4547" y="3105"/>
                    <a:ext cx="207" cy="320"/>
                  </a:xfrm>
                  <a:custGeom>
                    <a:avLst/>
                    <a:gdLst/>
                    <a:ahLst/>
                    <a:cxnLst>
                      <a:cxn ang="0">
                        <a:pos x="507" y="304"/>
                      </a:cxn>
                      <a:cxn ang="0">
                        <a:pos x="467" y="510"/>
                      </a:cxn>
                      <a:cxn ang="0">
                        <a:pos x="220" y="715"/>
                      </a:cxn>
                      <a:cxn ang="0">
                        <a:pos x="22" y="541"/>
                      </a:cxn>
                      <a:cxn ang="0">
                        <a:pos x="189" y="207"/>
                      </a:cxn>
                      <a:cxn ang="0">
                        <a:pos x="270" y="122"/>
                      </a:cxn>
                      <a:cxn ang="0">
                        <a:pos x="373" y="0"/>
                      </a:cxn>
                      <a:cxn ang="0">
                        <a:pos x="507" y="304"/>
                      </a:cxn>
                    </a:cxnLst>
                    <a:rect l="0" t="0" r="r" b="b"/>
                    <a:pathLst>
                      <a:path w="511" h="787">
                        <a:moveTo>
                          <a:pt x="507" y="304"/>
                        </a:moveTo>
                        <a:cubicBezTo>
                          <a:pt x="467" y="510"/>
                          <a:pt x="467" y="510"/>
                          <a:pt x="467" y="510"/>
                        </a:cubicBezTo>
                        <a:cubicBezTo>
                          <a:pt x="467" y="510"/>
                          <a:pt x="442" y="787"/>
                          <a:pt x="220" y="715"/>
                        </a:cubicBezTo>
                        <a:cubicBezTo>
                          <a:pt x="98" y="675"/>
                          <a:pt x="0" y="548"/>
                          <a:pt x="22" y="541"/>
                        </a:cubicBezTo>
                        <a:cubicBezTo>
                          <a:pt x="22" y="541"/>
                          <a:pt x="76" y="331"/>
                          <a:pt x="189" y="207"/>
                        </a:cubicBezTo>
                        <a:cubicBezTo>
                          <a:pt x="189" y="207"/>
                          <a:pt x="200" y="200"/>
                          <a:pt x="270" y="122"/>
                        </a:cubicBezTo>
                        <a:cubicBezTo>
                          <a:pt x="373" y="0"/>
                          <a:pt x="373" y="0"/>
                          <a:pt x="373" y="0"/>
                        </a:cubicBezTo>
                        <a:cubicBezTo>
                          <a:pt x="373" y="0"/>
                          <a:pt x="511" y="245"/>
                          <a:pt x="507" y="304"/>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89" name="Freeform 188"/>
                  <p:cNvSpPr>
                    <a:spLocks/>
                  </p:cNvSpPr>
                  <p:nvPr/>
                </p:nvSpPr>
                <p:spPr bwMode="gray">
                  <a:xfrm>
                    <a:off x="4800" y="2836"/>
                    <a:ext cx="42" cy="85"/>
                  </a:xfrm>
                  <a:custGeom>
                    <a:avLst/>
                    <a:gdLst/>
                    <a:ahLst/>
                    <a:cxnLst>
                      <a:cxn ang="0">
                        <a:pos x="0" y="138"/>
                      </a:cxn>
                      <a:cxn ang="0">
                        <a:pos x="73" y="11"/>
                      </a:cxn>
                      <a:cxn ang="0">
                        <a:pos x="100" y="58"/>
                      </a:cxn>
                      <a:cxn ang="0">
                        <a:pos x="74" y="143"/>
                      </a:cxn>
                      <a:cxn ang="0">
                        <a:pos x="0" y="138"/>
                      </a:cxn>
                    </a:cxnLst>
                    <a:rect l="0" t="0" r="r" b="b"/>
                    <a:pathLst>
                      <a:path w="104" h="210">
                        <a:moveTo>
                          <a:pt x="0" y="138"/>
                        </a:moveTo>
                        <a:cubicBezTo>
                          <a:pt x="0" y="138"/>
                          <a:pt x="48" y="0"/>
                          <a:pt x="73" y="11"/>
                        </a:cubicBezTo>
                        <a:cubicBezTo>
                          <a:pt x="73" y="11"/>
                          <a:pt x="104" y="4"/>
                          <a:pt x="100" y="58"/>
                        </a:cubicBezTo>
                        <a:cubicBezTo>
                          <a:pt x="74" y="143"/>
                          <a:pt x="74" y="143"/>
                          <a:pt x="74" y="143"/>
                        </a:cubicBezTo>
                        <a:cubicBezTo>
                          <a:pt x="74" y="143"/>
                          <a:pt x="54" y="210"/>
                          <a:pt x="0" y="138"/>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0" name="Freeform 189"/>
                  <p:cNvSpPr>
                    <a:spLocks/>
                  </p:cNvSpPr>
                  <p:nvPr/>
                </p:nvSpPr>
                <p:spPr bwMode="gray">
                  <a:xfrm>
                    <a:off x="4799" y="2840"/>
                    <a:ext cx="42" cy="66"/>
                  </a:xfrm>
                  <a:custGeom>
                    <a:avLst/>
                    <a:gdLst/>
                    <a:ahLst/>
                    <a:cxnLst>
                      <a:cxn ang="0">
                        <a:pos x="2" y="129"/>
                      </a:cxn>
                      <a:cxn ang="0">
                        <a:pos x="4" y="130"/>
                      </a:cxn>
                      <a:cxn ang="0">
                        <a:pos x="6" y="124"/>
                      </a:cxn>
                      <a:cxn ang="0">
                        <a:pos x="34" y="54"/>
                      </a:cxn>
                      <a:cxn ang="0">
                        <a:pos x="54" y="18"/>
                      </a:cxn>
                      <a:cxn ang="0">
                        <a:pos x="64" y="7"/>
                      </a:cxn>
                      <a:cxn ang="0">
                        <a:pos x="72" y="4"/>
                      </a:cxn>
                      <a:cxn ang="0">
                        <a:pos x="74" y="4"/>
                      </a:cxn>
                      <a:cxn ang="0">
                        <a:pos x="75" y="4"/>
                      </a:cxn>
                      <a:cxn ang="0">
                        <a:pos x="75" y="4"/>
                      </a:cxn>
                      <a:cxn ang="0">
                        <a:pos x="75" y="4"/>
                      </a:cxn>
                      <a:cxn ang="0">
                        <a:pos x="79" y="4"/>
                      </a:cxn>
                      <a:cxn ang="0">
                        <a:pos x="92" y="9"/>
                      </a:cxn>
                      <a:cxn ang="0">
                        <a:pos x="100" y="39"/>
                      </a:cxn>
                      <a:cxn ang="0">
                        <a:pos x="100" y="49"/>
                      </a:cxn>
                      <a:cxn ang="0">
                        <a:pos x="102" y="49"/>
                      </a:cxn>
                      <a:cxn ang="0">
                        <a:pos x="100" y="49"/>
                      </a:cxn>
                      <a:cxn ang="0">
                        <a:pos x="74" y="134"/>
                      </a:cxn>
                      <a:cxn ang="0">
                        <a:pos x="74" y="134"/>
                      </a:cxn>
                      <a:cxn ang="0">
                        <a:pos x="66" y="149"/>
                      </a:cxn>
                      <a:cxn ang="0">
                        <a:pos x="58" y="157"/>
                      </a:cxn>
                      <a:cxn ang="0">
                        <a:pos x="47" y="160"/>
                      </a:cxn>
                      <a:cxn ang="0">
                        <a:pos x="28" y="153"/>
                      </a:cxn>
                      <a:cxn ang="0">
                        <a:pos x="3" y="128"/>
                      </a:cxn>
                      <a:cxn ang="0">
                        <a:pos x="2" y="129"/>
                      </a:cxn>
                      <a:cxn ang="0">
                        <a:pos x="4" y="130"/>
                      </a:cxn>
                      <a:cxn ang="0">
                        <a:pos x="2" y="129"/>
                      </a:cxn>
                      <a:cxn ang="0">
                        <a:pos x="0" y="130"/>
                      </a:cxn>
                      <a:cxn ang="0">
                        <a:pos x="26" y="157"/>
                      </a:cxn>
                      <a:cxn ang="0">
                        <a:pos x="47" y="164"/>
                      </a:cxn>
                      <a:cxn ang="0">
                        <a:pos x="61" y="160"/>
                      </a:cxn>
                      <a:cxn ang="0">
                        <a:pos x="74" y="144"/>
                      </a:cxn>
                      <a:cxn ang="0">
                        <a:pos x="78" y="135"/>
                      </a:cxn>
                      <a:cxn ang="0">
                        <a:pos x="104" y="50"/>
                      </a:cxn>
                      <a:cxn ang="0">
                        <a:pos x="104" y="49"/>
                      </a:cxn>
                      <a:cxn ang="0">
                        <a:pos x="104" y="39"/>
                      </a:cxn>
                      <a:cxn ang="0">
                        <a:pos x="95" y="7"/>
                      </a:cxn>
                      <a:cxn ang="0">
                        <a:pos x="79" y="0"/>
                      </a:cxn>
                      <a:cxn ang="0">
                        <a:pos x="74" y="0"/>
                      </a:cxn>
                      <a:cxn ang="0">
                        <a:pos x="75" y="2"/>
                      </a:cxn>
                      <a:cxn ang="0">
                        <a:pos x="76" y="0"/>
                      </a:cxn>
                      <a:cxn ang="0">
                        <a:pos x="72" y="0"/>
                      </a:cxn>
                      <a:cxn ang="0">
                        <a:pos x="60" y="6"/>
                      </a:cxn>
                      <a:cxn ang="0">
                        <a:pos x="39" y="35"/>
                      </a:cxn>
                      <a:cxn ang="0">
                        <a:pos x="0" y="128"/>
                      </a:cxn>
                      <a:cxn ang="0">
                        <a:pos x="0" y="129"/>
                      </a:cxn>
                      <a:cxn ang="0">
                        <a:pos x="0" y="130"/>
                      </a:cxn>
                      <a:cxn ang="0">
                        <a:pos x="2" y="129"/>
                      </a:cxn>
                    </a:cxnLst>
                    <a:rect l="0" t="0" r="r" b="b"/>
                    <a:pathLst>
                      <a:path w="104" h="164">
                        <a:moveTo>
                          <a:pt x="2" y="129"/>
                        </a:moveTo>
                        <a:cubicBezTo>
                          <a:pt x="4" y="130"/>
                          <a:pt x="4" y="130"/>
                          <a:pt x="4" y="130"/>
                        </a:cubicBezTo>
                        <a:cubicBezTo>
                          <a:pt x="4" y="130"/>
                          <a:pt x="4" y="128"/>
                          <a:pt x="6" y="124"/>
                        </a:cubicBezTo>
                        <a:cubicBezTo>
                          <a:pt x="10" y="112"/>
                          <a:pt x="21" y="82"/>
                          <a:pt x="34" y="54"/>
                        </a:cubicBezTo>
                        <a:cubicBezTo>
                          <a:pt x="41" y="41"/>
                          <a:pt x="48" y="28"/>
                          <a:pt x="54" y="18"/>
                        </a:cubicBezTo>
                        <a:cubicBezTo>
                          <a:pt x="58" y="14"/>
                          <a:pt x="61" y="10"/>
                          <a:pt x="64" y="7"/>
                        </a:cubicBezTo>
                        <a:cubicBezTo>
                          <a:pt x="67" y="5"/>
                          <a:pt x="70" y="4"/>
                          <a:pt x="72" y="4"/>
                        </a:cubicBezTo>
                        <a:cubicBezTo>
                          <a:pt x="73" y="4"/>
                          <a:pt x="73" y="4"/>
                          <a:pt x="74" y="4"/>
                        </a:cubicBezTo>
                        <a:cubicBezTo>
                          <a:pt x="75" y="4"/>
                          <a:pt x="75" y="4"/>
                          <a:pt x="75" y="4"/>
                        </a:cubicBezTo>
                        <a:cubicBezTo>
                          <a:pt x="75" y="4"/>
                          <a:pt x="75" y="4"/>
                          <a:pt x="75" y="4"/>
                        </a:cubicBezTo>
                        <a:cubicBezTo>
                          <a:pt x="75" y="4"/>
                          <a:pt x="75" y="4"/>
                          <a:pt x="75" y="4"/>
                        </a:cubicBezTo>
                        <a:cubicBezTo>
                          <a:pt x="76" y="4"/>
                          <a:pt x="77" y="4"/>
                          <a:pt x="79" y="4"/>
                        </a:cubicBezTo>
                        <a:cubicBezTo>
                          <a:pt x="82" y="4"/>
                          <a:pt x="87" y="5"/>
                          <a:pt x="92" y="9"/>
                        </a:cubicBezTo>
                        <a:cubicBezTo>
                          <a:pt x="96" y="14"/>
                          <a:pt x="100" y="23"/>
                          <a:pt x="100" y="39"/>
                        </a:cubicBezTo>
                        <a:cubicBezTo>
                          <a:pt x="100" y="42"/>
                          <a:pt x="100" y="45"/>
                          <a:pt x="100" y="49"/>
                        </a:cubicBezTo>
                        <a:cubicBezTo>
                          <a:pt x="102" y="49"/>
                          <a:pt x="102" y="49"/>
                          <a:pt x="102" y="49"/>
                        </a:cubicBezTo>
                        <a:cubicBezTo>
                          <a:pt x="100" y="49"/>
                          <a:pt x="100" y="49"/>
                          <a:pt x="100" y="49"/>
                        </a:cubicBezTo>
                        <a:cubicBezTo>
                          <a:pt x="74" y="134"/>
                          <a:pt x="74" y="134"/>
                          <a:pt x="74" y="134"/>
                        </a:cubicBezTo>
                        <a:cubicBezTo>
                          <a:pt x="74" y="134"/>
                          <a:pt x="74" y="134"/>
                          <a:pt x="74" y="134"/>
                        </a:cubicBezTo>
                        <a:cubicBezTo>
                          <a:pt x="73" y="135"/>
                          <a:pt x="71" y="142"/>
                          <a:pt x="66" y="149"/>
                        </a:cubicBezTo>
                        <a:cubicBezTo>
                          <a:pt x="64" y="152"/>
                          <a:pt x="61" y="155"/>
                          <a:pt x="58" y="157"/>
                        </a:cubicBezTo>
                        <a:cubicBezTo>
                          <a:pt x="55" y="159"/>
                          <a:pt x="51" y="160"/>
                          <a:pt x="47" y="160"/>
                        </a:cubicBezTo>
                        <a:cubicBezTo>
                          <a:pt x="42" y="160"/>
                          <a:pt x="36" y="158"/>
                          <a:pt x="28" y="153"/>
                        </a:cubicBezTo>
                        <a:cubicBezTo>
                          <a:pt x="21" y="148"/>
                          <a:pt x="13" y="140"/>
                          <a:pt x="3" y="128"/>
                        </a:cubicBezTo>
                        <a:cubicBezTo>
                          <a:pt x="2" y="129"/>
                          <a:pt x="2" y="129"/>
                          <a:pt x="2" y="129"/>
                        </a:cubicBezTo>
                        <a:cubicBezTo>
                          <a:pt x="4" y="130"/>
                          <a:pt x="4" y="130"/>
                          <a:pt x="4" y="130"/>
                        </a:cubicBezTo>
                        <a:cubicBezTo>
                          <a:pt x="2" y="129"/>
                          <a:pt x="2" y="129"/>
                          <a:pt x="2" y="129"/>
                        </a:cubicBezTo>
                        <a:cubicBezTo>
                          <a:pt x="0" y="130"/>
                          <a:pt x="0" y="130"/>
                          <a:pt x="0" y="130"/>
                        </a:cubicBezTo>
                        <a:cubicBezTo>
                          <a:pt x="10" y="143"/>
                          <a:pt x="18" y="151"/>
                          <a:pt x="26" y="157"/>
                        </a:cubicBezTo>
                        <a:cubicBezTo>
                          <a:pt x="34" y="162"/>
                          <a:pt x="41" y="164"/>
                          <a:pt x="47" y="164"/>
                        </a:cubicBezTo>
                        <a:cubicBezTo>
                          <a:pt x="52" y="164"/>
                          <a:pt x="57" y="162"/>
                          <a:pt x="61" y="160"/>
                        </a:cubicBezTo>
                        <a:cubicBezTo>
                          <a:pt x="67" y="155"/>
                          <a:pt x="71" y="149"/>
                          <a:pt x="74" y="144"/>
                        </a:cubicBezTo>
                        <a:cubicBezTo>
                          <a:pt x="76" y="139"/>
                          <a:pt x="78" y="135"/>
                          <a:pt x="78" y="135"/>
                        </a:cubicBezTo>
                        <a:cubicBezTo>
                          <a:pt x="104" y="50"/>
                          <a:pt x="104" y="50"/>
                          <a:pt x="104" y="50"/>
                        </a:cubicBezTo>
                        <a:cubicBezTo>
                          <a:pt x="104" y="49"/>
                          <a:pt x="104" y="49"/>
                          <a:pt x="104" y="49"/>
                        </a:cubicBezTo>
                        <a:cubicBezTo>
                          <a:pt x="104" y="46"/>
                          <a:pt x="104" y="42"/>
                          <a:pt x="104" y="39"/>
                        </a:cubicBezTo>
                        <a:cubicBezTo>
                          <a:pt x="104" y="22"/>
                          <a:pt x="100" y="12"/>
                          <a:pt x="95" y="7"/>
                        </a:cubicBezTo>
                        <a:cubicBezTo>
                          <a:pt x="89" y="1"/>
                          <a:pt x="83" y="0"/>
                          <a:pt x="79" y="0"/>
                        </a:cubicBezTo>
                        <a:cubicBezTo>
                          <a:pt x="76" y="0"/>
                          <a:pt x="74" y="0"/>
                          <a:pt x="74" y="0"/>
                        </a:cubicBezTo>
                        <a:cubicBezTo>
                          <a:pt x="75" y="2"/>
                          <a:pt x="75" y="2"/>
                          <a:pt x="75" y="2"/>
                        </a:cubicBezTo>
                        <a:cubicBezTo>
                          <a:pt x="76" y="0"/>
                          <a:pt x="76" y="0"/>
                          <a:pt x="76" y="0"/>
                        </a:cubicBezTo>
                        <a:cubicBezTo>
                          <a:pt x="74" y="0"/>
                          <a:pt x="73" y="0"/>
                          <a:pt x="72" y="0"/>
                        </a:cubicBezTo>
                        <a:cubicBezTo>
                          <a:pt x="68" y="0"/>
                          <a:pt x="64" y="2"/>
                          <a:pt x="60" y="6"/>
                        </a:cubicBezTo>
                        <a:cubicBezTo>
                          <a:pt x="53" y="12"/>
                          <a:pt x="46" y="23"/>
                          <a:pt x="39" y="35"/>
                        </a:cubicBezTo>
                        <a:cubicBezTo>
                          <a:pt x="19" y="73"/>
                          <a:pt x="0" y="128"/>
                          <a:pt x="0" y="128"/>
                        </a:cubicBezTo>
                        <a:cubicBezTo>
                          <a:pt x="0" y="129"/>
                          <a:pt x="0" y="129"/>
                          <a:pt x="0" y="129"/>
                        </a:cubicBezTo>
                        <a:cubicBezTo>
                          <a:pt x="0" y="130"/>
                          <a:pt x="0" y="130"/>
                          <a:pt x="0" y="130"/>
                        </a:cubicBezTo>
                        <a:lnTo>
                          <a:pt x="2" y="129"/>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1" name="Freeform 190"/>
                  <p:cNvSpPr>
                    <a:spLocks/>
                  </p:cNvSpPr>
                  <p:nvPr/>
                </p:nvSpPr>
                <p:spPr bwMode="gray">
                  <a:xfrm>
                    <a:off x="4810" y="2900"/>
                    <a:ext cx="105" cy="95"/>
                  </a:xfrm>
                  <a:custGeom>
                    <a:avLst/>
                    <a:gdLst/>
                    <a:ahLst/>
                    <a:cxnLst>
                      <a:cxn ang="0">
                        <a:pos x="200" y="112"/>
                      </a:cxn>
                      <a:cxn ang="0">
                        <a:pos x="237" y="161"/>
                      </a:cxn>
                      <a:cxn ang="0">
                        <a:pos x="130" y="120"/>
                      </a:cxn>
                      <a:cxn ang="0">
                        <a:pos x="47" y="55"/>
                      </a:cxn>
                      <a:cxn ang="0">
                        <a:pos x="0" y="19"/>
                      </a:cxn>
                      <a:cxn ang="0">
                        <a:pos x="18" y="2"/>
                      </a:cxn>
                      <a:cxn ang="0">
                        <a:pos x="47" y="0"/>
                      </a:cxn>
                      <a:cxn ang="0">
                        <a:pos x="200" y="112"/>
                      </a:cxn>
                    </a:cxnLst>
                    <a:rect l="0" t="0" r="r" b="b"/>
                    <a:pathLst>
                      <a:path w="257" h="233">
                        <a:moveTo>
                          <a:pt x="200" y="112"/>
                        </a:moveTo>
                        <a:cubicBezTo>
                          <a:pt x="200" y="112"/>
                          <a:pt x="257" y="147"/>
                          <a:pt x="237" y="161"/>
                        </a:cubicBezTo>
                        <a:cubicBezTo>
                          <a:pt x="237" y="161"/>
                          <a:pt x="190" y="233"/>
                          <a:pt x="130" y="120"/>
                        </a:cubicBezTo>
                        <a:cubicBezTo>
                          <a:pt x="130" y="120"/>
                          <a:pt x="85" y="115"/>
                          <a:pt x="47" y="55"/>
                        </a:cubicBezTo>
                        <a:cubicBezTo>
                          <a:pt x="0" y="19"/>
                          <a:pt x="0" y="19"/>
                          <a:pt x="0" y="19"/>
                        </a:cubicBezTo>
                        <a:cubicBezTo>
                          <a:pt x="18" y="2"/>
                          <a:pt x="18" y="2"/>
                          <a:pt x="18" y="2"/>
                        </a:cubicBezTo>
                        <a:cubicBezTo>
                          <a:pt x="47" y="0"/>
                          <a:pt x="47" y="0"/>
                          <a:pt x="47" y="0"/>
                        </a:cubicBezTo>
                        <a:cubicBezTo>
                          <a:pt x="47" y="0"/>
                          <a:pt x="99" y="12"/>
                          <a:pt x="200" y="11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2" name="Freeform 191"/>
                  <p:cNvSpPr>
                    <a:spLocks/>
                  </p:cNvSpPr>
                  <p:nvPr/>
                </p:nvSpPr>
                <p:spPr bwMode="gray">
                  <a:xfrm>
                    <a:off x="4809" y="2899"/>
                    <a:ext cx="100" cy="77"/>
                  </a:xfrm>
                  <a:custGeom>
                    <a:avLst/>
                    <a:gdLst/>
                    <a:ahLst/>
                    <a:cxnLst>
                      <a:cxn ang="0">
                        <a:pos x="203" y="114"/>
                      </a:cxn>
                      <a:cxn ang="0">
                        <a:pos x="202" y="116"/>
                      </a:cxn>
                      <a:cxn ang="0">
                        <a:pos x="204" y="117"/>
                      </a:cxn>
                      <a:cxn ang="0">
                        <a:pos x="226" y="134"/>
                      </a:cxn>
                      <a:cxn ang="0">
                        <a:pos x="238" y="145"/>
                      </a:cxn>
                      <a:cxn ang="0">
                        <a:pos x="242" y="156"/>
                      </a:cxn>
                      <a:cxn ang="0">
                        <a:pos x="239" y="161"/>
                      </a:cxn>
                      <a:cxn ang="0">
                        <a:pos x="239" y="161"/>
                      </a:cxn>
                      <a:cxn ang="0">
                        <a:pos x="238" y="162"/>
                      </a:cxn>
                      <a:cxn ang="0">
                        <a:pos x="238" y="162"/>
                      </a:cxn>
                      <a:cxn ang="0">
                        <a:pos x="227" y="174"/>
                      </a:cxn>
                      <a:cxn ang="0">
                        <a:pos x="202" y="184"/>
                      </a:cxn>
                      <a:cxn ang="0">
                        <a:pos x="172" y="171"/>
                      </a:cxn>
                      <a:cxn ang="0">
                        <a:pos x="135" y="121"/>
                      </a:cxn>
                      <a:cxn ang="0">
                        <a:pos x="135" y="120"/>
                      </a:cxn>
                      <a:cxn ang="0">
                        <a:pos x="134" y="120"/>
                      </a:cxn>
                      <a:cxn ang="0">
                        <a:pos x="133" y="120"/>
                      </a:cxn>
                      <a:cxn ang="0">
                        <a:pos x="52" y="56"/>
                      </a:cxn>
                      <a:cxn ang="0">
                        <a:pos x="52" y="56"/>
                      </a:cxn>
                      <a:cxn ang="0">
                        <a:pos x="6" y="21"/>
                      </a:cxn>
                      <a:cxn ang="0">
                        <a:pos x="22" y="6"/>
                      </a:cxn>
                      <a:cxn ang="0">
                        <a:pos x="50" y="4"/>
                      </a:cxn>
                      <a:cxn ang="0">
                        <a:pos x="50" y="2"/>
                      </a:cxn>
                      <a:cxn ang="0">
                        <a:pos x="49" y="4"/>
                      </a:cxn>
                      <a:cxn ang="0">
                        <a:pos x="49" y="4"/>
                      </a:cxn>
                      <a:cxn ang="0">
                        <a:pos x="202" y="116"/>
                      </a:cxn>
                      <a:cxn ang="0">
                        <a:pos x="202" y="116"/>
                      </a:cxn>
                      <a:cxn ang="0">
                        <a:pos x="202" y="116"/>
                      </a:cxn>
                      <a:cxn ang="0">
                        <a:pos x="203" y="114"/>
                      </a:cxn>
                      <a:cxn ang="0">
                        <a:pos x="204" y="113"/>
                      </a:cxn>
                      <a:cxn ang="0">
                        <a:pos x="50" y="0"/>
                      </a:cxn>
                      <a:cxn ang="0">
                        <a:pos x="50" y="0"/>
                      </a:cxn>
                      <a:cxn ang="0">
                        <a:pos x="20" y="2"/>
                      </a:cxn>
                      <a:cxn ang="0">
                        <a:pos x="0" y="22"/>
                      </a:cxn>
                      <a:cxn ang="0">
                        <a:pos x="49" y="59"/>
                      </a:cxn>
                      <a:cxn ang="0">
                        <a:pos x="50" y="57"/>
                      </a:cxn>
                      <a:cxn ang="0">
                        <a:pos x="48" y="58"/>
                      </a:cxn>
                      <a:cxn ang="0">
                        <a:pos x="133" y="124"/>
                      </a:cxn>
                      <a:cxn ang="0">
                        <a:pos x="133" y="122"/>
                      </a:cxn>
                      <a:cxn ang="0">
                        <a:pos x="132" y="123"/>
                      </a:cxn>
                      <a:cxn ang="0">
                        <a:pos x="169" y="174"/>
                      </a:cxn>
                      <a:cxn ang="0">
                        <a:pos x="202" y="188"/>
                      </a:cxn>
                      <a:cxn ang="0">
                        <a:pos x="231" y="176"/>
                      </a:cxn>
                      <a:cxn ang="0">
                        <a:pos x="242" y="164"/>
                      </a:cxn>
                      <a:cxn ang="0">
                        <a:pos x="240" y="163"/>
                      </a:cxn>
                      <a:cxn ang="0">
                        <a:pos x="241" y="165"/>
                      </a:cxn>
                      <a:cxn ang="0">
                        <a:pos x="246" y="156"/>
                      </a:cxn>
                      <a:cxn ang="0">
                        <a:pos x="239" y="141"/>
                      </a:cxn>
                      <a:cxn ang="0">
                        <a:pos x="217" y="122"/>
                      </a:cxn>
                      <a:cxn ang="0">
                        <a:pos x="204" y="113"/>
                      </a:cxn>
                      <a:cxn ang="0">
                        <a:pos x="203" y="114"/>
                      </a:cxn>
                      <a:cxn ang="0">
                        <a:pos x="204" y="113"/>
                      </a:cxn>
                      <a:cxn ang="0">
                        <a:pos x="203" y="114"/>
                      </a:cxn>
                    </a:cxnLst>
                    <a:rect l="0" t="0" r="r" b="b"/>
                    <a:pathLst>
                      <a:path w="246" h="188">
                        <a:moveTo>
                          <a:pt x="203" y="114"/>
                        </a:moveTo>
                        <a:cubicBezTo>
                          <a:pt x="202" y="116"/>
                          <a:pt x="202" y="116"/>
                          <a:pt x="202" y="116"/>
                        </a:cubicBezTo>
                        <a:cubicBezTo>
                          <a:pt x="202" y="116"/>
                          <a:pt x="203" y="117"/>
                          <a:pt x="204" y="117"/>
                        </a:cubicBezTo>
                        <a:cubicBezTo>
                          <a:pt x="208" y="120"/>
                          <a:pt x="217" y="126"/>
                          <a:pt x="226" y="134"/>
                        </a:cubicBezTo>
                        <a:cubicBezTo>
                          <a:pt x="231" y="138"/>
                          <a:pt x="235" y="142"/>
                          <a:pt x="238" y="145"/>
                        </a:cubicBezTo>
                        <a:cubicBezTo>
                          <a:pt x="241" y="149"/>
                          <a:pt x="242" y="153"/>
                          <a:pt x="242" y="156"/>
                        </a:cubicBezTo>
                        <a:cubicBezTo>
                          <a:pt x="242" y="158"/>
                          <a:pt x="241" y="159"/>
                          <a:pt x="239" y="161"/>
                        </a:cubicBezTo>
                        <a:cubicBezTo>
                          <a:pt x="239" y="161"/>
                          <a:pt x="239" y="161"/>
                          <a:pt x="239" y="161"/>
                        </a:cubicBezTo>
                        <a:cubicBezTo>
                          <a:pt x="238" y="162"/>
                          <a:pt x="238" y="162"/>
                          <a:pt x="238" y="162"/>
                        </a:cubicBezTo>
                        <a:cubicBezTo>
                          <a:pt x="238" y="162"/>
                          <a:pt x="238" y="162"/>
                          <a:pt x="238" y="162"/>
                        </a:cubicBezTo>
                        <a:cubicBezTo>
                          <a:pt x="237" y="163"/>
                          <a:pt x="234" y="169"/>
                          <a:pt x="227" y="174"/>
                        </a:cubicBezTo>
                        <a:cubicBezTo>
                          <a:pt x="221" y="179"/>
                          <a:pt x="212" y="184"/>
                          <a:pt x="202" y="184"/>
                        </a:cubicBezTo>
                        <a:cubicBezTo>
                          <a:pt x="193" y="184"/>
                          <a:pt x="183" y="181"/>
                          <a:pt x="172" y="171"/>
                        </a:cubicBezTo>
                        <a:cubicBezTo>
                          <a:pt x="161" y="162"/>
                          <a:pt x="148" y="146"/>
                          <a:pt x="135" y="121"/>
                        </a:cubicBezTo>
                        <a:cubicBezTo>
                          <a:pt x="135" y="120"/>
                          <a:pt x="135" y="120"/>
                          <a:pt x="135" y="120"/>
                        </a:cubicBezTo>
                        <a:cubicBezTo>
                          <a:pt x="134" y="120"/>
                          <a:pt x="134" y="120"/>
                          <a:pt x="134" y="120"/>
                        </a:cubicBezTo>
                        <a:cubicBezTo>
                          <a:pt x="133" y="120"/>
                          <a:pt x="133" y="120"/>
                          <a:pt x="133" y="120"/>
                        </a:cubicBezTo>
                        <a:cubicBezTo>
                          <a:pt x="131" y="120"/>
                          <a:pt x="89" y="114"/>
                          <a:pt x="52" y="56"/>
                        </a:cubicBezTo>
                        <a:cubicBezTo>
                          <a:pt x="52" y="56"/>
                          <a:pt x="52" y="56"/>
                          <a:pt x="52" y="56"/>
                        </a:cubicBezTo>
                        <a:cubicBezTo>
                          <a:pt x="6" y="21"/>
                          <a:pt x="6" y="21"/>
                          <a:pt x="6" y="21"/>
                        </a:cubicBezTo>
                        <a:cubicBezTo>
                          <a:pt x="22" y="6"/>
                          <a:pt x="22" y="6"/>
                          <a:pt x="22" y="6"/>
                        </a:cubicBezTo>
                        <a:cubicBezTo>
                          <a:pt x="50" y="4"/>
                          <a:pt x="50" y="4"/>
                          <a:pt x="50" y="4"/>
                        </a:cubicBezTo>
                        <a:cubicBezTo>
                          <a:pt x="50" y="2"/>
                          <a:pt x="50" y="2"/>
                          <a:pt x="50" y="2"/>
                        </a:cubicBezTo>
                        <a:cubicBezTo>
                          <a:pt x="49" y="4"/>
                          <a:pt x="49" y="4"/>
                          <a:pt x="49" y="4"/>
                        </a:cubicBezTo>
                        <a:cubicBezTo>
                          <a:pt x="49" y="4"/>
                          <a:pt x="49" y="4"/>
                          <a:pt x="49" y="4"/>
                        </a:cubicBezTo>
                        <a:cubicBezTo>
                          <a:pt x="52" y="5"/>
                          <a:pt x="104" y="19"/>
                          <a:pt x="202" y="116"/>
                        </a:cubicBezTo>
                        <a:cubicBezTo>
                          <a:pt x="202" y="116"/>
                          <a:pt x="202" y="116"/>
                          <a:pt x="202" y="116"/>
                        </a:cubicBezTo>
                        <a:cubicBezTo>
                          <a:pt x="202" y="116"/>
                          <a:pt x="202" y="116"/>
                          <a:pt x="202" y="116"/>
                        </a:cubicBezTo>
                        <a:cubicBezTo>
                          <a:pt x="203" y="114"/>
                          <a:pt x="203" y="114"/>
                          <a:pt x="203" y="114"/>
                        </a:cubicBezTo>
                        <a:cubicBezTo>
                          <a:pt x="204" y="113"/>
                          <a:pt x="204" y="113"/>
                          <a:pt x="204" y="113"/>
                        </a:cubicBezTo>
                        <a:cubicBezTo>
                          <a:pt x="103" y="13"/>
                          <a:pt x="50" y="0"/>
                          <a:pt x="50" y="0"/>
                        </a:cubicBezTo>
                        <a:cubicBezTo>
                          <a:pt x="50" y="0"/>
                          <a:pt x="50" y="0"/>
                          <a:pt x="50" y="0"/>
                        </a:cubicBezTo>
                        <a:cubicBezTo>
                          <a:pt x="20" y="2"/>
                          <a:pt x="20" y="2"/>
                          <a:pt x="20" y="2"/>
                        </a:cubicBezTo>
                        <a:cubicBezTo>
                          <a:pt x="0" y="22"/>
                          <a:pt x="0" y="22"/>
                          <a:pt x="0" y="22"/>
                        </a:cubicBezTo>
                        <a:cubicBezTo>
                          <a:pt x="49" y="59"/>
                          <a:pt x="49" y="59"/>
                          <a:pt x="49" y="59"/>
                        </a:cubicBezTo>
                        <a:cubicBezTo>
                          <a:pt x="50" y="57"/>
                          <a:pt x="50" y="57"/>
                          <a:pt x="50" y="57"/>
                        </a:cubicBezTo>
                        <a:cubicBezTo>
                          <a:pt x="48" y="58"/>
                          <a:pt x="48" y="58"/>
                          <a:pt x="48" y="58"/>
                        </a:cubicBezTo>
                        <a:cubicBezTo>
                          <a:pt x="87" y="119"/>
                          <a:pt x="133" y="124"/>
                          <a:pt x="133" y="124"/>
                        </a:cubicBezTo>
                        <a:cubicBezTo>
                          <a:pt x="133" y="122"/>
                          <a:pt x="133" y="122"/>
                          <a:pt x="133" y="122"/>
                        </a:cubicBezTo>
                        <a:cubicBezTo>
                          <a:pt x="132" y="123"/>
                          <a:pt x="132" y="123"/>
                          <a:pt x="132" y="123"/>
                        </a:cubicBezTo>
                        <a:cubicBezTo>
                          <a:pt x="145" y="148"/>
                          <a:pt x="157" y="164"/>
                          <a:pt x="169" y="174"/>
                        </a:cubicBezTo>
                        <a:cubicBezTo>
                          <a:pt x="181" y="184"/>
                          <a:pt x="192" y="188"/>
                          <a:pt x="202" y="188"/>
                        </a:cubicBezTo>
                        <a:cubicBezTo>
                          <a:pt x="214" y="188"/>
                          <a:pt x="224" y="182"/>
                          <a:pt x="231" y="176"/>
                        </a:cubicBezTo>
                        <a:cubicBezTo>
                          <a:pt x="238" y="170"/>
                          <a:pt x="242" y="164"/>
                          <a:pt x="242" y="164"/>
                        </a:cubicBezTo>
                        <a:cubicBezTo>
                          <a:pt x="240" y="163"/>
                          <a:pt x="240" y="163"/>
                          <a:pt x="240" y="163"/>
                        </a:cubicBezTo>
                        <a:cubicBezTo>
                          <a:pt x="241" y="165"/>
                          <a:pt x="241" y="165"/>
                          <a:pt x="241" y="165"/>
                        </a:cubicBezTo>
                        <a:cubicBezTo>
                          <a:pt x="245" y="162"/>
                          <a:pt x="246" y="159"/>
                          <a:pt x="246" y="156"/>
                        </a:cubicBezTo>
                        <a:cubicBezTo>
                          <a:pt x="246" y="151"/>
                          <a:pt x="243" y="146"/>
                          <a:pt x="239" y="141"/>
                        </a:cubicBezTo>
                        <a:cubicBezTo>
                          <a:pt x="233" y="134"/>
                          <a:pt x="225" y="127"/>
                          <a:pt x="217" y="122"/>
                        </a:cubicBezTo>
                        <a:cubicBezTo>
                          <a:pt x="210" y="116"/>
                          <a:pt x="204" y="113"/>
                          <a:pt x="204" y="113"/>
                        </a:cubicBezTo>
                        <a:cubicBezTo>
                          <a:pt x="203" y="114"/>
                          <a:pt x="203" y="114"/>
                          <a:pt x="203" y="114"/>
                        </a:cubicBezTo>
                        <a:cubicBezTo>
                          <a:pt x="204" y="113"/>
                          <a:pt x="204" y="113"/>
                          <a:pt x="204" y="113"/>
                        </a:cubicBezTo>
                        <a:lnTo>
                          <a:pt x="203" y="11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3" name="Freeform 192"/>
                  <p:cNvSpPr>
                    <a:spLocks/>
                  </p:cNvSpPr>
                  <p:nvPr/>
                </p:nvSpPr>
                <p:spPr bwMode="gray">
                  <a:xfrm>
                    <a:off x="4621" y="3104"/>
                    <a:ext cx="133" cy="318"/>
                  </a:xfrm>
                  <a:custGeom>
                    <a:avLst/>
                    <a:gdLst/>
                    <a:ahLst/>
                    <a:cxnLst>
                      <a:cxn ang="0">
                        <a:pos x="182" y="174"/>
                      </a:cxn>
                      <a:cxn ang="0">
                        <a:pos x="151" y="293"/>
                      </a:cxn>
                      <a:cxn ang="0">
                        <a:pos x="152" y="391"/>
                      </a:cxn>
                      <a:cxn ang="0">
                        <a:pos x="0" y="702"/>
                      </a:cxn>
                      <a:cxn ang="0">
                        <a:pos x="221" y="671"/>
                      </a:cxn>
                      <a:cxn ang="0">
                        <a:pos x="276" y="564"/>
                      </a:cxn>
                      <a:cxn ang="0">
                        <a:pos x="326" y="291"/>
                      </a:cxn>
                      <a:cxn ang="0">
                        <a:pos x="190" y="3"/>
                      </a:cxn>
                      <a:cxn ang="0">
                        <a:pos x="182" y="174"/>
                      </a:cxn>
                    </a:cxnLst>
                    <a:rect l="0" t="0" r="r" b="b"/>
                    <a:pathLst>
                      <a:path w="326" h="782">
                        <a:moveTo>
                          <a:pt x="182" y="174"/>
                        </a:moveTo>
                        <a:cubicBezTo>
                          <a:pt x="182" y="174"/>
                          <a:pt x="227" y="256"/>
                          <a:pt x="151" y="293"/>
                        </a:cubicBezTo>
                        <a:cubicBezTo>
                          <a:pt x="151" y="293"/>
                          <a:pt x="154" y="330"/>
                          <a:pt x="152" y="391"/>
                        </a:cubicBezTo>
                        <a:cubicBezTo>
                          <a:pt x="149" y="506"/>
                          <a:pt x="0" y="702"/>
                          <a:pt x="0" y="702"/>
                        </a:cubicBezTo>
                        <a:cubicBezTo>
                          <a:pt x="0" y="702"/>
                          <a:pt x="109" y="782"/>
                          <a:pt x="221" y="671"/>
                        </a:cubicBezTo>
                        <a:cubicBezTo>
                          <a:pt x="239" y="654"/>
                          <a:pt x="276" y="564"/>
                          <a:pt x="276" y="564"/>
                        </a:cubicBezTo>
                        <a:cubicBezTo>
                          <a:pt x="326" y="291"/>
                          <a:pt x="326" y="291"/>
                          <a:pt x="326" y="291"/>
                        </a:cubicBezTo>
                        <a:cubicBezTo>
                          <a:pt x="326" y="291"/>
                          <a:pt x="196" y="7"/>
                          <a:pt x="190" y="3"/>
                        </a:cubicBezTo>
                        <a:cubicBezTo>
                          <a:pt x="183" y="0"/>
                          <a:pt x="182" y="174"/>
                          <a:pt x="182" y="17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4" name="Freeform 193"/>
                  <p:cNvSpPr>
                    <a:spLocks/>
                  </p:cNvSpPr>
                  <p:nvPr/>
                </p:nvSpPr>
                <p:spPr bwMode="gray">
                  <a:xfrm>
                    <a:off x="4778" y="2879"/>
                    <a:ext cx="123" cy="67"/>
                  </a:xfrm>
                  <a:custGeom>
                    <a:avLst/>
                    <a:gdLst/>
                    <a:ahLst/>
                    <a:cxnLst>
                      <a:cxn ang="0">
                        <a:pos x="0" y="62"/>
                      </a:cxn>
                      <a:cxn ang="0">
                        <a:pos x="126" y="10"/>
                      </a:cxn>
                      <a:cxn ang="0">
                        <a:pos x="241" y="70"/>
                      </a:cxn>
                      <a:cxn ang="0">
                        <a:pos x="297" y="141"/>
                      </a:cxn>
                      <a:cxn ang="0">
                        <a:pos x="262" y="150"/>
                      </a:cxn>
                      <a:cxn ang="0">
                        <a:pos x="210" y="99"/>
                      </a:cxn>
                      <a:cxn ang="0">
                        <a:pos x="128" y="53"/>
                      </a:cxn>
                      <a:cxn ang="0">
                        <a:pos x="67" y="67"/>
                      </a:cxn>
                      <a:cxn ang="0">
                        <a:pos x="0" y="62"/>
                      </a:cxn>
                    </a:cxnLst>
                    <a:rect l="0" t="0" r="r" b="b"/>
                    <a:pathLst>
                      <a:path w="304" h="166">
                        <a:moveTo>
                          <a:pt x="0" y="62"/>
                        </a:moveTo>
                        <a:cubicBezTo>
                          <a:pt x="0" y="62"/>
                          <a:pt x="82" y="0"/>
                          <a:pt x="126" y="10"/>
                        </a:cubicBezTo>
                        <a:cubicBezTo>
                          <a:pt x="170" y="20"/>
                          <a:pt x="241" y="70"/>
                          <a:pt x="241" y="70"/>
                        </a:cubicBezTo>
                        <a:cubicBezTo>
                          <a:pt x="241" y="70"/>
                          <a:pt x="290" y="119"/>
                          <a:pt x="297" y="141"/>
                        </a:cubicBezTo>
                        <a:cubicBezTo>
                          <a:pt x="304" y="163"/>
                          <a:pt x="286" y="166"/>
                          <a:pt x="262" y="150"/>
                        </a:cubicBezTo>
                        <a:cubicBezTo>
                          <a:pt x="210" y="99"/>
                          <a:pt x="210" y="99"/>
                          <a:pt x="210" y="99"/>
                        </a:cubicBezTo>
                        <a:cubicBezTo>
                          <a:pt x="210" y="99"/>
                          <a:pt x="147" y="54"/>
                          <a:pt x="128" y="53"/>
                        </a:cubicBezTo>
                        <a:cubicBezTo>
                          <a:pt x="128" y="53"/>
                          <a:pt x="76" y="64"/>
                          <a:pt x="67" y="67"/>
                        </a:cubicBezTo>
                        <a:cubicBezTo>
                          <a:pt x="58" y="70"/>
                          <a:pt x="8" y="115"/>
                          <a:pt x="0" y="6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5" name="Freeform 194"/>
                  <p:cNvSpPr>
                    <a:spLocks/>
                  </p:cNvSpPr>
                  <p:nvPr/>
                </p:nvSpPr>
                <p:spPr bwMode="gray">
                  <a:xfrm>
                    <a:off x="4777" y="2881"/>
                    <a:ext cx="123" cy="64"/>
                  </a:xfrm>
                  <a:custGeom>
                    <a:avLst/>
                    <a:gdLst/>
                    <a:ahLst/>
                    <a:cxnLst>
                      <a:cxn ang="0">
                        <a:pos x="4" y="56"/>
                      </a:cxn>
                      <a:cxn ang="0">
                        <a:pos x="53" y="25"/>
                      </a:cxn>
                      <a:cxn ang="0">
                        <a:pos x="128" y="5"/>
                      </a:cxn>
                      <a:cxn ang="0">
                        <a:pos x="230" y="57"/>
                      </a:cxn>
                      <a:cxn ang="0">
                        <a:pos x="242" y="64"/>
                      </a:cxn>
                      <a:cxn ang="0">
                        <a:pos x="242" y="64"/>
                      </a:cxn>
                      <a:cxn ang="0">
                        <a:pos x="272" y="97"/>
                      </a:cxn>
                      <a:cxn ang="0">
                        <a:pos x="298" y="135"/>
                      </a:cxn>
                      <a:cxn ang="0">
                        <a:pos x="297" y="149"/>
                      </a:cxn>
                      <a:cxn ang="0">
                        <a:pos x="265" y="141"/>
                      </a:cxn>
                      <a:cxn ang="0">
                        <a:pos x="265" y="142"/>
                      </a:cxn>
                      <a:cxn ang="0">
                        <a:pos x="213" y="90"/>
                      </a:cxn>
                      <a:cxn ang="0">
                        <a:pos x="151" y="52"/>
                      </a:cxn>
                      <a:cxn ang="0">
                        <a:pos x="130" y="44"/>
                      </a:cxn>
                      <a:cxn ang="0">
                        <a:pos x="129" y="44"/>
                      </a:cxn>
                      <a:cxn ang="0">
                        <a:pos x="82" y="55"/>
                      </a:cxn>
                      <a:cxn ang="0">
                        <a:pos x="65" y="60"/>
                      </a:cxn>
                      <a:cxn ang="0">
                        <a:pos x="24" y="79"/>
                      </a:cxn>
                      <a:cxn ang="0">
                        <a:pos x="4" y="55"/>
                      </a:cxn>
                      <a:cxn ang="0">
                        <a:pos x="4" y="56"/>
                      </a:cxn>
                      <a:cxn ang="0">
                        <a:pos x="0" y="55"/>
                      </a:cxn>
                      <a:cxn ang="0">
                        <a:pos x="24" y="83"/>
                      </a:cxn>
                      <a:cxn ang="0">
                        <a:pos x="63" y="66"/>
                      </a:cxn>
                      <a:cxn ang="0">
                        <a:pos x="70" y="62"/>
                      </a:cxn>
                      <a:cxn ang="0">
                        <a:pos x="113" y="52"/>
                      </a:cxn>
                      <a:cxn ang="0">
                        <a:pos x="130" y="46"/>
                      </a:cxn>
                      <a:cxn ang="0">
                        <a:pos x="138" y="50"/>
                      </a:cxn>
                      <a:cxn ang="0">
                        <a:pos x="203" y="88"/>
                      </a:cxn>
                      <a:cxn ang="0">
                        <a:pos x="210" y="94"/>
                      </a:cxn>
                      <a:cxn ang="0">
                        <a:pos x="210" y="94"/>
                      </a:cxn>
                      <a:cxn ang="0">
                        <a:pos x="263" y="145"/>
                      </a:cxn>
                      <a:cxn ang="0">
                        <a:pos x="299" y="152"/>
                      </a:cxn>
                      <a:cxn ang="0">
                        <a:pos x="301" y="133"/>
                      </a:cxn>
                      <a:cxn ang="0">
                        <a:pos x="245" y="61"/>
                      </a:cxn>
                      <a:cxn ang="0">
                        <a:pos x="244" y="61"/>
                      </a:cxn>
                      <a:cxn ang="0">
                        <a:pos x="128" y="1"/>
                      </a:cxn>
                      <a:cxn ang="0">
                        <a:pos x="42" y="27"/>
                      </a:cxn>
                      <a:cxn ang="0">
                        <a:pos x="0" y="54"/>
                      </a:cxn>
                      <a:cxn ang="0">
                        <a:pos x="2" y="55"/>
                      </a:cxn>
                    </a:cxnLst>
                    <a:rect l="0" t="0" r="r" b="b"/>
                    <a:pathLst>
                      <a:path w="303" h="155">
                        <a:moveTo>
                          <a:pt x="2" y="55"/>
                        </a:moveTo>
                        <a:cubicBezTo>
                          <a:pt x="4" y="56"/>
                          <a:pt x="4" y="56"/>
                          <a:pt x="4" y="56"/>
                        </a:cubicBezTo>
                        <a:cubicBezTo>
                          <a:pt x="4" y="56"/>
                          <a:pt x="5" y="56"/>
                          <a:pt x="7" y="54"/>
                        </a:cubicBezTo>
                        <a:cubicBezTo>
                          <a:pt x="14" y="49"/>
                          <a:pt x="32" y="37"/>
                          <a:pt x="53" y="25"/>
                        </a:cubicBezTo>
                        <a:cubicBezTo>
                          <a:pt x="74" y="14"/>
                          <a:pt x="98" y="4"/>
                          <a:pt x="117" y="4"/>
                        </a:cubicBezTo>
                        <a:cubicBezTo>
                          <a:pt x="121" y="4"/>
                          <a:pt x="124" y="4"/>
                          <a:pt x="128" y="5"/>
                        </a:cubicBezTo>
                        <a:cubicBezTo>
                          <a:pt x="149" y="10"/>
                          <a:pt x="178" y="25"/>
                          <a:pt x="201" y="38"/>
                        </a:cubicBezTo>
                        <a:cubicBezTo>
                          <a:pt x="213" y="45"/>
                          <a:pt x="223" y="52"/>
                          <a:pt x="230" y="57"/>
                        </a:cubicBezTo>
                        <a:cubicBezTo>
                          <a:pt x="234" y="59"/>
                          <a:pt x="237" y="61"/>
                          <a:pt x="239" y="62"/>
                        </a:cubicBezTo>
                        <a:cubicBezTo>
                          <a:pt x="241" y="64"/>
                          <a:pt x="242" y="64"/>
                          <a:pt x="242" y="64"/>
                        </a:cubicBezTo>
                        <a:cubicBezTo>
                          <a:pt x="243" y="63"/>
                          <a:pt x="243" y="63"/>
                          <a:pt x="243" y="63"/>
                        </a:cubicBezTo>
                        <a:cubicBezTo>
                          <a:pt x="242" y="64"/>
                          <a:pt x="242" y="64"/>
                          <a:pt x="242" y="64"/>
                        </a:cubicBezTo>
                        <a:cubicBezTo>
                          <a:pt x="242" y="64"/>
                          <a:pt x="243" y="65"/>
                          <a:pt x="244" y="66"/>
                        </a:cubicBezTo>
                        <a:cubicBezTo>
                          <a:pt x="249" y="71"/>
                          <a:pt x="261" y="84"/>
                          <a:pt x="272" y="97"/>
                        </a:cubicBezTo>
                        <a:cubicBezTo>
                          <a:pt x="278" y="104"/>
                          <a:pt x="284" y="111"/>
                          <a:pt x="288" y="118"/>
                        </a:cubicBezTo>
                        <a:cubicBezTo>
                          <a:pt x="293" y="124"/>
                          <a:pt x="296" y="130"/>
                          <a:pt x="298" y="135"/>
                        </a:cubicBezTo>
                        <a:cubicBezTo>
                          <a:pt x="298" y="138"/>
                          <a:pt x="299" y="140"/>
                          <a:pt x="299" y="142"/>
                        </a:cubicBezTo>
                        <a:cubicBezTo>
                          <a:pt x="299" y="146"/>
                          <a:pt x="298" y="148"/>
                          <a:pt x="297" y="149"/>
                        </a:cubicBezTo>
                        <a:cubicBezTo>
                          <a:pt x="295" y="150"/>
                          <a:pt x="293" y="151"/>
                          <a:pt x="290" y="151"/>
                        </a:cubicBezTo>
                        <a:cubicBezTo>
                          <a:pt x="284" y="151"/>
                          <a:pt x="275" y="148"/>
                          <a:pt x="265" y="141"/>
                        </a:cubicBezTo>
                        <a:cubicBezTo>
                          <a:pt x="264" y="143"/>
                          <a:pt x="264" y="143"/>
                          <a:pt x="264" y="143"/>
                        </a:cubicBezTo>
                        <a:cubicBezTo>
                          <a:pt x="265" y="142"/>
                          <a:pt x="265" y="142"/>
                          <a:pt x="265" y="142"/>
                        </a:cubicBezTo>
                        <a:cubicBezTo>
                          <a:pt x="213" y="91"/>
                          <a:pt x="213" y="91"/>
                          <a:pt x="213" y="91"/>
                        </a:cubicBezTo>
                        <a:cubicBezTo>
                          <a:pt x="213" y="90"/>
                          <a:pt x="213" y="90"/>
                          <a:pt x="213" y="90"/>
                        </a:cubicBezTo>
                        <a:cubicBezTo>
                          <a:pt x="213" y="90"/>
                          <a:pt x="197" y="79"/>
                          <a:pt x="179" y="68"/>
                        </a:cubicBezTo>
                        <a:cubicBezTo>
                          <a:pt x="170" y="62"/>
                          <a:pt x="160" y="56"/>
                          <a:pt x="151" y="52"/>
                        </a:cubicBezTo>
                        <a:cubicBezTo>
                          <a:pt x="147" y="50"/>
                          <a:pt x="143" y="48"/>
                          <a:pt x="139" y="46"/>
                        </a:cubicBezTo>
                        <a:cubicBezTo>
                          <a:pt x="136" y="45"/>
                          <a:pt x="132" y="44"/>
                          <a:pt x="130" y="44"/>
                        </a:cubicBezTo>
                        <a:cubicBezTo>
                          <a:pt x="129" y="44"/>
                          <a:pt x="129" y="44"/>
                          <a:pt x="129" y="44"/>
                        </a:cubicBezTo>
                        <a:cubicBezTo>
                          <a:pt x="129" y="44"/>
                          <a:pt x="129" y="44"/>
                          <a:pt x="129" y="44"/>
                        </a:cubicBezTo>
                        <a:cubicBezTo>
                          <a:pt x="129" y="44"/>
                          <a:pt x="116" y="47"/>
                          <a:pt x="102" y="50"/>
                        </a:cubicBezTo>
                        <a:cubicBezTo>
                          <a:pt x="95" y="52"/>
                          <a:pt x="88" y="53"/>
                          <a:pt x="82" y="55"/>
                        </a:cubicBezTo>
                        <a:cubicBezTo>
                          <a:pt x="76" y="56"/>
                          <a:pt x="71" y="58"/>
                          <a:pt x="68" y="58"/>
                        </a:cubicBezTo>
                        <a:cubicBezTo>
                          <a:pt x="67" y="59"/>
                          <a:pt x="66" y="59"/>
                          <a:pt x="65" y="60"/>
                        </a:cubicBezTo>
                        <a:cubicBezTo>
                          <a:pt x="61" y="62"/>
                          <a:pt x="54" y="67"/>
                          <a:pt x="47" y="71"/>
                        </a:cubicBezTo>
                        <a:cubicBezTo>
                          <a:pt x="39" y="75"/>
                          <a:pt x="31" y="79"/>
                          <a:pt x="24" y="79"/>
                        </a:cubicBezTo>
                        <a:cubicBezTo>
                          <a:pt x="19" y="79"/>
                          <a:pt x="15" y="77"/>
                          <a:pt x="12" y="74"/>
                        </a:cubicBezTo>
                        <a:cubicBezTo>
                          <a:pt x="8" y="70"/>
                          <a:pt x="6" y="64"/>
                          <a:pt x="4" y="55"/>
                        </a:cubicBezTo>
                        <a:cubicBezTo>
                          <a:pt x="2" y="55"/>
                          <a:pt x="2" y="55"/>
                          <a:pt x="2" y="55"/>
                        </a:cubicBezTo>
                        <a:cubicBezTo>
                          <a:pt x="4" y="56"/>
                          <a:pt x="4" y="56"/>
                          <a:pt x="4" y="56"/>
                        </a:cubicBezTo>
                        <a:cubicBezTo>
                          <a:pt x="2" y="55"/>
                          <a:pt x="2" y="55"/>
                          <a:pt x="2" y="55"/>
                        </a:cubicBezTo>
                        <a:cubicBezTo>
                          <a:pt x="0" y="55"/>
                          <a:pt x="0" y="55"/>
                          <a:pt x="0" y="55"/>
                        </a:cubicBezTo>
                        <a:cubicBezTo>
                          <a:pt x="2" y="65"/>
                          <a:pt x="5" y="72"/>
                          <a:pt x="9" y="76"/>
                        </a:cubicBezTo>
                        <a:cubicBezTo>
                          <a:pt x="13" y="81"/>
                          <a:pt x="18" y="83"/>
                          <a:pt x="24" y="83"/>
                        </a:cubicBezTo>
                        <a:cubicBezTo>
                          <a:pt x="33" y="83"/>
                          <a:pt x="43" y="78"/>
                          <a:pt x="52" y="73"/>
                        </a:cubicBezTo>
                        <a:cubicBezTo>
                          <a:pt x="56" y="70"/>
                          <a:pt x="60" y="68"/>
                          <a:pt x="63" y="66"/>
                        </a:cubicBezTo>
                        <a:cubicBezTo>
                          <a:pt x="65" y="65"/>
                          <a:pt x="66" y="64"/>
                          <a:pt x="67" y="63"/>
                        </a:cubicBezTo>
                        <a:cubicBezTo>
                          <a:pt x="68" y="63"/>
                          <a:pt x="69" y="62"/>
                          <a:pt x="70" y="62"/>
                        </a:cubicBezTo>
                        <a:cubicBezTo>
                          <a:pt x="72" y="61"/>
                          <a:pt x="77" y="60"/>
                          <a:pt x="83" y="59"/>
                        </a:cubicBezTo>
                        <a:cubicBezTo>
                          <a:pt x="92" y="57"/>
                          <a:pt x="104" y="54"/>
                          <a:pt x="113" y="52"/>
                        </a:cubicBezTo>
                        <a:cubicBezTo>
                          <a:pt x="123" y="49"/>
                          <a:pt x="130" y="48"/>
                          <a:pt x="130" y="48"/>
                        </a:cubicBezTo>
                        <a:cubicBezTo>
                          <a:pt x="130" y="46"/>
                          <a:pt x="130" y="46"/>
                          <a:pt x="130" y="46"/>
                        </a:cubicBezTo>
                        <a:cubicBezTo>
                          <a:pt x="129" y="48"/>
                          <a:pt x="129" y="48"/>
                          <a:pt x="129" y="48"/>
                        </a:cubicBezTo>
                        <a:cubicBezTo>
                          <a:pt x="132" y="48"/>
                          <a:pt x="134" y="49"/>
                          <a:pt x="138" y="50"/>
                        </a:cubicBezTo>
                        <a:cubicBezTo>
                          <a:pt x="150" y="55"/>
                          <a:pt x="168" y="66"/>
                          <a:pt x="183" y="75"/>
                        </a:cubicBezTo>
                        <a:cubicBezTo>
                          <a:pt x="191" y="80"/>
                          <a:pt x="198" y="85"/>
                          <a:pt x="203" y="88"/>
                        </a:cubicBezTo>
                        <a:cubicBezTo>
                          <a:pt x="205" y="90"/>
                          <a:pt x="207" y="91"/>
                          <a:pt x="208" y="92"/>
                        </a:cubicBezTo>
                        <a:cubicBezTo>
                          <a:pt x="210" y="93"/>
                          <a:pt x="210" y="94"/>
                          <a:pt x="210" y="94"/>
                        </a:cubicBezTo>
                        <a:cubicBezTo>
                          <a:pt x="212" y="92"/>
                          <a:pt x="212" y="92"/>
                          <a:pt x="212" y="92"/>
                        </a:cubicBezTo>
                        <a:cubicBezTo>
                          <a:pt x="210" y="94"/>
                          <a:pt x="210" y="94"/>
                          <a:pt x="210" y="94"/>
                        </a:cubicBezTo>
                        <a:cubicBezTo>
                          <a:pt x="262" y="144"/>
                          <a:pt x="262" y="144"/>
                          <a:pt x="262" y="144"/>
                        </a:cubicBezTo>
                        <a:cubicBezTo>
                          <a:pt x="263" y="145"/>
                          <a:pt x="263" y="145"/>
                          <a:pt x="263" y="145"/>
                        </a:cubicBezTo>
                        <a:cubicBezTo>
                          <a:pt x="273" y="152"/>
                          <a:pt x="282" y="155"/>
                          <a:pt x="290" y="155"/>
                        </a:cubicBezTo>
                        <a:cubicBezTo>
                          <a:pt x="294" y="155"/>
                          <a:pt x="297" y="154"/>
                          <a:pt x="299" y="152"/>
                        </a:cubicBezTo>
                        <a:cubicBezTo>
                          <a:pt x="302" y="150"/>
                          <a:pt x="303" y="146"/>
                          <a:pt x="303" y="142"/>
                        </a:cubicBezTo>
                        <a:cubicBezTo>
                          <a:pt x="303" y="140"/>
                          <a:pt x="302" y="137"/>
                          <a:pt x="301" y="133"/>
                        </a:cubicBezTo>
                        <a:cubicBezTo>
                          <a:pt x="299" y="128"/>
                          <a:pt x="295" y="120"/>
                          <a:pt x="289" y="113"/>
                        </a:cubicBezTo>
                        <a:cubicBezTo>
                          <a:pt x="272" y="89"/>
                          <a:pt x="245" y="61"/>
                          <a:pt x="245" y="61"/>
                        </a:cubicBezTo>
                        <a:cubicBezTo>
                          <a:pt x="244" y="61"/>
                          <a:pt x="244" y="61"/>
                          <a:pt x="244" y="61"/>
                        </a:cubicBezTo>
                        <a:cubicBezTo>
                          <a:pt x="244" y="61"/>
                          <a:pt x="244" y="61"/>
                          <a:pt x="244" y="61"/>
                        </a:cubicBezTo>
                        <a:cubicBezTo>
                          <a:pt x="244" y="61"/>
                          <a:pt x="226" y="49"/>
                          <a:pt x="203" y="35"/>
                        </a:cubicBezTo>
                        <a:cubicBezTo>
                          <a:pt x="180" y="21"/>
                          <a:pt x="151" y="6"/>
                          <a:pt x="128" y="1"/>
                        </a:cubicBezTo>
                        <a:cubicBezTo>
                          <a:pt x="125" y="0"/>
                          <a:pt x="121" y="0"/>
                          <a:pt x="117" y="0"/>
                        </a:cubicBezTo>
                        <a:cubicBezTo>
                          <a:pt x="94" y="0"/>
                          <a:pt x="65" y="13"/>
                          <a:pt x="42" y="27"/>
                        </a:cubicBezTo>
                        <a:cubicBezTo>
                          <a:pt x="19" y="40"/>
                          <a:pt x="1" y="53"/>
                          <a:pt x="1" y="53"/>
                        </a:cubicBezTo>
                        <a:cubicBezTo>
                          <a:pt x="0" y="54"/>
                          <a:pt x="0" y="54"/>
                          <a:pt x="0" y="54"/>
                        </a:cubicBezTo>
                        <a:cubicBezTo>
                          <a:pt x="0" y="55"/>
                          <a:pt x="0" y="55"/>
                          <a:pt x="0" y="55"/>
                        </a:cubicBezTo>
                        <a:lnTo>
                          <a:pt x="2" y="55"/>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6" name="Freeform 195"/>
                  <p:cNvSpPr>
                    <a:spLocks/>
                  </p:cNvSpPr>
                  <p:nvPr/>
                </p:nvSpPr>
                <p:spPr bwMode="gray">
                  <a:xfrm>
                    <a:off x="4704" y="2897"/>
                    <a:ext cx="161" cy="219"/>
                  </a:xfrm>
                  <a:custGeom>
                    <a:avLst/>
                    <a:gdLst/>
                    <a:ahLst/>
                    <a:cxnLst>
                      <a:cxn ang="0">
                        <a:pos x="285" y="264"/>
                      </a:cxn>
                      <a:cxn ang="0">
                        <a:pos x="187" y="85"/>
                      </a:cxn>
                      <a:cxn ang="0">
                        <a:pos x="234" y="128"/>
                      </a:cxn>
                      <a:cxn ang="0">
                        <a:pos x="249" y="106"/>
                      </a:cxn>
                      <a:cxn ang="0">
                        <a:pos x="199" y="40"/>
                      </a:cxn>
                      <a:cxn ang="0">
                        <a:pos x="246" y="98"/>
                      </a:cxn>
                      <a:cxn ang="0">
                        <a:pos x="289" y="65"/>
                      </a:cxn>
                      <a:cxn ang="0">
                        <a:pos x="324" y="136"/>
                      </a:cxn>
                      <a:cxn ang="0">
                        <a:pos x="367" y="197"/>
                      </a:cxn>
                      <a:cxn ang="0">
                        <a:pos x="306" y="26"/>
                      </a:cxn>
                      <a:cxn ang="0">
                        <a:pos x="102" y="37"/>
                      </a:cxn>
                      <a:cxn ang="0">
                        <a:pos x="67" y="99"/>
                      </a:cxn>
                      <a:cxn ang="0">
                        <a:pos x="96" y="244"/>
                      </a:cxn>
                      <a:cxn ang="0">
                        <a:pos x="66" y="350"/>
                      </a:cxn>
                      <a:cxn ang="0">
                        <a:pos x="0" y="445"/>
                      </a:cxn>
                      <a:cxn ang="0">
                        <a:pos x="90" y="515"/>
                      </a:cxn>
                      <a:cxn ang="0">
                        <a:pos x="230" y="539"/>
                      </a:cxn>
                      <a:cxn ang="0">
                        <a:pos x="304" y="407"/>
                      </a:cxn>
                      <a:cxn ang="0">
                        <a:pos x="373" y="330"/>
                      </a:cxn>
                      <a:cxn ang="0">
                        <a:pos x="365" y="236"/>
                      </a:cxn>
                    </a:cxnLst>
                    <a:rect l="0" t="0" r="r" b="b"/>
                    <a:pathLst>
                      <a:path w="397" h="539">
                        <a:moveTo>
                          <a:pt x="285" y="264"/>
                        </a:moveTo>
                        <a:cubicBezTo>
                          <a:pt x="270" y="141"/>
                          <a:pt x="187" y="85"/>
                          <a:pt x="187" y="85"/>
                        </a:cubicBezTo>
                        <a:cubicBezTo>
                          <a:pt x="212" y="104"/>
                          <a:pt x="225" y="124"/>
                          <a:pt x="234" y="128"/>
                        </a:cubicBezTo>
                        <a:cubicBezTo>
                          <a:pt x="248" y="134"/>
                          <a:pt x="253" y="119"/>
                          <a:pt x="249" y="106"/>
                        </a:cubicBezTo>
                        <a:cubicBezTo>
                          <a:pt x="239" y="80"/>
                          <a:pt x="199" y="40"/>
                          <a:pt x="199" y="40"/>
                        </a:cubicBezTo>
                        <a:cubicBezTo>
                          <a:pt x="211" y="52"/>
                          <a:pt x="246" y="98"/>
                          <a:pt x="246" y="98"/>
                        </a:cubicBezTo>
                        <a:cubicBezTo>
                          <a:pt x="278" y="121"/>
                          <a:pt x="289" y="65"/>
                          <a:pt x="289" y="65"/>
                        </a:cubicBezTo>
                        <a:cubicBezTo>
                          <a:pt x="286" y="140"/>
                          <a:pt x="324" y="136"/>
                          <a:pt x="324" y="136"/>
                        </a:cubicBezTo>
                        <a:cubicBezTo>
                          <a:pt x="331" y="259"/>
                          <a:pt x="367" y="197"/>
                          <a:pt x="367" y="197"/>
                        </a:cubicBezTo>
                        <a:cubicBezTo>
                          <a:pt x="397" y="79"/>
                          <a:pt x="306" y="26"/>
                          <a:pt x="306" y="26"/>
                        </a:cubicBezTo>
                        <a:cubicBezTo>
                          <a:pt x="259" y="0"/>
                          <a:pt x="122" y="24"/>
                          <a:pt x="102" y="37"/>
                        </a:cubicBezTo>
                        <a:cubicBezTo>
                          <a:pt x="82" y="51"/>
                          <a:pt x="67" y="99"/>
                          <a:pt x="67" y="99"/>
                        </a:cubicBezTo>
                        <a:cubicBezTo>
                          <a:pt x="96" y="244"/>
                          <a:pt x="96" y="244"/>
                          <a:pt x="96" y="244"/>
                        </a:cubicBezTo>
                        <a:cubicBezTo>
                          <a:pt x="105" y="306"/>
                          <a:pt x="81" y="335"/>
                          <a:pt x="66" y="350"/>
                        </a:cubicBezTo>
                        <a:cubicBezTo>
                          <a:pt x="47" y="369"/>
                          <a:pt x="0" y="445"/>
                          <a:pt x="0" y="445"/>
                        </a:cubicBezTo>
                        <a:cubicBezTo>
                          <a:pt x="29" y="458"/>
                          <a:pt x="90" y="515"/>
                          <a:pt x="90" y="515"/>
                        </a:cubicBezTo>
                        <a:cubicBezTo>
                          <a:pt x="131" y="500"/>
                          <a:pt x="230" y="539"/>
                          <a:pt x="230" y="539"/>
                        </a:cubicBezTo>
                        <a:cubicBezTo>
                          <a:pt x="304" y="407"/>
                          <a:pt x="304" y="407"/>
                          <a:pt x="304" y="407"/>
                        </a:cubicBezTo>
                        <a:cubicBezTo>
                          <a:pt x="353" y="418"/>
                          <a:pt x="373" y="330"/>
                          <a:pt x="373" y="330"/>
                        </a:cubicBezTo>
                        <a:cubicBezTo>
                          <a:pt x="373" y="330"/>
                          <a:pt x="391" y="288"/>
                          <a:pt x="365" y="236"/>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7" name="Freeform 196"/>
                  <p:cNvSpPr>
                    <a:spLocks/>
                  </p:cNvSpPr>
                  <p:nvPr/>
                </p:nvSpPr>
                <p:spPr bwMode="gray">
                  <a:xfrm>
                    <a:off x="4703" y="2902"/>
                    <a:ext cx="155" cy="215"/>
                  </a:xfrm>
                  <a:custGeom>
                    <a:avLst/>
                    <a:gdLst/>
                    <a:ahLst/>
                    <a:cxnLst>
                      <a:cxn ang="0">
                        <a:pos x="190" y="71"/>
                      </a:cxn>
                      <a:cxn ang="0">
                        <a:pos x="227" y="112"/>
                      </a:cxn>
                      <a:cxn ang="0">
                        <a:pos x="251" y="115"/>
                      </a:cxn>
                      <a:cxn ang="0">
                        <a:pos x="224" y="50"/>
                      </a:cxn>
                      <a:cxn ang="0">
                        <a:pos x="228" y="63"/>
                      </a:cxn>
                      <a:cxn ang="0">
                        <a:pos x="247" y="87"/>
                      </a:cxn>
                      <a:cxn ang="0">
                        <a:pos x="278" y="87"/>
                      </a:cxn>
                      <a:cxn ang="0">
                        <a:pos x="291" y="53"/>
                      </a:cxn>
                      <a:cxn ang="0">
                        <a:pos x="304" y="116"/>
                      </a:cxn>
                      <a:cxn ang="0">
                        <a:pos x="326" y="124"/>
                      </a:cxn>
                      <a:cxn ang="0">
                        <a:pos x="341" y="198"/>
                      </a:cxn>
                      <a:cxn ang="0">
                        <a:pos x="371" y="186"/>
                      </a:cxn>
                      <a:cxn ang="0">
                        <a:pos x="377" y="139"/>
                      </a:cxn>
                      <a:cxn ang="0">
                        <a:pos x="241" y="0"/>
                      </a:cxn>
                      <a:cxn ang="0">
                        <a:pos x="103" y="24"/>
                      </a:cxn>
                      <a:cxn ang="0">
                        <a:pos x="66" y="87"/>
                      </a:cxn>
                      <a:cxn ang="0">
                        <a:pos x="96" y="232"/>
                      </a:cxn>
                      <a:cxn ang="0">
                        <a:pos x="48" y="360"/>
                      </a:cxn>
                      <a:cxn ang="0">
                        <a:pos x="2" y="435"/>
                      </a:cxn>
                      <a:cxn ang="0">
                        <a:pos x="85" y="499"/>
                      </a:cxn>
                      <a:cxn ang="0">
                        <a:pos x="93" y="505"/>
                      </a:cxn>
                      <a:cxn ang="0">
                        <a:pos x="220" y="524"/>
                      </a:cxn>
                      <a:cxn ang="0">
                        <a:pos x="233" y="529"/>
                      </a:cxn>
                      <a:cxn ang="0">
                        <a:pos x="305" y="397"/>
                      </a:cxn>
                      <a:cxn ang="0">
                        <a:pos x="369" y="343"/>
                      </a:cxn>
                      <a:cxn ang="0">
                        <a:pos x="377" y="318"/>
                      </a:cxn>
                      <a:cxn ang="0">
                        <a:pos x="365" y="225"/>
                      </a:cxn>
                      <a:cxn ang="0">
                        <a:pos x="374" y="314"/>
                      </a:cxn>
                      <a:cxn ang="0">
                        <a:pos x="373" y="317"/>
                      </a:cxn>
                      <a:cxn ang="0">
                        <a:pos x="373" y="318"/>
                      </a:cxn>
                      <a:cxn ang="0">
                        <a:pos x="314" y="394"/>
                      </a:cxn>
                      <a:cxn ang="0">
                        <a:pos x="230" y="526"/>
                      </a:cxn>
                      <a:cxn ang="0">
                        <a:pos x="192" y="511"/>
                      </a:cxn>
                      <a:cxn ang="0">
                        <a:pos x="92" y="503"/>
                      </a:cxn>
                      <a:cxn ang="0">
                        <a:pos x="29" y="448"/>
                      </a:cxn>
                      <a:cxn ang="0">
                        <a:pos x="4" y="434"/>
                      </a:cxn>
                      <a:cxn ang="0">
                        <a:pos x="70" y="339"/>
                      </a:cxn>
                      <a:cxn ang="0">
                        <a:pos x="100" y="232"/>
                      </a:cxn>
                      <a:cxn ang="0">
                        <a:pos x="70" y="88"/>
                      </a:cxn>
                      <a:cxn ang="0">
                        <a:pos x="105" y="27"/>
                      </a:cxn>
                      <a:cxn ang="0">
                        <a:pos x="307" y="16"/>
                      </a:cxn>
                      <a:cxn ang="0">
                        <a:pos x="373" y="139"/>
                      </a:cxn>
                      <a:cxn ang="0">
                        <a:pos x="367" y="184"/>
                      </a:cxn>
                      <a:cxn ang="0">
                        <a:pos x="356" y="196"/>
                      </a:cxn>
                      <a:cxn ang="0">
                        <a:pos x="334" y="174"/>
                      </a:cxn>
                      <a:cxn ang="0">
                        <a:pos x="325" y="122"/>
                      </a:cxn>
                      <a:cxn ang="0">
                        <a:pos x="307" y="113"/>
                      </a:cxn>
                      <a:cxn ang="0">
                        <a:pos x="289" y="53"/>
                      </a:cxn>
                      <a:cxn ang="0">
                        <a:pos x="274" y="85"/>
                      </a:cxn>
                      <a:cxn ang="0">
                        <a:pos x="248" y="86"/>
                      </a:cxn>
                      <a:cxn ang="0">
                        <a:pos x="203" y="27"/>
                      </a:cxn>
                      <a:cxn ang="0">
                        <a:pos x="225" y="58"/>
                      </a:cxn>
                      <a:cxn ang="0">
                        <a:pos x="248" y="112"/>
                      </a:cxn>
                      <a:cxn ang="0">
                        <a:pos x="230" y="109"/>
                      </a:cxn>
                      <a:cxn ang="0">
                        <a:pos x="188" y="75"/>
                      </a:cxn>
                      <a:cxn ang="0">
                        <a:pos x="289" y="251"/>
                      </a:cxn>
                    </a:cxnLst>
                    <a:rect l="0" t="0" r="r" b="b"/>
                    <a:pathLst>
                      <a:path w="383" h="529">
                        <a:moveTo>
                          <a:pt x="289" y="251"/>
                        </a:moveTo>
                        <a:cubicBezTo>
                          <a:pt x="281" y="190"/>
                          <a:pt x="257" y="145"/>
                          <a:pt x="234" y="115"/>
                        </a:cubicBezTo>
                        <a:cubicBezTo>
                          <a:pt x="211" y="86"/>
                          <a:pt x="190" y="72"/>
                          <a:pt x="190" y="71"/>
                        </a:cubicBezTo>
                        <a:cubicBezTo>
                          <a:pt x="188" y="75"/>
                          <a:pt x="188" y="75"/>
                          <a:pt x="188" y="75"/>
                        </a:cubicBezTo>
                        <a:cubicBezTo>
                          <a:pt x="200" y="84"/>
                          <a:pt x="210" y="94"/>
                          <a:pt x="217" y="102"/>
                        </a:cubicBezTo>
                        <a:cubicBezTo>
                          <a:pt x="221" y="106"/>
                          <a:pt x="224" y="109"/>
                          <a:pt x="227" y="112"/>
                        </a:cubicBezTo>
                        <a:cubicBezTo>
                          <a:pt x="230" y="115"/>
                          <a:pt x="233" y="117"/>
                          <a:pt x="235" y="118"/>
                        </a:cubicBezTo>
                        <a:cubicBezTo>
                          <a:pt x="238" y="119"/>
                          <a:pt x="240" y="120"/>
                          <a:pt x="242" y="120"/>
                        </a:cubicBezTo>
                        <a:cubicBezTo>
                          <a:pt x="246" y="120"/>
                          <a:pt x="249" y="118"/>
                          <a:pt x="251" y="115"/>
                        </a:cubicBezTo>
                        <a:cubicBezTo>
                          <a:pt x="253" y="112"/>
                          <a:pt x="254" y="108"/>
                          <a:pt x="254" y="103"/>
                        </a:cubicBezTo>
                        <a:cubicBezTo>
                          <a:pt x="254" y="100"/>
                          <a:pt x="254" y="97"/>
                          <a:pt x="252" y="93"/>
                        </a:cubicBezTo>
                        <a:cubicBezTo>
                          <a:pt x="247" y="80"/>
                          <a:pt x="235" y="64"/>
                          <a:pt x="224" y="50"/>
                        </a:cubicBezTo>
                        <a:cubicBezTo>
                          <a:pt x="213" y="37"/>
                          <a:pt x="203" y="27"/>
                          <a:pt x="203" y="27"/>
                        </a:cubicBezTo>
                        <a:cubicBezTo>
                          <a:pt x="200" y="30"/>
                          <a:pt x="200" y="30"/>
                          <a:pt x="200" y="30"/>
                        </a:cubicBezTo>
                        <a:cubicBezTo>
                          <a:pt x="206" y="36"/>
                          <a:pt x="218" y="50"/>
                          <a:pt x="228" y="63"/>
                        </a:cubicBezTo>
                        <a:cubicBezTo>
                          <a:pt x="233" y="69"/>
                          <a:pt x="238" y="75"/>
                          <a:pt x="241" y="80"/>
                        </a:cubicBezTo>
                        <a:cubicBezTo>
                          <a:pt x="245" y="84"/>
                          <a:pt x="247" y="87"/>
                          <a:pt x="247" y="87"/>
                        </a:cubicBezTo>
                        <a:cubicBezTo>
                          <a:pt x="247" y="87"/>
                          <a:pt x="247" y="87"/>
                          <a:pt x="247" y="87"/>
                        </a:cubicBezTo>
                        <a:cubicBezTo>
                          <a:pt x="247" y="87"/>
                          <a:pt x="247" y="87"/>
                          <a:pt x="247" y="87"/>
                        </a:cubicBezTo>
                        <a:cubicBezTo>
                          <a:pt x="253" y="92"/>
                          <a:pt x="258" y="93"/>
                          <a:pt x="263" y="93"/>
                        </a:cubicBezTo>
                        <a:cubicBezTo>
                          <a:pt x="269" y="93"/>
                          <a:pt x="274" y="91"/>
                          <a:pt x="278" y="87"/>
                        </a:cubicBezTo>
                        <a:cubicBezTo>
                          <a:pt x="283" y="81"/>
                          <a:pt x="287" y="73"/>
                          <a:pt x="289" y="66"/>
                        </a:cubicBezTo>
                        <a:cubicBezTo>
                          <a:pt x="292" y="59"/>
                          <a:pt x="293" y="53"/>
                          <a:pt x="293" y="53"/>
                        </a:cubicBezTo>
                        <a:cubicBezTo>
                          <a:pt x="291" y="53"/>
                          <a:pt x="291" y="53"/>
                          <a:pt x="291" y="53"/>
                        </a:cubicBezTo>
                        <a:cubicBezTo>
                          <a:pt x="289" y="53"/>
                          <a:pt x="289" y="53"/>
                          <a:pt x="289" y="53"/>
                        </a:cubicBezTo>
                        <a:cubicBezTo>
                          <a:pt x="289" y="55"/>
                          <a:pt x="289" y="58"/>
                          <a:pt x="289" y="60"/>
                        </a:cubicBezTo>
                        <a:cubicBezTo>
                          <a:pt x="289" y="91"/>
                          <a:pt x="296" y="107"/>
                          <a:pt x="304" y="116"/>
                        </a:cubicBezTo>
                        <a:cubicBezTo>
                          <a:pt x="312" y="125"/>
                          <a:pt x="321" y="126"/>
                          <a:pt x="324" y="126"/>
                        </a:cubicBezTo>
                        <a:cubicBezTo>
                          <a:pt x="325" y="126"/>
                          <a:pt x="326" y="126"/>
                          <a:pt x="326" y="126"/>
                        </a:cubicBezTo>
                        <a:cubicBezTo>
                          <a:pt x="326" y="124"/>
                          <a:pt x="326" y="124"/>
                          <a:pt x="326" y="124"/>
                        </a:cubicBezTo>
                        <a:cubicBezTo>
                          <a:pt x="324" y="124"/>
                          <a:pt x="324" y="124"/>
                          <a:pt x="324" y="124"/>
                        </a:cubicBezTo>
                        <a:cubicBezTo>
                          <a:pt x="325" y="155"/>
                          <a:pt x="329" y="174"/>
                          <a:pt x="334" y="186"/>
                        </a:cubicBezTo>
                        <a:cubicBezTo>
                          <a:pt x="336" y="192"/>
                          <a:pt x="338" y="196"/>
                          <a:pt x="341" y="198"/>
                        </a:cubicBezTo>
                        <a:cubicBezTo>
                          <a:pt x="344" y="201"/>
                          <a:pt x="347" y="202"/>
                          <a:pt x="350" y="202"/>
                        </a:cubicBezTo>
                        <a:cubicBezTo>
                          <a:pt x="353" y="202"/>
                          <a:pt x="356" y="201"/>
                          <a:pt x="358" y="199"/>
                        </a:cubicBezTo>
                        <a:cubicBezTo>
                          <a:pt x="365" y="195"/>
                          <a:pt x="371" y="186"/>
                          <a:pt x="371" y="186"/>
                        </a:cubicBezTo>
                        <a:cubicBezTo>
                          <a:pt x="371" y="185"/>
                          <a:pt x="371" y="185"/>
                          <a:pt x="371" y="185"/>
                        </a:cubicBezTo>
                        <a:cubicBezTo>
                          <a:pt x="371" y="185"/>
                          <a:pt x="371" y="185"/>
                          <a:pt x="371" y="185"/>
                        </a:cubicBezTo>
                        <a:cubicBezTo>
                          <a:pt x="375" y="168"/>
                          <a:pt x="377" y="153"/>
                          <a:pt x="377" y="139"/>
                        </a:cubicBezTo>
                        <a:cubicBezTo>
                          <a:pt x="377" y="95"/>
                          <a:pt x="360" y="64"/>
                          <a:pt x="343" y="43"/>
                        </a:cubicBezTo>
                        <a:cubicBezTo>
                          <a:pt x="326" y="22"/>
                          <a:pt x="309" y="12"/>
                          <a:pt x="309" y="12"/>
                        </a:cubicBezTo>
                        <a:cubicBezTo>
                          <a:pt x="293" y="3"/>
                          <a:pt x="268" y="0"/>
                          <a:pt x="241" y="0"/>
                        </a:cubicBezTo>
                        <a:cubicBezTo>
                          <a:pt x="213" y="0"/>
                          <a:pt x="182" y="4"/>
                          <a:pt x="156" y="8"/>
                        </a:cubicBezTo>
                        <a:cubicBezTo>
                          <a:pt x="143" y="11"/>
                          <a:pt x="132" y="13"/>
                          <a:pt x="123" y="16"/>
                        </a:cubicBezTo>
                        <a:cubicBezTo>
                          <a:pt x="114" y="19"/>
                          <a:pt x="107" y="21"/>
                          <a:pt x="103" y="24"/>
                        </a:cubicBezTo>
                        <a:cubicBezTo>
                          <a:pt x="93" y="31"/>
                          <a:pt x="84" y="47"/>
                          <a:pt x="77" y="61"/>
                        </a:cubicBezTo>
                        <a:cubicBezTo>
                          <a:pt x="71" y="74"/>
                          <a:pt x="67" y="87"/>
                          <a:pt x="67" y="87"/>
                        </a:cubicBezTo>
                        <a:cubicBezTo>
                          <a:pt x="66" y="87"/>
                          <a:pt x="66" y="87"/>
                          <a:pt x="66" y="87"/>
                        </a:cubicBezTo>
                        <a:cubicBezTo>
                          <a:pt x="96" y="233"/>
                          <a:pt x="96" y="233"/>
                          <a:pt x="96" y="233"/>
                        </a:cubicBezTo>
                        <a:cubicBezTo>
                          <a:pt x="98" y="232"/>
                          <a:pt x="98" y="232"/>
                          <a:pt x="98" y="232"/>
                        </a:cubicBezTo>
                        <a:cubicBezTo>
                          <a:pt x="96" y="232"/>
                          <a:pt x="96" y="232"/>
                          <a:pt x="96" y="232"/>
                        </a:cubicBezTo>
                        <a:cubicBezTo>
                          <a:pt x="97" y="242"/>
                          <a:pt x="98" y="251"/>
                          <a:pt x="98" y="259"/>
                        </a:cubicBezTo>
                        <a:cubicBezTo>
                          <a:pt x="98" y="302"/>
                          <a:pt x="79" y="324"/>
                          <a:pt x="67" y="336"/>
                        </a:cubicBezTo>
                        <a:cubicBezTo>
                          <a:pt x="62" y="341"/>
                          <a:pt x="55" y="350"/>
                          <a:pt x="48" y="360"/>
                        </a:cubicBezTo>
                        <a:cubicBezTo>
                          <a:pt x="27" y="389"/>
                          <a:pt x="1" y="432"/>
                          <a:pt x="1" y="432"/>
                        </a:cubicBezTo>
                        <a:cubicBezTo>
                          <a:pt x="0" y="434"/>
                          <a:pt x="0" y="434"/>
                          <a:pt x="0" y="434"/>
                        </a:cubicBezTo>
                        <a:cubicBezTo>
                          <a:pt x="2" y="435"/>
                          <a:pt x="2" y="435"/>
                          <a:pt x="2" y="435"/>
                        </a:cubicBezTo>
                        <a:cubicBezTo>
                          <a:pt x="8" y="438"/>
                          <a:pt x="17" y="444"/>
                          <a:pt x="27" y="451"/>
                        </a:cubicBezTo>
                        <a:cubicBezTo>
                          <a:pt x="42" y="462"/>
                          <a:pt x="57" y="475"/>
                          <a:pt x="70" y="486"/>
                        </a:cubicBezTo>
                        <a:cubicBezTo>
                          <a:pt x="76" y="491"/>
                          <a:pt x="81" y="496"/>
                          <a:pt x="85" y="499"/>
                        </a:cubicBezTo>
                        <a:cubicBezTo>
                          <a:pt x="89" y="503"/>
                          <a:pt x="91" y="505"/>
                          <a:pt x="91" y="505"/>
                        </a:cubicBezTo>
                        <a:cubicBezTo>
                          <a:pt x="92" y="506"/>
                          <a:pt x="92" y="506"/>
                          <a:pt x="92" y="506"/>
                        </a:cubicBezTo>
                        <a:cubicBezTo>
                          <a:pt x="93" y="505"/>
                          <a:pt x="93" y="505"/>
                          <a:pt x="93" y="505"/>
                        </a:cubicBezTo>
                        <a:cubicBezTo>
                          <a:pt x="99" y="503"/>
                          <a:pt x="107" y="502"/>
                          <a:pt x="117" y="502"/>
                        </a:cubicBezTo>
                        <a:cubicBezTo>
                          <a:pt x="139" y="502"/>
                          <a:pt x="168" y="508"/>
                          <a:pt x="191" y="515"/>
                        </a:cubicBezTo>
                        <a:cubicBezTo>
                          <a:pt x="202" y="518"/>
                          <a:pt x="212" y="522"/>
                          <a:pt x="220" y="524"/>
                        </a:cubicBezTo>
                        <a:cubicBezTo>
                          <a:pt x="223" y="525"/>
                          <a:pt x="226" y="527"/>
                          <a:pt x="228" y="527"/>
                        </a:cubicBezTo>
                        <a:cubicBezTo>
                          <a:pt x="230" y="528"/>
                          <a:pt x="231" y="528"/>
                          <a:pt x="231" y="528"/>
                        </a:cubicBezTo>
                        <a:cubicBezTo>
                          <a:pt x="233" y="529"/>
                          <a:pt x="233" y="529"/>
                          <a:pt x="233" y="529"/>
                        </a:cubicBezTo>
                        <a:cubicBezTo>
                          <a:pt x="307" y="396"/>
                          <a:pt x="307" y="396"/>
                          <a:pt x="307" y="396"/>
                        </a:cubicBezTo>
                        <a:cubicBezTo>
                          <a:pt x="306" y="395"/>
                          <a:pt x="306" y="395"/>
                          <a:pt x="306" y="395"/>
                        </a:cubicBezTo>
                        <a:cubicBezTo>
                          <a:pt x="305" y="397"/>
                          <a:pt x="305" y="397"/>
                          <a:pt x="305" y="397"/>
                        </a:cubicBezTo>
                        <a:cubicBezTo>
                          <a:pt x="308" y="397"/>
                          <a:pt x="311" y="398"/>
                          <a:pt x="314" y="398"/>
                        </a:cubicBezTo>
                        <a:cubicBezTo>
                          <a:pt x="325" y="398"/>
                          <a:pt x="335" y="393"/>
                          <a:pt x="343" y="385"/>
                        </a:cubicBezTo>
                        <a:cubicBezTo>
                          <a:pt x="355" y="374"/>
                          <a:pt x="363" y="357"/>
                          <a:pt x="369" y="343"/>
                        </a:cubicBezTo>
                        <a:cubicBezTo>
                          <a:pt x="374" y="329"/>
                          <a:pt x="377" y="318"/>
                          <a:pt x="377" y="318"/>
                        </a:cubicBezTo>
                        <a:cubicBezTo>
                          <a:pt x="375" y="318"/>
                          <a:pt x="375" y="318"/>
                          <a:pt x="375" y="318"/>
                        </a:cubicBezTo>
                        <a:cubicBezTo>
                          <a:pt x="377" y="318"/>
                          <a:pt x="377" y="318"/>
                          <a:pt x="377" y="318"/>
                        </a:cubicBezTo>
                        <a:cubicBezTo>
                          <a:pt x="377" y="318"/>
                          <a:pt x="383" y="304"/>
                          <a:pt x="383" y="281"/>
                        </a:cubicBezTo>
                        <a:cubicBezTo>
                          <a:pt x="383" y="265"/>
                          <a:pt x="380" y="245"/>
                          <a:pt x="369" y="223"/>
                        </a:cubicBezTo>
                        <a:cubicBezTo>
                          <a:pt x="365" y="225"/>
                          <a:pt x="365" y="225"/>
                          <a:pt x="365" y="225"/>
                        </a:cubicBezTo>
                        <a:cubicBezTo>
                          <a:pt x="376" y="246"/>
                          <a:pt x="379" y="266"/>
                          <a:pt x="379" y="281"/>
                        </a:cubicBezTo>
                        <a:cubicBezTo>
                          <a:pt x="379" y="292"/>
                          <a:pt x="377" y="301"/>
                          <a:pt x="376" y="307"/>
                        </a:cubicBezTo>
                        <a:cubicBezTo>
                          <a:pt x="375" y="310"/>
                          <a:pt x="375" y="313"/>
                          <a:pt x="374" y="314"/>
                        </a:cubicBezTo>
                        <a:cubicBezTo>
                          <a:pt x="374" y="315"/>
                          <a:pt x="373" y="316"/>
                          <a:pt x="373" y="316"/>
                        </a:cubicBezTo>
                        <a:cubicBezTo>
                          <a:pt x="373" y="317"/>
                          <a:pt x="373" y="317"/>
                          <a:pt x="373" y="317"/>
                        </a:cubicBezTo>
                        <a:cubicBezTo>
                          <a:pt x="373" y="317"/>
                          <a:pt x="373" y="317"/>
                          <a:pt x="373" y="317"/>
                        </a:cubicBezTo>
                        <a:cubicBezTo>
                          <a:pt x="373" y="317"/>
                          <a:pt x="373" y="317"/>
                          <a:pt x="373" y="317"/>
                        </a:cubicBezTo>
                        <a:cubicBezTo>
                          <a:pt x="373" y="317"/>
                          <a:pt x="373" y="317"/>
                          <a:pt x="373" y="317"/>
                        </a:cubicBezTo>
                        <a:cubicBezTo>
                          <a:pt x="373" y="317"/>
                          <a:pt x="373" y="317"/>
                          <a:pt x="373" y="318"/>
                        </a:cubicBezTo>
                        <a:cubicBezTo>
                          <a:pt x="372" y="322"/>
                          <a:pt x="367" y="341"/>
                          <a:pt x="357" y="359"/>
                        </a:cubicBezTo>
                        <a:cubicBezTo>
                          <a:pt x="352" y="368"/>
                          <a:pt x="346" y="377"/>
                          <a:pt x="339" y="383"/>
                        </a:cubicBezTo>
                        <a:cubicBezTo>
                          <a:pt x="332" y="390"/>
                          <a:pt x="323" y="394"/>
                          <a:pt x="314" y="394"/>
                        </a:cubicBezTo>
                        <a:cubicBezTo>
                          <a:pt x="311" y="394"/>
                          <a:pt x="309" y="393"/>
                          <a:pt x="306" y="393"/>
                        </a:cubicBezTo>
                        <a:cubicBezTo>
                          <a:pt x="305" y="393"/>
                          <a:pt x="305" y="393"/>
                          <a:pt x="305" y="393"/>
                        </a:cubicBezTo>
                        <a:cubicBezTo>
                          <a:pt x="230" y="526"/>
                          <a:pt x="230" y="526"/>
                          <a:pt x="230" y="526"/>
                        </a:cubicBezTo>
                        <a:cubicBezTo>
                          <a:pt x="232" y="527"/>
                          <a:pt x="232" y="527"/>
                          <a:pt x="232" y="527"/>
                        </a:cubicBezTo>
                        <a:cubicBezTo>
                          <a:pt x="232" y="525"/>
                          <a:pt x="232" y="525"/>
                          <a:pt x="232" y="525"/>
                        </a:cubicBezTo>
                        <a:cubicBezTo>
                          <a:pt x="232" y="525"/>
                          <a:pt x="215" y="518"/>
                          <a:pt x="192" y="511"/>
                        </a:cubicBezTo>
                        <a:cubicBezTo>
                          <a:pt x="169" y="505"/>
                          <a:pt x="140" y="498"/>
                          <a:pt x="117" y="498"/>
                        </a:cubicBezTo>
                        <a:cubicBezTo>
                          <a:pt x="107" y="498"/>
                          <a:pt x="98" y="499"/>
                          <a:pt x="91" y="502"/>
                        </a:cubicBezTo>
                        <a:cubicBezTo>
                          <a:pt x="92" y="503"/>
                          <a:pt x="92" y="503"/>
                          <a:pt x="92" y="503"/>
                        </a:cubicBezTo>
                        <a:cubicBezTo>
                          <a:pt x="93" y="502"/>
                          <a:pt x="93" y="502"/>
                          <a:pt x="93" y="502"/>
                        </a:cubicBezTo>
                        <a:cubicBezTo>
                          <a:pt x="93" y="502"/>
                          <a:pt x="78" y="488"/>
                          <a:pt x="59" y="471"/>
                        </a:cubicBezTo>
                        <a:cubicBezTo>
                          <a:pt x="50" y="463"/>
                          <a:pt x="39" y="455"/>
                          <a:pt x="29" y="448"/>
                        </a:cubicBezTo>
                        <a:cubicBezTo>
                          <a:pt x="20" y="441"/>
                          <a:pt x="11" y="435"/>
                          <a:pt x="3" y="431"/>
                        </a:cubicBezTo>
                        <a:cubicBezTo>
                          <a:pt x="2" y="433"/>
                          <a:pt x="2" y="433"/>
                          <a:pt x="2" y="433"/>
                        </a:cubicBezTo>
                        <a:cubicBezTo>
                          <a:pt x="4" y="434"/>
                          <a:pt x="4" y="434"/>
                          <a:pt x="4" y="434"/>
                        </a:cubicBezTo>
                        <a:cubicBezTo>
                          <a:pt x="4" y="434"/>
                          <a:pt x="5" y="433"/>
                          <a:pt x="6" y="431"/>
                        </a:cubicBezTo>
                        <a:cubicBezTo>
                          <a:pt x="11" y="424"/>
                          <a:pt x="23" y="405"/>
                          <a:pt x="35" y="386"/>
                        </a:cubicBezTo>
                        <a:cubicBezTo>
                          <a:pt x="48" y="367"/>
                          <a:pt x="62" y="347"/>
                          <a:pt x="70" y="339"/>
                        </a:cubicBezTo>
                        <a:cubicBezTo>
                          <a:pt x="82" y="326"/>
                          <a:pt x="102" y="303"/>
                          <a:pt x="102" y="259"/>
                        </a:cubicBezTo>
                        <a:cubicBezTo>
                          <a:pt x="102" y="251"/>
                          <a:pt x="101" y="242"/>
                          <a:pt x="100" y="232"/>
                        </a:cubicBezTo>
                        <a:cubicBezTo>
                          <a:pt x="100" y="232"/>
                          <a:pt x="100" y="232"/>
                          <a:pt x="100" y="232"/>
                        </a:cubicBezTo>
                        <a:cubicBezTo>
                          <a:pt x="70" y="87"/>
                          <a:pt x="70" y="87"/>
                          <a:pt x="70" y="87"/>
                        </a:cubicBezTo>
                        <a:cubicBezTo>
                          <a:pt x="69" y="87"/>
                          <a:pt x="69" y="87"/>
                          <a:pt x="69" y="87"/>
                        </a:cubicBezTo>
                        <a:cubicBezTo>
                          <a:pt x="70" y="88"/>
                          <a:pt x="70" y="88"/>
                          <a:pt x="70" y="88"/>
                        </a:cubicBezTo>
                        <a:cubicBezTo>
                          <a:pt x="70" y="88"/>
                          <a:pt x="71" y="87"/>
                          <a:pt x="71" y="86"/>
                        </a:cubicBezTo>
                        <a:cubicBezTo>
                          <a:pt x="73" y="81"/>
                          <a:pt x="77" y="69"/>
                          <a:pt x="83" y="57"/>
                        </a:cubicBezTo>
                        <a:cubicBezTo>
                          <a:pt x="89" y="45"/>
                          <a:pt x="97" y="33"/>
                          <a:pt x="105" y="27"/>
                        </a:cubicBezTo>
                        <a:cubicBezTo>
                          <a:pt x="108" y="25"/>
                          <a:pt x="115" y="22"/>
                          <a:pt x="124" y="20"/>
                        </a:cubicBezTo>
                        <a:cubicBezTo>
                          <a:pt x="151" y="12"/>
                          <a:pt x="199" y="4"/>
                          <a:pt x="241" y="4"/>
                        </a:cubicBezTo>
                        <a:cubicBezTo>
                          <a:pt x="268" y="4"/>
                          <a:pt x="292" y="8"/>
                          <a:pt x="307" y="16"/>
                        </a:cubicBezTo>
                        <a:cubicBezTo>
                          <a:pt x="307" y="16"/>
                          <a:pt x="307" y="16"/>
                          <a:pt x="307" y="16"/>
                        </a:cubicBezTo>
                        <a:cubicBezTo>
                          <a:pt x="309" y="17"/>
                          <a:pt x="325" y="27"/>
                          <a:pt x="341" y="47"/>
                        </a:cubicBezTo>
                        <a:cubicBezTo>
                          <a:pt x="357" y="68"/>
                          <a:pt x="373" y="98"/>
                          <a:pt x="373" y="139"/>
                        </a:cubicBezTo>
                        <a:cubicBezTo>
                          <a:pt x="373" y="152"/>
                          <a:pt x="371" y="168"/>
                          <a:pt x="367" y="184"/>
                        </a:cubicBezTo>
                        <a:cubicBezTo>
                          <a:pt x="369" y="185"/>
                          <a:pt x="369" y="185"/>
                          <a:pt x="369" y="185"/>
                        </a:cubicBezTo>
                        <a:cubicBezTo>
                          <a:pt x="367" y="184"/>
                          <a:pt x="367" y="184"/>
                          <a:pt x="367" y="184"/>
                        </a:cubicBezTo>
                        <a:cubicBezTo>
                          <a:pt x="367" y="184"/>
                          <a:pt x="367" y="184"/>
                          <a:pt x="367" y="184"/>
                        </a:cubicBezTo>
                        <a:cubicBezTo>
                          <a:pt x="367" y="185"/>
                          <a:pt x="364" y="188"/>
                          <a:pt x="361" y="192"/>
                        </a:cubicBezTo>
                        <a:cubicBezTo>
                          <a:pt x="359" y="194"/>
                          <a:pt x="358" y="195"/>
                          <a:pt x="356" y="196"/>
                        </a:cubicBezTo>
                        <a:cubicBezTo>
                          <a:pt x="354" y="198"/>
                          <a:pt x="352" y="198"/>
                          <a:pt x="350" y="198"/>
                        </a:cubicBezTo>
                        <a:cubicBezTo>
                          <a:pt x="348" y="198"/>
                          <a:pt x="346" y="198"/>
                          <a:pt x="344" y="195"/>
                        </a:cubicBezTo>
                        <a:cubicBezTo>
                          <a:pt x="341" y="192"/>
                          <a:pt x="337" y="186"/>
                          <a:pt x="334" y="174"/>
                        </a:cubicBezTo>
                        <a:cubicBezTo>
                          <a:pt x="331" y="163"/>
                          <a:pt x="329" y="147"/>
                          <a:pt x="328" y="124"/>
                        </a:cubicBezTo>
                        <a:cubicBezTo>
                          <a:pt x="327" y="122"/>
                          <a:pt x="327" y="122"/>
                          <a:pt x="327" y="122"/>
                        </a:cubicBezTo>
                        <a:cubicBezTo>
                          <a:pt x="325" y="122"/>
                          <a:pt x="325" y="122"/>
                          <a:pt x="325" y="122"/>
                        </a:cubicBezTo>
                        <a:cubicBezTo>
                          <a:pt x="325" y="122"/>
                          <a:pt x="325" y="122"/>
                          <a:pt x="325" y="122"/>
                        </a:cubicBezTo>
                        <a:cubicBezTo>
                          <a:pt x="325" y="122"/>
                          <a:pt x="325" y="122"/>
                          <a:pt x="324" y="122"/>
                        </a:cubicBezTo>
                        <a:cubicBezTo>
                          <a:pt x="322" y="122"/>
                          <a:pt x="314" y="121"/>
                          <a:pt x="307" y="113"/>
                        </a:cubicBezTo>
                        <a:cubicBezTo>
                          <a:pt x="300" y="105"/>
                          <a:pt x="293" y="90"/>
                          <a:pt x="293" y="60"/>
                        </a:cubicBezTo>
                        <a:cubicBezTo>
                          <a:pt x="293" y="58"/>
                          <a:pt x="293" y="55"/>
                          <a:pt x="293" y="53"/>
                        </a:cubicBezTo>
                        <a:cubicBezTo>
                          <a:pt x="289" y="53"/>
                          <a:pt x="289" y="53"/>
                          <a:pt x="289" y="53"/>
                        </a:cubicBezTo>
                        <a:cubicBezTo>
                          <a:pt x="289" y="53"/>
                          <a:pt x="289" y="53"/>
                          <a:pt x="289" y="53"/>
                        </a:cubicBezTo>
                        <a:cubicBezTo>
                          <a:pt x="289" y="55"/>
                          <a:pt x="286" y="64"/>
                          <a:pt x="282" y="73"/>
                        </a:cubicBezTo>
                        <a:cubicBezTo>
                          <a:pt x="280" y="77"/>
                          <a:pt x="277" y="82"/>
                          <a:pt x="274" y="85"/>
                        </a:cubicBezTo>
                        <a:cubicBezTo>
                          <a:pt x="271" y="88"/>
                          <a:pt x="267" y="89"/>
                          <a:pt x="263" y="89"/>
                        </a:cubicBezTo>
                        <a:cubicBezTo>
                          <a:pt x="259" y="89"/>
                          <a:pt x="255" y="88"/>
                          <a:pt x="250" y="84"/>
                        </a:cubicBezTo>
                        <a:cubicBezTo>
                          <a:pt x="248" y="86"/>
                          <a:pt x="248" y="86"/>
                          <a:pt x="248" y="86"/>
                        </a:cubicBezTo>
                        <a:cubicBezTo>
                          <a:pt x="250" y="84"/>
                          <a:pt x="250" y="84"/>
                          <a:pt x="250" y="84"/>
                        </a:cubicBezTo>
                        <a:cubicBezTo>
                          <a:pt x="250" y="84"/>
                          <a:pt x="241" y="73"/>
                          <a:pt x="231" y="60"/>
                        </a:cubicBezTo>
                        <a:cubicBezTo>
                          <a:pt x="221" y="47"/>
                          <a:pt x="209" y="33"/>
                          <a:pt x="203" y="27"/>
                        </a:cubicBezTo>
                        <a:cubicBezTo>
                          <a:pt x="200" y="30"/>
                          <a:pt x="200" y="30"/>
                          <a:pt x="200" y="30"/>
                        </a:cubicBezTo>
                        <a:cubicBezTo>
                          <a:pt x="200" y="30"/>
                          <a:pt x="201" y="30"/>
                          <a:pt x="202" y="31"/>
                        </a:cubicBezTo>
                        <a:cubicBezTo>
                          <a:pt x="206" y="35"/>
                          <a:pt x="215" y="46"/>
                          <a:pt x="225" y="58"/>
                        </a:cubicBezTo>
                        <a:cubicBezTo>
                          <a:pt x="235" y="70"/>
                          <a:pt x="245" y="84"/>
                          <a:pt x="249" y="95"/>
                        </a:cubicBezTo>
                        <a:cubicBezTo>
                          <a:pt x="250" y="98"/>
                          <a:pt x="250" y="101"/>
                          <a:pt x="250" y="103"/>
                        </a:cubicBezTo>
                        <a:cubicBezTo>
                          <a:pt x="250" y="107"/>
                          <a:pt x="249" y="110"/>
                          <a:pt x="248" y="112"/>
                        </a:cubicBezTo>
                        <a:cubicBezTo>
                          <a:pt x="246" y="115"/>
                          <a:pt x="244" y="116"/>
                          <a:pt x="242" y="116"/>
                        </a:cubicBezTo>
                        <a:cubicBezTo>
                          <a:pt x="240" y="116"/>
                          <a:pt x="239" y="115"/>
                          <a:pt x="237" y="115"/>
                        </a:cubicBezTo>
                        <a:cubicBezTo>
                          <a:pt x="235" y="114"/>
                          <a:pt x="232" y="112"/>
                          <a:pt x="230" y="109"/>
                        </a:cubicBezTo>
                        <a:cubicBezTo>
                          <a:pt x="221" y="101"/>
                          <a:pt x="209" y="86"/>
                          <a:pt x="190" y="72"/>
                        </a:cubicBezTo>
                        <a:cubicBezTo>
                          <a:pt x="189" y="73"/>
                          <a:pt x="189" y="73"/>
                          <a:pt x="189" y="73"/>
                        </a:cubicBezTo>
                        <a:cubicBezTo>
                          <a:pt x="188" y="75"/>
                          <a:pt x="188" y="75"/>
                          <a:pt x="188" y="75"/>
                        </a:cubicBezTo>
                        <a:cubicBezTo>
                          <a:pt x="188" y="75"/>
                          <a:pt x="188" y="75"/>
                          <a:pt x="188" y="75"/>
                        </a:cubicBezTo>
                        <a:cubicBezTo>
                          <a:pt x="193" y="78"/>
                          <a:pt x="270" y="134"/>
                          <a:pt x="285" y="252"/>
                        </a:cubicBezTo>
                        <a:cubicBezTo>
                          <a:pt x="289" y="251"/>
                          <a:pt x="289" y="251"/>
                          <a:pt x="289" y="251"/>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8" name="Freeform 197"/>
                  <p:cNvSpPr>
                    <a:spLocks/>
                  </p:cNvSpPr>
                  <p:nvPr/>
                </p:nvSpPr>
                <p:spPr bwMode="gray">
                  <a:xfrm>
                    <a:off x="4684" y="3103"/>
                    <a:ext cx="119" cy="132"/>
                  </a:xfrm>
                  <a:custGeom>
                    <a:avLst/>
                    <a:gdLst/>
                    <a:ahLst/>
                    <a:cxnLst>
                      <a:cxn ang="0">
                        <a:pos x="144" y="0"/>
                      </a:cxn>
                      <a:cxn ang="0">
                        <a:pos x="283" y="23"/>
                      </a:cxn>
                      <a:cxn ang="0">
                        <a:pos x="282" y="49"/>
                      </a:cxn>
                      <a:cxn ang="0">
                        <a:pos x="231" y="154"/>
                      </a:cxn>
                      <a:cxn ang="0">
                        <a:pos x="171" y="323"/>
                      </a:cxn>
                      <a:cxn ang="0">
                        <a:pos x="17" y="299"/>
                      </a:cxn>
                      <a:cxn ang="0">
                        <a:pos x="0" y="258"/>
                      </a:cxn>
                      <a:cxn ang="0">
                        <a:pos x="144" y="0"/>
                      </a:cxn>
                    </a:cxnLst>
                    <a:rect l="0" t="0" r="r" b="b"/>
                    <a:pathLst>
                      <a:path w="294" h="323">
                        <a:moveTo>
                          <a:pt x="144" y="0"/>
                        </a:moveTo>
                        <a:cubicBezTo>
                          <a:pt x="144" y="0"/>
                          <a:pt x="271" y="3"/>
                          <a:pt x="283" y="23"/>
                        </a:cubicBezTo>
                        <a:cubicBezTo>
                          <a:pt x="283" y="23"/>
                          <a:pt x="294" y="38"/>
                          <a:pt x="282" y="49"/>
                        </a:cubicBezTo>
                        <a:cubicBezTo>
                          <a:pt x="282" y="49"/>
                          <a:pt x="238" y="142"/>
                          <a:pt x="231" y="154"/>
                        </a:cubicBezTo>
                        <a:cubicBezTo>
                          <a:pt x="224" y="165"/>
                          <a:pt x="208" y="251"/>
                          <a:pt x="171" y="323"/>
                        </a:cubicBezTo>
                        <a:cubicBezTo>
                          <a:pt x="171" y="323"/>
                          <a:pt x="36" y="320"/>
                          <a:pt x="17" y="299"/>
                        </a:cubicBezTo>
                        <a:cubicBezTo>
                          <a:pt x="0" y="258"/>
                          <a:pt x="0" y="258"/>
                          <a:pt x="0" y="258"/>
                        </a:cubicBezTo>
                        <a:lnTo>
                          <a:pt x="144"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199" name="Freeform 198"/>
                  <p:cNvSpPr>
                    <a:spLocks/>
                  </p:cNvSpPr>
                  <p:nvPr/>
                </p:nvSpPr>
                <p:spPr bwMode="gray">
                  <a:xfrm>
                    <a:off x="4637" y="3073"/>
                    <a:ext cx="107" cy="148"/>
                  </a:xfrm>
                  <a:custGeom>
                    <a:avLst/>
                    <a:gdLst/>
                    <a:ahLst/>
                    <a:cxnLst>
                      <a:cxn ang="0">
                        <a:pos x="163" y="0"/>
                      </a:cxn>
                      <a:cxn ang="0">
                        <a:pos x="260" y="75"/>
                      </a:cxn>
                      <a:cxn ang="0">
                        <a:pos x="264" y="212"/>
                      </a:cxn>
                      <a:cxn ang="0">
                        <a:pos x="108" y="364"/>
                      </a:cxn>
                      <a:cxn ang="0">
                        <a:pos x="0" y="272"/>
                      </a:cxn>
                      <a:cxn ang="0">
                        <a:pos x="163" y="0"/>
                      </a:cxn>
                    </a:cxnLst>
                    <a:rect l="0" t="0" r="r" b="b"/>
                    <a:pathLst>
                      <a:path w="265" h="364">
                        <a:moveTo>
                          <a:pt x="163" y="0"/>
                        </a:moveTo>
                        <a:cubicBezTo>
                          <a:pt x="163" y="0"/>
                          <a:pt x="253" y="50"/>
                          <a:pt x="260" y="75"/>
                        </a:cubicBezTo>
                        <a:cubicBezTo>
                          <a:pt x="260" y="75"/>
                          <a:pt x="265" y="199"/>
                          <a:pt x="264" y="212"/>
                        </a:cubicBezTo>
                        <a:cubicBezTo>
                          <a:pt x="263" y="225"/>
                          <a:pt x="160" y="351"/>
                          <a:pt x="108" y="364"/>
                        </a:cubicBezTo>
                        <a:cubicBezTo>
                          <a:pt x="108" y="364"/>
                          <a:pt x="5" y="288"/>
                          <a:pt x="0" y="272"/>
                        </a:cubicBezTo>
                        <a:cubicBezTo>
                          <a:pt x="0" y="272"/>
                          <a:pt x="143" y="46"/>
                          <a:pt x="163"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0" name="Freeform 199"/>
                  <p:cNvSpPr>
                    <a:spLocks/>
                  </p:cNvSpPr>
                  <p:nvPr/>
                </p:nvSpPr>
                <p:spPr bwMode="gray">
                  <a:xfrm>
                    <a:off x="4742" y="3162"/>
                    <a:ext cx="21" cy="21"/>
                  </a:xfrm>
                  <a:custGeom>
                    <a:avLst/>
                    <a:gdLst/>
                    <a:ahLst/>
                    <a:cxnLst>
                      <a:cxn ang="0">
                        <a:pos x="3" y="33"/>
                      </a:cxn>
                      <a:cxn ang="0">
                        <a:pos x="19" y="4"/>
                      </a:cxn>
                      <a:cxn ang="0">
                        <a:pos x="48" y="19"/>
                      </a:cxn>
                      <a:cxn ang="0">
                        <a:pos x="33" y="48"/>
                      </a:cxn>
                      <a:cxn ang="0">
                        <a:pos x="3" y="33"/>
                      </a:cxn>
                    </a:cxnLst>
                    <a:rect l="0" t="0" r="r" b="b"/>
                    <a:pathLst>
                      <a:path w="52" h="52">
                        <a:moveTo>
                          <a:pt x="3" y="33"/>
                        </a:moveTo>
                        <a:cubicBezTo>
                          <a:pt x="0" y="20"/>
                          <a:pt x="6" y="7"/>
                          <a:pt x="19" y="4"/>
                        </a:cubicBezTo>
                        <a:cubicBezTo>
                          <a:pt x="31" y="0"/>
                          <a:pt x="44" y="6"/>
                          <a:pt x="48" y="19"/>
                        </a:cubicBezTo>
                        <a:cubicBezTo>
                          <a:pt x="52" y="31"/>
                          <a:pt x="45" y="44"/>
                          <a:pt x="33" y="48"/>
                        </a:cubicBezTo>
                        <a:cubicBezTo>
                          <a:pt x="20" y="52"/>
                          <a:pt x="7" y="45"/>
                          <a:pt x="3"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1" name="Freeform 200"/>
                  <p:cNvSpPr>
                    <a:spLocks/>
                  </p:cNvSpPr>
                  <p:nvPr/>
                </p:nvSpPr>
                <p:spPr bwMode="gray">
                  <a:xfrm>
                    <a:off x="4700" y="3150"/>
                    <a:ext cx="26" cy="26"/>
                  </a:xfrm>
                  <a:custGeom>
                    <a:avLst/>
                    <a:gdLst/>
                    <a:ahLst/>
                    <a:cxnLst>
                      <a:cxn ang="0">
                        <a:pos x="5" y="41"/>
                      </a:cxn>
                      <a:cxn ang="0">
                        <a:pos x="23" y="5"/>
                      </a:cxn>
                      <a:cxn ang="0">
                        <a:pos x="59" y="24"/>
                      </a:cxn>
                      <a:cxn ang="0">
                        <a:pos x="40" y="59"/>
                      </a:cxn>
                      <a:cxn ang="0">
                        <a:pos x="5" y="41"/>
                      </a:cxn>
                    </a:cxnLst>
                    <a:rect l="0" t="0" r="r" b="b"/>
                    <a:pathLst>
                      <a:path w="64" h="64">
                        <a:moveTo>
                          <a:pt x="5" y="41"/>
                        </a:moveTo>
                        <a:cubicBezTo>
                          <a:pt x="0" y="26"/>
                          <a:pt x="8" y="10"/>
                          <a:pt x="23" y="5"/>
                        </a:cubicBezTo>
                        <a:cubicBezTo>
                          <a:pt x="38" y="0"/>
                          <a:pt x="54" y="9"/>
                          <a:pt x="59" y="24"/>
                        </a:cubicBezTo>
                        <a:cubicBezTo>
                          <a:pt x="64" y="39"/>
                          <a:pt x="55" y="55"/>
                          <a:pt x="40" y="59"/>
                        </a:cubicBezTo>
                        <a:cubicBezTo>
                          <a:pt x="25" y="64"/>
                          <a:pt x="9" y="56"/>
                          <a:pt x="5" y="41"/>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2" name="Freeform 201"/>
                  <p:cNvSpPr>
                    <a:spLocks/>
                  </p:cNvSpPr>
                  <p:nvPr/>
                </p:nvSpPr>
                <p:spPr bwMode="gray">
                  <a:xfrm>
                    <a:off x="4652" y="3134"/>
                    <a:ext cx="93" cy="210"/>
                  </a:xfrm>
                  <a:custGeom>
                    <a:avLst/>
                    <a:gdLst/>
                    <a:ahLst/>
                    <a:cxnLst>
                      <a:cxn ang="0">
                        <a:pos x="225" y="0"/>
                      </a:cxn>
                      <a:cxn ang="0">
                        <a:pos x="226" y="64"/>
                      </a:cxn>
                      <a:cxn ang="0">
                        <a:pos x="87" y="210"/>
                      </a:cxn>
                      <a:cxn ang="0">
                        <a:pos x="4" y="506"/>
                      </a:cxn>
                      <a:cxn ang="0">
                        <a:pos x="0" y="516"/>
                      </a:cxn>
                      <a:cxn ang="0">
                        <a:pos x="70" y="216"/>
                      </a:cxn>
                      <a:cxn ang="0">
                        <a:pos x="219" y="63"/>
                      </a:cxn>
                      <a:cxn ang="0">
                        <a:pos x="225" y="0"/>
                      </a:cxn>
                    </a:cxnLst>
                    <a:rect l="0" t="0" r="r" b="b"/>
                    <a:pathLst>
                      <a:path w="227" h="516">
                        <a:moveTo>
                          <a:pt x="225" y="0"/>
                        </a:moveTo>
                        <a:cubicBezTo>
                          <a:pt x="225" y="0"/>
                          <a:pt x="227" y="62"/>
                          <a:pt x="226" y="64"/>
                        </a:cubicBezTo>
                        <a:cubicBezTo>
                          <a:pt x="225" y="66"/>
                          <a:pt x="145" y="182"/>
                          <a:pt x="87" y="210"/>
                        </a:cubicBezTo>
                        <a:cubicBezTo>
                          <a:pt x="87" y="210"/>
                          <a:pt x="89" y="415"/>
                          <a:pt x="4" y="506"/>
                        </a:cubicBezTo>
                        <a:cubicBezTo>
                          <a:pt x="0" y="516"/>
                          <a:pt x="0" y="516"/>
                          <a:pt x="0" y="516"/>
                        </a:cubicBezTo>
                        <a:cubicBezTo>
                          <a:pt x="0" y="516"/>
                          <a:pt x="75" y="410"/>
                          <a:pt x="70" y="216"/>
                        </a:cubicBezTo>
                        <a:cubicBezTo>
                          <a:pt x="70" y="216"/>
                          <a:pt x="161" y="150"/>
                          <a:pt x="219" y="63"/>
                        </a:cubicBezTo>
                        <a:lnTo>
                          <a:pt x="225"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3" name="Freeform 202"/>
                  <p:cNvSpPr>
                    <a:spLocks/>
                  </p:cNvSpPr>
                  <p:nvPr/>
                </p:nvSpPr>
                <p:spPr bwMode="gray">
                  <a:xfrm>
                    <a:off x="4896" y="2998"/>
                    <a:ext cx="94" cy="148"/>
                  </a:xfrm>
                  <a:custGeom>
                    <a:avLst/>
                    <a:gdLst/>
                    <a:ahLst/>
                    <a:cxnLst>
                      <a:cxn ang="0">
                        <a:pos x="164" y="93"/>
                      </a:cxn>
                      <a:cxn ang="0">
                        <a:pos x="231" y="197"/>
                      </a:cxn>
                      <a:cxn ang="0">
                        <a:pos x="0" y="363"/>
                      </a:cxn>
                      <a:cxn ang="0">
                        <a:pos x="76" y="37"/>
                      </a:cxn>
                      <a:cxn ang="0">
                        <a:pos x="116" y="0"/>
                      </a:cxn>
                      <a:cxn ang="0">
                        <a:pos x="164" y="93"/>
                      </a:cxn>
                    </a:cxnLst>
                    <a:rect l="0" t="0" r="r" b="b"/>
                    <a:pathLst>
                      <a:path w="231" h="363">
                        <a:moveTo>
                          <a:pt x="164" y="93"/>
                        </a:moveTo>
                        <a:cubicBezTo>
                          <a:pt x="164" y="93"/>
                          <a:pt x="194" y="189"/>
                          <a:pt x="231" y="197"/>
                        </a:cubicBezTo>
                        <a:cubicBezTo>
                          <a:pt x="231" y="197"/>
                          <a:pt x="152" y="177"/>
                          <a:pt x="0" y="363"/>
                        </a:cubicBezTo>
                        <a:cubicBezTo>
                          <a:pt x="76" y="37"/>
                          <a:pt x="76" y="37"/>
                          <a:pt x="76" y="37"/>
                        </a:cubicBezTo>
                        <a:cubicBezTo>
                          <a:pt x="76" y="37"/>
                          <a:pt x="92" y="3"/>
                          <a:pt x="116" y="0"/>
                        </a:cubicBezTo>
                        <a:cubicBezTo>
                          <a:pt x="116" y="0"/>
                          <a:pt x="96" y="82"/>
                          <a:pt x="164" y="93"/>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4" name="Freeform 203"/>
                  <p:cNvSpPr>
                    <a:spLocks/>
                  </p:cNvSpPr>
                  <p:nvPr/>
                </p:nvSpPr>
                <p:spPr bwMode="gray">
                  <a:xfrm>
                    <a:off x="4860" y="3139"/>
                    <a:ext cx="206" cy="337"/>
                  </a:xfrm>
                  <a:custGeom>
                    <a:avLst/>
                    <a:gdLst/>
                    <a:ahLst/>
                    <a:cxnLst>
                      <a:cxn ang="0">
                        <a:pos x="471" y="84"/>
                      </a:cxn>
                      <a:cxn ang="0">
                        <a:pos x="463" y="160"/>
                      </a:cxn>
                      <a:cxn ang="0">
                        <a:pos x="507" y="280"/>
                      </a:cxn>
                      <a:cxn ang="0">
                        <a:pos x="435" y="826"/>
                      </a:cxn>
                      <a:cxn ang="0">
                        <a:pos x="266" y="828"/>
                      </a:cxn>
                      <a:cxn ang="0">
                        <a:pos x="0" y="783"/>
                      </a:cxn>
                      <a:cxn ang="0">
                        <a:pos x="259" y="60"/>
                      </a:cxn>
                      <a:cxn ang="0">
                        <a:pos x="355" y="4"/>
                      </a:cxn>
                      <a:cxn ang="0">
                        <a:pos x="471" y="84"/>
                      </a:cxn>
                    </a:cxnLst>
                    <a:rect l="0" t="0" r="r" b="b"/>
                    <a:pathLst>
                      <a:path w="507" h="828">
                        <a:moveTo>
                          <a:pt x="471" y="84"/>
                        </a:moveTo>
                        <a:cubicBezTo>
                          <a:pt x="471" y="84"/>
                          <a:pt x="447" y="112"/>
                          <a:pt x="463" y="160"/>
                        </a:cubicBezTo>
                        <a:cubicBezTo>
                          <a:pt x="463" y="160"/>
                          <a:pt x="507" y="232"/>
                          <a:pt x="507" y="280"/>
                        </a:cubicBezTo>
                        <a:cubicBezTo>
                          <a:pt x="507" y="328"/>
                          <a:pt x="435" y="826"/>
                          <a:pt x="435" y="826"/>
                        </a:cubicBezTo>
                        <a:cubicBezTo>
                          <a:pt x="435" y="826"/>
                          <a:pt x="329" y="828"/>
                          <a:pt x="266" y="828"/>
                        </a:cubicBezTo>
                        <a:cubicBezTo>
                          <a:pt x="202" y="828"/>
                          <a:pt x="0" y="783"/>
                          <a:pt x="0" y="783"/>
                        </a:cubicBezTo>
                        <a:cubicBezTo>
                          <a:pt x="0" y="783"/>
                          <a:pt x="183" y="176"/>
                          <a:pt x="259" y="60"/>
                        </a:cubicBezTo>
                        <a:cubicBezTo>
                          <a:pt x="259" y="60"/>
                          <a:pt x="315" y="0"/>
                          <a:pt x="355" y="4"/>
                        </a:cubicBezTo>
                        <a:cubicBezTo>
                          <a:pt x="395" y="8"/>
                          <a:pt x="471" y="48"/>
                          <a:pt x="471"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5" name="Freeform 204"/>
                  <p:cNvSpPr>
                    <a:spLocks/>
                  </p:cNvSpPr>
                  <p:nvPr/>
                </p:nvSpPr>
                <p:spPr bwMode="gray">
                  <a:xfrm>
                    <a:off x="4945" y="3071"/>
                    <a:ext cx="170" cy="117"/>
                  </a:xfrm>
                  <a:custGeom>
                    <a:avLst/>
                    <a:gdLst/>
                    <a:ahLst/>
                    <a:cxnLst>
                      <a:cxn ang="0">
                        <a:pos x="0" y="84"/>
                      </a:cxn>
                      <a:cxn ang="0">
                        <a:pos x="48" y="228"/>
                      </a:cxn>
                      <a:cxn ang="0">
                        <a:pos x="164" y="208"/>
                      </a:cxn>
                      <a:cxn ang="0">
                        <a:pos x="260" y="288"/>
                      </a:cxn>
                      <a:cxn ang="0">
                        <a:pos x="396" y="136"/>
                      </a:cxn>
                      <a:cxn ang="0">
                        <a:pos x="216" y="0"/>
                      </a:cxn>
                      <a:cxn ang="0">
                        <a:pos x="0" y="84"/>
                      </a:cxn>
                    </a:cxnLst>
                    <a:rect l="0" t="0" r="r" b="b"/>
                    <a:pathLst>
                      <a:path w="416" h="288">
                        <a:moveTo>
                          <a:pt x="0" y="84"/>
                        </a:moveTo>
                        <a:cubicBezTo>
                          <a:pt x="0" y="84"/>
                          <a:pt x="56" y="188"/>
                          <a:pt x="48" y="228"/>
                        </a:cubicBezTo>
                        <a:cubicBezTo>
                          <a:pt x="48" y="228"/>
                          <a:pt x="108" y="172"/>
                          <a:pt x="164" y="208"/>
                        </a:cubicBezTo>
                        <a:cubicBezTo>
                          <a:pt x="164" y="208"/>
                          <a:pt x="260" y="236"/>
                          <a:pt x="260" y="288"/>
                        </a:cubicBezTo>
                        <a:cubicBezTo>
                          <a:pt x="260" y="288"/>
                          <a:pt x="376" y="196"/>
                          <a:pt x="396" y="136"/>
                        </a:cubicBezTo>
                        <a:cubicBezTo>
                          <a:pt x="416" y="76"/>
                          <a:pt x="216" y="0"/>
                          <a:pt x="216" y="0"/>
                        </a:cubicBezTo>
                        <a:cubicBezTo>
                          <a:pt x="216" y="0"/>
                          <a:pt x="16" y="4"/>
                          <a:pt x="0"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6" name="Freeform 205"/>
                  <p:cNvSpPr>
                    <a:spLocks/>
                  </p:cNvSpPr>
                  <p:nvPr/>
                </p:nvSpPr>
                <p:spPr bwMode="gray">
                  <a:xfrm>
                    <a:off x="4843" y="2635"/>
                    <a:ext cx="330" cy="441"/>
                  </a:xfrm>
                  <a:custGeom>
                    <a:avLst/>
                    <a:gdLst/>
                    <a:ahLst/>
                    <a:cxnLst>
                      <a:cxn ang="0">
                        <a:pos x="87" y="104"/>
                      </a:cxn>
                      <a:cxn ang="0">
                        <a:pos x="42" y="174"/>
                      </a:cxn>
                      <a:cxn ang="0">
                        <a:pos x="12" y="515"/>
                      </a:cxn>
                      <a:cxn ang="0">
                        <a:pos x="228" y="1016"/>
                      </a:cxn>
                      <a:cxn ang="0">
                        <a:pos x="319" y="1042"/>
                      </a:cxn>
                      <a:cxn ang="0">
                        <a:pos x="784" y="490"/>
                      </a:cxn>
                      <a:cxn ang="0">
                        <a:pos x="627" y="452"/>
                      </a:cxn>
                      <a:cxn ang="0">
                        <a:pos x="491" y="159"/>
                      </a:cxn>
                      <a:cxn ang="0">
                        <a:pos x="316" y="117"/>
                      </a:cxn>
                      <a:cxn ang="0">
                        <a:pos x="87" y="104"/>
                      </a:cxn>
                    </a:cxnLst>
                    <a:rect l="0" t="0" r="r" b="b"/>
                    <a:pathLst>
                      <a:path w="811" h="1086">
                        <a:moveTo>
                          <a:pt x="87" y="104"/>
                        </a:moveTo>
                        <a:cubicBezTo>
                          <a:pt x="87" y="104"/>
                          <a:pt x="52" y="139"/>
                          <a:pt x="42" y="174"/>
                        </a:cubicBezTo>
                        <a:cubicBezTo>
                          <a:pt x="42" y="174"/>
                          <a:pt x="8" y="340"/>
                          <a:pt x="12" y="515"/>
                        </a:cubicBezTo>
                        <a:cubicBezTo>
                          <a:pt x="12" y="515"/>
                          <a:pt x="0" y="883"/>
                          <a:pt x="228" y="1016"/>
                        </a:cubicBezTo>
                        <a:cubicBezTo>
                          <a:pt x="255" y="1032"/>
                          <a:pt x="285" y="1033"/>
                          <a:pt x="319" y="1042"/>
                        </a:cubicBezTo>
                        <a:cubicBezTo>
                          <a:pt x="319" y="1042"/>
                          <a:pt x="548" y="1086"/>
                          <a:pt x="784" y="490"/>
                        </a:cubicBezTo>
                        <a:cubicBezTo>
                          <a:pt x="784" y="490"/>
                          <a:pt x="811" y="368"/>
                          <a:pt x="627" y="452"/>
                        </a:cubicBezTo>
                        <a:cubicBezTo>
                          <a:pt x="627" y="452"/>
                          <a:pt x="689" y="99"/>
                          <a:pt x="491" y="159"/>
                        </a:cubicBezTo>
                        <a:cubicBezTo>
                          <a:pt x="491" y="159"/>
                          <a:pt x="450" y="0"/>
                          <a:pt x="316" y="117"/>
                        </a:cubicBezTo>
                        <a:cubicBezTo>
                          <a:pt x="316" y="117"/>
                          <a:pt x="132" y="254"/>
                          <a:pt x="87" y="104"/>
                        </a:cubicBezTo>
                      </a:path>
                    </a:pathLst>
                  </a:custGeom>
                  <a:solidFill>
                    <a:srgbClr val="C69C6D"/>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7" name="Freeform 206"/>
                  <p:cNvSpPr>
                    <a:spLocks/>
                  </p:cNvSpPr>
                  <p:nvPr/>
                </p:nvSpPr>
                <p:spPr bwMode="gray">
                  <a:xfrm>
                    <a:off x="4852" y="2555"/>
                    <a:ext cx="382" cy="365"/>
                  </a:xfrm>
                  <a:custGeom>
                    <a:avLst/>
                    <a:gdLst/>
                    <a:ahLst/>
                    <a:cxnLst>
                      <a:cxn ang="0">
                        <a:pos x="0" y="233"/>
                      </a:cxn>
                      <a:cxn ang="0">
                        <a:pos x="587" y="74"/>
                      </a:cxn>
                      <a:cxn ang="0">
                        <a:pos x="778" y="169"/>
                      </a:cxn>
                      <a:cxn ang="0">
                        <a:pos x="833" y="700"/>
                      </a:cxn>
                      <a:cxn ang="0">
                        <a:pos x="664" y="896"/>
                      </a:cxn>
                      <a:cxn ang="0">
                        <a:pos x="606" y="647"/>
                      </a:cxn>
                      <a:cxn ang="0">
                        <a:pos x="470" y="354"/>
                      </a:cxn>
                      <a:cxn ang="0">
                        <a:pos x="242" y="349"/>
                      </a:cxn>
                      <a:cxn ang="0">
                        <a:pos x="0" y="233"/>
                      </a:cxn>
                    </a:cxnLst>
                    <a:rect l="0" t="0" r="r" b="b"/>
                    <a:pathLst>
                      <a:path w="939" h="896">
                        <a:moveTo>
                          <a:pt x="0" y="233"/>
                        </a:moveTo>
                        <a:cubicBezTo>
                          <a:pt x="0" y="233"/>
                          <a:pt x="331" y="0"/>
                          <a:pt x="587" y="74"/>
                        </a:cubicBezTo>
                        <a:cubicBezTo>
                          <a:pt x="587" y="74"/>
                          <a:pt x="688" y="139"/>
                          <a:pt x="778" y="169"/>
                        </a:cubicBezTo>
                        <a:cubicBezTo>
                          <a:pt x="778" y="169"/>
                          <a:pt x="939" y="364"/>
                          <a:pt x="833" y="700"/>
                        </a:cubicBezTo>
                        <a:cubicBezTo>
                          <a:pt x="833" y="700"/>
                          <a:pt x="733" y="880"/>
                          <a:pt x="664" y="896"/>
                        </a:cubicBezTo>
                        <a:cubicBezTo>
                          <a:pt x="664" y="896"/>
                          <a:pt x="873" y="560"/>
                          <a:pt x="606" y="647"/>
                        </a:cubicBezTo>
                        <a:cubicBezTo>
                          <a:pt x="606" y="647"/>
                          <a:pt x="624" y="313"/>
                          <a:pt x="470" y="354"/>
                        </a:cubicBezTo>
                        <a:cubicBezTo>
                          <a:pt x="470" y="354"/>
                          <a:pt x="429" y="215"/>
                          <a:pt x="242" y="349"/>
                        </a:cubicBezTo>
                        <a:cubicBezTo>
                          <a:pt x="242" y="349"/>
                          <a:pt x="60" y="463"/>
                          <a:pt x="0" y="233"/>
                        </a:cubicBezTo>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8" name="Freeform 207"/>
                  <p:cNvSpPr>
                    <a:spLocks/>
                  </p:cNvSpPr>
                  <p:nvPr/>
                </p:nvSpPr>
                <p:spPr bwMode="gray">
                  <a:xfrm>
                    <a:off x="4852" y="2694"/>
                    <a:ext cx="198" cy="136"/>
                  </a:xfrm>
                  <a:custGeom>
                    <a:avLst/>
                    <a:gdLst/>
                    <a:ahLst/>
                    <a:cxnLst>
                      <a:cxn ang="0">
                        <a:pos x="37" y="65"/>
                      </a:cxn>
                      <a:cxn ang="0">
                        <a:pos x="222" y="93"/>
                      </a:cxn>
                      <a:cxn ang="0">
                        <a:pos x="488" y="68"/>
                      </a:cxn>
                      <a:cxn ang="0">
                        <a:pos x="22" y="336"/>
                      </a:cxn>
                      <a:cxn ang="0">
                        <a:pos x="37" y="65"/>
                      </a:cxn>
                    </a:cxnLst>
                    <a:rect l="0" t="0" r="r" b="b"/>
                    <a:pathLst>
                      <a:path w="488" h="336">
                        <a:moveTo>
                          <a:pt x="37" y="65"/>
                        </a:moveTo>
                        <a:cubicBezTo>
                          <a:pt x="37" y="65"/>
                          <a:pt x="157" y="124"/>
                          <a:pt x="222" y="93"/>
                        </a:cubicBezTo>
                        <a:cubicBezTo>
                          <a:pt x="288" y="62"/>
                          <a:pt x="488" y="0"/>
                          <a:pt x="488" y="68"/>
                        </a:cubicBezTo>
                        <a:cubicBezTo>
                          <a:pt x="488" y="68"/>
                          <a:pt x="369" y="333"/>
                          <a:pt x="22" y="336"/>
                        </a:cubicBezTo>
                        <a:cubicBezTo>
                          <a:pt x="22" y="336"/>
                          <a:pt x="0" y="239"/>
                          <a:pt x="37" y="65"/>
                        </a:cubicBezTo>
                      </a:path>
                    </a:pathLst>
                  </a:custGeom>
                  <a:gradFill rotWithShape="1">
                    <a:gsLst>
                      <a:gs pos="0">
                        <a:srgbClr val="F8D3B0"/>
                      </a:gs>
                      <a:gs pos="100000">
                        <a:srgbClr val="F8D3B0">
                          <a:gamma/>
                          <a:shade val="46275"/>
                          <a:invGamma/>
                          <a:alpha val="0"/>
                        </a:srgbClr>
                      </a:gs>
                    </a:gsLst>
                    <a:lin ang="27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09" name="Freeform 208"/>
                  <p:cNvSpPr>
                    <a:spLocks/>
                  </p:cNvSpPr>
                  <p:nvPr/>
                </p:nvSpPr>
                <p:spPr bwMode="gray">
                  <a:xfrm>
                    <a:off x="4988" y="2841"/>
                    <a:ext cx="144" cy="195"/>
                  </a:xfrm>
                  <a:custGeom>
                    <a:avLst/>
                    <a:gdLst/>
                    <a:ahLst/>
                    <a:cxnLst>
                      <a:cxn ang="0">
                        <a:pos x="294" y="0"/>
                      </a:cxn>
                      <a:cxn ang="0">
                        <a:pos x="0" y="479"/>
                      </a:cxn>
                      <a:cxn ang="0">
                        <a:pos x="313" y="179"/>
                      </a:cxn>
                      <a:cxn ang="0">
                        <a:pos x="294" y="0"/>
                      </a:cxn>
                    </a:cxnLst>
                    <a:rect l="0" t="0" r="r" b="b"/>
                    <a:pathLst>
                      <a:path w="354" h="479">
                        <a:moveTo>
                          <a:pt x="294" y="0"/>
                        </a:moveTo>
                        <a:cubicBezTo>
                          <a:pt x="294" y="0"/>
                          <a:pt x="235" y="413"/>
                          <a:pt x="0" y="479"/>
                        </a:cubicBezTo>
                        <a:cubicBezTo>
                          <a:pt x="0" y="479"/>
                          <a:pt x="260" y="391"/>
                          <a:pt x="313" y="179"/>
                        </a:cubicBezTo>
                        <a:cubicBezTo>
                          <a:pt x="313" y="179"/>
                          <a:pt x="354" y="45"/>
                          <a:pt x="294" y="0"/>
                        </a:cubicBezTo>
                      </a:path>
                    </a:pathLst>
                  </a:custGeom>
                  <a:gradFill rotWithShape="1">
                    <a:gsLst>
                      <a:gs pos="0">
                        <a:srgbClr val="F8D3B0"/>
                      </a:gs>
                      <a:gs pos="100000">
                        <a:srgbClr val="F8D3B0">
                          <a:gamma/>
                          <a:shade val="46275"/>
                          <a:invGamma/>
                          <a:alpha val="0"/>
                        </a:srgbClr>
                      </a:gs>
                    </a:gsLst>
                    <a:lin ang="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0" name="Freeform 209"/>
                  <p:cNvSpPr>
                    <a:spLocks/>
                  </p:cNvSpPr>
                  <p:nvPr/>
                </p:nvSpPr>
                <p:spPr bwMode="gray">
                  <a:xfrm>
                    <a:off x="5131" y="2619"/>
                    <a:ext cx="51" cy="236"/>
                  </a:xfrm>
                  <a:custGeom>
                    <a:avLst/>
                    <a:gdLst/>
                    <a:ahLst/>
                    <a:cxnLst>
                      <a:cxn ang="0">
                        <a:pos x="0" y="0"/>
                      </a:cxn>
                      <a:cxn ang="0">
                        <a:pos x="93" y="580"/>
                      </a:cxn>
                      <a:cxn ang="0">
                        <a:pos x="0" y="0"/>
                      </a:cxn>
                    </a:cxnLst>
                    <a:rect l="0" t="0" r="r" b="b"/>
                    <a:pathLst>
                      <a:path w="125" h="580">
                        <a:moveTo>
                          <a:pt x="0" y="0"/>
                        </a:moveTo>
                        <a:cubicBezTo>
                          <a:pt x="93" y="580"/>
                          <a:pt x="93" y="580"/>
                          <a:pt x="93" y="580"/>
                        </a:cubicBezTo>
                        <a:cubicBezTo>
                          <a:pt x="125" y="164"/>
                          <a:pt x="0" y="0"/>
                          <a:pt x="0" y="0"/>
                        </a:cubicBezTo>
                      </a:path>
                    </a:pathLst>
                  </a:custGeom>
                  <a:solidFill>
                    <a:srgbClr val="7B7B7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1" name="Freeform 210"/>
                  <p:cNvSpPr>
                    <a:spLocks/>
                  </p:cNvSpPr>
                  <p:nvPr/>
                </p:nvSpPr>
                <p:spPr bwMode="gray">
                  <a:xfrm>
                    <a:off x="5044" y="2652"/>
                    <a:ext cx="73" cy="91"/>
                  </a:xfrm>
                  <a:custGeom>
                    <a:avLst/>
                    <a:gdLst/>
                    <a:ahLst/>
                    <a:cxnLst>
                      <a:cxn ang="0">
                        <a:pos x="126" y="224"/>
                      </a:cxn>
                      <a:cxn ang="0">
                        <a:pos x="0" y="99"/>
                      </a:cxn>
                      <a:cxn ang="0">
                        <a:pos x="126" y="224"/>
                      </a:cxn>
                    </a:cxnLst>
                    <a:rect l="0" t="0" r="r" b="b"/>
                    <a:pathLst>
                      <a:path w="178" h="224">
                        <a:moveTo>
                          <a:pt x="126" y="224"/>
                        </a:moveTo>
                        <a:cubicBezTo>
                          <a:pt x="126" y="224"/>
                          <a:pt x="178" y="0"/>
                          <a:pt x="0" y="99"/>
                        </a:cubicBezTo>
                        <a:cubicBezTo>
                          <a:pt x="0" y="99"/>
                          <a:pt x="139" y="51"/>
                          <a:pt x="126" y="224"/>
                        </a:cubicBezTo>
                      </a:path>
                    </a:pathLst>
                  </a:custGeom>
                  <a:solidFill>
                    <a:srgbClr val="D0D0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2" name="Freeform 211"/>
                  <p:cNvSpPr>
                    <a:spLocks/>
                  </p:cNvSpPr>
                  <p:nvPr/>
                </p:nvSpPr>
                <p:spPr bwMode="gray">
                  <a:xfrm>
                    <a:off x="4919" y="2662"/>
                    <a:ext cx="94" cy="12"/>
                  </a:xfrm>
                  <a:custGeom>
                    <a:avLst/>
                    <a:gdLst/>
                    <a:ahLst/>
                    <a:cxnLst>
                      <a:cxn ang="0">
                        <a:pos x="230" y="28"/>
                      </a:cxn>
                      <a:cxn ang="0">
                        <a:pos x="0" y="21"/>
                      </a:cxn>
                    </a:cxnLst>
                    <a:rect l="0" t="0" r="r" b="b"/>
                    <a:pathLst>
                      <a:path w="230" h="28">
                        <a:moveTo>
                          <a:pt x="230" y="28"/>
                        </a:moveTo>
                        <a:cubicBezTo>
                          <a:pt x="179" y="8"/>
                          <a:pt x="97" y="0"/>
                          <a:pt x="0" y="21"/>
                        </a:cubicBezTo>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3" name="Freeform 212"/>
                  <p:cNvSpPr>
                    <a:spLocks/>
                  </p:cNvSpPr>
                  <p:nvPr/>
                </p:nvSpPr>
                <p:spPr bwMode="gray">
                  <a:xfrm>
                    <a:off x="5036" y="2994"/>
                    <a:ext cx="200" cy="168"/>
                  </a:xfrm>
                  <a:custGeom>
                    <a:avLst/>
                    <a:gdLst/>
                    <a:ahLst/>
                    <a:cxnLst>
                      <a:cxn ang="0">
                        <a:pos x="0" y="188"/>
                      </a:cxn>
                      <a:cxn ang="0">
                        <a:pos x="61" y="221"/>
                      </a:cxn>
                      <a:cxn ang="0">
                        <a:pos x="290" y="412"/>
                      </a:cxn>
                      <a:cxn ang="0">
                        <a:pos x="314" y="52"/>
                      </a:cxn>
                      <a:cxn ang="0">
                        <a:pos x="262" y="0"/>
                      </a:cxn>
                      <a:cxn ang="0">
                        <a:pos x="0" y="188"/>
                      </a:cxn>
                    </a:cxnLst>
                    <a:rect l="0" t="0" r="r" b="b"/>
                    <a:pathLst>
                      <a:path w="494" h="412">
                        <a:moveTo>
                          <a:pt x="0" y="188"/>
                        </a:moveTo>
                        <a:cubicBezTo>
                          <a:pt x="61" y="221"/>
                          <a:pt x="61" y="221"/>
                          <a:pt x="61" y="221"/>
                        </a:cubicBezTo>
                        <a:cubicBezTo>
                          <a:pt x="61" y="221"/>
                          <a:pt x="202" y="288"/>
                          <a:pt x="290" y="412"/>
                        </a:cubicBezTo>
                        <a:cubicBezTo>
                          <a:pt x="290" y="412"/>
                          <a:pt x="494" y="292"/>
                          <a:pt x="314" y="52"/>
                        </a:cubicBezTo>
                        <a:cubicBezTo>
                          <a:pt x="262" y="0"/>
                          <a:pt x="262" y="0"/>
                          <a:pt x="262" y="0"/>
                        </a:cubicBezTo>
                        <a:cubicBezTo>
                          <a:pt x="262" y="0"/>
                          <a:pt x="244" y="156"/>
                          <a:pt x="0" y="188"/>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4" name="Freeform 213"/>
                  <p:cNvSpPr>
                    <a:spLocks/>
                  </p:cNvSpPr>
                  <p:nvPr/>
                </p:nvSpPr>
                <p:spPr bwMode="gray">
                  <a:xfrm>
                    <a:off x="5036" y="2997"/>
                    <a:ext cx="118" cy="155"/>
                  </a:xfrm>
                  <a:custGeom>
                    <a:avLst/>
                    <a:gdLst/>
                    <a:ahLst/>
                    <a:cxnLst>
                      <a:cxn ang="0">
                        <a:pos x="265" y="0"/>
                      </a:cxn>
                      <a:cxn ang="0">
                        <a:pos x="290" y="381"/>
                      </a:cxn>
                      <a:cxn ang="0">
                        <a:pos x="0" y="181"/>
                      </a:cxn>
                      <a:cxn ang="0">
                        <a:pos x="265" y="0"/>
                      </a:cxn>
                    </a:cxnLst>
                    <a:rect l="0" t="0" r="r" b="b"/>
                    <a:pathLst>
                      <a:path w="290" h="381">
                        <a:moveTo>
                          <a:pt x="265" y="0"/>
                        </a:moveTo>
                        <a:cubicBezTo>
                          <a:pt x="265" y="0"/>
                          <a:pt x="215" y="287"/>
                          <a:pt x="290" y="381"/>
                        </a:cubicBezTo>
                        <a:cubicBezTo>
                          <a:pt x="290" y="381"/>
                          <a:pt x="125" y="206"/>
                          <a:pt x="0" y="181"/>
                        </a:cubicBezTo>
                        <a:cubicBezTo>
                          <a:pt x="0" y="181"/>
                          <a:pt x="213" y="191"/>
                          <a:pt x="265"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5" name="Freeform 214"/>
                  <p:cNvSpPr>
                    <a:spLocks/>
                  </p:cNvSpPr>
                  <p:nvPr/>
                </p:nvSpPr>
                <p:spPr bwMode="gray">
                  <a:xfrm>
                    <a:off x="4950" y="3071"/>
                    <a:ext cx="122" cy="94"/>
                  </a:xfrm>
                  <a:custGeom>
                    <a:avLst/>
                    <a:gdLst/>
                    <a:ahLst/>
                    <a:cxnLst>
                      <a:cxn ang="0">
                        <a:pos x="6" y="52"/>
                      </a:cxn>
                      <a:cxn ang="0">
                        <a:pos x="148" y="47"/>
                      </a:cxn>
                      <a:cxn ang="0">
                        <a:pos x="157" y="192"/>
                      </a:cxn>
                      <a:cxn ang="0">
                        <a:pos x="226" y="231"/>
                      </a:cxn>
                      <a:cxn ang="0">
                        <a:pos x="272" y="201"/>
                      </a:cxn>
                      <a:cxn ang="0">
                        <a:pos x="299" y="59"/>
                      </a:cxn>
                      <a:cxn ang="0">
                        <a:pos x="204" y="0"/>
                      </a:cxn>
                      <a:cxn ang="0">
                        <a:pos x="86" y="15"/>
                      </a:cxn>
                      <a:cxn ang="0">
                        <a:pos x="6" y="52"/>
                      </a:cxn>
                    </a:cxnLst>
                    <a:rect l="0" t="0" r="r" b="b"/>
                    <a:pathLst>
                      <a:path w="299" h="231">
                        <a:moveTo>
                          <a:pt x="6" y="52"/>
                        </a:moveTo>
                        <a:cubicBezTo>
                          <a:pt x="6" y="52"/>
                          <a:pt x="125" y="82"/>
                          <a:pt x="148" y="47"/>
                        </a:cubicBezTo>
                        <a:cubicBezTo>
                          <a:pt x="171" y="11"/>
                          <a:pt x="262" y="96"/>
                          <a:pt x="157" y="192"/>
                        </a:cubicBezTo>
                        <a:cubicBezTo>
                          <a:pt x="157" y="192"/>
                          <a:pt x="221" y="217"/>
                          <a:pt x="226" y="231"/>
                        </a:cubicBezTo>
                        <a:cubicBezTo>
                          <a:pt x="272" y="201"/>
                          <a:pt x="272" y="201"/>
                          <a:pt x="272" y="201"/>
                        </a:cubicBezTo>
                        <a:cubicBezTo>
                          <a:pt x="299" y="59"/>
                          <a:pt x="299" y="59"/>
                          <a:pt x="299" y="59"/>
                        </a:cubicBezTo>
                        <a:cubicBezTo>
                          <a:pt x="299" y="59"/>
                          <a:pt x="296" y="40"/>
                          <a:pt x="204" y="0"/>
                        </a:cubicBezTo>
                        <a:cubicBezTo>
                          <a:pt x="204" y="0"/>
                          <a:pt x="98" y="9"/>
                          <a:pt x="86" y="15"/>
                        </a:cubicBezTo>
                        <a:cubicBezTo>
                          <a:pt x="86" y="15"/>
                          <a:pt x="0" y="32"/>
                          <a:pt x="6" y="52"/>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6" name="Freeform 215"/>
                  <p:cNvSpPr>
                    <a:spLocks/>
                  </p:cNvSpPr>
                  <p:nvPr/>
                </p:nvSpPr>
                <p:spPr bwMode="gray">
                  <a:xfrm>
                    <a:off x="4970" y="3091"/>
                    <a:ext cx="32" cy="68"/>
                  </a:xfrm>
                  <a:custGeom>
                    <a:avLst/>
                    <a:gdLst/>
                    <a:ahLst/>
                    <a:cxnLst>
                      <a:cxn ang="0">
                        <a:pos x="16" y="0"/>
                      </a:cxn>
                      <a:cxn ang="0">
                        <a:pos x="50" y="116"/>
                      </a:cxn>
                      <a:cxn ang="0">
                        <a:pos x="0" y="130"/>
                      </a:cxn>
                      <a:cxn ang="0">
                        <a:pos x="16" y="0"/>
                      </a:cxn>
                    </a:cxnLst>
                    <a:rect l="0" t="0" r="r" b="b"/>
                    <a:pathLst>
                      <a:path w="80" h="167">
                        <a:moveTo>
                          <a:pt x="16" y="0"/>
                        </a:moveTo>
                        <a:cubicBezTo>
                          <a:pt x="16" y="0"/>
                          <a:pt x="80" y="64"/>
                          <a:pt x="50" y="116"/>
                        </a:cubicBezTo>
                        <a:cubicBezTo>
                          <a:pt x="20" y="167"/>
                          <a:pt x="0" y="130"/>
                          <a:pt x="0" y="130"/>
                        </a:cubicBezTo>
                        <a:cubicBezTo>
                          <a:pt x="0" y="130"/>
                          <a:pt x="50" y="130"/>
                          <a:pt x="16"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7" name="Freeform 216"/>
                  <p:cNvSpPr>
                    <a:spLocks/>
                  </p:cNvSpPr>
                  <p:nvPr/>
                </p:nvSpPr>
                <p:spPr bwMode="gray">
                  <a:xfrm>
                    <a:off x="5031" y="3163"/>
                    <a:ext cx="21" cy="32"/>
                  </a:xfrm>
                  <a:custGeom>
                    <a:avLst/>
                    <a:gdLst/>
                    <a:ahLst/>
                    <a:cxnLst>
                      <a:cxn ang="0">
                        <a:pos x="0" y="0"/>
                      </a:cxn>
                      <a:cxn ang="0">
                        <a:pos x="50" y="62"/>
                      </a:cxn>
                      <a:cxn ang="0">
                        <a:pos x="38" y="59"/>
                      </a:cxn>
                      <a:cxn ang="0">
                        <a:pos x="37" y="64"/>
                      </a:cxn>
                      <a:cxn ang="0">
                        <a:pos x="0" y="0"/>
                      </a:cxn>
                    </a:cxnLst>
                    <a:rect l="0" t="0" r="r" b="b"/>
                    <a:pathLst>
                      <a:path w="51" h="78">
                        <a:moveTo>
                          <a:pt x="0" y="0"/>
                        </a:moveTo>
                        <a:cubicBezTo>
                          <a:pt x="0" y="0"/>
                          <a:pt x="51" y="25"/>
                          <a:pt x="50" y="62"/>
                        </a:cubicBezTo>
                        <a:cubicBezTo>
                          <a:pt x="50" y="62"/>
                          <a:pt x="41" y="54"/>
                          <a:pt x="38" y="59"/>
                        </a:cubicBezTo>
                        <a:cubicBezTo>
                          <a:pt x="37" y="60"/>
                          <a:pt x="37" y="61"/>
                          <a:pt x="37" y="64"/>
                        </a:cubicBezTo>
                        <a:cubicBezTo>
                          <a:pt x="37" y="78"/>
                          <a:pt x="37" y="28"/>
                          <a:pt x="0"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8" name="Freeform 217"/>
                  <p:cNvSpPr>
                    <a:spLocks noEditPoints="1"/>
                  </p:cNvSpPr>
                  <p:nvPr/>
                </p:nvSpPr>
                <p:spPr bwMode="gray">
                  <a:xfrm>
                    <a:off x="4860" y="3146"/>
                    <a:ext cx="165" cy="312"/>
                  </a:xfrm>
                  <a:custGeom>
                    <a:avLst/>
                    <a:gdLst/>
                    <a:ahLst/>
                    <a:cxnLst>
                      <a:cxn ang="0">
                        <a:pos x="390" y="29"/>
                      </a:cxn>
                      <a:cxn ang="0">
                        <a:pos x="396" y="32"/>
                      </a:cxn>
                      <a:cxn ang="0">
                        <a:pos x="390" y="29"/>
                      </a:cxn>
                      <a:cxn ang="0">
                        <a:pos x="390" y="29"/>
                      </a:cxn>
                      <a:cxn ang="0">
                        <a:pos x="362" y="16"/>
                      </a:cxn>
                      <a:cxn ang="0">
                        <a:pos x="259" y="43"/>
                      </a:cxn>
                      <a:cxn ang="0">
                        <a:pos x="0" y="766"/>
                      </a:cxn>
                      <a:cxn ang="0">
                        <a:pos x="19" y="759"/>
                      </a:cxn>
                      <a:cxn ang="0">
                        <a:pos x="296" y="223"/>
                      </a:cxn>
                      <a:cxn ang="0">
                        <a:pos x="342" y="31"/>
                      </a:cxn>
                      <a:cxn ang="0">
                        <a:pos x="331" y="25"/>
                      </a:cxn>
                      <a:cxn ang="0">
                        <a:pos x="390" y="29"/>
                      </a:cxn>
                    </a:cxnLst>
                    <a:rect l="0" t="0" r="r" b="b"/>
                    <a:pathLst>
                      <a:path w="406" h="766">
                        <a:moveTo>
                          <a:pt x="390" y="29"/>
                        </a:moveTo>
                        <a:cubicBezTo>
                          <a:pt x="396" y="32"/>
                          <a:pt x="396" y="32"/>
                          <a:pt x="396" y="32"/>
                        </a:cubicBezTo>
                        <a:cubicBezTo>
                          <a:pt x="396" y="32"/>
                          <a:pt x="394" y="31"/>
                          <a:pt x="390" y="29"/>
                        </a:cubicBezTo>
                        <a:close/>
                        <a:moveTo>
                          <a:pt x="390" y="29"/>
                        </a:moveTo>
                        <a:cubicBezTo>
                          <a:pt x="362" y="16"/>
                          <a:pt x="362" y="16"/>
                          <a:pt x="362" y="16"/>
                        </a:cubicBezTo>
                        <a:cubicBezTo>
                          <a:pt x="302" y="0"/>
                          <a:pt x="259" y="43"/>
                          <a:pt x="259" y="43"/>
                        </a:cubicBezTo>
                        <a:cubicBezTo>
                          <a:pt x="206" y="103"/>
                          <a:pt x="0" y="766"/>
                          <a:pt x="0" y="766"/>
                        </a:cubicBezTo>
                        <a:cubicBezTo>
                          <a:pt x="19" y="759"/>
                          <a:pt x="19" y="759"/>
                          <a:pt x="19" y="759"/>
                        </a:cubicBezTo>
                        <a:cubicBezTo>
                          <a:pt x="19" y="759"/>
                          <a:pt x="187" y="372"/>
                          <a:pt x="296" y="223"/>
                        </a:cubicBezTo>
                        <a:cubicBezTo>
                          <a:pt x="406" y="74"/>
                          <a:pt x="342" y="31"/>
                          <a:pt x="342" y="31"/>
                        </a:cubicBezTo>
                        <a:cubicBezTo>
                          <a:pt x="339" y="28"/>
                          <a:pt x="335" y="26"/>
                          <a:pt x="331" y="25"/>
                        </a:cubicBezTo>
                        <a:cubicBezTo>
                          <a:pt x="363" y="22"/>
                          <a:pt x="381" y="26"/>
                          <a:pt x="390" y="29"/>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19" name="Freeform 218"/>
                  <p:cNvSpPr>
                    <a:spLocks/>
                  </p:cNvSpPr>
                  <p:nvPr/>
                </p:nvSpPr>
                <p:spPr bwMode="gray">
                  <a:xfrm>
                    <a:off x="5005" y="3328"/>
                    <a:ext cx="51" cy="150"/>
                  </a:xfrm>
                  <a:custGeom>
                    <a:avLst/>
                    <a:gdLst/>
                    <a:ahLst/>
                    <a:cxnLst>
                      <a:cxn ang="0">
                        <a:pos x="125" y="0"/>
                      </a:cxn>
                      <a:cxn ang="0">
                        <a:pos x="0" y="357"/>
                      </a:cxn>
                      <a:cxn ang="0">
                        <a:pos x="77" y="362"/>
                      </a:cxn>
                      <a:cxn ang="0">
                        <a:pos x="125" y="0"/>
                      </a:cxn>
                    </a:cxnLst>
                    <a:rect l="0" t="0" r="r" b="b"/>
                    <a:pathLst>
                      <a:path w="125" h="368">
                        <a:moveTo>
                          <a:pt x="125" y="0"/>
                        </a:moveTo>
                        <a:cubicBezTo>
                          <a:pt x="125" y="0"/>
                          <a:pt x="77" y="362"/>
                          <a:pt x="0" y="357"/>
                        </a:cubicBezTo>
                        <a:cubicBezTo>
                          <a:pt x="0" y="357"/>
                          <a:pt x="16" y="368"/>
                          <a:pt x="77" y="362"/>
                        </a:cubicBezTo>
                        <a:cubicBezTo>
                          <a:pt x="77" y="362"/>
                          <a:pt x="122" y="19"/>
                          <a:pt x="125"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0" name="Freeform 219"/>
                  <p:cNvSpPr>
                    <a:spLocks/>
                  </p:cNvSpPr>
                  <p:nvPr/>
                </p:nvSpPr>
                <p:spPr bwMode="gray">
                  <a:xfrm>
                    <a:off x="4919" y="2825"/>
                    <a:ext cx="268" cy="248"/>
                  </a:xfrm>
                  <a:custGeom>
                    <a:avLst/>
                    <a:gdLst/>
                    <a:ahLst/>
                    <a:cxnLst>
                      <a:cxn ang="0">
                        <a:pos x="452" y="43"/>
                      </a:cxn>
                      <a:cxn ang="0">
                        <a:pos x="506" y="2"/>
                      </a:cxn>
                      <a:cxn ang="0">
                        <a:pos x="592" y="0"/>
                      </a:cxn>
                      <a:cxn ang="0">
                        <a:pos x="631" y="49"/>
                      </a:cxn>
                      <a:cxn ang="0">
                        <a:pos x="631" y="58"/>
                      </a:cxn>
                      <a:cxn ang="0">
                        <a:pos x="555" y="225"/>
                      </a:cxn>
                      <a:cxn ang="0">
                        <a:pos x="340" y="515"/>
                      </a:cxn>
                      <a:cxn ang="0">
                        <a:pos x="80" y="610"/>
                      </a:cxn>
                      <a:cxn ang="0">
                        <a:pos x="11" y="563"/>
                      </a:cxn>
                      <a:cxn ang="0">
                        <a:pos x="0" y="529"/>
                      </a:cxn>
                      <a:cxn ang="0">
                        <a:pos x="2" y="413"/>
                      </a:cxn>
                      <a:cxn ang="0">
                        <a:pos x="31" y="363"/>
                      </a:cxn>
                      <a:cxn ang="0">
                        <a:pos x="357" y="170"/>
                      </a:cxn>
                      <a:cxn ang="0">
                        <a:pos x="460" y="100"/>
                      </a:cxn>
                      <a:cxn ang="0">
                        <a:pos x="452" y="43"/>
                      </a:cxn>
                    </a:cxnLst>
                    <a:rect l="0" t="0" r="r" b="b"/>
                    <a:pathLst>
                      <a:path w="658" h="610">
                        <a:moveTo>
                          <a:pt x="452" y="43"/>
                        </a:moveTo>
                        <a:cubicBezTo>
                          <a:pt x="452" y="43"/>
                          <a:pt x="468" y="3"/>
                          <a:pt x="506" y="2"/>
                        </a:cubicBezTo>
                        <a:cubicBezTo>
                          <a:pt x="592" y="0"/>
                          <a:pt x="592" y="0"/>
                          <a:pt x="592" y="0"/>
                        </a:cubicBezTo>
                        <a:cubicBezTo>
                          <a:pt x="592" y="0"/>
                          <a:pt x="611" y="14"/>
                          <a:pt x="631" y="49"/>
                        </a:cubicBezTo>
                        <a:cubicBezTo>
                          <a:pt x="632" y="50"/>
                          <a:pt x="631" y="58"/>
                          <a:pt x="631" y="58"/>
                        </a:cubicBezTo>
                        <a:cubicBezTo>
                          <a:pt x="631" y="58"/>
                          <a:pt x="658" y="152"/>
                          <a:pt x="555" y="225"/>
                        </a:cubicBezTo>
                        <a:cubicBezTo>
                          <a:pt x="555" y="225"/>
                          <a:pt x="357" y="492"/>
                          <a:pt x="340" y="515"/>
                        </a:cubicBezTo>
                        <a:cubicBezTo>
                          <a:pt x="340" y="515"/>
                          <a:pt x="226" y="592"/>
                          <a:pt x="80" y="610"/>
                        </a:cubicBezTo>
                        <a:cubicBezTo>
                          <a:pt x="11" y="563"/>
                          <a:pt x="11" y="563"/>
                          <a:pt x="11" y="563"/>
                        </a:cubicBezTo>
                        <a:cubicBezTo>
                          <a:pt x="11" y="563"/>
                          <a:pt x="0" y="557"/>
                          <a:pt x="0" y="529"/>
                        </a:cubicBezTo>
                        <a:cubicBezTo>
                          <a:pt x="2" y="413"/>
                          <a:pt x="2" y="413"/>
                          <a:pt x="2" y="413"/>
                        </a:cubicBezTo>
                        <a:cubicBezTo>
                          <a:pt x="2" y="413"/>
                          <a:pt x="5" y="373"/>
                          <a:pt x="31" y="363"/>
                        </a:cubicBezTo>
                        <a:cubicBezTo>
                          <a:pt x="31" y="363"/>
                          <a:pt x="293" y="257"/>
                          <a:pt x="357" y="170"/>
                        </a:cubicBezTo>
                        <a:cubicBezTo>
                          <a:pt x="460" y="100"/>
                          <a:pt x="460" y="100"/>
                          <a:pt x="460" y="100"/>
                        </a:cubicBezTo>
                        <a:lnTo>
                          <a:pt x="452" y="43"/>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1" name="Freeform 220"/>
                  <p:cNvSpPr>
                    <a:spLocks/>
                  </p:cNvSpPr>
                  <p:nvPr/>
                </p:nvSpPr>
                <p:spPr bwMode="gray">
                  <a:xfrm>
                    <a:off x="4918" y="2825"/>
                    <a:ext cx="244" cy="248"/>
                  </a:xfrm>
                  <a:custGeom>
                    <a:avLst/>
                    <a:gdLst/>
                    <a:ahLst/>
                    <a:cxnLst>
                      <a:cxn ang="0">
                        <a:pos x="602" y="40"/>
                      </a:cxn>
                      <a:cxn ang="0">
                        <a:pos x="114" y="426"/>
                      </a:cxn>
                      <a:cxn ang="0">
                        <a:pos x="82" y="425"/>
                      </a:cxn>
                      <a:cxn ang="0">
                        <a:pos x="84" y="610"/>
                      </a:cxn>
                      <a:cxn ang="0">
                        <a:pos x="15" y="563"/>
                      </a:cxn>
                      <a:cxn ang="0">
                        <a:pos x="4" y="529"/>
                      </a:cxn>
                      <a:cxn ang="0">
                        <a:pos x="4" y="398"/>
                      </a:cxn>
                      <a:cxn ang="0">
                        <a:pos x="54" y="353"/>
                      </a:cxn>
                      <a:cxn ang="0">
                        <a:pos x="465" y="108"/>
                      </a:cxn>
                      <a:cxn ang="0">
                        <a:pos x="456" y="42"/>
                      </a:cxn>
                      <a:cxn ang="0">
                        <a:pos x="507" y="1"/>
                      </a:cxn>
                      <a:cxn ang="0">
                        <a:pos x="596" y="0"/>
                      </a:cxn>
                      <a:cxn ang="0">
                        <a:pos x="602" y="40"/>
                      </a:cxn>
                    </a:cxnLst>
                    <a:rect l="0" t="0" r="r" b="b"/>
                    <a:pathLst>
                      <a:path w="602" h="610">
                        <a:moveTo>
                          <a:pt x="602" y="40"/>
                        </a:moveTo>
                        <a:cubicBezTo>
                          <a:pt x="602" y="40"/>
                          <a:pt x="329" y="366"/>
                          <a:pt x="114" y="426"/>
                        </a:cubicBezTo>
                        <a:cubicBezTo>
                          <a:pt x="82" y="425"/>
                          <a:pt x="82" y="425"/>
                          <a:pt x="82" y="425"/>
                        </a:cubicBezTo>
                        <a:cubicBezTo>
                          <a:pt x="84" y="610"/>
                          <a:pt x="84" y="610"/>
                          <a:pt x="84" y="610"/>
                        </a:cubicBezTo>
                        <a:cubicBezTo>
                          <a:pt x="15" y="563"/>
                          <a:pt x="15" y="563"/>
                          <a:pt x="15" y="563"/>
                        </a:cubicBezTo>
                        <a:cubicBezTo>
                          <a:pt x="15" y="563"/>
                          <a:pt x="0" y="554"/>
                          <a:pt x="4" y="529"/>
                        </a:cubicBezTo>
                        <a:cubicBezTo>
                          <a:pt x="4" y="398"/>
                          <a:pt x="4" y="398"/>
                          <a:pt x="4" y="398"/>
                        </a:cubicBezTo>
                        <a:cubicBezTo>
                          <a:pt x="4" y="398"/>
                          <a:pt x="3" y="374"/>
                          <a:pt x="54" y="353"/>
                        </a:cubicBezTo>
                        <a:cubicBezTo>
                          <a:pt x="54" y="353"/>
                          <a:pt x="292" y="265"/>
                          <a:pt x="465" y="108"/>
                        </a:cubicBezTo>
                        <a:cubicBezTo>
                          <a:pt x="456" y="42"/>
                          <a:pt x="456" y="42"/>
                          <a:pt x="456" y="42"/>
                        </a:cubicBezTo>
                        <a:cubicBezTo>
                          <a:pt x="456" y="42"/>
                          <a:pt x="475" y="3"/>
                          <a:pt x="507" y="1"/>
                        </a:cubicBezTo>
                        <a:cubicBezTo>
                          <a:pt x="596" y="0"/>
                          <a:pt x="596" y="0"/>
                          <a:pt x="596" y="0"/>
                        </a:cubicBezTo>
                        <a:lnTo>
                          <a:pt x="602" y="4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2" name="Freeform 221"/>
                  <p:cNvSpPr>
                    <a:spLocks/>
                  </p:cNvSpPr>
                  <p:nvPr/>
                </p:nvSpPr>
                <p:spPr bwMode="gray">
                  <a:xfrm>
                    <a:off x="4949" y="2825"/>
                    <a:ext cx="227" cy="183"/>
                  </a:xfrm>
                  <a:custGeom>
                    <a:avLst/>
                    <a:gdLst/>
                    <a:ahLst/>
                    <a:cxnLst>
                      <a:cxn ang="0">
                        <a:pos x="519" y="0"/>
                      </a:cxn>
                      <a:cxn ang="0">
                        <a:pos x="558" y="49"/>
                      </a:cxn>
                      <a:cxn ang="0">
                        <a:pos x="15" y="449"/>
                      </a:cxn>
                      <a:cxn ang="0">
                        <a:pos x="14" y="429"/>
                      </a:cxn>
                      <a:cxn ang="0">
                        <a:pos x="0" y="415"/>
                      </a:cxn>
                      <a:cxn ang="0">
                        <a:pos x="519" y="0"/>
                      </a:cxn>
                    </a:cxnLst>
                    <a:rect l="0" t="0" r="r" b="b"/>
                    <a:pathLst>
                      <a:path w="558" h="449">
                        <a:moveTo>
                          <a:pt x="519" y="0"/>
                        </a:moveTo>
                        <a:cubicBezTo>
                          <a:pt x="519" y="0"/>
                          <a:pt x="558" y="35"/>
                          <a:pt x="558" y="49"/>
                        </a:cubicBezTo>
                        <a:cubicBezTo>
                          <a:pt x="558" y="49"/>
                          <a:pt x="420" y="321"/>
                          <a:pt x="15" y="449"/>
                        </a:cubicBezTo>
                        <a:cubicBezTo>
                          <a:pt x="14" y="429"/>
                          <a:pt x="14" y="429"/>
                          <a:pt x="14" y="429"/>
                        </a:cubicBezTo>
                        <a:cubicBezTo>
                          <a:pt x="0" y="415"/>
                          <a:pt x="0" y="415"/>
                          <a:pt x="0" y="415"/>
                        </a:cubicBezTo>
                        <a:cubicBezTo>
                          <a:pt x="0" y="415"/>
                          <a:pt x="391" y="233"/>
                          <a:pt x="519"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3" name="Freeform 222"/>
                  <p:cNvSpPr>
                    <a:spLocks/>
                  </p:cNvSpPr>
                  <p:nvPr/>
                </p:nvSpPr>
                <p:spPr bwMode="gray">
                  <a:xfrm>
                    <a:off x="5150" y="2849"/>
                    <a:ext cx="41" cy="111"/>
                  </a:xfrm>
                  <a:custGeom>
                    <a:avLst/>
                    <a:gdLst/>
                    <a:ahLst/>
                    <a:cxnLst>
                      <a:cxn ang="0">
                        <a:pos x="66" y="21"/>
                      </a:cxn>
                      <a:cxn ang="0">
                        <a:pos x="98" y="67"/>
                      </a:cxn>
                      <a:cxn ang="0">
                        <a:pos x="101" y="195"/>
                      </a:cxn>
                      <a:cxn ang="0">
                        <a:pos x="61" y="273"/>
                      </a:cxn>
                      <a:cxn ang="0">
                        <a:pos x="23" y="169"/>
                      </a:cxn>
                      <a:cxn ang="0">
                        <a:pos x="66" y="21"/>
                      </a:cxn>
                    </a:cxnLst>
                    <a:rect l="0" t="0" r="r" b="b"/>
                    <a:pathLst>
                      <a:path w="101" h="273">
                        <a:moveTo>
                          <a:pt x="66" y="21"/>
                        </a:moveTo>
                        <a:cubicBezTo>
                          <a:pt x="66" y="21"/>
                          <a:pt x="98" y="58"/>
                          <a:pt x="98" y="67"/>
                        </a:cubicBezTo>
                        <a:cubicBezTo>
                          <a:pt x="98" y="76"/>
                          <a:pt x="101" y="195"/>
                          <a:pt x="101" y="195"/>
                        </a:cubicBezTo>
                        <a:cubicBezTo>
                          <a:pt x="101" y="195"/>
                          <a:pt x="81" y="250"/>
                          <a:pt x="61" y="273"/>
                        </a:cubicBezTo>
                        <a:cubicBezTo>
                          <a:pt x="61" y="273"/>
                          <a:pt x="66" y="212"/>
                          <a:pt x="23" y="169"/>
                        </a:cubicBezTo>
                        <a:cubicBezTo>
                          <a:pt x="23" y="169"/>
                          <a:pt x="0" y="0"/>
                          <a:pt x="66" y="21"/>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4" name="Freeform 223"/>
                  <p:cNvSpPr>
                    <a:spLocks/>
                  </p:cNvSpPr>
                  <p:nvPr/>
                </p:nvSpPr>
                <p:spPr bwMode="gray">
                  <a:xfrm>
                    <a:off x="5157" y="2856"/>
                    <a:ext cx="35" cy="106"/>
                  </a:xfrm>
                  <a:custGeom>
                    <a:avLst/>
                    <a:gdLst/>
                    <a:ahLst/>
                    <a:cxnLst>
                      <a:cxn ang="0">
                        <a:pos x="49" y="4"/>
                      </a:cxn>
                      <a:cxn ang="0">
                        <a:pos x="48" y="5"/>
                      </a:cxn>
                      <a:cxn ang="0">
                        <a:pos x="53" y="11"/>
                      </a:cxn>
                      <a:cxn ang="0">
                        <a:pos x="70" y="33"/>
                      </a:cxn>
                      <a:cxn ang="0">
                        <a:pos x="77" y="44"/>
                      </a:cxn>
                      <a:cxn ang="0">
                        <a:pos x="79" y="48"/>
                      </a:cxn>
                      <a:cxn ang="0">
                        <a:pos x="79" y="50"/>
                      </a:cxn>
                      <a:cxn ang="0">
                        <a:pos x="82" y="178"/>
                      </a:cxn>
                      <a:cxn ang="0">
                        <a:pos x="84" y="178"/>
                      </a:cxn>
                      <a:cxn ang="0">
                        <a:pos x="82" y="177"/>
                      </a:cxn>
                      <a:cxn ang="0">
                        <a:pos x="82" y="179"/>
                      </a:cxn>
                      <a:cxn ang="0">
                        <a:pos x="67" y="214"/>
                      </a:cxn>
                      <a:cxn ang="0">
                        <a:pos x="42" y="255"/>
                      </a:cxn>
                      <a:cxn ang="0">
                        <a:pos x="44" y="256"/>
                      </a:cxn>
                      <a:cxn ang="0">
                        <a:pos x="46" y="256"/>
                      </a:cxn>
                      <a:cxn ang="0">
                        <a:pos x="46" y="249"/>
                      </a:cxn>
                      <a:cxn ang="0">
                        <a:pos x="7" y="150"/>
                      </a:cxn>
                      <a:cxn ang="0">
                        <a:pos x="6" y="152"/>
                      </a:cxn>
                      <a:cxn ang="0">
                        <a:pos x="8" y="151"/>
                      </a:cxn>
                      <a:cxn ang="0">
                        <a:pos x="7" y="146"/>
                      </a:cxn>
                      <a:cxn ang="0">
                        <a:pos x="4" y="91"/>
                      </a:cxn>
                      <a:cxn ang="0">
                        <a:pos x="11" y="32"/>
                      </a:cxn>
                      <a:cxn ang="0">
                        <a:pos x="22" y="11"/>
                      </a:cxn>
                      <a:cxn ang="0">
                        <a:pos x="39" y="4"/>
                      </a:cxn>
                      <a:cxn ang="0">
                        <a:pos x="49" y="6"/>
                      </a:cxn>
                      <a:cxn ang="0">
                        <a:pos x="49" y="4"/>
                      </a:cxn>
                      <a:cxn ang="0">
                        <a:pos x="48" y="5"/>
                      </a:cxn>
                      <a:cxn ang="0">
                        <a:pos x="49" y="4"/>
                      </a:cxn>
                      <a:cxn ang="0">
                        <a:pos x="50" y="2"/>
                      </a:cxn>
                      <a:cxn ang="0">
                        <a:pos x="39" y="0"/>
                      </a:cxn>
                      <a:cxn ang="0">
                        <a:pos x="19" y="9"/>
                      </a:cxn>
                      <a:cxn ang="0">
                        <a:pos x="4" y="44"/>
                      </a:cxn>
                      <a:cxn ang="0">
                        <a:pos x="0" y="91"/>
                      </a:cxn>
                      <a:cxn ang="0">
                        <a:pos x="4" y="152"/>
                      </a:cxn>
                      <a:cxn ang="0">
                        <a:pos x="4" y="153"/>
                      </a:cxn>
                      <a:cxn ang="0">
                        <a:pos x="5" y="153"/>
                      </a:cxn>
                      <a:cxn ang="0">
                        <a:pos x="42" y="249"/>
                      </a:cxn>
                      <a:cxn ang="0">
                        <a:pos x="42" y="254"/>
                      </a:cxn>
                      <a:cxn ang="0">
                        <a:pos x="42" y="255"/>
                      </a:cxn>
                      <a:cxn ang="0">
                        <a:pos x="42" y="256"/>
                      </a:cxn>
                      <a:cxn ang="0">
                        <a:pos x="41" y="262"/>
                      </a:cxn>
                      <a:cxn ang="0">
                        <a:pos x="45" y="257"/>
                      </a:cxn>
                      <a:cxn ang="0">
                        <a:pos x="73" y="209"/>
                      </a:cxn>
                      <a:cxn ang="0">
                        <a:pos x="86" y="178"/>
                      </a:cxn>
                      <a:cxn ang="0">
                        <a:pos x="86" y="178"/>
                      </a:cxn>
                      <a:cxn ang="0">
                        <a:pos x="86" y="178"/>
                      </a:cxn>
                      <a:cxn ang="0">
                        <a:pos x="86" y="159"/>
                      </a:cxn>
                      <a:cxn ang="0">
                        <a:pos x="83" y="50"/>
                      </a:cxn>
                      <a:cxn ang="0">
                        <a:pos x="82" y="45"/>
                      </a:cxn>
                      <a:cxn ang="0">
                        <a:pos x="64" y="18"/>
                      </a:cxn>
                      <a:cxn ang="0">
                        <a:pos x="51" y="2"/>
                      </a:cxn>
                      <a:cxn ang="0">
                        <a:pos x="51" y="2"/>
                      </a:cxn>
                      <a:cxn ang="0">
                        <a:pos x="50" y="2"/>
                      </a:cxn>
                      <a:cxn ang="0">
                        <a:pos x="49" y="4"/>
                      </a:cxn>
                    </a:cxnLst>
                    <a:rect l="0" t="0" r="r" b="b"/>
                    <a:pathLst>
                      <a:path w="86" h="262">
                        <a:moveTo>
                          <a:pt x="49" y="4"/>
                        </a:moveTo>
                        <a:cubicBezTo>
                          <a:pt x="48" y="5"/>
                          <a:pt x="48" y="5"/>
                          <a:pt x="48" y="5"/>
                        </a:cubicBezTo>
                        <a:cubicBezTo>
                          <a:pt x="48" y="5"/>
                          <a:pt x="50" y="7"/>
                          <a:pt x="53" y="11"/>
                        </a:cubicBezTo>
                        <a:cubicBezTo>
                          <a:pt x="57" y="16"/>
                          <a:pt x="64" y="25"/>
                          <a:pt x="70" y="33"/>
                        </a:cubicBezTo>
                        <a:cubicBezTo>
                          <a:pt x="72" y="37"/>
                          <a:pt x="75" y="40"/>
                          <a:pt x="77" y="44"/>
                        </a:cubicBezTo>
                        <a:cubicBezTo>
                          <a:pt x="78" y="45"/>
                          <a:pt x="78" y="47"/>
                          <a:pt x="79" y="48"/>
                        </a:cubicBezTo>
                        <a:cubicBezTo>
                          <a:pt x="79" y="49"/>
                          <a:pt x="79" y="50"/>
                          <a:pt x="79" y="50"/>
                        </a:cubicBezTo>
                        <a:cubicBezTo>
                          <a:pt x="79" y="59"/>
                          <a:pt x="82" y="178"/>
                          <a:pt x="82" y="178"/>
                        </a:cubicBezTo>
                        <a:cubicBezTo>
                          <a:pt x="84" y="178"/>
                          <a:pt x="84" y="178"/>
                          <a:pt x="84" y="178"/>
                        </a:cubicBezTo>
                        <a:cubicBezTo>
                          <a:pt x="82" y="177"/>
                          <a:pt x="82" y="177"/>
                          <a:pt x="82" y="177"/>
                        </a:cubicBezTo>
                        <a:cubicBezTo>
                          <a:pt x="82" y="177"/>
                          <a:pt x="82" y="178"/>
                          <a:pt x="82" y="179"/>
                        </a:cubicBezTo>
                        <a:cubicBezTo>
                          <a:pt x="79" y="185"/>
                          <a:pt x="74" y="199"/>
                          <a:pt x="67" y="214"/>
                        </a:cubicBezTo>
                        <a:cubicBezTo>
                          <a:pt x="60" y="229"/>
                          <a:pt x="51" y="245"/>
                          <a:pt x="42" y="255"/>
                        </a:cubicBezTo>
                        <a:cubicBezTo>
                          <a:pt x="44" y="256"/>
                          <a:pt x="44" y="256"/>
                          <a:pt x="44" y="256"/>
                        </a:cubicBezTo>
                        <a:cubicBezTo>
                          <a:pt x="46" y="256"/>
                          <a:pt x="46" y="256"/>
                          <a:pt x="46" y="256"/>
                        </a:cubicBezTo>
                        <a:cubicBezTo>
                          <a:pt x="46" y="256"/>
                          <a:pt x="46" y="253"/>
                          <a:pt x="46" y="249"/>
                        </a:cubicBezTo>
                        <a:cubicBezTo>
                          <a:pt x="46" y="231"/>
                          <a:pt x="42" y="185"/>
                          <a:pt x="7" y="150"/>
                        </a:cubicBezTo>
                        <a:cubicBezTo>
                          <a:pt x="6" y="152"/>
                          <a:pt x="6" y="152"/>
                          <a:pt x="6" y="152"/>
                        </a:cubicBezTo>
                        <a:cubicBezTo>
                          <a:pt x="8" y="151"/>
                          <a:pt x="8" y="151"/>
                          <a:pt x="8" y="151"/>
                        </a:cubicBezTo>
                        <a:cubicBezTo>
                          <a:pt x="8" y="151"/>
                          <a:pt x="8" y="150"/>
                          <a:pt x="7" y="146"/>
                        </a:cubicBezTo>
                        <a:cubicBezTo>
                          <a:pt x="6" y="137"/>
                          <a:pt x="4" y="115"/>
                          <a:pt x="4" y="91"/>
                        </a:cubicBezTo>
                        <a:cubicBezTo>
                          <a:pt x="4" y="71"/>
                          <a:pt x="6" y="48"/>
                          <a:pt x="11" y="32"/>
                        </a:cubicBezTo>
                        <a:cubicBezTo>
                          <a:pt x="14" y="23"/>
                          <a:pt x="17" y="16"/>
                          <a:pt x="22" y="11"/>
                        </a:cubicBezTo>
                        <a:cubicBezTo>
                          <a:pt x="26" y="7"/>
                          <a:pt x="32" y="4"/>
                          <a:pt x="39" y="4"/>
                        </a:cubicBezTo>
                        <a:cubicBezTo>
                          <a:pt x="42" y="4"/>
                          <a:pt x="45" y="4"/>
                          <a:pt x="49" y="6"/>
                        </a:cubicBezTo>
                        <a:cubicBezTo>
                          <a:pt x="49" y="4"/>
                          <a:pt x="49" y="4"/>
                          <a:pt x="49" y="4"/>
                        </a:cubicBezTo>
                        <a:cubicBezTo>
                          <a:pt x="48" y="5"/>
                          <a:pt x="48" y="5"/>
                          <a:pt x="48" y="5"/>
                        </a:cubicBezTo>
                        <a:cubicBezTo>
                          <a:pt x="49" y="4"/>
                          <a:pt x="49" y="4"/>
                          <a:pt x="49" y="4"/>
                        </a:cubicBezTo>
                        <a:cubicBezTo>
                          <a:pt x="50" y="2"/>
                          <a:pt x="50" y="2"/>
                          <a:pt x="50" y="2"/>
                        </a:cubicBezTo>
                        <a:cubicBezTo>
                          <a:pt x="46" y="1"/>
                          <a:pt x="42" y="0"/>
                          <a:pt x="39" y="0"/>
                        </a:cubicBezTo>
                        <a:cubicBezTo>
                          <a:pt x="31" y="0"/>
                          <a:pt x="24" y="3"/>
                          <a:pt x="19" y="9"/>
                        </a:cubicBezTo>
                        <a:cubicBezTo>
                          <a:pt x="11" y="17"/>
                          <a:pt x="7" y="30"/>
                          <a:pt x="4" y="44"/>
                        </a:cubicBezTo>
                        <a:cubicBezTo>
                          <a:pt x="1" y="59"/>
                          <a:pt x="0" y="76"/>
                          <a:pt x="0" y="91"/>
                        </a:cubicBezTo>
                        <a:cubicBezTo>
                          <a:pt x="0" y="123"/>
                          <a:pt x="4" y="152"/>
                          <a:pt x="4" y="152"/>
                        </a:cubicBezTo>
                        <a:cubicBezTo>
                          <a:pt x="4" y="153"/>
                          <a:pt x="4" y="153"/>
                          <a:pt x="4" y="153"/>
                        </a:cubicBezTo>
                        <a:cubicBezTo>
                          <a:pt x="5" y="153"/>
                          <a:pt x="5" y="153"/>
                          <a:pt x="5" y="153"/>
                        </a:cubicBezTo>
                        <a:cubicBezTo>
                          <a:pt x="38" y="187"/>
                          <a:pt x="42" y="231"/>
                          <a:pt x="42" y="249"/>
                        </a:cubicBezTo>
                        <a:cubicBezTo>
                          <a:pt x="42" y="251"/>
                          <a:pt x="42" y="253"/>
                          <a:pt x="42" y="254"/>
                        </a:cubicBezTo>
                        <a:cubicBezTo>
                          <a:pt x="42" y="255"/>
                          <a:pt x="42" y="255"/>
                          <a:pt x="42" y="255"/>
                        </a:cubicBezTo>
                        <a:cubicBezTo>
                          <a:pt x="42" y="256"/>
                          <a:pt x="42" y="256"/>
                          <a:pt x="42" y="256"/>
                        </a:cubicBezTo>
                        <a:cubicBezTo>
                          <a:pt x="41" y="262"/>
                          <a:pt x="41" y="262"/>
                          <a:pt x="41" y="262"/>
                        </a:cubicBezTo>
                        <a:cubicBezTo>
                          <a:pt x="45" y="257"/>
                          <a:pt x="45" y="257"/>
                          <a:pt x="45" y="257"/>
                        </a:cubicBezTo>
                        <a:cubicBezTo>
                          <a:pt x="56" y="245"/>
                          <a:pt x="66" y="226"/>
                          <a:pt x="73" y="209"/>
                        </a:cubicBezTo>
                        <a:cubicBezTo>
                          <a:pt x="81" y="192"/>
                          <a:pt x="86" y="178"/>
                          <a:pt x="86" y="178"/>
                        </a:cubicBezTo>
                        <a:cubicBezTo>
                          <a:pt x="86" y="178"/>
                          <a:pt x="86" y="178"/>
                          <a:pt x="86" y="178"/>
                        </a:cubicBezTo>
                        <a:cubicBezTo>
                          <a:pt x="86" y="178"/>
                          <a:pt x="86" y="178"/>
                          <a:pt x="86" y="178"/>
                        </a:cubicBezTo>
                        <a:cubicBezTo>
                          <a:pt x="86" y="178"/>
                          <a:pt x="86" y="170"/>
                          <a:pt x="86" y="159"/>
                        </a:cubicBezTo>
                        <a:cubicBezTo>
                          <a:pt x="85" y="125"/>
                          <a:pt x="83" y="57"/>
                          <a:pt x="83" y="50"/>
                        </a:cubicBezTo>
                        <a:cubicBezTo>
                          <a:pt x="83" y="48"/>
                          <a:pt x="83" y="47"/>
                          <a:pt x="82" y="45"/>
                        </a:cubicBezTo>
                        <a:cubicBezTo>
                          <a:pt x="79" y="38"/>
                          <a:pt x="71" y="27"/>
                          <a:pt x="64" y="18"/>
                        </a:cubicBezTo>
                        <a:cubicBezTo>
                          <a:pt x="57" y="10"/>
                          <a:pt x="51" y="2"/>
                          <a:pt x="51" y="2"/>
                        </a:cubicBezTo>
                        <a:cubicBezTo>
                          <a:pt x="51" y="2"/>
                          <a:pt x="51" y="2"/>
                          <a:pt x="51" y="2"/>
                        </a:cubicBezTo>
                        <a:cubicBezTo>
                          <a:pt x="50" y="2"/>
                          <a:pt x="50" y="2"/>
                          <a:pt x="50" y="2"/>
                        </a:cubicBezTo>
                        <a:lnTo>
                          <a:pt x="49" y="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5" name="Freeform 224"/>
                  <p:cNvSpPr>
                    <a:spLocks/>
                  </p:cNvSpPr>
                  <p:nvPr/>
                </p:nvSpPr>
                <p:spPr bwMode="gray">
                  <a:xfrm>
                    <a:off x="5098" y="2851"/>
                    <a:ext cx="58" cy="72"/>
                  </a:xfrm>
                  <a:custGeom>
                    <a:avLst/>
                    <a:gdLst/>
                    <a:ahLst/>
                    <a:cxnLst>
                      <a:cxn ang="0">
                        <a:pos x="142" y="145"/>
                      </a:cxn>
                      <a:cxn ang="0">
                        <a:pos x="18" y="35"/>
                      </a:cxn>
                      <a:cxn ang="0">
                        <a:pos x="0" y="64"/>
                      </a:cxn>
                      <a:cxn ang="0">
                        <a:pos x="142" y="145"/>
                      </a:cxn>
                    </a:cxnLst>
                    <a:rect l="0" t="0" r="r" b="b"/>
                    <a:pathLst>
                      <a:path w="142" h="177">
                        <a:moveTo>
                          <a:pt x="142" y="145"/>
                        </a:moveTo>
                        <a:cubicBezTo>
                          <a:pt x="142" y="145"/>
                          <a:pt x="105" y="0"/>
                          <a:pt x="18" y="35"/>
                        </a:cubicBezTo>
                        <a:cubicBezTo>
                          <a:pt x="0" y="64"/>
                          <a:pt x="0" y="64"/>
                          <a:pt x="0" y="64"/>
                        </a:cubicBezTo>
                        <a:cubicBezTo>
                          <a:pt x="0" y="64"/>
                          <a:pt x="131" y="177"/>
                          <a:pt x="142" y="145"/>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6" name="Freeform 225"/>
                  <p:cNvSpPr>
                    <a:spLocks/>
                  </p:cNvSpPr>
                  <p:nvPr/>
                </p:nvSpPr>
                <p:spPr bwMode="gray">
                  <a:xfrm>
                    <a:off x="5097" y="2863"/>
                    <a:ext cx="59" cy="51"/>
                  </a:xfrm>
                  <a:custGeom>
                    <a:avLst/>
                    <a:gdLst/>
                    <a:ahLst/>
                    <a:cxnLst>
                      <a:cxn ang="0">
                        <a:pos x="144" y="117"/>
                      </a:cxn>
                      <a:cxn ang="0">
                        <a:pos x="146" y="117"/>
                      </a:cxn>
                      <a:cxn ang="0">
                        <a:pos x="122" y="58"/>
                      </a:cxn>
                      <a:cxn ang="0">
                        <a:pos x="91" y="18"/>
                      </a:cxn>
                      <a:cxn ang="0">
                        <a:pos x="46" y="0"/>
                      </a:cxn>
                      <a:cxn ang="0">
                        <a:pos x="19" y="5"/>
                      </a:cxn>
                      <a:cxn ang="0">
                        <a:pos x="18" y="5"/>
                      </a:cxn>
                      <a:cxn ang="0">
                        <a:pos x="0" y="36"/>
                      </a:cxn>
                      <a:cxn ang="0">
                        <a:pos x="1" y="37"/>
                      </a:cxn>
                      <a:cxn ang="0">
                        <a:pos x="55" y="81"/>
                      </a:cxn>
                      <a:cxn ang="0">
                        <a:pos x="99" y="111"/>
                      </a:cxn>
                      <a:cxn ang="0">
                        <a:pos x="119" y="121"/>
                      </a:cxn>
                      <a:cxn ang="0">
                        <a:pos x="135" y="125"/>
                      </a:cxn>
                      <a:cxn ang="0">
                        <a:pos x="142" y="123"/>
                      </a:cxn>
                      <a:cxn ang="0">
                        <a:pos x="146" y="118"/>
                      </a:cxn>
                      <a:cxn ang="0">
                        <a:pos x="146" y="117"/>
                      </a:cxn>
                      <a:cxn ang="0">
                        <a:pos x="146" y="117"/>
                      </a:cxn>
                      <a:cxn ang="0">
                        <a:pos x="144" y="117"/>
                      </a:cxn>
                      <a:cxn ang="0">
                        <a:pos x="142" y="117"/>
                      </a:cxn>
                      <a:cxn ang="0">
                        <a:pos x="140" y="120"/>
                      </a:cxn>
                      <a:cxn ang="0">
                        <a:pos x="135" y="121"/>
                      </a:cxn>
                      <a:cxn ang="0">
                        <a:pos x="121" y="117"/>
                      </a:cxn>
                      <a:cxn ang="0">
                        <a:pos x="47" y="70"/>
                      </a:cxn>
                      <a:cxn ang="0">
                        <a:pos x="16" y="45"/>
                      </a:cxn>
                      <a:cxn ang="0">
                        <a:pos x="7" y="37"/>
                      </a:cxn>
                      <a:cxn ang="0">
                        <a:pos x="3" y="34"/>
                      </a:cxn>
                      <a:cxn ang="0">
                        <a:pos x="2" y="36"/>
                      </a:cxn>
                      <a:cxn ang="0">
                        <a:pos x="4" y="37"/>
                      </a:cxn>
                      <a:cxn ang="0">
                        <a:pos x="21" y="8"/>
                      </a:cxn>
                      <a:cxn ang="0">
                        <a:pos x="20" y="7"/>
                      </a:cxn>
                      <a:cxn ang="0">
                        <a:pos x="20" y="9"/>
                      </a:cxn>
                      <a:cxn ang="0">
                        <a:pos x="46" y="4"/>
                      </a:cxn>
                      <a:cxn ang="0">
                        <a:pos x="89" y="21"/>
                      </a:cxn>
                      <a:cxn ang="0">
                        <a:pos x="129" y="81"/>
                      </a:cxn>
                      <a:cxn ang="0">
                        <a:pos x="139" y="107"/>
                      </a:cxn>
                      <a:cxn ang="0">
                        <a:pos x="142" y="115"/>
                      </a:cxn>
                      <a:cxn ang="0">
                        <a:pos x="142" y="118"/>
                      </a:cxn>
                      <a:cxn ang="0">
                        <a:pos x="144" y="117"/>
                      </a:cxn>
                      <a:cxn ang="0">
                        <a:pos x="142" y="117"/>
                      </a:cxn>
                      <a:cxn ang="0">
                        <a:pos x="144" y="117"/>
                      </a:cxn>
                    </a:cxnLst>
                    <a:rect l="0" t="0" r="r" b="b"/>
                    <a:pathLst>
                      <a:path w="146" h="125">
                        <a:moveTo>
                          <a:pt x="144" y="117"/>
                        </a:moveTo>
                        <a:cubicBezTo>
                          <a:pt x="146" y="117"/>
                          <a:pt x="146" y="117"/>
                          <a:pt x="146" y="117"/>
                        </a:cubicBezTo>
                        <a:cubicBezTo>
                          <a:pt x="146" y="117"/>
                          <a:pt x="139" y="88"/>
                          <a:pt x="122" y="58"/>
                        </a:cubicBezTo>
                        <a:cubicBezTo>
                          <a:pt x="114" y="44"/>
                          <a:pt x="104" y="29"/>
                          <a:pt x="91" y="18"/>
                        </a:cubicBezTo>
                        <a:cubicBezTo>
                          <a:pt x="79" y="7"/>
                          <a:pt x="64" y="0"/>
                          <a:pt x="46" y="0"/>
                        </a:cubicBezTo>
                        <a:cubicBezTo>
                          <a:pt x="37" y="0"/>
                          <a:pt x="28" y="1"/>
                          <a:pt x="19" y="5"/>
                        </a:cubicBezTo>
                        <a:cubicBezTo>
                          <a:pt x="18" y="5"/>
                          <a:pt x="18" y="5"/>
                          <a:pt x="18" y="5"/>
                        </a:cubicBezTo>
                        <a:cubicBezTo>
                          <a:pt x="0" y="36"/>
                          <a:pt x="0" y="36"/>
                          <a:pt x="0" y="36"/>
                        </a:cubicBezTo>
                        <a:cubicBezTo>
                          <a:pt x="1" y="37"/>
                          <a:pt x="1" y="37"/>
                          <a:pt x="1" y="37"/>
                        </a:cubicBezTo>
                        <a:cubicBezTo>
                          <a:pt x="1" y="37"/>
                          <a:pt x="26" y="59"/>
                          <a:pt x="55" y="81"/>
                        </a:cubicBezTo>
                        <a:cubicBezTo>
                          <a:pt x="70" y="92"/>
                          <a:pt x="85" y="103"/>
                          <a:pt x="99" y="111"/>
                        </a:cubicBezTo>
                        <a:cubicBezTo>
                          <a:pt x="107" y="115"/>
                          <a:pt x="113" y="119"/>
                          <a:pt x="119" y="121"/>
                        </a:cubicBezTo>
                        <a:cubicBezTo>
                          <a:pt x="125" y="123"/>
                          <a:pt x="130" y="125"/>
                          <a:pt x="135" y="125"/>
                        </a:cubicBezTo>
                        <a:cubicBezTo>
                          <a:pt x="138" y="125"/>
                          <a:pt x="140" y="124"/>
                          <a:pt x="142" y="123"/>
                        </a:cubicBezTo>
                        <a:cubicBezTo>
                          <a:pt x="144" y="122"/>
                          <a:pt x="145" y="120"/>
                          <a:pt x="146" y="118"/>
                        </a:cubicBezTo>
                        <a:cubicBezTo>
                          <a:pt x="146" y="117"/>
                          <a:pt x="146" y="117"/>
                          <a:pt x="146" y="117"/>
                        </a:cubicBezTo>
                        <a:cubicBezTo>
                          <a:pt x="146" y="117"/>
                          <a:pt x="146" y="117"/>
                          <a:pt x="146" y="117"/>
                        </a:cubicBezTo>
                        <a:cubicBezTo>
                          <a:pt x="144" y="117"/>
                          <a:pt x="144" y="117"/>
                          <a:pt x="144" y="117"/>
                        </a:cubicBezTo>
                        <a:cubicBezTo>
                          <a:pt x="142" y="117"/>
                          <a:pt x="142" y="117"/>
                          <a:pt x="142" y="117"/>
                        </a:cubicBezTo>
                        <a:cubicBezTo>
                          <a:pt x="142" y="118"/>
                          <a:pt x="141" y="119"/>
                          <a:pt x="140" y="120"/>
                        </a:cubicBezTo>
                        <a:cubicBezTo>
                          <a:pt x="139" y="120"/>
                          <a:pt x="137" y="121"/>
                          <a:pt x="135" y="121"/>
                        </a:cubicBezTo>
                        <a:cubicBezTo>
                          <a:pt x="131" y="121"/>
                          <a:pt x="126" y="120"/>
                          <a:pt x="121" y="117"/>
                        </a:cubicBezTo>
                        <a:cubicBezTo>
                          <a:pt x="101" y="109"/>
                          <a:pt x="71" y="88"/>
                          <a:pt x="47" y="70"/>
                        </a:cubicBezTo>
                        <a:cubicBezTo>
                          <a:pt x="35" y="60"/>
                          <a:pt x="24" y="52"/>
                          <a:pt x="16" y="45"/>
                        </a:cubicBezTo>
                        <a:cubicBezTo>
                          <a:pt x="12" y="42"/>
                          <a:pt x="9" y="39"/>
                          <a:pt x="7" y="37"/>
                        </a:cubicBezTo>
                        <a:cubicBezTo>
                          <a:pt x="5" y="35"/>
                          <a:pt x="3" y="34"/>
                          <a:pt x="3" y="34"/>
                        </a:cubicBezTo>
                        <a:cubicBezTo>
                          <a:pt x="2" y="36"/>
                          <a:pt x="2" y="36"/>
                          <a:pt x="2" y="36"/>
                        </a:cubicBezTo>
                        <a:cubicBezTo>
                          <a:pt x="4" y="37"/>
                          <a:pt x="4" y="37"/>
                          <a:pt x="4" y="37"/>
                        </a:cubicBezTo>
                        <a:cubicBezTo>
                          <a:pt x="21" y="8"/>
                          <a:pt x="21" y="8"/>
                          <a:pt x="21" y="8"/>
                        </a:cubicBezTo>
                        <a:cubicBezTo>
                          <a:pt x="20" y="7"/>
                          <a:pt x="20" y="7"/>
                          <a:pt x="20" y="7"/>
                        </a:cubicBezTo>
                        <a:cubicBezTo>
                          <a:pt x="20" y="9"/>
                          <a:pt x="20" y="9"/>
                          <a:pt x="20" y="9"/>
                        </a:cubicBezTo>
                        <a:cubicBezTo>
                          <a:pt x="29" y="5"/>
                          <a:pt x="38" y="4"/>
                          <a:pt x="46" y="4"/>
                        </a:cubicBezTo>
                        <a:cubicBezTo>
                          <a:pt x="62" y="4"/>
                          <a:pt x="77" y="11"/>
                          <a:pt x="89" y="21"/>
                        </a:cubicBezTo>
                        <a:cubicBezTo>
                          <a:pt x="107" y="37"/>
                          <a:pt x="121" y="61"/>
                          <a:pt x="129" y="81"/>
                        </a:cubicBezTo>
                        <a:cubicBezTo>
                          <a:pt x="134" y="91"/>
                          <a:pt x="137" y="101"/>
                          <a:pt x="139" y="107"/>
                        </a:cubicBezTo>
                        <a:cubicBezTo>
                          <a:pt x="140" y="110"/>
                          <a:pt x="141" y="113"/>
                          <a:pt x="142" y="115"/>
                        </a:cubicBezTo>
                        <a:cubicBezTo>
                          <a:pt x="142" y="117"/>
                          <a:pt x="142" y="118"/>
                          <a:pt x="142" y="118"/>
                        </a:cubicBezTo>
                        <a:cubicBezTo>
                          <a:pt x="144" y="117"/>
                          <a:pt x="144" y="117"/>
                          <a:pt x="144" y="117"/>
                        </a:cubicBezTo>
                        <a:cubicBezTo>
                          <a:pt x="142" y="117"/>
                          <a:pt x="142" y="117"/>
                          <a:pt x="142" y="117"/>
                        </a:cubicBezTo>
                        <a:lnTo>
                          <a:pt x="144" y="117"/>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7" name="Freeform 226"/>
                  <p:cNvSpPr>
                    <a:spLocks/>
                  </p:cNvSpPr>
                  <p:nvPr/>
                </p:nvSpPr>
                <p:spPr bwMode="gray">
                  <a:xfrm>
                    <a:off x="5046" y="2860"/>
                    <a:ext cx="112" cy="82"/>
                  </a:xfrm>
                  <a:custGeom>
                    <a:avLst/>
                    <a:gdLst/>
                    <a:ahLst/>
                    <a:cxnLst>
                      <a:cxn ang="0">
                        <a:pos x="276" y="186"/>
                      </a:cxn>
                      <a:cxn ang="0">
                        <a:pos x="117" y="0"/>
                      </a:cxn>
                      <a:cxn ang="0">
                        <a:pos x="0" y="99"/>
                      </a:cxn>
                      <a:cxn ang="0">
                        <a:pos x="90" y="122"/>
                      </a:cxn>
                      <a:cxn ang="0">
                        <a:pos x="206" y="148"/>
                      </a:cxn>
                      <a:cxn ang="0">
                        <a:pos x="276" y="186"/>
                      </a:cxn>
                    </a:cxnLst>
                    <a:rect l="0" t="0" r="r" b="b"/>
                    <a:pathLst>
                      <a:path w="276" h="204">
                        <a:moveTo>
                          <a:pt x="276" y="186"/>
                        </a:moveTo>
                        <a:cubicBezTo>
                          <a:pt x="276" y="186"/>
                          <a:pt x="230" y="18"/>
                          <a:pt x="117" y="0"/>
                        </a:cubicBezTo>
                        <a:cubicBezTo>
                          <a:pt x="117" y="0"/>
                          <a:pt x="9" y="29"/>
                          <a:pt x="0" y="99"/>
                        </a:cubicBezTo>
                        <a:cubicBezTo>
                          <a:pt x="0" y="99"/>
                          <a:pt x="73" y="140"/>
                          <a:pt x="90" y="122"/>
                        </a:cubicBezTo>
                        <a:cubicBezTo>
                          <a:pt x="90" y="122"/>
                          <a:pt x="204" y="131"/>
                          <a:pt x="206" y="148"/>
                        </a:cubicBezTo>
                        <a:cubicBezTo>
                          <a:pt x="209" y="166"/>
                          <a:pt x="276" y="204"/>
                          <a:pt x="276" y="186"/>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8" name="Freeform 227"/>
                  <p:cNvSpPr>
                    <a:spLocks/>
                  </p:cNvSpPr>
                  <p:nvPr/>
                </p:nvSpPr>
                <p:spPr bwMode="gray">
                  <a:xfrm>
                    <a:off x="5045" y="2859"/>
                    <a:ext cx="114" cy="79"/>
                  </a:xfrm>
                  <a:custGeom>
                    <a:avLst/>
                    <a:gdLst/>
                    <a:ahLst/>
                    <a:cxnLst>
                      <a:cxn ang="0">
                        <a:pos x="280" y="188"/>
                      </a:cxn>
                      <a:cxn ang="0">
                        <a:pos x="193" y="37"/>
                      </a:cxn>
                      <a:cxn ang="0">
                        <a:pos x="118" y="0"/>
                      </a:cxn>
                      <a:cxn ang="0">
                        <a:pos x="63" y="24"/>
                      </a:cxn>
                      <a:cxn ang="0">
                        <a:pos x="1" y="101"/>
                      </a:cxn>
                      <a:cxn ang="0">
                        <a:pos x="2" y="103"/>
                      </a:cxn>
                      <a:cxn ang="0">
                        <a:pos x="79" y="131"/>
                      </a:cxn>
                      <a:cxn ang="0">
                        <a:pos x="92" y="124"/>
                      </a:cxn>
                      <a:cxn ang="0">
                        <a:pos x="97" y="127"/>
                      </a:cxn>
                      <a:cxn ang="0">
                        <a:pos x="192" y="142"/>
                      </a:cxn>
                      <a:cxn ang="0">
                        <a:pos x="206" y="149"/>
                      </a:cxn>
                      <a:cxn ang="0">
                        <a:pos x="210" y="157"/>
                      </a:cxn>
                      <a:cxn ang="0">
                        <a:pos x="258" y="191"/>
                      </a:cxn>
                      <a:cxn ang="0">
                        <a:pos x="278" y="193"/>
                      </a:cxn>
                      <a:cxn ang="0">
                        <a:pos x="280" y="188"/>
                      </a:cxn>
                      <a:cxn ang="0">
                        <a:pos x="278" y="188"/>
                      </a:cxn>
                      <a:cxn ang="0">
                        <a:pos x="275" y="190"/>
                      </a:cxn>
                      <a:cxn ang="0">
                        <a:pos x="257" y="186"/>
                      </a:cxn>
                      <a:cxn ang="0">
                        <a:pos x="215" y="158"/>
                      </a:cxn>
                      <a:cxn ang="0">
                        <a:pos x="208" y="146"/>
                      </a:cxn>
                      <a:cxn ang="0">
                        <a:pos x="134" y="127"/>
                      </a:cxn>
                      <a:cxn ang="0">
                        <a:pos x="92" y="122"/>
                      </a:cxn>
                      <a:cxn ang="0">
                        <a:pos x="79" y="127"/>
                      </a:cxn>
                      <a:cxn ang="0">
                        <a:pos x="12" y="104"/>
                      </a:cxn>
                      <a:cxn ang="0">
                        <a:pos x="3" y="99"/>
                      </a:cxn>
                      <a:cxn ang="0">
                        <a:pos x="4" y="101"/>
                      </a:cxn>
                      <a:cxn ang="0">
                        <a:pos x="85" y="17"/>
                      </a:cxn>
                      <a:cxn ang="0">
                        <a:pos x="116" y="5"/>
                      </a:cxn>
                      <a:cxn ang="0">
                        <a:pos x="119" y="2"/>
                      </a:cxn>
                      <a:cxn ang="0">
                        <a:pos x="190" y="40"/>
                      </a:cxn>
                      <a:cxn ang="0">
                        <a:pos x="271" y="173"/>
                      </a:cxn>
                      <a:cxn ang="0">
                        <a:pos x="276" y="188"/>
                      </a:cxn>
                      <a:cxn ang="0">
                        <a:pos x="278" y="188"/>
                      </a:cxn>
                      <a:cxn ang="0">
                        <a:pos x="278" y="188"/>
                      </a:cxn>
                    </a:cxnLst>
                    <a:rect l="0" t="0" r="r" b="b"/>
                    <a:pathLst>
                      <a:path w="280" h="195">
                        <a:moveTo>
                          <a:pt x="278" y="188"/>
                        </a:moveTo>
                        <a:cubicBezTo>
                          <a:pt x="280" y="188"/>
                          <a:pt x="280" y="188"/>
                          <a:pt x="280" y="188"/>
                        </a:cubicBezTo>
                        <a:cubicBezTo>
                          <a:pt x="280" y="187"/>
                          <a:pt x="268" y="145"/>
                          <a:pt x="242" y="101"/>
                        </a:cubicBezTo>
                        <a:cubicBezTo>
                          <a:pt x="230" y="79"/>
                          <a:pt x="213" y="56"/>
                          <a:pt x="193" y="37"/>
                        </a:cubicBezTo>
                        <a:cubicBezTo>
                          <a:pt x="172" y="19"/>
                          <a:pt x="148" y="5"/>
                          <a:pt x="119" y="0"/>
                        </a:cubicBezTo>
                        <a:cubicBezTo>
                          <a:pt x="118" y="0"/>
                          <a:pt x="118" y="0"/>
                          <a:pt x="118" y="0"/>
                        </a:cubicBezTo>
                        <a:cubicBezTo>
                          <a:pt x="118" y="1"/>
                          <a:pt x="118" y="1"/>
                          <a:pt x="118" y="1"/>
                        </a:cubicBezTo>
                        <a:cubicBezTo>
                          <a:pt x="118" y="1"/>
                          <a:pt x="91" y="8"/>
                          <a:pt x="63" y="24"/>
                        </a:cubicBezTo>
                        <a:cubicBezTo>
                          <a:pt x="49" y="32"/>
                          <a:pt x="34" y="42"/>
                          <a:pt x="23" y="55"/>
                        </a:cubicBezTo>
                        <a:cubicBezTo>
                          <a:pt x="11" y="68"/>
                          <a:pt x="3" y="83"/>
                          <a:pt x="1" y="101"/>
                        </a:cubicBezTo>
                        <a:cubicBezTo>
                          <a:pt x="0" y="102"/>
                          <a:pt x="0" y="102"/>
                          <a:pt x="0" y="102"/>
                        </a:cubicBezTo>
                        <a:cubicBezTo>
                          <a:pt x="2" y="103"/>
                          <a:pt x="2" y="103"/>
                          <a:pt x="2" y="103"/>
                        </a:cubicBezTo>
                        <a:cubicBezTo>
                          <a:pt x="2" y="103"/>
                          <a:pt x="14" y="110"/>
                          <a:pt x="30" y="117"/>
                        </a:cubicBezTo>
                        <a:cubicBezTo>
                          <a:pt x="45" y="124"/>
                          <a:pt x="65" y="131"/>
                          <a:pt x="79" y="131"/>
                        </a:cubicBezTo>
                        <a:cubicBezTo>
                          <a:pt x="85" y="131"/>
                          <a:pt x="90" y="129"/>
                          <a:pt x="94" y="126"/>
                        </a:cubicBezTo>
                        <a:cubicBezTo>
                          <a:pt x="92" y="124"/>
                          <a:pt x="92" y="124"/>
                          <a:pt x="92" y="124"/>
                        </a:cubicBezTo>
                        <a:cubicBezTo>
                          <a:pt x="92" y="126"/>
                          <a:pt x="92" y="126"/>
                          <a:pt x="92" y="126"/>
                        </a:cubicBezTo>
                        <a:cubicBezTo>
                          <a:pt x="92" y="126"/>
                          <a:pt x="94" y="126"/>
                          <a:pt x="97" y="127"/>
                        </a:cubicBezTo>
                        <a:cubicBezTo>
                          <a:pt x="108" y="128"/>
                          <a:pt x="135" y="130"/>
                          <a:pt x="160" y="135"/>
                        </a:cubicBezTo>
                        <a:cubicBezTo>
                          <a:pt x="172" y="137"/>
                          <a:pt x="184" y="139"/>
                          <a:pt x="192" y="142"/>
                        </a:cubicBezTo>
                        <a:cubicBezTo>
                          <a:pt x="197" y="144"/>
                          <a:pt x="200" y="145"/>
                          <a:pt x="203" y="147"/>
                        </a:cubicBezTo>
                        <a:cubicBezTo>
                          <a:pt x="204" y="147"/>
                          <a:pt x="205" y="148"/>
                          <a:pt x="206" y="149"/>
                        </a:cubicBezTo>
                        <a:cubicBezTo>
                          <a:pt x="206" y="150"/>
                          <a:pt x="206" y="150"/>
                          <a:pt x="206" y="151"/>
                        </a:cubicBezTo>
                        <a:cubicBezTo>
                          <a:pt x="207" y="153"/>
                          <a:pt x="208" y="155"/>
                          <a:pt x="210" y="157"/>
                        </a:cubicBezTo>
                        <a:cubicBezTo>
                          <a:pt x="215" y="165"/>
                          <a:pt x="227" y="174"/>
                          <a:pt x="239" y="182"/>
                        </a:cubicBezTo>
                        <a:cubicBezTo>
                          <a:pt x="246" y="185"/>
                          <a:pt x="252" y="189"/>
                          <a:pt x="258" y="191"/>
                        </a:cubicBezTo>
                        <a:cubicBezTo>
                          <a:pt x="263" y="193"/>
                          <a:pt x="268" y="195"/>
                          <a:pt x="272" y="195"/>
                        </a:cubicBezTo>
                        <a:cubicBezTo>
                          <a:pt x="274" y="195"/>
                          <a:pt x="276" y="194"/>
                          <a:pt x="278" y="193"/>
                        </a:cubicBezTo>
                        <a:cubicBezTo>
                          <a:pt x="279" y="192"/>
                          <a:pt x="280" y="190"/>
                          <a:pt x="280" y="188"/>
                        </a:cubicBezTo>
                        <a:cubicBezTo>
                          <a:pt x="280" y="188"/>
                          <a:pt x="280" y="188"/>
                          <a:pt x="280" y="188"/>
                        </a:cubicBezTo>
                        <a:cubicBezTo>
                          <a:pt x="280" y="188"/>
                          <a:pt x="280" y="188"/>
                          <a:pt x="280" y="188"/>
                        </a:cubicBezTo>
                        <a:cubicBezTo>
                          <a:pt x="278" y="188"/>
                          <a:pt x="278" y="188"/>
                          <a:pt x="278" y="188"/>
                        </a:cubicBezTo>
                        <a:cubicBezTo>
                          <a:pt x="276" y="188"/>
                          <a:pt x="276" y="188"/>
                          <a:pt x="276" y="188"/>
                        </a:cubicBezTo>
                        <a:cubicBezTo>
                          <a:pt x="276" y="189"/>
                          <a:pt x="276" y="190"/>
                          <a:pt x="275" y="190"/>
                        </a:cubicBezTo>
                        <a:cubicBezTo>
                          <a:pt x="275" y="190"/>
                          <a:pt x="274" y="191"/>
                          <a:pt x="272" y="191"/>
                        </a:cubicBezTo>
                        <a:cubicBezTo>
                          <a:pt x="269" y="191"/>
                          <a:pt x="263" y="189"/>
                          <a:pt x="257" y="186"/>
                        </a:cubicBezTo>
                        <a:cubicBezTo>
                          <a:pt x="247" y="182"/>
                          <a:pt x="236" y="175"/>
                          <a:pt x="227" y="168"/>
                        </a:cubicBezTo>
                        <a:cubicBezTo>
                          <a:pt x="222" y="165"/>
                          <a:pt x="218" y="161"/>
                          <a:pt x="215" y="158"/>
                        </a:cubicBezTo>
                        <a:cubicBezTo>
                          <a:pt x="212" y="155"/>
                          <a:pt x="211" y="152"/>
                          <a:pt x="210" y="150"/>
                        </a:cubicBezTo>
                        <a:cubicBezTo>
                          <a:pt x="210" y="148"/>
                          <a:pt x="209" y="147"/>
                          <a:pt x="208" y="146"/>
                        </a:cubicBezTo>
                        <a:cubicBezTo>
                          <a:pt x="206" y="144"/>
                          <a:pt x="203" y="142"/>
                          <a:pt x="198" y="140"/>
                        </a:cubicBezTo>
                        <a:cubicBezTo>
                          <a:pt x="183" y="134"/>
                          <a:pt x="157" y="130"/>
                          <a:pt x="134" y="127"/>
                        </a:cubicBezTo>
                        <a:cubicBezTo>
                          <a:pt x="112" y="124"/>
                          <a:pt x="93" y="122"/>
                          <a:pt x="93" y="122"/>
                        </a:cubicBezTo>
                        <a:cubicBezTo>
                          <a:pt x="92" y="122"/>
                          <a:pt x="92" y="122"/>
                          <a:pt x="92" y="122"/>
                        </a:cubicBezTo>
                        <a:cubicBezTo>
                          <a:pt x="91" y="123"/>
                          <a:pt x="91" y="123"/>
                          <a:pt x="91" y="123"/>
                        </a:cubicBezTo>
                        <a:cubicBezTo>
                          <a:pt x="89" y="125"/>
                          <a:pt x="84" y="127"/>
                          <a:pt x="79" y="127"/>
                        </a:cubicBezTo>
                        <a:cubicBezTo>
                          <a:pt x="66" y="127"/>
                          <a:pt x="47" y="120"/>
                          <a:pt x="31" y="113"/>
                        </a:cubicBezTo>
                        <a:cubicBezTo>
                          <a:pt x="23" y="110"/>
                          <a:pt x="17" y="106"/>
                          <a:pt x="12" y="104"/>
                        </a:cubicBezTo>
                        <a:cubicBezTo>
                          <a:pt x="9" y="102"/>
                          <a:pt x="7" y="101"/>
                          <a:pt x="6" y="101"/>
                        </a:cubicBezTo>
                        <a:cubicBezTo>
                          <a:pt x="4" y="100"/>
                          <a:pt x="3" y="99"/>
                          <a:pt x="3" y="99"/>
                        </a:cubicBezTo>
                        <a:cubicBezTo>
                          <a:pt x="2" y="101"/>
                          <a:pt x="2" y="101"/>
                          <a:pt x="2" y="101"/>
                        </a:cubicBezTo>
                        <a:cubicBezTo>
                          <a:pt x="4" y="101"/>
                          <a:pt x="4" y="101"/>
                          <a:pt x="4" y="101"/>
                        </a:cubicBezTo>
                        <a:cubicBezTo>
                          <a:pt x="7" y="84"/>
                          <a:pt x="15" y="70"/>
                          <a:pt x="26" y="58"/>
                        </a:cubicBezTo>
                        <a:cubicBezTo>
                          <a:pt x="42" y="39"/>
                          <a:pt x="66" y="26"/>
                          <a:pt x="85" y="17"/>
                        </a:cubicBezTo>
                        <a:cubicBezTo>
                          <a:pt x="95" y="13"/>
                          <a:pt x="103" y="10"/>
                          <a:pt x="109" y="7"/>
                        </a:cubicBezTo>
                        <a:cubicBezTo>
                          <a:pt x="112" y="6"/>
                          <a:pt x="115" y="6"/>
                          <a:pt x="116" y="5"/>
                        </a:cubicBezTo>
                        <a:cubicBezTo>
                          <a:pt x="118" y="5"/>
                          <a:pt x="119" y="4"/>
                          <a:pt x="119" y="4"/>
                        </a:cubicBezTo>
                        <a:cubicBezTo>
                          <a:pt x="119" y="2"/>
                          <a:pt x="119" y="2"/>
                          <a:pt x="119" y="2"/>
                        </a:cubicBezTo>
                        <a:cubicBezTo>
                          <a:pt x="118" y="4"/>
                          <a:pt x="118" y="4"/>
                          <a:pt x="118" y="4"/>
                        </a:cubicBezTo>
                        <a:cubicBezTo>
                          <a:pt x="146" y="9"/>
                          <a:pt x="170" y="22"/>
                          <a:pt x="190" y="40"/>
                        </a:cubicBezTo>
                        <a:cubicBezTo>
                          <a:pt x="220" y="67"/>
                          <a:pt x="242" y="104"/>
                          <a:pt x="256" y="135"/>
                        </a:cubicBezTo>
                        <a:cubicBezTo>
                          <a:pt x="263" y="150"/>
                          <a:pt x="268" y="163"/>
                          <a:pt x="271" y="173"/>
                        </a:cubicBezTo>
                        <a:cubicBezTo>
                          <a:pt x="273" y="178"/>
                          <a:pt x="274" y="182"/>
                          <a:pt x="275" y="185"/>
                        </a:cubicBezTo>
                        <a:cubicBezTo>
                          <a:pt x="275" y="186"/>
                          <a:pt x="276" y="187"/>
                          <a:pt x="276" y="188"/>
                        </a:cubicBezTo>
                        <a:cubicBezTo>
                          <a:pt x="276" y="188"/>
                          <a:pt x="276" y="189"/>
                          <a:pt x="276" y="189"/>
                        </a:cubicBezTo>
                        <a:cubicBezTo>
                          <a:pt x="278" y="188"/>
                          <a:pt x="278" y="188"/>
                          <a:pt x="278" y="188"/>
                        </a:cubicBezTo>
                        <a:cubicBezTo>
                          <a:pt x="276" y="188"/>
                          <a:pt x="276" y="188"/>
                          <a:pt x="276" y="188"/>
                        </a:cubicBezTo>
                        <a:lnTo>
                          <a:pt x="278" y="188"/>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29" name="Freeform 228"/>
                  <p:cNvSpPr>
                    <a:spLocks/>
                  </p:cNvSpPr>
                  <p:nvPr/>
                </p:nvSpPr>
                <p:spPr bwMode="gray">
                  <a:xfrm>
                    <a:off x="4978" y="2889"/>
                    <a:ext cx="205" cy="237"/>
                  </a:xfrm>
                  <a:custGeom>
                    <a:avLst/>
                    <a:gdLst/>
                    <a:ahLst/>
                    <a:cxnLst>
                      <a:cxn ang="0">
                        <a:pos x="372" y="43"/>
                      </a:cxn>
                      <a:cxn ang="0">
                        <a:pos x="195" y="20"/>
                      </a:cxn>
                      <a:cxn ang="0">
                        <a:pos x="119" y="84"/>
                      </a:cxn>
                      <a:cxn ang="0">
                        <a:pos x="35" y="116"/>
                      </a:cxn>
                      <a:cxn ang="0">
                        <a:pos x="81" y="160"/>
                      </a:cxn>
                      <a:cxn ang="0">
                        <a:pos x="203" y="119"/>
                      </a:cxn>
                      <a:cxn ang="0">
                        <a:pos x="267" y="107"/>
                      </a:cxn>
                      <a:cxn ang="0">
                        <a:pos x="267" y="131"/>
                      </a:cxn>
                      <a:cxn ang="0">
                        <a:pos x="221" y="287"/>
                      </a:cxn>
                      <a:cxn ang="0">
                        <a:pos x="183" y="473"/>
                      </a:cxn>
                      <a:cxn ang="0">
                        <a:pos x="253" y="583"/>
                      </a:cxn>
                      <a:cxn ang="0">
                        <a:pos x="337" y="542"/>
                      </a:cxn>
                      <a:cxn ang="0">
                        <a:pos x="505" y="424"/>
                      </a:cxn>
                      <a:cxn ang="0">
                        <a:pos x="444" y="360"/>
                      </a:cxn>
                      <a:cxn ang="0">
                        <a:pos x="485" y="162"/>
                      </a:cxn>
                      <a:cxn ang="0">
                        <a:pos x="447" y="70"/>
                      </a:cxn>
                      <a:cxn ang="0">
                        <a:pos x="427" y="20"/>
                      </a:cxn>
                    </a:cxnLst>
                    <a:rect l="0" t="0" r="r" b="b"/>
                    <a:pathLst>
                      <a:path w="505" h="583">
                        <a:moveTo>
                          <a:pt x="372" y="43"/>
                        </a:moveTo>
                        <a:cubicBezTo>
                          <a:pt x="372" y="43"/>
                          <a:pt x="279" y="0"/>
                          <a:pt x="195" y="20"/>
                        </a:cubicBezTo>
                        <a:cubicBezTo>
                          <a:pt x="195" y="20"/>
                          <a:pt x="128" y="67"/>
                          <a:pt x="119" y="84"/>
                        </a:cubicBezTo>
                        <a:cubicBezTo>
                          <a:pt x="119" y="84"/>
                          <a:pt x="52" y="125"/>
                          <a:pt x="35" y="116"/>
                        </a:cubicBezTo>
                        <a:cubicBezTo>
                          <a:pt x="35" y="116"/>
                          <a:pt x="0" y="171"/>
                          <a:pt x="81" y="160"/>
                        </a:cubicBezTo>
                        <a:cubicBezTo>
                          <a:pt x="81" y="160"/>
                          <a:pt x="171" y="162"/>
                          <a:pt x="203" y="119"/>
                        </a:cubicBezTo>
                        <a:cubicBezTo>
                          <a:pt x="203" y="119"/>
                          <a:pt x="258" y="113"/>
                          <a:pt x="267" y="107"/>
                        </a:cubicBezTo>
                        <a:cubicBezTo>
                          <a:pt x="267" y="107"/>
                          <a:pt x="258" y="125"/>
                          <a:pt x="267" y="131"/>
                        </a:cubicBezTo>
                        <a:cubicBezTo>
                          <a:pt x="267" y="131"/>
                          <a:pt x="209" y="220"/>
                          <a:pt x="221" y="287"/>
                        </a:cubicBezTo>
                        <a:cubicBezTo>
                          <a:pt x="221" y="287"/>
                          <a:pt x="61" y="458"/>
                          <a:pt x="183" y="473"/>
                        </a:cubicBezTo>
                        <a:cubicBezTo>
                          <a:pt x="183" y="473"/>
                          <a:pt x="253" y="569"/>
                          <a:pt x="253" y="583"/>
                        </a:cubicBezTo>
                        <a:cubicBezTo>
                          <a:pt x="253" y="583"/>
                          <a:pt x="311" y="537"/>
                          <a:pt x="337" y="542"/>
                        </a:cubicBezTo>
                        <a:cubicBezTo>
                          <a:pt x="337" y="542"/>
                          <a:pt x="435" y="421"/>
                          <a:pt x="505" y="424"/>
                        </a:cubicBezTo>
                        <a:cubicBezTo>
                          <a:pt x="444" y="360"/>
                          <a:pt x="444" y="360"/>
                          <a:pt x="444" y="360"/>
                        </a:cubicBezTo>
                        <a:cubicBezTo>
                          <a:pt x="444" y="360"/>
                          <a:pt x="418" y="363"/>
                          <a:pt x="485" y="162"/>
                        </a:cubicBezTo>
                        <a:cubicBezTo>
                          <a:pt x="485" y="162"/>
                          <a:pt x="479" y="81"/>
                          <a:pt x="447" y="70"/>
                        </a:cubicBezTo>
                        <a:cubicBezTo>
                          <a:pt x="447" y="70"/>
                          <a:pt x="441" y="35"/>
                          <a:pt x="427" y="20"/>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0" name="Freeform 229"/>
                  <p:cNvSpPr>
                    <a:spLocks/>
                  </p:cNvSpPr>
                  <p:nvPr/>
                </p:nvSpPr>
                <p:spPr bwMode="gray">
                  <a:xfrm>
                    <a:off x="4988" y="2894"/>
                    <a:ext cx="197" cy="234"/>
                  </a:xfrm>
                  <a:custGeom>
                    <a:avLst/>
                    <a:gdLst/>
                    <a:ahLst/>
                    <a:cxnLst>
                      <a:cxn ang="0">
                        <a:pos x="168" y="5"/>
                      </a:cxn>
                      <a:cxn ang="0">
                        <a:pos x="91" y="70"/>
                      </a:cxn>
                      <a:cxn ang="0">
                        <a:pos x="56" y="89"/>
                      </a:cxn>
                      <a:cxn ang="0">
                        <a:pos x="8" y="100"/>
                      </a:cxn>
                      <a:cxn ang="0">
                        <a:pos x="7" y="143"/>
                      </a:cxn>
                      <a:cxn ang="0">
                        <a:pos x="55" y="149"/>
                      </a:cxn>
                      <a:cxn ang="0">
                        <a:pos x="177" y="106"/>
                      </a:cxn>
                      <a:cxn ang="0">
                        <a:pos x="236" y="98"/>
                      </a:cxn>
                      <a:cxn ang="0">
                        <a:pos x="237" y="98"/>
                      </a:cxn>
                      <a:cxn ang="0">
                        <a:pos x="241" y="118"/>
                      </a:cxn>
                      <a:cxn ang="0">
                        <a:pos x="193" y="275"/>
                      </a:cxn>
                      <a:cxn ang="0">
                        <a:pos x="122" y="372"/>
                      </a:cxn>
                      <a:cxn ang="0">
                        <a:pos x="157" y="460"/>
                      </a:cxn>
                      <a:cxn ang="0">
                        <a:pos x="216" y="552"/>
                      </a:cxn>
                      <a:cxn ang="0">
                        <a:pos x="228" y="572"/>
                      </a:cxn>
                      <a:cxn ang="0">
                        <a:pos x="306" y="531"/>
                      </a:cxn>
                      <a:cxn ang="0">
                        <a:pos x="313" y="529"/>
                      </a:cxn>
                      <a:cxn ang="0">
                        <a:pos x="479" y="413"/>
                      </a:cxn>
                      <a:cxn ang="0">
                        <a:pos x="418" y="346"/>
                      </a:cxn>
                      <a:cxn ang="0">
                        <a:pos x="418" y="345"/>
                      </a:cxn>
                      <a:cxn ang="0">
                        <a:pos x="418" y="345"/>
                      </a:cxn>
                      <a:cxn ang="0">
                        <a:pos x="415" y="331"/>
                      </a:cxn>
                      <a:cxn ang="0">
                        <a:pos x="454" y="107"/>
                      </a:cxn>
                      <a:cxn ang="0">
                        <a:pos x="423" y="56"/>
                      </a:cxn>
                      <a:cxn ang="0">
                        <a:pos x="414" y="38"/>
                      </a:cxn>
                      <a:cxn ang="0">
                        <a:pos x="419" y="58"/>
                      </a:cxn>
                      <a:cxn ang="0">
                        <a:pos x="456" y="142"/>
                      </a:cxn>
                      <a:cxn ang="0">
                        <a:pos x="457" y="149"/>
                      </a:cxn>
                      <a:cxn ang="0">
                        <a:pos x="418" y="349"/>
                      </a:cxn>
                      <a:cxn ang="0">
                        <a:pos x="478" y="412"/>
                      </a:cxn>
                      <a:cxn ang="0">
                        <a:pos x="420" y="427"/>
                      </a:cxn>
                      <a:cxn ang="0">
                        <a:pos x="306" y="527"/>
                      </a:cxn>
                      <a:cxn ang="0">
                        <a:pos x="229" y="570"/>
                      </a:cxn>
                      <a:cxn ang="0">
                        <a:pos x="158" y="458"/>
                      </a:cxn>
                      <a:cxn ang="0">
                        <a:pos x="126" y="374"/>
                      </a:cxn>
                      <a:cxn ang="0">
                        <a:pos x="196" y="276"/>
                      </a:cxn>
                      <a:cxn ang="0">
                        <a:pos x="219" y="163"/>
                      </a:cxn>
                      <a:cxn ang="0">
                        <a:pos x="243" y="119"/>
                      </a:cxn>
                      <a:cxn ang="0">
                        <a:pos x="239" y="109"/>
                      </a:cxn>
                      <a:cxn ang="0">
                        <a:pos x="243" y="95"/>
                      </a:cxn>
                      <a:cxn ang="0">
                        <a:pos x="200" y="101"/>
                      </a:cxn>
                      <a:cxn ang="0">
                        <a:pos x="176" y="105"/>
                      </a:cxn>
                      <a:cxn ang="0">
                        <a:pos x="55" y="145"/>
                      </a:cxn>
                      <a:cxn ang="0">
                        <a:pos x="4" y="126"/>
                      </a:cxn>
                      <a:cxn ang="0">
                        <a:pos x="11" y="104"/>
                      </a:cxn>
                      <a:cxn ang="0">
                        <a:pos x="15" y="106"/>
                      </a:cxn>
                      <a:cxn ang="0">
                        <a:pos x="95" y="72"/>
                      </a:cxn>
                      <a:cxn ang="0">
                        <a:pos x="170" y="9"/>
                      </a:cxn>
                      <a:cxn ang="0">
                        <a:pos x="306" y="18"/>
                      </a:cxn>
                      <a:cxn ang="0">
                        <a:pos x="345" y="32"/>
                      </a:cxn>
                    </a:cxnLst>
                    <a:rect l="0" t="0" r="r" b="b"/>
                    <a:pathLst>
                      <a:path w="484" h="574">
                        <a:moveTo>
                          <a:pt x="346" y="29"/>
                        </a:moveTo>
                        <a:cubicBezTo>
                          <a:pt x="346" y="29"/>
                          <a:pt x="285" y="0"/>
                          <a:pt x="217" y="0"/>
                        </a:cubicBezTo>
                        <a:cubicBezTo>
                          <a:pt x="201" y="0"/>
                          <a:pt x="184" y="1"/>
                          <a:pt x="168" y="5"/>
                        </a:cubicBezTo>
                        <a:cubicBezTo>
                          <a:pt x="168" y="5"/>
                          <a:pt x="168" y="5"/>
                          <a:pt x="168" y="5"/>
                        </a:cubicBezTo>
                        <a:cubicBezTo>
                          <a:pt x="167" y="6"/>
                          <a:pt x="167" y="6"/>
                          <a:pt x="167" y="6"/>
                        </a:cubicBezTo>
                        <a:cubicBezTo>
                          <a:pt x="167" y="6"/>
                          <a:pt x="151" y="17"/>
                          <a:pt x="133" y="31"/>
                        </a:cubicBezTo>
                        <a:cubicBezTo>
                          <a:pt x="124" y="38"/>
                          <a:pt x="115" y="45"/>
                          <a:pt x="107" y="52"/>
                        </a:cubicBezTo>
                        <a:cubicBezTo>
                          <a:pt x="100" y="59"/>
                          <a:pt x="94" y="65"/>
                          <a:pt x="91" y="70"/>
                        </a:cubicBezTo>
                        <a:cubicBezTo>
                          <a:pt x="93" y="71"/>
                          <a:pt x="93" y="71"/>
                          <a:pt x="93" y="71"/>
                        </a:cubicBezTo>
                        <a:cubicBezTo>
                          <a:pt x="92" y="69"/>
                          <a:pt x="92" y="69"/>
                          <a:pt x="92" y="69"/>
                        </a:cubicBezTo>
                        <a:cubicBezTo>
                          <a:pt x="92" y="69"/>
                          <a:pt x="91" y="70"/>
                          <a:pt x="90" y="71"/>
                        </a:cubicBezTo>
                        <a:cubicBezTo>
                          <a:pt x="84" y="74"/>
                          <a:pt x="71" y="82"/>
                          <a:pt x="56" y="89"/>
                        </a:cubicBezTo>
                        <a:cubicBezTo>
                          <a:pt x="48" y="92"/>
                          <a:pt x="41" y="96"/>
                          <a:pt x="34" y="98"/>
                        </a:cubicBezTo>
                        <a:cubicBezTo>
                          <a:pt x="27" y="101"/>
                          <a:pt x="20" y="102"/>
                          <a:pt x="15" y="102"/>
                        </a:cubicBezTo>
                        <a:cubicBezTo>
                          <a:pt x="13" y="102"/>
                          <a:pt x="11" y="102"/>
                          <a:pt x="10" y="101"/>
                        </a:cubicBezTo>
                        <a:cubicBezTo>
                          <a:pt x="8" y="100"/>
                          <a:pt x="8" y="100"/>
                          <a:pt x="8" y="100"/>
                        </a:cubicBezTo>
                        <a:cubicBezTo>
                          <a:pt x="7" y="102"/>
                          <a:pt x="7" y="102"/>
                          <a:pt x="7" y="102"/>
                        </a:cubicBezTo>
                        <a:cubicBezTo>
                          <a:pt x="7" y="102"/>
                          <a:pt x="5" y="105"/>
                          <a:pt x="4" y="110"/>
                        </a:cubicBezTo>
                        <a:cubicBezTo>
                          <a:pt x="2" y="114"/>
                          <a:pt x="0" y="120"/>
                          <a:pt x="0" y="126"/>
                        </a:cubicBezTo>
                        <a:cubicBezTo>
                          <a:pt x="0" y="132"/>
                          <a:pt x="2" y="138"/>
                          <a:pt x="7" y="143"/>
                        </a:cubicBezTo>
                        <a:cubicBezTo>
                          <a:pt x="13" y="147"/>
                          <a:pt x="22" y="150"/>
                          <a:pt x="35" y="150"/>
                        </a:cubicBezTo>
                        <a:cubicBezTo>
                          <a:pt x="41" y="150"/>
                          <a:pt x="48" y="150"/>
                          <a:pt x="56" y="149"/>
                        </a:cubicBezTo>
                        <a:cubicBezTo>
                          <a:pt x="55" y="147"/>
                          <a:pt x="55" y="147"/>
                          <a:pt x="55" y="147"/>
                        </a:cubicBezTo>
                        <a:cubicBezTo>
                          <a:pt x="55" y="149"/>
                          <a:pt x="55" y="149"/>
                          <a:pt x="55" y="149"/>
                        </a:cubicBezTo>
                        <a:cubicBezTo>
                          <a:pt x="55" y="149"/>
                          <a:pt x="57" y="149"/>
                          <a:pt x="59" y="149"/>
                        </a:cubicBezTo>
                        <a:cubicBezTo>
                          <a:pt x="67" y="149"/>
                          <a:pt x="90" y="148"/>
                          <a:pt x="114" y="143"/>
                        </a:cubicBezTo>
                        <a:cubicBezTo>
                          <a:pt x="139" y="137"/>
                          <a:pt x="164" y="127"/>
                          <a:pt x="179" y="107"/>
                        </a:cubicBezTo>
                        <a:cubicBezTo>
                          <a:pt x="177" y="106"/>
                          <a:pt x="177" y="106"/>
                          <a:pt x="177" y="106"/>
                        </a:cubicBezTo>
                        <a:cubicBezTo>
                          <a:pt x="178" y="108"/>
                          <a:pt x="178" y="108"/>
                          <a:pt x="178" y="108"/>
                        </a:cubicBezTo>
                        <a:cubicBezTo>
                          <a:pt x="178" y="108"/>
                          <a:pt x="191" y="106"/>
                          <a:pt x="206" y="104"/>
                        </a:cubicBezTo>
                        <a:cubicBezTo>
                          <a:pt x="214" y="103"/>
                          <a:pt x="221" y="102"/>
                          <a:pt x="228" y="101"/>
                        </a:cubicBezTo>
                        <a:cubicBezTo>
                          <a:pt x="231" y="100"/>
                          <a:pt x="234" y="99"/>
                          <a:pt x="236" y="98"/>
                        </a:cubicBezTo>
                        <a:cubicBezTo>
                          <a:pt x="239" y="98"/>
                          <a:pt x="241" y="97"/>
                          <a:pt x="242" y="96"/>
                        </a:cubicBezTo>
                        <a:cubicBezTo>
                          <a:pt x="241" y="94"/>
                          <a:pt x="241" y="94"/>
                          <a:pt x="241" y="94"/>
                        </a:cubicBezTo>
                        <a:cubicBezTo>
                          <a:pt x="239" y="93"/>
                          <a:pt x="239" y="93"/>
                          <a:pt x="239" y="93"/>
                        </a:cubicBezTo>
                        <a:cubicBezTo>
                          <a:pt x="239" y="93"/>
                          <a:pt x="238" y="95"/>
                          <a:pt x="237" y="98"/>
                        </a:cubicBezTo>
                        <a:cubicBezTo>
                          <a:pt x="236" y="101"/>
                          <a:pt x="235" y="105"/>
                          <a:pt x="235" y="109"/>
                        </a:cubicBezTo>
                        <a:cubicBezTo>
                          <a:pt x="235" y="111"/>
                          <a:pt x="236" y="113"/>
                          <a:pt x="236" y="115"/>
                        </a:cubicBezTo>
                        <a:cubicBezTo>
                          <a:pt x="237" y="116"/>
                          <a:pt x="238" y="118"/>
                          <a:pt x="240" y="119"/>
                        </a:cubicBezTo>
                        <a:cubicBezTo>
                          <a:pt x="241" y="118"/>
                          <a:pt x="241" y="118"/>
                          <a:pt x="241" y="118"/>
                        </a:cubicBezTo>
                        <a:cubicBezTo>
                          <a:pt x="239" y="116"/>
                          <a:pt x="239" y="116"/>
                          <a:pt x="239" y="116"/>
                        </a:cubicBezTo>
                        <a:cubicBezTo>
                          <a:pt x="239" y="116"/>
                          <a:pt x="227" y="135"/>
                          <a:pt x="215" y="162"/>
                        </a:cubicBezTo>
                        <a:cubicBezTo>
                          <a:pt x="203" y="188"/>
                          <a:pt x="191" y="223"/>
                          <a:pt x="191" y="255"/>
                        </a:cubicBezTo>
                        <a:cubicBezTo>
                          <a:pt x="191" y="262"/>
                          <a:pt x="192" y="268"/>
                          <a:pt x="193" y="275"/>
                        </a:cubicBezTo>
                        <a:cubicBezTo>
                          <a:pt x="195" y="274"/>
                          <a:pt x="195" y="274"/>
                          <a:pt x="195" y="274"/>
                        </a:cubicBezTo>
                        <a:cubicBezTo>
                          <a:pt x="193" y="273"/>
                          <a:pt x="193" y="273"/>
                          <a:pt x="193" y="273"/>
                        </a:cubicBezTo>
                        <a:cubicBezTo>
                          <a:pt x="193" y="273"/>
                          <a:pt x="172" y="295"/>
                          <a:pt x="151" y="325"/>
                        </a:cubicBezTo>
                        <a:cubicBezTo>
                          <a:pt x="141" y="339"/>
                          <a:pt x="130" y="356"/>
                          <a:pt x="122" y="372"/>
                        </a:cubicBezTo>
                        <a:cubicBezTo>
                          <a:pt x="115" y="388"/>
                          <a:pt x="109" y="405"/>
                          <a:pt x="109" y="419"/>
                        </a:cubicBezTo>
                        <a:cubicBezTo>
                          <a:pt x="109" y="430"/>
                          <a:pt x="112" y="440"/>
                          <a:pt x="120" y="447"/>
                        </a:cubicBezTo>
                        <a:cubicBezTo>
                          <a:pt x="128" y="455"/>
                          <a:pt x="140" y="460"/>
                          <a:pt x="157" y="462"/>
                        </a:cubicBezTo>
                        <a:cubicBezTo>
                          <a:pt x="157" y="460"/>
                          <a:pt x="157" y="460"/>
                          <a:pt x="157" y="460"/>
                        </a:cubicBezTo>
                        <a:cubicBezTo>
                          <a:pt x="155" y="461"/>
                          <a:pt x="155" y="461"/>
                          <a:pt x="155" y="461"/>
                        </a:cubicBezTo>
                        <a:cubicBezTo>
                          <a:pt x="155" y="461"/>
                          <a:pt x="156" y="462"/>
                          <a:pt x="158" y="465"/>
                        </a:cubicBezTo>
                        <a:cubicBezTo>
                          <a:pt x="165" y="474"/>
                          <a:pt x="182" y="498"/>
                          <a:pt x="197" y="520"/>
                        </a:cubicBezTo>
                        <a:cubicBezTo>
                          <a:pt x="204" y="532"/>
                          <a:pt x="211" y="543"/>
                          <a:pt x="216" y="552"/>
                        </a:cubicBezTo>
                        <a:cubicBezTo>
                          <a:pt x="219" y="556"/>
                          <a:pt x="221" y="560"/>
                          <a:pt x="222" y="563"/>
                        </a:cubicBezTo>
                        <a:cubicBezTo>
                          <a:pt x="224" y="567"/>
                          <a:pt x="225" y="569"/>
                          <a:pt x="225" y="570"/>
                        </a:cubicBezTo>
                        <a:cubicBezTo>
                          <a:pt x="225" y="574"/>
                          <a:pt x="225" y="574"/>
                          <a:pt x="225" y="574"/>
                        </a:cubicBezTo>
                        <a:cubicBezTo>
                          <a:pt x="228" y="572"/>
                          <a:pt x="228" y="572"/>
                          <a:pt x="228" y="572"/>
                        </a:cubicBezTo>
                        <a:cubicBezTo>
                          <a:pt x="228" y="572"/>
                          <a:pt x="229" y="571"/>
                          <a:pt x="230" y="570"/>
                        </a:cubicBezTo>
                        <a:cubicBezTo>
                          <a:pt x="235" y="566"/>
                          <a:pt x="248" y="556"/>
                          <a:pt x="263" y="547"/>
                        </a:cubicBezTo>
                        <a:cubicBezTo>
                          <a:pt x="270" y="543"/>
                          <a:pt x="278" y="539"/>
                          <a:pt x="286" y="536"/>
                        </a:cubicBezTo>
                        <a:cubicBezTo>
                          <a:pt x="293" y="533"/>
                          <a:pt x="300" y="531"/>
                          <a:pt x="306" y="531"/>
                        </a:cubicBezTo>
                        <a:cubicBezTo>
                          <a:pt x="307" y="531"/>
                          <a:pt x="309" y="531"/>
                          <a:pt x="310" y="531"/>
                        </a:cubicBezTo>
                        <a:cubicBezTo>
                          <a:pt x="312" y="532"/>
                          <a:pt x="312" y="532"/>
                          <a:pt x="312" y="532"/>
                        </a:cubicBezTo>
                        <a:cubicBezTo>
                          <a:pt x="312" y="531"/>
                          <a:pt x="312" y="531"/>
                          <a:pt x="312" y="531"/>
                        </a:cubicBezTo>
                        <a:cubicBezTo>
                          <a:pt x="312" y="531"/>
                          <a:pt x="313" y="530"/>
                          <a:pt x="313" y="529"/>
                        </a:cubicBezTo>
                        <a:cubicBezTo>
                          <a:pt x="319" y="523"/>
                          <a:pt x="344" y="494"/>
                          <a:pt x="375" y="466"/>
                        </a:cubicBezTo>
                        <a:cubicBezTo>
                          <a:pt x="391" y="452"/>
                          <a:pt x="408" y="439"/>
                          <a:pt x="426" y="429"/>
                        </a:cubicBezTo>
                        <a:cubicBezTo>
                          <a:pt x="443" y="419"/>
                          <a:pt x="461" y="412"/>
                          <a:pt x="477" y="412"/>
                        </a:cubicBezTo>
                        <a:cubicBezTo>
                          <a:pt x="477" y="412"/>
                          <a:pt x="478" y="412"/>
                          <a:pt x="479" y="413"/>
                        </a:cubicBezTo>
                        <a:cubicBezTo>
                          <a:pt x="484" y="413"/>
                          <a:pt x="484" y="413"/>
                          <a:pt x="484" y="413"/>
                        </a:cubicBezTo>
                        <a:cubicBezTo>
                          <a:pt x="419" y="345"/>
                          <a:pt x="419" y="345"/>
                          <a:pt x="419"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4"/>
                          <a:pt x="418" y="344"/>
                          <a:pt x="418" y="344"/>
                        </a:cubicBezTo>
                        <a:cubicBezTo>
                          <a:pt x="417" y="344"/>
                          <a:pt x="417" y="343"/>
                          <a:pt x="416" y="341"/>
                        </a:cubicBezTo>
                        <a:cubicBezTo>
                          <a:pt x="416" y="339"/>
                          <a:pt x="415" y="336"/>
                          <a:pt x="415" y="331"/>
                        </a:cubicBezTo>
                        <a:cubicBezTo>
                          <a:pt x="415" y="311"/>
                          <a:pt x="423" y="262"/>
                          <a:pt x="461" y="150"/>
                        </a:cubicBezTo>
                        <a:cubicBezTo>
                          <a:pt x="461" y="150"/>
                          <a:pt x="461" y="150"/>
                          <a:pt x="461" y="150"/>
                        </a:cubicBezTo>
                        <a:cubicBezTo>
                          <a:pt x="461" y="149"/>
                          <a:pt x="461" y="149"/>
                          <a:pt x="461" y="149"/>
                        </a:cubicBezTo>
                        <a:cubicBezTo>
                          <a:pt x="461" y="149"/>
                          <a:pt x="459" y="129"/>
                          <a:pt x="454" y="107"/>
                        </a:cubicBezTo>
                        <a:cubicBezTo>
                          <a:pt x="451" y="96"/>
                          <a:pt x="447" y="85"/>
                          <a:pt x="442" y="75"/>
                        </a:cubicBezTo>
                        <a:cubicBezTo>
                          <a:pt x="437" y="66"/>
                          <a:pt x="430" y="58"/>
                          <a:pt x="422" y="55"/>
                        </a:cubicBezTo>
                        <a:cubicBezTo>
                          <a:pt x="421" y="57"/>
                          <a:pt x="421" y="57"/>
                          <a:pt x="421" y="57"/>
                        </a:cubicBezTo>
                        <a:cubicBezTo>
                          <a:pt x="423" y="56"/>
                          <a:pt x="423" y="56"/>
                          <a:pt x="423" y="56"/>
                        </a:cubicBezTo>
                        <a:cubicBezTo>
                          <a:pt x="423" y="56"/>
                          <a:pt x="421" y="47"/>
                          <a:pt x="418" y="37"/>
                        </a:cubicBezTo>
                        <a:cubicBezTo>
                          <a:pt x="415" y="26"/>
                          <a:pt x="410" y="14"/>
                          <a:pt x="402" y="6"/>
                        </a:cubicBezTo>
                        <a:cubicBezTo>
                          <a:pt x="399" y="9"/>
                          <a:pt x="399" y="9"/>
                          <a:pt x="399" y="9"/>
                        </a:cubicBezTo>
                        <a:cubicBezTo>
                          <a:pt x="406" y="15"/>
                          <a:pt x="411" y="28"/>
                          <a:pt x="414" y="38"/>
                        </a:cubicBezTo>
                        <a:cubicBezTo>
                          <a:pt x="416" y="43"/>
                          <a:pt x="417" y="48"/>
                          <a:pt x="418" y="51"/>
                        </a:cubicBezTo>
                        <a:cubicBezTo>
                          <a:pt x="418" y="53"/>
                          <a:pt x="419" y="54"/>
                          <a:pt x="419" y="55"/>
                        </a:cubicBezTo>
                        <a:cubicBezTo>
                          <a:pt x="419" y="56"/>
                          <a:pt x="419" y="57"/>
                          <a:pt x="419" y="57"/>
                        </a:cubicBezTo>
                        <a:cubicBezTo>
                          <a:pt x="419" y="58"/>
                          <a:pt x="419" y="58"/>
                          <a:pt x="419" y="58"/>
                        </a:cubicBezTo>
                        <a:cubicBezTo>
                          <a:pt x="420" y="58"/>
                          <a:pt x="420" y="58"/>
                          <a:pt x="420" y="58"/>
                        </a:cubicBezTo>
                        <a:cubicBezTo>
                          <a:pt x="428" y="61"/>
                          <a:pt x="434" y="68"/>
                          <a:pt x="439" y="77"/>
                        </a:cubicBezTo>
                        <a:cubicBezTo>
                          <a:pt x="446" y="90"/>
                          <a:pt x="451" y="109"/>
                          <a:pt x="453" y="123"/>
                        </a:cubicBezTo>
                        <a:cubicBezTo>
                          <a:pt x="455" y="131"/>
                          <a:pt x="455" y="137"/>
                          <a:pt x="456" y="142"/>
                        </a:cubicBezTo>
                        <a:cubicBezTo>
                          <a:pt x="456" y="144"/>
                          <a:pt x="456" y="146"/>
                          <a:pt x="457" y="148"/>
                        </a:cubicBezTo>
                        <a:cubicBezTo>
                          <a:pt x="457" y="149"/>
                          <a:pt x="457" y="150"/>
                          <a:pt x="457" y="150"/>
                        </a:cubicBezTo>
                        <a:cubicBezTo>
                          <a:pt x="459" y="149"/>
                          <a:pt x="459" y="149"/>
                          <a:pt x="459" y="149"/>
                        </a:cubicBezTo>
                        <a:cubicBezTo>
                          <a:pt x="457" y="149"/>
                          <a:pt x="457" y="149"/>
                          <a:pt x="457" y="149"/>
                        </a:cubicBezTo>
                        <a:cubicBezTo>
                          <a:pt x="419" y="261"/>
                          <a:pt x="411" y="310"/>
                          <a:pt x="411" y="331"/>
                        </a:cubicBezTo>
                        <a:cubicBezTo>
                          <a:pt x="411" y="339"/>
                          <a:pt x="412" y="343"/>
                          <a:pt x="414" y="346"/>
                        </a:cubicBezTo>
                        <a:cubicBezTo>
                          <a:pt x="414" y="347"/>
                          <a:pt x="415" y="348"/>
                          <a:pt x="416" y="348"/>
                        </a:cubicBezTo>
                        <a:cubicBezTo>
                          <a:pt x="417" y="349"/>
                          <a:pt x="418" y="349"/>
                          <a:pt x="418" y="349"/>
                        </a:cubicBezTo>
                        <a:cubicBezTo>
                          <a:pt x="418" y="349"/>
                          <a:pt x="418" y="349"/>
                          <a:pt x="418" y="349"/>
                        </a:cubicBezTo>
                        <a:cubicBezTo>
                          <a:pt x="418" y="347"/>
                          <a:pt x="418" y="347"/>
                          <a:pt x="418" y="347"/>
                        </a:cubicBezTo>
                        <a:cubicBezTo>
                          <a:pt x="417" y="348"/>
                          <a:pt x="417" y="348"/>
                          <a:pt x="417" y="348"/>
                        </a:cubicBezTo>
                        <a:cubicBezTo>
                          <a:pt x="478" y="412"/>
                          <a:pt x="478" y="412"/>
                          <a:pt x="478" y="412"/>
                        </a:cubicBezTo>
                        <a:cubicBezTo>
                          <a:pt x="479" y="411"/>
                          <a:pt x="479" y="411"/>
                          <a:pt x="479" y="411"/>
                        </a:cubicBezTo>
                        <a:cubicBezTo>
                          <a:pt x="479" y="409"/>
                          <a:pt x="479" y="409"/>
                          <a:pt x="479" y="409"/>
                        </a:cubicBezTo>
                        <a:cubicBezTo>
                          <a:pt x="478" y="408"/>
                          <a:pt x="477" y="408"/>
                          <a:pt x="477" y="408"/>
                        </a:cubicBezTo>
                        <a:cubicBezTo>
                          <a:pt x="459" y="408"/>
                          <a:pt x="439" y="416"/>
                          <a:pt x="420" y="427"/>
                        </a:cubicBezTo>
                        <a:cubicBezTo>
                          <a:pt x="363" y="461"/>
                          <a:pt x="309" y="528"/>
                          <a:pt x="309" y="528"/>
                        </a:cubicBezTo>
                        <a:cubicBezTo>
                          <a:pt x="311" y="529"/>
                          <a:pt x="311" y="529"/>
                          <a:pt x="311" y="529"/>
                        </a:cubicBezTo>
                        <a:cubicBezTo>
                          <a:pt x="311" y="527"/>
                          <a:pt x="311" y="527"/>
                          <a:pt x="311" y="527"/>
                        </a:cubicBezTo>
                        <a:cubicBezTo>
                          <a:pt x="309" y="527"/>
                          <a:pt x="308" y="527"/>
                          <a:pt x="306" y="527"/>
                        </a:cubicBezTo>
                        <a:cubicBezTo>
                          <a:pt x="298" y="527"/>
                          <a:pt x="290" y="530"/>
                          <a:pt x="281" y="534"/>
                        </a:cubicBezTo>
                        <a:cubicBezTo>
                          <a:pt x="254" y="545"/>
                          <a:pt x="225" y="568"/>
                          <a:pt x="225" y="568"/>
                        </a:cubicBezTo>
                        <a:cubicBezTo>
                          <a:pt x="227" y="570"/>
                          <a:pt x="227" y="570"/>
                          <a:pt x="227" y="570"/>
                        </a:cubicBezTo>
                        <a:cubicBezTo>
                          <a:pt x="229" y="570"/>
                          <a:pt x="229" y="570"/>
                          <a:pt x="229" y="570"/>
                        </a:cubicBezTo>
                        <a:cubicBezTo>
                          <a:pt x="229" y="569"/>
                          <a:pt x="228" y="567"/>
                          <a:pt x="228" y="566"/>
                        </a:cubicBezTo>
                        <a:cubicBezTo>
                          <a:pt x="226" y="560"/>
                          <a:pt x="220" y="550"/>
                          <a:pt x="214" y="539"/>
                        </a:cubicBezTo>
                        <a:cubicBezTo>
                          <a:pt x="193" y="506"/>
                          <a:pt x="159" y="459"/>
                          <a:pt x="159" y="459"/>
                        </a:cubicBezTo>
                        <a:cubicBezTo>
                          <a:pt x="158" y="458"/>
                          <a:pt x="158" y="458"/>
                          <a:pt x="158" y="458"/>
                        </a:cubicBezTo>
                        <a:cubicBezTo>
                          <a:pt x="157" y="458"/>
                          <a:pt x="157" y="458"/>
                          <a:pt x="157" y="458"/>
                        </a:cubicBezTo>
                        <a:cubicBezTo>
                          <a:pt x="141" y="456"/>
                          <a:pt x="130" y="451"/>
                          <a:pt x="123" y="444"/>
                        </a:cubicBezTo>
                        <a:cubicBezTo>
                          <a:pt x="116" y="438"/>
                          <a:pt x="113" y="429"/>
                          <a:pt x="113" y="419"/>
                        </a:cubicBezTo>
                        <a:cubicBezTo>
                          <a:pt x="113" y="406"/>
                          <a:pt x="118" y="390"/>
                          <a:pt x="126" y="374"/>
                        </a:cubicBezTo>
                        <a:cubicBezTo>
                          <a:pt x="138" y="350"/>
                          <a:pt x="155" y="325"/>
                          <a:pt x="170" y="307"/>
                        </a:cubicBezTo>
                        <a:cubicBezTo>
                          <a:pt x="177" y="297"/>
                          <a:pt x="184" y="290"/>
                          <a:pt x="189" y="284"/>
                        </a:cubicBezTo>
                        <a:cubicBezTo>
                          <a:pt x="191" y="281"/>
                          <a:pt x="193" y="279"/>
                          <a:pt x="194" y="278"/>
                        </a:cubicBezTo>
                        <a:cubicBezTo>
                          <a:pt x="195" y="276"/>
                          <a:pt x="196" y="276"/>
                          <a:pt x="196" y="276"/>
                        </a:cubicBezTo>
                        <a:cubicBezTo>
                          <a:pt x="197" y="275"/>
                          <a:pt x="197" y="275"/>
                          <a:pt x="197" y="275"/>
                        </a:cubicBezTo>
                        <a:cubicBezTo>
                          <a:pt x="197" y="274"/>
                          <a:pt x="197" y="274"/>
                          <a:pt x="197" y="274"/>
                        </a:cubicBezTo>
                        <a:cubicBezTo>
                          <a:pt x="196" y="268"/>
                          <a:pt x="195" y="262"/>
                          <a:pt x="195" y="255"/>
                        </a:cubicBezTo>
                        <a:cubicBezTo>
                          <a:pt x="195" y="224"/>
                          <a:pt x="207" y="190"/>
                          <a:pt x="219" y="163"/>
                        </a:cubicBezTo>
                        <a:cubicBezTo>
                          <a:pt x="225" y="150"/>
                          <a:pt x="231" y="139"/>
                          <a:pt x="235" y="131"/>
                        </a:cubicBezTo>
                        <a:cubicBezTo>
                          <a:pt x="238" y="127"/>
                          <a:pt x="239" y="124"/>
                          <a:pt x="241" y="122"/>
                        </a:cubicBezTo>
                        <a:cubicBezTo>
                          <a:pt x="241" y="121"/>
                          <a:pt x="242" y="120"/>
                          <a:pt x="242" y="119"/>
                        </a:cubicBezTo>
                        <a:cubicBezTo>
                          <a:pt x="243" y="119"/>
                          <a:pt x="243" y="119"/>
                          <a:pt x="243" y="119"/>
                        </a:cubicBezTo>
                        <a:cubicBezTo>
                          <a:pt x="244" y="117"/>
                          <a:pt x="244" y="117"/>
                          <a:pt x="244" y="117"/>
                        </a:cubicBezTo>
                        <a:cubicBezTo>
                          <a:pt x="242" y="116"/>
                          <a:pt x="242" y="116"/>
                          <a:pt x="242" y="116"/>
                        </a:cubicBezTo>
                        <a:cubicBezTo>
                          <a:pt x="241" y="115"/>
                          <a:pt x="240" y="114"/>
                          <a:pt x="240" y="113"/>
                        </a:cubicBezTo>
                        <a:cubicBezTo>
                          <a:pt x="239" y="112"/>
                          <a:pt x="239" y="110"/>
                          <a:pt x="239" y="109"/>
                        </a:cubicBezTo>
                        <a:cubicBezTo>
                          <a:pt x="239" y="106"/>
                          <a:pt x="240" y="102"/>
                          <a:pt x="241" y="100"/>
                        </a:cubicBezTo>
                        <a:cubicBezTo>
                          <a:pt x="242" y="98"/>
                          <a:pt x="242" y="97"/>
                          <a:pt x="242" y="96"/>
                        </a:cubicBezTo>
                        <a:cubicBezTo>
                          <a:pt x="243" y="96"/>
                          <a:pt x="243" y="96"/>
                          <a:pt x="243" y="96"/>
                        </a:cubicBezTo>
                        <a:cubicBezTo>
                          <a:pt x="243" y="95"/>
                          <a:pt x="243" y="95"/>
                          <a:pt x="243" y="95"/>
                        </a:cubicBezTo>
                        <a:cubicBezTo>
                          <a:pt x="246" y="88"/>
                          <a:pt x="246" y="88"/>
                          <a:pt x="246" y="88"/>
                        </a:cubicBezTo>
                        <a:cubicBezTo>
                          <a:pt x="240" y="93"/>
                          <a:pt x="240" y="93"/>
                          <a:pt x="240" y="93"/>
                        </a:cubicBezTo>
                        <a:cubicBezTo>
                          <a:pt x="239" y="93"/>
                          <a:pt x="238" y="94"/>
                          <a:pt x="235" y="95"/>
                        </a:cubicBezTo>
                        <a:cubicBezTo>
                          <a:pt x="227" y="97"/>
                          <a:pt x="213" y="99"/>
                          <a:pt x="200" y="101"/>
                        </a:cubicBezTo>
                        <a:cubicBezTo>
                          <a:pt x="194" y="102"/>
                          <a:pt x="188" y="103"/>
                          <a:pt x="184" y="103"/>
                        </a:cubicBezTo>
                        <a:cubicBezTo>
                          <a:pt x="180" y="104"/>
                          <a:pt x="177" y="104"/>
                          <a:pt x="177" y="104"/>
                        </a:cubicBezTo>
                        <a:cubicBezTo>
                          <a:pt x="176" y="104"/>
                          <a:pt x="176" y="104"/>
                          <a:pt x="176" y="104"/>
                        </a:cubicBezTo>
                        <a:cubicBezTo>
                          <a:pt x="176" y="105"/>
                          <a:pt x="176" y="105"/>
                          <a:pt x="176" y="105"/>
                        </a:cubicBezTo>
                        <a:cubicBezTo>
                          <a:pt x="162" y="123"/>
                          <a:pt x="137" y="133"/>
                          <a:pt x="113" y="139"/>
                        </a:cubicBezTo>
                        <a:cubicBezTo>
                          <a:pt x="90" y="144"/>
                          <a:pt x="67" y="145"/>
                          <a:pt x="59" y="145"/>
                        </a:cubicBezTo>
                        <a:cubicBezTo>
                          <a:pt x="57" y="145"/>
                          <a:pt x="56" y="145"/>
                          <a:pt x="56" y="145"/>
                        </a:cubicBezTo>
                        <a:cubicBezTo>
                          <a:pt x="55" y="145"/>
                          <a:pt x="55" y="145"/>
                          <a:pt x="55" y="145"/>
                        </a:cubicBezTo>
                        <a:cubicBezTo>
                          <a:pt x="55" y="145"/>
                          <a:pt x="55" y="145"/>
                          <a:pt x="55" y="145"/>
                        </a:cubicBezTo>
                        <a:cubicBezTo>
                          <a:pt x="48" y="146"/>
                          <a:pt x="41" y="146"/>
                          <a:pt x="35" y="146"/>
                        </a:cubicBezTo>
                        <a:cubicBezTo>
                          <a:pt x="22" y="146"/>
                          <a:pt x="14" y="143"/>
                          <a:pt x="10" y="140"/>
                        </a:cubicBezTo>
                        <a:cubicBezTo>
                          <a:pt x="5" y="136"/>
                          <a:pt x="4" y="131"/>
                          <a:pt x="4" y="126"/>
                        </a:cubicBezTo>
                        <a:cubicBezTo>
                          <a:pt x="4" y="121"/>
                          <a:pt x="5" y="115"/>
                          <a:pt x="7" y="111"/>
                        </a:cubicBezTo>
                        <a:cubicBezTo>
                          <a:pt x="8" y="109"/>
                          <a:pt x="9" y="107"/>
                          <a:pt x="10" y="106"/>
                        </a:cubicBezTo>
                        <a:cubicBezTo>
                          <a:pt x="10" y="105"/>
                          <a:pt x="10" y="105"/>
                          <a:pt x="10" y="105"/>
                        </a:cubicBezTo>
                        <a:cubicBezTo>
                          <a:pt x="11" y="104"/>
                          <a:pt x="11" y="104"/>
                          <a:pt x="11" y="104"/>
                        </a:cubicBezTo>
                        <a:cubicBezTo>
                          <a:pt x="11" y="104"/>
                          <a:pt x="11" y="104"/>
                          <a:pt x="11" y="104"/>
                        </a:cubicBezTo>
                        <a:cubicBezTo>
                          <a:pt x="9" y="103"/>
                          <a:pt x="9" y="103"/>
                          <a:pt x="9" y="103"/>
                        </a:cubicBezTo>
                        <a:cubicBezTo>
                          <a:pt x="8" y="105"/>
                          <a:pt x="8" y="105"/>
                          <a:pt x="8" y="105"/>
                        </a:cubicBezTo>
                        <a:cubicBezTo>
                          <a:pt x="10" y="106"/>
                          <a:pt x="13" y="106"/>
                          <a:pt x="15" y="106"/>
                        </a:cubicBezTo>
                        <a:cubicBezTo>
                          <a:pt x="22" y="106"/>
                          <a:pt x="30" y="104"/>
                          <a:pt x="38" y="101"/>
                        </a:cubicBezTo>
                        <a:cubicBezTo>
                          <a:pt x="64" y="91"/>
                          <a:pt x="94" y="73"/>
                          <a:pt x="94" y="73"/>
                        </a:cubicBezTo>
                        <a:cubicBezTo>
                          <a:pt x="95" y="73"/>
                          <a:pt x="95" y="73"/>
                          <a:pt x="95" y="73"/>
                        </a:cubicBezTo>
                        <a:cubicBezTo>
                          <a:pt x="95" y="72"/>
                          <a:pt x="95" y="72"/>
                          <a:pt x="95" y="72"/>
                        </a:cubicBezTo>
                        <a:cubicBezTo>
                          <a:pt x="97" y="68"/>
                          <a:pt x="103" y="62"/>
                          <a:pt x="110" y="55"/>
                        </a:cubicBezTo>
                        <a:cubicBezTo>
                          <a:pt x="121" y="45"/>
                          <a:pt x="136" y="34"/>
                          <a:pt x="148" y="24"/>
                        </a:cubicBezTo>
                        <a:cubicBezTo>
                          <a:pt x="154" y="20"/>
                          <a:pt x="160" y="16"/>
                          <a:pt x="164" y="13"/>
                        </a:cubicBezTo>
                        <a:cubicBezTo>
                          <a:pt x="167" y="11"/>
                          <a:pt x="170" y="9"/>
                          <a:pt x="170" y="9"/>
                        </a:cubicBezTo>
                        <a:cubicBezTo>
                          <a:pt x="169" y="7"/>
                          <a:pt x="169" y="7"/>
                          <a:pt x="169" y="7"/>
                        </a:cubicBezTo>
                        <a:cubicBezTo>
                          <a:pt x="169" y="9"/>
                          <a:pt x="169" y="9"/>
                          <a:pt x="169" y="9"/>
                        </a:cubicBezTo>
                        <a:cubicBezTo>
                          <a:pt x="185" y="5"/>
                          <a:pt x="201" y="4"/>
                          <a:pt x="217" y="4"/>
                        </a:cubicBezTo>
                        <a:cubicBezTo>
                          <a:pt x="250" y="4"/>
                          <a:pt x="282" y="11"/>
                          <a:pt x="306" y="18"/>
                        </a:cubicBezTo>
                        <a:cubicBezTo>
                          <a:pt x="318" y="22"/>
                          <a:pt x="327" y="25"/>
                          <a:pt x="334" y="28"/>
                        </a:cubicBezTo>
                        <a:cubicBezTo>
                          <a:pt x="338" y="29"/>
                          <a:pt x="340" y="30"/>
                          <a:pt x="342" y="31"/>
                        </a:cubicBezTo>
                        <a:cubicBezTo>
                          <a:pt x="343" y="31"/>
                          <a:pt x="344" y="32"/>
                          <a:pt x="344" y="32"/>
                        </a:cubicBezTo>
                        <a:cubicBezTo>
                          <a:pt x="344" y="32"/>
                          <a:pt x="345" y="32"/>
                          <a:pt x="345" y="32"/>
                        </a:cubicBezTo>
                        <a:cubicBezTo>
                          <a:pt x="346" y="29"/>
                          <a:pt x="346" y="29"/>
                          <a:pt x="346" y="29"/>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1" name="Freeform 230"/>
                  <p:cNvSpPr>
                    <a:spLocks/>
                  </p:cNvSpPr>
                  <p:nvPr/>
                </p:nvSpPr>
                <p:spPr bwMode="gray">
                  <a:xfrm>
                    <a:off x="4919" y="2982"/>
                    <a:ext cx="38" cy="87"/>
                  </a:xfrm>
                  <a:custGeom>
                    <a:avLst/>
                    <a:gdLst/>
                    <a:ahLst/>
                    <a:cxnLst>
                      <a:cxn ang="0">
                        <a:pos x="6" y="0"/>
                      </a:cxn>
                      <a:cxn ang="0">
                        <a:pos x="89" y="41"/>
                      </a:cxn>
                      <a:cxn ang="0">
                        <a:pos x="94" y="104"/>
                      </a:cxn>
                      <a:cxn ang="0">
                        <a:pos x="87" y="216"/>
                      </a:cxn>
                      <a:cxn ang="0">
                        <a:pos x="11" y="162"/>
                      </a:cxn>
                      <a:cxn ang="0">
                        <a:pos x="6" y="0"/>
                      </a:cxn>
                    </a:cxnLst>
                    <a:rect l="0" t="0" r="r" b="b"/>
                    <a:pathLst>
                      <a:path w="94" h="216">
                        <a:moveTo>
                          <a:pt x="6" y="0"/>
                        </a:moveTo>
                        <a:cubicBezTo>
                          <a:pt x="6" y="0"/>
                          <a:pt x="82" y="22"/>
                          <a:pt x="89" y="41"/>
                        </a:cubicBezTo>
                        <a:cubicBezTo>
                          <a:pt x="94" y="104"/>
                          <a:pt x="94" y="104"/>
                          <a:pt x="94" y="104"/>
                        </a:cubicBezTo>
                        <a:cubicBezTo>
                          <a:pt x="87" y="216"/>
                          <a:pt x="87" y="216"/>
                          <a:pt x="87" y="216"/>
                        </a:cubicBezTo>
                        <a:cubicBezTo>
                          <a:pt x="87" y="216"/>
                          <a:pt x="22" y="173"/>
                          <a:pt x="11" y="162"/>
                        </a:cubicBezTo>
                        <a:cubicBezTo>
                          <a:pt x="0" y="152"/>
                          <a:pt x="6" y="0"/>
                          <a:pt x="6"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2" name="Freeform 231"/>
                  <p:cNvSpPr>
                    <a:spLocks/>
                  </p:cNvSpPr>
                  <p:nvPr/>
                </p:nvSpPr>
                <p:spPr bwMode="gray">
                  <a:xfrm>
                    <a:off x="4940" y="3025"/>
                    <a:ext cx="23" cy="20"/>
                  </a:xfrm>
                  <a:custGeom>
                    <a:avLst/>
                    <a:gdLst/>
                    <a:ahLst/>
                    <a:cxnLst>
                      <a:cxn ang="0">
                        <a:pos x="1" y="0"/>
                      </a:cxn>
                      <a:cxn ang="0">
                        <a:pos x="0" y="17"/>
                      </a:cxn>
                      <a:cxn ang="0">
                        <a:pos x="10" y="20"/>
                      </a:cxn>
                      <a:cxn ang="0">
                        <a:pos x="22" y="19"/>
                      </a:cxn>
                      <a:cxn ang="0">
                        <a:pos x="23" y="5"/>
                      </a:cxn>
                      <a:cxn ang="0">
                        <a:pos x="12" y="8"/>
                      </a:cxn>
                      <a:cxn ang="0">
                        <a:pos x="1" y="0"/>
                      </a:cxn>
                    </a:cxnLst>
                    <a:rect l="0" t="0" r="r" b="b"/>
                    <a:pathLst>
                      <a:path w="23" h="20">
                        <a:moveTo>
                          <a:pt x="1" y="0"/>
                        </a:moveTo>
                        <a:lnTo>
                          <a:pt x="0" y="17"/>
                        </a:lnTo>
                        <a:lnTo>
                          <a:pt x="10" y="20"/>
                        </a:lnTo>
                        <a:lnTo>
                          <a:pt x="22" y="19"/>
                        </a:lnTo>
                        <a:lnTo>
                          <a:pt x="23" y="5"/>
                        </a:lnTo>
                        <a:lnTo>
                          <a:pt x="12" y="8"/>
                        </a:lnTo>
                        <a:lnTo>
                          <a:pt x="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3" name="Freeform 232"/>
                  <p:cNvSpPr>
                    <a:spLocks/>
                  </p:cNvSpPr>
                  <p:nvPr/>
                </p:nvSpPr>
                <p:spPr bwMode="gray">
                  <a:xfrm>
                    <a:off x="5112" y="3086"/>
                    <a:ext cx="300" cy="356"/>
                  </a:xfrm>
                  <a:custGeom>
                    <a:avLst/>
                    <a:gdLst/>
                    <a:ahLst/>
                    <a:cxnLst>
                      <a:cxn ang="0">
                        <a:pos x="456" y="0"/>
                      </a:cxn>
                      <a:cxn ang="0">
                        <a:pos x="402" y="864"/>
                      </a:cxn>
                      <a:cxn ang="0">
                        <a:pos x="156" y="574"/>
                      </a:cxn>
                      <a:cxn ang="0">
                        <a:pos x="273" y="302"/>
                      </a:cxn>
                      <a:cxn ang="0">
                        <a:pos x="456" y="0"/>
                      </a:cxn>
                    </a:cxnLst>
                    <a:rect l="0" t="0" r="r" b="b"/>
                    <a:pathLst>
                      <a:path w="738" h="877">
                        <a:moveTo>
                          <a:pt x="456" y="0"/>
                        </a:moveTo>
                        <a:cubicBezTo>
                          <a:pt x="456" y="0"/>
                          <a:pt x="738" y="858"/>
                          <a:pt x="402" y="864"/>
                        </a:cubicBezTo>
                        <a:cubicBezTo>
                          <a:pt x="402" y="864"/>
                          <a:pt x="312" y="877"/>
                          <a:pt x="156" y="574"/>
                        </a:cubicBezTo>
                        <a:cubicBezTo>
                          <a:pt x="0" y="270"/>
                          <a:pt x="154" y="329"/>
                          <a:pt x="273" y="302"/>
                        </a:cubicBezTo>
                        <a:cubicBezTo>
                          <a:pt x="393" y="275"/>
                          <a:pt x="450" y="102"/>
                          <a:pt x="456" y="0"/>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4" name="Freeform 233"/>
                  <p:cNvSpPr>
                    <a:spLocks/>
                  </p:cNvSpPr>
                  <p:nvPr/>
                </p:nvSpPr>
                <p:spPr bwMode="gray">
                  <a:xfrm>
                    <a:off x="5137" y="3080"/>
                    <a:ext cx="218" cy="396"/>
                  </a:xfrm>
                  <a:custGeom>
                    <a:avLst/>
                    <a:gdLst/>
                    <a:ahLst/>
                    <a:cxnLst>
                      <a:cxn ang="0">
                        <a:pos x="15" y="363"/>
                      </a:cxn>
                      <a:cxn ang="0">
                        <a:pos x="93" y="588"/>
                      </a:cxn>
                      <a:cxn ang="0">
                        <a:pos x="243" y="812"/>
                      </a:cxn>
                      <a:cxn ang="0">
                        <a:pos x="507" y="782"/>
                      </a:cxn>
                      <a:cxn ang="0">
                        <a:pos x="507" y="560"/>
                      </a:cxn>
                      <a:cxn ang="0">
                        <a:pos x="356" y="201"/>
                      </a:cxn>
                      <a:cxn ang="0">
                        <a:pos x="251" y="120"/>
                      </a:cxn>
                      <a:cxn ang="0">
                        <a:pos x="115" y="0"/>
                      </a:cxn>
                      <a:cxn ang="0">
                        <a:pos x="15" y="363"/>
                      </a:cxn>
                    </a:cxnLst>
                    <a:rect l="0" t="0" r="r" b="b"/>
                    <a:pathLst>
                      <a:path w="536" h="974">
                        <a:moveTo>
                          <a:pt x="15" y="363"/>
                        </a:moveTo>
                        <a:cubicBezTo>
                          <a:pt x="93" y="588"/>
                          <a:pt x="93" y="588"/>
                          <a:pt x="93" y="588"/>
                        </a:cubicBezTo>
                        <a:cubicBezTo>
                          <a:pt x="243" y="812"/>
                          <a:pt x="243" y="812"/>
                          <a:pt x="243" y="812"/>
                        </a:cubicBezTo>
                        <a:cubicBezTo>
                          <a:pt x="243" y="812"/>
                          <a:pt x="381" y="974"/>
                          <a:pt x="507" y="782"/>
                        </a:cubicBezTo>
                        <a:cubicBezTo>
                          <a:pt x="533" y="742"/>
                          <a:pt x="519" y="586"/>
                          <a:pt x="507" y="560"/>
                        </a:cubicBezTo>
                        <a:cubicBezTo>
                          <a:pt x="507" y="560"/>
                          <a:pt x="536" y="246"/>
                          <a:pt x="356" y="201"/>
                        </a:cubicBezTo>
                        <a:cubicBezTo>
                          <a:pt x="356" y="201"/>
                          <a:pt x="342" y="196"/>
                          <a:pt x="251" y="120"/>
                        </a:cubicBezTo>
                        <a:cubicBezTo>
                          <a:pt x="115" y="0"/>
                          <a:pt x="115" y="0"/>
                          <a:pt x="115" y="0"/>
                        </a:cubicBezTo>
                        <a:cubicBezTo>
                          <a:pt x="115" y="0"/>
                          <a:pt x="0" y="298"/>
                          <a:pt x="15" y="363"/>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5" name="Freeform 234"/>
                  <p:cNvSpPr>
                    <a:spLocks/>
                  </p:cNvSpPr>
                  <p:nvPr/>
                </p:nvSpPr>
                <p:spPr bwMode="gray">
                  <a:xfrm>
                    <a:off x="5141" y="3078"/>
                    <a:ext cx="199" cy="379"/>
                  </a:xfrm>
                  <a:custGeom>
                    <a:avLst/>
                    <a:gdLst/>
                    <a:ahLst/>
                    <a:cxnLst>
                      <a:cxn ang="0">
                        <a:pos x="142" y="195"/>
                      </a:cxn>
                      <a:cxn ang="0">
                        <a:pos x="201" y="317"/>
                      </a:cxn>
                      <a:cxn ang="0">
                        <a:pos x="222" y="442"/>
                      </a:cxn>
                      <a:cxn ang="0">
                        <a:pos x="417" y="787"/>
                      </a:cxn>
                      <a:cxn ang="0">
                        <a:pos x="229" y="811"/>
                      </a:cxn>
                      <a:cxn ang="0">
                        <a:pos x="83" y="593"/>
                      </a:cxn>
                      <a:cxn ang="0">
                        <a:pos x="0" y="350"/>
                      </a:cxn>
                      <a:cxn ang="0">
                        <a:pos x="105" y="5"/>
                      </a:cxn>
                      <a:cxn ang="0">
                        <a:pos x="142" y="195"/>
                      </a:cxn>
                    </a:cxnLst>
                    <a:rect l="0" t="0" r="r" b="b"/>
                    <a:pathLst>
                      <a:path w="488" h="932">
                        <a:moveTo>
                          <a:pt x="142" y="195"/>
                        </a:moveTo>
                        <a:cubicBezTo>
                          <a:pt x="142" y="195"/>
                          <a:pt x="109" y="288"/>
                          <a:pt x="201" y="317"/>
                        </a:cubicBezTo>
                        <a:cubicBezTo>
                          <a:pt x="201" y="317"/>
                          <a:pt x="186" y="382"/>
                          <a:pt x="222" y="442"/>
                        </a:cubicBezTo>
                        <a:cubicBezTo>
                          <a:pt x="238" y="468"/>
                          <a:pt x="250" y="570"/>
                          <a:pt x="417" y="787"/>
                        </a:cubicBezTo>
                        <a:cubicBezTo>
                          <a:pt x="488" y="879"/>
                          <a:pt x="294" y="932"/>
                          <a:pt x="229" y="811"/>
                        </a:cubicBezTo>
                        <a:cubicBezTo>
                          <a:pt x="83" y="593"/>
                          <a:pt x="83" y="593"/>
                          <a:pt x="83" y="593"/>
                        </a:cubicBezTo>
                        <a:cubicBezTo>
                          <a:pt x="0" y="350"/>
                          <a:pt x="0" y="350"/>
                          <a:pt x="0" y="350"/>
                        </a:cubicBezTo>
                        <a:cubicBezTo>
                          <a:pt x="0" y="350"/>
                          <a:pt x="99" y="10"/>
                          <a:pt x="105" y="5"/>
                        </a:cubicBezTo>
                        <a:cubicBezTo>
                          <a:pt x="112" y="0"/>
                          <a:pt x="142" y="195"/>
                          <a:pt x="142" y="19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6" name="Freeform 235"/>
                  <p:cNvSpPr>
                    <a:spLocks/>
                  </p:cNvSpPr>
                  <p:nvPr/>
                </p:nvSpPr>
                <p:spPr bwMode="gray">
                  <a:xfrm>
                    <a:off x="5069" y="3085"/>
                    <a:ext cx="148" cy="149"/>
                  </a:xfrm>
                  <a:custGeom>
                    <a:avLst/>
                    <a:gdLst/>
                    <a:ahLst/>
                    <a:cxnLst>
                      <a:cxn ang="0">
                        <a:pos x="162" y="0"/>
                      </a:cxn>
                      <a:cxn ang="0">
                        <a:pos x="9" y="49"/>
                      </a:cxn>
                      <a:cxn ang="0">
                        <a:pos x="14" y="78"/>
                      </a:cxn>
                      <a:cxn ang="0">
                        <a:pos x="90" y="188"/>
                      </a:cxn>
                      <a:cxn ang="0">
                        <a:pos x="185" y="367"/>
                      </a:cxn>
                      <a:cxn ang="0">
                        <a:pos x="354" y="316"/>
                      </a:cxn>
                      <a:cxn ang="0">
                        <a:pos x="366" y="266"/>
                      </a:cxn>
                      <a:cxn ang="0">
                        <a:pos x="162" y="0"/>
                      </a:cxn>
                    </a:cxnLst>
                    <a:rect l="0" t="0" r="r" b="b"/>
                    <a:pathLst>
                      <a:path w="366" h="367">
                        <a:moveTo>
                          <a:pt x="162" y="0"/>
                        </a:moveTo>
                        <a:cubicBezTo>
                          <a:pt x="162" y="0"/>
                          <a:pt x="19" y="25"/>
                          <a:pt x="9" y="49"/>
                        </a:cubicBezTo>
                        <a:cubicBezTo>
                          <a:pt x="9" y="49"/>
                          <a:pt x="0" y="68"/>
                          <a:pt x="14" y="78"/>
                        </a:cubicBezTo>
                        <a:cubicBezTo>
                          <a:pt x="14" y="78"/>
                          <a:pt x="80" y="176"/>
                          <a:pt x="90" y="188"/>
                        </a:cubicBezTo>
                        <a:cubicBezTo>
                          <a:pt x="100" y="199"/>
                          <a:pt x="132" y="293"/>
                          <a:pt x="185" y="367"/>
                        </a:cubicBezTo>
                        <a:cubicBezTo>
                          <a:pt x="185" y="367"/>
                          <a:pt x="336" y="342"/>
                          <a:pt x="354" y="316"/>
                        </a:cubicBezTo>
                        <a:cubicBezTo>
                          <a:pt x="366" y="266"/>
                          <a:pt x="366" y="266"/>
                          <a:pt x="366" y="266"/>
                        </a:cubicBezTo>
                        <a:lnTo>
                          <a:pt x="162"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7" name="Freeform 236"/>
                  <p:cNvSpPr>
                    <a:spLocks/>
                  </p:cNvSpPr>
                  <p:nvPr/>
                </p:nvSpPr>
                <p:spPr bwMode="gray">
                  <a:xfrm>
                    <a:off x="5134" y="3045"/>
                    <a:ext cx="133" cy="162"/>
                  </a:xfrm>
                  <a:custGeom>
                    <a:avLst/>
                    <a:gdLst/>
                    <a:ahLst/>
                    <a:cxnLst>
                      <a:cxn ang="0">
                        <a:pos x="97" y="0"/>
                      </a:cxn>
                      <a:cxn ang="0">
                        <a:pos x="0" y="99"/>
                      </a:cxn>
                      <a:cxn ang="0">
                        <a:pos x="18" y="254"/>
                      </a:cxn>
                      <a:cxn ang="0">
                        <a:pos x="218" y="399"/>
                      </a:cxn>
                      <a:cxn ang="0">
                        <a:pos x="325" y="278"/>
                      </a:cxn>
                      <a:cxn ang="0">
                        <a:pos x="97" y="0"/>
                      </a:cxn>
                    </a:cxnLst>
                    <a:rect l="0" t="0" r="r" b="b"/>
                    <a:pathLst>
                      <a:path w="325" h="399">
                        <a:moveTo>
                          <a:pt x="97" y="0"/>
                        </a:moveTo>
                        <a:cubicBezTo>
                          <a:pt x="97" y="0"/>
                          <a:pt x="4" y="71"/>
                          <a:pt x="0" y="99"/>
                        </a:cubicBezTo>
                        <a:cubicBezTo>
                          <a:pt x="0" y="99"/>
                          <a:pt x="15" y="239"/>
                          <a:pt x="18" y="254"/>
                        </a:cubicBezTo>
                        <a:cubicBezTo>
                          <a:pt x="22" y="268"/>
                          <a:pt x="158" y="393"/>
                          <a:pt x="218" y="399"/>
                        </a:cubicBezTo>
                        <a:cubicBezTo>
                          <a:pt x="218" y="399"/>
                          <a:pt x="322" y="297"/>
                          <a:pt x="325" y="278"/>
                        </a:cubicBezTo>
                        <a:cubicBezTo>
                          <a:pt x="325" y="278"/>
                          <a:pt x="127" y="48"/>
                          <a:pt x="97"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8" name="Freeform 237"/>
                  <p:cNvSpPr>
                    <a:spLocks/>
                  </p:cNvSpPr>
                  <p:nvPr/>
                </p:nvSpPr>
                <p:spPr bwMode="gray">
                  <a:xfrm>
                    <a:off x="5123" y="3153"/>
                    <a:ext cx="23" cy="23"/>
                  </a:xfrm>
                  <a:custGeom>
                    <a:avLst/>
                    <a:gdLst/>
                    <a:ahLst/>
                    <a:cxnLst>
                      <a:cxn ang="0">
                        <a:pos x="54" y="33"/>
                      </a:cxn>
                      <a:cxn ang="0">
                        <a:pos x="33" y="2"/>
                      </a:cxn>
                      <a:cxn ang="0">
                        <a:pos x="2" y="24"/>
                      </a:cxn>
                      <a:cxn ang="0">
                        <a:pos x="24" y="54"/>
                      </a:cxn>
                      <a:cxn ang="0">
                        <a:pos x="54" y="33"/>
                      </a:cxn>
                    </a:cxnLst>
                    <a:rect l="0" t="0" r="r" b="b"/>
                    <a:pathLst>
                      <a:path w="57" h="57">
                        <a:moveTo>
                          <a:pt x="54" y="33"/>
                        </a:moveTo>
                        <a:cubicBezTo>
                          <a:pt x="57" y="18"/>
                          <a:pt x="47" y="5"/>
                          <a:pt x="33" y="2"/>
                        </a:cubicBezTo>
                        <a:cubicBezTo>
                          <a:pt x="18" y="0"/>
                          <a:pt x="5" y="10"/>
                          <a:pt x="2" y="24"/>
                        </a:cubicBezTo>
                        <a:cubicBezTo>
                          <a:pt x="0" y="38"/>
                          <a:pt x="10" y="52"/>
                          <a:pt x="24" y="54"/>
                        </a:cubicBezTo>
                        <a:cubicBezTo>
                          <a:pt x="39" y="57"/>
                          <a:pt x="52" y="47"/>
                          <a:pt x="54"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39" name="Freeform 238"/>
                  <p:cNvSpPr>
                    <a:spLocks/>
                  </p:cNvSpPr>
                  <p:nvPr/>
                </p:nvSpPr>
                <p:spPr bwMode="gray">
                  <a:xfrm>
                    <a:off x="5163" y="3133"/>
                    <a:ext cx="28" cy="29"/>
                  </a:xfrm>
                  <a:custGeom>
                    <a:avLst/>
                    <a:gdLst/>
                    <a:ahLst/>
                    <a:cxnLst>
                      <a:cxn ang="0">
                        <a:pos x="66" y="40"/>
                      </a:cxn>
                      <a:cxn ang="0">
                        <a:pos x="39" y="3"/>
                      </a:cxn>
                      <a:cxn ang="0">
                        <a:pos x="2" y="30"/>
                      </a:cxn>
                      <a:cxn ang="0">
                        <a:pos x="29" y="67"/>
                      </a:cxn>
                      <a:cxn ang="0">
                        <a:pos x="66" y="40"/>
                      </a:cxn>
                    </a:cxnLst>
                    <a:rect l="0" t="0" r="r" b="b"/>
                    <a:pathLst>
                      <a:path w="69" h="70">
                        <a:moveTo>
                          <a:pt x="66" y="40"/>
                        </a:moveTo>
                        <a:cubicBezTo>
                          <a:pt x="69" y="23"/>
                          <a:pt x="57" y="6"/>
                          <a:pt x="39" y="3"/>
                        </a:cubicBezTo>
                        <a:cubicBezTo>
                          <a:pt x="22" y="0"/>
                          <a:pt x="5" y="12"/>
                          <a:pt x="2" y="30"/>
                        </a:cubicBezTo>
                        <a:cubicBezTo>
                          <a:pt x="0" y="47"/>
                          <a:pt x="12" y="64"/>
                          <a:pt x="29" y="67"/>
                        </a:cubicBezTo>
                        <a:cubicBezTo>
                          <a:pt x="47" y="70"/>
                          <a:pt x="63" y="58"/>
                          <a:pt x="66" y="40"/>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0" name="Freeform 239"/>
                  <p:cNvSpPr>
                    <a:spLocks/>
                  </p:cNvSpPr>
                  <p:nvPr/>
                </p:nvSpPr>
                <p:spPr bwMode="gray">
                  <a:xfrm>
                    <a:off x="5138" y="3120"/>
                    <a:ext cx="133" cy="217"/>
                  </a:xfrm>
                  <a:custGeom>
                    <a:avLst/>
                    <a:gdLst/>
                    <a:ahLst/>
                    <a:cxnLst>
                      <a:cxn ang="0">
                        <a:pos x="0" y="0"/>
                      </a:cxn>
                      <a:cxn ang="0">
                        <a:pos x="10" y="73"/>
                      </a:cxn>
                      <a:cxn ang="0">
                        <a:pos x="189" y="214"/>
                      </a:cxn>
                      <a:cxn ang="0">
                        <a:pos x="318" y="534"/>
                      </a:cxn>
                      <a:cxn ang="0">
                        <a:pos x="327" y="535"/>
                      </a:cxn>
                      <a:cxn ang="0">
                        <a:pos x="209" y="218"/>
                      </a:cxn>
                      <a:cxn ang="0">
                        <a:pos x="17" y="70"/>
                      </a:cxn>
                      <a:cxn ang="0">
                        <a:pos x="0" y="0"/>
                      </a:cxn>
                    </a:cxnLst>
                    <a:rect l="0" t="0" r="r" b="b"/>
                    <a:pathLst>
                      <a:path w="327" h="535">
                        <a:moveTo>
                          <a:pt x="0" y="0"/>
                        </a:moveTo>
                        <a:cubicBezTo>
                          <a:pt x="0" y="0"/>
                          <a:pt x="8" y="70"/>
                          <a:pt x="10" y="73"/>
                        </a:cubicBezTo>
                        <a:cubicBezTo>
                          <a:pt x="11" y="75"/>
                          <a:pt x="120" y="192"/>
                          <a:pt x="189" y="214"/>
                        </a:cubicBezTo>
                        <a:cubicBezTo>
                          <a:pt x="189" y="214"/>
                          <a:pt x="208" y="446"/>
                          <a:pt x="318" y="534"/>
                        </a:cubicBezTo>
                        <a:cubicBezTo>
                          <a:pt x="327" y="535"/>
                          <a:pt x="327" y="535"/>
                          <a:pt x="327" y="535"/>
                        </a:cubicBezTo>
                        <a:cubicBezTo>
                          <a:pt x="327" y="535"/>
                          <a:pt x="236" y="437"/>
                          <a:pt x="209" y="218"/>
                        </a:cubicBezTo>
                        <a:cubicBezTo>
                          <a:pt x="209" y="218"/>
                          <a:pt x="96" y="159"/>
                          <a:pt x="17" y="70"/>
                        </a:cubicBezTo>
                        <a:lnTo>
                          <a:pt x="0"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1" name="Freeform 240"/>
                  <p:cNvSpPr>
                    <a:spLocks/>
                  </p:cNvSpPr>
                  <p:nvPr/>
                </p:nvSpPr>
                <p:spPr bwMode="gray">
                  <a:xfrm>
                    <a:off x="5254" y="3179"/>
                    <a:ext cx="46" cy="73"/>
                  </a:xfrm>
                  <a:custGeom>
                    <a:avLst/>
                    <a:gdLst/>
                    <a:ahLst/>
                    <a:cxnLst>
                      <a:cxn ang="0">
                        <a:pos x="0" y="0"/>
                      </a:cxn>
                      <a:cxn ang="0">
                        <a:pos x="112" y="178"/>
                      </a:cxn>
                      <a:cxn ang="0">
                        <a:pos x="0" y="0"/>
                      </a:cxn>
                    </a:cxnLst>
                    <a:rect l="0" t="0" r="r" b="b"/>
                    <a:pathLst>
                      <a:path w="112" h="178">
                        <a:moveTo>
                          <a:pt x="0" y="0"/>
                        </a:moveTo>
                        <a:cubicBezTo>
                          <a:pt x="0" y="0"/>
                          <a:pt x="81" y="46"/>
                          <a:pt x="112" y="178"/>
                        </a:cubicBezTo>
                        <a:cubicBezTo>
                          <a:pt x="112" y="178"/>
                          <a:pt x="71" y="63"/>
                          <a:pt x="0" y="0"/>
                        </a:cubicBez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2" name="Freeform 241"/>
                  <p:cNvSpPr>
                    <a:spLocks/>
                  </p:cNvSpPr>
                  <p:nvPr/>
                </p:nvSpPr>
                <p:spPr bwMode="gray">
                  <a:xfrm>
                    <a:off x="4942" y="3034"/>
                    <a:ext cx="76" cy="87"/>
                  </a:xfrm>
                  <a:custGeom>
                    <a:avLst/>
                    <a:gdLst/>
                    <a:ahLst/>
                    <a:cxnLst>
                      <a:cxn ang="0">
                        <a:pos x="33" y="0"/>
                      </a:cxn>
                      <a:cxn ang="0">
                        <a:pos x="108" y="19"/>
                      </a:cxn>
                      <a:cxn ang="0">
                        <a:pos x="156" y="95"/>
                      </a:cxn>
                      <a:cxn ang="0">
                        <a:pos x="167" y="145"/>
                      </a:cxn>
                      <a:cxn ang="0">
                        <a:pos x="113" y="108"/>
                      </a:cxn>
                      <a:cxn ang="0">
                        <a:pos x="143" y="170"/>
                      </a:cxn>
                      <a:cxn ang="0">
                        <a:pos x="44" y="187"/>
                      </a:cxn>
                      <a:cxn ang="0">
                        <a:pos x="27" y="138"/>
                      </a:cxn>
                      <a:cxn ang="0">
                        <a:pos x="34" y="82"/>
                      </a:cxn>
                      <a:cxn ang="0">
                        <a:pos x="52" y="49"/>
                      </a:cxn>
                      <a:cxn ang="0">
                        <a:pos x="21" y="22"/>
                      </a:cxn>
                      <a:cxn ang="0">
                        <a:pos x="33" y="0"/>
                      </a:cxn>
                    </a:cxnLst>
                    <a:rect l="0" t="0" r="r" b="b"/>
                    <a:pathLst>
                      <a:path w="188" h="214">
                        <a:moveTo>
                          <a:pt x="33" y="0"/>
                        </a:moveTo>
                        <a:cubicBezTo>
                          <a:pt x="33" y="0"/>
                          <a:pt x="68" y="31"/>
                          <a:pt x="108" y="19"/>
                        </a:cubicBezTo>
                        <a:cubicBezTo>
                          <a:pt x="108" y="19"/>
                          <a:pt x="178" y="35"/>
                          <a:pt x="156" y="95"/>
                        </a:cubicBezTo>
                        <a:cubicBezTo>
                          <a:pt x="156" y="95"/>
                          <a:pt x="175" y="103"/>
                          <a:pt x="167" y="145"/>
                        </a:cubicBezTo>
                        <a:cubicBezTo>
                          <a:pt x="159" y="186"/>
                          <a:pt x="175" y="123"/>
                          <a:pt x="113" y="108"/>
                        </a:cubicBezTo>
                        <a:cubicBezTo>
                          <a:pt x="113" y="108"/>
                          <a:pt x="188" y="136"/>
                          <a:pt x="143" y="170"/>
                        </a:cubicBezTo>
                        <a:cubicBezTo>
                          <a:pt x="143" y="170"/>
                          <a:pt x="113" y="214"/>
                          <a:pt x="44" y="187"/>
                        </a:cubicBezTo>
                        <a:cubicBezTo>
                          <a:pt x="44" y="187"/>
                          <a:pt x="17" y="158"/>
                          <a:pt x="27" y="138"/>
                        </a:cubicBezTo>
                        <a:cubicBezTo>
                          <a:pt x="27" y="138"/>
                          <a:pt x="0" y="109"/>
                          <a:pt x="34" y="82"/>
                        </a:cubicBezTo>
                        <a:cubicBezTo>
                          <a:pt x="34" y="82"/>
                          <a:pt x="12" y="47"/>
                          <a:pt x="52" y="49"/>
                        </a:cubicBezTo>
                        <a:cubicBezTo>
                          <a:pt x="52" y="49"/>
                          <a:pt x="30" y="35"/>
                          <a:pt x="21" y="22"/>
                        </a:cubicBezTo>
                        <a:cubicBezTo>
                          <a:pt x="21" y="22"/>
                          <a:pt x="7" y="6"/>
                          <a:pt x="33" y="0"/>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3" name="Freeform 242"/>
                  <p:cNvSpPr>
                    <a:spLocks/>
                  </p:cNvSpPr>
                  <p:nvPr/>
                </p:nvSpPr>
                <p:spPr bwMode="gray">
                  <a:xfrm>
                    <a:off x="4948" y="3033"/>
                    <a:ext cx="63" cy="82"/>
                  </a:xfrm>
                  <a:custGeom>
                    <a:avLst/>
                    <a:gdLst/>
                    <a:ahLst/>
                    <a:cxnLst>
                      <a:cxn ang="0">
                        <a:pos x="74" y="27"/>
                      </a:cxn>
                      <a:cxn ang="0">
                        <a:pos x="93" y="24"/>
                      </a:cxn>
                      <a:cxn ang="0">
                        <a:pos x="136" y="52"/>
                      </a:cxn>
                      <a:cxn ang="0">
                        <a:pos x="138" y="99"/>
                      </a:cxn>
                      <a:cxn ang="0">
                        <a:pos x="140" y="100"/>
                      </a:cxn>
                      <a:cxn ang="0">
                        <a:pos x="140" y="100"/>
                      </a:cxn>
                      <a:cxn ang="0">
                        <a:pos x="150" y="147"/>
                      </a:cxn>
                      <a:cxn ang="0">
                        <a:pos x="147" y="161"/>
                      </a:cxn>
                      <a:cxn ang="0">
                        <a:pos x="147" y="160"/>
                      </a:cxn>
                      <a:cxn ang="0">
                        <a:pos x="147" y="160"/>
                      </a:cxn>
                      <a:cxn ang="0">
                        <a:pos x="147" y="160"/>
                      </a:cxn>
                      <a:cxn ang="0">
                        <a:pos x="149" y="162"/>
                      </a:cxn>
                      <a:cxn ang="0">
                        <a:pos x="149" y="162"/>
                      </a:cxn>
                      <a:cxn ang="0">
                        <a:pos x="150" y="160"/>
                      </a:cxn>
                      <a:cxn ang="0">
                        <a:pos x="150" y="160"/>
                      </a:cxn>
                      <a:cxn ang="0">
                        <a:pos x="150" y="160"/>
                      </a:cxn>
                      <a:cxn ang="0">
                        <a:pos x="150" y="158"/>
                      </a:cxn>
                      <a:cxn ang="0">
                        <a:pos x="97" y="113"/>
                      </a:cxn>
                      <a:cxn ang="0">
                        <a:pos x="135" y="137"/>
                      </a:cxn>
                      <a:cxn ang="0">
                        <a:pos x="127" y="171"/>
                      </a:cxn>
                      <a:cxn ang="0">
                        <a:pos x="126" y="172"/>
                      </a:cxn>
                      <a:cxn ang="0">
                        <a:pos x="29" y="188"/>
                      </a:cxn>
                      <a:cxn ang="0">
                        <a:pos x="30" y="189"/>
                      </a:cxn>
                      <a:cxn ang="0">
                        <a:pos x="14" y="142"/>
                      </a:cxn>
                      <a:cxn ang="0">
                        <a:pos x="13" y="140"/>
                      </a:cxn>
                      <a:cxn ang="0">
                        <a:pos x="22" y="86"/>
                      </a:cxn>
                      <a:cxn ang="0">
                        <a:pos x="15" y="67"/>
                      </a:cxn>
                      <a:cxn ang="0">
                        <a:pos x="37" y="54"/>
                      </a:cxn>
                      <a:cxn ang="0">
                        <a:pos x="37" y="50"/>
                      </a:cxn>
                      <a:cxn ang="0">
                        <a:pos x="7" y="23"/>
                      </a:cxn>
                      <a:cxn ang="0">
                        <a:pos x="4" y="16"/>
                      </a:cxn>
                      <a:cxn ang="0">
                        <a:pos x="18" y="3"/>
                      </a:cxn>
                      <a:cxn ang="0">
                        <a:pos x="18" y="1"/>
                      </a:cxn>
                      <a:cxn ang="0">
                        <a:pos x="2" y="23"/>
                      </a:cxn>
                      <a:cxn ang="0">
                        <a:pos x="4" y="26"/>
                      </a:cxn>
                      <a:cxn ang="0">
                        <a:pos x="37" y="52"/>
                      </a:cxn>
                      <a:cxn ang="0">
                        <a:pos x="16" y="55"/>
                      </a:cxn>
                      <a:cxn ang="0">
                        <a:pos x="18" y="86"/>
                      </a:cxn>
                      <a:cxn ang="0">
                        <a:pos x="0" y="116"/>
                      </a:cxn>
                      <a:cxn ang="0">
                        <a:pos x="10" y="141"/>
                      </a:cxn>
                      <a:cxn ang="0">
                        <a:pos x="27" y="192"/>
                      </a:cxn>
                      <a:cxn ang="0">
                        <a:pos x="70" y="201"/>
                      </a:cxn>
                      <a:cxn ang="0">
                        <a:pos x="128" y="173"/>
                      </a:cxn>
                      <a:cxn ang="0">
                        <a:pos x="144" y="151"/>
                      </a:cxn>
                      <a:cxn ang="0">
                        <a:pos x="98" y="109"/>
                      </a:cxn>
                      <a:cxn ang="0">
                        <a:pos x="139" y="142"/>
                      </a:cxn>
                      <a:cxn ang="0">
                        <a:pos x="147" y="162"/>
                      </a:cxn>
                      <a:cxn ang="0">
                        <a:pos x="149" y="164"/>
                      </a:cxn>
                      <a:cxn ang="0">
                        <a:pos x="151" y="160"/>
                      </a:cxn>
                      <a:cxn ang="0">
                        <a:pos x="149" y="103"/>
                      </a:cxn>
                      <a:cxn ang="0">
                        <a:pos x="143" y="99"/>
                      </a:cxn>
                      <a:cxn ang="0">
                        <a:pos x="110" y="26"/>
                      </a:cxn>
                      <a:cxn ang="0">
                        <a:pos x="92" y="20"/>
                      </a:cxn>
                      <a:cxn ang="0">
                        <a:pos x="24" y="4"/>
                      </a:cxn>
                      <a:cxn ang="0">
                        <a:pos x="20" y="1"/>
                      </a:cxn>
                      <a:cxn ang="0">
                        <a:pos x="18" y="3"/>
                      </a:cxn>
                    </a:cxnLst>
                    <a:rect l="0" t="0" r="r" b="b"/>
                    <a:pathLst>
                      <a:path w="156" h="201">
                        <a:moveTo>
                          <a:pt x="18" y="3"/>
                        </a:moveTo>
                        <a:cubicBezTo>
                          <a:pt x="17" y="4"/>
                          <a:pt x="17" y="4"/>
                          <a:pt x="17" y="4"/>
                        </a:cubicBezTo>
                        <a:cubicBezTo>
                          <a:pt x="17" y="4"/>
                          <a:pt x="42" y="27"/>
                          <a:pt x="74" y="27"/>
                        </a:cubicBezTo>
                        <a:cubicBezTo>
                          <a:pt x="80" y="27"/>
                          <a:pt x="87" y="26"/>
                          <a:pt x="94" y="24"/>
                        </a:cubicBezTo>
                        <a:cubicBezTo>
                          <a:pt x="93" y="22"/>
                          <a:pt x="93" y="22"/>
                          <a:pt x="93" y="22"/>
                        </a:cubicBezTo>
                        <a:cubicBezTo>
                          <a:pt x="93" y="24"/>
                          <a:pt x="93" y="24"/>
                          <a:pt x="93" y="24"/>
                        </a:cubicBezTo>
                        <a:cubicBezTo>
                          <a:pt x="93" y="24"/>
                          <a:pt x="93" y="24"/>
                          <a:pt x="93" y="24"/>
                        </a:cubicBezTo>
                        <a:cubicBezTo>
                          <a:pt x="96" y="25"/>
                          <a:pt x="109" y="28"/>
                          <a:pt x="120" y="37"/>
                        </a:cubicBezTo>
                        <a:cubicBezTo>
                          <a:pt x="126" y="41"/>
                          <a:pt x="132" y="46"/>
                          <a:pt x="136" y="52"/>
                        </a:cubicBezTo>
                        <a:cubicBezTo>
                          <a:pt x="140" y="59"/>
                          <a:pt x="143" y="67"/>
                          <a:pt x="143" y="76"/>
                        </a:cubicBezTo>
                        <a:cubicBezTo>
                          <a:pt x="143" y="82"/>
                          <a:pt x="142" y="90"/>
                          <a:pt x="139" y="98"/>
                        </a:cubicBezTo>
                        <a:cubicBezTo>
                          <a:pt x="138" y="99"/>
                          <a:pt x="138" y="99"/>
                          <a:pt x="138" y="99"/>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3" y="101"/>
                          <a:pt x="146" y="106"/>
                        </a:cubicBezTo>
                        <a:cubicBezTo>
                          <a:pt x="149" y="110"/>
                          <a:pt x="152" y="117"/>
                          <a:pt x="152" y="129"/>
                        </a:cubicBezTo>
                        <a:cubicBezTo>
                          <a:pt x="152" y="134"/>
                          <a:pt x="151" y="140"/>
                          <a:pt x="150" y="147"/>
                        </a:cubicBezTo>
                        <a:cubicBezTo>
                          <a:pt x="149" y="152"/>
                          <a:pt x="148" y="156"/>
                          <a:pt x="148" y="158"/>
                        </a:cubicBezTo>
                        <a:cubicBezTo>
                          <a:pt x="148" y="159"/>
                          <a:pt x="147" y="160"/>
                          <a:pt x="147" y="160"/>
                        </a:cubicBezTo>
                        <a:cubicBezTo>
                          <a:pt x="147" y="161"/>
                          <a:pt x="147" y="161"/>
                          <a:pt x="147" y="161"/>
                        </a:cubicBezTo>
                        <a:cubicBezTo>
                          <a:pt x="147" y="161"/>
                          <a:pt x="147" y="161"/>
                          <a:pt x="147" y="161"/>
                        </a:cubicBezTo>
                        <a:cubicBezTo>
                          <a:pt x="148" y="161"/>
                          <a:pt x="148" y="161"/>
                          <a:pt x="148" y="161"/>
                        </a:cubicBezTo>
                        <a:cubicBezTo>
                          <a:pt x="147" y="160"/>
                          <a:pt x="147" y="160"/>
                          <a:pt x="147" y="160"/>
                        </a:cubicBezTo>
                        <a:cubicBezTo>
                          <a:pt x="147" y="161"/>
                          <a:pt x="147" y="161"/>
                          <a:pt x="147" y="161"/>
                        </a:cubicBezTo>
                        <a:cubicBezTo>
                          <a:pt x="148" y="161"/>
                          <a:pt x="148" y="161"/>
                          <a:pt x="148" y="161"/>
                        </a:cubicBezTo>
                        <a:cubicBezTo>
                          <a:pt x="147" y="160"/>
                          <a:pt x="147" y="160"/>
                          <a:pt x="147" y="160"/>
                        </a:cubicBezTo>
                        <a:cubicBezTo>
                          <a:pt x="149" y="162"/>
                          <a:pt x="149" y="162"/>
                          <a:pt x="149" y="162"/>
                        </a:cubicBezTo>
                        <a:cubicBezTo>
                          <a:pt x="149" y="160"/>
                          <a:pt x="149" y="160"/>
                          <a:pt x="149" y="160"/>
                        </a:cubicBezTo>
                        <a:cubicBezTo>
                          <a:pt x="148" y="160"/>
                          <a:pt x="148" y="160"/>
                          <a:pt x="147" y="160"/>
                        </a:cubicBezTo>
                        <a:cubicBezTo>
                          <a:pt x="149" y="162"/>
                          <a:pt x="149" y="162"/>
                          <a:pt x="149" y="162"/>
                        </a:cubicBezTo>
                        <a:cubicBezTo>
                          <a:pt x="149" y="160"/>
                          <a:pt x="149" y="160"/>
                          <a:pt x="149" y="160"/>
                        </a:cubicBezTo>
                        <a:cubicBezTo>
                          <a:pt x="149" y="162"/>
                          <a:pt x="149" y="162"/>
                          <a:pt x="149" y="162"/>
                        </a:cubicBezTo>
                        <a:cubicBezTo>
                          <a:pt x="150" y="160"/>
                          <a:pt x="150" y="160"/>
                          <a:pt x="150" y="160"/>
                        </a:cubicBezTo>
                        <a:cubicBezTo>
                          <a:pt x="150" y="160"/>
                          <a:pt x="149" y="160"/>
                          <a:pt x="149" y="160"/>
                        </a:cubicBezTo>
                        <a:cubicBezTo>
                          <a:pt x="149" y="162"/>
                          <a:pt x="149" y="162"/>
                          <a:pt x="149" y="162"/>
                        </a:cubicBezTo>
                        <a:cubicBezTo>
                          <a:pt x="150" y="160"/>
                          <a:pt x="150" y="160"/>
                          <a:pt x="150" y="160"/>
                        </a:cubicBezTo>
                        <a:cubicBezTo>
                          <a:pt x="149" y="161"/>
                          <a:pt x="149" y="161"/>
                          <a:pt x="149" y="161"/>
                        </a:cubicBezTo>
                        <a:cubicBezTo>
                          <a:pt x="150" y="160"/>
                          <a:pt x="150" y="160"/>
                          <a:pt x="150" y="160"/>
                        </a:cubicBezTo>
                        <a:cubicBezTo>
                          <a:pt x="150" y="160"/>
                          <a:pt x="150" y="160"/>
                          <a:pt x="150" y="160"/>
                        </a:cubicBezTo>
                        <a:cubicBezTo>
                          <a:pt x="149" y="161"/>
                          <a:pt x="149" y="161"/>
                          <a:pt x="149" y="161"/>
                        </a:cubicBezTo>
                        <a:cubicBezTo>
                          <a:pt x="150" y="160"/>
                          <a:pt x="150" y="160"/>
                          <a:pt x="150" y="160"/>
                        </a:cubicBezTo>
                        <a:cubicBezTo>
                          <a:pt x="150" y="161"/>
                          <a:pt x="150" y="161"/>
                          <a:pt x="150" y="161"/>
                        </a:cubicBezTo>
                        <a:cubicBezTo>
                          <a:pt x="150" y="160"/>
                          <a:pt x="150" y="160"/>
                          <a:pt x="150" y="160"/>
                        </a:cubicBezTo>
                        <a:cubicBezTo>
                          <a:pt x="150" y="160"/>
                          <a:pt x="150" y="160"/>
                          <a:pt x="150" y="160"/>
                        </a:cubicBezTo>
                        <a:cubicBezTo>
                          <a:pt x="150" y="161"/>
                          <a:pt x="150" y="161"/>
                          <a:pt x="150" y="161"/>
                        </a:cubicBezTo>
                        <a:cubicBezTo>
                          <a:pt x="150" y="160"/>
                          <a:pt x="150" y="160"/>
                          <a:pt x="150" y="160"/>
                        </a:cubicBezTo>
                        <a:cubicBezTo>
                          <a:pt x="150" y="160"/>
                          <a:pt x="150" y="159"/>
                          <a:pt x="150" y="158"/>
                        </a:cubicBezTo>
                        <a:cubicBezTo>
                          <a:pt x="148" y="153"/>
                          <a:pt x="145" y="143"/>
                          <a:pt x="138" y="133"/>
                        </a:cubicBezTo>
                        <a:cubicBezTo>
                          <a:pt x="130" y="124"/>
                          <a:pt x="118" y="114"/>
                          <a:pt x="98" y="109"/>
                        </a:cubicBezTo>
                        <a:cubicBezTo>
                          <a:pt x="97" y="113"/>
                          <a:pt x="97" y="113"/>
                          <a:pt x="97" y="113"/>
                        </a:cubicBezTo>
                        <a:cubicBezTo>
                          <a:pt x="97" y="113"/>
                          <a:pt x="97" y="113"/>
                          <a:pt x="97" y="113"/>
                        </a:cubicBezTo>
                        <a:cubicBezTo>
                          <a:pt x="100" y="114"/>
                          <a:pt x="111" y="118"/>
                          <a:pt x="121" y="125"/>
                        </a:cubicBezTo>
                        <a:cubicBezTo>
                          <a:pt x="126" y="129"/>
                          <a:pt x="131" y="132"/>
                          <a:pt x="135" y="137"/>
                        </a:cubicBezTo>
                        <a:cubicBezTo>
                          <a:pt x="138" y="141"/>
                          <a:pt x="140" y="146"/>
                          <a:pt x="140" y="151"/>
                        </a:cubicBezTo>
                        <a:cubicBezTo>
                          <a:pt x="140" y="154"/>
                          <a:pt x="139" y="157"/>
                          <a:pt x="137" y="160"/>
                        </a:cubicBezTo>
                        <a:cubicBezTo>
                          <a:pt x="135" y="164"/>
                          <a:pt x="132" y="167"/>
                          <a:pt x="127" y="171"/>
                        </a:cubicBezTo>
                        <a:cubicBezTo>
                          <a:pt x="126" y="171"/>
                          <a:pt x="126" y="171"/>
                          <a:pt x="126" y="171"/>
                        </a:cubicBezTo>
                        <a:cubicBezTo>
                          <a:pt x="126" y="172"/>
                          <a:pt x="126" y="172"/>
                          <a:pt x="126" y="172"/>
                        </a:cubicBezTo>
                        <a:cubicBezTo>
                          <a:pt x="126" y="172"/>
                          <a:pt x="126" y="172"/>
                          <a:pt x="126" y="172"/>
                        </a:cubicBezTo>
                        <a:cubicBezTo>
                          <a:pt x="126" y="172"/>
                          <a:pt x="121" y="179"/>
                          <a:pt x="112" y="185"/>
                        </a:cubicBezTo>
                        <a:cubicBezTo>
                          <a:pt x="103" y="191"/>
                          <a:pt x="89" y="197"/>
                          <a:pt x="70" y="197"/>
                        </a:cubicBezTo>
                        <a:cubicBezTo>
                          <a:pt x="59" y="197"/>
                          <a:pt x="45" y="194"/>
                          <a:pt x="29" y="188"/>
                        </a:cubicBezTo>
                        <a:cubicBezTo>
                          <a:pt x="29" y="190"/>
                          <a:pt x="29" y="190"/>
                          <a:pt x="29" y="190"/>
                        </a:cubicBezTo>
                        <a:cubicBezTo>
                          <a:pt x="30" y="189"/>
                          <a:pt x="30" y="189"/>
                          <a:pt x="30" y="189"/>
                        </a:cubicBezTo>
                        <a:cubicBezTo>
                          <a:pt x="30" y="189"/>
                          <a:pt x="30" y="189"/>
                          <a:pt x="30" y="189"/>
                        </a:cubicBezTo>
                        <a:cubicBezTo>
                          <a:pt x="29" y="188"/>
                          <a:pt x="24" y="182"/>
                          <a:pt x="20" y="175"/>
                        </a:cubicBezTo>
                        <a:cubicBezTo>
                          <a:pt x="16" y="168"/>
                          <a:pt x="12" y="159"/>
                          <a:pt x="12" y="151"/>
                        </a:cubicBezTo>
                        <a:cubicBezTo>
                          <a:pt x="12" y="148"/>
                          <a:pt x="12" y="145"/>
                          <a:pt x="14" y="142"/>
                        </a:cubicBezTo>
                        <a:cubicBezTo>
                          <a:pt x="14" y="141"/>
                          <a:pt x="14" y="141"/>
                          <a:pt x="14" y="141"/>
                        </a:cubicBezTo>
                        <a:cubicBezTo>
                          <a:pt x="14" y="140"/>
                          <a:pt x="14" y="140"/>
                          <a:pt x="14" y="140"/>
                        </a:cubicBezTo>
                        <a:cubicBezTo>
                          <a:pt x="13" y="140"/>
                          <a:pt x="13" y="140"/>
                          <a:pt x="13" y="140"/>
                        </a:cubicBezTo>
                        <a:cubicBezTo>
                          <a:pt x="12" y="139"/>
                          <a:pt x="4" y="129"/>
                          <a:pt x="4" y="116"/>
                        </a:cubicBezTo>
                        <a:cubicBezTo>
                          <a:pt x="4" y="107"/>
                          <a:pt x="8" y="97"/>
                          <a:pt x="21" y="87"/>
                        </a:cubicBezTo>
                        <a:cubicBezTo>
                          <a:pt x="22" y="86"/>
                          <a:pt x="22" y="86"/>
                          <a:pt x="22" y="86"/>
                        </a:cubicBezTo>
                        <a:cubicBezTo>
                          <a:pt x="21" y="84"/>
                          <a:pt x="21" y="84"/>
                          <a:pt x="21" y="84"/>
                        </a:cubicBezTo>
                        <a:cubicBezTo>
                          <a:pt x="21" y="84"/>
                          <a:pt x="21" y="84"/>
                          <a:pt x="21" y="84"/>
                        </a:cubicBezTo>
                        <a:cubicBezTo>
                          <a:pt x="20" y="82"/>
                          <a:pt x="15" y="74"/>
                          <a:pt x="15" y="67"/>
                        </a:cubicBezTo>
                        <a:cubicBezTo>
                          <a:pt x="15" y="63"/>
                          <a:pt x="16" y="60"/>
                          <a:pt x="19" y="58"/>
                        </a:cubicBezTo>
                        <a:cubicBezTo>
                          <a:pt x="21" y="56"/>
                          <a:pt x="26" y="54"/>
                          <a:pt x="34" y="54"/>
                        </a:cubicBezTo>
                        <a:cubicBezTo>
                          <a:pt x="35" y="54"/>
                          <a:pt x="36" y="54"/>
                          <a:pt x="37" y="54"/>
                        </a:cubicBezTo>
                        <a:cubicBezTo>
                          <a:pt x="44" y="55"/>
                          <a:pt x="44" y="55"/>
                          <a:pt x="44" y="55"/>
                        </a:cubicBezTo>
                        <a:cubicBezTo>
                          <a:pt x="38" y="51"/>
                          <a:pt x="38" y="51"/>
                          <a:pt x="38" y="51"/>
                        </a:cubicBezTo>
                        <a:cubicBezTo>
                          <a:pt x="38" y="51"/>
                          <a:pt x="38" y="50"/>
                          <a:pt x="37" y="50"/>
                        </a:cubicBezTo>
                        <a:cubicBezTo>
                          <a:pt x="35" y="48"/>
                          <a:pt x="29" y="45"/>
                          <a:pt x="23" y="40"/>
                        </a:cubicBezTo>
                        <a:cubicBezTo>
                          <a:pt x="17" y="35"/>
                          <a:pt x="11" y="29"/>
                          <a:pt x="7" y="23"/>
                        </a:cubicBezTo>
                        <a:cubicBezTo>
                          <a:pt x="7" y="23"/>
                          <a:pt x="7" y="23"/>
                          <a:pt x="7" y="23"/>
                        </a:cubicBezTo>
                        <a:cubicBezTo>
                          <a:pt x="7" y="23"/>
                          <a:pt x="7" y="23"/>
                          <a:pt x="7" y="23"/>
                        </a:cubicBezTo>
                        <a:cubicBezTo>
                          <a:pt x="7" y="23"/>
                          <a:pt x="7" y="23"/>
                          <a:pt x="7" y="23"/>
                        </a:cubicBezTo>
                        <a:cubicBezTo>
                          <a:pt x="7" y="23"/>
                          <a:pt x="4" y="19"/>
                          <a:pt x="4" y="16"/>
                        </a:cubicBezTo>
                        <a:cubicBezTo>
                          <a:pt x="4" y="14"/>
                          <a:pt x="5" y="12"/>
                          <a:pt x="7" y="10"/>
                        </a:cubicBezTo>
                        <a:cubicBezTo>
                          <a:pt x="9" y="8"/>
                          <a:pt x="13" y="6"/>
                          <a:pt x="19" y="5"/>
                        </a:cubicBezTo>
                        <a:cubicBezTo>
                          <a:pt x="18" y="3"/>
                          <a:pt x="18" y="3"/>
                          <a:pt x="18" y="3"/>
                        </a:cubicBezTo>
                        <a:cubicBezTo>
                          <a:pt x="17" y="4"/>
                          <a:pt x="17" y="4"/>
                          <a:pt x="17" y="4"/>
                        </a:cubicBezTo>
                        <a:cubicBezTo>
                          <a:pt x="18" y="3"/>
                          <a:pt x="18" y="3"/>
                          <a:pt x="18" y="3"/>
                        </a:cubicBezTo>
                        <a:cubicBezTo>
                          <a:pt x="18" y="1"/>
                          <a:pt x="18" y="1"/>
                          <a:pt x="18" y="1"/>
                        </a:cubicBezTo>
                        <a:cubicBezTo>
                          <a:pt x="11" y="2"/>
                          <a:pt x="7" y="4"/>
                          <a:pt x="4" y="7"/>
                        </a:cubicBezTo>
                        <a:cubicBezTo>
                          <a:pt x="1" y="10"/>
                          <a:pt x="0" y="13"/>
                          <a:pt x="0" y="16"/>
                        </a:cubicBezTo>
                        <a:cubicBezTo>
                          <a:pt x="0" y="19"/>
                          <a:pt x="1" y="21"/>
                          <a:pt x="2" y="23"/>
                        </a:cubicBezTo>
                        <a:cubicBezTo>
                          <a:pt x="3" y="25"/>
                          <a:pt x="4" y="26"/>
                          <a:pt x="4" y="26"/>
                        </a:cubicBezTo>
                        <a:cubicBezTo>
                          <a:pt x="6" y="25"/>
                          <a:pt x="6" y="25"/>
                          <a:pt x="6" y="25"/>
                        </a:cubicBezTo>
                        <a:cubicBezTo>
                          <a:pt x="4" y="26"/>
                          <a:pt x="4" y="26"/>
                          <a:pt x="4" y="26"/>
                        </a:cubicBezTo>
                        <a:cubicBezTo>
                          <a:pt x="9" y="33"/>
                          <a:pt x="17" y="39"/>
                          <a:pt x="23" y="45"/>
                        </a:cubicBezTo>
                        <a:cubicBezTo>
                          <a:pt x="30" y="50"/>
                          <a:pt x="36" y="54"/>
                          <a:pt x="36" y="54"/>
                        </a:cubicBezTo>
                        <a:cubicBezTo>
                          <a:pt x="37" y="52"/>
                          <a:pt x="37" y="52"/>
                          <a:pt x="37" y="52"/>
                        </a:cubicBezTo>
                        <a:cubicBezTo>
                          <a:pt x="37" y="50"/>
                          <a:pt x="37" y="50"/>
                          <a:pt x="37" y="50"/>
                        </a:cubicBezTo>
                        <a:cubicBezTo>
                          <a:pt x="36" y="50"/>
                          <a:pt x="35" y="50"/>
                          <a:pt x="34" y="50"/>
                        </a:cubicBezTo>
                        <a:cubicBezTo>
                          <a:pt x="26" y="50"/>
                          <a:pt x="20" y="52"/>
                          <a:pt x="16" y="55"/>
                        </a:cubicBezTo>
                        <a:cubicBezTo>
                          <a:pt x="13" y="58"/>
                          <a:pt x="11" y="63"/>
                          <a:pt x="11" y="67"/>
                        </a:cubicBezTo>
                        <a:cubicBezTo>
                          <a:pt x="11" y="72"/>
                          <a:pt x="13" y="76"/>
                          <a:pt x="15" y="80"/>
                        </a:cubicBezTo>
                        <a:cubicBezTo>
                          <a:pt x="16" y="84"/>
                          <a:pt x="18" y="86"/>
                          <a:pt x="18" y="86"/>
                        </a:cubicBezTo>
                        <a:cubicBezTo>
                          <a:pt x="19" y="85"/>
                          <a:pt x="19" y="85"/>
                          <a:pt x="19" y="85"/>
                        </a:cubicBezTo>
                        <a:cubicBezTo>
                          <a:pt x="18" y="84"/>
                          <a:pt x="18" y="84"/>
                          <a:pt x="18" y="84"/>
                        </a:cubicBezTo>
                        <a:cubicBezTo>
                          <a:pt x="5" y="94"/>
                          <a:pt x="0" y="106"/>
                          <a:pt x="0" y="116"/>
                        </a:cubicBezTo>
                        <a:cubicBezTo>
                          <a:pt x="0" y="131"/>
                          <a:pt x="10" y="143"/>
                          <a:pt x="11" y="143"/>
                        </a:cubicBezTo>
                        <a:cubicBezTo>
                          <a:pt x="12" y="141"/>
                          <a:pt x="12" y="141"/>
                          <a:pt x="12" y="141"/>
                        </a:cubicBezTo>
                        <a:cubicBezTo>
                          <a:pt x="10" y="141"/>
                          <a:pt x="10" y="141"/>
                          <a:pt x="10" y="141"/>
                        </a:cubicBezTo>
                        <a:cubicBezTo>
                          <a:pt x="8" y="144"/>
                          <a:pt x="8" y="148"/>
                          <a:pt x="8" y="151"/>
                        </a:cubicBezTo>
                        <a:cubicBezTo>
                          <a:pt x="8" y="161"/>
                          <a:pt x="13" y="171"/>
                          <a:pt x="17" y="179"/>
                        </a:cubicBezTo>
                        <a:cubicBezTo>
                          <a:pt x="22" y="186"/>
                          <a:pt x="27" y="191"/>
                          <a:pt x="27" y="192"/>
                        </a:cubicBezTo>
                        <a:cubicBezTo>
                          <a:pt x="27" y="192"/>
                          <a:pt x="27" y="192"/>
                          <a:pt x="27" y="192"/>
                        </a:cubicBezTo>
                        <a:cubicBezTo>
                          <a:pt x="28" y="192"/>
                          <a:pt x="28" y="192"/>
                          <a:pt x="28" y="192"/>
                        </a:cubicBezTo>
                        <a:cubicBezTo>
                          <a:pt x="44" y="198"/>
                          <a:pt x="58" y="201"/>
                          <a:pt x="70" y="201"/>
                        </a:cubicBezTo>
                        <a:cubicBezTo>
                          <a:pt x="91" y="201"/>
                          <a:pt x="106" y="194"/>
                          <a:pt x="115" y="187"/>
                        </a:cubicBezTo>
                        <a:cubicBezTo>
                          <a:pt x="125" y="181"/>
                          <a:pt x="129" y="174"/>
                          <a:pt x="130" y="174"/>
                        </a:cubicBezTo>
                        <a:cubicBezTo>
                          <a:pt x="128" y="173"/>
                          <a:pt x="128" y="173"/>
                          <a:pt x="128" y="173"/>
                        </a:cubicBezTo>
                        <a:cubicBezTo>
                          <a:pt x="129" y="174"/>
                          <a:pt x="129" y="174"/>
                          <a:pt x="129" y="174"/>
                        </a:cubicBezTo>
                        <a:cubicBezTo>
                          <a:pt x="134" y="170"/>
                          <a:pt x="138" y="166"/>
                          <a:pt x="141" y="162"/>
                        </a:cubicBezTo>
                        <a:cubicBezTo>
                          <a:pt x="143" y="158"/>
                          <a:pt x="144" y="154"/>
                          <a:pt x="144" y="151"/>
                        </a:cubicBezTo>
                        <a:cubicBezTo>
                          <a:pt x="144" y="144"/>
                          <a:pt x="141" y="138"/>
                          <a:pt x="137" y="133"/>
                        </a:cubicBezTo>
                        <a:cubicBezTo>
                          <a:pt x="130" y="126"/>
                          <a:pt x="121" y="120"/>
                          <a:pt x="113" y="116"/>
                        </a:cubicBezTo>
                        <a:cubicBezTo>
                          <a:pt x="105" y="112"/>
                          <a:pt x="98" y="109"/>
                          <a:pt x="98" y="109"/>
                        </a:cubicBezTo>
                        <a:cubicBezTo>
                          <a:pt x="98" y="111"/>
                          <a:pt x="98" y="111"/>
                          <a:pt x="98" y="111"/>
                        </a:cubicBezTo>
                        <a:cubicBezTo>
                          <a:pt x="97" y="113"/>
                          <a:pt x="97" y="113"/>
                          <a:pt x="97" y="113"/>
                        </a:cubicBezTo>
                        <a:cubicBezTo>
                          <a:pt x="120" y="119"/>
                          <a:pt x="132" y="131"/>
                          <a:pt x="139" y="142"/>
                        </a:cubicBezTo>
                        <a:cubicBezTo>
                          <a:pt x="142" y="147"/>
                          <a:pt x="144" y="152"/>
                          <a:pt x="145" y="156"/>
                        </a:cubicBezTo>
                        <a:cubicBezTo>
                          <a:pt x="145" y="158"/>
                          <a:pt x="146" y="159"/>
                          <a:pt x="146" y="161"/>
                        </a:cubicBezTo>
                        <a:cubicBezTo>
                          <a:pt x="146" y="161"/>
                          <a:pt x="146" y="162"/>
                          <a:pt x="147" y="162"/>
                        </a:cubicBezTo>
                        <a:cubicBezTo>
                          <a:pt x="147" y="163"/>
                          <a:pt x="147" y="163"/>
                          <a:pt x="147" y="163"/>
                        </a:cubicBezTo>
                        <a:cubicBezTo>
                          <a:pt x="148" y="163"/>
                          <a:pt x="148" y="163"/>
                          <a:pt x="148" y="163"/>
                        </a:cubicBezTo>
                        <a:cubicBezTo>
                          <a:pt x="148" y="164"/>
                          <a:pt x="148" y="164"/>
                          <a:pt x="149" y="164"/>
                        </a:cubicBezTo>
                        <a:cubicBezTo>
                          <a:pt x="149" y="164"/>
                          <a:pt x="150" y="163"/>
                          <a:pt x="150" y="163"/>
                        </a:cubicBezTo>
                        <a:cubicBezTo>
                          <a:pt x="151" y="163"/>
                          <a:pt x="151" y="162"/>
                          <a:pt x="151" y="162"/>
                        </a:cubicBezTo>
                        <a:cubicBezTo>
                          <a:pt x="151" y="162"/>
                          <a:pt x="151" y="161"/>
                          <a:pt x="151" y="160"/>
                        </a:cubicBezTo>
                        <a:cubicBezTo>
                          <a:pt x="152" y="158"/>
                          <a:pt x="153" y="154"/>
                          <a:pt x="154" y="148"/>
                        </a:cubicBezTo>
                        <a:cubicBezTo>
                          <a:pt x="155" y="141"/>
                          <a:pt x="156" y="134"/>
                          <a:pt x="156" y="129"/>
                        </a:cubicBezTo>
                        <a:cubicBezTo>
                          <a:pt x="156" y="116"/>
                          <a:pt x="153" y="108"/>
                          <a:pt x="149" y="103"/>
                        </a:cubicBezTo>
                        <a:cubicBezTo>
                          <a:pt x="145" y="98"/>
                          <a:pt x="142" y="96"/>
                          <a:pt x="142" y="96"/>
                        </a:cubicBezTo>
                        <a:cubicBezTo>
                          <a:pt x="141" y="98"/>
                          <a:pt x="141" y="98"/>
                          <a:pt x="141" y="98"/>
                        </a:cubicBezTo>
                        <a:cubicBezTo>
                          <a:pt x="143" y="99"/>
                          <a:pt x="143" y="99"/>
                          <a:pt x="143" y="99"/>
                        </a:cubicBezTo>
                        <a:cubicBezTo>
                          <a:pt x="146" y="91"/>
                          <a:pt x="147" y="83"/>
                          <a:pt x="147" y="76"/>
                        </a:cubicBezTo>
                        <a:cubicBezTo>
                          <a:pt x="147" y="65"/>
                          <a:pt x="144" y="56"/>
                          <a:pt x="139" y="49"/>
                        </a:cubicBezTo>
                        <a:cubicBezTo>
                          <a:pt x="131" y="38"/>
                          <a:pt x="120" y="31"/>
                          <a:pt x="110" y="26"/>
                        </a:cubicBezTo>
                        <a:cubicBezTo>
                          <a:pt x="101" y="22"/>
                          <a:pt x="94" y="20"/>
                          <a:pt x="93" y="20"/>
                        </a:cubicBezTo>
                        <a:cubicBezTo>
                          <a:pt x="93" y="20"/>
                          <a:pt x="93" y="20"/>
                          <a:pt x="93" y="20"/>
                        </a:cubicBezTo>
                        <a:cubicBezTo>
                          <a:pt x="92" y="20"/>
                          <a:pt x="92" y="20"/>
                          <a:pt x="92" y="20"/>
                        </a:cubicBezTo>
                        <a:cubicBezTo>
                          <a:pt x="86" y="22"/>
                          <a:pt x="80" y="23"/>
                          <a:pt x="74" y="23"/>
                        </a:cubicBezTo>
                        <a:cubicBezTo>
                          <a:pt x="59" y="23"/>
                          <a:pt x="45" y="17"/>
                          <a:pt x="35" y="12"/>
                        </a:cubicBezTo>
                        <a:cubicBezTo>
                          <a:pt x="31" y="9"/>
                          <a:pt x="27" y="6"/>
                          <a:pt x="24" y="4"/>
                        </a:cubicBezTo>
                        <a:cubicBezTo>
                          <a:pt x="23" y="3"/>
                          <a:pt x="22" y="3"/>
                          <a:pt x="21" y="2"/>
                        </a:cubicBezTo>
                        <a:cubicBezTo>
                          <a:pt x="20" y="1"/>
                          <a:pt x="20" y="1"/>
                          <a:pt x="20" y="1"/>
                        </a:cubicBezTo>
                        <a:cubicBezTo>
                          <a:pt x="20" y="1"/>
                          <a:pt x="20" y="1"/>
                          <a:pt x="20" y="1"/>
                        </a:cubicBezTo>
                        <a:cubicBezTo>
                          <a:pt x="19" y="0"/>
                          <a:pt x="19" y="0"/>
                          <a:pt x="19" y="0"/>
                        </a:cubicBezTo>
                        <a:cubicBezTo>
                          <a:pt x="18" y="1"/>
                          <a:pt x="18" y="1"/>
                          <a:pt x="18" y="1"/>
                        </a:cubicBezTo>
                        <a:lnTo>
                          <a:pt x="18" y="3"/>
                        </a:ln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4" name="Freeform 243"/>
                  <p:cNvSpPr>
                    <a:spLocks/>
                  </p:cNvSpPr>
                  <p:nvPr/>
                </p:nvSpPr>
                <p:spPr bwMode="gray">
                  <a:xfrm>
                    <a:off x="4958" y="3074"/>
                    <a:ext cx="23" cy="14"/>
                  </a:xfrm>
                  <a:custGeom>
                    <a:avLst/>
                    <a:gdLst/>
                    <a:ahLst/>
                    <a:cxnLst>
                      <a:cxn ang="0">
                        <a:pos x="0" y="35"/>
                      </a:cxn>
                      <a:cxn ang="0">
                        <a:pos x="58" y="16"/>
                      </a:cxn>
                      <a:cxn ang="0">
                        <a:pos x="0" y="35"/>
                      </a:cxn>
                    </a:cxnLst>
                    <a:rect l="0" t="0" r="r" b="b"/>
                    <a:pathLst>
                      <a:path w="58" h="35">
                        <a:moveTo>
                          <a:pt x="0" y="35"/>
                        </a:moveTo>
                        <a:cubicBezTo>
                          <a:pt x="0" y="35"/>
                          <a:pt x="16" y="0"/>
                          <a:pt x="58" y="16"/>
                        </a:cubicBezTo>
                        <a:cubicBezTo>
                          <a:pt x="58" y="16"/>
                          <a:pt x="21" y="19"/>
                          <a:pt x="0" y="3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5" name="Freeform 244"/>
                  <p:cNvSpPr>
                    <a:spLocks/>
                  </p:cNvSpPr>
                  <p:nvPr/>
                </p:nvSpPr>
                <p:spPr bwMode="gray">
                  <a:xfrm>
                    <a:off x="4960" y="3065"/>
                    <a:ext cx="18" cy="13"/>
                  </a:xfrm>
                  <a:custGeom>
                    <a:avLst/>
                    <a:gdLst/>
                    <a:ahLst/>
                    <a:cxnLst>
                      <a:cxn ang="0">
                        <a:pos x="0" y="5"/>
                      </a:cxn>
                      <a:cxn ang="0">
                        <a:pos x="44" y="33"/>
                      </a:cxn>
                      <a:cxn ang="0">
                        <a:pos x="0" y="5"/>
                      </a:cxn>
                    </a:cxnLst>
                    <a:rect l="0" t="0" r="r" b="b"/>
                    <a:pathLst>
                      <a:path w="44" h="33">
                        <a:moveTo>
                          <a:pt x="0" y="5"/>
                        </a:moveTo>
                        <a:cubicBezTo>
                          <a:pt x="0" y="5"/>
                          <a:pt x="29" y="0"/>
                          <a:pt x="44" y="33"/>
                        </a:cubicBezTo>
                        <a:cubicBezTo>
                          <a:pt x="44" y="33"/>
                          <a:pt x="29" y="12"/>
                          <a:pt x="0" y="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6" name="Freeform 245"/>
                  <p:cNvSpPr>
                    <a:spLocks/>
                  </p:cNvSpPr>
                  <p:nvPr/>
                </p:nvSpPr>
                <p:spPr bwMode="gray">
                  <a:xfrm>
                    <a:off x="4968" y="3056"/>
                    <a:ext cx="23" cy="12"/>
                  </a:xfrm>
                  <a:custGeom>
                    <a:avLst/>
                    <a:gdLst/>
                    <a:ahLst/>
                    <a:cxnLst>
                      <a:cxn ang="0">
                        <a:pos x="0" y="0"/>
                      </a:cxn>
                      <a:cxn ang="0">
                        <a:pos x="13" y="30"/>
                      </a:cxn>
                      <a:cxn ang="0">
                        <a:pos x="0" y="0"/>
                      </a:cxn>
                    </a:cxnLst>
                    <a:rect l="0" t="0" r="r" b="b"/>
                    <a:pathLst>
                      <a:path w="56" h="30">
                        <a:moveTo>
                          <a:pt x="0" y="0"/>
                        </a:moveTo>
                        <a:cubicBezTo>
                          <a:pt x="0" y="0"/>
                          <a:pt x="56" y="24"/>
                          <a:pt x="13" y="30"/>
                        </a:cubicBezTo>
                        <a:cubicBezTo>
                          <a:pt x="13" y="30"/>
                          <a:pt x="28" y="19"/>
                          <a:pt x="0" y="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7" name="Freeform 246"/>
                  <p:cNvSpPr>
                    <a:spLocks/>
                  </p:cNvSpPr>
                  <p:nvPr/>
                </p:nvSpPr>
                <p:spPr bwMode="gray">
                  <a:xfrm>
                    <a:off x="4961" y="3080"/>
                    <a:ext cx="30" cy="27"/>
                  </a:xfrm>
                  <a:custGeom>
                    <a:avLst/>
                    <a:gdLst/>
                    <a:ahLst/>
                    <a:cxnLst>
                      <a:cxn ang="0">
                        <a:pos x="0" y="68"/>
                      </a:cxn>
                      <a:cxn ang="0">
                        <a:pos x="74" y="22"/>
                      </a:cxn>
                      <a:cxn ang="0">
                        <a:pos x="0" y="68"/>
                      </a:cxn>
                    </a:cxnLst>
                    <a:rect l="0" t="0" r="r" b="b"/>
                    <a:pathLst>
                      <a:path w="74" h="68">
                        <a:moveTo>
                          <a:pt x="0" y="68"/>
                        </a:moveTo>
                        <a:cubicBezTo>
                          <a:pt x="0" y="68"/>
                          <a:pt x="21" y="0"/>
                          <a:pt x="74" y="22"/>
                        </a:cubicBezTo>
                        <a:cubicBezTo>
                          <a:pt x="74" y="22"/>
                          <a:pt x="39" y="19"/>
                          <a:pt x="0" y="68"/>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8" name="Freeform 247"/>
                  <p:cNvSpPr>
                    <a:spLocks/>
                  </p:cNvSpPr>
                  <p:nvPr/>
                </p:nvSpPr>
                <p:spPr bwMode="gray">
                  <a:xfrm>
                    <a:off x="4959" y="3098"/>
                    <a:ext cx="51" cy="37"/>
                  </a:xfrm>
                  <a:custGeom>
                    <a:avLst/>
                    <a:gdLst/>
                    <a:ahLst/>
                    <a:cxnLst>
                      <a:cxn ang="0">
                        <a:pos x="50" y="83"/>
                      </a:cxn>
                      <a:cxn ang="0">
                        <a:pos x="61" y="18"/>
                      </a:cxn>
                      <a:cxn ang="0">
                        <a:pos x="115" y="22"/>
                      </a:cxn>
                      <a:cxn ang="0">
                        <a:pos x="117" y="23"/>
                      </a:cxn>
                      <a:cxn ang="0">
                        <a:pos x="112" y="49"/>
                      </a:cxn>
                      <a:cxn ang="0">
                        <a:pos x="54" y="69"/>
                      </a:cxn>
                      <a:cxn ang="0">
                        <a:pos x="72" y="72"/>
                      </a:cxn>
                      <a:cxn ang="0">
                        <a:pos x="50" y="83"/>
                      </a:cxn>
                    </a:cxnLst>
                    <a:rect l="0" t="0" r="r" b="b"/>
                    <a:pathLst>
                      <a:path w="125" h="91">
                        <a:moveTo>
                          <a:pt x="50" y="83"/>
                        </a:moveTo>
                        <a:cubicBezTo>
                          <a:pt x="50" y="83"/>
                          <a:pt x="0" y="59"/>
                          <a:pt x="61" y="18"/>
                        </a:cubicBezTo>
                        <a:cubicBezTo>
                          <a:pt x="61" y="18"/>
                          <a:pt x="87" y="0"/>
                          <a:pt x="115" y="22"/>
                        </a:cubicBezTo>
                        <a:cubicBezTo>
                          <a:pt x="116" y="23"/>
                          <a:pt x="117" y="23"/>
                          <a:pt x="117" y="23"/>
                        </a:cubicBezTo>
                        <a:cubicBezTo>
                          <a:pt x="117" y="23"/>
                          <a:pt x="125" y="43"/>
                          <a:pt x="112" y="49"/>
                        </a:cubicBezTo>
                        <a:cubicBezTo>
                          <a:pt x="112" y="49"/>
                          <a:pt x="27" y="43"/>
                          <a:pt x="54" y="69"/>
                        </a:cubicBezTo>
                        <a:cubicBezTo>
                          <a:pt x="54" y="69"/>
                          <a:pt x="61" y="74"/>
                          <a:pt x="72" y="72"/>
                        </a:cubicBezTo>
                        <a:cubicBezTo>
                          <a:pt x="83" y="71"/>
                          <a:pt x="60" y="91"/>
                          <a:pt x="50"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49" name="Freeform 248"/>
                  <p:cNvSpPr>
                    <a:spLocks/>
                  </p:cNvSpPr>
                  <p:nvPr/>
                </p:nvSpPr>
                <p:spPr bwMode="gray">
                  <a:xfrm>
                    <a:off x="4970" y="3100"/>
                    <a:ext cx="30" cy="30"/>
                  </a:xfrm>
                  <a:custGeom>
                    <a:avLst/>
                    <a:gdLst/>
                    <a:ahLst/>
                    <a:cxnLst>
                      <a:cxn ang="0">
                        <a:pos x="13" y="69"/>
                      </a:cxn>
                      <a:cxn ang="0">
                        <a:pos x="19" y="40"/>
                      </a:cxn>
                      <a:cxn ang="0">
                        <a:pos x="67" y="31"/>
                      </a:cxn>
                      <a:cxn ang="0">
                        <a:pos x="72" y="16"/>
                      </a:cxn>
                      <a:cxn ang="0">
                        <a:pos x="26" y="18"/>
                      </a:cxn>
                      <a:cxn ang="0">
                        <a:pos x="3" y="55"/>
                      </a:cxn>
                      <a:cxn ang="0">
                        <a:pos x="12" y="73"/>
                      </a:cxn>
                      <a:cxn ang="0">
                        <a:pos x="13" y="69"/>
                      </a:cxn>
                    </a:cxnLst>
                    <a:rect l="0" t="0" r="r" b="b"/>
                    <a:pathLst>
                      <a:path w="74" h="75">
                        <a:moveTo>
                          <a:pt x="13" y="69"/>
                        </a:moveTo>
                        <a:cubicBezTo>
                          <a:pt x="13" y="69"/>
                          <a:pt x="9" y="45"/>
                          <a:pt x="19" y="40"/>
                        </a:cubicBezTo>
                        <a:cubicBezTo>
                          <a:pt x="19" y="40"/>
                          <a:pt x="57" y="18"/>
                          <a:pt x="67" y="31"/>
                        </a:cubicBezTo>
                        <a:cubicBezTo>
                          <a:pt x="67" y="31"/>
                          <a:pt x="74" y="25"/>
                          <a:pt x="72" y="16"/>
                        </a:cubicBezTo>
                        <a:cubicBezTo>
                          <a:pt x="72" y="16"/>
                          <a:pt x="62" y="0"/>
                          <a:pt x="26" y="18"/>
                        </a:cubicBezTo>
                        <a:cubicBezTo>
                          <a:pt x="26" y="18"/>
                          <a:pt x="0" y="38"/>
                          <a:pt x="3" y="55"/>
                        </a:cubicBezTo>
                        <a:cubicBezTo>
                          <a:pt x="3" y="55"/>
                          <a:pt x="4" y="65"/>
                          <a:pt x="12" y="73"/>
                        </a:cubicBezTo>
                        <a:cubicBezTo>
                          <a:pt x="12" y="73"/>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0" name="Freeform 249"/>
                  <p:cNvSpPr>
                    <a:spLocks/>
                  </p:cNvSpPr>
                  <p:nvPr/>
                </p:nvSpPr>
                <p:spPr bwMode="gray">
                  <a:xfrm>
                    <a:off x="4961" y="3121"/>
                    <a:ext cx="51" cy="38"/>
                  </a:xfrm>
                  <a:custGeom>
                    <a:avLst/>
                    <a:gdLst/>
                    <a:ahLst/>
                    <a:cxnLst>
                      <a:cxn ang="0">
                        <a:pos x="50" y="84"/>
                      </a:cxn>
                      <a:cxn ang="0">
                        <a:pos x="60" y="19"/>
                      </a:cxn>
                      <a:cxn ang="0">
                        <a:pos x="115" y="23"/>
                      </a:cxn>
                      <a:cxn ang="0">
                        <a:pos x="117" y="24"/>
                      </a:cxn>
                      <a:cxn ang="0">
                        <a:pos x="112" y="50"/>
                      </a:cxn>
                      <a:cxn ang="0">
                        <a:pos x="54" y="69"/>
                      </a:cxn>
                      <a:cxn ang="0">
                        <a:pos x="72" y="73"/>
                      </a:cxn>
                      <a:cxn ang="0">
                        <a:pos x="50" y="84"/>
                      </a:cxn>
                    </a:cxnLst>
                    <a:rect l="0" t="0" r="r" b="b"/>
                    <a:pathLst>
                      <a:path w="125" h="92">
                        <a:moveTo>
                          <a:pt x="50" y="84"/>
                        </a:moveTo>
                        <a:cubicBezTo>
                          <a:pt x="50" y="84"/>
                          <a:pt x="0" y="60"/>
                          <a:pt x="60" y="19"/>
                        </a:cubicBezTo>
                        <a:cubicBezTo>
                          <a:pt x="60" y="19"/>
                          <a:pt x="87" y="0"/>
                          <a:pt x="115" y="23"/>
                        </a:cubicBezTo>
                        <a:cubicBezTo>
                          <a:pt x="116" y="24"/>
                          <a:pt x="117" y="24"/>
                          <a:pt x="117" y="24"/>
                        </a:cubicBezTo>
                        <a:cubicBezTo>
                          <a:pt x="117" y="24"/>
                          <a:pt x="125" y="44"/>
                          <a:pt x="112" y="50"/>
                        </a:cubicBezTo>
                        <a:cubicBezTo>
                          <a:pt x="112" y="50"/>
                          <a:pt x="27" y="44"/>
                          <a:pt x="54" y="69"/>
                        </a:cubicBezTo>
                        <a:cubicBezTo>
                          <a:pt x="54" y="69"/>
                          <a:pt x="61" y="74"/>
                          <a:pt x="72" y="73"/>
                        </a:cubicBezTo>
                        <a:cubicBezTo>
                          <a:pt x="83" y="72"/>
                          <a:pt x="60" y="92"/>
                          <a:pt x="50" y="8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1" name="Freeform 250"/>
                  <p:cNvSpPr>
                    <a:spLocks/>
                  </p:cNvSpPr>
                  <p:nvPr/>
                </p:nvSpPr>
                <p:spPr bwMode="gray">
                  <a:xfrm>
                    <a:off x="4965" y="3145"/>
                    <a:ext cx="50" cy="37"/>
                  </a:xfrm>
                  <a:custGeom>
                    <a:avLst/>
                    <a:gdLst/>
                    <a:ahLst/>
                    <a:cxnLst>
                      <a:cxn ang="0">
                        <a:pos x="49" y="83"/>
                      </a:cxn>
                      <a:cxn ang="0">
                        <a:pos x="60" y="18"/>
                      </a:cxn>
                      <a:cxn ang="0">
                        <a:pos x="115" y="22"/>
                      </a:cxn>
                      <a:cxn ang="0">
                        <a:pos x="117" y="24"/>
                      </a:cxn>
                      <a:cxn ang="0">
                        <a:pos x="112" y="49"/>
                      </a:cxn>
                      <a:cxn ang="0">
                        <a:pos x="54" y="69"/>
                      </a:cxn>
                      <a:cxn ang="0">
                        <a:pos x="71" y="73"/>
                      </a:cxn>
                      <a:cxn ang="0">
                        <a:pos x="49" y="83"/>
                      </a:cxn>
                    </a:cxnLst>
                    <a:rect l="0" t="0" r="r" b="b"/>
                    <a:pathLst>
                      <a:path w="125" h="91">
                        <a:moveTo>
                          <a:pt x="49" y="83"/>
                        </a:moveTo>
                        <a:cubicBezTo>
                          <a:pt x="49" y="83"/>
                          <a:pt x="0" y="60"/>
                          <a:pt x="60" y="18"/>
                        </a:cubicBezTo>
                        <a:cubicBezTo>
                          <a:pt x="60" y="18"/>
                          <a:pt x="86" y="0"/>
                          <a:pt x="115" y="22"/>
                        </a:cubicBezTo>
                        <a:cubicBezTo>
                          <a:pt x="116" y="23"/>
                          <a:pt x="117" y="24"/>
                          <a:pt x="117" y="24"/>
                        </a:cubicBezTo>
                        <a:cubicBezTo>
                          <a:pt x="117" y="24"/>
                          <a:pt x="125" y="43"/>
                          <a:pt x="112" y="49"/>
                        </a:cubicBezTo>
                        <a:cubicBezTo>
                          <a:pt x="112" y="49"/>
                          <a:pt x="27" y="43"/>
                          <a:pt x="54" y="69"/>
                        </a:cubicBezTo>
                        <a:cubicBezTo>
                          <a:pt x="54" y="69"/>
                          <a:pt x="60" y="74"/>
                          <a:pt x="71" y="73"/>
                        </a:cubicBezTo>
                        <a:cubicBezTo>
                          <a:pt x="82" y="71"/>
                          <a:pt x="60" y="91"/>
                          <a:pt x="49"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2" name="Freeform 251"/>
                  <p:cNvSpPr>
                    <a:spLocks/>
                  </p:cNvSpPr>
                  <p:nvPr/>
                </p:nvSpPr>
                <p:spPr bwMode="gray">
                  <a:xfrm>
                    <a:off x="4976" y="3146"/>
                    <a:ext cx="30" cy="31"/>
                  </a:xfrm>
                  <a:custGeom>
                    <a:avLst/>
                    <a:gdLst/>
                    <a:ahLst/>
                    <a:cxnLst>
                      <a:cxn ang="0">
                        <a:pos x="13" y="69"/>
                      </a:cxn>
                      <a:cxn ang="0">
                        <a:pos x="18" y="41"/>
                      </a:cxn>
                      <a:cxn ang="0">
                        <a:pos x="66" y="31"/>
                      </a:cxn>
                      <a:cxn ang="0">
                        <a:pos x="71" y="16"/>
                      </a:cxn>
                      <a:cxn ang="0">
                        <a:pos x="26" y="19"/>
                      </a:cxn>
                      <a:cxn ang="0">
                        <a:pos x="2" y="55"/>
                      </a:cxn>
                      <a:cxn ang="0">
                        <a:pos x="12" y="73"/>
                      </a:cxn>
                      <a:cxn ang="0">
                        <a:pos x="13" y="69"/>
                      </a:cxn>
                    </a:cxnLst>
                    <a:rect l="0" t="0" r="r" b="b"/>
                    <a:pathLst>
                      <a:path w="74" h="75">
                        <a:moveTo>
                          <a:pt x="13" y="69"/>
                        </a:moveTo>
                        <a:cubicBezTo>
                          <a:pt x="13" y="69"/>
                          <a:pt x="9" y="45"/>
                          <a:pt x="18" y="41"/>
                        </a:cubicBezTo>
                        <a:cubicBezTo>
                          <a:pt x="18" y="41"/>
                          <a:pt x="57" y="18"/>
                          <a:pt x="66" y="31"/>
                        </a:cubicBezTo>
                        <a:cubicBezTo>
                          <a:pt x="66" y="31"/>
                          <a:pt x="74" y="25"/>
                          <a:pt x="71" y="16"/>
                        </a:cubicBezTo>
                        <a:cubicBezTo>
                          <a:pt x="71" y="16"/>
                          <a:pt x="61" y="0"/>
                          <a:pt x="26" y="19"/>
                        </a:cubicBezTo>
                        <a:cubicBezTo>
                          <a:pt x="26" y="19"/>
                          <a:pt x="0" y="38"/>
                          <a:pt x="2" y="55"/>
                        </a:cubicBezTo>
                        <a:cubicBezTo>
                          <a:pt x="2" y="55"/>
                          <a:pt x="4" y="65"/>
                          <a:pt x="12" y="73"/>
                        </a:cubicBezTo>
                        <a:cubicBezTo>
                          <a:pt x="12" y="73"/>
                          <a:pt x="16"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3" name="Freeform 252"/>
                  <p:cNvSpPr>
                    <a:spLocks/>
                  </p:cNvSpPr>
                  <p:nvPr/>
                </p:nvSpPr>
                <p:spPr bwMode="gray">
                  <a:xfrm>
                    <a:off x="4970" y="3168"/>
                    <a:ext cx="48" cy="39"/>
                  </a:xfrm>
                  <a:custGeom>
                    <a:avLst/>
                    <a:gdLst/>
                    <a:ahLst/>
                    <a:cxnLst>
                      <a:cxn ang="0">
                        <a:pos x="53" y="89"/>
                      </a:cxn>
                      <a:cxn ang="0">
                        <a:pos x="51" y="23"/>
                      </a:cxn>
                      <a:cxn ang="0">
                        <a:pos x="105" y="16"/>
                      </a:cxn>
                      <a:cxn ang="0">
                        <a:pos x="107" y="17"/>
                      </a:cxn>
                      <a:cxn ang="0">
                        <a:pos x="107" y="43"/>
                      </a:cxn>
                      <a:cxn ang="0">
                        <a:pos x="54" y="74"/>
                      </a:cxn>
                      <a:cxn ang="0">
                        <a:pos x="73" y="74"/>
                      </a:cxn>
                      <a:cxn ang="0">
                        <a:pos x="53" y="89"/>
                      </a:cxn>
                    </a:cxnLst>
                    <a:rect l="0" t="0" r="r" b="b"/>
                    <a:pathLst>
                      <a:path w="119" h="95">
                        <a:moveTo>
                          <a:pt x="53" y="89"/>
                        </a:moveTo>
                        <a:cubicBezTo>
                          <a:pt x="53" y="89"/>
                          <a:pt x="0" y="76"/>
                          <a:pt x="51" y="23"/>
                        </a:cubicBezTo>
                        <a:cubicBezTo>
                          <a:pt x="51" y="23"/>
                          <a:pt x="73" y="0"/>
                          <a:pt x="105" y="16"/>
                        </a:cubicBezTo>
                        <a:cubicBezTo>
                          <a:pt x="106" y="17"/>
                          <a:pt x="107" y="17"/>
                          <a:pt x="107" y="17"/>
                        </a:cubicBezTo>
                        <a:cubicBezTo>
                          <a:pt x="107" y="17"/>
                          <a:pt x="119" y="34"/>
                          <a:pt x="107" y="43"/>
                        </a:cubicBezTo>
                        <a:cubicBezTo>
                          <a:pt x="107" y="43"/>
                          <a:pt x="23" y="54"/>
                          <a:pt x="54" y="74"/>
                        </a:cubicBezTo>
                        <a:cubicBezTo>
                          <a:pt x="54" y="74"/>
                          <a:pt x="62" y="77"/>
                          <a:pt x="73" y="74"/>
                        </a:cubicBezTo>
                        <a:cubicBezTo>
                          <a:pt x="83" y="71"/>
                          <a:pt x="65" y="95"/>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4" name="Freeform 253"/>
                  <p:cNvSpPr>
                    <a:spLocks/>
                  </p:cNvSpPr>
                  <p:nvPr/>
                </p:nvSpPr>
                <p:spPr bwMode="gray">
                  <a:xfrm>
                    <a:off x="4980" y="3170"/>
                    <a:ext cx="28" cy="33"/>
                  </a:xfrm>
                  <a:custGeom>
                    <a:avLst/>
                    <a:gdLst/>
                    <a:ahLst/>
                    <a:cxnLst>
                      <a:cxn ang="0">
                        <a:pos x="19" y="77"/>
                      </a:cxn>
                      <a:cxn ang="0">
                        <a:pos x="19" y="48"/>
                      </a:cxn>
                      <a:cxn ang="0">
                        <a:pos x="64" y="29"/>
                      </a:cxn>
                      <a:cxn ang="0">
                        <a:pos x="65" y="13"/>
                      </a:cxn>
                      <a:cxn ang="0">
                        <a:pos x="22" y="25"/>
                      </a:cxn>
                      <a:cxn ang="0">
                        <a:pos x="6" y="65"/>
                      </a:cxn>
                      <a:cxn ang="0">
                        <a:pos x="19" y="80"/>
                      </a:cxn>
                      <a:cxn ang="0">
                        <a:pos x="19" y="77"/>
                      </a:cxn>
                    </a:cxnLst>
                    <a:rect l="0" t="0" r="r" b="b"/>
                    <a:pathLst>
                      <a:path w="70" h="82">
                        <a:moveTo>
                          <a:pt x="19" y="77"/>
                        </a:moveTo>
                        <a:cubicBezTo>
                          <a:pt x="19" y="77"/>
                          <a:pt x="10" y="54"/>
                          <a:pt x="19" y="48"/>
                        </a:cubicBezTo>
                        <a:cubicBezTo>
                          <a:pt x="19" y="48"/>
                          <a:pt x="51" y="18"/>
                          <a:pt x="64" y="29"/>
                        </a:cubicBezTo>
                        <a:cubicBezTo>
                          <a:pt x="64" y="29"/>
                          <a:pt x="70" y="21"/>
                          <a:pt x="65" y="13"/>
                        </a:cubicBezTo>
                        <a:cubicBezTo>
                          <a:pt x="65" y="13"/>
                          <a:pt x="53" y="0"/>
                          <a:pt x="22" y="25"/>
                        </a:cubicBezTo>
                        <a:cubicBezTo>
                          <a:pt x="22" y="25"/>
                          <a:pt x="0" y="49"/>
                          <a:pt x="6" y="65"/>
                        </a:cubicBezTo>
                        <a:cubicBezTo>
                          <a:pt x="6" y="65"/>
                          <a:pt x="9" y="74"/>
                          <a:pt x="19" y="80"/>
                        </a:cubicBezTo>
                        <a:cubicBezTo>
                          <a:pt x="19" y="80"/>
                          <a:pt x="23" y="82"/>
                          <a:pt x="19" y="77"/>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5" name="Freeform 254"/>
                  <p:cNvSpPr>
                    <a:spLocks/>
                  </p:cNvSpPr>
                  <p:nvPr/>
                </p:nvSpPr>
                <p:spPr bwMode="gray">
                  <a:xfrm>
                    <a:off x="4981" y="3191"/>
                    <a:ext cx="43" cy="39"/>
                  </a:xfrm>
                  <a:custGeom>
                    <a:avLst/>
                    <a:gdLst/>
                    <a:ahLst/>
                    <a:cxnLst>
                      <a:cxn ang="0">
                        <a:pos x="55" y="91"/>
                      </a:cxn>
                      <a:cxn ang="0">
                        <a:pos x="37" y="28"/>
                      </a:cxn>
                      <a:cxn ang="0">
                        <a:pos x="89" y="9"/>
                      </a:cxn>
                      <a:cxn ang="0">
                        <a:pos x="91" y="9"/>
                      </a:cxn>
                      <a:cxn ang="0">
                        <a:pos x="97" y="34"/>
                      </a:cxn>
                      <a:cxn ang="0">
                        <a:pos x="52" y="76"/>
                      </a:cxn>
                      <a:cxn ang="0">
                        <a:pos x="70" y="72"/>
                      </a:cxn>
                      <a:cxn ang="0">
                        <a:pos x="55" y="91"/>
                      </a:cxn>
                    </a:cxnLst>
                    <a:rect l="0" t="0" r="r" b="b"/>
                    <a:pathLst>
                      <a:path w="106" h="94">
                        <a:moveTo>
                          <a:pt x="55" y="91"/>
                        </a:moveTo>
                        <a:cubicBezTo>
                          <a:pt x="55" y="91"/>
                          <a:pt x="0" y="90"/>
                          <a:pt x="37" y="28"/>
                        </a:cubicBezTo>
                        <a:cubicBezTo>
                          <a:pt x="37" y="28"/>
                          <a:pt x="54" y="0"/>
                          <a:pt x="89" y="9"/>
                        </a:cubicBezTo>
                        <a:cubicBezTo>
                          <a:pt x="90" y="9"/>
                          <a:pt x="91" y="9"/>
                          <a:pt x="91" y="9"/>
                        </a:cubicBezTo>
                        <a:cubicBezTo>
                          <a:pt x="91" y="9"/>
                          <a:pt x="106" y="23"/>
                          <a:pt x="97" y="34"/>
                        </a:cubicBezTo>
                        <a:cubicBezTo>
                          <a:pt x="97" y="34"/>
                          <a:pt x="17" y="64"/>
                          <a:pt x="52" y="76"/>
                        </a:cubicBezTo>
                        <a:cubicBezTo>
                          <a:pt x="52" y="76"/>
                          <a:pt x="61" y="78"/>
                          <a:pt x="70" y="72"/>
                        </a:cubicBezTo>
                        <a:cubicBezTo>
                          <a:pt x="80" y="67"/>
                          <a:pt x="67" y="94"/>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6" name="Freeform 255"/>
                  <p:cNvSpPr>
                    <a:spLocks/>
                  </p:cNvSpPr>
                  <p:nvPr/>
                </p:nvSpPr>
                <p:spPr bwMode="gray">
                  <a:xfrm>
                    <a:off x="4989" y="3193"/>
                    <a:ext cx="25" cy="35"/>
                  </a:xfrm>
                  <a:custGeom>
                    <a:avLst/>
                    <a:gdLst/>
                    <a:ahLst/>
                    <a:cxnLst>
                      <a:cxn ang="0">
                        <a:pos x="25" y="82"/>
                      </a:cxn>
                      <a:cxn ang="0">
                        <a:pos x="18" y="54"/>
                      </a:cxn>
                      <a:cxn ang="0">
                        <a:pos x="57" y="26"/>
                      </a:cxn>
                      <a:cxn ang="0">
                        <a:pos x="56" y="10"/>
                      </a:cxn>
                      <a:cxn ang="0">
                        <a:pos x="16" y="31"/>
                      </a:cxn>
                      <a:cxn ang="0">
                        <a:pos x="9" y="74"/>
                      </a:cxn>
                      <a:cxn ang="0">
                        <a:pos x="25" y="86"/>
                      </a:cxn>
                      <a:cxn ang="0">
                        <a:pos x="25" y="82"/>
                      </a:cxn>
                    </a:cxnLst>
                    <a:rect l="0" t="0" r="r" b="b"/>
                    <a:pathLst>
                      <a:path w="62" h="86">
                        <a:moveTo>
                          <a:pt x="25" y="82"/>
                        </a:moveTo>
                        <a:cubicBezTo>
                          <a:pt x="25" y="82"/>
                          <a:pt x="11" y="63"/>
                          <a:pt x="18" y="54"/>
                        </a:cubicBezTo>
                        <a:cubicBezTo>
                          <a:pt x="18" y="54"/>
                          <a:pt x="43" y="18"/>
                          <a:pt x="57" y="26"/>
                        </a:cubicBezTo>
                        <a:cubicBezTo>
                          <a:pt x="57" y="26"/>
                          <a:pt x="62" y="17"/>
                          <a:pt x="56" y="10"/>
                        </a:cubicBezTo>
                        <a:cubicBezTo>
                          <a:pt x="56" y="10"/>
                          <a:pt x="40" y="0"/>
                          <a:pt x="16" y="31"/>
                        </a:cubicBezTo>
                        <a:cubicBezTo>
                          <a:pt x="16" y="31"/>
                          <a:pt x="0" y="60"/>
                          <a:pt x="9" y="74"/>
                        </a:cubicBezTo>
                        <a:cubicBezTo>
                          <a:pt x="9" y="74"/>
                          <a:pt x="14" y="82"/>
                          <a:pt x="25" y="86"/>
                        </a:cubicBezTo>
                        <a:cubicBezTo>
                          <a:pt x="25" y="86"/>
                          <a:pt x="30" y="86"/>
                          <a:pt x="25" y="82"/>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7" name="Freeform 256"/>
                  <p:cNvSpPr>
                    <a:spLocks/>
                  </p:cNvSpPr>
                  <p:nvPr/>
                </p:nvSpPr>
                <p:spPr bwMode="gray">
                  <a:xfrm>
                    <a:off x="4993" y="3213"/>
                    <a:ext cx="43" cy="38"/>
                  </a:xfrm>
                  <a:custGeom>
                    <a:avLst/>
                    <a:gdLst/>
                    <a:ahLst/>
                    <a:cxnLst>
                      <a:cxn ang="0">
                        <a:pos x="55" y="91"/>
                      </a:cxn>
                      <a:cxn ang="0">
                        <a:pos x="38" y="28"/>
                      </a:cxn>
                      <a:cxn ang="0">
                        <a:pos x="89" y="9"/>
                      </a:cxn>
                      <a:cxn ang="0">
                        <a:pos x="91" y="9"/>
                      </a:cxn>
                      <a:cxn ang="0">
                        <a:pos x="97" y="35"/>
                      </a:cxn>
                      <a:cxn ang="0">
                        <a:pos x="53" y="77"/>
                      </a:cxn>
                      <a:cxn ang="0">
                        <a:pos x="71" y="73"/>
                      </a:cxn>
                      <a:cxn ang="0">
                        <a:pos x="55" y="91"/>
                      </a:cxn>
                    </a:cxnLst>
                    <a:rect l="0" t="0" r="r" b="b"/>
                    <a:pathLst>
                      <a:path w="107" h="95">
                        <a:moveTo>
                          <a:pt x="55" y="91"/>
                        </a:moveTo>
                        <a:cubicBezTo>
                          <a:pt x="55" y="91"/>
                          <a:pt x="0" y="91"/>
                          <a:pt x="38" y="28"/>
                        </a:cubicBezTo>
                        <a:cubicBezTo>
                          <a:pt x="38" y="28"/>
                          <a:pt x="54" y="0"/>
                          <a:pt x="89" y="9"/>
                        </a:cubicBezTo>
                        <a:cubicBezTo>
                          <a:pt x="90" y="9"/>
                          <a:pt x="91" y="9"/>
                          <a:pt x="91" y="9"/>
                        </a:cubicBezTo>
                        <a:cubicBezTo>
                          <a:pt x="91" y="9"/>
                          <a:pt x="107" y="24"/>
                          <a:pt x="97" y="35"/>
                        </a:cubicBezTo>
                        <a:cubicBezTo>
                          <a:pt x="97" y="35"/>
                          <a:pt x="18" y="64"/>
                          <a:pt x="53" y="77"/>
                        </a:cubicBezTo>
                        <a:cubicBezTo>
                          <a:pt x="53" y="77"/>
                          <a:pt x="61" y="78"/>
                          <a:pt x="71" y="73"/>
                        </a:cubicBezTo>
                        <a:cubicBezTo>
                          <a:pt x="80" y="67"/>
                          <a:pt x="68" y="95"/>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8" name="Freeform 257"/>
                  <p:cNvSpPr>
                    <a:spLocks/>
                  </p:cNvSpPr>
                  <p:nvPr/>
                </p:nvSpPr>
                <p:spPr bwMode="gray">
                  <a:xfrm>
                    <a:off x="5000" y="3214"/>
                    <a:ext cx="26" cy="35"/>
                  </a:xfrm>
                  <a:custGeom>
                    <a:avLst/>
                    <a:gdLst/>
                    <a:ahLst/>
                    <a:cxnLst>
                      <a:cxn ang="0">
                        <a:pos x="25" y="83"/>
                      </a:cxn>
                      <a:cxn ang="0">
                        <a:pos x="18" y="55"/>
                      </a:cxn>
                      <a:cxn ang="0">
                        <a:pos x="58" y="26"/>
                      </a:cxn>
                      <a:cxn ang="0">
                        <a:pos x="56" y="10"/>
                      </a:cxn>
                      <a:cxn ang="0">
                        <a:pos x="16" y="31"/>
                      </a:cxn>
                      <a:cxn ang="0">
                        <a:pos x="10" y="74"/>
                      </a:cxn>
                      <a:cxn ang="0">
                        <a:pos x="26" y="86"/>
                      </a:cxn>
                      <a:cxn ang="0">
                        <a:pos x="25" y="83"/>
                      </a:cxn>
                    </a:cxnLst>
                    <a:rect l="0" t="0" r="r" b="b"/>
                    <a:pathLst>
                      <a:path w="63" h="87">
                        <a:moveTo>
                          <a:pt x="25" y="83"/>
                        </a:moveTo>
                        <a:cubicBezTo>
                          <a:pt x="25" y="83"/>
                          <a:pt x="11" y="63"/>
                          <a:pt x="18" y="55"/>
                        </a:cubicBezTo>
                        <a:cubicBezTo>
                          <a:pt x="18" y="55"/>
                          <a:pt x="44" y="18"/>
                          <a:pt x="58" y="26"/>
                        </a:cubicBezTo>
                        <a:cubicBezTo>
                          <a:pt x="58" y="26"/>
                          <a:pt x="63" y="17"/>
                          <a:pt x="56" y="10"/>
                        </a:cubicBezTo>
                        <a:cubicBezTo>
                          <a:pt x="56" y="10"/>
                          <a:pt x="41" y="0"/>
                          <a:pt x="16" y="31"/>
                        </a:cubicBezTo>
                        <a:cubicBezTo>
                          <a:pt x="16" y="31"/>
                          <a:pt x="0" y="60"/>
                          <a:pt x="10" y="74"/>
                        </a:cubicBezTo>
                        <a:cubicBezTo>
                          <a:pt x="10" y="74"/>
                          <a:pt x="15" y="83"/>
                          <a:pt x="26" y="86"/>
                        </a:cubicBezTo>
                        <a:cubicBezTo>
                          <a:pt x="26" y="86"/>
                          <a:pt x="31" y="87"/>
                          <a:pt x="25"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59" name="Freeform 258"/>
                  <p:cNvSpPr>
                    <a:spLocks/>
                  </p:cNvSpPr>
                  <p:nvPr/>
                </p:nvSpPr>
                <p:spPr bwMode="gray">
                  <a:xfrm>
                    <a:off x="5014" y="3233"/>
                    <a:ext cx="33" cy="43"/>
                  </a:xfrm>
                  <a:custGeom>
                    <a:avLst/>
                    <a:gdLst/>
                    <a:ahLst/>
                    <a:cxnLst>
                      <a:cxn ang="0">
                        <a:pos x="53" y="89"/>
                      </a:cxn>
                      <a:cxn ang="0">
                        <a:pos x="16" y="35"/>
                      </a:cxn>
                      <a:cxn ang="0">
                        <a:pos x="58" y="0"/>
                      </a:cxn>
                      <a:cxn ang="0">
                        <a:pos x="60" y="0"/>
                      </a:cxn>
                      <a:cxn ang="0">
                        <a:pos x="74" y="22"/>
                      </a:cxn>
                      <a:cxn ang="0">
                        <a:pos x="46" y="76"/>
                      </a:cxn>
                      <a:cxn ang="0">
                        <a:pos x="61" y="67"/>
                      </a:cxn>
                      <a:cxn ang="0">
                        <a:pos x="53" y="89"/>
                      </a:cxn>
                    </a:cxnLst>
                    <a:rect l="0" t="0" r="r" b="b"/>
                    <a:pathLst>
                      <a:path w="80" h="106">
                        <a:moveTo>
                          <a:pt x="53" y="89"/>
                        </a:moveTo>
                        <a:cubicBezTo>
                          <a:pt x="53" y="89"/>
                          <a:pt x="0" y="106"/>
                          <a:pt x="16" y="35"/>
                        </a:cubicBezTo>
                        <a:cubicBezTo>
                          <a:pt x="16" y="35"/>
                          <a:pt x="22" y="4"/>
                          <a:pt x="58" y="0"/>
                        </a:cubicBezTo>
                        <a:cubicBezTo>
                          <a:pt x="59" y="0"/>
                          <a:pt x="60" y="0"/>
                          <a:pt x="60" y="0"/>
                        </a:cubicBezTo>
                        <a:cubicBezTo>
                          <a:pt x="60" y="0"/>
                          <a:pt x="80" y="8"/>
                          <a:pt x="74" y="22"/>
                        </a:cubicBezTo>
                        <a:cubicBezTo>
                          <a:pt x="74" y="22"/>
                          <a:pt x="8" y="76"/>
                          <a:pt x="46" y="76"/>
                        </a:cubicBezTo>
                        <a:cubicBezTo>
                          <a:pt x="46" y="76"/>
                          <a:pt x="54" y="75"/>
                          <a:pt x="61" y="67"/>
                        </a:cubicBezTo>
                        <a:cubicBezTo>
                          <a:pt x="68" y="58"/>
                          <a:pt x="65" y="88"/>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0" name="Freeform 259"/>
                  <p:cNvSpPr>
                    <a:spLocks/>
                  </p:cNvSpPr>
                  <p:nvPr/>
                </p:nvSpPr>
                <p:spPr bwMode="gray">
                  <a:xfrm>
                    <a:off x="5018" y="3235"/>
                    <a:ext cx="18" cy="35"/>
                  </a:xfrm>
                  <a:custGeom>
                    <a:avLst/>
                    <a:gdLst/>
                    <a:ahLst/>
                    <a:cxnLst>
                      <a:cxn ang="0">
                        <a:pos x="30" y="83"/>
                      </a:cxn>
                      <a:cxn ang="0">
                        <a:pos x="15" y="59"/>
                      </a:cxn>
                      <a:cxn ang="0">
                        <a:pos x="43" y="19"/>
                      </a:cxn>
                      <a:cxn ang="0">
                        <a:pos x="36" y="4"/>
                      </a:cxn>
                      <a:cxn ang="0">
                        <a:pos x="5" y="37"/>
                      </a:cxn>
                      <a:cxn ang="0">
                        <a:pos x="13" y="80"/>
                      </a:cxn>
                      <a:cxn ang="0">
                        <a:pos x="32" y="86"/>
                      </a:cxn>
                      <a:cxn ang="0">
                        <a:pos x="30" y="83"/>
                      </a:cxn>
                    </a:cxnLst>
                    <a:rect l="0" t="0" r="r" b="b"/>
                    <a:pathLst>
                      <a:path w="45" h="86">
                        <a:moveTo>
                          <a:pt x="30" y="83"/>
                        </a:moveTo>
                        <a:cubicBezTo>
                          <a:pt x="30" y="83"/>
                          <a:pt x="11" y="69"/>
                          <a:pt x="15" y="59"/>
                        </a:cubicBezTo>
                        <a:cubicBezTo>
                          <a:pt x="15" y="59"/>
                          <a:pt x="27" y="16"/>
                          <a:pt x="43" y="19"/>
                        </a:cubicBezTo>
                        <a:cubicBezTo>
                          <a:pt x="43" y="19"/>
                          <a:pt x="45" y="9"/>
                          <a:pt x="36" y="4"/>
                        </a:cubicBezTo>
                        <a:cubicBezTo>
                          <a:pt x="36" y="4"/>
                          <a:pt x="18" y="0"/>
                          <a:pt x="5" y="37"/>
                        </a:cubicBezTo>
                        <a:cubicBezTo>
                          <a:pt x="5" y="37"/>
                          <a:pt x="0" y="69"/>
                          <a:pt x="13" y="80"/>
                        </a:cubicBezTo>
                        <a:cubicBezTo>
                          <a:pt x="13" y="80"/>
                          <a:pt x="21" y="86"/>
                          <a:pt x="32" y="86"/>
                        </a:cubicBezTo>
                        <a:cubicBezTo>
                          <a:pt x="32" y="86"/>
                          <a:pt x="37" y="85"/>
                          <a:pt x="30"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1" name="Freeform 260"/>
                  <p:cNvSpPr>
                    <a:spLocks/>
                  </p:cNvSpPr>
                  <p:nvPr/>
                </p:nvSpPr>
                <p:spPr bwMode="gray">
                  <a:xfrm>
                    <a:off x="5028" y="3254"/>
                    <a:ext cx="32" cy="43"/>
                  </a:xfrm>
                  <a:custGeom>
                    <a:avLst/>
                    <a:gdLst/>
                    <a:ahLst/>
                    <a:cxnLst>
                      <a:cxn ang="0">
                        <a:pos x="52" y="89"/>
                      </a:cxn>
                      <a:cxn ang="0">
                        <a:pos x="15" y="35"/>
                      </a:cxn>
                      <a:cxn ang="0">
                        <a:pos x="58"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8" y="0"/>
                        </a:cubicBezTo>
                        <a:cubicBezTo>
                          <a:pt x="59"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2" name="Freeform 261"/>
                  <p:cNvSpPr>
                    <a:spLocks/>
                  </p:cNvSpPr>
                  <p:nvPr/>
                </p:nvSpPr>
                <p:spPr bwMode="gray">
                  <a:xfrm>
                    <a:off x="5032" y="3255"/>
                    <a:ext cx="18" cy="36"/>
                  </a:xfrm>
                  <a:custGeom>
                    <a:avLst/>
                    <a:gdLst/>
                    <a:ahLst/>
                    <a:cxnLst>
                      <a:cxn ang="0">
                        <a:pos x="31" y="84"/>
                      </a:cxn>
                      <a:cxn ang="0">
                        <a:pos x="15" y="59"/>
                      </a:cxn>
                      <a:cxn ang="0">
                        <a:pos x="43" y="19"/>
                      </a:cxn>
                      <a:cxn ang="0">
                        <a:pos x="36" y="5"/>
                      </a:cxn>
                      <a:cxn ang="0">
                        <a:pos x="6" y="38"/>
                      </a:cxn>
                      <a:cxn ang="0">
                        <a:pos x="14" y="81"/>
                      </a:cxn>
                      <a:cxn ang="0">
                        <a:pos x="33" y="87"/>
                      </a:cxn>
                      <a:cxn ang="0">
                        <a:pos x="31" y="84"/>
                      </a:cxn>
                    </a:cxnLst>
                    <a:rect l="0" t="0" r="r" b="b"/>
                    <a:pathLst>
                      <a:path w="45" h="87">
                        <a:moveTo>
                          <a:pt x="31" y="84"/>
                        </a:moveTo>
                        <a:cubicBezTo>
                          <a:pt x="31" y="84"/>
                          <a:pt x="11" y="69"/>
                          <a:pt x="15" y="59"/>
                        </a:cubicBezTo>
                        <a:cubicBezTo>
                          <a:pt x="15" y="59"/>
                          <a:pt x="28" y="17"/>
                          <a:pt x="43" y="19"/>
                        </a:cubicBezTo>
                        <a:cubicBezTo>
                          <a:pt x="43" y="19"/>
                          <a:pt x="45" y="10"/>
                          <a:pt x="36" y="5"/>
                        </a:cubicBezTo>
                        <a:cubicBezTo>
                          <a:pt x="36" y="5"/>
                          <a:pt x="19" y="0"/>
                          <a:pt x="6" y="38"/>
                        </a:cubicBezTo>
                        <a:cubicBezTo>
                          <a:pt x="6" y="38"/>
                          <a:pt x="0" y="70"/>
                          <a:pt x="14" y="81"/>
                        </a:cubicBezTo>
                        <a:cubicBezTo>
                          <a:pt x="14" y="81"/>
                          <a:pt x="21" y="87"/>
                          <a:pt x="33" y="87"/>
                        </a:cubicBezTo>
                        <a:cubicBezTo>
                          <a:pt x="33" y="87"/>
                          <a:pt x="37" y="86"/>
                          <a:pt x="31" y="84"/>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3" name="Freeform 262"/>
                  <p:cNvSpPr>
                    <a:spLocks/>
                  </p:cNvSpPr>
                  <p:nvPr/>
                </p:nvSpPr>
                <p:spPr bwMode="gray">
                  <a:xfrm>
                    <a:off x="5043" y="3276"/>
                    <a:ext cx="32" cy="44"/>
                  </a:xfrm>
                  <a:custGeom>
                    <a:avLst/>
                    <a:gdLst/>
                    <a:ahLst/>
                    <a:cxnLst>
                      <a:cxn ang="0">
                        <a:pos x="52" y="90"/>
                      </a:cxn>
                      <a:cxn ang="0">
                        <a:pos x="15" y="35"/>
                      </a:cxn>
                      <a:cxn ang="0">
                        <a:pos x="58"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8" y="0"/>
                        </a:cubicBezTo>
                        <a:cubicBezTo>
                          <a:pt x="59"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4" name="Freeform 263"/>
                  <p:cNvSpPr>
                    <a:spLocks/>
                  </p:cNvSpPr>
                  <p:nvPr/>
                </p:nvSpPr>
                <p:spPr bwMode="gray">
                  <a:xfrm>
                    <a:off x="5047" y="3279"/>
                    <a:ext cx="18" cy="34"/>
                  </a:xfrm>
                  <a:custGeom>
                    <a:avLst/>
                    <a:gdLst/>
                    <a:ahLst/>
                    <a:cxnLst>
                      <a:cxn ang="0">
                        <a:pos x="31" y="83"/>
                      </a:cxn>
                      <a:cxn ang="0">
                        <a:pos x="15" y="59"/>
                      </a:cxn>
                      <a:cxn ang="0">
                        <a:pos x="43" y="19"/>
                      </a:cxn>
                      <a:cxn ang="0">
                        <a:pos x="36" y="4"/>
                      </a:cxn>
                      <a:cxn ang="0">
                        <a:pos x="6" y="37"/>
                      </a:cxn>
                      <a:cxn ang="0">
                        <a:pos x="14" y="80"/>
                      </a:cxn>
                      <a:cxn ang="0">
                        <a:pos x="33" y="86"/>
                      </a:cxn>
                      <a:cxn ang="0">
                        <a:pos x="31" y="83"/>
                      </a:cxn>
                    </a:cxnLst>
                    <a:rect l="0" t="0" r="r" b="b"/>
                    <a:pathLst>
                      <a:path w="45" h="86">
                        <a:moveTo>
                          <a:pt x="31" y="83"/>
                        </a:moveTo>
                        <a:cubicBezTo>
                          <a:pt x="31" y="83"/>
                          <a:pt x="11" y="69"/>
                          <a:pt x="15" y="59"/>
                        </a:cubicBezTo>
                        <a:cubicBezTo>
                          <a:pt x="15" y="59"/>
                          <a:pt x="28" y="16"/>
                          <a:pt x="43" y="19"/>
                        </a:cubicBezTo>
                        <a:cubicBezTo>
                          <a:pt x="43" y="19"/>
                          <a:pt x="45" y="9"/>
                          <a:pt x="36" y="4"/>
                        </a:cubicBezTo>
                        <a:cubicBezTo>
                          <a:pt x="36" y="4"/>
                          <a:pt x="19" y="0"/>
                          <a:pt x="6" y="37"/>
                        </a:cubicBezTo>
                        <a:cubicBezTo>
                          <a:pt x="6" y="37"/>
                          <a:pt x="0" y="70"/>
                          <a:pt x="14" y="80"/>
                        </a:cubicBezTo>
                        <a:cubicBezTo>
                          <a:pt x="14" y="80"/>
                          <a:pt x="21" y="86"/>
                          <a:pt x="33" y="86"/>
                        </a:cubicBezTo>
                        <a:cubicBezTo>
                          <a:pt x="33"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5" name="Freeform 264"/>
                  <p:cNvSpPr>
                    <a:spLocks/>
                  </p:cNvSpPr>
                  <p:nvPr/>
                </p:nvSpPr>
                <p:spPr bwMode="gray">
                  <a:xfrm>
                    <a:off x="5058" y="3299"/>
                    <a:ext cx="32" cy="43"/>
                  </a:xfrm>
                  <a:custGeom>
                    <a:avLst/>
                    <a:gdLst/>
                    <a:ahLst/>
                    <a:cxnLst>
                      <a:cxn ang="0">
                        <a:pos x="52" y="89"/>
                      </a:cxn>
                      <a:cxn ang="0">
                        <a:pos x="15" y="35"/>
                      </a:cxn>
                      <a:cxn ang="0">
                        <a:pos x="57"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7" y="0"/>
                        </a:cubicBezTo>
                        <a:cubicBezTo>
                          <a:pt x="58"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6" name="Freeform 265"/>
                  <p:cNvSpPr>
                    <a:spLocks/>
                  </p:cNvSpPr>
                  <p:nvPr/>
                </p:nvSpPr>
                <p:spPr bwMode="gray">
                  <a:xfrm>
                    <a:off x="5061" y="3301"/>
                    <a:ext cx="18" cy="35"/>
                  </a:xfrm>
                  <a:custGeom>
                    <a:avLst/>
                    <a:gdLst/>
                    <a:ahLst/>
                    <a:cxnLst>
                      <a:cxn ang="0">
                        <a:pos x="31" y="83"/>
                      </a:cxn>
                      <a:cxn ang="0">
                        <a:pos x="15" y="58"/>
                      </a:cxn>
                      <a:cxn ang="0">
                        <a:pos x="43" y="18"/>
                      </a:cxn>
                      <a:cxn ang="0">
                        <a:pos x="36" y="4"/>
                      </a:cxn>
                      <a:cxn ang="0">
                        <a:pos x="6" y="37"/>
                      </a:cxn>
                      <a:cxn ang="0">
                        <a:pos x="14" y="80"/>
                      </a:cxn>
                      <a:cxn ang="0">
                        <a:pos x="32" y="86"/>
                      </a:cxn>
                      <a:cxn ang="0">
                        <a:pos x="31" y="83"/>
                      </a:cxn>
                    </a:cxnLst>
                    <a:rect l="0" t="0" r="r" b="b"/>
                    <a:pathLst>
                      <a:path w="45" h="86">
                        <a:moveTo>
                          <a:pt x="31" y="83"/>
                        </a:moveTo>
                        <a:cubicBezTo>
                          <a:pt x="31" y="83"/>
                          <a:pt x="11" y="69"/>
                          <a:pt x="15" y="58"/>
                        </a:cubicBezTo>
                        <a:cubicBezTo>
                          <a:pt x="15" y="58"/>
                          <a:pt x="27" y="16"/>
                          <a:pt x="43" y="18"/>
                        </a:cubicBezTo>
                        <a:cubicBezTo>
                          <a:pt x="43" y="18"/>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7" name="Freeform 266"/>
                  <p:cNvSpPr>
                    <a:spLocks/>
                  </p:cNvSpPr>
                  <p:nvPr/>
                </p:nvSpPr>
                <p:spPr bwMode="gray">
                  <a:xfrm>
                    <a:off x="5071" y="3320"/>
                    <a:ext cx="33" cy="43"/>
                  </a:xfrm>
                  <a:custGeom>
                    <a:avLst/>
                    <a:gdLst/>
                    <a:ahLst/>
                    <a:cxnLst>
                      <a:cxn ang="0">
                        <a:pos x="52" y="89"/>
                      </a:cxn>
                      <a:cxn ang="0">
                        <a:pos x="15" y="34"/>
                      </a:cxn>
                      <a:cxn ang="0">
                        <a:pos x="58" y="0"/>
                      </a:cxn>
                      <a:cxn ang="0">
                        <a:pos x="60" y="0"/>
                      </a:cxn>
                      <a:cxn ang="0">
                        <a:pos x="74" y="22"/>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2"/>
                        </a:cubicBezTo>
                        <a:cubicBezTo>
                          <a:pt x="74" y="22"/>
                          <a:pt x="8" y="75"/>
                          <a:pt x="45" y="76"/>
                        </a:cubicBezTo>
                        <a:cubicBezTo>
                          <a:pt x="45" y="76"/>
                          <a:pt x="54"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8" name="Freeform 267"/>
                  <p:cNvSpPr>
                    <a:spLocks/>
                  </p:cNvSpPr>
                  <p:nvPr/>
                </p:nvSpPr>
                <p:spPr bwMode="gray">
                  <a:xfrm>
                    <a:off x="5075" y="3321"/>
                    <a:ext cx="18" cy="36"/>
                  </a:xfrm>
                  <a:custGeom>
                    <a:avLst/>
                    <a:gdLst/>
                    <a:ahLst/>
                    <a:cxnLst>
                      <a:cxn ang="0">
                        <a:pos x="31" y="83"/>
                      </a:cxn>
                      <a:cxn ang="0">
                        <a:pos x="15"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5" y="59"/>
                        </a:cubicBezTo>
                        <a:cubicBezTo>
                          <a:pt x="15" y="59"/>
                          <a:pt x="28" y="17"/>
                          <a:pt x="44" y="19"/>
                        </a:cubicBezTo>
                        <a:cubicBezTo>
                          <a:pt x="44" y="19"/>
                          <a:pt x="45" y="10"/>
                          <a:pt x="37" y="5"/>
                        </a:cubicBezTo>
                        <a:cubicBezTo>
                          <a:pt x="37" y="5"/>
                          <a:pt x="19" y="0"/>
                          <a:pt x="6" y="38"/>
                        </a:cubicBezTo>
                        <a:cubicBezTo>
                          <a:pt x="6" y="38"/>
                          <a:pt x="0" y="70"/>
                          <a:pt x="14" y="81"/>
                        </a:cubicBezTo>
                        <a:cubicBezTo>
                          <a:pt x="14" y="81"/>
                          <a:pt x="21" y="87"/>
                          <a:pt x="33" y="87"/>
                        </a:cubicBezTo>
                        <a:cubicBezTo>
                          <a:pt x="33" y="87"/>
                          <a:pt x="38" y="86"/>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69" name="Freeform 268"/>
                  <p:cNvSpPr>
                    <a:spLocks/>
                  </p:cNvSpPr>
                  <p:nvPr/>
                </p:nvSpPr>
                <p:spPr bwMode="gray">
                  <a:xfrm>
                    <a:off x="5086" y="3337"/>
                    <a:ext cx="33" cy="44"/>
                  </a:xfrm>
                  <a:custGeom>
                    <a:avLst/>
                    <a:gdLst/>
                    <a:ahLst/>
                    <a:cxnLst>
                      <a:cxn ang="0">
                        <a:pos x="52" y="90"/>
                      </a:cxn>
                      <a:cxn ang="0">
                        <a:pos x="15" y="35"/>
                      </a:cxn>
                      <a:cxn ang="0">
                        <a:pos x="57" y="0"/>
                      </a:cxn>
                      <a:cxn ang="0">
                        <a:pos x="59" y="0"/>
                      </a:cxn>
                      <a:cxn ang="0">
                        <a:pos x="73" y="22"/>
                      </a:cxn>
                      <a:cxn ang="0">
                        <a:pos x="45" y="76"/>
                      </a:cxn>
                      <a:cxn ang="0">
                        <a:pos x="62" y="68"/>
                      </a:cxn>
                      <a:cxn ang="0">
                        <a:pos x="52" y="90"/>
                      </a:cxn>
                    </a:cxnLst>
                    <a:rect l="0" t="0" r="r" b="b"/>
                    <a:pathLst>
                      <a:path w="79" h="107">
                        <a:moveTo>
                          <a:pt x="52" y="90"/>
                        </a:moveTo>
                        <a:cubicBezTo>
                          <a:pt x="52" y="90"/>
                          <a:pt x="0" y="107"/>
                          <a:pt x="15" y="35"/>
                        </a:cubicBezTo>
                        <a:cubicBezTo>
                          <a:pt x="15" y="35"/>
                          <a:pt x="21" y="4"/>
                          <a:pt x="57" y="0"/>
                        </a:cubicBezTo>
                        <a:cubicBezTo>
                          <a:pt x="58" y="0"/>
                          <a:pt x="59" y="0"/>
                          <a:pt x="59" y="0"/>
                        </a:cubicBezTo>
                        <a:cubicBezTo>
                          <a:pt x="59" y="0"/>
                          <a:pt x="79" y="9"/>
                          <a:pt x="73" y="22"/>
                        </a:cubicBezTo>
                        <a:cubicBezTo>
                          <a:pt x="73" y="22"/>
                          <a:pt x="8" y="76"/>
                          <a:pt x="45" y="76"/>
                        </a:cubicBezTo>
                        <a:cubicBezTo>
                          <a:pt x="45" y="76"/>
                          <a:pt x="55" y="76"/>
                          <a:pt x="62" y="68"/>
                        </a:cubicBezTo>
                        <a:cubicBezTo>
                          <a:pt x="69" y="60"/>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0" name="Freeform 269"/>
                  <p:cNvSpPr>
                    <a:spLocks/>
                  </p:cNvSpPr>
                  <p:nvPr/>
                </p:nvSpPr>
                <p:spPr bwMode="gray">
                  <a:xfrm>
                    <a:off x="5090" y="3339"/>
                    <a:ext cx="18"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1" name="Freeform 270"/>
                  <p:cNvSpPr>
                    <a:spLocks/>
                  </p:cNvSpPr>
                  <p:nvPr/>
                </p:nvSpPr>
                <p:spPr bwMode="gray">
                  <a:xfrm>
                    <a:off x="5102" y="3358"/>
                    <a:ext cx="32" cy="43"/>
                  </a:xfrm>
                  <a:custGeom>
                    <a:avLst/>
                    <a:gdLst/>
                    <a:ahLst/>
                    <a:cxnLst>
                      <a:cxn ang="0">
                        <a:pos x="52" y="89"/>
                      </a:cxn>
                      <a:cxn ang="0">
                        <a:pos x="15" y="34"/>
                      </a:cxn>
                      <a:cxn ang="0">
                        <a:pos x="58" y="0"/>
                      </a:cxn>
                      <a:cxn ang="0">
                        <a:pos x="60" y="0"/>
                      </a:cxn>
                      <a:cxn ang="0">
                        <a:pos x="74" y="21"/>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1"/>
                        </a:cubicBezTo>
                        <a:cubicBezTo>
                          <a:pt x="74" y="21"/>
                          <a:pt x="8" y="75"/>
                          <a:pt x="45" y="76"/>
                        </a:cubicBezTo>
                        <a:cubicBezTo>
                          <a:pt x="45" y="76"/>
                          <a:pt x="54" y="74"/>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2" name="Freeform 271"/>
                  <p:cNvSpPr>
                    <a:spLocks/>
                  </p:cNvSpPr>
                  <p:nvPr/>
                </p:nvSpPr>
                <p:spPr bwMode="gray">
                  <a:xfrm>
                    <a:off x="5105" y="3360"/>
                    <a:ext cx="18" cy="35"/>
                  </a:xfrm>
                  <a:custGeom>
                    <a:avLst/>
                    <a:gdLst/>
                    <a:ahLst/>
                    <a:cxnLst>
                      <a:cxn ang="0">
                        <a:pos x="31" y="83"/>
                      </a:cxn>
                      <a:cxn ang="0">
                        <a:pos x="16"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6" y="59"/>
                        </a:cubicBezTo>
                        <a:cubicBezTo>
                          <a:pt x="16" y="59"/>
                          <a:pt x="28" y="17"/>
                          <a:pt x="44" y="19"/>
                        </a:cubicBezTo>
                        <a:cubicBezTo>
                          <a:pt x="44" y="19"/>
                          <a:pt x="45" y="9"/>
                          <a:pt x="37" y="5"/>
                        </a:cubicBezTo>
                        <a:cubicBezTo>
                          <a:pt x="37" y="5"/>
                          <a:pt x="19" y="0"/>
                          <a:pt x="6" y="38"/>
                        </a:cubicBezTo>
                        <a:cubicBezTo>
                          <a:pt x="6" y="38"/>
                          <a:pt x="0" y="70"/>
                          <a:pt x="14" y="81"/>
                        </a:cubicBezTo>
                        <a:cubicBezTo>
                          <a:pt x="14" y="81"/>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3" name="Freeform 272"/>
                  <p:cNvSpPr>
                    <a:spLocks/>
                  </p:cNvSpPr>
                  <p:nvPr/>
                </p:nvSpPr>
                <p:spPr bwMode="gray">
                  <a:xfrm>
                    <a:off x="5115" y="3377"/>
                    <a:ext cx="32" cy="44"/>
                  </a:xfrm>
                  <a:custGeom>
                    <a:avLst/>
                    <a:gdLst/>
                    <a:ahLst/>
                    <a:cxnLst>
                      <a:cxn ang="0">
                        <a:pos x="52" y="90"/>
                      </a:cxn>
                      <a:cxn ang="0">
                        <a:pos x="16" y="35"/>
                      </a:cxn>
                      <a:cxn ang="0">
                        <a:pos x="58" y="1"/>
                      </a:cxn>
                      <a:cxn ang="0">
                        <a:pos x="60" y="0"/>
                      </a:cxn>
                      <a:cxn ang="0">
                        <a:pos x="74" y="22"/>
                      </a:cxn>
                      <a:cxn ang="0">
                        <a:pos x="45" y="77"/>
                      </a:cxn>
                      <a:cxn ang="0">
                        <a:pos x="61" y="67"/>
                      </a:cxn>
                      <a:cxn ang="0">
                        <a:pos x="52" y="90"/>
                      </a:cxn>
                    </a:cxnLst>
                    <a:rect l="0" t="0" r="r" b="b"/>
                    <a:pathLst>
                      <a:path w="79" h="107">
                        <a:moveTo>
                          <a:pt x="52" y="90"/>
                        </a:moveTo>
                        <a:cubicBezTo>
                          <a:pt x="52" y="90"/>
                          <a:pt x="0" y="107"/>
                          <a:pt x="16" y="35"/>
                        </a:cubicBezTo>
                        <a:cubicBezTo>
                          <a:pt x="16" y="35"/>
                          <a:pt x="22" y="4"/>
                          <a:pt x="58" y="1"/>
                        </a:cubicBezTo>
                        <a:cubicBezTo>
                          <a:pt x="59" y="0"/>
                          <a:pt x="60" y="0"/>
                          <a:pt x="60" y="0"/>
                        </a:cubicBezTo>
                        <a:cubicBezTo>
                          <a:pt x="60" y="0"/>
                          <a:pt x="79" y="9"/>
                          <a:pt x="74" y="22"/>
                        </a:cubicBezTo>
                        <a:cubicBezTo>
                          <a:pt x="74" y="22"/>
                          <a:pt x="8" y="76"/>
                          <a:pt x="45" y="77"/>
                        </a:cubicBezTo>
                        <a:cubicBezTo>
                          <a:pt x="45" y="77"/>
                          <a:pt x="54"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4" name="Freeform 273"/>
                  <p:cNvSpPr>
                    <a:spLocks/>
                  </p:cNvSpPr>
                  <p:nvPr/>
                </p:nvSpPr>
                <p:spPr bwMode="gray">
                  <a:xfrm>
                    <a:off x="5119" y="3379"/>
                    <a:ext cx="18" cy="36"/>
                  </a:xfrm>
                  <a:custGeom>
                    <a:avLst/>
                    <a:gdLst/>
                    <a:ahLst/>
                    <a:cxnLst>
                      <a:cxn ang="0">
                        <a:pos x="31" y="83"/>
                      </a:cxn>
                      <a:cxn ang="0">
                        <a:pos x="16" y="59"/>
                      </a:cxn>
                      <a:cxn ang="0">
                        <a:pos x="44" y="19"/>
                      </a:cxn>
                      <a:cxn ang="0">
                        <a:pos x="37" y="4"/>
                      </a:cxn>
                      <a:cxn ang="0">
                        <a:pos x="6" y="37"/>
                      </a:cxn>
                      <a:cxn ang="0">
                        <a:pos x="14" y="80"/>
                      </a:cxn>
                      <a:cxn ang="0">
                        <a:pos x="33" y="87"/>
                      </a:cxn>
                      <a:cxn ang="0">
                        <a:pos x="31" y="83"/>
                      </a:cxn>
                    </a:cxnLst>
                    <a:rect l="0" t="0" r="r" b="b"/>
                    <a:pathLst>
                      <a:path w="45" h="87">
                        <a:moveTo>
                          <a:pt x="31" y="83"/>
                        </a:moveTo>
                        <a:cubicBezTo>
                          <a:pt x="31" y="83"/>
                          <a:pt x="12" y="69"/>
                          <a:pt x="16" y="59"/>
                        </a:cubicBezTo>
                        <a:cubicBezTo>
                          <a:pt x="16" y="59"/>
                          <a:pt x="28" y="16"/>
                          <a:pt x="44" y="19"/>
                        </a:cubicBezTo>
                        <a:cubicBezTo>
                          <a:pt x="44" y="19"/>
                          <a:pt x="45" y="9"/>
                          <a:pt x="37" y="4"/>
                        </a:cubicBezTo>
                        <a:cubicBezTo>
                          <a:pt x="37" y="4"/>
                          <a:pt x="19" y="0"/>
                          <a:pt x="6" y="37"/>
                        </a:cubicBezTo>
                        <a:cubicBezTo>
                          <a:pt x="6" y="37"/>
                          <a:pt x="0" y="70"/>
                          <a:pt x="14" y="80"/>
                        </a:cubicBezTo>
                        <a:cubicBezTo>
                          <a:pt x="14" y="80"/>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5" name="Freeform 274"/>
                  <p:cNvSpPr>
                    <a:spLocks/>
                  </p:cNvSpPr>
                  <p:nvPr/>
                </p:nvSpPr>
                <p:spPr bwMode="gray">
                  <a:xfrm>
                    <a:off x="5129" y="3399"/>
                    <a:ext cx="32" cy="43"/>
                  </a:xfrm>
                  <a:custGeom>
                    <a:avLst/>
                    <a:gdLst/>
                    <a:ahLst/>
                    <a:cxnLst>
                      <a:cxn ang="0">
                        <a:pos x="52" y="90"/>
                      </a:cxn>
                      <a:cxn ang="0">
                        <a:pos x="15" y="35"/>
                      </a:cxn>
                      <a:cxn ang="0">
                        <a:pos x="57"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7" y="0"/>
                        </a:cubicBezTo>
                        <a:cubicBezTo>
                          <a:pt x="58"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6" name="Freeform 275"/>
                  <p:cNvSpPr>
                    <a:spLocks/>
                  </p:cNvSpPr>
                  <p:nvPr/>
                </p:nvSpPr>
                <p:spPr bwMode="gray">
                  <a:xfrm>
                    <a:off x="5132" y="3401"/>
                    <a:ext cx="19"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7" name="Freeform 276"/>
                  <p:cNvSpPr>
                    <a:spLocks/>
                  </p:cNvSpPr>
                  <p:nvPr/>
                </p:nvSpPr>
                <p:spPr bwMode="gray">
                  <a:xfrm>
                    <a:off x="5145" y="3418"/>
                    <a:ext cx="33" cy="43"/>
                  </a:xfrm>
                  <a:custGeom>
                    <a:avLst/>
                    <a:gdLst/>
                    <a:ahLst/>
                    <a:cxnLst>
                      <a:cxn ang="0">
                        <a:pos x="52" y="90"/>
                      </a:cxn>
                      <a:cxn ang="0">
                        <a:pos x="15" y="35"/>
                      </a:cxn>
                      <a:cxn ang="0">
                        <a:pos x="57" y="1"/>
                      </a:cxn>
                      <a:cxn ang="0">
                        <a:pos x="60" y="0"/>
                      </a:cxn>
                      <a:cxn ang="0">
                        <a:pos x="73" y="22"/>
                      </a:cxn>
                      <a:cxn ang="0">
                        <a:pos x="45" y="77"/>
                      </a:cxn>
                      <a:cxn ang="0">
                        <a:pos x="61" y="67"/>
                      </a:cxn>
                      <a:cxn ang="0">
                        <a:pos x="52" y="90"/>
                      </a:cxn>
                    </a:cxnLst>
                    <a:rect l="0" t="0" r="r" b="b"/>
                    <a:pathLst>
                      <a:path w="79" h="107">
                        <a:moveTo>
                          <a:pt x="52" y="90"/>
                        </a:moveTo>
                        <a:cubicBezTo>
                          <a:pt x="52" y="90"/>
                          <a:pt x="0" y="107"/>
                          <a:pt x="15" y="35"/>
                        </a:cubicBezTo>
                        <a:cubicBezTo>
                          <a:pt x="15" y="35"/>
                          <a:pt x="21" y="4"/>
                          <a:pt x="57" y="1"/>
                        </a:cubicBezTo>
                        <a:cubicBezTo>
                          <a:pt x="59" y="0"/>
                          <a:pt x="60" y="0"/>
                          <a:pt x="60" y="0"/>
                        </a:cubicBezTo>
                        <a:cubicBezTo>
                          <a:pt x="60" y="0"/>
                          <a:pt x="79" y="9"/>
                          <a:pt x="73" y="22"/>
                        </a:cubicBezTo>
                        <a:cubicBezTo>
                          <a:pt x="73" y="22"/>
                          <a:pt x="8" y="76"/>
                          <a:pt x="45" y="77"/>
                        </a:cubicBezTo>
                        <a:cubicBezTo>
                          <a:pt x="45" y="77"/>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8" name="Freeform 277"/>
                  <p:cNvSpPr>
                    <a:spLocks/>
                  </p:cNvSpPr>
                  <p:nvPr/>
                </p:nvSpPr>
                <p:spPr bwMode="gray">
                  <a:xfrm>
                    <a:off x="5149" y="3420"/>
                    <a:ext cx="18" cy="35"/>
                  </a:xfrm>
                  <a:custGeom>
                    <a:avLst/>
                    <a:gdLst/>
                    <a:ahLst/>
                    <a:cxnLst>
                      <a:cxn ang="0">
                        <a:pos x="31" y="83"/>
                      </a:cxn>
                      <a:cxn ang="0">
                        <a:pos x="15" y="59"/>
                      </a:cxn>
                      <a:cxn ang="0">
                        <a:pos x="43" y="19"/>
                      </a:cxn>
                      <a:cxn ang="0">
                        <a:pos x="36" y="4"/>
                      </a:cxn>
                      <a:cxn ang="0">
                        <a:pos x="6" y="37"/>
                      </a:cxn>
                      <a:cxn ang="0">
                        <a:pos x="14" y="80"/>
                      </a:cxn>
                      <a:cxn ang="0">
                        <a:pos x="32" y="87"/>
                      </a:cxn>
                      <a:cxn ang="0">
                        <a:pos x="31" y="83"/>
                      </a:cxn>
                    </a:cxnLst>
                    <a:rect l="0" t="0" r="r" b="b"/>
                    <a:pathLst>
                      <a:path w="45" h="87">
                        <a:moveTo>
                          <a:pt x="31" y="83"/>
                        </a:moveTo>
                        <a:cubicBezTo>
                          <a:pt x="31" y="83"/>
                          <a:pt x="11" y="69"/>
                          <a:pt x="15" y="59"/>
                        </a:cubicBezTo>
                        <a:cubicBezTo>
                          <a:pt x="15" y="59"/>
                          <a:pt x="27" y="16"/>
                          <a:pt x="43" y="19"/>
                        </a:cubicBezTo>
                        <a:cubicBezTo>
                          <a:pt x="43" y="19"/>
                          <a:pt x="45" y="9"/>
                          <a:pt x="36" y="4"/>
                        </a:cubicBezTo>
                        <a:cubicBezTo>
                          <a:pt x="36" y="4"/>
                          <a:pt x="19" y="0"/>
                          <a:pt x="6" y="37"/>
                        </a:cubicBezTo>
                        <a:cubicBezTo>
                          <a:pt x="6" y="37"/>
                          <a:pt x="0" y="70"/>
                          <a:pt x="14" y="80"/>
                        </a:cubicBezTo>
                        <a:cubicBezTo>
                          <a:pt x="14" y="80"/>
                          <a:pt x="21" y="87"/>
                          <a:pt x="32" y="87"/>
                        </a:cubicBezTo>
                        <a:cubicBezTo>
                          <a:pt x="32" y="87"/>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79" name="Freeform 278"/>
                  <p:cNvSpPr>
                    <a:spLocks/>
                  </p:cNvSpPr>
                  <p:nvPr/>
                </p:nvSpPr>
                <p:spPr bwMode="gray">
                  <a:xfrm>
                    <a:off x="4972" y="3124"/>
                    <a:ext cx="30" cy="30"/>
                  </a:xfrm>
                  <a:custGeom>
                    <a:avLst/>
                    <a:gdLst/>
                    <a:ahLst/>
                    <a:cxnLst>
                      <a:cxn ang="0">
                        <a:pos x="13" y="69"/>
                      </a:cxn>
                      <a:cxn ang="0">
                        <a:pos x="19" y="40"/>
                      </a:cxn>
                      <a:cxn ang="0">
                        <a:pos x="67" y="31"/>
                      </a:cxn>
                      <a:cxn ang="0">
                        <a:pos x="71" y="15"/>
                      </a:cxn>
                      <a:cxn ang="0">
                        <a:pos x="26" y="18"/>
                      </a:cxn>
                      <a:cxn ang="0">
                        <a:pos x="3" y="55"/>
                      </a:cxn>
                      <a:cxn ang="0">
                        <a:pos x="12" y="72"/>
                      </a:cxn>
                      <a:cxn ang="0">
                        <a:pos x="13" y="69"/>
                      </a:cxn>
                    </a:cxnLst>
                    <a:rect l="0" t="0" r="r" b="b"/>
                    <a:pathLst>
                      <a:path w="74" h="75">
                        <a:moveTo>
                          <a:pt x="13" y="69"/>
                        </a:moveTo>
                        <a:cubicBezTo>
                          <a:pt x="13" y="69"/>
                          <a:pt x="9" y="45"/>
                          <a:pt x="19" y="40"/>
                        </a:cubicBezTo>
                        <a:cubicBezTo>
                          <a:pt x="19" y="40"/>
                          <a:pt x="57" y="18"/>
                          <a:pt x="67" y="31"/>
                        </a:cubicBezTo>
                        <a:cubicBezTo>
                          <a:pt x="67" y="31"/>
                          <a:pt x="74" y="25"/>
                          <a:pt x="71" y="15"/>
                        </a:cubicBezTo>
                        <a:cubicBezTo>
                          <a:pt x="71" y="15"/>
                          <a:pt x="62" y="0"/>
                          <a:pt x="26" y="18"/>
                        </a:cubicBezTo>
                        <a:cubicBezTo>
                          <a:pt x="26" y="18"/>
                          <a:pt x="0" y="38"/>
                          <a:pt x="3" y="55"/>
                        </a:cubicBezTo>
                        <a:cubicBezTo>
                          <a:pt x="3" y="55"/>
                          <a:pt x="4" y="64"/>
                          <a:pt x="12" y="72"/>
                        </a:cubicBezTo>
                        <a:cubicBezTo>
                          <a:pt x="12" y="72"/>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grpSp>
          </p:grpSp>
        </p:grpSp>
        <p:grpSp>
          <p:nvGrpSpPr>
            <p:cNvPr id="14" name="Group 495"/>
            <p:cNvGrpSpPr/>
            <p:nvPr/>
          </p:nvGrpSpPr>
          <p:grpSpPr>
            <a:xfrm>
              <a:off x="4859331" y="3957130"/>
              <a:ext cx="2186988" cy="2519870"/>
              <a:chOff x="4859331" y="3957130"/>
              <a:chExt cx="2186988" cy="2519870"/>
            </a:xfrm>
          </p:grpSpPr>
          <p:grpSp>
            <p:nvGrpSpPr>
              <p:cNvPr id="15" name="Group 66"/>
              <p:cNvGrpSpPr/>
              <p:nvPr/>
            </p:nvGrpSpPr>
            <p:grpSpPr>
              <a:xfrm>
                <a:off x="4859331" y="5097903"/>
                <a:ext cx="2186988" cy="1379097"/>
                <a:chOff x="4859331" y="4889901"/>
                <a:chExt cx="2186988" cy="1379097"/>
              </a:xfrm>
            </p:grpSpPr>
            <p:grpSp>
              <p:nvGrpSpPr>
                <p:cNvPr id="16" name="Group 47"/>
                <p:cNvGrpSpPr/>
                <p:nvPr/>
              </p:nvGrpSpPr>
              <p:grpSpPr>
                <a:xfrm>
                  <a:off x="4859331" y="4889901"/>
                  <a:ext cx="2186988" cy="763378"/>
                  <a:chOff x="4876800" y="1981200"/>
                  <a:chExt cx="3677886" cy="1371599"/>
                </a:xfrm>
              </p:grpSpPr>
              <p:pic>
                <p:nvPicPr>
                  <p:cNvPr id="49"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5410200" y="3048000"/>
                    <a:ext cx="1163286" cy="304799"/>
                  </a:xfrm>
                  <a:prstGeom prst="rect">
                    <a:avLst/>
                  </a:prstGeom>
                  <a:noFill/>
                  <a:ln w="9525">
                    <a:noFill/>
                    <a:miter lim="800000"/>
                    <a:headEnd/>
                    <a:tailEnd/>
                  </a:ln>
                </p:spPr>
              </p:pic>
              <p:pic>
                <p:nvPicPr>
                  <p:cNvPr id="50"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6705600" y="3048000"/>
                    <a:ext cx="1163286" cy="304799"/>
                  </a:xfrm>
                  <a:prstGeom prst="rect">
                    <a:avLst/>
                  </a:prstGeom>
                  <a:noFill/>
                  <a:ln w="9525">
                    <a:noFill/>
                    <a:miter lim="800000"/>
                    <a:headEnd/>
                    <a:tailEnd/>
                  </a:ln>
                </p:spPr>
              </p:pic>
              <p:pic>
                <p:nvPicPr>
                  <p:cNvPr id="51"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7391400" y="1981200"/>
                    <a:ext cx="1163286" cy="304799"/>
                  </a:xfrm>
                  <a:prstGeom prst="rect">
                    <a:avLst/>
                  </a:prstGeom>
                  <a:noFill/>
                  <a:ln w="9525">
                    <a:noFill/>
                    <a:miter lim="800000"/>
                    <a:headEnd/>
                    <a:tailEnd/>
                  </a:ln>
                </p:spPr>
              </p:pic>
              <p:pic>
                <p:nvPicPr>
                  <p:cNvPr id="52" name="Picture 11" descr="C:\Documents and Settings\krasnow\My Documents\Park City\8900_shot.png"/>
                  <p:cNvPicPr>
                    <a:picLocks noChangeAspect="1" noChangeArrowheads="1"/>
                  </p:cNvPicPr>
                  <p:nvPr/>
                </p:nvPicPr>
                <p:blipFill>
                  <a:blip r:embed="rId4" cstate="print"/>
                  <a:srcRect/>
                  <a:stretch>
                    <a:fillRect/>
                  </a:stretch>
                </p:blipFill>
                <p:spPr bwMode="auto">
                  <a:xfrm>
                    <a:off x="6172200" y="1981200"/>
                    <a:ext cx="1163286" cy="304799"/>
                  </a:xfrm>
                  <a:prstGeom prst="rect">
                    <a:avLst/>
                  </a:prstGeom>
                  <a:noFill/>
                  <a:ln w="9525">
                    <a:noFill/>
                    <a:miter lim="800000"/>
                    <a:headEnd/>
                    <a:tailEnd/>
                  </a:ln>
                </p:spPr>
              </p:pic>
              <p:pic>
                <p:nvPicPr>
                  <p:cNvPr id="53" name="Picture 52" descr="C:\Documents and Settings\krasnow\My Documents\Park City\8900_shot.png"/>
                  <p:cNvPicPr>
                    <a:picLocks noChangeAspect="1" noChangeArrowheads="1"/>
                  </p:cNvPicPr>
                  <p:nvPr/>
                </p:nvPicPr>
                <p:blipFill>
                  <a:blip r:embed="rId4" cstate="print"/>
                  <a:srcRect/>
                  <a:stretch>
                    <a:fillRect/>
                  </a:stretch>
                </p:blipFill>
                <p:spPr bwMode="auto">
                  <a:xfrm>
                    <a:off x="4876800" y="1981200"/>
                    <a:ext cx="1163286" cy="304799"/>
                  </a:xfrm>
                  <a:prstGeom prst="rect">
                    <a:avLst/>
                  </a:prstGeom>
                  <a:noFill/>
                  <a:ln w="9525">
                    <a:noFill/>
                    <a:miter lim="800000"/>
                    <a:headEnd/>
                    <a:tailEnd/>
                  </a:ln>
                </p:spPr>
              </p:pic>
              <p:cxnSp>
                <p:nvCxnSpPr>
                  <p:cNvPr id="54" name="Straight Connector 53"/>
                  <p:cNvCxnSpPr/>
                  <p:nvPr/>
                </p:nvCxnSpPr>
                <p:spPr>
                  <a:xfrm rot="5400000" flipH="1" flipV="1">
                    <a:off x="5829300" y="29337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791200" y="2743200"/>
                    <a:ext cx="2209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5400000" flipH="1" flipV="1">
                    <a:off x="7048500" y="2933700"/>
                    <a:ext cx="381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flipH="1" flipV="1">
                    <a:off x="5562600" y="2514600"/>
                    <a:ext cx="45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51" idx="2"/>
                  </p:cNvCxnSpPr>
                  <p:nvPr/>
                </p:nvCxnSpPr>
                <p:spPr>
                  <a:xfrm rot="16200000" flipV="1">
                    <a:off x="7758422" y="2500621"/>
                    <a:ext cx="457201" cy="27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flipH="1" flipV="1">
                    <a:off x="6553200" y="2514600"/>
                    <a:ext cx="45720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5225357" y="5899666"/>
                  <a:ext cx="1454937" cy="369332"/>
                </a:xfrm>
                <a:prstGeom prst="rect">
                  <a:avLst/>
                </a:prstGeom>
                <a:noFill/>
              </p:spPr>
              <p:txBody>
                <a:bodyPr wrap="square" rtlCol="0">
                  <a:spAutoFit/>
                </a:bodyPr>
                <a:lstStyle/>
                <a:p>
                  <a:pPr algn="ctr"/>
                  <a:r>
                    <a:rPr lang="en-US">
                      <a:solidFill>
                        <a:srgbClr val="000000"/>
                      </a:solidFill>
                      <a:ea typeface="宋体" pitchFamily="2" charset="-122"/>
                    </a:rPr>
                    <a:t>销售部门</a:t>
                  </a:r>
                </a:p>
              </p:txBody>
            </p:sp>
          </p:grpSp>
          <p:grpSp>
            <p:nvGrpSpPr>
              <p:cNvPr id="28" name="Group 280"/>
              <p:cNvGrpSpPr>
                <a:grpSpLocks/>
              </p:cNvGrpSpPr>
              <p:nvPr/>
            </p:nvGrpSpPr>
            <p:grpSpPr bwMode="auto">
              <a:xfrm flipH="1">
                <a:off x="5387685" y="3957130"/>
                <a:ext cx="1130280" cy="1224470"/>
                <a:chOff x="4475" y="2591"/>
                <a:chExt cx="984" cy="1066"/>
              </a:xfrm>
            </p:grpSpPr>
            <p:pic>
              <p:nvPicPr>
                <p:cNvPr id="283" name="Picture 282"/>
                <p:cNvPicPr>
                  <a:picLocks noChangeAspect="1" noChangeArrowheads="1"/>
                </p:cNvPicPr>
                <p:nvPr/>
              </p:nvPicPr>
              <p:blipFill>
                <a:blip r:embed="rId3" cstate="print">
                  <a:lum bright="18000"/>
                </a:blip>
                <a:srcRect/>
                <a:stretch>
                  <a:fillRect/>
                </a:stretch>
              </p:blipFill>
              <p:spPr bwMode="gray">
                <a:xfrm>
                  <a:off x="4475" y="3415"/>
                  <a:ext cx="984" cy="170"/>
                </a:xfrm>
                <a:prstGeom prst="rect">
                  <a:avLst/>
                </a:prstGeom>
                <a:noFill/>
                <a:ln w="9525">
                  <a:miter lim="800000"/>
                  <a:headEnd/>
                  <a:tailEnd/>
                </a:ln>
                <a:effectLst/>
              </p:spPr>
            </p:pic>
            <p:grpSp>
              <p:nvGrpSpPr>
                <p:cNvPr id="29" name="Group 283"/>
                <p:cNvGrpSpPr>
                  <a:grpSpLocks/>
                </p:cNvGrpSpPr>
                <p:nvPr/>
              </p:nvGrpSpPr>
              <p:grpSpPr bwMode="auto">
                <a:xfrm>
                  <a:off x="4547" y="2591"/>
                  <a:ext cx="865" cy="1066"/>
                  <a:chOff x="4547" y="2555"/>
                  <a:chExt cx="865" cy="1066"/>
                </a:xfrm>
              </p:grpSpPr>
              <p:sp>
                <p:nvSpPr>
                  <p:cNvPr id="285" name="Freeform 284"/>
                  <p:cNvSpPr>
                    <a:spLocks/>
                  </p:cNvSpPr>
                  <p:nvPr/>
                </p:nvSpPr>
                <p:spPr bwMode="gray">
                  <a:xfrm>
                    <a:off x="4697" y="2995"/>
                    <a:ext cx="617" cy="626"/>
                  </a:xfrm>
                  <a:custGeom>
                    <a:avLst/>
                    <a:gdLst/>
                    <a:ahLst/>
                    <a:cxnLst>
                      <a:cxn ang="0">
                        <a:pos x="592" y="44"/>
                      </a:cxn>
                      <a:cxn ang="0">
                        <a:pos x="506" y="111"/>
                      </a:cxn>
                      <a:cxn ang="0">
                        <a:pos x="207" y="251"/>
                      </a:cxn>
                      <a:cxn ang="0">
                        <a:pos x="0" y="985"/>
                      </a:cxn>
                      <a:cxn ang="0">
                        <a:pos x="1484" y="804"/>
                      </a:cxn>
                      <a:cxn ang="0">
                        <a:pos x="1488" y="272"/>
                      </a:cxn>
                      <a:cxn ang="0">
                        <a:pos x="1080" y="0"/>
                      </a:cxn>
                      <a:cxn ang="0">
                        <a:pos x="592" y="44"/>
                      </a:cxn>
                    </a:cxnLst>
                    <a:rect l="0" t="0" r="r" b="b"/>
                    <a:pathLst>
                      <a:path w="1520" h="1540">
                        <a:moveTo>
                          <a:pt x="592" y="44"/>
                        </a:moveTo>
                        <a:cubicBezTo>
                          <a:pt x="592" y="44"/>
                          <a:pt x="537" y="95"/>
                          <a:pt x="506" y="111"/>
                        </a:cubicBezTo>
                        <a:cubicBezTo>
                          <a:pt x="506" y="111"/>
                          <a:pt x="303" y="131"/>
                          <a:pt x="207" y="251"/>
                        </a:cubicBezTo>
                        <a:cubicBezTo>
                          <a:pt x="111" y="371"/>
                          <a:pt x="0" y="985"/>
                          <a:pt x="0" y="985"/>
                        </a:cubicBezTo>
                        <a:cubicBezTo>
                          <a:pt x="0" y="985"/>
                          <a:pt x="972" y="1540"/>
                          <a:pt x="1484" y="804"/>
                        </a:cubicBezTo>
                        <a:cubicBezTo>
                          <a:pt x="1484" y="804"/>
                          <a:pt x="1513" y="464"/>
                          <a:pt x="1488" y="272"/>
                        </a:cubicBezTo>
                        <a:cubicBezTo>
                          <a:pt x="1488" y="272"/>
                          <a:pt x="1520" y="52"/>
                          <a:pt x="1080" y="0"/>
                        </a:cubicBezTo>
                        <a:cubicBezTo>
                          <a:pt x="1080" y="0"/>
                          <a:pt x="868" y="192"/>
                          <a:pt x="592" y="44"/>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86" name="Freeform 285"/>
                  <p:cNvSpPr>
                    <a:spLocks/>
                  </p:cNvSpPr>
                  <p:nvPr/>
                </p:nvSpPr>
                <p:spPr bwMode="gray">
                  <a:xfrm>
                    <a:off x="4670" y="2988"/>
                    <a:ext cx="498" cy="400"/>
                  </a:xfrm>
                  <a:custGeom>
                    <a:avLst/>
                    <a:gdLst/>
                    <a:ahLst/>
                    <a:cxnLst>
                      <a:cxn ang="0">
                        <a:pos x="90" y="984"/>
                      </a:cxn>
                      <a:cxn ang="0">
                        <a:pos x="990" y="366"/>
                      </a:cxn>
                      <a:cxn ang="0">
                        <a:pos x="1224" y="258"/>
                      </a:cxn>
                      <a:cxn ang="0">
                        <a:pos x="948" y="161"/>
                      </a:cxn>
                      <a:cxn ang="0">
                        <a:pos x="930" y="144"/>
                      </a:cxn>
                      <a:cxn ang="0">
                        <a:pos x="456" y="168"/>
                      </a:cxn>
                      <a:cxn ang="0">
                        <a:pos x="90" y="984"/>
                      </a:cxn>
                    </a:cxnLst>
                    <a:rect l="0" t="0" r="r" b="b"/>
                    <a:pathLst>
                      <a:path w="1224" h="984">
                        <a:moveTo>
                          <a:pt x="90" y="984"/>
                        </a:moveTo>
                        <a:cubicBezTo>
                          <a:pt x="90" y="984"/>
                          <a:pt x="318" y="234"/>
                          <a:pt x="990" y="366"/>
                        </a:cubicBezTo>
                        <a:cubicBezTo>
                          <a:pt x="990" y="366"/>
                          <a:pt x="1164" y="402"/>
                          <a:pt x="1224" y="258"/>
                        </a:cubicBezTo>
                        <a:cubicBezTo>
                          <a:pt x="1224" y="258"/>
                          <a:pt x="1100" y="284"/>
                          <a:pt x="948" y="161"/>
                        </a:cubicBezTo>
                        <a:cubicBezTo>
                          <a:pt x="941" y="155"/>
                          <a:pt x="935" y="150"/>
                          <a:pt x="930" y="144"/>
                        </a:cubicBezTo>
                        <a:cubicBezTo>
                          <a:pt x="798" y="0"/>
                          <a:pt x="486" y="150"/>
                          <a:pt x="456" y="168"/>
                        </a:cubicBezTo>
                        <a:cubicBezTo>
                          <a:pt x="456" y="168"/>
                          <a:pt x="0" y="534"/>
                          <a:pt x="90" y="984"/>
                        </a:cubicBezTo>
                        <a:close/>
                      </a:path>
                    </a:pathLst>
                  </a:custGeom>
                  <a:solidFill>
                    <a:srgbClr val="C9C9C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87" name="Freeform 286"/>
                  <p:cNvSpPr>
                    <a:spLocks/>
                  </p:cNvSpPr>
                  <p:nvPr/>
                </p:nvSpPr>
                <p:spPr bwMode="gray">
                  <a:xfrm>
                    <a:off x="4962" y="2871"/>
                    <a:ext cx="183" cy="289"/>
                  </a:xfrm>
                  <a:custGeom>
                    <a:avLst/>
                    <a:gdLst/>
                    <a:ahLst/>
                    <a:cxnLst>
                      <a:cxn ang="0">
                        <a:pos x="0" y="319"/>
                      </a:cxn>
                      <a:cxn ang="0">
                        <a:pos x="11" y="555"/>
                      </a:cxn>
                      <a:cxn ang="0">
                        <a:pos x="156" y="666"/>
                      </a:cxn>
                      <a:cxn ang="0">
                        <a:pos x="451" y="344"/>
                      </a:cxn>
                      <a:cxn ang="0">
                        <a:pos x="386" y="62"/>
                      </a:cxn>
                      <a:cxn ang="0">
                        <a:pos x="0" y="319"/>
                      </a:cxn>
                    </a:cxnLst>
                    <a:rect l="0" t="0" r="r" b="b"/>
                    <a:pathLst>
                      <a:path w="451" h="709">
                        <a:moveTo>
                          <a:pt x="0" y="319"/>
                        </a:moveTo>
                        <a:cubicBezTo>
                          <a:pt x="11" y="555"/>
                          <a:pt x="11" y="555"/>
                          <a:pt x="11" y="555"/>
                        </a:cubicBezTo>
                        <a:cubicBezTo>
                          <a:pt x="11" y="555"/>
                          <a:pt x="21" y="709"/>
                          <a:pt x="156" y="666"/>
                        </a:cubicBezTo>
                        <a:cubicBezTo>
                          <a:pt x="156" y="666"/>
                          <a:pt x="430" y="640"/>
                          <a:pt x="451" y="344"/>
                        </a:cubicBezTo>
                        <a:cubicBezTo>
                          <a:pt x="451" y="344"/>
                          <a:pt x="392" y="124"/>
                          <a:pt x="386" y="62"/>
                        </a:cubicBezTo>
                        <a:cubicBezTo>
                          <a:pt x="380" y="0"/>
                          <a:pt x="0" y="319"/>
                          <a:pt x="0" y="319"/>
                        </a:cubicBezTo>
                        <a:close/>
                      </a:path>
                    </a:pathLst>
                  </a:custGeom>
                  <a:solidFill>
                    <a:srgbClr val="D5B08E"/>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88" name="Freeform 287"/>
                  <p:cNvSpPr>
                    <a:spLocks/>
                  </p:cNvSpPr>
                  <p:nvPr/>
                </p:nvSpPr>
                <p:spPr bwMode="gray">
                  <a:xfrm>
                    <a:off x="4769" y="2903"/>
                    <a:ext cx="87" cy="127"/>
                  </a:xfrm>
                  <a:custGeom>
                    <a:avLst/>
                    <a:gdLst/>
                    <a:ahLst/>
                    <a:cxnLst>
                      <a:cxn ang="0">
                        <a:pos x="81" y="7"/>
                      </a:cxn>
                      <a:cxn ang="0">
                        <a:pos x="207" y="222"/>
                      </a:cxn>
                      <a:cxn ang="0">
                        <a:pos x="116" y="269"/>
                      </a:cxn>
                      <a:cxn ang="0">
                        <a:pos x="42" y="25"/>
                      </a:cxn>
                      <a:cxn ang="0">
                        <a:pos x="81" y="7"/>
                      </a:cxn>
                    </a:cxnLst>
                    <a:rect l="0" t="0" r="r" b="b"/>
                    <a:pathLst>
                      <a:path w="216" h="312">
                        <a:moveTo>
                          <a:pt x="81" y="7"/>
                        </a:moveTo>
                        <a:cubicBezTo>
                          <a:pt x="81" y="7"/>
                          <a:pt x="115" y="4"/>
                          <a:pt x="207" y="222"/>
                        </a:cubicBezTo>
                        <a:cubicBezTo>
                          <a:pt x="216" y="242"/>
                          <a:pt x="171" y="312"/>
                          <a:pt x="116" y="269"/>
                        </a:cubicBezTo>
                        <a:cubicBezTo>
                          <a:pt x="61" y="226"/>
                          <a:pt x="0" y="51"/>
                          <a:pt x="42" y="25"/>
                        </a:cubicBezTo>
                        <a:cubicBezTo>
                          <a:pt x="84" y="0"/>
                          <a:pt x="81" y="7"/>
                          <a:pt x="81" y="7"/>
                        </a:cubicBezTo>
                        <a:close/>
                      </a:path>
                    </a:pathLst>
                  </a:custGeom>
                  <a:solidFill>
                    <a:srgbClr val="AF886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89" name="Freeform 288"/>
                  <p:cNvSpPr>
                    <a:spLocks/>
                  </p:cNvSpPr>
                  <p:nvPr/>
                </p:nvSpPr>
                <p:spPr bwMode="gray">
                  <a:xfrm>
                    <a:off x="4832" y="2785"/>
                    <a:ext cx="30" cy="105"/>
                  </a:xfrm>
                  <a:custGeom>
                    <a:avLst/>
                    <a:gdLst/>
                    <a:ahLst/>
                    <a:cxnLst>
                      <a:cxn ang="0">
                        <a:pos x="41" y="0"/>
                      </a:cxn>
                      <a:cxn ang="0">
                        <a:pos x="28" y="57"/>
                      </a:cxn>
                      <a:cxn ang="0">
                        <a:pos x="0" y="217"/>
                      </a:cxn>
                      <a:cxn ang="0">
                        <a:pos x="10" y="257"/>
                      </a:cxn>
                      <a:cxn ang="0">
                        <a:pos x="73" y="252"/>
                      </a:cxn>
                      <a:cxn ang="0">
                        <a:pos x="57" y="192"/>
                      </a:cxn>
                      <a:cxn ang="0">
                        <a:pos x="50" y="19"/>
                      </a:cxn>
                      <a:cxn ang="0">
                        <a:pos x="41" y="0"/>
                      </a:cxn>
                    </a:cxnLst>
                    <a:rect l="0" t="0" r="r" b="b"/>
                    <a:pathLst>
                      <a:path w="73" h="257">
                        <a:moveTo>
                          <a:pt x="41" y="0"/>
                        </a:moveTo>
                        <a:cubicBezTo>
                          <a:pt x="41" y="0"/>
                          <a:pt x="29" y="20"/>
                          <a:pt x="28" y="57"/>
                        </a:cubicBezTo>
                        <a:cubicBezTo>
                          <a:pt x="0" y="217"/>
                          <a:pt x="0" y="217"/>
                          <a:pt x="0" y="217"/>
                        </a:cubicBezTo>
                        <a:cubicBezTo>
                          <a:pt x="10" y="257"/>
                          <a:pt x="10" y="257"/>
                          <a:pt x="10" y="257"/>
                        </a:cubicBezTo>
                        <a:cubicBezTo>
                          <a:pt x="73" y="252"/>
                          <a:pt x="73" y="252"/>
                          <a:pt x="73" y="252"/>
                        </a:cubicBezTo>
                        <a:cubicBezTo>
                          <a:pt x="57" y="192"/>
                          <a:pt x="57" y="192"/>
                          <a:pt x="57" y="192"/>
                        </a:cubicBezTo>
                        <a:cubicBezTo>
                          <a:pt x="50" y="19"/>
                          <a:pt x="50" y="19"/>
                          <a:pt x="50" y="19"/>
                        </a:cubicBezTo>
                        <a:lnTo>
                          <a:pt x="4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0" name="Freeform 289"/>
                  <p:cNvSpPr>
                    <a:spLocks/>
                  </p:cNvSpPr>
                  <p:nvPr/>
                </p:nvSpPr>
                <p:spPr bwMode="gray">
                  <a:xfrm>
                    <a:off x="4821" y="2870"/>
                    <a:ext cx="85" cy="188"/>
                  </a:xfrm>
                  <a:custGeom>
                    <a:avLst/>
                    <a:gdLst/>
                    <a:ahLst/>
                    <a:cxnLst>
                      <a:cxn ang="0">
                        <a:pos x="98" y="352"/>
                      </a:cxn>
                      <a:cxn ang="0">
                        <a:pos x="141" y="457"/>
                      </a:cxn>
                      <a:cxn ang="0">
                        <a:pos x="198" y="448"/>
                      </a:cxn>
                      <a:cxn ang="0">
                        <a:pos x="194" y="259"/>
                      </a:cxn>
                      <a:cxn ang="0">
                        <a:pos x="106" y="13"/>
                      </a:cxn>
                      <a:cxn ang="0">
                        <a:pos x="37" y="8"/>
                      </a:cxn>
                      <a:cxn ang="0">
                        <a:pos x="26" y="9"/>
                      </a:cxn>
                      <a:cxn ang="0">
                        <a:pos x="4" y="62"/>
                      </a:cxn>
                      <a:cxn ang="0">
                        <a:pos x="98" y="352"/>
                      </a:cxn>
                    </a:cxnLst>
                    <a:rect l="0" t="0" r="r" b="b"/>
                    <a:pathLst>
                      <a:path w="208" h="462">
                        <a:moveTo>
                          <a:pt x="98" y="352"/>
                        </a:moveTo>
                        <a:cubicBezTo>
                          <a:pt x="141" y="457"/>
                          <a:pt x="141" y="457"/>
                          <a:pt x="141" y="457"/>
                        </a:cubicBezTo>
                        <a:cubicBezTo>
                          <a:pt x="141" y="457"/>
                          <a:pt x="200" y="462"/>
                          <a:pt x="198" y="448"/>
                        </a:cubicBezTo>
                        <a:cubicBezTo>
                          <a:pt x="198" y="448"/>
                          <a:pt x="208" y="296"/>
                          <a:pt x="194" y="259"/>
                        </a:cubicBezTo>
                        <a:cubicBezTo>
                          <a:pt x="194" y="259"/>
                          <a:pt x="128" y="44"/>
                          <a:pt x="106" y="13"/>
                        </a:cubicBezTo>
                        <a:cubicBezTo>
                          <a:pt x="106" y="13"/>
                          <a:pt x="56" y="0"/>
                          <a:pt x="37" y="8"/>
                        </a:cubicBezTo>
                        <a:cubicBezTo>
                          <a:pt x="18" y="17"/>
                          <a:pt x="26" y="9"/>
                          <a:pt x="26" y="9"/>
                        </a:cubicBezTo>
                        <a:cubicBezTo>
                          <a:pt x="26" y="9"/>
                          <a:pt x="0" y="44"/>
                          <a:pt x="4" y="62"/>
                        </a:cubicBezTo>
                        <a:cubicBezTo>
                          <a:pt x="7" y="80"/>
                          <a:pt x="98" y="352"/>
                          <a:pt x="98" y="352"/>
                        </a:cubicBezTo>
                        <a:close/>
                      </a:path>
                    </a:pathLst>
                  </a:custGeom>
                  <a:solidFill>
                    <a:srgbClr val="99999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1" name="Freeform 290"/>
                  <p:cNvSpPr>
                    <a:spLocks/>
                  </p:cNvSpPr>
                  <p:nvPr/>
                </p:nvSpPr>
                <p:spPr bwMode="gray">
                  <a:xfrm>
                    <a:off x="4823" y="2878"/>
                    <a:ext cx="63" cy="170"/>
                  </a:xfrm>
                  <a:custGeom>
                    <a:avLst/>
                    <a:gdLst/>
                    <a:ahLst/>
                    <a:cxnLst>
                      <a:cxn ang="0">
                        <a:pos x="42" y="3"/>
                      </a:cxn>
                      <a:cxn ang="0">
                        <a:pos x="148" y="306"/>
                      </a:cxn>
                      <a:cxn ang="0">
                        <a:pos x="138" y="418"/>
                      </a:cxn>
                      <a:cxn ang="0">
                        <a:pos x="0" y="43"/>
                      </a:cxn>
                      <a:cxn ang="0">
                        <a:pos x="22" y="0"/>
                      </a:cxn>
                      <a:cxn ang="0">
                        <a:pos x="42" y="3"/>
                      </a:cxn>
                    </a:cxnLst>
                    <a:rect l="0" t="0" r="r" b="b"/>
                    <a:pathLst>
                      <a:path w="155" h="418">
                        <a:moveTo>
                          <a:pt x="42" y="3"/>
                        </a:moveTo>
                        <a:cubicBezTo>
                          <a:pt x="148" y="306"/>
                          <a:pt x="148" y="306"/>
                          <a:pt x="148" y="306"/>
                        </a:cubicBezTo>
                        <a:cubicBezTo>
                          <a:pt x="148" y="306"/>
                          <a:pt x="155" y="352"/>
                          <a:pt x="138" y="418"/>
                        </a:cubicBezTo>
                        <a:cubicBezTo>
                          <a:pt x="138" y="418"/>
                          <a:pt x="109" y="328"/>
                          <a:pt x="0" y="43"/>
                        </a:cubicBezTo>
                        <a:cubicBezTo>
                          <a:pt x="22" y="0"/>
                          <a:pt x="22" y="0"/>
                          <a:pt x="22" y="0"/>
                        </a:cubicBezTo>
                        <a:lnTo>
                          <a:pt x="42" y="3"/>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2" name="Freeform 291"/>
                  <p:cNvSpPr>
                    <a:spLocks/>
                  </p:cNvSpPr>
                  <p:nvPr/>
                </p:nvSpPr>
                <p:spPr bwMode="gray">
                  <a:xfrm>
                    <a:off x="4841" y="2820"/>
                    <a:ext cx="9" cy="48"/>
                  </a:xfrm>
                  <a:custGeom>
                    <a:avLst/>
                    <a:gdLst/>
                    <a:ahLst/>
                    <a:cxnLst>
                      <a:cxn ang="0">
                        <a:pos x="21" y="0"/>
                      </a:cxn>
                      <a:cxn ang="0">
                        <a:pos x="14" y="108"/>
                      </a:cxn>
                      <a:cxn ang="0">
                        <a:pos x="0" y="114"/>
                      </a:cxn>
                      <a:cxn ang="0">
                        <a:pos x="21" y="0"/>
                      </a:cxn>
                    </a:cxnLst>
                    <a:rect l="0" t="0" r="r" b="b"/>
                    <a:pathLst>
                      <a:path w="21" h="117">
                        <a:moveTo>
                          <a:pt x="21" y="0"/>
                        </a:moveTo>
                        <a:cubicBezTo>
                          <a:pt x="21" y="0"/>
                          <a:pt x="15" y="99"/>
                          <a:pt x="14" y="108"/>
                        </a:cubicBezTo>
                        <a:cubicBezTo>
                          <a:pt x="13" y="117"/>
                          <a:pt x="0" y="114"/>
                          <a:pt x="0" y="114"/>
                        </a:cubicBezTo>
                        <a:lnTo>
                          <a:pt x="21"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3" name="Freeform 292"/>
                  <p:cNvSpPr>
                    <a:spLocks/>
                  </p:cNvSpPr>
                  <p:nvPr/>
                </p:nvSpPr>
                <p:spPr bwMode="gray">
                  <a:xfrm>
                    <a:off x="4547" y="3105"/>
                    <a:ext cx="207" cy="320"/>
                  </a:xfrm>
                  <a:custGeom>
                    <a:avLst/>
                    <a:gdLst/>
                    <a:ahLst/>
                    <a:cxnLst>
                      <a:cxn ang="0">
                        <a:pos x="507" y="304"/>
                      </a:cxn>
                      <a:cxn ang="0">
                        <a:pos x="467" y="510"/>
                      </a:cxn>
                      <a:cxn ang="0">
                        <a:pos x="220" y="715"/>
                      </a:cxn>
                      <a:cxn ang="0">
                        <a:pos x="22" y="541"/>
                      </a:cxn>
                      <a:cxn ang="0">
                        <a:pos x="189" y="207"/>
                      </a:cxn>
                      <a:cxn ang="0">
                        <a:pos x="270" y="122"/>
                      </a:cxn>
                      <a:cxn ang="0">
                        <a:pos x="373" y="0"/>
                      </a:cxn>
                      <a:cxn ang="0">
                        <a:pos x="507" y="304"/>
                      </a:cxn>
                    </a:cxnLst>
                    <a:rect l="0" t="0" r="r" b="b"/>
                    <a:pathLst>
                      <a:path w="511" h="787">
                        <a:moveTo>
                          <a:pt x="507" y="304"/>
                        </a:moveTo>
                        <a:cubicBezTo>
                          <a:pt x="467" y="510"/>
                          <a:pt x="467" y="510"/>
                          <a:pt x="467" y="510"/>
                        </a:cubicBezTo>
                        <a:cubicBezTo>
                          <a:pt x="467" y="510"/>
                          <a:pt x="442" y="787"/>
                          <a:pt x="220" y="715"/>
                        </a:cubicBezTo>
                        <a:cubicBezTo>
                          <a:pt x="98" y="675"/>
                          <a:pt x="0" y="548"/>
                          <a:pt x="22" y="541"/>
                        </a:cubicBezTo>
                        <a:cubicBezTo>
                          <a:pt x="22" y="541"/>
                          <a:pt x="76" y="331"/>
                          <a:pt x="189" y="207"/>
                        </a:cubicBezTo>
                        <a:cubicBezTo>
                          <a:pt x="189" y="207"/>
                          <a:pt x="200" y="200"/>
                          <a:pt x="270" y="122"/>
                        </a:cubicBezTo>
                        <a:cubicBezTo>
                          <a:pt x="373" y="0"/>
                          <a:pt x="373" y="0"/>
                          <a:pt x="373" y="0"/>
                        </a:cubicBezTo>
                        <a:cubicBezTo>
                          <a:pt x="373" y="0"/>
                          <a:pt x="511" y="245"/>
                          <a:pt x="507" y="304"/>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4" name="Freeform 293"/>
                  <p:cNvSpPr>
                    <a:spLocks/>
                  </p:cNvSpPr>
                  <p:nvPr/>
                </p:nvSpPr>
                <p:spPr bwMode="gray">
                  <a:xfrm>
                    <a:off x="4800" y="2836"/>
                    <a:ext cx="42" cy="85"/>
                  </a:xfrm>
                  <a:custGeom>
                    <a:avLst/>
                    <a:gdLst/>
                    <a:ahLst/>
                    <a:cxnLst>
                      <a:cxn ang="0">
                        <a:pos x="0" y="138"/>
                      </a:cxn>
                      <a:cxn ang="0">
                        <a:pos x="73" y="11"/>
                      </a:cxn>
                      <a:cxn ang="0">
                        <a:pos x="100" y="58"/>
                      </a:cxn>
                      <a:cxn ang="0">
                        <a:pos x="74" y="143"/>
                      </a:cxn>
                      <a:cxn ang="0">
                        <a:pos x="0" y="138"/>
                      </a:cxn>
                    </a:cxnLst>
                    <a:rect l="0" t="0" r="r" b="b"/>
                    <a:pathLst>
                      <a:path w="104" h="210">
                        <a:moveTo>
                          <a:pt x="0" y="138"/>
                        </a:moveTo>
                        <a:cubicBezTo>
                          <a:pt x="0" y="138"/>
                          <a:pt x="48" y="0"/>
                          <a:pt x="73" y="11"/>
                        </a:cubicBezTo>
                        <a:cubicBezTo>
                          <a:pt x="73" y="11"/>
                          <a:pt x="104" y="4"/>
                          <a:pt x="100" y="58"/>
                        </a:cubicBezTo>
                        <a:cubicBezTo>
                          <a:pt x="74" y="143"/>
                          <a:pt x="74" y="143"/>
                          <a:pt x="74" y="143"/>
                        </a:cubicBezTo>
                        <a:cubicBezTo>
                          <a:pt x="74" y="143"/>
                          <a:pt x="54" y="210"/>
                          <a:pt x="0" y="138"/>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5" name="Freeform 294"/>
                  <p:cNvSpPr>
                    <a:spLocks/>
                  </p:cNvSpPr>
                  <p:nvPr/>
                </p:nvSpPr>
                <p:spPr bwMode="gray">
                  <a:xfrm>
                    <a:off x="4799" y="2840"/>
                    <a:ext cx="42" cy="66"/>
                  </a:xfrm>
                  <a:custGeom>
                    <a:avLst/>
                    <a:gdLst/>
                    <a:ahLst/>
                    <a:cxnLst>
                      <a:cxn ang="0">
                        <a:pos x="2" y="129"/>
                      </a:cxn>
                      <a:cxn ang="0">
                        <a:pos x="4" y="130"/>
                      </a:cxn>
                      <a:cxn ang="0">
                        <a:pos x="6" y="124"/>
                      </a:cxn>
                      <a:cxn ang="0">
                        <a:pos x="34" y="54"/>
                      </a:cxn>
                      <a:cxn ang="0">
                        <a:pos x="54" y="18"/>
                      </a:cxn>
                      <a:cxn ang="0">
                        <a:pos x="64" y="7"/>
                      </a:cxn>
                      <a:cxn ang="0">
                        <a:pos x="72" y="4"/>
                      </a:cxn>
                      <a:cxn ang="0">
                        <a:pos x="74" y="4"/>
                      </a:cxn>
                      <a:cxn ang="0">
                        <a:pos x="75" y="4"/>
                      </a:cxn>
                      <a:cxn ang="0">
                        <a:pos x="75" y="4"/>
                      </a:cxn>
                      <a:cxn ang="0">
                        <a:pos x="75" y="4"/>
                      </a:cxn>
                      <a:cxn ang="0">
                        <a:pos x="79" y="4"/>
                      </a:cxn>
                      <a:cxn ang="0">
                        <a:pos x="92" y="9"/>
                      </a:cxn>
                      <a:cxn ang="0">
                        <a:pos x="100" y="39"/>
                      </a:cxn>
                      <a:cxn ang="0">
                        <a:pos x="100" y="49"/>
                      </a:cxn>
                      <a:cxn ang="0">
                        <a:pos x="102" y="49"/>
                      </a:cxn>
                      <a:cxn ang="0">
                        <a:pos x="100" y="49"/>
                      </a:cxn>
                      <a:cxn ang="0">
                        <a:pos x="74" y="134"/>
                      </a:cxn>
                      <a:cxn ang="0">
                        <a:pos x="74" y="134"/>
                      </a:cxn>
                      <a:cxn ang="0">
                        <a:pos x="66" y="149"/>
                      </a:cxn>
                      <a:cxn ang="0">
                        <a:pos x="58" y="157"/>
                      </a:cxn>
                      <a:cxn ang="0">
                        <a:pos x="47" y="160"/>
                      </a:cxn>
                      <a:cxn ang="0">
                        <a:pos x="28" y="153"/>
                      </a:cxn>
                      <a:cxn ang="0">
                        <a:pos x="3" y="128"/>
                      </a:cxn>
                      <a:cxn ang="0">
                        <a:pos x="2" y="129"/>
                      </a:cxn>
                      <a:cxn ang="0">
                        <a:pos x="4" y="130"/>
                      </a:cxn>
                      <a:cxn ang="0">
                        <a:pos x="2" y="129"/>
                      </a:cxn>
                      <a:cxn ang="0">
                        <a:pos x="0" y="130"/>
                      </a:cxn>
                      <a:cxn ang="0">
                        <a:pos x="26" y="157"/>
                      </a:cxn>
                      <a:cxn ang="0">
                        <a:pos x="47" y="164"/>
                      </a:cxn>
                      <a:cxn ang="0">
                        <a:pos x="61" y="160"/>
                      </a:cxn>
                      <a:cxn ang="0">
                        <a:pos x="74" y="144"/>
                      </a:cxn>
                      <a:cxn ang="0">
                        <a:pos x="78" y="135"/>
                      </a:cxn>
                      <a:cxn ang="0">
                        <a:pos x="104" y="50"/>
                      </a:cxn>
                      <a:cxn ang="0">
                        <a:pos x="104" y="49"/>
                      </a:cxn>
                      <a:cxn ang="0">
                        <a:pos x="104" y="39"/>
                      </a:cxn>
                      <a:cxn ang="0">
                        <a:pos x="95" y="7"/>
                      </a:cxn>
                      <a:cxn ang="0">
                        <a:pos x="79" y="0"/>
                      </a:cxn>
                      <a:cxn ang="0">
                        <a:pos x="74" y="0"/>
                      </a:cxn>
                      <a:cxn ang="0">
                        <a:pos x="75" y="2"/>
                      </a:cxn>
                      <a:cxn ang="0">
                        <a:pos x="76" y="0"/>
                      </a:cxn>
                      <a:cxn ang="0">
                        <a:pos x="72" y="0"/>
                      </a:cxn>
                      <a:cxn ang="0">
                        <a:pos x="60" y="6"/>
                      </a:cxn>
                      <a:cxn ang="0">
                        <a:pos x="39" y="35"/>
                      </a:cxn>
                      <a:cxn ang="0">
                        <a:pos x="0" y="128"/>
                      </a:cxn>
                      <a:cxn ang="0">
                        <a:pos x="0" y="129"/>
                      </a:cxn>
                      <a:cxn ang="0">
                        <a:pos x="0" y="130"/>
                      </a:cxn>
                      <a:cxn ang="0">
                        <a:pos x="2" y="129"/>
                      </a:cxn>
                    </a:cxnLst>
                    <a:rect l="0" t="0" r="r" b="b"/>
                    <a:pathLst>
                      <a:path w="104" h="164">
                        <a:moveTo>
                          <a:pt x="2" y="129"/>
                        </a:moveTo>
                        <a:cubicBezTo>
                          <a:pt x="4" y="130"/>
                          <a:pt x="4" y="130"/>
                          <a:pt x="4" y="130"/>
                        </a:cubicBezTo>
                        <a:cubicBezTo>
                          <a:pt x="4" y="130"/>
                          <a:pt x="4" y="128"/>
                          <a:pt x="6" y="124"/>
                        </a:cubicBezTo>
                        <a:cubicBezTo>
                          <a:pt x="10" y="112"/>
                          <a:pt x="21" y="82"/>
                          <a:pt x="34" y="54"/>
                        </a:cubicBezTo>
                        <a:cubicBezTo>
                          <a:pt x="41" y="41"/>
                          <a:pt x="48" y="28"/>
                          <a:pt x="54" y="18"/>
                        </a:cubicBezTo>
                        <a:cubicBezTo>
                          <a:pt x="58" y="14"/>
                          <a:pt x="61" y="10"/>
                          <a:pt x="64" y="7"/>
                        </a:cubicBezTo>
                        <a:cubicBezTo>
                          <a:pt x="67" y="5"/>
                          <a:pt x="70" y="4"/>
                          <a:pt x="72" y="4"/>
                        </a:cubicBezTo>
                        <a:cubicBezTo>
                          <a:pt x="73" y="4"/>
                          <a:pt x="73" y="4"/>
                          <a:pt x="74" y="4"/>
                        </a:cubicBezTo>
                        <a:cubicBezTo>
                          <a:pt x="75" y="4"/>
                          <a:pt x="75" y="4"/>
                          <a:pt x="75" y="4"/>
                        </a:cubicBezTo>
                        <a:cubicBezTo>
                          <a:pt x="75" y="4"/>
                          <a:pt x="75" y="4"/>
                          <a:pt x="75" y="4"/>
                        </a:cubicBezTo>
                        <a:cubicBezTo>
                          <a:pt x="75" y="4"/>
                          <a:pt x="75" y="4"/>
                          <a:pt x="75" y="4"/>
                        </a:cubicBezTo>
                        <a:cubicBezTo>
                          <a:pt x="76" y="4"/>
                          <a:pt x="77" y="4"/>
                          <a:pt x="79" y="4"/>
                        </a:cubicBezTo>
                        <a:cubicBezTo>
                          <a:pt x="82" y="4"/>
                          <a:pt x="87" y="5"/>
                          <a:pt x="92" y="9"/>
                        </a:cubicBezTo>
                        <a:cubicBezTo>
                          <a:pt x="96" y="14"/>
                          <a:pt x="100" y="23"/>
                          <a:pt x="100" y="39"/>
                        </a:cubicBezTo>
                        <a:cubicBezTo>
                          <a:pt x="100" y="42"/>
                          <a:pt x="100" y="45"/>
                          <a:pt x="100" y="49"/>
                        </a:cubicBezTo>
                        <a:cubicBezTo>
                          <a:pt x="102" y="49"/>
                          <a:pt x="102" y="49"/>
                          <a:pt x="102" y="49"/>
                        </a:cubicBezTo>
                        <a:cubicBezTo>
                          <a:pt x="100" y="49"/>
                          <a:pt x="100" y="49"/>
                          <a:pt x="100" y="49"/>
                        </a:cubicBezTo>
                        <a:cubicBezTo>
                          <a:pt x="74" y="134"/>
                          <a:pt x="74" y="134"/>
                          <a:pt x="74" y="134"/>
                        </a:cubicBezTo>
                        <a:cubicBezTo>
                          <a:pt x="74" y="134"/>
                          <a:pt x="74" y="134"/>
                          <a:pt x="74" y="134"/>
                        </a:cubicBezTo>
                        <a:cubicBezTo>
                          <a:pt x="73" y="135"/>
                          <a:pt x="71" y="142"/>
                          <a:pt x="66" y="149"/>
                        </a:cubicBezTo>
                        <a:cubicBezTo>
                          <a:pt x="64" y="152"/>
                          <a:pt x="61" y="155"/>
                          <a:pt x="58" y="157"/>
                        </a:cubicBezTo>
                        <a:cubicBezTo>
                          <a:pt x="55" y="159"/>
                          <a:pt x="51" y="160"/>
                          <a:pt x="47" y="160"/>
                        </a:cubicBezTo>
                        <a:cubicBezTo>
                          <a:pt x="42" y="160"/>
                          <a:pt x="36" y="158"/>
                          <a:pt x="28" y="153"/>
                        </a:cubicBezTo>
                        <a:cubicBezTo>
                          <a:pt x="21" y="148"/>
                          <a:pt x="13" y="140"/>
                          <a:pt x="3" y="128"/>
                        </a:cubicBezTo>
                        <a:cubicBezTo>
                          <a:pt x="2" y="129"/>
                          <a:pt x="2" y="129"/>
                          <a:pt x="2" y="129"/>
                        </a:cubicBezTo>
                        <a:cubicBezTo>
                          <a:pt x="4" y="130"/>
                          <a:pt x="4" y="130"/>
                          <a:pt x="4" y="130"/>
                        </a:cubicBezTo>
                        <a:cubicBezTo>
                          <a:pt x="2" y="129"/>
                          <a:pt x="2" y="129"/>
                          <a:pt x="2" y="129"/>
                        </a:cubicBezTo>
                        <a:cubicBezTo>
                          <a:pt x="0" y="130"/>
                          <a:pt x="0" y="130"/>
                          <a:pt x="0" y="130"/>
                        </a:cubicBezTo>
                        <a:cubicBezTo>
                          <a:pt x="10" y="143"/>
                          <a:pt x="18" y="151"/>
                          <a:pt x="26" y="157"/>
                        </a:cubicBezTo>
                        <a:cubicBezTo>
                          <a:pt x="34" y="162"/>
                          <a:pt x="41" y="164"/>
                          <a:pt x="47" y="164"/>
                        </a:cubicBezTo>
                        <a:cubicBezTo>
                          <a:pt x="52" y="164"/>
                          <a:pt x="57" y="162"/>
                          <a:pt x="61" y="160"/>
                        </a:cubicBezTo>
                        <a:cubicBezTo>
                          <a:pt x="67" y="155"/>
                          <a:pt x="71" y="149"/>
                          <a:pt x="74" y="144"/>
                        </a:cubicBezTo>
                        <a:cubicBezTo>
                          <a:pt x="76" y="139"/>
                          <a:pt x="78" y="135"/>
                          <a:pt x="78" y="135"/>
                        </a:cubicBezTo>
                        <a:cubicBezTo>
                          <a:pt x="104" y="50"/>
                          <a:pt x="104" y="50"/>
                          <a:pt x="104" y="50"/>
                        </a:cubicBezTo>
                        <a:cubicBezTo>
                          <a:pt x="104" y="49"/>
                          <a:pt x="104" y="49"/>
                          <a:pt x="104" y="49"/>
                        </a:cubicBezTo>
                        <a:cubicBezTo>
                          <a:pt x="104" y="46"/>
                          <a:pt x="104" y="42"/>
                          <a:pt x="104" y="39"/>
                        </a:cubicBezTo>
                        <a:cubicBezTo>
                          <a:pt x="104" y="22"/>
                          <a:pt x="100" y="12"/>
                          <a:pt x="95" y="7"/>
                        </a:cubicBezTo>
                        <a:cubicBezTo>
                          <a:pt x="89" y="1"/>
                          <a:pt x="83" y="0"/>
                          <a:pt x="79" y="0"/>
                        </a:cubicBezTo>
                        <a:cubicBezTo>
                          <a:pt x="76" y="0"/>
                          <a:pt x="74" y="0"/>
                          <a:pt x="74" y="0"/>
                        </a:cubicBezTo>
                        <a:cubicBezTo>
                          <a:pt x="75" y="2"/>
                          <a:pt x="75" y="2"/>
                          <a:pt x="75" y="2"/>
                        </a:cubicBezTo>
                        <a:cubicBezTo>
                          <a:pt x="76" y="0"/>
                          <a:pt x="76" y="0"/>
                          <a:pt x="76" y="0"/>
                        </a:cubicBezTo>
                        <a:cubicBezTo>
                          <a:pt x="74" y="0"/>
                          <a:pt x="73" y="0"/>
                          <a:pt x="72" y="0"/>
                        </a:cubicBezTo>
                        <a:cubicBezTo>
                          <a:pt x="68" y="0"/>
                          <a:pt x="64" y="2"/>
                          <a:pt x="60" y="6"/>
                        </a:cubicBezTo>
                        <a:cubicBezTo>
                          <a:pt x="53" y="12"/>
                          <a:pt x="46" y="23"/>
                          <a:pt x="39" y="35"/>
                        </a:cubicBezTo>
                        <a:cubicBezTo>
                          <a:pt x="19" y="73"/>
                          <a:pt x="0" y="128"/>
                          <a:pt x="0" y="128"/>
                        </a:cubicBezTo>
                        <a:cubicBezTo>
                          <a:pt x="0" y="129"/>
                          <a:pt x="0" y="129"/>
                          <a:pt x="0" y="129"/>
                        </a:cubicBezTo>
                        <a:cubicBezTo>
                          <a:pt x="0" y="130"/>
                          <a:pt x="0" y="130"/>
                          <a:pt x="0" y="130"/>
                        </a:cubicBezTo>
                        <a:lnTo>
                          <a:pt x="2" y="129"/>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6" name="Freeform 295"/>
                  <p:cNvSpPr>
                    <a:spLocks/>
                  </p:cNvSpPr>
                  <p:nvPr/>
                </p:nvSpPr>
                <p:spPr bwMode="gray">
                  <a:xfrm>
                    <a:off x="4810" y="2900"/>
                    <a:ext cx="105" cy="95"/>
                  </a:xfrm>
                  <a:custGeom>
                    <a:avLst/>
                    <a:gdLst/>
                    <a:ahLst/>
                    <a:cxnLst>
                      <a:cxn ang="0">
                        <a:pos x="200" y="112"/>
                      </a:cxn>
                      <a:cxn ang="0">
                        <a:pos x="237" y="161"/>
                      </a:cxn>
                      <a:cxn ang="0">
                        <a:pos x="130" y="120"/>
                      </a:cxn>
                      <a:cxn ang="0">
                        <a:pos x="47" y="55"/>
                      </a:cxn>
                      <a:cxn ang="0">
                        <a:pos x="0" y="19"/>
                      </a:cxn>
                      <a:cxn ang="0">
                        <a:pos x="18" y="2"/>
                      </a:cxn>
                      <a:cxn ang="0">
                        <a:pos x="47" y="0"/>
                      </a:cxn>
                      <a:cxn ang="0">
                        <a:pos x="200" y="112"/>
                      </a:cxn>
                    </a:cxnLst>
                    <a:rect l="0" t="0" r="r" b="b"/>
                    <a:pathLst>
                      <a:path w="257" h="233">
                        <a:moveTo>
                          <a:pt x="200" y="112"/>
                        </a:moveTo>
                        <a:cubicBezTo>
                          <a:pt x="200" y="112"/>
                          <a:pt x="257" y="147"/>
                          <a:pt x="237" y="161"/>
                        </a:cubicBezTo>
                        <a:cubicBezTo>
                          <a:pt x="237" y="161"/>
                          <a:pt x="190" y="233"/>
                          <a:pt x="130" y="120"/>
                        </a:cubicBezTo>
                        <a:cubicBezTo>
                          <a:pt x="130" y="120"/>
                          <a:pt x="85" y="115"/>
                          <a:pt x="47" y="55"/>
                        </a:cubicBezTo>
                        <a:cubicBezTo>
                          <a:pt x="0" y="19"/>
                          <a:pt x="0" y="19"/>
                          <a:pt x="0" y="19"/>
                        </a:cubicBezTo>
                        <a:cubicBezTo>
                          <a:pt x="18" y="2"/>
                          <a:pt x="18" y="2"/>
                          <a:pt x="18" y="2"/>
                        </a:cubicBezTo>
                        <a:cubicBezTo>
                          <a:pt x="47" y="0"/>
                          <a:pt x="47" y="0"/>
                          <a:pt x="47" y="0"/>
                        </a:cubicBezTo>
                        <a:cubicBezTo>
                          <a:pt x="47" y="0"/>
                          <a:pt x="99" y="12"/>
                          <a:pt x="200" y="11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7" name="Freeform 296"/>
                  <p:cNvSpPr>
                    <a:spLocks/>
                  </p:cNvSpPr>
                  <p:nvPr/>
                </p:nvSpPr>
                <p:spPr bwMode="gray">
                  <a:xfrm>
                    <a:off x="4809" y="2899"/>
                    <a:ext cx="100" cy="77"/>
                  </a:xfrm>
                  <a:custGeom>
                    <a:avLst/>
                    <a:gdLst/>
                    <a:ahLst/>
                    <a:cxnLst>
                      <a:cxn ang="0">
                        <a:pos x="203" y="114"/>
                      </a:cxn>
                      <a:cxn ang="0">
                        <a:pos x="202" y="116"/>
                      </a:cxn>
                      <a:cxn ang="0">
                        <a:pos x="204" y="117"/>
                      </a:cxn>
                      <a:cxn ang="0">
                        <a:pos x="226" y="134"/>
                      </a:cxn>
                      <a:cxn ang="0">
                        <a:pos x="238" y="145"/>
                      </a:cxn>
                      <a:cxn ang="0">
                        <a:pos x="242" y="156"/>
                      </a:cxn>
                      <a:cxn ang="0">
                        <a:pos x="239" y="161"/>
                      </a:cxn>
                      <a:cxn ang="0">
                        <a:pos x="239" y="161"/>
                      </a:cxn>
                      <a:cxn ang="0">
                        <a:pos x="238" y="162"/>
                      </a:cxn>
                      <a:cxn ang="0">
                        <a:pos x="238" y="162"/>
                      </a:cxn>
                      <a:cxn ang="0">
                        <a:pos x="227" y="174"/>
                      </a:cxn>
                      <a:cxn ang="0">
                        <a:pos x="202" y="184"/>
                      </a:cxn>
                      <a:cxn ang="0">
                        <a:pos x="172" y="171"/>
                      </a:cxn>
                      <a:cxn ang="0">
                        <a:pos x="135" y="121"/>
                      </a:cxn>
                      <a:cxn ang="0">
                        <a:pos x="135" y="120"/>
                      </a:cxn>
                      <a:cxn ang="0">
                        <a:pos x="134" y="120"/>
                      </a:cxn>
                      <a:cxn ang="0">
                        <a:pos x="133" y="120"/>
                      </a:cxn>
                      <a:cxn ang="0">
                        <a:pos x="52" y="56"/>
                      </a:cxn>
                      <a:cxn ang="0">
                        <a:pos x="52" y="56"/>
                      </a:cxn>
                      <a:cxn ang="0">
                        <a:pos x="6" y="21"/>
                      </a:cxn>
                      <a:cxn ang="0">
                        <a:pos x="22" y="6"/>
                      </a:cxn>
                      <a:cxn ang="0">
                        <a:pos x="50" y="4"/>
                      </a:cxn>
                      <a:cxn ang="0">
                        <a:pos x="50" y="2"/>
                      </a:cxn>
                      <a:cxn ang="0">
                        <a:pos x="49" y="4"/>
                      </a:cxn>
                      <a:cxn ang="0">
                        <a:pos x="49" y="4"/>
                      </a:cxn>
                      <a:cxn ang="0">
                        <a:pos x="202" y="116"/>
                      </a:cxn>
                      <a:cxn ang="0">
                        <a:pos x="202" y="116"/>
                      </a:cxn>
                      <a:cxn ang="0">
                        <a:pos x="202" y="116"/>
                      </a:cxn>
                      <a:cxn ang="0">
                        <a:pos x="203" y="114"/>
                      </a:cxn>
                      <a:cxn ang="0">
                        <a:pos x="204" y="113"/>
                      </a:cxn>
                      <a:cxn ang="0">
                        <a:pos x="50" y="0"/>
                      </a:cxn>
                      <a:cxn ang="0">
                        <a:pos x="50" y="0"/>
                      </a:cxn>
                      <a:cxn ang="0">
                        <a:pos x="20" y="2"/>
                      </a:cxn>
                      <a:cxn ang="0">
                        <a:pos x="0" y="22"/>
                      </a:cxn>
                      <a:cxn ang="0">
                        <a:pos x="49" y="59"/>
                      </a:cxn>
                      <a:cxn ang="0">
                        <a:pos x="50" y="57"/>
                      </a:cxn>
                      <a:cxn ang="0">
                        <a:pos x="48" y="58"/>
                      </a:cxn>
                      <a:cxn ang="0">
                        <a:pos x="133" y="124"/>
                      </a:cxn>
                      <a:cxn ang="0">
                        <a:pos x="133" y="122"/>
                      </a:cxn>
                      <a:cxn ang="0">
                        <a:pos x="132" y="123"/>
                      </a:cxn>
                      <a:cxn ang="0">
                        <a:pos x="169" y="174"/>
                      </a:cxn>
                      <a:cxn ang="0">
                        <a:pos x="202" y="188"/>
                      </a:cxn>
                      <a:cxn ang="0">
                        <a:pos x="231" y="176"/>
                      </a:cxn>
                      <a:cxn ang="0">
                        <a:pos x="242" y="164"/>
                      </a:cxn>
                      <a:cxn ang="0">
                        <a:pos x="240" y="163"/>
                      </a:cxn>
                      <a:cxn ang="0">
                        <a:pos x="241" y="165"/>
                      </a:cxn>
                      <a:cxn ang="0">
                        <a:pos x="246" y="156"/>
                      </a:cxn>
                      <a:cxn ang="0">
                        <a:pos x="239" y="141"/>
                      </a:cxn>
                      <a:cxn ang="0">
                        <a:pos x="217" y="122"/>
                      </a:cxn>
                      <a:cxn ang="0">
                        <a:pos x="204" y="113"/>
                      </a:cxn>
                      <a:cxn ang="0">
                        <a:pos x="203" y="114"/>
                      </a:cxn>
                      <a:cxn ang="0">
                        <a:pos x="204" y="113"/>
                      </a:cxn>
                      <a:cxn ang="0">
                        <a:pos x="203" y="114"/>
                      </a:cxn>
                    </a:cxnLst>
                    <a:rect l="0" t="0" r="r" b="b"/>
                    <a:pathLst>
                      <a:path w="246" h="188">
                        <a:moveTo>
                          <a:pt x="203" y="114"/>
                        </a:moveTo>
                        <a:cubicBezTo>
                          <a:pt x="202" y="116"/>
                          <a:pt x="202" y="116"/>
                          <a:pt x="202" y="116"/>
                        </a:cubicBezTo>
                        <a:cubicBezTo>
                          <a:pt x="202" y="116"/>
                          <a:pt x="203" y="117"/>
                          <a:pt x="204" y="117"/>
                        </a:cubicBezTo>
                        <a:cubicBezTo>
                          <a:pt x="208" y="120"/>
                          <a:pt x="217" y="126"/>
                          <a:pt x="226" y="134"/>
                        </a:cubicBezTo>
                        <a:cubicBezTo>
                          <a:pt x="231" y="138"/>
                          <a:pt x="235" y="142"/>
                          <a:pt x="238" y="145"/>
                        </a:cubicBezTo>
                        <a:cubicBezTo>
                          <a:pt x="241" y="149"/>
                          <a:pt x="242" y="153"/>
                          <a:pt x="242" y="156"/>
                        </a:cubicBezTo>
                        <a:cubicBezTo>
                          <a:pt x="242" y="158"/>
                          <a:pt x="241" y="159"/>
                          <a:pt x="239" y="161"/>
                        </a:cubicBezTo>
                        <a:cubicBezTo>
                          <a:pt x="239" y="161"/>
                          <a:pt x="239" y="161"/>
                          <a:pt x="239" y="161"/>
                        </a:cubicBezTo>
                        <a:cubicBezTo>
                          <a:pt x="238" y="162"/>
                          <a:pt x="238" y="162"/>
                          <a:pt x="238" y="162"/>
                        </a:cubicBezTo>
                        <a:cubicBezTo>
                          <a:pt x="238" y="162"/>
                          <a:pt x="238" y="162"/>
                          <a:pt x="238" y="162"/>
                        </a:cubicBezTo>
                        <a:cubicBezTo>
                          <a:pt x="237" y="163"/>
                          <a:pt x="234" y="169"/>
                          <a:pt x="227" y="174"/>
                        </a:cubicBezTo>
                        <a:cubicBezTo>
                          <a:pt x="221" y="179"/>
                          <a:pt x="212" y="184"/>
                          <a:pt x="202" y="184"/>
                        </a:cubicBezTo>
                        <a:cubicBezTo>
                          <a:pt x="193" y="184"/>
                          <a:pt x="183" y="181"/>
                          <a:pt x="172" y="171"/>
                        </a:cubicBezTo>
                        <a:cubicBezTo>
                          <a:pt x="161" y="162"/>
                          <a:pt x="148" y="146"/>
                          <a:pt x="135" y="121"/>
                        </a:cubicBezTo>
                        <a:cubicBezTo>
                          <a:pt x="135" y="120"/>
                          <a:pt x="135" y="120"/>
                          <a:pt x="135" y="120"/>
                        </a:cubicBezTo>
                        <a:cubicBezTo>
                          <a:pt x="134" y="120"/>
                          <a:pt x="134" y="120"/>
                          <a:pt x="134" y="120"/>
                        </a:cubicBezTo>
                        <a:cubicBezTo>
                          <a:pt x="133" y="120"/>
                          <a:pt x="133" y="120"/>
                          <a:pt x="133" y="120"/>
                        </a:cubicBezTo>
                        <a:cubicBezTo>
                          <a:pt x="131" y="120"/>
                          <a:pt x="89" y="114"/>
                          <a:pt x="52" y="56"/>
                        </a:cubicBezTo>
                        <a:cubicBezTo>
                          <a:pt x="52" y="56"/>
                          <a:pt x="52" y="56"/>
                          <a:pt x="52" y="56"/>
                        </a:cubicBezTo>
                        <a:cubicBezTo>
                          <a:pt x="6" y="21"/>
                          <a:pt x="6" y="21"/>
                          <a:pt x="6" y="21"/>
                        </a:cubicBezTo>
                        <a:cubicBezTo>
                          <a:pt x="22" y="6"/>
                          <a:pt x="22" y="6"/>
                          <a:pt x="22" y="6"/>
                        </a:cubicBezTo>
                        <a:cubicBezTo>
                          <a:pt x="50" y="4"/>
                          <a:pt x="50" y="4"/>
                          <a:pt x="50" y="4"/>
                        </a:cubicBezTo>
                        <a:cubicBezTo>
                          <a:pt x="50" y="2"/>
                          <a:pt x="50" y="2"/>
                          <a:pt x="50" y="2"/>
                        </a:cubicBezTo>
                        <a:cubicBezTo>
                          <a:pt x="49" y="4"/>
                          <a:pt x="49" y="4"/>
                          <a:pt x="49" y="4"/>
                        </a:cubicBezTo>
                        <a:cubicBezTo>
                          <a:pt x="49" y="4"/>
                          <a:pt x="49" y="4"/>
                          <a:pt x="49" y="4"/>
                        </a:cubicBezTo>
                        <a:cubicBezTo>
                          <a:pt x="52" y="5"/>
                          <a:pt x="104" y="19"/>
                          <a:pt x="202" y="116"/>
                        </a:cubicBezTo>
                        <a:cubicBezTo>
                          <a:pt x="202" y="116"/>
                          <a:pt x="202" y="116"/>
                          <a:pt x="202" y="116"/>
                        </a:cubicBezTo>
                        <a:cubicBezTo>
                          <a:pt x="202" y="116"/>
                          <a:pt x="202" y="116"/>
                          <a:pt x="202" y="116"/>
                        </a:cubicBezTo>
                        <a:cubicBezTo>
                          <a:pt x="203" y="114"/>
                          <a:pt x="203" y="114"/>
                          <a:pt x="203" y="114"/>
                        </a:cubicBezTo>
                        <a:cubicBezTo>
                          <a:pt x="204" y="113"/>
                          <a:pt x="204" y="113"/>
                          <a:pt x="204" y="113"/>
                        </a:cubicBezTo>
                        <a:cubicBezTo>
                          <a:pt x="103" y="13"/>
                          <a:pt x="50" y="0"/>
                          <a:pt x="50" y="0"/>
                        </a:cubicBezTo>
                        <a:cubicBezTo>
                          <a:pt x="50" y="0"/>
                          <a:pt x="50" y="0"/>
                          <a:pt x="50" y="0"/>
                        </a:cubicBezTo>
                        <a:cubicBezTo>
                          <a:pt x="20" y="2"/>
                          <a:pt x="20" y="2"/>
                          <a:pt x="20" y="2"/>
                        </a:cubicBezTo>
                        <a:cubicBezTo>
                          <a:pt x="0" y="22"/>
                          <a:pt x="0" y="22"/>
                          <a:pt x="0" y="22"/>
                        </a:cubicBezTo>
                        <a:cubicBezTo>
                          <a:pt x="49" y="59"/>
                          <a:pt x="49" y="59"/>
                          <a:pt x="49" y="59"/>
                        </a:cubicBezTo>
                        <a:cubicBezTo>
                          <a:pt x="50" y="57"/>
                          <a:pt x="50" y="57"/>
                          <a:pt x="50" y="57"/>
                        </a:cubicBezTo>
                        <a:cubicBezTo>
                          <a:pt x="48" y="58"/>
                          <a:pt x="48" y="58"/>
                          <a:pt x="48" y="58"/>
                        </a:cubicBezTo>
                        <a:cubicBezTo>
                          <a:pt x="87" y="119"/>
                          <a:pt x="133" y="124"/>
                          <a:pt x="133" y="124"/>
                        </a:cubicBezTo>
                        <a:cubicBezTo>
                          <a:pt x="133" y="122"/>
                          <a:pt x="133" y="122"/>
                          <a:pt x="133" y="122"/>
                        </a:cubicBezTo>
                        <a:cubicBezTo>
                          <a:pt x="132" y="123"/>
                          <a:pt x="132" y="123"/>
                          <a:pt x="132" y="123"/>
                        </a:cubicBezTo>
                        <a:cubicBezTo>
                          <a:pt x="145" y="148"/>
                          <a:pt x="157" y="164"/>
                          <a:pt x="169" y="174"/>
                        </a:cubicBezTo>
                        <a:cubicBezTo>
                          <a:pt x="181" y="184"/>
                          <a:pt x="192" y="188"/>
                          <a:pt x="202" y="188"/>
                        </a:cubicBezTo>
                        <a:cubicBezTo>
                          <a:pt x="214" y="188"/>
                          <a:pt x="224" y="182"/>
                          <a:pt x="231" y="176"/>
                        </a:cubicBezTo>
                        <a:cubicBezTo>
                          <a:pt x="238" y="170"/>
                          <a:pt x="242" y="164"/>
                          <a:pt x="242" y="164"/>
                        </a:cubicBezTo>
                        <a:cubicBezTo>
                          <a:pt x="240" y="163"/>
                          <a:pt x="240" y="163"/>
                          <a:pt x="240" y="163"/>
                        </a:cubicBezTo>
                        <a:cubicBezTo>
                          <a:pt x="241" y="165"/>
                          <a:pt x="241" y="165"/>
                          <a:pt x="241" y="165"/>
                        </a:cubicBezTo>
                        <a:cubicBezTo>
                          <a:pt x="245" y="162"/>
                          <a:pt x="246" y="159"/>
                          <a:pt x="246" y="156"/>
                        </a:cubicBezTo>
                        <a:cubicBezTo>
                          <a:pt x="246" y="151"/>
                          <a:pt x="243" y="146"/>
                          <a:pt x="239" y="141"/>
                        </a:cubicBezTo>
                        <a:cubicBezTo>
                          <a:pt x="233" y="134"/>
                          <a:pt x="225" y="127"/>
                          <a:pt x="217" y="122"/>
                        </a:cubicBezTo>
                        <a:cubicBezTo>
                          <a:pt x="210" y="116"/>
                          <a:pt x="204" y="113"/>
                          <a:pt x="204" y="113"/>
                        </a:cubicBezTo>
                        <a:cubicBezTo>
                          <a:pt x="203" y="114"/>
                          <a:pt x="203" y="114"/>
                          <a:pt x="203" y="114"/>
                        </a:cubicBezTo>
                        <a:cubicBezTo>
                          <a:pt x="204" y="113"/>
                          <a:pt x="204" y="113"/>
                          <a:pt x="204" y="113"/>
                        </a:cubicBezTo>
                        <a:lnTo>
                          <a:pt x="203" y="11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8" name="Freeform 297"/>
                  <p:cNvSpPr>
                    <a:spLocks/>
                  </p:cNvSpPr>
                  <p:nvPr/>
                </p:nvSpPr>
                <p:spPr bwMode="gray">
                  <a:xfrm>
                    <a:off x="4621" y="3104"/>
                    <a:ext cx="133" cy="318"/>
                  </a:xfrm>
                  <a:custGeom>
                    <a:avLst/>
                    <a:gdLst/>
                    <a:ahLst/>
                    <a:cxnLst>
                      <a:cxn ang="0">
                        <a:pos x="182" y="174"/>
                      </a:cxn>
                      <a:cxn ang="0">
                        <a:pos x="151" y="293"/>
                      </a:cxn>
                      <a:cxn ang="0">
                        <a:pos x="152" y="391"/>
                      </a:cxn>
                      <a:cxn ang="0">
                        <a:pos x="0" y="702"/>
                      </a:cxn>
                      <a:cxn ang="0">
                        <a:pos x="221" y="671"/>
                      </a:cxn>
                      <a:cxn ang="0">
                        <a:pos x="276" y="564"/>
                      </a:cxn>
                      <a:cxn ang="0">
                        <a:pos x="326" y="291"/>
                      </a:cxn>
                      <a:cxn ang="0">
                        <a:pos x="190" y="3"/>
                      </a:cxn>
                      <a:cxn ang="0">
                        <a:pos x="182" y="174"/>
                      </a:cxn>
                    </a:cxnLst>
                    <a:rect l="0" t="0" r="r" b="b"/>
                    <a:pathLst>
                      <a:path w="326" h="782">
                        <a:moveTo>
                          <a:pt x="182" y="174"/>
                        </a:moveTo>
                        <a:cubicBezTo>
                          <a:pt x="182" y="174"/>
                          <a:pt x="227" y="256"/>
                          <a:pt x="151" y="293"/>
                        </a:cubicBezTo>
                        <a:cubicBezTo>
                          <a:pt x="151" y="293"/>
                          <a:pt x="154" y="330"/>
                          <a:pt x="152" y="391"/>
                        </a:cubicBezTo>
                        <a:cubicBezTo>
                          <a:pt x="149" y="506"/>
                          <a:pt x="0" y="702"/>
                          <a:pt x="0" y="702"/>
                        </a:cubicBezTo>
                        <a:cubicBezTo>
                          <a:pt x="0" y="702"/>
                          <a:pt x="109" y="782"/>
                          <a:pt x="221" y="671"/>
                        </a:cubicBezTo>
                        <a:cubicBezTo>
                          <a:pt x="239" y="654"/>
                          <a:pt x="276" y="564"/>
                          <a:pt x="276" y="564"/>
                        </a:cubicBezTo>
                        <a:cubicBezTo>
                          <a:pt x="326" y="291"/>
                          <a:pt x="326" y="291"/>
                          <a:pt x="326" y="291"/>
                        </a:cubicBezTo>
                        <a:cubicBezTo>
                          <a:pt x="326" y="291"/>
                          <a:pt x="196" y="7"/>
                          <a:pt x="190" y="3"/>
                        </a:cubicBezTo>
                        <a:cubicBezTo>
                          <a:pt x="183" y="0"/>
                          <a:pt x="182" y="174"/>
                          <a:pt x="182" y="17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299" name="Freeform 298"/>
                  <p:cNvSpPr>
                    <a:spLocks/>
                  </p:cNvSpPr>
                  <p:nvPr/>
                </p:nvSpPr>
                <p:spPr bwMode="gray">
                  <a:xfrm>
                    <a:off x="4778" y="2879"/>
                    <a:ext cx="123" cy="67"/>
                  </a:xfrm>
                  <a:custGeom>
                    <a:avLst/>
                    <a:gdLst/>
                    <a:ahLst/>
                    <a:cxnLst>
                      <a:cxn ang="0">
                        <a:pos x="0" y="62"/>
                      </a:cxn>
                      <a:cxn ang="0">
                        <a:pos x="126" y="10"/>
                      </a:cxn>
                      <a:cxn ang="0">
                        <a:pos x="241" y="70"/>
                      </a:cxn>
                      <a:cxn ang="0">
                        <a:pos x="297" y="141"/>
                      </a:cxn>
                      <a:cxn ang="0">
                        <a:pos x="262" y="150"/>
                      </a:cxn>
                      <a:cxn ang="0">
                        <a:pos x="210" y="99"/>
                      </a:cxn>
                      <a:cxn ang="0">
                        <a:pos x="128" y="53"/>
                      </a:cxn>
                      <a:cxn ang="0">
                        <a:pos x="67" y="67"/>
                      </a:cxn>
                      <a:cxn ang="0">
                        <a:pos x="0" y="62"/>
                      </a:cxn>
                    </a:cxnLst>
                    <a:rect l="0" t="0" r="r" b="b"/>
                    <a:pathLst>
                      <a:path w="304" h="166">
                        <a:moveTo>
                          <a:pt x="0" y="62"/>
                        </a:moveTo>
                        <a:cubicBezTo>
                          <a:pt x="0" y="62"/>
                          <a:pt x="82" y="0"/>
                          <a:pt x="126" y="10"/>
                        </a:cubicBezTo>
                        <a:cubicBezTo>
                          <a:pt x="170" y="20"/>
                          <a:pt x="241" y="70"/>
                          <a:pt x="241" y="70"/>
                        </a:cubicBezTo>
                        <a:cubicBezTo>
                          <a:pt x="241" y="70"/>
                          <a:pt x="290" y="119"/>
                          <a:pt x="297" y="141"/>
                        </a:cubicBezTo>
                        <a:cubicBezTo>
                          <a:pt x="304" y="163"/>
                          <a:pt x="286" y="166"/>
                          <a:pt x="262" y="150"/>
                        </a:cubicBezTo>
                        <a:cubicBezTo>
                          <a:pt x="210" y="99"/>
                          <a:pt x="210" y="99"/>
                          <a:pt x="210" y="99"/>
                        </a:cubicBezTo>
                        <a:cubicBezTo>
                          <a:pt x="210" y="99"/>
                          <a:pt x="147" y="54"/>
                          <a:pt x="128" y="53"/>
                        </a:cubicBezTo>
                        <a:cubicBezTo>
                          <a:pt x="128" y="53"/>
                          <a:pt x="76" y="64"/>
                          <a:pt x="67" y="67"/>
                        </a:cubicBezTo>
                        <a:cubicBezTo>
                          <a:pt x="58" y="70"/>
                          <a:pt x="8" y="115"/>
                          <a:pt x="0" y="6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0" name="Freeform 299"/>
                  <p:cNvSpPr>
                    <a:spLocks/>
                  </p:cNvSpPr>
                  <p:nvPr/>
                </p:nvSpPr>
                <p:spPr bwMode="gray">
                  <a:xfrm>
                    <a:off x="4777" y="2881"/>
                    <a:ext cx="123" cy="64"/>
                  </a:xfrm>
                  <a:custGeom>
                    <a:avLst/>
                    <a:gdLst/>
                    <a:ahLst/>
                    <a:cxnLst>
                      <a:cxn ang="0">
                        <a:pos x="4" y="56"/>
                      </a:cxn>
                      <a:cxn ang="0">
                        <a:pos x="53" y="25"/>
                      </a:cxn>
                      <a:cxn ang="0">
                        <a:pos x="128" y="5"/>
                      </a:cxn>
                      <a:cxn ang="0">
                        <a:pos x="230" y="57"/>
                      </a:cxn>
                      <a:cxn ang="0">
                        <a:pos x="242" y="64"/>
                      </a:cxn>
                      <a:cxn ang="0">
                        <a:pos x="242" y="64"/>
                      </a:cxn>
                      <a:cxn ang="0">
                        <a:pos x="272" y="97"/>
                      </a:cxn>
                      <a:cxn ang="0">
                        <a:pos x="298" y="135"/>
                      </a:cxn>
                      <a:cxn ang="0">
                        <a:pos x="297" y="149"/>
                      </a:cxn>
                      <a:cxn ang="0">
                        <a:pos x="265" y="141"/>
                      </a:cxn>
                      <a:cxn ang="0">
                        <a:pos x="265" y="142"/>
                      </a:cxn>
                      <a:cxn ang="0">
                        <a:pos x="213" y="90"/>
                      </a:cxn>
                      <a:cxn ang="0">
                        <a:pos x="151" y="52"/>
                      </a:cxn>
                      <a:cxn ang="0">
                        <a:pos x="130" y="44"/>
                      </a:cxn>
                      <a:cxn ang="0">
                        <a:pos x="129" y="44"/>
                      </a:cxn>
                      <a:cxn ang="0">
                        <a:pos x="82" y="55"/>
                      </a:cxn>
                      <a:cxn ang="0">
                        <a:pos x="65" y="60"/>
                      </a:cxn>
                      <a:cxn ang="0">
                        <a:pos x="24" y="79"/>
                      </a:cxn>
                      <a:cxn ang="0">
                        <a:pos x="4" y="55"/>
                      </a:cxn>
                      <a:cxn ang="0">
                        <a:pos x="4" y="56"/>
                      </a:cxn>
                      <a:cxn ang="0">
                        <a:pos x="0" y="55"/>
                      </a:cxn>
                      <a:cxn ang="0">
                        <a:pos x="24" y="83"/>
                      </a:cxn>
                      <a:cxn ang="0">
                        <a:pos x="63" y="66"/>
                      </a:cxn>
                      <a:cxn ang="0">
                        <a:pos x="70" y="62"/>
                      </a:cxn>
                      <a:cxn ang="0">
                        <a:pos x="113" y="52"/>
                      </a:cxn>
                      <a:cxn ang="0">
                        <a:pos x="130" y="46"/>
                      </a:cxn>
                      <a:cxn ang="0">
                        <a:pos x="138" y="50"/>
                      </a:cxn>
                      <a:cxn ang="0">
                        <a:pos x="203" y="88"/>
                      </a:cxn>
                      <a:cxn ang="0">
                        <a:pos x="210" y="94"/>
                      </a:cxn>
                      <a:cxn ang="0">
                        <a:pos x="210" y="94"/>
                      </a:cxn>
                      <a:cxn ang="0">
                        <a:pos x="263" y="145"/>
                      </a:cxn>
                      <a:cxn ang="0">
                        <a:pos x="299" y="152"/>
                      </a:cxn>
                      <a:cxn ang="0">
                        <a:pos x="301" y="133"/>
                      </a:cxn>
                      <a:cxn ang="0">
                        <a:pos x="245" y="61"/>
                      </a:cxn>
                      <a:cxn ang="0">
                        <a:pos x="244" y="61"/>
                      </a:cxn>
                      <a:cxn ang="0">
                        <a:pos x="128" y="1"/>
                      </a:cxn>
                      <a:cxn ang="0">
                        <a:pos x="42" y="27"/>
                      </a:cxn>
                      <a:cxn ang="0">
                        <a:pos x="0" y="54"/>
                      </a:cxn>
                      <a:cxn ang="0">
                        <a:pos x="2" y="55"/>
                      </a:cxn>
                    </a:cxnLst>
                    <a:rect l="0" t="0" r="r" b="b"/>
                    <a:pathLst>
                      <a:path w="303" h="155">
                        <a:moveTo>
                          <a:pt x="2" y="55"/>
                        </a:moveTo>
                        <a:cubicBezTo>
                          <a:pt x="4" y="56"/>
                          <a:pt x="4" y="56"/>
                          <a:pt x="4" y="56"/>
                        </a:cubicBezTo>
                        <a:cubicBezTo>
                          <a:pt x="4" y="56"/>
                          <a:pt x="5" y="56"/>
                          <a:pt x="7" y="54"/>
                        </a:cubicBezTo>
                        <a:cubicBezTo>
                          <a:pt x="14" y="49"/>
                          <a:pt x="32" y="37"/>
                          <a:pt x="53" y="25"/>
                        </a:cubicBezTo>
                        <a:cubicBezTo>
                          <a:pt x="74" y="14"/>
                          <a:pt x="98" y="4"/>
                          <a:pt x="117" y="4"/>
                        </a:cubicBezTo>
                        <a:cubicBezTo>
                          <a:pt x="121" y="4"/>
                          <a:pt x="124" y="4"/>
                          <a:pt x="128" y="5"/>
                        </a:cubicBezTo>
                        <a:cubicBezTo>
                          <a:pt x="149" y="10"/>
                          <a:pt x="178" y="25"/>
                          <a:pt x="201" y="38"/>
                        </a:cubicBezTo>
                        <a:cubicBezTo>
                          <a:pt x="213" y="45"/>
                          <a:pt x="223" y="52"/>
                          <a:pt x="230" y="57"/>
                        </a:cubicBezTo>
                        <a:cubicBezTo>
                          <a:pt x="234" y="59"/>
                          <a:pt x="237" y="61"/>
                          <a:pt x="239" y="62"/>
                        </a:cubicBezTo>
                        <a:cubicBezTo>
                          <a:pt x="241" y="64"/>
                          <a:pt x="242" y="64"/>
                          <a:pt x="242" y="64"/>
                        </a:cubicBezTo>
                        <a:cubicBezTo>
                          <a:pt x="243" y="63"/>
                          <a:pt x="243" y="63"/>
                          <a:pt x="243" y="63"/>
                        </a:cubicBezTo>
                        <a:cubicBezTo>
                          <a:pt x="242" y="64"/>
                          <a:pt x="242" y="64"/>
                          <a:pt x="242" y="64"/>
                        </a:cubicBezTo>
                        <a:cubicBezTo>
                          <a:pt x="242" y="64"/>
                          <a:pt x="243" y="65"/>
                          <a:pt x="244" y="66"/>
                        </a:cubicBezTo>
                        <a:cubicBezTo>
                          <a:pt x="249" y="71"/>
                          <a:pt x="261" y="84"/>
                          <a:pt x="272" y="97"/>
                        </a:cubicBezTo>
                        <a:cubicBezTo>
                          <a:pt x="278" y="104"/>
                          <a:pt x="284" y="111"/>
                          <a:pt x="288" y="118"/>
                        </a:cubicBezTo>
                        <a:cubicBezTo>
                          <a:pt x="293" y="124"/>
                          <a:pt x="296" y="130"/>
                          <a:pt x="298" y="135"/>
                        </a:cubicBezTo>
                        <a:cubicBezTo>
                          <a:pt x="298" y="138"/>
                          <a:pt x="299" y="140"/>
                          <a:pt x="299" y="142"/>
                        </a:cubicBezTo>
                        <a:cubicBezTo>
                          <a:pt x="299" y="146"/>
                          <a:pt x="298" y="148"/>
                          <a:pt x="297" y="149"/>
                        </a:cubicBezTo>
                        <a:cubicBezTo>
                          <a:pt x="295" y="150"/>
                          <a:pt x="293" y="151"/>
                          <a:pt x="290" y="151"/>
                        </a:cubicBezTo>
                        <a:cubicBezTo>
                          <a:pt x="284" y="151"/>
                          <a:pt x="275" y="148"/>
                          <a:pt x="265" y="141"/>
                        </a:cubicBezTo>
                        <a:cubicBezTo>
                          <a:pt x="264" y="143"/>
                          <a:pt x="264" y="143"/>
                          <a:pt x="264" y="143"/>
                        </a:cubicBezTo>
                        <a:cubicBezTo>
                          <a:pt x="265" y="142"/>
                          <a:pt x="265" y="142"/>
                          <a:pt x="265" y="142"/>
                        </a:cubicBezTo>
                        <a:cubicBezTo>
                          <a:pt x="213" y="91"/>
                          <a:pt x="213" y="91"/>
                          <a:pt x="213" y="91"/>
                        </a:cubicBezTo>
                        <a:cubicBezTo>
                          <a:pt x="213" y="90"/>
                          <a:pt x="213" y="90"/>
                          <a:pt x="213" y="90"/>
                        </a:cubicBezTo>
                        <a:cubicBezTo>
                          <a:pt x="213" y="90"/>
                          <a:pt x="197" y="79"/>
                          <a:pt x="179" y="68"/>
                        </a:cubicBezTo>
                        <a:cubicBezTo>
                          <a:pt x="170" y="62"/>
                          <a:pt x="160" y="56"/>
                          <a:pt x="151" y="52"/>
                        </a:cubicBezTo>
                        <a:cubicBezTo>
                          <a:pt x="147" y="50"/>
                          <a:pt x="143" y="48"/>
                          <a:pt x="139" y="46"/>
                        </a:cubicBezTo>
                        <a:cubicBezTo>
                          <a:pt x="136" y="45"/>
                          <a:pt x="132" y="44"/>
                          <a:pt x="130" y="44"/>
                        </a:cubicBezTo>
                        <a:cubicBezTo>
                          <a:pt x="129" y="44"/>
                          <a:pt x="129" y="44"/>
                          <a:pt x="129" y="44"/>
                        </a:cubicBezTo>
                        <a:cubicBezTo>
                          <a:pt x="129" y="44"/>
                          <a:pt x="129" y="44"/>
                          <a:pt x="129" y="44"/>
                        </a:cubicBezTo>
                        <a:cubicBezTo>
                          <a:pt x="129" y="44"/>
                          <a:pt x="116" y="47"/>
                          <a:pt x="102" y="50"/>
                        </a:cubicBezTo>
                        <a:cubicBezTo>
                          <a:pt x="95" y="52"/>
                          <a:pt x="88" y="53"/>
                          <a:pt x="82" y="55"/>
                        </a:cubicBezTo>
                        <a:cubicBezTo>
                          <a:pt x="76" y="56"/>
                          <a:pt x="71" y="58"/>
                          <a:pt x="68" y="58"/>
                        </a:cubicBezTo>
                        <a:cubicBezTo>
                          <a:pt x="67" y="59"/>
                          <a:pt x="66" y="59"/>
                          <a:pt x="65" y="60"/>
                        </a:cubicBezTo>
                        <a:cubicBezTo>
                          <a:pt x="61" y="62"/>
                          <a:pt x="54" y="67"/>
                          <a:pt x="47" y="71"/>
                        </a:cubicBezTo>
                        <a:cubicBezTo>
                          <a:pt x="39" y="75"/>
                          <a:pt x="31" y="79"/>
                          <a:pt x="24" y="79"/>
                        </a:cubicBezTo>
                        <a:cubicBezTo>
                          <a:pt x="19" y="79"/>
                          <a:pt x="15" y="77"/>
                          <a:pt x="12" y="74"/>
                        </a:cubicBezTo>
                        <a:cubicBezTo>
                          <a:pt x="8" y="70"/>
                          <a:pt x="6" y="64"/>
                          <a:pt x="4" y="55"/>
                        </a:cubicBezTo>
                        <a:cubicBezTo>
                          <a:pt x="2" y="55"/>
                          <a:pt x="2" y="55"/>
                          <a:pt x="2" y="55"/>
                        </a:cubicBezTo>
                        <a:cubicBezTo>
                          <a:pt x="4" y="56"/>
                          <a:pt x="4" y="56"/>
                          <a:pt x="4" y="56"/>
                        </a:cubicBezTo>
                        <a:cubicBezTo>
                          <a:pt x="2" y="55"/>
                          <a:pt x="2" y="55"/>
                          <a:pt x="2" y="55"/>
                        </a:cubicBezTo>
                        <a:cubicBezTo>
                          <a:pt x="0" y="55"/>
                          <a:pt x="0" y="55"/>
                          <a:pt x="0" y="55"/>
                        </a:cubicBezTo>
                        <a:cubicBezTo>
                          <a:pt x="2" y="65"/>
                          <a:pt x="5" y="72"/>
                          <a:pt x="9" y="76"/>
                        </a:cubicBezTo>
                        <a:cubicBezTo>
                          <a:pt x="13" y="81"/>
                          <a:pt x="18" y="83"/>
                          <a:pt x="24" y="83"/>
                        </a:cubicBezTo>
                        <a:cubicBezTo>
                          <a:pt x="33" y="83"/>
                          <a:pt x="43" y="78"/>
                          <a:pt x="52" y="73"/>
                        </a:cubicBezTo>
                        <a:cubicBezTo>
                          <a:pt x="56" y="70"/>
                          <a:pt x="60" y="68"/>
                          <a:pt x="63" y="66"/>
                        </a:cubicBezTo>
                        <a:cubicBezTo>
                          <a:pt x="65" y="65"/>
                          <a:pt x="66" y="64"/>
                          <a:pt x="67" y="63"/>
                        </a:cubicBezTo>
                        <a:cubicBezTo>
                          <a:pt x="68" y="63"/>
                          <a:pt x="69" y="62"/>
                          <a:pt x="70" y="62"/>
                        </a:cubicBezTo>
                        <a:cubicBezTo>
                          <a:pt x="72" y="61"/>
                          <a:pt x="77" y="60"/>
                          <a:pt x="83" y="59"/>
                        </a:cubicBezTo>
                        <a:cubicBezTo>
                          <a:pt x="92" y="57"/>
                          <a:pt x="104" y="54"/>
                          <a:pt x="113" y="52"/>
                        </a:cubicBezTo>
                        <a:cubicBezTo>
                          <a:pt x="123" y="49"/>
                          <a:pt x="130" y="48"/>
                          <a:pt x="130" y="48"/>
                        </a:cubicBezTo>
                        <a:cubicBezTo>
                          <a:pt x="130" y="46"/>
                          <a:pt x="130" y="46"/>
                          <a:pt x="130" y="46"/>
                        </a:cubicBezTo>
                        <a:cubicBezTo>
                          <a:pt x="129" y="48"/>
                          <a:pt x="129" y="48"/>
                          <a:pt x="129" y="48"/>
                        </a:cubicBezTo>
                        <a:cubicBezTo>
                          <a:pt x="132" y="48"/>
                          <a:pt x="134" y="49"/>
                          <a:pt x="138" y="50"/>
                        </a:cubicBezTo>
                        <a:cubicBezTo>
                          <a:pt x="150" y="55"/>
                          <a:pt x="168" y="66"/>
                          <a:pt x="183" y="75"/>
                        </a:cubicBezTo>
                        <a:cubicBezTo>
                          <a:pt x="191" y="80"/>
                          <a:pt x="198" y="85"/>
                          <a:pt x="203" y="88"/>
                        </a:cubicBezTo>
                        <a:cubicBezTo>
                          <a:pt x="205" y="90"/>
                          <a:pt x="207" y="91"/>
                          <a:pt x="208" y="92"/>
                        </a:cubicBezTo>
                        <a:cubicBezTo>
                          <a:pt x="210" y="93"/>
                          <a:pt x="210" y="94"/>
                          <a:pt x="210" y="94"/>
                        </a:cubicBezTo>
                        <a:cubicBezTo>
                          <a:pt x="212" y="92"/>
                          <a:pt x="212" y="92"/>
                          <a:pt x="212" y="92"/>
                        </a:cubicBezTo>
                        <a:cubicBezTo>
                          <a:pt x="210" y="94"/>
                          <a:pt x="210" y="94"/>
                          <a:pt x="210" y="94"/>
                        </a:cubicBezTo>
                        <a:cubicBezTo>
                          <a:pt x="262" y="144"/>
                          <a:pt x="262" y="144"/>
                          <a:pt x="262" y="144"/>
                        </a:cubicBezTo>
                        <a:cubicBezTo>
                          <a:pt x="263" y="145"/>
                          <a:pt x="263" y="145"/>
                          <a:pt x="263" y="145"/>
                        </a:cubicBezTo>
                        <a:cubicBezTo>
                          <a:pt x="273" y="152"/>
                          <a:pt x="282" y="155"/>
                          <a:pt x="290" y="155"/>
                        </a:cubicBezTo>
                        <a:cubicBezTo>
                          <a:pt x="294" y="155"/>
                          <a:pt x="297" y="154"/>
                          <a:pt x="299" y="152"/>
                        </a:cubicBezTo>
                        <a:cubicBezTo>
                          <a:pt x="302" y="150"/>
                          <a:pt x="303" y="146"/>
                          <a:pt x="303" y="142"/>
                        </a:cubicBezTo>
                        <a:cubicBezTo>
                          <a:pt x="303" y="140"/>
                          <a:pt x="302" y="137"/>
                          <a:pt x="301" y="133"/>
                        </a:cubicBezTo>
                        <a:cubicBezTo>
                          <a:pt x="299" y="128"/>
                          <a:pt x="295" y="120"/>
                          <a:pt x="289" y="113"/>
                        </a:cubicBezTo>
                        <a:cubicBezTo>
                          <a:pt x="272" y="89"/>
                          <a:pt x="245" y="61"/>
                          <a:pt x="245" y="61"/>
                        </a:cubicBezTo>
                        <a:cubicBezTo>
                          <a:pt x="244" y="61"/>
                          <a:pt x="244" y="61"/>
                          <a:pt x="244" y="61"/>
                        </a:cubicBezTo>
                        <a:cubicBezTo>
                          <a:pt x="244" y="61"/>
                          <a:pt x="244" y="61"/>
                          <a:pt x="244" y="61"/>
                        </a:cubicBezTo>
                        <a:cubicBezTo>
                          <a:pt x="244" y="61"/>
                          <a:pt x="226" y="49"/>
                          <a:pt x="203" y="35"/>
                        </a:cubicBezTo>
                        <a:cubicBezTo>
                          <a:pt x="180" y="21"/>
                          <a:pt x="151" y="6"/>
                          <a:pt x="128" y="1"/>
                        </a:cubicBezTo>
                        <a:cubicBezTo>
                          <a:pt x="125" y="0"/>
                          <a:pt x="121" y="0"/>
                          <a:pt x="117" y="0"/>
                        </a:cubicBezTo>
                        <a:cubicBezTo>
                          <a:pt x="94" y="0"/>
                          <a:pt x="65" y="13"/>
                          <a:pt x="42" y="27"/>
                        </a:cubicBezTo>
                        <a:cubicBezTo>
                          <a:pt x="19" y="40"/>
                          <a:pt x="1" y="53"/>
                          <a:pt x="1" y="53"/>
                        </a:cubicBezTo>
                        <a:cubicBezTo>
                          <a:pt x="0" y="54"/>
                          <a:pt x="0" y="54"/>
                          <a:pt x="0" y="54"/>
                        </a:cubicBezTo>
                        <a:cubicBezTo>
                          <a:pt x="0" y="55"/>
                          <a:pt x="0" y="55"/>
                          <a:pt x="0" y="55"/>
                        </a:cubicBezTo>
                        <a:lnTo>
                          <a:pt x="2" y="55"/>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1" name="Freeform 300"/>
                  <p:cNvSpPr>
                    <a:spLocks/>
                  </p:cNvSpPr>
                  <p:nvPr/>
                </p:nvSpPr>
                <p:spPr bwMode="gray">
                  <a:xfrm>
                    <a:off x="4704" y="2897"/>
                    <a:ext cx="161" cy="219"/>
                  </a:xfrm>
                  <a:custGeom>
                    <a:avLst/>
                    <a:gdLst/>
                    <a:ahLst/>
                    <a:cxnLst>
                      <a:cxn ang="0">
                        <a:pos x="285" y="264"/>
                      </a:cxn>
                      <a:cxn ang="0">
                        <a:pos x="187" y="85"/>
                      </a:cxn>
                      <a:cxn ang="0">
                        <a:pos x="234" y="128"/>
                      </a:cxn>
                      <a:cxn ang="0">
                        <a:pos x="249" y="106"/>
                      </a:cxn>
                      <a:cxn ang="0">
                        <a:pos x="199" y="40"/>
                      </a:cxn>
                      <a:cxn ang="0">
                        <a:pos x="246" y="98"/>
                      </a:cxn>
                      <a:cxn ang="0">
                        <a:pos x="289" y="65"/>
                      </a:cxn>
                      <a:cxn ang="0">
                        <a:pos x="324" y="136"/>
                      </a:cxn>
                      <a:cxn ang="0">
                        <a:pos x="367" y="197"/>
                      </a:cxn>
                      <a:cxn ang="0">
                        <a:pos x="306" y="26"/>
                      </a:cxn>
                      <a:cxn ang="0">
                        <a:pos x="102" y="37"/>
                      </a:cxn>
                      <a:cxn ang="0">
                        <a:pos x="67" y="99"/>
                      </a:cxn>
                      <a:cxn ang="0">
                        <a:pos x="96" y="244"/>
                      </a:cxn>
                      <a:cxn ang="0">
                        <a:pos x="66" y="350"/>
                      </a:cxn>
                      <a:cxn ang="0">
                        <a:pos x="0" y="445"/>
                      </a:cxn>
                      <a:cxn ang="0">
                        <a:pos x="90" y="515"/>
                      </a:cxn>
                      <a:cxn ang="0">
                        <a:pos x="230" y="539"/>
                      </a:cxn>
                      <a:cxn ang="0">
                        <a:pos x="304" y="407"/>
                      </a:cxn>
                      <a:cxn ang="0">
                        <a:pos x="373" y="330"/>
                      </a:cxn>
                      <a:cxn ang="0">
                        <a:pos x="365" y="236"/>
                      </a:cxn>
                    </a:cxnLst>
                    <a:rect l="0" t="0" r="r" b="b"/>
                    <a:pathLst>
                      <a:path w="397" h="539">
                        <a:moveTo>
                          <a:pt x="285" y="264"/>
                        </a:moveTo>
                        <a:cubicBezTo>
                          <a:pt x="270" y="141"/>
                          <a:pt x="187" y="85"/>
                          <a:pt x="187" y="85"/>
                        </a:cubicBezTo>
                        <a:cubicBezTo>
                          <a:pt x="212" y="104"/>
                          <a:pt x="225" y="124"/>
                          <a:pt x="234" y="128"/>
                        </a:cubicBezTo>
                        <a:cubicBezTo>
                          <a:pt x="248" y="134"/>
                          <a:pt x="253" y="119"/>
                          <a:pt x="249" y="106"/>
                        </a:cubicBezTo>
                        <a:cubicBezTo>
                          <a:pt x="239" y="80"/>
                          <a:pt x="199" y="40"/>
                          <a:pt x="199" y="40"/>
                        </a:cubicBezTo>
                        <a:cubicBezTo>
                          <a:pt x="211" y="52"/>
                          <a:pt x="246" y="98"/>
                          <a:pt x="246" y="98"/>
                        </a:cubicBezTo>
                        <a:cubicBezTo>
                          <a:pt x="278" y="121"/>
                          <a:pt x="289" y="65"/>
                          <a:pt x="289" y="65"/>
                        </a:cubicBezTo>
                        <a:cubicBezTo>
                          <a:pt x="286" y="140"/>
                          <a:pt x="324" y="136"/>
                          <a:pt x="324" y="136"/>
                        </a:cubicBezTo>
                        <a:cubicBezTo>
                          <a:pt x="331" y="259"/>
                          <a:pt x="367" y="197"/>
                          <a:pt x="367" y="197"/>
                        </a:cubicBezTo>
                        <a:cubicBezTo>
                          <a:pt x="397" y="79"/>
                          <a:pt x="306" y="26"/>
                          <a:pt x="306" y="26"/>
                        </a:cubicBezTo>
                        <a:cubicBezTo>
                          <a:pt x="259" y="0"/>
                          <a:pt x="122" y="24"/>
                          <a:pt x="102" y="37"/>
                        </a:cubicBezTo>
                        <a:cubicBezTo>
                          <a:pt x="82" y="51"/>
                          <a:pt x="67" y="99"/>
                          <a:pt x="67" y="99"/>
                        </a:cubicBezTo>
                        <a:cubicBezTo>
                          <a:pt x="96" y="244"/>
                          <a:pt x="96" y="244"/>
                          <a:pt x="96" y="244"/>
                        </a:cubicBezTo>
                        <a:cubicBezTo>
                          <a:pt x="105" y="306"/>
                          <a:pt x="81" y="335"/>
                          <a:pt x="66" y="350"/>
                        </a:cubicBezTo>
                        <a:cubicBezTo>
                          <a:pt x="47" y="369"/>
                          <a:pt x="0" y="445"/>
                          <a:pt x="0" y="445"/>
                        </a:cubicBezTo>
                        <a:cubicBezTo>
                          <a:pt x="29" y="458"/>
                          <a:pt x="90" y="515"/>
                          <a:pt x="90" y="515"/>
                        </a:cubicBezTo>
                        <a:cubicBezTo>
                          <a:pt x="131" y="500"/>
                          <a:pt x="230" y="539"/>
                          <a:pt x="230" y="539"/>
                        </a:cubicBezTo>
                        <a:cubicBezTo>
                          <a:pt x="304" y="407"/>
                          <a:pt x="304" y="407"/>
                          <a:pt x="304" y="407"/>
                        </a:cubicBezTo>
                        <a:cubicBezTo>
                          <a:pt x="353" y="418"/>
                          <a:pt x="373" y="330"/>
                          <a:pt x="373" y="330"/>
                        </a:cubicBezTo>
                        <a:cubicBezTo>
                          <a:pt x="373" y="330"/>
                          <a:pt x="391" y="288"/>
                          <a:pt x="365" y="236"/>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2" name="Freeform 301"/>
                  <p:cNvSpPr>
                    <a:spLocks/>
                  </p:cNvSpPr>
                  <p:nvPr/>
                </p:nvSpPr>
                <p:spPr bwMode="gray">
                  <a:xfrm>
                    <a:off x="4703" y="2902"/>
                    <a:ext cx="155" cy="215"/>
                  </a:xfrm>
                  <a:custGeom>
                    <a:avLst/>
                    <a:gdLst/>
                    <a:ahLst/>
                    <a:cxnLst>
                      <a:cxn ang="0">
                        <a:pos x="190" y="71"/>
                      </a:cxn>
                      <a:cxn ang="0">
                        <a:pos x="227" y="112"/>
                      </a:cxn>
                      <a:cxn ang="0">
                        <a:pos x="251" y="115"/>
                      </a:cxn>
                      <a:cxn ang="0">
                        <a:pos x="224" y="50"/>
                      </a:cxn>
                      <a:cxn ang="0">
                        <a:pos x="228" y="63"/>
                      </a:cxn>
                      <a:cxn ang="0">
                        <a:pos x="247" y="87"/>
                      </a:cxn>
                      <a:cxn ang="0">
                        <a:pos x="278" y="87"/>
                      </a:cxn>
                      <a:cxn ang="0">
                        <a:pos x="291" y="53"/>
                      </a:cxn>
                      <a:cxn ang="0">
                        <a:pos x="304" y="116"/>
                      </a:cxn>
                      <a:cxn ang="0">
                        <a:pos x="326" y="124"/>
                      </a:cxn>
                      <a:cxn ang="0">
                        <a:pos x="341" y="198"/>
                      </a:cxn>
                      <a:cxn ang="0">
                        <a:pos x="371" y="186"/>
                      </a:cxn>
                      <a:cxn ang="0">
                        <a:pos x="377" y="139"/>
                      </a:cxn>
                      <a:cxn ang="0">
                        <a:pos x="241" y="0"/>
                      </a:cxn>
                      <a:cxn ang="0">
                        <a:pos x="103" y="24"/>
                      </a:cxn>
                      <a:cxn ang="0">
                        <a:pos x="66" y="87"/>
                      </a:cxn>
                      <a:cxn ang="0">
                        <a:pos x="96" y="232"/>
                      </a:cxn>
                      <a:cxn ang="0">
                        <a:pos x="48" y="360"/>
                      </a:cxn>
                      <a:cxn ang="0">
                        <a:pos x="2" y="435"/>
                      </a:cxn>
                      <a:cxn ang="0">
                        <a:pos x="85" y="499"/>
                      </a:cxn>
                      <a:cxn ang="0">
                        <a:pos x="93" y="505"/>
                      </a:cxn>
                      <a:cxn ang="0">
                        <a:pos x="220" y="524"/>
                      </a:cxn>
                      <a:cxn ang="0">
                        <a:pos x="233" y="529"/>
                      </a:cxn>
                      <a:cxn ang="0">
                        <a:pos x="305" y="397"/>
                      </a:cxn>
                      <a:cxn ang="0">
                        <a:pos x="369" y="343"/>
                      </a:cxn>
                      <a:cxn ang="0">
                        <a:pos x="377" y="318"/>
                      </a:cxn>
                      <a:cxn ang="0">
                        <a:pos x="365" y="225"/>
                      </a:cxn>
                      <a:cxn ang="0">
                        <a:pos x="374" y="314"/>
                      </a:cxn>
                      <a:cxn ang="0">
                        <a:pos x="373" y="317"/>
                      </a:cxn>
                      <a:cxn ang="0">
                        <a:pos x="373" y="318"/>
                      </a:cxn>
                      <a:cxn ang="0">
                        <a:pos x="314" y="394"/>
                      </a:cxn>
                      <a:cxn ang="0">
                        <a:pos x="230" y="526"/>
                      </a:cxn>
                      <a:cxn ang="0">
                        <a:pos x="192" y="511"/>
                      </a:cxn>
                      <a:cxn ang="0">
                        <a:pos x="92" y="503"/>
                      </a:cxn>
                      <a:cxn ang="0">
                        <a:pos x="29" y="448"/>
                      </a:cxn>
                      <a:cxn ang="0">
                        <a:pos x="4" y="434"/>
                      </a:cxn>
                      <a:cxn ang="0">
                        <a:pos x="70" y="339"/>
                      </a:cxn>
                      <a:cxn ang="0">
                        <a:pos x="100" y="232"/>
                      </a:cxn>
                      <a:cxn ang="0">
                        <a:pos x="70" y="88"/>
                      </a:cxn>
                      <a:cxn ang="0">
                        <a:pos x="105" y="27"/>
                      </a:cxn>
                      <a:cxn ang="0">
                        <a:pos x="307" y="16"/>
                      </a:cxn>
                      <a:cxn ang="0">
                        <a:pos x="373" y="139"/>
                      </a:cxn>
                      <a:cxn ang="0">
                        <a:pos x="367" y="184"/>
                      </a:cxn>
                      <a:cxn ang="0">
                        <a:pos x="356" y="196"/>
                      </a:cxn>
                      <a:cxn ang="0">
                        <a:pos x="334" y="174"/>
                      </a:cxn>
                      <a:cxn ang="0">
                        <a:pos x="325" y="122"/>
                      </a:cxn>
                      <a:cxn ang="0">
                        <a:pos x="307" y="113"/>
                      </a:cxn>
                      <a:cxn ang="0">
                        <a:pos x="289" y="53"/>
                      </a:cxn>
                      <a:cxn ang="0">
                        <a:pos x="274" y="85"/>
                      </a:cxn>
                      <a:cxn ang="0">
                        <a:pos x="248" y="86"/>
                      </a:cxn>
                      <a:cxn ang="0">
                        <a:pos x="203" y="27"/>
                      </a:cxn>
                      <a:cxn ang="0">
                        <a:pos x="225" y="58"/>
                      </a:cxn>
                      <a:cxn ang="0">
                        <a:pos x="248" y="112"/>
                      </a:cxn>
                      <a:cxn ang="0">
                        <a:pos x="230" y="109"/>
                      </a:cxn>
                      <a:cxn ang="0">
                        <a:pos x="188" y="75"/>
                      </a:cxn>
                      <a:cxn ang="0">
                        <a:pos x="289" y="251"/>
                      </a:cxn>
                    </a:cxnLst>
                    <a:rect l="0" t="0" r="r" b="b"/>
                    <a:pathLst>
                      <a:path w="383" h="529">
                        <a:moveTo>
                          <a:pt x="289" y="251"/>
                        </a:moveTo>
                        <a:cubicBezTo>
                          <a:pt x="281" y="190"/>
                          <a:pt x="257" y="145"/>
                          <a:pt x="234" y="115"/>
                        </a:cubicBezTo>
                        <a:cubicBezTo>
                          <a:pt x="211" y="86"/>
                          <a:pt x="190" y="72"/>
                          <a:pt x="190" y="71"/>
                        </a:cubicBezTo>
                        <a:cubicBezTo>
                          <a:pt x="188" y="75"/>
                          <a:pt x="188" y="75"/>
                          <a:pt x="188" y="75"/>
                        </a:cubicBezTo>
                        <a:cubicBezTo>
                          <a:pt x="200" y="84"/>
                          <a:pt x="210" y="94"/>
                          <a:pt x="217" y="102"/>
                        </a:cubicBezTo>
                        <a:cubicBezTo>
                          <a:pt x="221" y="106"/>
                          <a:pt x="224" y="109"/>
                          <a:pt x="227" y="112"/>
                        </a:cubicBezTo>
                        <a:cubicBezTo>
                          <a:pt x="230" y="115"/>
                          <a:pt x="233" y="117"/>
                          <a:pt x="235" y="118"/>
                        </a:cubicBezTo>
                        <a:cubicBezTo>
                          <a:pt x="238" y="119"/>
                          <a:pt x="240" y="120"/>
                          <a:pt x="242" y="120"/>
                        </a:cubicBezTo>
                        <a:cubicBezTo>
                          <a:pt x="246" y="120"/>
                          <a:pt x="249" y="118"/>
                          <a:pt x="251" y="115"/>
                        </a:cubicBezTo>
                        <a:cubicBezTo>
                          <a:pt x="253" y="112"/>
                          <a:pt x="254" y="108"/>
                          <a:pt x="254" y="103"/>
                        </a:cubicBezTo>
                        <a:cubicBezTo>
                          <a:pt x="254" y="100"/>
                          <a:pt x="254" y="97"/>
                          <a:pt x="252" y="93"/>
                        </a:cubicBezTo>
                        <a:cubicBezTo>
                          <a:pt x="247" y="80"/>
                          <a:pt x="235" y="64"/>
                          <a:pt x="224" y="50"/>
                        </a:cubicBezTo>
                        <a:cubicBezTo>
                          <a:pt x="213" y="37"/>
                          <a:pt x="203" y="27"/>
                          <a:pt x="203" y="27"/>
                        </a:cubicBezTo>
                        <a:cubicBezTo>
                          <a:pt x="200" y="30"/>
                          <a:pt x="200" y="30"/>
                          <a:pt x="200" y="30"/>
                        </a:cubicBezTo>
                        <a:cubicBezTo>
                          <a:pt x="206" y="36"/>
                          <a:pt x="218" y="50"/>
                          <a:pt x="228" y="63"/>
                        </a:cubicBezTo>
                        <a:cubicBezTo>
                          <a:pt x="233" y="69"/>
                          <a:pt x="238" y="75"/>
                          <a:pt x="241" y="80"/>
                        </a:cubicBezTo>
                        <a:cubicBezTo>
                          <a:pt x="245" y="84"/>
                          <a:pt x="247" y="87"/>
                          <a:pt x="247" y="87"/>
                        </a:cubicBezTo>
                        <a:cubicBezTo>
                          <a:pt x="247" y="87"/>
                          <a:pt x="247" y="87"/>
                          <a:pt x="247" y="87"/>
                        </a:cubicBezTo>
                        <a:cubicBezTo>
                          <a:pt x="247" y="87"/>
                          <a:pt x="247" y="87"/>
                          <a:pt x="247" y="87"/>
                        </a:cubicBezTo>
                        <a:cubicBezTo>
                          <a:pt x="253" y="92"/>
                          <a:pt x="258" y="93"/>
                          <a:pt x="263" y="93"/>
                        </a:cubicBezTo>
                        <a:cubicBezTo>
                          <a:pt x="269" y="93"/>
                          <a:pt x="274" y="91"/>
                          <a:pt x="278" y="87"/>
                        </a:cubicBezTo>
                        <a:cubicBezTo>
                          <a:pt x="283" y="81"/>
                          <a:pt x="287" y="73"/>
                          <a:pt x="289" y="66"/>
                        </a:cubicBezTo>
                        <a:cubicBezTo>
                          <a:pt x="292" y="59"/>
                          <a:pt x="293" y="53"/>
                          <a:pt x="293" y="53"/>
                        </a:cubicBezTo>
                        <a:cubicBezTo>
                          <a:pt x="291" y="53"/>
                          <a:pt x="291" y="53"/>
                          <a:pt x="291" y="53"/>
                        </a:cubicBezTo>
                        <a:cubicBezTo>
                          <a:pt x="289" y="53"/>
                          <a:pt x="289" y="53"/>
                          <a:pt x="289" y="53"/>
                        </a:cubicBezTo>
                        <a:cubicBezTo>
                          <a:pt x="289" y="55"/>
                          <a:pt x="289" y="58"/>
                          <a:pt x="289" y="60"/>
                        </a:cubicBezTo>
                        <a:cubicBezTo>
                          <a:pt x="289" y="91"/>
                          <a:pt x="296" y="107"/>
                          <a:pt x="304" y="116"/>
                        </a:cubicBezTo>
                        <a:cubicBezTo>
                          <a:pt x="312" y="125"/>
                          <a:pt x="321" y="126"/>
                          <a:pt x="324" y="126"/>
                        </a:cubicBezTo>
                        <a:cubicBezTo>
                          <a:pt x="325" y="126"/>
                          <a:pt x="326" y="126"/>
                          <a:pt x="326" y="126"/>
                        </a:cubicBezTo>
                        <a:cubicBezTo>
                          <a:pt x="326" y="124"/>
                          <a:pt x="326" y="124"/>
                          <a:pt x="326" y="124"/>
                        </a:cubicBezTo>
                        <a:cubicBezTo>
                          <a:pt x="324" y="124"/>
                          <a:pt x="324" y="124"/>
                          <a:pt x="324" y="124"/>
                        </a:cubicBezTo>
                        <a:cubicBezTo>
                          <a:pt x="325" y="155"/>
                          <a:pt x="329" y="174"/>
                          <a:pt x="334" y="186"/>
                        </a:cubicBezTo>
                        <a:cubicBezTo>
                          <a:pt x="336" y="192"/>
                          <a:pt x="338" y="196"/>
                          <a:pt x="341" y="198"/>
                        </a:cubicBezTo>
                        <a:cubicBezTo>
                          <a:pt x="344" y="201"/>
                          <a:pt x="347" y="202"/>
                          <a:pt x="350" y="202"/>
                        </a:cubicBezTo>
                        <a:cubicBezTo>
                          <a:pt x="353" y="202"/>
                          <a:pt x="356" y="201"/>
                          <a:pt x="358" y="199"/>
                        </a:cubicBezTo>
                        <a:cubicBezTo>
                          <a:pt x="365" y="195"/>
                          <a:pt x="371" y="186"/>
                          <a:pt x="371" y="186"/>
                        </a:cubicBezTo>
                        <a:cubicBezTo>
                          <a:pt x="371" y="185"/>
                          <a:pt x="371" y="185"/>
                          <a:pt x="371" y="185"/>
                        </a:cubicBezTo>
                        <a:cubicBezTo>
                          <a:pt x="371" y="185"/>
                          <a:pt x="371" y="185"/>
                          <a:pt x="371" y="185"/>
                        </a:cubicBezTo>
                        <a:cubicBezTo>
                          <a:pt x="375" y="168"/>
                          <a:pt x="377" y="153"/>
                          <a:pt x="377" y="139"/>
                        </a:cubicBezTo>
                        <a:cubicBezTo>
                          <a:pt x="377" y="95"/>
                          <a:pt x="360" y="64"/>
                          <a:pt x="343" y="43"/>
                        </a:cubicBezTo>
                        <a:cubicBezTo>
                          <a:pt x="326" y="22"/>
                          <a:pt x="309" y="12"/>
                          <a:pt x="309" y="12"/>
                        </a:cubicBezTo>
                        <a:cubicBezTo>
                          <a:pt x="293" y="3"/>
                          <a:pt x="268" y="0"/>
                          <a:pt x="241" y="0"/>
                        </a:cubicBezTo>
                        <a:cubicBezTo>
                          <a:pt x="213" y="0"/>
                          <a:pt x="182" y="4"/>
                          <a:pt x="156" y="8"/>
                        </a:cubicBezTo>
                        <a:cubicBezTo>
                          <a:pt x="143" y="11"/>
                          <a:pt x="132" y="13"/>
                          <a:pt x="123" y="16"/>
                        </a:cubicBezTo>
                        <a:cubicBezTo>
                          <a:pt x="114" y="19"/>
                          <a:pt x="107" y="21"/>
                          <a:pt x="103" y="24"/>
                        </a:cubicBezTo>
                        <a:cubicBezTo>
                          <a:pt x="93" y="31"/>
                          <a:pt x="84" y="47"/>
                          <a:pt x="77" y="61"/>
                        </a:cubicBezTo>
                        <a:cubicBezTo>
                          <a:pt x="71" y="74"/>
                          <a:pt x="67" y="87"/>
                          <a:pt x="67" y="87"/>
                        </a:cubicBezTo>
                        <a:cubicBezTo>
                          <a:pt x="66" y="87"/>
                          <a:pt x="66" y="87"/>
                          <a:pt x="66" y="87"/>
                        </a:cubicBezTo>
                        <a:cubicBezTo>
                          <a:pt x="96" y="233"/>
                          <a:pt x="96" y="233"/>
                          <a:pt x="96" y="233"/>
                        </a:cubicBezTo>
                        <a:cubicBezTo>
                          <a:pt x="98" y="232"/>
                          <a:pt x="98" y="232"/>
                          <a:pt x="98" y="232"/>
                        </a:cubicBezTo>
                        <a:cubicBezTo>
                          <a:pt x="96" y="232"/>
                          <a:pt x="96" y="232"/>
                          <a:pt x="96" y="232"/>
                        </a:cubicBezTo>
                        <a:cubicBezTo>
                          <a:pt x="97" y="242"/>
                          <a:pt x="98" y="251"/>
                          <a:pt x="98" y="259"/>
                        </a:cubicBezTo>
                        <a:cubicBezTo>
                          <a:pt x="98" y="302"/>
                          <a:pt x="79" y="324"/>
                          <a:pt x="67" y="336"/>
                        </a:cubicBezTo>
                        <a:cubicBezTo>
                          <a:pt x="62" y="341"/>
                          <a:pt x="55" y="350"/>
                          <a:pt x="48" y="360"/>
                        </a:cubicBezTo>
                        <a:cubicBezTo>
                          <a:pt x="27" y="389"/>
                          <a:pt x="1" y="432"/>
                          <a:pt x="1" y="432"/>
                        </a:cubicBezTo>
                        <a:cubicBezTo>
                          <a:pt x="0" y="434"/>
                          <a:pt x="0" y="434"/>
                          <a:pt x="0" y="434"/>
                        </a:cubicBezTo>
                        <a:cubicBezTo>
                          <a:pt x="2" y="435"/>
                          <a:pt x="2" y="435"/>
                          <a:pt x="2" y="435"/>
                        </a:cubicBezTo>
                        <a:cubicBezTo>
                          <a:pt x="8" y="438"/>
                          <a:pt x="17" y="444"/>
                          <a:pt x="27" y="451"/>
                        </a:cubicBezTo>
                        <a:cubicBezTo>
                          <a:pt x="42" y="462"/>
                          <a:pt x="57" y="475"/>
                          <a:pt x="70" y="486"/>
                        </a:cubicBezTo>
                        <a:cubicBezTo>
                          <a:pt x="76" y="491"/>
                          <a:pt x="81" y="496"/>
                          <a:pt x="85" y="499"/>
                        </a:cubicBezTo>
                        <a:cubicBezTo>
                          <a:pt x="89" y="503"/>
                          <a:pt x="91" y="505"/>
                          <a:pt x="91" y="505"/>
                        </a:cubicBezTo>
                        <a:cubicBezTo>
                          <a:pt x="92" y="506"/>
                          <a:pt x="92" y="506"/>
                          <a:pt x="92" y="506"/>
                        </a:cubicBezTo>
                        <a:cubicBezTo>
                          <a:pt x="93" y="505"/>
                          <a:pt x="93" y="505"/>
                          <a:pt x="93" y="505"/>
                        </a:cubicBezTo>
                        <a:cubicBezTo>
                          <a:pt x="99" y="503"/>
                          <a:pt x="107" y="502"/>
                          <a:pt x="117" y="502"/>
                        </a:cubicBezTo>
                        <a:cubicBezTo>
                          <a:pt x="139" y="502"/>
                          <a:pt x="168" y="508"/>
                          <a:pt x="191" y="515"/>
                        </a:cubicBezTo>
                        <a:cubicBezTo>
                          <a:pt x="202" y="518"/>
                          <a:pt x="212" y="522"/>
                          <a:pt x="220" y="524"/>
                        </a:cubicBezTo>
                        <a:cubicBezTo>
                          <a:pt x="223" y="525"/>
                          <a:pt x="226" y="527"/>
                          <a:pt x="228" y="527"/>
                        </a:cubicBezTo>
                        <a:cubicBezTo>
                          <a:pt x="230" y="528"/>
                          <a:pt x="231" y="528"/>
                          <a:pt x="231" y="528"/>
                        </a:cubicBezTo>
                        <a:cubicBezTo>
                          <a:pt x="233" y="529"/>
                          <a:pt x="233" y="529"/>
                          <a:pt x="233" y="529"/>
                        </a:cubicBezTo>
                        <a:cubicBezTo>
                          <a:pt x="307" y="396"/>
                          <a:pt x="307" y="396"/>
                          <a:pt x="307" y="396"/>
                        </a:cubicBezTo>
                        <a:cubicBezTo>
                          <a:pt x="306" y="395"/>
                          <a:pt x="306" y="395"/>
                          <a:pt x="306" y="395"/>
                        </a:cubicBezTo>
                        <a:cubicBezTo>
                          <a:pt x="305" y="397"/>
                          <a:pt x="305" y="397"/>
                          <a:pt x="305" y="397"/>
                        </a:cubicBezTo>
                        <a:cubicBezTo>
                          <a:pt x="308" y="397"/>
                          <a:pt x="311" y="398"/>
                          <a:pt x="314" y="398"/>
                        </a:cubicBezTo>
                        <a:cubicBezTo>
                          <a:pt x="325" y="398"/>
                          <a:pt x="335" y="393"/>
                          <a:pt x="343" y="385"/>
                        </a:cubicBezTo>
                        <a:cubicBezTo>
                          <a:pt x="355" y="374"/>
                          <a:pt x="363" y="357"/>
                          <a:pt x="369" y="343"/>
                        </a:cubicBezTo>
                        <a:cubicBezTo>
                          <a:pt x="374" y="329"/>
                          <a:pt x="377" y="318"/>
                          <a:pt x="377" y="318"/>
                        </a:cubicBezTo>
                        <a:cubicBezTo>
                          <a:pt x="375" y="318"/>
                          <a:pt x="375" y="318"/>
                          <a:pt x="375" y="318"/>
                        </a:cubicBezTo>
                        <a:cubicBezTo>
                          <a:pt x="377" y="318"/>
                          <a:pt x="377" y="318"/>
                          <a:pt x="377" y="318"/>
                        </a:cubicBezTo>
                        <a:cubicBezTo>
                          <a:pt x="377" y="318"/>
                          <a:pt x="383" y="304"/>
                          <a:pt x="383" y="281"/>
                        </a:cubicBezTo>
                        <a:cubicBezTo>
                          <a:pt x="383" y="265"/>
                          <a:pt x="380" y="245"/>
                          <a:pt x="369" y="223"/>
                        </a:cubicBezTo>
                        <a:cubicBezTo>
                          <a:pt x="365" y="225"/>
                          <a:pt x="365" y="225"/>
                          <a:pt x="365" y="225"/>
                        </a:cubicBezTo>
                        <a:cubicBezTo>
                          <a:pt x="376" y="246"/>
                          <a:pt x="379" y="266"/>
                          <a:pt x="379" y="281"/>
                        </a:cubicBezTo>
                        <a:cubicBezTo>
                          <a:pt x="379" y="292"/>
                          <a:pt x="377" y="301"/>
                          <a:pt x="376" y="307"/>
                        </a:cubicBezTo>
                        <a:cubicBezTo>
                          <a:pt x="375" y="310"/>
                          <a:pt x="375" y="313"/>
                          <a:pt x="374" y="314"/>
                        </a:cubicBezTo>
                        <a:cubicBezTo>
                          <a:pt x="374" y="315"/>
                          <a:pt x="373" y="316"/>
                          <a:pt x="373" y="316"/>
                        </a:cubicBezTo>
                        <a:cubicBezTo>
                          <a:pt x="373" y="317"/>
                          <a:pt x="373" y="317"/>
                          <a:pt x="373" y="317"/>
                        </a:cubicBezTo>
                        <a:cubicBezTo>
                          <a:pt x="373" y="317"/>
                          <a:pt x="373" y="317"/>
                          <a:pt x="373" y="317"/>
                        </a:cubicBezTo>
                        <a:cubicBezTo>
                          <a:pt x="373" y="317"/>
                          <a:pt x="373" y="317"/>
                          <a:pt x="373" y="317"/>
                        </a:cubicBezTo>
                        <a:cubicBezTo>
                          <a:pt x="373" y="317"/>
                          <a:pt x="373" y="317"/>
                          <a:pt x="373" y="317"/>
                        </a:cubicBezTo>
                        <a:cubicBezTo>
                          <a:pt x="373" y="317"/>
                          <a:pt x="373" y="317"/>
                          <a:pt x="373" y="318"/>
                        </a:cubicBezTo>
                        <a:cubicBezTo>
                          <a:pt x="372" y="322"/>
                          <a:pt x="367" y="341"/>
                          <a:pt x="357" y="359"/>
                        </a:cubicBezTo>
                        <a:cubicBezTo>
                          <a:pt x="352" y="368"/>
                          <a:pt x="346" y="377"/>
                          <a:pt x="339" y="383"/>
                        </a:cubicBezTo>
                        <a:cubicBezTo>
                          <a:pt x="332" y="390"/>
                          <a:pt x="323" y="394"/>
                          <a:pt x="314" y="394"/>
                        </a:cubicBezTo>
                        <a:cubicBezTo>
                          <a:pt x="311" y="394"/>
                          <a:pt x="309" y="393"/>
                          <a:pt x="306" y="393"/>
                        </a:cubicBezTo>
                        <a:cubicBezTo>
                          <a:pt x="305" y="393"/>
                          <a:pt x="305" y="393"/>
                          <a:pt x="305" y="393"/>
                        </a:cubicBezTo>
                        <a:cubicBezTo>
                          <a:pt x="230" y="526"/>
                          <a:pt x="230" y="526"/>
                          <a:pt x="230" y="526"/>
                        </a:cubicBezTo>
                        <a:cubicBezTo>
                          <a:pt x="232" y="527"/>
                          <a:pt x="232" y="527"/>
                          <a:pt x="232" y="527"/>
                        </a:cubicBezTo>
                        <a:cubicBezTo>
                          <a:pt x="232" y="525"/>
                          <a:pt x="232" y="525"/>
                          <a:pt x="232" y="525"/>
                        </a:cubicBezTo>
                        <a:cubicBezTo>
                          <a:pt x="232" y="525"/>
                          <a:pt x="215" y="518"/>
                          <a:pt x="192" y="511"/>
                        </a:cubicBezTo>
                        <a:cubicBezTo>
                          <a:pt x="169" y="505"/>
                          <a:pt x="140" y="498"/>
                          <a:pt x="117" y="498"/>
                        </a:cubicBezTo>
                        <a:cubicBezTo>
                          <a:pt x="107" y="498"/>
                          <a:pt x="98" y="499"/>
                          <a:pt x="91" y="502"/>
                        </a:cubicBezTo>
                        <a:cubicBezTo>
                          <a:pt x="92" y="503"/>
                          <a:pt x="92" y="503"/>
                          <a:pt x="92" y="503"/>
                        </a:cubicBezTo>
                        <a:cubicBezTo>
                          <a:pt x="93" y="502"/>
                          <a:pt x="93" y="502"/>
                          <a:pt x="93" y="502"/>
                        </a:cubicBezTo>
                        <a:cubicBezTo>
                          <a:pt x="93" y="502"/>
                          <a:pt x="78" y="488"/>
                          <a:pt x="59" y="471"/>
                        </a:cubicBezTo>
                        <a:cubicBezTo>
                          <a:pt x="50" y="463"/>
                          <a:pt x="39" y="455"/>
                          <a:pt x="29" y="448"/>
                        </a:cubicBezTo>
                        <a:cubicBezTo>
                          <a:pt x="20" y="441"/>
                          <a:pt x="11" y="435"/>
                          <a:pt x="3" y="431"/>
                        </a:cubicBezTo>
                        <a:cubicBezTo>
                          <a:pt x="2" y="433"/>
                          <a:pt x="2" y="433"/>
                          <a:pt x="2" y="433"/>
                        </a:cubicBezTo>
                        <a:cubicBezTo>
                          <a:pt x="4" y="434"/>
                          <a:pt x="4" y="434"/>
                          <a:pt x="4" y="434"/>
                        </a:cubicBezTo>
                        <a:cubicBezTo>
                          <a:pt x="4" y="434"/>
                          <a:pt x="5" y="433"/>
                          <a:pt x="6" y="431"/>
                        </a:cubicBezTo>
                        <a:cubicBezTo>
                          <a:pt x="11" y="424"/>
                          <a:pt x="23" y="405"/>
                          <a:pt x="35" y="386"/>
                        </a:cubicBezTo>
                        <a:cubicBezTo>
                          <a:pt x="48" y="367"/>
                          <a:pt x="62" y="347"/>
                          <a:pt x="70" y="339"/>
                        </a:cubicBezTo>
                        <a:cubicBezTo>
                          <a:pt x="82" y="326"/>
                          <a:pt x="102" y="303"/>
                          <a:pt x="102" y="259"/>
                        </a:cubicBezTo>
                        <a:cubicBezTo>
                          <a:pt x="102" y="251"/>
                          <a:pt x="101" y="242"/>
                          <a:pt x="100" y="232"/>
                        </a:cubicBezTo>
                        <a:cubicBezTo>
                          <a:pt x="100" y="232"/>
                          <a:pt x="100" y="232"/>
                          <a:pt x="100" y="232"/>
                        </a:cubicBezTo>
                        <a:cubicBezTo>
                          <a:pt x="70" y="87"/>
                          <a:pt x="70" y="87"/>
                          <a:pt x="70" y="87"/>
                        </a:cubicBezTo>
                        <a:cubicBezTo>
                          <a:pt x="69" y="87"/>
                          <a:pt x="69" y="87"/>
                          <a:pt x="69" y="87"/>
                        </a:cubicBezTo>
                        <a:cubicBezTo>
                          <a:pt x="70" y="88"/>
                          <a:pt x="70" y="88"/>
                          <a:pt x="70" y="88"/>
                        </a:cubicBezTo>
                        <a:cubicBezTo>
                          <a:pt x="70" y="88"/>
                          <a:pt x="71" y="87"/>
                          <a:pt x="71" y="86"/>
                        </a:cubicBezTo>
                        <a:cubicBezTo>
                          <a:pt x="73" y="81"/>
                          <a:pt x="77" y="69"/>
                          <a:pt x="83" y="57"/>
                        </a:cubicBezTo>
                        <a:cubicBezTo>
                          <a:pt x="89" y="45"/>
                          <a:pt x="97" y="33"/>
                          <a:pt x="105" y="27"/>
                        </a:cubicBezTo>
                        <a:cubicBezTo>
                          <a:pt x="108" y="25"/>
                          <a:pt x="115" y="22"/>
                          <a:pt x="124" y="20"/>
                        </a:cubicBezTo>
                        <a:cubicBezTo>
                          <a:pt x="151" y="12"/>
                          <a:pt x="199" y="4"/>
                          <a:pt x="241" y="4"/>
                        </a:cubicBezTo>
                        <a:cubicBezTo>
                          <a:pt x="268" y="4"/>
                          <a:pt x="292" y="8"/>
                          <a:pt x="307" y="16"/>
                        </a:cubicBezTo>
                        <a:cubicBezTo>
                          <a:pt x="307" y="16"/>
                          <a:pt x="307" y="16"/>
                          <a:pt x="307" y="16"/>
                        </a:cubicBezTo>
                        <a:cubicBezTo>
                          <a:pt x="309" y="17"/>
                          <a:pt x="325" y="27"/>
                          <a:pt x="341" y="47"/>
                        </a:cubicBezTo>
                        <a:cubicBezTo>
                          <a:pt x="357" y="68"/>
                          <a:pt x="373" y="98"/>
                          <a:pt x="373" y="139"/>
                        </a:cubicBezTo>
                        <a:cubicBezTo>
                          <a:pt x="373" y="152"/>
                          <a:pt x="371" y="168"/>
                          <a:pt x="367" y="184"/>
                        </a:cubicBezTo>
                        <a:cubicBezTo>
                          <a:pt x="369" y="185"/>
                          <a:pt x="369" y="185"/>
                          <a:pt x="369" y="185"/>
                        </a:cubicBezTo>
                        <a:cubicBezTo>
                          <a:pt x="367" y="184"/>
                          <a:pt x="367" y="184"/>
                          <a:pt x="367" y="184"/>
                        </a:cubicBezTo>
                        <a:cubicBezTo>
                          <a:pt x="367" y="184"/>
                          <a:pt x="367" y="184"/>
                          <a:pt x="367" y="184"/>
                        </a:cubicBezTo>
                        <a:cubicBezTo>
                          <a:pt x="367" y="185"/>
                          <a:pt x="364" y="188"/>
                          <a:pt x="361" y="192"/>
                        </a:cubicBezTo>
                        <a:cubicBezTo>
                          <a:pt x="359" y="194"/>
                          <a:pt x="358" y="195"/>
                          <a:pt x="356" y="196"/>
                        </a:cubicBezTo>
                        <a:cubicBezTo>
                          <a:pt x="354" y="198"/>
                          <a:pt x="352" y="198"/>
                          <a:pt x="350" y="198"/>
                        </a:cubicBezTo>
                        <a:cubicBezTo>
                          <a:pt x="348" y="198"/>
                          <a:pt x="346" y="198"/>
                          <a:pt x="344" y="195"/>
                        </a:cubicBezTo>
                        <a:cubicBezTo>
                          <a:pt x="341" y="192"/>
                          <a:pt x="337" y="186"/>
                          <a:pt x="334" y="174"/>
                        </a:cubicBezTo>
                        <a:cubicBezTo>
                          <a:pt x="331" y="163"/>
                          <a:pt x="329" y="147"/>
                          <a:pt x="328" y="124"/>
                        </a:cubicBezTo>
                        <a:cubicBezTo>
                          <a:pt x="327" y="122"/>
                          <a:pt x="327" y="122"/>
                          <a:pt x="327" y="122"/>
                        </a:cubicBezTo>
                        <a:cubicBezTo>
                          <a:pt x="325" y="122"/>
                          <a:pt x="325" y="122"/>
                          <a:pt x="325" y="122"/>
                        </a:cubicBezTo>
                        <a:cubicBezTo>
                          <a:pt x="325" y="122"/>
                          <a:pt x="325" y="122"/>
                          <a:pt x="325" y="122"/>
                        </a:cubicBezTo>
                        <a:cubicBezTo>
                          <a:pt x="325" y="122"/>
                          <a:pt x="325" y="122"/>
                          <a:pt x="324" y="122"/>
                        </a:cubicBezTo>
                        <a:cubicBezTo>
                          <a:pt x="322" y="122"/>
                          <a:pt x="314" y="121"/>
                          <a:pt x="307" y="113"/>
                        </a:cubicBezTo>
                        <a:cubicBezTo>
                          <a:pt x="300" y="105"/>
                          <a:pt x="293" y="90"/>
                          <a:pt x="293" y="60"/>
                        </a:cubicBezTo>
                        <a:cubicBezTo>
                          <a:pt x="293" y="58"/>
                          <a:pt x="293" y="55"/>
                          <a:pt x="293" y="53"/>
                        </a:cubicBezTo>
                        <a:cubicBezTo>
                          <a:pt x="289" y="53"/>
                          <a:pt x="289" y="53"/>
                          <a:pt x="289" y="53"/>
                        </a:cubicBezTo>
                        <a:cubicBezTo>
                          <a:pt x="289" y="53"/>
                          <a:pt x="289" y="53"/>
                          <a:pt x="289" y="53"/>
                        </a:cubicBezTo>
                        <a:cubicBezTo>
                          <a:pt x="289" y="55"/>
                          <a:pt x="286" y="64"/>
                          <a:pt x="282" y="73"/>
                        </a:cubicBezTo>
                        <a:cubicBezTo>
                          <a:pt x="280" y="77"/>
                          <a:pt x="277" y="82"/>
                          <a:pt x="274" y="85"/>
                        </a:cubicBezTo>
                        <a:cubicBezTo>
                          <a:pt x="271" y="88"/>
                          <a:pt x="267" y="89"/>
                          <a:pt x="263" y="89"/>
                        </a:cubicBezTo>
                        <a:cubicBezTo>
                          <a:pt x="259" y="89"/>
                          <a:pt x="255" y="88"/>
                          <a:pt x="250" y="84"/>
                        </a:cubicBezTo>
                        <a:cubicBezTo>
                          <a:pt x="248" y="86"/>
                          <a:pt x="248" y="86"/>
                          <a:pt x="248" y="86"/>
                        </a:cubicBezTo>
                        <a:cubicBezTo>
                          <a:pt x="250" y="84"/>
                          <a:pt x="250" y="84"/>
                          <a:pt x="250" y="84"/>
                        </a:cubicBezTo>
                        <a:cubicBezTo>
                          <a:pt x="250" y="84"/>
                          <a:pt x="241" y="73"/>
                          <a:pt x="231" y="60"/>
                        </a:cubicBezTo>
                        <a:cubicBezTo>
                          <a:pt x="221" y="47"/>
                          <a:pt x="209" y="33"/>
                          <a:pt x="203" y="27"/>
                        </a:cubicBezTo>
                        <a:cubicBezTo>
                          <a:pt x="200" y="30"/>
                          <a:pt x="200" y="30"/>
                          <a:pt x="200" y="30"/>
                        </a:cubicBezTo>
                        <a:cubicBezTo>
                          <a:pt x="200" y="30"/>
                          <a:pt x="201" y="30"/>
                          <a:pt x="202" y="31"/>
                        </a:cubicBezTo>
                        <a:cubicBezTo>
                          <a:pt x="206" y="35"/>
                          <a:pt x="215" y="46"/>
                          <a:pt x="225" y="58"/>
                        </a:cubicBezTo>
                        <a:cubicBezTo>
                          <a:pt x="235" y="70"/>
                          <a:pt x="245" y="84"/>
                          <a:pt x="249" y="95"/>
                        </a:cubicBezTo>
                        <a:cubicBezTo>
                          <a:pt x="250" y="98"/>
                          <a:pt x="250" y="101"/>
                          <a:pt x="250" y="103"/>
                        </a:cubicBezTo>
                        <a:cubicBezTo>
                          <a:pt x="250" y="107"/>
                          <a:pt x="249" y="110"/>
                          <a:pt x="248" y="112"/>
                        </a:cubicBezTo>
                        <a:cubicBezTo>
                          <a:pt x="246" y="115"/>
                          <a:pt x="244" y="116"/>
                          <a:pt x="242" y="116"/>
                        </a:cubicBezTo>
                        <a:cubicBezTo>
                          <a:pt x="240" y="116"/>
                          <a:pt x="239" y="115"/>
                          <a:pt x="237" y="115"/>
                        </a:cubicBezTo>
                        <a:cubicBezTo>
                          <a:pt x="235" y="114"/>
                          <a:pt x="232" y="112"/>
                          <a:pt x="230" y="109"/>
                        </a:cubicBezTo>
                        <a:cubicBezTo>
                          <a:pt x="221" y="101"/>
                          <a:pt x="209" y="86"/>
                          <a:pt x="190" y="72"/>
                        </a:cubicBezTo>
                        <a:cubicBezTo>
                          <a:pt x="189" y="73"/>
                          <a:pt x="189" y="73"/>
                          <a:pt x="189" y="73"/>
                        </a:cubicBezTo>
                        <a:cubicBezTo>
                          <a:pt x="188" y="75"/>
                          <a:pt x="188" y="75"/>
                          <a:pt x="188" y="75"/>
                        </a:cubicBezTo>
                        <a:cubicBezTo>
                          <a:pt x="188" y="75"/>
                          <a:pt x="188" y="75"/>
                          <a:pt x="188" y="75"/>
                        </a:cubicBezTo>
                        <a:cubicBezTo>
                          <a:pt x="193" y="78"/>
                          <a:pt x="270" y="134"/>
                          <a:pt x="285" y="252"/>
                        </a:cubicBezTo>
                        <a:cubicBezTo>
                          <a:pt x="289" y="251"/>
                          <a:pt x="289" y="251"/>
                          <a:pt x="289" y="251"/>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3" name="Freeform 302"/>
                  <p:cNvSpPr>
                    <a:spLocks/>
                  </p:cNvSpPr>
                  <p:nvPr/>
                </p:nvSpPr>
                <p:spPr bwMode="gray">
                  <a:xfrm>
                    <a:off x="4684" y="3103"/>
                    <a:ext cx="119" cy="132"/>
                  </a:xfrm>
                  <a:custGeom>
                    <a:avLst/>
                    <a:gdLst/>
                    <a:ahLst/>
                    <a:cxnLst>
                      <a:cxn ang="0">
                        <a:pos x="144" y="0"/>
                      </a:cxn>
                      <a:cxn ang="0">
                        <a:pos x="283" y="23"/>
                      </a:cxn>
                      <a:cxn ang="0">
                        <a:pos x="282" y="49"/>
                      </a:cxn>
                      <a:cxn ang="0">
                        <a:pos x="231" y="154"/>
                      </a:cxn>
                      <a:cxn ang="0">
                        <a:pos x="171" y="323"/>
                      </a:cxn>
                      <a:cxn ang="0">
                        <a:pos x="17" y="299"/>
                      </a:cxn>
                      <a:cxn ang="0">
                        <a:pos x="0" y="258"/>
                      </a:cxn>
                      <a:cxn ang="0">
                        <a:pos x="144" y="0"/>
                      </a:cxn>
                    </a:cxnLst>
                    <a:rect l="0" t="0" r="r" b="b"/>
                    <a:pathLst>
                      <a:path w="294" h="323">
                        <a:moveTo>
                          <a:pt x="144" y="0"/>
                        </a:moveTo>
                        <a:cubicBezTo>
                          <a:pt x="144" y="0"/>
                          <a:pt x="271" y="3"/>
                          <a:pt x="283" y="23"/>
                        </a:cubicBezTo>
                        <a:cubicBezTo>
                          <a:pt x="283" y="23"/>
                          <a:pt x="294" y="38"/>
                          <a:pt x="282" y="49"/>
                        </a:cubicBezTo>
                        <a:cubicBezTo>
                          <a:pt x="282" y="49"/>
                          <a:pt x="238" y="142"/>
                          <a:pt x="231" y="154"/>
                        </a:cubicBezTo>
                        <a:cubicBezTo>
                          <a:pt x="224" y="165"/>
                          <a:pt x="208" y="251"/>
                          <a:pt x="171" y="323"/>
                        </a:cubicBezTo>
                        <a:cubicBezTo>
                          <a:pt x="171" y="323"/>
                          <a:pt x="36" y="320"/>
                          <a:pt x="17" y="299"/>
                        </a:cubicBezTo>
                        <a:cubicBezTo>
                          <a:pt x="0" y="258"/>
                          <a:pt x="0" y="258"/>
                          <a:pt x="0" y="258"/>
                        </a:cubicBezTo>
                        <a:lnTo>
                          <a:pt x="144"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4" name="Freeform 303"/>
                  <p:cNvSpPr>
                    <a:spLocks/>
                  </p:cNvSpPr>
                  <p:nvPr/>
                </p:nvSpPr>
                <p:spPr bwMode="gray">
                  <a:xfrm>
                    <a:off x="4637" y="3073"/>
                    <a:ext cx="107" cy="148"/>
                  </a:xfrm>
                  <a:custGeom>
                    <a:avLst/>
                    <a:gdLst/>
                    <a:ahLst/>
                    <a:cxnLst>
                      <a:cxn ang="0">
                        <a:pos x="163" y="0"/>
                      </a:cxn>
                      <a:cxn ang="0">
                        <a:pos x="260" y="75"/>
                      </a:cxn>
                      <a:cxn ang="0">
                        <a:pos x="264" y="212"/>
                      </a:cxn>
                      <a:cxn ang="0">
                        <a:pos x="108" y="364"/>
                      </a:cxn>
                      <a:cxn ang="0">
                        <a:pos x="0" y="272"/>
                      </a:cxn>
                      <a:cxn ang="0">
                        <a:pos x="163" y="0"/>
                      </a:cxn>
                    </a:cxnLst>
                    <a:rect l="0" t="0" r="r" b="b"/>
                    <a:pathLst>
                      <a:path w="265" h="364">
                        <a:moveTo>
                          <a:pt x="163" y="0"/>
                        </a:moveTo>
                        <a:cubicBezTo>
                          <a:pt x="163" y="0"/>
                          <a:pt x="253" y="50"/>
                          <a:pt x="260" y="75"/>
                        </a:cubicBezTo>
                        <a:cubicBezTo>
                          <a:pt x="260" y="75"/>
                          <a:pt x="265" y="199"/>
                          <a:pt x="264" y="212"/>
                        </a:cubicBezTo>
                        <a:cubicBezTo>
                          <a:pt x="263" y="225"/>
                          <a:pt x="160" y="351"/>
                          <a:pt x="108" y="364"/>
                        </a:cubicBezTo>
                        <a:cubicBezTo>
                          <a:pt x="108" y="364"/>
                          <a:pt x="5" y="288"/>
                          <a:pt x="0" y="272"/>
                        </a:cubicBezTo>
                        <a:cubicBezTo>
                          <a:pt x="0" y="272"/>
                          <a:pt x="143" y="46"/>
                          <a:pt x="163"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5" name="Freeform 304"/>
                  <p:cNvSpPr>
                    <a:spLocks/>
                  </p:cNvSpPr>
                  <p:nvPr/>
                </p:nvSpPr>
                <p:spPr bwMode="gray">
                  <a:xfrm>
                    <a:off x="4742" y="3162"/>
                    <a:ext cx="21" cy="21"/>
                  </a:xfrm>
                  <a:custGeom>
                    <a:avLst/>
                    <a:gdLst/>
                    <a:ahLst/>
                    <a:cxnLst>
                      <a:cxn ang="0">
                        <a:pos x="3" y="33"/>
                      </a:cxn>
                      <a:cxn ang="0">
                        <a:pos x="19" y="4"/>
                      </a:cxn>
                      <a:cxn ang="0">
                        <a:pos x="48" y="19"/>
                      </a:cxn>
                      <a:cxn ang="0">
                        <a:pos x="33" y="48"/>
                      </a:cxn>
                      <a:cxn ang="0">
                        <a:pos x="3" y="33"/>
                      </a:cxn>
                    </a:cxnLst>
                    <a:rect l="0" t="0" r="r" b="b"/>
                    <a:pathLst>
                      <a:path w="52" h="52">
                        <a:moveTo>
                          <a:pt x="3" y="33"/>
                        </a:moveTo>
                        <a:cubicBezTo>
                          <a:pt x="0" y="20"/>
                          <a:pt x="6" y="7"/>
                          <a:pt x="19" y="4"/>
                        </a:cubicBezTo>
                        <a:cubicBezTo>
                          <a:pt x="31" y="0"/>
                          <a:pt x="44" y="6"/>
                          <a:pt x="48" y="19"/>
                        </a:cubicBezTo>
                        <a:cubicBezTo>
                          <a:pt x="52" y="31"/>
                          <a:pt x="45" y="44"/>
                          <a:pt x="33" y="48"/>
                        </a:cubicBezTo>
                        <a:cubicBezTo>
                          <a:pt x="20" y="52"/>
                          <a:pt x="7" y="45"/>
                          <a:pt x="3"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6" name="Freeform 305"/>
                  <p:cNvSpPr>
                    <a:spLocks/>
                  </p:cNvSpPr>
                  <p:nvPr/>
                </p:nvSpPr>
                <p:spPr bwMode="gray">
                  <a:xfrm>
                    <a:off x="4700" y="3150"/>
                    <a:ext cx="26" cy="26"/>
                  </a:xfrm>
                  <a:custGeom>
                    <a:avLst/>
                    <a:gdLst/>
                    <a:ahLst/>
                    <a:cxnLst>
                      <a:cxn ang="0">
                        <a:pos x="5" y="41"/>
                      </a:cxn>
                      <a:cxn ang="0">
                        <a:pos x="23" y="5"/>
                      </a:cxn>
                      <a:cxn ang="0">
                        <a:pos x="59" y="24"/>
                      </a:cxn>
                      <a:cxn ang="0">
                        <a:pos x="40" y="59"/>
                      </a:cxn>
                      <a:cxn ang="0">
                        <a:pos x="5" y="41"/>
                      </a:cxn>
                    </a:cxnLst>
                    <a:rect l="0" t="0" r="r" b="b"/>
                    <a:pathLst>
                      <a:path w="64" h="64">
                        <a:moveTo>
                          <a:pt x="5" y="41"/>
                        </a:moveTo>
                        <a:cubicBezTo>
                          <a:pt x="0" y="26"/>
                          <a:pt x="8" y="10"/>
                          <a:pt x="23" y="5"/>
                        </a:cubicBezTo>
                        <a:cubicBezTo>
                          <a:pt x="38" y="0"/>
                          <a:pt x="54" y="9"/>
                          <a:pt x="59" y="24"/>
                        </a:cubicBezTo>
                        <a:cubicBezTo>
                          <a:pt x="64" y="39"/>
                          <a:pt x="55" y="55"/>
                          <a:pt x="40" y="59"/>
                        </a:cubicBezTo>
                        <a:cubicBezTo>
                          <a:pt x="25" y="64"/>
                          <a:pt x="9" y="56"/>
                          <a:pt x="5" y="41"/>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7" name="Freeform 306"/>
                  <p:cNvSpPr>
                    <a:spLocks/>
                  </p:cNvSpPr>
                  <p:nvPr/>
                </p:nvSpPr>
                <p:spPr bwMode="gray">
                  <a:xfrm>
                    <a:off x="4652" y="3134"/>
                    <a:ext cx="93" cy="210"/>
                  </a:xfrm>
                  <a:custGeom>
                    <a:avLst/>
                    <a:gdLst/>
                    <a:ahLst/>
                    <a:cxnLst>
                      <a:cxn ang="0">
                        <a:pos x="225" y="0"/>
                      </a:cxn>
                      <a:cxn ang="0">
                        <a:pos x="226" y="64"/>
                      </a:cxn>
                      <a:cxn ang="0">
                        <a:pos x="87" y="210"/>
                      </a:cxn>
                      <a:cxn ang="0">
                        <a:pos x="4" y="506"/>
                      </a:cxn>
                      <a:cxn ang="0">
                        <a:pos x="0" y="516"/>
                      </a:cxn>
                      <a:cxn ang="0">
                        <a:pos x="70" y="216"/>
                      </a:cxn>
                      <a:cxn ang="0">
                        <a:pos x="219" y="63"/>
                      </a:cxn>
                      <a:cxn ang="0">
                        <a:pos x="225" y="0"/>
                      </a:cxn>
                    </a:cxnLst>
                    <a:rect l="0" t="0" r="r" b="b"/>
                    <a:pathLst>
                      <a:path w="227" h="516">
                        <a:moveTo>
                          <a:pt x="225" y="0"/>
                        </a:moveTo>
                        <a:cubicBezTo>
                          <a:pt x="225" y="0"/>
                          <a:pt x="227" y="62"/>
                          <a:pt x="226" y="64"/>
                        </a:cubicBezTo>
                        <a:cubicBezTo>
                          <a:pt x="225" y="66"/>
                          <a:pt x="145" y="182"/>
                          <a:pt x="87" y="210"/>
                        </a:cubicBezTo>
                        <a:cubicBezTo>
                          <a:pt x="87" y="210"/>
                          <a:pt x="89" y="415"/>
                          <a:pt x="4" y="506"/>
                        </a:cubicBezTo>
                        <a:cubicBezTo>
                          <a:pt x="0" y="516"/>
                          <a:pt x="0" y="516"/>
                          <a:pt x="0" y="516"/>
                        </a:cubicBezTo>
                        <a:cubicBezTo>
                          <a:pt x="0" y="516"/>
                          <a:pt x="75" y="410"/>
                          <a:pt x="70" y="216"/>
                        </a:cubicBezTo>
                        <a:cubicBezTo>
                          <a:pt x="70" y="216"/>
                          <a:pt x="161" y="150"/>
                          <a:pt x="219" y="63"/>
                        </a:cubicBezTo>
                        <a:lnTo>
                          <a:pt x="225"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8" name="Freeform 307"/>
                  <p:cNvSpPr>
                    <a:spLocks/>
                  </p:cNvSpPr>
                  <p:nvPr/>
                </p:nvSpPr>
                <p:spPr bwMode="gray">
                  <a:xfrm>
                    <a:off x="4896" y="2998"/>
                    <a:ext cx="94" cy="148"/>
                  </a:xfrm>
                  <a:custGeom>
                    <a:avLst/>
                    <a:gdLst/>
                    <a:ahLst/>
                    <a:cxnLst>
                      <a:cxn ang="0">
                        <a:pos x="164" y="93"/>
                      </a:cxn>
                      <a:cxn ang="0">
                        <a:pos x="231" y="197"/>
                      </a:cxn>
                      <a:cxn ang="0">
                        <a:pos x="0" y="363"/>
                      </a:cxn>
                      <a:cxn ang="0">
                        <a:pos x="76" y="37"/>
                      </a:cxn>
                      <a:cxn ang="0">
                        <a:pos x="116" y="0"/>
                      </a:cxn>
                      <a:cxn ang="0">
                        <a:pos x="164" y="93"/>
                      </a:cxn>
                    </a:cxnLst>
                    <a:rect l="0" t="0" r="r" b="b"/>
                    <a:pathLst>
                      <a:path w="231" h="363">
                        <a:moveTo>
                          <a:pt x="164" y="93"/>
                        </a:moveTo>
                        <a:cubicBezTo>
                          <a:pt x="164" y="93"/>
                          <a:pt x="194" y="189"/>
                          <a:pt x="231" y="197"/>
                        </a:cubicBezTo>
                        <a:cubicBezTo>
                          <a:pt x="231" y="197"/>
                          <a:pt x="152" y="177"/>
                          <a:pt x="0" y="363"/>
                        </a:cubicBezTo>
                        <a:cubicBezTo>
                          <a:pt x="76" y="37"/>
                          <a:pt x="76" y="37"/>
                          <a:pt x="76" y="37"/>
                        </a:cubicBezTo>
                        <a:cubicBezTo>
                          <a:pt x="76" y="37"/>
                          <a:pt x="92" y="3"/>
                          <a:pt x="116" y="0"/>
                        </a:cubicBezTo>
                        <a:cubicBezTo>
                          <a:pt x="116" y="0"/>
                          <a:pt x="96" y="82"/>
                          <a:pt x="164" y="93"/>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09" name="Freeform 308"/>
                  <p:cNvSpPr>
                    <a:spLocks/>
                  </p:cNvSpPr>
                  <p:nvPr/>
                </p:nvSpPr>
                <p:spPr bwMode="gray">
                  <a:xfrm>
                    <a:off x="4860" y="3139"/>
                    <a:ext cx="206" cy="337"/>
                  </a:xfrm>
                  <a:custGeom>
                    <a:avLst/>
                    <a:gdLst/>
                    <a:ahLst/>
                    <a:cxnLst>
                      <a:cxn ang="0">
                        <a:pos x="471" y="84"/>
                      </a:cxn>
                      <a:cxn ang="0">
                        <a:pos x="463" y="160"/>
                      </a:cxn>
                      <a:cxn ang="0">
                        <a:pos x="507" y="280"/>
                      </a:cxn>
                      <a:cxn ang="0">
                        <a:pos x="435" y="826"/>
                      </a:cxn>
                      <a:cxn ang="0">
                        <a:pos x="266" y="828"/>
                      </a:cxn>
                      <a:cxn ang="0">
                        <a:pos x="0" y="783"/>
                      </a:cxn>
                      <a:cxn ang="0">
                        <a:pos x="259" y="60"/>
                      </a:cxn>
                      <a:cxn ang="0">
                        <a:pos x="355" y="4"/>
                      </a:cxn>
                      <a:cxn ang="0">
                        <a:pos x="471" y="84"/>
                      </a:cxn>
                    </a:cxnLst>
                    <a:rect l="0" t="0" r="r" b="b"/>
                    <a:pathLst>
                      <a:path w="507" h="828">
                        <a:moveTo>
                          <a:pt x="471" y="84"/>
                        </a:moveTo>
                        <a:cubicBezTo>
                          <a:pt x="471" y="84"/>
                          <a:pt x="447" y="112"/>
                          <a:pt x="463" y="160"/>
                        </a:cubicBezTo>
                        <a:cubicBezTo>
                          <a:pt x="463" y="160"/>
                          <a:pt x="507" y="232"/>
                          <a:pt x="507" y="280"/>
                        </a:cubicBezTo>
                        <a:cubicBezTo>
                          <a:pt x="507" y="328"/>
                          <a:pt x="435" y="826"/>
                          <a:pt x="435" y="826"/>
                        </a:cubicBezTo>
                        <a:cubicBezTo>
                          <a:pt x="435" y="826"/>
                          <a:pt x="329" y="828"/>
                          <a:pt x="266" y="828"/>
                        </a:cubicBezTo>
                        <a:cubicBezTo>
                          <a:pt x="202" y="828"/>
                          <a:pt x="0" y="783"/>
                          <a:pt x="0" y="783"/>
                        </a:cubicBezTo>
                        <a:cubicBezTo>
                          <a:pt x="0" y="783"/>
                          <a:pt x="183" y="176"/>
                          <a:pt x="259" y="60"/>
                        </a:cubicBezTo>
                        <a:cubicBezTo>
                          <a:pt x="259" y="60"/>
                          <a:pt x="315" y="0"/>
                          <a:pt x="355" y="4"/>
                        </a:cubicBezTo>
                        <a:cubicBezTo>
                          <a:pt x="395" y="8"/>
                          <a:pt x="471" y="48"/>
                          <a:pt x="471"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0" name="Freeform 309"/>
                  <p:cNvSpPr>
                    <a:spLocks/>
                  </p:cNvSpPr>
                  <p:nvPr/>
                </p:nvSpPr>
                <p:spPr bwMode="gray">
                  <a:xfrm>
                    <a:off x="4945" y="3071"/>
                    <a:ext cx="170" cy="117"/>
                  </a:xfrm>
                  <a:custGeom>
                    <a:avLst/>
                    <a:gdLst/>
                    <a:ahLst/>
                    <a:cxnLst>
                      <a:cxn ang="0">
                        <a:pos x="0" y="84"/>
                      </a:cxn>
                      <a:cxn ang="0">
                        <a:pos x="48" y="228"/>
                      </a:cxn>
                      <a:cxn ang="0">
                        <a:pos x="164" y="208"/>
                      </a:cxn>
                      <a:cxn ang="0">
                        <a:pos x="260" y="288"/>
                      </a:cxn>
                      <a:cxn ang="0">
                        <a:pos x="396" y="136"/>
                      </a:cxn>
                      <a:cxn ang="0">
                        <a:pos x="216" y="0"/>
                      </a:cxn>
                      <a:cxn ang="0">
                        <a:pos x="0" y="84"/>
                      </a:cxn>
                    </a:cxnLst>
                    <a:rect l="0" t="0" r="r" b="b"/>
                    <a:pathLst>
                      <a:path w="416" h="288">
                        <a:moveTo>
                          <a:pt x="0" y="84"/>
                        </a:moveTo>
                        <a:cubicBezTo>
                          <a:pt x="0" y="84"/>
                          <a:pt x="56" y="188"/>
                          <a:pt x="48" y="228"/>
                        </a:cubicBezTo>
                        <a:cubicBezTo>
                          <a:pt x="48" y="228"/>
                          <a:pt x="108" y="172"/>
                          <a:pt x="164" y="208"/>
                        </a:cubicBezTo>
                        <a:cubicBezTo>
                          <a:pt x="164" y="208"/>
                          <a:pt x="260" y="236"/>
                          <a:pt x="260" y="288"/>
                        </a:cubicBezTo>
                        <a:cubicBezTo>
                          <a:pt x="260" y="288"/>
                          <a:pt x="376" y="196"/>
                          <a:pt x="396" y="136"/>
                        </a:cubicBezTo>
                        <a:cubicBezTo>
                          <a:pt x="416" y="76"/>
                          <a:pt x="216" y="0"/>
                          <a:pt x="216" y="0"/>
                        </a:cubicBezTo>
                        <a:cubicBezTo>
                          <a:pt x="216" y="0"/>
                          <a:pt x="16" y="4"/>
                          <a:pt x="0"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1" name="Freeform 310"/>
                  <p:cNvSpPr>
                    <a:spLocks/>
                  </p:cNvSpPr>
                  <p:nvPr/>
                </p:nvSpPr>
                <p:spPr bwMode="gray">
                  <a:xfrm>
                    <a:off x="4843" y="2635"/>
                    <a:ext cx="330" cy="441"/>
                  </a:xfrm>
                  <a:custGeom>
                    <a:avLst/>
                    <a:gdLst/>
                    <a:ahLst/>
                    <a:cxnLst>
                      <a:cxn ang="0">
                        <a:pos x="87" y="104"/>
                      </a:cxn>
                      <a:cxn ang="0">
                        <a:pos x="42" y="174"/>
                      </a:cxn>
                      <a:cxn ang="0">
                        <a:pos x="12" y="515"/>
                      </a:cxn>
                      <a:cxn ang="0">
                        <a:pos x="228" y="1016"/>
                      </a:cxn>
                      <a:cxn ang="0">
                        <a:pos x="319" y="1042"/>
                      </a:cxn>
                      <a:cxn ang="0">
                        <a:pos x="784" y="490"/>
                      </a:cxn>
                      <a:cxn ang="0">
                        <a:pos x="627" y="452"/>
                      </a:cxn>
                      <a:cxn ang="0">
                        <a:pos x="491" y="159"/>
                      </a:cxn>
                      <a:cxn ang="0">
                        <a:pos x="316" y="117"/>
                      </a:cxn>
                      <a:cxn ang="0">
                        <a:pos x="87" y="104"/>
                      </a:cxn>
                    </a:cxnLst>
                    <a:rect l="0" t="0" r="r" b="b"/>
                    <a:pathLst>
                      <a:path w="811" h="1086">
                        <a:moveTo>
                          <a:pt x="87" y="104"/>
                        </a:moveTo>
                        <a:cubicBezTo>
                          <a:pt x="87" y="104"/>
                          <a:pt x="52" y="139"/>
                          <a:pt x="42" y="174"/>
                        </a:cubicBezTo>
                        <a:cubicBezTo>
                          <a:pt x="42" y="174"/>
                          <a:pt x="8" y="340"/>
                          <a:pt x="12" y="515"/>
                        </a:cubicBezTo>
                        <a:cubicBezTo>
                          <a:pt x="12" y="515"/>
                          <a:pt x="0" y="883"/>
                          <a:pt x="228" y="1016"/>
                        </a:cubicBezTo>
                        <a:cubicBezTo>
                          <a:pt x="255" y="1032"/>
                          <a:pt x="285" y="1033"/>
                          <a:pt x="319" y="1042"/>
                        </a:cubicBezTo>
                        <a:cubicBezTo>
                          <a:pt x="319" y="1042"/>
                          <a:pt x="548" y="1086"/>
                          <a:pt x="784" y="490"/>
                        </a:cubicBezTo>
                        <a:cubicBezTo>
                          <a:pt x="784" y="490"/>
                          <a:pt x="811" y="368"/>
                          <a:pt x="627" y="452"/>
                        </a:cubicBezTo>
                        <a:cubicBezTo>
                          <a:pt x="627" y="452"/>
                          <a:pt x="689" y="99"/>
                          <a:pt x="491" y="159"/>
                        </a:cubicBezTo>
                        <a:cubicBezTo>
                          <a:pt x="491" y="159"/>
                          <a:pt x="450" y="0"/>
                          <a:pt x="316" y="117"/>
                        </a:cubicBezTo>
                        <a:cubicBezTo>
                          <a:pt x="316" y="117"/>
                          <a:pt x="132" y="254"/>
                          <a:pt x="87" y="104"/>
                        </a:cubicBezTo>
                      </a:path>
                    </a:pathLst>
                  </a:custGeom>
                  <a:solidFill>
                    <a:srgbClr val="C69C6D"/>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2" name="Freeform 311"/>
                  <p:cNvSpPr>
                    <a:spLocks/>
                  </p:cNvSpPr>
                  <p:nvPr/>
                </p:nvSpPr>
                <p:spPr bwMode="gray">
                  <a:xfrm>
                    <a:off x="4852" y="2555"/>
                    <a:ext cx="382" cy="365"/>
                  </a:xfrm>
                  <a:custGeom>
                    <a:avLst/>
                    <a:gdLst/>
                    <a:ahLst/>
                    <a:cxnLst>
                      <a:cxn ang="0">
                        <a:pos x="0" y="233"/>
                      </a:cxn>
                      <a:cxn ang="0">
                        <a:pos x="587" y="74"/>
                      </a:cxn>
                      <a:cxn ang="0">
                        <a:pos x="778" y="169"/>
                      </a:cxn>
                      <a:cxn ang="0">
                        <a:pos x="833" y="700"/>
                      </a:cxn>
                      <a:cxn ang="0">
                        <a:pos x="664" y="896"/>
                      </a:cxn>
                      <a:cxn ang="0">
                        <a:pos x="606" y="647"/>
                      </a:cxn>
                      <a:cxn ang="0">
                        <a:pos x="470" y="354"/>
                      </a:cxn>
                      <a:cxn ang="0">
                        <a:pos x="242" y="349"/>
                      </a:cxn>
                      <a:cxn ang="0">
                        <a:pos x="0" y="233"/>
                      </a:cxn>
                    </a:cxnLst>
                    <a:rect l="0" t="0" r="r" b="b"/>
                    <a:pathLst>
                      <a:path w="939" h="896">
                        <a:moveTo>
                          <a:pt x="0" y="233"/>
                        </a:moveTo>
                        <a:cubicBezTo>
                          <a:pt x="0" y="233"/>
                          <a:pt x="331" y="0"/>
                          <a:pt x="587" y="74"/>
                        </a:cubicBezTo>
                        <a:cubicBezTo>
                          <a:pt x="587" y="74"/>
                          <a:pt x="688" y="139"/>
                          <a:pt x="778" y="169"/>
                        </a:cubicBezTo>
                        <a:cubicBezTo>
                          <a:pt x="778" y="169"/>
                          <a:pt x="939" y="364"/>
                          <a:pt x="833" y="700"/>
                        </a:cubicBezTo>
                        <a:cubicBezTo>
                          <a:pt x="833" y="700"/>
                          <a:pt x="733" y="880"/>
                          <a:pt x="664" y="896"/>
                        </a:cubicBezTo>
                        <a:cubicBezTo>
                          <a:pt x="664" y="896"/>
                          <a:pt x="873" y="560"/>
                          <a:pt x="606" y="647"/>
                        </a:cubicBezTo>
                        <a:cubicBezTo>
                          <a:pt x="606" y="647"/>
                          <a:pt x="624" y="313"/>
                          <a:pt x="470" y="354"/>
                        </a:cubicBezTo>
                        <a:cubicBezTo>
                          <a:pt x="470" y="354"/>
                          <a:pt x="429" y="215"/>
                          <a:pt x="242" y="349"/>
                        </a:cubicBezTo>
                        <a:cubicBezTo>
                          <a:pt x="242" y="349"/>
                          <a:pt x="60" y="463"/>
                          <a:pt x="0" y="233"/>
                        </a:cubicBezTo>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3" name="Freeform 312"/>
                  <p:cNvSpPr>
                    <a:spLocks/>
                  </p:cNvSpPr>
                  <p:nvPr/>
                </p:nvSpPr>
                <p:spPr bwMode="gray">
                  <a:xfrm>
                    <a:off x="4852" y="2694"/>
                    <a:ext cx="198" cy="136"/>
                  </a:xfrm>
                  <a:custGeom>
                    <a:avLst/>
                    <a:gdLst/>
                    <a:ahLst/>
                    <a:cxnLst>
                      <a:cxn ang="0">
                        <a:pos x="37" y="65"/>
                      </a:cxn>
                      <a:cxn ang="0">
                        <a:pos x="222" y="93"/>
                      </a:cxn>
                      <a:cxn ang="0">
                        <a:pos x="488" y="68"/>
                      </a:cxn>
                      <a:cxn ang="0">
                        <a:pos x="22" y="336"/>
                      </a:cxn>
                      <a:cxn ang="0">
                        <a:pos x="37" y="65"/>
                      </a:cxn>
                    </a:cxnLst>
                    <a:rect l="0" t="0" r="r" b="b"/>
                    <a:pathLst>
                      <a:path w="488" h="336">
                        <a:moveTo>
                          <a:pt x="37" y="65"/>
                        </a:moveTo>
                        <a:cubicBezTo>
                          <a:pt x="37" y="65"/>
                          <a:pt x="157" y="124"/>
                          <a:pt x="222" y="93"/>
                        </a:cubicBezTo>
                        <a:cubicBezTo>
                          <a:pt x="288" y="62"/>
                          <a:pt x="488" y="0"/>
                          <a:pt x="488" y="68"/>
                        </a:cubicBezTo>
                        <a:cubicBezTo>
                          <a:pt x="488" y="68"/>
                          <a:pt x="369" y="333"/>
                          <a:pt x="22" y="336"/>
                        </a:cubicBezTo>
                        <a:cubicBezTo>
                          <a:pt x="22" y="336"/>
                          <a:pt x="0" y="239"/>
                          <a:pt x="37" y="65"/>
                        </a:cubicBezTo>
                      </a:path>
                    </a:pathLst>
                  </a:custGeom>
                  <a:gradFill rotWithShape="1">
                    <a:gsLst>
                      <a:gs pos="0">
                        <a:srgbClr val="F8D3B0"/>
                      </a:gs>
                      <a:gs pos="100000">
                        <a:srgbClr val="F8D3B0">
                          <a:gamma/>
                          <a:shade val="46275"/>
                          <a:invGamma/>
                          <a:alpha val="0"/>
                        </a:srgbClr>
                      </a:gs>
                    </a:gsLst>
                    <a:lin ang="27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4" name="Freeform 313"/>
                  <p:cNvSpPr>
                    <a:spLocks/>
                  </p:cNvSpPr>
                  <p:nvPr/>
                </p:nvSpPr>
                <p:spPr bwMode="gray">
                  <a:xfrm>
                    <a:off x="4988" y="2841"/>
                    <a:ext cx="144" cy="195"/>
                  </a:xfrm>
                  <a:custGeom>
                    <a:avLst/>
                    <a:gdLst/>
                    <a:ahLst/>
                    <a:cxnLst>
                      <a:cxn ang="0">
                        <a:pos x="294" y="0"/>
                      </a:cxn>
                      <a:cxn ang="0">
                        <a:pos x="0" y="479"/>
                      </a:cxn>
                      <a:cxn ang="0">
                        <a:pos x="313" y="179"/>
                      </a:cxn>
                      <a:cxn ang="0">
                        <a:pos x="294" y="0"/>
                      </a:cxn>
                    </a:cxnLst>
                    <a:rect l="0" t="0" r="r" b="b"/>
                    <a:pathLst>
                      <a:path w="354" h="479">
                        <a:moveTo>
                          <a:pt x="294" y="0"/>
                        </a:moveTo>
                        <a:cubicBezTo>
                          <a:pt x="294" y="0"/>
                          <a:pt x="235" y="413"/>
                          <a:pt x="0" y="479"/>
                        </a:cubicBezTo>
                        <a:cubicBezTo>
                          <a:pt x="0" y="479"/>
                          <a:pt x="260" y="391"/>
                          <a:pt x="313" y="179"/>
                        </a:cubicBezTo>
                        <a:cubicBezTo>
                          <a:pt x="313" y="179"/>
                          <a:pt x="354" y="45"/>
                          <a:pt x="294" y="0"/>
                        </a:cubicBezTo>
                      </a:path>
                    </a:pathLst>
                  </a:custGeom>
                  <a:gradFill rotWithShape="1">
                    <a:gsLst>
                      <a:gs pos="0">
                        <a:srgbClr val="F8D3B0"/>
                      </a:gs>
                      <a:gs pos="100000">
                        <a:srgbClr val="F8D3B0">
                          <a:gamma/>
                          <a:shade val="46275"/>
                          <a:invGamma/>
                          <a:alpha val="0"/>
                        </a:srgbClr>
                      </a:gs>
                    </a:gsLst>
                    <a:lin ang="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5" name="Freeform 314"/>
                  <p:cNvSpPr>
                    <a:spLocks/>
                  </p:cNvSpPr>
                  <p:nvPr/>
                </p:nvSpPr>
                <p:spPr bwMode="gray">
                  <a:xfrm>
                    <a:off x="5131" y="2619"/>
                    <a:ext cx="51" cy="236"/>
                  </a:xfrm>
                  <a:custGeom>
                    <a:avLst/>
                    <a:gdLst/>
                    <a:ahLst/>
                    <a:cxnLst>
                      <a:cxn ang="0">
                        <a:pos x="0" y="0"/>
                      </a:cxn>
                      <a:cxn ang="0">
                        <a:pos x="93" y="580"/>
                      </a:cxn>
                      <a:cxn ang="0">
                        <a:pos x="0" y="0"/>
                      </a:cxn>
                    </a:cxnLst>
                    <a:rect l="0" t="0" r="r" b="b"/>
                    <a:pathLst>
                      <a:path w="125" h="580">
                        <a:moveTo>
                          <a:pt x="0" y="0"/>
                        </a:moveTo>
                        <a:cubicBezTo>
                          <a:pt x="93" y="580"/>
                          <a:pt x="93" y="580"/>
                          <a:pt x="93" y="580"/>
                        </a:cubicBezTo>
                        <a:cubicBezTo>
                          <a:pt x="125" y="164"/>
                          <a:pt x="0" y="0"/>
                          <a:pt x="0" y="0"/>
                        </a:cubicBezTo>
                      </a:path>
                    </a:pathLst>
                  </a:custGeom>
                  <a:solidFill>
                    <a:srgbClr val="7B7B7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6" name="Freeform 315"/>
                  <p:cNvSpPr>
                    <a:spLocks/>
                  </p:cNvSpPr>
                  <p:nvPr/>
                </p:nvSpPr>
                <p:spPr bwMode="gray">
                  <a:xfrm>
                    <a:off x="5044" y="2652"/>
                    <a:ext cx="73" cy="91"/>
                  </a:xfrm>
                  <a:custGeom>
                    <a:avLst/>
                    <a:gdLst/>
                    <a:ahLst/>
                    <a:cxnLst>
                      <a:cxn ang="0">
                        <a:pos x="126" y="224"/>
                      </a:cxn>
                      <a:cxn ang="0">
                        <a:pos x="0" y="99"/>
                      </a:cxn>
                      <a:cxn ang="0">
                        <a:pos x="126" y="224"/>
                      </a:cxn>
                    </a:cxnLst>
                    <a:rect l="0" t="0" r="r" b="b"/>
                    <a:pathLst>
                      <a:path w="178" h="224">
                        <a:moveTo>
                          <a:pt x="126" y="224"/>
                        </a:moveTo>
                        <a:cubicBezTo>
                          <a:pt x="126" y="224"/>
                          <a:pt x="178" y="0"/>
                          <a:pt x="0" y="99"/>
                        </a:cubicBezTo>
                        <a:cubicBezTo>
                          <a:pt x="0" y="99"/>
                          <a:pt x="139" y="51"/>
                          <a:pt x="126" y="224"/>
                        </a:cubicBezTo>
                      </a:path>
                    </a:pathLst>
                  </a:custGeom>
                  <a:solidFill>
                    <a:srgbClr val="D0D0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7" name="Freeform 316"/>
                  <p:cNvSpPr>
                    <a:spLocks/>
                  </p:cNvSpPr>
                  <p:nvPr/>
                </p:nvSpPr>
                <p:spPr bwMode="gray">
                  <a:xfrm>
                    <a:off x="4919" y="2662"/>
                    <a:ext cx="94" cy="12"/>
                  </a:xfrm>
                  <a:custGeom>
                    <a:avLst/>
                    <a:gdLst/>
                    <a:ahLst/>
                    <a:cxnLst>
                      <a:cxn ang="0">
                        <a:pos x="230" y="28"/>
                      </a:cxn>
                      <a:cxn ang="0">
                        <a:pos x="0" y="21"/>
                      </a:cxn>
                    </a:cxnLst>
                    <a:rect l="0" t="0" r="r" b="b"/>
                    <a:pathLst>
                      <a:path w="230" h="28">
                        <a:moveTo>
                          <a:pt x="230" y="28"/>
                        </a:moveTo>
                        <a:cubicBezTo>
                          <a:pt x="179" y="8"/>
                          <a:pt x="97" y="0"/>
                          <a:pt x="0" y="21"/>
                        </a:cubicBezTo>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8" name="Freeform 317"/>
                  <p:cNvSpPr>
                    <a:spLocks/>
                  </p:cNvSpPr>
                  <p:nvPr/>
                </p:nvSpPr>
                <p:spPr bwMode="gray">
                  <a:xfrm>
                    <a:off x="5036" y="2994"/>
                    <a:ext cx="200" cy="168"/>
                  </a:xfrm>
                  <a:custGeom>
                    <a:avLst/>
                    <a:gdLst/>
                    <a:ahLst/>
                    <a:cxnLst>
                      <a:cxn ang="0">
                        <a:pos x="0" y="188"/>
                      </a:cxn>
                      <a:cxn ang="0">
                        <a:pos x="61" y="221"/>
                      </a:cxn>
                      <a:cxn ang="0">
                        <a:pos x="290" y="412"/>
                      </a:cxn>
                      <a:cxn ang="0">
                        <a:pos x="314" y="52"/>
                      </a:cxn>
                      <a:cxn ang="0">
                        <a:pos x="262" y="0"/>
                      </a:cxn>
                      <a:cxn ang="0">
                        <a:pos x="0" y="188"/>
                      </a:cxn>
                    </a:cxnLst>
                    <a:rect l="0" t="0" r="r" b="b"/>
                    <a:pathLst>
                      <a:path w="494" h="412">
                        <a:moveTo>
                          <a:pt x="0" y="188"/>
                        </a:moveTo>
                        <a:cubicBezTo>
                          <a:pt x="61" y="221"/>
                          <a:pt x="61" y="221"/>
                          <a:pt x="61" y="221"/>
                        </a:cubicBezTo>
                        <a:cubicBezTo>
                          <a:pt x="61" y="221"/>
                          <a:pt x="202" y="288"/>
                          <a:pt x="290" y="412"/>
                        </a:cubicBezTo>
                        <a:cubicBezTo>
                          <a:pt x="290" y="412"/>
                          <a:pt x="494" y="292"/>
                          <a:pt x="314" y="52"/>
                        </a:cubicBezTo>
                        <a:cubicBezTo>
                          <a:pt x="262" y="0"/>
                          <a:pt x="262" y="0"/>
                          <a:pt x="262" y="0"/>
                        </a:cubicBezTo>
                        <a:cubicBezTo>
                          <a:pt x="262" y="0"/>
                          <a:pt x="244" y="156"/>
                          <a:pt x="0" y="188"/>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19" name="Freeform 318"/>
                  <p:cNvSpPr>
                    <a:spLocks/>
                  </p:cNvSpPr>
                  <p:nvPr/>
                </p:nvSpPr>
                <p:spPr bwMode="gray">
                  <a:xfrm>
                    <a:off x="5036" y="2997"/>
                    <a:ext cx="118" cy="155"/>
                  </a:xfrm>
                  <a:custGeom>
                    <a:avLst/>
                    <a:gdLst/>
                    <a:ahLst/>
                    <a:cxnLst>
                      <a:cxn ang="0">
                        <a:pos x="265" y="0"/>
                      </a:cxn>
                      <a:cxn ang="0">
                        <a:pos x="290" y="381"/>
                      </a:cxn>
                      <a:cxn ang="0">
                        <a:pos x="0" y="181"/>
                      </a:cxn>
                      <a:cxn ang="0">
                        <a:pos x="265" y="0"/>
                      </a:cxn>
                    </a:cxnLst>
                    <a:rect l="0" t="0" r="r" b="b"/>
                    <a:pathLst>
                      <a:path w="290" h="381">
                        <a:moveTo>
                          <a:pt x="265" y="0"/>
                        </a:moveTo>
                        <a:cubicBezTo>
                          <a:pt x="265" y="0"/>
                          <a:pt x="215" y="287"/>
                          <a:pt x="290" y="381"/>
                        </a:cubicBezTo>
                        <a:cubicBezTo>
                          <a:pt x="290" y="381"/>
                          <a:pt x="125" y="206"/>
                          <a:pt x="0" y="181"/>
                        </a:cubicBezTo>
                        <a:cubicBezTo>
                          <a:pt x="0" y="181"/>
                          <a:pt x="213" y="191"/>
                          <a:pt x="265"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0" name="Freeform 319"/>
                  <p:cNvSpPr>
                    <a:spLocks/>
                  </p:cNvSpPr>
                  <p:nvPr/>
                </p:nvSpPr>
                <p:spPr bwMode="gray">
                  <a:xfrm>
                    <a:off x="4950" y="3071"/>
                    <a:ext cx="122" cy="94"/>
                  </a:xfrm>
                  <a:custGeom>
                    <a:avLst/>
                    <a:gdLst/>
                    <a:ahLst/>
                    <a:cxnLst>
                      <a:cxn ang="0">
                        <a:pos x="6" y="52"/>
                      </a:cxn>
                      <a:cxn ang="0">
                        <a:pos x="148" y="47"/>
                      </a:cxn>
                      <a:cxn ang="0">
                        <a:pos x="157" y="192"/>
                      </a:cxn>
                      <a:cxn ang="0">
                        <a:pos x="226" y="231"/>
                      </a:cxn>
                      <a:cxn ang="0">
                        <a:pos x="272" y="201"/>
                      </a:cxn>
                      <a:cxn ang="0">
                        <a:pos x="299" y="59"/>
                      </a:cxn>
                      <a:cxn ang="0">
                        <a:pos x="204" y="0"/>
                      </a:cxn>
                      <a:cxn ang="0">
                        <a:pos x="86" y="15"/>
                      </a:cxn>
                      <a:cxn ang="0">
                        <a:pos x="6" y="52"/>
                      </a:cxn>
                    </a:cxnLst>
                    <a:rect l="0" t="0" r="r" b="b"/>
                    <a:pathLst>
                      <a:path w="299" h="231">
                        <a:moveTo>
                          <a:pt x="6" y="52"/>
                        </a:moveTo>
                        <a:cubicBezTo>
                          <a:pt x="6" y="52"/>
                          <a:pt x="125" y="82"/>
                          <a:pt x="148" y="47"/>
                        </a:cubicBezTo>
                        <a:cubicBezTo>
                          <a:pt x="171" y="11"/>
                          <a:pt x="262" y="96"/>
                          <a:pt x="157" y="192"/>
                        </a:cubicBezTo>
                        <a:cubicBezTo>
                          <a:pt x="157" y="192"/>
                          <a:pt x="221" y="217"/>
                          <a:pt x="226" y="231"/>
                        </a:cubicBezTo>
                        <a:cubicBezTo>
                          <a:pt x="272" y="201"/>
                          <a:pt x="272" y="201"/>
                          <a:pt x="272" y="201"/>
                        </a:cubicBezTo>
                        <a:cubicBezTo>
                          <a:pt x="299" y="59"/>
                          <a:pt x="299" y="59"/>
                          <a:pt x="299" y="59"/>
                        </a:cubicBezTo>
                        <a:cubicBezTo>
                          <a:pt x="299" y="59"/>
                          <a:pt x="296" y="40"/>
                          <a:pt x="204" y="0"/>
                        </a:cubicBezTo>
                        <a:cubicBezTo>
                          <a:pt x="204" y="0"/>
                          <a:pt x="98" y="9"/>
                          <a:pt x="86" y="15"/>
                        </a:cubicBezTo>
                        <a:cubicBezTo>
                          <a:pt x="86" y="15"/>
                          <a:pt x="0" y="32"/>
                          <a:pt x="6" y="52"/>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1" name="Freeform 320"/>
                  <p:cNvSpPr>
                    <a:spLocks/>
                  </p:cNvSpPr>
                  <p:nvPr/>
                </p:nvSpPr>
                <p:spPr bwMode="gray">
                  <a:xfrm>
                    <a:off x="4970" y="3091"/>
                    <a:ext cx="32" cy="68"/>
                  </a:xfrm>
                  <a:custGeom>
                    <a:avLst/>
                    <a:gdLst/>
                    <a:ahLst/>
                    <a:cxnLst>
                      <a:cxn ang="0">
                        <a:pos x="16" y="0"/>
                      </a:cxn>
                      <a:cxn ang="0">
                        <a:pos x="50" y="116"/>
                      </a:cxn>
                      <a:cxn ang="0">
                        <a:pos x="0" y="130"/>
                      </a:cxn>
                      <a:cxn ang="0">
                        <a:pos x="16" y="0"/>
                      </a:cxn>
                    </a:cxnLst>
                    <a:rect l="0" t="0" r="r" b="b"/>
                    <a:pathLst>
                      <a:path w="80" h="167">
                        <a:moveTo>
                          <a:pt x="16" y="0"/>
                        </a:moveTo>
                        <a:cubicBezTo>
                          <a:pt x="16" y="0"/>
                          <a:pt x="80" y="64"/>
                          <a:pt x="50" y="116"/>
                        </a:cubicBezTo>
                        <a:cubicBezTo>
                          <a:pt x="20" y="167"/>
                          <a:pt x="0" y="130"/>
                          <a:pt x="0" y="130"/>
                        </a:cubicBezTo>
                        <a:cubicBezTo>
                          <a:pt x="0" y="130"/>
                          <a:pt x="50" y="130"/>
                          <a:pt x="16"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2" name="Freeform 321"/>
                  <p:cNvSpPr>
                    <a:spLocks/>
                  </p:cNvSpPr>
                  <p:nvPr/>
                </p:nvSpPr>
                <p:spPr bwMode="gray">
                  <a:xfrm>
                    <a:off x="5031" y="3163"/>
                    <a:ext cx="21" cy="32"/>
                  </a:xfrm>
                  <a:custGeom>
                    <a:avLst/>
                    <a:gdLst/>
                    <a:ahLst/>
                    <a:cxnLst>
                      <a:cxn ang="0">
                        <a:pos x="0" y="0"/>
                      </a:cxn>
                      <a:cxn ang="0">
                        <a:pos x="50" y="62"/>
                      </a:cxn>
                      <a:cxn ang="0">
                        <a:pos x="38" y="59"/>
                      </a:cxn>
                      <a:cxn ang="0">
                        <a:pos x="37" y="64"/>
                      </a:cxn>
                      <a:cxn ang="0">
                        <a:pos x="0" y="0"/>
                      </a:cxn>
                    </a:cxnLst>
                    <a:rect l="0" t="0" r="r" b="b"/>
                    <a:pathLst>
                      <a:path w="51" h="78">
                        <a:moveTo>
                          <a:pt x="0" y="0"/>
                        </a:moveTo>
                        <a:cubicBezTo>
                          <a:pt x="0" y="0"/>
                          <a:pt x="51" y="25"/>
                          <a:pt x="50" y="62"/>
                        </a:cubicBezTo>
                        <a:cubicBezTo>
                          <a:pt x="50" y="62"/>
                          <a:pt x="41" y="54"/>
                          <a:pt x="38" y="59"/>
                        </a:cubicBezTo>
                        <a:cubicBezTo>
                          <a:pt x="37" y="60"/>
                          <a:pt x="37" y="61"/>
                          <a:pt x="37" y="64"/>
                        </a:cubicBezTo>
                        <a:cubicBezTo>
                          <a:pt x="37" y="78"/>
                          <a:pt x="37" y="28"/>
                          <a:pt x="0"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3" name="Freeform 322"/>
                  <p:cNvSpPr>
                    <a:spLocks noEditPoints="1"/>
                  </p:cNvSpPr>
                  <p:nvPr/>
                </p:nvSpPr>
                <p:spPr bwMode="gray">
                  <a:xfrm>
                    <a:off x="4860" y="3146"/>
                    <a:ext cx="165" cy="312"/>
                  </a:xfrm>
                  <a:custGeom>
                    <a:avLst/>
                    <a:gdLst/>
                    <a:ahLst/>
                    <a:cxnLst>
                      <a:cxn ang="0">
                        <a:pos x="390" y="29"/>
                      </a:cxn>
                      <a:cxn ang="0">
                        <a:pos x="396" y="32"/>
                      </a:cxn>
                      <a:cxn ang="0">
                        <a:pos x="390" y="29"/>
                      </a:cxn>
                      <a:cxn ang="0">
                        <a:pos x="390" y="29"/>
                      </a:cxn>
                      <a:cxn ang="0">
                        <a:pos x="362" y="16"/>
                      </a:cxn>
                      <a:cxn ang="0">
                        <a:pos x="259" y="43"/>
                      </a:cxn>
                      <a:cxn ang="0">
                        <a:pos x="0" y="766"/>
                      </a:cxn>
                      <a:cxn ang="0">
                        <a:pos x="19" y="759"/>
                      </a:cxn>
                      <a:cxn ang="0">
                        <a:pos x="296" y="223"/>
                      </a:cxn>
                      <a:cxn ang="0">
                        <a:pos x="342" y="31"/>
                      </a:cxn>
                      <a:cxn ang="0">
                        <a:pos x="331" y="25"/>
                      </a:cxn>
                      <a:cxn ang="0">
                        <a:pos x="390" y="29"/>
                      </a:cxn>
                    </a:cxnLst>
                    <a:rect l="0" t="0" r="r" b="b"/>
                    <a:pathLst>
                      <a:path w="406" h="766">
                        <a:moveTo>
                          <a:pt x="390" y="29"/>
                        </a:moveTo>
                        <a:cubicBezTo>
                          <a:pt x="396" y="32"/>
                          <a:pt x="396" y="32"/>
                          <a:pt x="396" y="32"/>
                        </a:cubicBezTo>
                        <a:cubicBezTo>
                          <a:pt x="396" y="32"/>
                          <a:pt x="394" y="31"/>
                          <a:pt x="390" y="29"/>
                        </a:cubicBezTo>
                        <a:close/>
                        <a:moveTo>
                          <a:pt x="390" y="29"/>
                        </a:moveTo>
                        <a:cubicBezTo>
                          <a:pt x="362" y="16"/>
                          <a:pt x="362" y="16"/>
                          <a:pt x="362" y="16"/>
                        </a:cubicBezTo>
                        <a:cubicBezTo>
                          <a:pt x="302" y="0"/>
                          <a:pt x="259" y="43"/>
                          <a:pt x="259" y="43"/>
                        </a:cubicBezTo>
                        <a:cubicBezTo>
                          <a:pt x="206" y="103"/>
                          <a:pt x="0" y="766"/>
                          <a:pt x="0" y="766"/>
                        </a:cubicBezTo>
                        <a:cubicBezTo>
                          <a:pt x="19" y="759"/>
                          <a:pt x="19" y="759"/>
                          <a:pt x="19" y="759"/>
                        </a:cubicBezTo>
                        <a:cubicBezTo>
                          <a:pt x="19" y="759"/>
                          <a:pt x="187" y="372"/>
                          <a:pt x="296" y="223"/>
                        </a:cubicBezTo>
                        <a:cubicBezTo>
                          <a:pt x="406" y="74"/>
                          <a:pt x="342" y="31"/>
                          <a:pt x="342" y="31"/>
                        </a:cubicBezTo>
                        <a:cubicBezTo>
                          <a:pt x="339" y="28"/>
                          <a:pt x="335" y="26"/>
                          <a:pt x="331" y="25"/>
                        </a:cubicBezTo>
                        <a:cubicBezTo>
                          <a:pt x="363" y="22"/>
                          <a:pt x="381" y="26"/>
                          <a:pt x="390" y="29"/>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4" name="Freeform 323"/>
                  <p:cNvSpPr>
                    <a:spLocks/>
                  </p:cNvSpPr>
                  <p:nvPr/>
                </p:nvSpPr>
                <p:spPr bwMode="gray">
                  <a:xfrm>
                    <a:off x="5005" y="3328"/>
                    <a:ext cx="51" cy="150"/>
                  </a:xfrm>
                  <a:custGeom>
                    <a:avLst/>
                    <a:gdLst/>
                    <a:ahLst/>
                    <a:cxnLst>
                      <a:cxn ang="0">
                        <a:pos x="125" y="0"/>
                      </a:cxn>
                      <a:cxn ang="0">
                        <a:pos x="0" y="357"/>
                      </a:cxn>
                      <a:cxn ang="0">
                        <a:pos x="77" y="362"/>
                      </a:cxn>
                      <a:cxn ang="0">
                        <a:pos x="125" y="0"/>
                      </a:cxn>
                    </a:cxnLst>
                    <a:rect l="0" t="0" r="r" b="b"/>
                    <a:pathLst>
                      <a:path w="125" h="368">
                        <a:moveTo>
                          <a:pt x="125" y="0"/>
                        </a:moveTo>
                        <a:cubicBezTo>
                          <a:pt x="125" y="0"/>
                          <a:pt x="77" y="362"/>
                          <a:pt x="0" y="357"/>
                        </a:cubicBezTo>
                        <a:cubicBezTo>
                          <a:pt x="0" y="357"/>
                          <a:pt x="16" y="368"/>
                          <a:pt x="77" y="362"/>
                        </a:cubicBezTo>
                        <a:cubicBezTo>
                          <a:pt x="77" y="362"/>
                          <a:pt x="122" y="19"/>
                          <a:pt x="125"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5" name="Freeform 324"/>
                  <p:cNvSpPr>
                    <a:spLocks/>
                  </p:cNvSpPr>
                  <p:nvPr/>
                </p:nvSpPr>
                <p:spPr bwMode="gray">
                  <a:xfrm>
                    <a:off x="4919" y="2825"/>
                    <a:ext cx="268" cy="248"/>
                  </a:xfrm>
                  <a:custGeom>
                    <a:avLst/>
                    <a:gdLst/>
                    <a:ahLst/>
                    <a:cxnLst>
                      <a:cxn ang="0">
                        <a:pos x="452" y="43"/>
                      </a:cxn>
                      <a:cxn ang="0">
                        <a:pos x="506" y="2"/>
                      </a:cxn>
                      <a:cxn ang="0">
                        <a:pos x="592" y="0"/>
                      </a:cxn>
                      <a:cxn ang="0">
                        <a:pos x="631" y="49"/>
                      </a:cxn>
                      <a:cxn ang="0">
                        <a:pos x="631" y="58"/>
                      </a:cxn>
                      <a:cxn ang="0">
                        <a:pos x="555" y="225"/>
                      </a:cxn>
                      <a:cxn ang="0">
                        <a:pos x="340" y="515"/>
                      </a:cxn>
                      <a:cxn ang="0">
                        <a:pos x="80" y="610"/>
                      </a:cxn>
                      <a:cxn ang="0">
                        <a:pos x="11" y="563"/>
                      </a:cxn>
                      <a:cxn ang="0">
                        <a:pos x="0" y="529"/>
                      </a:cxn>
                      <a:cxn ang="0">
                        <a:pos x="2" y="413"/>
                      </a:cxn>
                      <a:cxn ang="0">
                        <a:pos x="31" y="363"/>
                      </a:cxn>
                      <a:cxn ang="0">
                        <a:pos x="357" y="170"/>
                      </a:cxn>
                      <a:cxn ang="0">
                        <a:pos x="460" y="100"/>
                      </a:cxn>
                      <a:cxn ang="0">
                        <a:pos x="452" y="43"/>
                      </a:cxn>
                    </a:cxnLst>
                    <a:rect l="0" t="0" r="r" b="b"/>
                    <a:pathLst>
                      <a:path w="658" h="610">
                        <a:moveTo>
                          <a:pt x="452" y="43"/>
                        </a:moveTo>
                        <a:cubicBezTo>
                          <a:pt x="452" y="43"/>
                          <a:pt x="468" y="3"/>
                          <a:pt x="506" y="2"/>
                        </a:cubicBezTo>
                        <a:cubicBezTo>
                          <a:pt x="592" y="0"/>
                          <a:pt x="592" y="0"/>
                          <a:pt x="592" y="0"/>
                        </a:cubicBezTo>
                        <a:cubicBezTo>
                          <a:pt x="592" y="0"/>
                          <a:pt x="611" y="14"/>
                          <a:pt x="631" y="49"/>
                        </a:cubicBezTo>
                        <a:cubicBezTo>
                          <a:pt x="632" y="50"/>
                          <a:pt x="631" y="58"/>
                          <a:pt x="631" y="58"/>
                        </a:cubicBezTo>
                        <a:cubicBezTo>
                          <a:pt x="631" y="58"/>
                          <a:pt x="658" y="152"/>
                          <a:pt x="555" y="225"/>
                        </a:cubicBezTo>
                        <a:cubicBezTo>
                          <a:pt x="555" y="225"/>
                          <a:pt x="357" y="492"/>
                          <a:pt x="340" y="515"/>
                        </a:cubicBezTo>
                        <a:cubicBezTo>
                          <a:pt x="340" y="515"/>
                          <a:pt x="226" y="592"/>
                          <a:pt x="80" y="610"/>
                        </a:cubicBezTo>
                        <a:cubicBezTo>
                          <a:pt x="11" y="563"/>
                          <a:pt x="11" y="563"/>
                          <a:pt x="11" y="563"/>
                        </a:cubicBezTo>
                        <a:cubicBezTo>
                          <a:pt x="11" y="563"/>
                          <a:pt x="0" y="557"/>
                          <a:pt x="0" y="529"/>
                        </a:cubicBezTo>
                        <a:cubicBezTo>
                          <a:pt x="2" y="413"/>
                          <a:pt x="2" y="413"/>
                          <a:pt x="2" y="413"/>
                        </a:cubicBezTo>
                        <a:cubicBezTo>
                          <a:pt x="2" y="413"/>
                          <a:pt x="5" y="373"/>
                          <a:pt x="31" y="363"/>
                        </a:cubicBezTo>
                        <a:cubicBezTo>
                          <a:pt x="31" y="363"/>
                          <a:pt x="293" y="257"/>
                          <a:pt x="357" y="170"/>
                        </a:cubicBezTo>
                        <a:cubicBezTo>
                          <a:pt x="460" y="100"/>
                          <a:pt x="460" y="100"/>
                          <a:pt x="460" y="100"/>
                        </a:cubicBezTo>
                        <a:lnTo>
                          <a:pt x="452" y="43"/>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6" name="Freeform 325"/>
                  <p:cNvSpPr>
                    <a:spLocks/>
                  </p:cNvSpPr>
                  <p:nvPr/>
                </p:nvSpPr>
                <p:spPr bwMode="gray">
                  <a:xfrm>
                    <a:off x="4918" y="2825"/>
                    <a:ext cx="244" cy="248"/>
                  </a:xfrm>
                  <a:custGeom>
                    <a:avLst/>
                    <a:gdLst/>
                    <a:ahLst/>
                    <a:cxnLst>
                      <a:cxn ang="0">
                        <a:pos x="602" y="40"/>
                      </a:cxn>
                      <a:cxn ang="0">
                        <a:pos x="114" y="426"/>
                      </a:cxn>
                      <a:cxn ang="0">
                        <a:pos x="82" y="425"/>
                      </a:cxn>
                      <a:cxn ang="0">
                        <a:pos x="84" y="610"/>
                      </a:cxn>
                      <a:cxn ang="0">
                        <a:pos x="15" y="563"/>
                      </a:cxn>
                      <a:cxn ang="0">
                        <a:pos x="4" y="529"/>
                      </a:cxn>
                      <a:cxn ang="0">
                        <a:pos x="4" y="398"/>
                      </a:cxn>
                      <a:cxn ang="0">
                        <a:pos x="54" y="353"/>
                      </a:cxn>
                      <a:cxn ang="0">
                        <a:pos x="465" y="108"/>
                      </a:cxn>
                      <a:cxn ang="0">
                        <a:pos x="456" y="42"/>
                      </a:cxn>
                      <a:cxn ang="0">
                        <a:pos x="507" y="1"/>
                      </a:cxn>
                      <a:cxn ang="0">
                        <a:pos x="596" y="0"/>
                      </a:cxn>
                      <a:cxn ang="0">
                        <a:pos x="602" y="40"/>
                      </a:cxn>
                    </a:cxnLst>
                    <a:rect l="0" t="0" r="r" b="b"/>
                    <a:pathLst>
                      <a:path w="602" h="610">
                        <a:moveTo>
                          <a:pt x="602" y="40"/>
                        </a:moveTo>
                        <a:cubicBezTo>
                          <a:pt x="602" y="40"/>
                          <a:pt x="329" y="366"/>
                          <a:pt x="114" y="426"/>
                        </a:cubicBezTo>
                        <a:cubicBezTo>
                          <a:pt x="82" y="425"/>
                          <a:pt x="82" y="425"/>
                          <a:pt x="82" y="425"/>
                        </a:cubicBezTo>
                        <a:cubicBezTo>
                          <a:pt x="84" y="610"/>
                          <a:pt x="84" y="610"/>
                          <a:pt x="84" y="610"/>
                        </a:cubicBezTo>
                        <a:cubicBezTo>
                          <a:pt x="15" y="563"/>
                          <a:pt x="15" y="563"/>
                          <a:pt x="15" y="563"/>
                        </a:cubicBezTo>
                        <a:cubicBezTo>
                          <a:pt x="15" y="563"/>
                          <a:pt x="0" y="554"/>
                          <a:pt x="4" y="529"/>
                        </a:cubicBezTo>
                        <a:cubicBezTo>
                          <a:pt x="4" y="398"/>
                          <a:pt x="4" y="398"/>
                          <a:pt x="4" y="398"/>
                        </a:cubicBezTo>
                        <a:cubicBezTo>
                          <a:pt x="4" y="398"/>
                          <a:pt x="3" y="374"/>
                          <a:pt x="54" y="353"/>
                        </a:cubicBezTo>
                        <a:cubicBezTo>
                          <a:pt x="54" y="353"/>
                          <a:pt x="292" y="265"/>
                          <a:pt x="465" y="108"/>
                        </a:cubicBezTo>
                        <a:cubicBezTo>
                          <a:pt x="456" y="42"/>
                          <a:pt x="456" y="42"/>
                          <a:pt x="456" y="42"/>
                        </a:cubicBezTo>
                        <a:cubicBezTo>
                          <a:pt x="456" y="42"/>
                          <a:pt x="475" y="3"/>
                          <a:pt x="507" y="1"/>
                        </a:cubicBezTo>
                        <a:cubicBezTo>
                          <a:pt x="596" y="0"/>
                          <a:pt x="596" y="0"/>
                          <a:pt x="596" y="0"/>
                        </a:cubicBezTo>
                        <a:lnTo>
                          <a:pt x="602" y="4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7" name="Freeform 326"/>
                  <p:cNvSpPr>
                    <a:spLocks/>
                  </p:cNvSpPr>
                  <p:nvPr/>
                </p:nvSpPr>
                <p:spPr bwMode="gray">
                  <a:xfrm>
                    <a:off x="4949" y="2825"/>
                    <a:ext cx="227" cy="183"/>
                  </a:xfrm>
                  <a:custGeom>
                    <a:avLst/>
                    <a:gdLst/>
                    <a:ahLst/>
                    <a:cxnLst>
                      <a:cxn ang="0">
                        <a:pos x="519" y="0"/>
                      </a:cxn>
                      <a:cxn ang="0">
                        <a:pos x="558" y="49"/>
                      </a:cxn>
                      <a:cxn ang="0">
                        <a:pos x="15" y="449"/>
                      </a:cxn>
                      <a:cxn ang="0">
                        <a:pos x="14" y="429"/>
                      </a:cxn>
                      <a:cxn ang="0">
                        <a:pos x="0" y="415"/>
                      </a:cxn>
                      <a:cxn ang="0">
                        <a:pos x="519" y="0"/>
                      </a:cxn>
                    </a:cxnLst>
                    <a:rect l="0" t="0" r="r" b="b"/>
                    <a:pathLst>
                      <a:path w="558" h="449">
                        <a:moveTo>
                          <a:pt x="519" y="0"/>
                        </a:moveTo>
                        <a:cubicBezTo>
                          <a:pt x="519" y="0"/>
                          <a:pt x="558" y="35"/>
                          <a:pt x="558" y="49"/>
                        </a:cubicBezTo>
                        <a:cubicBezTo>
                          <a:pt x="558" y="49"/>
                          <a:pt x="420" y="321"/>
                          <a:pt x="15" y="449"/>
                        </a:cubicBezTo>
                        <a:cubicBezTo>
                          <a:pt x="14" y="429"/>
                          <a:pt x="14" y="429"/>
                          <a:pt x="14" y="429"/>
                        </a:cubicBezTo>
                        <a:cubicBezTo>
                          <a:pt x="0" y="415"/>
                          <a:pt x="0" y="415"/>
                          <a:pt x="0" y="415"/>
                        </a:cubicBezTo>
                        <a:cubicBezTo>
                          <a:pt x="0" y="415"/>
                          <a:pt x="391" y="233"/>
                          <a:pt x="519"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8" name="Freeform 327"/>
                  <p:cNvSpPr>
                    <a:spLocks/>
                  </p:cNvSpPr>
                  <p:nvPr/>
                </p:nvSpPr>
                <p:spPr bwMode="gray">
                  <a:xfrm>
                    <a:off x="5150" y="2849"/>
                    <a:ext cx="41" cy="111"/>
                  </a:xfrm>
                  <a:custGeom>
                    <a:avLst/>
                    <a:gdLst/>
                    <a:ahLst/>
                    <a:cxnLst>
                      <a:cxn ang="0">
                        <a:pos x="66" y="21"/>
                      </a:cxn>
                      <a:cxn ang="0">
                        <a:pos x="98" y="67"/>
                      </a:cxn>
                      <a:cxn ang="0">
                        <a:pos x="101" y="195"/>
                      </a:cxn>
                      <a:cxn ang="0">
                        <a:pos x="61" y="273"/>
                      </a:cxn>
                      <a:cxn ang="0">
                        <a:pos x="23" y="169"/>
                      </a:cxn>
                      <a:cxn ang="0">
                        <a:pos x="66" y="21"/>
                      </a:cxn>
                    </a:cxnLst>
                    <a:rect l="0" t="0" r="r" b="b"/>
                    <a:pathLst>
                      <a:path w="101" h="273">
                        <a:moveTo>
                          <a:pt x="66" y="21"/>
                        </a:moveTo>
                        <a:cubicBezTo>
                          <a:pt x="66" y="21"/>
                          <a:pt x="98" y="58"/>
                          <a:pt x="98" y="67"/>
                        </a:cubicBezTo>
                        <a:cubicBezTo>
                          <a:pt x="98" y="76"/>
                          <a:pt x="101" y="195"/>
                          <a:pt x="101" y="195"/>
                        </a:cubicBezTo>
                        <a:cubicBezTo>
                          <a:pt x="101" y="195"/>
                          <a:pt x="81" y="250"/>
                          <a:pt x="61" y="273"/>
                        </a:cubicBezTo>
                        <a:cubicBezTo>
                          <a:pt x="61" y="273"/>
                          <a:pt x="66" y="212"/>
                          <a:pt x="23" y="169"/>
                        </a:cubicBezTo>
                        <a:cubicBezTo>
                          <a:pt x="23" y="169"/>
                          <a:pt x="0" y="0"/>
                          <a:pt x="66" y="21"/>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29" name="Freeform 328"/>
                  <p:cNvSpPr>
                    <a:spLocks/>
                  </p:cNvSpPr>
                  <p:nvPr/>
                </p:nvSpPr>
                <p:spPr bwMode="gray">
                  <a:xfrm>
                    <a:off x="5157" y="2856"/>
                    <a:ext cx="35" cy="106"/>
                  </a:xfrm>
                  <a:custGeom>
                    <a:avLst/>
                    <a:gdLst/>
                    <a:ahLst/>
                    <a:cxnLst>
                      <a:cxn ang="0">
                        <a:pos x="49" y="4"/>
                      </a:cxn>
                      <a:cxn ang="0">
                        <a:pos x="48" y="5"/>
                      </a:cxn>
                      <a:cxn ang="0">
                        <a:pos x="53" y="11"/>
                      </a:cxn>
                      <a:cxn ang="0">
                        <a:pos x="70" y="33"/>
                      </a:cxn>
                      <a:cxn ang="0">
                        <a:pos x="77" y="44"/>
                      </a:cxn>
                      <a:cxn ang="0">
                        <a:pos x="79" y="48"/>
                      </a:cxn>
                      <a:cxn ang="0">
                        <a:pos x="79" y="50"/>
                      </a:cxn>
                      <a:cxn ang="0">
                        <a:pos x="82" y="178"/>
                      </a:cxn>
                      <a:cxn ang="0">
                        <a:pos x="84" y="178"/>
                      </a:cxn>
                      <a:cxn ang="0">
                        <a:pos x="82" y="177"/>
                      </a:cxn>
                      <a:cxn ang="0">
                        <a:pos x="82" y="179"/>
                      </a:cxn>
                      <a:cxn ang="0">
                        <a:pos x="67" y="214"/>
                      </a:cxn>
                      <a:cxn ang="0">
                        <a:pos x="42" y="255"/>
                      </a:cxn>
                      <a:cxn ang="0">
                        <a:pos x="44" y="256"/>
                      </a:cxn>
                      <a:cxn ang="0">
                        <a:pos x="46" y="256"/>
                      </a:cxn>
                      <a:cxn ang="0">
                        <a:pos x="46" y="249"/>
                      </a:cxn>
                      <a:cxn ang="0">
                        <a:pos x="7" y="150"/>
                      </a:cxn>
                      <a:cxn ang="0">
                        <a:pos x="6" y="152"/>
                      </a:cxn>
                      <a:cxn ang="0">
                        <a:pos x="8" y="151"/>
                      </a:cxn>
                      <a:cxn ang="0">
                        <a:pos x="7" y="146"/>
                      </a:cxn>
                      <a:cxn ang="0">
                        <a:pos x="4" y="91"/>
                      </a:cxn>
                      <a:cxn ang="0">
                        <a:pos x="11" y="32"/>
                      </a:cxn>
                      <a:cxn ang="0">
                        <a:pos x="22" y="11"/>
                      </a:cxn>
                      <a:cxn ang="0">
                        <a:pos x="39" y="4"/>
                      </a:cxn>
                      <a:cxn ang="0">
                        <a:pos x="49" y="6"/>
                      </a:cxn>
                      <a:cxn ang="0">
                        <a:pos x="49" y="4"/>
                      </a:cxn>
                      <a:cxn ang="0">
                        <a:pos x="48" y="5"/>
                      </a:cxn>
                      <a:cxn ang="0">
                        <a:pos x="49" y="4"/>
                      </a:cxn>
                      <a:cxn ang="0">
                        <a:pos x="50" y="2"/>
                      </a:cxn>
                      <a:cxn ang="0">
                        <a:pos x="39" y="0"/>
                      </a:cxn>
                      <a:cxn ang="0">
                        <a:pos x="19" y="9"/>
                      </a:cxn>
                      <a:cxn ang="0">
                        <a:pos x="4" y="44"/>
                      </a:cxn>
                      <a:cxn ang="0">
                        <a:pos x="0" y="91"/>
                      </a:cxn>
                      <a:cxn ang="0">
                        <a:pos x="4" y="152"/>
                      </a:cxn>
                      <a:cxn ang="0">
                        <a:pos x="4" y="153"/>
                      </a:cxn>
                      <a:cxn ang="0">
                        <a:pos x="5" y="153"/>
                      </a:cxn>
                      <a:cxn ang="0">
                        <a:pos x="42" y="249"/>
                      </a:cxn>
                      <a:cxn ang="0">
                        <a:pos x="42" y="254"/>
                      </a:cxn>
                      <a:cxn ang="0">
                        <a:pos x="42" y="255"/>
                      </a:cxn>
                      <a:cxn ang="0">
                        <a:pos x="42" y="256"/>
                      </a:cxn>
                      <a:cxn ang="0">
                        <a:pos x="41" y="262"/>
                      </a:cxn>
                      <a:cxn ang="0">
                        <a:pos x="45" y="257"/>
                      </a:cxn>
                      <a:cxn ang="0">
                        <a:pos x="73" y="209"/>
                      </a:cxn>
                      <a:cxn ang="0">
                        <a:pos x="86" y="178"/>
                      </a:cxn>
                      <a:cxn ang="0">
                        <a:pos x="86" y="178"/>
                      </a:cxn>
                      <a:cxn ang="0">
                        <a:pos x="86" y="178"/>
                      </a:cxn>
                      <a:cxn ang="0">
                        <a:pos x="86" y="159"/>
                      </a:cxn>
                      <a:cxn ang="0">
                        <a:pos x="83" y="50"/>
                      </a:cxn>
                      <a:cxn ang="0">
                        <a:pos x="82" y="45"/>
                      </a:cxn>
                      <a:cxn ang="0">
                        <a:pos x="64" y="18"/>
                      </a:cxn>
                      <a:cxn ang="0">
                        <a:pos x="51" y="2"/>
                      </a:cxn>
                      <a:cxn ang="0">
                        <a:pos x="51" y="2"/>
                      </a:cxn>
                      <a:cxn ang="0">
                        <a:pos x="50" y="2"/>
                      </a:cxn>
                      <a:cxn ang="0">
                        <a:pos x="49" y="4"/>
                      </a:cxn>
                    </a:cxnLst>
                    <a:rect l="0" t="0" r="r" b="b"/>
                    <a:pathLst>
                      <a:path w="86" h="262">
                        <a:moveTo>
                          <a:pt x="49" y="4"/>
                        </a:moveTo>
                        <a:cubicBezTo>
                          <a:pt x="48" y="5"/>
                          <a:pt x="48" y="5"/>
                          <a:pt x="48" y="5"/>
                        </a:cubicBezTo>
                        <a:cubicBezTo>
                          <a:pt x="48" y="5"/>
                          <a:pt x="50" y="7"/>
                          <a:pt x="53" y="11"/>
                        </a:cubicBezTo>
                        <a:cubicBezTo>
                          <a:pt x="57" y="16"/>
                          <a:pt x="64" y="25"/>
                          <a:pt x="70" y="33"/>
                        </a:cubicBezTo>
                        <a:cubicBezTo>
                          <a:pt x="72" y="37"/>
                          <a:pt x="75" y="40"/>
                          <a:pt x="77" y="44"/>
                        </a:cubicBezTo>
                        <a:cubicBezTo>
                          <a:pt x="78" y="45"/>
                          <a:pt x="78" y="47"/>
                          <a:pt x="79" y="48"/>
                        </a:cubicBezTo>
                        <a:cubicBezTo>
                          <a:pt x="79" y="49"/>
                          <a:pt x="79" y="50"/>
                          <a:pt x="79" y="50"/>
                        </a:cubicBezTo>
                        <a:cubicBezTo>
                          <a:pt x="79" y="59"/>
                          <a:pt x="82" y="178"/>
                          <a:pt x="82" y="178"/>
                        </a:cubicBezTo>
                        <a:cubicBezTo>
                          <a:pt x="84" y="178"/>
                          <a:pt x="84" y="178"/>
                          <a:pt x="84" y="178"/>
                        </a:cubicBezTo>
                        <a:cubicBezTo>
                          <a:pt x="82" y="177"/>
                          <a:pt x="82" y="177"/>
                          <a:pt x="82" y="177"/>
                        </a:cubicBezTo>
                        <a:cubicBezTo>
                          <a:pt x="82" y="177"/>
                          <a:pt x="82" y="178"/>
                          <a:pt x="82" y="179"/>
                        </a:cubicBezTo>
                        <a:cubicBezTo>
                          <a:pt x="79" y="185"/>
                          <a:pt x="74" y="199"/>
                          <a:pt x="67" y="214"/>
                        </a:cubicBezTo>
                        <a:cubicBezTo>
                          <a:pt x="60" y="229"/>
                          <a:pt x="51" y="245"/>
                          <a:pt x="42" y="255"/>
                        </a:cubicBezTo>
                        <a:cubicBezTo>
                          <a:pt x="44" y="256"/>
                          <a:pt x="44" y="256"/>
                          <a:pt x="44" y="256"/>
                        </a:cubicBezTo>
                        <a:cubicBezTo>
                          <a:pt x="46" y="256"/>
                          <a:pt x="46" y="256"/>
                          <a:pt x="46" y="256"/>
                        </a:cubicBezTo>
                        <a:cubicBezTo>
                          <a:pt x="46" y="256"/>
                          <a:pt x="46" y="253"/>
                          <a:pt x="46" y="249"/>
                        </a:cubicBezTo>
                        <a:cubicBezTo>
                          <a:pt x="46" y="231"/>
                          <a:pt x="42" y="185"/>
                          <a:pt x="7" y="150"/>
                        </a:cubicBezTo>
                        <a:cubicBezTo>
                          <a:pt x="6" y="152"/>
                          <a:pt x="6" y="152"/>
                          <a:pt x="6" y="152"/>
                        </a:cubicBezTo>
                        <a:cubicBezTo>
                          <a:pt x="8" y="151"/>
                          <a:pt x="8" y="151"/>
                          <a:pt x="8" y="151"/>
                        </a:cubicBezTo>
                        <a:cubicBezTo>
                          <a:pt x="8" y="151"/>
                          <a:pt x="8" y="150"/>
                          <a:pt x="7" y="146"/>
                        </a:cubicBezTo>
                        <a:cubicBezTo>
                          <a:pt x="6" y="137"/>
                          <a:pt x="4" y="115"/>
                          <a:pt x="4" y="91"/>
                        </a:cubicBezTo>
                        <a:cubicBezTo>
                          <a:pt x="4" y="71"/>
                          <a:pt x="6" y="48"/>
                          <a:pt x="11" y="32"/>
                        </a:cubicBezTo>
                        <a:cubicBezTo>
                          <a:pt x="14" y="23"/>
                          <a:pt x="17" y="16"/>
                          <a:pt x="22" y="11"/>
                        </a:cubicBezTo>
                        <a:cubicBezTo>
                          <a:pt x="26" y="7"/>
                          <a:pt x="32" y="4"/>
                          <a:pt x="39" y="4"/>
                        </a:cubicBezTo>
                        <a:cubicBezTo>
                          <a:pt x="42" y="4"/>
                          <a:pt x="45" y="4"/>
                          <a:pt x="49" y="6"/>
                        </a:cubicBezTo>
                        <a:cubicBezTo>
                          <a:pt x="49" y="4"/>
                          <a:pt x="49" y="4"/>
                          <a:pt x="49" y="4"/>
                        </a:cubicBezTo>
                        <a:cubicBezTo>
                          <a:pt x="48" y="5"/>
                          <a:pt x="48" y="5"/>
                          <a:pt x="48" y="5"/>
                        </a:cubicBezTo>
                        <a:cubicBezTo>
                          <a:pt x="49" y="4"/>
                          <a:pt x="49" y="4"/>
                          <a:pt x="49" y="4"/>
                        </a:cubicBezTo>
                        <a:cubicBezTo>
                          <a:pt x="50" y="2"/>
                          <a:pt x="50" y="2"/>
                          <a:pt x="50" y="2"/>
                        </a:cubicBezTo>
                        <a:cubicBezTo>
                          <a:pt x="46" y="1"/>
                          <a:pt x="42" y="0"/>
                          <a:pt x="39" y="0"/>
                        </a:cubicBezTo>
                        <a:cubicBezTo>
                          <a:pt x="31" y="0"/>
                          <a:pt x="24" y="3"/>
                          <a:pt x="19" y="9"/>
                        </a:cubicBezTo>
                        <a:cubicBezTo>
                          <a:pt x="11" y="17"/>
                          <a:pt x="7" y="30"/>
                          <a:pt x="4" y="44"/>
                        </a:cubicBezTo>
                        <a:cubicBezTo>
                          <a:pt x="1" y="59"/>
                          <a:pt x="0" y="76"/>
                          <a:pt x="0" y="91"/>
                        </a:cubicBezTo>
                        <a:cubicBezTo>
                          <a:pt x="0" y="123"/>
                          <a:pt x="4" y="152"/>
                          <a:pt x="4" y="152"/>
                        </a:cubicBezTo>
                        <a:cubicBezTo>
                          <a:pt x="4" y="153"/>
                          <a:pt x="4" y="153"/>
                          <a:pt x="4" y="153"/>
                        </a:cubicBezTo>
                        <a:cubicBezTo>
                          <a:pt x="5" y="153"/>
                          <a:pt x="5" y="153"/>
                          <a:pt x="5" y="153"/>
                        </a:cubicBezTo>
                        <a:cubicBezTo>
                          <a:pt x="38" y="187"/>
                          <a:pt x="42" y="231"/>
                          <a:pt x="42" y="249"/>
                        </a:cubicBezTo>
                        <a:cubicBezTo>
                          <a:pt x="42" y="251"/>
                          <a:pt x="42" y="253"/>
                          <a:pt x="42" y="254"/>
                        </a:cubicBezTo>
                        <a:cubicBezTo>
                          <a:pt x="42" y="255"/>
                          <a:pt x="42" y="255"/>
                          <a:pt x="42" y="255"/>
                        </a:cubicBezTo>
                        <a:cubicBezTo>
                          <a:pt x="42" y="256"/>
                          <a:pt x="42" y="256"/>
                          <a:pt x="42" y="256"/>
                        </a:cubicBezTo>
                        <a:cubicBezTo>
                          <a:pt x="41" y="262"/>
                          <a:pt x="41" y="262"/>
                          <a:pt x="41" y="262"/>
                        </a:cubicBezTo>
                        <a:cubicBezTo>
                          <a:pt x="45" y="257"/>
                          <a:pt x="45" y="257"/>
                          <a:pt x="45" y="257"/>
                        </a:cubicBezTo>
                        <a:cubicBezTo>
                          <a:pt x="56" y="245"/>
                          <a:pt x="66" y="226"/>
                          <a:pt x="73" y="209"/>
                        </a:cubicBezTo>
                        <a:cubicBezTo>
                          <a:pt x="81" y="192"/>
                          <a:pt x="86" y="178"/>
                          <a:pt x="86" y="178"/>
                        </a:cubicBezTo>
                        <a:cubicBezTo>
                          <a:pt x="86" y="178"/>
                          <a:pt x="86" y="178"/>
                          <a:pt x="86" y="178"/>
                        </a:cubicBezTo>
                        <a:cubicBezTo>
                          <a:pt x="86" y="178"/>
                          <a:pt x="86" y="178"/>
                          <a:pt x="86" y="178"/>
                        </a:cubicBezTo>
                        <a:cubicBezTo>
                          <a:pt x="86" y="178"/>
                          <a:pt x="86" y="170"/>
                          <a:pt x="86" y="159"/>
                        </a:cubicBezTo>
                        <a:cubicBezTo>
                          <a:pt x="85" y="125"/>
                          <a:pt x="83" y="57"/>
                          <a:pt x="83" y="50"/>
                        </a:cubicBezTo>
                        <a:cubicBezTo>
                          <a:pt x="83" y="48"/>
                          <a:pt x="83" y="47"/>
                          <a:pt x="82" y="45"/>
                        </a:cubicBezTo>
                        <a:cubicBezTo>
                          <a:pt x="79" y="38"/>
                          <a:pt x="71" y="27"/>
                          <a:pt x="64" y="18"/>
                        </a:cubicBezTo>
                        <a:cubicBezTo>
                          <a:pt x="57" y="10"/>
                          <a:pt x="51" y="2"/>
                          <a:pt x="51" y="2"/>
                        </a:cubicBezTo>
                        <a:cubicBezTo>
                          <a:pt x="51" y="2"/>
                          <a:pt x="51" y="2"/>
                          <a:pt x="51" y="2"/>
                        </a:cubicBezTo>
                        <a:cubicBezTo>
                          <a:pt x="50" y="2"/>
                          <a:pt x="50" y="2"/>
                          <a:pt x="50" y="2"/>
                        </a:cubicBezTo>
                        <a:lnTo>
                          <a:pt x="49" y="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0" name="Freeform 329"/>
                  <p:cNvSpPr>
                    <a:spLocks/>
                  </p:cNvSpPr>
                  <p:nvPr/>
                </p:nvSpPr>
                <p:spPr bwMode="gray">
                  <a:xfrm>
                    <a:off x="5098" y="2851"/>
                    <a:ext cx="58" cy="72"/>
                  </a:xfrm>
                  <a:custGeom>
                    <a:avLst/>
                    <a:gdLst/>
                    <a:ahLst/>
                    <a:cxnLst>
                      <a:cxn ang="0">
                        <a:pos x="142" y="145"/>
                      </a:cxn>
                      <a:cxn ang="0">
                        <a:pos x="18" y="35"/>
                      </a:cxn>
                      <a:cxn ang="0">
                        <a:pos x="0" y="64"/>
                      </a:cxn>
                      <a:cxn ang="0">
                        <a:pos x="142" y="145"/>
                      </a:cxn>
                    </a:cxnLst>
                    <a:rect l="0" t="0" r="r" b="b"/>
                    <a:pathLst>
                      <a:path w="142" h="177">
                        <a:moveTo>
                          <a:pt x="142" y="145"/>
                        </a:moveTo>
                        <a:cubicBezTo>
                          <a:pt x="142" y="145"/>
                          <a:pt x="105" y="0"/>
                          <a:pt x="18" y="35"/>
                        </a:cubicBezTo>
                        <a:cubicBezTo>
                          <a:pt x="0" y="64"/>
                          <a:pt x="0" y="64"/>
                          <a:pt x="0" y="64"/>
                        </a:cubicBezTo>
                        <a:cubicBezTo>
                          <a:pt x="0" y="64"/>
                          <a:pt x="131" y="177"/>
                          <a:pt x="142" y="145"/>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1" name="Freeform 330"/>
                  <p:cNvSpPr>
                    <a:spLocks/>
                  </p:cNvSpPr>
                  <p:nvPr/>
                </p:nvSpPr>
                <p:spPr bwMode="gray">
                  <a:xfrm>
                    <a:off x="5097" y="2863"/>
                    <a:ext cx="59" cy="51"/>
                  </a:xfrm>
                  <a:custGeom>
                    <a:avLst/>
                    <a:gdLst/>
                    <a:ahLst/>
                    <a:cxnLst>
                      <a:cxn ang="0">
                        <a:pos x="144" y="117"/>
                      </a:cxn>
                      <a:cxn ang="0">
                        <a:pos x="146" y="117"/>
                      </a:cxn>
                      <a:cxn ang="0">
                        <a:pos x="122" y="58"/>
                      </a:cxn>
                      <a:cxn ang="0">
                        <a:pos x="91" y="18"/>
                      </a:cxn>
                      <a:cxn ang="0">
                        <a:pos x="46" y="0"/>
                      </a:cxn>
                      <a:cxn ang="0">
                        <a:pos x="19" y="5"/>
                      </a:cxn>
                      <a:cxn ang="0">
                        <a:pos x="18" y="5"/>
                      </a:cxn>
                      <a:cxn ang="0">
                        <a:pos x="0" y="36"/>
                      </a:cxn>
                      <a:cxn ang="0">
                        <a:pos x="1" y="37"/>
                      </a:cxn>
                      <a:cxn ang="0">
                        <a:pos x="55" y="81"/>
                      </a:cxn>
                      <a:cxn ang="0">
                        <a:pos x="99" y="111"/>
                      </a:cxn>
                      <a:cxn ang="0">
                        <a:pos x="119" y="121"/>
                      </a:cxn>
                      <a:cxn ang="0">
                        <a:pos x="135" y="125"/>
                      </a:cxn>
                      <a:cxn ang="0">
                        <a:pos x="142" y="123"/>
                      </a:cxn>
                      <a:cxn ang="0">
                        <a:pos x="146" y="118"/>
                      </a:cxn>
                      <a:cxn ang="0">
                        <a:pos x="146" y="117"/>
                      </a:cxn>
                      <a:cxn ang="0">
                        <a:pos x="146" y="117"/>
                      </a:cxn>
                      <a:cxn ang="0">
                        <a:pos x="144" y="117"/>
                      </a:cxn>
                      <a:cxn ang="0">
                        <a:pos x="142" y="117"/>
                      </a:cxn>
                      <a:cxn ang="0">
                        <a:pos x="140" y="120"/>
                      </a:cxn>
                      <a:cxn ang="0">
                        <a:pos x="135" y="121"/>
                      </a:cxn>
                      <a:cxn ang="0">
                        <a:pos x="121" y="117"/>
                      </a:cxn>
                      <a:cxn ang="0">
                        <a:pos x="47" y="70"/>
                      </a:cxn>
                      <a:cxn ang="0">
                        <a:pos x="16" y="45"/>
                      </a:cxn>
                      <a:cxn ang="0">
                        <a:pos x="7" y="37"/>
                      </a:cxn>
                      <a:cxn ang="0">
                        <a:pos x="3" y="34"/>
                      </a:cxn>
                      <a:cxn ang="0">
                        <a:pos x="2" y="36"/>
                      </a:cxn>
                      <a:cxn ang="0">
                        <a:pos x="4" y="37"/>
                      </a:cxn>
                      <a:cxn ang="0">
                        <a:pos x="21" y="8"/>
                      </a:cxn>
                      <a:cxn ang="0">
                        <a:pos x="20" y="7"/>
                      </a:cxn>
                      <a:cxn ang="0">
                        <a:pos x="20" y="9"/>
                      </a:cxn>
                      <a:cxn ang="0">
                        <a:pos x="46" y="4"/>
                      </a:cxn>
                      <a:cxn ang="0">
                        <a:pos x="89" y="21"/>
                      </a:cxn>
                      <a:cxn ang="0">
                        <a:pos x="129" y="81"/>
                      </a:cxn>
                      <a:cxn ang="0">
                        <a:pos x="139" y="107"/>
                      </a:cxn>
                      <a:cxn ang="0">
                        <a:pos x="142" y="115"/>
                      </a:cxn>
                      <a:cxn ang="0">
                        <a:pos x="142" y="118"/>
                      </a:cxn>
                      <a:cxn ang="0">
                        <a:pos x="144" y="117"/>
                      </a:cxn>
                      <a:cxn ang="0">
                        <a:pos x="142" y="117"/>
                      </a:cxn>
                      <a:cxn ang="0">
                        <a:pos x="144" y="117"/>
                      </a:cxn>
                    </a:cxnLst>
                    <a:rect l="0" t="0" r="r" b="b"/>
                    <a:pathLst>
                      <a:path w="146" h="125">
                        <a:moveTo>
                          <a:pt x="144" y="117"/>
                        </a:moveTo>
                        <a:cubicBezTo>
                          <a:pt x="146" y="117"/>
                          <a:pt x="146" y="117"/>
                          <a:pt x="146" y="117"/>
                        </a:cubicBezTo>
                        <a:cubicBezTo>
                          <a:pt x="146" y="117"/>
                          <a:pt x="139" y="88"/>
                          <a:pt x="122" y="58"/>
                        </a:cubicBezTo>
                        <a:cubicBezTo>
                          <a:pt x="114" y="44"/>
                          <a:pt x="104" y="29"/>
                          <a:pt x="91" y="18"/>
                        </a:cubicBezTo>
                        <a:cubicBezTo>
                          <a:pt x="79" y="7"/>
                          <a:pt x="64" y="0"/>
                          <a:pt x="46" y="0"/>
                        </a:cubicBezTo>
                        <a:cubicBezTo>
                          <a:pt x="37" y="0"/>
                          <a:pt x="28" y="1"/>
                          <a:pt x="19" y="5"/>
                        </a:cubicBezTo>
                        <a:cubicBezTo>
                          <a:pt x="18" y="5"/>
                          <a:pt x="18" y="5"/>
                          <a:pt x="18" y="5"/>
                        </a:cubicBezTo>
                        <a:cubicBezTo>
                          <a:pt x="0" y="36"/>
                          <a:pt x="0" y="36"/>
                          <a:pt x="0" y="36"/>
                        </a:cubicBezTo>
                        <a:cubicBezTo>
                          <a:pt x="1" y="37"/>
                          <a:pt x="1" y="37"/>
                          <a:pt x="1" y="37"/>
                        </a:cubicBezTo>
                        <a:cubicBezTo>
                          <a:pt x="1" y="37"/>
                          <a:pt x="26" y="59"/>
                          <a:pt x="55" y="81"/>
                        </a:cubicBezTo>
                        <a:cubicBezTo>
                          <a:pt x="70" y="92"/>
                          <a:pt x="85" y="103"/>
                          <a:pt x="99" y="111"/>
                        </a:cubicBezTo>
                        <a:cubicBezTo>
                          <a:pt x="107" y="115"/>
                          <a:pt x="113" y="119"/>
                          <a:pt x="119" y="121"/>
                        </a:cubicBezTo>
                        <a:cubicBezTo>
                          <a:pt x="125" y="123"/>
                          <a:pt x="130" y="125"/>
                          <a:pt x="135" y="125"/>
                        </a:cubicBezTo>
                        <a:cubicBezTo>
                          <a:pt x="138" y="125"/>
                          <a:pt x="140" y="124"/>
                          <a:pt x="142" y="123"/>
                        </a:cubicBezTo>
                        <a:cubicBezTo>
                          <a:pt x="144" y="122"/>
                          <a:pt x="145" y="120"/>
                          <a:pt x="146" y="118"/>
                        </a:cubicBezTo>
                        <a:cubicBezTo>
                          <a:pt x="146" y="117"/>
                          <a:pt x="146" y="117"/>
                          <a:pt x="146" y="117"/>
                        </a:cubicBezTo>
                        <a:cubicBezTo>
                          <a:pt x="146" y="117"/>
                          <a:pt x="146" y="117"/>
                          <a:pt x="146" y="117"/>
                        </a:cubicBezTo>
                        <a:cubicBezTo>
                          <a:pt x="144" y="117"/>
                          <a:pt x="144" y="117"/>
                          <a:pt x="144" y="117"/>
                        </a:cubicBezTo>
                        <a:cubicBezTo>
                          <a:pt x="142" y="117"/>
                          <a:pt x="142" y="117"/>
                          <a:pt x="142" y="117"/>
                        </a:cubicBezTo>
                        <a:cubicBezTo>
                          <a:pt x="142" y="118"/>
                          <a:pt x="141" y="119"/>
                          <a:pt x="140" y="120"/>
                        </a:cubicBezTo>
                        <a:cubicBezTo>
                          <a:pt x="139" y="120"/>
                          <a:pt x="137" y="121"/>
                          <a:pt x="135" y="121"/>
                        </a:cubicBezTo>
                        <a:cubicBezTo>
                          <a:pt x="131" y="121"/>
                          <a:pt x="126" y="120"/>
                          <a:pt x="121" y="117"/>
                        </a:cubicBezTo>
                        <a:cubicBezTo>
                          <a:pt x="101" y="109"/>
                          <a:pt x="71" y="88"/>
                          <a:pt x="47" y="70"/>
                        </a:cubicBezTo>
                        <a:cubicBezTo>
                          <a:pt x="35" y="60"/>
                          <a:pt x="24" y="52"/>
                          <a:pt x="16" y="45"/>
                        </a:cubicBezTo>
                        <a:cubicBezTo>
                          <a:pt x="12" y="42"/>
                          <a:pt x="9" y="39"/>
                          <a:pt x="7" y="37"/>
                        </a:cubicBezTo>
                        <a:cubicBezTo>
                          <a:pt x="5" y="35"/>
                          <a:pt x="3" y="34"/>
                          <a:pt x="3" y="34"/>
                        </a:cubicBezTo>
                        <a:cubicBezTo>
                          <a:pt x="2" y="36"/>
                          <a:pt x="2" y="36"/>
                          <a:pt x="2" y="36"/>
                        </a:cubicBezTo>
                        <a:cubicBezTo>
                          <a:pt x="4" y="37"/>
                          <a:pt x="4" y="37"/>
                          <a:pt x="4" y="37"/>
                        </a:cubicBezTo>
                        <a:cubicBezTo>
                          <a:pt x="21" y="8"/>
                          <a:pt x="21" y="8"/>
                          <a:pt x="21" y="8"/>
                        </a:cubicBezTo>
                        <a:cubicBezTo>
                          <a:pt x="20" y="7"/>
                          <a:pt x="20" y="7"/>
                          <a:pt x="20" y="7"/>
                        </a:cubicBezTo>
                        <a:cubicBezTo>
                          <a:pt x="20" y="9"/>
                          <a:pt x="20" y="9"/>
                          <a:pt x="20" y="9"/>
                        </a:cubicBezTo>
                        <a:cubicBezTo>
                          <a:pt x="29" y="5"/>
                          <a:pt x="38" y="4"/>
                          <a:pt x="46" y="4"/>
                        </a:cubicBezTo>
                        <a:cubicBezTo>
                          <a:pt x="62" y="4"/>
                          <a:pt x="77" y="11"/>
                          <a:pt x="89" y="21"/>
                        </a:cubicBezTo>
                        <a:cubicBezTo>
                          <a:pt x="107" y="37"/>
                          <a:pt x="121" y="61"/>
                          <a:pt x="129" y="81"/>
                        </a:cubicBezTo>
                        <a:cubicBezTo>
                          <a:pt x="134" y="91"/>
                          <a:pt x="137" y="101"/>
                          <a:pt x="139" y="107"/>
                        </a:cubicBezTo>
                        <a:cubicBezTo>
                          <a:pt x="140" y="110"/>
                          <a:pt x="141" y="113"/>
                          <a:pt x="142" y="115"/>
                        </a:cubicBezTo>
                        <a:cubicBezTo>
                          <a:pt x="142" y="117"/>
                          <a:pt x="142" y="118"/>
                          <a:pt x="142" y="118"/>
                        </a:cubicBezTo>
                        <a:cubicBezTo>
                          <a:pt x="144" y="117"/>
                          <a:pt x="144" y="117"/>
                          <a:pt x="144" y="117"/>
                        </a:cubicBezTo>
                        <a:cubicBezTo>
                          <a:pt x="142" y="117"/>
                          <a:pt x="142" y="117"/>
                          <a:pt x="142" y="117"/>
                        </a:cubicBezTo>
                        <a:lnTo>
                          <a:pt x="144" y="117"/>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2" name="Freeform 331"/>
                  <p:cNvSpPr>
                    <a:spLocks/>
                  </p:cNvSpPr>
                  <p:nvPr/>
                </p:nvSpPr>
                <p:spPr bwMode="gray">
                  <a:xfrm>
                    <a:off x="5046" y="2860"/>
                    <a:ext cx="112" cy="82"/>
                  </a:xfrm>
                  <a:custGeom>
                    <a:avLst/>
                    <a:gdLst/>
                    <a:ahLst/>
                    <a:cxnLst>
                      <a:cxn ang="0">
                        <a:pos x="276" y="186"/>
                      </a:cxn>
                      <a:cxn ang="0">
                        <a:pos x="117" y="0"/>
                      </a:cxn>
                      <a:cxn ang="0">
                        <a:pos x="0" y="99"/>
                      </a:cxn>
                      <a:cxn ang="0">
                        <a:pos x="90" y="122"/>
                      </a:cxn>
                      <a:cxn ang="0">
                        <a:pos x="206" y="148"/>
                      </a:cxn>
                      <a:cxn ang="0">
                        <a:pos x="276" y="186"/>
                      </a:cxn>
                    </a:cxnLst>
                    <a:rect l="0" t="0" r="r" b="b"/>
                    <a:pathLst>
                      <a:path w="276" h="204">
                        <a:moveTo>
                          <a:pt x="276" y="186"/>
                        </a:moveTo>
                        <a:cubicBezTo>
                          <a:pt x="276" y="186"/>
                          <a:pt x="230" y="18"/>
                          <a:pt x="117" y="0"/>
                        </a:cubicBezTo>
                        <a:cubicBezTo>
                          <a:pt x="117" y="0"/>
                          <a:pt x="9" y="29"/>
                          <a:pt x="0" y="99"/>
                        </a:cubicBezTo>
                        <a:cubicBezTo>
                          <a:pt x="0" y="99"/>
                          <a:pt x="73" y="140"/>
                          <a:pt x="90" y="122"/>
                        </a:cubicBezTo>
                        <a:cubicBezTo>
                          <a:pt x="90" y="122"/>
                          <a:pt x="204" y="131"/>
                          <a:pt x="206" y="148"/>
                        </a:cubicBezTo>
                        <a:cubicBezTo>
                          <a:pt x="209" y="166"/>
                          <a:pt x="276" y="204"/>
                          <a:pt x="276" y="186"/>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3" name="Freeform 332"/>
                  <p:cNvSpPr>
                    <a:spLocks/>
                  </p:cNvSpPr>
                  <p:nvPr/>
                </p:nvSpPr>
                <p:spPr bwMode="gray">
                  <a:xfrm>
                    <a:off x="5045" y="2859"/>
                    <a:ext cx="114" cy="79"/>
                  </a:xfrm>
                  <a:custGeom>
                    <a:avLst/>
                    <a:gdLst/>
                    <a:ahLst/>
                    <a:cxnLst>
                      <a:cxn ang="0">
                        <a:pos x="280" y="188"/>
                      </a:cxn>
                      <a:cxn ang="0">
                        <a:pos x="193" y="37"/>
                      </a:cxn>
                      <a:cxn ang="0">
                        <a:pos x="118" y="0"/>
                      </a:cxn>
                      <a:cxn ang="0">
                        <a:pos x="63" y="24"/>
                      </a:cxn>
                      <a:cxn ang="0">
                        <a:pos x="1" y="101"/>
                      </a:cxn>
                      <a:cxn ang="0">
                        <a:pos x="2" y="103"/>
                      </a:cxn>
                      <a:cxn ang="0">
                        <a:pos x="79" y="131"/>
                      </a:cxn>
                      <a:cxn ang="0">
                        <a:pos x="92" y="124"/>
                      </a:cxn>
                      <a:cxn ang="0">
                        <a:pos x="97" y="127"/>
                      </a:cxn>
                      <a:cxn ang="0">
                        <a:pos x="192" y="142"/>
                      </a:cxn>
                      <a:cxn ang="0">
                        <a:pos x="206" y="149"/>
                      </a:cxn>
                      <a:cxn ang="0">
                        <a:pos x="210" y="157"/>
                      </a:cxn>
                      <a:cxn ang="0">
                        <a:pos x="258" y="191"/>
                      </a:cxn>
                      <a:cxn ang="0">
                        <a:pos x="278" y="193"/>
                      </a:cxn>
                      <a:cxn ang="0">
                        <a:pos x="280" y="188"/>
                      </a:cxn>
                      <a:cxn ang="0">
                        <a:pos x="278" y="188"/>
                      </a:cxn>
                      <a:cxn ang="0">
                        <a:pos x="275" y="190"/>
                      </a:cxn>
                      <a:cxn ang="0">
                        <a:pos x="257" y="186"/>
                      </a:cxn>
                      <a:cxn ang="0">
                        <a:pos x="215" y="158"/>
                      </a:cxn>
                      <a:cxn ang="0">
                        <a:pos x="208" y="146"/>
                      </a:cxn>
                      <a:cxn ang="0">
                        <a:pos x="134" y="127"/>
                      </a:cxn>
                      <a:cxn ang="0">
                        <a:pos x="92" y="122"/>
                      </a:cxn>
                      <a:cxn ang="0">
                        <a:pos x="79" y="127"/>
                      </a:cxn>
                      <a:cxn ang="0">
                        <a:pos x="12" y="104"/>
                      </a:cxn>
                      <a:cxn ang="0">
                        <a:pos x="3" y="99"/>
                      </a:cxn>
                      <a:cxn ang="0">
                        <a:pos x="4" y="101"/>
                      </a:cxn>
                      <a:cxn ang="0">
                        <a:pos x="85" y="17"/>
                      </a:cxn>
                      <a:cxn ang="0">
                        <a:pos x="116" y="5"/>
                      </a:cxn>
                      <a:cxn ang="0">
                        <a:pos x="119" y="2"/>
                      </a:cxn>
                      <a:cxn ang="0">
                        <a:pos x="190" y="40"/>
                      </a:cxn>
                      <a:cxn ang="0">
                        <a:pos x="271" y="173"/>
                      </a:cxn>
                      <a:cxn ang="0">
                        <a:pos x="276" y="188"/>
                      </a:cxn>
                      <a:cxn ang="0">
                        <a:pos x="278" y="188"/>
                      </a:cxn>
                      <a:cxn ang="0">
                        <a:pos x="278" y="188"/>
                      </a:cxn>
                    </a:cxnLst>
                    <a:rect l="0" t="0" r="r" b="b"/>
                    <a:pathLst>
                      <a:path w="280" h="195">
                        <a:moveTo>
                          <a:pt x="278" y="188"/>
                        </a:moveTo>
                        <a:cubicBezTo>
                          <a:pt x="280" y="188"/>
                          <a:pt x="280" y="188"/>
                          <a:pt x="280" y="188"/>
                        </a:cubicBezTo>
                        <a:cubicBezTo>
                          <a:pt x="280" y="187"/>
                          <a:pt x="268" y="145"/>
                          <a:pt x="242" y="101"/>
                        </a:cubicBezTo>
                        <a:cubicBezTo>
                          <a:pt x="230" y="79"/>
                          <a:pt x="213" y="56"/>
                          <a:pt x="193" y="37"/>
                        </a:cubicBezTo>
                        <a:cubicBezTo>
                          <a:pt x="172" y="19"/>
                          <a:pt x="148" y="5"/>
                          <a:pt x="119" y="0"/>
                        </a:cubicBezTo>
                        <a:cubicBezTo>
                          <a:pt x="118" y="0"/>
                          <a:pt x="118" y="0"/>
                          <a:pt x="118" y="0"/>
                        </a:cubicBezTo>
                        <a:cubicBezTo>
                          <a:pt x="118" y="1"/>
                          <a:pt x="118" y="1"/>
                          <a:pt x="118" y="1"/>
                        </a:cubicBezTo>
                        <a:cubicBezTo>
                          <a:pt x="118" y="1"/>
                          <a:pt x="91" y="8"/>
                          <a:pt x="63" y="24"/>
                        </a:cubicBezTo>
                        <a:cubicBezTo>
                          <a:pt x="49" y="32"/>
                          <a:pt x="34" y="42"/>
                          <a:pt x="23" y="55"/>
                        </a:cubicBezTo>
                        <a:cubicBezTo>
                          <a:pt x="11" y="68"/>
                          <a:pt x="3" y="83"/>
                          <a:pt x="1" y="101"/>
                        </a:cubicBezTo>
                        <a:cubicBezTo>
                          <a:pt x="0" y="102"/>
                          <a:pt x="0" y="102"/>
                          <a:pt x="0" y="102"/>
                        </a:cubicBezTo>
                        <a:cubicBezTo>
                          <a:pt x="2" y="103"/>
                          <a:pt x="2" y="103"/>
                          <a:pt x="2" y="103"/>
                        </a:cubicBezTo>
                        <a:cubicBezTo>
                          <a:pt x="2" y="103"/>
                          <a:pt x="14" y="110"/>
                          <a:pt x="30" y="117"/>
                        </a:cubicBezTo>
                        <a:cubicBezTo>
                          <a:pt x="45" y="124"/>
                          <a:pt x="65" y="131"/>
                          <a:pt x="79" y="131"/>
                        </a:cubicBezTo>
                        <a:cubicBezTo>
                          <a:pt x="85" y="131"/>
                          <a:pt x="90" y="129"/>
                          <a:pt x="94" y="126"/>
                        </a:cubicBezTo>
                        <a:cubicBezTo>
                          <a:pt x="92" y="124"/>
                          <a:pt x="92" y="124"/>
                          <a:pt x="92" y="124"/>
                        </a:cubicBezTo>
                        <a:cubicBezTo>
                          <a:pt x="92" y="126"/>
                          <a:pt x="92" y="126"/>
                          <a:pt x="92" y="126"/>
                        </a:cubicBezTo>
                        <a:cubicBezTo>
                          <a:pt x="92" y="126"/>
                          <a:pt x="94" y="126"/>
                          <a:pt x="97" y="127"/>
                        </a:cubicBezTo>
                        <a:cubicBezTo>
                          <a:pt x="108" y="128"/>
                          <a:pt x="135" y="130"/>
                          <a:pt x="160" y="135"/>
                        </a:cubicBezTo>
                        <a:cubicBezTo>
                          <a:pt x="172" y="137"/>
                          <a:pt x="184" y="139"/>
                          <a:pt x="192" y="142"/>
                        </a:cubicBezTo>
                        <a:cubicBezTo>
                          <a:pt x="197" y="144"/>
                          <a:pt x="200" y="145"/>
                          <a:pt x="203" y="147"/>
                        </a:cubicBezTo>
                        <a:cubicBezTo>
                          <a:pt x="204" y="147"/>
                          <a:pt x="205" y="148"/>
                          <a:pt x="206" y="149"/>
                        </a:cubicBezTo>
                        <a:cubicBezTo>
                          <a:pt x="206" y="150"/>
                          <a:pt x="206" y="150"/>
                          <a:pt x="206" y="151"/>
                        </a:cubicBezTo>
                        <a:cubicBezTo>
                          <a:pt x="207" y="153"/>
                          <a:pt x="208" y="155"/>
                          <a:pt x="210" y="157"/>
                        </a:cubicBezTo>
                        <a:cubicBezTo>
                          <a:pt x="215" y="165"/>
                          <a:pt x="227" y="174"/>
                          <a:pt x="239" y="182"/>
                        </a:cubicBezTo>
                        <a:cubicBezTo>
                          <a:pt x="246" y="185"/>
                          <a:pt x="252" y="189"/>
                          <a:pt x="258" y="191"/>
                        </a:cubicBezTo>
                        <a:cubicBezTo>
                          <a:pt x="263" y="193"/>
                          <a:pt x="268" y="195"/>
                          <a:pt x="272" y="195"/>
                        </a:cubicBezTo>
                        <a:cubicBezTo>
                          <a:pt x="274" y="195"/>
                          <a:pt x="276" y="194"/>
                          <a:pt x="278" y="193"/>
                        </a:cubicBezTo>
                        <a:cubicBezTo>
                          <a:pt x="279" y="192"/>
                          <a:pt x="280" y="190"/>
                          <a:pt x="280" y="188"/>
                        </a:cubicBezTo>
                        <a:cubicBezTo>
                          <a:pt x="280" y="188"/>
                          <a:pt x="280" y="188"/>
                          <a:pt x="280" y="188"/>
                        </a:cubicBezTo>
                        <a:cubicBezTo>
                          <a:pt x="280" y="188"/>
                          <a:pt x="280" y="188"/>
                          <a:pt x="280" y="188"/>
                        </a:cubicBezTo>
                        <a:cubicBezTo>
                          <a:pt x="278" y="188"/>
                          <a:pt x="278" y="188"/>
                          <a:pt x="278" y="188"/>
                        </a:cubicBezTo>
                        <a:cubicBezTo>
                          <a:pt x="276" y="188"/>
                          <a:pt x="276" y="188"/>
                          <a:pt x="276" y="188"/>
                        </a:cubicBezTo>
                        <a:cubicBezTo>
                          <a:pt x="276" y="189"/>
                          <a:pt x="276" y="190"/>
                          <a:pt x="275" y="190"/>
                        </a:cubicBezTo>
                        <a:cubicBezTo>
                          <a:pt x="275" y="190"/>
                          <a:pt x="274" y="191"/>
                          <a:pt x="272" y="191"/>
                        </a:cubicBezTo>
                        <a:cubicBezTo>
                          <a:pt x="269" y="191"/>
                          <a:pt x="263" y="189"/>
                          <a:pt x="257" y="186"/>
                        </a:cubicBezTo>
                        <a:cubicBezTo>
                          <a:pt x="247" y="182"/>
                          <a:pt x="236" y="175"/>
                          <a:pt x="227" y="168"/>
                        </a:cubicBezTo>
                        <a:cubicBezTo>
                          <a:pt x="222" y="165"/>
                          <a:pt x="218" y="161"/>
                          <a:pt x="215" y="158"/>
                        </a:cubicBezTo>
                        <a:cubicBezTo>
                          <a:pt x="212" y="155"/>
                          <a:pt x="211" y="152"/>
                          <a:pt x="210" y="150"/>
                        </a:cubicBezTo>
                        <a:cubicBezTo>
                          <a:pt x="210" y="148"/>
                          <a:pt x="209" y="147"/>
                          <a:pt x="208" y="146"/>
                        </a:cubicBezTo>
                        <a:cubicBezTo>
                          <a:pt x="206" y="144"/>
                          <a:pt x="203" y="142"/>
                          <a:pt x="198" y="140"/>
                        </a:cubicBezTo>
                        <a:cubicBezTo>
                          <a:pt x="183" y="134"/>
                          <a:pt x="157" y="130"/>
                          <a:pt x="134" y="127"/>
                        </a:cubicBezTo>
                        <a:cubicBezTo>
                          <a:pt x="112" y="124"/>
                          <a:pt x="93" y="122"/>
                          <a:pt x="93" y="122"/>
                        </a:cubicBezTo>
                        <a:cubicBezTo>
                          <a:pt x="92" y="122"/>
                          <a:pt x="92" y="122"/>
                          <a:pt x="92" y="122"/>
                        </a:cubicBezTo>
                        <a:cubicBezTo>
                          <a:pt x="91" y="123"/>
                          <a:pt x="91" y="123"/>
                          <a:pt x="91" y="123"/>
                        </a:cubicBezTo>
                        <a:cubicBezTo>
                          <a:pt x="89" y="125"/>
                          <a:pt x="84" y="127"/>
                          <a:pt x="79" y="127"/>
                        </a:cubicBezTo>
                        <a:cubicBezTo>
                          <a:pt x="66" y="127"/>
                          <a:pt x="47" y="120"/>
                          <a:pt x="31" y="113"/>
                        </a:cubicBezTo>
                        <a:cubicBezTo>
                          <a:pt x="23" y="110"/>
                          <a:pt x="17" y="106"/>
                          <a:pt x="12" y="104"/>
                        </a:cubicBezTo>
                        <a:cubicBezTo>
                          <a:pt x="9" y="102"/>
                          <a:pt x="7" y="101"/>
                          <a:pt x="6" y="101"/>
                        </a:cubicBezTo>
                        <a:cubicBezTo>
                          <a:pt x="4" y="100"/>
                          <a:pt x="3" y="99"/>
                          <a:pt x="3" y="99"/>
                        </a:cubicBezTo>
                        <a:cubicBezTo>
                          <a:pt x="2" y="101"/>
                          <a:pt x="2" y="101"/>
                          <a:pt x="2" y="101"/>
                        </a:cubicBezTo>
                        <a:cubicBezTo>
                          <a:pt x="4" y="101"/>
                          <a:pt x="4" y="101"/>
                          <a:pt x="4" y="101"/>
                        </a:cubicBezTo>
                        <a:cubicBezTo>
                          <a:pt x="7" y="84"/>
                          <a:pt x="15" y="70"/>
                          <a:pt x="26" y="58"/>
                        </a:cubicBezTo>
                        <a:cubicBezTo>
                          <a:pt x="42" y="39"/>
                          <a:pt x="66" y="26"/>
                          <a:pt x="85" y="17"/>
                        </a:cubicBezTo>
                        <a:cubicBezTo>
                          <a:pt x="95" y="13"/>
                          <a:pt x="103" y="10"/>
                          <a:pt x="109" y="7"/>
                        </a:cubicBezTo>
                        <a:cubicBezTo>
                          <a:pt x="112" y="6"/>
                          <a:pt x="115" y="6"/>
                          <a:pt x="116" y="5"/>
                        </a:cubicBezTo>
                        <a:cubicBezTo>
                          <a:pt x="118" y="5"/>
                          <a:pt x="119" y="4"/>
                          <a:pt x="119" y="4"/>
                        </a:cubicBezTo>
                        <a:cubicBezTo>
                          <a:pt x="119" y="2"/>
                          <a:pt x="119" y="2"/>
                          <a:pt x="119" y="2"/>
                        </a:cubicBezTo>
                        <a:cubicBezTo>
                          <a:pt x="118" y="4"/>
                          <a:pt x="118" y="4"/>
                          <a:pt x="118" y="4"/>
                        </a:cubicBezTo>
                        <a:cubicBezTo>
                          <a:pt x="146" y="9"/>
                          <a:pt x="170" y="22"/>
                          <a:pt x="190" y="40"/>
                        </a:cubicBezTo>
                        <a:cubicBezTo>
                          <a:pt x="220" y="67"/>
                          <a:pt x="242" y="104"/>
                          <a:pt x="256" y="135"/>
                        </a:cubicBezTo>
                        <a:cubicBezTo>
                          <a:pt x="263" y="150"/>
                          <a:pt x="268" y="163"/>
                          <a:pt x="271" y="173"/>
                        </a:cubicBezTo>
                        <a:cubicBezTo>
                          <a:pt x="273" y="178"/>
                          <a:pt x="274" y="182"/>
                          <a:pt x="275" y="185"/>
                        </a:cubicBezTo>
                        <a:cubicBezTo>
                          <a:pt x="275" y="186"/>
                          <a:pt x="276" y="187"/>
                          <a:pt x="276" y="188"/>
                        </a:cubicBezTo>
                        <a:cubicBezTo>
                          <a:pt x="276" y="188"/>
                          <a:pt x="276" y="189"/>
                          <a:pt x="276" y="189"/>
                        </a:cubicBezTo>
                        <a:cubicBezTo>
                          <a:pt x="278" y="188"/>
                          <a:pt x="278" y="188"/>
                          <a:pt x="278" y="188"/>
                        </a:cubicBezTo>
                        <a:cubicBezTo>
                          <a:pt x="276" y="188"/>
                          <a:pt x="276" y="188"/>
                          <a:pt x="276" y="188"/>
                        </a:cubicBezTo>
                        <a:lnTo>
                          <a:pt x="278" y="188"/>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4" name="Freeform 333"/>
                  <p:cNvSpPr>
                    <a:spLocks/>
                  </p:cNvSpPr>
                  <p:nvPr/>
                </p:nvSpPr>
                <p:spPr bwMode="gray">
                  <a:xfrm>
                    <a:off x="4978" y="2889"/>
                    <a:ext cx="205" cy="237"/>
                  </a:xfrm>
                  <a:custGeom>
                    <a:avLst/>
                    <a:gdLst/>
                    <a:ahLst/>
                    <a:cxnLst>
                      <a:cxn ang="0">
                        <a:pos x="372" y="43"/>
                      </a:cxn>
                      <a:cxn ang="0">
                        <a:pos x="195" y="20"/>
                      </a:cxn>
                      <a:cxn ang="0">
                        <a:pos x="119" y="84"/>
                      </a:cxn>
                      <a:cxn ang="0">
                        <a:pos x="35" y="116"/>
                      </a:cxn>
                      <a:cxn ang="0">
                        <a:pos x="81" y="160"/>
                      </a:cxn>
                      <a:cxn ang="0">
                        <a:pos x="203" y="119"/>
                      </a:cxn>
                      <a:cxn ang="0">
                        <a:pos x="267" y="107"/>
                      </a:cxn>
                      <a:cxn ang="0">
                        <a:pos x="267" y="131"/>
                      </a:cxn>
                      <a:cxn ang="0">
                        <a:pos x="221" y="287"/>
                      </a:cxn>
                      <a:cxn ang="0">
                        <a:pos x="183" y="473"/>
                      </a:cxn>
                      <a:cxn ang="0">
                        <a:pos x="253" y="583"/>
                      </a:cxn>
                      <a:cxn ang="0">
                        <a:pos x="337" y="542"/>
                      </a:cxn>
                      <a:cxn ang="0">
                        <a:pos x="505" y="424"/>
                      </a:cxn>
                      <a:cxn ang="0">
                        <a:pos x="444" y="360"/>
                      </a:cxn>
                      <a:cxn ang="0">
                        <a:pos x="485" y="162"/>
                      </a:cxn>
                      <a:cxn ang="0">
                        <a:pos x="447" y="70"/>
                      </a:cxn>
                      <a:cxn ang="0">
                        <a:pos x="427" y="20"/>
                      </a:cxn>
                    </a:cxnLst>
                    <a:rect l="0" t="0" r="r" b="b"/>
                    <a:pathLst>
                      <a:path w="505" h="583">
                        <a:moveTo>
                          <a:pt x="372" y="43"/>
                        </a:moveTo>
                        <a:cubicBezTo>
                          <a:pt x="372" y="43"/>
                          <a:pt x="279" y="0"/>
                          <a:pt x="195" y="20"/>
                        </a:cubicBezTo>
                        <a:cubicBezTo>
                          <a:pt x="195" y="20"/>
                          <a:pt x="128" y="67"/>
                          <a:pt x="119" y="84"/>
                        </a:cubicBezTo>
                        <a:cubicBezTo>
                          <a:pt x="119" y="84"/>
                          <a:pt x="52" y="125"/>
                          <a:pt x="35" y="116"/>
                        </a:cubicBezTo>
                        <a:cubicBezTo>
                          <a:pt x="35" y="116"/>
                          <a:pt x="0" y="171"/>
                          <a:pt x="81" y="160"/>
                        </a:cubicBezTo>
                        <a:cubicBezTo>
                          <a:pt x="81" y="160"/>
                          <a:pt x="171" y="162"/>
                          <a:pt x="203" y="119"/>
                        </a:cubicBezTo>
                        <a:cubicBezTo>
                          <a:pt x="203" y="119"/>
                          <a:pt x="258" y="113"/>
                          <a:pt x="267" y="107"/>
                        </a:cubicBezTo>
                        <a:cubicBezTo>
                          <a:pt x="267" y="107"/>
                          <a:pt x="258" y="125"/>
                          <a:pt x="267" y="131"/>
                        </a:cubicBezTo>
                        <a:cubicBezTo>
                          <a:pt x="267" y="131"/>
                          <a:pt x="209" y="220"/>
                          <a:pt x="221" y="287"/>
                        </a:cubicBezTo>
                        <a:cubicBezTo>
                          <a:pt x="221" y="287"/>
                          <a:pt x="61" y="458"/>
                          <a:pt x="183" y="473"/>
                        </a:cubicBezTo>
                        <a:cubicBezTo>
                          <a:pt x="183" y="473"/>
                          <a:pt x="253" y="569"/>
                          <a:pt x="253" y="583"/>
                        </a:cubicBezTo>
                        <a:cubicBezTo>
                          <a:pt x="253" y="583"/>
                          <a:pt x="311" y="537"/>
                          <a:pt x="337" y="542"/>
                        </a:cubicBezTo>
                        <a:cubicBezTo>
                          <a:pt x="337" y="542"/>
                          <a:pt x="435" y="421"/>
                          <a:pt x="505" y="424"/>
                        </a:cubicBezTo>
                        <a:cubicBezTo>
                          <a:pt x="444" y="360"/>
                          <a:pt x="444" y="360"/>
                          <a:pt x="444" y="360"/>
                        </a:cubicBezTo>
                        <a:cubicBezTo>
                          <a:pt x="444" y="360"/>
                          <a:pt x="418" y="363"/>
                          <a:pt x="485" y="162"/>
                        </a:cubicBezTo>
                        <a:cubicBezTo>
                          <a:pt x="485" y="162"/>
                          <a:pt x="479" y="81"/>
                          <a:pt x="447" y="70"/>
                        </a:cubicBezTo>
                        <a:cubicBezTo>
                          <a:pt x="447" y="70"/>
                          <a:pt x="441" y="35"/>
                          <a:pt x="427" y="20"/>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5" name="Freeform 334"/>
                  <p:cNvSpPr>
                    <a:spLocks/>
                  </p:cNvSpPr>
                  <p:nvPr/>
                </p:nvSpPr>
                <p:spPr bwMode="gray">
                  <a:xfrm>
                    <a:off x="4988" y="2894"/>
                    <a:ext cx="197" cy="234"/>
                  </a:xfrm>
                  <a:custGeom>
                    <a:avLst/>
                    <a:gdLst/>
                    <a:ahLst/>
                    <a:cxnLst>
                      <a:cxn ang="0">
                        <a:pos x="168" y="5"/>
                      </a:cxn>
                      <a:cxn ang="0">
                        <a:pos x="91" y="70"/>
                      </a:cxn>
                      <a:cxn ang="0">
                        <a:pos x="56" y="89"/>
                      </a:cxn>
                      <a:cxn ang="0">
                        <a:pos x="8" y="100"/>
                      </a:cxn>
                      <a:cxn ang="0">
                        <a:pos x="7" y="143"/>
                      </a:cxn>
                      <a:cxn ang="0">
                        <a:pos x="55" y="149"/>
                      </a:cxn>
                      <a:cxn ang="0">
                        <a:pos x="177" y="106"/>
                      </a:cxn>
                      <a:cxn ang="0">
                        <a:pos x="236" y="98"/>
                      </a:cxn>
                      <a:cxn ang="0">
                        <a:pos x="237" y="98"/>
                      </a:cxn>
                      <a:cxn ang="0">
                        <a:pos x="241" y="118"/>
                      </a:cxn>
                      <a:cxn ang="0">
                        <a:pos x="193" y="275"/>
                      </a:cxn>
                      <a:cxn ang="0">
                        <a:pos x="122" y="372"/>
                      </a:cxn>
                      <a:cxn ang="0">
                        <a:pos x="157" y="460"/>
                      </a:cxn>
                      <a:cxn ang="0">
                        <a:pos x="216" y="552"/>
                      </a:cxn>
                      <a:cxn ang="0">
                        <a:pos x="228" y="572"/>
                      </a:cxn>
                      <a:cxn ang="0">
                        <a:pos x="306" y="531"/>
                      </a:cxn>
                      <a:cxn ang="0">
                        <a:pos x="313" y="529"/>
                      </a:cxn>
                      <a:cxn ang="0">
                        <a:pos x="479" y="413"/>
                      </a:cxn>
                      <a:cxn ang="0">
                        <a:pos x="418" y="346"/>
                      </a:cxn>
                      <a:cxn ang="0">
                        <a:pos x="418" y="345"/>
                      </a:cxn>
                      <a:cxn ang="0">
                        <a:pos x="418" y="345"/>
                      </a:cxn>
                      <a:cxn ang="0">
                        <a:pos x="415" y="331"/>
                      </a:cxn>
                      <a:cxn ang="0">
                        <a:pos x="454" y="107"/>
                      </a:cxn>
                      <a:cxn ang="0">
                        <a:pos x="423" y="56"/>
                      </a:cxn>
                      <a:cxn ang="0">
                        <a:pos x="414" y="38"/>
                      </a:cxn>
                      <a:cxn ang="0">
                        <a:pos x="419" y="58"/>
                      </a:cxn>
                      <a:cxn ang="0">
                        <a:pos x="456" y="142"/>
                      </a:cxn>
                      <a:cxn ang="0">
                        <a:pos x="457" y="149"/>
                      </a:cxn>
                      <a:cxn ang="0">
                        <a:pos x="418" y="349"/>
                      </a:cxn>
                      <a:cxn ang="0">
                        <a:pos x="478" y="412"/>
                      </a:cxn>
                      <a:cxn ang="0">
                        <a:pos x="420" y="427"/>
                      </a:cxn>
                      <a:cxn ang="0">
                        <a:pos x="306" y="527"/>
                      </a:cxn>
                      <a:cxn ang="0">
                        <a:pos x="229" y="570"/>
                      </a:cxn>
                      <a:cxn ang="0">
                        <a:pos x="158" y="458"/>
                      </a:cxn>
                      <a:cxn ang="0">
                        <a:pos x="126" y="374"/>
                      </a:cxn>
                      <a:cxn ang="0">
                        <a:pos x="196" y="276"/>
                      </a:cxn>
                      <a:cxn ang="0">
                        <a:pos x="219" y="163"/>
                      </a:cxn>
                      <a:cxn ang="0">
                        <a:pos x="243" y="119"/>
                      </a:cxn>
                      <a:cxn ang="0">
                        <a:pos x="239" y="109"/>
                      </a:cxn>
                      <a:cxn ang="0">
                        <a:pos x="243" y="95"/>
                      </a:cxn>
                      <a:cxn ang="0">
                        <a:pos x="200" y="101"/>
                      </a:cxn>
                      <a:cxn ang="0">
                        <a:pos x="176" y="105"/>
                      </a:cxn>
                      <a:cxn ang="0">
                        <a:pos x="55" y="145"/>
                      </a:cxn>
                      <a:cxn ang="0">
                        <a:pos x="4" y="126"/>
                      </a:cxn>
                      <a:cxn ang="0">
                        <a:pos x="11" y="104"/>
                      </a:cxn>
                      <a:cxn ang="0">
                        <a:pos x="15" y="106"/>
                      </a:cxn>
                      <a:cxn ang="0">
                        <a:pos x="95" y="72"/>
                      </a:cxn>
                      <a:cxn ang="0">
                        <a:pos x="170" y="9"/>
                      </a:cxn>
                      <a:cxn ang="0">
                        <a:pos x="306" y="18"/>
                      </a:cxn>
                      <a:cxn ang="0">
                        <a:pos x="345" y="32"/>
                      </a:cxn>
                    </a:cxnLst>
                    <a:rect l="0" t="0" r="r" b="b"/>
                    <a:pathLst>
                      <a:path w="484" h="574">
                        <a:moveTo>
                          <a:pt x="346" y="29"/>
                        </a:moveTo>
                        <a:cubicBezTo>
                          <a:pt x="346" y="29"/>
                          <a:pt x="285" y="0"/>
                          <a:pt x="217" y="0"/>
                        </a:cubicBezTo>
                        <a:cubicBezTo>
                          <a:pt x="201" y="0"/>
                          <a:pt x="184" y="1"/>
                          <a:pt x="168" y="5"/>
                        </a:cubicBezTo>
                        <a:cubicBezTo>
                          <a:pt x="168" y="5"/>
                          <a:pt x="168" y="5"/>
                          <a:pt x="168" y="5"/>
                        </a:cubicBezTo>
                        <a:cubicBezTo>
                          <a:pt x="167" y="6"/>
                          <a:pt x="167" y="6"/>
                          <a:pt x="167" y="6"/>
                        </a:cubicBezTo>
                        <a:cubicBezTo>
                          <a:pt x="167" y="6"/>
                          <a:pt x="151" y="17"/>
                          <a:pt x="133" y="31"/>
                        </a:cubicBezTo>
                        <a:cubicBezTo>
                          <a:pt x="124" y="38"/>
                          <a:pt x="115" y="45"/>
                          <a:pt x="107" y="52"/>
                        </a:cubicBezTo>
                        <a:cubicBezTo>
                          <a:pt x="100" y="59"/>
                          <a:pt x="94" y="65"/>
                          <a:pt x="91" y="70"/>
                        </a:cubicBezTo>
                        <a:cubicBezTo>
                          <a:pt x="93" y="71"/>
                          <a:pt x="93" y="71"/>
                          <a:pt x="93" y="71"/>
                        </a:cubicBezTo>
                        <a:cubicBezTo>
                          <a:pt x="92" y="69"/>
                          <a:pt x="92" y="69"/>
                          <a:pt x="92" y="69"/>
                        </a:cubicBezTo>
                        <a:cubicBezTo>
                          <a:pt x="92" y="69"/>
                          <a:pt x="91" y="70"/>
                          <a:pt x="90" y="71"/>
                        </a:cubicBezTo>
                        <a:cubicBezTo>
                          <a:pt x="84" y="74"/>
                          <a:pt x="71" y="82"/>
                          <a:pt x="56" y="89"/>
                        </a:cubicBezTo>
                        <a:cubicBezTo>
                          <a:pt x="48" y="92"/>
                          <a:pt x="41" y="96"/>
                          <a:pt x="34" y="98"/>
                        </a:cubicBezTo>
                        <a:cubicBezTo>
                          <a:pt x="27" y="101"/>
                          <a:pt x="20" y="102"/>
                          <a:pt x="15" y="102"/>
                        </a:cubicBezTo>
                        <a:cubicBezTo>
                          <a:pt x="13" y="102"/>
                          <a:pt x="11" y="102"/>
                          <a:pt x="10" y="101"/>
                        </a:cubicBezTo>
                        <a:cubicBezTo>
                          <a:pt x="8" y="100"/>
                          <a:pt x="8" y="100"/>
                          <a:pt x="8" y="100"/>
                        </a:cubicBezTo>
                        <a:cubicBezTo>
                          <a:pt x="7" y="102"/>
                          <a:pt x="7" y="102"/>
                          <a:pt x="7" y="102"/>
                        </a:cubicBezTo>
                        <a:cubicBezTo>
                          <a:pt x="7" y="102"/>
                          <a:pt x="5" y="105"/>
                          <a:pt x="4" y="110"/>
                        </a:cubicBezTo>
                        <a:cubicBezTo>
                          <a:pt x="2" y="114"/>
                          <a:pt x="0" y="120"/>
                          <a:pt x="0" y="126"/>
                        </a:cubicBezTo>
                        <a:cubicBezTo>
                          <a:pt x="0" y="132"/>
                          <a:pt x="2" y="138"/>
                          <a:pt x="7" y="143"/>
                        </a:cubicBezTo>
                        <a:cubicBezTo>
                          <a:pt x="13" y="147"/>
                          <a:pt x="22" y="150"/>
                          <a:pt x="35" y="150"/>
                        </a:cubicBezTo>
                        <a:cubicBezTo>
                          <a:pt x="41" y="150"/>
                          <a:pt x="48" y="150"/>
                          <a:pt x="56" y="149"/>
                        </a:cubicBezTo>
                        <a:cubicBezTo>
                          <a:pt x="55" y="147"/>
                          <a:pt x="55" y="147"/>
                          <a:pt x="55" y="147"/>
                        </a:cubicBezTo>
                        <a:cubicBezTo>
                          <a:pt x="55" y="149"/>
                          <a:pt x="55" y="149"/>
                          <a:pt x="55" y="149"/>
                        </a:cubicBezTo>
                        <a:cubicBezTo>
                          <a:pt x="55" y="149"/>
                          <a:pt x="57" y="149"/>
                          <a:pt x="59" y="149"/>
                        </a:cubicBezTo>
                        <a:cubicBezTo>
                          <a:pt x="67" y="149"/>
                          <a:pt x="90" y="148"/>
                          <a:pt x="114" y="143"/>
                        </a:cubicBezTo>
                        <a:cubicBezTo>
                          <a:pt x="139" y="137"/>
                          <a:pt x="164" y="127"/>
                          <a:pt x="179" y="107"/>
                        </a:cubicBezTo>
                        <a:cubicBezTo>
                          <a:pt x="177" y="106"/>
                          <a:pt x="177" y="106"/>
                          <a:pt x="177" y="106"/>
                        </a:cubicBezTo>
                        <a:cubicBezTo>
                          <a:pt x="178" y="108"/>
                          <a:pt x="178" y="108"/>
                          <a:pt x="178" y="108"/>
                        </a:cubicBezTo>
                        <a:cubicBezTo>
                          <a:pt x="178" y="108"/>
                          <a:pt x="191" y="106"/>
                          <a:pt x="206" y="104"/>
                        </a:cubicBezTo>
                        <a:cubicBezTo>
                          <a:pt x="214" y="103"/>
                          <a:pt x="221" y="102"/>
                          <a:pt x="228" y="101"/>
                        </a:cubicBezTo>
                        <a:cubicBezTo>
                          <a:pt x="231" y="100"/>
                          <a:pt x="234" y="99"/>
                          <a:pt x="236" y="98"/>
                        </a:cubicBezTo>
                        <a:cubicBezTo>
                          <a:pt x="239" y="98"/>
                          <a:pt x="241" y="97"/>
                          <a:pt x="242" y="96"/>
                        </a:cubicBezTo>
                        <a:cubicBezTo>
                          <a:pt x="241" y="94"/>
                          <a:pt x="241" y="94"/>
                          <a:pt x="241" y="94"/>
                        </a:cubicBezTo>
                        <a:cubicBezTo>
                          <a:pt x="239" y="93"/>
                          <a:pt x="239" y="93"/>
                          <a:pt x="239" y="93"/>
                        </a:cubicBezTo>
                        <a:cubicBezTo>
                          <a:pt x="239" y="93"/>
                          <a:pt x="238" y="95"/>
                          <a:pt x="237" y="98"/>
                        </a:cubicBezTo>
                        <a:cubicBezTo>
                          <a:pt x="236" y="101"/>
                          <a:pt x="235" y="105"/>
                          <a:pt x="235" y="109"/>
                        </a:cubicBezTo>
                        <a:cubicBezTo>
                          <a:pt x="235" y="111"/>
                          <a:pt x="236" y="113"/>
                          <a:pt x="236" y="115"/>
                        </a:cubicBezTo>
                        <a:cubicBezTo>
                          <a:pt x="237" y="116"/>
                          <a:pt x="238" y="118"/>
                          <a:pt x="240" y="119"/>
                        </a:cubicBezTo>
                        <a:cubicBezTo>
                          <a:pt x="241" y="118"/>
                          <a:pt x="241" y="118"/>
                          <a:pt x="241" y="118"/>
                        </a:cubicBezTo>
                        <a:cubicBezTo>
                          <a:pt x="239" y="116"/>
                          <a:pt x="239" y="116"/>
                          <a:pt x="239" y="116"/>
                        </a:cubicBezTo>
                        <a:cubicBezTo>
                          <a:pt x="239" y="116"/>
                          <a:pt x="227" y="135"/>
                          <a:pt x="215" y="162"/>
                        </a:cubicBezTo>
                        <a:cubicBezTo>
                          <a:pt x="203" y="188"/>
                          <a:pt x="191" y="223"/>
                          <a:pt x="191" y="255"/>
                        </a:cubicBezTo>
                        <a:cubicBezTo>
                          <a:pt x="191" y="262"/>
                          <a:pt x="192" y="268"/>
                          <a:pt x="193" y="275"/>
                        </a:cubicBezTo>
                        <a:cubicBezTo>
                          <a:pt x="195" y="274"/>
                          <a:pt x="195" y="274"/>
                          <a:pt x="195" y="274"/>
                        </a:cubicBezTo>
                        <a:cubicBezTo>
                          <a:pt x="193" y="273"/>
                          <a:pt x="193" y="273"/>
                          <a:pt x="193" y="273"/>
                        </a:cubicBezTo>
                        <a:cubicBezTo>
                          <a:pt x="193" y="273"/>
                          <a:pt x="172" y="295"/>
                          <a:pt x="151" y="325"/>
                        </a:cubicBezTo>
                        <a:cubicBezTo>
                          <a:pt x="141" y="339"/>
                          <a:pt x="130" y="356"/>
                          <a:pt x="122" y="372"/>
                        </a:cubicBezTo>
                        <a:cubicBezTo>
                          <a:pt x="115" y="388"/>
                          <a:pt x="109" y="405"/>
                          <a:pt x="109" y="419"/>
                        </a:cubicBezTo>
                        <a:cubicBezTo>
                          <a:pt x="109" y="430"/>
                          <a:pt x="112" y="440"/>
                          <a:pt x="120" y="447"/>
                        </a:cubicBezTo>
                        <a:cubicBezTo>
                          <a:pt x="128" y="455"/>
                          <a:pt x="140" y="460"/>
                          <a:pt x="157" y="462"/>
                        </a:cubicBezTo>
                        <a:cubicBezTo>
                          <a:pt x="157" y="460"/>
                          <a:pt x="157" y="460"/>
                          <a:pt x="157" y="460"/>
                        </a:cubicBezTo>
                        <a:cubicBezTo>
                          <a:pt x="155" y="461"/>
                          <a:pt x="155" y="461"/>
                          <a:pt x="155" y="461"/>
                        </a:cubicBezTo>
                        <a:cubicBezTo>
                          <a:pt x="155" y="461"/>
                          <a:pt x="156" y="462"/>
                          <a:pt x="158" y="465"/>
                        </a:cubicBezTo>
                        <a:cubicBezTo>
                          <a:pt x="165" y="474"/>
                          <a:pt x="182" y="498"/>
                          <a:pt x="197" y="520"/>
                        </a:cubicBezTo>
                        <a:cubicBezTo>
                          <a:pt x="204" y="532"/>
                          <a:pt x="211" y="543"/>
                          <a:pt x="216" y="552"/>
                        </a:cubicBezTo>
                        <a:cubicBezTo>
                          <a:pt x="219" y="556"/>
                          <a:pt x="221" y="560"/>
                          <a:pt x="222" y="563"/>
                        </a:cubicBezTo>
                        <a:cubicBezTo>
                          <a:pt x="224" y="567"/>
                          <a:pt x="225" y="569"/>
                          <a:pt x="225" y="570"/>
                        </a:cubicBezTo>
                        <a:cubicBezTo>
                          <a:pt x="225" y="574"/>
                          <a:pt x="225" y="574"/>
                          <a:pt x="225" y="574"/>
                        </a:cubicBezTo>
                        <a:cubicBezTo>
                          <a:pt x="228" y="572"/>
                          <a:pt x="228" y="572"/>
                          <a:pt x="228" y="572"/>
                        </a:cubicBezTo>
                        <a:cubicBezTo>
                          <a:pt x="228" y="572"/>
                          <a:pt x="229" y="571"/>
                          <a:pt x="230" y="570"/>
                        </a:cubicBezTo>
                        <a:cubicBezTo>
                          <a:pt x="235" y="566"/>
                          <a:pt x="248" y="556"/>
                          <a:pt x="263" y="547"/>
                        </a:cubicBezTo>
                        <a:cubicBezTo>
                          <a:pt x="270" y="543"/>
                          <a:pt x="278" y="539"/>
                          <a:pt x="286" y="536"/>
                        </a:cubicBezTo>
                        <a:cubicBezTo>
                          <a:pt x="293" y="533"/>
                          <a:pt x="300" y="531"/>
                          <a:pt x="306" y="531"/>
                        </a:cubicBezTo>
                        <a:cubicBezTo>
                          <a:pt x="307" y="531"/>
                          <a:pt x="309" y="531"/>
                          <a:pt x="310" y="531"/>
                        </a:cubicBezTo>
                        <a:cubicBezTo>
                          <a:pt x="312" y="532"/>
                          <a:pt x="312" y="532"/>
                          <a:pt x="312" y="532"/>
                        </a:cubicBezTo>
                        <a:cubicBezTo>
                          <a:pt x="312" y="531"/>
                          <a:pt x="312" y="531"/>
                          <a:pt x="312" y="531"/>
                        </a:cubicBezTo>
                        <a:cubicBezTo>
                          <a:pt x="312" y="531"/>
                          <a:pt x="313" y="530"/>
                          <a:pt x="313" y="529"/>
                        </a:cubicBezTo>
                        <a:cubicBezTo>
                          <a:pt x="319" y="523"/>
                          <a:pt x="344" y="494"/>
                          <a:pt x="375" y="466"/>
                        </a:cubicBezTo>
                        <a:cubicBezTo>
                          <a:pt x="391" y="452"/>
                          <a:pt x="408" y="439"/>
                          <a:pt x="426" y="429"/>
                        </a:cubicBezTo>
                        <a:cubicBezTo>
                          <a:pt x="443" y="419"/>
                          <a:pt x="461" y="412"/>
                          <a:pt x="477" y="412"/>
                        </a:cubicBezTo>
                        <a:cubicBezTo>
                          <a:pt x="477" y="412"/>
                          <a:pt x="478" y="412"/>
                          <a:pt x="479" y="413"/>
                        </a:cubicBezTo>
                        <a:cubicBezTo>
                          <a:pt x="484" y="413"/>
                          <a:pt x="484" y="413"/>
                          <a:pt x="484" y="413"/>
                        </a:cubicBezTo>
                        <a:cubicBezTo>
                          <a:pt x="419" y="345"/>
                          <a:pt x="419" y="345"/>
                          <a:pt x="419"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4"/>
                          <a:pt x="418" y="344"/>
                          <a:pt x="418" y="344"/>
                        </a:cubicBezTo>
                        <a:cubicBezTo>
                          <a:pt x="417" y="344"/>
                          <a:pt x="417" y="343"/>
                          <a:pt x="416" y="341"/>
                        </a:cubicBezTo>
                        <a:cubicBezTo>
                          <a:pt x="416" y="339"/>
                          <a:pt x="415" y="336"/>
                          <a:pt x="415" y="331"/>
                        </a:cubicBezTo>
                        <a:cubicBezTo>
                          <a:pt x="415" y="311"/>
                          <a:pt x="423" y="262"/>
                          <a:pt x="461" y="150"/>
                        </a:cubicBezTo>
                        <a:cubicBezTo>
                          <a:pt x="461" y="150"/>
                          <a:pt x="461" y="150"/>
                          <a:pt x="461" y="150"/>
                        </a:cubicBezTo>
                        <a:cubicBezTo>
                          <a:pt x="461" y="149"/>
                          <a:pt x="461" y="149"/>
                          <a:pt x="461" y="149"/>
                        </a:cubicBezTo>
                        <a:cubicBezTo>
                          <a:pt x="461" y="149"/>
                          <a:pt x="459" y="129"/>
                          <a:pt x="454" y="107"/>
                        </a:cubicBezTo>
                        <a:cubicBezTo>
                          <a:pt x="451" y="96"/>
                          <a:pt x="447" y="85"/>
                          <a:pt x="442" y="75"/>
                        </a:cubicBezTo>
                        <a:cubicBezTo>
                          <a:pt x="437" y="66"/>
                          <a:pt x="430" y="58"/>
                          <a:pt x="422" y="55"/>
                        </a:cubicBezTo>
                        <a:cubicBezTo>
                          <a:pt x="421" y="57"/>
                          <a:pt x="421" y="57"/>
                          <a:pt x="421" y="57"/>
                        </a:cubicBezTo>
                        <a:cubicBezTo>
                          <a:pt x="423" y="56"/>
                          <a:pt x="423" y="56"/>
                          <a:pt x="423" y="56"/>
                        </a:cubicBezTo>
                        <a:cubicBezTo>
                          <a:pt x="423" y="56"/>
                          <a:pt x="421" y="47"/>
                          <a:pt x="418" y="37"/>
                        </a:cubicBezTo>
                        <a:cubicBezTo>
                          <a:pt x="415" y="26"/>
                          <a:pt x="410" y="14"/>
                          <a:pt x="402" y="6"/>
                        </a:cubicBezTo>
                        <a:cubicBezTo>
                          <a:pt x="399" y="9"/>
                          <a:pt x="399" y="9"/>
                          <a:pt x="399" y="9"/>
                        </a:cubicBezTo>
                        <a:cubicBezTo>
                          <a:pt x="406" y="15"/>
                          <a:pt x="411" y="28"/>
                          <a:pt x="414" y="38"/>
                        </a:cubicBezTo>
                        <a:cubicBezTo>
                          <a:pt x="416" y="43"/>
                          <a:pt x="417" y="48"/>
                          <a:pt x="418" y="51"/>
                        </a:cubicBezTo>
                        <a:cubicBezTo>
                          <a:pt x="418" y="53"/>
                          <a:pt x="419" y="54"/>
                          <a:pt x="419" y="55"/>
                        </a:cubicBezTo>
                        <a:cubicBezTo>
                          <a:pt x="419" y="56"/>
                          <a:pt x="419" y="57"/>
                          <a:pt x="419" y="57"/>
                        </a:cubicBezTo>
                        <a:cubicBezTo>
                          <a:pt x="419" y="58"/>
                          <a:pt x="419" y="58"/>
                          <a:pt x="419" y="58"/>
                        </a:cubicBezTo>
                        <a:cubicBezTo>
                          <a:pt x="420" y="58"/>
                          <a:pt x="420" y="58"/>
                          <a:pt x="420" y="58"/>
                        </a:cubicBezTo>
                        <a:cubicBezTo>
                          <a:pt x="428" y="61"/>
                          <a:pt x="434" y="68"/>
                          <a:pt x="439" y="77"/>
                        </a:cubicBezTo>
                        <a:cubicBezTo>
                          <a:pt x="446" y="90"/>
                          <a:pt x="451" y="109"/>
                          <a:pt x="453" y="123"/>
                        </a:cubicBezTo>
                        <a:cubicBezTo>
                          <a:pt x="455" y="131"/>
                          <a:pt x="455" y="137"/>
                          <a:pt x="456" y="142"/>
                        </a:cubicBezTo>
                        <a:cubicBezTo>
                          <a:pt x="456" y="144"/>
                          <a:pt x="456" y="146"/>
                          <a:pt x="457" y="148"/>
                        </a:cubicBezTo>
                        <a:cubicBezTo>
                          <a:pt x="457" y="149"/>
                          <a:pt x="457" y="150"/>
                          <a:pt x="457" y="150"/>
                        </a:cubicBezTo>
                        <a:cubicBezTo>
                          <a:pt x="459" y="149"/>
                          <a:pt x="459" y="149"/>
                          <a:pt x="459" y="149"/>
                        </a:cubicBezTo>
                        <a:cubicBezTo>
                          <a:pt x="457" y="149"/>
                          <a:pt x="457" y="149"/>
                          <a:pt x="457" y="149"/>
                        </a:cubicBezTo>
                        <a:cubicBezTo>
                          <a:pt x="419" y="261"/>
                          <a:pt x="411" y="310"/>
                          <a:pt x="411" y="331"/>
                        </a:cubicBezTo>
                        <a:cubicBezTo>
                          <a:pt x="411" y="339"/>
                          <a:pt x="412" y="343"/>
                          <a:pt x="414" y="346"/>
                        </a:cubicBezTo>
                        <a:cubicBezTo>
                          <a:pt x="414" y="347"/>
                          <a:pt x="415" y="348"/>
                          <a:pt x="416" y="348"/>
                        </a:cubicBezTo>
                        <a:cubicBezTo>
                          <a:pt x="417" y="349"/>
                          <a:pt x="418" y="349"/>
                          <a:pt x="418" y="349"/>
                        </a:cubicBezTo>
                        <a:cubicBezTo>
                          <a:pt x="418" y="349"/>
                          <a:pt x="418" y="349"/>
                          <a:pt x="418" y="349"/>
                        </a:cubicBezTo>
                        <a:cubicBezTo>
                          <a:pt x="418" y="347"/>
                          <a:pt x="418" y="347"/>
                          <a:pt x="418" y="347"/>
                        </a:cubicBezTo>
                        <a:cubicBezTo>
                          <a:pt x="417" y="348"/>
                          <a:pt x="417" y="348"/>
                          <a:pt x="417" y="348"/>
                        </a:cubicBezTo>
                        <a:cubicBezTo>
                          <a:pt x="478" y="412"/>
                          <a:pt x="478" y="412"/>
                          <a:pt x="478" y="412"/>
                        </a:cubicBezTo>
                        <a:cubicBezTo>
                          <a:pt x="479" y="411"/>
                          <a:pt x="479" y="411"/>
                          <a:pt x="479" y="411"/>
                        </a:cubicBezTo>
                        <a:cubicBezTo>
                          <a:pt x="479" y="409"/>
                          <a:pt x="479" y="409"/>
                          <a:pt x="479" y="409"/>
                        </a:cubicBezTo>
                        <a:cubicBezTo>
                          <a:pt x="478" y="408"/>
                          <a:pt x="477" y="408"/>
                          <a:pt x="477" y="408"/>
                        </a:cubicBezTo>
                        <a:cubicBezTo>
                          <a:pt x="459" y="408"/>
                          <a:pt x="439" y="416"/>
                          <a:pt x="420" y="427"/>
                        </a:cubicBezTo>
                        <a:cubicBezTo>
                          <a:pt x="363" y="461"/>
                          <a:pt x="309" y="528"/>
                          <a:pt x="309" y="528"/>
                        </a:cubicBezTo>
                        <a:cubicBezTo>
                          <a:pt x="311" y="529"/>
                          <a:pt x="311" y="529"/>
                          <a:pt x="311" y="529"/>
                        </a:cubicBezTo>
                        <a:cubicBezTo>
                          <a:pt x="311" y="527"/>
                          <a:pt x="311" y="527"/>
                          <a:pt x="311" y="527"/>
                        </a:cubicBezTo>
                        <a:cubicBezTo>
                          <a:pt x="309" y="527"/>
                          <a:pt x="308" y="527"/>
                          <a:pt x="306" y="527"/>
                        </a:cubicBezTo>
                        <a:cubicBezTo>
                          <a:pt x="298" y="527"/>
                          <a:pt x="290" y="530"/>
                          <a:pt x="281" y="534"/>
                        </a:cubicBezTo>
                        <a:cubicBezTo>
                          <a:pt x="254" y="545"/>
                          <a:pt x="225" y="568"/>
                          <a:pt x="225" y="568"/>
                        </a:cubicBezTo>
                        <a:cubicBezTo>
                          <a:pt x="227" y="570"/>
                          <a:pt x="227" y="570"/>
                          <a:pt x="227" y="570"/>
                        </a:cubicBezTo>
                        <a:cubicBezTo>
                          <a:pt x="229" y="570"/>
                          <a:pt x="229" y="570"/>
                          <a:pt x="229" y="570"/>
                        </a:cubicBezTo>
                        <a:cubicBezTo>
                          <a:pt x="229" y="569"/>
                          <a:pt x="228" y="567"/>
                          <a:pt x="228" y="566"/>
                        </a:cubicBezTo>
                        <a:cubicBezTo>
                          <a:pt x="226" y="560"/>
                          <a:pt x="220" y="550"/>
                          <a:pt x="214" y="539"/>
                        </a:cubicBezTo>
                        <a:cubicBezTo>
                          <a:pt x="193" y="506"/>
                          <a:pt x="159" y="459"/>
                          <a:pt x="159" y="459"/>
                        </a:cubicBezTo>
                        <a:cubicBezTo>
                          <a:pt x="158" y="458"/>
                          <a:pt x="158" y="458"/>
                          <a:pt x="158" y="458"/>
                        </a:cubicBezTo>
                        <a:cubicBezTo>
                          <a:pt x="157" y="458"/>
                          <a:pt x="157" y="458"/>
                          <a:pt x="157" y="458"/>
                        </a:cubicBezTo>
                        <a:cubicBezTo>
                          <a:pt x="141" y="456"/>
                          <a:pt x="130" y="451"/>
                          <a:pt x="123" y="444"/>
                        </a:cubicBezTo>
                        <a:cubicBezTo>
                          <a:pt x="116" y="438"/>
                          <a:pt x="113" y="429"/>
                          <a:pt x="113" y="419"/>
                        </a:cubicBezTo>
                        <a:cubicBezTo>
                          <a:pt x="113" y="406"/>
                          <a:pt x="118" y="390"/>
                          <a:pt x="126" y="374"/>
                        </a:cubicBezTo>
                        <a:cubicBezTo>
                          <a:pt x="138" y="350"/>
                          <a:pt x="155" y="325"/>
                          <a:pt x="170" y="307"/>
                        </a:cubicBezTo>
                        <a:cubicBezTo>
                          <a:pt x="177" y="297"/>
                          <a:pt x="184" y="290"/>
                          <a:pt x="189" y="284"/>
                        </a:cubicBezTo>
                        <a:cubicBezTo>
                          <a:pt x="191" y="281"/>
                          <a:pt x="193" y="279"/>
                          <a:pt x="194" y="278"/>
                        </a:cubicBezTo>
                        <a:cubicBezTo>
                          <a:pt x="195" y="276"/>
                          <a:pt x="196" y="276"/>
                          <a:pt x="196" y="276"/>
                        </a:cubicBezTo>
                        <a:cubicBezTo>
                          <a:pt x="197" y="275"/>
                          <a:pt x="197" y="275"/>
                          <a:pt x="197" y="275"/>
                        </a:cubicBezTo>
                        <a:cubicBezTo>
                          <a:pt x="197" y="274"/>
                          <a:pt x="197" y="274"/>
                          <a:pt x="197" y="274"/>
                        </a:cubicBezTo>
                        <a:cubicBezTo>
                          <a:pt x="196" y="268"/>
                          <a:pt x="195" y="262"/>
                          <a:pt x="195" y="255"/>
                        </a:cubicBezTo>
                        <a:cubicBezTo>
                          <a:pt x="195" y="224"/>
                          <a:pt x="207" y="190"/>
                          <a:pt x="219" y="163"/>
                        </a:cubicBezTo>
                        <a:cubicBezTo>
                          <a:pt x="225" y="150"/>
                          <a:pt x="231" y="139"/>
                          <a:pt x="235" y="131"/>
                        </a:cubicBezTo>
                        <a:cubicBezTo>
                          <a:pt x="238" y="127"/>
                          <a:pt x="239" y="124"/>
                          <a:pt x="241" y="122"/>
                        </a:cubicBezTo>
                        <a:cubicBezTo>
                          <a:pt x="241" y="121"/>
                          <a:pt x="242" y="120"/>
                          <a:pt x="242" y="119"/>
                        </a:cubicBezTo>
                        <a:cubicBezTo>
                          <a:pt x="243" y="119"/>
                          <a:pt x="243" y="119"/>
                          <a:pt x="243" y="119"/>
                        </a:cubicBezTo>
                        <a:cubicBezTo>
                          <a:pt x="244" y="117"/>
                          <a:pt x="244" y="117"/>
                          <a:pt x="244" y="117"/>
                        </a:cubicBezTo>
                        <a:cubicBezTo>
                          <a:pt x="242" y="116"/>
                          <a:pt x="242" y="116"/>
                          <a:pt x="242" y="116"/>
                        </a:cubicBezTo>
                        <a:cubicBezTo>
                          <a:pt x="241" y="115"/>
                          <a:pt x="240" y="114"/>
                          <a:pt x="240" y="113"/>
                        </a:cubicBezTo>
                        <a:cubicBezTo>
                          <a:pt x="239" y="112"/>
                          <a:pt x="239" y="110"/>
                          <a:pt x="239" y="109"/>
                        </a:cubicBezTo>
                        <a:cubicBezTo>
                          <a:pt x="239" y="106"/>
                          <a:pt x="240" y="102"/>
                          <a:pt x="241" y="100"/>
                        </a:cubicBezTo>
                        <a:cubicBezTo>
                          <a:pt x="242" y="98"/>
                          <a:pt x="242" y="97"/>
                          <a:pt x="242" y="96"/>
                        </a:cubicBezTo>
                        <a:cubicBezTo>
                          <a:pt x="243" y="96"/>
                          <a:pt x="243" y="96"/>
                          <a:pt x="243" y="96"/>
                        </a:cubicBezTo>
                        <a:cubicBezTo>
                          <a:pt x="243" y="95"/>
                          <a:pt x="243" y="95"/>
                          <a:pt x="243" y="95"/>
                        </a:cubicBezTo>
                        <a:cubicBezTo>
                          <a:pt x="246" y="88"/>
                          <a:pt x="246" y="88"/>
                          <a:pt x="246" y="88"/>
                        </a:cubicBezTo>
                        <a:cubicBezTo>
                          <a:pt x="240" y="93"/>
                          <a:pt x="240" y="93"/>
                          <a:pt x="240" y="93"/>
                        </a:cubicBezTo>
                        <a:cubicBezTo>
                          <a:pt x="239" y="93"/>
                          <a:pt x="238" y="94"/>
                          <a:pt x="235" y="95"/>
                        </a:cubicBezTo>
                        <a:cubicBezTo>
                          <a:pt x="227" y="97"/>
                          <a:pt x="213" y="99"/>
                          <a:pt x="200" y="101"/>
                        </a:cubicBezTo>
                        <a:cubicBezTo>
                          <a:pt x="194" y="102"/>
                          <a:pt x="188" y="103"/>
                          <a:pt x="184" y="103"/>
                        </a:cubicBezTo>
                        <a:cubicBezTo>
                          <a:pt x="180" y="104"/>
                          <a:pt x="177" y="104"/>
                          <a:pt x="177" y="104"/>
                        </a:cubicBezTo>
                        <a:cubicBezTo>
                          <a:pt x="176" y="104"/>
                          <a:pt x="176" y="104"/>
                          <a:pt x="176" y="104"/>
                        </a:cubicBezTo>
                        <a:cubicBezTo>
                          <a:pt x="176" y="105"/>
                          <a:pt x="176" y="105"/>
                          <a:pt x="176" y="105"/>
                        </a:cubicBezTo>
                        <a:cubicBezTo>
                          <a:pt x="162" y="123"/>
                          <a:pt x="137" y="133"/>
                          <a:pt x="113" y="139"/>
                        </a:cubicBezTo>
                        <a:cubicBezTo>
                          <a:pt x="90" y="144"/>
                          <a:pt x="67" y="145"/>
                          <a:pt x="59" y="145"/>
                        </a:cubicBezTo>
                        <a:cubicBezTo>
                          <a:pt x="57" y="145"/>
                          <a:pt x="56" y="145"/>
                          <a:pt x="56" y="145"/>
                        </a:cubicBezTo>
                        <a:cubicBezTo>
                          <a:pt x="55" y="145"/>
                          <a:pt x="55" y="145"/>
                          <a:pt x="55" y="145"/>
                        </a:cubicBezTo>
                        <a:cubicBezTo>
                          <a:pt x="55" y="145"/>
                          <a:pt x="55" y="145"/>
                          <a:pt x="55" y="145"/>
                        </a:cubicBezTo>
                        <a:cubicBezTo>
                          <a:pt x="48" y="146"/>
                          <a:pt x="41" y="146"/>
                          <a:pt x="35" y="146"/>
                        </a:cubicBezTo>
                        <a:cubicBezTo>
                          <a:pt x="22" y="146"/>
                          <a:pt x="14" y="143"/>
                          <a:pt x="10" y="140"/>
                        </a:cubicBezTo>
                        <a:cubicBezTo>
                          <a:pt x="5" y="136"/>
                          <a:pt x="4" y="131"/>
                          <a:pt x="4" y="126"/>
                        </a:cubicBezTo>
                        <a:cubicBezTo>
                          <a:pt x="4" y="121"/>
                          <a:pt x="5" y="115"/>
                          <a:pt x="7" y="111"/>
                        </a:cubicBezTo>
                        <a:cubicBezTo>
                          <a:pt x="8" y="109"/>
                          <a:pt x="9" y="107"/>
                          <a:pt x="10" y="106"/>
                        </a:cubicBezTo>
                        <a:cubicBezTo>
                          <a:pt x="10" y="105"/>
                          <a:pt x="10" y="105"/>
                          <a:pt x="10" y="105"/>
                        </a:cubicBezTo>
                        <a:cubicBezTo>
                          <a:pt x="11" y="104"/>
                          <a:pt x="11" y="104"/>
                          <a:pt x="11" y="104"/>
                        </a:cubicBezTo>
                        <a:cubicBezTo>
                          <a:pt x="11" y="104"/>
                          <a:pt x="11" y="104"/>
                          <a:pt x="11" y="104"/>
                        </a:cubicBezTo>
                        <a:cubicBezTo>
                          <a:pt x="9" y="103"/>
                          <a:pt x="9" y="103"/>
                          <a:pt x="9" y="103"/>
                        </a:cubicBezTo>
                        <a:cubicBezTo>
                          <a:pt x="8" y="105"/>
                          <a:pt x="8" y="105"/>
                          <a:pt x="8" y="105"/>
                        </a:cubicBezTo>
                        <a:cubicBezTo>
                          <a:pt x="10" y="106"/>
                          <a:pt x="13" y="106"/>
                          <a:pt x="15" y="106"/>
                        </a:cubicBezTo>
                        <a:cubicBezTo>
                          <a:pt x="22" y="106"/>
                          <a:pt x="30" y="104"/>
                          <a:pt x="38" y="101"/>
                        </a:cubicBezTo>
                        <a:cubicBezTo>
                          <a:pt x="64" y="91"/>
                          <a:pt x="94" y="73"/>
                          <a:pt x="94" y="73"/>
                        </a:cubicBezTo>
                        <a:cubicBezTo>
                          <a:pt x="95" y="73"/>
                          <a:pt x="95" y="73"/>
                          <a:pt x="95" y="73"/>
                        </a:cubicBezTo>
                        <a:cubicBezTo>
                          <a:pt x="95" y="72"/>
                          <a:pt x="95" y="72"/>
                          <a:pt x="95" y="72"/>
                        </a:cubicBezTo>
                        <a:cubicBezTo>
                          <a:pt x="97" y="68"/>
                          <a:pt x="103" y="62"/>
                          <a:pt x="110" y="55"/>
                        </a:cubicBezTo>
                        <a:cubicBezTo>
                          <a:pt x="121" y="45"/>
                          <a:pt x="136" y="34"/>
                          <a:pt x="148" y="24"/>
                        </a:cubicBezTo>
                        <a:cubicBezTo>
                          <a:pt x="154" y="20"/>
                          <a:pt x="160" y="16"/>
                          <a:pt x="164" y="13"/>
                        </a:cubicBezTo>
                        <a:cubicBezTo>
                          <a:pt x="167" y="11"/>
                          <a:pt x="170" y="9"/>
                          <a:pt x="170" y="9"/>
                        </a:cubicBezTo>
                        <a:cubicBezTo>
                          <a:pt x="169" y="7"/>
                          <a:pt x="169" y="7"/>
                          <a:pt x="169" y="7"/>
                        </a:cubicBezTo>
                        <a:cubicBezTo>
                          <a:pt x="169" y="9"/>
                          <a:pt x="169" y="9"/>
                          <a:pt x="169" y="9"/>
                        </a:cubicBezTo>
                        <a:cubicBezTo>
                          <a:pt x="185" y="5"/>
                          <a:pt x="201" y="4"/>
                          <a:pt x="217" y="4"/>
                        </a:cubicBezTo>
                        <a:cubicBezTo>
                          <a:pt x="250" y="4"/>
                          <a:pt x="282" y="11"/>
                          <a:pt x="306" y="18"/>
                        </a:cubicBezTo>
                        <a:cubicBezTo>
                          <a:pt x="318" y="22"/>
                          <a:pt x="327" y="25"/>
                          <a:pt x="334" y="28"/>
                        </a:cubicBezTo>
                        <a:cubicBezTo>
                          <a:pt x="338" y="29"/>
                          <a:pt x="340" y="30"/>
                          <a:pt x="342" y="31"/>
                        </a:cubicBezTo>
                        <a:cubicBezTo>
                          <a:pt x="343" y="31"/>
                          <a:pt x="344" y="32"/>
                          <a:pt x="344" y="32"/>
                        </a:cubicBezTo>
                        <a:cubicBezTo>
                          <a:pt x="344" y="32"/>
                          <a:pt x="345" y="32"/>
                          <a:pt x="345" y="32"/>
                        </a:cubicBezTo>
                        <a:cubicBezTo>
                          <a:pt x="346" y="29"/>
                          <a:pt x="346" y="29"/>
                          <a:pt x="346" y="29"/>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6" name="Freeform 335"/>
                  <p:cNvSpPr>
                    <a:spLocks/>
                  </p:cNvSpPr>
                  <p:nvPr/>
                </p:nvSpPr>
                <p:spPr bwMode="gray">
                  <a:xfrm>
                    <a:off x="4919" y="2982"/>
                    <a:ext cx="38" cy="87"/>
                  </a:xfrm>
                  <a:custGeom>
                    <a:avLst/>
                    <a:gdLst/>
                    <a:ahLst/>
                    <a:cxnLst>
                      <a:cxn ang="0">
                        <a:pos x="6" y="0"/>
                      </a:cxn>
                      <a:cxn ang="0">
                        <a:pos x="89" y="41"/>
                      </a:cxn>
                      <a:cxn ang="0">
                        <a:pos x="94" y="104"/>
                      </a:cxn>
                      <a:cxn ang="0">
                        <a:pos x="87" y="216"/>
                      </a:cxn>
                      <a:cxn ang="0">
                        <a:pos x="11" y="162"/>
                      </a:cxn>
                      <a:cxn ang="0">
                        <a:pos x="6" y="0"/>
                      </a:cxn>
                    </a:cxnLst>
                    <a:rect l="0" t="0" r="r" b="b"/>
                    <a:pathLst>
                      <a:path w="94" h="216">
                        <a:moveTo>
                          <a:pt x="6" y="0"/>
                        </a:moveTo>
                        <a:cubicBezTo>
                          <a:pt x="6" y="0"/>
                          <a:pt x="82" y="22"/>
                          <a:pt x="89" y="41"/>
                        </a:cubicBezTo>
                        <a:cubicBezTo>
                          <a:pt x="94" y="104"/>
                          <a:pt x="94" y="104"/>
                          <a:pt x="94" y="104"/>
                        </a:cubicBezTo>
                        <a:cubicBezTo>
                          <a:pt x="87" y="216"/>
                          <a:pt x="87" y="216"/>
                          <a:pt x="87" y="216"/>
                        </a:cubicBezTo>
                        <a:cubicBezTo>
                          <a:pt x="87" y="216"/>
                          <a:pt x="22" y="173"/>
                          <a:pt x="11" y="162"/>
                        </a:cubicBezTo>
                        <a:cubicBezTo>
                          <a:pt x="0" y="152"/>
                          <a:pt x="6" y="0"/>
                          <a:pt x="6"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7" name="Freeform 336"/>
                  <p:cNvSpPr>
                    <a:spLocks/>
                  </p:cNvSpPr>
                  <p:nvPr/>
                </p:nvSpPr>
                <p:spPr bwMode="gray">
                  <a:xfrm>
                    <a:off x="4940" y="3025"/>
                    <a:ext cx="23" cy="20"/>
                  </a:xfrm>
                  <a:custGeom>
                    <a:avLst/>
                    <a:gdLst/>
                    <a:ahLst/>
                    <a:cxnLst>
                      <a:cxn ang="0">
                        <a:pos x="1" y="0"/>
                      </a:cxn>
                      <a:cxn ang="0">
                        <a:pos x="0" y="17"/>
                      </a:cxn>
                      <a:cxn ang="0">
                        <a:pos x="10" y="20"/>
                      </a:cxn>
                      <a:cxn ang="0">
                        <a:pos x="22" y="19"/>
                      </a:cxn>
                      <a:cxn ang="0">
                        <a:pos x="23" y="5"/>
                      </a:cxn>
                      <a:cxn ang="0">
                        <a:pos x="12" y="8"/>
                      </a:cxn>
                      <a:cxn ang="0">
                        <a:pos x="1" y="0"/>
                      </a:cxn>
                    </a:cxnLst>
                    <a:rect l="0" t="0" r="r" b="b"/>
                    <a:pathLst>
                      <a:path w="23" h="20">
                        <a:moveTo>
                          <a:pt x="1" y="0"/>
                        </a:moveTo>
                        <a:lnTo>
                          <a:pt x="0" y="17"/>
                        </a:lnTo>
                        <a:lnTo>
                          <a:pt x="10" y="20"/>
                        </a:lnTo>
                        <a:lnTo>
                          <a:pt x="22" y="19"/>
                        </a:lnTo>
                        <a:lnTo>
                          <a:pt x="23" y="5"/>
                        </a:lnTo>
                        <a:lnTo>
                          <a:pt x="12" y="8"/>
                        </a:lnTo>
                        <a:lnTo>
                          <a:pt x="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8" name="Freeform 337"/>
                  <p:cNvSpPr>
                    <a:spLocks/>
                  </p:cNvSpPr>
                  <p:nvPr/>
                </p:nvSpPr>
                <p:spPr bwMode="gray">
                  <a:xfrm>
                    <a:off x="5112" y="3086"/>
                    <a:ext cx="300" cy="356"/>
                  </a:xfrm>
                  <a:custGeom>
                    <a:avLst/>
                    <a:gdLst/>
                    <a:ahLst/>
                    <a:cxnLst>
                      <a:cxn ang="0">
                        <a:pos x="456" y="0"/>
                      </a:cxn>
                      <a:cxn ang="0">
                        <a:pos x="402" y="864"/>
                      </a:cxn>
                      <a:cxn ang="0">
                        <a:pos x="156" y="574"/>
                      </a:cxn>
                      <a:cxn ang="0">
                        <a:pos x="273" y="302"/>
                      </a:cxn>
                      <a:cxn ang="0">
                        <a:pos x="456" y="0"/>
                      </a:cxn>
                    </a:cxnLst>
                    <a:rect l="0" t="0" r="r" b="b"/>
                    <a:pathLst>
                      <a:path w="738" h="877">
                        <a:moveTo>
                          <a:pt x="456" y="0"/>
                        </a:moveTo>
                        <a:cubicBezTo>
                          <a:pt x="456" y="0"/>
                          <a:pt x="738" y="858"/>
                          <a:pt x="402" y="864"/>
                        </a:cubicBezTo>
                        <a:cubicBezTo>
                          <a:pt x="402" y="864"/>
                          <a:pt x="312" y="877"/>
                          <a:pt x="156" y="574"/>
                        </a:cubicBezTo>
                        <a:cubicBezTo>
                          <a:pt x="0" y="270"/>
                          <a:pt x="154" y="329"/>
                          <a:pt x="273" y="302"/>
                        </a:cubicBezTo>
                        <a:cubicBezTo>
                          <a:pt x="393" y="275"/>
                          <a:pt x="450" y="102"/>
                          <a:pt x="456" y="0"/>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39" name="Freeform 338"/>
                  <p:cNvSpPr>
                    <a:spLocks/>
                  </p:cNvSpPr>
                  <p:nvPr/>
                </p:nvSpPr>
                <p:spPr bwMode="gray">
                  <a:xfrm>
                    <a:off x="5137" y="3080"/>
                    <a:ext cx="218" cy="396"/>
                  </a:xfrm>
                  <a:custGeom>
                    <a:avLst/>
                    <a:gdLst/>
                    <a:ahLst/>
                    <a:cxnLst>
                      <a:cxn ang="0">
                        <a:pos x="15" y="363"/>
                      </a:cxn>
                      <a:cxn ang="0">
                        <a:pos x="93" y="588"/>
                      </a:cxn>
                      <a:cxn ang="0">
                        <a:pos x="243" y="812"/>
                      </a:cxn>
                      <a:cxn ang="0">
                        <a:pos x="507" y="782"/>
                      </a:cxn>
                      <a:cxn ang="0">
                        <a:pos x="507" y="560"/>
                      </a:cxn>
                      <a:cxn ang="0">
                        <a:pos x="356" y="201"/>
                      </a:cxn>
                      <a:cxn ang="0">
                        <a:pos x="251" y="120"/>
                      </a:cxn>
                      <a:cxn ang="0">
                        <a:pos x="115" y="0"/>
                      </a:cxn>
                      <a:cxn ang="0">
                        <a:pos x="15" y="363"/>
                      </a:cxn>
                    </a:cxnLst>
                    <a:rect l="0" t="0" r="r" b="b"/>
                    <a:pathLst>
                      <a:path w="536" h="974">
                        <a:moveTo>
                          <a:pt x="15" y="363"/>
                        </a:moveTo>
                        <a:cubicBezTo>
                          <a:pt x="93" y="588"/>
                          <a:pt x="93" y="588"/>
                          <a:pt x="93" y="588"/>
                        </a:cubicBezTo>
                        <a:cubicBezTo>
                          <a:pt x="243" y="812"/>
                          <a:pt x="243" y="812"/>
                          <a:pt x="243" y="812"/>
                        </a:cubicBezTo>
                        <a:cubicBezTo>
                          <a:pt x="243" y="812"/>
                          <a:pt x="381" y="974"/>
                          <a:pt x="507" y="782"/>
                        </a:cubicBezTo>
                        <a:cubicBezTo>
                          <a:pt x="533" y="742"/>
                          <a:pt x="519" y="586"/>
                          <a:pt x="507" y="560"/>
                        </a:cubicBezTo>
                        <a:cubicBezTo>
                          <a:pt x="507" y="560"/>
                          <a:pt x="536" y="246"/>
                          <a:pt x="356" y="201"/>
                        </a:cubicBezTo>
                        <a:cubicBezTo>
                          <a:pt x="356" y="201"/>
                          <a:pt x="342" y="196"/>
                          <a:pt x="251" y="120"/>
                        </a:cubicBezTo>
                        <a:cubicBezTo>
                          <a:pt x="115" y="0"/>
                          <a:pt x="115" y="0"/>
                          <a:pt x="115" y="0"/>
                        </a:cubicBezTo>
                        <a:cubicBezTo>
                          <a:pt x="115" y="0"/>
                          <a:pt x="0" y="298"/>
                          <a:pt x="15" y="363"/>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0" name="Freeform 339"/>
                  <p:cNvSpPr>
                    <a:spLocks/>
                  </p:cNvSpPr>
                  <p:nvPr/>
                </p:nvSpPr>
                <p:spPr bwMode="gray">
                  <a:xfrm>
                    <a:off x="5141" y="3078"/>
                    <a:ext cx="199" cy="379"/>
                  </a:xfrm>
                  <a:custGeom>
                    <a:avLst/>
                    <a:gdLst/>
                    <a:ahLst/>
                    <a:cxnLst>
                      <a:cxn ang="0">
                        <a:pos x="142" y="195"/>
                      </a:cxn>
                      <a:cxn ang="0">
                        <a:pos x="201" y="317"/>
                      </a:cxn>
                      <a:cxn ang="0">
                        <a:pos x="222" y="442"/>
                      </a:cxn>
                      <a:cxn ang="0">
                        <a:pos x="417" y="787"/>
                      </a:cxn>
                      <a:cxn ang="0">
                        <a:pos x="229" y="811"/>
                      </a:cxn>
                      <a:cxn ang="0">
                        <a:pos x="83" y="593"/>
                      </a:cxn>
                      <a:cxn ang="0">
                        <a:pos x="0" y="350"/>
                      </a:cxn>
                      <a:cxn ang="0">
                        <a:pos x="105" y="5"/>
                      </a:cxn>
                      <a:cxn ang="0">
                        <a:pos x="142" y="195"/>
                      </a:cxn>
                    </a:cxnLst>
                    <a:rect l="0" t="0" r="r" b="b"/>
                    <a:pathLst>
                      <a:path w="488" h="932">
                        <a:moveTo>
                          <a:pt x="142" y="195"/>
                        </a:moveTo>
                        <a:cubicBezTo>
                          <a:pt x="142" y="195"/>
                          <a:pt x="109" y="288"/>
                          <a:pt x="201" y="317"/>
                        </a:cubicBezTo>
                        <a:cubicBezTo>
                          <a:pt x="201" y="317"/>
                          <a:pt x="186" y="382"/>
                          <a:pt x="222" y="442"/>
                        </a:cubicBezTo>
                        <a:cubicBezTo>
                          <a:pt x="238" y="468"/>
                          <a:pt x="250" y="570"/>
                          <a:pt x="417" y="787"/>
                        </a:cubicBezTo>
                        <a:cubicBezTo>
                          <a:pt x="488" y="879"/>
                          <a:pt x="294" y="932"/>
                          <a:pt x="229" y="811"/>
                        </a:cubicBezTo>
                        <a:cubicBezTo>
                          <a:pt x="83" y="593"/>
                          <a:pt x="83" y="593"/>
                          <a:pt x="83" y="593"/>
                        </a:cubicBezTo>
                        <a:cubicBezTo>
                          <a:pt x="0" y="350"/>
                          <a:pt x="0" y="350"/>
                          <a:pt x="0" y="350"/>
                        </a:cubicBezTo>
                        <a:cubicBezTo>
                          <a:pt x="0" y="350"/>
                          <a:pt x="99" y="10"/>
                          <a:pt x="105" y="5"/>
                        </a:cubicBezTo>
                        <a:cubicBezTo>
                          <a:pt x="112" y="0"/>
                          <a:pt x="142" y="195"/>
                          <a:pt x="142" y="19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1" name="Freeform 340"/>
                  <p:cNvSpPr>
                    <a:spLocks/>
                  </p:cNvSpPr>
                  <p:nvPr/>
                </p:nvSpPr>
                <p:spPr bwMode="gray">
                  <a:xfrm>
                    <a:off x="5069" y="3085"/>
                    <a:ext cx="148" cy="149"/>
                  </a:xfrm>
                  <a:custGeom>
                    <a:avLst/>
                    <a:gdLst/>
                    <a:ahLst/>
                    <a:cxnLst>
                      <a:cxn ang="0">
                        <a:pos x="162" y="0"/>
                      </a:cxn>
                      <a:cxn ang="0">
                        <a:pos x="9" y="49"/>
                      </a:cxn>
                      <a:cxn ang="0">
                        <a:pos x="14" y="78"/>
                      </a:cxn>
                      <a:cxn ang="0">
                        <a:pos x="90" y="188"/>
                      </a:cxn>
                      <a:cxn ang="0">
                        <a:pos x="185" y="367"/>
                      </a:cxn>
                      <a:cxn ang="0">
                        <a:pos x="354" y="316"/>
                      </a:cxn>
                      <a:cxn ang="0">
                        <a:pos x="366" y="266"/>
                      </a:cxn>
                      <a:cxn ang="0">
                        <a:pos x="162" y="0"/>
                      </a:cxn>
                    </a:cxnLst>
                    <a:rect l="0" t="0" r="r" b="b"/>
                    <a:pathLst>
                      <a:path w="366" h="367">
                        <a:moveTo>
                          <a:pt x="162" y="0"/>
                        </a:moveTo>
                        <a:cubicBezTo>
                          <a:pt x="162" y="0"/>
                          <a:pt x="19" y="25"/>
                          <a:pt x="9" y="49"/>
                        </a:cubicBezTo>
                        <a:cubicBezTo>
                          <a:pt x="9" y="49"/>
                          <a:pt x="0" y="68"/>
                          <a:pt x="14" y="78"/>
                        </a:cubicBezTo>
                        <a:cubicBezTo>
                          <a:pt x="14" y="78"/>
                          <a:pt x="80" y="176"/>
                          <a:pt x="90" y="188"/>
                        </a:cubicBezTo>
                        <a:cubicBezTo>
                          <a:pt x="100" y="199"/>
                          <a:pt x="132" y="293"/>
                          <a:pt x="185" y="367"/>
                        </a:cubicBezTo>
                        <a:cubicBezTo>
                          <a:pt x="185" y="367"/>
                          <a:pt x="336" y="342"/>
                          <a:pt x="354" y="316"/>
                        </a:cubicBezTo>
                        <a:cubicBezTo>
                          <a:pt x="366" y="266"/>
                          <a:pt x="366" y="266"/>
                          <a:pt x="366" y="266"/>
                        </a:cubicBezTo>
                        <a:lnTo>
                          <a:pt x="162"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2" name="Freeform 341"/>
                  <p:cNvSpPr>
                    <a:spLocks/>
                  </p:cNvSpPr>
                  <p:nvPr/>
                </p:nvSpPr>
                <p:spPr bwMode="gray">
                  <a:xfrm>
                    <a:off x="5134" y="3045"/>
                    <a:ext cx="133" cy="162"/>
                  </a:xfrm>
                  <a:custGeom>
                    <a:avLst/>
                    <a:gdLst/>
                    <a:ahLst/>
                    <a:cxnLst>
                      <a:cxn ang="0">
                        <a:pos x="97" y="0"/>
                      </a:cxn>
                      <a:cxn ang="0">
                        <a:pos x="0" y="99"/>
                      </a:cxn>
                      <a:cxn ang="0">
                        <a:pos x="18" y="254"/>
                      </a:cxn>
                      <a:cxn ang="0">
                        <a:pos x="218" y="399"/>
                      </a:cxn>
                      <a:cxn ang="0">
                        <a:pos x="325" y="278"/>
                      </a:cxn>
                      <a:cxn ang="0">
                        <a:pos x="97" y="0"/>
                      </a:cxn>
                    </a:cxnLst>
                    <a:rect l="0" t="0" r="r" b="b"/>
                    <a:pathLst>
                      <a:path w="325" h="399">
                        <a:moveTo>
                          <a:pt x="97" y="0"/>
                        </a:moveTo>
                        <a:cubicBezTo>
                          <a:pt x="97" y="0"/>
                          <a:pt x="4" y="71"/>
                          <a:pt x="0" y="99"/>
                        </a:cubicBezTo>
                        <a:cubicBezTo>
                          <a:pt x="0" y="99"/>
                          <a:pt x="15" y="239"/>
                          <a:pt x="18" y="254"/>
                        </a:cubicBezTo>
                        <a:cubicBezTo>
                          <a:pt x="22" y="268"/>
                          <a:pt x="158" y="393"/>
                          <a:pt x="218" y="399"/>
                        </a:cubicBezTo>
                        <a:cubicBezTo>
                          <a:pt x="218" y="399"/>
                          <a:pt x="322" y="297"/>
                          <a:pt x="325" y="278"/>
                        </a:cubicBezTo>
                        <a:cubicBezTo>
                          <a:pt x="325" y="278"/>
                          <a:pt x="127" y="48"/>
                          <a:pt x="97"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3" name="Freeform 342"/>
                  <p:cNvSpPr>
                    <a:spLocks/>
                  </p:cNvSpPr>
                  <p:nvPr/>
                </p:nvSpPr>
                <p:spPr bwMode="gray">
                  <a:xfrm>
                    <a:off x="5123" y="3153"/>
                    <a:ext cx="23" cy="23"/>
                  </a:xfrm>
                  <a:custGeom>
                    <a:avLst/>
                    <a:gdLst/>
                    <a:ahLst/>
                    <a:cxnLst>
                      <a:cxn ang="0">
                        <a:pos x="54" y="33"/>
                      </a:cxn>
                      <a:cxn ang="0">
                        <a:pos x="33" y="2"/>
                      </a:cxn>
                      <a:cxn ang="0">
                        <a:pos x="2" y="24"/>
                      </a:cxn>
                      <a:cxn ang="0">
                        <a:pos x="24" y="54"/>
                      </a:cxn>
                      <a:cxn ang="0">
                        <a:pos x="54" y="33"/>
                      </a:cxn>
                    </a:cxnLst>
                    <a:rect l="0" t="0" r="r" b="b"/>
                    <a:pathLst>
                      <a:path w="57" h="57">
                        <a:moveTo>
                          <a:pt x="54" y="33"/>
                        </a:moveTo>
                        <a:cubicBezTo>
                          <a:pt x="57" y="18"/>
                          <a:pt x="47" y="5"/>
                          <a:pt x="33" y="2"/>
                        </a:cubicBezTo>
                        <a:cubicBezTo>
                          <a:pt x="18" y="0"/>
                          <a:pt x="5" y="10"/>
                          <a:pt x="2" y="24"/>
                        </a:cubicBezTo>
                        <a:cubicBezTo>
                          <a:pt x="0" y="38"/>
                          <a:pt x="10" y="52"/>
                          <a:pt x="24" y="54"/>
                        </a:cubicBezTo>
                        <a:cubicBezTo>
                          <a:pt x="39" y="57"/>
                          <a:pt x="52" y="47"/>
                          <a:pt x="54"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4" name="Freeform 343"/>
                  <p:cNvSpPr>
                    <a:spLocks/>
                  </p:cNvSpPr>
                  <p:nvPr/>
                </p:nvSpPr>
                <p:spPr bwMode="gray">
                  <a:xfrm>
                    <a:off x="5163" y="3133"/>
                    <a:ext cx="28" cy="29"/>
                  </a:xfrm>
                  <a:custGeom>
                    <a:avLst/>
                    <a:gdLst/>
                    <a:ahLst/>
                    <a:cxnLst>
                      <a:cxn ang="0">
                        <a:pos x="66" y="40"/>
                      </a:cxn>
                      <a:cxn ang="0">
                        <a:pos x="39" y="3"/>
                      </a:cxn>
                      <a:cxn ang="0">
                        <a:pos x="2" y="30"/>
                      </a:cxn>
                      <a:cxn ang="0">
                        <a:pos x="29" y="67"/>
                      </a:cxn>
                      <a:cxn ang="0">
                        <a:pos x="66" y="40"/>
                      </a:cxn>
                    </a:cxnLst>
                    <a:rect l="0" t="0" r="r" b="b"/>
                    <a:pathLst>
                      <a:path w="69" h="70">
                        <a:moveTo>
                          <a:pt x="66" y="40"/>
                        </a:moveTo>
                        <a:cubicBezTo>
                          <a:pt x="69" y="23"/>
                          <a:pt x="57" y="6"/>
                          <a:pt x="39" y="3"/>
                        </a:cubicBezTo>
                        <a:cubicBezTo>
                          <a:pt x="22" y="0"/>
                          <a:pt x="5" y="12"/>
                          <a:pt x="2" y="30"/>
                        </a:cubicBezTo>
                        <a:cubicBezTo>
                          <a:pt x="0" y="47"/>
                          <a:pt x="12" y="64"/>
                          <a:pt x="29" y="67"/>
                        </a:cubicBezTo>
                        <a:cubicBezTo>
                          <a:pt x="47" y="70"/>
                          <a:pt x="63" y="58"/>
                          <a:pt x="66" y="40"/>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5" name="Freeform 344"/>
                  <p:cNvSpPr>
                    <a:spLocks/>
                  </p:cNvSpPr>
                  <p:nvPr/>
                </p:nvSpPr>
                <p:spPr bwMode="gray">
                  <a:xfrm>
                    <a:off x="5138" y="3120"/>
                    <a:ext cx="133" cy="217"/>
                  </a:xfrm>
                  <a:custGeom>
                    <a:avLst/>
                    <a:gdLst/>
                    <a:ahLst/>
                    <a:cxnLst>
                      <a:cxn ang="0">
                        <a:pos x="0" y="0"/>
                      </a:cxn>
                      <a:cxn ang="0">
                        <a:pos x="10" y="73"/>
                      </a:cxn>
                      <a:cxn ang="0">
                        <a:pos x="189" y="214"/>
                      </a:cxn>
                      <a:cxn ang="0">
                        <a:pos x="318" y="534"/>
                      </a:cxn>
                      <a:cxn ang="0">
                        <a:pos x="327" y="535"/>
                      </a:cxn>
                      <a:cxn ang="0">
                        <a:pos x="209" y="218"/>
                      </a:cxn>
                      <a:cxn ang="0">
                        <a:pos x="17" y="70"/>
                      </a:cxn>
                      <a:cxn ang="0">
                        <a:pos x="0" y="0"/>
                      </a:cxn>
                    </a:cxnLst>
                    <a:rect l="0" t="0" r="r" b="b"/>
                    <a:pathLst>
                      <a:path w="327" h="535">
                        <a:moveTo>
                          <a:pt x="0" y="0"/>
                        </a:moveTo>
                        <a:cubicBezTo>
                          <a:pt x="0" y="0"/>
                          <a:pt x="8" y="70"/>
                          <a:pt x="10" y="73"/>
                        </a:cubicBezTo>
                        <a:cubicBezTo>
                          <a:pt x="11" y="75"/>
                          <a:pt x="120" y="192"/>
                          <a:pt x="189" y="214"/>
                        </a:cubicBezTo>
                        <a:cubicBezTo>
                          <a:pt x="189" y="214"/>
                          <a:pt x="208" y="446"/>
                          <a:pt x="318" y="534"/>
                        </a:cubicBezTo>
                        <a:cubicBezTo>
                          <a:pt x="327" y="535"/>
                          <a:pt x="327" y="535"/>
                          <a:pt x="327" y="535"/>
                        </a:cubicBezTo>
                        <a:cubicBezTo>
                          <a:pt x="327" y="535"/>
                          <a:pt x="236" y="437"/>
                          <a:pt x="209" y="218"/>
                        </a:cubicBezTo>
                        <a:cubicBezTo>
                          <a:pt x="209" y="218"/>
                          <a:pt x="96" y="159"/>
                          <a:pt x="17" y="70"/>
                        </a:cubicBezTo>
                        <a:lnTo>
                          <a:pt x="0"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6" name="Freeform 345"/>
                  <p:cNvSpPr>
                    <a:spLocks/>
                  </p:cNvSpPr>
                  <p:nvPr/>
                </p:nvSpPr>
                <p:spPr bwMode="gray">
                  <a:xfrm>
                    <a:off x="5254" y="3179"/>
                    <a:ext cx="46" cy="73"/>
                  </a:xfrm>
                  <a:custGeom>
                    <a:avLst/>
                    <a:gdLst/>
                    <a:ahLst/>
                    <a:cxnLst>
                      <a:cxn ang="0">
                        <a:pos x="0" y="0"/>
                      </a:cxn>
                      <a:cxn ang="0">
                        <a:pos x="112" y="178"/>
                      </a:cxn>
                      <a:cxn ang="0">
                        <a:pos x="0" y="0"/>
                      </a:cxn>
                    </a:cxnLst>
                    <a:rect l="0" t="0" r="r" b="b"/>
                    <a:pathLst>
                      <a:path w="112" h="178">
                        <a:moveTo>
                          <a:pt x="0" y="0"/>
                        </a:moveTo>
                        <a:cubicBezTo>
                          <a:pt x="0" y="0"/>
                          <a:pt x="81" y="46"/>
                          <a:pt x="112" y="178"/>
                        </a:cubicBezTo>
                        <a:cubicBezTo>
                          <a:pt x="112" y="178"/>
                          <a:pt x="71" y="63"/>
                          <a:pt x="0" y="0"/>
                        </a:cubicBez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7" name="Freeform 346"/>
                  <p:cNvSpPr>
                    <a:spLocks/>
                  </p:cNvSpPr>
                  <p:nvPr/>
                </p:nvSpPr>
                <p:spPr bwMode="gray">
                  <a:xfrm>
                    <a:off x="4942" y="3034"/>
                    <a:ext cx="76" cy="87"/>
                  </a:xfrm>
                  <a:custGeom>
                    <a:avLst/>
                    <a:gdLst/>
                    <a:ahLst/>
                    <a:cxnLst>
                      <a:cxn ang="0">
                        <a:pos x="33" y="0"/>
                      </a:cxn>
                      <a:cxn ang="0">
                        <a:pos x="108" y="19"/>
                      </a:cxn>
                      <a:cxn ang="0">
                        <a:pos x="156" y="95"/>
                      </a:cxn>
                      <a:cxn ang="0">
                        <a:pos x="167" y="145"/>
                      </a:cxn>
                      <a:cxn ang="0">
                        <a:pos x="113" y="108"/>
                      </a:cxn>
                      <a:cxn ang="0">
                        <a:pos x="143" y="170"/>
                      </a:cxn>
                      <a:cxn ang="0">
                        <a:pos x="44" y="187"/>
                      </a:cxn>
                      <a:cxn ang="0">
                        <a:pos x="27" y="138"/>
                      </a:cxn>
                      <a:cxn ang="0">
                        <a:pos x="34" y="82"/>
                      </a:cxn>
                      <a:cxn ang="0">
                        <a:pos x="52" y="49"/>
                      </a:cxn>
                      <a:cxn ang="0">
                        <a:pos x="21" y="22"/>
                      </a:cxn>
                      <a:cxn ang="0">
                        <a:pos x="33" y="0"/>
                      </a:cxn>
                    </a:cxnLst>
                    <a:rect l="0" t="0" r="r" b="b"/>
                    <a:pathLst>
                      <a:path w="188" h="214">
                        <a:moveTo>
                          <a:pt x="33" y="0"/>
                        </a:moveTo>
                        <a:cubicBezTo>
                          <a:pt x="33" y="0"/>
                          <a:pt x="68" y="31"/>
                          <a:pt x="108" y="19"/>
                        </a:cubicBezTo>
                        <a:cubicBezTo>
                          <a:pt x="108" y="19"/>
                          <a:pt x="178" y="35"/>
                          <a:pt x="156" y="95"/>
                        </a:cubicBezTo>
                        <a:cubicBezTo>
                          <a:pt x="156" y="95"/>
                          <a:pt x="175" y="103"/>
                          <a:pt x="167" y="145"/>
                        </a:cubicBezTo>
                        <a:cubicBezTo>
                          <a:pt x="159" y="186"/>
                          <a:pt x="175" y="123"/>
                          <a:pt x="113" y="108"/>
                        </a:cubicBezTo>
                        <a:cubicBezTo>
                          <a:pt x="113" y="108"/>
                          <a:pt x="188" y="136"/>
                          <a:pt x="143" y="170"/>
                        </a:cubicBezTo>
                        <a:cubicBezTo>
                          <a:pt x="143" y="170"/>
                          <a:pt x="113" y="214"/>
                          <a:pt x="44" y="187"/>
                        </a:cubicBezTo>
                        <a:cubicBezTo>
                          <a:pt x="44" y="187"/>
                          <a:pt x="17" y="158"/>
                          <a:pt x="27" y="138"/>
                        </a:cubicBezTo>
                        <a:cubicBezTo>
                          <a:pt x="27" y="138"/>
                          <a:pt x="0" y="109"/>
                          <a:pt x="34" y="82"/>
                        </a:cubicBezTo>
                        <a:cubicBezTo>
                          <a:pt x="34" y="82"/>
                          <a:pt x="12" y="47"/>
                          <a:pt x="52" y="49"/>
                        </a:cubicBezTo>
                        <a:cubicBezTo>
                          <a:pt x="52" y="49"/>
                          <a:pt x="30" y="35"/>
                          <a:pt x="21" y="22"/>
                        </a:cubicBezTo>
                        <a:cubicBezTo>
                          <a:pt x="21" y="22"/>
                          <a:pt x="7" y="6"/>
                          <a:pt x="33" y="0"/>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8" name="Freeform 347"/>
                  <p:cNvSpPr>
                    <a:spLocks/>
                  </p:cNvSpPr>
                  <p:nvPr/>
                </p:nvSpPr>
                <p:spPr bwMode="gray">
                  <a:xfrm>
                    <a:off x="4948" y="3033"/>
                    <a:ext cx="63" cy="82"/>
                  </a:xfrm>
                  <a:custGeom>
                    <a:avLst/>
                    <a:gdLst/>
                    <a:ahLst/>
                    <a:cxnLst>
                      <a:cxn ang="0">
                        <a:pos x="74" y="27"/>
                      </a:cxn>
                      <a:cxn ang="0">
                        <a:pos x="93" y="24"/>
                      </a:cxn>
                      <a:cxn ang="0">
                        <a:pos x="136" y="52"/>
                      </a:cxn>
                      <a:cxn ang="0">
                        <a:pos x="138" y="99"/>
                      </a:cxn>
                      <a:cxn ang="0">
                        <a:pos x="140" y="100"/>
                      </a:cxn>
                      <a:cxn ang="0">
                        <a:pos x="140" y="100"/>
                      </a:cxn>
                      <a:cxn ang="0">
                        <a:pos x="150" y="147"/>
                      </a:cxn>
                      <a:cxn ang="0">
                        <a:pos x="147" y="161"/>
                      </a:cxn>
                      <a:cxn ang="0">
                        <a:pos x="147" y="160"/>
                      </a:cxn>
                      <a:cxn ang="0">
                        <a:pos x="147" y="160"/>
                      </a:cxn>
                      <a:cxn ang="0">
                        <a:pos x="147" y="160"/>
                      </a:cxn>
                      <a:cxn ang="0">
                        <a:pos x="149" y="162"/>
                      </a:cxn>
                      <a:cxn ang="0">
                        <a:pos x="149" y="162"/>
                      </a:cxn>
                      <a:cxn ang="0">
                        <a:pos x="150" y="160"/>
                      </a:cxn>
                      <a:cxn ang="0">
                        <a:pos x="150" y="160"/>
                      </a:cxn>
                      <a:cxn ang="0">
                        <a:pos x="150" y="160"/>
                      </a:cxn>
                      <a:cxn ang="0">
                        <a:pos x="150" y="158"/>
                      </a:cxn>
                      <a:cxn ang="0">
                        <a:pos x="97" y="113"/>
                      </a:cxn>
                      <a:cxn ang="0">
                        <a:pos x="135" y="137"/>
                      </a:cxn>
                      <a:cxn ang="0">
                        <a:pos x="127" y="171"/>
                      </a:cxn>
                      <a:cxn ang="0">
                        <a:pos x="126" y="172"/>
                      </a:cxn>
                      <a:cxn ang="0">
                        <a:pos x="29" y="188"/>
                      </a:cxn>
                      <a:cxn ang="0">
                        <a:pos x="30" y="189"/>
                      </a:cxn>
                      <a:cxn ang="0">
                        <a:pos x="14" y="142"/>
                      </a:cxn>
                      <a:cxn ang="0">
                        <a:pos x="13" y="140"/>
                      </a:cxn>
                      <a:cxn ang="0">
                        <a:pos x="22" y="86"/>
                      </a:cxn>
                      <a:cxn ang="0">
                        <a:pos x="15" y="67"/>
                      </a:cxn>
                      <a:cxn ang="0">
                        <a:pos x="37" y="54"/>
                      </a:cxn>
                      <a:cxn ang="0">
                        <a:pos x="37" y="50"/>
                      </a:cxn>
                      <a:cxn ang="0">
                        <a:pos x="7" y="23"/>
                      </a:cxn>
                      <a:cxn ang="0">
                        <a:pos x="4" y="16"/>
                      </a:cxn>
                      <a:cxn ang="0">
                        <a:pos x="18" y="3"/>
                      </a:cxn>
                      <a:cxn ang="0">
                        <a:pos x="18" y="1"/>
                      </a:cxn>
                      <a:cxn ang="0">
                        <a:pos x="2" y="23"/>
                      </a:cxn>
                      <a:cxn ang="0">
                        <a:pos x="4" y="26"/>
                      </a:cxn>
                      <a:cxn ang="0">
                        <a:pos x="37" y="52"/>
                      </a:cxn>
                      <a:cxn ang="0">
                        <a:pos x="16" y="55"/>
                      </a:cxn>
                      <a:cxn ang="0">
                        <a:pos x="18" y="86"/>
                      </a:cxn>
                      <a:cxn ang="0">
                        <a:pos x="0" y="116"/>
                      </a:cxn>
                      <a:cxn ang="0">
                        <a:pos x="10" y="141"/>
                      </a:cxn>
                      <a:cxn ang="0">
                        <a:pos x="27" y="192"/>
                      </a:cxn>
                      <a:cxn ang="0">
                        <a:pos x="70" y="201"/>
                      </a:cxn>
                      <a:cxn ang="0">
                        <a:pos x="128" y="173"/>
                      </a:cxn>
                      <a:cxn ang="0">
                        <a:pos x="144" y="151"/>
                      </a:cxn>
                      <a:cxn ang="0">
                        <a:pos x="98" y="109"/>
                      </a:cxn>
                      <a:cxn ang="0">
                        <a:pos x="139" y="142"/>
                      </a:cxn>
                      <a:cxn ang="0">
                        <a:pos x="147" y="162"/>
                      </a:cxn>
                      <a:cxn ang="0">
                        <a:pos x="149" y="164"/>
                      </a:cxn>
                      <a:cxn ang="0">
                        <a:pos x="151" y="160"/>
                      </a:cxn>
                      <a:cxn ang="0">
                        <a:pos x="149" y="103"/>
                      </a:cxn>
                      <a:cxn ang="0">
                        <a:pos x="143" y="99"/>
                      </a:cxn>
                      <a:cxn ang="0">
                        <a:pos x="110" y="26"/>
                      </a:cxn>
                      <a:cxn ang="0">
                        <a:pos x="92" y="20"/>
                      </a:cxn>
                      <a:cxn ang="0">
                        <a:pos x="24" y="4"/>
                      </a:cxn>
                      <a:cxn ang="0">
                        <a:pos x="20" y="1"/>
                      </a:cxn>
                      <a:cxn ang="0">
                        <a:pos x="18" y="3"/>
                      </a:cxn>
                    </a:cxnLst>
                    <a:rect l="0" t="0" r="r" b="b"/>
                    <a:pathLst>
                      <a:path w="156" h="201">
                        <a:moveTo>
                          <a:pt x="18" y="3"/>
                        </a:moveTo>
                        <a:cubicBezTo>
                          <a:pt x="17" y="4"/>
                          <a:pt x="17" y="4"/>
                          <a:pt x="17" y="4"/>
                        </a:cubicBezTo>
                        <a:cubicBezTo>
                          <a:pt x="17" y="4"/>
                          <a:pt x="42" y="27"/>
                          <a:pt x="74" y="27"/>
                        </a:cubicBezTo>
                        <a:cubicBezTo>
                          <a:pt x="80" y="27"/>
                          <a:pt x="87" y="26"/>
                          <a:pt x="94" y="24"/>
                        </a:cubicBezTo>
                        <a:cubicBezTo>
                          <a:pt x="93" y="22"/>
                          <a:pt x="93" y="22"/>
                          <a:pt x="93" y="22"/>
                        </a:cubicBezTo>
                        <a:cubicBezTo>
                          <a:pt x="93" y="24"/>
                          <a:pt x="93" y="24"/>
                          <a:pt x="93" y="24"/>
                        </a:cubicBezTo>
                        <a:cubicBezTo>
                          <a:pt x="93" y="24"/>
                          <a:pt x="93" y="24"/>
                          <a:pt x="93" y="24"/>
                        </a:cubicBezTo>
                        <a:cubicBezTo>
                          <a:pt x="96" y="25"/>
                          <a:pt x="109" y="28"/>
                          <a:pt x="120" y="37"/>
                        </a:cubicBezTo>
                        <a:cubicBezTo>
                          <a:pt x="126" y="41"/>
                          <a:pt x="132" y="46"/>
                          <a:pt x="136" y="52"/>
                        </a:cubicBezTo>
                        <a:cubicBezTo>
                          <a:pt x="140" y="59"/>
                          <a:pt x="143" y="67"/>
                          <a:pt x="143" y="76"/>
                        </a:cubicBezTo>
                        <a:cubicBezTo>
                          <a:pt x="143" y="82"/>
                          <a:pt x="142" y="90"/>
                          <a:pt x="139" y="98"/>
                        </a:cubicBezTo>
                        <a:cubicBezTo>
                          <a:pt x="138" y="99"/>
                          <a:pt x="138" y="99"/>
                          <a:pt x="138" y="99"/>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3" y="101"/>
                          <a:pt x="146" y="106"/>
                        </a:cubicBezTo>
                        <a:cubicBezTo>
                          <a:pt x="149" y="110"/>
                          <a:pt x="152" y="117"/>
                          <a:pt x="152" y="129"/>
                        </a:cubicBezTo>
                        <a:cubicBezTo>
                          <a:pt x="152" y="134"/>
                          <a:pt x="151" y="140"/>
                          <a:pt x="150" y="147"/>
                        </a:cubicBezTo>
                        <a:cubicBezTo>
                          <a:pt x="149" y="152"/>
                          <a:pt x="148" y="156"/>
                          <a:pt x="148" y="158"/>
                        </a:cubicBezTo>
                        <a:cubicBezTo>
                          <a:pt x="148" y="159"/>
                          <a:pt x="147" y="160"/>
                          <a:pt x="147" y="160"/>
                        </a:cubicBezTo>
                        <a:cubicBezTo>
                          <a:pt x="147" y="161"/>
                          <a:pt x="147" y="161"/>
                          <a:pt x="147" y="161"/>
                        </a:cubicBezTo>
                        <a:cubicBezTo>
                          <a:pt x="147" y="161"/>
                          <a:pt x="147" y="161"/>
                          <a:pt x="147" y="161"/>
                        </a:cubicBezTo>
                        <a:cubicBezTo>
                          <a:pt x="148" y="161"/>
                          <a:pt x="148" y="161"/>
                          <a:pt x="148" y="161"/>
                        </a:cubicBezTo>
                        <a:cubicBezTo>
                          <a:pt x="147" y="160"/>
                          <a:pt x="147" y="160"/>
                          <a:pt x="147" y="160"/>
                        </a:cubicBezTo>
                        <a:cubicBezTo>
                          <a:pt x="147" y="161"/>
                          <a:pt x="147" y="161"/>
                          <a:pt x="147" y="161"/>
                        </a:cubicBezTo>
                        <a:cubicBezTo>
                          <a:pt x="148" y="161"/>
                          <a:pt x="148" y="161"/>
                          <a:pt x="148" y="161"/>
                        </a:cubicBezTo>
                        <a:cubicBezTo>
                          <a:pt x="147" y="160"/>
                          <a:pt x="147" y="160"/>
                          <a:pt x="147" y="160"/>
                        </a:cubicBezTo>
                        <a:cubicBezTo>
                          <a:pt x="149" y="162"/>
                          <a:pt x="149" y="162"/>
                          <a:pt x="149" y="162"/>
                        </a:cubicBezTo>
                        <a:cubicBezTo>
                          <a:pt x="149" y="160"/>
                          <a:pt x="149" y="160"/>
                          <a:pt x="149" y="160"/>
                        </a:cubicBezTo>
                        <a:cubicBezTo>
                          <a:pt x="148" y="160"/>
                          <a:pt x="148" y="160"/>
                          <a:pt x="147" y="160"/>
                        </a:cubicBezTo>
                        <a:cubicBezTo>
                          <a:pt x="149" y="162"/>
                          <a:pt x="149" y="162"/>
                          <a:pt x="149" y="162"/>
                        </a:cubicBezTo>
                        <a:cubicBezTo>
                          <a:pt x="149" y="160"/>
                          <a:pt x="149" y="160"/>
                          <a:pt x="149" y="160"/>
                        </a:cubicBezTo>
                        <a:cubicBezTo>
                          <a:pt x="149" y="162"/>
                          <a:pt x="149" y="162"/>
                          <a:pt x="149" y="162"/>
                        </a:cubicBezTo>
                        <a:cubicBezTo>
                          <a:pt x="150" y="160"/>
                          <a:pt x="150" y="160"/>
                          <a:pt x="150" y="160"/>
                        </a:cubicBezTo>
                        <a:cubicBezTo>
                          <a:pt x="150" y="160"/>
                          <a:pt x="149" y="160"/>
                          <a:pt x="149" y="160"/>
                        </a:cubicBezTo>
                        <a:cubicBezTo>
                          <a:pt x="149" y="162"/>
                          <a:pt x="149" y="162"/>
                          <a:pt x="149" y="162"/>
                        </a:cubicBezTo>
                        <a:cubicBezTo>
                          <a:pt x="150" y="160"/>
                          <a:pt x="150" y="160"/>
                          <a:pt x="150" y="160"/>
                        </a:cubicBezTo>
                        <a:cubicBezTo>
                          <a:pt x="149" y="161"/>
                          <a:pt x="149" y="161"/>
                          <a:pt x="149" y="161"/>
                        </a:cubicBezTo>
                        <a:cubicBezTo>
                          <a:pt x="150" y="160"/>
                          <a:pt x="150" y="160"/>
                          <a:pt x="150" y="160"/>
                        </a:cubicBezTo>
                        <a:cubicBezTo>
                          <a:pt x="150" y="160"/>
                          <a:pt x="150" y="160"/>
                          <a:pt x="150" y="160"/>
                        </a:cubicBezTo>
                        <a:cubicBezTo>
                          <a:pt x="149" y="161"/>
                          <a:pt x="149" y="161"/>
                          <a:pt x="149" y="161"/>
                        </a:cubicBezTo>
                        <a:cubicBezTo>
                          <a:pt x="150" y="160"/>
                          <a:pt x="150" y="160"/>
                          <a:pt x="150" y="160"/>
                        </a:cubicBezTo>
                        <a:cubicBezTo>
                          <a:pt x="150" y="161"/>
                          <a:pt x="150" y="161"/>
                          <a:pt x="150" y="161"/>
                        </a:cubicBezTo>
                        <a:cubicBezTo>
                          <a:pt x="150" y="160"/>
                          <a:pt x="150" y="160"/>
                          <a:pt x="150" y="160"/>
                        </a:cubicBezTo>
                        <a:cubicBezTo>
                          <a:pt x="150" y="160"/>
                          <a:pt x="150" y="160"/>
                          <a:pt x="150" y="160"/>
                        </a:cubicBezTo>
                        <a:cubicBezTo>
                          <a:pt x="150" y="161"/>
                          <a:pt x="150" y="161"/>
                          <a:pt x="150" y="161"/>
                        </a:cubicBezTo>
                        <a:cubicBezTo>
                          <a:pt x="150" y="160"/>
                          <a:pt x="150" y="160"/>
                          <a:pt x="150" y="160"/>
                        </a:cubicBezTo>
                        <a:cubicBezTo>
                          <a:pt x="150" y="160"/>
                          <a:pt x="150" y="159"/>
                          <a:pt x="150" y="158"/>
                        </a:cubicBezTo>
                        <a:cubicBezTo>
                          <a:pt x="148" y="153"/>
                          <a:pt x="145" y="143"/>
                          <a:pt x="138" y="133"/>
                        </a:cubicBezTo>
                        <a:cubicBezTo>
                          <a:pt x="130" y="124"/>
                          <a:pt x="118" y="114"/>
                          <a:pt x="98" y="109"/>
                        </a:cubicBezTo>
                        <a:cubicBezTo>
                          <a:pt x="97" y="113"/>
                          <a:pt x="97" y="113"/>
                          <a:pt x="97" y="113"/>
                        </a:cubicBezTo>
                        <a:cubicBezTo>
                          <a:pt x="97" y="113"/>
                          <a:pt x="97" y="113"/>
                          <a:pt x="97" y="113"/>
                        </a:cubicBezTo>
                        <a:cubicBezTo>
                          <a:pt x="100" y="114"/>
                          <a:pt x="111" y="118"/>
                          <a:pt x="121" y="125"/>
                        </a:cubicBezTo>
                        <a:cubicBezTo>
                          <a:pt x="126" y="129"/>
                          <a:pt x="131" y="132"/>
                          <a:pt x="135" y="137"/>
                        </a:cubicBezTo>
                        <a:cubicBezTo>
                          <a:pt x="138" y="141"/>
                          <a:pt x="140" y="146"/>
                          <a:pt x="140" y="151"/>
                        </a:cubicBezTo>
                        <a:cubicBezTo>
                          <a:pt x="140" y="154"/>
                          <a:pt x="139" y="157"/>
                          <a:pt x="137" y="160"/>
                        </a:cubicBezTo>
                        <a:cubicBezTo>
                          <a:pt x="135" y="164"/>
                          <a:pt x="132" y="167"/>
                          <a:pt x="127" y="171"/>
                        </a:cubicBezTo>
                        <a:cubicBezTo>
                          <a:pt x="126" y="171"/>
                          <a:pt x="126" y="171"/>
                          <a:pt x="126" y="171"/>
                        </a:cubicBezTo>
                        <a:cubicBezTo>
                          <a:pt x="126" y="172"/>
                          <a:pt x="126" y="172"/>
                          <a:pt x="126" y="172"/>
                        </a:cubicBezTo>
                        <a:cubicBezTo>
                          <a:pt x="126" y="172"/>
                          <a:pt x="126" y="172"/>
                          <a:pt x="126" y="172"/>
                        </a:cubicBezTo>
                        <a:cubicBezTo>
                          <a:pt x="126" y="172"/>
                          <a:pt x="121" y="179"/>
                          <a:pt x="112" y="185"/>
                        </a:cubicBezTo>
                        <a:cubicBezTo>
                          <a:pt x="103" y="191"/>
                          <a:pt x="89" y="197"/>
                          <a:pt x="70" y="197"/>
                        </a:cubicBezTo>
                        <a:cubicBezTo>
                          <a:pt x="59" y="197"/>
                          <a:pt x="45" y="194"/>
                          <a:pt x="29" y="188"/>
                        </a:cubicBezTo>
                        <a:cubicBezTo>
                          <a:pt x="29" y="190"/>
                          <a:pt x="29" y="190"/>
                          <a:pt x="29" y="190"/>
                        </a:cubicBezTo>
                        <a:cubicBezTo>
                          <a:pt x="30" y="189"/>
                          <a:pt x="30" y="189"/>
                          <a:pt x="30" y="189"/>
                        </a:cubicBezTo>
                        <a:cubicBezTo>
                          <a:pt x="30" y="189"/>
                          <a:pt x="30" y="189"/>
                          <a:pt x="30" y="189"/>
                        </a:cubicBezTo>
                        <a:cubicBezTo>
                          <a:pt x="29" y="188"/>
                          <a:pt x="24" y="182"/>
                          <a:pt x="20" y="175"/>
                        </a:cubicBezTo>
                        <a:cubicBezTo>
                          <a:pt x="16" y="168"/>
                          <a:pt x="12" y="159"/>
                          <a:pt x="12" y="151"/>
                        </a:cubicBezTo>
                        <a:cubicBezTo>
                          <a:pt x="12" y="148"/>
                          <a:pt x="12" y="145"/>
                          <a:pt x="14" y="142"/>
                        </a:cubicBezTo>
                        <a:cubicBezTo>
                          <a:pt x="14" y="141"/>
                          <a:pt x="14" y="141"/>
                          <a:pt x="14" y="141"/>
                        </a:cubicBezTo>
                        <a:cubicBezTo>
                          <a:pt x="14" y="140"/>
                          <a:pt x="14" y="140"/>
                          <a:pt x="14" y="140"/>
                        </a:cubicBezTo>
                        <a:cubicBezTo>
                          <a:pt x="13" y="140"/>
                          <a:pt x="13" y="140"/>
                          <a:pt x="13" y="140"/>
                        </a:cubicBezTo>
                        <a:cubicBezTo>
                          <a:pt x="12" y="139"/>
                          <a:pt x="4" y="129"/>
                          <a:pt x="4" y="116"/>
                        </a:cubicBezTo>
                        <a:cubicBezTo>
                          <a:pt x="4" y="107"/>
                          <a:pt x="8" y="97"/>
                          <a:pt x="21" y="87"/>
                        </a:cubicBezTo>
                        <a:cubicBezTo>
                          <a:pt x="22" y="86"/>
                          <a:pt x="22" y="86"/>
                          <a:pt x="22" y="86"/>
                        </a:cubicBezTo>
                        <a:cubicBezTo>
                          <a:pt x="21" y="84"/>
                          <a:pt x="21" y="84"/>
                          <a:pt x="21" y="84"/>
                        </a:cubicBezTo>
                        <a:cubicBezTo>
                          <a:pt x="21" y="84"/>
                          <a:pt x="21" y="84"/>
                          <a:pt x="21" y="84"/>
                        </a:cubicBezTo>
                        <a:cubicBezTo>
                          <a:pt x="20" y="82"/>
                          <a:pt x="15" y="74"/>
                          <a:pt x="15" y="67"/>
                        </a:cubicBezTo>
                        <a:cubicBezTo>
                          <a:pt x="15" y="63"/>
                          <a:pt x="16" y="60"/>
                          <a:pt x="19" y="58"/>
                        </a:cubicBezTo>
                        <a:cubicBezTo>
                          <a:pt x="21" y="56"/>
                          <a:pt x="26" y="54"/>
                          <a:pt x="34" y="54"/>
                        </a:cubicBezTo>
                        <a:cubicBezTo>
                          <a:pt x="35" y="54"/>
                          <a:pt x="36" y="54"/>
                          <a:pt x="37" y="54"/>
                        </a:cubicBezTo>
                        <a:cubicBezTo>
                          <a:pt x="44" y="55"/>
                          <a:pt x="44" y="55"/>
                          <a:pt x="44" y="55"/>
                        </a:cubicBezTo>
                        <a:cubicBezTo>
                          <a:pt x="38" y="51"/>
                          <a:pt x="38" y="51"/>
                          <a:pt x="38" y="51"/>
                        </a:cubicBezTo>
                        <a:cubicBezTo>
                          <a:pt x="38" y="51"/>
                          <a:pt x="38" y="50"/>
                          <a:pt x="37" y="50"/>
                        </a:cubicBezTo>
                        <a:cubicBezTo>
                          <a:pt x="35" y="48"/>
                          <a:pt x="29" y="45"/>
                          <a:pt x="23" y="40"/>
                        </a:cubicBezTo>
                        <a:cubicBezTo>
                          <a:pt x="17" y="35"/>
                          <a:pt x="11" y="29"/>
                          <a:pt x="7" y="23"/>
                        </a:cubicBezTo>
                        <a:cubicBezTo>
                          <a:pt x="7" y="23"/>
                          <a:pt x="7" y="23"/>
                          <a:pt x="7" y="23"/>
                        </a:cubicBezTo>
                        <a:cubicBezTo>
                          <a:pt x="7" y="23"/>
                          <a:pt x="7" y="23"/>
                          <a:pt x="7" y="23"/>
                        </a:cubicBezTo>
                        <a:cubicBezTo>
                          <a:pt x="7" y="23"/>
                          <a:pt x="7" y="23"/>
                          <a:pt x="7" y="23"/>
                        </a:cubicBezTo>
                        <a:cubicBezTo>
                          <a:pt x="7" y="23"/>
                          <a:pt x="4" y="19"/>
                          <a:pt x="4" y="16"/>
                        </a:cubicBezTo>
                        <a:cubicBezTo>
                          <a:pt x="4" y="14"/>
                          <a:pt x="5" y="12"/>
                          <a:pt x="7" y="10"/>
                        </a:cubicBezTo>
                        <a:cubicBezTo>
                          <a:pt x="9" y="8"/>
                          <a:pt x="13" y="6"/>
                          <a:pt x="19" y="5"/>
                        </a:cubicBezTo>
                        <a:cubicBezTo>
                          <a:pt x="18" y="3"/>
                          <a:pt x="18" y="3"/>
                          <a:pt x="18" y="3"/>
                        </a:cubicBezTo>
                        <a:cubicBezTo>
                          <a:pt x="17" y="4"/>
                          <a:pt x="17" y="4"/>
                          <a:pt x="17" y="4"/>
                        </a:cubicBezTo>
                        <a:cubicBezTo>
                          <a:pt x="18" y="3"/>
                          <a:pt x="18" y="3"/>
                          <a:pt x="18" y="3"/>
                        </a:cubicBezTo>
                        <a:cubicBezTo>
                          <a:pt x="18" y="1"/>
                          <a:pt x="18" y="1"/>
                          <a:pt x="18" y="1"/>
                        </a:cubicBezTo>
                        <a:cubicBezTo>
                          <a:pt x="11" y="2"/>
                          <a:pt x="7" y="4"/>
                          <a:pt x="4" y="7"/>
                        </a:cubicBezTo>
                        <a:cubicBezTo>
                          <a:pt x="1" y="10"/>
                          <a:pt x="0" y="13"/>
                          <a:pt x="0" y="16"/>
                        </a:cubicBezTo>
                        <a:cubicBezTo>
                          <a:pt x="0" y="19"/>
                          <a:pt x="1" y="21"/>
                          <a:pt x="2" y="23"/>
                        </a:cubicBezTo>
                        <a:cubicBezTo>
                          <a:pt x="3" y="25"/>
                          <a:pt x="4" y="26"/>
                          <a:pt x="4" y="26"/>
                        </a:cubicBezTo>
                        <a:cubicBezTo>
                          <a:pt x="6" y="25"/>
                          <a:pt x="6" y="25"/>
                          <a:pt x="6" y="25"/>
                        </a:cubicBezTo>
                        <a:cubicBezTo>
                          <a:pt x="4" y="26"/>
                          <a:pt x="4" y="26"/>
                          <a:pt x="4" y="26"/>
                        </a:cubicBezTo>
                        <a:cubicBezTo>
                          <a:pt x="9" y="33"/>
                          <a:pt x="17" y="39"/>
                          <a:pt x="23" y="45"/>
                        </a:cubicBezTo>
                        <a:cubicBezTo>
                          <a:pt x="30" y="50"/>
                          <a:pt x="36" y="54"/>
                          <a:pt x="36" y="54"/>
                        </a:cubicBezTo>
                        <a:cubicBezTo>
                          <a:pt x="37" y="52"/>
                          <a:pt x="37" y="52"/>
                          <a:pt x="37" y="52"/>
                        </a:cubicBezTo>
                        <a:cubicBezTo>
                          <a:pt x="37" y="50"/>
                          <a:pt x="37" y="50"/>
                          <a:pt x="37" y="50"/>
                        </a:cubicBezTo>
                        <a:cubicBezTo>
                          <a:pt x="36" y="50"/>
                          <a:pt x="35" y="50"/>
                          <a:pt x="34" y="50"/>
                        </a:cubicBezTo>
                        <a:cubicBezTo>
                          <a:pt x="26" y="50"/>
                          <a:pt x="20" y="52"/>
                          <a:pt x="16" y="55"/>
                        </a:cubicBezTo>
                        <a:cubicBezTo>
                          <a:pt x="13" y="58"/>
                          <a:pt x="11" y="63"/>
                          <a:pt x="11" y="67"/>
                        </a:cubicBezTo>
                        <a:cubicBezTo>
                          <a:pt x="11" y="72"/>
                          <a:pt x="13" y="76"/>
                          <a:pt x="15" y="80"/>
                        </a:cubicBezTo>
                        <a:cubicBezTo>
                          <a:pt x="16" y="84"/>
                          <a:pt x="18" y="86"/>
                          <a:pt x="18" y="86"/>
                        </a:cubicBezTo>
                        <a:cubicBezTo>
                          <a:pt x="19" y="85"/>
                          <a:pt x="19" y="85"/>
                          <a:pt x="19" y="85"/>
                        </a:cubicBezTo>
                        <a:cubicBezTo>
                          <a:pt x="18" y="84"/>
                          <a:pt x="18" y="84"/>
                          <a:pt x="18" y="84"/>
                        </a:cubicBezTo>
                        <a:cubicBezTo>
                          <a:pt x="5" y="94"/>
                          <a:pt x="0" y="106"/>
                          <a:pt x="0" y="116"/>
                        </a:cubicBezTo>
                        <a:cubicBezTo>
                          <a:pt x="0" y="131"/>
                          <a:pt x="10" y="143"/>
                          <a:pt x="11" y="143"/>
                        </a:cubicBezTo>
                        <a:cubicBezTo>
                          <a:pt x="12" y="141"/>
                          <a:pt x="12" y="141"/>
                          <a:pt x="12" y="141"/>
                        </a:cubicBezTo>
                        <a:cubicBezTo>
                          <a:pt x="10" y="141"/>
                          <a:pt x="10" y="141"/>
                          <a:pt x="10" y="141"/>
                        </a:cubicBezTo>
                        <a:cubicBezTo>
                          <a:pt x="8" y="144"/>
                          <a:pt x="8" y="148"/>
                          <a:pt x="8" y="151"/>
                        </a:cubicBezTo>
                        <a:cubicBezTo>
                          <a:pt x="8" y="161"/>
                          <a:pt x="13" y="171"/>
                          <a:pt x="17" y="179"/>
                        </a:cubicBezTo>
                        <a:cubicBezTo>
                          <a:pt x="22" y="186"/>
                          <a:pt x="27" y="191"/>
                          <a:pt x="27" y="192"/>
                        </a:cubicBezTo>
                        <a:cubicBezTo>
                          <a:pt x="27" y="192"/>
                          <a:pt x="27" y="192"/>
                          <a:pt x="27" y="192"/>
                        </a:cubicBezTo>
                        <a:cubicBezTo>
                          <a:pt x="28" y="192"/>
                          <a:pt x="28" y="192"/>
                          <a:pt x="28" y="192"/>
                        </a:cubicBezTo>
                        <a:cubicBezTo>
                          <a:pt x="44" y="198"/>
                          <a:pt x="58" y="201"/>
                          <a:pt x="70" y="201"/>
                        </a:cubicBezTo>
                        <a:cubicBezTo>
                          <a:pt x="91" y="201"/>
                          <a:pt x="106" y="194"/>
                          <a:pt x="115" y="187"/>
                        </a:cubicBezTo>
                        <a:cubicBezTo>
                          <a:pt x="125" y="181"/>
                          <a:pt x="129" y="174"/>
                          <a:pt x="130" y="174"/>
                        </a:cubicBezTo>
                        <a:cubicBezTo>
                          <a:pt x="128" y="173"/>
                          <a:pt x="128" y="173"/>
                          <a:pt x="128" y="173"/>
                        </a:cubicBezTo>
                        <a:cubicBezTo>
                          <a:pt x="129" y="174"/>
                          <a:pt x="129" y="174"/>
                          <a:pt x="129" y="174"/>
                        </a:cubicBezTo>
                        <a:cubicBezTo>
                          <a:pt x="134" y="170"/>
                          <a:pt x="138" y="166"/>
                          <a:pt x="141" y="162"/>
                        </a:cubicBezTo>
                        <a:cubicBezTo>
                          <a:pt x="143" y="158"/>
                          <a:pt x="144" y="154"/>
                          <a:pt x="144" y="151"/>
                        </a:cubicBezTo>
                        <a:cubicBezTo>
                          <a:pt x="144" y="144"/>
                          <a:pt x="141" y="138"/>
                          <a:pt x="137" y="133"/>
                        </a:cubicBezTo>
                        <a:cubicBezTo>
                          <a:pt x="130" y="126"/>
                          <a:pt x="121" y="120"/>
                          <a:pt x="113" y="116"/>
                        </a:cubicBezTo>
                        <a:cubicBezTo>
                          <a:pt x="105" y="112"/>
                          <a:pt x="98" y="109"/>
                          <a:pt x="98" y="109"/>
                        </a:cubicBezTo>
                        <a:cubicBezTo>
                          <a:pt x="98" y="111"/>
                          <a:pt x="98" y="111"/>
                          <a:pt x="98" y="111"/>
                        </a:cubicBezTo>
                        <a:cubicBezTo>
                          <a:pt x="97" y="113"/>
                          <a:pt x="97" y="113"/>
                          <a:pt x="97" y="113"/>
                        </a:cubicBezTo>
                        <a:cubicBezTo>
                          <a:pt x="120" y="119"/>
                          <a:pt x="132" y="131"/>
                          <a:pt x="139" y="142"/>
                        </a:cubicBezTo>
                        <a:cubicBezTo>
                          <a:pt x="142" y="147"/>
                          <a:pt x="144" y="152"/>
                          <a:pt x="145" y="156"/>
                        </a:cubicBezTo>
                        <a:cubicBezTo>
                          <a:pt x="145" y="158"/>
                          <a:pt x="146" y="159"/>
                          <a:pt x="146" y="161"/>
                        </a:cubicBezTo>
                        <a:cubicBezTo>
                          <a:pt x="146" y="161"/>
                          <a:pt x="146" y="162"/>
                          <a:pt x="147" y="162"/>
                        </a:cubicBezTo>
                        <a:cubicBezTo>
                          <a:pt x="147" y="163"/>
                          <a:pt x="147" y="163"/>
                          <a:pt x="147" y="163"/>
                        </a:cubicBezTo>
                        <a:cubicBezTo>
                          <a:pt x="148" y="163"/>
                          <a:pt x="148" y="163"/>
                          <a:pt x="148" y="163"/>
                        </a:cubicBezTo>
                        <a:cubicBezTo>
                          <a:pt x="148" y="164"/>
                          <a:pt x="148" y="164"/>
                          <a:pt x="149" y="164"/>
                        </a:cubicBezTo>
                        <a:cubicBezTo>
                          <a:pt x="149" y="164"/>
                          <a:pt x="150" y="163"/>
                          <a:pt x="150" y="163"/>
                        </a:cubicBezTo>
                        <a:cubicBezTo>
                          <a:pt x="151" y="163"/>
                          <a:pt x="151" y="162"/>
                          <a:pt x="151" y="162"/>
                        </a:cubicBezTo>
                        <a:cubicBezTo>
                          <a:pt x="151" y="162"/>
                          <a:pt x="151" y="161"/>
                          <a:pt x="151" y="160"/>
                        </a:cubicBezTo>
                        <a:cubicBezTo>
                          <a:pt x="152" y="158"/>
                          <a:pt x="153" y="154"/>
                          <a:pt x="154" y="148"/>
                        </a:cubicBezTo>
                        <a:cubicBezTo>
                          <a:pt x="155" y="141"/>
                          <a:pt x="156" y="134"/>
                          <a:pt x="156" y="129"/>
                        </a:cubicBezTo>
                        <a:cubicBezTo>
                          <a:pt x="156" y="116"/>
                          <a:pt x="153" y="108"/>
                          <a:pt x="149" y="103"/>
                        </a:cubicBezTo>
                        <a:cubicBezTo>
                          <a:pt x="145" y="98"/>
                          <a:pt x="142" y="96"/>
                          <a:pt x="142" y="96"/>
                        </a:cubicBezTo>
                        <a:cubicBezTo>
                          <a:pt x="141" y="98"/>
                          <a:pt x="141" y="98"/>
                          <a:pt x="141" y="98"/>
                        </a:cubicBezTo>
                        <a:cubicBezTo>
                          <a:pt x="143" y="99"/>
                          <a:pt x="143" y="99"/>
                          <a:pt x="143" y="99"/>
                        </a:cubicBezTo>
                        <a:cubicBezTo>
                          <a:pt x="146" y="91"/>
                          <a:pt x="147" y="83"/>
                          <a:pt x="147" y="76"/>
                        </a:cubicBezTo>
                        <a:cubicBezTo>
                          <a:pt x="147" y="65"/>
                          <a:pt x="144" y="56"/>
                          <a:pt x="139" y="49"/>
                        </a:cubicBezTo>
                        <a:cubicBezTo>
                          <a:pt x="131" y="38"/>
                          <a:pt x="120" y="31"/>
                          <a:pt x="110" y="26"/>
                        </a:cubicBezTo>
                        <a:cubicBezTo>
                          <a:pt x="101" y="22"/>
                          <a:pt x="94" y="20"/>
                          <a:pt x="93" y="20"/>
                        </a:cubicBezTo>
                        <a:cubicBezTo>
                          <a:pt x="93" y="20"/>
                          <a:pt x="93" y="20"/>
                          <a:pt x="93" y="20"/>
                        </a:cubicBezTo>
                        <a:cubicBezTo>
                          <a:pt x="92" y="20"/>
                          <a:pt x="92" y="20"/>
                          <a:pt x="92" y="20"/>
                        </a:cubicBezTo>
                        <a:cubicBezTo>
                          <a:pt x="86" y="22"/>
                          <a:pt x="80" y="23"/>
                          <a:pt x="74" y="23"/>
                        </a:cubicBezTo>
                        <a:cubicBezTo>
                          <a:pt x="59" y="23"/>
                          <a:pt x="45" y="17"/>
                          <a:pt x="35" y="12"/>
                        </a:cubicBezTo>
                        <a:cubicBezTo>
                          <a:pt x="31" y="9"/>
                          <a:pt x="27" y="6"/>
                          <a:pt x="24" y="4"/>
                        </a:cubicBezTo>
                        <a:cubicBezTo>
                          <a:pt x="23" y="3"/>
                          <a:pt x="22" y="3"/>
                          <a:pt x="21" y="2"/>
                        </a:cubicBezTo>
                        <a:cubicBezTo>
                          <a:pt x="20" y="1"/>
                          <a:pt x="20" y="1"/>
                          <a:pt x="20" y="1"/>
                        </a:cubicBezTo>
                        <a:cubicBezTo>
                          <a:pt x="20" y="1"/>
                          <a:pt x="20" y="1"/>
                          <a:pt x="20" y="1"/>
                        </a:cubicBezTo>
                        <a:cubicBezTo>
                          <a:pt x="19" y="0"/>
                          <a:pt x="19" y="0"/>
                          <a:pt x="19" y="0"/>
                        </a:cubicBezTo>
                        <a:cubicBezTo>
                          <a:pt x="18" y="1"/>
                          <a:pt x="18" y="1"/>
                          <a:pt x="18" y="1"/>
                        </a:cubicBezTo>
                        <a:lnTo>
                          <a:pt x="18" y="3"/>
                        </a:ln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49" name="Freeform 348"/>
                  <p:cNvSpPr>
                    <a:spLocks/>
                  </p:cNvSpPr>
                  <p:nvPr/>
                </p:nvSpPr>
                <p:spPr bwMode="gray">
                  <a:xfrm>
                    <a:off x="4958" y="3074"/>
                    <a:ext cx="23" cy="14"/>
                  </a:xfrm>
                  <a:custGeom>
                    <a:avLst/>
                    <a:gdLst/>
                    <a:ahLst/>
                    <a:cxnLst>
                      <a:cxn ang="0">
                        <a:pos x="0" y="35"/>
                      </a:cxn>
                      <a:cxn ang="0">
                        <a:pos x="58" y="16"/>
                      </a:cxn>
                      <a:cxn ang="0">
                        <a:pos x="0" y="35"/>
                      </a:cxn>
                    </a:cxnLst>
                    <a:rect l="0" t="0" r="r" b="b"/>
                    <a:pathLst>
                      <a:path w="58" h="35">
                        <a:moveTo>
                          <a:pt x="0" y="35"/>
                        </a:moveTo>
                        <a:cubicBezTo>
                          <a:pt x="0" y="35"/>
                          <a:pt x="16" y="0"/>
                          <a:pt x="58" y="16"/>
                        </a:cubicBezTo>
                        <a:cubicBezTo>
                          <a:pt x="58" y="16"/>
                          <a:pt x="21" y="19"/>
                          <a:pt x="0" y="3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0" name="Freeform 349"/>
                  <p:cNvSpPr>
                    <a:spLocks/>
                  </p:cNvSpPr>
                  <p:nvPr/>
                </p:nvSpPr>
                <p:spPr bwMode="gray">
                  <a:xfrm>
                    <a:off x="4960" y="3065"/>
                    <a:ext cx="18" cy="13"/>
                  </a:xfrm>
                  <a:custGeom>
                    <a:avLst/>
                    <a:gdLst/>
                    <a:ahLst/>
                    <a:cxnLst>
                      <a:cxn ang="0">
                        <a:pos x="0" y="5"/>
                      </a:cxn>
                      <a:cxn ang="0">
                        <a:pos x="44" y="33"/>
                      </a:cxn>
                      <a:cxn ang="0">
                        <a:pos x="0" y="5"/>
                      </a:cxn>
                    </a:cxnLst>
                    <a:rect l="0" t="0" r="r" b="b"/>
                    <a:pathLst>
                      <a:path w="44" h="33">
                        <a:moveTo>
                          <a:pt x="0" y="5"/>
                        </a:moveTo>
                        <a:cubicBezTo>
                          <a:pt x="0" y="5"/>
                          <a:pt x="29" y="0"/>
                          <a:pt x="44" y="33"/>
                        </a:cubicBezTo>
                        <a:cubicBezTo>
                          <a:pt x="44" y="33"/>
                          <a:pt x="29" y="12"/>
                          <a:pt x="0" y="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1" name="Freeform 350"/>
                  <p:cNvSpPr>
                    <a:spLocks/>
                  </p:cNvSpPr>
                  <p:nvPr/>
                </p:nvSpPr>
                <p:spPr bwMode="gray">
                  <a:xfrm>
                    <a:off x="4968" y="3056"/>
                    <a:ext cx="23" cy="12"/>
                  </a:xfrm>
                  <a:custGeom>
                    <a:avLst/>
                    <a:gdLst/>
                    <a:ahLst/>
                    <a:cxnLst>
                      <a:cxn ang="0">
                        <a:pos x="0" y="0"/>
                      </a:cxn>
                      <a:cxn ang="0">
                        <a:pos x="13" y="30"/>
                      </a:cxn>
                      <a:cxn ang="0">
                        <a:pos x="0" y="0"/>
                      </a:cxn>
                    </a:cxnLst>
                    <a:rect l="0" t="0" r="r" b="b"/>
                    <a:pathLst>
                      <a:path w="56" h="30">
                        <a:moveTo>
                          <a:pt x="0" y="0"/>
                        </a:moveTo>
                        <a:cubicBezTo>
                          <a:pt x="0" y="0"/>
                          <a:pt x="56" y="24"/>
                          <a:pt x="13" y="30"/>
                        </a:cubicBezTo>
                        <a:cubicBezTo>
                          <a:pt x="13" y="30"/>
                          <a:pt x="28" y="19"/>
                          <a:pt x="0" y="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2" name="Freeform 351"/>
                  <p:cNvSpPr>
                    <a:spLocks/>
                  </p:cNvSpPr>
                  <p:nvPr/>
                </p:nvSpPr>
                <p:spPr bwMode="gray">
                  <a:xfrm>
                    <a:off x="4961" y="3080"/>
                    <a:ext cx="30" cy="27"/>
                  </a:xfrm>
                  <a:custGeom>
                    <a:avLst/>
                    <a:gdLst/>
                    <a:ahLst/>
                    <a:cxnLst>
                      <a:cxn ang="0">
                        <a:pos x="0" y="68"/>
                      </a:cxn>
                      <a:cxn ang="0">
                        <a:pos x="74" y="22"/>
                      </a:cxn>
                      <a:cxn ang="0">
                        <a:pos x="0" y="68"/>
                      </a:cxn>
                    </a:cxnLst>
                    <a:rect l="0" t="0" r="r" b="b"/>
                    <a:pathLst>
                      <a:path w="74" h="68">
                        <a:moveTo>
                          <a:pt x="0" y="68"/>
                        </a:moveTo>
                        <a:cubicBezTo>
                          <a:pt x="0" y="68"/>
                          <a:pt x="21" y="0"/>
                          <a:pt x="74" y="22"/>
                        </a:cubicBezTo>
                        <a:cubicBezTo>
                          <a:pt x="74" y="22"/>
                          <a:pt x="39" y="19"/>
                          <a:pt x="0" y="68"/>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3" name="Freeform 352"/>
                  <p:cNvSpPr>
                    <a:spLocks/>
                  </p:cNvSpPr>
                  <p:nvPr/>
                </p:nvSpPr>
                <p:spPr bwMode="gray">
                  <a:xfrm>
                    <a:off x="4959" y="3098"/>
                    <a:ext cx="51" cy="37"/>
                  </a:xfrm>
                  <a:custGeom>
                    <a:avLst/>
                    <a:gdLst/>
                    <a:ahLst/>
                    <a:cxnLst>
                      <a:cxn ang="0">
                        <a:pos x="50" y="83"/>
                      </a:cxn>
                      <a:cxn ang="0">
                        <a:pos x="61" y="18"/>
                      </a:cxn>
                      <a:cxn ang="0">
                        <a:pos x="115" y="22"/>
                      </a:cxn>
                      <a:cxn ang="0">
                        <a:pos x="117" y="23"/>
                      </a:cxn>
                      <a:cxn ang="0">
                        <a:pos x="112" y="49"/>
                      </a:cxn>
                      <a:cxn ang="0">
                        <a:pos x="54" y="69"/>
                      </a:cxn>
                      <a:cxn ang="0">
                        <a:pos x="72" y="72"/>
                      </a:cxn>
                      <a:cxn ang="0">
                        <a:pos x="50" y="83"/>
                      </a:cxn>
                    </a:cxnLst>
                    <a:rect l="0" t="0" r="r" b="b"/>
                    <a:pathLst>
                      <a:path w="125" h="91">
                        <a:moveTo>
                          <a:pt x="50" y="83"/>
                        </a:moveTo>
                        <a:cubicBezTo>
                          <a:pt x="50" y="83"/>
                          <a:pt x="0" y="59"/>
                          <a:pt x="61" y="18"/>
                        </a:cubicBezTo>
                        <a:cubicBezTo>
                          <a:pt x="61" y="18"/>
                          <a:pt x="87" y="0"/>
                          <a:pt x="115" y="22"/>
                        </a:cubicBezTo>
                        <a:cubicBezTo>
                          <a:pt x="116" y="23"/>
                          <a:pt x="117" y="23"/>
                          <a:pt x="117" y="23"/>
                        </a:cubicBezTo>
                        <a:cubicBezTo>
                          <a:pt x="117" y="23"/>
                          <a:pt x="125" y="43"/>
                          <a:pt x="112" y="49"/>
                        </a:cubicBezTo>
                        <a:cubicBezTo>
                          <a:pt x="112" y="49"/>
                          <a:pt x="27" y="43"/>
                          <a:pt x="54" y="69"/>
                        </a:cubicBezTo>
                        <a:cubicBezTo>
                          <a:pt x="54" y="69"/>
                          <a:pt x="61" y="74"/>
                          <a:pt x="72" y="72"/>
                        </a:cubicBezTo>
                        <a:cubicBezTo>
                          <a:pt x="83" y="71"/>
                          <a:pt x="60" y="91"/>
                          <a:pt x="50"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4" name="Freeform 353"/>
                  <p:cNvSpPr>
                    <a:spLocks/>
                  </p:cNvSpPr>
                  <p:nvPr/>
                </p:nvSpPr>
                <p:spPr bwMode="gray">
                  <a:xfrm>
                    <a:off x="4970" y="3100"/>
                    <a:ext cx="30" cy="30"/>
                  </a:xfrm>
                  <a:custGeom>
                    <a:avLst/>
                    <a:gdLst/>
                    <a:ahLst/>
                    <a:cxnLst>
                      <a:cxn ang="0">
                        <a:pos x="13" y="69"/>
                      </a:cxn>
                      <a:cxn ang="0">
                        <a:pos x="19" y="40"/>
                      </a:cxn>
                      <a:cxn ang="0">
                        <a:pos x="67" y="31"/>
                      </a:cxn>
                      <a:cxn ang="0">
                        <a:pos x="72" y="16"/>
                      </a:cxn>
                      <a:cxn ang="0">
                        <a:pos x="26" y="18"/>
                      </a:cxn>
                      <a:cxn ang="0">
                        <a:pos x="3" y="55"/>
                      </a:cxn>
                      <a:cxn ang="0">
                        <a:pos x="12" y="73"/>
                      </a:cxn>
                      <a:cxn ang="0">
                        <a:pos x="13" y="69"/>
                      </a:cxn>
                    </a:cxnLst>
                    <a:rect l="0" t="0" r="r" b="b"/>
                    <a:pathLst>
                      <a:path w="74" h="75">
                        <a:moveTo>
                          <a:pt x="13" y="69"/>
                        </a:moveTo>
                        <a:cubicBezTo>
                          <a:pt x="13" y="69"/>
                          <a:pt x="9" y="45"/>
                          <a:pt x="19" y="40"/>
                        </a:cubicBezTo>
                        <a:cubicBezTo>
                          <a:pt x="19" y="40"/>
                          <a:pt x="57" y="18"/>
                          <a:pt x="67" y="31"/>
                        </a:cubicBezTo>
                        <a:cubicBezTo>
                          <a:pt x="67" y="31"/>
                          <a:pt x="74" y="25"/>
                          <a:pt x="72" y="16"/>
                        </a:cubicBezTo>
                        <a:cubicBezTo>
                          <a:pt x="72" y="16"/>
                          <a:pt x="62" y="0"/>
                          <a:pt x="26" y="18"/>
                        </a:cubicBezTo>
                        <a:cubicBezTo>
                          <a:pt x="26" y="18"/>
                          <a:pt x="0" y="38"/>
                          <a:pt x="3" y="55"/>
                        </a:cubicBezTo>
                        <a:cubicBezTo>
                          <a:pt x="3" y="55"/>
                          <a:pt x="4" y="65"/>
                          <a:pt x="12" y="73"/>
                        </a:cubicBezTo>
                        <a:cubicBezTo>
                          <a:pt x="12" y="73"/>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5" name="Freeform 354"/>
                  <p:cNvSpPr>
                    <a:spLocks/>
                  </p:cNvSpPr>
                  <p:nvPr/>
                </p:nvSpPr>
                <p:spPr bwMode="gray">
                  <a:xfrm>
                    <a:off x="4961" y="3121"/>
                    <a:ext cx="51" cy="38"/>
                  </a:xfrm>
                  <a:custGeom>
                    <a:avLst/>
                    <a:gdLst/>
                    <a:ahLst/>
                    <a:cxnLst>
                      <a:cxn ang="0">
                        <a:pos x="50" y="84"/>
                      </a:cxn>
                      <a:cxn ang="0">
                        <a:pos x="60" y="19"/>
                      </a:cxn>
                      <a:cxn ang="0">
                        <a:pos x="115" y="23"/>
                      </a:cxn>
                      <a:cxn ang="0">
                        <a:pos x="117" y="24"/>
                      </a:cxn>
                      <a:cxn ang="0">
                        <a:pos x="112" y="50"/>
                      </a:cxn>
                      <a:cxn ang="0">
                        <a:pos x="54" y="69"/>
                      </a:cxn>
                      <a:cxn ang="0">
                        <a:pos x="72" y="73"/>
                      </a:cxn>
                      <a:cxn ang="0">
                        <a:pos x="50" y="84"/>
                      </a:cxn>
                    </a:cxnLst>
                    <a:rect l="0" t="0" r="r" b="b"/>
                    <a:pathLst>
                      <a:path w="125" h="92">
                        <a:moveTo>
                          <a:pt x="50" y="84"/>
                        </a:moveTo>
                        <a:cubicBezTo>
                          <a:pt x="50" y="84"/>
                          <a:pt x="0" y="60"/>
                          <a:pt x="60" y="19"/>
                        </a:cubicBezTo>
                        <a:cubicBezTo>
                          <a:pt x="60" y="19"/>
                          <a:pt x="87" y="0"/>
                          <a:pt x="115" y="23"/>
                        </a:cubicBezTo>
                        <a:cubicBezTo>
                          <a:pt x="116" y="24"/>
                          <a:pt x="117" y="24"/>
                          <a:pt x="117" y="24"/>
                        </a:cubicBezTo>
                        <a:cubicBezTo>
                          <a:pt x="117" y="24"/>
                          <a:pt x="125" y="44"/>
                          <a:pt x="112" y="50"/>
                        </a:cubicBezTo>
                        <a:cubicBezTo>
                          <a:pt x="112" y="50"/>
                          <a:pt x="27" y="44"/>
                          <a:pt x="54" y="69"/>
                        </a:cubicBezTo>
                        <a:cubicBezTo>
                          <a:pt x="54" y="69"/>
                          <a:pt x="61" y="74"/>
                          <a:pt x="72" y="73"/>
                        </a:cubicBezTo>
                        <a:cubicBezTo>
                          <a:pt x="83" y="72"/>
                          <a:pt x="60" y="92"/>
                          <a:pt x="50" y="8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6" name="Freeform 355"/>
                  <p:cNvSpPr>
                    <a:spLocks/>
                  </p:cNvSpPr>
                  <p:nvPr/>
                </p:nvSpPr>
                <p:spPr bwMode="gray">
                  <a:xfrm>
                    <a:off x="4965" y="3145"/>
                    <a:ext cx="50" cy="37"/>
                  </a:xfrm>
                  <a:custGeom>
                    <a:avLst/>
                    <a:gdLst/>
                    <a:ahLst/>
                    <a:cxnLst>
                      <a:cxn ang="0">
                        <a:pos x="49" y="83"/>
                      </a:cxn>
                      <a:cxn ang="0">
                        <a:pos x="60" y="18"/>
                      </a:cxn>
                      <a:cxn ang="0">
                        <a:pos x="115" y="22"/>
                      </a:cxn>
                      <a:cxn ang="0">
                        <a:pos x="117" y="24"/>
                      </a:cxn>
                      <a:cxn ang="0">
                        <a:pos x="112" y="49"/>
                      </a:cxn>
                      <a:cxn ang="0">
                        <a:pos x="54" y="69"/>
                      </a:cxn>
                      <a:cxn ang="0">
                        <a:pos x="71" y="73"/>
                      </a:cxn>
                      <a:cxn ang="0">
                        <a:pos x="49" y="83"/>
                      </a:cxn>
                    </a:cxnLst>
                    <a:rect l="0" t="0" r="r" b="b"/>
                    <a:pathLst>
                      <a:path w="125" h="91">
                        <a:moveTo>
                          <a:pt x="49" y="83"/>
                        </a:moveTo>
                        <a:cubicBezTo>
                          <a:pt x="49" y="83"/>
                          <a:pt x="0" y="60"/>
                          <a:pt x="60" y="18"/>
                        </a:cubicBezTo>
                        <a:cubicBezTo>
                          <a:pt x="60" y="18"/>
                          <a:pt x="86" y="0"/>
                          <a:pt x="115" y="22"/>
                        </a:cubicBezTo>
                        <a:cubicBezTo>
                          <a:pt x="116" y="23"/>
                          <a:pt x="117" y="24"/>
                          <a:pt x="117" y="24"/>
                        </a:cubicBezTo>
                        <a:cubicBezTo>
                          <a:pt x="117" y="24"/>
                          <a:pt x="125" y="43"/>
                          <a:pt x="112" y="49"/>
                        </a:cubicBezTo>
                        <a:cubicBezTo>
                          <a:pt x="112" y="49"/>
                          <a:pt x="27" y="43"/>
                          <a:pt x="54" y="69"/>
                        </a:cubicBezTo>
                        <a:cubicBezTo>
                          <a:pt x="54" y="69"/>
                          <a:pt x="60" y="74"/>
                          <a:pt x="71" y="73"/>
                        </a:cubicBezTo>
                        <a:cubicBezTo>
                          <a:pt x="82" y="71"/>
                          <a:pt x="60" y="91"/>
                          <a:pt x="49"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7" name="Freeform 356"/>
                  <p:cNvSpPr>
                    <a:spLocks/>
                  </p:cNvSpPr>
                  <p:nvPr/>
                </p:nvSpPr>
                <p:spPr bwMode="gray">
                  <a:xfrm>
                    <a:off x="4976" y="3146"/>
                    <a:ext cx="30" cy="31"/>
                  </a:xfrm>
                  <a:custGeom>
                    <a:avLst/>
                    <a:gdLst/>
                    <a:ahLst/>
                    <a:cxnLst>
                      <a:cxn ang="0">
                        <a:pos x="13" y="69"/>
                      </a:cxn>
                      <a:cxn ang="0">
                        <a:pos x="18" y="41"/>
                      </a:cxn>
                      <a:cxn ang="0">
                        <a:pos x="66" y="31"/>
                      </a:cxn>
                      <a:cxn ang="0">
                        <a:pos x="71" y="16"/>
                      </a:cxn>
                      <a:cxn ang="0">
                        <a:pos x="26" y="19"/>
                      </a:cxn>
                      <a:cxn ang="0">
                        <a:pos x="2" y="55"/>
                      </a:cxn>
                      <a:cxn ang="0">
                        <a:pos x="12" y="73"/>
                      </a:cxn>
                      <a:cxn ang="0">
                        <a:pos x="13" y="69"/>
                      </a:cxn>
                    </a:cxnLst>
                    <a:rect l="0" t="0" r="r" b="b"/>
                    <a:pathLst>
                      <a:path w="74" h="75">
                        <a:moveTo>
                          <a:pt x="13" y="69"/>
                        </a:moveTo>
                        <a:cubicBezTo>
                          <a:pt x="13" y="69"/>
                          <a:pt x="9" y="45"/>
                          <a:pt x="18" y="41"/>
                        </a:cubicBezTo>
                        <a:cubicBezTo>
                          <a:pt x="18" y="41"/>
                          <a:pt x="57" y="18"/>
                          <a:pt x="66" y="31"/>
                        </a:cubicBezTo>
                        <a:cubicBezTo>
                          <a:pt x="66" y="31"/>
                          <a:pt x="74" y="25"/>
                          <a:pt x="71" y="16"/>
                        </a:cubicBezTo>
                        <a:cubicBezTo>
                          <a:pt x="71" y="16"/>
                          <a:pt x="61" y="0"/>
                          <a:pt x="26" y="19"/>
                        </a:cubicBezTo>
                        <a:cubicBezTo>
                          <a:pt x="26" y="19"/>
                          <a:pt x="0" y="38"/>
                          <a:pt x="2" y="55"/>
                        </a:cubicBezTo>
                        <a:cubicBezTo>
                          <a:pt x="2" y="55"/>
                          <a:pt x="4" y="65"/>
                          <a:pt x="12" y="73"/>
                        </a:cubicBezTo>
                        <a:cubicBezTo>
                          <a:pt x="12" y="73"/>
                          <a:pt x="16"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8" name="Freeform 357"/>
                  <p:cNvSpPr>
                    <a:spLocks/>
                  </p:cNvSpPr>
                  <p:nvPr/>
                </p:nvSpPr>
                <p:spPr bwMode="gray">
                  <a:xfrm>
                    <a:off x="4970" y="3168"/>
                    <a:ext cx="48" cy="39"/>
                  </a:xfrm>
                  <a:custGeom>
                    <a:avLst/>
                    <a:gdLst/>
                    <a:ahLst/>
                    <a:cxnLst>
                      <a:cxn ang="0">
                        <a:pos x="53" y="89"/>
                      </a:cxn>
                      <a:cxn ang="0">
                        <a:pos x="51" y="23"/>
                      </a:cxn>
                      <a:cxn ang="0">
                        <a:pos x="105" y="16"/>
                      </a:cxn>
                      <a:cxn ang="0">
                        <a:pos x="107" y="17"/>
                      </a:cxn>
                      <a:cxn ang="0">
                        <a:pos x="107" y="43"/>
                      </a:cxn>
                      <a:cxn ang="0">
                        <a:pos x="54" y="74"/>
                      </a:cxn>
                      <a:cxn ang="0">
                        <a:pos x="73" y="74"/>
                      </a:cxn>
                      <a:cxn ang="0">
                        <a:pos x="53" y="89"/>
                      </a:cxn>
                    </a:cxnLst>
                    <a:rect l="0" t="0" r="r" b="b"/>
                    <a:pathLst>
                      <a:path w="119" h="95">
                        <a:moveTo>
                          <a:pt x="53" y="89"/>
                        </a:moveTo>
                        <a:cubicBezTo>
                          <a:pt x="53" y="89"/>
                          <a:pt x="0" y="76"/>
                          <a:pt x="51" y="23"/>
                        </a:cubicBezTo>
                        <a:cubicBezTo>
                          <a:pt x="51" y="23"/>
                          <a:pt x="73" y="0"/>
                          <a:pt x="105" y="16"/>
                        </a:cubicBezTo>
                        <a:cubicBezTo>
                          <a:pt x="106" y="17"/>
                          <a:pt x="107" y="17"/>
                          <a:pt x="107" y="17"/>
                        </a:cubicBezTo>
                        <a:cubicBezTo>
                          <a:pt x="107" y="17"/>
                          <a:pt x="119" y="34"/>
                          <a:pt x="107" y="43"/>
                        </a:cubicBezTo>
                        <a:cubicBezTo>
                          <a:pt x="107" y="43"/>
                          <a:pt x="23" y="54"/>
                          <a:pt x="54" y="74"/>
                        </a:cubicBezTo>
                        <a:cubicBezTo>
                          <a:pt x="54" y="74"/>
                          <a:pt x="62" y="77"/>
                          <a:pt x="73" y="74"/>
                        </a:cubicBezTo>
                        <a:cubicBezTo>
                          <a:pt x="83" y="71"/>
                          <a:pt x="65" y="95"/>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59" name="Freeform 358"/>
                  <p:cNvSpPr>
                    <a:spLocks/>
                  </p:cNvSpPr>
                  <p:nvPr/>
                </p:nvSpPr>
                <p:spPr bwMode="gray">
                  <a:xfrm>
                    <a:off x="4980" y="3170"/>
                    <a:ext cx="28" cy="33"/>
                  </a:xfrm>
                  <a:custGeom>
                    <a:avLst/>
                    <a:gdLst/>
                    <a:ahLst/>
                    <a:cxnLst>
                      <a:cxn ang="0">
                        <a:pos x="19" y="77"/>
                      </a:cxn>
                      <a:cxn ang="0">
                        <a:pos x="19" y="48"/>
                      </a:cxn>
                      <a:cxn ang="0">
                        <a:pos x="64" y="29"/>
                      </a:cxn>
                      <a:cxn ang="0">
                        <a:pos x="65" y="13"/>
                      </a:cxn>
                      <a:cxn ang="0">
                        <a:pos x="22" y="25"/>
                      </a:cxn>
                      <a:cxn ang="0">
                        <a:pos x="6" y="65"/>
                      </a:cxn>
                      <a:cxn ang="0">
                        <a:pos x="19" y="80"/>
                      </a:cxn>
                      <a:cxn ang="0">
                        <a:pos x="19" y="77"/>
                      </a:cxn>
                    </a:cxnLst>
                    <a:rect l="0" t="0" r="r" b="b"/>
                    <a:pathLst>
                      <a:path w="70" h="82">
                        <a:moveTo>
                          <a:pt x="19" y="77"/>
                        </a:moveTo>
                        <a:cubicBezTo>
                          <a:pt x="19" y="77"/>
                          <a:pt x="10" y="54"/>
                          <a:pt x="19" y="48"/>
                        </a:cubicBezTo>
                        <a:cubicBezTo>
                          <a:pt x="19" y="48"/>
                          <a:pt x="51" y="18"/>
                          <a:pt x="64" y="29"/>
                        </a:cubicBezTo>
                        <a:cubicBezTo>
                          <a:pt x="64" y="29"/>
                          <a:pt x="70" y="21"/>
                          <a:pt x="65" y="13"/>
                        </a:cubicBezTo>
                        <a:cubicBezTo>
                          <a:pt x="65" y="13"/>
                          <a:pt x="53" y="0"/>
                          <a:pt x="22" y="25"/>
                        </a:cubicBezTo>
                        <a:cubicBezTo>
                          <a:pt x="22" y="25"/>
                          <a:pt x="0" y="49"/>
                          <a:pt x="6" y="65"/>
                        </a:cubicBezTo>
                        <a:cubicBezTo>
                          <a:pt x="6" y="65"/>
                          <a:pt x="9" y="74"/>
                          <a:pt x="19" y="80"/>
                        </a:cubicBezTo>
                        <a:cubicBezTo>
                          <a:pt x="19" y="80"/>
                          <a:pt x="23" y="82"/>
                          <a:pt x="19" y="77"/>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0" name="Freeform 359"/>
                  <p:cNvSpPr>
                    <a:spLocks/>
                  </p:cNvSpPr>
                  <p:nvPr/>
                </p:nvSpPr>
                <p:spPr bwMode="gray">
                  <a:xfrm>
                    <a:off x="4981" y="3191"/>
                    <a:ext cx="43" cy="39"/>
                  </a:xfrm>
                  <a:custGeom>
                    <a:avLst/>
                    <a:gdLst/>
                    <a:ahLst/>
                    <a:cxnLst>
                      <a:cxn ang="0">
                        <a:pos x="55" y="91"/>
                      </a:cxn>
                      <a:cxn ang="0">
                        <a:pos x="37" y="28"/>
                      </a:cxn>
                      <a:cxn ang="0">
                        <a:pos x="89" y="9"/>
                      </a:cxn>
                      <a:cxn ang="0">
                        <a:pos x="91" y="9"/>
                      </a:cxn>
                      <a:cxn ang="0">
                        <a:pos x="97" y="34"/>
                      </a:cxn>
                      <a:cxn ang="0">
                        <a:pos x="52" y="76"/>
                      </a:cxn>
                      <a:cxn ang="0">
                        <a:pos x="70" y="72"/>
                      </a:cxn>
                      <a:cxn ang="0">
                        <a:pos x="55" y="91"/>
                      </a:cxn>
                    </a:cxnLst>
                    <a:rect l="0" t="0" r="r" b="b"/>
                    <a:pathLst>
                      <a:path w="106" h="94">
                        <a:moveTo>
                          <a:pt x="55" y="91"/>
                        </a:moveTo>
                        <a:cubicBezTo>
                          <a:pt x="55" y="91"/>
                          <a:pt x="0" y="90"/>
                          <a:pt x="37" y="28"/>
                        </a:cubicBezTo>
                        <a:cubicBezTo>
                          <a:pt x="37" y="28"/>
                          <a:pt x="54" y="0"/>
                          <a:pt x="89" y="9"/>
                        </a:cubicBezTo>
                        <a:cubicBezTo>
                          <a:pt x="90" y="9"/>
                          <a:pt x="91" y="9"/>
                          <a:pt x="91" y="9"/>
                        </a:cubicBezTo>
                        <a:cubicBezTo>
                          <a:pt x="91" y="9"/>
                          <a:pt x="106" y="23"/>
                          <a:pt x="97" y="34"/>
                        </a:cubicBezTo>
                        <a:cubicBezTo>
                          <a:pt x="97" y="34"/>
                          <a:pt x="17" y="64"/>
                          <a:pt x="52" y="76"/>
                        </a:cubicBezTo>
                        <a:cubicBezTo>
                          <a:pt x="52" y="76"/>
                          <a:pt x="61" y="78"/>
                          <a:pt x="70" y="72"/>
                        </a:cubicBezTo>
                        <a:cubicBezTo>
                          <a:pt x="80" y="67"/>
                          <a:pt x="67" y="94"/>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1" name="Freeform 360"/>
                  <p:cNvSpPr>
                    <a:spLocks/>
                  </p:cNvSpPr>
                  <p:nvPr/>
                </p:nvSpPr>
                <p:spPr bwMode="gray">
                  <a:xfrm>
                    <a:off x="4989" y="3193"/>
                    <a:ext cx="25" cy="35"/>
                  </a:xfrm>
                  <a:custGeom>
                    <a:avLst/>
                    <a:gdLst/>
                    <a:ahLst/>
                    <a:cxnLst>
                      <a:cxn ang="0">
                        <a:pos x="25" y="82"/>
                      </a:cxn>
                      <a:cxn ang="0">
                        <a:pos x="18" y="54"/>
                      </a:cxn>
                      <a:cxn ang="0">
                        <a:pos x="57" y="26"/>
                      </a:cxn>
                      <a:cxn ang="0">
                        <a:pos x="56" y="10"/>
                      </a:cxn>
                      <a:cxn ang="0">
                        <a:pos x="16" y="31"/>
                      </a:cxn>
                      <a:cxn ang="0">
                        <a:pos x="9" y="74"/>
                      </a:cxn>
                      <a:cxn ang="0">
                        <a:pos x="25" y="86"/>
                      </a:cxn>
                      <a:cxn ang="0">
                        <a:pos x="25" y="82"/>
                      </a:cxn>
                    </a:cxnLst>
                    <a:rect l="0" t="0" r="r" b="b"/>
                    <a:pathLst>
                      <a:path w="62" h="86">
                        <a:moveTo>
                          <a:pt x="25" y="82"/>
                        </a:moveTo>
                        <a:cubicBezTo>
                          <a:pt x="25" y="82"/>
                          <a:pt x="11" y="63"/>
                          <a:pt x="18" y="54"/>
                        </a:cubicBezTo>
                        <a:cubicBezTo>
                          <a:pt x="18" y="54"/>
                          <a:pt x="43" y="18"/>
                          <a:pt x="57" y="26"/>
                        </a:cubicBezTo>
                        <a:cubicBezTo>
                          <a:pt x="57" y="26"/>
                          <a:pt x="62" y="17"/>
                          <a:pt x="56" y="10"/>
                        </a:cubicBezTo>
                        <a:cubicBezTo>
                          <a:pt x="56" y="10"/>
                          <a:pt x="40" y="0"/>
                          <a:pt x="16" y="31"/>
                        </a:cubicBezTo>
                        <a:cubicBezTo>
                          <a:pt x="16" y="31"/>
                          <a:pt x="0" y="60"/>
                          <a:pt x="9" y="74"/>
                        </a:cubicBezTo>
                        <a:cubicBezTo>
                          <a:pt x="9" y="74"/>
                          <a:pt x="14" y="82"/>
                          <a:pt x="25" y="86"/>
                        </a:cubicBezTo>
                        <a:cubicBezTo>
                          <a:pt x="25" y="86"/>
                          <a:pt x="30" y="86"/>
                          <a:pt x="25" y="82"/>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2" name="Freeform 361"/>
                  <p:cNvSpPr>
                    <a:spLocks/>
                  </p:cNvSpPr>
                  <p:nvPr/>
                </p:nvSpPr>
                <p:spPr bwMode="gray">
                  <a:xfrm>
                    <a:off x="4993" y="3213"/>
                    <a:ext cx="43" cy="38"/>
                  </a:xfrm>
                  <a:custGeom>
                    <a:avLst/>
                    <a:gdLst/>
                    <a:ahLst/>
                    <a:cxnLst>
                      <a:cxn ang="0">
                        <a:pos x="55" y="91"/>
                      </a:cxn>
                      <a:cxn ang="0">
                        <a:pos x="38" y="28"/>
                      </a:cxn>
                      <a:cxn ang="0">
                        <a:pos x="89" y="9"/>
                      </a:cxn>
                      <a:cxn ang="0">
                        <a:pos x="91" y="9"/>
                      </a:cxn>
                      <a:cxn ang="0">
                        <a:pos x="97" y="35"/>
                      </a:cxn>
                      <a:cxn ang="0">
                        <a:pos x="53" y="77"/>
                      </a:cxn>
                      <a:cxn ang="0">
                        <a:pos x="71" y="73"/>
                      </a:cxn>
                      <a:cxn ang="0">
                        <a:pos x="55" y="91"/>
                      </a:cxn>
                    </a:cxnLst>
                    <a:rect l="0" t="0" r="r" b="b"/>
                    <a:pathLst>
                      <a:path w="107" h="95">
                        <a:moveTo>
                          <a:pt x="55" y="91"/>
                        </a:moveTo>
                        <a:cubicBezTo>
                          <a:pt x="55" y="91"/>
                          <a:pt x="0" y="91"/>
                          <a:pt x="38" y="28"/>
                        </a:cubicBezTo>
                        <a:cubicBezTo>
                          <a:pt x="38" y="28"/>
                          <a:pt x="54" y="0"/>
                          <a:pt x="89" y="9"/>
                        </a:cubicBezTo>
                        <a:cubicBezTo>
                          <a:pt x="90" y="9"/>
                          <a:pt x="91" y="9"/>
                          <a:pt x="91" y="9"/>
                        </a:cubicBezTo>
                        <a:cubicBezTo>
                          <a:pt x="91" y="9"/>
                          <a:pt x="107" y="24"/>
                          <a:pt x="97" y="35"/>
                        </a:cubicBezTo>
                        <a:cubicBezTo>
                          <a:pt x="97" y="35"/>
                          <a:pt x="18" y="64"/>
                          <a:pt x="53" y="77"/>
                        </a:cubicBezTo>
                        <a:cubicBezTo>
                          <a:pt x="53" y="77"/>
                          <a:pt x="61" y="78"/>
                          <a:pt x="71" y="73"/>
                        </a:cubicBezTo>
                        <a:cubicBezTo>
                          <a:pt x="80" y="67"/>
                          <a:pt x="68" y="95"/>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3" name="Freeform 362"/>
                  <p:cNvSpPr>
                    <a:spLocks/>
                  </p:cNvSpPr>
                  <p:nvPr/>
                </p:nvSpPr>
                <p:spPr bwMode="gray">
                  <a:xfrm>
                    <a:off x="5000" y="3214"/>
                    <a:ext cx="26" cy="35"/>
                  </a:xfrm>
                  <a:custGeom>
                    <a:avLst/>
                    <a:gdLst/>
                    <a:ahLst/>
                    <a:cxnLst>
                      <a:cxn ang="0">
                        <a:pos x="25" y="83"/>
                      </a:cxn>
                      <a:cxn ang="0">
                        <a:pos x="18" y="55"/>
                      </a:cxn>
                      <a:cxn ang="0">
                        <a:pos x="58" y="26"/>
                      </a:cxn>
                      <a:cxn ang="0">
                        <a:pos x="56" y="10"/>
                      </a:cxn>
                      <a:cxn ang="0">
                        <a:pos x="16" y="31"/>
                      </a:cxn>
                      <a:cxn ang="0">
                        <a:pos x="10" y="74"/>
                      </a:cxn>
                      <a:cxn ang="0">
                        <a:pos x="26" y="86"/>
                      </a:cxn>
                      <a:cxn ang="0">
                        <a:pos x="25" y="83"/>
                      </a:cxn>
                    </a:cxnLst>
                    <a:rect l="0" t="0" r="r" b="b"/>
                    <a:pathLst>
                      <a:path w="63" h="87">
                        <a:moveTo>
                          <a:pt x="25" y="83"/>
                        </a:moveTo>
                        <a:cubicBezTo>
                          <a:pt x="25" y="83"/>
                          <a:pt x="11" y="63"/>
                          <a:pt x="18" y="55"/>
                        </a:cubicBezTo>
                        <a:cubicBezTo>
                          <a:pt x="18" y="55"/>
                          <a:pt x="44" y="18"/>
                          <a:pt x="58" y="26"/>
                        </a:cubicBezTo>
                        <a:cubicBezTo>
                          <a:pt x="58" y="26"/>
                          <a:pt x="63" y="17"/>
                          <a:pt x="56" y="10"/>
                        </a:cubicBezTo>
                        <a:cubicBezTo>
                          <a:pt x="56" y="10"/>
                          <a:pt x="41" y="0"/>
                          <a:pt x="16" y="31"/>
                        </a:cubicBezTo>
                        <a:cubicBezTo>
                          <a:pt x="16" y="31"/>
                          <a:pt x="0" y="60"/>
                          <a:pt x="10" y="74"/>
                        </a:cubicBezTo>
                        <a:cubicBezTo>
                          <a:pt x="10" y="74"/>
                          <a:pt x="15" y="83"/>
                          <a:pt x="26" y="86"/>
                        </a:cubicBezTo>
                        <a:cubicBezTo>
                          <a:pt x="26" y="86"/>
                          <a:pt x="31" y="87"/>
                          <a:pt x="25"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4" name="Freeform 363"/>
                  <p:cNvSpPr>
                    <a:spLocks/>
                  </p:cNvSpPr>
                  <p:nvPr/>
                </p:nvSpPr>
                <p:spPr bwMode="gray">
                  <a:xfrm>
                    <a:off x="5014" y="3233"/>
                    <a:ext cx="33" cy="43"/>
                  </a:xfrm>
                  <a:custGeom>
                    <a:avLst/>
                    <a:gdLst/>
                    <a:ahLst/>
                    <a:cxnLst>
                      <a:cxn ang="0">
                        <a:pos x="53" y="89"/>
                      </a:cxn>
                      <a:cxn ang="0">
                        <a:pos x="16" y="35"/>
                      </a:cxn>
                      <a:cxn ang="0">
                        <a:pos x="58" y="0"/>
                      </a:cxn>
                      <a:cxn ang="0">
                        <a:pos x="60" y="0"/>
                      </a:cxn>
                      <a:cxn ang="0">
                        <a:pos x="74" y="22"/>
                      </a:cxn>
                      <a:cxn ang="0">
                        <a:pos x="46" y="76"/>
                      </a:cxn>
                      <a:cxn ang="0">
                        <a:pos x="61" y="67"/>
                      </a:cxn>
                      <a:cxn ang="0">
                        <a:pos x="53" y="89"/>
                      </a:cxn>
                    </a:cxnLst>
                    <a:rect l="0" t="0" r="r" b="b"/>
                    <a:pathLst>
                      <a:path w="80" h="106">
                        <a:moveTo>
                          <a:pt x="53" y="89"/>
                        </a:moveTo>
                        <a:cubicBezTo>
                          <a:pt x="53" y="89"/>
                          <a:pt x="0" y="106"/>
                          <a:pt x="16" y="35"/>
                        </a:cubicBezTo>
                        <a:cubicBezTo>
                          <a:pt x="16" y="35"/>
                          <a:pt x="22" y="4"/>
                          <a:pt x="58" y="0"/>
                        </a:cubicBezTo>
                        <a:cubicBezTo>
                          <a:pt x="59" y="0"/>
                          <a:pt x="60" y="0"/>
                          <a:pt x="60" y="0"/>
                        </a:cubicBezTo>
                        <a:cubicBezTo>
                          <a:pt x="60" y="0"/>
                          <a:pt x="80" y="8"/>
                          <a:pt x="74" y="22"/>
                        </a:cubicBezTo>
                        <a:cubicBezTo>
                          <a:pt x="74" y="22"/>
                          <a:pt x="8" y="76"/>
                          <a:pt x="46" y="76"/>
                        </a:cubicBezTo>
                        <a:cubicBezTo>
                          <a:pt x="46" y="76"/>
                          <a:pt x="54" y="75"/>
                          <a:pt x="61" y="67"/>
                        </a:cubicBezTo>
                        <a:cubicBezTo>
                          <a:pt x="68" y="58"/>
                          <a:pt x="65" y="88"/>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5" name="Freeform 364"/>
                  <p:cNvSpPr>
                    <a:spLocks/>
                  </p:cNvSpPr>
                  <p:nvPr/>
                </p:nvSpPr>
                <p:spPr bwMode="gray">
                  <a:xfrm>
                    <a:off x="5018" y="3235"/>
                    <a:ext cx="18" cy="35"/>
                  </a:xfrm>
                  <a:custGeom>
                    <a:avLst/>
                    <a:gdLst/>
                    <a:ahLst/>
                    <a:cxnLst>
                      <a:cxn ang="0">
                        <a:pos x="30" y="83"/>
                      </a:cxn>
                      <a:cxn ang="0">
                        <a:pos x="15" y="59"/>
                      </a:cxn>
                      <a:cxn ang="0">
                        <a:pos x="43" y="19"/>
                      </a:cxn>
                      <a:cxn ang="0">
                        <a:pos x="36" y="4"/>
                      </a:cxn>
                      <a:cxn ang="0">
                        <a:pos x="5" y="37"/>
                      </a:cxn>
                      <a:cxn ang="0">
                        <a:pos x="13" y="80"/>
                      </a:cxn>
                      <a:cxn ang="0">
                        <a:pos x="32" y="86"/>
                      </a:cxn>
                      <a:cxn ang="0">
                        <a:pos x="30" y="83"/>
                      </a:cxn>
                    </a:cxnLst>
                    <a:rect l="0" t="0" r="r" b="b"/>
                    <a:pathLst>
                      <a:path w="45" h="86">
                        <a:moveTo>
                          <a:pt x="30" y="83"/>
                        </a:moveTo>
                        <a:cubicBezTo>
                          <a:pt x="30" y="83"/>
                          <a:pt x="11" y="69"/>
                          <a:pt x="15" y="59"/>
                        </a:cubicBezTo>
                        <a:cubicBezTo>
                          <a:pt x="15" y="59"/>
                          <a:pt x="27" y="16"/>
                          <a:pt x="43" y="19"/>
                        </a:cubicBezTo>
                        <a:cubicBezTo>
                          <a:pt x="43" y="19"/>
                          <a:pt x="45" y="9"/>
                          <a:pt x="36" y="4"/>
                        </a:cubicBezTo>
                        <a:cubicBezTo>
                          <a:pt x="36" y="4"/>
                          <a:pt x="18" y="0"/>
                          <a:pt x="5" y="37"/>
                        </a:cubicBezTo>
                        <a:cubicBezTo>
                          <a:pt x="5" y="37"/>
                          <a:pt x="0" y="69"/>
                          <a:pt x="13" y="80"/>
                        </a:cubicBezTo>
                        <a:cubicBezTo>
                          <a:pt x="13" y="80"/>
                          <a:pt x="21" y="86"/>
                          <a:pt x="32" y="86"/>
                        </a:cubicBezTo>
                        <a:cubicBezTo>
                          <a:pt x="32" y="86"/>
                          <a:pt x="37" y="85"/>
                          <a:pt x="30"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6" name="Freeform 365"/>
                  <p:cNvSpPr>
                    <a:spLocks/>
                  </p:cNvSpPr>
                  <p:nvPr/>
                </p:nvSpPr>
                <p:spPr bwMode="gray">
                  <a:xfrm>
                    <a:off x="5028" y="3254"/>
                    <a:ext cx="32" cy="43"/>
                  </a:xfrm>
                  <a:custGeom>
                    <a:avLst/>
                    <a:gdLst/>
                    <a:ahLst/>
                    <a:cxnLst>
                      <a:cxn ang="0">
                        <a:pos x="52" y="89"/>
                      </a:cxn>
                      <a:cxn ang="0">
                        <a:pos x="15" y="35"/>
                      </a:cxn>
                      <a:cxn ang="0">
                        <a:pos x="58"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8" y="0"/>
                        </a:cubicBezTo>
                        <a:cubicBezTo>
                          <a:pt x="59"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7" name="Freeform 366"/>
                  <p:cNvSpPr>
                    <a:spLocks/>
                  </p:cNvSpPr>
                  <p:nvPr/>
                </p:nvSpPr>
                <p:spPr bwMode="gray">
                  <a:xfrm>
                    <a:off x="5032" y="3255"/>
                    <a:ext cx="18" cy="36"/>
                  </a:xfrm>
                  <a:custGeom>
                    <a:avLst/>
                    <a:gdLst/>
                    <a:ahLst/>
                    <a:cxnLst>
                      <a:cxn ang="0">
                        <a:pos x="31" y="84"/>
                      </a:cxn>
                      <a:cxn ang="0">
                        <a:pos x="15" y="59"/>
                      </a:cxn>
                      <a:cxn ang="0">
                        <a:pos x="43" y="19"/>
                      </a:cxn>
                      <a:cxn ang="0">
                        <a:pos x="36" y="5"/>
                      </a:cxn>
                      <a:cxn ang="0">
                        <a:pos x="6" y="38"/>
                      </a:cxn>
                      <a:cxn ang="0">
                        <a:pos x="14" y="81"/>
                      </a:cxn>
                      <a:cxn ang="0">
                        <a:pos x="33" y="87"/>
                      </a:cxn>
                      <a:cxn ang="0">
                        <a:pos x="31" y="84"/>
                      </a:cxn>
                    </a:cxnLst>
                    <a:rect l="0" t="0" r="r" b="b"/>
                    <a:pathLst>
                      <a:path w="45" h="87">
                        <a:moveTo>
                          <a:pt x="31" y="84"/>
                        </a:moveTo>
                        <a:cubicBezTo>
                          <a:pt x="31" y="84"/>
                          <a:pt x="11" y="69"/>
                          <a:pt x="15" y="59"/>
                        </a:cubicBezTo>
                        <a:cubicBezTo>
                          <a:pt x="15" y="59"/>
                          <a:pt x="28" y="17"/>
                          <a:pt x="43" y="19"/>
                        </a:cubicBezTo>
                        <a:cubicBezTo>
                          <a:pt x="43" y="19"/>
                          <a:pt x="45" y="10"/>
                          <a:pt x="36" y="5"/>
                        </a:cubicBezTo>
                        <a:cubicBezTo>
                          <a:pt x="36" y="5"/>
                          <a:pt x="19" y="0"/>
                          <a:pt x="6" y="38"/>
                        </a:cubicBezTo>
                        <a:cubicBezTo>
                          <a:pt x="6" y="38"/>
                          <a:pt x="0" y="70"/>
                          <a:pt x="14" y="81"/>
                        </a:cubicBezTo>
                        <a:cubicBezTo>
                          <a:pt x="14" y="81"/>
                          <a:pt x="21" y="87"/>
                          <a:pt x="33" y="87"/>
                        </a:cubicBezTo>
                        <a:cubicBezTo>
                          <a:pt x="33" y="87"/>
                          <a:pt x="37" y="86"/>
                          <a:pt x="31" y="84"/>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8" name="Freeform 367"/>
                  <p:cNvSpPr>
                    <a:spLocks/>
                  </p:cNvSpPr>
                  <p:nvPr/>
                </p:nvSpPr>
                <p:spPr bwMode="gray">
                  <a:xfrm>
                    <a:off x="5043" y="3276"/>
                    <a:ext cx="32" cy="44"/>
                  </a:xfrm>
                  <a:custGeom>
                    <a:avLst/>
                    <a:gdLst/>
                    <a:ahLst/>
                    <a:cxnLst>
                      <a:cxn ang="0">
                        <a:pos x="52" y="90"/>
                      </a:cxn>
                      <a:cxn ang="0">
                        <a:pos x="15" y="35"/>
                      </a:cxn>
                      <a:cxn ang="0">
                        <a:pos x="58"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8" y="0"/>
                        </a:cubicBezTo>
                        <a:cubicBezTo>
                          <a:pt x="59"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69" name="Freeform 368"/>
                  <p:cNvSpPr>
                    <a:spLocks/>
                  </p:cNvSpPr>
                  <p:nvPr/>
                </p:nvSpPr>
                <p:spPr bwMode="gray">
                  <a:xfrm>
                    <a:off x="5047" y="3279"/>
                    <a:ext cx="18" cy="34"/>
                  </a:xfrm>
                  <a:custGeom>
                    <a:avLst/>
                    <a:gdLst/>
                    <a:ahLst/>
                    <a:cxnLst>
                      <a:cxn ang="0">
                        <a:pos x="31" y="83"/>
                      </a:cxn>
                      <a:cxn ang="0">
                        <a:pos x="15" y="59"/>
                      </a:cxn>
                      <a:cxn ang="0">
                        <a:pos x="43" y="19"/>
                      </a:cxn>
                      <a:cxn ang="0">
                        <a:pos x="36" y="4"/>
                      </a:cxn>
                      <a:cxn ang="0">
                        <a:pos x="6" y="37"/>
                      </a:cxn>
                      <a:cxn ang="0">
                        <a:pos x="14" y="80"/>
                      </a:cxn>
                      <a:cxn ang="0">
                        <a:pos x="33" y="86"/>
                      </a:cxn>
                      <a:cxn ang="0">
                        <a:pos x="31" y="83"/>
                      </a:cxn>
                    </a:cxnLst>
                    <a:rect l="0" t="0" r="r" b="b"/>
                    <a:pathLst>
                      <a:path w="45" h="86">
                        <a:moveTo>
                          <a:pt x="31" y="83"/>
                        </a:moveTo>
                        <a:cubicBezTo>
                          <a:pt x="31" y="83"/>
                          <a:pt x="11" y="69"/>
                          <a:pt x="15" y="59"/>
                        </a:cubicBezTo>
                        <a:cubicBezTo>
                          <a:pt x="15" y="59"/>
                          <a:pt x="28" y="16"/>
                          <a:pt x="43" y="19"/>
                        </a:cubicBezTo>
                        <a:cubicBezTo>
                          <a:pt x="43" y="19"/>
                          <a:pt x="45" y="9"/>
                          <a:pt x="36" y="4"/>
                        </a:cubicBezTo>
                        <a:cubicBezTo>
                          <a:pt x="36" y="4"/>
                          <a:pt x="19" y="0"/>
                          <a:pt x="6" y="37"/>
                        </a:cubicBezTo>
                        <a:cubicBezTo>
                          <a:pt x="6" y="37"/>
                          <a:pt x="0" y="70"/>
                          <a:pt x="14" y="80"/>
                        </a:cubicBezTo>
                        <a:cubicBezTo>
                          <a:pt x="14" y="80"/>
                          <a:pt x="21" y="86"/>
                          <a:pt x="33" y="86"/>
                        </a:cubicBezTo>
                        <a:cubicBezTo>
                          <a:pt x="33"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0" name="Freeform 369"/>
                  <p:cNvSpPr>
                    <a:spLocks/>
                  </p:cNvSpPr>
                  <p:nvPr/>
                </p:nvSpPr>
                <p:spPr bwMode="gray">
                  <a:xfrm>
                    <a:off x="5058" y="3299"/>
                    <a:ext cx="32" cy="43"/>
                  </a:xfrm>
                  <a:custGeom>
                    <a:avLst/>
                    <a:gdLst/>
                    <a:ahLst/>
                    <a:cxnLst>
                      <a:cxn ang="0">
                        <a:pos x="52" y="89"/>
                      </a:cxn>
                      <a:cxn ang="0">
                        <a:pos x="15" y="35"/>
                      </a:cxn>
                      <a:cxn ang="0">
                        <a:pos x="57"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7" y="0"/>
                        </a:cubicBezTo>
                        <a:cubicBezTo>
                          <a:pt x="58"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1" name="Freeform 370"/>
                  <p:cNvSpPr>
                    <a:spLocks/>
                  </p:cNvSpPr>
                  <p:nvPr/>
                </p:nvSpPr>
                <p:spPr bwMode="gray">
                  <a:xfrm>
                    <a:off x="5061" y="3301"/>
                    <a:ext cx="18" cy="35"/>
                  </a:xfrm>
                  <a:custGeom>
                    <a:avLst/>
                    <a:gdLst/>
                    <a:ahLst/>
                    <a:cxnLst>
                      <a:cxn ang="0">
                        <a:pos x="31" y="83"/>
                      </a:cxn>
                      <a:cxn ang="0">
                        <a:pos x="15" y="58"/>
                      </a:cxn>
                      <a:cxn ang="0">
                        <a:pos x="43" y="18"/>
                      </a:cxn>
                      <a:cxn ang="0">
                        <a:pos x="36" y="4"/>
                      </a:cxn>
                      <a:cxn ang="0">
                        <a:pos x="6" y="37"/>
                      </a:cxn>
                      <a:cxn ang="0">
                        <a:pos x="14" y="80"/>
                      </a:cxn>
                      <a:cxn ang="0">
                        <a:pos x="32" y="86"/>
                      </a:cxn>
                      <a:cxn ang="0">
                        <a:pos x="31" y="83"/>
                      </a:cxn>
                    </a:cxnLst>
                    <a:rect l="0" t="0" r="r" b="b"/>
                    <a:pathLst>
                      <a:path w="45" h="86">
                        <a:moveTo>
                          <a:pt x="31" y="83"/>
                        </a:moveTo>
                        <a:cubicBezTo>
                          <a:pt x="31" y="83"/>
                          <a:pt x="11" y="69"/>
                          <a:pt x="15" y="58"/>
                        </a:cubicBezTo>
                        <a:cubicBezTo>
                          <a:pt x="15" y="58"/>
                          <a:pt x="27" y="16"/>
                          <a:pt x="43" y="18"/>
                        </a:cubicBezTo>
                        <a:cubicBezTo>
                          <a:pt x="43" y="18"/>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2" name="Freeform 371"/>
                  <p:cNvSpPr>
                    <a:spLocks/>
                  </p:cNvSpPr>
                  <p:nvPr/>
                </p:nvSpPr>
                <p:spPr bwMode="gray">
                  <a:xfrm>
                    <a:off x="5071" y="3320"/>
                    <a:ext cx="33" cy="43"/>
                  </a:xfrm>
                  <a:custGeom>
                    <a:avLst/>
                    <a:gdLst/>
                    <a:ahLst/>
                    <a:cxnLst>
                      <a:cxn ang="0">
                        <a:pos x="52" y="89"/>
                      </a:cxn>
                      <a:cxn ang="0">
                        <a:pos x="15" y="34"/>
                      </a:cxn>
                      <a:cxn ang="0">
                        <a:pos x="58" y="0"/>
                      </a:cxn>
                      <a:cxn ang="0">
                        <a:pos x="60" y="0"/>
                      </a:cxn>
                      <a:cxn ang="0">
                        <a:pos x="74" y="22"/>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2"/>
                        </a:cubicBezTo>
                        <a:cubicBezTo>
                          <a:pt x="74" y="22"/>
                          <a:pt x="8" y="75"/>
                          <a:pt x="45" y="76"/>
                        </a:cubicBezTo>
                        <a:cubicBezTo>
                          <a:pt x="45" y="76"/>
                          <a:pt x="54"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3" name="Freeform 372"/>
                  <p:cNvSpPr>
                    <a:spLocks/>
                  </p:cNvSpPr>
                  <p:nvPr/>
                </p:nvSpPr>
                <p:spPr bwMode="gray">
                  <a:xfrm>
                    <a:off x="5075" y="3321"/>
                    <a:ext cx="18" cy="36"/>
                  </a:xfrm>
                  <a:custGeom>
                    <a:avLst/>
                    <a:gdLst/>
                    <a:ahLst/>
                    <a:cxnLst>
                      <a:cxn ang="0">
                        <a:pos x="31" y="83"/>
                      </a:cxn>
                      <a:cxn ang="0">
                        <a:pos x="15"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5" y="59"/>
                        </a:cubicBezTo>
                        <a:cubicBezTo>
                          <a:pt x="15" y="59"/>
                          <a:pt x="28" y="17"/>
                          <a:pt x="44" y="19"/>
                        </a:cubicBezTo>
                        <a:cubicBezTo>
                          <a:pt x="44" y="19"/>
                          <a:pt x="45" y="10"/>
                          <a:pt x="37" y="5"/>
                        </a:cubicBezTo>
                        <a:cubicBezTo>
                          <a:pt x="37" y="5"/>
                          <a:pt x="19" y="0"/>
                          <a:pt x="6" y="38"/>
                        </a:cubicBezTo>
                        <a:cubicBezTo>
                          <a:pt x="6" y="38"/>
                          <a:pt x="0" y="70"/>
                          <a:pt x="14" y="81"/>
                        </a:cubicBezTo>
                        <a:cubicBezTo>
                          <a:pt x="14" y="81"/>
                          <a:pt x="21" y="87"/>
                          <a:pt x="33" y="87"/>
                        </a:cubicBezTo>
                        <a:cubicBezTo>
                          <a:pt x="33" y="87"/>
                          <a:pt x="38" y="86"/>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4" name="Freeform 373"/>
                  <p:cNvSpPr>
                    <a:spLocks/>
                  </p:cNvSpPr>
                  <p:nvPr/>
                </p:nvSpPr>
                <p:spPr bwMode="gray">
                  <a:xfrm>
                    <a:off x="5086" y="3337"/>
                    <a:ext cx="33" cy="44"/>
                  </a:xfrm>
                  <a:custGeom>
                    <a:avLst/>
                    <a:gdLst/>
                    <a:ahLst/>
                    <a:cxnLst>
                      <a:cxn ang="0">
                        <a:pos x="52" y="90"/>
                      </a:cxn>
                      <a:cxn ang="0">
                        <a:pos x="15" y="35"/>
                      </a:cxn>
                      <a:cxn ang="0">
                        <a:pos x="57" y="0"/>
                      </a:cxn>
                      <a:cxn ang="0">
                        <a:pos x="59" y="0"/>
                      </a:cxn>
                      <a:cxn ang="0">
                        <a:pos x="73" y="22"/>
                      </a:cxn>
                      <a:cxn ang="0">
                        <a:pos x="45" y="76"/>
                      </a:cxn>
                      <a:cxn ang="0">
                        <a:pos x="62" y="68"/>
                      </a:cxn>
                      <a:cxn ang="0">
                        <a:pos x="52" y="90"/>
                      </a:cxn>
                    </a:cxnLst>
                    <a:rect l="0" t="0" r="r" b="b"/>
                    <a:pathLst>
                      <a:path w="79" h="107">
                        <a:moveTo>
                          <a:pt x="52" y="90"/>
                        </a:moveTo>
                        <a:cubicBezTo>
                          <a:pt x="52" y="90"/>
                          <a:pt x="0" y="107"/>
                          <a:pt x="15" y="35"/>
                        </a:cubicBezTo>
                        <a:cubicBezTo>
                          <a:pt x="15" y="35"/>
                          <a:pt x="21" y="4"/>
                          <a:pt x="57" y="0"/>
                        </a:cubicBezTo>
                        <a:cubicBezTo>
                          <a:pt x="58" y="0"/>
                          <a:pt x="59" y="0"/>
                          <a:pt x="59" y="0"/>
                        </a:cubicBezTo>
                        <a:cubicBezTo>
                          <a:pt x="59" y="0"/>
                          <a:pt x="79" y="9"/>
                          <a:pt x="73" y="22"/>
                        </a:cubicBezTo>
                        <a:cubicBezTo>
                          <a:pt x="73" y="22"/>
                          <a:pt x="8" y="76"/>
                          <a:pt x="45" y="76"/>
                        </a:cubicBezTo>
                        <a:cubicBezTo>
                          <a:pt x="45" y="76"/>
                          <a:pt x="55" y="76"/>
                          <a:pt x="62" y="68"/>
                        </a:cubicBezTo>
                        <a:cubicBezTo>
                          <a:pt x="69" y="60"/>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5" name="Freeform 374"/>
                  <p:cNvSpPr>
                    <a:spLocks/>
                  </p:cNvSpPr>
                  <p:nvPr/>
                </p:nvSpPr>
                <p:spPr bwMode="gray">
                  <a:xfrm>
                    <a:off x="5090" y="3339"/>
                    <a:ext cx="18"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6" name="Freeform 375"/>
                  <p:cNvSpPr>
                    <a:spLocks/>
                  </p:cNvSpPr>
                  <p:nvPr/>
                </p:nvSpPr>
                <p:spPr bwMode="gray">
                  <a:xfrm>
                    <a:off x="5102" y="3358"/>
                    <a:ext cx="32" cy="43"/>
                  </a:xfrm>
                  <a:custGeom>
                    <a:avLst/>
                    <a:gdLst/>
                    <a:ahLst/>
                    <a:cxnLst>
                      <a:cxn ang="0">
                        <a:pos x="52" y="89"/>
                      </a:cxn>
                      <a:cxn ang="0">
                        <a:pos x="15" y="34"/>
                      </a:cxn>
                      <a:cxn ang="0">
                        <a:pos x="58" y="0"/>
                      </a:cxn>
                      <a:cxn ang="0">
                        <a:pos x="60" y="0"/>
                      </a:cxn>
                      <a:cxn ang="0">
                        <a:pos x="74" y="21"/>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1"/>
                        </a:cubicBezTo>
                        <a:cubicBezTo>
                          <a:pt x="74" y="21"/>
                          <a:pt x="8" y="75"/>
                          <a:pt x="45" y="76"/>
                        </a:cubicBezTo>
                        <a:cubicBezTo>
                          <a:pt x="45" y="76"/>
                          <a:pt x="54" y="74"/>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7" name="Freeform 376"/>
                  <p:cNvSpPr>
                    <a:spLocks/>
                  </p:cNvSpPr>
                  <p:nvPr/>
                </p:nvSpPr>
                <p:spPr bwMode="gray">
                  <a:xfrm>
                    <a:off x="5105" y="3360"/>
                    <a:ext cx="18" cy="35"/>
                  </a:xfrm>
                  <a:custGeom>
                    <a:avLst/>
                    <a:gdLst/>
                    <a:ahLst/>
                    <a:cxnLst>
                      <a:cxn ang="0">
                        <a:pos x="31" y="83"/>
                      </a:cxn>
                      <a:cxn ang="0">
                        <a:pos x="16"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6" y="59"/>
                        </a:cubicBezTo>
                        <a:cubicBezTo>
                          <a:pt x="16" y="59"/>
                          <a:pt x="28" y="17"/>
                          <a:pt x="44" y="19"/>
                        </a:cubicBezTo>
                        <a:cubicBezTo>
                          <a:pt x="44" y="19"/>
                          <a:pt x="45" y="9"/>
                          <a:pt x="37" y="5"/>
                        </a:cubicBezTo>
                        <a:cubicBezTo>
                          <a:pt x="37" y="5"/>
                          <a:pt x="19" y="0"/>
                          <a:pt x="6" y="38"/>
                        </a:cubicBezTo>
                        <a:cubicBezTo>
                          <a:pt x="6" y="38"/>
                          <a:pt x="0" y="70"/>
                          <a:pt x="14" y="81"/>
                        </a:cubicBezTo>
                        <a:cubicBezTo>
                          <a:pt x="14" y="81"/>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8" name="Freeform 377"/>
                  <p:cNvSpPr>
                    <a:spLocks/>
                  </p:cNvSpPr>
                  <p:nvPr/>
                </p:nvSpPr>
                <p:spPr bwMode="gray">
                  <a:xfrm>
                    <a:off x="5115" y="3377"/>
                    <a:ext cx="32" cy="44"/>
                  </a:xfrm>
                  <a:custGeom>
                    <a:avLst/>
                    <a:gdLst/>
                    <a:ahLst/>
                    <a:cxnLst>
                      <a:cxn ang="0">
                        <a:pos x="52" y="90"/>
                      </a:cxn>
                      <a:cxn ang="0">
                        <a:pos x="16" y="35"/>
                      </a:cxn>
                      <a:cxn ang="0">
                        <a:pos x="58" y="1"/>
                      </a:cxn>
                      <a:cxn ang="0">
                        <a:pos x="60" y="0"/>
                      </a:cxn>
                      <a:cxn ang="0">
                        <a:pos x="74" y="22"/>
                      </a:cxn>
                      <a:cxn ang="0">
                        <a:pos x="45" y="77"/>
                      </a:cxn>
                      <a:cxn ang="0">
                        <a:pos x="61" y="67"/>
                      </a:cxn>
                      <a:cxn ang="0">
                        <a:pos x="52" y="90"/>
                      </a:cxn>
                    </a:cxnLst>
                    <a:rect l="0" t="0" r="r" b="b"/>
                    <a:pathLst>
                      <a:path w="79" h="107">
                        <a:moveTo>
                          <a:pt x="52" y="90"/>
                        </a:moveTo>
                        <a:cubicBezTo>
                          <a:pt x="52" y="90"/>
                          <a:pt x="0" y="107"/>
                          <a:pt x="16" y="35"/>
                        </a:cubicBezTo>
                        <a:cubicBezTo>
                          <a:pt x="16" y="35"/>
                          <a:pt x="22" y="4"/>
                          <a:pt x="58" y="1"/>
                        </a:cubicBezTo>
                        <a:cubicBezTo>
                          <a:pt x="59" y="0"/>
                          <a:pt x="60" y="0"/>
                          <a:pt x="60" y="0"/>
                        </a:cubicBezTo>
                        <a:cubicBezTo>
                          <a:pt x="60" y="0"/>
                          <a:pt x="79" y="9"/>
                          <a:pt x="74" y="22"/>
                        </a:cubicBezTo>
                        <a:cubicBezTo>
                          <a:pt x="74" y="22"/>
                          <a:pt x="8" y="76"/>
                          <a:pt x="45" y="77"/>
                        </a:cubicBezTo>
                        <a:cubicBezTo>
                          <a:pt x="45" y="77"/>
                          <a:pt x="54"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79" name="Freeform 378"/>
                  <p:cNvSpPr>
                    <a:spLocks/>
                  </p:cNvSpPr>
                  <p:nvPr/>
                </p:nvSpPr>
                <p:spPr bwMode="gray">
                  <a:xfrm>
                    <a:off x="5119" y="3379"/>
                    <a:ext cx="18" cy="36"/>
                  </a:xfrm>
                  <a:custGeom>
                    <a:avLst/>
                    <a:gdLst/>
                    <a:ahLst/>
                    <a:cxnLst>
                      <a:cxn ang="0">
                        <a:pos x="31" y="83"/>
                      </a:cxn>
                      <a:cxn ang="0">
                        <a:pos x="16" y="59"/>
                      </a:cxn>
                      <a:cxn ang="0">
                        <a:pos x="44" y="19"/>
                      </a:cxn>
                      <a:cxn ang="0">
                        <a:pos x="37" y="4"/>
                      </a:cxn>
                      <a:cxn ang="0">
                        <a:pos x="6" y="37"/>
                      </a:cxn>
                      <a:cxn ang="0">
                        <a:pos x="14" y="80"/>
                      </a:cxn>
                      <a:cxn ang="0">
                        <a:pos x="33" y="87"/>
                      </a:cxn>
                      <a:cxn ang="0">
                        <a:pos x="31" y="83"/>
                      </a:cxn>
                    </a:cxnLst>
                    <a:rect l="0" t="0" r="r" b="b"/>
                    <a:pathLst>
                      <a:path w="45" h="87">
                        <a:moveTo>
                          <a:pt x="31" y="83"/>
                        </a:moveTo>
                        <a:cubicBezTo>
                          <a:pt x="31" y="83"/>
                          <a:pt x="12" y="69"/>
                          <a:pt x="16" y="59"/>
                        </a:cubicBezTo>
                        <a:cubicBezTo>
                          <a:pt x="16" y="59"/>
                          <a:pt x="28" y="16"/>
                          <a:pt x="44" y="19"/>
                        </a:cubicBezTo>
                        <a:cubicBezTo>
                          <a:pt x="44" y="19"/>
                          <a:pt x="45" y="9"/>
                          <a:pt x="37" y="4"/>
                        </a:cubicBezTo>
                        <a:cubicBezTo>
                          <a:pt x="37" y="4"/>
                          <a:pt x="19" y="0"/>
                          <a:pt x="6" y="37"/>
                        </a:cubicBezTo>
                        <a:cubicBezTo>
                          <a:pt x="6" y="37"/>
                          <a:pt x="0" y="70"/>
                          <a:pt x="14" y="80"/>
                        </a:cubicBezTo>
                        <a:cubicBezTo>
                          <a:pt x="14" y="80"/>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0" name="Freeform 379"/>
                  <p:cNvSpPr>
                    <a:spLocks/>
                  </p:cNvSpPr>
                  <p:nvPr/>
                </p:nvSpPr>
                <p:spPr bwMode="gray">
                  <a:xfrm>
                    <a:off x="5129" y="3399"/>
                    <a:ext cx="32" cy="43"/>
                  </a:xfrm>
                  <a:custGeom>
                    <a:avLst/>
                    <a:gdLst/>
                    <a:ahLst/>
                    <a:cxnLst>
                      <a:cxn ang="0">
                        <a:pos x="52" y="90"/>
                      </a:cxn>
                      <a:cxn ang="0">
                        <a:pos x="15" y="35"/>
                      </a:cxn>
                      <a:cxn ang="0">
                        <a:pos x="57"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7" y="0"/>
                        </a:cubicBezTo>
                        <a:cubicBezTo>
                          <a:pt x="58"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1" name="Freeform 380"/>
                  <p:cNvSpPr>
                    <a:spLocks/>
                  </p:cNvSpPr>
                  <p:nvPr/>
                </p:nvSpPr>
                <p:spPr bwMode="gray">
                  <a:xfrm>
                    <a:off x="5132" y="3401"/>
                    <a:ext cx="19"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2" name="Freeform 381"/>
                  <p:cNvSpPr>
                    <a:spLocks/>
                  </p:cNvSpPr>
                  <p:nvPr/>
                </p:nvSpPr>
                <p:spPr bwMode="gray">
                  <a:xfrm>
                    <a:off x="5145" y="3418"/>
                    <a:ext cx="33" cy="43"/>
                  </a:xfrm>
                  <a:custGeom>
                    <a:avLst/>
                    <a:gdLst/>
                    <a:ahLst/>
                    <a:cxnLst>
                      <a:cxn ang="0">
                        <a:pos x="52" y="90"/>
                      </a:cxn>
                      <a:cxn ang="0">
                        <a:pos x="15" y="35"/>
                      </a:cxn>
                      <a:cxn ang="0">
                        <a:pos x="57" y="1"/>
                      </a:cxn>
                      <a:cxn ang="0">
                        <a:pos x="60" y="0"/>
                      </a:cxn>
                      <a:cxn ang="0">
                        <a:pos x="73" y="22"/>
                      </a:cxn>
                      <a:cxn ang="0">
                        <a:pos x="45" y="77"/>
                      </a:cxn>
                      <a:cxn ang="0">
                        <a:pos x="61" y="67"/>
                      </a:cxn>
                      <a:cxn ang="0">
                        <a:pos x="52" y="90"/>
                      </a:cxn>
                    </a:cxnLst>
                    <a:rect l="0" t="0" r="r" b="b"/>
                    <a:pathLst>
                      <a:path w="79" h="107">
                        <a:moveTo>
                          <a:pt x="52" y="90"/>
                        </a:moveTo>
                        <a:cubicBezTo>
                          <a:pt x="52" y="90"/>
                          <a:pt x="0" y="107"/>
                          <a:pt x="15" y="35"/>
                        </a:cubicBezTo>
                        <a:cubicBezTo>
                          <a:pt x="15" y="35"/>
                          <a:pt x="21" y="4"/>
                          <a:pt x="57" y="1"/>
                        </a:cubicBezTo>
                        <a:cubicBezTo>
                          <a:pt x="59" y="0"/>
                          <a:pt x="60" y="0"/>
                          <a:pt x="60" y="0"/>
                        </a:cubicBezTo>
                        <a:cubicBezTo>
                          <a:pt x="60" y="0"/>
                          <a:pt x="79" y="9"/>
                          <a:pt x="73" y="22"/>
                        </a:cubicBezTo>
                        <a:cubicBezTo>
                          <a:pt x="73" y="22"/>
                          <a:pt x="8" y="76"/>
                          <a:pt x="45" y="77"/>
                        </a:cubicBezTo>
                        <a:cubicBezTo>
                          <a:pt x="45" y="77"/>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3" name="Freeform 382"/>
                  <p:cNvSpPr>
                    <a:spLocks/>
                  </p:cNvSpPr>
                  <p:nvPr/>
                </p:nvSpPr>
                <p:spPr bwMode="gray">
                  <a:xfrm>
                    <a:off x="5149" y="3420"/>
                    <a:ext cx="18" cy="35"/>
                  </a:xfrm>
                  <a:custGeom>
                    <a:avLst/>
                    <a:gdLst/>
                    <a:ahLst/>
                    <a:cxnLst>
                      <a:cxn ang="0">
                        <a:pos x="31" y="83"/>
                      </a:cxn>
                      <a:cxn ang="0">
                        <a:pos x="15" y="59"/>
                      </a:cxn>
                      <a:cxn ang="0">
                        <a:pos x="43" y="19"/>
                      </a:cxn>
                      <a:cxn ang="0">
                        <a:pos x="36" y="4"/>
                      </a:cxn>
                      <a:cxn ang="0">
                        <a:pos x="6" y="37"/>
                      </a:cxn>
                      <a:cxn ang="0">
                        <a:pos x="14" y="80"/>
                      </a:cxn>
                      <a:cxn ang="0">
                        <a:pos x="32" y="87"/>
                      </a:cxn>
                      <a:cxn ang="0">
                        <a:pos x="31" y="83"/>
                      </a:cxn>
                    </a:cxnLst>
                    <a:rect l="0" t="0" r="r" b="b"/>
                    <a:pathLst>
                      <a:path w="45" h="87">
                        <a:moveTo>
                          <a:pt x="31" y="83"/>
                        </a:moveTo>
                        <a:cubicBezTo>
                          <a:pt x="31" y="83"/>
                          <a:pt x="11" y="69"/>
                          <a:pt x="15" y="59"/>
                        </a:cubicBezTo>
                        <a:cubicBezTo>
                          <a:pt x="15" y="59"/>
                          <a:pt x="27" y="16"/>
                          <a:pt x="43" y="19"/>
                        </a:cubicBezTo>
                        <a:cubicBezTo>
                          <a:pt x="43" y="19"/>
                          <a:pt x="45" y="9"/>
                          <a:pt x="36" y="4"/>
                        </a:cubicBezTo>
                        <a:cubicBezTo>
                          <a:pt x="36" y="4"/>
                          <a:pt x="19" y="0"/>
                          <a:pt x="6" y="37"/>
                        </a:cubicBezTo>
                        <a:cubicBezTo>
                          <a:pt x="6" y="37"/>
                          <a:pt x="0" y="70"/>
                          <a:pt x="14" y="80"/>
                        </a:cubicBezTo>
                        <a:cubicBezTo>
                          <a:pt x="14" y="80"/>
                          <a:pt x="21" y="87"/>
                          <a:pt x="32" y="87"/>
                        </a:cubicBezTo>
                        <a:cubicBezTo>
                          <a:pt x="32" y="87"/>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84" name="Freeform 383"/>
                  <p:cNvSpPr>
                    <a:spLocks/>
                  </p:cNvSpPr>
                  <p:nvPr/>
                </p:nvSpPr>
                <p:spPr bwMode="gray">
                  <a:xfrm>
                    <a:off x="4972" y="3124"/>
                    <a:ext cx="30" cy="30"/>
                  </a:xfrm>
                  <a:custGeom>
                    <a:avLst/>
                    <a:gdLst/>
                    <a:ahLst/>
                    <a:cxnLst>
                      <a:cxn ang="0">
                        <a:pos x="13" y="69"/>
                      </a:cxn>
                      <a:cxn ang="0">
                        <a:pos x="19" y="40"/>
                      </a:cxn>
                      <a:cxn ang="0">
                        <a:pos x="67" y="31"/>
                      </a:cxn>
                      <a:cxn ang="0">
                        <a:pos x="71" y="15"/>
                      </a:cxn>
                      <a:cxn ang="0">
                        <a:pos x="26" y="18"/>
                      </a:cxn>
                      <a:cxn ang="0">
                        <a:pos x="3" y="55"/>
                      </a:cxn>
                      <a:cxn ang="0">
                        <a:pos x="12" y="72"/>
                      </a:cxn>
                      <a:cxn ang="0">
                        <a:pos x="13" y="69"/>
                      </a:cxn>
                    </a:cxnLst>
                    <a:rect l="0" t="0" r="r" b="b"/>
                    <a:pathLst>
                      <a:path w="74" h="75">
                        <a:moveTo>
                          <a:pt x="13" y="69"/>
                        </a:moveTo>
                        <a:cubicBezTo>
                          <a:pt x="13" y="69"/>
                          <a:pt x="9" y="45"/>
                          <a:pt x="19" y="40"/>
                        </a:cubicBezTo>
                        <a:cubicBezTo>
                          <a:pt x="19" y="40"/>
                          <a:pt x="57" y="18"/>
                          <a:pt x="67" y="31"/>
                        </a:cubicBezTo>
                        <a:cubicBezTo>
                          <a:pt x="67" y="31"/>
                          <a:pt x="74" y="25"/>
                          <a:pt x="71" y="15"/>
                        </a:cubicBezTo>
                        <a:cubicBezTo>
                          <a:pt x="71" y="15"/>
                          <a:pt x="62" y="0"/>
                          <a:pt x="26" y="18"/>
                        </a:cubicBezTo>
                        <a:cubicBezTo>
                          <a:pt x="26" y="18"/>
                          <a:pt x="0" y="38"/>
                          <a:pt x="3" y="55"/>
                        </a:cubicBezTo>
                        <a:cubicBezTo>
                          <a:pt x="3" y="55"/>
                          <a:pt x="4" y="64"/>
                          <a:pt x="12" y="72"/>
                        </a:cubicBezTo>
                        <a:cubicBezTo>
                          <a:pt x="12" y="72"/>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grpSp>
          </p:grpSp>
        </p:grpSp>
        <p:grpSp>
          <p:nvGrpSpPr>
            <p:cNvPr id="30" name="Group 494"/>
            <p:cNvGrpSpPr/>
            <p:nvPr/>
          </p:nvGrpSpPr>
          <p:grpSpPr>
            <a:xfrm>
              <a:off x="6934200" y="4110760"/>
              <a:ext cx="2531306" cy="2212611"/>
              <a:chOff x="7052294" y="3810000"/>
              <a:chExt cx="2531306" cy="2212611"/>
            </a:xfrm>
          </p:grpSpPr>
          <p:grpSp>
            <p:nvGrpSpPr>
              <p:cNvPr id="33" name="Group 27"/>
              <p:cNvGrpSpPr/>
              <p:nvPr/>
            </p:nvGrpSpPr>
            <p:grpSpPr>
              <a:xfrm>
                <a:off x="7508934" y="4954339"/>
                <a:ext cx="1618027" cy="429835"/>
                <a:chOff x="609600" y="3429000"/>
                <a:chExt cx="2721058" cy="687387"/>
              </a:xfrm>
            </p:grpSpPr>
            <p:pic>
              <p:nvPicPr>
                <p:cNvPr id="31" name="Picture 2" descr="C:\Documents and Settings\krasnow\Desktop\@Current Projects\3900 Launch\3900_small.png"/>
                <p:cNvPicPr>
                  <a:picLocks noChangeAspect="1" noChangeArrowheads="1"/>
                </p:cNvPicPr>
                <p:nvPr/>
              </p:nvPicPr>
              <p:blipFill>
                <a:blip r:embed="rId5" cstate="print"/>
                <a:srcRect/>
                <a:stretch>
                  <a:fillRect/>
                </a:stretch>
              </p:blipFill>
              <p:spPr bwMode="auto">
                <a:xfrm>
                  <a:off x="2057400" y="3429000"/>
                  <a:ext cx="1273258" cy="306387"/>
                </a:xfrm>
                <a:prstGeom prst="rect">
                  <a:avLst/>
                </a:prstGeom>
                <a:noFill/>
                <a:ln w="9525">
                  <a:noFill/>
                  <a:miter lim="800000"/>
                  <a:headEnd/>
                  <a:tailEnd/>
                </a:ln>
              </p:spPr>
            </p:pic>
            <p:pic>
              <p:nvPicPr>
                <p:cNvPr id="32" name="Picture 2" descr="C:\Documents and Settings\krasnow\Desktop\@Current Projects\3900 Launch\3900_small.png"/>
                <p:cNvPicPr>
                  <a:picLocks noChangeAspect="1" noChangeArrowheads="1"/>
                </p:cNvPicPr>
                <p:nvPr/>
              </p:nvPicPr>
              <p:blipFill>
                <a:blip r:embed="rId5" cstate="print"/>
                <a:srcRect/>
                <a:stretch>
                  <a:fillRect/>
                </a:stretch>
              </p:blipFill>
              <p:spPr bwMode="auto">
                <a:xfrm>
                  <a:off x="609600" y="3429000"/>
                  <a:ext cx="1273258" cy="306387"/>
                </a:xfrm>
                <a:prstGeom prst="rect">
                  <a:avLst/>
                </a:prstGeom>
                <a:noFill/>
                <a:ln w="9525">
                  <a:noFill/>
                  <a:miter lim="800000"/>
                  <a:headEnd/>
                  <a:tailEnd/>
                </a:ln>
              </p:spPr>
            </p:pic>
            <p:cxnSp>
              <p:nvCxnSpPr>
                <p:cNvPr id="34" name="Straight Connector 33"/>
                <p:cNvCxnSpPr/>
                <p:nvPr/>
              </p:nvCxnSpPr>
              <p:spPr>
                <a:xfrm>
                  <a:off x="1348044" y="4107887"/>
                  <a:ext cx="16999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flipH="1" flipV="1">
                  <a:off x="1199274" y="3925887"/>
                  <a:ext cx="38100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flipH="1" flipV="1">
                  <a:off x="2857500" y="3925887"/>
                  <a:ext cx="381001"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8" name="TextBox 67"/>
              <p:cNvSpPr txBox="1"/>
              <p:nvPr/>
            </p:nvSpPr>
            <p:spPr>
              <a:xfrm>
                <a:off x="7052294" y="5653279"/>
                <a:ext cx="2531306" cy="369332"/>
              </a:xfrm>
              <a:prstGeom prst="rect">
                <a:avLst/>
              </a:prstGeom>
              <a:noFill/>
            </p:spPr>
            <p:txBody>
              <a:bodyPr wrap="square" rtlCol="0">
                <a:spAutoFit/>
              </a:bodyPr>
              <a:lstStyle/>
              <a:p>
                <a:pPr algn="ctr"/>
                <a:r>
                  <a:rPr lang="en-US">
                    <a:solidFill>
                      <a:srgbClr val="000000"/>
                    </a:solidFill>
                    <a:ea typeface="宋体" pitchFamily="2" charset="-122"/>
                  </a:rPr>
                  <a:t>网络部门</a:t>
                </a:r>
              </a:p>
            </p:txBody>
          </p:sp>
          <p:grpSp>
            <p:nvGrpSpPr>
              <p:cNvPr id="35" name="Group 388"/>
              <p:cNvGrpSpPr>
                <a:grpSpLocks/>
              </p:cNvGrpSpPr>
              <p:nvPr/>
            </p:nvGrpSpPr>
            <p:grpSpPr bwMode="auto">
              <a:xfrm flipH="1">
                <a:off x="7806794" y="3810000"/>
                <a:ext cx="993590" cy="1224470"/>
                <a:chOff x="4547" y="2555"/>
                <a:chExt cx="865" cy="1066"/>
              </a:xfrm>
            </p:grpSpPr>
            <p:sp>
              <p:nvSpPr>
                <p:cNvPr id="390" name="Freeform 389"/>
                <p:cNvSpPr>
                  <a:spLocks/>
                </p:cNvSpPr>
                <p:nvPr/>
              </p:nvSpPr>
              <p:spPr bwMode="gray">
                <a:xfrm>
                  <a:off x="4697" y="2995"/>
                  <a:ext cx="617" cy="626"/>
                </a:xfrm>
                <a:custGeom>
                  <a:avLst/>
                  <a:gdLst/>
                  <a:ahLst/>
                  <a:cxnLst>
                    <a:cxn ang="0">
                      <a:pos x="592" y="44"/>
                    </a:cxn>
                    <a:cxn ang="0">
                      <a:pos x="506" y="111"/>
                    </a:cxn>
                    <a:cxn ang="0">
                      <a:pos x="207" y="251"/>
                    </a:cxn>
                    <a:cxn ang="0">
                      <a:pos x="0" y="985"/>
                    </a:cxn>
                    <a:cxn ang="0">
                      <a:pos x="1484" y="804"/>
                    </a:cxn>
                    <a:cxn ang="0">
                      <a:pos x="1488" y="272"/>
                    </a:cxn>
                    <a:cxn ang="0">
                      <a:pos x="1080" y="0"/>
                    </a:cxn>
                    <a:cxn ang="0">
                      <a:pos x="592" y="44"/>
                    </a:cxn>
                  </a:cxnLst>
                  <a:rect l="0" t="0" r="r" b="b"/>
                  <a:pathLst>
                    <a:path w="1520" h="1540">
                      <a:moveTo>
                        <a:pt x="592" y="44"/>
                      </a:moveTo>
                      <a:cubicBezTo>
                        <a:pt x="592" y="44"/>
                        <a:pt x="537" y="95"/>
                        <a:pt x="506" y="111"/>
                      </a:cubicBezTo>
                      <a:cubicBezTo>
                        <a:pt x="506" y="111"/>
                        <a:pt x="303" y="131"/>
                        <a:pt x="207" y="251"/>
                      </a:cubicBezTo>
                      <a:cubicBezTo>
                        <a:pt x="111" y="371"/>
                        <a:pt x="0" y="985"/>
                        <a:pt x="0" y="985"/>
                      </a:cubicBezTo>
                      <a:cubicBezTo>
                        <a:pt x="0" y="985"/>
                        <a:pt x="972" y="1540"/>
                        <a:pt x="1484" y="804"/>
                      </a:cubicBezTo>
                      <a:cubicBezTo>
                        <a:pt x="1484" y="804"/>
                        <a:pt x="1513" y="464"/>
                        <a:pt x="1488" y="272"/>
                      </a:cubicBezTo>
                      <a:cubicBezTo>
                        <a:pt x="1488" y="272"/>
                        <a:pt x="1520" y="52"/>
                        <a:pt x="1080" y="0"/>
                      </a:cubicBezTo>
                      <a:cubicBezTo>
                        <a:pt x="1080" y="0"/>
                        <a:pt x="868" y="192"/>
                        <a:pt x="592" y="44"/>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1" name="Freeform 390"/>
                <p:cNvSpPr>
                  <a:spLocks/>
                </p:cNvSpPr>
                <p:nvPr/>
              </p:nvSpPr>
              <p:spPr bwMode="gray">
                <a:xfrm>
                  <a:off x="4670" y="2988"/>
                  <a:ext cx="498" cy="400"/>
                </a:xfrm>
                <a:custGeom>
                  <a:avLst/>
                  <a:gdLst/>
                  <a:ahLst/>
                  <a:cxnLst>
                    <a:cxn ang="0">
                      <a:pos x="90" y="984"/>
                    </a:cxn>
                    <a:cxn ang="0">
                      <a:pos x="990" y="366"/>
                    </a:cxn>
                    <a:cxn ang="0">
                      <a:pos x="1224" y="258"/>
                    </a:cxn>
                    <a:cxn ang="0">
                      <a:pos x="948" y="161"/>
                    </a:cxn>
                    <a:cxn ang="0">
                      <a:pos x="930" y="144"/>
                    </a:cxn>
                    <a:cxn ang="0">
                      <a:pos x="456" y="168"/>
                    </a:cxn>
                    <a:cxn ang="0">
                      <a:pos x="90" y="984"/>
                    </a:cxn>
                  </a:cxnLst>
                  <a:rect l="0" t="0" r="r" b="b"/>
                  <a:pathLst>
                    <a:path w="1224" h="984">
                      <a:moveTo>
                        <a:pt x="90" y="984"/>
                      </a:moveTo>
                      <a:cubicBezTo>
                        <a:pt x="90" y="984"/>
                        <a:pt x="318" y="234"/>
                        <a:pt x="990" y="366"/>
                      </a:cubicBezTo>
                      <a:cubicBezTo>
                        <a:pt x="990" y="366"/>
                        <a:pt x="1164" y="402"/>
                        <a:pt x="1224" y="258"/>
                      </a:cubicBezTo>
                      <a:cubicBezTo>
                        <a:pt x="1224" y="258"/>
                        <a:pt x="1100" y="284"/>
                        <a:pt x="948" y="161"/>
                      </a:cubicBezTo>
                      <a:cubicBezTo>
                        <a:pt x="941" y="155"/>
                        <a:pt x="935" y="150"/>
                        <a:pt x="930" y="144"/>
                      </a:cubicBezTo>
                      <a:cubicBezTo>
                        <a:pt x="798" y="0"/>
                        <a:pt x="486" y="150"/>
                        <a:pt x="456" y="168"/>
                      </a:cubicBezTo>
                      <a:cubicBezTo>
                        <a:pt x="456" y="168"/>
                        <a:pt x="0" y="534"/>
                        <a:pt x="90" y="984"/>
                      </a:cubicBezTo>
                      <a:close/>
                    </a:path>
                  </a:pathLst>
                </a:custGeom>
                <a:solidFill>
                  <a:srgbClr val="C9C9C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2" name="Freeform 391"/>
                <p:cNvSpPr>
                  <a:spLocks/>
                </p:cNvSpPr>
                <p:nvPr/>
              </p:nvSpPr>
              <p:spPr bwMode="gray">
                <a:xfrm>
                  <a:off x="4962" y="2871"/>
                  <a:ext cx="183" cy="289"/>
                </a:xfrm>
                <a:custGeom>
                  <a:avLst/>
                  <a:gdLst/>
                  <a:ahLst/>
                  <a:cxnLst>
                    <a:cxn ang="0">
                      <a:pos x="0" y="319"/>
                    </a:cxn>
                    <a:cxn ang="0">
                      <a:pos x="11" y="555"/>
                    </a:cxn>
                    <a:cxn ang="0">
                      <a:pos x="156" y="666"/>
                    </a:cxn>
                    <a:cxn ang="0">
                      <a:pos x="451" y="344"/>
                    </a:cxn>
                    <a:cxn ang="0">
                      <a:pos x="386" y="62"/>
                    </a:cxn>
                    <a:cxn ang="0">
                      <a:pos x="0" y="319"/>
                    </a:cxn>
                  </a:cxnLst>
                  <a:rect l="0" t="0" r="r" b="b"/>
                  <a:pathLst>
                    <a:path w="451" h="709">
                      <a:moveTo>
                        <a:pt x="0" y="319"/>
                      </a:moveTo>
                      <a:cubicBezTo>
                        <a:pt x="11" y="555"/>
                        <a:pt x="11" y="555"/>
                        <a:pt x="11" y="555"/>
                      </a:cubicBezTo>
                      <a:cubicBezTo>
                        <a:pt x="11" y="555"/>
                        <a:pt x="21" y="709"/>
                        <a:pt x="156" y="666"/>
                      </a:cubicBezTo>
                      <a:cubicBezTo>
                        <a:pt x="156" y="666"/>
                        <a:pt x="430" y="640"/>
                        <a:pt x="451" y="344"/>
                      </a:cubicBezTo>
                      <a:cubicBezTo>
                        <a:pt x="451" y="344"/>
                        <a:pt x="392" y="124"/>
                        <a:pt x="386" y="62"/>
                      </a:cubicBezTo>
                      <a:cubicBezTo>
                        <a:pt x="380" y="0"/>
                        <a:pt x="0" y="319"/>
                        <a:pt x="0" y="319"/>
                      </a:cubicBezTo>
                      <a:close/>
                    </a:path>
                  </a:pathLst>
                </a:custGeom>
                <a:solidFill>
                  <a:srgbClr val="D5B08E"/>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3" name="Freeform 392"/>
                <p:cNvSpPr>
                  <a:spLocks/>
                </p:cNvSpPr>
                <p:nvPr/>
              </p:nvSpPr>
              <p:spPr bwMode="gray">
                <a:xfrm>
                  <a:off x="4769" y="2903"/>
                  <a:ext cx="87" cy="127"/>
                </a:xfrm>
                <a:custGeom>
                  <a:avLst/>
                  <a:gdLst/>
                  <a:ahLst/>
                  <a:cxnLst>
                    <a:cxn ang="0">
                      <a:pos x="81" y="7"/>
                    </a:cxn>
                    <a:cxn ang="0">
                      <a:pos x="207" y="222"/>
                    </a:cxn>
                    <a:cxn ang="0">
                      <a:pos x="116" y="269"/>
                    </a:cxn>
                    <a:cxn ang="0">
                      <a:pos x="42" y="25"/>
                    </a:cxn>
                    <a:cxn ang="0">
                      <a:pos x="81" y="7"/>
                    </a:cxn>
                  </a:cxnLst>
                  <a:rect l="0" t="0" r="r" b="b"/>
                  <a:pathLst>
                    <a:path w="216" h="312">
                      <a:moveTo>
                        <a:pt x="81" y="7"/>
                      </a:moveTo>
                      <a:cubicBezTo>
                        <a:pt x="81" y="7"/>
                        <a:pt x="115" y="4"/>
                        <a:pt x="207" y="222"/>
                      </a:cubicBezTo>
                      <a:cubicBezTo>
                        <a:pt x="216" y="242"/>
                        <a:pt x="171" y="312"/>
                        <a:pt x="116" y="269"/>
                      </a:cubicBezTo>
                      <a:cubicBezTo>
                        <a:pt x="61" y="226"/>
                        <a:pt x="0" y="51"/>
                        <a:pt x="42" y="25"/>
                      </a:cubicBezTo>
                      <a:cubicBezTo>
                        <a:pt x="84" y="0"/>
                        <a:pt x="81" y="7"/>
                        <a:pt x="81" y="7"/>
                      </a:cubicBezTo>
                      <a:close/>
                    </a:path>
                  </a:pathLst>
                </a:custGeom>
                <a:solidFill>
                  <a:srgbClr val="AF886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4" name="Freeform 393"/>
                <p:cNvSpPr>
                  <a:spLocks/>
                </p:cNvSpPr>
                <p:nvPr/>
              </p:nvSpPr>
              <p:spPr bwMode="gray">
                <a:xfrm>
                  <a:off x="4832" y="2785"/>
                  <a:ext cx="30" cy="105"/>
                </a:xfrm>
                <a:custGeom>
                  <a:avLst/>
                  <a:gdLst/>
                  <a:ahLst/>
                  <a:cxnLst>
                    <a:cxn ang="0">
                      <a:pos x="41" y="0"/>
                    </a:cxn>
                    <a:cxn ang="0">
                      <a:pos x="28" y="57"/>
                    </a:cxn>
                    <a:cxn ang="0">
                      <a:pos x="0" y="217"/>
                    </a:cxn>
                    <a:cxn ang="0">
                      <a:pos x="10" y="257"/>
                    </a:cxn>
                    <a:cxn ang="0">
                      <a:pos x="73" y="252"/>
                    </a:cxn>
                    <a:cxn ang="0">
                      <a:pos x="57" y="192"/>
                    </a:cxn>
                    <a:cxn ang="0">
                      <a:pos x="50" y="19"/>
                    </a:cxn>
                    <a:cxn ang="0">
                      <a:pos x="41" y="0"/>
                    </a:cxn>
                  </a:cxnLst>
                  <a:rect l="0" t="0" r="r" b="b"/>
                  <a:pathLst>
                    <a:path w="73" h="257">
                      <a:moveTo>
                        <a:pt x="41" y="0"/>
                      </a:moveTo>
                      <a:cubicBezTo>
                        <a:pt x="41" y="0"/>
                        <a:pt x="29" y="20"/>
                        <a:pt x="28" y="57"/>
                      </a:cubicBezTo>
                      <a:cubicBezTo>
                        <a:pt x="0" y="217"/>
                        <a:pt x="0" y="217"/>
                        <a:pt x="0" y="217"/>
                      </a:cubicBezTo>
                      <a:cubicBezTo>
                        <a:pt x="10" y="257"/>
                        <a:pt x="10" y="257"/>
                        <a:pt x="10" y="257"/>
                      </a:cubicBezTo>
                      <a:cubicBezTo>
                        <a:pt x="73" y="252"/>
                        <a:pt x="73" y="252"/>
                        <a:pt x="73" y="252"/>
                      </a:cubicBezTo>
                      <a:cubicBezTo>
                        <a:pt x="57" y="192"/>
                        <a:pt x="57" y="192"/>
                        <a:pt x="57" y="192"/>
                      </a:cubicBezTo>
                      <a:cubicBezTo>
                        <a:pt x="50" y="19"/>
                        <a:pt x="50" y="19"/>
                        <a:pt x="50" y="19"/>
                      </a:cubicBezTo>
                      <a:lnTo>
                        <a:pt x="4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5" name="Freeform 394"/>
                <p:cNvSpPr>
                  <a:spLocks/>
                </p:cNvSpPr>
                <p:nvPr/>
              </p:nvSpPr>
              <p:spPr bwMode="gray">
                <a:xfrm>
                  <a:off x="4821" y="2870"/>
                  <a:ext cx="85" cy="188"/>
                </a:xfrm>
                <a:custGeom>
                  <a:avLst/>
                  <a:gdLst/>
                  <a:ahLst/>
                  <a:cxnLst>
                    <a:cxn ang="0">
                      <a:pos x="98" y="352"/>
                    </a:cxn>
                    <a:cxn ang="0">
                      <a:pos x="141" y="457"/>
                    </a:cxn>
                    <a:cxn ang="0">
                      <a:pos x="198" y="448"/>
                    </a:cxn>
                    <a:cxn ang="0">
                      <a:pos x="194" y="259"/>
                    </a:cxn>
                    <a:cxn ang="0">
                      <a:pos x="106" y="13"/>
                    </a:cxn>
                    <a:cxn ang="0">
                      <a:pos x="37" y="8"/>
                    </a:cxn>
                    <a:cxn ang="0">
                      <a:pos x="26" y="9"/>
                    </a:cxn>
                    <a:cxn ang="0">
                      <a:pos x="4" y="62"/>
                    </a:cxn>
                    <a:cxn ang="0">
                      <a:pos x="98" y="352"/>
                    </a:cxn>
                  </a:cxnLst>
                  <a:rect l="0" t="0" r="r" b="b"/>
                  <a:pathLst>
                    <a:path w="208" h="462">
                      <a:moveTo>
                        <a:pt x="98" y="352"/>
                      </a:moveTo>
                      <a:cubicBezTo>
                        <a:pt x="141" y="457"/>
                        <a:pt x="141" y="457"/>
                        <a:pt x="141" y="457"/>
                      </a:cubicBezTo>
                      <a:cubicBezTo>
                        <a:pt x="141" y="457"/>
                        <a:pt x="200" y="462"/>
                        <a:pt x="198" y="448"/>
                      </a:cubicBezTo>
                      <a:cubicBezTo>
                        <a:pt x="198" y="448"/>
                        <a:pt x="208" y="296"/>
                        <a:pt x="194" y="259"/>
                      </a:cubicBezTo>
                      <a:cubicBezTo>
                        <a:pt x="194" y="259"/>
                        <a:pt x="128" y="44"/>
                        <a:pt x="106" y="13"/>
                      </a:cubicBezTo>
                      <a:cubicBezTo>
                        <a:pt x="106" y="13"/>
                        <a:pt x="56" y="0"/>
                        <a:pt x="37" y="8"/>
                      </a:cubicBezTo>
                      <a:cubicBezTo>
                        <a:pt x="18" y="17"/>
                        <a:pt x="26" y="9"/>
                        <a:pt x="26" y="9"/>
                      </a:cubicBezTo>
                      <a:cubicBezTo>
                        <a:pt x="26" y="9"/>
                        <a:pt x="0" y="44"/>
                        <a:pt x="4" y="62"/>
                      </a:cubicBezTo>
                      <a:cubicBezTo>
                        <a:pt x="7" y="80"/>
                        <a:pt x="98" y="352"/>
                        <a:pt x="98" y="352"/>
                      </a:cubicBezTo>
                      <a:close/>
                    </a:path>
                  </a:pathLst>
                </a:custGeom>
                <a:solidFill>
                  <a:srgbClr val="999999"/>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6" name="Freeform 395"/>
                <p:cNvSpPr>
                  <a:spLocks/>
                </p:cNvSpPr>
                <p:nvPr/>
              </p:nvSpPr>
              <p:spPr bwMode="gray">
                <a:xfrm>
                  <a:off x="4823" y="2878"/>
                  <a:ext cx="63" cy="170"/>
                </a:xfrm>
                <a:custGeom>
                  <a:avLst/>
                  <a:gdLst/>
                  <a:ahLst/>
                  <a:cxnLst>
                    <a:cxn ang="0">
                      <a:pos x="42" y="3"/>
                    </a:cxn>
                    <a:cxn ang="0">
                      <a:pos x="148" y="306"/>
                    </a:cxn>
                    <a:cxn ang="0">
                      <a:pos x="138" y="418"/>
                    </a:cxn>
                    <a:cxn ang="0">
                      <a:pos x="0" y="43"/>
                    </a:cxn>
                    <a:cxn ang="0">
                      <a:pos x="22" y="0"/>
                    </a:cxn>
                    <a:cxn ang="0">
                      <a:pos x="42" y="3"/>
                    </a:cxn>
                  </a:cxnLst>
                  <a:rect l="0" t="0" r="r" b="b"/>
                  <a:pathLst>
                    <a:path w="155" h="418">
                      <a:moveTo>
                        <a:pt x="42" y="3"/>
                      </a:moveTo>
                      <a:cubicBezTo>
                        <a:pt x="148" y="306"/>
                        <a:pt x="148" y="306"/>
                        <a:pt x="148" y="306"/>
                      </a:cubicBezTo>
                      <a:cubicBezTo>
                        <a:pt x="148" y="306"/>
                        <a:pt x="155" y="352"/>
                        <a:pt x="138" y="418"/>
                      </a:cubicBezTo>
                      <a:cubicBezTo>
                        <a:pt x="138" y="418"/>
                        <a:pt x="109" y="328"/>
                        <a:pt x="0" y="43"/>
                      </a:cubicBezTo>
                      <a:cubicBezTo>
                        <a:pt x="22" y="0"/>
                        <a:pt x="22" y="0"/>
                        <a:pt x="22" y="0"/>
                      </a:cubicBezTo>
                      <a:lnTo>
                        <a:pt x="42" y="3"/>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7" name="Freeform 396"/>
                <p:cNvSpPr>
                  <a:spLocks/>
                </p:cNvSpPr>
                <p:nvPr/>
              </p:nvSpPr>
              <p:spPr bwMode="gray">
                <a:xfrm>
                  <a:off x="4841" y="2820"/>
                  <a:ext cx="9" cy="48"/>
                </a:xfrm>
                <a:custGeom>
                  <a:avLst/>
                  <a:gdLst/>
                  <a:ahLst/>
                  <a:cxnLst>
                    <a:cxn ang="0">
                      <a:pos x="21" y="0"/>
                    </a:cxn>
                    <a:cxn ang="0">
                      <a:pos x="14" y="108"/>
                    </a:cxn>
                    <a:cxn ang="0">
                      <a:pos x="0" y="114"/>
                    </a:cxn>
                    <a:cxn ang="0">
                      <a:pos x="21" y="0"/>
                    </a:cxn>
                  </a:cxnLst>
                  <a:rect l="0" t="0" r="r" b="b"/>
                  <a:pathLst>
                    <a:path w="21" h="117">
                      <a:moveTo>
                        <a:pt x="21" y="0"/>
                      </a:moveTo>
                      <a:cubicBezTo>
                        <a:pt x="21" y="0"/>
                        <a:pt x="15" y="99"/>
                        <a:pt x="14" y="108"/>
                      </a:cubicBezTo>
                      <a:cubicBezTo>
                        <a:pt x="13" y="117"/>
                        <a:pt x="0" y="114"/>
                        <a:pt x="0" y="114"/>
                      </a:cubicBezTo>
                      <a:lnTo>
                        <a:pt x="21"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8" name="Freeform 397"/>
                <p:cNvSpPr>
                  <a:spLocks/>
                </p:cNvSpPr>
                <p:nvPr/>
              </p:nvSpPr>
              <p:spPr bwMode="gray">
                <a:xfrm>
                  <a:off x="4547" y="3105"/>
                  <a:ext cx="207" cy="320"/>
                </a:xfrm>
                <a:custGeom>
                  <a:avLst/>
                  <a:gdLst/>
                  <a:ahLst/>
                  <a:cxnLst>
                    <a:cxn ang="0">
                      <a:pos x="507" y="304"/>
                    </a:cxn>
                    <a:cxn ang="0">
                      <a:pos x="467" y="510"/>
                    </a:cxn>
                    <a:cxn ang="0">
                      <a:pos x="220" y="715"/>
                    </a:cxn>
                    <a:cxn ang="0">
                      <a:pos x="22" y="541"/>
                    </a:cxn>
                    <a:cxn ang="0">
                      <a:pos x="189" y="207"/>
                    </a:cxn>
                    <a:cxn ang="0">
                      <a:pos x="270" y="122"/>
                    </a:cxn>
                    <a:cxn ang="0">
                      <a:pos x="373" y="0"/>
                    </a:cxn>
                    <a:cxn ang="0">
                      <a:pos x="507" y="304"/>
                    </a:cxn>
                  </a:cxnLst>
                  <a:rect l="0" t="0" r="r" b="b"/>
                  <a:pathLst>
                    <a:path w="511" h="787">
                      <a:moveTo>
                        <a:pt x="507" y="304"/>
                      </a:moveTo>
                      <a:cubicBezTo>
                        <a:pt x="467" y="510"/>
                        <a:pt x="467" y="510"/>
                        <a:pt x="467" y="510"/>
                      </a:cubicBezTo>
                      <a:cubicBezTo>
                        <a:pt x="467" y="510"/>
                        <a:pt x="442" y="787"/>
                        <a:pt x="220" y="715"/>
                      </a:cubicBezTo>
                      <a:cubicBezTo>
                        <a:pt x="98" y="675"/>
                        <a:pt x="0" y="548"/>
                        <a:pt x="22" y="541"/>
                      </a:cubicBezTo>
                      <a:cubicBezTo>
                        <a:pt x="22" y="541"/>
                        <a:pt x="76" y="331"/>
                        <a:pt x="189" y="207"/>
                      </a:cubicBezTo>
                      <a:cubicBezTo>
                        <a:pt x="189" y="207"/>
                        <a:pt x="200" y="200"/>
                        <a:pt x="270" y="122"/>
                      </a:cubicBezTo>
                      <a:cubicBezTo>
                        <a:pt x="373" y="0"/>
                        <a:pt x="373" y="0"/>
                        <a:pt x="373" y="0"/>
                      </a:cubicBezTo>
                      <a:cubicBezTo>
                        <a:pt x="373" y="0"/>
                        <a:pt x="511" y="245"/>
                        <a:pt x="507" y="304"/>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399" name="Freeform 398"/>
                <p:cNvSpPr>
                  <a:spLocks/>
                </p:cNvSpPr>
                <p:nvPr/>
              </p:nvSpPr>
              <p:spPr bwMode="gray">
                <a:xfrm>
                  <a:off x="4800" y="2836"/>
                  <a:ext cx="42" cy="85"/>
                </a:xfrm>
                <a:custGeom>
                  <a:avLst/>
                  <a:gdLst/>
                  <a:ahLst/>
                  <a:cxnLst>
                    <a:cxn ang="0">
                      <a:pos x="0" y="138"/>
                    </a:cxn>
                    <a:cxn ang="0">
                      <a:pos x="73" y="11"/>
                    </a:cxn>
                    <a:cxn ang="0">
                      <a:pos x="100" y="58"/>
                    </a:cxn>
                    <a:cxn ang="0">
                      <a:pos x="74" y="143"/>
                    </a:cxn>
                    <a:cxn ang="0">
                      <a:pos x="0" y="138"/>
                    </a:cxn>
                  </a:cxnLst>
                  <a:rect l="0" t="0" r="r" b="b"/>
                  <a:pathLst>
                    <a:path w="104" h="210">
                      <a:moveTo>
                        <a:pt x="0" y="138"/>
                      </a:moveTo>
                      <a:cubicBezTo>
                        <a:pt x="0" y="138"/>
                        <a:pt x="48" y="0"/>
                        <a:pt x="73" y="11"/>
                      </a:cubicBezTo>
                      <a:cubicBezTo>
                        <a:pt x="73" y="11"/>
                        <a:pt x="104" y="4"/>
                        <a:pt x="100" y="58"/>
                      </a:cubicBezTo>
                      <a:cubicBezTo>
                        <a:pt x="74" y="143"/>
                        <a:pt x="74" y="143"/>
                        <a:pt x="74" y="143"/>
                      </a:cubicBezTo>
                      <a:cubicBezTo>
                        <a:pt x="74" y="143"/>
                        <a:pt x="54" y="210"/>
                        <a:pt x="0" y="138"/>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0" name="Freeform 399"/>
                <p:cNvSpPr>
                  <a:spLocks/>
                </p:cNvSpPr>
                <p:nvPr/>
              </p:nvSpPr>
              <p:spPr bwMode="gray">
                <a:xfrm>
                  <a:off x="4799" y="2840"/>
                  <a:ext cx="42" cy="66"/>
                </a:xfrm>
                <a:custGeom>
                  <a:avLst/>
                  <a:gdLst/>
                  <a:ahLst/>
                  <a:cxnLst>
                    <a:cxn ang="0">
                      <a:pos x="2" y="129"/>
                    </a:cxn>
                    <a:cxn ang="0">
                      <a:pos x="4" y="130"/>
                    </a:cxn>
                    <a:cxn ang="0">
                      <a:pos x="6" y="124"/>
                    </a:cxn>
                    <a:cxn ang="0">
                      <a:pos x="34" y="54"/>
                    </a:cxn>
                    <a:cxn ang="0">
                      <a:pos x="54" y="18"/>
                    </a:cxn>
                    <a:cxn ang="0">
                      <a:pos x="64" y="7"/>
                    </a:cxn>
                    <a:cxn ang="0">
                      <a:pos x="72" y="4"/>
                    </a:cxn>
                    <a:cxn ang="0">
                      <a:pos x="74" y="4"/>
                    </a:cxn>
                    <a:cxn ang="0">
                      <a:pos x="75" y="4"/>
                    </a:cxn>
                    <a:cxn ang="0">
                      <a:pos x="75" y="4"/>
                    </a:cxn>
                    <a:cxn ang="0">
                      <a:pos x="75" y="4"/>
                    </a:cxn>
                    <a:cxn ang="0">
                      <a:pos x="79" y="4"/>
                    </a:cxn>
                    <a:cxn ang="0">
                      <a:pos x="92" y="9"/>
                    </a:cxn>
                    <a:cxn ang="0">
                      <a:pos x="100" y="39"/>
                    </a:cxn>
                    <a:cxn ang="0">
                      <a:pos x="100" y="49"/>
                    </a:cxn>
                    <a:cxn ang="0">
                      <a:pos x="102" y="49"/>
                    </a:cxn>
                    <a:cxn ang="0">
                      <a:pos x="100" y="49"/>
                    </a:cxn>
                    <a:cxn ang="0">
                      <a:pos x="74" y="134"/>
                    </a:cxn>
                    <a:cxn ang="0">
                      <a:pos x="74" y="134"/>
                    </a:cxn>
                    <a:cxn ang="0">
                      <a:pos x="66" y="149"/>
                    </a:cxn>
                    <a:cxn ang="0">
                      <a:pos x="58" y="157"/>
                    </a:cxn>
                    <a:cxn ang="0">
                      <a:pos x="47" y="160"/>
                    </a:cxn>
                    <a:cxn ang="0">
                      <a:pos x="28" y="153"/>
                    </a:cxn>
                    <a:cxn ang="0">
                      <a:pos x="3" y="128"/>
                    </a:cxn>
                    <a:cxn ang="0">
                      <a:pos x="2" y="129"/>
                    </a:cxn>
                    <a:cxn ang="0">
                      <a:pos x="4" y="130"/>
                    </a:cxn>
                    <a:cxn ang="0">
                      <a:pos x="2" y="129"/>
                    </a:cxn>
                    <a:cxn ang="0">
                      <a:pos x="0" y="130"/>
                    </a:cxn>
                    <a:cxn ang="0">
                      <a:pos x="26" y="157"/>
                    </a:cxn>
                    <a:cxn ang="0">
                      <a:pos x="47" y="164"/>
                    </a:cxn>
                    <a:cxn ang="0">
                      <a:pos x="61" y="160"/>
                    </a:cxn>
                    <a:cxn ang="0">
                      <a:pos x="74" y="144"/>
                    </a:cxn>
                    <a:cxn ang="0">
                      <a:pos x="78" y="135"/>
                    </a:cxn>
                    <a:cxn ang="0">
                      <a:pos x="104" y="50"/>
                    </a:cxn>
                    <a:cxn ang="0">
                      <a:pos x="104" y="49"/>
                    </a:cxn>
                    <a:cxn ang="0">
                      <a:pos x="104" y="39"/>
                    </a:cxn>
                    <a:cxn ang="0">
                      <a:pos x="95" y="7"/>
                    </a:cxn>
                    <a:cxn ang="0">
                      <a:pos x="79" y="0"/>
                    </a:cxn>
                    <a:cxn ang="0">
                      <a:pos x="74" y="0"/>
                    </a:cxn>
                    <a:cxn ang="0">
                      <a:pos x="75" y="2"/>
                    </a:cxn>
                    <a:cxn ang="0">
                      <a:pos x="76" y="0"/>
                    </a:cxn>
                    <a:cxn ang="0">
                      <a:pos x="72" y="0"/>
                    </a:cxn>
                    <a:cxn ang="0">
                      <a:pos x="60" y="6"/>
                    </a:cxn>
                    <a:cxn ang="0">
                      <a:pos x="39" y="35"/>
                    </a:cxn>
                    <a:cxn ang="0">
                      <a:pos x="0" y="128"/>
                    </a:cxn>
                    <a:cxn ang="0">
                      <a:pos x="0" y="129"/>
                    </a:cxn>
                    <a:cxn ang="0">
                      <a:pos x="0" y="130"/>
                    </a:cxn>
                    <a:cxn ang="0">
                      <a:pos x="2" y="129"/>
                    </a:cxn>
                  </a:cxnLst>
                  <a:rect l="0" t="0" r="r" b="b"/>
                  <a:pathLst>
                    <a:path w="104" h="164">
                      <a:moveTo>
                        <a:pt x="2" y="129"/>
                      </a:moveTo>
                      <a:cubicBezTo>
                        <a:pt x="4" y="130"/>
                        <a:pt x="4" y="130"/>
                        <a:pt x="4" y="130"/>
                      </a:cubicBezTo>
                      <a:cubicBezTo>
                        <a:pt x="4" y="130"/>
                        <a:pt x="4" y="128"/>
                        <a:pt x="6" y="124"/>
                      </a:cubicBezTo>
                      <a:cubicBezTo>
                        <a:pt x="10" y="112"/>
                        <a:pt x="21" y="82"/>
                        <a:pt x="34" y="54"/>
                      </a:cubicBezTo>
                      <a:cubicBezTo>
                        <a:pt x="41" y="41"/>
                        <a:pt x="48" y="28"/>
                        <a:pt x="54" y="18"/>
                      </a:cubicBezTo>
                      <a:cubicBezTo>
                        <a:pt x="58" y="14"/>
                        <a:pt x="61" y="10"/>
                        <a:pt x="64" y="7"/>
                      </a:cubicBezTo>
                      <a:cubicBezTo>
                        <a:pt x="67" y="5"/>
                        <a:pt x="70" y="4"/>
                        <a:pt x="72" y="4"/>
                      </a:cubicBezTo>
                      <a:cubicBezTo>
                        <a:pt x="73" y="4"/>
                        <a:pt x="73" y="4"/>
                        <a:pt x="74" y="4"/>
                      </a:cubicBezTo>
                      <a:cubicBezTo>
                        <a:pt x="75" y="4"/>
                        <a:pt x="75" y="4"/>
                        <a:pt x="75" y="4"/>
                      </a:cubicBezTo>
                      <a:cubicBezTo>
                        <a:pt x="75" y="4"/>
                        <a:pt x="75" y="4"/>
                        <a:pt x="75" y="4"/>
                      </a:cubicBezTo>
                      <a:cubicBezTo>
                        <a:pt x="75" y="4"/>
                        <a:pt x="75" y="4"/>
                        <a:pt x="75" y="4"/>
                      </a:cubicBezTo>
                      <a:cubicBezTo>
                        <a:pt x="76" y="4"/>
                        <a:pt x="77" y="4"/>
                        <a:pt x="79" y="4"/>
                      </a:cubicBezTo>
                      <a:cubicBezTo>
                        <a:pt x="82" y="4"/>
                        <a:pt x="87" y="5"/>
                        <a:pt x="92" y="9"/>
                      </a:cubicBezTo>
                      <a:cubicBezTo>
                        <a:pt x="96" y="14"/>
                        <a:pt x="100" y="23"/>
                        <a:pt x="100" y="39"/>
                      </a:cubicBezTo>
                      <a:cubicBezTo>
                        <a:pt x="100" y="42"/>
                        <a:pt x="100" y="45"/>
                        <a:pt x="100" y="49"/>
                      </a:cubicBezTo>
                      <a:cubicBezTo>
                        <a:pt x="102" y="49"/>
                        <a:pt x="102" y="49"/>
                        <a:pt x="102" y="49"/>
                      </a:cubicBezTo>
                      <a:cubicBezTo>
                        <a:pt x="100" y="49"/>
                        <a:pt x="100" y="49"/>
                        <a:pt x="100" y="49"/>
                      </a:cubicBezTo>
                      <a:cubicBezTo>
                        <a:pt x="74" y="134"/>
                        <a:pt x="74" y="134"/>
                        <a:pt x="74" y="134"/>
                      </a:cubicBezTo>
                      <a:cubicBezTo>
                        <a:pt x="74" y="134"/>
                        <a:pt x="74" y="134"/>
                        <a:pt x="74" y="134"/>
                      </a:cubicBezTo>
                      <a:cubicBezTo>
                        <a:pt x="73" y="135"/>
                        <a:pt x="71" y="142"/>
                        <a:pt x="66" y="149"/>
                      </a:cubicBezTo>
                      <a:cubicBezTo>
                        <a:pt x="64" y="152"/>
                        <a:pt x="61" y="155"/>
                        <a:pt x="58" y="157"/>
                      </a:cubicBezTo>
                      <a:cubicBezTo>
                        <a:pt x="55" y="159"/>
                        <a:pt x="51" y="160"/>
                        <a:pt x="47" y="160"/>
                      </a:cubicBezTo>
                      <a:cubicBezTo>
                        <a:pt x="42" y="160"/>
                        <a:pt x="36" y="158"/>
                        <a:pt x="28" y="153"/>
                      </a:cubicBezTo>
                      <a:cubicBezTo>
                        <a:pt x="21" y="148"/>
                        <a:pt x="13" y="140"/>
                        <a:pt x="3" y="128"/>
                      </a:cubicBezTo>
                      <a:cubicBezTo>
                        <a:pt x="2" y="129"/>
                        <a:pt x="2" y="129"/>
                        <a:pt x="2" y="129"/>
                      </a:cubicBezTo>
                      <a:cubicBezTo>
                        <a:pt x="4" y="130"/>
                        <a:pt x="4" y="130"/>
                        <a:pt x="4" y="130"/>
                      </a:cubicBezTo>
                      <a:cubicBezTo>
                        <a:pt x="2" y="129"/>
                        <a:pt x="2" y="129"/>
                        <a:pt x="2" y="129"/>
                      </a:cubicBezTo>
                      <a:cubicBezTo>
                        <a:pt x="0" y="130"/>
                        <a:pt x="0" y="130"/>
                        <a:pt x="0" y="130"/>
                      </a:cubicBezTo>
                      <a:cubicBezTo>
                        <a:pt x="10" y="143"/>
                        <a:pt x="18" y="151"/>
                        <a:pt x="26" y="157"/>
                      </a:cubicBezTo>
                      <a:cubicBezTo>
                        <a:pt x="34" y="162"/>
                        <a:pt x="41" y="164"/>
                        <a:pt x="47" y="164"/>
                      </a:cubicBezTo>
                      <a:cubicBezTo>
                        <a:pt x="52" y="164"/>
                        <a:pt x="57" y="162"/>
                        <a:pt x="61" y="160"/>
                      </a:cubicBezTo>
                      <a:cubicBezTo>
                        <a:pt x="67" y="155"/>
                        <a:pt x="71" y="149"/>
                        <a:pt x="74" y="144"/>
                      </a:cubicBezTo>
                      <a:cubicBezTo>
                        <a:pt x="76" y="139"/>
                        <a:pt x="78" y="135"/>
                        <a:pt x="78" y="135"/>
                      </a:cubicBezTo>
                      <a:cubicBezTo>
                        <a:pt x="104" y="50"/>
                        <a:pt x="104" y="50"/>
                        <a:pt x="104" y="50"/>
                      </a:cubicBezTo>
                      <a:cubicBezTo>
                        <a:pt x="104" y="49"/>
                        <a:pt x="104" y="49"/>
                        <a:pt x="104" y="49"/>
                      </a:cubicBezTo>
                      <a:cubicBezTo>
                        <a:pt x="104" y="46"/>
                        <a:pt x="104" y="42"/>
                        <a:pt x="104" y="39"/>
                      </a:cubicBezTo>
                      <a:cubicBezTo>
                        <a:pt x="104" y="22"/>
                        <a:pt x="100" y="12"/>
                        <a:pt x="95" y="7"/>
                      </a:cubicBezTo>
                      <a:cubicBezTo>
                        <a:pt x="89" y="1"/>
                        <a:pt x="83" y="0"/>
                        <a:pt x="79" y="0"/>
                      </a:cubicBezTo>
                      <a:cubicBezTo>
                        <a:pt x="76" y="0"/>
                        <a:pt x="74" y="0"/>
                        <a:pt x="74" y="0"/>
                      </a:cubicBezTo>
                      <a:cubicBezTo>
                        <a:pt x="75" y="2"/>
                        <a:pt x="75" y="2"/>
                        <a:pt x="75" y="2"/>
                      </a:cubicBezTo>
                      <a:cubicBezTo>
                        <a:pt x="76" y="0"/>
                        <a:pt x="76" y="0"/>
                        <a:pt x="76" y="0"/>
                      </a:cubicBezTo>
                      <a:cubicBezTo>
                        <a:pt x="74" y="0"/>
                        <a:pt x="73" y="0"/>
                        <a:pt x="72" y="0"/>
                      </a:cubicBezTo>
                      <a:cubicBezTo>
                        <a:pt x="68" y="0"/>
                        <a:pt x="64" y="2"/>
                        <a:pt x="60" y="6"/>
                      </a:cubicBezTo>
                      <a:cubicBezTo>
                        <a:pt x="53" y="12"/>
                        <a:pt x="46" y="23"/>
                        <a:pt x="39" y="35"/>
                      </a:cubicBezTo>
                      <a:cubicBezTo>
                        <a:pt x="19" y="73"/>
                        <a:pt x="0" y="128"/>
                        <a:pt x="0" y="128"/>
                      </a:cubicBezTo>
                      <a:cubicBezTo>
                        <a:pt x="0" y="129"/>
                        <a:pt x="0" y="129"/>
                        <a:pt x="0" y="129"/>
                      </a:cubicBezTo>
                      <a:cubicBezTo>
                        <a:pt x="0" y="130"/>
                        <a:pt x="0" y="130"/>
                        <a:pt x="0" y="130"/>
                      </a:cubicBezTo>
                      <a:lnTo>
                        <a:pt x="2" y="129"/>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1" name="Freeform 400"/>
                <p:cNvSpPr>
                  <a:spLocks/>
                </p:cNvSpPr>
                <p:nvPr/>
              </p:nvSpPr>
              <p:spPr bwMode="gray">
                <a:xfrm>
                  <a:off x="4810" y="2900"/>
                  <a:ext cx="105" cy="95"/>
                </a:xfrm>
                <a:custGeom>
                  <a:avLst/>
                  <a:gdLst/>
                  <a:ahLst/>
                  <a:cxnLst>
                    <a:cxn ang="0">
                      <a:pos x="200" y="112"/>
                    </a:cxn>
                    <a:cxn ang="0">
                      <a:pos x="237" y="161"/>
                    </a:cxn>
                    <a:cxn ang="0">
                      <a:pos x="130" y="120"/>
                    </a:cxn>
                    <a:cxn ang="0">
                      <a:pos x="47" y="55"/>
                    </a:cxn>
                    <a:cxn ang="0">
                      <a:pos x="0" y="19"/>
                    </a:cxn>
                    <a:cxn ang="0">
                      <a:pos x="18" y="2"/>
                    </a:cxn>
                    <a:cxn ang="0">
                      <a:pos x="47" y="0"/>
                    </a:cxn>
                    <a:cxn ang="0">
                      <a:pos x="200" y="112"/>
                    </a:cxn>
                  </a:cxnLst>
                  <a:rect l="0" t="0" r="r" b="b"/>
                  <a:pathLst>
                    <a:path w="257" h="233">
                      <a:moveTo>
                        <a:pt x="200" y="112"/>
                      </a:moveTo>
                      <a:cubicBezTo>
                        <a:pt x="200" y="112"/>
                        <a:pt x="257" y="147"/>
                        <a:pt x="237" y="161"/>
                      </a:cubicBezTo>
                      <a:cubicBezTo>
                        <a:pt x="237" y="161"/>
                        <a:pt x="190" y="233"/>
                        <a:pt x="130" y="120"/>
                      </a:cubicBezTo>
                      <a:cubicBezTo>
                        <a:pt x="130" y="120"/>
                        <a:pt x="85" y="115"/>
                        <a:pt x="47" y="55"/>
                      </a:cubicBezTo>
                      <a:cubicBezTo>
                        <a:pt x="0" y="19"/>
                        <a:pt x="0" y="19"/>
                        <a:pt x="0" y="19"/>
                      </a:cubicBezTo>
                      <a:cubicBezTo>
                        <a:pt x="18" y="2"/>
                        <a:pt x="18" y="2"/>
                        <a:pt x="18" y="2"/>
                      </a:cubicBezTo>
                      <a:cubicBezTo>
                        <a:pt x="47" y="0"/>
                        <a:pt x="47" y="0"/>
                        <a:pt x="47" y="0"/>
                      </a:cubicBezTo>
                      <a:cubicBezTo>
                        <a:pt x="47" y="0"/>
                        <a:pt x="99" y="12"/>
                        <a:pt x="200" y="11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2" name="Freeform 401"/>
                <p:cNvSpPr>
                  <a:spLocks/>
                </p:cNvSpPr>
                <p:nvPr/>
              </p:nvSpPr>
              <p:spPr bwMode="gray">
                <a:xfrm>
                  <a:off x="4809" y="2899"/>
                  <a:ext cx="100" cy="77"/>
                </a:xfrm>
                <a:custGeom>
                  <a:avLst/>
                  <a:gdLst/>
                  <a:ahLst/>
                  <a:cxnLst>
                    <a:cxn ang="0">
                      <a:pos x="203" y="114"/>
                    </a:cxn>
                    <a:cxn ang="0">
                      <a:pos x="202" y="116"/>
                    </a:cxn>
                    <a:cxn ang="0">
                      <a:pos x="204" y="117"/>
                    </a:cxn>
                    <a:cxn ang="0">
                      <a:pos x="226" y="134"/>
                    </a:cxn>
                    <a:cxn ang="0">
                      <a:pos x="238" y="145"/>
                    </a:cxn>
                    <a:cxn ang="0">
                      <a:pos x="242" y="156"/>
                    </a:cxn>
                    <a:cxn ang="0">
                      <a:pos x="239" y="161"/>
                    </a:cxn>
                    <a:cxn ang="0">
                      <a:pos x="239" y="161"/>
                    </a:cxn>
                    <a:cxn ang="0">
                      <a:pos x="238" y="162"/>
                    </a:cxn>
                    <a:cxn ang="0">
                      <a:pos x="238" y="162"/>
                    </a:cxn>
                    <a:cxn ang="0">
                      <a:pos x="227" y="174"/>
                    </a:cxn>
                    <a:cxn ang="0">
                      <a:pos x="202" y="184"/>
                    </a:cxn>
                    <a:cxn ang="0">
                      <a:pos x="172" y="171"/>
                    </a:cxn>
                    <a:cxn ang="0">
                      <a:pos x="135" y="121"/>
                    </a:cxn>
                    <a:cxn ang="0">
                      <a:pos x="135" y="120"/>
                    </a:cxn>
                    <a:cxn ang="0">
                      <a:pos x="134" y="120"/>
                    </a:cxn>
                    <a:cxn ang="0">
                      <a:pos x="133" y="120"/>
                    </a:cxn>
                    <a:cxn ang="0">
                      <a:pos x="52" y="56"/>
                    </a:cxn>
                    <a:cxn ang="0">
                      <a:pos x="52" y="56"/>
                    </a:cxn>
                    <a:cxn ang="0">
                      <a:pos x="6" y="21"/>
                    </a:cxn>
                    <a:cxn ang="0">
                      <a:pos x="22" y="6"/>
                    </a:cxn>
                    <a:cxn ang="0">
                      <a:pos x="50" y="4"/>
                    </a:cxn>
                    <a:cxn ang="0">
                      <a:pos x="50" y="2"/>
                    </a:cxn>
                    <a:cxn ang="0">
                      <a:pos x="49" y="4"/>
                    </a:cxn>
                    <a:cxn ang="0">
                      <a:pos x="49" y="4"/>
                    </a:cxn>
                    <a:cxn ang="0">
                      <a:pos x="202" y="116"/>
                    </a:cxn>
                    <a:cxn ang="0">
                      <a:pos x="202" y="116"/>
                    </a:cxn>
                    <a:cxn ang="0">
                      <a:pos x="202" y="116"/>
                    </a:cxn>
                    <a:cxn ang="0">
                      <a:pos x="203" y="114"/>
                    </a:cxn>
                    <a:cxn ang="0">
                      <a:pos x="204" y="113"/>
                    </a:cxn>
                    <a:cxn ang="0">
                      <a:pos x="50" y="0"/>
                    </a:cxn>
                    <a:cxn ang="0">
                      <a:pos x="50" y="0"/>
                    </a:cxn>
                    <a:cxn ang="0">
                      <a:pos x="20" y="2"/>
                    </a:cxn>
                    <a:cxn ang="0">
                      <a:pos x="0" y="22"/>
                    </a:cxn>
                    <a:cxn ang="0">
                      <a:pos x="49" y="59"/>
                    </a:cxn>
                    <a:cxn ang="0">
                      <a:pos x="50" y="57"/>
                    </a:cxn>
                    <a:cxn ang="0">
                      <a:pos x="48" y="58"/>
                    </a:cxn>
                    <a:cxn ang="0">
                      <a:pos x="133" y="124"/>
                    </a:cxn>
                    <a:cxn ang="0">
                      <a:pos x="133" y="122"/>
                    </a:cxn>
                    <a:cxn ang="0">
                      <a:pos x="132" y="123"/>
                    </a:cxn>
                    <a:cxn ang="0">
                      <a:pos x="169" y="174"/>
                    </a:cxn>
                    <a:cxn ang="0">
                      <a:pos x="202" y="188"/>
                    </a:cxn>
                    <a:cxn ang="0">
                      <a:pos x="231" y="176"/>
                    </a:cxn>
                    <a:cxn ang="0">
                      <a:pos x="242" y="164"/>
                    </a:cxn>
                    <a:cxn ang="0">
                      <a:pos x="240" y="163"/>
                    </a:cxn>
                    <a:cxn ang="0">
                      <a:pos x="241" y="165"/>
                    </a:cxn>
                    <a:cxn ang="0">
                      <a:pos x="246" y="156"/>
                    </a:cxn>
                    <a:cxn ang="0">
                      <a:pos x="239" y="141"/>
                    </a:cxn>
                    <a:cxn ang="0">
                      <a:pos x="217" y="122"/>
                    </a:cxn>
                    <a:cxn ang="0">
                      <a:pos x="204" y="113"/>
                    </a:cxn>
                    <a:cxn ang="0">
                      <a:pos x="203" y="114"/>
                    </a:cxn>
                    <a:cxn ang="0">
                      <a:pos x="204" y="113"/>
                    </a:cxn>
                    <a:cxn ang="0">
                      <a:pos x="203" y="114"/>
                    </a:cxn>
                  </a:cxnLst>
                  <a:rect l="0" t="0" r="r" b="b"/>
                  <a:pathLst>
                    <a:path w="246" h="188">
                      <a:moveTo>
                        <a:pt x="203" y="114"/>
                      </a:moveTo>
                      <a:cubicBezTo>
                        <a:pt x="202" y="116"/>
                        <a:pt x="202" y="116"/>
                        <a:pt x="202" y="116"/>
                      </a:cubicBezTo>
                      <a:cubicBezTo>
                        <a:pt x="202" y="116"/>
                        <a:pt x="203" y="117"/>
                        <a:pt x="204" y="117"/>
                      </a:cubicBezTo>
                      <a:cubicBezTo>
                        <a:pt x="208" y="120"/>
                        <a:pt x="217" y="126"/>
                        <a:pt x="226" y="134"/>
                      </a:cubicBezTo>
                      <a:cubicBezTo>
                        <a:pt x="231" y="138"/>
                        <a:pt x="235" y="142"/>
                        <a:pt x="238" y="145"/>
                      </a:cubicBezTo>
                      <a:cubicBezTo>
                        <a:pt x="241" y="149"/>
                        <a:pt x="242" y="153"/>
                        <a:pt x="242" y="156"/>
                      </a:cubicBezTo>
                      <a:cubicBezTo>
                        <a:pt x="242" y="158"/>
                        <a:pt x="241" y="159"/>
                        <a:pt x="239" y="161"/>
                      </a:cubicBezTo>
                      <a:cubicBezTo>
                        <a:pt x="239" y="161"/>
                        <a:pt x="239" y="161"/>
                        <a:pt x="239" y="161"/>
                      </a:cubicBezTo>
                      <a:cubicBezTo>
                        <a:pt x="238" y="162"/>
                        <a:pt x="238" y="162"/>
                        <a:pt x="238" y="162"/>
                      </a:cubicBezTo>
                      <a:cubicBezTo>
                        <a:pt x="238" y="162"/>
                        <a:pt x="238" y="162"/>
                        <a:pt x="238" y="162"/>
                      </a:cubicBezTo>
                      <a:cubicBezTo>
                        <a:pt x="237" y="163"/>
                        <a:pt x="234" y="169"/>
                        <a:pt x="227" y="174"/>
                      </a:cubicBezTo>
                      <a:cubicBezTo>
                        <a:pt x="221" y="179"/>
                        <a:pt x="212" y="184"/>
                        <a:pt x="202" y="184"/>
                      </a:cubicBezTo>
                      <a:cubicBezTo>
                        <a:pt x="193" y="184"/>
                        <a:pt x="183" y="181"/>
                        <a:pt x="172" y="171"/>
                      </a:cubicBezTo>
                      <a:cubicBezTo>
                        <a:pt x="161" y="162"/>
                        <a:pt x="148" y="146"/>
                        <a:pt x="135" y="121"/>
                      </a:cubicBezTo>
                      <a:cubicBezTo>
                        <a:pt x="135" y="120"/>
                        <a:pt x="135" y="120"/>
                        <a:pt x="135" y="120"/>
                      </a:cubicBezTo>
                      <a:cubicBezTo>
                        <a:pt x="134" y="120"/>
                        <a:pt x="134" y="120"/>
                        <a:pt x="134" y="120"/>
                      </a:cubicBezTo>
                      <a:cubicBezTo>
                        <a:pt x="133" y="120"/>
                        <a:pt x="133" y="120"/>
                        <a:pt x="133" y="120"/>
                      </a:cubicBezTo>
                      <a:cubicBezTo>
                        <a:pt x="131" y="120"/>
                        <a:pt x="89" y="114"/>
                        <a:pt x="52" y="56"/>
                      </a:cubicBezTo>
                      <a:cubicBezTo>
                        <a:pt x="52" y="56"/>
                        <a:pt x="52" y="56"/>
                        <a:pt x="52" y="56"/>
                      </a:cubicBezTo>
                      <a:cubicBezTo>
                        <a:pt x="6" y="21"/>
                        <a:pt x="6" y="21"/>
                        <a:pt x="6" y="21"/>
                      </a:cubicBezTo>
                      <a:cubicBezTo>
                        <a:pt x="22" y="6"/>
                        <a:pt x="22" y="6"/>
                        <a:pt x="22" y="6"/>
                      </a:cubicBezTo>
                      <a:cubicBezTo>
                        <a:pt x="50" y="4"/>
                        <a:pt x="50" y="4"/>
                        <a:pt x="50" y="4"/>
                      </a:cubicBezTo>
                      <a:cubicBezTo>
                        <a:pt x="50" y="2"/>
                        <a:pt x="50" y="2"/>
                        <a:pt x="50" y="2"/>
                      </a:cubicBezTo>
                      <a:cubicBezTo>
                        <a:pt x="49" y="4"/>
                        <a:pt x="49" y="4"/>
                        <a:pt x="49" y="4"/>
                      </a:cubicBezTo>
                      <a:cubicBezTo>
                        <a:pt x="49" y="4"/>
                        <a:pt x="49" y="4"/>
                        <a:pt x="49" y="4"/>
                      </a:cubicBezTo>
                      <a:cubicBezTo>
                        <a:pt x="52" y="5"/>
                        <a:pt x="104" y="19"/>
                        <a:pt x="202" y="116"/>
                      </a:cubicBezTo>
                      <a:cubicBezTo>
                        <a:pt x="202" y="116"/>
                        <a:pt x="202" y="116"/>
                        <a:pt x="202" y="116"/>
                      </a:cubicBezTo>
                      <a:cubicBezTo>
                        <a:pt x="202" y="116"/>
                        <a:pt x="202" y="116"/>
                        <a:pt x="202" y="116"/>
                      </a:cubicBezTo>
                      <a:cubicBezTo>
                        <a:pt x="203" y="114"/>
                        <a:pt x="203" y="114"/>
                        <a:pt x="203" y="114"/>
                      </a:cubicBezTo>
                      <a:cubicBezTo>
                        <a:pt x="204" y="113"/>
                        <a:pt x="204" y="113"/>
                        <a:pt x="204" y="113"/>
                      </a:cubicBezTo>
                      <a:cubicBezTo>
                        <a:pt x="103" y="13"/>
                        <a:pt x="50" y="0"/>
                        <a:pt x="50" y="0"/>
                      </a:cubicBezTo>
                      <a:cubicBezTo>
                        <a:pt x="50" y="0"/>
                        <a:pt x="50" y="0"/>
                        <a:pt x="50" y="0"/>
                      </a:cubicBezTo>
                      <a:cubicBezTo>
                        <a:pt x="20" y="2"/>
                        <a:pt x="20" y="2"/>
                        <a:pt x="20" y="2"/>
                      </a:cubicBezTo>
                      <a:cubicBezTo>
                        <a:pt x="0" y="22"/>
                        <a:pt x="0" y="22"/>
                        <a:pt x="0" y="22"/>
                      </a:cubicBezTo>
                      <a:cubicBezTo>
                        <a:pt x="49" y="59"/>
                        <a:pt x="49" y="59"/>
                        <a:pt x="49" y="59"/>
                      </a:cubicBezTo>
                      <a:cubicBezTo>
                        <a:pt x="50" y="57"/>
                        <a:pt x="50" y="57"/>
                        <a:pt x="50" y="57"/>
                      </a:cubicBezTo>
                      <a:cubicBezTo>
                        <a:pt x="48" y="58"/>
                        <a:pt x="48" y="58"/>
                        <a:pt x="48" y="58"/>
                      </a:cubicBezTo>
                      <a:cubicBezTo>
                        <a:pt x="87" y="119"/>
                        <a:pt x="133" y="124"/>
                        <a:pt x="133" y="124"/>
                      </a:cubicBezTo>
                      <a:cubicBezTo>
                        <a:pt x="133" y="122"/>
                        <a:pt x="133" y="122"/>
                        <a:pt x="133" y="122"/>
                      </a:cubicBezTo>
                      <a:cubicBezTo>
                        <a:pt x="132" y="123"/>
                        <a:pt x="132" y="123"/>
                        <a:pt x="132" y="123"/>
                      </a:cubicBezTo>
                      <a:cubicBezTo>
                        <a:pt x="145" y="148"/>
                        <a:pt x="157" y="164"/>
                        <a:pt x="169" y="174"/>
                      </a:cubicBezTo>
                      <a:cubicBezTo>
                        <a:pt x="181" y="184"/>
                        <a:pt x="192" y="188"/>
                        <a:pt x="202" y="188"/>
                      </a:cubicBezTo>
                      <a:cubicBezTo>
                        <a:pt x="214" y="188"/>
                        <a:pt x="224" y="182"/>
                        <a:pt x="231" y="176"/>
                      </a:cubicBezTo>
                      <a:cubicBezTo>
                        <a:pt x="238" y="170"/>
                        <a:pt x="242" y="164"/>
                        <a:pt x="242" y="164"/>
                      </a:cubicBezTo>
                      <a:cubicBezTo>
                        <a:pt x="240" y="163"/>
                        <a:pt x="240" y="163"/>
                        <a:pt x="240" y="163"/>
                      </a:cubicBezTo>
                      <a:cubicBezTo>
                        <a:pt x="241" y="165"/>
                        <a:pt x="241" y="165"/>
                        <a:pt x="241" y="165"/>
                      </a:cubicBezTo>
                      <a:cubicBezTo>
                        <a:pt x="245" y="162"/>
                        <a:pt x="246" y="159"/>
                        <a:pt x="246" y="156"/>
                      </a:cubicBezTo>
                      <a:cubicBezTo>
                        <a:pt x="246" y="151"/>
                        <a:pt x="243" y="146"/>
                        <a:pt x="239" y="141"/>
                      </a:cubicBezTo>
                      <a:cubicBezTo>
                        <a:pt x="233" y="134"/>
                        <a:pt x="225" y="127"/>
                        <a:pt x="217" y="122"/>
                      </a:cubicBezTo>
                      <a:cubicBezTo>
                        <a:pt x="210" y="116"/>
                        <a:pt x="204" y="113"/>
                        <a:pt x="204" y="113"/>
                      </a:cubicBezTo>
                      <a:cubicBezTo>
                        <a:pt x="203" y="114"/>
                        <a:pt x="203" y="114"/>
                        <a:pt x="203" y="114"/>
                      </a:cubicBezTo>
                      <a:cubicBezTo>
                        <a:pt x="204" y="113"/>
                        <a:pt x="204" y="113"/>
                        <a:pt x="204" y="113"/>
                      </a:cubicBezTo>
                      <a:lnTo>
                        <a:pt x="203" y="11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3" name="Freeform 402"/>
                <p:cNvSpPr>
                  <a:spLocks/>
                </p:cNvSpPr>
                <p:nvPr/>
              </p:nvSpPr>
              <p:spPr bwMode="gray">
                <a:xfrm>
                  <a:off x="4621" y="3104"/>
                  <a:ext cx="133" cy="318"/>
                </a:xfrm>
                <a:custGeom>
                  <a:avLst/>
                  <a:gdLst/>
                  <a:ahLst/>
                  <a:cxnLst>
                    <a:cxn ang="0">
                      <a:pos x="182" y="174"/>
                    </a:cxn>
                    <a:cxn ang="0">
                      <a:pos x="151" y="293"/>
                    </a:cxn>
                    <a:cxn ang="0">
                      <a:pos x="152" y="391"/>
                    </a:cxn>
                    <a:cxn ang="0">
                      <a:pos x="0" y="702"/>
                    </a:cxn>
                    <a:cxn ang="0">
                      <a:pos x="221" y="671"/>
                    </a:cxn>
                    <a:cxn ang="0">
                      <a:pos x="276" y="564"/>
                    </a:cxn>
                    <a:cxn ang="0">
                      <a:pos x="326" y="291"/>
                    </a:cxn>
                    <a:cxn ang="0">
                      <a:pos x="190" y="3"/>
                    </a:cxn>
                    <a:cxn ang="0">
                      <a:pos x="182" y="174"/>
                    </a:cxn>
                  </a:cxnLst>
                  <a:rect l="0" t="0" r="r" b="b"/>
                  <a:pathLst>
                    <a:path w="326" h="782">
                      <a:moveTo>
                        <a:pt x="182" y="174"/>
                      </a:moveTo>
                      <a:cubicBezTo>
                        <a:pt x="182" y="174"/>
                        <a:pt x="227" y="256"/>
                        <a:pt x="151" y="293"/>
                      </a:cubicBezTo>
                      <a:cubicBezTo>
                        <a:pt x="151" y="293"/>
                        <a:pt x="154" y="330"/>
                        <a:pt x="152" y="391"/>
                      </a:cubicBezTo>
                      <a:cubicBezTo>
                        <a:pt x="149" y="506"/>
                        <a:pt x="0" y="702"/>
                        <a:pt x="0" y="702"/>
                      </a:cubicBezTo>
                      <a:cubicBezTo>
                        <a:pt x="0" y="702"/>
                        <a:pt x="109" y="782"/>
                        <a:pt x="221" y="671"/>
                      </a:cubicBezTo>
                      <a:cubicBezTo>
                        <a:pt x="239" y="654"/>
                        <a:pt x="276" y="564"/>
                        <a:pt x="276" y="564"/>
                      </a:cubicBezTo>
                      <a:cubicBezTo>
                        <a:pt x="326" y="291"/>
                        <a:pt x="326" y="291"/>
                        <a:pt x="326" y="291"/>
                      </a:cubicBezTo>
                      <a:cubicBezTo>
                        <a:pt x="326" y="291"/>
                        <a:pt x="196" y="7"/>
                        <a:pt x="190" y="3"/>
                      </a:cubicBezTo>
                      <a:cubicBezTo>
                        <a:pt x="183" y="0"/>
                        <a:pt x="182" y="174"/>
                        <a:pt x="182" y="17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4" name="Freeform 403"/>
                <p:cNvSpPr>
                  <a:spLocks/>
                </p:cNvSpPr>
                <p:nvPr/>
              </p:nvSpPr>
              <p:spPr bwMode="gray">
                <a:xfrm>
                  <a:off x="4778" y="2879"/>
                  <a:ext cx="123" cy="67"/>
                </a:xfrm>
                <a:custGeom>
                  <a:avLst/>
                  <a:gdLst/>
                  <a:ahLst/>
                  <a:cxnLst>
                    <a:cxn ang="0">
                      <a:pos x="0" y="62"/>
                    </a:cxn>
                    <a:cxn ang="0">
                      <a:pos x="126" y="10"/>
                    </a:cxn>
                    <a:cxn ang="0">
                      <a:pos x="241" y="70"/>
                    </a:cxn>
                    <a:cxn ang="0">
                      <a:pos x="297" y="141"/>
                    </a:cxn>
                    <a:cxn ang="0">
                      <a:pos x="262" y="150"/>
                    </a:cxn>
                    <a:cxn ang="0">
                      <a:pos x="210" y="99"/>
                    </a:cxn>
                    <a:cxn ang="0">
                      <a:pos x="128" y="53"/>
                    </a:cxn>
                    <a:cxn ang="0">
                      <a:pos x="67" y="67"/>
                    </a:cxn>
                    <a:cxn ang="0">
                      <a:pos x="0" y="62"/>
                    </a:cxn>
                  </a:cxnLst>
                  <a:rect l="0" t="0" r="r" b="b"/>
                  <a:pathLst>
                    <a:path w="304" h="166">
                      <a:moveTo>
                        <a:pt x="0" y="62"/>
                      </a:moveTo>
                      <a:cubicBezTo>
                        <a:pt x="0" y="62"/>
                        <a:pt x="82" y="0"/>
                        <a:pt x="126" y="10"/>
                      </a:cubicBezTo>
                      <a:cubicBezTo>
                        <a:pt x="170" y="20"/>
                        <a:pt x="241" y="70"/>
                        <a:pt x="241" y="70"/>
                      </a:cubicBezTo>
                      <a:cubicBezTo>
                        <a:pt x="241" y="70"/>
                        <a:pt x="290" y="119"/>
                        <a:pt x="297" y="141"/>
                      </a:cubicBezTo>
                      <a:cubicBezTo>
                        <a:pt x="304" y="163"/>
                        <a:pt x="286" y="166"/>
                        <a:pt x="262" y="150"/>
                      </a:cubicBezTo>
                      <a:cubicBezTo>
                        <a:pt x="210" y="99"/>
                        <a:pt x="210" y="99"/>
                        <a:pt x="210" y="99"/>
                      </a:cubicBezTo>
                      <a:cubicBezTo>
                        <a:pt x="210" y="99"/>
                        <a:pt x="147" y="54"/>
                        <a:pt x="128" y="53"/>
                      </a:cubicBezTo>
                      <a:cubicBezTo>
                        <a:pt x="128" y="53"/>
                        <a:pt x="76" y="64"/>
                        <a:pt x="67" y="67"/>
                      </a:cubicBezTo>
                      <a:cubicBezTo>
                        <a:pt x="58" y="70"/>
                        <a:pt x="8" y="115"/>
                        <a:pt x="0" y="62"/>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5" name="Freeform 404"/>
                <p:cNvSpPr>
                  <a:spLocks/>
                </p:cNvSpPr>
                <p:nvPr/>
              </p:nvSpPr>
              <p:spPr bwMode="gray">
                <a:xfrm>
                  <a:off x="4777" y="2881"/>
                  <a:ext cx="123" cy="64"/>
                </a:xfrm>
                <a:custGeom>
                  <a:avLst/>
                  <a:gdLst/>
                  <a:ahLst/>
                  <a:cxnLst>
                    <a:cxn ang="0">
                      <a:pos x="4" y="56"/>
                    </a:cxn>
                    <a:cxn ang="0">
                      <a:pos x="53" y="25"/>
                    </a:cxn>
                    <a:cxn ang="0">
                      <a:pos x="128" y="5"/>
                    </a:cxn>
                    <a:cxn ang="0">
                      <a:pos x="230" y="57"/>
                    </a:cxn>
                    <a:cxn ang="0">
                      <a:pos x="242" y="64"/>
                    </a:cxn>
                    <a:cxn ang="0">
                      <a:pos x="242" y="64"/>
                    </a:cxn>
                    <a:cxn ang="0">
                      <a:pos x="272" y="97"/>
                    </a:cxn>
                    <a:cxn ang="0">
                      <a:pos x="298" y="135"/>
                    </a:cxn>
                    <a:cxn ang="0">
                      <a:pos x="297" y="149"/>
                    </a:cxn>
                    <a:cxn ang="0">
                      <a:pos x="265" y="141"/>
                    </a:cxn>
                    <a:cxn ang="0">
                      <a:pos x="265" y="142"/>
                    </a:cxn>
                    <a:cxn ang="0">
                      <a:pos x="213" y="90"/>
                    </a:cxn>
                    <a:cxn ang="0">
                      <a:pos x="151" y="52"/>
                    </a:cxn>
                    <a:cxn ang="0">
                      <a:pos x="130" y="44"/>
                    </a:cxn>
                    <a:cxn ang="0">
                      <a:pos x="129" y="44"/>
                    </a:cxn>
                    <a:cxn ang="0">
                      <a:pos x="82" y="55"/>
                    </a:cxn>
                    <a:cxn ang="0">
                      <a:pos x="65" y="60"/>
                    </a:cxn>
                    <a:cxn ang="0">
                      <a:pos x="24" y="79"/>
                    </a:cxn>
                    <a:cxn ang="0">
                      <a:pos x="4" y="55"/>
                    </a:cxn>
                    <a:cxn ang="0">
                      <a:pos x="4" y="56"/>
                    </a:cxn>
                    <a:cxn ang="0">
                      <a:pos x="0" y="55"/>
                    </a:cxn>
                    <a:cxn ang="0">
                      <a:pos x="24" y="83"/>
                    </a:cxn>
                    <a:cxn ang="0">
                      <a:pos x="63" y="66"/>
                    </a:cxn>
                    <a:cxn ang="0">
                      <a:pos x="70" y="62"/>
                    </a:cxn>
                    <a:cxn ang="0">
                      <a:pos x="113" y="52"/>
                    </a:cxn>
                    <a:cxn ang="0">
                      <a:pos x="130" y="46"/>
                    </a:cxn>
                    <a:cxn ang="0">
                      <a:pos x="138" y="50"/>
                    </a:cxn>
                    <a:cxn ang="0">
                      <a:pos x="203" y="88"/>
                    </a:cxn>
                    <a:cxn ang="0">
                      <a:pos x="210" y="94"/>
                    </a:cxn>
                    <a:cxn ang="0">
                      <a:pos x="210" y="94"/>
                    </a:cxn>
                    <a:cxn ang="0">
                      <a:pos x="263" y="145"/>
                    </a:cxn>
                    <a:cxn ang="0">
                      <a:pos x="299" y="152"/>
                    </a:cxn>
                    <a:cxn ang="0">
                      <a:pos x="301" y="133"/>
                    </a:cxn>
                    <a:cxn ang="0">
                      <a:pos x="245" y="61"/>
                    </a:cxn>
                    <a:cxn ang="0">
                      <a:pos x="244" y="61"/>
                    </a:cxn>
                    <a:cxn ang="0">
                      <a:pos x="128" y="1"/>
                    </a:cxn>
                    <a:cxn ang="0">
                      <a:pos x="42" y="27"/>
                    </a:cxn>
                    <a:cxn ang="0">
                      <a:pos x="0" y="54"/>
                    </a:cxn>
                    <a:cxn ang="0">
                      <a:pos x="2" y="55"/>
                    </a:cxn>
                  </a:cxnLst>
                  <a:rect l="0" t="0" r="r" b="b"/>
                  <a:pathLst>
                    <a:path w="303" h="155">
                      <a:moveTo>
                        <a:pt x="2" y="55"/>
                      </a:moveTo>
                      <a:cubicBezTo>
                        <a:pt x="4" y="56"/>
                        <a:pt x="4" y="56"/>
                        <a:pt x="4" y="56"/>
                      </a:cubicBezTo>
                      <a:cubicBezTo>
                        <a:pt x="4" y="56"/>
                        <a:pt x="5" y="56"/>
                        <a:pt x="7" y="54"/>
                      </a:cubicBezTo>
                      <a:cubicBezTo>
                        <a:pt x="14" y="49"/>
                        <a:pt x="32" y="37"/>
                        <a:pt x="53" y="25"/>
                      </a:cubicBezTo>
                      <a:cubicBezTo>
                        <a:pt x="74" y="14"/>
                        <a:pt x="98" y="4"/>
                        <a:pt x="117" y="4"/>
                      </a:cubicBezTo>
                      <a:cubicBezTo>
                        <a:pt x="121" y="4"/>
                        <a:pt x="124" y="4"/>
                        <a:pt x="128" y="5"/>
                      </a:cubicBezTo>
                      <a:cubicBezTo>
                        <a:pt x="149" y="10"/>
                        <a:pt x="178" y="25"/>
                        <a:pt x="201" y="38"/>
                      </a:cubicBezTo>
                      <a:cubicBezTo>
                        <a:pt x="213" y="45"/>
                        <a:pt x="223" y="52"/>
                        <a:pt x="230" y="57"/>
                      </a:cubicBezTo>
                      <a:cubicBezTo>
                        <a:pt x="234" y="59"/>
                        <a:pt x="237" y="61"/>
                        <a:pt x="239" y="62"/>
                      </a:cubicBezTo>
                      <a:cubicBezTo>
                        <a:pt x="241" y="64"/>
                        <a:pt x="242" y="64"/>
                        <a:pt x="242" y="64"/>
                      </a:cubicBezTo>
                      <a:cubicBezTo>
                        <a:pt x="243" y="63"/>
                        <a:pt x="243" y="63"/>
                        <a:pt x="243" y="63"/>
                      </a:cubicBezTo>
                      <a:cubicBezTo>
                        <a:pt x="242" y="64"/>
                        <a:pt x="242" y="64"/>
                        <a:pt x="242" y="64"/>
                      </a:cubicBezTo>
                      <a:cubicBezTo>
                        <a:pt x="242" y="64"/>
                        <a:pt x="243" y="65"/>
                        <a:pt x="244" y="66"/>
                      </a:cubicBezTo>
                      <a:cubicBezTo>
                        <a:pt x="249" y="71"/>
                        <a:pt x="261" y="84"/>
                        <a:pt x="272" y="97"/>
                      </a:cubicBezTo>
                      <a:cubicBezTo>
                        <a:pt x="278" y="104"/>
                        <a:pt x="284" y="111"/>
                        <a:pt x="288" y="118"/>
                      </a:cubicBezTo>
                      <a:cubicBezTo>
                        <a:pt x="293" y="124"/>
                        <a:pt x="296" y="130"/>
                        <a:pt x="298" y="135"/>
                      </a:cubicBezTo>
                      <a:cubicBezTo>
                        <a:pt x="298" y="138"/>
                        <a:pt x="299" y="140"/>
                        <a:pt x="299" y="142"/>
                      </a:cubicBezTo>
                      <a:cubicBezTo>
                        <a:pt x="299" y="146"/>
                        <a:pt x="298" y="148"/>
                        <a:pt x="297" y="149"/>
                      </a:cubicBezTo>
                      <a:cubicBezTo>
                        <a:pt x="295" y="150"/>
                        <a:pt x="293" y="151"/>
                        <a:pt x="290" y="151"/>
                      </a:cubicBezTo>
                      <a:cubicBezTo>
                        <a:pt x="284" y="151"/>
                        <a:pt x="275" y="148"/>
                        <a:pt x="265" y="141"/>
                      </a:cubicBezTo>
                      <a:cubicBezTo>
                        <a:pt x="264" y="143"/>
                        <a:pt x="264" y="143"/>
                        <a:pt x="264" y="143"/>
                      </a:cubicBezTo>
                      <a:cubicBezTo>
                        <a:pt x="265" y="142"/>
                        <a:pt x="265" y="142"/>
                        <a:pt x="265" y="142"/>
                      </a:cubicBezTo>
                      <a:cubicBezTo>
                        <a:pt x="213" y="91"/>
                        <a:pt x="213" y="91"/>
                        <a:pt x="213" y="91"/>
                      </a:cubicBezTo>
                      <a:cubicBezTo>
                        <a:pt x="213" y="90"/>
                        <a:pt x="213" y="90"/>
                        <a:pt x="213" y="90"/>
                      </a:cubicBezTo>
                      <a:cubicBezTo>
                        <a:pt x="213" y="90"/>
                        <a:pt x="197" y="79"/>
                        <a:pt x="179" y="68"/>
                      </a:cubicBezTo>
                      <a:cubicBezTo>
                        <a:pt x="170" y="62"/>
                        <a:pt x="160" y="56"/>
                        <a:pt x="151" y="52"/>
                      </a:cubicBezTo>
                      <a:cubicBezTo>
                        <a:pt x="147" y="50"/>
                        <a:pt x="143" y="48"/>
                        <a:pt x="139" y="46"/>
                      </a:cubicBezTo>
                      <a:cubicBezTo>
                        <a:pt x="136" y="45"/>
                        <a:pt x="132" y="44"/>
                        <a:pt x="130" y="44"/>
                      </a:cubicBezTo>
                      <a:cubicBezTo>
                        <a:pt x="129" y="44"/>
                        <a:pt x="129" y="44"/>
                        <a:pt x="129" y="44"/>
                      </a:cubicBezTo>
                      <a:cubicBezTo>
                        <a:pt x="129" y="44"/>
                        <a:pt x="129" y="44"/>
                        <a:pt x="129" y="44"/>
                      </a:cubicBezTo>
                      <a:cubicBezTo>
                        <a:pt x="129" y="44"/>
                        <a:pt x="116" y="47"/>
                        <a:pt x="102" y="50"/>
                      </a:cubicBezTo>
                      <a:cubicBezTo>
                        <a:pt x="95" y="52"/>
                        <a:pt x="88" y="53"/>
                        <a:pt x="82" y="55"/>
                      </a:cubicBezTo>
                      <a:cubicBezTo>
                        <a:pt x="76" y="56"/>
                        <a:pt x="71" y="58"/>
                        <a:pt x="68" y="58"/>
                      </a:cubicBezTo>
                      <a:cubicBezTo>
                        <a:pt x="67" y="59"/>
                        <a:pt x="66" y="59"/>
                        <a:pt x="65" y="60"/>
                      </a:cubicBezTo>
                      <a:cubicBezTo>
                        <a:pt x="61" y="62"/>
                        <a:pt x="54" y="67"/>
                        <a:pt x="47" y="71"/>
                      </a:cubicBezTo>
                      <a:cubicBezTo>
                        <a:pt x="39" y="75"/>
                        <a:pt x="31" y="79"/>
                        <a:pt x="24" y="79"/>
                      </a:cubicBezTo>
                      <a:cubicBezTo>
                        <a:pt x="19" y="79"/>
                        <a:pt x="15" y="77"/>
                        <a:pt x="12" y="74"/>
                      </a:cubicBezTo>
                      <a:cubicBezTo>
                        <a:pt x="8" y="70"/>
                        <a:pt x="6" y="64"/>
                        <a:pt x="4" y="55"/>
                      </a:cubicBezTo>
                      <a:cubicBezTo>
                        <a:pt x="2" y="55"/>
                        <a:pt x="2" y="55"/>
                        <a:pt x="2" y="55"/>
                      </a:cubicBezTo>
                      <a:cubicBezTo>
                        <a:pt x="4" y="56"/>
                        <a:pt x="4" y="56"/>
                        <a:pt x="4" y="56"/>
                      </a:cubicBezTo>
                      <a:cubicBezTo>
                        <a:pt x="2" y="55"/>
                        <a:pt x="2" y="55"/>
                        <a:pt x="2" y="55"/>
                      </a:cubicBezTo>
                      <a:cubicBezTo>
                        <a:pt x="0" y="55"/>
                        <a:pt x="0" y="55"/>
                        <a:pt x="0" y="55"/>
                      </a:cubicBezTo>
                      <a:cubicBezTo>
                        <a:pt x="2" y="65"/>
                        <a:pt x="5" y="72"/>
                        <a:pt x="9" y="76"/>
                      </a:cubicBezTo>
                      <a:cubicBezTo>
                        <a:pt x="13" y="81"/>
                        <a:pt x="18" y="83"/>
                        <a:pt x="24" y="83"/>
                      </a:cubicBezTo>
                      <a:cubicBezTo>
                        <a:pt x="33" y="83"/>
                        <a:pt x="43" y="78"/>
                        <a:pt x="52" y="73"/>
                      </a:cubicBezTo>
                      <a:cubicBezTo>
                        <a:pt x="56" y="70"/>
                        <a:pt x="60" y="68"/>
                        <a:pt x="63" y="66"/>
                      </a:cubicBezTo>
                      <a:cubicBezTo>
                        <a:pt x="65" y="65"/>
                        <a:pt x="66" y="64"/>
                        <a:pt x="67" y="63"/>
                      </a:cubicBezTo>
                      <a:cubicBezTo>
                        <a:pt x="68" y="63"/>
                        <a:pt x="69" y="62"/>
                        <a:pt x="70" y="62"/>
                      </a:cubicBezTo>
                      <a:cubicBezTo>
                        <a:pt x="72" y="61"/>
                        <a:pt x="77" y="60"/>
                        <a:pt x="83" y="59"/>
                      </a:cubicBezTo>
                      <a:cubicBezTo>
                        <a:pt x="92" y="57"/>
                        <a:pt x="104" y="54"/>
                        <a:pt x="113" y="52"/>
                      </a:cubicBezTo>
                      <a:cubicBezTo>
                        <a:pt x="123" y="49"/>
                        <a:pt x="130" y="48"/>
                        <a:pt x="130" y="48"/>
                      </a:cubicBezTo>
                      <a:cubicBezTo>
                        <a:pt x="130" y="46"/>
                        <a:pt x="130" y="46"/>
                        <a:pt x="130" y="46"/>
                      </a:cubicBezTo>
                      <a:cubicBezTo>
                        <a:pt x="129" y="48"/>
                        <a:pt x="129" y="48"/>
                        <a:pt x="129" y="48"/>
                      </a:cubicBezTo>
                      <a:cubicBezTo>
                        <a:pt x="132" y="48"/>
                        <a:pt x="134" y="49"/>
                        <a:pt x="138" y="50"/>
                      </a:cubicBezTo>
                      <a:cubicBezTo>
                        <a:pt x="150" y="55"/>
                        <a:pt x="168" y="66"/>
                        <a:pt x="183" y="75"/>
                      </a:cubicBezTo>
                      <a:cubicBezTo>
                        <a:pt x="191" y="80"/>
                        <a:pt x="198" y="85"/>
                        <a:pt x="203" y="88"/>
                      </a:cubicBezTo>
                      <a:cubicBezTo>
                        <a:pt x="205" y="90"/>
                        <a:pt x="207" y="91"/>
                        <a:pt x="208" y="92"/>
                      </a:cubicBezTo>
                      <a:cubicBezTo>
                        <a:pt x="210" y="93"/>
                        <a:pt x="210" y="94"/>
                        <a:pt x="210" y="94"/>
                      </a:cubicBezTo>
                      <a:cubicBezTo>
                        <a:pt x="212" y="92"/>
                        <a:pt x="212" y="92"/>
                        <a:pt x="212" y="92"/>
                      </a:cubicBezTo>
                      <a:cubicBezTo>
                        <a:pt x="210" y="94"/>
                        <a:pt x="210" y="94"/>
                        <a:pt x="210" y="94"/>
                      </a:cubicBezTo>
                      <a:cubicBezTo>
                        <a:pt x="262" y="144"/>
                        <a:pt x="262" y="144"/>
                        <a:pt x="262" y="144"/>
                      </a:cubicBezTo>
                      <a:cubicBezTo>
                        <a:pt x="263" y="145"/>
                        <a:pt x="263" y="145"/>
                        <a:pt x="263" y="145"/>
                      </a:cubicBezTo>
                      <a:cubicBezTo>
                        <a:pt x="273" y="152"/>
                        <a:pt x="282" y="155"/>
                        <a:pt x="290" y="155"/>
                      </a:cubicBezTo>
                      <a:cubicBezTo>
                        <a:pt x="294" y="155"/>
                        <a:pt x="297" y="154"/>
                        <a:pt x="299" y="152"/>
                      </a:cubicBezTo>
                      <a:cubicBezTo>
                        <a:pt x="302" y="150"/>
                        <a:pt x="303" y="146"/>
                        <a:pt x="303" y="142"/>
                      </a:cubicBezTo>
                      <a:cubicBezTo>
                        <a:pt x="303" y="140"/>
                        <a:pt x="302" y="137"/>
                        <a:pt x="301" y="133"/>
                      </a:cubicBezTo>
                      <a:cubicBezTo>
                        <a:pt x="299" y="128"/>
                        <a:pt x="295" y="120"/>
                        <a:pt x="289" y="113"/>
                      </a:cubicBezTo>
                      <a:cubicBezTo>
                        <a:pt x="272" y="89"/>
                        <a:pt x="245" y="61"/>
                        <a:pt x="245" y="61"/>
                      </a:cubicBezTo>
                      <a:cubicBezTo>
                        <a:pt x="244" y="61"/>
                        <a:pt x="244" y="61"/>
                        <a:pt x="244" y="61"/>
                      </a:cubicBezTo>
                      <a:cubicBezTo>
                        <a:pt x="244" y="61"/>
                        <a:pt x="244" y="61"/>
                        <a:pt x="244" y="61"/>
                      </a:cubicBezTo>
                      <a:cubicBezTo>
                        <a:pt x="244" y="61"/>
                        <a:pt x="226" y="49"/>
                        <a:pt x="203" y="35"/>
                      </a:cubicBezTo>
                      <a:cubicBezTo>
                        <a:pt x="180" y="21"/>
                        <a:pt x="151" y="6"/>
                        <a:pt x="128" y="1"/>
                      </a:cubicBezTo>
                      <a:cubicBezTo>
                        <a:pt x="125" y="0"/>
                        <a:pt x="121" y="0"/>
                        <a:pt x="117" y="0"/>
                      </a:cubicBezTo>
                      <a:cubicBezTo>
                        <a:pt x="94" y="0"/>
                        <a:pt x="65" y="13"/>
                        <a:pt x="42" y="27"/>
                      </a:cubicBezTo>
                      <a:cubicBezTo>
                        <a:pt x="19" y="40"/>
                        <a:pt x="1" y="53"/>
                        <a:pt x="1" y="53"/>
                      </a:cubicBezTo>
                      <a:cubicBezTo>
                        <a:pt x="0" y="54"/>
                        <a:pt x="0" y="54"/>
                        <a:pt x="0" y="54"/>
                      </a:cubicBezTo>
                      <a:cubicBezTo>
                        <a:pt x="0" y="55"/>
                        <a:pt x="0" y="55"/>
                        <a:pt x="0" y="55"/>
                      </a:cubicBezTo>
                      <a:lnTo>
                        <a:pt x="2" y="55"/>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6" name="Freeform 405"/>
                <p:cNvSpPr>
                  <a:spLocks/>
                </p:cNvSpPr>
                <p:nvPr/>
              </p:nvSpPr>
              <p:spPr bwMode="gray">
                <a:xfrm>
                  <a:off x="4704" y="2897"/>
                  <a:ext cx="161" cy="219"/>
                </a:xfrm>
                <a:custGeom>
                  <a:avLst/>
                  <a:gdLst/>
                  <a:ahLst/>
                  <a:cxnLst>
                    <a:cxn ang="0">
                      <a:pos x="285" y="264"/>
                    </a:cxn>
                    <a:cxn ang="0">
                      <a:pos x="187" y="85"/>
                    </a:cxn>
                    <a:cxn ang="0">
                      <a:pos x="234" y="128"/>
                    </a:cxn>
                    <a:cxn ang="0">
                      <a:pos x="249" y="106"/>
                    </a:cxn>
                    <a:cxn ang="0">
                      <a:pos x="199" y="40"/>
                    </a:cxn>
                    <a:cxn ang="0">
                      <a:pos x="246" y="98"/>
                    </a:cxn>
                    <a:cxn ang="0">
                      <a:pos x="289" y="65"/>
                    </a:cxn>
                    <a:cxn ang="0">
                      <a:pos x="324" y="136"/>
                    </a:cxn>
                    <a:cxn ang="0">
                      <a:pos x="367" y="197"/>
                    </a:cxn>
                    <a:cxn ang="0">
                      <a:pos x="306" y="26"/>
                    </a:cxn>
                    <a:cxn ang="0">
                      <a:pos x="102" y="37"/>
                    </a:cxn>
                    <a:cxn ang="0">
                      <a:pos x="67" y="99"/>
                    </a:cxn>
                    <a:cxn ang="0">
                      <a:pos x="96" y="244"/>
                    </a:cxn>
                    <a:cxn ang="0">
                      <a:pos x="66" y="350"/>
                    </a:cxn>
                    <a:cxn ang="0">
                      <a:pos x="0" y="445"/>
                    </a:cxn>
                    <a:cxn ang="0">
                      <a:pos x="90" y="515"/>
                    </a:cxn>
                    <a:cxn ang="0">
                      <a:pos x="230" y="539"/>
                    </a:cxn>
                    <a:cxn ang="0">
                      <a:pos x="304" y="407"/>
                    </a:cxn>
                    <a:cxn ang="0">
                      <a:pos x="373" y="330"/>
                    </a:cxn>
                    <a:cxn ang="0">
                      <a:pos x="365" y="236"/>
                    </a:cxn>
                  </a:cxnLst>
                  <a:rect l="0" t="0" r="r" b="b"/>
                  <a:pathLst>
                    <a:path w="397" h="539">
                      <a:moveTo>
                        <a:pt x="285" y="264"/>
                      </a:moveTo>
                      <a:cubicBezTo>
                        <a:pt x="270" y="141"/>
                        <a:pt x="187" y="85"/>
                        <a:pt x="187" y="85"/>
                      </a:cubicBezTo>
                      <a:cubicBezTo>
                        <a:pt x="212" y="104"/>
                        <a:pt x="225" y="124"/>
                        <a:pt x="234" y="128"/>
                      </a:cubicBezTo>
                      <a:cubicBezTo>
                        <a:pt x="248" y="134"/>
                        <a:pt x="253" y="119"/>
                        <a:pt x="249" y="106"/>
                      </a:cubicBezTo>
                      <a:cubicBezTo>
                        <a:pt x="239" y="80"/>
                        <a:pt x="199" y="40"/>
                        <a:pt x="199" y="40"/>
                      </a:cubicBezTo>
                      <a:cubicBezTo>
                        <a:pt x="211" y="52"/>
                        <a:pt x="246" y="98"/>
                        <a:pt x="246" y="98"/>
                      </a:cubicBezTo>
                      <a:cubicBezTo>
                        <a:pt x="278" y="121"/>
                        <a:pt x="289" y="65"/>
                        <a:pt x="289" y="65"/>
                      </a:cubicBezTo>
                      <a:cubicBezTo>
                        <a:pt x="286" y="140"/>
                        <a:pt x="324" y="136"/>
                        <a:pt x="324" y="136"/>
                      </a:cubicBezTo>
                      <a:cubicBezTo>
                        <a:pt x="331" y="259"/>
                        <a:pt x="367" y="197"/>
                        <a:pt x="367" y="197"/>
                      </a:cubicBezTo>
                      <a:cubicBezTo>
                        <a:pt x="397" y="79"/>
                        <a:pt x="306" y="26"/>
                        <a:pt x="306" y="26"/>
                      </a:cubicBezTo>
                      <a:cubicBezTo>
                        <a:pt x="259" y="0"/>
                        <a:pt x="122" y="24"/>
                        <a:pt x="102" y="37"/>
                      </a:cubicBezTo>
                      <a:cubicBezTo>
                        <a:pt x="82" y="51"/>
                        <a:pt x="67" y="99"/>
                        <a:pt x="67" y="99"/>
                      </a:cubicBezTo>
                      <a:cubicBezTo>
                        <a:pt x="96" y="244"/>
                        <a:pt x="96" y="244"/>
                        <a:pt x="96" y="244"/>
                      </a:cubicBezTo>
                      <a:cubicBezTo>
                        <a:pt x="105" y="306"/>
                        <a:pt x="81" y="335"/>
                        <a:pt x="66" y="350"/>
                      </a:cubicBezTo>
                      <a:cubicBezTo>
                        <a:pt x="47" y="369"/>
                        <a:pt x="0" y="445"/>
                        <a:pt x="0" y="445"/>
                      </a:cubicBezTo>
                      <a:cubicBezTo>
                        <a:pt x="29" y="458"/>
                        <a:pt x="90" y="515"/>
                        <a:pt x="90" y="515"/>
                      </a:cubicBezTo>
                      <a:cubicBezTo>
                        <a:pt x="131" y="500"/>
                        <a:pt x="230" y="539"/>
                        <a:pt x="230" y="539"/>
                      </a:cubicBezTo>
                      <a:cubicBezTo>
                        <a:pt x="304" y="407"/>
                        <a:pt x="304" y="407"/>
                        <a:pt x="304" y="407"/>
                      </a:cubicBezTo>
                      <a:cubicBezTo>
                        <a:pt x="353" y="418"/>
                        <a:pt x="373" y="330"/>
                        <a:pt x="373" y="330"/>
                      </a:cubicBezTo>
                      <a:cubicBezTo>
                        <a:pt x="373" y="330"/>
                        <a:pt x="391" y="288"/>
                        <a:pt x="365" y="236"/>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7" name="Freeform 406"/>
                <p:cNvSpPr>
                  <a:spLocks/>
                </p:cNvSpPr>
                <p:nvPr/>
              </p:nvSpPr>
              <p:spPr bwMode="gray">
                <a:xfrm>
                  <a:off x="4703" y="2902"/>
                  <a:ext cx="155" cy="215"/>
                </a:xfrm>
                <a:custGeom>
                  <a:avLst/>
                  <a:gdLst/>
                  <a:ahLst/>
                  <a:cxnLst>
                    <a:cxn ang="0">
                      <a:pos x="190" y="71"/>
                    </a:cxn>
                    <a:cxn ang="0">
                      <a:pos x="227" y="112"/>
                    </a:cxn>
                    <a:cxn ang="0">
                      <a:pos x="251" y="115"/>
                    </a:cxn>
                    <a:cxn ang="0">
                      <a:pos x="224" y="50"/>
                    </a:cxn>
                    <a:cxn ang="0">
                      <a:pos x="228" y="63"/>
                    </a:cxn>
                    <a:cxn ang="0">
                      <a:pos x="247" y="87"/>
                    </a:cxn>
                    <a:cxn ang="0">
                      <a:pos x="278" y="87"/>
                    </a:cxn>
                    <a:cxn ang="0">
                      <a:pos x="291" y="53"/>
                    </a:cxn>
                    <a:cxn ang="0">
                      <a:pos x="304" y="116"/>
                    </a:cxn>
                    <a:cxn ang="0">
                      <a:pos x="326" y="124"/>
                    </a:cxn>
                    <a:cxn ang="0">
                      <a:pos x="341" y="198"/>
                    </a:cxn>
                    <a:cxn ang="0">
                      <a:pos x="371" y="186"/>
                    </a:cxn>
                    <a:cxn ang="0">
                      <a:pos x="377" y="139"/>
                    </a:cxn>
                    <a:cxn ang="0">
                      <a:pos x="241" y="0"/>
                    </a:cxn>
                    <a:cxn ang="0">
                      <a:pos x="103" y="24"/>
                    </a:cxn>
                    <a:cxn ang="0">
                      <a:pos x="66" y="87"/>
                    </a:cxn>
                    <a:cxn ang="0">
                      <a:pos x="96" y="232"/>
                    </a:cxn>
                    <a:cxn ang="0">
                      <a:pos x="48" y="360"/>
                    </a:cxn>
                    <a:cxn ang="0">
                      <a:pos x="2" y="435"/>
                    </a:cxn>
                    <a:cxn ang="0">
                      <a:pos x="85" y="499"/>
                    </a:cxn>
                    <a:cxn ang="0">
                      <a:pos x="93" y="505"/>
                    </a:cxn>
                    <a:cxn ang="0">
                      <a:pos x="220" y="524"/>
                    </a:cxn>
                    <a:cxn ang="0">
                      <a:pos x="233" y="529"/>
                    </a:cxn>
                    <a:cxn ang="0">
                      <a:pos x="305" y="397"/>
                    </a:cxn>
                    <a:cxn ang="0">
                      <a:pos x="369" y="343"/>
                    </a:cxn>
                    <a:cxn ang="0">
                      <a:pos x="377" y="318"/>
                    </a:cxn>
                    <a:cxn ang="0">
                      <a:pos x="365" y="225"/>
                    </a:cxn>
                    <a:cxn ang="0">
                      <a:pos x="374" y="314"/>
                    </a:cxn>
                    <a:cxn ang="0">
                      <a:pos x="373" y="317"/>
                    </a:cxn>
                    <a:cxn ang="0">
                      <a:pos x="373" y="318"/>
                    </a:cxn>
                    <a:cxn ang="0">
                      <a:pos x="314" y="394"/>
                    </a:cxn>
                    <a:cxn ang="0">
                      <a:pos x="230" y="526"/>
                    </a:cxn>
                    <a:cxn ang="0">
                      <a:pos x="192" y="511"/>
                    </a:cxn>
                    <a:cxn ang="0">
                      <a:pos x="92" y="503"/>
                    </a:cxn>
                    <a:cxn ang="0">
                      <a:pos x="29" y="448"/>
                    </a:cxn>
                    <a:cxn ang="0">
                      <a:pos x="4" y="434"/>
                    </a:cxn>
                    <a:cxn ang="0">
                      <a:pos x="70" y="339"/>
                    </a:cxn>
                    <a:cxn ang="0">
                      <a:pos x="100" y="232"/>
                    </a:cxn>
                    <a:cxn ang="0">
                      <a:pos x="70" y="88"/>
                    </a:cxn>
                    <a:cxn ang="0">
                      <a:pos x="105" y="27"/>
                    </a:cxn>
                    <a:cxn ang="0">
                      <a:pos x="307" y="16"/>
                    </a:cxn>
                    <a:cxn ang="0">
                      <a:pos x="373" y="139"/>
                    </a:cxn>
                    <a:cxn ang="0">
                      <a:pos x="367" y="184"/>
                    </a:cxn>
                    <a:cxn ang="0">
                      <a:pos x="356" y="196"/>
                    </a:cxn>
                    <a:cxn ang="0">
                      <a:pos x="334" y="174"/>
                    </a:cxn>
                    <a:cxn ang="0">
                      <a:pos x="325" y="122"/>
                    </a:cxn>
                    <a:cxn ang="0">
                      <a:pos x="307" y="113"/>
                    </a:cxn>
                    <a:cxn ang="0">
                      <a:pos x="289" y="53"/>
                    </a:cxn>
                    <a:cxn ang="0">
                      <a:pos x="274" y="85"/>
                    </a:cxn>
                    <a:cxn ang="0">
                      <a:pos x="248" y="86"/>
                    </a:cxn>
                    <a:cxn ang="0">
                      <a:pos x="203" y="27"/>
                    </a:cxn>
                    <a:cxn ang="0">
                      <a:pos x="225" y="58"/>
                    </a:cxn>
                    <a:cxn ang="0">
                      <a:pos x="248" y="112"/>
                    </a:cxn>
                    <a:cxn ang="0">
                      <a:pos x="230" y="109"/>
                    </a:cxn>
                    <a:cxn ang="0">
                      <a:pos x="188" y="75"/>
                    </a:cxn>
                    <a:cxn ang="0">
                      <a:pos x="289" y="251"/>
                    </a:cxn>
                  </a:cxnLst>
                  <a:rect l="0" t="0" r="r" b="b"/>
                  <a:pathLst>
                    <a:path w="383" h="529">
                      <a:moveTo>
                        <a:pt x="289" y="251"/>
                      </a:moveTo>
                      <a:cubicBezTo>
                        <a:pt x="281" y="190"/>
                        <a:pt x="257" y="145"/>
                        <a:pt x="234" y="115"/>
                      </a:cubicBezTo>
                      <a:cubicBezTo>
                        <a:pt x="211" y="86"/>
                        <a:pt x="190" y="72"/>
                        <a:pt x="190" y="71"/>
                      </a:cubicBezTo>
                      <a:cubicBezTo>
                        <a:pt x="188" y="75"/>
                        <a:pt x="188" y="75"/>
                        <a:pt x="188" y="75"/>
                      </a:cubicBezTo>
                      <a:cubicBezTo>
                        <a:pt x="200" y="84"/>
                        <a:pt x="210" y="94"/>
                        <a:pt x="217" y="102"/>
                      </a:cubicBezTo>
                      <a:cubicBezTo>
                        <a:pt x="221" y="106"/>
                        <a:pt x="224" y="109"/>
                        <a:pt x="227" y="112"/>
                      </a:cubicBezTo>
                      <a:cubicBezTo>
                        <a:pt x="230" y="115"/>
                        <a:pt x="233" y="117"/>
                        <a:pt x="235" y="118"/>
                      </a:cubicBezTo>
                      <a:cubicBezTo>
                        <a:pt x="238" y="119"/>
                        <a:pt x="240" y="120"/>
                        <a:pt x="242" y="120"/>
                      </a:cubicBezTo>
                      <a:cubicBezTo>
                        <a:pt x="246" y="120"/>
                        <a:pt x="249" y="118"/>
                        <a:pt x="251" y="115"/>
                      </a:cubicBezTo>
                      <a:cubicBezTo>
                        <a:pt x="253" y="112"/>
                        <a:pt x="254" y="108"/>
                        <a:pt x="254" y="103"/>
                      </a:cubicBezTo>
                      <a:cubicBezTo>
                        <a:pt x="254" y="100"/>
                        <a:pt x="254" y="97"/>
                        <a:pt x="252" y="93"/>
                      </a:cubicBezTo>
                      <a:cubicBezTo>
                        <a:pt x="247" y="80"/>
                        <a:pt x="235" y="64"/>
                        <a:pt x="224" y="50"/>
                      </a:cubicBezTo>
                      <a:cubicBezTo>
                        <a:pt x="213" y="37"/>
                        <a:pt x="203" y="27"/>
                        <a:pt x="203" y="27"/>
                      </a:cubicBezTo>
                      <a:cubicBezTo>
                        <a:pt x="200" y="30"/>
                        <a:pt x="200" y="30"/>
                        <a:pt x="200" y="30"/>
                      </a:cubicBezTo>
                      <a:cubicBezTo>
                        <a:pt x="206" y="36"/>
                        <a:pt x="218" y="50"/>
                        <a:pt x="228" y="63"/>
                      </a:cubicBezTo>
                      <a:cubicBezTo>
                        <a:pt x="233" y="69"/>
                        <a:pt x="238" y="75"/>
                        <a:pt x="241" y="80"/>
                      </a:cubicBezTo>
                      <a:cubicBezTo>
                        <a:pt x="245" y="84"/>
                        <a:pt x="247" y="87"/>
                        <a:pt x="247" y="87"/>
                      </a:cubicBezTo>
                      <a:cubicBezTo>
                        <a:pt x="247" y="87"/>
                        <a:pt x="247" y="87"/>
                        <a:pt x="247" y="87"/>
                      </a:cubicBezTo>
                      <a:cubicBezTo>
                        <a:pt x="247" y="87"/>
                        <a:pt x="247" y="87"/>
                        <a:pt x="247" y="87"/>
                      </a:cubicBezTo>
                      <a:cubicBezTo>
                        <a:pt x="253" y="92"/>
                        <a:pt x="258" y="93"/>
                        <a:pt x="263" y="93"/>
                      </a:cubicBezTo>
                      <a:cubicBezTo>
                        <a:pt x="269" y="93"/>
                        <a:pt x="274" y="91"/>
                        <a:pt x="278" y="87"/>
                      </a:cubicBezTo>
                      <a:cubicBezTo>
                        <a:pt x="283" y="81"/>
                        <a:pt x="287" y="73"/>
                        <a:pt x="289" y="66"/>
                      </a:cubicBezTo>
                      <a:cubicBezTo>
                        <a:pt x="292" y="59"/>
                        <a:pt x="293" y="53"/>
                        <a:pt x="293" y="53"/>
                      </a:cubicBezTo>
                      <a:cubicBezTo>
                        <a:pt x="291" y="53"/>
                        <a:pt x="291" y="53"/>
                        <a:pt x="291" y="53"/>
                      </a:cubicBezTo>
                      <a:cubicBezTo>
                        <a:pt x="289" y="53"/>
                        <a:pt x="289" y="53"/>
                        <a:pt x="289" y="53"/>
                      </a:cubicBezTo>
                      <a:cubicBezTo>
                        <a:pt x="289" y="55"/>
                        <a:pt x="289" y="58"/>
                        <a:pt x="289" y="60"/>
                      </a:cubicBezTo>
                      <a:cubicBezTo>
                        <a:pt x="289" y="91"/>
                        <a:pt x="296" y="107"/>
                        <a:pt x="304" y="116"/>
                      </a:cubicBezTo>
                      <a:cubicBezTo>
                        <a:pt x="312" y="125"/>
                        <a:pt x="321" y="126"/>
                        <a:pt x="324" y="126"/>
                      </a:cubicBezTo>
                      <a:cubicBezTo>
                        <a:pt x="325" y="126"/>
                        <a:pt x="326" y="126"/>
                        <a:pt x="326" y="126"/>
                      </a:cubicBezTo>
                      <a:cubicBezTo>
                        <a:pt x="326" y="124"/>
                        <a:pt x="326" y="124"/>
                        <a:pt x="326" y="124"/>
                      </a:cubicBezTo>
                      <a:cubicBezTo>
                        <a:pt x="324" y="124"/>
                        <a:pt x="324" y="124"/>
                        <a:pt x="324" y="124"/>
                      </a:cubicBezTo>
                      <a:cubicBezTo>
                        <a:pt x="325" y="155"/>
                        <a:pt x="329" y="174"/>
                        <a:pt x="334" y="186"/>
                      </a:cubicBezTo>
                      <a:cubicBezTo>
                        <a:pt x="336" y="192"/>
                        <a:pt x="338" y="196"/>
                        <a:pt x="341" y="198"/>
                      </a:cubicBezTo>
                      <a:cubicBezTo>
                        <a:pt x="344" y="201"/>
                        <a:pt x="347" y="202"/>
                        <a:pt x="350" y="202"/>
                      </a:cubicBezTo>
                      <a:cubicBezTo>
                        <a:pt x="353" y="202"/>
                        <a:pt x="356" y="201"/>
                        <a:pt x="358" y="199"/>
                      </a:cubicBezTo>
                      <a:cubicBezTo>
                        <a:pt x="365" y="195"/>
                        <a:pt x="371" y="186"/>
                        <a:pt x="371" y="186"/>
                      </a:cubicBezTo>
                      <a:cubicBezTo>
                        <a:pt x="371" y="185"/>
                        <a:pt x="371" y="185"/>
                        <a:pt x="371" y="185"/>
                      </a:cubicBezTo>
                      <a:cubicBezTo>
                        <a:pt x="371" y="185"/>
                        <a:pt x="371" y="185"/>
                        <a:pt x="371" y="185"/>
                      </a:cubicBezTo>
                      <a:cubicBezTo>
                        <a:pt x="375" y="168"/>
                        <a:pt x="377" y="153"/>
                        <a:pt x="377" y="139"/>
                      </a:cubicBezTo>
                      <a:cubicBezTo>
                        <a:pt x="377" y="95"/>
                        <a:pt x="360" y="64"/>
                        <a:pt x="343" y="43"/>
                      </a:cubicBezTo>
                      <a:cubicBezTo>
                        <a:pt x="326" y="22"/>
                        <a:pt x="309" y="12"/>
                        <a:pt x="309" y="12"/>
                      </a:cubicBezTo>
                      <a:cubicBezTo>
                        <a:pt x="293" y="3"/>
                        <a:pt x="268" y="0"/>
                        <a:pt x="241" y="0"/>
                      </a:cubicBezTo>
                      <a:cubicBezTo>
                        <a:pt x="213" y="0"/>
                        <a:pt x="182" y="4"/>
                        <a:pt x="156" y="8"/>
                      </a:cubicBezTo>
                      <a:cubicBezTo>
                        <a:pt x="143" y="11"/>
                        <a:pt x="132" y="13"/>
                        <a:pt x="123" y="16"/>
                      </a:cubicBezTo>
                      <a:cubicBezTo>
                        <a:pt x="114" y="19"/>
                        <a:pt x="107" y="21"/>
                        <a:pt x="103" y="24"/>
                      </a:cubicBezTo>
                      <a:cubicBezTo>
                        <a:pt x="93" y="31"/>
                        <a:pt x="84" y="47"/>
                        <a:pt x="77" y="61"/>
                      </a:cubicBezTo>
                      <a:cubicBezTo>
                        <a:pt x="71" y="74"/>
                        <a:pt x="67" y="87"/>
                        <a:pt x="67" y="87"/>
                      </a:cubicBezTo>
                      <a:cubicBezTo>
                        <a:pt x="66" y="87"/>
                        <a:pt x="66" y="87"/>
                        <a:pt x="66" y="87"/>
                      </a:cubicBezTo>
                      <a:cubicBezTo>
                        <a:pt x="96" y="233"/>
                        <a:pt x="96" y="233"/>
                        <a:pt x="96" y="233"/>
                      </a:cubicBezTo>
                      <a:cubicBezTo>
                        <a:pt x="98" y="232"/>
                        <a:pt x="98" y="232"/>
                        <a:pt x="98" y="232"/>
                      </a:cubicBezTo>
                      <a:cubicBezTo>
                        <a:pt x="96" y="232"/>
                        <a:pt x="96" y="232"/>
                        <a:pt x="96" y="232"/>
                      </a:cubicBezTo>
                      <a:cubicBezTo>
                        <a:pt x="97" y="242"/>
                        <a:pt x="98" y="251"/>
                        <a:pt x="98" y="259"/>
                      </a:cubicBezTo>
                      <a:cubicBezTo>
                        <a:pt x="98" y="302"/>
                        <a:pt x="79" y="324"/>
                        <a:pt x="67" y="336"/>
                      </a:cubicBezTo>
                      <a:cubicBezTo>
                        <a:pt x="62" y="341"/>
                        <a:pt x="55" y="350"/>
                        <a:pt x="48" y="360"/>
                      </a:cubicBezTo>
                      <a:cubicBezTo>
                        <a:pt x="27" y="389"/>
                        <a:pt x="1" y="432"/>
                        <a:pt x="1" y="432"/>
                      </a:cubicBezTo>
                      <a:cubicBezTo>
                        <a:pt x="0" y="434"/>
                        <a:pt x="0" y="434"/>
                        <a:pt x="0" y="434"/>
                      </a:cubicBezTo>
                      <a:cubicBezTo>
                        <a:pt x="2" y="435"/>
                        <a:pt x="2" y="435"/>
                        <a:pt x="2" y="435"/>
                      </a:cubicBezTo>
                      <a:cubicBezTo>
                        <a:pt x="8" y="438"/>
                        <a:pt x="17" y="444"/>
                        <a:pt x="27" y="451"/>
                      </a:cubicBezTo>
                      <a:cubicBezTo>
                        <a:pt x="42" y="462"/>
                        <a:pt x="57" y="475"/>
                        <a:pt x="70" y="486"/>
                      </a:cubicBezTo>
                      <a:cubicBezTo>
                        <a:pt x="76" y="491"/>
                        <a:pt x="81" y="496"/>
                        <a:pt x="85" y="499"/>
                      </a:cubicBezTo>
                      <a:cubicBezTo>
                        <a:pt x="89" y="503"/>
                        <a:pt x="91" y="505"/>
                        <a:pt x="91" y="505"/>
                      </a:cubicBezTo>
                      <a:cubicBezTo>
                        <a:pt x="92" y="506"/>
                        <a:pt x="92" y="506"/>
                        <a:pt x="92" y="506"/>
                      </a:cubicBezTo>
                      <a:cubicBezTo>
                        <a:pt x="93" y="505"/>
                        <a:pt x="93" y="505"/>
                        <a:pt x="93" y="505"/>
                      </a:cubicBezTo>
                      <a:cubicBezTo>
                        <a:pt x="99" y="503"/>
                        <a:pt x="107" y="502"/>
                        <a:pt x="117" y="502"/>
                      </a:cubicBezTo>
                      <a:cubicBezTo>
                        <a:pt x="139" y="502"/>
                        <a:pt x="168" y="508"/>
                        <a:pt x="191" y="515"/>
                      </a:cubicBezTo>
                      <a:cubicBezTo>
                        <a:pt x="202" y="518"/>
                        <a:pt x="212" y="522"/>
                        <a:pt x="220" y="524"/>
                      </a:cubicBezTo>
                      <a:cubicBezTo>
                        <a:pt x="223" y="525"/>
                        <a:pt x="226" y="527"/>
                        <a:pt x="228" y="527"/>
                      </a:cubicBezTo>
                      <a:cubicBezTo>
                        <a:pt x="230" y="528"/>
                        <a:pt x="231" y="528"/>
                        <a:pt x="231" y="528"/>
                      </a:cubicBezTo>
                      <a:cubicBezTo>
                        <a:pt x="233" y="529"/>
                        <a:pt x="233" y="529"/>
                        <a:pt x="233" y="529"/>
                      </a:cubicBezTo>
                      <a:cubicBezTo>
                        <a:pt x="307" y="396"/>
                        <a:pt x="307" y="396"/>
                        <a:pt x="307" y="396"/>
                      </a:cubicBezTo>
                      <a:cubicBezTo>
                        <a:pt x="306" y="395"/>
                        <a:pt x="306" y="395"/>
                        <a:pt x="306" y="395"/>
                      </a:cubicBezTo>
                      <a:cubicBezTo>
                        <a:pt x="305" y="397"/>
                        <a:pt x="305" y="397"/>
                        <a:pt x="305" y="397"/>
                      </a:cubicBezTo>
                      <a:cubicBezTo>
                        <a:pt x="308" y="397"/>
                        <a:pt x="311" y="398"/>
                        <a:pt x="314" y="398"/>
                      </a:cubicBezTo>
                      <a:cubicBezTo>
                        <a:pt x="325" y="398"/>
                        <a:pt x="335" y="393"/>
                        <a:pt x="343" y="385"/>
                      </a:cubicBezTo>
                      <a:cubicBezTo>
                        <a:pt x="355" y="374"/>
                        <a:pt x="363" y="357"/>
                        <a:pt x="369" y="343"/>
                      </a:cubicBezTo>
                      <a:cubicBezTo>
                        <a:pt x="374" y="329"/>
                        <a:pt x="377" y="318"/>
                        <a:pt x="377" y="318"/>
                      </a:cubicBezTo>
                      <a:cubicBezTo>
                        <a:pt x="375" y="318"/>
                        <a:pt x="375" y="318"/>
                        <a:pt x="375" y="318"/>
                      </a:cubicBezTo>
                      <a:cubicBezTo>
                        <a:pt x="377" y="318"/>
                        <a:pt x="377" y="318"/>
                        <a:pt x="377" y="318"/>
                      </a:cubicBezTo>
                      <a:cubicBezTo>
                        <a:pt x="377" y="318"/>
                        <a:pt x="383" y="304"/>
                        <a:pt x="383" y="281"/>
                      </a:cubicBezTo>
                      <a:cubicBezTo>
                        <a:pt x="383" y="265"/>
                        <a:pt x="380" y="245"/>
                        <a:pt x="369" y="223"/>
                      </a:cubicBezTo>
                      <a:cubicBezTo>
                        <a:pt x="365" y="225"/>
                        <a:pt x="365" y="225"/>
                        <a:pt x="365" y="225"/>
                      </a:cubicBezTo>
                      <a:cubicBezTo>
                        <a:pt x="376" y="246"/>
                        <a:pt x="379" y="266"/>
                        <a:pt x="379" y="281"/>
                      </a:cubicBezTo>
                      <a:cubicBezTo>
                        <a:pt x="379" y="292"/>
                        <a:pt x="377" y="301"/>
                        <a:pt x="376" y="307"/>
                      </a:cubicBezTo>
                      <a:cubicBezTo>
                        <a:pt x="375" y="310"/>
                        <a:pt x="375" y="313"/>
                        <a:pt x="374" y="314"/>
                      </a:cubicBezTo>
                      <a:cubicBezTo>
                        <a:pt x="374" y="315"/>
                        <a:pt x="373" y="316"/>
                        <a:pt x="373" y="316"/>
                      </a:cubicBezTo>
                      <a:cubicBezTo>
                        <a:pt x="373" y="317"/>
                        <a:pt x="373" y="317"/>
                        <a:pt x="373" y="317"/>
                      </a:cubicBezTo>
                      <a:cubicBezTo>
                        <a:pt x="373" y="317"/>
                        <a:pt x="373" y="317"/>
                        <a:pt x="373" y="317"/>
                      </a:cubicBezTo>
                      <a:cubicBezTo>
                        <a:pt x="373" y="317"/>
                        <a:pt x="373" y="317"/>
                        <a:pt x="373" y="317"/>
                      </a:cubicBezTo>
                      <a:cubicBezTo>
                        <a:pt x="373" y="317"/>
                        <a:pt x="373" y="317"/>
                        <a:pt x="373" y="317"/>
                      </a:cubicBezTo>
                      <a:cubicBezTo>
                        <a:pt x="373" y="317"/>
                        <a:pt x="373" y="317"/>
                        <a:pt x="373" y="318"/>
                      </a:cubicBezTo>
                      <a:cubicBezTo>
                        <a:pt x="372" y="322"/>
                        <a:pt x="367" y="341"/>
                        <a:pt x="357" y="359"/>
                      </a:cubicBezTo>
                      <a:cubicBezTo>
                        <a:pt x="352" y="368"/>
                        <a:pt x="346" y="377"/>
                        <a:pt x="339" y="383"/>
                      </a:cubicBezTo>
                      <a:cubicBezTo>
                        <a:pt x="332" y="390"/>
                        <a:pt x="323" y="394"/>
                        <a:pt x="314" y="394"/>
                      </a:cubicBezTo>
                      <a:cubicBezTo>
                        <a:pt x="311" y="394"/>
                        <a:pt x="309" y="393"/>
                        <a:pt x="306" y="393"/>
                      </a:cubicBezTo>
                      <a:cubicBezTo>
                        <a:pt x="305" y="393"/>
                        <a:pt x="305" y="393"/>
                        <a:pt x="305" y="393"/>
                      </a:cubicBezTo>
                      <a:cubicBezTo>
                        <a:pt x="230" y="526"/>
                        <a:pt x="230" y="526"/>
                        <a:pt x="230" y="526"/>
                      </a:cubicBezTo>
                      <a:cubicBezTo>
                        <a:pt x="232" y="527"/>
                        <a:pt x="232" y="527"/>
                        <a:pt x="232" y="527"/>
                      </a:cubicBezTo>
                      <a:cubicBezTo>
                        <a:pt x="232" y="525"/>
                        <a:pt x="232" y="525"/>
                        <a:pt x="232" y="525"/>
                      </a:cubicBezTo>
                      <a:cubicBezTo>
                        <a:pt x="232" y="525"/>
                        <a:pt x="215" y="518"/>
                        <a:pt x="192" y="511"/>
                      </a:cubicBezTo>
                      <a:cubicBezTo>
                        <a:pt x="169" y="505"/>
                        <a:pt x="140" y="498"/>
                        <a:pt x="117" y="498"/>
                      </a:cubicBezTo>
                      <a:cubicBezTo>
                        <a:pt x="107" y="498"/>
                        <a:pt x="98" y="499"/>
                        <a:pt x="91" y="502"/>
                      </a:cubicBezTo>
                      <a:cubicBezTo>
                        <a:pt x="92" y="503"/>
                        <a:pt x="92" y="503"/>
                        <a:pt x="92" y="503"/>
                      </a:cubicBezTo>
                      <a:cubicBezTo>
                        <a:pt x="93" y="502"/>
                        <a:pt x="93" y="502"/>
                        <a:pt x="93" y="502"/>
                      </a:cubicBezTo>
                      <a:cubicBezTo>
                        <a:pt x="93" y="502"/>
                        <a:pt x="78" y="488"/>
                        <a:pt x="59" y="471"/>
                      </a:cubicBezTo>
                      <a:cubicBezTo>
                        <a:pt x="50" y="463"/>
                        <a:pt x="39" y="455"/>
                        <a:pt x="29" y="448"/>
                      </a:cubicBezTo>
                      <a:cubicBezTo>
                        <a:pt x="20" y="441"/>
                        <a:pt x="11" y="435"/>
                        <a:pt x="3" y="431"/>
                      </a:cubicBezTo>
                      <a:cubicBezTo>
                        <a:pt x="2" y="433"/>
                        <a:pt x="2" y="433"/>
                        <a:pt x="2" y="433"/>
                      </a:cubicBezTo>
                      <a:cubicBezTo>
                        <a:pt x="4" y="434"/>
                        <a:pt x="4" y="434"/>
                        <a:pt x="4" y="434"/>
                      </a:cubicBezTo>
                      <a:cubicBezTo>
                        <a:pt x="4" y="434"/>
                        <a:pt x="5" y="433"/>
                        <a:pt x="6" y="431"/>
                      </a:cubicBezTo>
                      <a:cubicBezTo>
                        <a:pt x="11" y="424"/>
                        <a:pt x="23" y="405"/>
                        <a:pt x="35" y="386"/>
                      </a:cubicBezTo>
                      <a:cubicBezTo>
                        <a:pt x="48" y="367"/>
                        <a:pt x="62" y="347"/>
                        <a:pt x="70" y="339"/>
                      </a:cubicBezTo>
                      <a:cubicBezTo>
                        <a:pt x="82" y="326"/>
                        <a:pt x="102" y="303"/>
                        <a:pt x="102" y="259"/>
                      </a:cubicBezTo>
                      <a:cubicBezTo>
                        <a:pt x="102" y="251"/>
                        <a:pt x="101" y="242"/>
                        <a:pt x="100" y="232"/>
                      </a:cubicBezTo>
                      <a:cubicBezTo>
                        <a:pt x="100" y="232"/>
                        <a:pt x="100" y="232"/>
                        <a:pt x="100" y="232"/>
                      </a:cubicBezTo>
                      <a:cubicBezTo>
                        <a:pt x="70" y="87"/>
                        <a:pt x="70" y="87"/>
                        <a:pt x="70" y="87"/>
                      </a:cubicBezTo>
                      <a:cubicBezTo>
                        <a:pt x="69" y="87"/>
                        <a:pt x="69" y="87"/>
                        <a:pt x="69" y="87"/>
                      </a:cubicBezTo>
                      <a:cubicBezTo>
                        <a:pt x="70" y="88"/>
                        <a:pt x="70" y="88"/>
                        <a:pt x="70" y="88"/>
                      </a:cubicBezTo>
                      <a:cubicBezTo>
                        <a:pt x="70" y="88"/>
                        <a:pt x="71" y="87"/>
                        <a:pt x="71" y="86"/>
                      </a:cubicBezTo>
                      <a:cubicBezTo>
                        <a:pt x="73" y="81"/>
                        <a:pt x="77" y="69"/>
                        <a:pt x="83" y="57"/>
                      </a:cubicBezTo>
                      <a:cubicBezTo>
                        <a:pt x="89" y="45"/>
                        <a:pt x="97" y="33"/>
                        <a:pt x="105" y="27"/>
                      </a:cubicBezTo>
                      <a:cubicBezTo>
                        <a:pt x="108" y="25"/>
                        <a:pt x="115" y="22"/>
                        <a:pt x="124" y="20"/>
                      </a:cubicBezTo>
                      <a:cubicBezTo>
                        <a:pt x="151" y="12"/>
                        <a:pt x="199" y="4"/>
                        <a:pt x="241" y="4"/>
                      </a:cubicBezTo>
                      <a:cubicBezTo>
                        <a:pt x="268" y="4"/>
                        <a:pt x="292" y="8"/>
                        <a:pt x="307" y="16"/>
                      </a:cubicBezTo>
                      <a:cubicBezTo>
                        <a:pt x="307" y="16"/>
                        <a:pt x="307" y="16"/>
                        <a:pt x="307" y="16"/>
                      </a:cubicBezTo>
                      <a:cubicBezTo>
                        <a:pt x="309" y="17"/>
                        <a:pt x="325" y="27"/>
                        <a:pt x="341" y="47"/>
                      </a:cubicBezTo>
                      <a:cubicBezTo>
                        <a:pt x="357" y="68"/>
                        <a:pt x="373" y="98"/>
                        <a:pt x="373" y="139"/>
                      </a:cubicBezTo>
                      <a:cubicBezTo>
                        <a:pt x="373" y="152"/>
                        <a:pt x="371" y="168"/>
                        <a:pt x="367" y="184"/>
                      </a:cubicBezTo>
                      <a:cubicBezTo>
                        <a:pt x="369" y="185"/>
                        <a:pt x="369" y="185"/>
                        <a:pt x="369" y="185"/>
                      </a:cubicBezTo>
                      <a:cubicBezTo>
                        <a:pt x="367" y="184"/>
                        <a:pt x="367" y="184"/>
                        <a:pt x="367" y="184"/>
                      </a:cubicBezTo>
                      <a:cubicBezTo>
                        <a:pt x="367" y="184"/>
                        <a:pt x="367" y="184"/>
                        <a:pt x="367" y="184"/>
                      </a:cubicBezTo>
                      <a:cubicBezTo>
                        <a:pt x="367" y="185"/>
                        <a:pt x="364" y="188"/>
                        <a:pt x="361" y="192"/>
                      </a:cubicBezTo>
                      <a:cubicBezTo>
                        <a:pt x="359" y="194"/>
                        <a:pt x="358" y="195"/>
                        <a:pt x="356" y="196"/>
                      </a:cubicBezTo>
                      <a:cubicBezTo>
                        <a:pt x="354" y="198"/>
                        <a:pt x="352" y="198"/>
                        <a:pt x="350" y="198"/>
                      </a:cubicBezTo>
                      <a:cubicBezTo>
                        <a:pt x="348" y="198"/>
                        <a:pt x="346" y="198"/>
                        <a:pt x="344" y="195"/>
                      </a:cubicBezTo>
                      <a:cubicBezTo>
                        <a:pt x="341" y="192"/>
                        <a:pt x="337" y="186"/>
                        <a:pt x="334" y="174"/>
                      </a:cubicBezTo>
                      <a:cubicBezTo>
                        <a:pt x="331" y="163"/>
                        <a:pt x="329" y="147"/>
                        <a:pt x="328" y="124"/>
                      </a:cubicBezTo>
                      <a:cubicBezTo>
                        <a:pt x="327" y="122"/>
                        <a:pt x="327" y="122"/>
                        <a:pt x="327" y="122"/>
                      </a:cubicBezTo>
                      <a:cubicBezTo>
                        <a:pt x="325" y="122"/>
                        <a:pt x="325" y="122"/>
                        <a:pt x="325" y="122"/>
                      </a:cubicBezTo>
                      <a:cubicBezTo>
                        <a:pt x="325" y="122"/>
                        <a:pt x="325" y="122"/>
                        <a:pt x="325" y="122"/>
                      </a:cubicBezTo>
                      <a:cubicBezTo>
                        <a:pt x="325" y="122"/>
                        <a:pt x="325" y="122"/>
                        <a:pt x="324" y="122"/>
                      </a:cubicBezTo>
                      <a:cubicBezTo>
                        <a:pt x="322" y="122"/>
                        <a:pt x="314" y="121"/>
                        <a:pt x="307" y="113"/>
                      </a:cubicBezTo>
                      <a:cubicBezTo>
                        <a:pt x="300" y="105"/>
                        <a:pt x="293" y="90"/>
                        <a:pt x="293" y="60"/>
                      </a:cubicBezTo>
                      <a:cubicBezTo>
                        <a:pt x="293" y="58"/>
                        <a:pt x="293" y="55"/>
                        <a:pt x="293" y="53"/>
                      </a:cubicBezTo>
                      <a:cubicBezTo>
                        <a:pt x="289" y="53"/>
                        <a:pt x="289" y="53"/>
                        <a:pt x="289" y="53"/>
                      </a:cubicBezTo>
                      <a:cubicBezTo>
                        <a:pt x="289" y="53"/>
                        <a:pt x="289" y="53"/>
                        <a:pt x="289" y="53"/>
                      </a:cubicBezTo>
                      <a:cubicBezTo>
                        <a:pt x="289" y="55"/>
                        <a:pt x="286" y="64"/>
                        <a:pt x="282" y="73"/>
                      </a:cubicBezTo>
                      <a:cubicBezTo>
                        <a:pt x="280" y="77"/>
                        <a:pt x="277" y="82"/>
                        <a:pt x="274" y="85"/>
                      </a:cubicBezTo>
                      <a:cubicBezTo>
                        <a:pt x="271" y="88"/>
                        <a:pt x="267" y="89"/>
                        <a:pt x="263" y="89"/>
                      </a:cubicBezTo>
                      <a:cubicBezTo>
                        <a:pt x="259" y="89"/>
                        <a:pt x="255" y="88"/>
                        <a:pt x="250" y="84"/>
                      </a:cubicBezTo>
                      <a:cubicBezTo>
                        <a:pt x="248" y="86"/>
                        <a:pt x="248" y="86"/>
                        <a:pt x="248" y="86"/>
                      </a:cubicBezTo>
                      <a:cubicBezTo>
                        <a:pt x="250" y="84"/>
                        <a:pt x="250" y="84"/>
                        <a:pt x="250" y="84"/>
                      </a:cubicBezTo>
                      <a:cubicBezTo>
                        <a:pt x="250" y="84"/>
                        <a:pt x="241" y="73"/>
                        <a:pt x="231" y="60"/>
                      </a:cubicBezTo>
                      <a:cubicBezTo>
                        <a:pt x="221" y="47"/>
                        <a:pt x="209" y="33"/>
                        <a:pt x="203" y="27"/>
                      </a:cubicBezTo>
                      <a:cubicBezTo>
                        <a:pt x="200" y="30"/>
                        <a:pt x="200" y="30"/>
                        <a:pt x="200" y="30"/>
                      </a:cubicBezTo>
                      <a:cubicBezTo>
                        <a:pt x="200" y="30"/>
                        <a:pt x="201" y="30"/>
                        <a:pt x="202" y="31"/>
                      </a:cubicBezTo>
                      <a:cubicBezTo>
                        <a:pt x="206" y="35"/>
                        <a:pt x="215" y="46"/>
                        <a:pt x="225" y="58"/>
                      </a:cubicBezTo>
                      <a:cubicBezTo>
                        <a:pt x="235" y="70"/>
                        <a:pt x="245" y="84"/>
                        <a:pt x="249" y="95"/>
                      </a:cubicBezTo>
                      <a:cubicBezTo>
                        <a:pt x="250" y="98"/>
                        <a:pt x="250" y="101"/>
                        <a:pt x="250" y="103"/>
                      </a:cubicBezTo>
                      <a:cubicBezTo>
                        <a:pt x="250" y="107"/>
                        <a:pt x="249" y="110"/>
                        <a:pt x="248" y="112"/>
                      </a:cubicBezTo>
                      <a:cubicBezTo>
                        <a:pt x="246" y="115"/>
                        <a:pt x="244" y="116"/>
                        <a:pt x="242" y="116"/>
                      </a:cubicBezTo>
                      <a:cubicBezTo>
                        <a:pt x="240" y="116"/>
                        <a:pt x="239" y="115"/>
                        <a:pt x="237" y="115"/>
                      </a:cubicBezTo>
                      <a:cubicBezTo>
                        <a:pt x="235" y="114"/>
                        <a:pt x="232" y="112"/>
                        <a:pt x="230" y="109"/>
                      </a:cubicBezTo>
                      <a:cubicBezTo>
                        <a:pt x="221" y="101"/>
                        <a:pt x="209" y="86"/>
                        <a:pt x="190" y="72"/>
                      </a:cubicBezTo>
                      <a:cubicBezTo>
                        <a:pt x="189" y="73"/>
                        <a:pt x="189" y="73"/>
                        <a:pt x="189" y="73"/>
                      </a:cubicBezTo>
                      <a:cubicBezTo>
                        <a:pt x="188" y="75"/>
                        <a:pt x="188" y="75"/>
                        <a:pt x="188" y="75"/>
                      </a:cubicBezTo>
                      <a:cubicBezTo>
                        <a:pt x="188" y="75"/>
                        <a:pt x="188" y="75"/>
                        <a:pt x="188" y="75"/>
                      </a:cubicBezTo>
                      <a:cubicBezTo>
                        <a:pt x="193" y="78"/>
                        <a:pt x="270" y="134"/>
                        <a:pt x="285" y="252"/>
                      </a:cubicBezTo>
                      <a:cubicBezTo>
                        <a:pt x="289" y="251"/>
                        <a:pt x="289" y="251"/>
                        <a:pt x="289" y="251"/>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8" name="Freeform 407"/>
                <p:cNvSpPr>
                  <a:spLocks/>
                </p:cNvSpPr>
                <p:nvPr/>
              </p:nvSpPr>
              <p:spPr bwMode="gray">
                <a:xfrm>
                  <a:off x="4684" y="3103"/>
                  <a:ext cx="119" cy="132"/>
                </a:xfrm>
                <a:custGeom>
                  <a:avLst/>
                  <a:gdLst/>
                  <a:ahLst/>
                  <a:cxnLst>
                    <a:cxn ang="0">
                      <a:pos x="144" y="0"/>
                    </a:cxn>
                    <a:cxn ang="0">
                      <a:pos x="283" y="23"/>
                    </a:cxn>
                    <a:cxn ang="0">
                      <a:pos x="282" y="49"/>
                    </a:cxn>
                    <a:cxn ang="0">
                      <a:pos x="231" y="154"/>
                    </a:cxn>
                    <a:cxn ang="0">
                      <a:pos x="171" y="323"/>
                    </a:cxn>
                    <a:cxn ang="0">
                      <a:pos x="17" y="299"/>
                    </a:cxn>
                    <a:cxn ang="0">
                      <a:pos x="0" y="258"/>
                    </a:cxn>
                    <a:cxn ang="0">
                      <a:pos x="144" y="0"/>
                    </a:cxn>
                  </a:cxnLst>
                  <a:rect l="0" t="0" r="r" b="b"/>
                  <a:pathLst>
                    <a:path w="294" h="323">
                      <a:moveTo>
                        <a:pt x="144" y="0"/>
                      </a:moveTo>
                      <a:cubicBezTo>
                        <a:pt x="144" y="0"/>
                        <a:pt x="271" y="3"/>
                        <a:pt x="283" y="23"/>
                      </a:cubicBezTo>
                      <a:cubicBezTo>
                        <a:pt x="283" y="23"/>
                        <a:pt x="294" y="38"/>
                        <a:pt x="282" y="49"/>
                      </a:cubicBezTo>
                      <a:cubicBezTo>
                        <a:pt x="282" y="49"/>
                        <a:pt x="238" y="142"/>
                        <a:pt x="231" y="154"/>
                      </a:cubicBezTo>
                      <a:cubicBezTo>
                        <a:pt x="224" y="165"/>
                        <a:pt x="208" y="251"/>
                        <a:pt x="171" y="323"/>
                      </a:cubicBezTo>
                      <a:cubicBezTo>
                        <a:pt x="171" y="323"/>
                        <a:pt x="36" y="320"/>
                        <a:pt x="17" y="299"/>
                      </a:cubicBezTo>
                      <a:cubicBezTo>
                        <a:pt x="0" y="258"/>
                        <a:pt x="0" y="258"/>
                        <a:pt x="0" y="258"/>
                      </a:cubicBezTo>
                      <a:lnTo>
                        <a:pt x="144"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09" name="Freeform 408"/>
                <p:cNvSpPr>
                  <a:spLocks/>
                </p:cNvSpPr>
                <p:nvPr/>
              </p:nvSpPr>
              <p:spPr bwMode="gray">
                <a:xfrm>
                  <a:off x="4637" y="3073"/>
                  <a:ext cx="107" cy="148"/>
                </a:xfrm>
                <a:custGeom>
                  <a:avLst/>
                  <a:gdLst/>
                  <a:ahLst/>
                  <a:cxnLst>
                    <a:cxn ang="0">
                      <a:pos x="163" y="0"/>
                    </a:cxn>
                    <a:cxn ang="0">
                      <a:pos x="260" y="75"/>
                    </a:cxn>
                    <a:cxn ang="0">
                      <a:pos x="264" y="212"/>
                    </a:cxn>
                    <a:cxn ang="0">
                      <a:pos x="108" y="364"/>
                    </a:cxn>
                    <a:cxn ang="0">
                      <a:pos x="0" y="272"/>
                    </a:cxn>
                    <a:cxn ang="0">
                      <a:pos x="163" y="0"/>
                    </a:cxn>
                  </a:cxnLst>
                  <a:rect l="0" t="0" r="r" b="b"/>
                  <a:pathLst>
                    <a:path w="265" h="364">
                      <a:moveTo>
                        <a:pt x="163" y="0"/>
                      </a:moveTo>
                      <a:cubicBezTo>
                        <a:pt x="163" y="0"/>
                        <a:pt x="253" y="50"/>
                        <a:pt x="260" y="75"/>
                      </a:cubicBezTo>
                      <a:cubicBezTo>
                        <a:pt x="260" y="75"/>
                        <a:pt x="265" y="199"/>
                        <a:pt x="264" y="212"/>
                      </a:cubicBezTo>
                      <a:cubicBezTo>
                        <a:pt x="263" y="225"/>
                        <a:pt x="160" y="351"/>
                        <a:pt x="108" y="364"/>
                      </a:cubicBezTo>
                      <a:cubicBezTo>
                        <a:pt x="108" y="364"/>
                        <a:pt x="5" y="288"/>
                        <a:pt x="0" y="272"/>
                      </a:cubicBezTo>
                      <a:cubicBezTo>
                        <a:pt x="0" y="272"/>
                        <a:pt x="143" y="46"/>
                        <a:pt x="163"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0" name="Freeform 409"/>
                <p:cNvSpPr>
                  <a:spLocks/>
                </p:cNvSpPr>
                <p:nvPr/>
              </p:nvSpPr>
              <p:spPr bwMode="gray">
                <a:xfrm>
                  <a:off x="4742" y="3162"/>
                  <a:ext cx="21" cy="21"/>
                </a:xfrm>
                <a:custGeom>
                  <a:avLst/>
                  <a:gdLst/>
                  <a:ahLst/>
                  <a:cxnLst>
                    <a:cxn ang="0">
                      <a:pos x="3" y="33"/>
                    </a:cxn>
                    <a:cxn ang="0">
                      <a:pos x="19" y="4"/>
                    </a:cxn>
                    <a:cxn ang="0">
                      <a:pos x="48" y="19"/>
                    </a:cxn>
                    <a:cxn ang="0">
                      <a:pos x="33" y="48"/>
                    </a:cxn>
                    <a:cxn ang="0">
                      <a:pos x="3" y="33"/>
                    </a:cxn>
                  </a:cxnLst>
                  <a:rect l="0" t="0" r="r" b="b"/>
                  <a:pathLst>
                    <a:path w="52" h="52">
                      <a:moveTo>
                        <a:pt x="3" y="33"/>
                      </a:moveTo>
                      <a:cubicBezTo>
                        <a:pt x="0" y="20"/>
                        <a:pt x="6" y="7"/>
                        <a:pt x="19" y="4"/>
                      </a:cubicBezTo>
                      <a:cubicBezTo>
                        <a:pt x="31" y="0"/>
                        <a:pt x="44" y="6"/>
                        <a:pt x="48" y="19"/>
                      </a:cubicBezTo>
                      <a:cubicBezTo>
                        <a:pt x="52" y="31"/>
                        <a:pt x="45" y="44"/>
                        <a:pt x="33" y="48"/>
                      </a:cubicBezTo>
                      <a:cubicBezTo>
                        <a:pt x="20" y="52"/>
                        <a:pt x="7" y="45"/>
                        <a:pt x="3"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1" name="Freeform 410"/>
                <p:cNvSpPr>
                  <a:spLocks/>
                </p:cNvSpPr>
                <p:nvPr/>
              </p:nvSpPr>
              <p:spPr bwMode="gray">
                <a:xfrm>
                  <a:off x="4700" y="3150"/>
                  <a:ext cx="26" cy="26"/>
                </a:xfrm>
                <a:custGeom>
                  <a:avLst/>
                  <a:gdLst/>
                  <a:ahLst/>
                  <a:cxnLst>
                    <a:cxn ang="0">
                      <a:pos x="5" y="41"/>
                    </a:cxn>
                    <a:cxn ang="0">
                      <a:pos x="23" y="5"/>
                    </a:cxn>
                    <a:cxn ang="0">
                      <a:pos x="59" y="24"/>
                    </a:cxn>
                    <a:cxn ang="0">
                      <a:pos x="40" y="59"/>
                    </a:cxn>
                    <a:cxn ang="0">
                      <a:pos x="5" y="41"/>
                    </a:cxn>
                  </a:cxnLst>
                  <a:rect l="0" t="0" r="r" b="b"/>
                  <a:pathLst>
                    <a:path w="64" h="64">
                      <a:moveTo>
                        <a:pt x="5" y="41"/>
                      </a:moveTo>
                      <a:cubicBezTo>
                        <a:pt x="0" y="26"/>
                        <a:pt x="8" y="10"/>
                        <a:pt x="23" y="5"/>
                      </a:cubicBezTo>
                      <a:cubicBezTo>
                        <a:pt x="38" y="0"/>
                        <a:pt x="54" y="9"/>
                        <a:pt x="59" y="24"/>
                      </a:cubicBezTo>
                      <a:cubicBezTo>
                        <a:pt x="64" y="39"/>
                        <a:pt x="55" y="55"/>
                        <a:pt x="40" y="59"/>
                      </a:cubicBezTo>
                      <a:cubicBezTo>
                        <a:pt x="25" y="64"/>
                        <a:pt x="9" y="56"/>
                        <a:pt x="5" y="41"/>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2" name="Freeform 411"/>
                <p:cNvSpPr>
                  <a:spLocks/>
                </p:cNvSpPr>
                <p:nvPr/>
              </p:nvSpPr>
              <p:spPr bwMode="gray">
                <a:xfrm>
                  <a:off x="4652" y="3134"/>
                  <a:ext cx="93" cy="210"/>
                </a:xfrm>
                <a:custGeom>
                  <a:avLst/>
                  <a:gdLst/>
                  <a:ahLst/>
                  <a:cxnLst>
                    <a:cxn ang="0">
                      <a:pos x="225" y="0"/>
                    </a:cxn>
                    <a:cxn ang="0">
                      <a:pos x="226" y="64"/>
                    </a:cxn>
                    <a:cxn ang="0">
                      <a:pos x="87" y="210"/>
                    </a:cxn>
                    <a:cxn ang="0">
                      <a:pos x="4" y="506"/>
                    </a:cxn>
                    <a:cxn ang="0">
                      <a:pos x="0" y="516"/>
                    </a:cxn>
                    <a:cxn ang="0">
                      <a:pos x="70" y="216"/>
                    </a:cxn>
                    <a:cxn ang="0">
                      <a:pos x="219" y="63"/>
                    </a:cxn>
                    <a:cxn ang="0">
                      <a:pos x="225" y="0"/>
                    </a:cxn>
                  </a:cxnLst>
                  <a:rect l="0" t="0" r="r" b="b"/>
                  <a:pathLst>
                    <a:path w="227" h="516">
                      <a:moveTo>
                        <a:pt x="225" y="0"/>
                      </a:moveTo>
                      <a:cubicBezTo>
                        <a:pt x="225" y="0"/>
                        <a:pt x="227" y="62"/>
                        <a:pt x="226" y="64"/>
                      </a:cubicBezTo>
                      <a:cubicBezTo>
                        <a:pt x="225" y="66"/>
                        <a:pt x="145" y="182"/>
                        <a:pt x="87" y="210"/>
                      </a:cubicBezTo>
                      <a:cubicBezTo>
                        <a:pt x="87" y="210"/>
                        <a:pt x="89" y="415"/>
                        <a:pt x="4" y="506"/>
                      </a:cubicBezTo>
                      <a:cubicBezTo>
                        <a:pt x="0" y="516"/>
                        <a:pt x="0" y="516"/>
                        <a:pt x="0" y="516"/>
                      </a:cubicBezTo>
                      <a:cubicBezTo>
                        <a:pt x="0" y="516"/>
                        <a:pt x="75" y="410"/>
                        <a:pt x="70" y="216"/>
                      </a:cubicBezTo>
                      <a:cubicBezTo>
                        <a:pt x="70" y="216"/>
                        <a:pt x="161" y="150"/>
                        <a:pt x="219" y="63"/>
                      </a:cubicBezTo>
                      <a:lnTo>
                        <a:pt x="225"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3" name="Freeform 412"/>
                <p:cNvSpPr>
                  <a:spLocks/>
                </p:cNvSpPr>
                <p:nvPr/>
              </p:nvSpPr>
              <p:spPr bwMode="gray">
                <a:xfrm>
                  <a:off x="4896" y="2998"/>
                  <a:ext cx="94" cy="148"/>
                </a:xfrm>
                <a:custGeom>
                  <a:avLst/>
                  <a:gdLst/>
                  <a:ahLst/>
                  <a:cxnLst>
                    <a:cxn ang="0">
                      <a:pos x="164" y="93"/>
                    </a:cxn>
                    <a:cxn ang="0">
                      <a:pos x="231" y="197"/>
                    </a:cxn>
                    <a:cxn ang="0">
                      <a:pos x="0" y="363"/>
                    </a:cxn>
                    <a:cxn ang="0">
                      <a:pos x="76" y="37"/>
                    </a:cxn>
                    <a:cxn ang="0">
                      <a:pos x="116" y="0"/>
                    </a:cxn>
                    <a:cxn ang="0">
                      <a:pos x="164" y="93"/>
                    </a:cxn>
                  </a:cxnLst>
                  <a:rect l="0" t="0" r="r" b="b"/>
                  <a:pathLst>
                    <a:path w="231" h="363">
                      <a:moveTo>
                        <a:pt x="164" y="93"/>
                      </a:moveTo>
                      <a:cubicBezTo>
                        <a:pt x="164" y="93"/>
                        <a:pt x="194" y="189"/>
                        <a:pt x="231" y="197"/>
                      </a:cubicBezTo>
                      <a:cubicBezTo>
                        <a:pt x="231" y="197"/>
                        <a:pt x="152" y="177"/>
                        <a:pt x="0" y="363"/>
                      </a:cubicBezTo>
                      <a:cubicBezTo>
                        <a:pt x="76" y="37"/>
                        <a:pt x="76" y="37"/>
                        <a:pt x="76" y="37"/>
                      </a:cubicBezTo>
                      <a:cubicBezTo>
                        <a:pt x="76" y="37"/>
                        <a:pt x="92" y="3"/>
                        <a:pt x="116" y="0"/>
                      </a:cubicBezTo>
                      <a:cubicBezTo>
                        <a:pt x="116" y="0"/>
                        <a:pt x="96" y="82"/>
                        <a:pt x="164" y="93"/>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4" name="Freeform 413"/>
                <p:cNvSpPr>
                  <a:spLocks/>
                </p:cNvSpPr>
                <p:nvPr/>
              </p:nvSpPr>
              <p:spPr bwMode="gray">
                <a:xfrm>
                  <a:off x="4860" y="3139"/>
                  <a:ext cx="206" cy="337"/>
                </a:xfrm>
                <a:custGeom>
                  <a:avLst/>
                  <a:gdLst/>
                  <a:ahLst/>
                  <a:cxnLst>
                    <a:cxn ang="0">
                      <a:pos x="471" y="84"/>
                    </a:cxn>
                    <a:cxn ang="0">
                      <a:pos x="463" y="160"/>
                    </a:cxn>
                    <a:cxn ang="0">
                      <a:pos x="507" y="280"/>
                    </a:cxn>
                    <a:cxn ang="0">
                      <a:pos x="435" y="826"/>
                    </a:cxn>
                    <a:cxn ang="0">
                      <a:pos x="266" y="828"/>
                    </a:cxn>
                    <a:cxn ang="0">
                      <a:pos x="0" y="783"/>
                    </a:cxn>
                    <a:cxn ang="0">
                      <a:pos x="259" y="60"/>
                    </a:cxn>
                    <a:cxn ang="0">
                      <a:pos x="355" y="4"/>
                    </a:cxn>
                    <a:cxn ang="0">
                      <a:pos x="471" y="84"/>
                    </a:cxn>
                  </a:cxnLst>
                  <a:rect l="0" t="0" r="r" b="b"/>
                  <a:pathLst>
                    <a:path w="507" h="828">
                      <a:moveTo>
                        <a:pt x="471" y="84"/>
                      </a:moveTo>
                      <a:cubicBezTo>
                        <a:pt x="471" y="84"/>
                        <a:pt x="447" y="112"/>
                        <a:pt x="463" y="160"/>
                      </a:cubicBezTo>
                      <a:cubicBezTo>
                        <a:pt x="463" y="160"/>
                        <a:pt x="507" y="232"/>
                        <a:pt x="507" y="280"/>
                      </a:cubicBezTo>
                      <a:cubicBezTo>
                        <a:pt x="507" y="328"/>
                        <a:pt x="435" y="826"/>
                        <a:pt x="435" y="826"/>
                      </a:cubicBezTo>
                      <a:cubicBezTo>
                        <a:pt x="435" y="826"/>
                        <a:pt x="329" y="828"/>
                        <a:pt x="266" y="828"/>
                      </a:cubicBezTo>
                      <a:cubicBezTo>
                        <a:pt x="202" y="828"/>
                        <a:pt x="0" y="783"/>
                        <a:pt x="0" y="783"/>
                      </a:cubicBezTo>
                      <a:cubicBezTo>
                        <a:pt x="0" y="783"/>
                        <a:pt x="183" y="176"/>
                        <a:pt x="259" y="60"/>
                      </a:cubicBezTo>
                      <a:cubicBezTo>
                        <a:pt x="259" y="60"/>
                        <a:pt x="315" y="0"/>
                        <a:pt x="355" y="4"/>
                      </a:cubicBezTo>
                      <a:cubicBezTo>
                        <a:pt x="395" y="8"/>
                        <a:pt x="471" y="48"/>
                        <a:pt x="471"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5" name="Freeform 414"/>
                <p:cNvSpPr>
                  <a:spLocks/>
                </p:cNvSpPr>
                <p:nvPr/>
              </p:nvSpPr>
              <p:spPr bwMode="gray">
                <a:xfrm>
                  <a:off x="4945" y="3071"/>
                  <a:ext cx="170" cy="117"/>
                </a:xfrm>
                <a:custGeom>
                  <a:avLst/>
                  <a:gdLst/>
                  <a:ahLst/>
                  <a:cxnLst>
                    <a:cxn ang="0">
                      <a:pos x="0" y="84"/>
                    </a:cxn>
                    <a:cxn ang="0">
                      <a:pos x="48" y="228"/>
                    </a:cxn>
                    <a:cxn ang="0">
                      <a:pos x="164" y="208"/>
                    </a:cxn>
                    <a:cxn ang="0">
                      <a:pos x="260" y="288"/>
                    </a:cxn>
                    <a:cxn ang="0">
                      <a:pos x="396" y="136"/>
                    </a:cxn>
                    <a:cxn ang="0">
                      <a:pos x="216" y="0"/>
                    </a:cxn>
                    <a:cxn ang="0">
                      <a:pos x="0" y="84"/>
                    </a:cxn>
                  </a:cxnLst>
                  <a:rect l="0" t="0" r="r" b="b"/>
                  <a:pathLst>
                    <a:path w="416" h="288">
                      <a:moveTo>
                        <a:pt x="0" y="84"/>
                      </a:moveTo>
                      <a:cubicBezTo>
                        <a:pt x="0" y="84"/>
                        <a:pt x="56" y="188"/>
                        <a:pt x="48" y="228"/>
                      </a:cubicBezTo>
                      <a:cubicBezTo>
                        <a:pt x="48" y="228"/>
                        <a:pt x="108" y="172"/>
                        <a:pt x="164" y="208"/>
                      </a:cubicBezTo>
                      <a:cubicBezTo>
                        <a:pt x="164" y="208"/>
                        <a:pt x="260" y="236"/>
                        <a:pt x="260" y="288"/>
                      </a:cubicBezTo>
                      <a:cubicBezTo>
                        <a:pt x="260" y="288"/>
                        <a:pt x="376" y="196"/>
                        <a:pt x="396" y="136"/>
                      </a:cubicBezTo>
                      <a:cubicBezTo>
                        <a:pt x="416" y="76"/>
                        <a:pt x="216" y="0"/>
                        <a:pt x="216" y="0"/>
                      </a:cubicBezTo>
                      <a:cubicBezTo>
                        <a:pt x="216" y="0"/>
                        <a:pt x="16" y="4"/>
                        <a:pt x="0" y="84"/>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6" name="Freeform 415"/>
                <p:cNvSpPr>
                  <a:spLocks/>
                </p:cNvSpPr>
                <p:nvPr/>
              </p:nvSpPr>
              <p:spPr bwMode="gray">
                <a:xfrm>
                  <a:off x="4843" y="2635"/>
                  <a:ext cx="330" cy="441"/>
                </a:xfrm>
                <a:custGeom>
                  <a:avLst/>
                  <a:gdLst/>
                  <a:ahLst/>
                  <a:cxnLst>
                    <a:cxn ang="0">
                      <a:pos x="87" y="104"/>
                    </a:cxn>
                    <a:cxn ang="0">
                      <a:pos x="42" y="174"/>
                    </a:cxn>
                    <a:cxn ang="0">
                      <a:pos x="12" y="515"/>
                    </a:cxn>
                    <a:cxn ang="0">
                      <a:pos x="228" y="1016"/>
                    </a:cxn>
                    <a:cxn ang="0">
                      <a:pos x="319" y="1042"/>
                    </a:cxn>
                    <a:cxn ang="0">
                      <a:pos x="784" y="490"/>
                    </a:cxn>
                    <a:cxn ang="0">
                      <a:pos x="627" y="452"/>
                    </a:cxn>
                    <a:cxn ang="0">
                      <a:pos x="491" y="159"/>
                    </a:cxn>
                    <a:cxn ang="0">
                      <a:pos x="316" y="117"/>
                    </a:cxn>
                    <a:cxn ang="0">
                      <a:pos x="87" y="104"/>
                    </a:cxn>
                  </a:cxnLst>
                  <a:rect l="0" t="0" r="r" b="b"/>
                  <a:pathLst>
                    <a:path w="811" h="1086">
                      <a:moveTo>
                        <a:pt x="87" y="104"/>
                      </a:moveTo>
                      <a:cubicBezTo>
                        <a:pt x="87" y="104"/>
                        <a:pt x="52" y="139"/>
                        <a:pt x="42" y="174"/>
                      </a:cubicBezTo>
                      <a:cubicBezTo>
                        <a:pt x="42" y="174"/>
                        <a:pt x="8" y="340"/>
                        <a:pt x="12" y="515"/>
                      </a:cubicBezTo>
                      <a:cubicBezTo>
                        <a:pt x="12" y="515"/>
                        <a:pt x="0" y="883"/>
                        <a:pt x="228" y="1016"/>
                      </a:cubicBezTo>
                      <a:cubicBezTo>
                        <a:pt x="255" y="1032"/>
                        <a:pt x="285" y="1033"/>
                        <a:pt x="319" y="1042"/>
                      </a:cubicBezTo>
                      <a:cubicBezTo>
                        <a:pt x="319" y="1042"/>
                        <a:pt x="548" y="1086"/>
                        <a:pt x="784" y="490"/>
                      </a:cubicBezTo>
                      <a:cubicBezTo>
                        <a:pt x="784" y="490"/>
                        <a:pt x="811" y="368"/>
                        <a:pt x="627" y="452"/>
                      </a:cubicBezTo>
                      <a:cubicBezTo>
                        <a:pt x="627" y="452"/>
                        <a:pt x="689" y="99"/>
                        <a:pt x="491" y="159"/>
                      </a:cubicBezTo>
                      <a:cubicBezTo>
                        <a:pt x="491" y="159"/>
                        <a:pt x="450" y="0"/>
                        <a:pt x="316" y="117"/>
                      </a:cubicBezTo>
                      <a:cubicBezTo>
                        <a:pt x="316" y="117"/>
                        <a:pt x="132" y="254"/>
                        <a:pt x="87" y="104"/>
                      </a:cubicBezTo>
                    </a:path>
                  </a:pathLst>
                </a:custGeom>
                <a:solidFill>
                  <a:srgbClr val="C69C6D"/>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7" name="Freeform 416"/>
                <p:cNvSpPr>
                  <a:spLocks/>
                </p:cNvSpPr>
                <p:nvPr/>
              </p:nvSpPr>
              <p:spPr bwMode="gray">
                <a:xfrm>
                  <a:off x="4852" y="2555"/>
                  <a:ext cx="382" cy="365"/>
                </a:xfrm>
                <a:custGeom>
                  <a:avLst/>
                  <a:gdLst/>
                  <a:ahLst/>
                  <a:cxnLst>
                    <a:cxn ang="0">
                      <a:pos x="0" y="233"/>
                    </a:cxn>
                    <a:cxn ang="0">
                      <a:pos x="587" y="74"/>
                    </a:cxn>
                    <a:cxn ang="0">
                      <a:pos x="778" y="169"/>
                    </a:cxn>
                    <a:cxn ang="0">
                      <a:pos x="833" y="700"/>
                    </a:cxn>
                    <a:cxn ang="0">
                      <a:pos x="664" y="896"/>
                    </a:cxn>
                    <a:cxn ang="0">
                      <a:pos x="606" y="647"/>
                    </a:cxn>
                    <a:cxn ang="0">
                      <a:pos x="470" y="354"/>
                    </a:cxn>
                    <a:cxn ang="0">
                      <a:pos x="242" y="349"/>
                    </a:cxn>
                    <a:cxn ang="0">
                      <a:pos x="0" y="233"/>
                    </a:cxn>
                  </a:cxnLst>
                  <a:rect l="0" t="0" r="r" b="b"/>
                  <a:pathLst>
                    <a:path w="939" h="896">
                      <a:moveTo>
                        <a:pt x="0" y="233"/>
                      </a:moveTo>
                      <a:cubicBezTo>
                        <a:pt x="0" y="233"/>
                        <a:pt x="331" y="0"/>
                        <a:pt x="587" y="74"/>
                      </a:cubicBezTo>
                      <a:cubicBezTo>
                        <a:pt x="587" y="74"/>
                        <a:pt x="688" y="139"/>
                        <a:pt x="778" y="169"/>
                      </a:cubicBezTo>
                      <a:cubicBezTo>
                        <a:pt x="778" y="169"/>
                        <a:pt x="939" y="364"/>
                        <a:pt x="833" y="700"/>
                      </a:cubicBezTo>
                      <a:cubicBezTo>
                        <a:pt x="833" y="700"/>
                        <a:pt x="733" y="880"/>
                        <a:pt x="664" y="896"/>
                      </a:cubicBezTo>
                      <a:cubicBezTo>
                        <a:pt x="664" y="896"/>
                        <a:pt x="873" y="560"/>
                        <a:pt x="606" y="647"/>
                      </a:cubicBezTo>
                      <a:cubicBezTo>
                        <a:pt x="606" y="647"/>
                        <a:pt x="624" y="313"/>
                        <a:pt x="470" y="354"/>
                      </a:cubicBezTo>
                      <a:cubicBezTo>
                        <a:pt x="470" y="354"/>
                        <a:pt x="429" y="215"/>
                        <a:pt x="242" y="349"/>
                      </a:cubicBezTo>
                      <a:cubicBezTo>
                        <a:pt x="242" y="349"/>
                        <a:pt x="60" y="463"/>
                        <a:pt x="0" y="233"/>
                      </a:cubicBezTo>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8" name="Freeform 417"/>
                <p:cNvSpPr>
                  <a:spLocks/>
                </p:cNvSpPr>
                <p:nvPr/>
              </p:nvSpPr>
              <p:spPr bwMode="gray">
                <a:xfrm>
                  <a:off x="4852" y="2694"/>
                  <a:ext cx="198" cy="136"/>
                </a:xfrm>
                <a:custGeom>
                  <a:avLst/>
                  <a:gdLst/>
                  <a:ahLst/>
                  <a:cxnLst>
                    <a:cxn ang="0">
                      <a:pos x="37" y="65"/>
                    </a:cxn>
                    <a:cxn ang="0">
                      <a:pos x="222" y="93"/>
                    </a:cxn>
                    <a:cxn ang="0">
                      <a:pos x="488" y="68"/>
                    </a:cxn>
                    <a:cxn ang="0">
                      <a:pos x="22" y="336"/>
                    </a:cxn>
                    <a:cxn ang="0">
                      <a:pos x="37" y="65"/>
                    </a:cxn>
                  </a:cxnLst>
                  <a:rect l="0" t="0" r="r" b="b"/>
                  <a:pathLst>
                    <a:path w="488" h="336">
                      <a:moveTo>
                        <a:pt x="37" y="65"/>
                      </a:moveTo>
                      <a:cubicBezTo>
                        <a:pt x="37" y="65"/>
                        <a:pt x="157" y="124"/>
                        <a:pt x="222" y="93"/>
                      </a:cubicBezTo>
                      <a:cubicBezTo>
                        <a:pt x="288" y="62"/>
                        <a:pt x="488" y="0"/>
                        <a:pt x="488" y="68"/>
                      </a:cubicBezTo>
                      <a:cubicBezTo>
                        <a:pt x="488" y="68"/>
                        <a:pt x="369" y="333"/>
                        <a:pt x="22" y="336"/>
                      </a:cubicBezTo>
                      <a:cubicBezTo>
                        <a:pt x="22" y="336"/>
                        <a:pt x="0" y="239"/>
                        <a:pt x="37" y="65"/>
                      </a:cubicBezTo>
                    </a:path>
                  </a:pathLst>
                </a:custGeom>
                <a:gradFill rotWithShape="1">
                  <a:gsLst>
                    <a:gs pos="0">
                      <a:srgbClr val="F8D3B0"/>
                    </a:gs>
                    <a:gs pos="100000">
                      <a:srgbClr val="F8D3B0">
                        <a:gamma/>
                        <a:shade val="46275"/>
                        <a:invGamma/>
                        <a:alpha val="0"/>
                      </a:srgbClr>
                    </a:gs>
                  </a:gsLst>
                  <a:lin ang="270000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19" name="Freeform 418"/>
                <p:cNvSpPr>
                  <a:spLocks/>
                </p:cNvSpPr>
                <p:nvPr/>
              </p:nvSpPr>
              <p:spPr bwMode="gray">
                <a:xfrm>
                  <a:off x="4988" y="2841"/>
                  <a:ext cx="144" cy="195"/>
                </a:xfrm>
                <a:custGeom>
                  <a:avLst/>
                  <a:gdLst/>
                  <a:ahLst/>
                  <a:cxnLst>
                    <a:cxn ang="0">
                      <a:pos x="294" y="0"/>
                    </a:cxn>
                    <a:cxn ang="0">
                      <a:pos x="0" y="479"/>
                    </a:cxn>
                    <a:cxn ang="0">
                      <a:pos x="313" y="179"/>
                    </a:cxn>
                    <a:cxn ang="0">
                      <a:pos x="294" y="0"/>
                    </a:cxn>
                  </a:cxnLst>
                  <a:rect l="0" t="0" r="r" b="b"/>
                  <a:pathLst>
                    <a:path w="354" h="479">
                      <a:moveTo>
                        <a:pt x="294" y="0"/>
                      </a:moveTo>
                      <a:cubicBezTo>
                        <a:pt x="294" y="0"/>
                        <a:pt x="235" y="413"/>
                        <a:pt x="0" y="479"/>
                      </a:cubicBezTo>
                      <a:cubicBezTo>
                        <a:pt x="0" y="479"/>
                        <a:pt x="260" y="391"/>
                        <a:pt x="313" y="179"/>
                      </a:cubicBezTo>
                      <a:cubicBezTo>
                        <a:pt x="313" y="179"/>
                        <a:pt x="354" y="45"/>
                        <a:pt x="294" y="0"/>
                      </a:cubicBezTo>
                    </a:path>
                  </a:pathLst>
                </a:custGeom>
                <a:gradFill rotWithShape="1">
                  <a:gsLst>
                    <a:gs pos="0">
                      <a:srgbClr val="F8D3B0"/>
                    </a:gs>
                    <a:gs pos="100000">
                      <a:srgbClr val="F8D3B0">
                        <a:gamma/>
                        <a:shade val="46275"/>
                        <a:invGamma/>
                        <a:alpha val="0"/>
                      </a:srgbClr>
                    </a:gs>
                  </a:gsLst>
                  <a:lin ang="0" scaled="1"/>
                </a:gra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0" name="Freeform 419"/>
                <p:cNvSpPr>
                  <a:spLocks/>
                </p:cNvSpPr>
                <p:nvPr/>
              </p:nvSpPr>
              <p:spPr bwMode="gray">
                <a:xfrm>
                  <a:off x="5131" y="2619"/>
                  <a:ext cx="51" cy="236"/>
                </a:xfrm>
                <a:custGeom>
                  <a:avLst/>
                  <a:gdLst/>
                  <a:ahLst/>
                  <a:cxnLst>
                    <a:cxn ang="0">
                      <a:pos x="0" y="0"/>
                    </a:cxn>
                    <a:cxn ang="0">
                      <a:pos x="93" y="580"/>
                    </a:cxn>
                    <a:cxn ang="0">
                      <a:pos x="0" y="0"/>
                    </a:cxn>
                  </a:cxnLst>
                  <a:rect l="0" t="0" r="r" b="b"/>
                  <a:pathLst>
                    <a:path w="125" h="580">
                      <a:moveTo>
                        <a:pt x="0" y="0"/>
                      </a:moveTo>
                      <a:cubicBezTo>
                        <a:pt x="93" y="580"/>
                        <a:pt x="93" y="580"/>
                        <a:pt x="93" y="580"/>
                      </a:cubicBezTo>
                      <a:cubicBezTo>
                        <a:pt x="125" y="164"/>
                        <a:pt x="0" y="0"/>
                        <a:pt x="0" y="0"/>
                      </a:cubicBezTo>
                    </a:path>
                  </a:pathLst>
                </a:custGeom>
                <a:solidFill>
                  <a:srgbClr val="7B7B7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1" name="Freeform 420"/>
                <p:cNvSpPr>
                  <a:spLocks/>
                </p:cNvSpPr>
                <p:nvPr/>
              </p:nvSpPr>
              <p:spPr bwMode="gray">
                <a:xfrm>
                  <a:off x="5044" y="2652"/>
                  <a:ext cx="73" cy="91"/>
                </a:xfrm>
                <a:custGeom>
                  <a:avLst/>
                  <a:gdLst/>
                  <a:ahLst/>
                  <a:cxnLst>
                    <a:cxn ang="0">
                      <a:pos x="126" y="224"/>
                    </a:cxn>
                    <a:cxn ang="0">
                      <a:pos x="0" y="99"/>
                    </a:cxn>
                    <a:cxn ang="0">
                      <a:pos x="126" y="224"/>
                    </a:cxn>
                  </a:cxnLst>
                  <a:rect l="0" t="0" r="r" b="b"/>
                  <a:pathLst>
                    <a:path w="178" h="224">
                      <a:moveTo>
                        <a:pt x="126" y="224"/>
                      </a:moveTo>
                      <a:cubicBezTo>
                        <a:pt x="126" y="224"/>
                        <a:pt x="178" y="0"/>
                        <a:pt x="0" y="99"/>
                      </a:cubicBezTo>
                      <a:cubicBezTo>
                        <a:pt x="0" y="99"/>
                        <a:pt x="139" y="51"/>
                        <a:pt x="126" y="224"/>
                      </a:cubicBezTo>
                    </a:path>
                  </a:pathLst>
                </a:custGeom>
                <a:solidFill>
                  <a:srgbClr val="D0D0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2" name="Freeform 421"/>
                <p:cNvSpPr>
                  <a:spLocks/>
                </p:cNvSpPr>
                <p:nvPr/>
              </p:nvSpPr>
              <p:spPr bwMode="gray">
                <a:xfrm>
                  <a:off x="4919" y="2662"/>
                  <a:ext cx="94" cy="12"/>
                </a:xfrm>
                <a:custGeom>
                  <a:avLst/>
                  <a:gdLst/>
                  <a:ahLst/>
                  <a:cxnLst>
                    <a:cxn ang="0">
                      <a:pos x="230" y="28"/>
                    </a:cxn>
                    <a:cxn ang="0">
                      <a:pos x="0" y="21"/>
                    </a:cxn>
                  </a:cxnLst>
                  <a:rect l="0" t="0" r="r" b="b"/>
                  <a:pathLst>
                    <a:path w="230" h="28">
                      <a:moveTo>
                        <a:pt x="230" y="28"/>
                      </a:moveTo>
                      <a:cubicBezTo>
                        <a:pt x="179" y="8"/>
                        <a:pt x="97" y="0"/>
                        <a:pt x="0" y="21"/>
                      </a:cubicBezTo>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3" name="Freeform 422"/>
                <p:cNvSpPr>
                  <a:spLocks/>
                </p:cNvSpPr>
                <p:nvPr/>
              </p:nvSpPr>
              <p:spPr bwMode="gray">
                <a:xfrm>
                  <a:off x="5036" y="2994"/>
                  <a:ext cx="200" cy="168"/>
                </a:xfrm>
                <a:custGeom>
                  <a:avLst/>
                  <a:gdLst/>
                  <a:ahLst/>
                  <a:cxnLst>
                    <a:cxn ang="0">
                      <a:pos x="0" y="188"/>
                    </a:cxn>
                    <a:cxn ang="0">
                      <a:pos x="61" y="221"/>
                    </a:cxn>
                    <a:cxn ang="0">
                      <a:pos x="290" y="412"/>
                    </a:cxn>
                    <a:cxn ang="0">
                      <a:pos x="314" y="52"/>
                    </a:cxn>
                    <a:cxn ang="0">
                      <a:pos x="262" y="0"/>
                    </a:cxn>
                    <a:cxn ang="0">
                      <a:pos x="0" y="188"/>
                    </a:cxn>
                  </a:cxnLst>
                  <a:rect l="0" t="0" r="r" b="b"/>
                  <a:pathLst>
                    <a:path w="494" h="412">
                      <a:moveTo>
                        <a:pt x="0" y="188"/>
                      </a:moveTo>
                      <a:cubicBezTo>
                        <a:pt x="61" y="221"/>
                        <a:pt x="61" y="221"/>
                        <a:pt x="61" y="221"/>
                      </a:cubicBezTo>
                      <a:cubicBezTo>
                        <a:pt x="61" y="221"/>
                        <a:pt x="202" y="288"/>
                        <a:pt x="290" y="412"/>
                      </a:cubicBezTo>
                      <a:cubicBezTo>
                        <a:pt x="290" y="412"/>
                        <a:pt x="494" y="292"/>
                        <a:pt x="314" y="52"/>
                      </a:cubicBezTo>
                      <a:cubicBezTo>
                        <a:pt x="262" y="0"/>
                        <a:pt x="262" y="0"/>
                        <a:pt x="262" y="0"/>
                      </a:cubicBezTo>
                      <a:cubicBezTo>
                        <a:pt x="262" y="0"/>
                        <a:pt x="244" y="156"/>
                        <a:pt x="0" y="188"/>
                      </a:cubicBezTo>
                      <a:close/>
                    </a:path>
                  </a:pathLst>
                </a:custGeom>
                <a:solidFill>
                  <a:srgbClr val="9DC2EB"/>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4" name="Freeform 423"/>
                <p:cNvSpPr>
                  <a:spLocks/>
                </p:cNvSpPr>
                <p:nvPr/>
              </p:nvSpPr>
              <p:spPr bwMode="gray">
                <a:xfrm>
                  <a:off x="5036" y="2997"/>
                  <a:ext cx="118" cy="155"/>
                </a:xfrm>
                <a:custGeom>
                  <a:avLst/>
                  <a:gdLst/>
                  <a:ahLst/>
                  <a:cxnLst>
                    <a:cxn ang="0">
                      <a:pos x="265" y="0"/>
                    </a:cxn>
                    <a:cxn ang="0">
                      <a:pos x="290" y="381"/>
                    </a:cxn>
                    <a:cxn ang="0">
                      <a:pos x="0" y="181"/>
                    </a:cxn>
                    <a:cxn ang="0">
                      <a:pos x="265" y="0"/>
                    </a:cxn>
                  </a:cxnLst>
                  <a:rect l="0" t="0" r="r" b="b"/>
                  <a:pathLst>
                    <a:path w="290" h="381">
                      <a:moveTo>
                        <a:pt x="265" y="0"/>
                      </a:moveTo>
                      <a:cubicBezTo>
                        <a:pt x="265" y="0"/>
                        <a:pt x="215" y="287"/>
                        <a:pt x="290" y="381"/>
                      </a:cubicBezTo>
                      <a:cubicBezTo>
                        <a:pt x="290" y="381"/>
                        <a:pt x="125" y="206"/>
                        <a:pt x="0" y="181"/>
                      </a:cubicBezTo>
                      <a:cubicBezTo>
                        <a:pt x="0" y="181"/>
                        <a:pt x="213" y="191"/>
                        <a:pt x="265"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5" name="Freeform 424"/>
                <p:cNvSpPr>
                  <a:spLocks/>
                </p:cNvSpPr>
                <p:nvPr/>
              </p:nvSpPr>
              <p:spPr bwMode="gray">
                <a:xfrm>
                  <a:off x="4950" y="3071"/>
                  <a:ext cx="122" cy="94"/>
                </a:xfrm>
                <a:custGeom>
                  <a:avLst/>
                  <a:gdLst/>
                  <a:ahLst/>
                  <a:cxnLst>
                    <a:cxn ang="0">
                      <a:pos x="6" y="52"/>
                    </a:cxn>
                    <a:cxn ang="0">
                      <a:pos x="148" y="47"/>
                    </a:cxn>
                    <a:cxn ang="0">
                      <a:pos x="157" y="192"/>
                    </a:cxn>
                    <a:cxn ang="0">
                      <a:pos x="226" y="231"/>
                    </a:cxn>
                    <a:cxn ang="0">
                      <a:pos x="272" y="201"/>
                    </a:cxn>
                    <a:cxn ang="0">
                      <a:pos x="299" y="59"/>
                    </a:cxn>
                    <a:cxn ang="0">
                      <a:pos x="204" y="0"/>
                    </a:cxn>
                    <a:cxn ang="0">
                      <a:pos x="86" y="15"/>
                    </a:cxn>
                    <a:cxn ang="0">
                      <a:pos x="6" y="52"/>
                    </a:cxn>
                  </a:cxnLst>
                  <a:rect l="0" t="0" r="r" b="b"/>
                  <a:pathLst>
                    <a:path w="299" h="231">
                      <a:moveTo>
                        <a:pt x="6" y="52"/>
                      </a:moveTo>
                      <a:cubicBezTo>
                        <a:pt x="6" y="52"/>
                        <a:pt x="125" y="82"/>
                        <a:pt x="148" y="47"/>
                      </a:cubicBezTo>
                      <a:cubicBezTo>
                        <a:pt x="171" y="11"/>
                        <a:pt x="262" y="96"/>
                        <a:pt x="157" y="192"/>
                      </a:cubicBezTo>
                      <a:cubicBezTo>
                        <a:pt x="157" y="192"/>
                        <a:pt x="221" y="217"/>
                        <a:pt x="226" y="231"/>
                      </a:cubicBezTo>
                      <a:cubicBezTo>
                        <a:pt x="272" y="201"/>
                        <a:pt x="272" y="201"/>
                        <a:pt x="272" y="201"/>
                      </a:cubicBezTo>
                      <a:cubicBezTo>
                        <a:pt x="299" y="59"/>
                        <a:pt x="299" y="59"/>
                        <a:pt x="299" y="59"/>
                      </a:cubicBezTo>
                      <a:cubicBezTo>
                        <a:pt x="299" y="59"/>
                        <a:pt x="296" y="40"/>
                        <a:pt x="204" y="0"/>
                      </a:cubicBezTo>
                      <a:cubicBezTo>
                        <a:pt x="204" y="0"/>
                        <a:pt x="98" y="9"/>
                        <a:pt x="86" y="15"/>
                      </a:cubicBezTo>
                      <a:cubicBezTo>
                        <a:pt x="86" y="15"/>
                        <a:pt x="0" y="32"/>
                        <a:pt x="6" y="52"/>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6" name="Freeform 425"/>
                <p:cNvSpPr>
                  <a:spLocks/>
                </p:cNvSpPr>
                <p:nvPr/>
              </p:nvSpPr>
              <p:spPr bwMode="gray">
                <a:xfrm>
                  <a:off x="4970" y="3091"/>
                  <a:ext cx="32" cy="68"/>
                </a:xfrm>
                <a:custGeom>
                  <a:avLst/>
                  <a:gdLst/>
                  <a:ahLst/>
                  <a:cxnLst>
                    <a:cxn ang="0">
                      <a:pos x="16" y="0"/>
                    </a:cxn>
                    <a:cxn ang="0">
                      <a:pos x="50" y="116"/>
                    </a:cxn>
                    <a:cxn ang="0">
                      <a:pos x="0" y="130"/>
                    </a:cxn>
                    <a:cxn ang="0">
                      <a:pos x="16" y="0"/>
                    </a:cxn>
                  </a:cxnLst>
                  <a:rect l="0" t="0" r="r" b="b"/>
                  <a:pathLst>
                    <a:path w="80" h="167">
                      <a:moveTo>
                        <a:pt x="16" y="0"/>
                      </a:moveTo>
                      <a:cubicBezTo>
                        <a:pt x="16" y="0"/>
                        <a:pt x="80" y="64"/>
                        <a:pt x="50" y="116"/>
                      </a:cubicBezTo>
                      <a:cubicBezTo>
                        <a:pt x="20" y="167"/>
                        <a:pt x="0" y="130"/>
                        <a:pt x="0" y="130"/>
                      </a:cubicBezTo>
                      <a:cubicBezTo>
                        <a:pt x="0" y="130"/>
                        <a:pt x="50" y="130"/>
                        <a:pt x="16" y="0"/>
                      </a:cubicBezTo>
                      <a:close/>
                    </a:path>
                  </a:pathLst>
                </a:custGeom>
                <a:solidFill>
                  <a:srgbClr val="4285D1"/>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7" name="Freeform 426"/>
                <p:cNvSpPr>
                  <a:spLocks/>
                </p:cNvSpPr>
                <p:nvPr/>
              </p:nvSpPr>
              <p:spPr bwMode="gray">
                <a:xfrm>
                  <a:off x="5031" y="3163"/>
                  <a:ext cx="21" cy="32"/>
                </a:xfrm>
                <a:custGeom>
                  <a:avLst/>
                  <a:gdLst/>
                  <a:ahLst/>
                  <a:cxnLst>
                    <a:cxn ang="0">
                      <a:pos x="0" y="0"/>
                    </a:cxn>
                    <a:cxn ang="0">
                      <a:pos x="50" y="62"/>
                    </a:cxn>
                    <a:cxn ang="0">
                      <a:pos x="38" y="59"/>
                    </a:cxn>
                    <a:cxn ang="0">
                      <a:pos x="37" y="64"/>
                    </a:cxn>
                    <a:cxn ang="0">
                      <a:pos x="0" y="0"/>
                    </a:cxn>
                  </a:cxnLst>
                  <a:rect l="0" t="0" r="r" b="b"/>
                  <a:pathLst>
                    <a:path w="51" h="78">
                      <a:moveTo>
                        <a:pt x="0" y="0"/>
                      </a:moveTo>
                      <a:cubicBezTo>
                        <a:pt x="0" y="0"/>
                        <a:pt x="51" y="25"/>
                        <a:pt x="50" y="62"/>
                      </a:cubicBezTo>
                      <a:cubicBezTo>
                        <a:pt x="50" y="62"/>
                        <a:pt x="41" y="54"/>
                        <a:pt x="38" y="59"/>
                      </a:cubicBezTo>
                      <a:cubicBezTo>
                        <a:pt x="37" y="60"/>
                        <a:pt x="37" y="61"/>
                        <a:pt x="37" y="64"/>
                      </a:cubicBezTo>
                      <a:cubicBezTo>
                        <a:pt x="37" y="78"/>
                        <a:pt x="37" y="28"/>
                        <a:pt x="0"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8" name="Freeform 427"/>
                <p:cNvSpPr>
                  <a:spLocks noEditPoints="1"/>
                </p:cNvSpPr>
                <p:nvPr/>
              </p:nvSpPr>
              <p:spPr bwMode="gray">
                <a:xfrm>
                  <a:off x="4860" y="3146"/>
                  <a:ext cx="165" cy="312"/>
                </a:xfrm>
                <a:custGeom>
                  <a:avLst/>
                  <a:gdLst/>
                  <a:ahLst/>
                  <a:cxnLst>
                    <a:cxn ang="0">
                      <a:pos x="390" y="29"/>
                    </a:cxn>
                    <a:cxn ang="0">
                      <a:pos x="396" y="32"/>
                    </a:cxn>
                    <a:cxn ang="0">
                      <a:pos x="390" y="29"/>
                    </a:cxn>
                    <a:cxn ang="0">
                      <a:pos x="390" y="29"/>
                    </a:cxn>
                    <a:cxn ang="0">
                      <a:pos x="362" y="16"/>
                    </a:cxn>
                    <a:cxn ang="0">
                      <a:pos x="259" y="43"/>
                    </a:cxn>
                    <a:cxn ang="0">
                      <a:pos x="0" y="766"/>
                    </a:cxn>
                    <a:cxn ang="0">
                      <a:pos x="19" y="759"/>
                    </a:cxn>
                    <a:cxn ang="0">
                      <a:pos x="296" y="223"/>
                    </a:cxn>
                    <a:cxn ang="0">
                      <a:pos x="342" y="31"/>
                    </a:cxn>
                    <a:cxn ang="0">
                      <a:pos x="331" y="25"/>
                    </a:cxn>
                    <a:cxn ang="0">
                      <a:pos x="390" y="29"/>
                    </a:cxn>
                  </a:cxnLst>
                  <a:rect l="0" t="0" r="r" b="b"/>
                  <a:pathLst>
                    <a:path w="406" h="766">
                      <a:moveTo>
                        <a:pt x="390" y="29"/>
                      </a:moveTo>
                      <a:cubicBezTo>
                        <a:pt x="396" y="32"/>
                        <a:pt x="396" y="32"/>
                        <a:pt x="396" y="32"/>
                      </a:cubicBezTo>
                      <a:cubicBezTo>
                        <a:pt x="396" y="32"/>
                        <a:pt x="394" y="31"/>
                        <a:pt x="390" y="29"/>
                      </a:cubicBezTo>
                      <a:close/>
                      <a:moveTo>
                        <a:pt x="390" y="29"/>
                      </a:moveTo>
                      <a:cubicBezTo>
                        <a:pt x="362" y="16"/>
                        <a:pt x="362" y="16"/>
                        <a:pt x="362" y="16"/>
                      </a:cubicBezTo>
                      <a:cubicBezTo>
                        <a:pt x="302" y="0"/>
                        <a:pt x="259" y="43"/>
                        <a:pt x="259" y="43"/>
                      </a:cubicBezTo>
                      <a:cubicBezTo>
                        <a:pt x="206" y="103"/>
                        <a:pt x="0" y="766"/>
                        <a:pt x="0" y="766"/>
                      </a:cubicBezTo>
                      <a:cubicBezTo>
                        <a:pt x="19" y="759"/>
                        <a:pt x="19" y="759"/>
                        <a:pt x="19" y="759"/>
                      </a:cubicBezTo>
                      <a:cubicBezTo>
                        <a:pt x="19" y="759"/>
                        <a:pt x="187" y="372"/>
                        <a:pt x="296" y="223"/>
                      </a:cubicBezTo>
                      <a:cubicBezTo>
                        <a:pt x="406" y="74"/>
                        <a:pt x="342" y="31"/>
                        <a:pt x="342" y="31"/>
                      </a:cubicBezTo>
                      <a:cubicBezTo>
                        <a:pt x="339" y="28"/>
                        <a:pt x="335" y="26"/>
                        <a:pt x="331" y="25"/>
                      </a:cubicBezTo>
                      <a:cubicBezTo>
                        <a:pt x="363" y="22"/>
                        <a:pt x="381" y="26"/>
                        <a:pt x="390" y="29"/>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29" name="Freeform 428"/>
                <p:cNvSpPr>
                  <a:spLocks/>
                </p:cNvSpPr>
                <p:nvPr/>
              </p:nvSpPr>
              <p:spPr bwMode="gray">
                <a:xfrm>
                  <a:off x="5005" y="3328"/>
                  <a:ext cx="51" cy="150"/>
                </a:xfrm>
                <a:custGeom>
                  <a:avLst/>
                  <a:gdLst/>
                  <a:ahLst/>
                  <a:cxnLst>
                    <a:cxn ang="0">
                      <a:pos x="125" y="0"/>
                    </a:cxn>
                    <a:cxn ang="0">
                      <a:pos x="0" y="357"/>
                    </a:cxn>
                    <a:cxn ang="0">
                      <a:pos x="77" y="362"/>
                    </a:cxn>
                    <a:cxn ang="0">
                      <a:pos x="125" y="0"/>
                    </a:cxn>
                  </a:cxnLst>
                  <a:rect l="0" t="0" r="r" b="b"/>
                  <a:pathLst>
                    <a:path w="125" h="368">
                      <a:moveTo>
                        <a:pt x="125" y="0"/>
                      </a:moveTo>
                      <a:cubicBezTo>
                        <a:pt x="125" y="0"/>
                        <a:pt x="77" y="362"/>
                        <a:pt x="0" y="357"/>
                      </a:cubicBezTo>
                      <a:cubicBezTo>
                        <a:pt x="0" y="357"/>
                        <a:pt x="16" y="368"/>
                        <a:pt x="77" y="362"/>
                      </a:cubicBezTo>
                      <a:cubicBezTo>
                        <a:pt x="77" y="362"/>
                        <a:pt x="122" y="19"/>
                        <a:pt x="125" y="0"/>
                      </a:cubicBezTo>
                      <a:close/>
                    </a:path>
                  </a:pathLst>
                </a:custGeom>
                <a:solidFill>
                  <a:srgbClr val="2A79D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0" name="Freeform 429"/>
                <p:cNvSpPr>
                  <a:spLocks/>
                </p:cNvSpPr>
                <p:nvPr/>
              </p:nvSpPr>
              <p:spPr bwMode="gray">
                <a:xfrm>
                  <a:off x="4919" y="2825"/>
                  <a:ext cx="268" cy="248"/>
                </a:xfrm>
                <a:custGeom>
                  <a:avLst/>
                  <a:gdLst/>
                  <a:ahLst/>
                  <a:cxnLst>
                    <a:cxn ang="0">
                      <a:pos x="452" y="43"/>
                    </a:cxn>
                    <a:cxn ang="0">
                      <a:pos x="506" y="2"/>
                    </a:cxn>
                    <a:cxn ang="0">
                      <a:pos x="592" y="0"/>
                    </a:cxn>
                    <a:cxn ang="0">
                      <a:pos x="631" y="49"/>
                    </a:cxn>
                    <a:cxn ang="0">
                      <a:pos x="631" y="58"/>
                    </a:cxn>
                    <a:cxn ang="0">
                      <a:pos x="555" y="225"/>
                    </a:cxn>
                    <a:cxn ang="0">
                      <a:pos x="340" y="515"/>
                    </a:cxn>
                    <a:cxn ang="0">
                      <a:pos x="80" y="610"/>
                    </a:cxn>
                    <a:cxn ang="0">
                      <a:pos x="11" y="563"/>
                    </a:cxn>
                    <a:cxn ang="0">
                      <a:pos x="0" y="529"/>
                    </a:cxn>
                    <a:cxn ang="0">
                      <a:pos x="2" y="413"/>
                    </a:cxn>
                    <a:cxn ang="0">
                      <a:pos x="31" y="363"/>
                    </a:cxn>
                    <a:cxn ang="0">
                      <a:pos x="357" y="170"/>
                    </a:cxn>
                    <a:cxn ang="0">
                      <a:pos x="460" y="100"/>
                    </a:cxn>
                    <a:cxn ang="0">
                      <a:pos x="452" y="43"/>
                    </a:cxn>
                  </a:cxnLst>
                  <a:rect l="0" t="0" r="r" b="b"/>
                  <a:pathLst>
                    <a:path w="658" h="610">
                      <a:moveTo>
                        <a:pt x="452" y="43"/>
                      </a:moveTo>
                      <a:cubicBezTo>
                        <a:pt x="452" y="43"/>
                        <a:pt x="468" y="3"/>
                        <a:pt x="506" y="2"/>
                      </a:cubicBezTo>
                      <a:cubicBezTo>
                        <a:pt x="592" y="0"/>
                        <a:pt x="592" y="0"/>
                        <a:pt x="592" y="0"/>
                      </a:cubicBezTo>
                      <a:cubicBezTo>
                        <a:pt x="592" y="0"/>
                        <a:pt x="611" y="14"/>
                        <a:pt x="631" y="49"/>
                      </a:cubicBezTo>
                      <a:cubicBezTo>
                        <a:pt x="632" y="50"/>
                        <a:pt x="631" y="58"/>
                        <a:pt x="631" y="58"/>
                      </a:cubicBezTo>
                      <a:cubicBezTo>
                        <a:pt x="631" y="58"/>
                        <a:pt x="658" y="152"/>
                        <a:pt x="555" y="225"/>
                      </a:cubicBezTo>
                      <a:cubicBezTo>
                        <a:pt x="555" y="225"/>
                        <a:pt x="357" y="492"/>
                        <a:pt x="340" y="515"/>
                      </a:cubicBezTo>
                      <a:cubicBezTo>
                        <a:pt x="340" y="515"/>
                        <a:pt x="226" y="592"/>
                        <a:pt x="80" y="610"/>
                      </a:cubicBezTo>
                      <a:cubicBezTo>
                        <a:pt x="11" y="563"/>
                        <a:pt x="11" y="563"/>
                        <a:pt x="11" y="563"/>
                      </a:cubicBezTo>
                      <a:cubicBezTo>
                        <a:pt x="11" y="563"/>
                        <a:pt x="0" y="557"/>
                        <a:pt x="0" y="529"/>
                      </a:cubicBezTo>
                      <a:cubicBezTo>
                        <a:pt x="2" y="413"/>
                        <a:pt x="2" y="413"/>
                        <a:pt x="2" y="413"/>
                      </a:cubicBezTo>
                      <a:cubicBezTo>
                        <a:pt x="2" y="413"/>
                        <a:pt x="5" y="373"/>
                        <a:pt x="31" y="363"/>
                      </a:cubicBezTo>
                      <a:cubicBezTo>
                        <a:pt x="31" y="363"/>
                        <a:pt x="293" y="257"/>
                        <a:pt x="357" y="170"/>
                      </a:cubicBezTo>
                      <a:cubicBezTo>
                        <a:pt x="460" y="100"/>
                        <a:pt x="460" y="100"/>
                        <a:pt x="460" y="100"/>
                      </a:cubicBezTo>
                      <a:lnTo>
                        <a:pt x="452" y="43"/>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1" name="Freeform 430"/>
                <p:cNvSpPr>
                  <a:spLocks/>
                </p:cNvSpPr>
                <p:nvPr/>
              </p:nvSpPr>
              <p:spPr bwMode="gray">
                <a:xfrm>
                  <a:off x="4918" y="2825"/>
                  <a:ext cx="244" cy="248"/>
                </a:xfrm>
                <a:custGeom>
                  <a:avLst/>
                  <a:gdLst/>
                  <a:ahLst/>
                  <a:cxnLst>
                    <a:cxn ang="0">
                      <a:pos x="602" y="40"/>
                    </a:cxn>
                    <a:cxn ang="0">
                      <a:pos x="114" y="426"/>
                    </a:cxn>
                    <a:cxn ang="0">
                      <a:pos x="82" y="425"/>
                    </a:cxn>
                    <a:cxn ang="0">
                      <a:pos x="84" y="610"/>
                    </a:cxn>
                    <a:cxn ang="0">
                      <a:pos x="15" y="563"/>
                    </a:cxn>
                    <a:cxn ang="0">
                      <a:pos x="4" y="529"/>
                    </a:cxn>
                    <a:cxn ang="0">
                      <a:pos x="4" y="398"/>
                    </a:cxn>
                    <a:cxn ang="0">
                      <a:pos x="54" y="353"/>
                    </a:cxn>
                    <a:cxn ang="0">
                      <a:pos x="465" y="108"/>
                    </a:cxn>
                    <a:cxn ang="0">
                      <a:pos x="456" y="42"/>
                    </a:cxn>
                    <a:cxn ang="0">
                      <a:pos x="507" y="1"/>
                    </a:cxn>
                    <a:cxn ang="0">
                      <a:pos x="596" y="0"/>
                    </a:cxn>
                    <a:cxn ang="0">
                      <a:pos x="602" y="40"/>
                    </a:cxn>
                  </a:cxnLst>
                  <a:rect l="0" t="0" r="r" b="b"/>
                  <a:pathLst>
                    <a:path w="602" h="610">
                      <a:moveTo>
                        <a:pt x="602" y="40"/>
                      </a:moveTo>
                      <a:cubicBezTo>
                        <a:pt x="602" y="40"/>
                        <a:pt x="329" y="366"/>
                        <a:pt x="114" y="426"/>
                      </a:cubicBezTo>
                      <a:cubicBezTo>
                        <a:pt x="82" y="425"/>
                        <a:pt x="82" y="425"/>
                        <a:pt x="82" y="425"/>
                      </a:cubicBezTo>
                      <a:cubicBezTo>
                        <a:pt x="84" y="610"/>
                        <a:pt x="84" y="610"/>
                        <a:pt x="84" y="610"/>
                      </a:cubicBezTo>
                      <a:cubicBezTo>
                        <a:pt x="15" y="563"/>
                        <a:pt x="15" y="563"/>
                        <a:pt x="15" y="563"/>
                      </a:cubicBezTo>
                      <a:cubicBezTo>
                        <a:pt x="15" y="563"/>
                        <a:pt x="0" y="554"/>
                        <a:pt x="4" y="529"/>
                      </a:cubicBezTo>
                      <a:cubicBezTo>
                        <a:pt x="4" y="398"/>
                        <a:pt x="4" y="398"/>
                        <a:pt x="4" y="398"/>
                      </a:cubicBezTo>
                      <a:cubicBezTo>
                        <a:pt x="4" y="398"/>
                        <a:pt x="3" y="374"/>
                        <a:pt x="54" y="353"/>
                      </a:cubicBezTo>
                      <a:cubicBezTo>
                        <a:pt x="54" y="353"/>
                        <a:pt x="292" y="265"/>
                        <a:pt x="465" y="108"/>
                      </a:cubicBezTo>
                      <a:cubicBezTo>
                        <a:pt x="456" y="42"/>
                        <a:pt x="456" y="42"/>
                        <a:pt x="456" y="42"/>
                      </a:cubicBezTo>
                      <a:cubicBezTo>
                        <a:pt x="456" y="42"/>
                        <a:pt x="475" y="3"/>
                        <a:pt x="507" y="1"/>
                      </a:cubicBezTo>
                      <a:cubicBezTo>
                        <a:pt x="596" y="0"/>
                        <a:pt x="596" y="0"/>
                        <a:pt x="596" y="0"/>
                      </a:cubicBezTo>
                      <a:lnTo>
                        <a:pt x="602" y="4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2" name="Freeform 431"/>
                <p:cNvSpPr>
                  <a:spLocks/>
                </p:cNvSpPr>
                <p:nvPr/>
              </p:nvSpPr>
              <p:spPr bwMode="gray">
                <a:xfrm>
                  <a:off x="4949" y="2825"/>
                  <a:ext cx="227" cy="183"/>
                </a:xfrm>
                <a:custGeom>
                  <a:avLst/>
                  <a:gdLst/>
                  <a:ahLst/>
                  <a:cxnLst>
                    <a:cxn ang="0">
                      <a:pos x="519" y="0"/>
                    </a:cxn>
                    <a:cxn ang="0">
                      <a:pos x="558" y="49"/>
                    </a:cxn>
                    <a:cxn ang="0">
                      <a:pos x="15" y="449"/>
                    </a:cxn>
                    <a:cxn ang="0">
                      <a:pos x="14" y="429"/>
                    </a:cxn>
                    <a:cxn ang="0">
                      <a:pos x="0" y="415"/>
                    </a:cxn>
                    <a:cxn ang="0">
                      <a:pos x="519" y="0"/>
                    </a:cxn>
                  </a:cxnLst>
                  <a:rect l="0" t="0" r="r" b="b"/>
                  <a:pathLst>
                    <a:path w="558" h="449">
                      <a:moveTo>
                        <a:pt x="519" y="0"/>
                      </a:moveTo>
                      <a:cubicBezTo>
                        <a:pt x="519" y="0"/>
                        <a:pt x="558" y="35"/>
                        <a:pt x="558" y="49"/>
                      </a:cubicBezTo>
                      <a:cubicBezTo>
                        <a:pt x="558" y="49"/>
                        <a:pt x="420" y="321"/>
                        <a:pt x="15" y="449"/>
                      </a:cubicBezTo>
                      <a:cubicBezTo>
                        <a:pt x="14" y="429"/>
                        <a:pt x="14" y="429"/>
                        <a:pt x="14" y="429"/>
                      </a:cubicBezTo>
                      <a:cubicBezTo>
                        <a:pt x="0" y="415"/>
                        <a:pt x="0" y="415"/>
                        <a:pt x="0" y="415"/>
                      </a:cubicBezTo>
                      <a:cubicBezTo>
                        <a:pt x="0" y="415"/>
                        <a:pt x="391" y="233"/>
                        <a:pt x="519"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3" name="Freeform 432"/>
                <p:cNvSpPr>
                  <a:spLocks/>
                </p:cNvSpPr>
                <p:nvPr/>
              </p:nvSpPr>
              <p:spPr bwMode="gray">
                <a:xfrm>
                  <a:off x="5150" y="2849"/>
                  <a:ext cx="41" cy="111"/>
                </a:xfrm>
                <a:custGeom>
                  <a:avLst/>
                  <a:gdLst/>
                  <a:ahLst/>
                  <a:cxnLst>
                    <a:cxn ang="0">
                      <a:pos x="66" y="21"/>
                    </a:cxn>
                    <a:cxn ang="0">
                      <a:pos x="98" y="67"/>
                    </a:cxn>
                    <a:cxn ang="0">
                      <a:pos x="101" y="195"/>
                    </a:cxn>
                    <a:cxn ang="0">
                      <a:pos x="61" y="273"/>
                    </a:cxn>
                    <a:cxn ang="0">
                      <a:pos x="23" y="169"/>
                    </a:cxn>
                    <a:cxn ang="0">
                      <a:pos x="66" y="21"/>
                    </a:cxn>
                  </a:cxnLst>
                  <a:rect l="0" t="0" r="r" b="b"/>
                  <a:pathLst>
                    <a:path w="101" h="273">
                      <a:moveTo>
                        <a:pt x="66" y="21"/>
                      </a:moveTo>
                      <a:cubicBezTo>
                        <a:pt x="66" y="21"/>
                        <a:pt x="98" y="58"/>
                        <a:pt x="98" y="67"/>
                      </a:cubicBezTo>
                      <a:cubicBezTo>
                        <a:pt x="98" y="76"/>
                        <a:pt x="101" y="195"/>
                        <a:pt x="101" y="195"/>
                      </a:cubicBezTo>
                      <a:cubicBezTo>
                        <a:pt x="101" y="195"/>
                        <a:pt x="81" y="250"/>
                        <a:pt x="61" y="273"/>
                      </a:cubicBezTo>
                      <a:cubicBezTo>
                        <a:pt x="61" y="273"/>
                        <a:pt x="66" y="212"/>
                        <a:pt x="23" y="169"/>
                      </a:cubicBezTo>
                      <a:cubicBezTo>
                        <a:pt x="23" y="169"/>
                        <a:pt x="0" y="0"/>
                        <a:pt x="66" y="21"/>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4" name="Freeform 433"/>
                <p:cNvSpPr>
                  <a:spLocks/>
                </p:cNvSpPr>
                <p:nvPr/>
              </p:nvSpPr>
              <p:spPr bwMode="gray">
                <a:xfrm>
                  <a:off x="5157" y="2856"/>
                  <a:ext cx="35" cy="106"/>
                </a:xfrm>
                <a:custGeom>
                  <a:avLst/>
                  <a:gdLst/>
                  <a:ahLst/>
                  <a:cxnLst>
                    <a:cxn ang="0">
                      <a:pos x="49" y="4"/>
                    </a:cxn>
                    <a:cxn ang="0">
                      <a:pos x="48" y="5"/>
                    </a:cxn>
                    <a:cxn ang="0">
                      <a:pos x="53" y="11"/>
                    </a:cxn>
                    <a:cxn ang="0">
                      <a:pos x="70" y="33"/>
                    </a:cxn>
                    <a:cxn ang="0">
                      <a:pos x="77" y="44"/>
                    </a:cxn>
                    <a:cxn ang="0">
                      <a:pos x="79" y="48"/>
                    </a:cxn>
                    <a:cxn ang="0">
                      <a:pos x="79" y="50"/>
                    </a:cxn>
                    <a:cxn ang="0">
                      <a:pos x="82" y="178"/>
                    </a:cxn>
                    <a:cxn ang="0">
                      <a:pos x="84" y="178"/>
                    </a:cxn>
                    <a:cxn ang="0">
                      <a:pos x="82" y="177"/>
                    </a:cxn>
                    <a:cxn ang="0">
                      <a:pos x="82" y="179"/>
                    </a:cxn>
                    <a:cxn ang="0">
                      <a:pos x="67" y="214"/>
                    </a:cxn>
                    <a:cxn ang="0">
                      <a:pos x="42" y="255"/>
                    </a:cxn>
                    <a:cxn ang="0">
                      <a:pos x="44" y="256"/>
                    </a:cxn>
                    <a:cxn ang="0">
                      <a:pos x="46" y="256"/>
                    </a:cxn>
                    <a:cxn ang="0">
                      <a:pos x="46" y="249"/>
                    </a:cxn>
                    <a:cxn ang="0">
                      <a:pos x="7" y="150"/>
                    </a:cxn>
                    <a:cxn ang="0">
                      <a:pos x="6" y="152"/>
                    </a:cxn>
                    <a:cxn ang="0">
                      <a:pos x="8" y="151"/>
                    </a:cxn>
                    <a:cxn ang="0">
                      <a:pos x="7" y="146"/>
                    </a:cxn>
                    <a:cxn ang="0">
                      <a:pos x="4" y="91"/>
                    </a:cxn>
                    <a:cxn ang="0">
                      <a:pos x="11" y="32"/>
                    </a:cxn>
                    <a:cxn ang="0">
                      <a:pos x="22" y="11"/>
                    </a:cxn>
                    <a:cxn ang="0">
                      <a:pos x="39" y="4"/>
                    </a:cxn>
                    <a:cxn ang="0">
                      <a:pos x="49" y="6"/>
                    </a:cxn>
                    <a:cxn ang="0">
                      <a:pos x="49" y="4"/>
                    </a:cxn>
                    <a:cxn ang="0">
                      <a:pos x="48" y="5"/>
                    </a:cxn>
                    <a:cxn ang="0">
                      <a:pos x="49" y="4"/>
                    </a:cxn>
                    <a:cxn ang="0">
                      <a:pos x="50" y="2"/>
                    </a:cxn>
                    <a:cxn ang="0">
                      <a:pos x="39" y="0"/>
                    </a:cxn>
                    <a:cxn ang="0">
                      <a:pos x="19" y="9"/>
                    </a:cxn>
                    <a:cxn ang="0">
                      <a:pos x="4" y="44"/>
                    </a:cxn>
                    <a:cxn ang="0">
                      <a:pos x="0" y="91"/>
                    </a:cxn>
                    <a:cxn ang="0">
                      <a:pos x="4" y="152"/>
                    </a:cxn>
                    <a:cxn ang="0">
                      <a:pos x="4" y="153"/>
                    </a:cxn>
                    <a:cxn ang="0">
                      <a:pos x="5" y="153"/>
                    </a:cxn>
                    <a:cxn ang="0">
                      <a:pos x="42" y="249"/>
                    </a:cxn>
                    <a:cxn ang="0">
                      <a:pos x="42" y="254"/>
                    </a:cxn>
                    <a:cxn ang="0">
                      <a:pos x="42" y="255"/>
                    </a:cxn>
                    <a:cxn ang="0">
                      <a:pos x="42" y="256"/>
                    </a:cxn>
                    <a:cxn ang="0">
                      <a:pos x="41" y="262"/>
                    </a:cxn>
                    <a:cxn ang="0">
                      <a:pos x="45" y="257"/>
                    </a:cxn>
                    <a:cxn ang="0">
                      <a:pos x="73" y="209"/>
                    </a:cxn>
                    <a:cxn ang="0">
                      <a:pos x="86" y="178"/>
                    </a:cxn>
                    <a:cxn ang="0">
                      <a:pos x="86" y="178"/>
                    </a:cxn>
                    <a:cxn ang="0">
                      <a:pos x="86" y="178"/>
                    </a:cxn>
                    <a:cxn ang="0">
                      <a:pos x="86" y="159"/>
                    </a:cxn>
                    <a:cxn ang="0">
                      <a:pos x="83" y="50"/>
                    </a:cxn>
                    <a:cxn ang="0">
                      <a:pos x="82" y="45"/>
                    </a:cxn>
                    <a:cxn ang="0">
                      <a:pos x="64" y="18"/>
                    </a:cxn>
                    <a:cxn ang="0">
                      <a:pos x="51" y="2"/>
                    </a:cxn>
                    <a:cxn ang="0">
                      <a:pos x="51" y="2"/>
                    </a:cxn>
                    <a:cxn ang="0">
                      <a:pos x="50" y="2"/>
                    </a:cxn>
                    <a:cxn ang="0">
                      <a:pos x="49" y="4"/>
                    </a:cxn>
                  </a:cxnLst>
                  <a:rect l="0" t="0" r="r" b="b"/>
                  <a:pathLst>
                    <a:path w="86" h="262">
                      <a:moveTo>
                        <a:pt x="49" y="4"/>
                      </a:moveTo>
                      <a:cubicBezTo>
                        <a:pt x="48" y="5"/>
                        <a:pt x="48" y="5"/>
                        <a:pt x="48" y="5"/>
                      </a:cubicBezTo>
                      <a:cubicBezTo>
                        <a:pt x="48" y="5"/>
                        <a:pt x="50" y="7"/>
                        <a:pt x="53" y="11"/>
                      </a:cubicBezTo>
                      <a:cubicBezTo>
                        <a:pt x="57" y="16"/>
                        <a:pt x="64" y="25"/>
                        <a:pt x="70" y="33"/>
                      </a:cubicBezTo>
                      <a:cubicBezTo>
                        <a:pt x="72" y="37"/>
                        <a:pt x="75" y="40"/>
                        <a:pt x="77" y="44"/>
                      </a:cubicBezTo>
                      <a:cubicBezTo>
                        <a:pt x="78" y="45"/>
                        <a:pt x="78" y="47"/>
                        <a:pt x="79" y="48"/>
                      </a:cubicBezTo>
                      <a:cubicBezTo>
                        <a:pt x="79" y="49"/>
                        <a:pt x="79" y="50"/>
                        <a:pt x="79" y="50"/>
                      </a:cubicBezTo>
                      <a:cubicBezTo>
                        <a:pt x="79" y="59"/>
                        <a:pt x="82" y="178"/>
                        <a:pt x="82" y="178"/>
                      </a:cubicBezTo>
                      <a:cubicBezTo>
                        <a:pt x="84" y="178"/>
                        <a:pt x="84" y="178"/>
                        <a:pt x="84" y="178"/>
                      </a:cubicBezTo>
                      <a:cubicBezTo>
                        <a:pt x="82" y="177"/>
                        <a:pt x="82" y="177"/>
                        <a:pt x="82" y="177"/>
                      </a:cubicBezTo>
                      <a:cubicBezTo>
                        <a:pt x="82" y="177"/>
                        <a:pt x="82" y="178"/>
                        <a:pt x="82" y="179"/>
                      </a:cubicBezTo>
                      <a:cubicBezTo>
                        <a:pt x="79" y="185"/>
                        <a:pt x="74" y="199"/>
                        <a:pt x="67" y="214"/>
                      </a:cubicBezTo>
                      <a:cubicBezTo>
                        <a:pt x="60" y="229"/>
                        <a:pt x="51" y="245"/>
                        <a:pt x="42" y="255"/>
                      </a:cubicBezTo>
                      <a:cubicBezTo>
                        <a:pt x="44" y="256"/>
                        <a:pt x="44" y="256"/>
                        <a:pt x="44" y="256"/>
                      </a:cubicBezTo>
                      <a:cubicBezTo>
                        <a:pt x="46" y="256"/>
                        <a:pt x="46" y="256"/>
                        <a:pt x="46" y="256"/>
                      </a:cubicBezTo>
                      <a:cubicBezTo>
                        <a:pt x="46" y="256"/>
                        <a:pt x="46" y="253"/>
                        <a:pt x="46" y="249"/>
                      </a:cubicBezTo>
                      <a:cubicBezTo>
                        <a:pt x="46" y="231"/>
                        <a:pt x="42" y="185"/>
                        <a:pt x="7" y="150"/>
                      </a:cubicBezTo>
                      <a:cubicBezTo>
                        <a:pt x="6" y="152"/>
                        <a:pt x="6" y="152"/>
                        <a:pt x="6" y="152"/>
                      </a:cubicBezTo>
                      <a:cubicBezTo>
                        <a:pt x="8" y="151"/>
                        <a:pt x="8" y="151"/>
                        <a:pt x="8" y="151"/>
                      </a:cubicBezTo>
                      <a:cubicBezTo>
                        <a:pt x="8" y="151"/>
                        <a:pt x="8" y="150"/>
                        <a:pt x="7" y="146"/>
                      </a:cubicBezTo>
                      <a:cubicBezTo>
                        <a:pt x="6" y="137"/>
                        <a:pt x="4" y="115"/>
                        <a:pt x="4" y="91"/>
                      </a:cubicBezTo>
                      <a:cubicBezTo>
                        <a:pt x="4" y="71"/>
                        <a:pt x="6" y="48"/>
                        <a:pt x="11" y="32"/>
                      </a:cubicBezTo>
                      <a:cubicBezTo>
                        <a:pt x="14" y="23"/>
                        <a:pt x="17" y="16"/>
                        <a:pt x="22" y="11"/>
                      </a:cubicBezTo>
                      <a:cubicBezTo>
                        <a:pt x="26" y="7"/>
                        <a:pt x="32" y="4"/>
                        <a:pt x="39" y="4"/>
                      </a:cubicBezTo>
                      <a:cubicBezTo>
                        <a:pt x="42" y="4"/>
                        <a:pt x="45" y="4"/>
                        <a:pt x="49" y="6"/>
                      </a:cubicBezTo>
                      <a:cubicBezTo>
                        <a:pt x="49" y="4"/>
                        <a:pt x="49" y="4"/>
                        <a:pt x="49" y="4"/>
                      </a:cubicBezTo>
                      <a:cubicBezTo>
                        <a:pt x="48" y="5"/>
                        <a:pt x="48" y="5"/>
                        <a:pt x="48" y="5"/>
                      </a:cubicBezTo>
                      <a:cubicBezTo>
                        <a:pt x="49" y="4"/>
                        <a:pt x="49" y="4"/>
                        <a:pt x="49" y="4"/>
                      </a:cubicBezTo>
                      <a:cubicBezTo>
                        <a:pt x="50" y="2"/>
                        <a:pt x="50" y="2"/>
                        <a:pt x="50" y="2"/>
                      </a:cubicBezTo>
                      <a:cubicBezTo>
                        <a:pt x="46" y="1"/>
                        <a:pt x="42" y="0"/>
                        <a:pt x="39" y="0"/>
                      </a:cubicBezTo>
                      <a:cubicBezTo>
                        <a:pt x="31" y="0"/>
                        <a:pt x="24" y="3"/>
                        <a:pt x="19" y="9"/>
                      </a:cubicBezTo>
                      <a:cubicBezTo>
                        <a:pt x="11" y="17"/>
                        <a:pt x="7" y="30"/>
                        <a:pt x="4" y="44"/>
                      </a:cubicBezTo>
                      <a:cubicBezTo>
                        <a:pt x="1" y="59"/>
                        <a:pt x="0" y="76"/>
                        <a:pt x="0" y="91"/>
                      </a:cubicBezTo>
                      <a:cubicBezTo>
                        <a:pt x="0" y="123"/>
                        <a:pt x="4" y="152"/>
                        <a:pt x="4" y="152"/>
                      </a:cubicBezTo>
                      <a:cubicBezTo>
                        <a:pt x="4" y="153"/>
                        <a:pt x="4" y="153"/>
                        <a:pt x="4" y="153"/>
                      </a:cubicBezTo>
                      <a:cubicBezTo>
                        <a:pt x="5" y="153"/>
                        <a:pt x="5" y="153"/>
                        <a:pt x="5" y="153"/>
                      </a:cubicBezTo>
                      <a:cubicBezTo>
                        <a:pt x="38" y="187"/>
                        <a:pt x="42" y="231"/>
                        <a:pt x="42" y="249"/>
                      </a:cubicBezTo>
                      <a:cubicBezTo>
                        <a:pt x="42" y="251"/>
                        <a:pt x="42" y="253"/>
                        <a:pt x="42" y="254"/>
                      </a:cubicBezTo>
                      <a:cubicBezTo>
                        <a:pt x="42" y="255"/>
                        <a:pt x="42" y="255"/>
                        <a:pt x="42" y="255"/>
                      </a:cubicBezTo>
                      <a:cubicBezTo>
                        <a:pt x="42" y="256"/>
                        <a:pt x="42" y="256"/>
                        <a:pt x="42" y="256"/>
                      </a:cubicBezTo>
                      <a:cubicBezTo>
                        <a:pt x="41" y="262"/>
                        <a:pt x="41" y="262"/>
                        <a:pt x="41" y="262"/>
                      </a:cubicBezTo>
                      <a:cubicBezTo>
                        <a:pt x="45" y="257"/>
                        <a:pt x="45" y="257"/>
                        <a:pt x="45" y="257"/>
                      </a:cubicBezTo>
                      <a:cubicBezTo>
                        <a:pt x="56" y="245"/>
                        <a:pt x="66" y="226"/>
                        <a:pt x="73" y="209"/>
                      </a:cubicBezTo>
                      <a:cubicBezTo>
                        <a:pt x="81" y="192"/>
                        <a:pt x="86" y="178"/>
                        <a:pt x="86" y="178"/>
                      </a:cubicBezTo>
                      <a:cubicBezTo>
                        <a:pt x="86" y="178"/>
                        <a:pt x="86" y="178"/>
                        <a:pt x="86" y="178"/>
                      </a:cubicBezTo>
                      <a:cubicBezTo>
                        <a:pt x="86" y="178"/>
                        <a:pt x="86" y="178"/>
                        <a:pt x="86" y="178"/>
                      </a:cubicBezTo>
                      <a:cubicBezTo>
                        <a:pt x="86" y="178"/>
                        <a:pt x="86" y="170"/>
                        <a:pt x="86" y="159"/>
                      </a:cubicBezTo>
                      <a:cubicBezTo>
                        <a:pt x="85" y="125"/>
                        <a:pt x="83" y="57"/>
                        <a:pt x="83" y="50"/>
                      </a:cubicBezTo>
                      <a:cubicBezTo>
                        <a:pt x="83" y="48"/>
                        <a:pt x="83" y="47"/>
                        <a:pt x="82" y="45"/>
                      </a:cubicBezTo>
                      <a:cubicBezTo>
                        <a:pt x="79" y="38"/>
                        <a:pt x="71" y="27"/>
                        <a:pt x="64" y="18"/>
                      </a:cubicBezTo>
                      <a:cubicBezTo>
                        <a:pt x="57" y="10"/>
                        <a:pt x="51" y="2"/>
                        <a:pt x="51" y="2"/>
                      </a:cubicBezTo>
                      <a:cubicBezTo>
                        <a:pt x="51" y="2"/>
                        <a:pt x="51" y="2"/>
                        <a:pt x="51" y="2"/>
                      </a:cubicBezTo>
                      <a:cubicBezTo>
                        <a:pt x="50" y="2"/>
                        <a:pt x="50" y="2"/>
                        <a:pt x="50" y="2"/>
                      </a:cubicBezTo>
                      <a:lnTo>
                        <a:pt x="49" y="4"/>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5" name="Freeform 434"/>
                <p:cNvSpPr>
                  <a:spLocks/>
                </p:cNvSpPr>
                <p:nvPr/>
              </p:nvSpPr>
              <p:spPr bwMode="gray">
                <a:xfrm>
                  <a:off x="5098" y="2851"/>
                  <a:ext cx="58" cy="72"/>
                </a:xfrm>
                <a:custGeom>
                  <a:avLst/>
                  <a:gdLst/>
                  <a:ahLst/>
                  <a:cxnLst>
                    <a:cxn ang="0">
                      <a:pos x="142" y="145"/>
                    </a:cxn>
                    <a:cxn ang="0">
                      <a:pos x="18" y="35"/>
                    </a:cxn>
                    <a:cxn ang="0">
                      <a:pos x="0" y="64"/>
                    </a:cxn>
                    <a:cxn ang="0">
                      <a:pos x="142" y="145"/>
                    </a:cxn>
                  </a:cxnLst>
                  <a:rect l="0" t="0" r="r" b="b"/>
                  <a:pathLst>
                    <a:path w="142" h="177">
                      <a:moveTo>
                        <a:pt x="142" y="145"/>
                      </a:moveTo>
                      <a:cubicBezTo>
                        <a:pt x="142" y="145"/>
                        <a:pt x="105" y="0"/>
                        <a:pt x="18" y="35"/>
                      </a:cubicBezTo>
                      <a:cubicBezTo>
                        <a:pt x="0" y="64"/>
                        <a:pt x="0" y="64"/>
                        <a:pt x="0" y="64"/>
                      </a:cubicBezTo>
                      <a:cubicBezTo>
                        <a:pt x="0" y="64"/>
                        <a:pt x="131" y="177"/>
                        <a:pt x="142" y="145"/>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6" name="Freeform 435"/>
                <p:cNvSpPr>
                  <a:spLocks/>
                </p:cNvSpPr>
                <p:nvPr/>
              </p:nvSpPr>
              <p:spPr bwMode="gray">
                <a:xfrm>
                  <a:off x="5097" y="2863"/>
                  <a:ext cx="59" cy="51"/>
                </a:xfrm>
                <a:custGeom>
                  <a:avLst/>
                  <a:gdLst/>
                  <a:ahLst/>
                  <a:cxnLst>
                    <a:cxn ang="0">
                      <a:pos x="144" y="117"/>
                    </a:cxn>
                    <a:cxn ang="0">
                      <a:pos x="146" y="117"/>
                    </a:cxn>
                    <a:cxn ang="0">
                      <a:pos x="122" y="58"/>
                    </a:cxn>
                    <a:cxn ang="0">
                      <a:pos x="91" y="18"/>
                    </a:cxn>
                    <a:cxn ang="0">
                      <a:pos x="46" y="0"/>
                    </a:cxn>
                    <a:cxn ang="0">
                      <a:pos x="19" y="5"/>
                    </a:cxn>
                    <a:cxn ang="0">
                      <a:pos x="18" y="5"/>
                    </a:cxn>
                    <a:cxn ang="0">
                      <a:pos x="0" y="36"/>
                    </a:cxn>
                    <a:cxn ang="0">
                      <a:pos x="1" y="37"/>
                    </a:cxn>
                    <a:cxn ang="0">
                      <a:pos x="55" y="81"/>
                    </a:cxn>
                    <a:cxn ang="0">
                      <a:pos x="99" y="111"/>
                    </a:cxn>
                    <a:cxn ang="0">
                      <a:pos x="119" y="121"/>
                    </a:cxn>
                    <a:cxn ang="0">
                      <a:pos x="135" y="125"/>
                    </a:cxn>
                    <a:cxn ang="0">
                      <a:pos x="142" y="123"/>
                    </a:cxn>
                    <a:cxn ang="0">
                      <a:pos x="146" y="118"/>
                    </a:cxn>
                    <a:cxn ang="0">
                      <a:pos x="146" y="117"/>
                    </a:cxn>
                    <a:cxn ang="0">
                      <a:pos x="146" y="117"/>
                    </a:cxn>
                    <a:cxn ang="0">
                      <a:pos x="144" y="117"/>
                    </a:cxn>
                    <a:cxn ang="0">
                      <a:pos x="142" y="117"/>
                    </a:cxn>
                    <a:cxn ang="0">
                      <a:pos x="140" y="120"/>
                    </a:cxn>
                    <a:cxn ang="0">
                      <a:pos x="135" y="121"/>
                    </a:cxn>
                    <a:cxn ang="0">
                      <a:pos x="121" y="117"/>
                    </a:cxn>
                    <a:cxn ang="0">
                      <a:pos x="47" y="70"/>
                    </a:cxn>
                    <a:cxn ang="0">
                      <a:pos x="16" y="45"/>
                    </a:cxn>
                    <a:cxn ang="0">
                      <a:pos x="7" y="37"/>
                    </a:cxn>
                    <a:cxn ang="0">
                      <a:pos x="3" y="34"/>
                    </a:cxn>
                    <a:cxn ang="0">
                      <a:pos x="2" y="36"/>
                    </a:cxn>
                    <a:cxn ang="0">
                      <a:pos x="4" y="37"/>
                    </a:cxn>
                    <a:cxn ang="0">
                      <a:pos x="21" y="8"/>
                    </a:cxn>
                    <a:cxn ang="0">
                      <a:pos x="20" y="7"/>
                    </a:cxn>
                    <a:cxn ang="0">
                      <a:pos x="20" y="9"/>
                    </a:cxn>
                    <a:cxn ang="0">
                      <a:pos x="46" y="4"/>
                    </a:cxn>
                    <a:cxn ang="0">
                      <a:pos x="89" y="21"/>
                    </a:cxn>
                    <a:cxn ang="0">
                      <a:pos x="129" y="81"/>
                    </a:cxn>
                    <a:cxn ang="0">
                      <a:pos x="139" y="107"/>
                    </a:cxn>
                    <a:cxn ang="0">
                      <a:pos x="142" y="115"/>
                    </a:cxn>
                    <a:cxn ang="0">
                      <a:pos x="142" y="118"/>
                    </a:cxn>
                    <a:cxn ang="0">
                      <a:pos x="144" y="117"/>
                    </a:cxn>
                    <a:cxn ang="0">
                      <a:pos x="142" y="117"/>
                    </a:cxn>
                    <a:cxn ang="0">
                      <a:pos x="144" y="117"/>
                    </a:cxn>
                  </a:cxnLst>
                  <a:rect l="0" t="0" r="r" b="b"/>
                  <a:pathLst>
                    <a:path w="146" h="125">
                      <a:moveTo>
                        <a:pt x="144" y="117"/>
                      </a:moveTo>
                      <a:cubicBezTo>
                        <a:pt x="146" y="117"/>
                        <a:pt x="146" y="117"/>
                        <a:pt x="146" y="117"/>
                      </a:cubicBezTo>
                      <a:cubicBezTo>
                        <a:pt x="146" y="117"/>
                        <a:pt x="139" y="88"/>
                        <a:pt x="122" y="58"/>
                      </a:cubicBezTo>
                      <a:cubicBezTo>
                        <a:pt x="114" y="44"/>
                        <a:pt x="104" y="29"/>
                        <a:pt x="91" y="18"/>
                      </a:cubicBezTo>
                      <a:cubicBezTo>
                        <a:pt x="79" y="7"/>
                        <a:pt x="64" y="0"/>
                        <a:pt x="46" y="0"/>
                      </a:cubicBezTo>
                      <a:cubicBezTo>
                        <a:pt x="37" y="0"/>
                        <a:pt x="28" y="1"/>
                        <a:pt x="19" y="5"/>
                      </a:cubicBezTo>
                      <a:cubicBezTo>
                        <a:pt x="18" y="5"/>
                        <a:pt x="18" y="5"/>
                        <a:pt x="18" y="5"/>
                      </a:cubicBezTo>
                      <a:cubicBezTo>
                        <a:pt x="0" y="36"/>
                        <a:pt x="0" y="36"/>
                        <a:pt x="0" y="36"/>
                      </a:cubicBezTo>
                      <a:cubicBezTo>
                        <a:pt x="1" y="37"/>
                        <a:pt x="1" y="37"/>
                        <a:pt x="1" y="37"/>
                      </a:cubicBezTo>
                      <a:cubicBezTo>
                        <a:pt x="1" y="37"/>
                        <a:pt x="26" y="59"/>
                        <a:pt x="55" y="81"/>
                      </a:cubicBezTo>
                      <a:cubicBezTo>
                        <a:pt x="70" y="92"/>
                        <a:pt x="85" y="103"/>
                        <a:pt x="99" y="111"/>
                      </a:cubicBezTo>
                      <a:cubicBezTo>
                        <a:pt x="107" y="115"/>
                        <a:pt x="113" y="119"/>
                        <a:pt x="119" y="121"/>
                      </a:cubicBezTo>
                      <a:cubicBezTo>
                        <a:pt x="125" y="123"/>
                        <a:pt x="130" y="125"/>
                        <a:pt x="135" y="125"/>
                      </a:cubicBezTo>
                      <a:cubicBezTo>
                        <a:pt x="138" y="125"/>
                        <a:pt x="140" y="124"/>
                        <a:pt x="142" y="123"/>
                      </a:cubicBezTo>
                      <a:cubicBezTo>
                        <a:pt x="144" y="122"/>
                        <a:pt x="145" y="120"/>
                        <a:pt x="146" y="118"/>
                      </a:cubicBezTo>
                      <a:cubicBezTo>
                        <a:pt x="146" y="117"/>
                        <a:pt x="146" y="117"/>
                        <a:pt x="146" y="117"/>
                      </a:cubicBezTo>
                      <a:cubicBezTo>
                        <a:pt x="146" y="117"/>
                        <a:pt x="146" y="117"/>
                        <a:pt x="146" y="117"/>
                      </a:cubicBezTo>
                      <a:cubicBezTo>
                        <a:pt x="144" y="117"/>
                        <a:pt x="144" y="117"/>
                        <a:pt x="144" y="117"/>
                      </a:cubicBezTo>
                      <a:cubicBezTo>
                        <a:pt x="142" y="117"/>
                        <a:pt x="142" y="117"/>
                        <a:pt x="142" y="117"/>
                      </a:cubicBezTo>
                      <a:cubicBezTo>
                        <a:pt x="142" y="118"/>
                        <a:pt x="141" y="119"/>
                        <a:pt x="140" y="120"/>
                      </a:cubicBezTo>
                      <a:cubicBezTo>
                        <a:pt x="139" y="120"/>
                        <a:pt x="137" y="121"/>
                        <a:pt x="135" y="121"/>
                      </a:cubicBezTo>
                      <a:cubicBezTo>
                        <a:pt x="131" y="121"/>
                        <a:pt x="126" y="120"/>
                        <a:pt x="121" y="117"/>
                      </a:cubicBezTo>
                      <a:cubicBezTo>
                        <a:pt x="101" y="109"/>
                        <a:pt x="71" y="88"/>
                        <a:pt x="47" y="70"/>
                      </a:cubicBezTo>
                      <a:cubicBezTo>
                        <a:pt x="35" y="60"/>
                        <a:pt x="24" y="52"/>
                        <a:pt x="16" y="45"/>
                      </a:cubicBezTo>
                      <a:cubicBezTo>
                        <a:pt x="12" y="42"/>
                        <a:pt x="9" y="39"/>
                        <a:pt x="7" y="37"/>
                      </a:cubicBezTo>
                      <a:cubicBezTo>
                        <a:pt x="5" y="35"/>
                        <a:pt x="3" y="34"/>
                        <a:pt x="3" y="34"/>
                      </a:cubicBezTo>
                      <a:cubicBezTo>
                        <a:pt x="2" y="36"/>
                        <a:pt x="2" y="36"/>
                        <a:pt x="2" y="36"/>
                      </a:cubicBezTo>
                      <a:cubicBezTo>
                        <a:pt x="4" y="37"/>
                        <a:pt x="4" y="37"/>
                        <a:pt x="4" y="37"/>
                      </a:cubicBezTo>
                      <a:cubicBezTo>
                        <a:pt x="21" y="8"/>
                        <a:pt x="21" y="8"/>
                        <a:pt x="21" y="8"/>
                      </a:cubicBezTo>
                      <a:cubicBezTo>
                        <a:pt x="20" y="7"/>
                        <a:pt x="20" y="7"/>
                        <a:pt x="20" y="7"/>
                      </a:cubicBezTo>
                      <a:cubicBezTo>
                        <a:pt x="20" y="9"/>
                        <a:pt x="20" y="9"/>
                        <a:pt x="20" y="9"/>
                      </a:cubicBezTo>
                      <a:cubicBezTo>
                        <a:pt x="29" y="5"/>
                        <a:pt x="38" y="4"/>
                        <a:pt x="46" y="4"/>
                      </a:cubicBezTo>
                      <a:cubicBezTo>
                        <a:pt x="62" y="4"/>
                        <a:pt x="77" y="11"/>
                        <a:pt x="89" y="21"/>
                      </a:cubicBezTo>
                      <a:cubicBezTo>
                        <a:pt x="107" y="37"/>
                        <a:pt x="121" y="61"/>
                        <a:pt x="129" y="81"/>
                      </a:cubicBezTo>
                      <a:cubicBezTo>
                        <a:pt x="134" y="91"/>
                        <a:pt x="137" y="101"/>
                        <a:pt x="139" y="107"/>
                      </a:cubicBezTo>
                      <a:cubicBezTo>
                        <a:pt x="140" y="110"/>
                        <a:pt x="141" y="113"/>
                        <a:pt x="142" y="115"/>
                      </a:cubicBezTo>
                      <a:cubicBezTo>
                        <a:pt x="142" y="117"/>
                        <a:pt x="142" y="118"/>
                        <a:pt x="142" y="118"/>
                      </a:cubicBezTo>
                      <a:cubicBezTo>
                        <a:pt x="144" y="117"/>
                        <a:pt x="144" y="117"/>
                        <a:pt x="144" y="117"/>
                      </a:cubicBezTo>
                      <a:cubicBezTo>
                        <a:pt x="142" y="117"/>
                        <a:pt x="142" y="117"/>
                        <a:pt x="142" y="117"/>
                      </a:cubicBezTo>
                      <a:lnTo>
                        <a:pt x="144" y="117"/>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7" name="Freeform 436"/>
                <p:cNvSpPr>
                  <a:spLocks/>
                </p:cNvSpPr>
                <p:nvPr/>
              </p:nvSpPr>
              <p:spPr bwMode="gray">
                <a:xfrm>
                  <a:off x="5046" y="2860"/>
                  <a:ext cx="112" cy="82"/>
                </a:xfrm>
                <a:custGeom>
                  <a:avLst/>
                  <a:gdLst/>
                  <a:ahLst/>
                  <a:cxnLst>
                    <a:cxn ang="0">
                      <a:pos x="276" y="186"/>
                    </a:cxn>
                    <a:cxn ang="0">
                      <a:pos x="117" y="0"/>
                    </a:cxn>
                    <a:cxn ang="0">
                      <a:pos x="0" y="99"/>
                    </a:cxn>
                    <a:cxn ang="0">
                      <a:pos x="90" y="122"/>
                    </a:cxn>
                    <a:cxn ang="0">
                      <a:pos x="206" y="148"/>
                    </a:cxn>
                    <a:cxn ang="0">
                      <a:pos x="276" y="186"/>
                    </a:cxn>
                  </a:cxnLst>
                  <a:rect l="0" t="0" r="r" b="b"/>
                  <a:pathLst>
                    <a:path w="276" h="204">
                      <a:moveTo>
                        <a:pt x="276" y="186"/>
                      </a:moveTo>
                      <a:cubicBezTo>
                        <a:pt x="276" y="186"/>
                        <a:pt x="230" y="18"/>
                        <a:pt x="117" y="0"/>
                      </a:cubicBezTo>
                      <a:cubicBezTo>
                        <a:pt x="117" y="0"/>
                        <a:pt x="9" y="29"/>
                        <a:pt x="0" y="99"/>
                      </a:cubicBezTo>
                      <a:cubicBezTo>
                        <a:pt x="0" y="99"/>
                        <a:pt x="73" y="140"/>
                        <a:pt x="90" y="122"/>
                      </a:cubicBezTo>
                      <a:cubicBezTo>
                        <a:pt x="90" y="122"/>
                        <a:pt x="204" y="131"/>
                        <a:pt x="206" y="148"/>
                      </a:cubicBezTo>
                      <a:cubicBezTo>
                        <a:pt x="209" y="166"/>
                        <a:pt x="276" y="204"/>
                        <a:pt x="276" y="186"/>
                      </a:cubicBezTo>
                      <a:close/>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8" name="Freeform 437"/>
                <p:cNvSpPr>
                  <a:spLocks/>
                </p:cNvSpPr>
                <p:nvPr/>
              </p:nvSpPr>
              <p:spPr bwMode="gray">
                <a:xfrm>
                  <a:off x="5045" y="2859"/>
                  <a:ext cx="114" cy="79"/>
                </a:xfrm>
                <a:custGeom>
                  <a:avLst/>
                  <a:gdLst/>
                  <a:ahLst/>
                  <a:cxnLst>
                    <a:cxn ang="0">
                      <a:pos x="280" y="188"/>
                    </a:cxn>
                    <a:cxn ang="0">
                      <a:pos x="193" y="37"/>
                    </a:cxn>
                    <a:cxn ang="0">
                      <a:pos x="118" y="0"/>
                    </a:cxn>
                    <a:cxn ang="0">
                      <a:pos x="63" y="24"/>
                    </a:cxn>
                    <a:cxn ang="0">
                      <a:pos x="1" y="101"/>
                    </a:cxn>
                    <a:cxn ang="0">
                      <a:pos x="2" y="103"/>
                    </a:cxn>
                    <a:cxn ang="0">
                      <a:pos x="79" y="131"/>
                    </a:cxn>
                    <a:cxn ang="0">
                      <a:pos x="92" y="124"/>
                    </a:cxn>
                    <a:cxn ang="0">
                      <a:pos x="97" y="127"/>
                    </a:cxn>
                    <a:cxn ang="0">
                      <a:pos x="192" y="142"/>
                    </a:cxn>
                    <a:cxn ang="0">
                      <a:pos x="206" y="149"/>
                    </a:cxn>
                    <a:cxn ang="0">
                      <a:pos x="210" y="157"/>
                    </a:cxn>
                    <a:cxn ang="0">
                      <a:pos x="258" y="191"/>
                    </a:cxn>
                    <a:cxn ang="0">
                      <a:pos x="278" y="193"/>
                    </a:cxn>
                    <a:cxn ang="0">
                      <a:pos x="280" y="188"/>
                    </a:cxn>
                    <a:cxn ang="0">
                      <a:pos x="278" y="188"/>
                    </a:cxn>
                    <a:cxn ang="0">
                      <a:pos x="275" y="190"/>
                    </a:cxn>
                    <a:cxn ang="0">
                      <a:pos x="257" y="186"/>
                    </a:cxn>
                    <a:cxn ang="0">
                      <a:pos x="215" y="158"/>
                    </a:cxn>
                    <a:cxn ang="0">
                      <a:pos x="208" y="146"/>
                    </a:cxn>
                    <a:cxn ang="0">
                      <a:pos x="134" y="127"/>
                    </a:cxn>
                    <a:cxn ang="0">
                      <a:pos x="92" y="122"/>
                    </a:cxn>
                    <a:cxn ang="0">
                      <a:pos x="79" y="127"/>
                    </a:cxn>
                    <a:cxn ang="0">
                      <a:pos x="12" y="104"/>
                    </a:cxn>
                    <a:cxn ang="0">
                      <a:pos x="3" y="99"/>
                    </a:cxn>
                    <a:cxn ang="0">
                      <a:pos x="4" y="101"/>
                    </a:cxn>
                    <a:cxn ang="0">
                      <a:pos x="85" y="17"/>
                    </a:cxn>
                    <a:cxn ang="0">
                      <a:pos x="116" y="5"/>
                    </a:cxn>
                    <a:cxn ang="0">
                      <a:pos x="119" y="2"/>
                    </a:cxn>
                    <a:cxn ang="0">
                      <a:pos x="190" y="40"/>
                    </a:cxn>
                    <a:cxn ang="0">
                      <a:pos x="271" y="173"/>
                    </a:cxn>
                    <a:cxn ang="0">
                      <a:pos x="276" y="188"/>
                    </a:cxn>
                    <a:cxn ang="0">
                      <a:pos x="278" y="188"/>
                    </a:cxn>
                    <a:cxn ang="0">
                      <a:pos x="278" y="188"/>
                    </a:cxn>
                  </a:cxnLst>
                  <a:rect l="0" t="0" r="r" b="b"/>
                  <a:pathLst>
                    <a:path w="280" h="195">
                      <a:moveTo>
                        <a:pt x="278" y="188"/>
                      </a:moveTo>
                      <a:cubicBezTo>
                        <a:pt x="280" y="188"/>
                        <a:pt x="280" y="188"/>
                        <a:pt x="280" y="188"/>
                      </a:cubicBezTo>
                      <a:cubicBezTo>
                        <a:pt x="280" y="187"/>
                        <a:pt x="268" y="145"/>
                        <a:pt x="242" y="101"/>
                      </a:cubicBezTo>
                      <a:cubicBezTo>
                        <a:pt x="230" y="79"/>
                        <a:pt x="213" y="56"/>
                        <a:pt x="193" y="37"/>
                      </a:cubicBezTo>
                      <a:cubicBezTo>
                        <a:pt x="172" y="19"/>
                        <a:pt x="148" y="5"/>
                        <a:pt x="119" y="0"/>
                      </a:cubicBezTo>
                      <a:cubicBezTo>
                        <a:pt x="118" y="0"/>
                        <a:pt x="118" y="0"/>
                        <a:pt x="118" y="0"/>
                      </a:cubicBezTo>
                      <a:cubicBezTo>
                        <a:pt x="118" y="1"/>
                        <a:pt x="118" y="1"/>
                        <a:pt x="118" y="1"/>
                      </a:cubicBezTo>
                      <a:cubicBezTo>
                        <a:pt x="118" y="1"/>
                        <a:pt x="91" y="8"/>
                        <a:pt x="63" y="24"/>
                      </a:cubicBezTo>
                      <a:cubicBezTo>
                        <a:pt x="49" y="32"/>
                        <a:pt x="34" y="42"/>
                        <a:pt x="23" y="55"/>
                      </a:cubicBezTo>
                      <a:cubicBezTo>
                        <a:pt x="11" y="68"/>
                        <a:pt x="3" y="83"/>
                        <a:pt x="1" y="101"/>
                      </a:cubicBezTo>
                      <a:cubicBezTo>
                        <a:pt x="0" y="102"/>
                        <a:pt x="0" y="102"/>
                        <a:pt x="0" y="102"/>
                      </a:cubicBezTo>
                      <a:cubicBezTo>
                        <a:pt x="2" y="103"/>
                        <a:pt x="2" y="103"/>
                        <a:pt x="2" y="103"/>
                      </a:cubicBezTo>
                      <a:cubicBezTo>
                        <a:pt x="2" y="103"/>
                        <a:pt x="14" y="110"/>
                        <a:pt x="30" y="117"/>
                      </a:cubicBezTo>
                      <a:cubicBezTo>
                        <a:pt x="45" y="124"/>
                        <a:pt x="65" y="131"/>
                        <a:pt x="79" y="131"/>
                      </a:cubicBezTo>
                      <a:cubicBezTo>
                        <a:pt x="85" y="131"/>
                        <a:pt x="90" y="129"/>
                        <a:pt x="94" y="126"/>
                      </a:cubicBezTo>
                      <a:cubicBezTo>
                        <a:pt x="92" y="124"/>
                        <a:pt x="92" y="124"/>
                        <a:pt x="92" y="124"/>
                      </a:cubicBezTo>
                      <a:cubicBezTo>
                        <a:pt x="92" y="126"/>
                        <a:pt x="92" y="126"/>
                        <a:pt x="92" y="126"/>
                      </a:cubicBezTo>
                      <a:cubicBezTo>
                        <a:pt x="92" y="126"/>
                        <a:pt x="94" y="126"/>
                        <a:pt x="97" y="127"/>
                      </a:cubicBezTo>
                      <a:cubicBezTo>
                        <a:pt x="108" y="128"/>
                        <a:pt x="135" y="130"/>
                        <a:pt x="160" y="135"/>
                      </a:cubicBezTo>
                      <a:cubicBezTo>
                        <a:pt x="172" y="137"/>
                        <a:pt x="184" y="139"/>
                        <a:pt x="192" y="142"/>
                      </a:cubicBezTo>
                      <a:cubicBezTo>
                        <a:pt x="197" y="144"/>
                        <a:pt x="200" y="145"/>
                        <a:pt x="203" y="147"/>
                      </a:cubicBezTo>
                      <a:cubicBezTo>
                        <a:pt x="204" y="147"/>
                        <a:pt x="205" y="148"/>
                        <a:pt x="206" y="149"/>
                      </a:cubicBezTo>
                      <a:cubicBezTo>
                        <a:pt x="206" y="150"/>
                        <a:pt x="206" y="150"/>
                        <a:pt x="206" y="151"/>
                      </a:cubicBezTo>
                      <a:cubicBezTo>
                        <a:pt x="207" y="153"/>
                        <a:pt x="208" y="155"/>
                        <a:pt x="210" y="157"/>
                      </a:cubicBezTo>
                      <a:cubicBezTo>
                        <a:pt x="215" y="165"/>
                        <a:pt x="227" y="174"/>
                        <a:pt x="239" y="182"/>
                      </a:cubicBezTo>
                      <a:cubicBezTo>
                        <a:pt x="246" y="185"/>
                        <a:pt x="252" y="189"/>
                        <a:pt x="258" y="191"/>
                      </a:cubicBezTo>
                      <a:cubicBezTo>
                        <a:pt x="263" y="193"/>
                        <a:pt x="268" y="195"/>
                        <a:pt x="272" y="195"/>
                      </a:cubicBezTo>
                      <a:cubicBezTo>
                        <a:pt x="274" y="195"/>
                        <a:pt x="276" y="194"/>
                        <a:pt x="278" y="193"/>
                      </a:cubicBezTo>
                      <a:cubicBezTo>
                        <a:pt x="279" y="192"/>
                        <a:pt x="280" y="190"/>
                        <a:pt x="280" y="188"/>
                      </a:cubicBezTo>
                      <a:cubicBezTo>
                        <a:pt x="280" y="188"/>
                        <a:pt x="280" y="188"/>
                        <a:pt x="280" y="188"/>
                      </a:cubicBezTo>
                      <a:cubicBezTo>
                        <a:pt x="280" y="188"/>
                        <a:pt x="280" y="188"/>
                        <a:pt x="280" y="188"/>
                      </a:cubicBezTo>
                      <a:cubicBezTo>
                        <a:pt x="278" y="188"/>
                        <a:pt x="278" y="188"/>
                        <a:pt x="278" y="188"/>
                      </a:cubicBezTo>
                      <a:cubicBezTo>
                        <a:pt x="276" y="188"/>
                        <a:pt x="276" y="188"/>
                        <a:pt x="276" y="188"/>
                      </a:cubicBezTo>
                      <a:cubicBezTo>
                        <a:pt x="276" y="189"/>
                        <a:pt x="276" y="190"/>
                        <a:pt x="275" y="190"/>
                      </a:cubicBezTo>
                      <a:cubicBezTo>
                        <a:pt x="275" y="190"/>
                        <a:pt x="274" y="191"/>
                        <a:pt x="272" y="191"/>
                      </a:cubicBezTo>
                      <a:cubicBezTo>
                        <a:pt x="269" y="191"/>
                        <a:pt x="263" y="189"/>
                        <a:pt x="257" y="186"/>
                      </a:cubicBezTo>
                      <a:cubicBezTo>
                        <a:pt x="247" y="182"/>
                        <a:pt x="236" y="175"/>
                        <a:pt x="227" y="168"/>
                      </a:cubicBezTo>
                      <a:cubicBezTo>
                        <a:pt x="222" y="165"/>
                        <a:pt x="218" y="161"/>
                        <a:pt x="215" y="158"/>
                      </a:cubicBezTo>
                      <a:cubicBezTo>
                        <a:pt x="212" y="155"/>
                        <a:pt x="211" y="152"/>
                        <a:pt x="210" y="150"/>
                      </a:cubicBezTo>
                      <a:cubicBezTo>
                        <a:pt x="210" y="148"/>
                        <a:pt x="209" y="147"/>
                        <a:pt x="208" y="146"/>
                      </a:cubicBezTo>
                      <a:cubicBezTo>
                        <a:pt x="206" y="144"/>
                        <a:pt x="203" y="142"/>
                        <a:pt x="198" y="140"/>
                      </a:cubicBezTo>
                      <a:cubicBezTo>
                        <a:pt x="183" y="134"/>
                        <a:pt x="157" y="130"/>
                        <a:pt x="134" y="127"/>
                      </a:cubicBezTo>
                      <a:cubicBezTo>
                        <a:pt x="112" y="124"/>
                        <a:pt x="93" y="122"/>
                        <a:pt x="93" y="122"/>
                      </a:cubicBezTo>
                      <a:cubicBezTo>
                        <a:pt x="92" y="122"/>
                        <a:pt x="92" y="122"/>
                        <a:pt x="92" y="122"/>
                      </a:cubicBezTo>
                      <a:cubicBezTo>
                        <a:pt x="91" y="123"/>
                        <a:pt x="91" y="123"/>
                        <a:pt x="91" y="123"/>
                      </a:cubicBezTo>
                      <a:cubicBezTo>
                        <a:pt x="89" y="125"/>
                        <a:pt x="84" y="127"/>
                        <a:pt x="79" y="127"/>
                      </a:cubicBezTo>
                      <a:cubicBezTo>
                        <a:pt x="66" y="127"/>
                        <a:pt x="47" y="120"/>
                        <a:pt x="31" y="113"/>
                      </a:cubicBezTo>
                      <a:cubicBezTo>
                        <a:pt x="23" y="110"/>
                        <a:pt x="17" y="106"/>
                        <a:pt x="12" y="104"/>
                      </a:cubicBezTo>
                      <a:cubicBezTo>
                        <a:pt x="9" y="102"/>
                        <a:pt x="7" y="101"/>
                        <a:pt x="6" y="101"/>
                      </a:cubicBezTo>
                      <a:cubicBezTo>
                        <a:pt x="4" y="100"/>
                        <a:pt x="3" y="99"/>
                        <a:pt x="3" y="99"/>
                      </a:cubicBezTo>
                      <a:cubicBezTo>
                        <a:pt x="2" y="101"/>
                        <a:pt x="2" y="101"/>
                        <a:pt x="2" y="101"/>
                      </a:cubicBezTo>
                      <a:cubicBezTo>
                        <a:pt x="4" y="101"/>
                        <a:pt x="4" y="101"/>
                        <a:pt x="4" y="101"/>
                      </a:cubicBezTo>
                      <a:cubicBezTo>
                        <a:pt x="7" y="84"/>
                        <a:pt x="15" y="70"/>
                        <a:pt x="26" y="58"/>
                      </a:cubicBezTo>
                      <a:cubicBezTo>
                        <a:pt x="42" y="39"/>
                        <a:pt x="66" y="26"/>
                        <a:pt x="85" y="17"/>
                      </a:cubicBezTo>
                      <a:cubicBezTo>
                        <a:pt x="95" y="13"/>
                        <a:pt x="103" y="10"/>
                        <a:pt x="109" y="7"/>
                      </a:cubicBezTo>
                      <a:cubicBezTo>
                        <a:pt x="112" y="6"/>
                        <a:pt x="115" y="6"/>
                        <a:pt x="116" y="5"/>
                      </a:cubicBezTo>
                      <a:cubicBezTo>
                        <a:pt x="118" y="5"/>
                        <a:pt x="119" y="4"/>
                        <a:pt x="119" y="4"/>
                      </a:cubicBezTo>
                      <a:cubicBezTo>
                        <a:pt x="119" y="2"/>
                        <a:pt x="119" y="2"/>
                        <a:pt x="119" y="2"/>
                      </a:cubicBezTo>
                      <a:cubicBezTo>
                        <a:pt x="118" y="4"/>
                        <a:pt x="118" y="4"/>
                        <a:pt x="118" y="4"/>
                      </a:cubicBezTo>
                      <a:cubicBezTo>
                        <a:pt x="146" y="9"/>
                        <a:pt x="170" y="22"/>
                        <a:pt x="190" y="40"/>
                      </a:cubicBezTo>
                      <a:cubicBezTo>
                        <a:pt x="220" y="67"/>
                        <a:pt x="242" y="104"/>
                        <a:pt x="256" y="135"/>
                      </a:cubicBezTo>
                      <a:cubicBezTo>
                        <a:pt x="263" y="150"/>
                        <a:pt x="268" y="163"/>
                        <a:pt x="271" y="173"/>
                      </a:cubicBezTo>
                      <a:cubicBezTo>
                        <a:pt x="273" y="178"/>
                        <a:pt x="274" y="182"/>
                        <a:pt x="275" y="185"/>
                      </a:cubicBezTo>
                      <a:cubicBezTo>
                        <a:pt x="275" y="186"/>
                        <a:pt x="276" y="187"/>
                        <a:pt x="276" y="188"/>
                      </a:cubicBezTo>
                      <a:cubicBezTo>
                        <a:pt x="276" y="188"/>
                        <a:pt x="276" y="189"/>
                        <a:pt x="276" y="189"/>
                      </a:cubicBezTo>
                      <a:cubicBezTo>
                        <a:pt x="278" y="188"/>
                        <a:pt x="278" y="188"/>
                        <a:pt x="278" y="188"/>
                      </a:cubicBezTo>
                      <a:cubicBezTo>
                        <a:pt x="276" y="188"/>
                        <a:pt x="276" y="188"/>
                        <a:pt x="276" y="188"/>
                      </a:cubicBezTo>
                      <a:lnTo>
                        <a:pt x="278" y="188"/>
                      </a:ln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39" name="Freeform 438"/>
                <p:cNvSpPr>
                  <a:spLocks/>
                </p:cNvSpPr>
                <p:nvPr/>
              </p:nvSpPr>
              <p:spPr bwMode="gray">
                <a:xfrm>
                  <a:off x="4978" y="2889"/>
                  <a:ext cx="205" cy="237"/>
                </a:xfrm>
                <a:custGeom>
                  <a:avLst/>
                  <a:gdLst/>
                  <a:ahLst/>
                  <a:cxnLst>
                    <a:cxn ang="0">
                      <a:pos x="372" y="43"/>
                    </a:cxn>
                    <a:cxn ang="0">
                      <a:pos x="195" y="20"/>
                    </a:cxn>
                    <a:cxn ang="0">
                      <a:pos x="119" y="84"/>
                    </a:cxn>
                    <a:cxn ang="0">
                      <a:pos x="35" y="116"/>
                    </a:cxn>
                    <a:cxn ang="0">
                      <a:pos x="81" y="160"/>
                    </a:cxn>
                    <a:cxn ang="0">
                      <a:pos x="203" y="119"/>
                    </a:cxn>
                    <a:cxn ang="0">
                      <a:pos x="267" y="107"/>
                    </a:cxn>
                    <a:cxn ang="0">
                      <a:pos x="267" y="131"/>
                    </a:cxn>
                    <a:cxn ang="0">
                      <a:pos x="221" y="287"/>
                    </a:cxn>
                    <a:cxn ang="0">
                      <a:pos x="183" y="473"/>
                    </a:cxn>
                    <a:cxn ang="0">
                      <a:pos x="253" y="583"/>
                    </a:cxn>
                    <a:cxn ang="0">
                      <a:pos x="337" y="542"/>
                    </a:cxn>
                    <a:cxn ang="0">
                      <a:pos x="505" y="424"/>
                    </a:cxn>
                    <a:cxn ang="0">
                      <a:pos x="444" y="360"/>
                    </a:cxn>
                    <a:cxn ang="0">
                      <a:pos x="485" y="162"/>
                    </a:cxn>
                    <a:cxn ang="0">
                      <a:pos x="447" y="70"/>
                    </a:cxn>
                    <a:cxn ang="0">
                      <a:pos x="427" y="20"/>
                    </a:cxn>
                  </a:cxnLst>
                  <a:rect l="0" t="0" r="r" b="b"/>
                  <a:pathLst>
                    <a:path w="505" h="583">
                      <a:moveTo>
                        <a:pt x="372" y="43"/>
                      </a:moveTo>
                      <a:cubicBezTo>
                        <a:pt x="372" y="43"/>
                        <a:pt x="279" y="0"/>
                        <a:pt x="195" y="20"/>
                      </a:cubicBezTo>
                      <a:cubicBezTo>
                        <a:pt x="195" y="20"/>
                        <a:pt x="128" y="67"/>
                        <a:pt x="119" y="84"/>
                      </a:cubicBezTo>
                      <a:cubicBezTo>
                        <a:pt x="119" y="84"/>
                        <a:pt x="52" y="125"/>
                        <a:pt x="35" y="116"/>
                      </a:cubicBezTo>
                      <a:cubicBezTo>
                        <a:pt x="35" y="116"/>
                        <a:pt x="0" y="171"/>
                        <a:pt x="81" y="160"/>
                      </a:cubicBezTo>
                      <a:cubicBezTo>
                        <a:pt x="81" y="160"/>
                        <a:pt x="171" y="162"/>
                        <a:pt x="203" y="119"/>
                      </a:cubicBezTo>
                      <a:cubicBezTo>
                        <a:pt x="203" y="119"/>
                        <a:pt x="258" y="113"/>
                        <a:pt x="267" y="107"/>
                      </a:cubicBezTo>
                      <a:cubicBezTo>
                        <a:pt x="267" y="107"/>
                        <a:pt x="258" y="125"/>
                        <a:pt x="267" y="131"/>
                      </a:cubicBezTo>
                      <a:cubicBezTo>
                        <a:pt x="267" y="131"/>
                        <a:pt x="209" y="220"/>
                        <a:pt x="221" y="287"/>
                      </a:cubicBezTo>
                      <a:cubicBezTo>
                        <a:pt x="221" y="287"/>
                        <a:pt x="61" y="458"/>
                        <a:pt x="183" y="473"/>
                      </a:cubicBezTo>
                      <a:cubicBezTo>
                        <a:pt x="183" y="473"/>
                        <a:pt x="253" y="569"/>
                        <a:pt x="253" y="583"/>
                      </a:cubicBezTo>
                      <a:cubicBezTo>
                        <a:pt x="253" y="583"/>
                        <a:pt x="311" y="537"/>
                        <a:pt x="337" y="542"/>
                      </a:cubicBezTo>
                      <a:cubicBezTo>
                        <a:pt x="337" y="542"/>
                        <a:pt x="435" y="421"/>
                        <a:pt x="505" y="424"/>
                      </a:cubicBezTo>
                      <a:cubicBezTo>
                        <a:pt x="444" y="360"/>
                        <a:pt x="444" y="360"/>
                        <a:pt x="444" y="360"/>
                      </a:cubicBezTo>
                      <a:cubicBezTo>
                        <a:pt x="444" y="360"/>
                        <a:pt x="418" y="363"/>
                        <a:pt x="485" y="162"/>
                      </a:cubicBezTo>
                      <a:cubicBezTo>
                        <a:pt x="485" y="162"/>
                        <a:pt x="479" y="81"/>
                        <a:pt x="447" y="70"/>
                      </a:cubicBezTo>
                      <a:cubicBezTo>
                        <a:pt x="447" y="70"/>
                        <a:pt x="441" y="35"/>
                        <a:pt x="427" y="20"/>
                      </a:cubicBezTo>
                    </a:path>
                  </a:pathLst>
                </a:custGeom>
                <a:solidFill>
                  <a:srgbClr val="C9A785"/>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0" name="Freeform 439"/>
                <p:cNvSpPr>
                  <a:spLocks/>
                </p:cNvSpPr>
                <p:nvPr/>
              </p:nvSpPr>
              <p:spPr bwMode="gray">
                <a:xfrm>
                  <a:off x="4988" y="2894"/>
                  <a:ext cx="197" cy="234"/>
                </a:xfrm>
                <a:custGeom>
                  <a:avLst/>
                  <a:gdLst/>
                  <a:ahLst/>
                  <a:cxnLst>
                    <a:cxn ang="0">
                      <a:pos x="168" y="5"/>
                    </a:cxn>
                    <a:cxn ang="0">
                      <a:pos x="91" y="70"/>
                    </a:cxn>
                    <a:cxn ang="0">
                      <a:pos x="56" y="89"/>
                    </a:cxn>
                    <a:cxn ang="0">
                      <a:pos x="8" y="100"/>
                    </a:cxn>
                    <a:cxn ang="0">
                      <a:pos x="7" y="143"/>
                    </a:cxn>
                    <a:cxn ang="0">
                      <a:pos x="55" y="149"/>
                    </a:cxn>
                    <a:cxn ang="0">
                      <a:pos x="177" y="106"/>
                    </a:cxn>
                    <a:cxn ang="0">
                      <a:pos x="236" y="98"/>
                    </a:cxn>
                    <a:cxn ang="0">
                      <a:pos x="237" y="98"/>
                    </a:cxn>
                    <a:cxn ang="0">
                      <a:pos x="241" y="118"/>
                    </a:cxn>
                    <a:cxn ang="0">
                      <a:pos x="193" y="275"/>
                    </a:cxn>
                    <a:cxn ang="0">
                      <a:pos x="122" y="372"/>
                    </a:cxn>
                    <a:cxn ang="0">
                      <a:pos x="157" y="460"/>
                    </a:cxn>
                    <a:cxn ang="0">
                      <a:pos x="216" y="552"/>
                    </a:cxn>
                    <a:cxn ang="0">
                      <a:pos x="228" y="572"/>
                    </a:cxn>
                    <a:cxn ang="0">
                      <a:pos x="306" y="531"/>
                    </a:cxn>
                    <a:cxn ang="0">
                      <a:pos x="313" y="529"/>
                    </a:cxn>
                    <a:cxn ang="0">
                      <a:pos x="479" y="413"/>
                    </a:cxn>
                    <a:cxn ang="0">
                      <a:pos x="418" y="346"/>
                    </a:cxn>
                    <a:cxn ang="0">
                      <a:pos x="418" y="345"/>
                    </a:cxn>
                    <a:cxn ang="0">
                      <a:pos x="418" y="345"/>
                    </a:cxn>
                    <a:cxn ang="0">
                      <a:pos x="415" y="331"/>
                    </a:cxn>
                    <a:cxn ang="0">
                      <a:pos x="454" y="107"/>
                    </a:cxn>
                    <a:cxn ang="0">
                      <a:pos x="423" y="56"/>
                    </a:cxn>
                    <a:cxn ang="0">
                      <a:pos x="414" y="38"/>
                    </a:cxn>
                    <a:cxn ang="0">
                      <a:pos x="419" y="58"/>
                    </a:cxn>
                    <a:cxn ang="0">
                      <a:pos x="456" y="142"/>
                    </a:cxn>
                    <a:cxn ang="0">
                      <a:pos x="457" y="149"/>
                    </a:cxn>
                    <a:cxn ang="0">
                      <a:pos x="418" y="349"/>
                    </a:cxn>
                    <a:cxn ang="0">
                      <a:pos x="478" y="412"/>
                    </a:cxn>
                    <a:cxn ang="0">
                      <a:pos x="420" y="427"/>
                    </a:cxn>
                    <a:cxn ang="0">
                      <a:pos x="306" y="527"/>
                    </a:cxn>
                    <a:cxn ang="0">
                      <a:pos x="229" y="570"/>
                    </a:cxn>
                    <a:cxn ang="0">
                      <a:pos x="158" y="458"/>
                    </a:cxn>
                    <a:cxn ang="0">
                      <a:pos x="126" y="374"/>
                    </a:cxn>
                    <a:cxn ang="0">
                      <a:pos x="196" y="276"/>
                    </a:cxn>
                    <a:cxn ang="0">
                      <a:pos x="219" y="163"/>
                    </a:cxn>
                    <a:cxn ang="0">
                      <a:pos x="243" y="119"/>
                    </a:cxn>
                    <a:cxn ang="0">
                      <a:pos x="239" y="109"/>
                    </a:cxn>
                    <a:cxn ang="0">
                      <a:pos x="243" y="95"/>
                    </a:cxn>
                    <a:cxn ang="0">
                      <a:pos x="200" y="101"/>
                    </a:cxn>
                    <a:cxn ang="0">
                      <a:pos x="176" y="105"/>
                    </a:cxn>
                    <a:cxn ang="0">
                      <a:pos x="55" y="145"/>
                    </a:cxn>
                    <a:cxn ang="0">
                      <a:pos x="4" y="126"/>
                    </a:cxn>
                    <a:cxn ang="0">
                      <a:pos x="11" y="104"/>
                    </a:cxn>
                    <a:cxn ang="0">
                      <a:pos x="15" y="106"/>
                    </a:cxn>
                    <a:cxn ang="0">
                      <a:pos x="95" y="72"/>
                    </a:cxn>
                    <a:cxn ang="0">
                      <a:pos x="170" y="9"/>
                    </a:cxn>
                    <a:cxn ang="0">
                      <a:pos x="306" y="18"/>
                    </a:cxn>
                    <a:cxn ang="0">
                      <a:pos x="345" y="32"/>
                    </a:cxn>
                  </a:cxnLst>
                  <a:rect l="0" t="0" r="r" b="b"/>
                  <a:pathLst>
                    <a:path w="484" h="574">
                      <a:moveTo>
                        <a:pt x="346" y="29"/>
                      </a:moveTo>
                      <a:cubicBezTo>
                        <a:pt x="346" y="29"/>
                        <a:pt x="285" y="0"/>
                        <a:pt x="217" y="0"/>
                      </a:cubicBezTo>
                      <a:cubicBezTo>
                        <a:pt x="201" y="0"/>
                        <a:pt x="184" y="1"/>
                        <a:pt x="168" y="5"/>
                      </a:cubicBezTo>
                      <a:cubicBezTo>
                        <a:pt x="168" y="5"/>
                        <a:pt x="168" y="5"/>
                        <a:pt x="168" y="5"/>
                      </a:cubicBezTo>
                      <a:cubicBezTo>
                        <a:pt x="167" y="6"/>
                        <a:pt x="167" y="6"/>
                        <a:pt x="167" y="6"/>
                      </a:cubicBezTo>
                      <a:cubicBezTo>
                        <a:pt x="167" y="6"/>
                        <a:pt x="151" y="17"/>
                        <a:pt x="133" y="31"/>
                      </a:cubicBezTo>
                      <a:cubicBezTo>
                        <a:pt x="124" y="38"/>
                        <a:pt x="115" y="45"/>
                        <a:pt x="107" y="52"/>
                      </a:cubicBezTo>
                      <a:cubicBezTo>
                        <a:pt x="100" y="59"/>
                        <a:pt x="94" y="65"/>
                        <a:pt x="91" y="70"/>
                      </a:cubicBezTo>
                      <a:cubicBezTo>
                        <a:pt x="93" y="71"/>
                        <a:pt x="93" y="71"/>
                        <a:pt x="93" y="71"/>
                      </a:cubicBezTo>
                      <a:cubicBezTo>
                        <a:pt x="92" y="69"/>
                        <a:pt x="92" y="69"/>
                        <a:pt x="92" y="69"/>
                      </a:cubicBezTo>
                      <a:cubicBezTo>
                        <a:pt x="92" y="69"/>
                        <a:pt x="91" y="70"/>
                        <a:pt x="90" y="71"/>
                      </a:cubicBezTo>
                      <a:cubicBezTo>
                        <a:pt x="84" y="74"/>
                        <a:pt x="71" y="82"/>
                        <a:pt x="56" y="89"/>
                      </a:cubicBezTo>
                      <a:cubicBezTo>
                        <a:pt x="48" y="92"/>
                        <a:pt x="41" y="96"/>
                        <a:pt x="34" y="98"/>
                      </a:cubicBezTo>
                      <a:cubicBezTo>
                        <a:pt x="27" y="101"/>
                        <a:pt x="20" y="102"/>
                        <a:pt x="15" y="102"/>
                      </a:cubicBezTo>
                      <a:cubicBezTo>
                        <a:pt x="13" y="102"/>
                        <a:pt x="11" y="102"/>
                        <a:pt x="10" y="101"/>
                      </a:cubicBezTo>
                      <a:cubicBezTo>
                        <a:pt x="8" y="100"/>
                        <a:pt x="8" y="100"/>
                        <a:pt x="8" y="100"/>
                      </a:cubicBezTo>
                      <a:cubicBezTo>
                        <a:pt x="7" y="102"/>
                        <a:pt x="7" y="102"/>
                        <a:pt x="7" y="102"/>
                      </a:cubicBezTo>
                      <a:cubicBezTo>
                        <a:pt x="7" y="102"/>
                        <a:pt x="5" y="105"/>
                        <a:pt x="4" y="110"/>
                      </a:cubicBezTo>
                      <a:cubicBezTo>
                        <a:pt x="2" y="114"/>
                        <a:pt x="0" y="120"/>
                        <a:pt x="0" y="126"/>
                      </a:cubicBezTo>
                      <a:cubicBezTo>
                        <a:pt x="0" y="132"/>
                        <a:pt x="2" y="138"/>
                        <a:pt x="7" y="143"/>
                      </a:cubicBezTo>
                      <a:cubicBezTo>
                        <a:pt x="13" y="147"/>
                        <a:pt x="22" y="150"/>
                        <a:pt x="35" y="150"/>
                      </a:cubicBezTo>
                      <a:cubicBezTo>
                        <a:pt x="41" y="150"/>
                        <a:pt x="48" y="150"/>
                        <a:pt x="56" y="149"/>
                      </a:cubicBezTo>
                      <a:cubicBezTo>
                        <a:pt x="55" y="147"/>
                        <a:pt x="55" y="147"/>
                        <a:pt x="55" y="147"/>
                      </a:cubicBezTo>
                      <a:cubicBezTo>
                        <a:pt x="55" y="149"/>
                        <a:pt x="55" y="149"/>
                        <a:pt x="55" y="149"/>
                      </a:cubicBezTo>
                      <a:cubicBezTo>
                        <a:pt x="55" y="149"/>
                        <a:pt x="57" y="149"/>
                        <a:pt x="59" y="149"/>
                      </a:cubicBezTo>
                      <a:cubicBezTo>
                        <a:pt x="67" y="149"/>
                        <a:pt x="90" y="148"/>
                        <a:pt x="114" y="143"/>
                      </a:cubicBezTo>
                      <a:cubicBezTo>
                        <a:pt x="139" y="137"/>
                        <a:pt x="164" y="127"/>
                        <a:pt x="179" y="107"/>
                      </a:cubicBezTo>
                      <a:cubicBezTo>
                        <a:pt x="177" y="106"/>
                        <a:pt x="177" y="106"/>
                        <a:pt x="177" y="106"/>
                      </a:cubicBezTo>
                      <a:cubicBezTo>
                        <a:pt x="178" y="108"/>
                        <a:pt x="178" y="108"/>
                        <a:pt x="178" y="108"/>
                      </a:cubicBezTo>
                      <a:cubicBezTo>
                        <a:pt x="178" y="108"/>
                        <a:pt x="191" y="106"/>
                        <a:pt x="206" y="104"/>
                      </a:cubicBezTo>
                      <a:cubicBezTo>
                        <a:pt x="214" y="103"/>
                        <a:pt x="221" y="102"/>
                        <a:pt x="228" y="101"/>
                      </a:cubicBezTo>
                      <a:cubicBezTo>
                        <a:pt x="231" y="100"/>
                        <a:pt x="234" y="99"/>
                        <a:pt x="236" y="98"/>
                      </a:cubicBezTo>
                      <a:cubicBezTo>
                        <a:pt x="239" y="98"/>
                        <a:pt x="241" y="97"/>
                        <a:pt x="242" y="96"/>
                      </a:cubicBezTo>
                      <a:cubicBezTo>
                        <a:pt x="241" y="94"/>
                        <a:pt x="241" y="94"/>
                        <a:pt x="241" y="94"/>
                      </a:cubicBezTo>
                      <a:cubicBezTo>
                        <a:pt x="239" y="93"/>
                        <a:pt x="239" y="93"/>
                        <a:pt x="239" y="93"/>
                      </a:cubicBezTo>
                      <a:cubicBezTo>
                        <a:pt x="239" y="93"/>
                        <a:pt x="238" y="95"/>
                        <a:pt x="237" y="98"/>
                      </a:cubicBezTo>
                      <a:cubicBezTo>
                        <a:pt x="236" y="101"/>
                        <a:pt x="235" y="105"/>
                        <a:pt x="235" y="109"/>
                      </a:cubicBezTo>
                      <a:cubicBezTo>
                        <a:pt x="235" y="111"/>
                        <a:pt x="236" y="113"/>
                        <a:pt x="236" y="115"/>
                      </a:cubicBezTo>
                      <a:cubicBezTo>
                        <a:pt x="237" y="116"/>
                        <a:pt x="238" y="118"/>
                        <a:pt x="240" y="119"/>
                      </a:cubicBezTo>
                      <a:cubicBezTo>
                        <a:pt x="241" y="118"/>
                        <a:pt x="241" y="118"/>
                        <a:pt x="241" y="118"/>
                      </a:cubicBezTo>
                      <a:cubicBezTo>
                        <a:pt x="239" y="116"/>
                        <a:pt x="239" y="116"/>
                        <a:pt x="239" y="116"/>
                      </a:cubicBezTo>
                      <a:cubicBezTo>
                        <a:pt x="239" y="116"/>
                        <a:pt x="227" y="135"/>
                        <a:pt x="215" y="162"/>
                      </a:cubicBezTo>
                      <a:cubicBezTo>
                        <a:pt x="203" y="188"/>
                        <a:pt x="191" y="223"/>
                        <a:pt x="191" y="255"/>
                      </a:cubicBezTo>
                      <a:cubicBezTo>
                        <a:pt x="191" y="262"/>
                        <a:pt x="192" y="268"/>
                        <a:pt x="193" y="275"/>
                      </a:cubicBezTo>
                      <a:cubicBezTo>
                        <a:pt x="195" y="274"/>
                        <a:pt x="195" y="274"/>
                        <a:pt x="195" y="274"/>
                      </a:cubicBezTo>
                      <a:cubicBezTo>
                        <a:pt x="193" y="273"/>
                        <a:pt x="193" y="273"/>
                        <a:pt x="193" y="273"/>
                      </a:cubicBezTo>
                      <a:cubicBezTo>
                        <a:pt x="193" y="273"/>
                        <a:pt x="172" y="295"/>
                        <a:pt x="151" y="325"/>
                      </a:cubicBezTo>
                      <a:cubicBezTo>
                        <a:pt x="141" y="339"/>
                        <a:pt x="130" y="356"/>
                        <a:pt x="122" y="372"/>
                      </a:cubicBezTo>
                      <a:cubicBezTo>
                        <a:pt x="115" y="388"/>
                        <a:pt x="109" y="405"/>
                        <a:pt x="109" y="419"/>
                      </a:cubicBezTo>
                      <a:cubicBezTo>
                        <a:pt x="109" y="430"/>
                        <a:pt x="112" y="440"/>
                        <a:pt x="120" y="447"/>
                      </a:cubicBezTo>
                      <a:cubicBezTo>
                        <a:pt x="128" y="455"/>
                        <a:pt x="140" y="460"/>
                        <a:pt x="157" y="462"/>
                      </a:cubicBezTo>
                      <a:cubicBezTo>
                        <a:pt x="157" y="460"/>
                        <a:pt x="157" y="460"/>
                        <a:pt x="157" y="460"/>
                      </a:cubicBezTo>
                      <a:cubicBezTo>
                        <a:pt x="155" y="461"/>
                        <a:pt x="155" y="461"/>
                        <a:pt x="155" y="461"/>
                      </a:cubicBezTo>
                      <a:cubicBezTo>
                        <a:pt x="155" y="461"/>
                        <a:pt x="156" y="462"/>
                        <a:pt x="158" y="465"/>
                      </a:cubicBezTo>
                      <a:cubicBezTo>
                        <a:pt x="165" y="474"/>
                        <a:pt x="182" y="498"/>
                        <a:pt x="197" y="520"/>
                      </a:cubicBezTo>
                      <a:cubicBezTo>
                        <a:pt x="204" y="532"/>
                        <a:pt x="211" y="543"/>
                        <a:pt x="216" y="552"/>
                      </a:cubicBezTo>
                      <a:cubicBezTo>
                        <a:pt x="219" y="556"/>
                        <a:pt x="221" y="560"/>
                        <a:pt x="222" y="563"/>
                      </a:cubicBezTo>
                      <a:cubicBezTo>
                        <a:pt x="224" y="567"/>
                        <a:pt x="225" y="569"/>
                        <a:pt x="225" y="570"/>
                      </a:cubicBezTo>
                      <a:cubicBezTo>
                        <a:pt x="225" y="574"/>
                        <a:pt x="225" y="574"/>
                        <a:pt x="225" y="574"/>
                      </a:cubicBezTo>
                      <a:cubicBezTo>
                        <a:pt x="228" y="572"/>
                        <a:pt x="228" y="572"/>
                        <a:pt x="228" y="572"/>
                      </a:cubicBezTo>
                      <a:cubicBezTo>
                        <a:pt x="228" y="572"/>
                        <a:pt x="229" y="571"/>
                        <a:pt x="230" y="570"/>
                      </a:cubicBezTo>
                      <a:cubicBezTo>
                        <a:pt x="235" y="566"/>
                        <a:pt x="248" y="556"/>
                        <a:pt x="263" y="547"/>
                      </a:cubicBezTo>
                      <a:cubicBezTo>
                        <a:pt x="270" y="543"/>
                        <a:pt x="278" y="539"/>
                        <a:pt x="286" y="536"/>
                      </a:cubicBezTo>
                      <a:cubicBezTo>
                        <a:pt x="293" y="533"/>
                        <a:pt x="300" y="531"/>
                        <a:pt x="306" y="531"/>
                      </a:cubicBezTo>
                      <a:cubicBezTo>
                        <a:pt x="307" y="531"/>
                        <a:pt x="309" y="531"/>
                        <a:pt x="310" y="531"/>
                      </a:cubicBezTo>
                      <a:cubicBezTo>
                        <a:pt x="312" y="532"/>
                        <a:pt x="312" y="532"/>
                        <a:pt x="312" y="532"/>
                      </a:cubicBezTo>
                      <a:cubicBezTo>
                        <a:pt x="312" y="531"/>
                        <a:pt x="312" y="531"/>
                        <a:pt x="312" y="531"/>
                      </a:cubicBezTo>
                      <a:cubicBezTo>
                        <a:pt x="312" y="531"/>
                        <a:pt x="313" y="530"/>
                        <a:pt x="313" y="529"/>
                      </a:cubicBezTo>
                      <a:cubicBezTo>
                        <a:pt x="319" y="523"/>
                        <a:pt x="344" y="494"/>
                        <a:pt x="375" y="466"/>
                      </a:cubicBezTo>
                      <a:cubicBezTo>
                        <a:pt x="391" y="452"/>
                        <a:pt x="408" y="439"/>
                        <a:pt x="426" y="429"/>
                      </a:cubicBezTo>
                      <a:cubicBezTo>
                        <a:pt x="443" y="419"/>
                        <a:pt x="461" y="412"/>
                        <a:pt x="477" y="412"/>
                      </a:cubicBezTo>
                      <a:cubicBezTo>
                        <a:pt x="477" y="412"/>
                        <a:pt x="478" y="412"/>
                        <a:pt x="479" y="413"/>
                      </a:cubicBezTo>
                      <a:cubicBezTo>
                        <a:pt x="484" y="413"/>
                        <a:pt x="484" y="413"/>
                        <a:pt x="484" y="413"/>
                      </a:cubicBezTo>
                      <a:cubicBezTo>
                        <a:pt x="419" y="345"/>
                        <a:pt x="419" y="345"/>
                        <a:pt x="419"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6"/>
                        <a:pt x="418" y="346"/>
                        <a:pt x="418" y="346"/>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5"/>
                        <a:pt x="418" y="345"/>
                        <a:pt x="418" y="345"/>
                      </a:cubicBezTo>
                      <a:cubicBezTo>
                        <a:pt x="418" y="344"/>
                        <a:pt x="418" y="344"/>
                        <a:pt x="418" y="344"/>
                      </a:cubicBezTo>
                      <a:cubicBezTo>
                        <a:pt x="417" y="344"/>
                        <a:pt x="417" y="343"/>
                        <a:pt x="416" y="341"/>
                      </a:cubicBezTo>
                      <a:cubicBezTo>
                        <a:pt x="416" y="339"/>
                        <a:pt x="415" y="336"/>
                        <a:pt x="415" y="331"/>
                      </a:cubicBezTo>
                      <a:cubicBezTo>
                        <a:pt x="415" y="311"/>
                        <a:pt x="423" y="262"/>
                        <a:pt x="461" y="150"/>
                      </a:cubicBezTo>
                      <a:cubicBezTo>
                        <a:pt x="461" y="150"/>
                        <a:pt x="461" y="150"/>
                        <a:pt x="461" y="150"/>
                      </a:cubicBezTo>
                      <a:cubicBezTo>
                        <a:pt x="461" y="149"/>
                        <a:pt x="461" y="149"/>
                        <a:pt x="461" y="149"/>
                      </a:cubicBezTo>
                      <a:cubicBezTo>
                        <a:pt x="461" y="149"/>
                        <a:pt x="459" y="129"/>
                        <a:pt x="454" y="107"/>
                      </a:cubicBezTo>
                      <a:cubicBezTo>
                        <a:pt x="451" y="96"/>
                        <a:pt x="447" y="85"/>
                        <a:pt x="442" y="75"/>
                      </a:cubicBezTo>
                      <a:cubicBezTo>
                        <a:pt x="437" y="66"/>
                        <a:pt x="430" y="58"/>
                        <a:pt x="422" y="55"/>
                      </a:cubicBezTo>
                      <a:cubicBezTo>
                        <a:pt x="421" y="57"/>
                        <a:pt x="421" y="57"/>
                        <a:pt x="421" y="57"/>
                      </a:cubicBezTo>
                      <a:cubicBezTo>
                        <a:pt x="423" y="56"/>
                        <a:pt x="423" y="56"/>
                        <a:pt x="423" y="56"/>
                      </a:cubicBezTo>
                      <a:cubicBezTo>
                        <a:pt x="423" y="56"/>
                        <a:pt x="421" y="47"/>
                        <a:pt x="418" y="37"/>
                      </a:cubicBezTo>
                      <a:cubicBezTo>
                        <a:pt x="415" y="26"/>
                        <a:pt x="410" y="14"/>
                        <a:pt x="402" y="6"/>
                      </a:cubicBezTo>
                      <a:cubicBezTo>
                        <a:pt x="399" y="9"/>
                        <a:pt x="399" y="9"/>
                        <a:pt x="399" y="9"/>
                      </a:cubicBezTo>
                      <a:cubicBezTo>
                        <a:pt x="406" y="15"/>
                        <a:pt x="411" y="28"/>
                        <a:pt x="414" y="38"/>
                      </a:cubicBezTo>
                      <a:cubicBezTo>
                        <a:pt x="416" y="43"/>
                        <a:pt x="417" y="48"/>
                        <a:pt x="418" y="51"/>
                      </a:cubicBezTo>
                      <a:cubicBezTo>
                        <a:pt x="418" y="53"/>
                        <a:pt x="419" y="54"/>
                        <a:pt x="419" y="55"/>
                      </a:cubicBezTo>
                      <a:cubicBezTo>
                        <a:pt x="419" y="56"/>
                        <a:pt x="419" y="57"/>
                        <a:pt x="419" y="57"/>
                      </a:cubicBezTo>
                      <a:cubicBezTo>
                        <a:pt x="419" y="58"/>
                        <a:pt x="419" y="58"/>
                        <a:pt x="419" y="58"/>
                      </a:cubicBezTo>
                      <a:cubicBezTo>
                        <a:pt x="420" y="58"/>
                        <a:pt x="420" y="58"/>
                        <a:pt x="420" y="58"/>
                      </a:cubicBezTo>
                      <a:cubicBezTo>
                        <a:pt x="428" y="61"/>
                        <a:pt x="434" y="68"/>
                        <a:pt x="439" y="77"/>
                      </a:cubicBezTo>
                      <a:cubicBezTo>
                        <a:pt x="446" y="90"/>
                        <a:pt x="451" y="109"/>
                        <a:pt x="453" y="123"/>
                      </a:cubicBezTo>
                      <a:cubicBezTo>
                        <a:pt x="455" y="131"/>
                        <a:pt x="455" y="137"/>
                        <a:pt x="456" y="142"/>
                      </a:cubicBezTo>
                      <a:cubicBezTo>
                        <a:pt x="456" y="144"/>
                        <a:pt x="456" y="146"/>
                        <a:pt x="457" y="148"/>
                      </a:cubicBezTo>
                      <a:cubicBezTo>
                        <a:pt x="457" y="149"/>
                        <a:pt x="457" y="150"/>
                        <a:pt x="457" y="150"/>
                      </a:cubicBezTo>
                      <a:cubicBezTo>
                        <a:pt x="459" y="149"/>
                        <a:pt x="459" y="149"/>
                        <a:pt x="459" y="149"/>
                      </a:cubicBezTo>
                      <a:cubicBezTo>
                        <a:pt x="457" y="149"/>
                        <a:pt x="457" y="149"/>
                        <a:pt x="457" y="149"/>
                      </a:cubicBezTo>
                      <a:cubicBezTo>
                        <a:pt x="419" y="261"/>
                        <a:pt x="411" y="310"/>
                        <a:pt x="411" y="331"/>
                      </a:cubicBezTo>
                      <a:cubicBezTo>
                        <a:pt x="411" y="339"/>
                        <a:pt x="412" y="343"/>
                        <a:pt x="414" y="346"/>
                      </a:cubicBezTo>
                      <a:cubicBezTo>
                        <a:pt x="414" y="347"/>
                        <a:pt x="415" y="348"/>
                        <a:pt x="416" y="348"/>
                      </a:cubicBezTo>
                      <a:cubicBezTo>
                        <a:pt x="417" y="349"/>
                        <a:pt x="418" y="349"/>
                        <a:pt x="418" y="349"/>
                      </a:cubicBezTo>
                      <a:cubicBezTo>
                        <a:pt x="418" y="349"/>
                        <a:pt x="418" y="349"/>
                        <a:pt x="418" y="349"/>
                      </a:cubicBezTo>
                      <a:cubicBezTo>
                        <a:pt x="418" y="347"/>
                        <a:pt x="418" y="347"/>
                        <a:pt x="418" y="347"/>
                      </a:cubicBezTo>
                      <a:cubicBezTo>
                        <a:pt x="417" y="348"/>
                        <a:pt x="417" y="348"/>
                        <a:pt x="417" y="348"/>
                      </a:cubicBezTo>
                      <a:cubicBezTo>
                        <a:pt x="478" y="412"/>
                        <a:pt x="478" y="412"/>
                        <a:pt x="478" y="412"/>
                      </a:cubicBezTo>
                      <a:cubicBezTo>
                        <a:pt x="479" y="411"/>
                        <a:pt x="479" y="411"/>
                        <a:pt x="479" y="411"/>
                      </a:cubicBezTo>
                      <a:cubicBezTo>
                        <a:pt x="479" y="409"/>
                        <a:pt x="479" y="409"/>
                        <a:pt x="479" y="409"/>
                      </a:cubicBezTo>
                      <a:cubicBezTo>
                        <a:pt x="478" y="408"/>
                        <a:pt x="477" y="408"/>
                        <a:pt x="477" y="408"/>
                      </a:cubicBezTo>
                      <a:cubicBezTo>
                        <a:pt x="459" y="408"/>
                        <a:pt x="439" y="416"/>
                        <a:pt x="420" y="427"/>
                      </a:cubicBezTo>
                      <a:cubicBezTo>
                        <a:pt x="363" y="461"/>
                        <a:pt x="309" y="528"/>
                        <a:pt x="309" y="528"/>
                      </a:cubicBezTo>
                      <a:cubicBezTo>
                        <a:pt x="311" y="529"/>
                        <a:pt x="311" y="529"/>
                        <a:pt x="311" y="529"/>
                      </a:cubicBezTo>
                      <a:cubicBezTo>
                        <a:pt x="311" y="527"/>
                        <a:pt x="311" y="527"/>
                        <a:pt x="311" y="527"/>
                      </a:cubicBezTo>
                      <a:cubicBezTo>
                        <a:pt x="309" y="527"/>
                        <a:pt x="308" y="527"/>
                        <a:pt x="306" y="527"/>
                      </a:cubicBezTo>
                      <a:cubicBezTo>
                        <a:pt x="298" y="527"/>
                        <a:pt x="290" y="530"/>
                        <a:pt x="281" y="534"/>
                      </a:cubicBezTo>
                      <a:cubicBezTo>
                        <a:pt x="254" y="545"/>
                        <a:pt x="225" y="568"/>
                        <a:pt x="225" y="568"/>
                      </a:cubicBezTo>
                      <a:cubicBezTo>
                        <a:pt x="227" y="570"/>
                        <a:pt x="227" y="570"/>
                        <a:pt x="227" y="570"/>
                      </a:cubicBezTo>
                      <a:cubicBezTo>
                        <a:pt x="229" y="570"/>
                        <a:pt x="229" y="570"/>
                        <a:pt x="229" y="570"/>
                      </a:cubicBezTo>
                      <a:cubicBezTo>
                        <a:pt x="229" y="569"/>
                        <a:pt x="228" y="567"/>
                        <a:pt x="228" y="566"/>
                      </a:cubicBezTo>
                      <a:cubicBezTo>
                        <a:pt x="226" y="560"/>
                        <a:pt x="220" y="550"/>
                        <a:pt x="214" y="539"/>
                      </a:cubicBezTo>
                      <a:cubicBezTo>
                        <a:pt x="193" y="506"/>
                        <a:pt x="159" y="459"/>
                        <a:pt x="159" y="459"/>
                      </a:cubicBezTo>
                      <a:cubicBezTo>
                        <a:pt x="158" y="458"/>
                        <a:pt x="158" y="458"/>
                        <a:pt x="158" y="458"/>
                      </a:cubicBezTo>
                      <a:cubicBezTo>
                        <a:pt x="157" y="458"/>
                        <a:pt x="157" y="458"/>
                        <a:pt x="157" y="458"/>
                      </a:cubicBezTo>
                      <a:cubicBezTo>
                        <a:pt x="141" y="456"/>
                        <a:pt x="130" y="451"/>
                        <a:pt x="123" y="444"/>
                      </a:cubicBezTo>
                      <a:cubicBezTo>
                        <a:pt x="116" y="438"/>
                        <a:pt x="113" y="429"/>
                        <a:pt x="113" y="419"/>
                      </a:cubicBezTo>
                      <a:cubicBezTo>
                        <a:pt x="113" y="406"/>
                        <a:pt x="118" y="390"/>
                        <a:pt x="126" y="374"/>
                      </a:cubicBezTo>
                      <a:cubicBezTo>
                        <a:pt x="138" y="350"/>
                        <a:pt x="155" y="325"/>
                        <a:pt x="170" y="307"/>
                      </a:cubicBezTo>
                      <a:cubicBezTo>
                        <a:pt x="177" y="297"/>
                        <a:pt x="184" y="290"/>
                        <a:pt x="189" y="284"/>
                      </a:cubicBezTo>
                      <a:cubicBezTo>
                        <a:pt x="191" y="281"/>
                        <a:pt x="193" y="279"/>
                        <a:pt x="194" y="278"/>
                      </a:cubicBezTo>
                      <a:cubicBezTo>
                        <a:pt x="195" y="276"/>
                        <a:pt x="196" y="276"/>
                        <a:pt x="196" y="276"/>
                      </a:cubicBezTo>
                      <a:cubicBezTo>
                        <a:pt x="197" y="275"/>
                        <a:pt x="197" y="275"/>
                        <a:pt x="197" y="275"/>
                      </a:cubicBezTo>
                      <a:cubicBezTo>
                        <a:pt x="197" y="274"/>
                        <a:pt x="197" y="274"/>
                        <a:pt x="197" y="274"/>
                      </a:cubicBezTo>
                      <a:cubicBezTo>
                        <a:pt x="196" y="268"/>
                        <a:pt x="195" y="262"/>
                        <a:pt x="195" y="255"/>
                      </a:cubicBezTo>
                      <a:cubicBezTo>
                        <a:pt x="195" y="224"/>
                        <a:pt x="207" y="190"/>
                        <a:pt x="219" y="163"/>
                      </a:cubicBezTo>
                      <a:cubicBezTo>
                        <a:pt x="225" y="150"/>
                        <a:pt x="231" y="139"/>
                        <a:pt x="235" y="131"/>
                      </a:cubicBezTo>
                      <a:cubicBezTo>
                        <a:pt x="238" y="127"/>
                        <a:pt x="239" y="124"/>
                        <a:pt x="241" y="122"/>
                      </a:cubicBezTo>
                      <a:cubicBezTo>
                        <a:pt x="241" y="121"/>
                        <a:pt x="242" y="120"/>
                        <a:pt x="242" y="119"/>
                      </a:cubicBezTo>
                      <a:cubicBezTo>
                        <a:pt x="243" y="119"/>
                        <a:pt x="243" y="119"/>
                        <a:pt x="243" y="119"/>
                      </a:cubicBezTo>
                      <a:cubicBezTo>
                        <a:pt x="244" y="117"/>
                        <a:pt x="244" y="117"/>
                        <a:pt x="244" y="117"/>
                      </a:cubicBezTo>
                      <a:cubicBezTo>
                        <a:pt x="242" y="116"/>
                        <a:pt x="242" y="116"/>
                        <a:pt x="242" y="116"/>
                      </a:cubicBezTo>
                      <a:cubicBezTo>
                        <a:pt x="241" y="115"/>
                        <a:pt x="240" y="114"/>
                        <a:pt x="240" y="113"/>
                      </a:cubicBezTo>
                      <a:cubicBezTo>
                        <a:pt x="239" y="112"/>
                        <a:pt x="239" y="110"/>
                        <a:pt x="239" y="109"/>
                      </a:cubicBezTo>
                      <a:cubicBezTo>
                        <a:pt x="239" y="106"/>
                        <a:pt x="240" y="102"/>
                        <a:pt x="241" y="100"/>
                      </a:cubicBezTo>
                      <a:cubicBezTo>
                        <a:pt x="242" y="98"/>
                        <a:pt x="242" y="97"/>
                        <a:pt x="242" y="96"/>
                      </a:cubicBezTo>
                      <a:cubicBezTo>
                        <a:pt x="243" y="96"/>
                        <a:pt x="243" y="96"/>
                        <a:pt x="243" y="96"/>
                      </a:cubicBezTo>
                      <a:cubicBezTo>
                        <a:pt x="243" y="95"/>
                        <a:pt x="243" y="95"/>
                        <a:pt x="243" y="95"/>
                      </a:cubicBezTo>
                      <a:cubicBezTo>
                        <a:pt x="246" y="88"/>
                        <a:pt x="246" y="88"/>
                        <a:pt x="246" y="88"/>
                      </a:cubicBezTo>
                      <a:cubicBezTo>
                        <a:pt x="240" y="93"/>
                        <a:pt x="240" y="93"/>
                        <a:pt x="240" y="93"/>
                      </a:cubicBezTo>
                      <a:cubicBezTo>
                        <a:pt x="239" y="93"/>
                        <a:pt x="238" y="94"/>
                        <a:pt x="235" y="95"/>
                      </a:cubicBezTo>
                      <a:cubicBezTo>
                        <a:pt x="227" y="97"/>
                        <a:pt x="213" y="99"/>
                        <a:pt x="200" y="101"/>
                      </a:cubicBezTo>
                      <a:cubicBezTo>
                        <a:pt x="194" y="102"/>
                        <a:pt x="188" y="103"/>
                        <a:pt x="184" y="103"/>
                      </a:cubicBezTo>
                      <a:cubicBezTo>
                        <a:pt x="180" y="104"/>
                        <a:pt x="177" y="104"/>
                        <a:pt x="177" y="104"/>
                      </a:cubicBezTo>
                      <a:cubicBezTo>
                        <a:pt x="176" y="104"/>
                        <a:pt x="176" y="104"/>
                        <a:pt x="176" y="104"/>
                      </a:cubicBezTo>
                      <a:cubicBezTo>
                        <a:pt x="176" y="105"/>
                        <a:pt x="176" y="105"/>
                        <a:pt x="176" y="105"/>
                      </a:cubicBezTo>
                      <a:cubicBezTo>
                        <a:pt x="162" y="123"/>
                        <a:pt x="137" y="133"/>
                        <a:pt x="113" y="139"/>
                      </a:cubicBezTo>
                      <a:cubicBezTo>
                        <a:pt x="90" y="144"/>
                        <a:pt x="67" y="145"/>
                        <a:pt x="59" y="145"/>
                      </a:cubicBezTo>
                      <a:cubicBezTo>
                        <a:pt x="57" y="145"/>
                        <a:pt x="56" y="145"/>
                        <a:pt x="56" y="145"/>
                      </a:cubicBezTo>
                      <a:cubicBezTo>
                        <a:pt x="55" y="145"/>
                        <a:pt x="55" y="145"/>
                        <a:pt x="55" y="145"/>
                      </a:cubicBezTo>
                      <a:cubicBezTo>
                        <a:pt x="55" y="145"/>
                        <a:pt x="55" y="145"/>
                        <a:pt x="55" y="145"/>
                      </a:cubicBezTo>
                      <a:cubicBezTo>
                        <a:pt x="48" y="146"/>
                        <a:pt x="41" y="146"/>
                        <a:pt x="35" y="146"/>
                      </a:cubicBezTo>
                      <a:cubicBezTo>
                        <a:pt x="22" y="146"/>
                        <a:pt x="14" y="143"/>
                        <a:pt x="10" y="140"/>
                      </a:cubicBezTo>
                      <a:cubicBezTo>
                        <a:pt x="5" y="136"/>
                        <a:pt x="4" y="131"/>
                        <a:pt x="4" y="126"/>
                      </a:cubicBezTo>
                      <a:cubicBezTo>
                        <a:pt x="4" y="121"/>
                        <a:pt x="5" y="115"/>
                        <a:pt x="7" y="111"/>
                      </a:cubicBezTo>
                      <a:cubicBezTo>
                        <a:pt x="8" y="109"/>
                        <a:pt x="9" y="107"/>
                        <a:pt x="10" y="106"/>
                      </a:cubicBezTo>
                      <a:cubicBezTo>
                        <a:pt x="10" y="105"/>
                        <a:pt x="10" y="105"/>
                        <a:pt x="10" y="105"/>
                      </a:cubicBezTo>
                      <a:cubicBezTo>
                        <a:pt x="11" y="104"/>
                        <a:pt x="11" y="104"/>
                        <a:pt x="11" y="104"/>
                      </a:cubicBezTo>
                      <a:cubicBezTo>
                        <a:pt x="11" y="104"/>
                        <a:pt x="11" y="104"/>
                        <a:pt x="11" y="104"/>
                      </a:cubicBezTo>
                      <a:cubicBezTo>
                        <a:pt x="9" y="103"/>
                        <a:pt x="9" y="103"/>
                        <a:pt x="9" y="103"/>
                      </a:cubicBezTo>
                      <a:cubicBezTo>
                        <a:pt x="8" y="105"/>
                        <a:pt x="8" y="105"/>
                        <a:pt x="8" y="105"/>
                      </a:cubicBezTo>
                      <a:cubicBezTo>
                        <a:pt x="10" y="106"/>
                        <a:pt x="13" y="106"/>
                        <a:pt x="15" y="106"/>
                      </a:cubicBezTo>
                      <a:cubicBezTo>
                        <a:pt x="22" y="106"/>
                        <a:pt x="30" y="104"/>
                        <a:pt x="38" y="101"/>
                      </a:cubicBezTo>
                      <a:cubicBezTo>
                        <a:pt x="64" y="91"/>
                        <a:pt x="94" y="73"/>
                        <a:pt x="94" y="73"/>
                      </a:cubicBezTo>
                      <a:cubicBezTo>
                        <a:pt x="95" y="73"/>
                        <a:pt x="95" y="73"/>
                        <a:pt x="95" y="73"/>
                      </a:cubicBezTo>
                      <a:cubicBezTo>
                        <a:pt x="95" y="72"/>
                        <a:pt x="95" y="72"/>
                        <a:pt x="95" y="72"/>
                      </a:cubicBezTo>
                      <a:cubicBezTo>
                        <a:pt x="97" y="68"/>
                        <a:pt x="103" y="62"/>
                        <a:pt x="110" y="55"/>
                      </a:cubicBezTo>
                      <a:cubicBezTo>
                        <a:pt x="121" y="45"/>
                        <a:pt x="136" y="34"/>
                        <a:pt x="148" y="24"/>
                      </a:cubicBezTo>
                      <a:cubicBezTo>
                        <a:pt x="154" y="20"/>
                        <a:pt x="160" y="16"/>
                        <a:pt x="164" y="13"/>
                      </a:cubicBezTo>
                      <a:cubicBezTo>
                        <a:pt x="167" y="11"/>
                        <a:pt x="170" y="9"/>
                        <a:pt x="170" y="9"/>
                      </a:cubicBezTo>
                      <a:cubicBezTo>
                        <a:pt x="169" y="7"/>
                        <a:pt x="169" y="7"/>
                        <a:pt x="169" y="7"/>
                      </a:cubicBezTo>
                      <a:cubicBezTo>
                        <a:pt x="169" y="9"/>
                        <a:pt x="169" y="9"/>
                        <a:pt x="169" y="9"/>
                      </a:cubicBezTo>
                      <a:cubicBezTo>
                        <a:pt x="185" y="5"/>
                        <a:pt x="201" y="4"/>
                        <a:pt x="217" y="4"/>
                      </a:cubicBezTo>
                      <a:cubicBezTo>
                        <a:pt x="250" y="4"/>
                        <a:pt x="282" y="11"/>
                        <a:pt x="306" y="18"/>
                      </a:cubicBezTo>
                      <a:cubicBezTo>
                        <a:pt x="318" y="22"/>
                        <a:pt x="327" y="25"/>
                        <a:pt x="334" y="28"/>
                      </a:cubicBezTo>
                      <a:cubicBezTo>
                        <a:pt x="338" y="29"/>
                        <a:pt x="340" y="30"/>
                        <a:pt x="342" y="31"/>
                      </a:cubicBezTo>
                      <a:cubicBezTo>
                        <a:pt x="343" y="31"/>
                        <a:pt x="344" y="32"/>
                        <a:pt x="344" y="32"/>
                      </a:cubicBezTo>
                      <a:cubicBezTo>
                        <a:pt x="344" y="32"/>
                        <a:pt x="345" y="32"/>
                        <a:pt x="345" y="32"/>
                      </a:cubicBezTo>
                      <a:cubicBezTo>
                        <a:pt x="346" y="29"/>
                        <a:pt x="346" y="29"/>
                        <a:pt x="346" y="29"/>
                      </a:cubicBezTo>
                      <a:close/>
                    </a:path>
                  </a:pathLst>
                </a:custGeom>
                <a:solidFill>
                  <a:srgbClr val="A67C5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1" name="Freeform 440"/>
                <p:cNvSpPr>
                  <a:spLocks/>
                </p:cNvSpPr>
                <p:nvPr/>
              </p:nvSpPr>
              <p:spPr bwMode="gray">
                <a:xfrm>
                  <a:off x="4919" y="2982"/>
                  <a:ext cx="38" cy="87"/>
                </a:xfrm>
                <a:custGeom>
                  <a:avLst/>
                  <a:gdLst/>
                  <a:ahLst/>
                  <a:cxnLst>
                    <a:cxn ang="0">
                      <a:pos x="6" y="0"/>
                    </a:cxn>
                    <a:cxn ang="0">
                      <a:pos x="89" y="41"/>
                    </a:cxn>
                    <a:cxn ang="0">
                      <a:pos x="94" y="104"/>
                    </a:cxn>
                    <a:cxn ang="0">
                      <a:pos x="87" y="216"/>
                    </a:cxn>
                    <a:cxn ang="0">
                      <a:pos x="11" y="162"/>
                    </a:cxn>
                    <a:cxn ang="0">
                      <a:pos x="6" y="0"/>
                    </a:cxn>
                  </a:cxnLst>
                  <a:rect l="0" t="0" r="r" b="b"/>
                  <a:pathLst>
                    <a:path w="94" h="216">
                      <a:moveTo>
                        <a:pt x="6" y="0"/>
                      </a:moveTo>
                      <a:cubicBezTo>
                        <a:pt x="6" y="0"/>
                        <a:pt x="82" y="22"/>
                        <a:pt x="89" y="41"/>
                      </a:cubicBezTo>
                      <a:cubicBezTo>
                        <a:pt x="94" y="104"/>
                        <a:pt x="94" y="104"/>
                        <a:pt x="94" y="104"/>
                      </a:cubicBezTo>
                      <a:cubicBezTo>
                        <a:pt x="87" y="216"/>
                        <a:pt x="87" y="216"/>
                        <a:pt x="87" y="216"/>
                      </a:cubicBezTo>
                      <a:cubicBezTo>
                        <a:pt x="87" y="216"/>
                        <a:pt x="22" y="173"/>
                        <a:pt x="11" y="162"/>
                      </a:cubicBezTo>
                      <a:cubicBezTo>
                        <a:pt x="0" y="152"/>
                        <a:pt x="6" y="0"/>
                        <a:pt x="6"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2" name="Freeform 441"/>
                <p:cNvSpPr>
                  <a:spLocks/>
                </p:cNvSpPr>
                <p:nvPr/>
              </p:nvSpPr>
              <p:spPr bwMode="gray">
                <a:xfrm>
                  <a:off x="4940" y="3025"/>
                  <a:ext cx="23" cy="20"/>
                </a:xfrm>
                <a:custGeom>
                  <a:avLst/>
                  <a:gdLst/>
                  <a:ahLst/>
                  <a:cxnLst>
                    <a:cxn ang="0">
                      <a:pos x="1" y="0"/>
                    </a:cxn>
                    <a:cxn ang="0">
                      <a:pos x="0" y="17"/>
                    </a:cxn>
                    <a:cxn ang="0">
                      <a:pos x="10" y="20"/>
                    </a:cxn>
                    <a:cxn ang="0">
                      <a:pos x="22" y="19"/>
                    </a:cxn>
                    <a:cxn ang="0">
                      <a:pos x="23" y="5"/>
                    </a:cxn>
                    <a:cxn ang="0">
                      <a:pos x="12" y="8"/>
                    </a:cxn>
                    <a:cxn ang="0">
                      <a:pos x="1" y="0"/>
                    </a:cxn>
                  </a:cxnLst>
                  <a:rect l="0" t="0" r="r" b="b"/>
                  <a:pathLst>
                    <a:path w="23" h="20">
                      <a:moveTo>
                        <a:pt x="1" y="0"/>
                      </a:moveTo>
                      <a:lnTo>
                        <a:pt x="0" y="17"/>
                      </a:lnTo>
                      <a:lnTo>
                        <a:pt x="10" y="20"/>
                      </a:lnTo>
                      <a:lnTo>
                        <a:pt x="22" y="19"/>
                      </a:lnTo>
                      <a:lnTo>
                        <a:pt x="23" y="5"/>
                      </a:lnTo>
                      <a:lnTo>
                        <a:pt x="12" y="8"/>
                      </a:lnTo>
                      <a:lnTo>
                        <a:pt x="1" y="0"/>
                      </a:lnTo>
                      <a:close/>
                    </a:path>
                  </a:pathLst>
                </a:custGeom>
                <a:solidFill>
                  <a:srgbClr val="00000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3" name="Freeform 442"/>
                <p:cNvSpPr>
                  <a:spLocks/>
                </p:cNvSpPr>
                <p:nvPr/>
              </p:nvSpPr>
              <p:spPr bwMode="gray">
                <a:xfrm>
                  <a:off x="5112" y="3086"/>
                  <a:ext cx="300" cy="356"/>
                </a:xfrm>
                <a:custGeom>
                  <a:avLst/>
                  <a:gdLst/>
                  <a:ahLst/>
                  <a:cxnLst>
                    <a:cxn ang="0">
                      <a:pos x="456" y="0"/>
                    </a:cxn>
                    <a:cxn ang="0">
                      <a:pos x="402" y="864"/>
                    </a:cxn>
                    <a:cxn ang="0">
                      <a:pos x="156" y="574"/>
                    </a:cxn>
                    <a:cxn ang="0">
                      <a:pos x="273" y="302"/>
                    </a:cxn>
                    <a:cxn ang="0">
                      <a:pos x="456" y="0"/>
                    </a:cxn>
                  </a:cxnLst>
                  <a:rect l="0" t="0" r="r" b="b"/>
                  <a:pathLst>
                    <a:path w="738" h="877">
                      <a:moveTo>
                        <a:pt x="456" y="0"/>
                      </a:moveTo>
                      <a:cubicBezTo>
                        <a:pt x="456" y="0"/>
                        <a:pt x="738" y="858"/>
                        <a:pt x="402" y="864"/>
                      </a:cubicBezTo>
                      <a:cubicBezTo>
                        <a:pt x="402" y="864"/>
                        <a:pt x="312" y="877"/>
                        <a:pt x="156" y="574"/>
                      </a:cubicBezTo>
                      <a:cubicBezTo>
                        <a:pt x="0" y="270"/>
                        <a:pt x="154" y="329"/>
                        <a:pt x="273" y="302"/>
                      </a:cubicBezTo>
                      <a:cubicBezTo>
                        <a:pt x="393" y="275"/>
                        <a:pt x="450" y="102"/>
                        <a:pt x="456" y="0"/>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4" name="Freeform 443"/>
                <p:cNvSpPr>
                  <a:spLocks/>
                </p:cNvSpPr>
                <p:nvPr/>
              </p:nvSpPr>
              <p:spPr bwMode="gray">
                <a:xfrm>
                  <a:off x="5137" y="3080"/>
                  <a:ext cx="218" cy="396"/>
                </a:xfrm>
                <a:custGeom>
                  <a:avLst/>
                  <a:gdLst/>
                  <a:ahLst/>
                  <a:cxnLst>
                    <a:cxn ang="0">
                      <a:pos x="15" y="363"/>
                    </a:cxn>
                    <a:cxn ang="0">
                      <a:pos x="93" y="588"/>
                    </a:cxn>
                    <a:cxn ang="0">
                      <a:pos x="243" y="812"/>
                    </a:cxn>
                    <a:cxn ang="0">
                      <a:pos x="507" y="782"/>
                    </a:cxn>
                    <a:cxn ang="0">
                      <a:pos x="507" y="560"/>
                    </a:cxn>
                    <a:cxn ang="0">
                      <a:pos x="356" y="201"/>
                    </a:cxn>
                    <a:cxn ang="0">
                      <a:pos x="251" y="120"/>
                    </a:cxn>
                    <a:cxn ang="0">
                      <a:pos x="115" y="0"/>
                    </a:cxn>
                    <a:cxn ang="0">
                      <a:pos x="15" y="363"/>
                    </a:cxn>
                  </a:cxnLst>
                  <a:rect l="0" t="0" r="r" b="b"/>
                  <a:pathLst>
                    <a:path w="536" h="974">
                      <a:moveTo>
                        <a:pt x="15" y="363"/>
                      </a:moveTo>
                      <a:cubicBezTo>
                        <a:pt x="93" y="588"/>
                        <a:pt x="93" y="588"/>
                        <a:pt x="93" y="588"/>
                      </a:cubicBezTo>
                      <a:cubicBezTo>
                        <a:pt x="243" y="812"/>
                        <a:pt x="243" y="812"/>
                        <a:pt x="243" y="812"/>
                      </a:cubicBezTo>
                      <a:cubicBezTo>
                        <a:pt x="243" y="812"/>
                        <a:pt x="381" y="974"/>
                        <a:pt x="507" y="782"/>
                      </a:cubicBezTo>
                      <a:cubicBezTo>
                        <a:pt x="533" y="742"/>
                        <a:pt x="519" y="586"/>
                        <a:pt x="507" y="560"/>
                      </a:cubicBezTo>
                      <a:cubicBezTo>
                        <a:pt x="507" y="560"/>
                        <a:pt x="536" y="246"/>
                        <a:pt x="356" y="201"/>
                      </a:cubicBezTo>
                      <a:cubicBezTo>
                        <a:pt x="356" y="201"/>
                        <a:pt x="342" y="196"/>
                        <a:pt x="251" y="120"/>
                      </a:cubicBezTo>
                      <a:cubicBezTo>
                        <a:pt x="115" y="0"/>
                        <a:pt x="115" y="0"/>
                        <a:pt x="115" y="0"/>
                      </a:cubicBezTo>
                      <a:cubicBezTo>
                        <a:pt x="115" y="0"/>
                        <a:pt x="0" y="298"/>
                        <a:pt x="15" y="363"/>
                      </a:cubicBezTo>
                      <a:close/>
                    </a:path>
                  </a:pathLst>
                </a:custGeom>
                <a:solidFill>
                  <a:srgbClr val="E3E3E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5" name="Freeform 444"/>
                <p:cNvSpPr>
                  <a:spLocks/>
                </p:cNvSpPr>
                <p:nvPr/>
              </p:nvSpPr>
              <p:spPr bwMode="gray">
                <a:xfrm>
                  <a:off x="5141" y="3078"/>
                  <a:ext cx="199" cy="379"/>
                </a:xfrm>
                <a:custGeom>
                  <a:avLst/>
                  <a:gdLst/>
                  <a:ahLst/>
                  <a:cxnLst>
                    <a:cxn ang="0">
                      <a:pos x="142" y="195"/>
                    </a:cxn>
                    <a:cxn ang="0">
                      <a:pos x="201" y="317"/>
                    </a:cxn>
                    <a:cxn ang="0">
                      <a:pos x="222" y="442"/>
                    </a:cxn>
                    <a:cxn ang="0">
                      <a:pos x="417" y="787"/>
                    </a:cxn>
                    <a:cxn ang="0">
                      <a:pos x="229" y="811"/>
                    </a:cxn>
                    <a:cxn ang="0">
                      <a:pos x="83" y="593"/>
                    </a:cxn>
                    <a:cxn ang="0">
                      <a:pos x="0" y="350"/>
                    </a:cxn>
                    <a:cxn ang="0">
                      <a:pos x="105" y="5"/>
                    </a:cxn>
                    <a:cxn ang="0">
                      <a:pos x="142" y="195"/>
                    </a:cxn>
                  </a:cxnLst>
                  <a:rect l="0" t="0" r="r" b="b"/>
                  <a:pathLst>
                    <a:path w="488" h="932">
                      <a:moveTo>
                        <a:pt x="142" y="195"/>
                      </a:moveTo>
                      <a:cubicBezTo>
                        <a:pt x="142" y="195"/>
                        <a:pt x="109" y="288"/>
                        <a:pt x="201" y="317"/>
                      </a:cubicBezTo>
                      <a:cubicBezTo>
                        <a:pt x="201" y="317"/>
                        <a:pt x="186" y="382"/>
                        <a:pt x="222" y="442"/>
                      </a:cubicBezTo>
                      <a:cubicBezTo>
                        <a:pt x="238" y="468"/>
                        <a:pt x="250" y="570"/>
                        <a:pt x="417" y="787"/>
                      </a:cubicBezTo>
                      <a:cubicBezTo>
                        <a:pt x="488" y="879"/>
                        <a:pt x="294" y="932"/>
                        <a:pt x="229" y="811"/>
                      </a:cubicBezTo>
                      <a:cubicBezTo>
                        <a:pt x="83" y="593"/>
                        <a:pt x="83" y="593"/>
                        <a:pt x="83" y="593"/>
                      </a:cubicBezTo>
                      <a:cubicBezTo>
                        <a:pt x="0" y="350"/>
                        <a:pt x="0" y="350"/>
                        <a:pt x="0" y="350"/>
                      </a:cubicBezTo>
                      <a:cubicBezTo>
                        <a:pt x="0" y="350"/>
                        <a:pt x="99" y="10"/>
                        <a:pt x="105" y="5"/>
                      </a:cubicBezTo>
                      <a:cubicBezTo>
                        <a:pt x="112" y="0"/>
                        <a:pt x="142" y="195"/>
                        <a:pt x="142" y="19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6" name="Freeform 445"/>
                <p:cNvSpPr>
                  <a:spLocks/>
                </p:cNvSpPr>
                <p:nvPr/>
              </p:nvSpPr>
              <p:spPr bwMode="gray">
                <a:xfrm>
                  <a:off x="5069" y="3085"/>
                  <a:ext cx="148" cy="149"/>
                </a:xfrm>
                <a:custGeom>
                  <a:avLst/>
                  <a:gdLst/>
                  <a:ahLst/>
                  <a:cxnLst>
                    <a:cxn ang="0">
                      <a:pos x="162" y="0"/>
                    </a:cxn>
                    <a:cxn ang="0">
                      <a:pos x="9" y="49"/>
                    </a:cxn>
                    <a:cxn ang="0">
                      <a:pos x="14" y="78"/>
                    </a:cxn>
                    <a:cxn ang="0">
                      <a:pos x="90" y="188"/>
                    </a:cxn>
                    <a:cxn ang="0">
                      <a:pos x="185" y="367"/>
                    </a:cxn>
                    <a:cxn ang="0">
                      <a:pos x="354" y="316"/>
                    </a:cxn>
                    <a:cxn ang="0">
                      <a:pos x="366" y="266"/>
                    </a:cxn>
                    <a:cxn ang="0">
                      <a:pos x="162" y="0"/>
                    </a:cxn>
                  </a:cxnLst>
                  <a:rect l="0" t="0" r="r" b="b"/>
                  <a:pathLst>
                    <a:path w="366" h="367">
                      <a:moveTo>
                        <a:pt x="162" y="0"/>
                      </a:moveTo>
                      <a:cubicBezTo>
                        <a:pt x="162" y="0"/>
                        <a:pt x="19" y="25"/>
                        <a:pt x="9" y="49"/>
                      </a:cubicBezTo>
                      <a:cubicBezTo>
                        <a:pt x="9" y="49"/>
                        <a:pt x="0" y="68"/>
                        <a:pt x="14" y="78"/>
                      </a:cubicBezTo>
                      <a:cubicBezTo>
                        <a:pt x="14" y="78"/>
                        <a:pt x="80" y="176"/>
                        <a:pt x="90" y="188"/>
                      </a:cubicBezTo>
                      <a:cubicBezTo>
                        <a:pt x="100" y="199"/>
                        <a:pt x="132" y="293"/>
                        <a:pt x="185" y="367"/>
                      </a:cubicBezTo>
                      <a:cubicBezTo>
                        <a:pt x="185" y="367"/>
                        <a:pt x="336" y="342"/>
                        <a:pt x="354" y="316"/>
                      </a:cubicBezTo>
                      <a:cubicBezTo>
                        <a:pt x="366" y="266"/>
                        <a:pt x="366" y="266"/>
                        <a:pt x="366" y="266"/>
                      </a:cubicBezTo>
                      <a:lnTo>
                        <a:pt x="162" y="0"/>
                      </a:ln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7" name="Freeform 446"/>
                <p:cNvSpPr>
                  <a:spLocks/>
                </p:cNvSpPr>
                <p:nvPr/>
              </p:nvSpPr>
              <p:spPr bwMode="gray">
                <a:xfrm>
                  <a:off x="5134" y="3045"/>
                  <a:ext cx="133" cy="162"/>
                </a:xfrm>
                <a:custGeom>
                  <a:avLst/>
                  <a:gdLst/>
                  <a:ahLst/>
                  <a:cxnLst>
                    <a:cxn ang="0">
                      <a:pos x="97" y="0"/>
                    </a:cxn>
                    <a:cxn ang="0">
                      <a:pos x="0" y="99"/>
                    </a:cxn>
                    <a:cxn ang="0">
                      <a:pos x="18" y="254"/>
                    </a:cxn>
                    <a:cxn ang="0">
                      <a:pos x="218" y="399"/>
                    </a:cxn>
                    <a:cxn ang="0">
                      <a:pos x="325" y="278"/>
                    </a:cxn>
                    <a:cxn ang="0">
                      <a:pos x="97" y="0"/>
                    </a:cxn>
                  </a:cxnLst>
                  <a:rect l="0" t="0" r="r" b="b"/>
                  <a:pathLst>
                    <a:path w="325" h="399">
                      <a:moveTo>
                        <a:pt x="97" y="0"/>
                      </a:moveTo>
                      <a:cubicBezTo>
                        <a:pt x="97" y="0"/>
                        <a:pt x="4" y="71"/>
                        <a:pt x="0" y="99"/>
                      </a:cubicBezTo>
                      <a:cubicBezTo>
                        <a:pt x="0" y="99"/>
                        <a:pt x="15" y="239"/>
                        <a:pt x="18" y="254"/>
                      </a:cubicBezTo>
                      <a:cubicBezTo>
                        <a:pt x="22" y="268"/>
                        <a:pt x="158" y="393"/>
                        <a:pt x="218" y="399"/>
                      </a:cubicBezTo>
                      <a:cubicBezTo>
                        <a:pt x="218" y="399"/>
                        <a:pt x="322" y="297"/>
                        <a:pt x="325" y="278"/>
                      </a:cubicBezTo>
                      <a:cubicBezTo>
                        <a:pt x="325" y="278"/>
                        <a:pt x="127" y="48"/>
                        <a:pt x="97" y="0"/>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8" name="Freeform 447"/>
                <p:cNvSpPr>
                  <a:spLocks/>
                </p:cNvSpPr>
                <p:nvPr/>
              </p:nvSpPr>
              <p:spPr bwMode="gray">
                <a:xfrm>
                  <a:off x="5123" y="3153"/>
                  <a:ext cx="23" cy="23"/>
                </a:xfrm>
                <a:custGeom>
                  <a:avLst/>
                  <a:gdLst/>
                  <a:ahLst/>
                  <a:cxnLst>
                    <a:cxn ang="0">
                      <a:pos x="54" y="33"/>
                    </a:cxn>
                    <a:cxn ang="0">
                      <a:pos x="33" y="2"/>
                    </a:cxn>
                    <a:cxn ang="0">
                      <a:pos x="2" y="24"/>
                    </a:cxn>
                    <a:cxn ang="0">
                      <a:pos x="24" y="54"/>
                    </a:cxn>
                    <a:cxn ang="0">
                      <a:pos x="54" y="33"/>
                    </a:cxn>
                  </a:cxnLst>
                  <a:rect l="0" t="0" r="r" b="b"/>
                  <a:pathLst>
                    <a:path w="57" h="57">
                      <a:moveTo>
                        <a:pt x="54" y="33"/>
                      </a:moveTo>
                      <a:cubicBezTo>
                        <a:pt x="57" y="18"/>
                        <a:pt x="47" y="5"/>
                        <a:pt x="33" y="2"/>
                      </a:cubicBezTo>
                      <a:cubicBezTo>
                        <a:pt x="18" y="0"/>
                        <a:pt x="5" y="10"/>
                        <a:pt x="2" y="24"/>
                      </a:cubicBezTo>
                      <a:cubicBezTo>
                        <a:pt x="0" y="38"/>
                        <a:pt x="10" y="52"/>
                        <a:pt x="24" y="54"/>
                      </a:cubicBezTo>
                      <a:cubicBezTo>
                        <a:pt x="39" y="57"/>
                        <a:pt x="52" y="47"/>
                        <a:pt x="54" y="33"/>
                      </a:cubicBezTo>
                      <a:close/>
                    </a:path>
                  </a:pathLst>
                </a:custGeom>
                <a:solidFill>
                  <a:srgbClr val="E6E6E6"/>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49" name="Freeform 448"/>
                <p:cNvSpPr>
                  <a:spLocks/>
                </p:cNvSpPr>
                <p:nvPr/>
              </p:nvSpPr>
              <p:spPr bwMode="gray">
                <a:xfrm>
                  <a:off x="5163" y="3133"/>
                  <a:ext cx="28" cy="29"/>
                </a:xfrm>
                <a:custGeom>
                  <a:avLst/>
                  <a:gdLst/>
                  <a:ahLst/>
                  <a:cxnLst>
                    <a:cxn ang="0">
                      <a:pos x="66" y="40"/>
                    </a:cxn>
                    <a:cxn ang="0">
                      <a:pos x="39" y="3"/>
                    </a:cxn>
                    <a:cxn ang="0">
                      <a:pos x="2" y="30"/>
                    </a:cxn>
                    <a:cxn ang="0">
                      <a:pos x="29" y="67"/>
                    </a:cxn>
                    <a:cxn ang="0">
                      <a:pos x="66" y="40"/>
                    </a:cxn>
                  </a:cxnLst>
                  <a:rect l="0" t="0" r="r" b="b"/>
                  <a:pathLst>
                    <a:path w="69" h="70">
                      <a:moveTo>
                        <a:pt x="66" y="40"/>
                      </a:moveTo>
                      <a:cubicBezTo>
                        <a:pt x="69" y="23"/>
                        <a:pt x="57" y="6"/>
                        <a:pt x="39" y="3"/>
                      </a:cubicBezTo>
                      <a:cubicBezTo>
                        <a:pt x="22" y="0"/>
                        <a:pt x="5" y="12"/>
                        <a:pt x="2" y="30"/>
                      </a:cubicBezTo>
                      <a:cubicBezTo>
                        <a:pt x="0" y="47"/>
                        <a:pt x="12" y="64"/>
                        <a:pt x="29" y="67"/>
                      </a:cubicBezTo>
                      <a:cubicBezTo>
                        <a:pt x="47" y="70"/>
                        <a:pt x="63" y="58"/>
                        <a:pt x="66" y="40"/>
                      </a:cubicBezTo>
                      <a:close/>
                    </a:path>
                  </a:pathLst>
                </a:custGeom>
                <a:solidFill>
                  <a:srgbClr val="CCCCCC"/>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0" name="Freeform 449"/>
                <p:cNvSpPr>
                  <a:spLocks/>
                </p:cNvSpPr>
                <p:nvPr/>
              </p:nvSpPr>
              <p:spPr bwMode="gray">
                <a:xfrm>
                  <a:off x="5138" y="3120"/>
                  <a:ext cx="133" cy="217"/>
                </a:xfrm>
                <a:custGeom>
                  <a:avLst/>
                  <a:gdLst/>
                  <a:ahLst/>
                  <a:cxnLst>
                    <a:cxn ang="0">
                      <a:pos x="0" y="0"/>
                    </a:cxn>
                    <a:cxn ang="0">
                      <a:pos x="10" y="73"/>
                    </a:cxn>
                    <a:cxn ang="0">
                      <a:pos x="189" y="214"/>
                    </a:cxn>
                    <a:cxn ang="0">
                      <a:pos x="318" y="534"/>
                    </a:cxn>
                    <a:cxn ang="0">
                      <a:pos x="327" y="535"/>
                    </a:cxn>
                    <a:cxn ang="0">
                      <a:pos x="209" y="218"/>
                    </a:cxn>
                    <a:cxn ang="0">
                      <a:pos x="17" y="70"/>
                    </a:cxn>
                    <a:cxn ang="0">
                      <a:pos x="0" y="0"/>
                    </a:cxn>
                  </a:cxnLst>
                  <a:rect l="0" t="0" r="r" b="b"/>
                  <a:pathLst>
                    <a:path w="327" h="535">
                      <a:moveTo>
                        <a:pt x="0" y="0"/>
                      </a:moveTo>
                      <a:cubicBezTo>
                        <a:pt x="0" y="0"/>
                        <a:pt x="8" y="70"/>
                        <a:pt x="10" y="73"/>
                      </a:cubicBezTo>
                      <a:cubicBezTo>
                        <a:pt x="11" y="75"/>
                        <a:pt x="120" y="192"/>
                        <a:pt x="189" y="214"/>
                      </a:cubicBezTo>
                      <a:cubicBezTo>
                        <a:pt x="189" y="214"/>
                        <a:pt x="208" y="446"/>
                        <a:pt x="318" y="534"/>
                      </a:cubicBezTo>
                      <a:cubicBezTo>
                        <a:pt x="327" y="535"/>
                        <a:pt x="327" y="535"/>
                        <a:pt x="327" y="535"/>
                      </a:cubicBezTo>
                      <a:cubicBezTo>
                        <a:pt x="327" y="535"/>
                        <a:pt x="236" y="437"/>
                        <a:pt x="209" y="218"/>
                      </a:cubicBezTo>
                      <a:cubicBezTo>
                        <a:pt x="209" y="218"/>
                        <a:pt x="96" y="159"/>
                        <a:pt x="17" y="70"/>
                      </a:cubicBezTo>
                      <a:lnTo>
                        <a:pt x="0" y="0"/>
                      </a:ln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1" name="Freeform 450"/>
                <p:cNvSpPr>
                  <a:spLocks/>
                </p:cNvSpPr>
                <p:nvPr/>
              </p:nvSpPr>
              <p:spPr bwMode="gray">
                <a:xfrm>
                  <a:off x="5254" y="3179"/>
                  <a:ext cx="46" cy="73"/>
                </a:xfrm>
                <a:custGeom>
                  <a:avLst/>
                  <a:gdLst/>
                  <a:ahLst/>
                  <a:cxnLst>
                    <a:cxn ang="0">
                      <a:pos x="0" y="0"/>
                    </a:cxn>
                    <a:cxn ang="0">
                      <a:pos x="112" y="178"/>
                    </a:cxn>
                    <a:cxn ang="0">
                      <a:pos x="0" y="0"/>
                    </a:cxn>
                  </a:cxnLst>
                  <a:rect l="0" t="0" r="r" b="b"/>
                  <a:pathLst>
                    <a:path w="112" h="178">
                      <a:moveTo>
                        <a:pt x="0" y="0"/>
                      </a:moveTo>
                      <a:cubicBezTo>
                        <a:pt x="0" y="0"/>
                        <a:pt x="81" y="46"/>
                        <a:pt x="112" y="178"/>
                      </a:cubicBezTo>
                      <a:cubicBezTo>
                        <a:pt x="112" y="178"/>
                        <a:pt x="71" y="63"/>
                        <a:pt x="0" y="0"/>
                      </a:cubicBezTo>
                      <a:close/>
                    </a:path>
                  </a:pathLst>
                </a:custGeom>
                <a:solidFill>
                  <a:srgbClr val="808080"/>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2" name="Freeform 451"/>
                <p:cNvSpPr>
                  <a:spLocks/>
                </p:cNvSpPr>
                <p:nvPr/>
              </p:nvSpPr>
              <p:spPr bwMode="gray">
                <a:xfrm>
                  <a:off x="4942" y="3034"/>
                  <a:ext cx="76" cy="87"/>
                </a:xfrm>
                <a:custGeom>
                  <a:avLst/>
                  <a:gdLst/>
                  <a:ahLst/>
                  <a:cxnLst>
                    <a:cxn ang="0">
                      <a:pos x="33" y="0"/>
                    </a:cxn>
                    <a:cxn ang="0">
                      <a:pos x="108" y="19"/>
                    </a:cxn>
                    <a:cxn ang="0">
                      <a:pos x="156" y="95"/>
                    </a:cxn>
                    <a:cxn ang="0">
                      <a:pos x="167" y="145"/>
                    </a:cxn>
                    <a:cxn ang="0">
                      <a:pos x="113" y="108"/>
                    </a:cxn>
                    <a:cxn ang="0">
                      <a:pos x="143" y="170"/>
                    </a:cxn>
                    <a:cxn ang="0">
                      <a:pos x="44" y="187"/>
                    </a:cxn>
                    <a:cxn ang="0">
                      <a:pos x="27" y="138"/>
                    </a:cxn>
                    <a:cxn ang="0">
                      <a:pos x="34" y="82"/>
                    </a:cxn>
                    <a:cxn ang="0">
                      <a:pos x="52" y="49"/>
                    </a:cxn>
                    <a:cxn ang="0">
                      <a:pos x="21" y="22"/>
                    </a:cxn>
                    <a:cxn ang="0">
                      <a:pos x="33" y="0"/>
                    </a:cxn>
                  </a:cxnLst>
                  <a:rect l="0" t="0" r="r" b="b"/>
                  <a:pathLst>
                    <a:path w="188" h="214">
                      <a:moveTo>
                        <a:pt x="33" y="0"/>
                      </a:moveTo>
                      <a:cubicBezTo>
                        <a:pt x="33" y="0"/>
                        <a:pt x="68" y="31"/>
                        <a:pt x="108" y="19"/>
                      </a:cubicBezTo>
                      <a:cubicBezTo>
                        <a:pt x="108" y="19"/>
                        <a:pt x="178" y="35"/>
                        <a:pt x="156" y="95"/>
                      </a:cubicBezTo>
                      <a:cubicBezTo>
                        <a:pt x="156" y="95"/>
                        <a:pt x="175" y="103"/>
                        <a:pt x="167" y="145"/>
                      </a:cubicBezTo>
                      <a:cubicBezTo>
                        <a:pt x="159" y="186"/>
                        <a:pt x="175" y="123"/>
                        <a:pt x="113" y="108"/>
                      </a:cubicBezTo>
                      <a:cubicBezTo>
                        <a:pt x="113" y="108"/>
                        <a:pt x="188" y="136"/>
                        <a:pt x="143" y="170"/>
                      </a:cubicBezTo>
                      <a:cubicBezTo>
                        <a:pt x="143" y="170"/>
                        <a:pt x="113" y="214"/>
                        <a:pt x="44" y="187"/>
                      </a:cubicBezTo>
                      <a:cubicBezTo>
                        <a:pt x="44" y="187"/>
                        <a:pt x="17" y="158"/>
                        <a:pt x="27" y="138"/>
                      </a:cubicBezTo>
                      <a:cubicBezTo>
                        <a:pt x="27" y="138"/>
                        <a:pt x="0" y="109"/>
                        <a:pt x="34" y="82"/>
                      </a:cubicBezTo>
                      <a:cubicBezTo>
                        <a:pt x="34" y="82"/>
                        <a:pt x="12" y="47"/>
                        <a:pt x="52" y="49"/>
                      </a:cubicBezTo>
                      <a:cubicBezTo>
                        <a:pt x="52" y="49"/>
                        <a:pt x="30" y="35"/>
                        <a:pt x="21" y="22"/>
                      </a:cubicBezTo>
                      <a:cubicBezTo>
                        <a:pt x="21" y="22"/>
                        <a:pt x="7" y="6"/>
                        <a:pt x="33" y="0"/>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3" name="Freeform 452"/>
                <p:cNvSpPr>
                  <a:spLocks/>
                </p:cNvSpPr>
                <p:nvPr/>
              </p:nvSpPr>
              <p:spPr bwMode="gray">
                <a:xfrm>
                  <a:off x="4948" y="3033"/>
                  <a:ext cx="63" cy="82"/>
                </a:xfrm>
                <a:custGeom>
                  <a:avLst/>
                  <a:gdLst/>
                  <a:ahLst/>
                  <a:cxnLst>
                    <a:cxn ang="0">
                      <a:pos x="74" y="27"/>
                    </a:cxn>
                    <a:cxn ang="0">
                      <a:pos x="93" y="24"/>
                    </a:cxn>
                    <a:cxn ang="0">
                      <a:pos x="136" y="52"/>
                    </a:cxn>
                    <a:cxn ang="0">
                      <a:pos x="138" y="99"/>
                    </a:cxn>
                    <a:cxn ang="0">
                      <a:pos x="140" y="100"/>
                    </a:cxn>
                    <a:cxn ang="0">
                      <a:pos x="140" y="100"/>
                    </a:cxn>
                    <a:cxn ang="0">
                      <a:pos x="150" y="147"/>
                    </a:cxn>
                    <a:cxn ang="0">
                      <a:pos x="147" y="161"/>
                    </a:cxn>
                    <a:cxn ang="0">
                      <a:pos x="147" y="160"/>
                    </a:cxn>
                    <a:cxn ang="0">
                      <a:pos x="147" y="160"/>
                    </a:cxn>
                    <a:cxn ang="0">
                      <a:pos x="147" y="160"/>
                    </a:cxn>
                    <a:cxn ang="0">
                      <a:pos x="149" y="162"/>
                    </a:cxn>
                    <a:cxn ang="0">
                      <a:pos x="149" y="162"/>
                    </a:cxn>
                    <a:cxn ang="0">
                      <a:pos x="150" y="160"/>
                    </a:cxn>
                    <a:cxn ang="0">
                      <a:pos x="150" y="160"/>
                    </a:cxn>
                    <a:cxn ang="0">
                      <a:pos x="150" y="160"/>
                    </a:cxn>
                    <a:cxn ang="0">
                      <a:pos x="150" y="158"/>
                    </a:cxn>
                    <a:cxn ang="0">
                      <a:pos x="97" y="113"/>
                    </a:cxn>
                    <a:cxn ang="0">
                      <a:pos x="135" y="137"/>
                    </a:cxn>
                    <a:cxn ang="0">
                      <a:pos x="127" y="171"/>
                    </a:cxn>
                    <a:cxn ang="0">
                      <a:pos x="126" y="172"/>
                    </a:cxn>
                    <a:cxn ang="0">
                      <a:pos x="29" y="188"/>
                    </a:cxn>
                    <a:cxn ang="0">
                      <a:pos x="30" y="189"/>
                    </a:cxn>
                    <a:cxn ang="0">
                      <a:pos x="14" y="142"/>
                    </a:cxn>
                    <a:cxn ang="0">
                      <a:pos x="13" y="140"/>
                    </a:cxn>
                    <a:cxn ang="0">
                      <a:pos x="22" y="86"/>
                    </a:cxn>
                    <a:cxn ang="0">
                      <a:pos x="15" y="67"/>
                    </a:cxn>
                    <a:cxn ang="0">
                      <a:pos x="37" y="54"/>
                    </a:cxn>
                    <a:cxn ang="0">
                      <a:pos x="37" y="50"/>
                    </a:cxn>
                    <a:cxn ang="0">
                      <a:pos x="7" y="23"/>
                    </a:cxn>
                    <a:cxn ang="0">
                      <a:pos x="4" y="16"/>
                    </a:cxn>
                    <a:cxn ang="0">
                      <a:pos x="18" y="3"/>
                    </a:cxn>
                    <a:cxn ang="0">
                      <a:pos x="18" y="1"/>
                    </a:cxn>
                    <a:cxn ang="0">
                      <a:pos x="2" y="23"/>
                    </a:cxn>
                    <a:cxn ang="0">
                      <a:pos x="4" y="26"/>
                    </a:cxn>
                    <a:cxn ang="0">
                      <a:pos x="37" y="52"/>
                    </a:cxn>
                    <a:cxn ang="0">
                      <a:pos x="16" y="55"/>
                    </a:cxn>
                    <a:cxn ang="0">
                      <a:pos x="18" y="86"/>
                    </a:cxn>
                    <a:cxn ang="0">
                      <a:pos x="0" y="116"/>
                    </a:cxn>
                    <a:cxn ang="0">
                      <a:pos x="10" y="141"/>
                    </a:cxn>
                    <a:cxn ang="0">
                      <a:pos x="27" y="192"/>
                    </a:cxn>
                    <a:cxn ang="0">
                      <a:pos x="70" y="201"/>
                    </a:cxn>
                    <a:cxn ang="0">
                      <a:pos x="128" y="173"/>
                    </a:cxn>
                    <a:cxn ang="0">
                      <a:pos x="144" y="151"/>
                    </a:cxn>
                    <a:cxn ang="0">
                      <a:pos x="98" y="109"/>
                    </a:cxn>
                    <a:cxn ang="0">
                      <a:pos x="139" y="142"/>
                    </a:cxn>
                    <a:cxn ang="0">
                      <a:pos x="147" y="162"/>
                    </a:cxn>
                    <a:cxn ang="0">
                      <a:pos x="149" y="164"/>
                    </a:cxn>
                    <a:cxn ang="0">
                      <a:pos x="151" y="160"/>
                    </a:cxn>
                    <a:cxn ang="0">
                      <a:pos x="149" y="103"/>
                    </a:cxn>
                    <a:cxn ang="0">
                      <a:pos x="143" y="99"/>
                    </a:cxn>
                    <a:cxn ang="0">
                      <a:pos x="110" y="26"/>
                    </a:cxn>
                    <a:cxn ang="0">
                      <a:pos x="92" y="20"/>
                    </a:cxn>
                    <a:cxn ang="0">
                      <a:pos x="24" y="4"/>
                    </a:cxn>
                    <a:cxn ang="0">
                      <a:pos x="20" y="1"/>
                    </a:cxn>
                    <a:cxn ang="0">
                      <a:pos x="18" y="3"/>
                    </a:cxn>
                  </a:cxnLst>
                  <a:rect l="0" t="0" r="r" b="b"/>
                  <a:pathLst>
                    <a:path w="156" h="201">
                      <a:moveTo>
                        <a:pt x="18" y="3"/>
                      </a:moveTo>
                      <a:cubicBezTo>
                        <a:pt x="17" y="4"/>
                        <a:pt x="17" y="4"/>
                        <a:pt x="17" y="4"/>
                      </a:cubicBezTo>
                      <a:cubicBezTo>
                        <a:pt x="17" y="4"/>
                        <a:pt x="42" y="27"/>
                        <a:pt x="74" y="27"/>
                      </a:cubicBezTo>
                      <a:cubicBezTo>
                        <a:pt x="80" y="27"/>
                        <a:pt x="87" y="26"/>
                        <a:pt x="94" y="24"/>
                      </a:cubicBezTo>
                      <a:cubicBezTo>
                        <a:pt x="93" y="22"/>
                        <a:pt x="93" y="22"/>
                        <a:pt x="93" y="22"/>
                      </a:cubicBezTo>
                      <a:cubicBezTo>
                        <a:pt x="93" y="24"/>
                        <a:pt x="93" y="24"/>
                        <a:pt x="93" y="24"/>
                      </a:cubicBezTo>
                      <a:cubicBezTo>
                        <a:pt x="93" y="24"/>
                        <a:pt x="93" y="24"/>
                        <a:pt x="93" y="24"/>
                      </a:cubicBezTo>
                      <a:cubicBezTo>
                        <a:pt x="96" y="25"/>
                        <a:pt x="109" y="28"/>
                        <a:pt x="120" y="37"/>
                      </a:cubicBezTo>
                      <a:cubicBezTo>
                        <a:pt x="126" y="41"/>
                        <a:pt x="132" y="46"/>
                        <a:pt x="136" y="52"/>
                      </a:cubicBezTo>
                      <a:cubicBezTo>
                        <a:pt x="140" y="59"/>
                        <a:pt x="143" y="67"/>
                        <a:pt x="143" y="76"/>
                      </a:cubicBezTo>
                      <a:cubicBezTo>
                        <a:pt x="143" y="82"/>
                        <a:pt x="142" y="90"/>
                        <a:pt x="139" y="98"/>
                      </a:cubicBezTo>
                      <a:cubicBezTo>
                        <a:pt x="138" y="99"/>
                        <a:pt x="138" y="99"/>
                        <a:pt x="138" y="99"/>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0" y="100"/>
                        <a:pt x="140" y="100"/>
                      </a:cubicBezTo>
                      <a:cubicBezTo>
                        <a:pt x="140" y="100"/>
                        <a:pt x="143" y="101"/>
                        <a:pt x="146" y="106"/>
                      </a:cubicBezTo>
                      <a:cubicBezTo>
                        <a:pt x="149" y="110"/>
                        <a:pt x="152" y="117"/>
                        <a:pt x="152" y="129"/>
                      </a:cubicBezTo>
                      <a:cubicBezTo>
                        <a:pt x="152" y="134"/>
                        <a:pt x="151" y="140"/>
                        <a:pt x="150" y="147"/>
                      </a:cubicBezTo>
                      <a:cubicBezTo>
                        <a:pt x="149" y="152"/>
                        <a:pt x="148" y="156"/>
                        <a:pt x="148" y="158"/>
                      </a:cubicBezTo>
                      <a:cubicBezTo>
                        <a:pt x="148" y="159"/>
                        <a:pt x="147" y="160"/>
                        <a:pt x="147" y="160"/>
                      </a:cubicBezTo>
                      <a:cubicBezTo>
                        <a:pt x="147" y="161"/>
                        <a:pt x="147" y="161"/>
                        <a:pt x="147" y="161"/>
                      </a:cubicBezTo>
                      <a:cubicBezTo>
                        <a:pt x="147" y="161"/>
                        <a:pt x="147" y="161"/>
                        <a:pt x="147" y="161"/>
                      </a:cubicBezTo>
                      <a:cubicBezTo>
                        <a:pt x="148" y="161"/>
                        <a:pt x="148" y="161"/>
                        <a:pt x="148" y="161"/>
                      </a:cubicBezTo>
                      <a:cubicBezTo>
                        <a:pt x="147" y="160"/>
                        <a:pt x="147" y="160"/>
                        <a:pt x="147" y="160"/>
                      </a:cubicBezTo>
                      <a:cubicBezTo>
                        <a:pt x="147" y="161"/>
                        <a:pt x="147" y="161"/>
                        <a:pt x="147" y="161"/>
                      </a:cubicBezTo>
                      <a:cubicBezTo>
                        <a:pt x="148" y="161"/>
                        <a:pt x="148" y="161"/>
                        <a:pt x="148" y="161"/>
                      </a:cubicBezTo>
                      <a:cubicBezTo>
                        <a:pt x="147" y="160"/>
                        <a:pt x="147" y="160"/>
                        <a:pt x="147" y="160"/>
                      </a:cubicBezTo>
                      <a:cubicBezTo>
                        <a:pt x="149" y="162"/>
                        <a:pt x="149" y="162"/>
                        <a:pt x="149" y="162"/>
                      </a:cubicBezTo>
                      <a:cubicBezTo>
                        <a:pt x="149" y="160"/>
                        <a:pt x="149" y="160"/>
                        <a:pt x="149" y="160"/>
                      </a:cubicBezTo>
                      <a:cubicBezTo>
                        <a:pt x="148" y="160"/>
                        <a:pt x="148" y="160"/>
                        <a:pt x="147" y="160"/>
                      </a:cubicBezTo>
                      <a:cubicBezTo>
                        <a:pt x="149" y="162"/>
                        <a:pt x="149" y="162"/>
                        <a:pt x="149" y="162"/>
                      </a:cubicBezTo>
                      <a:cubicBezTo>
                        <a:pt x="149" y="160"/>
                        <a:pt x="149" y="160"/>
                        <a:pt x="149" y="160"/>
                      </a:cubicBezTo>
                      <a:cubicBezTo>
                        <a:pt x="149" y="162"/>
                        <a:pt x="149" y="162"/>
                        <a:pt x="149" y="162"/>
                      </a:cubicBezTo>
                      <a:cubicBezTo>
                        <a:pt x="150" y="160"/>
                        <a:pt x="150" y="160"/>
                        <a:pt x="150" y="160"/>
                      </a:cubicBezTo>
                      <a:cubicBezTo>
                        <a:pt x="150" y="160"/>
                        <a:pt x="149" y="160"/>
                        <a:pt x="149" y="160"/>
                      </a:cubicBezTo>
                      <a:cubicBezTo>
                        <a:pt x="149" y="162"/>
                        <a:pt x="149" y="162"/>
                        <a:pt x="149" y="162"/>
                      </a:cubicBezTo>
                      <a:cubicBezTo>
                        <a:pt x="150" y="160"/>
                        <a:pt x="150" y="160"/>
                        <a:pt x="150" y="160"/>
                      </a:cubicBezTo>
                      <a:cubicBezTo>
                        <a:pt x="149" y="161"/>
                        <a:pt x="149" y="161"/>
                        <a:pt x="149" y="161"/>
                      </a:cubicBezTo>
                      <a:cubicBezTo>
                        <a:pt x="150" y="160"/>
                        <a:pt x="150" y="160"/>
                        <a:pt x="150" y="160"/>
                      </a:cubicBezTo>
                      <a:cubicBezTo>
                        <a:pt x="150" y="160"/>
                        <a:pt x="150" y="160"/>
                        <a:pt x="150" y="160"/>
                      </a:cubicBezTo>
                      <a:cubicBezTo>
                        <a:pt x="149" y="161"/>
                        <a:pt x="149" y="161"/>
                        <a:pt x="149" y="161"/>
                      </a:cubicBezTo>
                      <a:cubicBezTo>
                        <a:pt x="150" y="160"/>
                        <a:pt x="150" y="160"/>
                        <a:pt x="150" y="160"/>
                      </a:cubicBezTo>
                      <a:cubicBezTo>
                        <a:pt x="150" y="161"/>
                        <a:pt x="150" y="161"/>
                        <a:pt x="150" y="161"/>
                      </a:cubicBezTo>
                      <a:cubicBezTo>
                        <a:pt x="150" y="160"/>
                        <a:pt x="150" y="160"/>
                        <a:pt x="150" y="160"/>
                      </a:cubicBezTo>
                      <a:cubicBezTo>
                        <a:pt x="150" y="160"/>
                        <a:pt x="150" y="160"/>
                        <a:pt x="150" y="160"/>
                      </a:cubicBezTo>
                      <a:cubicBezTo>
                        <a:pt x="150" y="161"/>
                        <a:pt x="150" y="161"/>
                        <a:pt x="150" y="161"/>
                      </a:cubicBezTo>
                      <a:cubicBezTo>
                        <a:pt x="150" y="160"/>
                        <a:pt x="150" y="160"/>
                        <a:pt x="150" y="160"/>
                      </a:cubicBezTo>
                      <a:cubicBezTo>
                        <a:pt x="150" y="160"/>
                        <a:pt x="150" y="159"/>
                        <a:pt x="150" y="158"/>
                      </a:cubicBezTo>
                      <a:cubicBezTo>
                        <a:pt x="148" y="153"/>
                        <a:pt x="145" y="143"/>
                        <a:pt x="138" y="133"/>
                      </a:cubicBezTo>
                      <a:cubicBezTo>
                        <a:pt x="130" y="124"/>
                        <a:pt x="118" y="114"/>
                        <a:pt x="98" y="109"/>
                      </a:cubicBezTo>
                      <a:cubicBezTo>
                        <a:pt x="97" y="113"/>
                        <a:pt x="97" y="113"/>
                        <a:pt x="97" y="113"/>
                      </a:cubicBezTo>
                      <a:cubicBezTo>
                        <a:pt x="97" y="113"/>
                        <a:pt x="97" y="113"/>
                        <a:pt x="97" y="113"/>
                      </a:cubicBezTo>
                      <a:cubicBezTo>
                        <a:pt x="100" y="114"/>
                        <a:pt x="111" y="118"/>
                        <a:pt x="121" y="125"/>
                      </a:cubicBezTo>
                      <a:cubicBezTo>
                        <a:pt x="126" y="129"/>
                        <a:pt x="131" y="132"/>
                        <a:pt x="135" y="137"/>
                      </a:cubicBezTo>
                      <a:cubicBezTo>
                        <a:pt x="138" y="141"/>
                        <a:pt x="140" y="146"/>
                        <a:pt x="140" y="151"/>
                      </a:cubicBezTo>
                      <a:cubicBezTo>
                        <a:pt x="140" y="154"/>
                        <a:pt x="139" y="157"/>
                        <a:pt x="137" y="160"/>
                      </a:cubicBezTo>
                      <a:cubicBezTo>
                        <a:pt x="135" y="164"/>
                        <a:pt x="132" y="167"/>
                        <a:pt x="127" y="171"/>
                      </a:cubicBezTo>
                      <a:cubicBezTo>
                        <a:pt x="126" y="171"/>
                        <a:pt x="126" y="171"/>
                        <a:pt x="126" y="171"/>
                      </a:cubicBezTo>
                      <a:cubicBezTo>
                        <a:pt x="126" y="172"/>
                        <a:pt x="126" y="172"/>
                        <a:pt x="126" y="172"/>
                      </a:cubicBezTo>
                      <a:cubicBezTo>
                        <a:pt x="126" y="172"/>
                        <a:pt x="126" y="172"/>
                        <a:pt x="126" y="172"/>
                      </a:cubicBezTo>
                      <a:cubicBezTo>
                        <a:pt x="126" y="172"/>
                        <a:pt x="121" y="179"/>
                        <a:pt x="112" y="185"/>
                      </a:cubicBezTo>
                      <a:cubicBezTo>
                        <a:pt x="103" y="191"/>
                        <a:pt x="89" y="197"/>
                        <a:pt x="70" y="197"/>
                      </a:cubicBezTo>
                      <a:cubicBezTo>
                        <a:pt x="59" y="197"/>
                        <a:pt x="45" y="194"/>
                        <a:pt x="29" y="188"/>
                      </a:cubicBezTo>
                      <a:cubicBezTo>
                        <a:pt x="29" y="190"/>
                        <a:pt x="29" y="190"/>
                        <a:pt x="29" y="190"/>
                      </a:cubicBezTo>
                      <a:cubicBezTo>
                        <a:pt x="30" y="189"/>
                        <a:pt x="30" y="189"/>
                        <a:pt x="30" y="189"/>
                      </a:cubicBezTo>
                      <a:cubicBezTo>
                        <a:pt x="30" y="189"/>
                        <a:pt x="30" y="189"/>
                        <a:pt x="30" y="189"/>
                      </a:cubicBezTo>
                      <a:cubicBezTo>
                        <a:pt x="29" y="188"/>
                        <a:pt x="24" y="182"/>
                        <a:pt x="20" y="175"/>
                      </a:cubicBezTo>
                      <a:cubicBezTo>
                        <a:pt x="16" y="168"/>
                        <a:pt x="12" y="159"/>
                        <a:pt x="12" y="151"/>
                      </a:cubicBezTo>
                      <a:cubicBezTo>
                        <a:pt x="12" y="148"/>
                        <a:pt x="12" y="145"/>
                        <a:pt x="14" y="142"/>
                      </a:cubicBezTo>
                      <a:cubicBezTo>
                        <a:pt x="14" y="141"/>
                        <a:pt x="14" y="141"/>
                        <a:pt x="14" y="141"/>
                      </a:cubicBezTo>
                      <a:cubicBezTo>
                        <a:pt x="14" y="140"/>
                        <a:pt x="14" y="140"/>
                        <a:pt x="14" y="140"/>
                      </a:cubicBezTo>
                      <a:cubicBezTo>
                        <a:pt x="13" y="140"/>
                        <a:pt x="13" y="140"/>
                        <a:pt x="13" y="140"/>
                      </a:cubicBezTo>
                      <a:cubicBezTo>
                        <a:pt x="12" y="139"/>
                        <a:pt x="4" y="129"/>
                        <a:pt x="4" y="116"/>
                      </a:cubicBezTo>
                      <a:cubicBezTo>
                        <a:pt x="4" y="107"/>
                        <a:pt x="8" y="97"/>
                        <a:pt x="21" y="87"/>
                      </a:cubicBezTo>
                      <a:cubicBezTo>
                        <a:pt x="22" y="86"/>
                        <a:pt x="22" y="86"/>
                        <a:pt x="22" y="86"/>
                      </a:cubicBezTo>
                      <a:cubicBezTo>
                        <a:pt x="21" y="84"/>
                        <a:pt x="21" y="84"/>
                        <a:pt x="21" y="84"/>
                      </a:cubicBezTo>
                      <a:cubicBezTo>
                        <a:pt x="21" y="84"/>
                        <a:pt x="21" y="84"/>
                        <a:pt x="21" y="84"/>
                      </a:cubicBezTo>
                      <a:cubicBezTo>
                        <a:pt x="20" y="82"/>
                        <a:pt x="15" y="74"/>
                        <a:pt x="15" y="67"/>
                      </a:cubicBezTo>
                      <a:cubicBezTo>
                        <a:pt x="15" y="63"/>
                        <a:pt x="16" y="60"/>
                        <a:pt x="19" y="58"/>
                      </a:cubicBezTo>
                      <a:cubicBezTo>
                        <a:pt x="21" y="56"/>
                        <a:pt x="26" y="54"/>
                        <a:pt x="34" y="54"/>
                      </a:cubicBezTo>
                      <a:cubicBezTo>
                        <a:pt x="35" y="54"/>
                        <a:pt x="36" y="54"/>
                        <a:pt x="37" y="54"/>
                      </a:cubicBezTo>
                      <a:cubicBezTo>
                        <a:pt x="44" y="55"/>
                        <a:pt x="44" y="55"/>
                        <a:pt x="44" y="55"/>
                      </a:cubicBezTo>
                      <a:cubicBezTo>
                        <a:pt x="38" y="51"/>
                        <a:pt x="38" y="51"/>
                        <a:pt x="38" y="51"/>
                      </a:cubicBezTo>
                      <a:cubicBezTo>
                        <a:pt x="38" y="51"/>
                        <a:pt x="38" y="50"/>
                        <a:pt x="37" y="50"/>
                      </a:cubicBezTo>
                      <a:cubicBezTo>
                        <a:pt x="35" y="48"/>
                        <a:pt x="29" y="45"/>
                        <a:pt x="23" y="40"/>
                      </a:cubicBezTo>
                      <a:cubicBezTo>
                        <a:pt x="17" y="35"/>
                        <a:pt x="11" y="29"/>
                        <a:pt x="7" y="23"/>
                      </a:cubicBezTo>
                      <a:cubicBezTo>
                        <a:pt x="7" y="23"/>
                        <a:pt x="7" y="23"/>
                        <a:pt x="7" y="23"/>
                      </a:cubicBezTo>
                      <a:cubicBezTo>
                        <a:pt x="7" y="23"/>
                        <a:pt x="7" y="23"/>
                        <a:pt x="7" y="23"/>
                      </a:cubicBezTo>
                      <a:cubicBezTo>
                        <a:pt x="7" y="23"/>
                        <a:pt x="7" y="23"/>
                        <a:pt x="7" y="23"/>
                      </a:cubicBezTo>
                      <a:cubicBezTo>
                        <a:pt x="7" y="23"/>
                        <a:pt x="4" y="19"/>
                        <a:pt x="4" y="16"/>
                      </a:cubicBezTo>
                      <a:cubicBezTo>
                        <a:pt x="4" y="14"/>
                        <a:pt x="5" y="12"/>
                        <a:pt x="7" y="10"/>
                      </a:cubicBezTo>
                      <a:cubicBezTo>
                        <a:pt x="9" y="8"/>
                        <a:pt x="13" y="6"/>
                        <a:pt x="19" y="5"/>
                      </a:cubicBezTo>
                      <a:cubicBezTo>
                        <a:pt x="18" y="3"/>
                        <a:pt x="18" y="3"/>
                        <a:pt x="18" y="3"/>
                      </a:cubicBezTo>
                      <a:cubicBezTo>
                        <a:pt x="17" y="4"/>
                        <a:pt x="17" y="4"/>
                        <a:pt x="17" y="4"/>
                      </a:cubicBezTo>
                      <a:cubicBezTo>
                        <a:pt x="18" y="3"/>
                        <a:pt x="18" y="3"/>
                        <a:pt x="18" y="3"/>
                      </a:cubicBezTo>
                      <a:cubicBezTo>
                        <a:pt x="18" y="1"/>
                        <a:pt x="18" y="1"/>
                        <a:pt x="18" y="1"/>
                      </a:cubicBezTo>
                      <a:cubicBezTo>
                        <a:pt x="11" y="2"/>
                        <a:pt x="7" y="4"/>
                        <a:pt x="4" y="7"/>
                      </a:cubicBezTo>
                      <a:cubicBezTo>
                        <a:pt x="1" y="10"/>
                        <a:pt x="0" y="13"/>
                        <a:pt x="0" y="16"/>
                      </a:cubicBezTo>
                      <a:cubicBezTo>
                        <a:pt x="0" y="19"/>
                        <a:pt x="1" y="21"/>
                        <a:pt x="2" y="23"/>
                      </a:cubicBezTo>
                      <a:cubicBezTo>
                        <a:pt x="3" y="25"/>
                        <a:pt x="4" y="26"/>
                        <a:pt x="4" y="26"/>
                      </a:cubicBezTo>
                      <a:cubicBezTo>
                        <a:pt x="6" y="25"/>
                        <a:pt x="6" y="25"/>
                        <a:pt x="6" y="25"/>
                      </a:cubicBezTo>
                      <a:cubicBezTo>
                        <a:pt x="4" y="26"/>
                        <a:pt x="4" y="26"/>
                        <a:pt x="4" y="26"/>
                      </a:cubicBezTo>
                      <a:cubicBezTo>
                        <a:pt x="9" y="33"/>
                        <a:pt x="17" y="39"/>
                        <a:pt x="23" y="45"/>
                      </a:cubicBezTo>
                      <a:cubicBezTo>
                        <a:pt x="30" y="50"/>
                        <a:pt x="36" y="54"/>
                        <a:pt x="36" y="54"/>
                      </a:cubicBezTo>
                      <a:cubicBezTo>
                        <a:pt x="37" y="52"/>
                        <a:pt x="37" y="52"/>
                        <a:pt x="37" y="52"/>
                      </a:cubicBezTo>
                      <a:cubicBezTo>
                        <a:pt x="37" y="50"/>
                        <a:pt x="37" y="50"/>
                        <a:pt x="37" y="50"/>
                      </a:cubicBezTo>
                      <a:cubicBezTo>
                        <a:pt x="36" y="50"/>
                        <a:pt x="35" y="50"/>
                        <a:pt x="34" y="50"/>
                      </a:cubicBezTo>
                      <a:cubicBezTo>
                        <a:pt x="26" y="50"/>
                        <a:pt x="20" y="52"/>
                        <a:pt x="16" y="55"/>
                      </a:cubicBezTo>
                      <a:cubicBezTo>
                        <a:pt x="13" y="58"/>
                        <a:pt x="11" y="63"/>
                        <a:pt x="11" y="67"/>
                      </a:cubicBezTo>
                      <a:cubicBezTo>
                        <a:pt x="11" y="72"/>
                        <a:pt x="13" y="76"/>
                        <a:pt x="15" y="80"/>
                      </a:cubicBezTo>
                      <a:cubicBezTo>
                        <a:pt x="16" y="84"/>
                        <a:pt x="18" y="86"/>
                        <a:pt x="18" y="86"/>
                      </a:cubicBezTo>
                      <a:cubicBezTo>
                        <a:pt x="19" y="85"/>
                        <a:pt x="19" y="85"/>
                        <a:pt x="19" y="85"/>
                      </a:cubicBezTo>
                      <a:cubicBezTo>
                        <a:pt x="18" y="84"/>
                        <a:pt x="18" y="84"/>
                        <a:pt x="18" y="84"/>
                      </a:cubicBezTo>
                      <a:cubicBezTo>
                        <a:pt x="5" y="94"/>
                        <a:pt x="0" y="106"/>
                        <a:pt x="0" y="116"/>
                      </a:cubicBezTo>
                      <a:cubicBezTo>
                        <a:pt x="0" y="131"/>
                        <a:pt x="10" y="143"/>
                        <a:pt x="11" y="143"/>
                      </a:cubicBezTo>
                      <a:cubicBezTo>
                        <a:pt x="12" y="141"/>
                        <a:pt x="12" y="141"/>
                        <a:pt x="12" y="141"/>
                      </a:cubicBezTo>
                      <a:cubicBezTo>
                        <a:pt x="10" y="141"/>
                        <a:pt x="10" y="141"/>
                        <a:pt x="10" y="141"/>
                      </a:cubicBezTo>
                      <a:cubicBezTo>
                        <a:pt x="8" y="144"/>
                        <a:pt x="8" y="148"/>
                        <a:pt x="8" y="151"/>
                      </a:cubicBezTo>
                      <a:cubicBezTo>
                        <a:pt x="8" y="161"/>
                        <a:pt x="13" y="171"/>
                        <a:pt x="17" y="179"/>
                      </a:cubicBezTo>
                      <a:cubicBezTo>
                        <a:pt x="22" y="186"/>
                        <a:pt x="27" y="191"/>
                        <a:pt x="27" y="192"/>
                      </a:cubicBezTo>
                      <a:cubicBezTo>
                        <a:pt x="27" y="192"/>
                        <a:pt x="27" y="192"/>
                        <a:pt x="27" y="192"/>
                      </a:cubicBezTo>
                      <a:cubicBezTo>
                        <a:pt x="28" y="192"/>
                        <a:pt x="28" y="192"/>
                        <a:pt x="28" y="192"/>
                      </a:cubicBezTo>
                      <a:cubicBezTo>
                        <a:pt x="44" y="198"/>
                        <a:pt x="58" y="201"/>
                        <a:pt x="70" y="201"/>
                      </a:cubicBezTo>
                      <a:cubicBezTo>
                        <a:pt x="91" y="201"/>
                        <a:pt x="106" y="194"/>
                        <a:pt x="115" y="187"/>
                      </a:cubicBezTo>
                      <a:cubicBezTo>
                        <a:pt x="125" y="181"/>
                        <a:pt x="129" y="174"/>
                        <a:pt x="130" y="174"/>
                      </a:cubicBezTo>
                      <a:cubicBezTo>
                        <a:pt x="128" y="173"/>
                        <a:pt x="128" y="173"/>
                        <a:pt x="128" y="173"/>
                      </a:cubicBezTo>
                      <a:cubicBezTo>
                        <a:pt x="129" y="174"/>
                        <a:pt x="129" y="174"/>
                        <a:pt x="129" y="174"/>
                      </a:cubicBezTo>
                      <a:cubicBezTo>
                        <a:pt x="134" y="170"/>
                        <a:pt x="138" y="166"/>
                        <a:pt x="141" y="162"/>
                      </a:cubicBezTo>
                      <a:cubicBezTo>
                        <a:pt x="143" y="158"/>
                        <a:pt x="144" y="154"/>
                        <a:pt x="144" y="151"/>
                      </a:cubicBezTo>
                      <a:cubicBezTo>
                        <a:pt x="144" y="144"/>
                        <a:pt x="141" y="138"/>
                        <a:pt x="137" y="133"/>
                      </a:cubicBezTo>
                      <a:cubicBezTo>
                        <a:pt x="130" y="126"/>
                        <a:pt x="121" y="120"/>
                        <a:pt x="113" y="116"/>
                      </a:cubicBezTo>
                      <a:cubicBezTo>
                        <a:pt x="105" y="112"/>
                        <a:pt x="98" y="109"/>
                        <a:pt x="98" y="109"/>
                      </a:cubicBezTo>
                      <a:cubicBezTo>
                        <a:pt x="98" y="111"/>
                        <a:pt x="98" y="111"/>
                        <a:pt x="98" y="111"/>
                      </a:cubicBezTo>
                      <a:cubicBezTo>
                        <a:pt x="97" y="113"/>
                        <a:pt x="97" y="113"/>
                        <a:pt x="97" y="113"/>
                      </a:cubicBezTo>
                      <a:cubicBezTo>
                        <a:pt x="120" y="119"/>
                        <a:pt x="132" y="131"/>
                        <a:pt x="139" y="142"/>
                      </a:cubicBezTo>
                      <a:cubicBezTo>
                        <a:pt x="142" y="147"/>
                        <a:pt x="144" y="152"/>
                        <a:pt x="145" y="156"/>
                      </a:cubicBezTo>
                      <a:cubicBezTo>
                        <a:pt x="145" y="158"/>
                        <a:pt x="146" y="159"/>
                        <a:pt x="146" y="161"/>
                      </a:cubicBezTo>
                      <a:cubicBezTo>
                        <a:pt x="146" y="161"/>
                        <a:pt x="146" y="162"/>
                        <a:pt x="147" y="162"/>
                      </a:cubicBezTo>
                      <a:cubicBezTo>
                        <a:pt x="147" y="163"/>
                        <a:pt x="147" y="163"/>
                        <a:pt x="147" y="163"/>
                      </a:cubicBezTo>
                      <a:cubicBezTo>
                        <a:pt x="148" y="163"/>
                        <a:pt x="148" y="163"/>
                        <a:pt x="148" y="163"/>
                      </a:cubicBezTo>
                      <a:cubicBezTo>
                        <a:pt x="148" y="164"/>
                        <a:pt x="148" y="164"/>
                        <a:pt x="149" y="164"/>
                      </a:cubicBezTo>
                      <a:cubicBezTo>
                        <a:pt x="149" y="164"/>
                        <a:pt x="150" y="163"/>
                        <a:pt x="150" y="163"/>
                      </a:cubicBezTo>
                      <a:cubicBezTo>
                        <a:pt x="151" y="163"/>
                        <a:pt x="151" y="162"/>
                        <a:pt x="151" y="162"/>
                      </a:cubicBezTo>
                      <a:cubicBezTo>
                        <a:pt x="151" y="162"/>
                        <a:pt x="151" y="161"/>
                        <a:pt x="151" y="160"/>
                      </a:cubicBezTo>
                      <a:cubicBezTo>
                        <a:pt x="152" y="158"/>
                        <a:pt x="153" y="154"/>
                        <a:pt x="154" y="148"/>
                      </a:cubicBezTo>
                      <a:cubicBezTo>
                        <a:pt x="155" y="141"/>
                        <a:pt x="156" y="134"/>
                        <a:pt x="156" y="129"/>
                      </a:cubicBezTo>
                      <a:cubicBezTo>
                        <a:pt x="156" y="116"/>
                        <a:pt x="153" y="108"/>
                        <a:pt x="149" y="103"/>
                      </a:cubicBezTo>
                      <a:cubicBezTo>
                        <a:pt x="145" y="98"/>
                        <a:pt x="142" y="96"/>
                        <a:pt x="142" y="96"/>
                      </a:cubicBezTo>
                      <a:cubicBezTo>
                        <a:pt x="141" y="98"/>
                        <a:pt x="141" y="98"/>
                        <a:pt x="141" y="98"/>
                      </a:cubicBezTo>
                      <a:cubicBezTo>
                        <a:pt x="143" y="99"/>
                        <a:pt x="143" y="99"/>
                        <a:pt x="143" y="99"/>
                      </a:cubicBezTo>
                      <a:cubicBezTo>
                        <a:pt x="146" y="91"/>
                        <a:pt x="147" y="83"/>
                        <a:pt x="147" y="76"/>
                      </a:cubicBezTo>
                      <a:cubicBezTo>
                        <a:pt x="147" y="65"/>
                        <a:pt x="144" y="56"/>
                        <a:pt x="139" y="49"/>
                      </a:cubicBezTo>
                      <a:cubicBezTo>
                        <a:pt x="131" y="38"/>
                        <a:pt x="120" y="31"/>
                        <a:pt x="110" y="26"/>
                      </a:cubicBezTo>
                      <a:cubicBezTo>
                        <a:pt x="101" y="22"/>
                        <a:pt x="94" y="20"/>
                        <a:pt x="93" y="20"/>
                      </a:cubicBezTo>
                      <a:cubicBezTo>
                        <a:pt x="93" y="20"/>
                        <a:pt x="93" y="20"/>
                        <a:pt x="93" y="20"/>
                      </a:cubicBezTo>
                      <a:cubicBezTo>
                        <a:pt x="92" y="20"/>
                        <a:pt x="92" y="20"/>
                        <a:pt x="92" y="20"/>
                      </a:cubicBezTo>
                      <a:cubicBezTo>
                        <a:pt x="86" y="22"/>
                        <a:pt x="80" y="23"/>
                        <a:pt x="74" y="23"/>
                      </a:cubicBezTo>
                      <a:cubicBezTo>
                        <a:pt x="59" y="23"/>
                        <a:pt x="45" y="17"/>
                        <a:pt x="35" y="12"/>
                      </a:cubicBezTo>
                      <a:cubicBezTo>
                        <a:pt x="31" y="9"/>
                        <a:pt x="27" y="6"/>
                        <a:pt x="24" y="4"/>
                      </a:cubicBezTo>
                      <a:cubicBezTo>
                        <a:pt x="23" y="3"/>
                        <a:pt x="22" y="3"/>
                        <a:pt x="21" y="2"/>
                      </a:cubicBezTo>
                      <a:cubicBezTo>
                        <a:pt x="20" y="1"/>
                        <a:pt x="20" y="1"/>
                        <a:pt x="20" y="1"/>
                      </a:cubicBezTo>
                      <a:cubicBezTo>
                        <a:pt x="20" y="1"/>
                        <a:pt x="20" y="1"/>
                        <a:pt x="20" y="1"/>
                      </a:cubicBezTo>
                      <a:cubicBezTo>
                        <a:pt x="19" y="0"/>
                        <a:pt x="19" y="0"/>
                        <a:pt x="19" y="0"/>
                      </a:cubicBezTo>
                      <a:cubicBezTo>
                        <a:pt x="18" y="1"/>
                        <a:pt x="18" y="1"/>
                        <a:pt x="18" y="1"/>
                      </a:cubicBezTo>
                      <a:lnTo>
                        <a:pt x="18" y="3"/>
                      </a:ln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4" name="Freeform 453"/>
                <p:cNvSpPr>
                  <a:spLocks/>
                </p:cNvSpPr>
                <p:nvPr/>
              </p:nvSpPr>
              <p:spPr bwMode="gray">
                <a:xfrm>
                  <a:off x="4958" y="3074"/>
                  <a:ext cx="23" cy="14"/>
                </a:xfrm>
                <a:custGeom>
                  <a:avLst/>
                  <a:gdLst/>
                  <a:ahLst/>
                  <a:cxnLst>
                    <a:cxn ang="0">
                      <a:pos x="0" y="35"/>
                    </a:cxn>
                    <a:cxn ang="0">
                      <a:pos x="58" y="16"/>
                    </a:cxn>
                    <a:cxn ang="0">
                      <a:pos x="0" y="35"/>
                    </a:cxn>
                  </a:cxnLst>
                  <a:rect l="0" t="0" r="r" b="b"/>
                  <a:pathLst>
                    <a:path w="58" h="35">
                      <a:moveTo>
                        <a:pt x="0" y="35"/>
                      </a:moveTo>
                      <a:cubicBezTo>
                        <a:pt x="0" y="35"/>
                        <a:pt x="16" y="0"/>
                        <a:pt x="58" y="16"/>
                      </a:cubicBezTo>
                      <a:cubicBezTo>
                        <a:pt x="58" y="16"/>
                        <a:pt x="21" y="19"/>
                        <a:pt x="0" y="3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5" name="Freeform 454"/>
                <p:cNvSpPr>
                  <a:spLocks/>
                </p:cNvSpPr>
                <p:nvPr/>
              </p:nvSpPr>
              <p:spPr bwMode="gray">
                <a:xfrm>
                  <a:off x="4960" y="3065"/>
                  <a:ext cx="18" cy="13"/>
                </a:xfrm>
                <a:custGeom>
                  <a:avLst/>
                  <a:gdLst/>
                  <a:ahLst/>
                  <a:cxnLst>
                    <a:cxn ang="0">
                      <a:pos x="0" y="5"/>
                    </a:cxn>
                    <a:cxn ang="0">
                      <a:pos x="44" y="33"/>
                    </a:cxn>
                    <a:cxn ang="0">
                      <a:pos x="0" y="5"/>
                    </a:cxn>
                  </a:cxnLst>
                  <a:rect l="0" t="0" r="r" b="b"/>
                  <a:pathLst>
                    <a:path w="44" h="33">
                      <a:moveTo>
                        <a:pt x="0" y="5"/>
                      </a:moveTo>
                      <a:cubicBezTo>
                        <a:pt x="0" y="5"/>
                        <a:pt x="29" y="0"/>
                        <a:pt x="44" y="33"/>
                      </a:cubicBezTo>
                      <a:cubicBezTo>
                        <a:pt x="44" y="33"/>
                        <a:pt x="29" y="12"/>
                        <a:pt x="0" y="5"/>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6" name="Freeform 455"/>
                <p:cNvSpPr>
                  <a:spLocks/>
                </p:cNvSpPr>
                <p:nvPr/>
              </p:nvSpPr>
              <p:spPr bwMode="gray">
                <a:xfrm>
                  <a:off x="4968" y="3056"/>
                  <a:ext cx="23" cy="12"/>
                </a:xfrm>
                <a:custGeom>
                  <a:avLst/>
                  <a:gdLst/>
                  <a:ahLst/>
                  <a:cxnLst>
                    <a:cxn ang="0">
                      <a:pos x="0" y="0"/>
                    </a:cxn>
                    <a:cxn ang="0">
                      <a:pos x="13" y="30"/>
                    </a:cxn>
                    <a:cxn ang="0">
                      <a:pos x="0" y="0"/>
                    </a:cxn>
                  </a:cxnLst>
                  <a:rect l="0" t="0" r="r" b="b"/>
                  <a:pathLst>
                    <a:path w="56" h="30">
                      <a:moveTo>
                        <a:pt x="0" y="0"/>
                      </a:moveTo>
                      <a:cubicBezTo>
                        <a:pt x="0" y="0"/>
                        <a:pt x="56" y="24"/>
                        <a:pt x="13" y="30"/>
                      </a:cubicBezTo>
                      <a:cubicBezTo>
                        <a:pt x="13" y="30"/>
                        <a:pt x="28" y="19"/>
                        <a:pt x="0" y="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7" name="Freeform 456"/>
                <p:cNvSpPr>
                  <a:spLocks/>
                </p:cNvSpPr>
                <p:nvPr/>
              </p:nvSpPr>
              <p:spPr bwMode="gray">
                <a:xfrm>
                  <a:off x="4961" y="3080"/>
                  <a:ext cx="30" cy="27"/>
                </a:xfrm>
                <a:custGeom>
                  <a:avLst/>
                  <a:gdLst/>
                  <a:ahLst/>
                  <a:cxnLst>
                    <a:cxn ang="0">
                      <a:pos x="0" y="68"/>
                    </a:cxn>
                    <a:cxn ang="0">
                      <a:pos x="74" y="22"/>
                    </a:cxn>
                    <a:cxn ang="0">
                      <a:pos x="0" y="68"/>
                    </a:cxn>
                  </a:cxnLst>
                  <a:rect l="0" t="0" r="r" b="b"/>
                  <a:pathLst>
                    <a:path w="74" h="68">
                      <a:moveTo>
                        <a:pt x="0" y="68"/>
                      </a:moveTo>
                      <a:cubicBezTo>
                        <a:pt x="0" y="68"/>
                        <a:pt x="21" y="0"/>
                        <a:pt x="74" y="22"/>
                      </a:cubicBezTo>
                      <a:cubicBezTo>
                        <a:pt x="74" y="22"/>
                        <a:pt x="39" y="19"/>
                        <a:pt x="0" y="68"/>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8" name="Freeform 457"/>
                <p:cNvSpPr>
                  <a:spLocks/>
                </p:cNvSpPr>
                <p:nvPr/>
              </p:nvSpPr>
              <p:spPr bwMode="gray">
                <a:xfrm>
                  <a:off x="4959" y="3098"/>
                  <a:ext cx="51" cy="37"/>
                </a:xfrm>
                <a:custGeom>
                  <a:avLst/>
                  <a:gdLst/>
                  <a:ahLst/>
                  <a:cxnLst>
                    <a:cxn ang="0">
                      <a:pos x="50" y="83"/>
                    </a:cxn>
                    <a:cxn ang="0">
                      <a:pos x="61" y="18"/>
                    </a:cxn>
                    <a:cxn ang="0">
                      <a:pos x="115" y="22"/>
                    </a:cxn>
                    <a:cxn ang="0">
                      <a:pos x="117" y="23"/>
                    </a:cxn>
                    <a:cxn ang="0">
                      <a:pos x="112" y="49"/>
                    </a:cxn>
                    <a:cxn ang="0">
                      <a:pos x="54" y="69"/>
                    </a:cxn>
                    <a:cxn ang="0">
                      <a:pos x="72" y="72"/>
                    </a:cxn>
                    <a:cxn ang="0">
                      <a:pos x="50" y="83"/>
                    </a:cxn>
                  </a:cxnLst>
                  <a:rect l="0" t="0" r="r" b="b"/>
                  <a:pathLst>
                    <a:path w="125" h="91">
                      <a:moveTo>
                        <a:pt x="50" y="83"/>
                      </a:moveTo>
                      <a:cubicBezTo>
                        <a:pt x="50" y="83"/>
                        <a:pt x="0" y="59"/>
                        <a:pt x="61" y="18"/>
                      </a:cubicBezTo>
                      <a:cubicBezTo>
                        <a:pt x="61" y="18"/>
                        <a:pt x="87" y="0"/>
                        <a:pt x="115" y="22"/>
                      </a:cubicBezTo>
                      <a:cubicBezTo>
                        <a:pt x="116" y="23"/>
                        <a:pt x="117" y="23"/>
                        <a:pt x="117" y="23"/>
                      </a:cubicBezTo>
                      <a:cubicBezTo>
                        <a:pt x="117" y="23"/>
                        <a:pt x="125" y="43"/>
                        <a:pt x="112" y="49"/>
                      </a:cubicBezTo>
                      <a:cubicBezTo>
                        <a:pt x="112" y="49"/>
                        <a:pt x="27" y="43"/>
                        <a:pt x="54" y="69"/>
                      </a:cubicBezTo>
                      <a:cubicBezTo>
                        <a:pt x="54" y="69"/>
                        <a:pt x="61" y="74"/>
                        <a:pt x="72" y="72"/>
                      </a:cubicBezTo>
                      <a:cubicBezTo>
                        <a:pt x="83" y="71"/>
                        <a:pt x="60" y="91"/>
                        <a:pt x="50"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59" name="Freeform 458"/>
                <p:cNvSpPr>
                  <a:spLocks/>
                </p:cNvSpPr>
                <p:nvPr/>
              </p:nvSpPr>
              <p:spPr bwMode="gray">
                <a:xfrm>
                  <a:off x="4970" y="3100"/>
                  <a:ext cx="30" cy="30"/>
                </a:xfrm>
                <a:custGeom>
                  <a:avLst/>
                  <a:gdLst/>
                  <a:ahLst/>
                  <a:cxnLst>
                    <a:cxn ang="0">
                      <a:pos x="13" y="69"/>
                    </a:cxn>
                    <a:cxn ang="0">
                      <a:pos x="19" y="40"/>
                    </a:cxn>
                    <a:cxn ang="0">
                      <a:pos x="67" y="31"/>
                    </a:cxn>
                    <a:cxn ang="0">
                      <a:pos x="72" y="16"/>
                    </a:cxn>
                    <a:cxn ang="0">
                      <a:pos x="26" y="18"/>
                    </a:cxn>
                    <a:cxn ang="0">
                      <a:pos x="3" y="55"/>
                    </a:cxn>
                    <a:cxn ang="0">
                      <a:pos x="12" y="73"/>
                    </a:cxn>
                    <a:cxn ang="0">
                      <a:pos x="13" y="69"/>
                    </a:cxn>
                  </a:cxnLst>
                  <a:rect l="0" t="0" r="r" b="b"/>
                  <a:pathLst>
                    <a:path w="74" h="75">
                      <a:moveTo>
                        <a:pt x="13" y="69"/>
                      </a:moveTo>
                      <a:cubicBezTo>
                        <a:pt x="13" y="69"/>
                        <a:pt x="9" y="45"/>
                        <a:pt x="19" y="40"/>
                      </a:cubicBezTo>
                      <a:cubicBezTo>
                        <a:pt x="19" y="40"/>
                        <a:pt x="57" y="18"/>
                        <a:pt x="67" y="31"/>
                      </a:cubicBezTo>
                      <a:cubicBezTo>
                        <a:pt x="67" y="31"/>
                        <a:pt x="74" y="25"/>
                        <a:pt x="72" y="16"/>
                      </a:cubicBezTo>
                      <a:cubicBezTo>
                        <a:pt x="72" y="16"/>
                        <a:pt x="62" y="0"/>
                        <a:pt x="26" y="18"/>
                      </a:cubicBezTo>
                      <a:cubicBezTo>
                        <a:pt x="26" y="18"/>
                        <a:pt x="0" y="38"/>
                        <a:pt x="3" y="55"/>
                      </a:cubicBezTo>
                      <a:cubicBezTo>
                        <a:pt x="3" y="55"/>
                        <a:pt x="4" y="65"/>
                        <a:pt x="12" y="73"/>
                      </a:cubicBezTo>
                      <a:cubicBezTo>
                        <a:pt x="12" y="73"/>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0" name="Freeform 459"/>
                <p:cNvSpPr>
                  <a:spLocks/>
                </p:cNvSpPr>
                <p:nvPr/>
              </p:nvSpPr>
              <p:spPr bwMode="gray">
                <a:xfrm>
                  <a:off x="4961" y="3121"/>
                  <a:ext cx="51" cy="38"/>
                </a:xfrm>
                <a:custGeom>
                  <a:avLst/>
                  <a:gdLst/>
                  <a:ahLst/>
                  <a:cxnLst>
                    <a:cxn ang="0">
                      <a:pos x="50" y="84"/>
                    </a:cxn>
                    <a:cxn ang="0">
                      <a:pos x="60" y="19"/>
                    </a:cxn>
                    <a:cxn ang="0">
                      <a:pos x="115" y="23"/>
                    </a:cxn>
                    <a:cxn ang="0">
                      <a:pos x="117" y="24"/>
                    </a:cxn>
                    <a:cxn ang="0">
                      <a:pos x="112" y="50"/>
                    </a:cxn>
                    <a:cxn ang="0">
                      <a:pos x="54" y="69"/>
                    </a:cxn>
                    <a:cxn ang="0">
                      <a:pos x="72" y="73"/>
                    </a:cxn>
                    <a:cxn ang="0">
                      <a:pos x="50" y="84"/>
                    </a:cxn>
                  </a:cxnLst>
                  <a:rect l="0" t="0" r="r" b="b"/>
                  <a:pathLst>
                    <a:path w="125" h="92">
                      <a:moveTo>
                        <a:pt x="50" y="84"/>
                      </a:moveTo>
                      <a:cubicBezTo>
                        <a:pt x="50" y="84"/>
                        <a:pt x="0" y="60"/>
                        <a:pt x="60" y="19"/>
                      </a:cubicBezTo>
                      <a:cubicBezTo>
                        <a:pt x="60" y="19"/>
                        <a:pt x="87" y="0"/>
                        <a:pt x="115" y="23"/>
                      </a:cubicBezTo>
                      <a:cubicBezTo>
                        <a:pt x="116" y="24"/>
                        <a:pt x="117" y="24"/>
                        <a:pt x="117" y="24"/>
                      </a:cubicBezTo>
                      <a:cubicBezTo>
                        <a:pt x="117" y="24"/>
                        <a:pt x="125" y="44"/>
                        <a:pt x="112" y="50"/>
                      </a:cubicBezTo>
                      <a:cubicBezTo>
                        <a:pt x="112" y="50"/>
                        <a:pt x="27" y="44"/>
                        <a:pt x="54" y="69"/>
                      </a:cubicBezTo>
                      <a:cubicBezTo>
                        <a:pt x="54" y="69"/>
                        <a:pt x="61" y="74"/>
                        <a:pt x="72" y="73"/>
                      </a:cubicBezTo>
                      <a:cubicBezTo>
                        <a:pt x="83" y="72"/>
                        <a:pt x="60" y="92"/>
                        <a:pt x="50" y="84"/>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1" name="Freeform 460"/>
                <p:cNvSpPr>
                  <a:spLocks/>
                </p:cNvSpPr>
                <p:nvPr/>
              </p:nvSpPr>
              <p:spPr bwMode="gray">
                <a:xfrm>
                  <a:off x="4965" y="3145"/>
                  <a:ext cx="50" cy="37"/>
                </a:xfrm>
                <a:custGeom>
                  <a:avLst/>
                  <a:gdLst/>
                  <a:ahLst/>
                  <a:cxnLst>
                    <a:cxn ang="0">
                      <a:pos x="49" y="83"/>
                    </a:cxn>
                    <a:cxn ang="0">
                      <a:pos x="60" y="18"/>
                    </a:cxn>
                    <a:cxn ang="0">
                      <a:pos x="115" y="22"/>
                    </a:cxn>
                    <a:cxn ang="0">
                      <a:pos x="117" y="24"/>
                    </a:cxn>
                    <a:cxn ang="0">
                      <a:pos x="112" y="49"/>
                    </a:cxn>
                    <a:cxn ang="0">
                      <a:pos x="54" y="69"/>
                    </a:cxn>
                    <a:cxn ang="0">
                      <a:pos x="71" y="73"/>
                    </a:cxn>
                    <a:cxn ang="0">
                      <a:pos x="49" y="83"/>
                    </a:cxn>
                  </a:cxnLst>
                  <a:rect l="0" t="0" r="r" b="b"/>
                  <a:pathLst>
                    <a:path w="125" h="91">
                      <a:moveTo>
                        <a:pt x="49" y="83"/>
                      </a:moveTo>
                      <a:cubicBezTo>
                        <a:pt x="49" y="83"/>
                        <a:pt x="0" y="60"/>
                        <a:pt x="60" y="18"/>
                      </a:cubicBezTo>
                      <a:cubicBezTo>
                        <a:pt x="60" y="18"/>
                        <a:pt x="86" y="0"/>
                        <a:pt x="115" y="22"/>
                      </a:cubicBezTo>
                      <a:cubicBezTo>
                        <a:pt x="116" y="23"/>
                        <a:pt x="117" y="24"/>
                        <a:pt x="117" y="24"/>
                      </a:cubicBezTo>
                      <a:cubicBezTo>
                        <a:pt x="117" y="24"/>
                        <a:pt x="125" y="43"/>
                        <a:pt x="112" y="49"/>
                      </a:cubicBezTo>
                      <a:cubicBezTo>
                        <a:pt x="112" y="49"/>
                        <a:pt x="27" y="43"/>
                        <a:pt x="54" y="69"/>
                      </a:cubicBezTo>
                      <a:cubicBezTo>
                        <a:pt x="54" y="69"/>
                        <a:pt x="60" y="74"/>
                        <a:pt x="71" y="73"/>
                      </a:cubicBezTo>
                      <a:cubicBezTo>
                        <a:pt x="82" y="71"/>
                        <a:pt x="60" y="91"/>
                        <a:pt x="49" y="83"/>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2" name="Freeform 461"/>
                <p:cNvSpPr>
                  <a:spLocks/>
                </p:cNvSpPr>
                <p:nvPr/>
              </p:nvSpPr>
              <p:spPr bwMode="gray">
                <a:xfrm>
                  <a:off x="4976" y="3146"/>
                  <a:ext cx="30" cy="31"/>
                </a:xfrm>
                <a:custGeom>
                  <a:avLst/>
                  <a:gdLst/>
                  <a:ahLst/>
                  <a:cxnLst>
                    <a:cxn ang="0">
                      <a:pos x="13" y="69"/>
                    </a:cxn>
                    <a:cxn ang="0">
                      <a:pos x="18" y="41"/>
                    </a:cxn>
                    <a:cxn ang="0">
                      <a:pos x="66" y="31"/>
                    </a:cxn>
                    <a:cxn ang="0">
                      <a:pos x="71" y="16"/>
                    </a:cxn>
                    <a:cxn ang="0">
                      <a:pos x="26" y="19"/>
                    </a:cxn>
                    <a:cxn ang="0">
                      <a:pos x="2" y="55"/>
                    </a:cxn>
                    <a:cxn ang="0">
                      <a:pos x="12" y="73"/>
                    </a:cxn>
                    <a:cxn ang="0">
                      <a:pos x="13" y="69"/>
                    </a:cxn>
                  </a:cxnLst>
                  <a:rect l="0" t="0" r="r" b="b"/>
                  <a:pathLst>
                    <a:path w="74" h="75">
                      <a:moveTo>
                        <a:pt x="13" y="69"/>
                      </a:moveTo>
                      <a:cubicBezTo>
                        <a:pt x="13" y="69"/>
                        <a:pt x="9" y="45"/>
                        <a:pt x="18" y="41"/>
                      </a:cubicBezTo>
                      <a:cubicBezTo>
                        <a:pt x="18" y="41"/>
                        <a:pt x="57" y="18"/>
                        <a:pt x="66" y="31"/>
                      </a:cubicBezTo>
                      <a:cubicBezTo>
                        <a:pt x="66" y="31"/>
                        <a:pt x="74" y="25"/>
                        <a:pt x="71" y="16"/>
                      </a:cubicBezTo>
                      <a:cubicBezTo>
                        <a:pt x="71" y="16"/>
                        <a:pt x="61" y="0"/>
                        <a:pt x="26" y="19"/>
                      </a:cubicBezTo>
                      <a:cubicBezTo>
                        <a:pt x="26" y="19"/>
                        <a:pt x="0" y="38"/>
                        <a:pt x="2" y="55"/>
                      </a:cubicBezTo>
                      <a:cubicBezTo>
                        <a:pt x="2" y="55"/>
                        <a:pt x="4" y="65"/>
                        <a:pt x="12" y="73"/>
                      </a:cubicBezTo>
                      <a:cubicBezTo>
                        <a:pt x="12" y="73"/>
                        <a:pt x="16"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3" name="Freeform 462"/>
                <p:cNvSpPr>
                  <a:spLocks/>
                </p:cNvSpPr>
                <p:nvPr/>
              </p:nvSpPr>
              <p:spPr bwMode="gray">
                <a:xfrm>
                  <a:off x="4970" y="3168"/>
                  <a:ext cx="48" cy="39"/>
                </a:xfrm>
                <a:custGeom>
                  <a:avLst/>
                  <a:gdLst/>
                  <a:ahLst/>
                  <a:cxnLst>
                    <a:cxn ang="0">
                      <a:pos x="53" y="89"/>
                    </a:cxn>
                    <a:cxn ang="0">
                      <a:pos x="51" y="23"/>
                    </a:cxn>
                    <a:cxn ang="0">
                      <a:pos x="105" y="16"/>
                    </a:cxn>
                    <a:cxn ang="0">
                      <a:pos x="107" y="17"/>
                    </a:cxn>
                    <a:cxn ang="0">
                      <a:pos x="107" y="43"/>
                    </a:cxn>
                    <a:cxn ang="0">
                      <a:pos x="54" y="74"/>
                    </a:cxn>
                    <a:cxn ang="0">
                      <a:pos x="73" y="74"/>
                    </a:cxn>
                    <a:cxn ang="0">
                      <a:pos x="53" y="89"/>
                    </a:cxn>
                  </a:cxnLst>
                  <a:rect l="0" t="0" r="r" b="b"/>
                  <a:pathLst>
                    <a:path w="119" h="95">
                      <a:moveTo>
                        <a:pt x="53" y="89"/>
                      </a:moveTo>
                      <a:cubicBezTo>
                        <a:pt x="53" y="89"/>
                        <a:pt x="0" y="76"/>
                        <a:pt x="51" y="23"/>
                      </a:cubicBezTo>
                      <a:cubicBezTo>
                        <a:pt x="51" y="23"/>
                        <a:pt x="73" y="0"/>
                        <a:pt x="105" y="16"/>
                      </a:cubicBezTo>
                      <a:cubicBezTo>
                        <a:pt x="106" y="17"/>
                        <a:pt x="107" y="17"/>
                        <a:pt x="107" y="17"/>
                      </a:cubicBezTo>
                      <a:cubicBezTo>
                        <a:pt x="107" y="17"/>
                        <a:pt x="119" y="34"/>
                        <a:pt x="107" y="43"/>
                      </a:cubicBezTo>
                      <a:cubicBezTo>
                        <a:pt x="107" y="43"/>
                        <a:pt x="23" y="54"/>
                        <a:pt x="54" y="74"/>
                      </a:cubicBezTo>
                      <a:cubicBezTo>
                        <a:pt x="54" y="74"/>
                        <a:pt x="62" y="77"/>
                        <a:pt x="73" y="74"/>
                      </a:cubicBezTo>
                      <a:cubicBezTo>
                        <a:pt x="83" y="71"/>
                        <a:pt x="65" y="95"/>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4" name="Freeform 463"/>
                <p:cNvSpPr>
                  <a:spLocks/>
                </p:cNvSpPr>
                <p:nvPr/>
              </p:nvSpPr>
              <p:spPr bwMode="gray">
                <a:xfrm>
                  <a:off x="4980" y="3170"/>
                  <a:ext cx="28" cy="33"/>
                </a:xfrm>
                <a:custGeom>
                  <a:avLst/>
                  <a:gdLst/>
                  <a:ahLst/>
                  <a:cxnLst>
                    <a:cxn ang="0">
                      <a:pos x="19" y="77"/>
                    </a:cxn>
                    <a:cxn ang="0">
                      <a:pos x="19" y="48"/>
                    </a:cxn>
                    <a:cxn ang="0">
                      <a:pos x="64" y="29"/>
                    </a:cxn>
                    <a:cxn ang="0">
                      <a:pos x="65" y="13"/>
                    </a:cxn>
                    <a:cxn ang="0">
                      <a:pos x="22" y="25"/>
                    </a:cxn>
                    <a:cxn ang="0">
                      <a:pos x="6" y="65"/>
                    </a:cxn>
                    <a:cxn ang="0">
                      <a:pos x="19" y="80"/>
                    </a:cxn>
                    <a:cxn ang="0">
                      <a:pos x="19" y="77"/>
                    </a:cxn>
                  </a:cxnLst>
                  <a:rect l="0" t="0" r="r" b="b"/>
                  <a:pathLst>
                    <a:path w="70" h="82">
                      <a:moveTo>
                        <a:pt x="19" y="77"/>
                      </a:moveTo>
                      <a:cubicBezTo>
                        <a:pt x="19" y="77"/>
                        <a:pt x="10" y="54"/>
                        <a:pt x="19" y="48"/>
                      </a:cubicBezTo>
                      <a:cubicBezTo>
                        <a:pt x="19" y="48"/>
                        <a:pt x="51" y="18"/>
                        <a:pt x="64" y="29"/>
                      </a:cubicBezTo>
                      <a:cubicBezTo>
                        <a:pt x="64" y="29"/>
                        <a:pt x="70" y="21"/>
                        <a:pt x="65" y="13"/>
                      </a:cubicBezTo>
                      <a:cubicBezTo>
                        <a:pt x="65" y="13"/>
                        <a:pt x="53" y="0"/>
                        <a:pt x="22" y="25"/>
                      </a:cubicBezTo>
                      <a:cubicBezTo>
                        <a:pt x="22" y="25"/>
                        <a:pt x="0" y="49"/>
                        <a:pt x="6" y="65"/>
                      </a:cubicBezTo>
                      <a:cubicBezTo>
                        <a:pt x="6" y="65"/>
                        <a:pt x="9" y="74"/>
                        <a:pt x="19" y="80"/>
                      </a:cubicBezTo>
                      <a:cubicBezTo>
                        <a:pt x="19" y="80"/>
                        <a:pt x="23" y="82"/>
                        <a:pt x="19" y="77"/>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5" name="Freeform 464"/>
                <p:cNvSpPr>
                  <a:spLocks/>
                </p:cNvSpPr>
                <p:nvPr/>
              </p:nvSpPr>
              <p:spPr bwMode="gray">
                <a:xfrm>
                  <a:off x="4981" y="3191"/>
                  <a:ext cx="43" cy="39"/>
                </a:xfrm>
                <a:custGeom>
                  <a:avLst/>
                  <a:gdLst/>
                  <a:ahLst/>
                  <a:cxnLst>
                    <a:cxn ang="0">
                      <a:pos x="55" y="91"/>
                    </a:cxn>
                    <a:cxn ang="0">
                      <a:pos x="37" y="28"/>
                    </a:cxn>
                    <a:cxn ang="0">
                      <a:pos x="89" y="9"/>
                    </a:cxn>
                    <a:cxn ang="0">
                      <a:pos x="91" y="9"/>
                    </a:cxn>
                    <a:cxn ang="0">
                      <a:pos x="97" y="34"/>
                    </a:cxn>
                    <a:cxn ang="0">
                      <a:pos x="52" y="76"/>
                    </a:cxn>
                    <a:cxn ang="0">
                      <a:pos x="70" y="72"/>
                    </a:cxn>
                    <a:cxn ang="0">
                      <a:pos x="55" y="91"/>
                    </a:cxn>
                  </a:cxnLst>
                  <a:rect l="0" t="0" r="r" b="b"/>
                  <a:pathLst>
                    <a:path w="106" h="94">
                      <a:moveTo>
                        <a:pt x="55" y="91"/>
                      </a:moveTo>
                      <a:cubicBezTo>
                        <a:pt x="55" y="91"/>
                        <a:pt x="0" y="90"/>
                        <a:pt x="37" y="28"/>
                      </a:cubicBezTo>
                      <a:cubicBezTo>
                        <a:pt x="37" y="28"/>
                        <a:pt x="54" y="0"/>
                        <a:pt x="89" y="9"/>
                      </a:cubicBezTo>
                      <a:cubicBezTo>
                        <a:pt x="90" y="9"/>
                        <a:pt x="91" y="9"/>
                        <a:pt x="91" y="9"/>
                      </a:cubicBezTo>
                      <a:cubicBezTo>
                        <a:pt x="91" y="9"/>
                        <a:pt x="106" y="23"/>
                        <a:pt x="97" y="34"/>
                      </a:cubicBezTo>
                      <a:cubicBezTo>
                        <a:pt x="97" y="34"/>
                        <a:pt x="17" y="64"/>
                        <a:pt x="52" y="76"/>
                      </a:cubicBezTo>
                      <a:cubicBezTo>
                        <a:pt x="52" y="76"/>
                        <a:pt x="61" y="78"/>
                        <a:pt x="70" y="72"/>
                      </a:cubicBezTo>
                      <a:cubicBezTo>
                        <a:pt x="80" y="67"/>
                        <a:pt x="67" y="94"/>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6" name="Freeform 465"/>
                <p:cNvSpPr>
                  <a:spLocks/>
                </p:cNvSpPr>
                <p:nvPr/>
              </p:nvSpPr>
              <p:spPr bwMode="gray">
                <a:xfrm>
                  <a:off x="4989" y="3193"/>
                  <a:ext cx="25" cy="35"/>
                </a:xfrm>
                <a:custGeom>
                  <a:avLst/>
                  <a:gdLst/>
                  <a:ahLst/>
                  <a:cxnLst>
                    <a:cxn ang="0">
                      <a:pos x="25" y="82"/>
                    </a:cxn>
                    <a:cxn ang="0">
                      <a:pos x="18" y="54"/>
                    </a:cxn>
                    <a:cxn ang="0">
                      <a:pos x="57" y="26"/>
                    </a:cxn>
                    <a:cxn ang="0">
                      <a:pos x="56" y="10"/>
                    </a:cxn>
                    <a:cxn ang="0">
                      <a:pos x="16" y="31"/>
                    </a:cxn>
                    <a:cxn ang="0">
                      <a:pos x="9" y="74"/>
                    </a:cxn>
                    <a:cxn ang="0">
                      <a:pos x="25" y="86"/>
                    </a:cxn>
                    <a:cxn ang="0">
                      <a:pos x="25" y="82"/>
                    </a:cxn>
                  </a:cxnLst>
                  <a:rect l="0" t="0" r="r" b="b"/>
                  <a:pathLst>
                    <a:path w="62" h="86">
                      <a:moveTo>
                        <a:pt x="25" y="82"/>
                      </a:moveTo>
                      <a:cubicBezTo>
                        <a:pt x="25" y="82"/>
                        <a:pt x="11" y="63"/>
                        <a:pt x="18" y="54"/>
                      </a:cubicBezTo>
                      <a:cubicBezTo>
                        <a:pt x="18" y="54"/>
                        <a:pt x="43" y="18"/>
                        <a:pt x="57" y="26"/>
                      </a:cubicBezTo>
                      <a:cubicBezTo>
                        <a:pt x="57" y="26"/>
                        <a:pt x="62" y="17"/>
                        <a:pt x="56" y="10"/>
                      </a:cubicBezTo>
                      <a:cubicBezTo>
                        <a:pt x="56" y="10"/>
                        <a:pt x="40" y="0"/>
                        <a:pt x="16" y="31"/>
                      </a:cubicBezTo>
                      <a:cubicBezTo>
                        <a:pt x="16" y="31"/>
                        <a:pt x="0" y="60"/>
                        <a:pt x="9" y="74"/>
                      </a:cubicBezTo>
                      <a:cubicBezTo>
                        <a:pt x="9" y="74"/>
                        <a:pt x="14" y="82"/>
                        <a:pt x="25" y="86"/>
                      </a:cubicBezTo>
                      <a:cubicBezTo>
                        <a:pt x="25" y="86"/>
                        <a:pt x="30" y="86"/>
                        <a:pt x="25" y="82"/>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7" name="Freeform 466"/>
                <p:cNvSpPr>
                  <a:spLocks/>
                </p:cNvSpPr>
                <p:nvPr/>
              </p:nvSpPr>
              <p:spPr bwMode="gray">
                <a:xfrm>
                  <a:off x="4993" y="3213"/>
                  <a:ext cx="43" cy="38"/>
                </a:xfrm>
                <a:custGeom>
                  <a:avLst/>
                  <a:gdLst/>
                  <a:ahLst/>
                  <a:cxnLst>
                    <a:cxn ang="0">
                      <a:pos x="55" y="91"/>
                    </a:cxn>
                    <a:cxn ang="0">
                      <a:pos x="38" y="28"/>
                    </a:cxn>
                    <a:cxn ang="0">
                      <a:pos x="89" y="9"/>
                    </a:cxn>
                    <a:cxn ang="0">
                      <a:pos x="91" y="9"/>
                    </a:cxn>
                    <a:cxn ang="0">
                      <a:pos x="97" y="35"/>
                    </a:cxn>
                    <a:cxn ang="0">
                      <a:pos x="53" y="77"/>
                    </a:cxn>
                    <a:cxn ang="0">
                      <a:pos x="71" y="73"/>
                    </a:cxn>
                    <a:cxn ang="0">
                      <a:pos x="55" y="91"/>
                    </a:cxn>
                  </a:cxnLst>
                  <a:rect l="0" t="0" r="r" b="b"/>
                  <a:pathLst>
                    <a:path w="107" h="95">
                      <a:moveTo>
                        <a:pt x="55" y="91"/>
                      </a:moveTo>
                      <a:cubicBezTo>
                        <a:pt x="55" y="91"/>
                        <a:pt x="0" y="91"/>
                        <a:pt x="38" y="28"/>
                      </a:cubicBezTo>
                      <a:cubicBezTo>
                        <a:pt x="38" y="28"/>
                        <a:pt x="54" y="0"/>
                        <a:pt x="89" y="9"/>
                      </a:cubicBezTo>
                      <a:cubicBezTo>
                        <a:pt x="90" y="9"/>
                        <a:pt x="91" y="9"/>
                        <a:pt x="91" y="9"/>
                      </a:cubicBezTo>
                      <a:cubicBezTo>
                        <a:pt x="91" y="9"/>
                        <a:pt x="107" y="24"/>
                        <a:pt x="97" y="35"/>
                      </a:cubicBezTo>
                      <a:cubicBezTo>
                        <a:pt x="97" y="35"/>
                        <a:pt x="18" y="64"/>
                        <a:pt x="53" y="77"/>
                      </a:cubicBezTo>
                      <a:cubicBezTo>
                        <a:pt x="53" y="77"/>
                        <a:pt x="61" y="78"/>
                        <a:pt x="71" y="73"/>
                      </a:cubicBezTo>
                      <a:cubicBezTo>
                        <a:pt x="80" y="67"/>
                        <a:pt x="68" y="95"/>
                        <a:pt x="55" y="91"/>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8" name="Freeform 467"/>
                <p:cNvSpPr>
                  <a:spLocks/>
                </p:cNvSpPr>
                <p:nvPr/>
              </p:nvSpPr>
              <p:spPr bwMode="gray">
                <a:xfrm>
                  <a:off x="5000" y="3214"/>
                  <a:ext cx="26" cy="35"/>
                </a:xfrm>
                <a:custGeom>
                  <a:avLst/>
                  <a:gdLst/>
                  <a:ahLst/>
                  <a:cxnLst>
                    <a:cxn ang="0">
                      <a:pos x="25" y="83"/>
                    </a:cxn>
                    <a:cxn ang="0">
                      <a:pos x="18" y="55"/>
                    </a:cxn>
                    <a:cxn ang="0">
                      <a:pos x="58" y="26"/>
                    </a:cxn>
                    <a:cxn ang="0">
                      <a:pos x="56" y="10"/>
                    </a:cxn>
                    <a:cxn ang="0">
                      <a:pos x="16" y="31"/>
                    </a:cxn>
                    <a:cxn ang="0">
                      <a:pos x="10" y="74"/>
                    </a:cxn>
                    <a:cxn ang="0">
                      <a:pos x="26" y="86"/>
                    </a:cxn>
                    <a:cxn ang="0">
                      <a:pos x="25" y="83"/>
                    </a:cxn>
                  </a:cxnLst>
                  <a:rect l="0" t="0" r="r" b="b"/>
                  <a:pathLst>
                    <a:path w="63" h="87">
                      <a:moveTo>
                        <a:pt x="25" y="83"/>
                      </a:moveTo>
                      <a:cubicBezTo>
                        <a:pt x="25" y="83"/>
                        <a:pt x="11" y="63"/>
                        <a:pt x="18" y="55"/>
                      </a:cubicBezTo>
                      <a:cubicBezTo>
                        <a:pt x="18" y="55"/>
                        <a:pt x="44" y="18"/>
                        <a:pt x="58" y="26"/>
                      </a:cubicBezTo>
                      <a:cubicBezTo>
                        <a:pt x="58" y="26"/>
                        <a:pt x="63" y="17"/>
                        <a:pt x="56" y="10"/>
                      </a:cubicBezTo>
                      <a:cubicBezTo>
                        <a:pt x="56" y="10"/>
                        <a:pt x="41" y="0"/>
                        <a:pt x="16" y="31"/>
                      </a:cubicBezTo>
                      <a:cubicBezTo>
                        <a:pt x="16" y="31"/>
                        <a:pt x="0" y="60"/>
                        <a:pt x="10" y="74"/>
                      </a:cubicBezTo>
                      <a:cubicBezTo>
                        <a:pt x="10" y="74"/>
                        <a:pt x="15" y="83"/>
                        <a:pt x="26" y="86"/>
                      </a:cubicBezTo>
                      <a:cubicBezTo>
                        <a:pt x="26" y="86"/>
                        <a:pt x="31" y="87"/>
                        <a:pt x="25"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69" name="Freeform 468"/>
                <p:cNvSpPr>
                  <a:spLocks/>
                </p:cNvSpPr>
                <p:nvPr/>
              </p:nvSpPr>
              <p:spPr bwMode="gray">
                <a:xfrm>
                  <a:off x="5014" y="3233"/>
                  <a:ext cx="33" cy="43"/>
                </a:xfrm>
                <a:custGeom>
                  <a:avLst/>
                  <a:gdLst/>
                  <a:ahLst/>
                  <a:cxnLst>
                    <a:cxn ang="0">
                      <a:pos x="53" y="89"/>
                    </a:cxn>
                    <a:cxn ang="0">
                      <a:pos x="16" y="35"/>
                    </a:cxn>
                    <a:cxn ang="0">
                      <a:pos x="58" y="0"/>
                    </a:cxn>
                    <a:cxn ang="0">
                      <a:pos x="60" y="0"/>
                    </a:cxn>
                    <a:cxn ang="0">
                      <a:pos x="74" y="22"/>
                    </a:cxn>
                    <a:cxn ang="0">
                      <a:pos x="46" y="76"/>
                    </a:cxn>
                    <a:cxn ang="0">
                      <a:pos x="61" y="67"/>
                    </a:cxn>
                    <a:cxn ang="0">
                      <a:pos x="53" y="89"/>
                    </a:cxn>
                  </a:cxnLst>
                  <a:rect l="0" t="0" r="r" b="b"/>
                  <a:pathLst>
                    <a:path w="80" h="106">
                      <a:moveTo>
                        <a:pt x="53" y="89"/>
                      </a:moveTo>
                      <a:cubicBezTo>
                        <a:pt x="53" y="89"/>
                        <a:pt x="0" y="106"/>
                        <a:pt x="16" y="35"/>
                      </a:cubicBezTo>
                      <a:cubicBezTo>
                        <a:pt x="16" y="35"/>
                        <a:pt x="22" y="4"/>
                        <a:pt x="58" y="0"/>
                      </a:cubicBezTo>
                      <a:cubicBezTo>
                        <a:pt x="59" y="0"/>
                        <a:pt x="60" y="0"/>
                        <a:pt x="60" y="0"/>
                      </a:cubicBezTo>
                      <a:cubicBezTo>
                        <a:pt x="60" y="0"/>
                        <a:pt x="80" y="8"/>
                        <a:pt x="74" y="22"/>
                      </a:cubicBezTo>
                      <a:cubicBezTo>
                        <a:pt x="74" y="22"/>
                        <a:pt x="8" y="76"/>
                        <a:pt x="46" y="76"/>
                      </a:cubicBezTo>
                      <a:cubicBezTo>
                        <a:pt x="46" y="76"/>
                        <a:pt x="54" y="75"/>
                        <a:pt x="61" y="67"/>
                      </a:cubicBezTo>
                      <a:cubicBezTo>
                        <a:pt x="68" y="58"/>
                        <a:pt x="65" y="88"/>
                        <a:pt x="53"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0" name="Freeform 469"/>
                <p:cNvSpPr>
                  <a:spLocks/>
                </p:cNvSpPr>
                <p:nvPr/>
              </p:nvSpPr>
              <p:spPr bwMode="gray">
                <a:xfrm>
                  <a:off x="5018" y="3235"/>
                  <a:ext cx="18" cy="35"/>
                </a:xfrm>
                <a:custGeom>
                  <a:avLst/>
                  <a:gdLst/>
                  <a:ahLst/>
                  <a:cxnLst>
                    <a:cxn ang="0">
                      <a:pos x="30" y="83"/>
                    </a:cxn>
                    <a:cxn ang="0">
                      <a:pos x="15" y="59"/>
                    </a:cxn>
                    <a:cxn ang="0">
                      <a:pos x="43" y="19"/>
                    </a:cxn>
                    <a:cxn ang="0">
                      <a:pos x="36" y="4"/>
                    </a:cxn>
                    <a:cxn ang="0">
                      <a:pos x="5" y="37"/>
                    </a:cxn>
                    <a:cxn ang="0">
                      <a:pos x="13" y="80"/>
                    </a:cxn>
                    <a:cxn ang="0">
                      <a:pos x="32" y="86"/>
                    </a:cxn>
                    <a:cxn ang="0">
                      <a:pos x="30" y="83"/>
                    </a:cxn>
                  </a:cxnLst>
                  <a:rect l="0" t="0" r="r" b="b"/>
                  <a:pathLst>
                    <a:path w="45" h="86">
                      <a:moveTo>
                        <a:pt x="30" y="83"/>
                      </a:moveTo>
                      <a:cubicBezTo>
                        <a:pt x="30" y="83"/>
                        <a:pt x="11" y="69"/>
                        <a:pt x="15" y="59"/>
                      </a:cubicBezTo>
                      <a:cubicBezTo>
                        <a:pt x="15" y="59"/>
                        <a:pt x="27" y="16"/>
                        <a:pt x="43" y="19"/>
                      </a:cubicBezTo>
                      <a:cubicBezTo>
                        <a:pt x="43" y="19"/>
                        <a:pt x="45" y="9"/>
                        <a:pt x="36" y="4"/>
                      </a:cubicBezTo>
                      <a:cubicBezTo>
                        <a:pt x="36" y="4"/>
                        <a:pt x="18" y="0"/>
                        <a:pt x="5" y="37"/>
                      </a:cubicBezTo>
                      <a:cubicBezTo>
                        <a:pt x="5" y="37"/>
                        <a:pt x="0" y="69"/>
                        <a:pt x="13" y="80"/>
                      </a:cubicBezTo>
                      <a:cubicBezTo>
                        <a:pt x="13" y="80"/>
                        <a:pt x="21" y="86"/>
                        <a:pt x="32" y="86"/>
                      </a:cubicBezTo>
                      <a:cubicBezTo>
                        <a:pt x="32" y="86"/>
                        <a:pt x="37" y="85"/>
                        <a:pt x="30"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1" name="Freeform 470"/>
                <p:cNvSpPr>
                  <a:spLocks/>
                </p:cNvSpPr>
                <p:nvPr/>
              </p:nvSpPr>
              <p:spPr bwMode="gray">
                <a:xfrm>
                  <a:off x="5028" y="3254"/>
                  <a:ext cx="32" cy="43"/>
                </a:xfrm>
                <a:custGeom>
                  <a:avLst/>
                  <a:gdLst/>
                  <a:ahLst/>
                  <a:cxnLst>
                    <a:cxn ang="0">
                      <a:pos x="52" y="89"/>
                    </a:cxn>
                    <a:cxn ang="0">
                      <a:pos x="15" y="35"/>
                    </a:cxn>
                    <a:cxn ang="0">
                      <a:pos x="58"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8" y="0"/>
                      </a:cubicBezTo>
                      <a:cubicBezTo>
                        <a:pt x="59"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2" name="Freeform 471"/>
                <p:cNvSpPr>
                  <a:spLocks/>
                </p:cNvSpPr>
                <p:nvPr/>
              </p:nvSpPr>
              <p:spPr bwMode="gray">
                <a:xfrm>
                  <a:off x="5032" y="3255"/>
                  <a:ext cx="18" cy="36"/>
                </a:xfrm>
                <a:custGeom>
                  <a:avLst/>
                  <a:gdLst/>
                  <a:ahLst/>
                  <a:cxnLst>
                    <a:cxn ang="0">
                      <a:pos x="31" y="84"/>
                    </a:cxn>
                    <a:cxn ang="0">
                      <a:pos x="15" y="59"/>
                    </a:cxn>
                    <a:cxn ang="0">
                      <a:pos x="43" y="19"/>
                    </a:cxn>
                    <a:cxn ang="0">
                      <a:pos x="36" y="5"/>
                    </a:cxn>
                    <a:cxn ang="0">
                      <a:pos x="6" y="38"/>
                    </a:cxn>
                    <a:cxn ang="0">
                      <a:pos x="14" y="81"/>
                    </a:cxn>
                    <a:cxn ang="0">
                      <a:pos x="33" y="87"/>
                    </a:cxn>
                    <a:cxn ang="0">
                      <a:pos x="31" y="84"/>
                    </a:cxn>
                  </a:cxnLst>
                  <a:rect l="0" t="0" r="r" b="b"/>
                  <a:pathLst>
                    <a:path w="45" h="87">
                      <a:moveTo>
                        <a:pt x="31" y="84"/>
                      </a:moveTo>
                      <a:cubicBezTo>
                        <a:pt x="31" y="84"/>
                        <a:pt x="11" y="69"/>
                        <a:pt x="15" y="59"/>
                      </a:cubicBezTo>
                      <a:cubicBezTo>
                        <a:pt x="15" y="59"/>
                        <a:pt x="28" y="17"/>
                        <a:pt x="43" y="19"/>
                      </a:cubicBezTo>
                      <a:cubicBezTo>
                        <a:pt x="43" y="19"/>
                        <a:pt x="45" y="10"/>
                        <a:pt x="36" y="5"/>
                      </a:cubicBezTo>
                      <a:cubicBezTo>
                        <a:pt x="36" y="5"/>
                        <a:pt x="19" y="0"/>
                        <a:pt x="6" y="38"/>
                      </a:cubicBezTo>
                      <a:cubicBezTo>
                        <a:pt x="6" y="38"/>
                        <a:pt x="0" y="70"/>
                        <a:pt x="14" y="81"/>
                      </a:cubicBezTo>
                      <a:cubicBezTo>
                        <a:pt x="14" y="81"/>
                        <a:pt x="21" y="87"/>
                        <a:pt x="33" y="87"/>
                      </a:cubicBezTo>
                      <a:cubicBezTo>
                        <a:pt x="33" y="87"/>
                        <a:pt x="37" y="86"/>
                        <a:pt x="31" y="84"/>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3" name="Freeform 472"/>
                <p:cNvSpPr>
                  <a:spLocks/>
                </p:cNvSpPr>
                <p:nvPr/>
              </p:nvSpPr>
              <p:spPr bwMode="gray">
                <a:xfrm>
                  <a:off x="5043" y="3276"/>
                  <a:ext cx="32" cy="44"/>
                </a:xfrm>
                <a:custGeom>
                  <a:avLst/>
                  <a:gdLst/>
                  <a:ahLst/>
                  <a:cxnLst>
                    <a:cxn ang="0">
                      <a:pos x="52" y="90"/>
                    </a:cxn>
                    <a:cxn ang="0">
                      <a:pos x="15" y="35"/>
                    </a:cxn>
                    <a:cxn ang="0">
                      <a:pos x="58"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8" y="0"/>
                      </a:cubicBezTo>
                      <a:cubicBezTo>
                        <a:pt x="59"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4" name="Freeform 473"/>
                <p:cNvSpPr>
                  <a:spLocks/>
                </p:cNvSpPr>
                <p:nvPr/>
              </p:nvSpPr>
              <p:spPr bwMode="gray">
                <a:xfrm>
                  <a:off x="5047" y="3279"/>
                  <a:ext cx="18" cy="34"/>
                </a:xfrm>
                <a:custGeom>
                  <a:avLst/>
                  <a:gdLst/>
                  <a:ahLst/>
                  <a:cxnLst>
                    <a:cxn ang="0">
                      <a:pos x="31" y="83"/>
                    </a:cxn>
                    <a:cxn ang="0">
                      <a:pos x="15" y="59"/>
                    </a:cxn>
                    <a:cxn ang="0">
                      <a:pos x="43" y="19"/>
                    </a:cxn>
                    <a:cxn ang="0">
                      <a:pos x="36" y="4"/>
                    </a:cxn>
                    <a:cxn ang="0">
                      <a:pos x="6" y="37"/>
                    </a:cxn>
                    <a:cxn ang="0">
                      <a:pos x="14" y="80"/>
                    </a:cxn>
                    <a:cxn ang="0">
                      <a:pos x="33" y="86"/>
                    </a:cxn>
                    <a:cxn ang="0">
                      <a:pos x="31" y="83"/>
                    </a:cxn>
                  </a:cxnLst>
                  <a:rect l="0" t="0" r="r" b="b"/>
                  <a:pathLst>
                    <a:path w="45" h="86">
                      <a:moveTo>
                        <a:pt x="31" y="83"/>
                      </a:moveTo>
                      <a:cubicBezTo>
                        <a:pt x="31" y="83"/>
                        <a:pt x="11" y="69"/>
                        <a:pt x="15" y="59"/>
                      </a:cubicBezTo>
                      <a:cubicBezTo>
                        <a:pt x="15" y="59"/>
                        <a:pt x="28" y="16"/>
                        <a:pt x="43" y="19"/>
                      </a:cubicBezTo>
                      <a:cubicBezTo>
                        <a:pt x="43" y="19"/>
                        <a:pt x="45" y="9"/>
                        <a:pt x="36" y="4"/>
                      </a:cubicBezTo>
                      <a:cubicBezTo>
                        <a:pt x="36" y="4"/>
                        <a:pt x="19" y="0"/>
                        <a:pt x="6" y="37"/>
                      </a:cubicBezTo>
                      <a:cubicBezTo>
                        <a:pt x="6" y="37"/>
                        <a:pt x="0" y="70"/>
                        <a:pt x="14" y="80"/>
                      </a:cubicBezTo>
                      <a:cubicBezTo>
                        <a:pt x="14" y="80"/>
                        <a:pt x="21" y="86"/>
                        <a:pt x="33" y="86"/>
                      </a:cubicBezTo>
                      <a:cubicBezTo>
                        <a:pt x="33"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5" name="Freeform 474"/>
                <p:cNvSpPr>
                  <a:spLocks/>
                </p:cNvSpPr>
                <p:nvPr/>
              </p:nvSpPr>
              <p:spPr bwMode="gray">
                <a:xfrm>
                  <a:off x="5058" y="3299"/>
                  <a:ext cx="32" cy="43"/>
                </a:xfrm>
                <a:custGeom>
                  <a:avLst/>
                  <a:gdLst/>
                  <a:ahLst/>
                  <a:cxnLst>
                    <a:cxn ang="0">
                      <a:pos x="52" y="89"/>
                    </a:cxn>
                    <a:cxn ang="0">
                      <a:pos x="15" y="35"/>
                    </a:cxn>
                    <a:cxn ang="0">
                      <a:pos x="57" y="0"/>
                    </a:cxn>
                    <a:cxn ang="0">
                      <a:pos x="60" y="0"/>
                    </a:cxn>
                    <a:cxn ang="0">
                      <a:pos x="73" y="22"/>
                    </a:cxn>
                    <a:cxn ang="0">
                      <a:pos x="45" y="76"/>
                    </a:cxn>
                    <a:cxn ang="0">
                      <a:pos x="61" y="66"/>
                    </a:cxn>
                    <a:cxn ang="0">
                      <a:pos x="52" y="89"/>
                    </a:cxn>
                  </a:cxnLst>
                  <a:rect l="0" t="0" r="r" b="b"/>
                  <a:pathLst>
                    <a:path w="79" h="106">
                      <a:moveTo>
                        <a:pt x="52" y="89"/>
                      </a:moveTo>
                      <a:cubicBezTo>
                        <a:pt x="52" y="89"/>
                        <a:pt x="0" y="106"/>
                        <a:pt x="15" y="35"/>
                      </a:cubicBezTo>
                      <a:cubicBezTo>
                        <a:pt x="15" y="35"/>
                        <a:pt x="21" y="3"/>
                        <a:pt x="57" y="0"/>
                      </a:cubicBezTo>
                      <a:cubicBezTo>
                        <a:pt x="58" y="0"/>
                        <a:pt x="60" y="0"/>
                        <a:pt x="60" y="0"/>
                      </a:cubicBezTo>
                      <a:cubicBezTo>
                        <a:pt x="60" y="0"/>
                        <a:pt x="79" y="8"/>
                        <a:pt x="73" y="22"/>
                      </a:cubicBezTo>
                      <a:cubicBezTo>
                        <a:pt x="73" y="22"/>
                        <a:pt x="8" y="76"/>
                        <a:pt x="45" y="76"/>
                      </a:cubicBezTo>
                      <a:cubicBezTo>
                        <a:pt x="45" y="76"/>
                        <a:pt x="53"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6" name="Freeform 475"/>
                <p:cNvSpPr>
                  <a:spLocks/>
                </p:cNvSpPr>
                <p:nvPr/>
              </p:nvSpPr>
              <p:spPr bwMode="gray">
                <a:xfrm>
                  <a:off x="5061" y="3301"/>
                  <a:ext cx="18" cy="35"/>
                </a:xfrm>
                <a:custGeom>
                  <a:avLst/>
                  <a:gdLst/>
                  <a:ahLst/>
                  <a:cxnLst>
                    <a:cxn ang="0">
                      <a:pos x="31" y="83"/>
                    </a:cxn>
                    <a:cxn ang="0">
                      <a:pos x="15" y="58"/>
                    </a:cxn>
                    <a:cxn ang="0">
                      <a:pos x="43" y="18"/>
                    </a:cxn>
                    <a:cxn ang="0">
                      <a:pos x="36" y="4"/>
                    </a:cxn>
                    <a:cxn ang="0">
                      <a:pos x="6" y="37"/>
                    </a:cxn>
                    <a:cxn ang="0">
                      <a:pos x="14" y="80"/>
                    </a:cxn>
                    <a:cxn ang="0">
                      <a:pos x="32" y="86"/>
                    </a:cxn>
                    <a:cxn ang="0">
                      <a:pos x="31" y="83"/>
                    </a:cxn>
                  </a:cxnLst>
                  <a:rect l="0" t="0" r="r" b="b"/>
                  <a:pathLst>
                    <a:path w="45" h="86">
                      <a:moveTo>
                        <a:pt x="31" y="83"/>
                      </a:moveTo>
                      <a:cubicBezTo>
                        <a:pt x="31" y="83"/>
                        <a:pt x="11" y="69"/>
                        <a:pt x="15" y="58"/>
                      </a:cubicBezTo>
                      <a:cubicBezTo>
                        <a:pt x="15" y="58"/>
                        <a:pt x="27" y="16"/>
                        <a:pt x="43" y="18"/>
                      </a:cubicBezTo>
                      <a:cubicBezTo>
                        <a:pt x="43" y="18"/>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7" name="Freeform 476"/>
                <p:cNvSpPr>
                  <a:spLocks/>
                </p:cNvSpPr>
                <p:nvPr/>
              </p:nvSpPr>
              <p:spPr bwMode="gray">
                <a:xfrm>
                  <a:off x="5071" y="3320"/>
                  <a:ext cx="33" cy="43"/>
                </a:xfrm>
                <a:custGeom>
                  <a:avLst/>
                  <a:gdLst/>
                  <a:ahLst/>
                  <a:cxnLst>
                    <a:cxn ang="0">
                      <a:pos x="52" y="89"/>
                    </a:cxn>
                    <a:cxn ang="0">
                      <a:pos x="15" y="34"/>
                    </a:cxn>
                    <a:cxn ang="0">
                      <a:pos x="58" y="0"/>
                    </a:cxn>
                    <a:cxn ang="0">
                      <a:pos x="60" y="0"/>
                    </a:cxn>
                    <a:cxn ang="0">
                      <a:pos x="74" y="22"/>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2"/>
                      </a:cubicBezTo>
                      <a:cubicBezTo>
                        <a:pt x="74" y="22"/>
                        <a:pt x="8" y="75"/>
                        <a:pt x="45" y="76"/>
                      </a:cubicBezTo>
                      <a:cubicBezTo>
                        <a:pt x="45" y="76"/>
                        <a:pt x="54" y="75"/>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8" name="Freeform 477"/>
                <p:cNvSpPr>
                  <a:spLocks/>
                </p:cNvSpPr>
                <p:nvPr/>
              </p:nvSpPr>
              <p:spPr bwMode="gray">
                <a:xfrm>
                  <a:off x="5075" y="3321"/>
                  <a:ext cx="18" cy="36"/>
                </a:xfrm>
                <a:custGeom>
                  <a:avLst/>
                  <a:gdLst/>
                  <a:ahLst/>
                  <a:cxnLst>
                    <a:cxn ang="0">
                      <a:pos x="31" y="83"/>
                    </a:cxn>
                    <a:cxn ang="0">
                      <a:pos x="15"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5" y="59"/>
                      </a:cubicBezTo>
                      <a:cubicBezTo>
                        <a:pt x="15" y="59"/>
                        <a:pt x="28" y="17"/>
                        <a:pt x="44" y="19"/>
                      </a:cubicBezTo>
                      <a:cubicBezTo>
                        <a:pt x="44" y="19"/>
                        <a:pt x="45" y="10"/>
                        <a:pt x="37" y="5"/>
                      </a:cubicBezTo>
                      <a:cubicBezTo>
                        <a:pt x="37" y="5"/>
                        <a:pt x="19" y="0"/>
                        <a:pt x="6" y="38"/>
                      </a:cubicBezTo>
                      <a:cubicBezTo>
                        <a:pt x="6" y="38"/>
                        <a:pt x="0" y="70"/>
                        <a:pt x="14" y="81"/>
                      </a:cubicBezTo>
                      <a:cubicBezTo>
                        <a:pt x="14" y="81"/>
                        <a:pt x="21" y="87"/>
                        <a:pt x="33" y="87"/>
                      </a:cubicBezTo>
                      <a:cubicBezTo>
                        <a:pt x="33" y="87"/>
                        <a:pt x="38" y="86"/>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79" name="Freeform 478"/>
                <p:cNvSpPr>
                  <a:spLocks/>
                </p:cNvSpPr>
                <p:nvPr/>
              </p:nvSpPr>
              <p:spPr bwMode="gray">
                <a:xfrm>
                  <a:off x="5086" y="3337"/>
                  <a:ext cx="33" cy="44"/>
                </a:xfrm>
                <a:custGeom>
                  <a:avLst/>
                  <a:gdLst/>
                  <a:ahLst/>
                  <a:cxnLst>
                    <a:cxn ang="0">
                      <a:pos x="52" y="90"/>
                    </a:cxn>
                    <a:cxn ang="0">
                      <a:pos x="15" y="35"/>
                    </a:cxn>
                    <a:cxn ang="0">
                      <a:pos x="57" y="0"/>
                    </a:cxn>
                    <a:cxn ang="0">
                      <a:pos x="59" y="0"/>
                    </a:cxn>
                    <a:cxn ang="0">
                      <a:pos x="73" y="22"/>
                    </a:cxn>
                    <a:cxn ang="0">
                      <a:pos x="45" y="76"/>
                    </a:cxn>
                    <a:cxn ang="0">
                      <a:pos x="62" y="68"/>
                    </a:cxn>
                    <a:cxn ang="0">
                      <a:pos x="52" y="90"/>
                    </a:cxn>
                  </a:cxnLst>
                  <a:rect l="0" t="0" r="r" b="b"/>
                  <a:pathLst>
                    <a:path w="79" h="107">
                      <a:moveTo>
                        <a:pt x="52" y="90"/>
                      </a:moveTo>
                      <a:cubicBezTo>
                        <a:pt x="52" y="90"/>
                        <a:pt x="0" y="107"/>
                        <a:pt x="15" y="35"/>
                      </a:cubicBezTo>
                      <a:cubicBezTo>
                        <a:pt x="15" y="35"/>
                        <a:pt x="21" y="4"/>
                        <a:pt x="57" y="0"/>
                      </a:cubicBezTo>
                      <a:cubicBezTo>
                        <a:pt x="58" y="0"/>
                        <a:pt x="59" y="0"/>
                        <a:pt x="59" y="0"/>
                      </a:cubicBezTo>
                      <a:cubicBezTo>
                        <a:pt x="59" y="0"/>
                        <a:pt x="79" y="9"/>
                        <a:pt x="73" y="22"/>
                      </a:cubicBezTo>
                      <a:cubicBezTo>
                        <a:pt x="73" y="22"/>
                        <a:pt x="8" y="76"/>
                        <a:pt x="45" y="76"/>
                      </a:cubicBezTo>
                      <a:cubicBezTo>
                        <a:pt x="45" y="76"/>
                        <a:pt x="55" y="76"/>
                        <a:pt x="62" y="68"/>
                      </a:cubicBezTo>
                      <a:cubicBezTo>
                        <a:pt x="69" y="60"/>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0" name="Freeform 479"/>
                <p:cNvSpPr>
                  <a:spLocks/>
                </p:cNvSpPr>
                <p:nvPr/>
              </p:nvSpPr>
              <p:spPr bwMode="gray">
                <a:xfrm>
                  <a:off x="5090" y="3339"/>
                  <a:ext cx="18"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1" name="Freeform 480"/>
                <p:cNvSpPr>
                  <a:spLocks/>
                </p:cNvSpPr>
                <p:nvPr/>
              </p:nvSpPr>
              <p:spPr bwMode="gray">
                <a:xfrm>
                  <a:off x="5102" y="3358"/>
                  <a:ext cx="32" cy="43"/>
                </a:xfrm>
                <a:custGeom>
                  <a:avLst/>
                  <a:gdLst/>
                  <a:ahLst/>
                  <a:cxnLst>
                    <a:cxn ang="0">
                      <a:pos x="52" y="89"/>
                    </a:cxn>
                    <a:cxn ang="0">
                      <a:pos x="15" y="34"/>
                    </a:cxn>
                    <a:cxn ang="0">
                      <a:pos x="58" y="0"/>
                    </a:cxn>
                    <a:cxn ang="0">
                      <a:pos x="60" y="0"/>
                    </a:cxn>
                    <a:cxn ang="0">
                      <a:pos x="74" y="21"/>
                    </a:cxn>
                    <a:cxn ang="0">
                      <a:pos x="45" y="76"/>
                    </a:cxn>
                    <a:cxn ang="0">
                      <a:pos x="61" y="66"/>
                    </a:cxn>
                    <a:cxn ang="0">
                      <a:pos x="52" y="89"/>
                    </a:cxn>
                  </a:cxnLst>
                  <a:rect l="0" t="0" r="r" b="b"/>
                  <a:pathLst>
                    <a:path w="79" h="106">
                      <a:moveTo>
                        <a:pt x="52" y="89"/>
                      </a:moveTo>
                      <a:cubicBezTo>
                        <a:pt x="52" y="89"/>
                        <a:pt x="0" y="106"/>
                        <a:pt x="15" y="34"/>
                      </a:cubicBezTo>
                      <a:cubicBezTo>
                        <a:pt x="15" y="34"/>
                        <a:pt x="22" y="3"/>
                        <a:pt x="58" y="0"/>
                      </a:cubicBezTo>
                      <a:cubicBezTo>
                        <a:pt x="59" y="0"/>
                        <a:pt x="60" y="0"/>
                        <a:pt x="60" y="0"/>
                      </a:cubicBezTo>
                      <a:cubicBezTo>
                        <a:pt x="60" y="0"/>
                        <a:pt x="79" y="8"/>
                        <a:pt x="74" y="21"/>
                      </a:cubicBezTo>
                      <a:cubicBezTo>
                        <a:pt x="74" y="21"/>
                        <a:pt x="8" y="75"/>
                        <a:pt x="45" y="76"/>
                      </a:cubicBezTo>
                      <a:cubicBezTo>
                        <a:pt x="45" y="76"/>
                        <a:pt x="54" y="74"/>
                        <a:pt x="61" y="66"/>
                      </a:cubicBezTo>
                      <a:cubicBezTo>
                        <a:pt x="68" y="58"/>
                        <a:pt x="65" y="88"/>
                        <a:pt x="52" y="89"/>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2" name="Freeform 481"/>
                <p:cNvSpPr>
                  <a:spLocks/>
                </p:cNvSpPr>
                <p:nvPr/>
              </p:nvSpPr>
              <p:spPr bwMode="gray">
                <a:xfrm>
                  <a:off x="5105" y="3360"/>
                  <a:ext cx="18" cy="35"/>
                </a:xfrm>
                <a:custGeom>
                  <a:avLst/>
                  <a:gdLst/>
                  <a:ahLst/>
                  <a:cxnLst>
                    <a:cxn ang="0">
                      <a:pos x="31" y="83"/>
                    </a:cxn>
                    <a:cxn ang="0">
                      <a:pos x="16" y="59"/>
                    </a:cxn>
                    <a:cxn ang="0">
                      <a:pos x="44" y="19"/>
                    </a:cxn>
                    <a:cxn ang="0">
                      <a:pos x="37" y="5"/>
                    </a:cxn>
                    <a:cxn ang="0">
                      <a:pos x="6" y="38"/>
                    </a:cxn>
                    <a:cxn ang="0">
                      <a:pos x="14" y="81"/>
                    </a:cxn>
                    <a:cxn ang="0">
                      <a:pos x="33" y="87"/>
                    </a:cxn>
                    <a:cxn ang="0">
                      <a:pos x="31" y="83"/>
                    </a:cxn>
                  </a:cxnLst>
                  <a:rect l="0" t="0" r="r" b="b"/>
                  <a:pathLst>
                    <a:path w="45" h="87">
                      <a:moveTo>
                        <a:pt x="31" y="83"/>
                      </a:moveTo>
                      <a:cubicBezTo>
                        <a:pt x="31" y="83"/>
                        <a:pt x="12" y="69"/>
                        <a:pt x="16" y="59"/>
                      </a:cubicBezTo>
                      <a:cubicBezTo>
                        <a:pt x="16" y="59"/>
                        <a:pt x="28" y="17"/>
                        <a:pt x="44" y="19"/>
                      </a:cubicBezTo>
                      <a:cubicBezTo>
                        <a:pt x="44" y="19"/>
                        <a:pt x="45" y="9"/>
                        <a:pt x="37" y="5"/>
                      </a:cubicBezTo>
                      <a:cubicBezTo>
                        <a:pt x="37" y="5"/>
                        <a:pt x="19" y="0"/>
                        <a:pt x="6" y="38"/>
                      </a:cubicBezTo>
                      <a:cubicBezTo>
                        <a:pt x="6" y="38"/>
                        <a:pt x="0" y="70"/>
                        <a:pt x="14" y="81"/>
                      </a:cubicBezTo>
                      <a:cubicBezTo>
                        <a:pt x="14" y="81"/>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3" name="Freeform 482"/>
                <p:cNvSpPr>
                  <a:spLocks/>
                </p:cNvSpPr>
                <p:nvPr/>
              </p:nvSpPr>
              <p:spPr bwMode="gray">
                <a:xfrm>
                  <a:off x="5115" y="3377"/>
                  <a:ext cx="32" cy="44"/>
                </a:xfrm>
                <a:custGeom>
                  <a:avLst/>
                  <a:gdLst/>
                  <a:ahLst/>
                  <a:cxnLst>
                    <a:cxn ang="0">
                      <a:pos x="52" y="90"/>
                    </a:cxn>
                    <a:cxn ang="0">
                      <a:pos x="16" y="35"/>
                    </a:cxn>
                    <a:cxn ang="0">
                      <a:pos x="58" y="1"/>
                    </a:cxn>
                    <a:cxn ang="0">
                      <a:pos x="60" y="0"/>
                    </a:cxn>
                    <a:cxn ang="0">
                      <a:pos x="74" y="22"/>
                    </a:cxn>
                    <a:cxn ang="0">
                      <a:pos x="45" y="77"/>
                    </a:cxn>
                    <a:cxn ang="0">
                      <a:pos x="61" y="67"/>
                    </a:cxn>
                    <a:cxn ang="0">
                      <a:pos x="52" y="90"/>
                    </a:cxn>
                  </a:cxnLst>
                  <a:rect l="0" t="0" r="r" b="b"/>
                  <a:pathLst>
                    <a:path w="79" h="107">
                      <a:moveTo>
                        <a:pt x="52" y="90"/>
                      </a:moveTo>
                      <a:cubicBezTo>
                        <a:pt x="52" y="90"/>
                        <a:pt x="0" y="107"/>
                        <a:pt x="16" y="35"/>
                      </a:cubicBezTo>
                      <a:cubicBezTo>
                        <a:pt x="16" y="35"/>
                        <a:pt x="22" y="4"/>
                        <a:pt x="58" y="1"/>
                      </a:cubicBezTo>
                      <a:cubicBezTo>
                        <a:pt x="59" y="0"/>
                        <a:pt x="60" y="0"/>
                        <a:pt x="60" y="0"/>
                      </a:cubicBezTo>
                      <a:cubicBezTo>
                        <a:pt x="60" y="0"/>
                        <a:pt x="79" y="9"/>
                        <a:pt x="74" y="22"/>
                      </a:cubicBezTo>
                      <a:cubicBezTo>
                        <a:pt x="74" y="22"/>
                        <a:pt x="8" y="76"/>
                        <a:pt x="45" y="77"/>
                      </a:cubicBezTo>
                      <a:cubicBezTo>
                        <a:pt x="45" y="77"/>
                        <a:pt x="54"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4" name="Freeform 483"/>
                <p:cNvSpPr>
                  <a:spLocks/>
                </p:cNvSpPr>
                <p:nvPr/>
              </p:nvSpPr>
              <p:spPr bwMode="gray">
                <a:xfrm>
                  <a:off x="5119" y="3379"/>
                  <a:ext cx="18" cy="36"/>
                </a:xfrm>
                <a:custGeom>
                  <a:avLst/>
                  <a:gdLst/>
                  <a:ahLst/>
                  <a:cxnLst>
                    <a:cxn ang="0">
                      <a:pos x="31" y="83"/>
                    </a:cxn>
                    <a:cxn ang="0">
                      <a:pos x="16" y="59"/>
                    </a:cxn>
                    <a:cxn ang="0">
                      <a:pos x="44" y="19"/>
                    </a:cxn>
                    <a:cxn ang="0">
                      <a:pos x="37" y="4"/>
                    </a:cxn>
                    <a:cxn ang="0">
                      <a:pos x="6" y="37"/>
                    </a:cxn>
                    <a:cxn ang="0">
                      <a:pos x="14" y="80"/>
                    </a:cxn>
                    <a:cxn ang="0">
                      <a:pos x="33" y="87"/>
                    </a:cxn>
                    <a:cxn ang="0">
                      <a:pos x="31" y="83"/>
                    </a:cxn>
                  </a:cxnLst>
                  <a:rect l="0" t="0" r="r" b="b"/>
                  <a:pathLst>
                    <a:path w="45" h="87">
                      <a:moveTo>
                        <a:pt x="31" y="83"/>
                      </a:moveTo>
                      <a:cubicBezTo>
                        <a:pt x="31" y="83"/>
                        <a:pt x="12" y="69"/>
                        <a:pt x="16" y="59"/>
                      </a:cubicBezTo>
                      <a:cubicBezTo>
                        <a:pt x="16" y="59"/>
                        <a:pt x="28" y="16"/>
                        <a:pt x="44" y="19"/>
                      </a:cubicBezTo>
                      <a:cubicBezTo>
                        <a:pt x="44" y="19"/>
                        <a:pt x="45" y="9"/>
                        <a:pt x="37" y="4"/>
                      </a:cubicBezTo>
                      <a:cubicBezTo>
                        <a:pt x="37" y="4"/>
                        <a:pt x="19" y="0"/>
                        <a:pt x="6" y="37"/>
                      </a:cubicBezTo>
                      <a:cubicBezTo>
                        <a:pt x="6" y="37"/>
                        <a:pt x="0" y="70"/>
                        <a:pt x="14" y="80"/>
                      </a:cubicBezTo>
                      <a:cubicBezTo>
                        <a:pt x="14" y="80"/>
                        <a:pt x="21" y="87"/>
                        <a:pt x="33" y="87"/>
                      </a:cubicBezTo>
                      <a:cubicBezTo>
                        <a:pt x="33" y="87"/>
                        <a:pt x="38"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5" name="Freeform 484"/>
                <p:cNvSpPr>
                  <a:spLocks/>
                </p:cNvSpPr>
                <p:nvPr/>
              </p:nvSpPr>
              <p:spPr bwMode="gray">
                <a:xfrm>
                  <a:off x="5129" y="3399"/>
                  <a:ext cx="32" cy="43"/>
                </a:xfrm>
                <a:custGeom>
                  <a:avLst/>
                  <a:gdLst/>
                  <a:ahLst/>
                  <a:cxnLst>
                    <a:cxn ang="0">
                      <a:pos x="52" y="90"/>
                    </a:cxn>
                    <a:cxn ang="0">
                      <a:pos x="15" y="35"/>
                    </a:cxn>
                    <a:cxn ang="0">
                      <a:pos x="57" y="0"/>
                    </a:cxn>
                    <a:cxn ang="0">
                      <a:pos x="60" y="0"/>
                    </a:cxn>
                    <a:cxn ang="0">
                      <a:pos x="73" y="22"/>
                    </a:cxn>
                    <a:cxn ang="0">
                      <a:pos x="45" y="76"/>
                    </a:cxn>
                    <a:cxn ang="0">
                      <a:pos x="61" y="67"/>
                    </a:cxn>
                    <a:cxn ang="0">
                      <a:pos x="52" y="90"/>
                    </a:cxn>
                  </a:cxnLst>
                  <a:rect l="0" t="0" r="r" b="b"/>
                  <a:pathLst>
                    <a:path w="79" h="107">
                      <a:moveTo>
                        <a:pt x="52" y="90"/>
                      </a:moveTo>
                      <a:cubicBezTo>
                        <a:pt x="52" y="90"/>
                        <a:pt x="0" y="107"/>
                        <a:pt x="15" y="35"/>
                      </a:cubicBezTo>
                      <a:cubicBezTo>
                        <a:pt x="15" y="35"/>
                        <a:pt x="21" y="4"/>
                        <a:pt x="57" y="0"/>
                      </a:cubicBezTo>
                      <a:cubicBezTo>
                        <a:pt x="58" y="0"/>
                        <a:pt x="60" y="0"/>
                        <a:pt x="60" y="0"/>
                      </a:cubicBezTo>
                      <a:cubicBezTo>
                        <a:pt x="60" y="0"/>
                        <a:pt x="79" y="9"/>
                        <a:pt x="73" y="22"/>
                      </a:cubicBezTo>
                      <a:cubicBezTo>
                        <a:pt x="73" y="22"/>
                        <a:pt x="8" y="76"/>
                        <a:pt x="45" y="76"/>
                      </a:cubicBezTo>
                      <a:cubicBezTo>
                        <a:pt x="45" y="76"/>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6" name="Freeform 485"/>
                <p:cNvSpPr>
                  <a:spLocks/>
                </p:cNvSpPr>
                <p:nvPr/>
              </p:nvSpPr>
              <p:spPr bwMode="gray">
                <a:xfrm>
                  <a:off x="5132" y="3401"/>
                  <a:ext cx="19" cy="35"/>
                </a:xfrm>
                <a:custGeom>
                  <a:avLst/>
                  <a:gdLst/>
                  <a:ahLst/>
                  <a:cxnLst>
                    <a:cxn ang="0">
                      <a:pos x="31" y="83"/>
                    </a:cxn>
                    <a:cxn ang="0">
                      <a:pos x="15" y="59"/>
                    </a:cxn>
                    <a:cxn ang="0">
                      <a:pos x="43" y="19"/>
                    </a:cxn>
                    <a:cxn ang="0">
                      <a:pos x="36" y="4"/>
                    </a:cxn>
                    <a:cxn ang="0">
                      <a:pos x="6" y="37"/>
                    </a:cxn>
                    <a:cxn ang="0">
                      <a:pos x="14" y="80"/>
                    </a:cxn>
                    <a:cxn ang="0">
                      <a:pos x="32" y="86"/>
                    </a:cxn>
                    <a:cxn ang="0">
                      <a:pos x="31" y="83"/>
                    </a:cxn>
                  </a:cxnLst>
                  <a:rect l="0" t="0" r="r" b="b"/>
                  <a:pathLst>
                    <a:path w="45" h="86">
                      <a:moveTo>
                        <a:pt x="31" y="83"/>
                      </a:moveTo>
                      <a:cubicBezTo>
                        <a:pt x="31" y="83"/>
                        <a:pt x="11" y="69"/>
                        <a:pt x="15" y="59"/>
                      </a:cubicBezTo>
                      <a:cubicBezTo>
                        <a:pt x="15" y="59"/>
                        <a:pt x="27" y="16"/>
                        <a:pt x="43" y="19"/>
                      </a:cubicBezTo>
                      <a:cubicBezTo>
                        <a:pt x="43" y="19"/>
                        <a:pt x="45" y="9"/>
                        <a:pt x="36" y="4"/>
                      </a:cubicBezTo>
                      <a:cubicBezTo>
                        <a:pt x="36" y="4"/>
                        <a:pt x="18" y="0"/>
                        <a:pt x="6" y="37"/>
                      </a:cubicBezTo>
                      <a:cubicBezTo>
                        <a:pt x="6" y="37"/>
                        <a:pt x="0" y="69"/>
                        <a:pt x="14" y="80"/>
                      </a:cubicBezTo>
                      <a:cubicBezTo>
                        <a:pt x="14" y="80"/>
                        <a:pt x="21" y="86"/>
                        <a:pt x="32" y="86"/>
                      </a:cubicBezTo>
                      <a:cubicBezTo>
                        <a:pt x="32" y="86"/>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7" name="Freeform 486"/>
                <p:cNvSpPr>
                  <a:spLocks/>
                </p:cNvSpPr>
                <p:nvPr/>
              </p:nvSpPr>
              <p:spPr bwMode="gray">
                <a:xfrm>
                  <a:off x="5145" y="3418"/>
                  <a:ext cx="33" cy="43"/>
                </a:xfrm>
                <a:custGeom>
                  <a:avLst/>
                  <a:gdLst/>
                  <a:ahLst/>
                  <a:cxnLst>
                    <a:cxn ang="0">
                      <a:pos x="52" y="90"/>
                    </a:cxn>
                    <a:cxn ang="0">
                      <a:pos x="15" y="35"/>
                    </a:cxn>
                    <a:cxn ang="0">
                      <a:pos x="57" y="1"/>
                    </a:cxn>
                    <a:cxn ang="0">
                      <a:pos x="60" y="0"/>
                    </a:cxn>
                    <a:cxn ang="0">
                      <a:pos x="73" y="22"/>
                    </a:cxn>
                    <a:cxn ang="0">
                      <a:pos x="45" y="77"/>
                    </a:cxn>
                    <a:cxn ang="0">
                      <a:pos x="61" y="67"/>
                    </a:cxn>
                    <a:cxn ang="0">
                      <a:pos x="52" y="90"/>
                    </a:cxn>
                  </a:cxnLst>
                  <a:rect l="0" t="0" r="r" b="b"/>
                  <a:pathLst>
                    <a:path w="79" h="107">
                      <a:moveTo>
                        <a:pt x="52" y="90"/>
                      </a:moveTo>
                      <a:cubicBezTo>
                        <a:pt x="52" y="90"/>
                        <a:pt x="0" y="107"/>
                        <a:pt x="15" y="35"/>
                      </a:cubicBezTo>
                      <a:cubicBezTo>
                        <a:pt x="15" y="35"/>
                        <a:pt x="21" y="4"/>
                        <a:pt x="57" y="1"/>
                      </a:cubicBezTo>
                      <a:cubicBezTo>
                        <a:pt x="59" y="0"/>
                        <a:pt x="60" y="0"/>
                        <a:pt x="60" y="0"/>
                      </a:cubicBezTo>
                      <a:cubicBezTo>
                        <a:pt x="60" y="0"/>
                        <a:pt x="79" y="9"/>
                        <a:pt x="73" y="22"/>
                      </a:cubicBezTo>
                      <a:cubicBezTo>
                        <a:pt x="73" y="22"/>
                        <a:pt x="8" y="76"/>
                        <a:pt x="45" y="77"/>
                      </a:cubicBezTo>
                      <a:cubicBezTo>
                        <a:pt x="45" y="77"/>
                        <a:pt x="53" y="75"/>
                        <a:pt x="61" y="67"/>
                      </a:cubicBezTo>
                      <a:cubicBezTo>
                        <a:pt x="68" y="58"/>
                        <a:pt x="65" y="89"/>
                        <a:pt x="52" y="90"/>
                      </a:cubicBezTo>
                      <a:close/>
                    </a:path>
                  </a:pathLst>
                </a:custGeom>
                <a:solidFill>
                  <a:srgbClr val="B3B3B3"/>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8" name="Freeform 487"/>
                <p:cNvSpPr>
                  <a:spLocks/>
                </p:cNvSpPr>
                <p:nvPr/>
              </p:nvSpPr>
              <p:spPr bwMode="gray">
                <a:xfrm>
                  <a:off x="5149" y="3420"/>
                  <a:ext cx="18" cy="35"/>
                </a:xfrm>
                <a:custGeom>
                  <a:avLst/>
                  <a:gdLst/>
                  <a:ahLst/>
                  <a:cxnLst>
                    <a:cxn ang="0">
                      <a:pos x="31" y="83"/>
                    </a:cxn>
                    <a:cxn ang="0">
                      <a:pos x="15" y="59"/>
                    </a:cxn>
                    <a:cxn ang="0">
                      <a:pos x="43" y="19"/>
                    </a:cxn>
                    <a:cxn ang="0">
                      <a:pos x="36" y="4"/>
                    </a:cxn>
                    <a:cxn ang="0">
                      <a:pos x="6" y="37"/>
                    </a:cxn>
                    <a:cxn ang="0">
                      <a:pos x="14" y="80"/>
                    </a:cxn>
                    <a:cxn ang="0">
                      <a:pos x="32" y="87"/>
                    </a:cxn>
                    <a:cxn ang="0">
                      <a:pos x="31" y="83"/>
                    </a:cxn>
                  </a:cxnLst>
                  <a:rect l="0" t="0" r="r" b="b"/>
                  <a:pathLst>
                    <a:path w="45" h="87">
                      <a:moveTo>
                        <a:pt x="31" y="83"/>
                      </a:moveTo>
                      <a:cubicBezTo>
                        <a:pt x="31" y="83"/>
                        <a:pt x="11" y="69"/>
                        <a:pt x="15" y="59"/>
                      </a:cubicBezTo>
                      <a:cubicBezTo>
                        <a:pt x="15" y="59"/>
                        <a:pt x="27" y="16"/>
                        <a:pt x="43" y="19"/>
                      </a:cubicBezTo>
                      <a:cubicBezTo>
                        <a:pt x="43" y="19"/>
                        <a:pt x="45" y="9"/>
                        <a:pt x="36" y="4"/>
                      </a:cubicBezTo>
                      <a:cubicBezTo>
                        <a:pt x="36" y="4"/>
                        <a:pt x="19" y="0"/>
                        <a:pt x="6" y="37"/>
                      </a:cubicBezTo>
                      <a:cubicBezTo>
                        <a:pt x="6" y="37"/>
                        <a:pt x="0" y="70"/>
                        <a:pt x="14" y="80"/>
                      </a:cubicBezTo>
                      <a:cubicBezTo>
                        <a:pt x="14" y="80"/>
                        <a:pt x="21" y="87"/>
                        <a:pt x="32" y="87"/>
                      </a:cubicBezTo>
                      <a:cubicBezTo>
                        <a:pt x="32" y="87"/>
                        <a:pt x="37" y="85"/>
                        <a:pt x="31" y="83"/>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sp>
              <p:nvSpPr>
                <p:cNvPr id="489" name="Freeform 488"/>
                <p:cNvSpPr>
                  <a:spLocks/>
                </p:cNvSpPr>
                <p:nvPr/>
              </p:nvSpPr>
              <p:spPr bwMode="gray">
                <a:xfrm>
                  <a:off x="4972" y="3124"/>
                  <a:ext cx="30" cy="30"/>
                </a:xfrm>
                <a:custGeom>
                  <a:avLst/>
                  <a:gdLst/>
                  <a:ahLst/>
                  <a:cxnLst>
                    <a:cxn ang="0">
                      <a:pos x="13" y="69"/>
                    </a:cxn>
                    <a:cxn ang="0">
                      <a:pos x="19" y="40"/>
                    </a:cxn>
                    <a:cxn ang="0">
                      <a:pos x="67" y="31"/>
                    </a:cxn>
                    <a:cxn ang="0">
                      <a:pos x="71" y="15"/>
                    </a:cxn>
                    <a:cxn ang="0">
                      <a:pos x="26" y="18"/>
                    </a:cxn>
                    <a:cxn ang="0">
                      <a:pos x="3" y="55"/>
                    </a:cxn>
                    <a:cxn ang="0">
                      <a:pos x="12" y="72"/>
                    </a:cxn>
                    <a:cxn ang="0">
                      <a:pos x="13" y="69"/>
                    </a:cxn>
                  </a:cxnLst>
                  <a:rect l="0" t="0" r="r" b="b"/>
                  <a:pathLst>
                    <a:path w="74" h="75">
                      <a:moveTo>
                        <a:pt x="13" y="69"/>
                      </a:moveTo>
                      <a:cubicBezTo>
                        <a:pt x="13" y="69"/>
                        <a:pt x="9" y="45"/>
                        <a:pt x="19" y="40"/>
                      </a:cubicBezTo>
                      <a:cubicBezTo>
                        <a:pt x="19" y="40"/>
                        <a:pt x="57" y="18"/>
                        <a:pt x="67" y="31"/>
                      </a:cubicBezTo>
                      <a:cubicBezTo>
                        <a:pt x="67" y="31"/>
                        <a:pt x="74" y="25"/>
                        <a:pt x="71" y="15"/>
                      </a:cubicBezTo>
                      <a:cubicBezTo>
                        <a:pt x="71" y="15"/>
                        <a:pt x="62" y="0"/>
                        <a:pt x="26" y="18"/>
                      </a:cubicBezTo>
                      <a:cubicBezTo>
                        <a:pt x="26" y="18"/>
                        <a:pt x="0" y="38"/>
                        <a:pt x="3" y="55"/>
                      </a:cubicBezTo>
                      <a:cubicBezTo>
                        <a:pt x="3" y="55"/>
                        <a:pt x="4" y="64"/>
                        <a:pt x="12" y="72"/>
                      </a:cubicBezTo>
                      <a:cubicBezTo>
                        <a:pt x="12" y="72"/>
                        <a:pt x="17" y="75"/>
                        <a:pt x="13" y="69"/>
                      </a:cubicBezTo>
                      <a:close/>
                    </a:path>
                  </a:pathLst>
                </a:custGeom>
                <a:solidFill>
                  <a:srgbClr val="F2F2F2"/>
                </a:solidFill>
                <a:ln w="9525">
                  <a:no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00000"/>
                    </a:solidFill>
                    <a:ea typeface="宋体" pitchFamily="2" charset="-122"/>
                  </a:endParaRPr>
                </a:p>
              </p:txBody>
            </p:sp>
          </p:grpSp>
        </p:grpSp>
      </p:grpSp>
    </p:spTree>
    <p:extLst>
      <p:ext uri="{BB962C8B-B14F-4D97-AF65-F5344CB8AC3E}">
        <p14:creationId xmlns:p14="http://schemas.microsoft.com/office/powerpoint/2010/main" xmlns="" val="34356177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1056462" y="2129964"/>
            <a:ext cx="6797278" cy="3058775"/>
            <a:chOff x="1130556" y="3014499"/>
            <a:chExt cx="6797278" cy="3058775"/>
          </a:xfrm>
        </p:grpSpPr>
        <p:grpSp>
          <p:nvGrpSpPr>
            <p:cNvPr id="3" name="Group 6"/>
            <p:cNvGrpSpPr/>
            <p:nvPr/>
          </p:nvGrpSpPr>
          <p:grpSpPr>
            <a:xfrm>
              <a:off x="1130556" y="3014499"/>
              <a:ext cx="6797278" cy="3058775"/>
              <a:chOff x="0" y="1920240"/>
              <a:chExt cx="9144000" cy="4114800"/>
            </a:xfrm>
          </p:grpSpPr>
          <p:pic>
            <p:nvPicPr>
              <p:cNvPr id="103" name="Picture 10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920240"/>
                <a:ext cx="9144000" cy="4114800"/>
              </a:xfrm>
              <a:prstGeom prst="rect">
                <a:avLst/>
              </a:prstGeom>
            </p:spPr>
          </p:pic>
          <p:sp>
            <p:nvSpPr>
              <p:cNvPr id="105" name="Rectangle 15"/>
              <p:cNvSpPr>
                <a:spLocks noChangeArrowheads="1"/>
              </p:cNvSpPr>
              <p:nvPr/>
            </p:nvSpPr>
            <p:spPr bwMode="auto">
              <a:xfrm>
                <a:off x="836613" y="3440113"/>
                <a:ext cx="3613150"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06" name="Rectangle 20"/>
              <p:cNvSpPr>
                <a:spLocks noChangeArrowheads="1"/>
              </p:cNvSpPr>
              <p:nvPr/>
            </p:nvSpPr>
            <p:spPr bwMode="auto">
              <a:xfrm>
                <a:off x="836613" y="4483100"/>
                <a:ext cx="3613150"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07" name="Rectangle 35"/>
              <p:cNvSpPr>
                <a:spLocks noChangeArrowheads="1"/>
              </p:cNvSpPr>
              <p:nvPr/>
            </p:nvSpPr>
            <p:spPr bwMode="auto">
              <a:xfrm>
                <a:off x="4697413" y="3440113"/>
                <a:ext cx="3609975"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08" name="Rectangle 40"/>
              <p:cNvSpPr>
                <a:spLocks noChangeArrowheads="1"/>
              </p:cNvSpPr>
              <p:nvPr/>
            </p:nvSpPr>
            <p:spPr bwMode="auto">
              <a:xfrm>
                <a:off x="4697413" y="4483100"/>
                <a:ext cx="3609975"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63" name="Rectangle 16"/>
              <p:cNvSpPr>
                <a:spLocks noChangeArrowheads="1"/>
              </p:cNvSpPr>
              <p:nvPr/>
            </p:nvSpPr>
            <p:spPr bwMode="auto">
              <a:xfrm>
                <a:off x="904875" y="3508375"/>
                <a:ext cx="871538" cy="868363"/>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65" name="Rectangle 21"/>
              <p:cNvSpPr>
                <a:spLocks noChangeArrowheads="1"/>
              </p:cNvSpPr>
              <p:nvPr/>
            </p:nvSpPr>
            <p:spPr bwMode="auto">
              <a:xfrm>
                <a:off x="904875" y="4551363"/>
                <a:ext cx="871538" cy="866775"/>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66" name="Rectangle 36"/>
              <p:cNvSpPr>
                <a:spLocks noChangeArrowheads="1"/>
              </p:cNvSpPr>
              <p:nvPr/>
            </p:nvSpPr>
            <p:spPr bwMode="auto">
              <a:xfrm>
                <a:off x="4765675" y="3508375"/>
                <a:ext cx="866775" cy="868363"/>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67" name="Rectangle 41"/>
              <p:cNvSpPr>
                <a:spLocks noChangeArrowheads="1"/>
              </p:cNvSpPr>
              <p:nvPr/>
            </p:nvSpPr>
            <p:spPr bwMode="auto">
              <a:xfrm>
                <a:off x="4765675" y="4551363"/>
                <a:ext cx="866775" cy="866775"/>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69" name="Rectangle 17"/>
              <p:cNvSpPr>
                <a:spLocks noChangeArrowheads="1"/>
              </p:cNvSpPr>
              <p:nvPr/>
            </p:nvSpPr>
            <p:spPr bwMode="auto">
              <a:xfrm>
                <a:off x="1776413" y="3508375"/>
                <a:ext cx="866775" cy="868363"/>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70" name="Rectangle 22"/>
              <p:cNvSpPr>
                <a:spLocks noChangeArrowheads="1"/>
              </p:cNvSpPr>
              <p:nvPr/>
            </p:nvSpPr>
            <p:spPr bwMode="auto">
              <a:xfrm>
                <a:off x="1776413" y="4551363"/>
                <a:ext cx="866775" cy="866775"/>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71" name="Rectangle 37"/>
              <p:cNvSpPr>
                <a:spLocks noChangeArrowheads="1"/>
              </p:cNvSpPr>
              <p:nvPr/>
            </p:nvSpPr>
            <p:spPr bwMode="auto">
              <a:xfrm>
                <a:off x="5632450" y="3508375"/>
                <a:ext cx="868363" cy="868363"/>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92" name="Rectangle 42"/>
              <p:cNvSpPr>
                <a:spLocks noChangeArrowheads="1"/>
              </p:cNvSpPr>
              <p:nvPr/>
            </p:nvSpPr>
            <p:spPr bwMode="auto">
              <a:xfrm>
                <a:off x="5632450" y="4551363"/>
                <a:ext cx="868363" cy="866775"/>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94" name="Rectangle 18"/>
              <p:cNvSpPr>
                <a:spLocks noChangeArrowheads="1"/>
              </p:cNvSpPr>
              <p:nvPr/>
            </p:nvSpPr>
            <p:spPr bwMode="auto">
              <a:xfrm>
                <a:off x="2643188" y="3508375"/>
                <a:ext cx="868363" cy="86836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95" name="Rectangle 23"/>
              <p:cNvSpPr>
                <a:spLocks noChangeArrowheads="1"/>
              </p:cNvSpPr>
              <p:nvPr/>
            </p:nvSpPr>
            <p:spPr bwMode="auto">
              <a:xfrm>
                <a:off x="2643188" y="4551363"/>
                <a:ext cx="868363" cy="86677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96" name="Rectangle 38"/>
              <p:cNvSpPr>
                <a:spLocks noChangeArrowheads="1"/>
              </p:cNvSpPr>
              <p:nvPr/>
            </p:nvSpPr>
            <p:spPr bwMode="auto">
              <a:xfrm>
                <a:off x="6500813" y="3508375"/>
                <a:ext cx="869950" cy="86836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98" name="Rectangle 43"/>
              <p:cNvSpPr>
                <a:spLocks noChangeArrowheads="1"/>
              </p:cNvSpPr>
              <p:nvPr/>
            </p:nvSpPr>
            <p:spPr bwMode="auto">
              <a:xfrm>
                <a:off x="6500813" y="4551363"/>
                <a:ext cx="869950" cy="86677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00" name="Rectangle 19"/>
              <p:cNvSpPr>
                <a:spLocks noChangeArrowheads="1"/>
              </p:cNvSpPr>
              <p:nvPr/>
            </p:nvSpPr>
            <p:spPr bwMode="auto">
              <a:xfrm>
                <a:off x="3511550" y="3508375"/>
                <a:ext cx="869950" cy="868363"/>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01" name="Rectangle 24"/>
              <p:cNvSpPr>
                <a:spLocks noChangeArrowheads="1"/>
              </p:cNvSpPr>
              <p:nvPr/>
            </p:nvSpPr>
            <p:spPr bwMode="auto">
              <a:xfrm>
                <a:off x="3511550" y="4551363"/>
                <a:ext cx="869950" cy="866775"/>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02" name="Rectangle 39"/>
              <p:cNvSpPr>
                <a:spLocks noChangeArrowheads="1"/>
              </p:cNvSpPr>
              <p:nvPr/>
            </p:nvSpPr>
            <p:spPr bwMode="auto">
              <a:xfrm>
                <a:off x="7370763" y="3508375"/>
                <a:ext cx="868363" cy="868363"/>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30" name="Rectangle 44"/>
              <p:cNvSpPr>
                <a:spLocks noChangeArrowheads="1"/>
              </p:cNvSpPr>
              <p:nvPr/>
            </p:nvSpPr>
            <p:spPr bwMode="auto">
              <a:xfrm>
                <a:off x="7370763" y="4551363"/>
                <a:ext cx="868363" cy="866775"/>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9" name="Freeform 7"/>
              <p:cNvSpPr>
                <a:spLocks/>
              </p:cNvSpPr>
              <p:nvPr/>
            </p:nvSpPr>
            <p:spPr bwMode="auto">
              <a:xfrm>
                <a:off x="284163" y="3765550"/>
                <a:ext cx="127000" cy="304800"/>
              </a:xfrm>
              <a:custGeom>
                <a:avLst/>
                <a:gdLst>
                  <a:gd name="T0" fmla="*/ 0 w 80"/>
                  <a:gd name="T1" fmla="*/ 46 h 192"/>
                  <a:gd name="T2" fmla="*/ 18 w 80"/>
                  <a:gd name="T3" fmla="*/ 69 h 192"/>
                  <a:gd name="T4" fmla="*/ 46 w 80"/>
                  <a:gd name="T5" fmla="*/ 43 h 192"/>
                  <a:gd name="T6" fmla="*/ 46 w 80"/>
                  <a:gd name="T7" fmla="*/ 192 h 192"/>
                  <a:gd name="T8" fmla="*/ 80 w 80"/>
                  <a:gd name="T9" fmla="*/ 192 h 192"/>
                  <a:gd name="T10" fmla="*/ 80 w 80"/>
                  <a:gd name="T11" fmla="*/ 0 h 192"/>
                  <a:gd name="T12" fmla="*/ 50 w 80"/>
                  <a:gd name="T13" fmla="*/ 0 h 192"/>
                  <a:gd name="T14" fmla="*/ 0 w 80"/>
                  <a:gd name="T15" fmla="*/ 46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92">
                    <a:moveTo>
                      <a:pt x="0" y="46"/>
                    </a:moveTo>
                    <a:lnTo>
                      <a:pt x="18" y="69"/>
                    </a:lnTo>
                    <a:lnTo>
                      <a:pt x="46" y="43"/>
                    </a:lnTo>
                    <a:lnTo>
                      <a:pt x="46" y="192"/>
                    </a:lnTo>
                    <a:lnTo>
                      <a:pt x="80" y="192"/>
                    </a:lnTo>
                    <a:lnTo>
                      <a:pt x="80" y="0"/>
                    </a:lnTo>
                    <a:lnTo>
                      <a:pt x="50" y="0"/>
                    </a:lnTo>
                    <a:lnTo>
                      <a:pt x="0" y="46"/>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0" name="Freeform 8"/>
              <p:cNvSpPr>
                <a:spLocks/>
              </p:cNvSpPr>
              <p:nvPr/>
            </p:nvSpPr>
            <p:spPr bwMode="auto">
              <a:xfrm>
                <a:off x="268288" y="4797425"/>
                <a:ext cx="184150" cy="309563"/>
              </a:xfrm>
              <a:custGeom>
                <a:avLst/>
                <a:gdLst>
                  <a:gd name="T0" fmla="*/ 54 w 54"/>
                  <a:gd name="T1" fmla="*/ 90 h 90"/>
                  <a:gd name="T2" fmla="*/ 54 w 54"/>
                  <a:gd name="T3" fmla="*/ 76 h 90"/>
                  <a:gd name="T4" fmla="*/ 21 w 54"/>
                  <a:gd name="T5" fmla="*/ 76 h 90"/>
                  <a:gd name="T6" fmla="*/ 51 w 54"/>
                  <a:gd name="T7" fmla="*/ 26 h 90"/>
                  <a:gd name="T8" fmla="*/ 26 w 54"/>
                  <a:gd name="T9" fmla="*/ 0 h 90"/>
                  <a:gd name="T10" fmla="*/ 2 w 54"/>
                  <a:gd name="T11" fmla="*/ 6 h 90"/>
                  <a:gd name="T12" fmla="*/ 4 w 54"/>
                  <a:gd name="T13" fmla="*/ 21 h 90"/>
                  <a:gd name="T14" fmla="*/ 22 w 54"/>
                  <a:gd name="T15" fmla="*/ 14 h 90"/>
                  <a:gd name="T16" fmla="*/ 35 w 54"/>
                  <a:gd name="T17" fmla="*/ 26 h 90"/>
                  <a:gd name="T18" fmla="*/ 0 w 54"/>
                  <a:gd name="T19" fmla="*/ 76 h 90"/>
                  <a:gd name="T20" fmla="*/ 0 w 54"/>
                  <a:gd name="T21" fmla="*/ 90 h 90"/>
                  <a:gd name="T22" fmla="*/ 54 w 54"/>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0">
                    <a:moveTo>
                      <a:pt x="54" y="90"/>
                    </a:moveTo>
                    <a:cubicBezTo>
                      <a:pt x="54" y="76"/>
                      <a:pt x="54" y="76"/>
                      <a:pt x="54" y="76"/>
                    </a:cubicBezTo>
                    <a:cubicBezTo>
                      <a:pt x="21" y="76"/>
                      <a:pt x="21" y="76"/>
                      <a:pt x="21" y="76"/>
                    </a:cubicBezTo>
                    <a:cubicBezTo>
                      <a:pt x="34" y="62"/>
                      <a:pt x="51" y="45"/>
                      <a:pt x="51" y="26"/>
                    </a:cubicBezTo>
                    <a:cubicBezTo>
                      <a:pt x="51" y="9"/>
                      <a:pt x="41" y="0"/>
                      <a:pt x="26" y="0"/>
                    </a:cubicBezTo>
                    <a:cubicBezTo>
                      <a:pt x="18" y="0"/>
                      <a:pt x="10" y="2"/>
                      <a:pt x="2" y="6"/>
                    </a:cubicBezTo>
                    <a:cubicBezTo>
                      <a:pt x="4" y="21"/>
                      <a:pt x="4" y="21"/>
                      <a:pt x="4" y="21"/>
                    </a:cubicBezTo>
                    <a:cubicBezTo>
                      <a:pt x="9" y="17"/>
                      <a:pt x="15" y="14"/>
                      <a:pt x="22" y="14"/>
                    </a:cubicBezTo>
                    <a:cubicBezTo>
                      <a:pt x="29" y="14"/>
                      <a:pt x="35" y="18"/>
                      <a:pt x="35" y="26"/>
                    </a:cubicBezTo>
                    <a:cubicBezTo>
                      <a:pt x="35" y="42"/>
                      <a:pt x="8" y="68"/>
                      <a:pt x="0" y="76"/>
                    </a:cubicBezTo>
                    <a:cubicBezTo>
                      <a:pt x="0" y="90"/>
                      <a:pt x="0" y="90"/>
                      <a:pt x="0" y="90"/>
                    </a:cubicBezTo>
                    <a:lnTo>
                      <a:pt x="54" y="90"/>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1" name="Freeform 9"/>
              <p:cNvSpPr>
                <a:spLocks/>
              </p:cNvSpPr>
              <p:nvPr/>
            </p:nvSpPr>
            <p:spPr bwMode="auto">
              <a:xfrm>
                <a:off x="8691563" y="3759200"/>
                <a:ext cx="174625" cy="315913"/>
              </a:xfrm>
              <a:custGeom>
                <a:avLst/>
                <a:gdLst>
                  <a:gd name="T0" fmla="*/ 0 w 51"/>
                  <a:gd name="T1" fmla="*/ 89 h 92"/>
                  <a:gd name="T2" fmla="*/ 21 w 51"/>
                  <a:gd name="T3" fmla="*/ 92 h 92"/>
                  <a:gd name="T4" fmla="*/ 51 w 51"/>
                  <a:gd name="T5" fmla="*/ 66 h 92"/>
                  <a:gd name="T6" fmla="*/ 36 w 51"/>
                  <a:gd name="T7" fmla="*/ 45 h 92"/>
                  <a:gd name="T8" fmla="*/ 36 w 51"/>
                  <a:gd name="T9" fmla="*/ 44 h 92"/>
                  <a:gd name="T10" fmla="*/ 51 w 51"/>
                  <a:gd name="T11" fmla="*/ 23 h 92"/>
                  <a:gd name="T12" fmla="*/ 25 w 51"/>
                  <a:gd name="T13" fmla="*/ 0 h 92"/>
                  <a:gd name="T14" fmla="*/ 2 w 51"/>
                  <a:gd name="T15" fmla="*/ 5 h 92"/>
                  <a:gd name="T16" fmla="*/ 3 w 51"/>
                  <a:gd name="T17" fmla="*/ 19 h 92"/>
                  <a:gd name="T18" fmla="*/ 21 w 51"/>
                  <a:gd name="T19" fmla="*/ 14 h 92"/>
                  <a:gd name="T20" fmla="*/ 35 w 51"/>
                  <a:gd name="T21" fmla="*/ 26 h 92"/>
                  <a:gd name="T22" fmla="*/ 17 w 51"/>
                  <a:gd name="T23" fmla="*/ 38 h 92"/>
                  <a:gd name="T24" fmla="*/ 10 w 51"/>
                  <a:gd name="T25" fmla="*/ 38 h 92"/>
                  <a:gd name="T26" fmla="*/ 10 w 51"/>
                  <a:gd name="T27" fmla="*/ 52 h 92"/>
                  <a:gd name="T28" fmla="*/ 18 w 51"/>
                  <a:gd name="T29" fmla="*/ 52 h 92"/>
                  <a:gd name="T30" fmla="*/ 35 w 51"/>
                  <a:gd name="T31" fmla="*/ 66 h 92"/>
                  <a:gd name="T32" fmla="*/ 18 w 51"/>
                  <a:gd name="T33" fmla="*/ 78 h 92"/>
                  <a:gd name="T34" fmla="*/ 1 w 51"/>
                  <a:gd name="T35" fmla="*/ 74 h 92"/>
                  <a:gd name="T36" fmla="*/ 0 w 51"/>
                  <a:gd name="T37" fmla="*/ 8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92">
                    <a:moveTo>
                      <a:pt x="0" y="89"/>
                    </a:moveTo>
                    <a:cubicBezTo>
                      <a:pt x="6" y="91"/>
                      <a:pt x="14" y="92"/>
                      <a:pt x="21" y="92"/>
                    </a:cubicBezTo>
                    <a:cubicBezTo>
                      <a:pt x="34" y="92"/>
                      <a:pt x="51" y="87"/>
                      <a:pt x="51" y="66"/>
                    </a:cubicBezTo>
                    <a:cubicBezTo>
                      <a:pt x="51" y="55"/>
                      <a:pt x="46" y="46"/>
                      <a:pt x="36" y="45"/>
                    </a:cubicBezTo>
                    <a:cubicBezTo>
                      <a:pt x="36" y="44"/>
                      <a:pt x="36" y="44"/>
                      <a:pt x="36" y="44"/>
                    </a:cubicBezTo>
                    <a:cubicBezTo>
                      <a:pt x="44" y="41"/>
                      <a:pt x="51" y="35"/>
                      <a:pt x="51" y="23"/>
                    </a:cubicBezTo>
                    <a:cubicBezTo>
                      <a:pt x="51" y="4"/>
                      <a:pt x="34" y="0"/>
                      <a:pt x="25" y="0"/>
                    </a:cubicBezTo>
                    <a:cubicBezTo>
                      <a:pt x="16" y="0"/>
                      <a:pt x="9" y="2"/>
                      <a:pt x="2" y="5"/>
                    </a:cubicBezTo>
                    <a:cubicBezTo>
                      <a:pt x="3" y="19"/>
                      <a:pt x="3" y="19"/>
                      <a:pt x="3" y="19"/>
                    </a:cubicBezTo>
                    <a:cubicBezTo>
                      <a:pt x="9" y="16"/>
                      <a:pt x="15" y="14"/>
                      <a:pt x="21" y="14"/>
                    </a:cubicBezTo>
                    <a:cubicBezTo>
                      <a:pt x="28" y="14"/>
                      <a:pt x="35" y="17"/>
                      <a:pt x="35" y="26"/>
                    </a:cubicBezTo>
                    <a:cubicBezTo>
                      <a:pt x="35" y="34"/>
                      <a:pt x="28" y="38"/>
                      <a:pt x="17" y="38"/>
                    </a:cubicBezTo>
                    <a:cubicBezTo>
                      <a:pt x="10" y="38"/>
                      <a:pt x="10" y="38"/>
                      <a:pt x="10" y="38"/>
                    </a:cubicBezTo>
                    <a:cubicBezTo>
                      <a:pt x="10" y="52"/>
                      <a:pt x="10" y="52"/>
                      <a:pt x="10" y="52"/>
                    </a:cubicBezTo>
                    <a:cubicBezTo>
                      <a:pt x="18" y="52"/>
                      <a:pt x="18" y="52"/>
                      <a:pt x="18" y="52"/>
                    </a:cubicBezTo>
                    <a:cubicBezTo>
                      <a:pt x="28" y="52"/>
                      <a:pt x="35" y="55"/>
                      <a:pt x="35" y="66"/>
                    </a:cubicBezTo>
                    <a:cubicBezTo>
                      <a:pt x="35" y="75"/>
                      <a:pt x="25" y="78"/>
                      <a:pt x="18" y="78"/>
                    </a:cubicBezTo>
                    <a:cubicBezTo>
                      <a:pt x="12" y="78"/>
                      <a:pt x="6" y="77"/>
                      <a:pt x="1" y="74"/>
                    </a:cubicBezTo>
                    <a:lnTo>
                      <a:pt x="0" y="89"/>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2" name="Freeform 10"/>
              <p:cNvSpPr>
                <a:spLocks noEditPoints="1"/>
              </p:cNvSpPr>
              <p:nvPr/>
            </p:nvSpPr>
            <p:spPr bwMode="auto">
              <a:xfrm>
                <a:off x="8677275" y="4805363"/>
                <a:ext cx="206375" cy="301625"/>
              </a:xfrm>
              <a:custGeom>
                <a:avLst/>
                <a:gdLst>
                  <a:gd name="T0" fmla="*/ 33 w 130"/>
                  <a:gd name="T1" fmla="*/ 123 h 190"/>
                  <a:gd name="T2" fmla="*/ 76 w 130"/>
                  <a:gd name="T3" fmla="*/ 39 h 190"/>
                  <a:gd name="T4" fmla="*/ 76 w 130"/>
                  <a:gd name="T5" fmla="*/ 39 h 190"/>
                  <a:gd name="T6" fmla="*/ 76 w 130"/>
                  <a:gd name="T7" fmla="*/ 123 h 190"/>
                  <a:gd name="T8" fmla="*/ 33 w 130"/>
                  <a:gd name="T9" fmla="*/ 123 h 190"/>
                  <a:gd name="T10" fmla="*/ 0 w 130"/>
                  <a:gd name="T11" fmla="*/ 151 h 190"/>
                  <a:gd name="T12" fmla="*/ 76 w 130"/>
                  <a:gd name="T13" fmla="*/ 151 h 190"/>
                  <a:gd name="T14" fmla="*/ 76 w 130"/>
                  <a:gd name="T15" fmla="*/ 190 h 190"/>
                  <a:gd name="T16" fmla="*/ 108 w 130"/>
                  <a:gd name="T17" fmla="*/ 190 h 190"/>
                  <a:gd name="T18" fmla="*/ 108 w 130"/>
                  <a:gd name="T19" fmla="*/ 151 h 190"/>
                  <a:gd name="T20" fmla="*/ 130 w 130"/>
                  <a:gd name="T21" fmla="*/ 151 h 190"/>
                  <a:gd name="T22" fmla="*/ 130 w 130"/>
                  <a:gd name="T23" fmla="*/ 123 h 190"/>
                  <a:gd name="T24" fmla="*/ 108 w 130"/>
                  <a:gd name="T25" fmla="*/ 123 h 190"/>
                  <a:gd name="T26" fmla="*/ 108 w 130"/>
                  <a:gd name="T27" fmla="*/ 0 h 190"/>
                  <a:gd name="T28" fmla="*/ 65 w 130"/>
                  <a:gd name="T29" fmla="*/ 0 h 190"/>
                  <a:gd name="T30" fmla="*/ 0 w 130"/>
                  <a:gd name="T31" fmla="*/ 121 h 190"/>
                  <a:gd name="T32" fmla="*/ 0 w 130"/>
                  <a:gd name="T33" fmla="*/ 1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90">
                    <a:moveTo>
                      <a:pt x="33" y="123"/>
                    </a:moveTo>
                    <a:lnTo>
                      <a:pt x="76" y="39"/>
                    </a:lnTo>
                    <a:lnTo>
                      <a:pt x="76" y="39"/>
                    </a:lnTo>
                    <a:lnTo>
                      <a:pt x="76" y="123"/>
                    </a:lnTo>
                    <a:lnTo>
                      <a:pt x="33" y="123"/>
                    </a:lnTo>
                    <a:close/>
                    <a:moveTo>
                      <a:pt x="0" y="151"/>
                    </a:moveTo>
                    <a:lnTo>
                      <a:pt x="76" y="151"/>
                    </a:lnTo>
                    <a:lnTo>
                      <a:pt x="76" y="190"/>
                    </a:lnTo>
                    <a:lnTo>
                      <a:pt x="108" y="190"/>
                    </a:lnTo>
                    <a:lnTo>
                      <a:pt x="108" y="151"/>
                    </a:lnTo>
                    <a:lnTo>
                      <a:pt x="130" y="151"/>
                    </a:lnTo>
                    <a:lnTo>
                      <a:pt x="130" y="123"/>
                    </a:lnTo>
                    <a:lnTo>
                      <a:pt x="108" y="123"/>
                    </a:lnTo>
                    <a:lnTo>
                      <a:pt x="108" y="0"/>
                    </a:lnTo>
                    <a:lnTo>
                      <a:pt x="65" y="0"/>
                    </a:lnTo>
                    <a:lnTo>
                      <a:pt x="0" y="121"/>
                    </a:lnTo>
                    <a:lnTo>
                      <a:pt x="0" y="151"/>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grpSp>
            <p:nvGrpSpPr>
              <p:cNvPr id="4" name="Group 109"/>
              <p:cNvGrpSpPr/>
              <p:nvPr/>
            </p:nvGrpSpPr>
            <p:grpSpPr>
              <a:xfrm>
                <a:off x="973138" y="3576638"/>
                <a:ext cx="3340100" cy="731520"/>
                <a:chOff x="973138" y="3576638"/>
                <a:chExt cx="3340100" cy="731520"/>
              </a:xfrm>
              <a:solidFill>
                <a:schemeClr val="accent4"/>
              </a:solidFill>
            </p:grpSpPr>
            <p:pic>
              <p:nvPicPr>
                <p:cNvPr id="126"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27"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28"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29"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grpSp>
            <p:nvGrpSpPr>
              <p:cNvPr id="5" name="Group 110"/>
              <p:cNvGrpSpPr/>
              <p:nvPr/>
            </p:nvGrpSpPr>
            <p:grpSpPr>
              <a:xfrm>
                <a:off x="973138" y="4619625"/>
                <a:ext cx="3340100" cy="731520"/>
                <a:chOff x="973138" y="3576638"/>
                <a:chExt cx="3340100" cy="731520"/>
              </a:xfrm>
              <a:solidFill>
                <a:schemeClr val="accent4"/>
              </a:solidFill>
            </p:grpSpPr>
            <p:pic>
              <p:nvPicPr>
                <p:cNvPr id="122"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23"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24"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25"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grpSp>
            <p:nvGrpSpPr>
              <p:cNvPr id="6" name="Group 111"/>
              <p:cNvGrpSpPr/>
              <p:nvPr/>
            </p:nvGrpSpPr>
            <p:grpSpPr>
              <a:xfrm>
                <a:off x="4833938" y="3576638"/>
                <a:ext cx="3340100" cy="731520"/>
                <a:chOff x="973138" y="3576638"/>
                <a:chExt cx="3340100" cy="731520"/>
              </a:xfrm>
              <a:solidFill>
                <a:schemeClr val="accent4"/>
              </a:solidFill>
            </p:grpSpPr>
            <p:pic>
              <p:nvPicPr>
                <p:cNvPr id="118"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19"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20"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21"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grpSp>
            <p:nvGrpSpPr>
              <p:cNvPr id="7" name="Group 112"/>
              <p:cNvGrpSpPr/>
              <p:nvPr/>
            </p:nvGrpSpPr>
            <p:grpSpPr>
              <a:xfrm>
                <a:off x="4833938" y="4619625"/>
                <a:ext cx="3340100" cy="731520"/>
                <a:chOff x="973138" y="3576638"/>
                <a:chExt cx="3340100" cy="731520"/>
              </a:xfrm>
              <a:solidFill>
                <a:schemeClr val="accent4"/>
              </a:solidFill>
            </p:grpSpPr>
            <p:pic>
              <p:nvPicPr>
                <p:cNvPr id="114"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15"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16"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17"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sp>
            <p:nvSpPr>
              <p:cNvPr id="72" name="Freeform 11"/>
              <p:cNvSpPr>
                <a:spLocks noEditPoints="1"/>
              </p:cNvSpPr>
              <p:nvPr/>
            </p:nvSpPr>
            <p:spPr bwMode="auto">
              <a:xfrm>
                <a:off x="1200150" y="1979613"/>
                <a:ext cx="277813" cy="304800"/>
              </a:xfrm>
              <a:custGeom>
                <a:avLst/>
                <a:gdLst>
                  <a:gd name="T0" fmla="*/ 112 w 175"/>
                  <a:gd name="T1" fmla="*/ 119 h 192"/>
                  <a:gd name="T2" fmla="*/ 63 w 175"/>
                  <a:gd name="T3" fmla="*/ 119 h 192"/>
                  <a:gd name="T4" fmla="*/ 86 w 175"/>
                  <a:gd name="T5" fmla="*/ 39 h 192"/>
                  <a:gd name="T6" fmla="*/ 86 w 175"/>
                  <a:gd name="T7" fmla="*/ 39 h 192"/>
                  <a:gd name="T8" fmla="*/ 112 w 175"/>
                  <a:gd name="T9" fmla="*/ 119 h 192"/>
                  <a:gd name="T10" fmla="*/ 0 w 175"/>
                  <a:gd name="T11" fmla="*/ 192 h 192"/>
                  <a:gd name="T12" fmla="*/ 37 w 175"/>
                  <a:gd name="T13" fmla="*/ 192 h 192"/>
                  <a:gd name="T14" fmla="*/ 52 w 175"/>
                  <a:gd name="T15" fmla="*/ 149 h 192"/>
                  <a:gd name="T16" fmla="*/ 123 w 175"/>
                  <a:gd name="T17" fmla="*/ 149 h 192"/>
                  <a:gd name="T18" fmla="*/ 136 w 175"/>
                  <a:gd name="T19" fmla="*/ 192 h 192"/>
                  <a:gd name="T20" fmla="*/ 175 w 175"/>
                  <a:gd name="T21" fmla="*/ 192 h 192"/>
                  <a:gd name="T22" fmla="*/ 108 w 175"/>
                  <a:gd name="T23" fmla="*/ 0 h 192"/>
                  <a:gd name="T24" fmla="*/ 69 w 175"/>
                  <a:gd name="T25" fmla="*/ 0 h 192"/>
                  <a:gd name="T26" fmla="*/ 0 w 175"/>
                  <a:gd name="T2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92">
                    <a:moveTo>
                      <a:pt x="112" y="119"/>
                    </a:moveTo>
                    <a:lnTo>
                      <a:pt x="63" y="119"/>
                    </a:lnTo>
                    <a:lnTo>
                      <a:pt x="86" y="39"/>
                    </a:lnTo>
                    <a:lnTo>
                      <a:pt x="86" y="39"/>
                    </a:lnTo>
                    <a:lnTo>
                      <a:pt x="112" y="119"/>
                    </a:lnTo>
                    <a:close/>
                    <a:moveTo>
                      <a:pt x="0" y="192"/>
                    </a:moveTo>
                    <a:lnTo>
                      <a:pt x="37" y="192"/>
                    </a:lnTo>
                    <a:lnTo>
                      <a:pt x="52" y="149"/>
                    </a:lnTo>
                    <a:lnTo>
                      <a:pt x="123" y="149"/>
                    </a:lnTo>
                    <a:lnTo>
                      <a:pt x="136" y="192"/>
                    </a:lnTo>
                    <a:lnTo>
                      <a:pt x="175" y="192"/>
                    </a:lnTo>
                    <a:lnTo>
                      <a:pt x="108" y="0"/>
                    </a:lnTo>
                    <a:lnTo>
                      <a:pt x="69" y="0"/>
                    </a:lnTo>
                    <a:lnTo>
                      <a:pt x="0" y="192"/>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73" name="Freeform 31"/>
              <p:cNvSpPr>
                <a:spLocks noEditPoints="1"/>
              </p:cNvSpPr>
              <p:nvPr/>
            </p:nvSpPr>
            <p:spPr bwMode="auto">
              <a:xfrm>
                <a:off x="5060950" y="1979613"/>
                <a:ext cx="277813" cy="304800"/>
              </a:xfrm>
              <a:custGeom>
                <a:avLst/>
                <a:gdLst>
                  <a:gd name="T0" fmla="*/ 110 w 175"/>
                  <a:gd name="T1" fmla="*/ 119 h 192"/>
                  <a:gd name="T2" fmla="*/ 60 w 175"/>
                  <a:gd name="T3" fmla="*/ 119 h 192"/>
                  <a:gd name="T4" fmla="*/ 86 w 175"/>
                  <a:gd name="T5" fmla="*/ 39 h 192"/>
                  <a:gd name="T6" fmla="*/ 86 w 175"/>
                  <a:gd name="T7" fmla="*/ 39 h 192"/>
                  <a:gd name="T8" fmla="*/ 110 w 175"/>
                  <a:gd name="T9" fmla="*/ 119 h 192"/>
                  <a:gd name="T10" fmla="*/ 0 w 175"/>
                  <a:gd name="T11" fmla="*/ 192 h 192"/>
                  <a:gd name="T12" fmla="*/ 34 w 175"/>
                  <a:gd name="T13" fmla="*/ 192 h 192"/>
                  <a:gd name="T14" fmla="*/ 49 w 175"/>
                  <a:gd name="T15" fmla="*/ 149 h 192"/>
                  <a:gd name="T16" fmla="*/ 121 w 175"/>
                  <a:gd name="T17" fmla="*/ 149 h 192"/>
                  <a:gd name="T18" fmla="*/ 136 w 175"/>
                  <a:gd name="T19" fmla="*/ 192 h 192"/>
                  <a:gd name="T20" fmla="*/ 175 w 175"/>
                  <a:gd name="T21" fmla="*/ 192 h 192"/>
                  <a:gd name="T22" fmla="*/ 106 w 175"/>
                  <a:gd name="T23" fmla="*/ 0 h 192"/>
                  <a:gd name="T24" fmla="*/ 67 w 175"/>
                  <a:gd name="T25" fmla="*/ 0 h 192"/>
                  <a:gd name="T26" fmla="*/ 0 w 175"/>
                  <a:gd name="T2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92">
                    <a:moveTo>
                      <a:pt x="110" y="119"/>
                    </a:moveTo>
                    <a:lnTo>
                      <a:pt x="60" y="119"/>
                    </a:lnTo>
                    <a:lnTo>
                      <a:pt x="86" y="39"/>
                    </a:lnTo>
                    <a:lnTo>
                      <a:pt x="86" y="39"/>
                    </a:lnTo>
                    <a:lnTo>
                      <a:pt x="110" y="119"/>
                    </a:lnTo>
                    <a:close/>
                    <a:moveTo>
                      <a:pt x="0" y="192"/>
                    </a:moveTo>
                    <a:lnTo>
                      <a:pt x="34" y="192"/>
                    </a:lnTo>
                    <a:lnTo>
                      <a:pt x="49" y="149"/>
                    </a:lnTo>
                    <a:lnTo>
                      <a:pt x="121" y="149"/>
                    </a:lnTo>
                    <a:lnTo>
                      <a:pt x="136" y="192"/>
                    </a:lnTo>
                    <a:lnTo>
                      <a:pt x="175" y="192"/>
                    </a:lnTo>
                    <a:lnTo>
                      <a:pt x="106" y="0"/>
                    </a:lnTo>
                    <a:lnTo>
                      <a:pt x="67" y="0"/>
                    </a:lnTo>
                    <a:lnTo>
                      <a:pt x="0" y="192"/>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75" name="Freeform 12"/>
              <p:cNvSpPr>
                <a:spLocks noEditPoints="1"/>
              </p:cNvSpPr>
              <p:nvPr/>
            </p:nvSpPr>
            <p:spPr bwMode="auto">
              <a:xfrm>
                <a:off x="2087563" y="1979613"/>
                <a:ext cx="192088" cy="304800"/>
              </a:xfrm>
              <a:custGeom>
                <a:avLst/>
                <a:gdLst>
                  <a:gd name="T0" fmla="*/ 16 w 56"/>
                  <a:gd name="T1" fmla="*/ 49 h 89"/>
                  <a:gd name="T2" fmla="*/ 24 w 56"/>
                  <a:gd name="T3" fmla="*/ 49 h 89"/>
                  <a:gd name="T4" fmla="*/ 40 w 56"/>
                  <a:gd name="T5" fmla="*/ 63 h 89"/>
                  <a:gd name="T6" fmla="*/ 24 w 56"/>
                  <a:gd name="T7" fmla="*/ 75 h 89"/>
                  <a:gd name="T8" fmla="*/ 16 w 56"/>
                  <a:gd name="T9" fmla="*/ 75 h 89"/>
                  <a:gd name="T10" fmla="*/ 16 w 56"/>
                  <a:gd name="T11" fmla="*/ 49 h 89"/>
                  <a:gd name="T12" fmla="*/ 16 w 56"/>
                  <a:gd name="T13" fmla="*/ 14 h 89"/>
                  <a:gd name="T14" fmla="*/ 22 w 56"/>
                  <a:gd name="T15" fmla="*/ 14 h 89"/>
                  <a:gd name="T16" fmla="*/ 38 w 56"/>
                  <a:gd name="T17" fmla="*/ 25 h 89"/>
                  <a:gd name="T18" fmla="*/ 23 w 56"/>
                  <a:gd name="T19" fmla="*/ 36 h 89"/>
                  <a:gd name="T20" fmla="*/ 16 w 56"/>
                  <a:gd name="T21" fmla="*/ 36 h 89"/>
                  <a:gd name="T22" fmla="*/ 16 w 56"/>
                  <a:gd name="T23" fmla="*/ 14 h 89"/>
                  <a:gd name="T24" fmla="*/ 0 w 56"/>
                  <a:gd name="T25" fmla="*/ 89 h 89"/>
                  <a:gd name="T26" fmla="*/ 28 w 56"/>
                  <a:gd name="T27" fmla="*/ 89 h 89"/>
                  <a:gd name="T28" fmla="*/ 56 w 56"/>
                  <a:gd name="T29" fmla="*/ 63 h 89"/>
                  <a:gd name="T30" fmla="*/ 38 w 56"/>
                  <a:gd name="T31" fmla="*/ 43 h 89"/>
                  <a:gd name="T32" fmla="*/ 38 w 56"/>
                  <a:gd name="T33" fmla="*/ 43 h 89"/>
                  <a:gd name="T34" fmla="*/ 54 w 56"/>
                  <a:gd name="T35" fmla="*/ 23 h 89"/>
                  <a:gd name="T36" fmla="*/ 28 w 56"/>
                  <a:gd name="T37" fmla="*/ 0 h 89"/>
                  <a:gd name="T38" fmla="*/ 0 w 56"/>
                  <a:gd name="T39" fmla="*/ 0 h 89"/>
                  <a:gd name="T40" fmla="*/ 0 w 56"/>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89">
                    <a:moveTo>
                      <a:pt x="16" y="49"/>
                    </a:moveTo>
                    <a:cubicBezTo>
                      <a:pt x="24" y="49"/>
                      <a:pt x="24" y="49"/>
                      <a:pt x="24" y="49"/>
                    </a:cubicBezTo>
                    <a:cubicBezTo>
                      <a:pt x="32" y="49"/>
                      <a:pt x="40" y="51"/>
                      <a:pt x="40" y="63"/>
                    </a:cubicBezTo>
                    <a:cubicBezTo>
                      <a:pt x="40" y="73"/>
                      <a:pt x="31" y="75"/>
                      <a:pt x="24" y="75"/>
                    </a:cubicBezTo>
                    <a:cubicBezTo>
                      <a:pt x="16" y="75"/>
                      <a:pt x="16" y="75"/>
                      <a:pt x="16" y="75"/>
                    </a:cubicBezTo>
                    <a:lnTo>
                      <a:pt x="16" y="49"/>
                    </a:lnTo>
                    <a:close/>
                    <a:moveTo>
                      <a:pt x="16" y="14"/>
                    </a:moveTo>
                    <a:cubicBezTo>
                      <a:pt x="22" y="14"/>
                      <a:pt x="22" y="14"/>
                      <a:pt x="22" y="14"/>
                    </a:cubicBezTo>
                    <a:cubicBezTo>
                      <a:pt x="30" y="14"/>
                      <a:pt x="38" y="15"/>
                      <a:pt x="38" y="25"/>
                    </a:cubicBezTo>
                    <a:cubicBezTo>
                      <a:pt x="38" y="34"/>
                      <a:pt x="29" y="36"/>
                      <a:pt x="23" y="36"/>
                    </a:cubicBezTo>
                    <a:cubicBezTo>
                      <a:pt x="16" y="36"/>
                      <a:pt x="16" y="36"/>
                      <a:pt x="16" y="36"/>
                    </a:cubicBezTo>
                    <a:lnTo>
                      <a:pt x="16" y="14"/>
                    </a:lnTo>
                    <a:close/>
                    <a:moveTo>
                      <a:pt x="0" y="89"/>
                    </a:moveTo>
                    <a:cubicBezTo>
                      <a:pt x="28" y="89"/>
                      <a:pt x="28" y="89"/>
                      <a:pt x="28" y="89"/>
                    </a:cubicBezTo>
                    <a:cubicBezTo>
                      <a:pt x="38" y="89"/>
                      <a:pt x="56" y="86"/>
                      <a:pt x="56" y="63"/>
                    </a:cubicBezTo>
                    <a:cubicBezTo>
                      <a:pt x="56" y="52"/>
                      <a:pt x="49" y="44"/>
                      <a:pt x="38" y="43"/>
                    </a:cubicBezTo>
                    <a:cubicBezTo>
                      <a:pt x="38" y="43"/>
                      <a:pt x="38" y="43"/>
                      <a:pt x="38" y="43"/>
                    </a:cubicBezTo>
                    <a:cubicBezTo>
                      <a:pt x="47" y="41"/>
                      <a:pt x="54" y="33"/>
                      <a:pt x="54" y="23"/>
                    </a:cubicBezTo>
                    <a:cubicBezTo>
                      <a:pt x="54" y="3"/>
                      <a:pt x="38" y="0"/>
                      <a:pt x="28" y="0"/>
                    </a:cubicBezTo>
                    <a:cubicBezTo>
                      <a:pt x="0" y="0"/>
                      <a:pt x="0" y="0"/>
                      <a:pt x="0" y="0"/>
                    </a:cubicBezTo>
                    <a:lnTo>
                      <a:pt x="0" y="89"/>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76" name="Freeform 32"/>
              <p:cNvSpPr>
                <a:spLocks noEditPoints="1"/>
              </p:cNvSpPr>
              <p:nvPr/>
            </p:nvSpPr>
            <p:spPr bwMode="auto">
              <a:xfrm>
                <a:off x="5945188" y="1979613"/>
                <a:ext cx="195263" cy="304800"/>
              </a:xfrm>
              <a:custGeom>
                <a:avLst/>
                <a:gdLst>
                  <a:gd name="T0" fmla="*/ 16 w 57"/>
                  <a:gd name="T1" fmla="*/ 49 h 89"/>
                  <a:gd name="T2" fmla="*/ 24 w 57"/>
                  <a:gd name="T3" fmla="*/ 49 h 89"/>
                  <a:gd name="T4" fmla="*/ 41 w 57"/>
                  <a:gd name="T5" fmla="*/ 63 h 89"/>
                  <a:gd name="T6" fmla="*/ 24 w 57"/>
                  <a:gd name="T7" fmla="*/ 75 h 89"/>
                  <a:gd name="T8" fmla="*/ 16 w 57"/>
                  <a:gd name="T9" fmla="*/ 75 h 89"/>
                  <a:gd name="T10" fmla="*/ 16 w 57"/>
                  <a:gd name="T11" fmla="*/ 49 h 89"/>
                  <a:gd name="T12" fmla="*/ 16 w 57"/>
                  <a:gd name="T13" fmla="*/ 14 h 89"/>
                  <a:gd name="T14" fmla="*/ 23 w 57"/>
                  <a:gd name="T15" fmla="*/ 14 h 89"/>
                  <a:gd name="T16" fmla="*/ 38 w 57"/>
                  <a:gd name="T17" fmla="*/ 25 h 89"/>
                  <a:gd name="T18" fmla="*/ 23 w 57"/>
                  <a:gd name="T19" fmla="*/ 36 h 89"/>
                  <a:gd name="T20" fmla="*/ 16 w 57"/>
                  <a:gd name="T21" fmla="*/ 36 h 89"/>
                  <a:gd name="T22" fmla="*/ 16 w 57"/>
                  <a:gd name="T23" fmla="*/ 14 h 89"/>
                  <a:gd name="T24" fmla="*/ 0 w 57"/>
                  <a:gd name="T25" fmla="*/ 89 h 89"/>
                  <a:gd name="T26" fmla="*/ 28 w 57"/>
                  <a:gd name="T27" fmla="*/ 89 h 89"/>
                  <a:gd name="T28" fmla="*/ 57 w 57"/>
                  <a:gd name="T29" fmla="*/ 63 h 89"/>
                  <a:gd name="T30" fmla="*/ 38 w 57"/>
                  <a:gd name="T31" fmla="*/ 43 h 89"/>
                  <a:gd name="T32" fmla="*/ 38 w 57"/>
                  <a:gd name="T33" fmla="*/ 43 h 89"/>
                  <a:gd name="T34" fmla="*/ 54 w 57"/>
                  <a:gd name="T35" fmla="*/ 23 h 89"/>
                  <a:gd name="T36" fmla="*/ 28 w 57"/>
                  <a:gd name="T37" fmla="*/ 0 h 89"/>
                  <a:gd name="T38" fmla="*/ 0 w 57"/>
                  <a:gd name="T39" fmla="*/ 0 h 89"/>
                  <a:gd name="T40" fmla="*/ 0 w 57"/>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89">
                    <a:moveTo>
                      <a:pt x="16" y="49"/>
                    </a:moveTo>
                    <a:cubicBezTo>
                      <a:pt x="24" y="49"/>
                      <a:pt x="24" y="49"/>
                      <a:pt x="24" y="49"/>
                    </a:cubicBezTo>
                    <a:cubicBezTo>
                      <a:pt x="32" y="49"/>
                      <a:pt x="41" y="51"/>
                      <a:pt x="41" y="63"/>
                    </a:cubicBezTo>
                    <a:cubicBezTo>
                      <a:pt x="41" y="73"/>
                      <a:pt x="32" y="75"/>
                      <a:pt x="24" y="75"/>
                    </a:cubicBezTo>
                    <a:cubicBezTo>
                      <a:pt x="16" y="75"/>
                      <a:pt x="16" y="75"/>
                      <a:pt x="16" y="75"/>
                    </a:cubicBezTo>
                    <a:lnTo>
                      <a:pt x="16" y="49"/>
                    </a:lnTo>
                    <a:close/>
                    <a:moveTo>
                      <a:pt x="16" y="14"/>
                    </a:moveTo>
                    <a:cubicBezTo>
                      <a:pt x="23" y="14"/>
                      <a:pt x="23" y="14"/>
                      <a:pt x="23" y="14"/>
                    </a:cubicBezTo>
                    <a:cubicBezTo>
                      <a:pt x="30" y="14"/>
                      <a:pt x="38" y="15"/>
                      <a:pt x="38" y="25"/>
                    </a:cubicBezTo>
                    <a:cubicBezTo>
                      <a:pt x="38" y="34"/>
                      <a:pt x="30" y="36"/>
                      <a:pt x="23" y="36"/>
                    </a:cubicBezTo>
                    <a:cubicBezTo>
                      <a:pt x="16" y="36"/>
                      <a:pt x="16" y="36"/>
                      <a:pt x="16" y="36"/>
                    </a:cubicBezTo>
                    <a:lnTo>
                      <a:pt x="16" y="14"/>
                    </a:lnTo>
                    <a:close/>
                    <a:moveTo>
                      <a:pt x="0" y="89"/>
                    </a:moveTo>
                    <a:cubicBezTo>
                      <a:pt x="28" y="89"/>
                      <a:pt x="28" y="89"/>
                      <a:pt x="28" y="89"/>
                    </a:cubicBezTo>
                    <a:cubicBezTo>
                      <a:pt x="38" y="89"/>
                      <a:pt x="57" y="86"/>
                      <a:pt x="57" y="63"/>
                    </a:cubicBezTo>
                    <a:cubicBezTo>
                      <a:pt x="57" y="52"/>
                      <a:pt x="49" y="44"/>
                      <a:pt x="38" y="43"/>
                    </a:cubicBezTo>
                    <a:cubicBezTo>
                      <a:pt x="38" y="43"/>
                      <a:pt x="38" y="43"/>
                      <a:pt x="38" y="43"/>
                    </a:cubicBezTo>
                    <a:cubicBezTo>
                      <a:pt x="48" y="41"/>
                      <a:pt x="54" y="33"/>
                      <a:pt x="54" y="23"/>
                    </a:cubicBezTo>
                    <a:cubicBezTo>
                      <a:pt x="54" y="3"/>
                      <a:pt x="39" y="0"/>
                      <a:pt x="28" y="0"/>
                    </a:cubicBezTo>
                    <a:cubicBezTo>
                      <a:pt x="0" y="0"/>
                      <a:pt x="0" y="0"/>
                      <a:pt x="0" y="0"/>
                    </a:cubicBezTo>
                    <a:lnTo>
                      <a:pt x="0" y="89"/>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78" name="Freeform 13"/>
              <p:cNvSpPr>
                <a:spLocks/>
              </p:cNvSpPr>
              <p:nvPr/>
            </p:nvSpPr>
            <p:spPr bwMode="auto">
              <a:xfrm>
                <a:off x="2989263" y="1971675"/>
                <a:ext cx="212725" cy="315913"/>
              </a:xfrm>
              <a:custGeom>
                <a:avLst/>
                <a:gdLst>
                  <a:gd name="T0" fmla="*/ 61 w 62"/>
                  <a:gd name="T1" fmla="*/ 75 h 92"/>
                  <a:gd name="T2" fmla="*/ 44 w 62"/>
                  <a:gd name="T3" fmla="*/ 78 h 92"/>
                  <a:gd name="T4" fmla="*/ 17 w 62"/>
                  <a:gd name="T5" fmla="*/ 47 h 92"/>
                  <a:gd name="T6" fmla="*/ 43 w 62"/>
                  <a:gd name="T7" fmla="*/ 14 h 92"/>
                  <a:gd name="T8" fmla="*/ 61 w 62"/>
                  <a:gd name="T9" fmla="*/ 19 h 92"/>
                  <a:gd name="T10" fmla="*/ 62 w 62"/>
                  <a:gd name="T11" fmla="*/ 4 h 92"/>
                  <a:gd name="T12" fmla="*/ 44 w 62"/>
                  <a:gd name="T13" fmla="*/ 0 h 92"/>
                  <a:gd name="T14" fmla="*/ 0 w 62"/>
                  <a:gd name="T15" fmla="*/ 48 h 92"/>
                  <a:gd name="T16" fmla="*/ 44 w 62"/>
                  <a:gd name="T17" fmla="*/ 92 h 92"/>
                  <a:gd name="T18" fmla="*/ 62 w 62"/>
                  <a:gd name="T19" fmla="*/ 90 h 92"/>
                  <a:gd name="T20" fmla="*/ 61 w 62"/>
                  <a:gd name="T21" fmla="*/ 7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92">
                    <a:moveTo>
                      <a:pt x="61" y="75"/>
                    </a:moveTo>
                    <a:cubicBezTo>
                      <a:pt x="58" y="77"/>
                      <a:pt x="50" y="78"/>
                      <a:pt x="44" y="78"/>
                    </a:cubicBezTo>
                    <a:cubicBezTo>
                      <a:pt x="27" y="78"/>
                      <a:pt x="17" y="65"/>
                      <a:pt x="17" y="47"/>
                    </a:cubicBezTo>
                    <a:cubicBezTo>
                      <a:pt x="17" y="28"/>
                      <a:pt x="27" y="14"/>
                      <a:pt x="43" y="14"/>
                    </a:cubicBezTo>
                    <a:cubicBezTo>
                      <a:pt x="49" y="14"/>
                      <a:pt x="55" y="15"/>
                      <a:pt x="61" y="19"/>
                    </a:cubicBezTo>
                    <a:cubicBezTo>
                      <a:pt x="62" y="4"/>
                      <a:pt x="62" y="4"/>
                      <a:pt x="62" y="4"/>
                    </a:cubicBezTo>
                    <a:cubicBezTo>
                      <a:pt x="56" y="2"/>
                      <a:pt x="49" y="0"/>
                      <a:pt x="44" y="0"/>
                    </a:cubicBezTo>
                    <a:cubicBezTo>
                      <a:pt x="17" y="0"/>
                      <a:pt x="0" y="18"/>
                      <a:pt x="0" y="48"/>
                    </a:cubicBezTo>
                    <a:cubicBezTo>
                      <a:pt x="0" y="78"/>
                      <a:pt x="18" y="92"/>
                      <a:pt x="44" y="92"/>
                    </a:cubicBezTo>
                    <a:cubicBezTo>
                      <a:pt x="50" y="92"/>
                      <a:pt x="56" y="91"/>
                      <a:pt x="62" y="90"/>
                    </a:cubicBezTo>
                    <a:lnTo>
                      <a:pt x="61" y="7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79" name="Freeform 33"/>
              <p:cNvSpPr>
                <a:spLocks/>
              </p:cNvSpPr>
              <p:nvPr/>
            </p:nvSpPr>
            <p:spPr bwMode="auto">
              <a:xfrm>
                <a:off x="6846888" y="1971675"/>
                <a:ext cx="212725" cy="315913"/>
              </a:xfrm>
              <a:custGeom>
                <a:avLst/>
                <a:gdLst>
                  <a:gd name="T0" fmla="*/ 62 w 62"/>
                  <a:gd name="T1" fmla="*/ 75 h 92"/>
                  <a:gd name="T2" fmla="*/ 44 w 62"/>
                  <a:gd name="T3" fmla="*/ 78 h 92"/>
                  <a:gd name="T4" fmla="*/ 17 w 62"/>
                  <a:gd name="T5" fmla="*/ 47 h 92"/>
                  <a:gd name="T6" fmla="*/ 44 w 62"/>
                  <a:gd name="T7" fmla="*/ 14 h 92"/>
                  <a:gd name="T8" fmla="*/ 61 w 62"/>
                  <a:gd name="T9" fmla="*/ 19 h 92"/>
                  <a:gd name="T10" fmla="*/ 62 w 62"/>
                  <a:gd name="T11" fmla="*/ 4 h 92"/>
                  <a:gd name="T12" fmla="*/ 44 w 62"/>
                  <a:gd name="T13" fmla="*/ 0 h 92"/>
                  <a:gd name="T14" fmla="*/ 0 w 62"/>
                  <a:gd name="T15" fmla="*/ 48 h 92"/>
                  <a:gd name="T16" fmla="*/ 44 w 62"/>
                  <a:gd name="T17" fmla="*/ 92 h 92"/>
                  <a:gd name="T18" fmla="*/ 62 w 62"/>
                  <a:gd name="T19" fmla="*/ 90 h 92"/>
                  <a:gd name="T20" fmla="*/ 62 w 62"/>
                  <a:gd name="T21" fmla="*/ 7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92">
                    <a:moveTo>
                      <a:pt x="62" y="75"/>
                    </a:moveTo>
                    <a:cubicBezTo>
                      <a:pt x="58" y="77"/>
                      <a:pt x="50" y="78"/>
                      <a:pt x="44" y="78"/>
                    </a:cubicBezTo>
                    <a:cubicBezTo>
                      <a:pt x="27" y="78"/>
                      <a:pt x="17" y="65"/>
                      <a:pt x="17" y="47"/>
                    </a:cubicBezTo>
                    <a:cubicBezTo>
                      <a:pt x="17" y="28"/>
                      <a:pt x="27" y="14"/>
                      <a:pt x="44" y="14"/>
                    </a:cubicBezTo>
                    <a:cubicBezTo>
                      <a:pt x="50" y="14"/>
                      <a:pt x="55" y="15"/>
                      <a:pt x="61" y="19"/>
                    </a:cubicBezTo>
                    <a:cubicBezTo>
                      <a:pt x="62" y="4"/>
                      <a:pt x="62" y="4"/>
                      <a:pt x="62" y="4"/>
                    </a:cubicBezTo>
                    <a:cubicBezTo>
                      <a:pt x="56" y="2"/>
                      <a:pt x="49" y="0"/>
                      <a:pt x="44" y="0"/>
                    </a:cubicBezTo>
                    <a:cubicBezTo>
                      <a:pt x="17" y="0"/>
                      <a:pt x="0" y="18"/>
                      <a:pt x="0" y="48"/>
                    </a:cubicBezTo>
                    <a:cubicBezTo>
                      <a:pt x="0" y="78"/>
                      <a:pt x="18" y="92"/>
                      <a:pt x="44" y="92"/>
                    </a:cubicBezTo>
                    <a:cubicBezTo>
                      <a:pt x="50" y="92"/>
                      <a:pt x="56" y="91"/>
                      <a:pt x="62" y="90"/>
                    </a:cubicBezTo>
                    <a:lnTo>
                      <a:pt x="62" y="7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81" name="Freeform 14"/>
              <p:cNvSpPr>
                <a:spLocks noEditPoints="1"/>
              </p:cNvSpPr>
              <p:nvPr/>
            </p:nvSpPr>
            <p:spPr bwMode="auto">
              <a:xfrm>
                <a:off x="3836988" y="1979613"/>
                <a:ext cx="233363" cy="304800"/>
              </a:xfrm>
              <a:custGeom>
                <a:avLst/>
                <a:gdLst>
                  <a:gd name="T0" fmla="*/ 0 w 68"/>
                  <a:gd name="T1" fmla="*/ 89 h 89"/>
                  <a:gd name="T2" fmla="*/ 22 w 68"/>
                  <a:gd name="T3" fmla="*/ 89 h 89"/>
                  <a:gd name="T4" fmla="*/ 68 w 68"/>
                  <a:gd name="T5" fmla="*/ 44 h 89"/>
                  <a:gd name="T6" fmla="*/ 22 w 68"/>
                  <a:gd name="T7" fmla="*/ 0 h 89"/>
                  <a:gd name="T8" fmla="*/ 0 w 68"/>
                  <a:gd name="T9" fmla="*/ 0 h 89"/>
                  <a:gd name="T10" fmla="*/ 0 w 68"/>
                  <a:gd name="T11" fmla="*/ 89 h 89"/>
                  <a:gd name="T12" fmla="*/ 16 w 68"/>
                  <a:gd name="T13" fmla="*/ 14 h 89"/>
                  <a:gd name="T14" fmla="*/ 25 w 68"/>
                  <a:gd name="T15" fmla="*/ 14 h 89"/>
                  <a:gd name="T16" fmla="*/ 51 w 68"/>
                  <a:gd name="T17" fmla="*/ 44 h 89"/>
                  <a:gd name="T18" fmla="*/ 25 w 68"/>
                  <a:gd name="T19" fmla="*/ 75 h 89"/>
                  <a:gd name="T20" fmla="*/ 16 w 68"/>
                  <a:gd name="T21" fmla="*/ 75 h 89"/>
                  <a:gd name="T22" fmla="*/ 16 w 68"/>
                  <a:gd name="T23" fmla="*/ 1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89">
                    <a:moveTo>
                      <a:pt x="0" y="89"/>
                    </a:moveTo>
                    <a:cubicBezTo>
                      <a:pt x="22" y="89"/>
                      <a:pt x="22" y="89"/>
                      <a:pt x="22" y="89"/>
                    </a:cubicBezTo>
                    <a:cubicBezTo>
                      <a:pt x="46" y="89"/>
                      <a:pt x="68" y="80"/>
                      <a:pt x="68" y="44"/>
                    </a:cubicBezTo>
                    <a:cubicBezTo>
                      <a:pt x="68" y="9"/>
                      <a:pt x="46" y="0"/>
                      <a:pt x="22" y="0"/>
                    </a:cubicBezTo>
                    <a:cubicBezTo>
                      <a:pt x="0" y="0"/>
                      <a:pt x="0" y="0"/>
                      <a:pt x="0" y="0"/>
                    </a:cubicBezTo>
                    <a:lnTo>
                      <a:pt x="0" y="89"/>
                    </a:lnTo>
                    <a:close/>
                    <a:moveTo>
                      <a:pt x="16" y="14"/>
                    </a:moveTo>
                    <a:cubicBezTo>
                      <a:pt x="25" y="14"/>
                      <a:pt x="25" y="14"/>
                      <a:pt x="25" y="14"/>
                    </a:cubicBezTo>
                    <a:cubicBezTo>
                      <a:pt x="38" y="14"/>
                      <a:pt x="51" y="25"/>
                      <a:pt x="51" y="44"/>
                    </a:cubicBezTo>
                    <a:cubicBezTo>
                      <a:pt x="51" y="64"/>
                      <a:pt x="38" y="75"/>
                      <a:pt x="25" y="75"/>
                    </a:cubicBezTo>
                    <a:cubicBezTo>
                      <a:pt x="16" y="75"/>
                      <a:pt x="16" y="75"/>
                      <a:pt x="16" y="75"/>
                    </a:cubicBezTo>
                    <a:lnTo>
                      <a:pt x="16" y="14"/>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82" name="Freeform 34"/>
              <p:cNvSpPr>
                <a:spLocks noEditPoints="1"/>
              </p:cNvSpPr>
              <p:nvPr/>
            </p:nvSpPr>
            <p:spPr bwMode="auto">
              <a:xfrm>
                <a:off x="7693025" y="1979613"/>
                <a:ext cx="233363" cy="304800"/>
              </a:xfrm>
              <a:custGeom>
                <a:avLst/>
                <a:gdLst>
                  <a:gd name="T0" fmla="*/ 0 w 68"/>
                  <a:gd name="T1" fmla="*/ 89 h 89"/>
                  <a:gd name="T2" fmla="*/ 22 w 68"/>
                  <a:gd name="T3" fmla="*/ 89 h 89"/>
                  <a:gd name="T4" fmla="*/ 68 w 68"/>
                  <a:gd name="T5" fmla="*/ 44 h 89"/>
                  <a:gd name="T6" fmla="*/ 22 w 68"/>
                  <a:gd name="T7" fmla="*/ 0 h 89"/>
                  <a:gd name="T8" fmla="*/ 0 w 68"/>
                  <a:gd name="T9" fmla="*/ 0 h 89"/>
                  <a:gd name="T10" fmla="*/ 0 w 68"/>
                  <a:gd name="T11" fmla="*/ 89 h 89"/>
                  <a:gd name="T12" fmla="*/ 16 w 68"/>
                  <a:gd name="T13" fmla="*/ 14 h 89"/>
                  <a:gd name="T14" fmla="*/ 25 w 68"/>
                  <a:gd name="T15" fmla="*/ 14 h 89"/>
                  <a:gd name="T16" fmla="*/ 51 w 68"/>
                  <a:gd name="T17" fmla="*/ 44 h 89"/>
                  <a:gd name="T18" fmla="*/ 25 w 68"/>
                  <a:gd name="T19" fmla="*/ 75 h 89"/>
                  <a:gd name="T20" fmla="*/ 16 w 68"/>
                  <a:gd name="T21" fmla="*/ 75 h 89"/>
                  <a:gd name="T22" fmla="*/ 16 w 68"/>
                  <a:gd name="T23" fmla="*/ 1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89">
                    <a:moveTo>
                      <a:pt x="0" y="89"/>
                    </a:moveTo>
                    <a:cubicBezTo>
                      <a:pt x="22" y="89"/>
                      <a:pt x="22" y="89"/>
                      <a:pt x="22" y="89"/>
                    </a:cubicBezTo>
                    <a:cubicBezTo>
                      <a:pt x="46" y="89"/>
                      <a:pt x="68" y="80"/>
                      <a:pt x="68" y="44"/>
                    </a:cubicBezTo>
                    <a:cubicBezTo>
                      <a:pt x="68" y="9"/>
                      <a:pt x="46" y="0"/>
                      <a:pt x="22" y="0"/>
                    </a:cubicBezTo>
                    <a:cubicBezTo>
                      <a:pt x="0" y="0"/>
                      <a:pt x="0" y="0"/>
                      <a:pt x="0" y="0"/>
                    </a:cubicBezTo>
                    <a:lnTo>
                      <a:pt x="0" y="89"/>
                    </a:lnTo>
                    <a:close/>
                    <a:moveTo>
                      <a:pt x="16" y="14"/>
                    </a:moveTo>
                    <a:cubicBezTo>
                      <a:pt x="25" y="14"/>
                      <a:pt x="25" y="14"/>
                      <a:pt x="25" y="14"/>
                    </a:cubicBezTo>
                    <a:cubicBezTo>
                      <a:pt x="38" y="14"/>
                      <a:pt x="51" y="25"/>
                      <a:pt x="51" y="44"/>
                    </a:cubicBezTo>
                    <a:cubicBezTo>
                      <a:pt x="51" y="64"/>
                      <a:pt x="38" y="75"/>
                      <a:pt x="25" y="75"/>
                    </a:cubicBezTo>
                    <a:cubicBezTo>
                      <a:pt x="16" y="75"/>
                      <a:pt x="16" y="75"/>
                      <a:pt x="16" y="75"/>
                    </a:cubicBezTo>
                    <a:lnTo>
                      <a:pt x="16" y="14"/>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grpSp>
            <p:nvGrpSpPr>
              <p:cNvPr id="8" name="Group 83"/>
              <p:cNvGrpSpPr/>
              <p:nvPr/>
            </p:nvGrpSpPr>
            <p:grpSpPr>
              <a:xfrm>
                <a:off x="1776413" y="2029968"/>
                <a:ext cx="1735138" cy="3657600"/>
                <a:chOff x="1776413" y="2029968"/>
                <a:chExt cx="1735138" cy="3657600"/>
              </a:xfrm>
            </p:grpSpPr>
            <p:cxnSp>
              <p:nvCxnSpPr>
                <p:cNvPr id="89" name="Straight Connector 88"/>
                <p:cNvCxnSpPr/>
                <p:nvPr/>
              </p:nvCxnSpPr>
              <p:spPr>
                <a:xfrm>
                  <a:off x="1776413"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2643982"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a:off x="3511551"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grpSp>
          <p:grpSp>
            <p:nvGrpSpPr>
              <p:cNvPr id="14" name="Group 84"/>
              <p:cNvGrpSpPr/>
              <p:nvPr/>
            </p:nvGrpSpPr>
            <p:grpSpPr>
              <a:xfrm>
                <a:off x="5632450" y="2029968"/>
                <a:ext cx="1735138" cy="3657600"/>
                <a:chOff x="1776413" y="2029968"/>
                <a:chExt cx="1735138" cy="3657600"/>
              </a:xfrm>
            </p:grpSpPr>
            <p:cxnSp>
              <p:nvCxnSpPr>
                <p:cNvPr id="86" name="Straight Connector 85"/>
                <p:cNvCxnSpPr/>
                <p:nvPr/>
              </p:nvCxnSpPr>
              <p:spPr>
                <a:xfrm>
                  <a:off x="1776413"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a:off x="2643982"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3511551"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grpSp>
        </p:grpSp>
        <p:grpSp>
          <p:nvGrpSpPr>
            <p:cNvPr id="15" name="Group 5"/>
            <p:cNvGrpSpPr/>
            <p:nvPr/>
          </p:nvGrpSpPr>
          <p:grpSpPr>
            <a:xfrm>
              <a:off x="1600200" y="3646315"/>
              <a:ext cx="5867400" cy="497996"/>
              <a:chOff x="-30480" y="1714500"/>
              <a:chExt cx="9326880" cy="731520"/>
            </a:xfrm>
          </p:grpSpPr>
          <p:grpSp>
            <p:nvGrpSpPr>
              <p:cNvPr id="16" name="Group 96"/>
              <p:cNvGrpSpPr/>
              <p:nvPr/>
            </p:nvGrpSpPr>
            <p:grpSpPr>
              <a:xfrm>
                <a:off x="-30480" y="1714500"/>
                <a:ext cx="9326880" cy="731520"/>
                <a:chOff x="-30480" y="6126480"/>
                <a:chExt cx="9326880" cy="731520"/>
              </a:xfrm>
            </p:grpSpPr>
            <p:sp>
              <p:nvSpPr>
                <p:cNvPr id="131" name="Rectangle 130"/>
                <p:cNvSpPr/>
                <p:nvPr/>
              </p:nvSpPr>
              <p:spPr>
                <a:xfrm>
                  <a:off x="-30480" y="6126480"/>
                  <a:ext cx="9326880" cy="731520"/>
                </a:xfrm>
                <a:prstGeom prst="rect">
                  <a:avLst/>
                </a:prstGeom>
                <a:solidFill>
                  <a:schemeClr val="tx1">
                    <a:alpha val="7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000000"/>
                    </a:solidFill>
                    <a:ea typeface="宋体" pitchFamily="2" charset="-122"/>
                  </a:endParaRPr>
                </a:p>
              </p:txBody>
            </p:sp>
            <p:grpSp>
              <p:nvGrpSpPr>
                <p:cNvPr id="17" name="Group 131"/>
                <p:cNvGrpSpPr/>
                <p:nvPr/>
              </p:nvGrpSpPr>
              <p:grpSpPr>
                <a:xfrm>
                  <a:off x="390545" y="6286501"/>
                  <a:ext cx="3830837" cy="411482"/>
                  <a:chOff x="527705" y="6149341"/>
                  <a:chExt cx="3830837" cy="411482"/>
                </a:xfrm>
              </p:grpSpPr>
              <p:sp>
                <p:nvSpPr>
                  <p:cNvPr id="133" name="Rectangle 2"/>
                  <p:cNvSpPr/>
                  <p:nvPr/>
                </p:nvSpPr>
                <p:spPr>
                  <a:xfrm>
                    <a:off x="527705" y="6149341"/>
                    <a:ext cx="790257" cy="411481"/>
                  </a:xfrm>
                  <a:prstGeom prst="roundRect">
                    <a:avLst/>
                  </a:prstGeom>
                  <a:solidFill>
                    <a:schemeClr val="accent5"/>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ea typeface="宋体" pitchFamily="2" charset="-122"/>
                      </a:rPr>
                      <a:t>人力资源部门</a:t>
                    </a:r>
                  </a:p>
                </p:txBody>
              </p:sp>
              <p:sp>
                <p:nvSpPr>
                  <p:cNvPr id="134" name="Rectangle 7"/>
                  <p:cNvSpPr/>
                  <p:nvPr/>
                </p:nvSpPr>
                <p:spPr>
                  <a:xfrm>
                    <a:off x="2676105" y="6149341"/>
                    <a:ext cx="701040" cy="411481"/>
                  </a:xfrm>
                  <a:prstGeom prst="roundRect">
                    <a:avLst/>
                  </a:prstGeom>
                  <a:solidFill>
                    <a:schemeClr val="accent2"/>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ea typeface="宋体" pitchFamily="2" charset="-122"/>
                      </a:rPr>
                      <a:t>销售部门</a:t>
                    </a:r>
                  </a:p>
                </p:txBody>
              </p:sp>
              <p:sp>
                <p:nvSpPr>
                  <p:cNvPr id="138" name="Rectangle 11"/>
                  <p:cNvSpPr/>
                  <p:nvPr/>
                </p:nvSpPr>
                <p:spPr>
                  <a:xfrm>
                    <a:off x="3619402" y="6149342"/>
                    <a:ext cx="739140" cy="411481"/>
                  </a:xfrm>
                  <a:prstGeom prst="roundRect">
                    <a:avLst/>
                  </a:prstGeom>
                  <a:solidFill>
                    <a:schemeClr val="accent4"/>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050" b="1">
                        <a:solidFill>
                          <a:srgbClr val="FFFFFF"/>
                        </a:solidFill>
                        <a:ea typeface="宋体" pitchFamily="2" charset="-122"/>
                      </a:rPr>
                      <a:t>网络部门</a:t>
                    </a:r>
                  </a:p>
                </p:txBody>
              </p:sp>
            </p:grpSp>
          </p:grpSp>
          <p:sp>
            <p:nvSpPr>
              <p:cNvPr id="140" name="Rectangle 12"/>
              <p:cNvSpPr/>
              <p:nvPr/>
            </p:nvSpPr>
            <p:spPr>
              <a:xfrm>
                <a:off x="1423060" y="1874522"/>
                <a:ext cx="841699" cy="411480"/>
              </a:xfrm>
              <a:prstGeom prst="roundRect">
                <a:avLst/>
              </a:prstGeom>
              <a:solidFill>
                <a:schemeClr val="tx1">
                  <a:lumMod val="50000"/>
                  <a:lumOff val="50000"/>
                </a:schemeClr>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000" b="1">
                    <a:solidFill>
                      <a:srgbClr val="FFFFFF"/>
                    </a:solidFill>
                    <a:ea typeface="宋体" pitchFamily="2" charset="-122"/>
                  </a:rPr>
                  <a:t>财务部门</a:t>
                </a:r>
              </a:p>
            </p:txBody>
          </p:sp>
        </p:grpSp>
      </p:grpSp>
      <p:sp>
        <p:nvSpPr>
          <p:cNvPr id="13" name="TextBox 12"/>
          <p:cNvSpPr txBox="1"/>
          <p:nvPr/>
        </p:nvSpPr>
        <p:spPr>
          <a:xfrm>
            <a:off x="759103" y="5334000"/>
            <a:ext cx="7717170" cy="646331"/>
          </a:xfrm>
          <a:prstGeom prst="rect">
            <a:avLst/>
          </a:prstGeom>
          <a:noFill/>
          <a:ln>
            <a:solidFill>
              <a:schemeClr val="bg2">
                <a:lumMod val="50000"/>
              </a:schemeClr>
            </a:solidFill>
          </a:ln>
        </p:spPr>
        <p:txBody>
          <a:bodyPr wrap="square" rtlCol="0">
            <a:spAutoFit/>
          </a:bodyPr>
          <a:lstStyle/>
          <a:p>
            <a:pPr marL="0" lvl="1"/>
            <a:r>
              <a:rPr lang="en-US">
                <a:solidFill>
                  <a:srgbClr val="000000"/>
                </a:solidFill>
                <a:ea typeface="宋体" pitchFamily="2" charset="-122"/>
              </a:rPr>
              <a:t>将不同部门、客户与子公司作为不同实例运行 </a:t>
            </a:r>
          </a:p>
          <a:p>
            <a:endParaRPr lang="en-US" dirty="0">
              <a:solidFill>
                <a:srgbClr val="000000"/>
              </a:solidFill>
              <a:ea typeface="宋体" pitchFamily="2" charset="-122"/>
            </a:endParaRPr>
          </a:p>
        </p:txBody>
      </p:sp>
      <p:sp>
        <p:nvSpPr>
          <p:cNvPr id="141" name="Title 1"/>
          <p:cNvSpPr>
            <a:spLocks noGrp="1"/>
          </p:cNvSpPr>
          <p:nvPr>
            <p:ph type="title"/>
          </p:nvPr>
        </p:nvSpPr>
        <p:spPr/>
        <p:txBody>
          <a:bodyPr/>
          <a:lstStyle/>
          <a:p>
            <a:pPr algn="l" defTabSz="914400">
              <a:spcBef>
                <a:spcPts val="0"/>
              </a:spcBef>
              <a:spcAft>
                <a:spcPts val="0"/>
              </a:spcAft>
              <a:buNone/>
            </a:pPr>
            <a:r>
              <a:rPr lang="en-US" sz="2400" b="1" i="0" dirty="0" err="1">
                <a:solidFill>
                  <a:srgbClr val="000000"/>
                </a:solidFill>
                <a:latin typeface="Arial" pitchFamily="34" charset="0"/>
                <a:ea typeface="宋体" pitchFamily="2" charset="-122"/>
                <a:cs typeface="Arial"/>
              </a:rPr>
              <a:t>解决方案</a:t>
            </a:r>
            <a:r>
              <a:rPr lang="en-US" sz="2400" b="1" i="0" dirty="0">
                <a:solidFill>
                  <a:srgbClr val="000000"/>
                </a:solidFill>
                <a:latin typeface="Arial" pitchFamily="34" charset="0"/>
                <a:ea typeface="宋体" pitchFamily="2" charset="-122"/>
                <a:cs typeface="Arial"/>
              </a:rPr>
              <a:t>： </a:t>
            </a:r>
            <a:r>
              <a:rPr lang="en-US" sz="3000" b="1" i="0" dirty="0">
                <a:solidFill>
                  <a:srgbClr val="000000"/>
                </a:solidFill>
                <a:latin typeface="Arial" pitchFamily="34" charset="0"/>
                <a:ea typeface="宋体" pitchFamily="2" charset="-122"/>
                <a:cs typeface="Arial"/>
              </a:rPr>
              <a:t/>
            </a:r>
            <a:br>
              <a:rPr lang="en-US" sz="3000" b="1" i="0" dirty="0">
                <a:solidFill>
                  <a:srgbClr val="000000"/>
                </a:solidFill>
                <a:latin typeface="Arial" pitchFamily="34" charset="0"/>
                <a:ea typeface="宋体" pitchFamily="2" charset="-122"/>
                <a:cs typeface="Arial"/>
              </a:rPr>
            </a:br>
            <a:r>
              <a:rPr lang="en-US" sz="2800" b="1" i="0" dirty="0" err="1">
                <a:solidFill>
                  <a:srgbClr val="000000"/>
                </a:solidFill>
                <a:latin typeface="Arial" pitchFamily="34" charset="0"/>
                <a:ea typeface="宋体" pitchFamily="2" charset="-122"/>
                <a:cs typeface="Arial"/>
              </a:rPr>
              <a:t>虚拟集群多处理（vCMP</a:t>
            </a:r>
            <a:r>
              <a:rPr lang="en-US" sz="2800" b="1" i="0" dirty="0">
                <a:solidFill>
                  <a:srgbClr val="000000"/>
                </a:solidFill>
                <a:latin typeface="Arial" pitchFamily="34" charset="0"/>
                <a:ea typeface="宋体" pitchFamily="2" charset="-122"/>
                <a:cs typeface="Arial"/>
              </a:rPr>
              <a:t>）</a:t>
            </a:r>
            <a:r>
              <a:rPr lang="en-US" sz="3000" b="1" i="0" dirty="0">
                <a:solidFill>
                  <a:srgbClr val="000000"/>
                </a:solidFill>
                <a:latin typeface="Arial" pitchFamily="34" charset="0"/>
                <a:ea typeface="宋体" pitchFamily="2" charset="-122"/>
                <a:cs typeface="Arial"/>
              </a:rPr>
              <a:t/>
            </a:r>
            <a:br>
              <a:rPr lang="en-US" sz="3000" b="1" i="0" dirty="0">
                <a:solidFill>
                  <a:srgbClr val="000000"/>
                </a:solidFill>
                <a:latin typeface="Arial" pitchFamily="34" charset="0"/>
                <a:ea typeface="宋体" pitchFamily="2" charset="-122"/>
                <a:cs typeface="Arial"/>
              </a:rPr>
            </a:br>
            <a:endParaRPr lang="en-US" sz="3000" b="1" i="0" dirty="0">
              <a:solidFill>
                <a:srgbClr val="000000"/>
              </a:solidFill>
              <a:latin typeface="Arial" pitchFamily="34" charset="0"/>
              <a:ea typeface="宋体" pitchFamily="2" charset="-122"/>
              <a:cs typeface="Arial"/>
            </a:endParaRPr>
          </a:p>
        </p:txBody>
      </p:sp>
      <p:sp>
        <p:nvSpPr>
          <p:cNvPr id="77" name="Rectangle 11"/>
          <p:cNvSpPr/>
          <p:nvPr/>
        </p:nvSpPr>
        <p:spPr>
          <a:xfrm>
            <a:off x="6629400" y="2895453"/>
            <a:ext cx="464982" cy="280123"/>
          </a:xfrm>
          <a:prstGeom prst="roundRect">
            <a:avLst/>
          </a:prstGeom>
          <a:solidFill>
            <a:schemeClr val="accent4"/>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050" b="1">
                <a:solidFill>
                  <a:srgbClr val="FFFFFF"/>
                </a:solidFill>
                <a:ea typeface="宋体" pitchFamily="2" charset="-122"/>
              </a:rPr>
              <a:t>网络部门</a:t>
            </a:r>
          </a:p>
        </p:txBody>
      </p:sp>
      <p:sp>
        <p:nvSpPr>
          <p:cNvPr id="80" name="Rectangle 7"/>
          <p:cNvSpPr/>
          <p:nvPr/>
        </p:nvSpPr>
        <p:spPr>
          <a:xfrm>
            <a:off x="5991737" y="2895453"/>
            <a:ext cx="441014" cy="280123"/>
          </a:xfrm>
          <a:prstGeom prst="roundRect">
            <a:avLst/>
          </a:prstGeom>
          <a:solidFill>
            <a:schemeClr val="accent2"/>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ea typeface="宋体" pitchFamily="2" charset="-122"/>
              </a:rPr>
              <a:t>销售部门</a:t>
            </a:r>
          </a:p>
        </p:txBody>
      </p:sp>
      <p:sp>
        <p:nvSpPr>
          <p:cNvPr id="83" name="Rectangle 12"/>
          <p:cNvSpPr/>
          <p:nvPr/>
        </p:nvSpPr>
        <p:spPr>
          <a:xfrm>
            <a:off x="5313990" y="2895453"/>
            <a:ext cx="529500" cy="280123"/>
          </a:xfrm>
          <a:prstGeom prst="roundRect">
            <a:avLst/>
          </a:prstGeom>
          <a:solidFill>
            <a:schemeClr val="tx1">
              <a:lumMod val="50000"/>
              <a:lumOff val="50000"/>
            </a:schemeClr>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000" b="1">
                <a:solidFill>
                  <a:srgbClr val="FFFFFF"/>
                </a:solidFill>
                <a:ea typeface="宋体" pitchFamily="2" charset="-122"/>
              </a:rPr>
              <a:t>财务部门</a:t>
            </a:r>
          </a:p>
        </p:txBody>
      </p:sp>
      <p:sp>
        <p:nvSpPr>
          <p:cNvPr id="93" name="Rectangle 2"/>
          <p:cNvSpPr/>
          <p:nvPr/>
        </p:nvSpPr>
        <p:spPr>
          <a:xfrm>
            <a:off x="4673254" y="2895453"/>
            <a:ext cx="497139" cy="280123"/>
          </a:xfrm>
          <a:prstGeom prst="roundRect">
            <a:avLst/>
          </a:prstGeom>
          <a:solidFill>
            <a:schemeClr val="accent5"/>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ea typeface="宋体" pitchFamily="2" charset="-122"/>
              </a:rPr>
              <a:t>人力资源部门</a:t>
            </a:r>
          </a:p>
        </p:txBody>
      </p:sp>
    </p:spTree>
    <p:extLst>
      <p:ext uri="{BB962C8B-B14F-4D97-AF65-F5344CB8AC3E}">
        <p14:creationId xmlns:p14="http://schemas.microsoft.com/office/powerpoint/2010/main" xmlns="" val="11423802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
          <p:cNvGrpSpPr/>
          <p:nvPr/>
        </p:nvGrpSpPr>
        <p:grpSpPr>
          <a:xfrm>
            <a:off x="1056462" y="2129964"/>
            <a:ext cx="6797278" cy="3058775"/>
            <a:chOff x="1130556" y="3014499"/>
            <a:chExt cx="6797278" cy="3058775"/>
          </a:xfrm>
        </p:grpSpPr>
        <p:grpSp>
          <p:nvGrpSpPr>
            <p:cNvPr id="5" name="Group 6"/>
            <p:cNvGrpSpPr/>
            <p:nvPr/>
          </p:nvGrpSpPr>
          <p:grpSpPr>
            <a:xfrm>
              <a:off x="1130556" y="3014499"/>
              <a:ext cx="6797278" cy="3058775"/>
              <a:chOff x="0" y="1920240"/>
              <a:chExt cx="9144000" cy="4114800"/>
            </a:xfrm>
          </p:grpSpPr>
          <p:pic>
            <p:nvPicPr>
              <p:cNvPr id="103" name="Picture 10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920240"/>
                <a:ext cx="9144000" cy="4114800"/>
              </a:xfrm>
              <a:prstGeom prst="rect">
                <a:avLst/>
              </a:prstGeom>
            </p:spPr>
          </p:pic>
          <p:sp>
            <p:nvSpPr>
              <p:cNvPr id="105" name="Rectangle 15"/>
              <p:cNvSpPr>
                <a:spLocks noChangeArrowheads="1"/>
              </p:cNvSpPr>
              <p:nvPr/>
            </p:nvSpPr>
            <p:spPr bwMode="auto">
              <a:xfrm>
                <a:off x="836613" y="3440113"/>
                <a:ext cx="3613150"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06" name="Rectangle 20"/>
              <p:cNvSpPr>
                <a:spLocks noChangeArrowheads="1"/>
              </p:cNvSpPr>
              <p:nvPr/>
            </p:nvSpPr>
            <p:spPr bwMode="auto">
              <a:xfrm>
                <a:off x="836613" y="4483100"/>
                <a:ext cx="3613150"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07" name="Rectangle 35"/>
              <p:cNvSpPr>
                <a:spLocks noChangeArrowheads="1"/>
              </p:cNvSpPr>
              <p:nvPr/>
            </p:nvSpPr>
            <p:spPr bwMode="auto">
              <a:xfrm>
                <a:off x="4697413" y="3440113"/>
                <a:ext cx="3609975"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08" name="Rectangle 40"/>
              <p:cNvSpPr>
                <a:spLocks noChangeArrowheads="1"/>
              </p:cNvSpPr>
              <p:nvPr/>
            </p:nvSpPr>
            <p:spPr bwMode="auto">
              <a:xfrm>
                <a:off x="4697413" y="4483100"/>
                <a:ext cx="3609975"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63" name="Rectangle 16"/>
              <p:cNvSpPr>
                <a:spLocks noChangeArrowheads="1"/>
              </p:cNvSpPr>
              <p:nvPr/>
            </p:nvSpPr>
            <p:spPr bwMode="auto">
              <a:xfrm>
                <a:off x="904875" y="3508375"/>
                <a:ext cx="871538" cy="868363"/>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65" name="Rectangle 21"/>
              <p:cNvSpPr>
                <a:spLocks noChangeArrowheads="1"/>
              </p:cNvSpPr>
              <p:nvPr/>
            </p:nvSpPr>
            <p:spPr bwMode="auto">
              <a:xfrm>
                <a:off x="904875" y="4551363"/>
                <a:ext cx="871538" cy="866775"/>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66" name="Rectangle 36"/>
              <p:cNvSpPr>
                <a:spLocks noChangeArrowheads="1"/>
              </p:cNvSpPr>
              <p:nvPr/>
            </p:nvSpPr>
            <p:spPr bwMode="auto">
              <a:xfrm>
                <a:off x="4765675" y="3508375"/>
                <a:ext cx="866775" cy="868363"/>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67" name="Rectangle 41"/>
              <p:cNvSpPr>
                <a:spLocks noChangeArrowheads="1"/>
              </p:cNvSpPr>
              <p:nvPr/>
            </p:nvSpPr>
            <p:spPr bwMode="auto">
              <a:xfrm>
                <a:off x="4765675" y="4551363"/>
                <a:ext cx="866775" cy="866775"/>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69" name="Rectangle 17"/>
              <p:cNvSpPr>
                <a:spLocks noChangeArrowheads="1"/>
              </p:cNvSpPr>
              <p:nvPr/>
            </p:nvSpPr>
            <p:spPr bwMode="auto">
              <a:xfrm>
                <a:off x="1776413" y="3508375"/>
                <a:ext cx="866775" cy="868363"/>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70" name="Rectangle 22"/>
              <p:cNvSpPr>
                <a:spLocks noChangeArrowheads="1"/>
              </p:cNvSpPr>
              <p:nvPr/>
            </p:nvSpPr>
            <p:spPr bwMode="auto">
              <a:xfrm>
                <a:off x="1776413" y="4551363"/>
                <a:ext cx="866775" cy="866775"/>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71" name="Rectangle 37"/>
              <p:cNvSpPr>
                <a:spLocks noChangeArrowheads="1"/>
              </p:cNvSpPr>
              <p:nvPr/>
            </p:nvSpPr>
            <p:spPr bwMode="auto">
              <a:xfrm>
                <a:off x="5632450" y="3508375"/>
                <a:ext cx="868363" cy="868363"/>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92" name="Rectangle 42"/>
              <p:cNvSpPr>
                <a:spLocks noChangeArrowheads="1"/>
              </p:cNvSpPr>
              <p:nvPr/>
            </p:nvSpPr>
            <p:spPr bwMode="auto">
              <a:xfrm>
                <a:off x="5632450" y="4551363"/>
                <a:ext cx="868363" cy="866775"/>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94" name="Rectangle 18"/>
              <p:cNvSpPr>
                <a:spLocks noChangeArrowheads="1"/>
              </p:cNvSpPr>
              <p:nvPr/>
            </p:nvSpPr>
            <p:spPr bwMode="auto">
              <a:xfrm>
                <a:off x="2643188" y="3508375"/>
                <a:ext cx="868363" cy="86836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95" name="Rectangle 23"/>
              <p:cNvSpPr>
                <a:spLocks noChangeArrowheads="1"/>
              </p:cNvSpPr>
              <p:nvPr/>
            </p:nvSpPr>
            <p:spPr bwMode="auto">
              <a:xfrm>
                <a:off x="2643188" y="4551363"/>
                <a:ext cx="868363" cy="86677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96" name="Rectangle 38"/>
              <p:cNvSpPr>
                <a:spLocks noChangeArrowheads="1"/>
              </p:cNvSpPr>
              <p:nvPr/>
            </p:nvSpPr>
            <p:spPr bwMode="auto">
              <a:xfrm>
                <a:off x="6500813" y="3508375"/>
                <a:ext cx="869950" cy="86836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98" name="Rectangle 43"/>
              <p:cNvSpPr>
                <a:spLocks noChangeArrowheads="1"/>
              </p:cNvSpPr>
              <p:nvPr/>
            </p:nvSpPr>
            <p:spPr bwMode="auto">
              <a:xfrm>
                <a:off x="6500813" y="4551363"/>
                <a:ext cx="869950" cy="86677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00" name="Rectangle 19"/>
              <p:cNvSpPr>
                <a:spLocks noChangeArrowheads="1"/>
              </p:cNvSpPr>
              <p:nvPr/>
            </p:nvSpPr>
            <p:spPr bwMode="auto">
              <a:xfrm>
                <a:off x="3511550" y="3508375"/>
                <a:ext cx="869950" cy="868363"/>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01" name="Rectangle 24"/>
              <p:cNvSpPr>
                <a:spLocks noChangeArrowheads="1"/>
              </p:cNvSpPr>
              <p:nvPr/>
            </p:nvSpPr>
            <p:spPr bwMode="auto">
              <a:xfrm>
                <a:off x="3511550" y="4551363"/>
                <a:ext cx="869950" cy="866775"/>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02" name="Rectangle 39"/>
              <p:cNvSpPr>
                <a:spLocks noChangeArrowheads="1"/>
              </p:cNvSpPr>
              <p:nvPr/>
            </p:nvSpPr>
            <p:spPr bwMode="auto">
              <a:xfrm>
                <a:off x="7370763" y="3508375"/>
                <a:ext cx="868363" cy="868363"/>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30" name="Rectangle 44"/>
              <p:cNvSpPr>
                <a:spLocks noChangeArrowheads="1"/>
              </p:cNvSpPr>
              <p:nvPr/>
            </p:nvSpPr>
            <p:spPr bwMode="auto">
              <a:xfrm>
                <a:off x="7370763" y="4551363"/>
                <a:ext cx="868363" cy="866775"/>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9" name="Freeform 7"/>
              <p:cNvSpPr>
                <a:spLocks/>
              </p:cNvSpPr>
              <p:nvPr/>
            </p:nvSpPr>
            <p:spPr bwMode="auto">
              <a:xfrm>
                <a:off x="284163" y="3765550"/>
                <a:ext cx="127000" cy="304800"/>
              </a:xfrm>
              <a:custGeom>
                <a:avLst/>
                <a:gdLst>
                  <a:gd name="T0" fmla="*/ 0 w 80"/>
                  <a:gd name="T1" fmla="*/ 46 h 192"/>
                  <a:gd name="T2" fmla="*/ 18 w 80"/>
                  <a:gd name="T3" fmla="*/ 69 h 192"/>
                  <a:gd name="T4" fmla="*/ 46 w 80"/>
                  <a:gd name="T5" fmla="*/ 43 h 192"/>
                  <a:gd name="T6" fmla="*/ 46 w 80"/>
                  <a:gd name="T7" fmla="*/ 192 h 192"/>
                  <a:gd name="T8" fmla="*/ 80 w 80"/>
                  <a:gd name="T9" fmla="*/ 192 h 192"/>
                  <a:gd name="T10" fmla="*/ 80 w 80"/>
                  <a:gd name="T11" fmla="*/ 0 h 192"/>
                  <a:gd name="T12" fmla="*/ 50 w 80"/>
                  <a:gd name="T13" fmla="*/ 0 h 192"/>
                  <a:gd name="T14" fmla="*/ 0 w 80"/>
                  <a:gd name="T15" fmla="*/ 46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92">
                    <a:moveTo>
                      <a:pt x="0" y="46"/>
                    </a:moveTo>
                    <a:lnTo>
                      <a:pt x="18" y="69"/>
                    </a:lnTo>
                    <a:lnTo>
                      <a:pt x="46" y="43"/>
                    </a:lnTo>
                    <a:lnTo>
                      <a:pt x="46" y="192"/>
                    </a:lnTo>
                    <a:lnTo>
                      <a:pt x="80" y="192"/>
                    </a:lnTo>
                    <a:lnTo>
                      <a:pt x="80" y="0"/>
                    </a:lnTo>
                    <a:lnTo>
                      <a:pt x="50" y="0"/>
                    </a:lnTo>
                    <a:lnTo>
                      <a:pt x="0" y="46"/>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0" name="Freeform 8"/>
              <p:cNvSpPr>
                <a:spLocks/>
              </p:cNvSpPr>
              <p:nvPr/>
            </p:nvSpPr>
            <p:spPr bwMode="auto">
              <a:xfrm>
                <a:off x="268288" y="4797425"/>
                <a:ext cx="184150" cy="309563"/>
              </a:xfrm>
              <a:custGeom>
                <a:avLst/>
                <a:gdLst>
                  <a:gd name="T0" fmla="*/ 54 w 54"/>
                  <a:gd name="T1" fmla="*/ 90 h 90"/>
                  <a:gd name="T2" fmla="*/ 54 w 54"/>
                  <a:gd name="T3" fmla="*/ 76 h 90"/>
                  <a:gd name="T4" fmla="*/ 21 w 54"/>
                  <a:gd name="T5" fmla="*/ 76 h 90"/>
                  <a:gd name="T6" fmla="*/ 51 w 54"/>
                  <a:gd name="T7" fmla="*/ 26 h 90"/>
                  <a:gd name="T8" fmla="*/ 26 w 54"/>
                  <a:gd name="T9" fmla="*/ 0 h 90"/>
                  <a:gd name="T10" fmla="*/ 2 w 54"/>
                  <a:gd name="T11" fmla="*/ 6 h 90"/>
                  <a:gd name="T12" fmla="*/ 4 w 54"/>
                  <a:gd name="T13" fmla="*/ 21 h 90"/>
                  <a:gd name="T14" fmla="*/ 22 w 54"/>
                  <a:gd name="T15" fmla="*/ 14 h 90"/>
                  <a:gd name="T16" fmla="*/ 35 w 54"/>
                  <a:gd name="T17" fmla="*/ 26 h 90"/>
                  <a:gd name="T18" fmla="*/ 0 w 54"/>
                  <a:gd name="T19" fmla="*/ 76 h 90"/>
                  <a:gd name="T20" fmla="*/ 0 w 54"/>
                  <a:gd name="T21" fmla="*/ 90 h 90"/>
                  <a:gd name="T22" fmla="*/ 54 w 54"/>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0">
                    <a:moveTo>
                      <a:pt x="54" y="90"/>
                    </a:moveTo>
                    <a:cubicBezTo>
                      <a:pt x="54" y="76"/>
                      <a:pt x="54" y="76"/>
                      <a:pt x="54" y="76"/>
                    </a:cubicBezTo>
                    <a:cubicBezTo>
                      <a:pt x="21" y="76"/>
                      <a:pt x="21" y="76"/>
                      <a:pt x="21" y="76"/>
                    </a:cubicBezTo>
                    <a:cubicBezTo>
                      <a:pt x="34" y="62"/>
                      <a:pt x="51" y="45"/>
                      <a:pt x="51" y="26"/>
                    </a:cubicBezTo>
                    <a:cubicBezTo>
                      <a:pt x="51" y="9"/>
                      <a:pt x="41" y="0"/>
                      <a:pt x="26" y="0"/>
                    </a:cubicBezTo>
                    <a:cubicBezTo>
                      <a:pt x="18" y="0"/>
                      <a:pt x="10" y="2"/>
                      <a:pt x="2" y="6"/>
                    </a:cubicBezTo>
                    <a:cubicBezTo>
                      <a:pt x="4" y="21"/>
                      <a:pt x="4" y="21"/>
                      <a:pt x="4" y="21"/>
                    </a:cubicBezTo>
                    <a:cubicBezTo>
                      <a:pt x="9" y="17"/>
                      <a:pt x="15" y="14"/>
                      <a:pt x="22" y="14"/>
                    </a:cubicBezTo>
                    <a:cubicBezTo>
                      <a:pt x="29" y="14"/>
                      <a:pt x="35" y="18"/>
                      <a:pt x="35" y="26"/>
                    </a:cubicBezTo>
                    <a:cubicBezTo>
                      <a:pt x="35" y="42"/>
                      <a:pt x="8" y="68"/>
                      <a:pt x="0" y="76"/>
                    </a:cubicBezTo>
                    <a:cubicBezTo>
                      <a:pt x="0" y="90"/>
                      <a:pt x="0" y="90"/>
                      <a:pt x="0" y="90"/>
                    </a:cubicBezTo>
                    <a:lnTo>
                      <a:pt x="54" y="90"/>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1" name="Freeform 9"/>
              <p:cNvSpPr>
                <a:spLocks/>
              </p:cNvSpPr>
              <p:nvPr/>
            </p:nvSpPr>
            <p:spPr bwMode="auto">
              <a:xfrm>
                <a:off x="8691563" y="3759200"/>
                <a:ext cx="174625" cy="315913"/>
              </a:xfrm>
              <a:custGeom>
                <a:avLst/>
                <a:gdLst>
                  <a:gd name="T0" fmla="*/ 0 w 51"/>
                  <a:gd name="T1" fmla="*/ 89 h 92"/>
                  <a:gd name="T2" fmla="*/ 21 w 51"/>
                  <a:gd name="T3" fmla="*/ 92 h 92"/>
                  <a:gd name="T4" fmla="*/ 51 w 51"/>
                  <a:gd name="T5" fmla="*/ 66 h 92"/>
                  <a:gd name="T6" fmla="*/ 36 w 51"/>
                  <a:gd name="T7" fmla="*/ 45 h 92"/>
                  <a:gd name="T8" fmla="*/ 36 w 51"/>
                  <a:gd name="T9" fmla="*/ 44 h 92"/>
                  <a:gd name="T10" fmla="*/ 51 w 51"/>
                  <a:gd name="T11" fmla="*/ 23 h 92"/>
                  <a:gd name="T12" fmla="*/ 25 w 51"/>
                  <a:gd name="T13" fmla="*/ 0 h 92"/>
                  <a:gd name="T14" fmla="*/ 2 w 51"/>
                  <a:gd name="T15" fmla="*/ 5 h 92"/>
                  <a:gd name="T16" fmla="*/ 3 w 51"/>
                  <a:gd name="T17" fmla="*/ 19 h 92"/>
                  <a:gd name="T18" fmla="*/ 21 w 51"/>
                  <a:gd name="T19" fmla="*/ 14 h 92"/>
                  <a:gd name="T20" fmla="*/ 35 w 51"/>
                  <a:gd name="T21" fmla="*/ 26 h 92"/>
                  <a:gd name="T22" fmla="*/ 17 w 51"/>
                  <a:gd name="T23" fmla="*/ 38 h 92"/>
                  <a:gd name="T24" fmla="*/ 10 w 51"/>
                  <a:gd name="T25" fmla="*/ 38 h 92"/>
                  <a:gd name="T26" fmla="*/ 10 w 51"/>
                  <a:gd name="T27" fmla="*/ 52 h 92"/>
                  <a:gd name="T28" fmla="*/ 18 w 51"/>
                  <a:gd name="T29" fmla="*/ 52 h 92"/>
                  <a:gd name="T30" fmla="*/ 35 w 51"/>
                  <a:gd name="T31" fmla="*/ 66 h 92"/>
                  <a:gd name="T32" fmla="*/ 18 w 51"/>
                  <a:gd name="T33" fmla="*/ 78 h 92"/>
                  <a:gd name="T34" fmla="*/ 1 w 51"/>
                  <a:gd name="T35" fmla="*/ 74 h 92"/>
                  <a:gd name="T36" fmla="*/ 0 w 51"/>
                  <a:gd name="T37" fmla="*/ 8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92">
                    <a:moveTo>
                      <a:pt x="0" y="89"/>
                    </a:moveTo>
                    <a:cubicBezTo>
                      <a:pt x="6" y="91"/>
                      <a:pt x="14" y="92"/>
                      <a:pt x="21" y="92"/>
                    </a:cubicBezTo>
                    <a:cubicBezTo>
                      <a:pt x="34" y="92"/>
                      <a:pt x="51" y="87"/>
                      <a:pt x="51" y="66"/>
                    </a:cubicBezTo>
                    <a:cubicBezTo>
                      <a:pt x="51" y="55"/>
                      <a:pt x="46" y="46"/>
                      <a:pt x="36" y="45"/>
                    </a:cubicBezTo>
                    <a:cubicBezTo>
                      <a:pt x="36" y="44"/>
                      <a:pt x="36" y="44"/>
                      <a:pt x="36" y="44"/>
                    </a:cubicBezTo>
                    <a:cubicBezTo>
                      <a:pt x="44" y="41"/>
                      <a:pt x="51" y="35"/>
                      <a:pt x="51" y="23"/>
                    </a:cubicBezTo>
                    <a:cubicBezTo>
                      <a:pt x="51" y="4"/>
                      <a:pt x="34" y="0"/>
                      <a:pt x="25" y="0"/>
                    </a:cubicBezTo>
                    <a:cubicBezTo>
                      <a:pt x="16" y="0"/>
                      <a:pt x="9" y="2"/>
                      <a:pt x="2" y="5"/>
                    </a:cubicBezTo>
                    <a:cubicBezTo>
                      <a:pt x="3" y="19"/>
                      <a:pt x="3" y="19"/>
                      <a:pt x="3" y="19"/>
                    </a:cubicBezTo>
                    <a:cubicBezTo>
                      <a:pt x="9" y="16"/>
                      <a:pt x="15" y="14"/>
                      <a:pt x="21" y="14"/>
                    </a:cubicBezTo>
                    <a:cubicBezTo>
                      <a:pt x="28" y="14"/>
                      <a:pt x="35" y="17"/>
                      <a:pt x="35" y="26"/>
                    </a:cubicBezTo>
                    <a:cubicBezTo>
                      <a:pt x="35" y="34"/>
                      <a:pt x="28" y="38"/>
                      <a:pt x="17" y="38"/>
                    </a:cubicBezTo>
                    <a:cubicBezTo>
                      <a:pt x="10" y="38"/>
                      <a:pt x="10" y="38"/>
                      <a:pt x="10" y="38"/>
                    </a:cubicBezTo>
                    <a:cubicBezTo>
                      <a:pt x="10" y="52"/>
                      <a:pt x="10" y="52"/>
                      <a:pt x="10" y="52"/>
                    </a:cubicBezTo>
                    <a:cubicBezTo>
                      <a:pt x="18" y="52"/>
                      <a:pt x="18" y="52"/>
                      <a:pt x="18" y="52"/>
                    </a:cubicBezTo>
                    <a:cubicBezTo>
                      <a:pt x="28" y="52"/>
                      <a:pt x="35" y="55"/>
                      <a:pt x="35" y="66"/>
                    </a:cubicBezTo>
                    <a:cubicBezTo>
                      <a:pt x="35" y="75"/>
                      <a:pt x="25" y="78"/>
                      <a:pt x="18" y="78"/>
                    </a:cubicBezTo>
                    <a:cubicBezTo>
                      <a:pt x="12" y="78"/>
                      <a:pt x="6" y="77"/>
                      <a:pt x="1" y="74"/>
                    </a:cubicBezTo>
                    <a:lnTo>
                      <a:pt x="0" y="89"/>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12" name="Freeform 10"/>
              <p:cNvSpPr>
                <a:spLocks noEditPoints="1"/>
              </p:cNvSpPr>
              <p:nvPr/>
            </p:nvSpPr>
            <p:spPr bwMode="auto">
              <a:xfrm>
                <a:off x="8677275" y="4805363"/>
                <a:ext cx="206375" cy="301625"/>
              </a:xfrm>
              <a:custGeom>
                <a:avLst/>
                <a:gdLst>
                  <a:gd name="T0" fmla="*/ 33 w 130"/>
                  <a:gd name="T1" fmla="*/ 123 h 190"/>
                  <a:gd name="T2" fmla="*/ 76 w 130"/>
                  <a:gd name="T3" fmla="*/ 39 h 190"/>
                  <a:gd name="T4" fmla="*/ 76 w 130"/>
                  <a:gd name="T5" fmla="*/ 39 h 190"/>
                  <a:gd name="T6" fmla="*/ 76 w 130"/>
                  <a:gd name="T7" fmla="*/ 123 h 190"/>
                  <a:gd name="T8" fmla="*/ 33 w 130"/>
                  <a:gd name="T9" fmla="*/ 123 h 190"/>
                  <a:gd name="T10" fmla="*/ 0 w 130"/>
                  <a:gd name="T11" fmla="*/ 151 h 190"/>
                  <a:gd name="T12" fmla="*/ 76 w 130"/>
                  <a:gd name="T13" fmla="*/ 151 h 190"/>
                  <a:gd name="T14" fmla="*/ 76 w 130"/>
                  <a:gd name="T15" fmla="*/ 190 h 190"/>
                  <a:gd name="T16" fmla="*/ 108 w 130"/>
                  <a:gd name="T17" fmla="*/ 190 h 190"/>
                  <a:gd name="T18" fmla="*/ 108 w 130"/>
                  <a:gd name="T19" fmla="*/ 151 h 190"/>
                  <a:gd name="T20" fmla="*/ 130 w 130"/>
                  <a:gd name="T21" fmla="*/ 151 h 190"/>
                  <a:gd name="T22" fmla="*/ 130 w 130"/>
                  <a:gd name="T23" fmla="*/ 123 h 190"/>
                  <a:gd name="T24" fmla="*/ 108 w 130"/>
                  <a:gd name="T25" fmla="*/ 123 h 190"/>
                  <a:gd name="T26" fmla="*/ 108 w 130"/>
                  <a:gd name="T27" fmla="*/ 0 h 190"/>
                  <a:gd name="T28" fmla="*/ 65 w 130"/>
                  <a:gd name="T29" fmla="*/ 0 h 190"/>
                  <a:gd name="T30" fmla="*/ 0 w 130"/>
                  <a:gd name="T31" fmla="*/ 121 h 190"/>
                  <a:gd name="T32" fmla="*/ 0 w 130"/>
                  <a:gd name="T33" fmla="*/ 1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90">
                    <a:moveTo>
                      <a:pt x="33" y="123"/>
                    </a:moveTo>
                    <a:lnTo>
                      <a:pt x="76" y="39"/>
                    </a:lnTo>
                    <a:lnTo>
                      <a:pt x="76" y="39"/>
                    </a:lnTo>
                    <a:lnTo>
                      <a:pt x="76" y="123"/>
                    </a:lnTo>
                    <a:lnTo>
                      <a:pt x="33" y="123"/>
                    </a:lnTo>
                    <a:close/>
                    <a:moveTo>
                      <a:pt x="0" y="151"/>
                    </a:moveTo>
                    <a:lnTo>
                      <a:pt x="76" y="151"/>
                    </a:lnTo>
                    <a:lnTo>
                      <a:pt x="76" y="190"/>
                    </a:lnTo>
                    <a:lnTo>
                      <a:pt x="108" y="190"/>
                    </a:lnTo>
                    <a:lnTo>
                      <a:pt x="108" y="151"/>
                    </a:lnTo>
                    <a:lnTo>
                      <a:pt x="130" y="151"/>
                    </a:lnTo>
                    <a:lnTo>
                      <a:pt x="130" y="123"/>
                    </a:lnTo>
                    <a:lnTo>
                      <a:pt x="108" y="123"/>
                    </a:lnTo>
                    <a:lnTo>
                      <a:pt x="108" y="0"/>
                    </a:lnTo>
                    <a:lnTo>
                      <a:pt x="65" y="0"/>
                    </a:lnTo>
                    <a:lnTo>
                      <a:pt x="0" y="121"/>
                    </a:lnTo>
                    <a:lnTo>
                      <a:pt x="0" y="151"/>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grpSp>
            <p:nvGrpSpPr>
              <p:cNvPr id="6" name="Group 109"/>
              <p:cNvGrpSpPr/>
              <p:nvPr/>
            </p:nvGrpSpPr>
            <p:grpSpPr>
              <a:xfrm>
                <a:off x="973138" y="3576638"/>
                <a:ext cx="3340100" cy="731520"/>
                <a:chOff x="973138" y="3576638"/>
                <a:chExt cx="3340100" cy="731520"/>
              </a:xfrm>
              <a:solidFill>
                <a:schemeClr val="accent4"/>
              </a:solidFill>
            </p:grpSpPr>
            <p:pic>
              <p:nvPicPr>
                <p:cNvPr id="126"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27"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28"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29"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grpSp>
            <p:nvGrpSpPr>
              <p:cNvPr id="7" name="Group 110"/>
              <p:cNvGrpSpPr/>
              <p:nvPr/>
            </p:nvGrpSpPr>
            <p:grpSpPr>
              <a:xfrm>
                <a:off x="973138" y="4619625"/>
                <a:ext cx="3340100" cy="731520"/>
                <a:chOff x="973138" y="3576638"/>
                <a:chExt cx="3340100" cy="731520"/>
              </a:xfrm>
              <a:solidFill>
                <a:schemeClr val="accent4"/>
              </a:solidFill>
            </p:grpSpPr>
            <p:pic>
              <p:nvPicPr>
                <p:cNvPr id="122"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23"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24"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25"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grpSp>
            <p:nvGrpSpPr>
              <p:cNvPr id="8" name="Group 111"/>
              <p:cNvGrpSpPr/>
              <p:nvPr/>
            </p:nvGrpSpPr>
            <p:grpSpPr>
              <a:xfrm>
                <a:off x="4833938" y="3576638"/>
                <a:ext cx="3340100" cy="731520"/>
                <a:chOff x="973138" y="3576638"/>
                <a:chExt cx="3340100" cy="731520"/>
              </a:xfrm>
              <a:solidFill>
                <a:schemeClr val="accent4"/>
              </a:solidFill>
            </p:grpSpPr>
            <p:pic>
              <p:nvPicPr>
                <p:cNvPr id="118"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19"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20"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21"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grpSp>
            <p:nvGrpSpPr>
              <p:cNvPr id="14" name="Group 112"/>
              <p:cNvGrpSpPr/>
              <p:nvPr/>
            </p:nvGrpSpPr>
            <p:grpSpPr>
              <a:xfrm>
                <a:off x="4833938" y="4619625"/>
                <a:ext cx="3340100" cy="731520"/>
                <a:chOff x="973138" y="3576638"/>
                <a:chExt cx="3340100" cy="731520"/>
              </a:xfrm>
              <a:solidFill>
                <a:schemeClr val="accent4"/>
              </a:solidFill>
            </p:grpSpPr>
            <p:pic>
              <p:nvPicPr>
                <p:cNvPr id="114"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15"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16"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17"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sp>
            <p:nvSpPr>
              <p:cNvPr id="72" name="Freeform 11"/>
              <p:cNvSpPr>
                <a:spLocks noEditPoints="1"/>
              </p:cNvSpPr>
              <p:nvPr/>
            </p:nvSpPr>
            <p:spPr bwMode="auto">
              <a:xfrm>
                <a:off x="1200150" y="1979613"/>
                <a:ext cx="277813" cy="304800"/>
              </a:xfrm>
              <a:custGeom>
                <a:avLst/>
                <a:gdLst>
                  <a:gd name="T0" fmla="*/ 112 w 175"/>
                  <a:gd name="T1" fmla="*/ 119 h 192"/>
                  <a:gd name="T2" fmla="*/ 63 w 175"/>
                  <a:gd name="T3" fmla="*/ 119 h 192"/>
                  <a:gd name="T4" fmla="*/ 86 w 175"/>
                  <a:gd name="T5" fmla="*/ 39 h 192"/>
                  <a:gd name="T6" fmla="*/ 86 w 175"/>
                  <a:gd name="T7" fmla="*/ 39 h 192"/>
                  <a:gd name="T8" fmla="*/ 112 w 175"/>
                  <a:gd name="T9" fmla="*/ 119 h 192"/>
                  <a:gd name="T10" fmla="*/ 0 w 175"/>
                  <a:gd name="T11" fmla="*/ 192 h 192"/>
                  <a:gd name="T12" fmla="*/ 37 w 175"/>
                  <a:gd name="T13" fmla="*/ 192 h 192"/>
                  <a:gd name="T14" fmla="*/ 52 w 175"/>
                  <a:gd name="T15" fmla="*/ 149 h 192"/>
                  <a:gd name="T16" fmla="*/ 123 w 175"/>
                  <a:gd name="T17" fmla="*/ 149 h 192"/>
                  <a:gd name="T18" fmla="*/ 136 w 175"/>
                  <a:gd name="T19" fmla="*/ 192 h 192"/>
                  <a:gd name="T20" fmla="*/ 175 w 175"/>
                  <a:gd name="T21" fmla="*/ 192 h 192"/>
                  <a:gd name="T22" fmla="*/ 108 w 175"/>
                  <a:gd name="T23" fmla="*/ 0 h 192"/>
                  <a:gd name="T24" fmla="*/ 69 w 175"/>
                  <a:gd name="T25" fmla="*/ 0 h 192"/>
                  <a:gd name="T26" fmla="*/ 0 w 175"/>
                  <a:gd name="T2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92">
                    <a:moveTo>
                      <a:pt x="112" y="119"/>
                    </a:moveTo>
                    <a:lnTo>
                      <a:pt x="63" y="119"/>
                    </a:lnTo>
                    <a:lnTo>
                      <a:pt x="86" y="39"/>
                    </a:lnTo>
                    <a:lnTo>
                      <a:pt x="86" y="39"/>
                    </a:lnTo>
                    <a:lnTo>
                      <a:pt x="112" y="119"/>
                    </a:lnTo>
                    <a:close/>
                    <a:moveTo>
                      <a:pt x="0" y="192"/>
                    </a:moveTo>
                    <a:lnTo>
                      <a:pt x="37" y="192"/>
                    </a:lnTo>
                    <a:lnTo>
                      <a:pt x="52" y="149"/>
                    </a:lnTo>
                    <a:lnTo>
                      <a:pt x="123" y="149"/>
                    </a:lnTo>
                    <a:lnTo>
                      <a:pt x="136" y="192"/>
                    </a:lnTo>
                    <a:lnTo>
                      <a:pt x="175" y="192"/>
                    </a:lnTo>
                    <a:lnTo>
                      <a:pt x="108" y="0"/>
                    </a:lnTo>
                    <a:lnTo>
                      <a:pt x="69" y="0"/>
                    </a:lnTo>
                    <a:lnTo>
                      <a:pt x="0" y="192"/>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73" name="Freeform 31"/>
              <p:cNvSpPr>
                <a:spLocks noEditPoints="1"/>
              </p:cNvSpPr>
              <p:nvPr/>
            </p:nvSpPr>
            <p:spPr bwMode="auto">
              <a:xfrm>
                <a:off x="5060950" y="1979613"/>
                <a:ext cx="277813" cy="304800"/>
              </a:xfrm>
              <a:custGeom>
                <a:avLst/>
                <a:gdLst>
                  <a:gd name="T0" fmla="*/ 110 w 175"/>
                  <a:gd name="T1" fmla="*/ 119 h 192"/>
                  <a:gd name="T2" fmla="*/ 60 w 175"/>
                  <a:gd name="T3" fmla="*/ 119 h 192"/>
                  <a:gd name="T4" fmla="*/ 86 w 175"/>
                  <a:gd name="T5" fmla="*/ 39 h 192"/>
                  <a:gd name="T6" fmla="*/ 86 w 175"/>
                  <a:gd name="T7" fmla="*/ 39 h 192"/>
                  <a:gd name="T8" fmla="*/ 110 w 175"/>
                  <a:gd name="T9" fmla="*/ 119 h 192"/>
                  <a:gd name="T10" fmla="*/ 0 w 175"/>
                  <a:gd name="T11" fmla="*/ 192 h 192"/>
                  <a:gd name="T12" fmla="*/ 34 w 175"/>
                  <a:gd name="T13" fmla="*/ 192 h 192"/>
                  <a:gd name="T14" fmla="*/ 49 w 175"/>
                  <a:gd name="T15" fmla="*/ 149 h 192"/>
                  <a:gd name="T16" fmla="*/ 121 w 175"/>
                  <a:gd name="T17" fmla="*/ 149 h 192"/>
                  <a:gd name="T18" fmla="*/ 136 w 175"/>
                  <a:gd name="T19" fmla="*/ 192 h 192"/>
                  <a:gd name="T20" fmla="*/ 175 w 175"/>
                  <a:gd name="T21" fmla="*/ 192 h 192"/>
                  <a:gd name="T22" fmla="*/ 106 w 175"/>
                  <a:gd name="T23" fmla="*/ 0 h 192"/>
                  <a:gd name="T24" fmla="*/ 67 w 175"/>
                  <a:gd name="T25" fmla="*/ 0 h 192"/>
                  <a:gd name="T26" fmla="*/ 0 w 175"/>
                  <a:gd name="T2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92">
                    <a:moveTo>
                      <a:pt x="110" y="119"/>
                    </a:moveTo>
                    <a:lnTo>
                      <a:pt x="60" y="119"/>
                    </a:lnTo>
                    <a:lnTo>
                      <a:pt x="86" y="39"/>
                    </a:lnTo>
                    <a:lnTo>
                      <a:pt x="86" y="39"/>
                    </a:lnTo>
                    <a:lnTo>
                      <a:pt x="110" y="119"/>
                    </a:lnTo>
                    <a:close/>
                    <a:moveTo>
                      <a:pt x="0" y="192"/>
                    </a:moveTo>
                    <a:lnTo>
                      <a:pt x="34" y="192"/>
                    </a:lnTo>
                    <a:lnTo>
                      <a:pt x="49" y="149"/>
                    </a:lnTo>
                    <a:lnTo>
                      <a:pt x="121" y="149"/>
                    </a:lnTo>
                    <a:lnTo>
                      <a:pt x="136" y="192"/>
                    </a:lnTo>
                    <a:lnTo>
                      <a:pt x="175" y="192"/>
                    </a:lnTo>
                    <a:lnTo>
                      <a:pt x="106" y="0"/>
                    </a:lnTo>
                    <a:lnTo>
                      <a:pt x="67" y="0"/>
                    </a:lnTo>
                    <a:lnTo>
                      <a:pt x="0" y="192"/>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75" name="Freeform 12"/>
              <p:cNvSpPr>
                <a:spLocks noEditPoints="1"/>
              </p:cNvSpPr>
              <p:nvPr/>
            </p:nvSpPr>
            <p:spPr bwMode="auto">
              <a:xfrm>
                <a:off x="2087563" y="1979613"/>
                <a:ext cx="192088" cy="304800"/>
              </a:xfrm>
              <a:custGeom>
                <a:avLst/>
                <a:gdLst>
                  <a:gd name="T0" fmla="*/ 16 w 56"/>
                  <a:gd name="T1" fmla="*/ 49 h 89"/>
                  <a:gd name="T2" fmla="*/ 24 w 56"/>
                  <a:gd name="T3" fmla="*/ 49 h 89"/>
                  <a:gd name="T4" fmla="*/ 40 w 56"/>
                  <a:gd name="T5" fmla="*/ 63 h 89"/>
                  <a:gd name="T6" fmla="*/ 24 w 56"/>
                  <a:gd name="T7" fmla="*/ 75 h 89"/>
                  <a:gd name="T8" fmla="*/ 16 w 56"/>
                  <a:gd name="T9" fmla="*/ 75 h 89"/>
                  <a:gd name="T10" fmla="*/ 16 w 56"/>
                  <a:gd name="T11" fmla="*/ 49 h 89"/>
                  <a:gd name="T12" fmla="*/ 16 w 56"/>
                  <a:gd name="T13" fmla="*/ 14 h 89"/>
                  <a:gd name="T14" fmla="*/ 22 w 56"/>
                  <a:gd name="T15" fmla="*/ 14 h 89"/>
                  <a:gd name="T16" fmla="*/ 38 w 56"/>
                  <a:gd name="T17" fmla="*/ 25 h 89"/>
                  <a:gd name="T18" fmla="*/ 23 w 56"/>
                  <a:gd name="T19" fmla="*/ 36 h 89"/>
                  <a:gd name="T20" fmla="*/ 16 w 56"/>
                  <a:gd name="T21" fmla="*/ 36 h 89"/>
                  <a:gd name="T22" fmla="*/ 16 w 56"/>
                  <a:gd name="T23" fmla="*/ 14 h 89"/>
                  <a:gd name="T24" fmla="*/ 0 w 56"/>
                  <a:gd name="T25" fmla="*/ 89 h 89"/>
                  <a:gd name="T26" fmla="*/ 28 w 56"/>
                  <a:gd name="T27" fmla="*/ 89 h 89"/>
                  <a:gd name="T28" fmla="*/ 56 w 56"/>
                  <a:gd name="T29" fmla="*/ 63 h 89"/>
                  <a:gd name="T30" fmla="*/ 38 w 56"/>
                  <a:gd name="T31" fmla="*/ 43 h 89"/>
                  <a:gd name="T32" fmla="*/ 38 w 56"/>
                  <a:gd name="T33" fmla="*/ 43 h 89"/>
                  <a:gd name="T34" fmla="*/ 54 w 56"/>
                  <a:gd name="T35" fmla="*/ 23 h 89"/>
                  <a:gd name="T36" fmla="*/ 28 w 56"/>
                  <a:gd name="T37" fmla="*/ 0 h 89"/>
                  <a:gd name="T38" fmla="*/ 0 w 56"/>
                  <a:gd name="T39" fmla="*/ 0 h 89"/>
                  <a:gd name="T40" fmla="*/ 0 w 56"/>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89">
                    <a:moveTo>
                      <a:pt x="16" y="49"/>
                    </a:moveTo>
                    <a:cubicBezTo>
                      <a:pt x="24" y="49"/>
                      <a:pt x="24" y="49"/>
                      <a:pt x="24" y="49"/>
                    </a:cubicBezTo>
                    <a:cubicBezTo>
                      <a:pt x="32" y="49"/>
                      <a:pt x="40" y="51"/>
                      <a:pt x="40" y="63"/>
                    </a:cubicBezTo>
                    <a:cubicBezTo>
                      <a:pt x="40" y="73"/>
                      <a:pt x="31" y="75"/>
                      <a:pt x="24" y="75"/>
                    </a:cubicBezTo>
                    <a:cubicBezTo>
                      <a:pt x="16" y="75"/>
                      <a:pt x="16" y="75"/>
                      <a:pt x="16" y="75"/>
                    </a:cubicBezTo>
                    <a:lnTo>
                      <a:pt x="16" y="49"/>
                    </a:lnTo>
                    <a:close/>
                    <a:moveTo>
                      <a:pt x="16" y="14"/>
                    </a:moveTo>
                    <a:cubicBezTo>
                      <a:pt x="22" y="14"/>
                      <a:pt x="22" y="14"/>
                      <a:pt x="22" y="14"/>
                    </a:cubicBezTo>
                    <a:cubicBezTo>
                      <a:pt x="30" y="14"/>
                      <a:pt x="38" y="15"/>
                      <a:pt x="38" y="25"/>
                    </a:cubicBezTo>
                    <a:cubicBezTo>
                      <a:pt x="38" y="34"/>
                      <a:pt x="29" y="36"/>
                      <a:pt x="23" y="36"/>
                    </a:cubicBezTo>
                    <a:cubicBezTo>
                      <a:pt x="16" y="36"/>
                      <a:pt x="16" y="36"/>
                      <a:pt x="16" y="36"/>
                    </a:cubicBezTo>
                    <a:lnTo>
                      <a:pt x="16" y="14"/>
                    </a:lnTo>
                    <a:close/>
                    <a:moveTo>
                      <a:pt x="0" y="89"/>
                    </a:moveTo>
                    <a:cubicBezTo>
                      <a:pt x="28" y="89"/>
                      <a:pt x="28" y="89"/>
                      <a:pt x="28" y="89"/>
                    </a:cubicBezTo>
                    <a:cubicBezTo>
                      <a:pt x="38" y="89"/>
                      <a:pt x="56" y="86"/>
                      <a:pt x="56" y="63"/>
                    </a:cubicBezTo>
                    <a:cubicBezTo>
                      <a:pt x="56" y="52"/>
                      <a:pt x="49" y="44"/>
                      <a:pt x="38" y="43"/>
                    </a:cubicBezTo>
                    <a:cubicBezTo>
                      <a:pt x="38" y="43"/>
                      <a:pt x="38" y="43"/>
                      <a:pt x="38" y="43"/>
                    </a:cubicBezTo>
                    <a:cubicBezTo>
                      <a:pt x="47" y="41"/>
                      <a:pt x="54" y="33"/>
                      <a:pt x="54" y="23"/>
                    </a:cubicBezTo>
                    <a:cubicBezTo>
                      <a:pt x="54" y="3"/>
                      <a:pt x="38" y="0"/>
                      <a:pt x="28" y="0"/>
                    </a:cubicBezTo>
                    <a:cubicBezTo>
                      <a:pt x="0" y="0"/>
                      <a:pt x="0" y="0"/>
                      <a:pt x="0" y="0"/>
                    </a:cubicBezTo>
                    <a:lnTo>
                      <a:pt x="0" y="89"/>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76" name="Freeform 32"/>
              <p:cNvSpPr>
                <a:spLocks noEditPoints="1"/>
              </p:cNvSpPr>
              <p:nvPr/>
            </p:nvSpPr>
            <p:spPr bwMode="auto">
              <a:xfrm>
                <a:off x="5945188" y="1979613"/>
                <a:ext cx="195263" cy="304800"/>
              </a:xfrm>
              <a:custGeom>
                <a:avLst/>
                <a:gdLst>
                  <a:gd name="T0" fmla="*/ 16 w 57"/>
                  <a:gd name="T1" fmla="*/ 49 h 89"/>
                  <a:gd name="T2" fmla="*/ 24 w 57"/>
                  <a:gd name="T3" fmla="*/ 49 h 89"/>
                  <a:gd name="T4" fmla="*/ 41 w 57"/>
                  <a:gd name="T5" fmla="*/ 63 h 89"/>
                  <a:gd name="T6" fmla="*/ 24 w 57"/>
                  <a:gd name="T7" fmla="*/ 75 h 89"/>
                  <a:gd name="T8" fmla="*/ 16 w 57"/>
                  <a:gd name="T9" fmla="*/ 75 h 89"/>
                  <a:gd name="T10" fmla="*/ 16 w 57"/>
                  <a:gd name="T11" fmla="*/ 49 h 89"/>
                  <a:gd name="T12" fmla="*/ 16 w 57"/>
                  <a:gd name="T13" fmla="*/ 14 h 89"/>
                  <a:gd name="T14" fmla="*/ 23 w 57"/>
                  <a:gd name="T15" fmla="*/ 14 h 89"/>
                  <a:gd name="T16" fmla="*/ 38 w 57"/>
                  <a:gd name="T17" fmla="*/ 25 h 89"/>
                  <a:gd name="T18" fmla="*/ 23 w 57"/>
                  <a:gd name="T19" fmla="*/ 36 h 89"/>
                  <a:gd name="T20" fmla="*/ 16 w 57"/>
                  <a:gd name="T21" fmla="*/ 36 h 89"/>
                  <a:gd name="T22" fmla="*/ 16 w 57"/>
                  <a:gd name="T23" fmla="*/ 14 h 89"/>
                  <a:gd name="T24" fmla="*/ 0 w 57"/>
                  <a:gd name="T25" fmla="*/ 89 h 89"/>
                  <a:gd name="T26" fmla="*/ 28 w 57"/>
                  <a:gd name="T27" fmla="*/ 89 h 89"/>
                  <a:gd name="T28" fmla="*/ 57 w 57"/>
                  <a:gd name="T29" fmla="*/ 63 h 89"/>
                  <a:gd name="T30" fmla="*/ 38 w 57"/>
                  <a:gd name="T31" fmla="*/ 43 h 89"/>
                  <a:gd name="T32" fmla="*/ 38 w 57"/>
                  <a:gd name="T33" fmla="*/ 43 h 89"/>
                  <a:gd name="T34" fmla="*/ 54 w 57"/>
                  <a:gd name="T35" fmla="*/ 23 h 89"/>
                  <a:gd name="T36" fmla="*/ 28 w 57"/>
                  <a:gd name="T37" fmla="*/ 0 h 89"/>
                  <a:gd name="T38" fmla="*/ 0 w 57"/>
                  <a:gd name="T39" fmla="*/ 0 h 89"/>
                  <a:gd name="T40" fmla="*/ 0 w 57"/>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89">
                    <a:moveTo>
                      <a:pt x="16" y="49"/>
                    </a:moveTo>
                    <a:cubicBezTo>
                      <a:pt x="24" y="49"/>
                      <a:pt x="24" y="49"/>
                      <a:pt x="24" y="49"/>
                    </a:cubicBezTo>
                    <a:cubicBezTo>
                      <a:pt x="32" y="49"/>
                      <a:pt x="41" y="51"/>
                      <a:pt x="41" y="63"/>
                    </a:cubicBezTo>
                    <a:cubicBezTo>
                      <a:pt x="41" y="73"/>
                      <a:pt x="32" y="75"/>
                      <a:pt x="24" y="75"/>
                    </a:cubicBezTo>
                    <a:cubicBezTo>
                      <a:pt x="16" y="75"/>
                      <a:pt x="16" y="75"/>
                      <a:pt x="16" y="75"/>
                    </a:cubicBezTo>
                    <a:lnTo>
                      <a:pt x="16" y="49"/>
                    </a:lnTo>
                    <a:close/>
                    <a:moveTo>
                      <a:pt x="16" y="14"/>
                    </a:moveTo>
                    <a:cubicBezTo>
                      <a:pt x="23" y="14"/>
                      <a:pt x="23" y="14"/>
                      <a:pt x="23" y="14"/>
                    </a:cubicBezTo>
                    <a:cubicBezTo>
                      <a:pt x="30" y="14"/>
                      <a:pt x="38" y="15"/>
                      <a:pt x="38" y="25"/>
                    </a:cubicBezTo>
                    <a:cubicBezTo>
                      <a:pt x="38" y="34"/>
                      <a:pt x="30" y="36"/>
                      <a:pt x="23" y="36"/>
                    </a:cubicBezTo>
                    <a:cubicBezTo>
                      <a:pt x="16" y="36"/>
                      <a:pt x="16" y="36"/>
                      <a:pt x="16" y="36"/>
                    </a:cubicBezTo>
                    <a:lnTo>
                      <a:pt x="16" y="14"/>
                    </a:lnTo>
                    <a:close/>
                    <a:moveTo>
                      <a:pt x="0" y="89"/>
                    </a:moveTo>
                    <a:cubicBezTo>
                      <a:pt x="28" y="89"/>
                      <a:pt x="28" y="89"/>
                      <a:pt x="28" y="89"/>
                    </a:cubicBezTo>
                    <a:cubicBezTo>
                      <a:pt x="38" y="89"/>
                      <a:pt x="57" y="86"/>
                      <a:pt x="57" y="63"/>
                    </a:cubicBezTo>
                    <a:cubicBezTo>
                      <a:pt x="57" y="52"/>
                      <a:pt x="49" y="44"/>
                      <a:pt x="38" y="43"/>
                    </a:cubicBezTo>
                    <a:cubicBezTo>
                      <a:pt x="38" y="43"/>
                      <a:pt x="38" y="43"/>
                      <a:pt x="38" y="43"/>
                    </a:cubicBezTo>
                    <a:cubicBezTo>
                      <a:pt x="48" y="41"/>
                      <a:pt x="54" y="33"/>
                      <a:pt x="54" y="23"/>
                    </a:cubicBezTo>
                    <a:cubicBezTo>
                      <a:pt x="54" y="3"/>
                      <a:pt x="39" y="0"/>
                      <a:pt x="28" y="0"/>
                    </a:cubicBezTo>
                    <a:cubicBezTo>
                      <a:pt x="0" y="0"/>
                      <a:pt x="0" y="0"/>
                      <a:pt x="0" y="0"/>
                    </a:cubicBezTo>
                    <a:lnTo>
                      <a:pt x="0" y="89"/>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78" name="Freeform 13"/>
              <p:cNvSpPr>
                <a:spLocks/>
              </p:cNvSpPr>
              <p:nvPr/>
            </p:nvSpPr>
            <p:spPr bwMode="auto">
              <a:xfrm>
                <a:off x="2989263" y="1971675"/>
                <a:ext cx="212725" cy="315913"/>
              </a:xfrm>
              <a:custGeom>
                <a:avLst/>
                <a:gdLst>
                  <a:gd name="T0" fmla="*/ 61 w 62"/>
                  <a:gd name="T1" fmla="*/ 75 h 92"/>
                  <a:gd name="T2" fmla="*/ 44 w 62"/>
                  <a:gd name="T3" fmla="*/ 78 h 92"/>
                  <a:gd name="T4" fmla="*/ 17 w 62"/>
                  <a:gd name="T5" fmla="*/ 47 h 92"/>
                  <a:gd name="T6" fmla="*/ 43 w 62"/>
                  <a:gd name="T7" fmla="*/ 14 h 92"/>
                  <a:gd name="T8" fmla="*/ 61 w 62"/>
                  <a:gd name="T9" fmla="*/ 19 h 92"/>
                  <a:gd name="T10" fmla="*/ 62 w 62"/>
                  <a:gd name="T11" fmla="*/ 4 h 92"/>
                  <a:gd name="T12" fmla="*/ 44 w 62"/>
                  <a:gd name="T13" fmla="*/ 0 h 92"/>
                  <a:gd name="T14" fmla="*/ 0 w 62"/>
                  <a:gd name="T15" fmla="*/ 48 h 92"/>
                  <a:gd name="T16" fmla="*/ 44 w 62"/>
                  <a:gd name="T17" fmla="*/ 92 h 92"/>
                  <a:gd name="T18" fmla="*/ 62 w 62"/>
                  <a:gd name="T19" fmla="*/ 90 h 92"/>
                  <a:gd name="T20" fmla="*/ 61 w 62"/>
                  <a:gd name="T21" fmla="*/ 7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92">
                    <a:moveTo>
                      <a:pt x="61" y="75"/>
                    </a:moveTo>
                    <a:cubicBezTo>
                      <a:pt x="58" y="77"/>
                      <a:pt x="50" y="78"/>
                      <a:pt x="44" y="78"/>
                    </a:cubicBezTo>
                    <a:cubicBezTo>
                      <a:pt x="27" y="78"/>
                      <a:pt x="17" y="65"/>
                      <a:pt x="17" y="47"/>
                    </a:cubicBezTo>
                    <a:cubicBezTo>
                      <a:pt x="17" y="28"/>
                      <a:pt x="27" y="14"/>
                      <a:pt x="43" y="14"/>
                    </a:cubicBezTo>
                    <a:cubicBezTo>
                      <a:pt x="49" y="14"/>
                      <a:pt x="55" y="15"/>
                      <a:pt x="61" y="19"/>
                    </a:cubicBezTo>
                    <a:cubicBezTo>
                      <a:pt x="62" y="4"/>
                      <a:pt x="62" y="4"/>
                      <a:pt x="62" y="4"/>
                    </a:cubicBezTo>
                    <a:cubicBezTo>
                      <a:pt x="56" y="2"/>
                      <a:pt x="49" y="0"/>
                      <a:pt x="44" y="0"/>
                    </a:cubicBezTo>
                    <a:cubicBezTo>
                      <a:pt x="17" y="0"/>
                      <a:pt x="0" y="18"/>
                      <a:pt x="0" y="48"/>
                    </a:cubicBezTo>
                    <a:cubicBezTo>
                      <a:pt x="0" y="78"/>
                      <a:pt x="18" y="92"/>
                      <a:pt x="44" y="92"/>
                    </a:cubicBezTo>
                    <a:cubicBezTo>
                      <a:pt x="50" y="92"/>
                      <a:pt x="56" y="91"/>
                      <a:pt x="62" y="90"/>
                    </a:cubicBezTo>
                    <a:lnTo>
                      <a:pt x="61" y="7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79" name="Freeform 33"/>
              <p:cNvSpPr>
                <a:spLocks/>
              </p:cNvSpPr>
              <p:nvPr/>
            </p:nvSpPr>
            <p:spPr bwMode="auto">
              <a:xfrm>
                <a:off x="6846888" y="1971675"/>
                <a:ext cx="212725" cy="315913"/>
              </a:xfrm>
              <a:custGeom>
                <a:avLst/>
                <a:gdLst>
                  <a:gd name="T0" fmla="*/ 62 w 62"/>
                  <a:gd name="T1" fmla="*/ 75 h 92"/>
                  <a:gd name="T2" fmla="*/ 44 w 62"/>
                  <a:gd name="T3" fmla="*/ 78 h 92"/>
                  <a:gd name="T4" fmla="*/ 17 w 62"/>
                  <a:gd name="T5" fmla="*/ 47 h 92"/>
                  <a:gd name="T6" fmla="*/ 44 w 62"/>
                  <a:gd name="T7" fmla="*/ 14 h 92"/>
                  <a:gd name="T8" fmla="*/ 61 w 62"/>
                  <a:gd name="T9" fmla="*/ 19 h 92"/>
                  <a:gd name="T10" fmla="*/ 62 w 62"/>
                  <a:gd name="T11" fmla="*/ 4 h 92"/>
                  <a:gd name="T12" fmla="*/ 44 w 62"/>
                  <a:gd name="T13" fmla="*/ 0 h 92"/>
                  <a:gd name="T14" fmla="*/ 0 w 62"/>
                  <a:gd name="T15" fmla="*/ 48 h 92"/>
                  <a:gd name="T16" fmla="*/ 44 w 62"/>
                  <a:gd name="T17" fmla="*/ 92 h 92"/>
                  <a:gd name="T18" fmla="*/ 62 w 62"/>
                  <a:gd name="T19" fmla="*/ 90 h 92"/>
                  <a:gd name="T20" fmla="*/ 62 w 62"/>
                  <a:gd name="T21" fmla="*/ 7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92">
                    <a:moveTo>
                      <a:pt x="62" y="75"/>
                    </a:moveTo>
                    <a:cubicBezTo>
                      <a:pt x="58" y="77"/>
                      <a:pt x="50" y="78"/>
                      <a:pt x="44" y="78"/>
                    </a:cubicBezTo>
                    <a:cubicBezTo>
                      <a:pt x="27" y="78"/>
                      <a:pt x="17" y="65"/>
                      <a:pt x="17" y="47"/>
                    </a:cubicBezTo>
                    <a:cubicBezTo>
                      <a:pt x="17" y="28"/>
                      <a:pt x="27" y="14"/>
                      <a:pt x="44" y="14"/>
                    </a:cubicBezTo>
                    <a:cubicBezTo>
                      <a:pt x="50" y="14"/>
                      <a:pt x="55" y="15"/>
                      <a:pt x="61" y="19"/>
                    </a:cubicBezTo>
                    <a:cubicBezTo>
                      <a:pt x="62" y="4"/>
                      <a:pt x="62" y="4"/>
                      <a:pt x="62" y="4"/>
                    </a:cubicBezTo>
                    <a:cubicBezTo>
                      <a:pt x="56" y="2"/>
                      <a:pt x="49" y="0"/>
                      <a:pt x="44" y="0"/>
                    </a:cubicBezTo>
                    <a:cubicBezTo>
                      <a:pt x="17" y="0"/>
                      <a:pt x="0" y="18"/>
                      <a:pt x="0" y="48"/>
                    </a:cubicBezTo>
                    <a:cubicBezTo>
                      <a:pt x="0" y="78"/>
                      <a:pt x="18" y="92"/>
                      <a:pt x="44" y="92"/>
                    </a:cubicBezTo>
                    <a:cubicBezTo>
                      <a:pt x="50" y="92"/>
                      <a:pt x="56" y="91"/>
                      <a:pt x="62" y="90"/>
                    </a:cubicBezTo>
                    <a:lnTo>
                      <a:pt x="62" y="7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81" name="Freeform 14"/>
              <p:cNvSpPr>
                <a:spLocks noEditPoints="1"/>
              </p:cNvSpPr>
              <p:nvPr/>
            </p:nvSpPr>
            <p:spPr bwMode="auto">
              <a:xfrm>
                <a:off x="3836988" y="1979613"/>
                <a:ext cx="233363" cy="304800"/>
              </a:xfrm>
              <a:custGeom>
                <a:avLst/>
                <a:gdLst>
                  <a:gd name="T0" fmla="*/ 0 w 68"/>
                  <a:gd name="T1" fmla="*/ 89 h 89"/>
                  <a:gd name="T2" fmla="*/ 22 w 68"/>
                  <a:gd name="T3" fmla="*/ 89 h 89"/>
                  <a:gd name="T4" fmla="*/ 68 w 68"/>
                  <a:gd name="T5" fmla="*/ 44 h 89"/>
                  <a:gd name="T6" fmla="*/ 22 w 68"/>
                  <a:gd name="T7" fmla="*/ 0 h 89"/>
                  <a:gd name="T8" fmla="*/ 0 w 68"/>
                  <a:gd name="T9" fmla="*/ 0 h 89"/>
                  <a:gd name="T10" fmla="*/ 0 w 68"/>
                  <a:gd name="T11" fmla="*/ 89 h 89"/>
                  <a:gd name="T12" fmla="*/ 16 w 68"/>
                  <a:gd name="T13" fmla="*/ 14 h 89"/>
                  <a:gd name="T14" fmla="*/ 25 w 68"/>
                  <a:gd name="T15" fmla="*/ 14 h 89"/>
                  <a:gd name="T16" fmla="*/ 51 w 68"/>
                  <a:gd name="T17" fmla="*/ 44 h 89"/>
                  <a:gd name="T18" fmla="*/ 25 w 68"/>
                  <a:gd name="T19" fmla="*/ 75 h 89"/>
                  <a:gd name="T20" fmla="*/ 16 w 68"/>
                  <a:gd name="T21" fmla="*/ 75 h 89"/>
                  <a:gd name="T22" fmla="*/ 16 w 68"/>
                  <a:gd name="T23" fmla="*/ 1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89">
                    <a:moveTo>
                      <a:pt x="0" y="89"/>
                    </a:moveTo>
                    <a:cubicBezTo>
                      <a:pt x="22" y="89"/>
                      <a:pt x="22" y="89"/>
                      <a:pt x="22" y="89"/>
                    </a:cubicBezTo>
                    <a:cubicBezTo>
                      <a:pt x="46" y="89"/>
                      <a:pt x="68" y="80"/>
                      <a:pt x="68" y="44"/>
                    </a:cubicBezTo>
                    <a:cubicBezTo>
                      <a:pt x="68" y="9"/>
                      <a:pt x="46" y="0"/>
                      <a:pt x="22" y="0"/>
                    </a:cubicBezTo>
                    <a:cubicBezTo>
                      <a:pt x="0" y="0"/>
                      <a:pt x="0" y="0"/>
                      <a:pt x="0" y="0"/>
                    </a:cubicBezTo>
                    <a:lnTo>
                      <a:pt x="0" y="89"/>
                    </a:lnTo>
                    <a:close/>
                    <a:moveTo>
                      <a:pt x="16" y="14"/>
                    </a:moveTo>
                    <a:cubicBezTo>
                      <a:pt x="25" y="14"/>
                      <a:pt x="25" y="14"/>
                      <a:pt x="25" y="14"/>
                    </a:cubicBezTo>
                    <a:cubicBezTo>
                      <a:pt x="38" y="14"/>
                      <a:pt x="51" y="25"/>
                      <a:pt x="51" y="44"/>
                    </a:cubicBezTo>
                    <a:cubicBezTo>
                      <a:pt x="51" y="64"/>
                      <a:pt x="38" y="75"/>
                      <a:pt x="25" y="75"/>
                    </a:cubicBezTo>
                    <a:cubicBezTo>
                      <a:pt x="16" y="75"/>
                      <a:pt x="16" y="75"/>
                      <a:pt x="16" y="75"/>
                    </a:cubicBezTo>
                    <a:lnTo>
                      <a:pt x="16" y="14"/>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sp>
            <p:nvSpPr>
              <p:cNvPr id="82" name="Freeform 34"/>
              <p:cNvSpPr>
                <a:spLocks noEditPoints="1"/>
              </p:cNvSpPr>
              <p:nvPr/>
            </p:nvSpPr>
            <p:spPr bwMode="auto">
              <a:xfrm>
                <a:off x="7693025" y="1979613"/>
                <a:ext cx="233363" cy="304800"/>
              </a:xfrm>
              <a:custGeom>
                <a:avLst/>
                <a:gdLst>
                  <a:gd name="T0" fmla="*/ 0 w 68"/>
                  <a:gd name="T1" fmla="*/ 89 h 89"/>
                  <a:gd name="T2" fmla="*/ 22 w 68"/>
                  <a:gd name="T3" fmla="*/ 89 h 89"/>
                  <a:gd name="T4" fmla="*/ 68 w 68"/>
                  <a:gd name="T5" fmla="*/ 44 h 89"/>
                  <a:gd name="T6" fmla="*/ 22 w 68"/>
                  <a:gd name="T7" fmla="*/ 0 h 89"/>
                  <a:gd name="T8" fmla="*/ 0 w 68"/>
                  <a:gd name="T9" fmla="*/ 0 h 89"/>
                  <a:gd name="T10" fmla="*/ 0 w 68"/>
                  <a:gd name="T11" fmla="*/ 89 h 89"/>
                  <a:gd name="T12" fmla="*/ 16 w 68"/>
                  <a:gd name="T13" fmla="*/ 14 h 89"/>
                  <a:gd name="T14" fmla="*/ 25 w 68"/>
                  <a:gd name="T15" fmla="*/ 14 h 89"/>
                  <a:gd name="T16" fmla="*/ 51 w 68"/>
                  <a:gd name="T17" fmla="*/ 44 h 89"/>
                  <a:gd name="T18" fmla="*/ 25 w 68"/>
                  <a:gd name="T19" fmla="*/ 75 h 89"/>
                  <a:gd name="T20" fmla="*/ 16 w 68"/>
                  <a:gd name="T21" fmla="*/ 75 h 89"/>
                  <a:gd name="T22" fmla="*/ 16 w 68"/>
                  <a:gd name="T23" fmla="*/ 1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89">
                    <a:moveTo>
                      <a:pt x="0" y="89"/>
                    </a:moveTo>
                    <a:cubicBezTo>
                      <a:pt x="22" y="89"/>
                      <a:pt x="22" y="89"/>
                      <a:pt x="22" y="89"/>
                    </a:cubicBezTo>
                    <a:cubicBezTo>
                      <a:pt x="46" y="89"/>
                      <a:pt x="68" y="80"/>
                      <a:pt x="68" y="44"/>
                    </a:cubicBezTo>
                    <a:cubicBezTo>
                      <a:pt x="68" y="9"/>
                      <a:pt x="46" y="0"/>
                      <a:pt x="22" y="0"/>
                    </a:cubicBezTo>
                    <a:cubicBezTo>
                      <a:pt x="0" y="0"/>
                      <a:pt x="0" y="0"/>
                      <a:pt x="0" y="0"/>
                    </a:cubicBezTo>
                    <a:lnTo>
                      <a:pt x="0" y="89"/>
                    </a:lnTo>
                    <a:close/>
                    <a:moveTo>
                      <a:pt x="16" y="14"/>
                    </a:moveTo>
                    <a:cubicBezTo>
                      <a:pt x="25" y="14"/>
                      <a:pt x="25" y="14"/>
                      <a:pt x="25" y="14"/>
                    </a:cubicBezTo>
                    <a:cubicBezTo>
                      <a:pt x="38" y="14"/>
                      <a:pt x="51" y="25"/>
                      <a:pt x="51" y="44"/>
                    </a:cubicBezTo>
                    <a:cubicBezTo>
                      <a:pt x="51" y="64"/>
                      <a:pt x="38" y="75"/>
                      <a:pt x="25" y="75"/>
                    </a:cubicBezTo>
                    <a:cubicBezTo>
                      <a:pt x="16" y="75"/>
                      <a:pt x="16" y="75"/>
                      <a:pt x="16" y="75"/>
                    </a:cubicBezTo>
                    <a:lnTo>
                      <a:pt x="16" y="14"/>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a typeface="宋体" pitchFamily="2" charset="-122"/>
                </a:endParaRPr>
              </a:p>
            </p:txBody>
          </p:sp>
          <p:grpSp>
            <p:nvGrpSpPr>
              <p:cNvPr id="15" name="Group 83"/>
              <p:cNvGrpSpPr/>
              <p:nvPr/>
            </p:nvGrpSpPr>
            <p:grpSpPr>
              <a:xfrm>
                <a:off x="1776413" y="2029968"/>
                <a:ext cx="1735138" cy="3657600"/>
                <a:chOff x="1776413" y="2029968"/>
                <a:chExt cx="1735138" cy="3657600"/>
              </a:xfrm>
            </p:grpSpPr>
            <p:cxnSp>
              <p:nvCxnSpPr>
                <p:cNvPr id="89" name="Straight Connector 88"/>
                <p:cNvCxnSpPr/>
                <p:nvPr/>
              </p:nvCxnSpPr>
              <p:spPr>
                <a:xfrm>
                  <a:off x="1776413"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2643982"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a:off x="3511551"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grpSp>
          <p:grpSp>
            <p:nvGrpSpPr>
              <p:cNvPr id="16" name="Group 84"/>
              <p:cNvGrpSpPr/>
              <p:nvPr/>
            </p:nvGrpSpPr>
            <p:grpSpPr>
              <a:xfrm>
                <a:off x="5632450" y="2029968"/>
                <a:ext cx="1735138" cy="3657600"/>
                <a:chOff x="1776413" y="2029968"/>
                <a:chExt cx="1735138" cy="3657600"/>
              </a:xfrm>
            </p:grpSpPr>
            <p:cxnSp>
              <p:nvCxnSpPr>
                <p:cNvPr id="86" name="Straight Connector 85"/>
                <p:cNvCxnSpPr/>
                <p:nvPr/>
              </p:nvCxnSpPr>
              <p:spPr>
                <a:xfrm>
                  <a:off x="1776413"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a:off x="2643982"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3511551"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grpSp>
        </p:grpSp>
        <p:grpSp>
          <p:nvGrpSpPr>
            <p:cNvPr id="17" name="Group 5"/>
            <p:cNvGrpSpPr/>
            <p:nvPr/>
          </p:nvGrpSpPr>
          <p:grpSpPr>
            <a:xfrm>
              <a:off x="1600200" y="3646315"/>
              <a:ext cx="5867400" cy="497996"/>
              <a:chOff x="-30480" y="1714500"/>
              <a:chExt cx="9326880" cy="731520"/>
            </a:xfrm>
          </p:grpSpPr>
          <p:grpSp>
            <p:nvGrpSpPr>
              <p:cNvPr id="18" name="Group 96"/>
              <p:cNvGrpSpPr/>
              <p:nvPr/>
            </p:nvGrpSpPr>
            <p:grpSpPr>
              <a:xfrm>
                <a:off x="-30480" y="1714500"/>
                <a:ext cx="9326880" cy="731520"/>
                <a:chOff x="-30480" y="6126480"/>
                <a:chExt cx="9326880" cy="731520"/>
              </a:xfrm>
            </p:grpSpPr>
            <p:sp>
              <p:nvSpPr>
                <p:cNvPr id="131" name="Rectangle 130"/>
                <p:cNvSpPr/>
                <p:nvPr/>
              </p:nvSpPr>
              <p:spPr>
                <a:xfrm>
                  <a:off x="-30480" y="6126480"/>
                  <a:ext cx="9326880" cy="731520"/>
                </a:xfrm>
                <a:prstGeom prst="rect">
                  <a:avLst/>
                </a:prstGeom>
                <a:solidFill>
                  <a:schemeClr val="tx1">
                    <a:alpha val="7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000000"/>
                    </a:solidFill>
                    <a:ea typeface="宋体" pitchFamily="2" charset="-122"/>
                  </a:endParaRPr>
                </a:p>
              </p:txBody>
            </p:sp>
            <p:grpSp>
              <p:nvGrpSpPr>
                <p:cNvPr id="19" name="Group 131"/>
                <p:cNvGrpSpPr/>
                <p:nvPr/>
              </p:nvGrpSpPr>
              <p:grpSpPr>
                <a:xfrm>
                  <a:off x="390545" y="6286500"/>
                  <a:ext cx="3830837" cy="411482"/>
                  <a:chOff x="527705" y="6149340"/>
                  <a:chExt cx="3830837" cy="411482"/>
                </a:xfrm>
              </p:grpSpPr>
              <p:sp>
                <p:nvSpPr>
                  <p:cNvPr id="133" name="Rectangle 2"/>
                  <p:cNvSpPr/>
                  <p:nvPr/>
                </p:nvSpPr>
                <p:spPr>
                  <a:xfrm>
                    <a:off x="527705" y="6149340"/>
                    <a:ext cx="790257" cy="411480"/>
                  </a:xfrm>
                  <a:prstGeom prst="roundRect">
                    <a:avLst/>
                  </a:prstGeom>
                  <a:solidFill>
                    <a:schemeClr val="accent5"/>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ea typeface="宋体" pitchFamily="2" charset="-122"/>
                      </a:rPr>
                      <a:t>人力资源部门</a:t>
                    </a:r>
                  </a:p>
                </p:txBody>
              </p:sp>
              <p:sp>
                <p:nvSpPr>
                  <p:cNvPr id="134" name="Rectangle 7"/>
                  <p:cNvSpPr/>
                  <p:nvPr/>
                </p:nvSpPr>
                <p:spPr>
                  <a:xfrm>
                    <a:off x="2676105" y="6149340"/>
                    <a:ext cx="701040" cy="411480"/>
                  </a:xfrm>
                  <a:prstGeom prst="roundRect">
                    <a:avLst/>
                  </a:prstGeom>
                  <a:solidFill>
                    <a:schemeClr val="accent2"/>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ea typeface="宋体" pitchFamily="2" charset="-122"/>
                      </a:rPr>
                      <a:t>销售部门</a:t>
                    </a:r>
                  </a:p>
                </p:txBody>
              </p:sp>
              <p:sp>
                <p:nvSpPr>
                  <p:cNvPr id="138" name="Rectangle 11"/>
                  <p:cNvSpPr/>
                  <p:nvPr/>
                </p:nvSpPr>
                <p:spPr>
                  <a:xfrm>
                    <a:off x="3619402" y="6149341"/>
                    <a:ext cx="739140" cy="411481"/>
                  </a:xfrm>
                  <a:prstGeom prst="roundRect">
                    <a:avLst/>
                  </a:prstGeom>
                  <a:solidFill>
                    <a:schemeClr val="accent4"/>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050" b="1">
                        <a:solidFill>
                          <a:srgbClr val="FFFFFF"/>
                        </a:solidFill>
                        <a:ea typeface="宋体" pitchFamily="2" charset="-122"/>
                      </a:rPr>
                      <a:t>网络部门</a:t>
                    </a:r>
                  </a:p>
                </p:txBody>
              </p:sp>
            </p:grpSp>
          </p:grpSp>
          <p:sp>
            <p:nvSpPr>
              <p:cNvPr id="140" name="Rectangle 12"/>
              <p:cNvSpPr/>
              <p:nvPr/>
            </p:nvSpPr>
            <p:spPr>
              <a:xfrm>
                <a:off x="1423060" y="1874521"/>
                <a:ext cx="841699" cy="411480"/>
              </a:xfrm>
              <a:prstGeom prst="roundRect">
                <a:avLst/>
              </a:prstGeom>
              <a:solidFill>
                <a:schemeClr val="tx1">
                  <a:lumMod val="50000"/>
                  <a:lumOff val="50000"/>
                </a:schemeClr>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000" b="1">
                    <a:solidFill>
                      <a:srgbClr val="FFFFFF"/>
                    </a:solidFill>
                    <a:ea typeface="宋体" pitchFamily="2" charset="-122"/>
                  </a:rPr>
                  <a:t>财务部门</a:t>
                </a:r>
              </a:p>
            </p:txBody>
          </p:sp>
        </p:grpSp>
      </p:grpSp>
      <p:sp>
        <p:nvSpPr>
          <p:cNvPr id="13" name="TextBox 12"/>
          <p:cNvSpPr txBox="1"/>
          <p:nvPr/>
        </p:nvSpPr>
        <p:spPr>
          <a:xfrm>
            <a:off x="759103" y="5334000"/>
            <a:ext cx="7717170" cy="646331"/>
          </a:xfrm>
          <a:prstGeom prst="rect">
            <a:avLst/>
          </a:prstGeom>
          <a:noFill/>
          <a:ln>
            <a:solidFill>
              <a:schemeClr val="bg2">
                <a:lumMod val="50000"/>
              </a:schemeClr>
            </a:solidFill>
          </a:ln>
        </p:spPr>
        <p:txBody>
          <a:bodyPr wrap="square" rtlCol="0">
            <a:spAutoFit/>
          </a:bodyPr>
          <a:lstStyle/>
          <a:p>
            <a:pPr marL="0" lvl="1"/>
            <a:r>
              <a:rPr lang="en-US">
                <a:solidFill>
                  <a:srgbClr val="000000"/>
                </a:solidFill>
                <a:ea typeface="宋体" pitchFamily="2" charset="-122"/>
              </a:rPr>
              <a:t>将不同部门、客户与子公司作为不同实例运行 </a:t>
            </a:r>
          </a:p>
          <a:p>
            <a:endParaRPr lang="en-US" dirty="0">
              <a:solidFill>
                <a:srgbClr val="000000"/>
              </a:solidFill>
              <a:ea typeface="宋体" pitchFamily="2" charset="-122"/>
            </a:endParaRPr>
          </a:p>
        </p:txBody>
      </p:sp>
      <p:sp>
        <p:nvSpPr>
          <p:cNvPr id="2" name="Rectangular Callout 1"/>
          <p:cNvSpPr/>
          <p:nvPr/>
        </p:nvSpPr>
        <p:spPr>
          <a:xfrm>
            <a:off x="64237" y="2251376"/>
            <a:ext cx="1279024" cy="958227"/>
          </a:xfrm>
          <a:prstGeom prst="wedgeRectCallout">
            <a:avLst>
              <a:gd name="adj1" fmla="val 80641"/>
              <a:gd name="adj2" fmla="val 28069"/>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ea typeface="宋体" pitchFamily="2" charset="-122"/>
              </a:rPr>
              <a:t>管理维护窗口</a:t>
            </a:r>
          </a:p>
        </p:txBody>
      </p:sp>
      <p:sp>
        <p:nvSpPr>
          <p:cNvPr id="77" name="Rectangular Callout 76"/>
          <p:cNvSpPr/>
          <p:nvPr/>
        </p:nvSpPr>
        <p:spPr>
          <a:xfrm>
            <a:off x="7583501" y="2310580"/>
            <a:ext cx="1279024" cy="958227"/>
          </a:xfrm>
          <a:prstGeom prst="wedgeRectCallout">
            <a:avLst>
              <a:gd name="adj1" fmla="val -80632"/>
              <a:gd name="adj2" fmla="val 24740"/>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ea typeface="宋体" pitchFamily="2" charset="-122"/>
              </a:rPr>
              <a:t>运行不同版本的BIG-IP</a:t>
            </a:r>
          </a:p>
        </p:txBody>
      </p:sp>
      <p:sp>
        <p:nvSpPr>
          <p:cNvPr id="80" name="Rectangle 11"/>
          <p:cNvSpPr/>
          <p:nvPr/>
        </p:nvSpPr>
        <p:spPr>
          <a:xfrm>
            <a:off x="6600588" y="2886527"/>
            <a:ext cx="464982" cy="280123"/>
          </a:xfrm>
          <a:prstGeom prst="roundRect">
            <a:avLst/>
          </a:prstGeom>
          <a:solidFill>
            <a:schemeClr val="accent4"/>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050" b="1">
                <a:solidFill>
                  <a:srgbClr val="FFFFFF"/>
                </a:solidFill>
                <a:ea typeface="宋体" pitchFamily="2" charset="-122"/>
              </a:rPr>
              <a:t>网络部门</a:t>
            </a:r>
          </a:p>
        </p:txBody>
      </p:sp>
      <p:sp>
        <p:nvSpPr>
          <p:cNvPr id="83" name="Rectangle 7"/>
          <p:cNvSpPr/>
          <p:nvPr/>
        </p:nvSpPr>
        <p:spPr>
          <a:xfrm>
            <a:off x="5991737" y="2886527"/>
            <a:ext cx="441014" cy="280123"/>
          </a:xfrm>
          <a:prstGeom prst="roundRect">
            <a:avLst/>
          </a:prstGeom>
          <a:solidFill>
            <a:schemeClr val="accent2"/>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ea typeface="宋体" pitchFamily="2" charset="-122"/>
              </a:rPr>
              <a:t>销售部门</a:t>
            </a:r>
          </a:p>
        </p:txBody>
      </p:sp>
      <p:sp>
        <p:nvSpPr>
          <p:cNvPr id="93" name="Rectangle 12"/>
          <p:cNvSpPr/>
          <p:nvPr/>
        </p:nvSpPr>
        <p:spPr>
          <a:xfrm>
            <a:off x="5303737" y="2886527"/>
            <a:ext cx="529500" cy="280123"/>
          </a:xfrm>
          <a:prstGeom prst="roundRect">
            <a:avLst/>
          </a:prstGeom>
          <a:solidFill>
            <a:schemeClr val="tx1">
              <a:lumMod val="50000"/>
              <a:lumOff val="50000"/>
            </a:schemeClr>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000" b="1">
                <a:solidFill>
                  <a:srgbClr val="FFFFFF"/>
                </a:solidFill>
                <a:ea typeface="宋体" pitchFamily="2" charset="-122"/>
              </a:rPr>
              <a:t>财务部门</a:t>
            </a:r>
          </a:p>
        </p:txBody>
      </p:sp>
      <p:sp>
        <p:nvSpPr>
          <p:cNvPr id="99" name="Rectangle 2"/>
          <p:cNvSpPr/>
          <p:nvPr/>
        </p:nvSpPr>
        <p:spPr>
          <a:xfrm>
            <a:off x="4672663" y="2904524"/>
            <a:ext cx="497139" cy="280123"/>
          </a:xfrm>
          <a:prstGeom prst="roundRect">
            <a:avLst/>
          </a:prstGeom>
          <a:solidFill>
            <a:schemeClr val="accent5"/>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ea typeface="宋体" pitchFamily="2" charset="-122"/>
              </a:rPr>
              <a:t>人力资源部门</a:t>
            </a:r>
          </a:p>
        </p:txBody>
      </p:sp>
      <p:sp>
        <p:nvSpPr>
          <p:cNvPr id="3" name="Rectangle 2"/>
          <p:cNvSpPr/>
          <p:nvPr/>
        </p:nvSpPr>
        <p:spPr>
          <a:xfrm>
            <a:off x="6553200" y="3352800"/>
            <a:ext cx="598909" cy="555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a:solidFill>
                  <a:srgbClr val="000000"/>
                </a:solidFill>
                <a:ea typeface="宋体" pitchFamily="2" charset="-122"/>
              </a:rPr>
              <a:t>BIG-IP v11</a:t>
            </a:r>
          </a:p>
        </p:txBody>
      </p:sp>
      <p:sp>
        <p:nvSpPr>
          <p:cNvPr id="104" name="Rectangle 103"/>
          <p:cNvSpPr/>
          <p:nvPr/>
        </p:nvSpPr>
        <p:spPr>
          <a:xfrm>
            <a:off x="6553200" y="4114800"/>
            <a:ext cx="598909" cy="555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a:solidFill>
                  <a:srgbClr val="000000"/>
                </a:solidFill>
                <a:ea typeface="宋体" pitchFamily="2" charset="-122"/>
              </a:rPr>
              <a:t>BIG-IP v11</a:t>
            </a:r>
          </a:p>
        </p:txBody>
      </p:sp>
      <p:sp>
        <p:nvSpPr>
          <p:cNvPr id="109" name="Rectangle 108"/>
          <p:cNvSpPr/>
          <p:nvPr/>
        </p:nvSpPr>
        <p:spPr>
          <a:xfrm>
            <a:off x="3696004" y="3361263"/>
            <a:ext cx="598909" cy="555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a:solidFill>
                  <a:srgbClr val="000000"/>
                </a:solidFill>
                <a:ea typeface="宋体" pitchFamily="2" charset="-122"/>
              </a:rPr>
              <a:t>BIG-IP v11</a:t>
            </a:r>
          </a:p>
        </p:txBody>
      </p:sp>
      <p:sp>
        <p:nvSpPr>
          <p:cNvPr id="135" name="Rectangle 134"/>
          <p:cNvSpPr/>
          <p:nvPr/>
        </p:nvSpPr>
        <p:spPr>
          <a:xfrm>
            <a:off x="3699518" y="4125047"/>
            <a:ext cx="598909" cy="555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a:solidFill>
                  <a:srgbClr val="000000"/>
                </a:solidFill>
                <a:ea typeface="宋体" pitchFamily="2" charset="-122"/>
              </a:rPr>
              <a:t>BIG-IP v11</a:t>
            </a:r>
          </a:p>
        </p:txBody>
      </p:sp>
      <p:sp>
        <p:nvSpPr>
          <p:cNvPr id="136" name="Rectangle 135"/>
          <p:cNvSpPr/>
          <p:nvPr/>
        </p:nvSpPr>
        <p:spPr>
          <a:xfrm>
            <a:off x="1753587" y="3355498"/>
            <a:ext cx="598909" cy="555312"/>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a:solidFill>
                  <a:srgbClr val="000000"/>
                </a:solidFill>
                <a:ea typeface="宋体" pitchFamily="2" charset="-122"/>
              </a:rPr>
              <a:t>BIG-IP v11.1</a:t>
            </a:r>
          </a:p>
        </p:txBody>
      </p:sp>
      <p:sp>
        <p:nvSpPr>
          <p:cNvPr id="137" name="Rectangle 136"/>
          <p:cNvSpPr/>
          <p:nvPr/>
        </p:nvSpPr>
        <p:spPr>
          <a:xfrm>
            <a:off x="1745479" y="4124201"/>
            <a:ext cx="598909" cy="555312"/>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a:solidFill>
                  <a:srgbClr val="000000"/>
                </a:solidFill>
                <a:ea typeface="宋体" pitchFamily="2" charset="-122"/>
              </a:rPr>
              <a:t>BIG-IP v11.1</a:t>
            </a:r>
          </a:p>
        </p:txBody>
      </p:sp>
      <p:sp>
        <p:nvSpPr>
          <p:cNvPr id="139" name="Rectangle 138"/>
          <p:cNvSpPr/>
          <p:nvPr/>
        </p:nvSpPr>
        <p:spPr>
          <a:xfrm>
            <a:off x="4628964" y="3361263"/>
            <a:ext cx="598909" cy="555312"/>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a:solidFill>
                  <a:srgbClr val="000000"/>
                </a:solidFill>
                <a:ea typeface="宋体" pitchFamily="2" charset="-122"/>
              </a:rPr>
              <a:t>BIG-IP v11.1</a:t>
            </a:r>
          </a:p>
        </p:txBody>
      </p:sp>
      <p:sp>
        <p:nvSpPr>
          <p:cNvPr id="142" name="Rectangle 141"/>
          <p:cNvSpPr/>
          <p:nvPr/>
        </p:nvSpPr>
        <p:spPr>
          <a:xfrm>
            <a:off x="4639592" y="4136577"/>
            <a:ext cx="598909" cy="555312"/>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a:solidFill>
                  <a:srgbClr val="000000"/>
                </a:solidFill>
                <a:ea typeface="宋体" pitchFamily="2" charset="-122"/>
              </a:rPr>
              <a:t>BIG-IP v11.1</a:t>
            </a:r>
          </a:p>
        </p:txBody>
      </p:sp>
      <p:sp>
        <p:nvSpPr>
          <p:cNvPr id="143" name="Rectangle 142"/>
          <p:cNvSpPr/>
          <p:nvPr/>
        </p:nvSpPr>
        <p:spPr>
          <a:xfrm>
            <a:off x="2398660" y="3359042"/>
            <a:ext cx="598909" cy="555312"/>
          </a:xfrm>
          <a:prstGeom prst="rect">
            <a:avLst/>
          </a:prstGeom>
          <a:solidFill>
            <a:schemeClr val="accent3">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a:solidFill>
                  <a:srgbClr val="000000"/>
                </a:solidFill>
                <a:ea typeface="宋体" pitchFamily="2" charset="-122"/>
              </a:rPr>
              <a:t>周六</a:t>
            </a:r>
          </a:p>
          <a:p>
            <a:pPr algn="ctr"/>
            <a:r>
              <a:rPr lang="en-US" sz="1050" b="1">
                <a:solidFill>
                  <a:srgbClr val="000000"/>
                </a:solidFill>
                <a:ea typeface="宋体" pitchFamily="2" charset="-122"/>
              </a:rPr>
              <a:t>19:00:00</a:t>
            </a:r>
          </a:p>
        </p:txBody>
      </p:sp>
      <p:sp>
        <p:nvSpPr>
          <p:cNvPr id="144" name="Rectangle 143"/>
          <p:cNvSpPr/>
          <p:nvPr/>
        </p:nvSpPr>
        <p:spPr>
          <a:xfrm>
            <a:off x="2398659" y="4130340"/>
            <a:ext cx="598909" cy="555312"/>
          </a:xfrm>
          <a:prstGeom prst="rect">
            <a:avLst/>
          </a:prstGeom>
          <a:solidFill>
            <a:schemeClr val="accent3">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a:solidFill>
                  <a:srgbClr val="000000"/>
                </a:solidFill>
                <a:ea typeface="宋体" pitchFamily="2" charset="-122"/>
              </a:rPr>
              <a:t>周六</a:t>
            </a:r>
          </a:p>
          <a:p>
            <a:pPr algn="ctr"/>
            <a:r>
              <a:rPr lang="en-US" sz="1050" b="1">
                <a:solidFill>
                  <a:srgbClr val="000000"/>
                </a:solidFill>
                <a:ea typeface="宋体" pitchFamily="2" charset="-122"/>
              </a:rPr>
              <a:t>19:00:00</a:t>
            </a:r>
          </a:p>
        </p:txBody>
      </p:sp>
      <p:sp>
        <p:nvSpPr>
          <p:cNvPr id="145" name="Rectangle 144"/>
          <p:cNvSpPr/>
          <p:nvPr/>
        </p:nvSpPr>
        <p:spPr>
          <a:xfrm>
            <a:off x="5266694" y="3352800"/>
            <a:ext cx="598909" cy="555312"/>
          </a:xfrm>
          <a:prstGeom prst="rect">
            <a:avLst/>
          </a:prstGeom>
          <a:solidFill>
            <a:schemeClr val="accent3">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a:solidFill>
                  <a:srgbClr val="000000"/>
                </a:solidFill>
                <a:ea typeface="宋体" pitchFamily="2" charset="-122"/>
              </a:rPr>
              <a:t>周六</a:t>
            </a:r>
          </a:p>
          <a:p>
            <a:pPr algn="ctr"/>
            <a:r>
              <a:rPr lang="en-US" sz="1050" b="1">
                <a:solidFill>
                  <a:srgbClr val="000000"/>
                </a:solidFill>
                <a:ea typeface="宋体" pitchFamily="2" charset="-122"/>
              </a:rPr>
              <a:t>19:00:00</a:t>
            </a:r>
          </a:p>
        </p:txBody>
      </p:sp>
      <p:sp>
        <p:nvSpPr>
          <p:cNvPr id="146" name="Rectangle 145"/>
          <p:cNvSpPr/>
          <p:nvPr/>
        </p:nvSpPr>
        <p:spPr>
          <a:xfrm>
            <a:off x="5288591" y="4136577"/>
            <a:ext cx="598909" cy="555312"/>
          </a:xfrm>
          <a:prstGeom prst="rect">
            <a:avLst/>
          </a:prstGeom>
          <a:solidFill>
            <a:schemeClr val="accent3">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a:solidFill>
                  <a:srgbClr val="000000"/>
                </a:solidFill>
                <a:ea typeface="宋体" pitchFamily="2" charset="-122"/>
              </a:rPr>
              <a:t>周六</a:t>
            </a:r>
          </a:p>
          <a:p>
            <a:pPr algn="ctr"/>
            <a:r>
              <a:rPr lang="en-US" sz="1050" b="1">
                <a:solidFill>
                  <a:srgbClr val="000000"/>
                </a:solidFill>
                <a:ea typeface="宋体" pitchFamily="2" charset="-122"/>
              </a:rPr>
              <a:t>19:00:00</a:t>
            </a:r>
          </a:p>
        </p:txBody>
      </p:sp>
      <p:sp>
        <p:nvSpPr>
          <p:cNvPr id="147" name="Rectangle 146"/>
          <p:cNvSpPr/>
          <p:nvPr/>
        </p:nvSpPr>
        <p:spPr>
          <a:xfrm>
            <a:off x="3045031" y="3370152"/>
            <a:ext cx="598909" cy="55531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a:solidFill>
                  <a:srgbClr val="000000"/>
                </a:solidFill>
                <a:ea typeface="宋体" pitchFamily="2" charset="-122"/>
              </a:rPr>
              <a:t>星期五</a:t>
            </a:r>
          </a:p>
          <a:p>
            <a:pPr algn="ctr"/>
            <a:r>
              <a:rPr lang="en-US" sz="1050" b="1">
                <a:solidFill>
                  <a:srgbClr val="000000"/>
                </a:solidFill>
                <a:ea typeface="宋体" pitchFamily="2" charset="-122"/>
              </a:rPr>
              <a:t>03:00:00</a:t>
            </a:r>
          </a:p>
        </p:txBody>
      </p:sp>
      <p:sp>
        <p:nvSpPr>
          <p:cNvPr id="148" name="Rectangle 147"/>
          <p:cNvSpPr/>
          <p:nvPr/>
        </p:nvSpPr>
        <p:spPr>
          <a:xfrm>
            <a:off x="3058169" y="4130340"/>
            <a:ext cx="598909" cy="55531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a:solidFill>
                  <a:srgbClr val="000000"/>
                </a:solidFill>
                <a:ea typeface="宋体" pitchFamily="2" charset="-122"/>
              </a:rPr>
              <a:t>星期五</a:t>
            </a:r>
          </a:p>
          <a:p>
            <a:pPr algn="ctr"/>
            <a:r>
              <a:rPr lang="en-US" sz="1050" b="1">
                <a:solidFill>
                  <a:srgbClr val="000000"/>
                </a:solidFill>
                <a:ea typeface="宋体" pitchFamily="2" charset="-122"/>
              </a:rPr>
              <a:t>03:00:00</a:t>
            </a:r>
          </a:p>
        </p:txBody>
      </p:sp>
      <p:sp>
        <p:nvSpPr>
          <p:cNvPr id="149" name="Rectangle 148"/>
          <p:cNvSpPr/>
          <p:nvPr/>
        </p:nvSpPr>
        <p:spPr>
          <a:xfrm>
            <a:off x="5912789" y="3361263"/>
            <a:ext cx="598909" cy="55531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a:solidFill>
                  <a:srgbClr val="000000"/>
                </a:solidFill>
                <a:ea typeface="宋体" pitchFamily="2" charset="-122"/>
              </a:rPr>
              <a:t>星期五</a:t>
            </a:r>
          </a:p>
          <a:p>
            <a:pPr algn="ctr"/>
            <a:r>
              <a:rPr lang="en-US" sz="1050" b="1">
                <a:solidFill>
                  <a:srgbClr val="000000"/>
                </a:solidFill>
                <a:ea typeface="宋体" pitchFamily="2" charset="-122"/>
              </a:rPr>
              <a:t>03:00:00</a:t>
            </a:r>
          </a:p>
        </p:txBody>
      </p:sp>
      <p:sp>
        <p:nvSpPr>
          <p:cNvPr id="150" name="Rectangle 149"/>
          <p:cNvSpPr/>
          <p:nvPr/>
        </p:nvSpPr>
        <p:spPr>
          <a:xfrm>
            <a:off x="5925770" y="4136577"/>
            <a:ext cx="598909" cy="55531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a:solidFill>
                  <a:srgbClr val="000000"/>
                </a:solidFill>
                <a:ea typeface="宋体" pitchFamily="2" charset="-122"/>
              </a:rPr>
              <a:t>星期五</a:t>
            </a:r>
          </a:p>
          <a:p>
            <a:pPr algn="ctr"/>
            <a:r>
              <a:rPr lang="en-US" sz="1050" b="1">
                <a:solidFill>
                  <a:srgbClr val="000000"/>
                </a:solidFill>
                <a:ea typeface="宋体" pitchFamily="2" charset="-122"/>
              </a:rPr>
              <a:t>03:00:00</a:t>
            </a:r>
          </a:p>
        </p:txBody>
      </p:sp>
      <p:sp>
        <p:nvSpPr>
          <p:cNvPr id="151" name="Title 1"/>
          <p:cNvSpPr txBox="1">
            <a:spLocks/>
          </p:cNvSpPr>
          <p:nvPr/>
        </p:nvSpPr>
        <p:spPr>
          <a:xfrm>
            <a:off x="792480" y="701040"/>
            <a:ext cx="7863840"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914400" rtl="0" eaLnBrk="1" latinLnBrk="0" hangingPunct="1">
              <a:lnSpc>
                <a:spcPts val="3400"/>
              </a:lnSpc>
              <a:spcBef>
                <a:spcPct val="0"/>
              </a:spcBef>
              <a:spcAft>
                <a:spcPts val="0"/>
              </a:spcAft>
              <a:buNone/>
              <a:defRPr lang="en-US" sz="3000" b="1" kern="1200" dirty="0" smtClean="0">
                <a:solidFill>
                  <a:schemeClr val="tx1"/>
                </a:solidFill>
                <a:latin typeface="+mn-lt"/>
                <a:ea typeface="ＭＳ Ｐゴシック" pitchFamily="-106" charset="-128"/>
                <a:cs typeface="Arial"/>
              </a:defRPr>
            </a:lvl1pPr>
          </a:lstStyle>
          <a:p>
            <a:pPr>
              <a:spcBef>
                <a:spcPts val="0"/>
              </a:spcBef>
            </a:pPr>
            <a:r>
              <a:rPr lang="zh-CN" altLang="en-US" sz="2400">
                <a:solidFill>
                  <a:srgbClr val="000000"/>
                </a:solidFill>
                <a:ea typeface="宋体" pitchFamily="2" charset="-122"/>
              </a:rPr>
              <a:t>解决方案： </a:t>
            </a:r>
            <a:r>
              <a:rPr lang="zh-CN" altLang="en-US">
                <a:solidFill>
                  <a:srgbClr val="000000"/>
                </a:solidFill>
                <a:ea typeface="宋体" pitchFamily="2" charset="-122"/>
              </a:rPr>
              <a:t/>
            </a:r>
            <a:br>
              <a:rPr lang="zh-CN" altLang="en-US">
                <a:solidFill>
                  <a:srgbClr val="000000"/>
                </a:solidFill>
                <a:ea typeface="宋体" pitchFamily="2" charset="-122"/>
              </a:rPr>
            </a:br>
            <a:r>
              <a:rPr lang="zh-CN" altLang="en-US" sz="2800">
                <a:solidFill>
                  <a:srgbClr val="000000"/>
                </a:solidFill>
                <a:ea typeface="宋体" pitchFamily="2" charset="-122"/>
              </a:rPr>
              <a:t>虚拟集群多处理（</a:t>
            </a:r>
            <a:r>
              <a:rPr altLang="zh-CN" sz="2800">
                <a:solidFill>
                  <a:srgbClr val="000000"/>
                </a:solidFill>
                <a:ea typeface="宋体" pitchFamily="2" charset="-122"/>
              </a:rPr>
              <a:t>vCMP</a:t>
            </a:r>
            <a:r>
              <a:rPr lang="zh-CN" altLang="en-US" sz="2800">
                <a:solidFill>
                  <a:srgbClr val="000000"/>
                </a:solidFill>
                <a:ea typeface="宋体" pitchFamily="2" charset="-122"/>
              </a:rPr>
              <a:t>）</a:t>
            </a:r>
            <a:r>
              <a:rPr lang="zh-CN" altLang="en-US">
                <a:solidFill>
                  <a:srgbClr val="000000"/>
                </a:solidFill>
                <a:ea typeface="宋体" pitchFamily="2" charset="-122"/>
              </a:rPr>
              <a:t/>
            </a:r>
            <a:br>
              <a:rPr lang="zh-CN" altLang="en-US">
                <a:solidFill>
                  <a:srgbClr val="000000"/>
                </a:solidFill>
                <a:ea typeface="宋体" pitchFamily="2" charset="-122"/>
              </a:rPr>
            </a:br>
            <a:endParaRPr lang="zh-CN" altLang="en-US">
              <a:solidFill>
                <a:srgbClr val="000000"/>
              </a:solidFill>
              <a:ea typeface="宋体" pitchFamily="2" charset="-122"/>
            </a:endParaRPr>
          </a:p>
        </p:txBody>
      </p:sp>
    </p:spTree>
    <p:extLst>
      <p:ext uri="{BB962C8B-B14F-4D97-AF65-F5344CB8AC3E}">
        <p14:creationId xmlns:p14="http://schemas.microsoft.com/office/powerpoint/2010/main" xmlns="" val="1480534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3" grpId="0" animBg="1"/>
      <p:bldP spid="104" grpId="0" animBg="1"/>
      <p:bldP spid="109" grpId="0" animBg="1"/>
      <p:bldP spid="135" grpId="0" animBg="1"/>
      <p:bldP spid="136" grpId="0" animBg="1"/>
      <p:bldP spid="137" grpId="0" animBg="1"/>
      <p:bldP spid="139"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1056462" y="2129964"/>
            <a:ext cx="6797278" cy="3058775"/>
            <a:chOff x="1130556" y="3014499"/>
            <a:chExt cx="6797278" cy="3058775"/>
          </a:xfrm>
        </p:grpSpPr>
        <p:grpSp>
          <p:nvGrpSpPr>
            <p:cNvPr id="3" name="Group 6"/>
            <p:cNvGrpSpPr/>
            <p:nvPr/>
          </p:nvGrpSpPr>
          <p:grpSpPr>
            <a:xfrm>
              <a:off x="1130556" y="3014499"/>
              <a:ext cx="6797278" cy="3058775"/>
              <a:chOff x="0" y="1920240"/>
              <a:chExt cx="9144000" cy="4114800"/>
            </a:xfrm>
          </p:grpSpPr>
          <p:pic>
            <p:nvPicPr>
              <p:cNvPr id="103" name="Picture 10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920240"/>
                <a:ext cx="9144000" cy="4114800"/>
              </a:xfrm>
              <a:prstGeom prst="rect">
                <a:avLst/>
              </a:prstGeom>
            </p:spPr>
          </p:pic>
          <p:sp>
            <p:nvSpPr>
              <p:cNvPr id="105" name="Rectangle 15"/>
              <p:cNvSpPr>
                <a:spLocks noChangeArrowheads="1"/>
              </p:cNvSpPr>
              <p:nvPr/>
            </p:nvSpPr>
            <p:spPr bwMode="auto">
              <a:xfrm>
                <a:off x="836613" y="3440113"/>
                <a:ext cx="3613150"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Rectangle 20"/>
              <p:cNvSpPr>
                <a:spLocks noChangeArrowheads="1"/>
              </p:cNvSpPr>
              <p:nvPr/>
            </p:nvSpPr>
            <p:spPr bwMode="auto">
              <a:xfrm>
                <a:off x="836613" y="4483100"/>
                <a:ext cx="3613150"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Rectangle 35"/>
              <p:cNvSpPr>
                <a:spLocks noChangeArrowheads="1"/>
              </p:cNvSpPr>
              <p:nvPr/>
            </p:nvSpPr>
            <p:spPr bwMode="auto">
              <a:xfrm>
                <a:off x="4697413" y="3440113"/>
                <a:ext cx="3609975"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Rectangle 40"/>
              <p:cNvSpPr>
                <a:spLocks noChangeArrowheads="1"/>
              </p:cNvSpPr>
              <p:nvPr/>
            </p:nvSpPr>
            <p:spPr bwMode="auto">
              <a:xfrm>
                <a:off x="4697413" y="4483100"/>
                <a:ext cx="3609975" cy="1004888"/>
              </a:xfrm>
              <a:prstGeom prst="rect">
                <a:avLst/>
              </a:prstGeom>
              <a:solidFill>
                <a:schemeClr val="bg1">
                  <a:alpha val="80000"/>
                </a:schemeClr>
              </a:solidFill>
              <a:ln w="19050" cap="rnd">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Rectangle 16"/>
              <p:cNvSpPr>
                <a:spLocks noChangeArrowheads="1"/>
              </p:cNvSpPr>
              <p:nvPr/>
            </p:nvSpPr>
            <p:spPr bwMode="auto">
              <a:xfrm>
                <a:off x="904875" y="3508375"/>
                <a:ext cx="871538" cy="868363"/>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Rectangle 21"/>
              <p:cNvSpPr>
                <a:spLocks noChangeArrowheads="1"/>
              </p:cNvSpPr>
              <p:nvPr/>
            </p:nvSpPr>
            <p:spPr bwMode="auto">
              <a:xfrm>
                <a:off x="904875" y="4551363"/>
                <a:ext cx="871538" cy="866775"/>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Rectangle 36"/>
              <p:cNvSpPr>
                <a:spLocks noChangeArrowheads="1"/>
              </p:cNvSpPr>
              <p:nvPr/>
            </p:nvSpPr>
            <p:spPr bwMode="auto">
              <a:xfrm>
                <a:off x="4765675" y="3508375"/>
                <a:ext cx="866775" cy="868363"/>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Rectangle 41"/>
              <p:cNvSpPr>
                <a:spLocks noChangeArrowheads="1"/>
              </p:cNvSpPr>
              <p:nvPr/>
            </p:nvSpPr>
            <p:spPr bwMode="auto">
              <a:xfrm>
                <a:off x="4765675" y="4551363"/>
                <a:ext cx="866775" cy="866775"/>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Rectangle 17"/>
              <p:cNvSpPr>
                <a:spLocks noChangeArrowheads="1"/>
              </p:cNvSpPr>
              <p:nvPr/>
            </p:nvSpPr>
            <p:spPr bwMode="auto">
              <a:xfrm>
                <a:off x="1776413" y="3508375"/>
                <a:ext cx="866775" cy="868363"/>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Rectangle 22"/>
              <p:cNvSpPr>
                <a:spLocks noChangeArrowheads="1"/>
              </p:cNvSpPr>
              <p:nvPr/>
            </p:nvSpPr>
            <p:spPr bwMode="auto">
              <a:xfrm>
                <a:off x="1776413" y="4551363"/>
                <a:ext cx="866775" cy="866775"/>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Rectangle 37"/>
              <p:cNvSpPr>
                <a:spLocks noChangeArrowheads="1"/>
              </p:cNvSpPr>
              <p:nvPr/>
            </p:nvSpPr>
            <p:spPr bwMode="auto">
              <a:xfrm>
                <a:off x="5632450" y="3508375"/>
                <a:ext cx="868363" cy="868363"/>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Rectangle 42"/>
              <p:cNvSpPr>
                <a:spLocks noChangeArrowheads="1"/>
              </p:cNvSpPr>
              <p:nvPr/>
            </p:nvSpPr>
            <p:spPr bwMode="auto">
              <a:xfrm>
                <a:off x="5632450" y="4551363"/>
                <a:ext cx="868363" cy="866775"/>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Rectangle 18"/>
              <p:cNvSpPr>
                <a:spLocks noChangeArrowheads="1"/>
              </p:cNvSpPr>
              <p:nvPr/>
            </p:nvSpPr>
            <p:spPr bwMode="auto">
              <a:xfrm>
                <a:off x="2643188" y="3508375"/>
                <a:ext cx="868363" cy="86836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Rectangle 23"/>
              <p:cNvSpPr>
                <a:spLocks noChangeArrowheads="1"/>
              </p:cNvSpPr>
              <p:nvPr/>
            </p:nvSpPr>
            <p:spPr bwMode="auto">
              <a:xfrm>
                <a:off x="2643188" y="4551363"/>
                <a:ext cx="868363" cy="86677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Rectangle 38"/>
              <p:cNvSpPr>
                <a:spLocks noChangeArrowheads="1"/>
              </p:cNvSpPr>
              <p:nvPr/>
            </p:nvSpPr>
            <p:spPr bwMode="auto">
              <a:xfrm>
                <a:off x="6500813" y="3508375"/>
                <a:ext cx="869950" cy="868363"/>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Rectangle 43"/>
              <p:cNvSpPr>
                <a:spLocks noChangeArrowheads="1"/>
              </p:cNvSpPr>
              <p:nvPr/>
            </p:nvSpPr>
            <p:spPr bwMode="auto">
              <a:xfrm>
                <a:off x="6500813" y="4551363"/>
                <a:ext cx="869950" cy="86677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Rectangle 19"/>
              <p:cNvSpPr>
                <a:spLocks noChangeArrowheads="1"/>
              </p:cNvSpPr>
              <p:nvPr/>
            </p:nvSpPr>
            <p:spPr bwMode="auto">
              <a:xfrm>
                <a:off x="3511550" y="3508375"/>
                <a:ext cx="869950" cy="868363"/>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Rectangle 24"/>
              <p:cNvSpPr>
                <a:spLocks noChangeArrowheads="1"/>
              </p:cNvSpPr>
              <p:nvPr/>
            </p:nvSpPr>
            <p:spPr bwMode="auto">
              <a:xfrm>
                <a:off x="3511550" y="4551363"/>
                <a:ext cx="869950" cy="866775"/>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Rectangle 39"/>
              <p:cNvSpPr>
                <a:spLocks noChangeArrowheads="1"/>
              </p:cNvSpPr>
              <p:nvPr/>
            </p:nvSpPr>
            <p:spPr bwMode="auto">
              <a:xfrm>
                <a:off x="7370763" y="3508375"/>
                <a:ext cx="868363" cy="868363"/>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Rectangle 44"/>
              <p:cNvSpPr>
                <a:spLocks noChangeArrowheads="1"/>
              </p:cNvSpPr>
              <p:nvPr/>
            </p:nvSpPr>
            <p:spPr bwMode="auto">
              <a:xfrm>
                <a:off x="7370763" y="4551363"/>
                <a:ext cx="868363" cy="866775"/>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 name="Freeform 7"/>
              <p:cNvSpPr>
                <a:spLocks/>
              </p:cNvSpPr>
              <p:nvPr/>
            </p:nvSpPr>
            <p:spPr bwMode="auto">
              <a:xfrm>
                <a:off x="284163" y="3765550"/>
                <a:ext cx="127000" cy="304800"/>
              </a:xfrm>
              <a:custGeom>
                <a:avLst/>
                <a:gdLst>
                  <a:gd name="T0" fmla="*/ 0 w 80"/>
                  <a:gd name="T1" fmla="*/ 46 h 192"/>
                  <a:gd name="T2" fmla="*/ 18 w 80"/>
                  <a:gd name="T3" fmla="*/ 69 h 192"/>
                  <a:gd name="T4" fmla="*/ 46 w 80"/>
                  <a:gd name="T5" fmla="*/ 43 h 192"/>
                  <a:gd name="T6" fmla="*/ 46 w 80"/>
                  <a:gd name="T7" fmla="*/ 192 h 192"/>
                  <a:gd name="T8" fmla="*/ 80 w 80"/>
                  <a:gd name="T9" fmla="*/ 192 h 192"/>
                  <a:gd name="T10" fmla="*/ 80 w 80"/>
                  <a:gd name="T11" fmla="*/ 0 h 192"/>
                  <a:gd name="T12" fmla="*/ 50 w 80"/>
                  <a:gd name="T13" fmla="*/ 0 h 192"/>
                  <a:gd name="T14" fmla="*/ 0 w 80"/>
                  <a:gd name="T15" fmla="*/ 46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92">
                    <a:moveTo>
                      <a:pt x="0" y="46"/>
                    </a:moveTo>
                    <a:lnTo>
                      <a:pt x="18" y="69"/>
                    </a:lnTo>
                    <a:lnTo>
                      <a:pt x="46" y="43"/>
                    </a:lnTo>
                    <a:lnTo>
                      <a:pt x="46" y="192"/>
                    </a:lnTo>
                    <a:lnTo>
                      <a:pt x="80" y="192"/>
                    </a:lnTo>
                    <a:lnTo>
                      <a:pt x="80" y="0"/>
                    </a:lnTo>
                    <a:lnTo>
                      <a:pt x="50" y="0"/>
                    </a:lnTo>
                    <a:lnTo>
                      <a:pt x="0" y="46"/>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 name="Freeform 8"/>
              <p:cNvSpPr>
                <a:spLocks/>
              </p:cNvSpPr>
              <p:nvPr/>
            </p:nvSpPr>
            <p:spPr bwMode="auto">
              <a:xfrm>
                <a:off x="268288" y="4797425"/>
                <a:ext cx="184150" cy="309563"/>
              </a:xfrm>
              <a:custGeom>
                <a:avLst/>
                <a:gdLst>
                  <a:gd name="T0" fmla="*/ 54 w 54"/>
                  <a:gd name="T1" fmla="*/ 90 h 90"/>
                  <a:gd name="T2" fmla="*/ 54 w 54"/>
                  <a:gd name="T3" fmla="*/ 76 h 90"/>
                  <a:gd name="T4" fmla="*/ 21 w 54"/>
                  <a:gd name="T5" fmla="*/ 76 h 90"/>
                  <a:gd name="T6" fmla="*/ 51 w 54"/>
                  <a:gd name="T7" fmla="*/ 26 h 90"/>
                  <a:gd name="T8" fmla="*/ 26 w 54"/>
                  <a:gd name="T9" fmla="*/ 0 h 90"/>
                  <a:gd name="T10" fmla="*/ 2 w 54"/>
                  <a:gd name="T11" fmla="*/ 6 h 90"/>
                  <a:gd name="T12" fmla="*/ 4 w 54"/>
                  <a:gd name="T13" fmla="*/ 21 h 90"/>
                  <a:gd name="T14" fmla="*/ 22 w 54"/>
                  <a:gd name="T15" fmla="*/ 14 h 90"/>
                  <a:gd name="T16" fmla="*/ 35 w 54"/>
                  <a:gd name="T17" fmla="*/ 26 h 90"/>
                  <a:gd name="T18" fmla="*/ 0 w 54"/>
                  <a:gd name="T19" fmla="*/ 76 h 90"/>
                  <a:gd name="T20" fmla="*/ 0 w 54"/>
                  <a:gd name="T21" fmla="*/ 90 h 90"/>
                  <a:gd name="T22" fmla="*/ 54 w 54"/>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0">
                    <a:moveTo>
                      <a:pt x="54" y="90"/>
                    </a:moveTo>
                    <a:cubicBezTo>
                      <a:pt x="54" y="76"/>
                      <a:pt x="54" y="76"/>
                      <a:pt x="54" y="76"/>
                    </a:cubicBezTo>
                    <a:cubicBezTo>
                      <a:pt x="21" y="76"/>
                      <a:pt x="21" y="76"/>
                      <a:pt x="21" y="76"/>
                    </a:cubicBezTo>
                    <a:cubicBezTo>
                      <a:pt x="34" y="62"/>
                      <a:pt x="51" y="45"/>
                      <a:pt x="51" y="26"/>
                    </a:cubicBezTo>
                    <a:cubicBezTo>
                      <a:pt x="51" y="9"/>
                      <a:pt x="41" y="0"/>
                      <a:pt x="26" y="0"/>
                    </a:cubicBezTo>
                    <a:cubicBezTo>
                      <a:pt x="18" y="0"/>
                      <a:pt x="10" y="2"/>
                      <a:pt x="2" y="6"/>
                    </a:cubicBezTo>
                    <a:cubicBezTo>
                      <a:pt x="4" y="21"/>
                      <a:pt x="4" y="21"/>
                      <a:pt x="4" y="21"/>
                    </a:cubicBezTo>
                    <a:cubicBezTo>
                      <a:pt x="9" y="17"/>
                      <a:pt x="15" y="14"/>
                      <a:pt x="22" y="14"/>
                    </a:cubicBezTo>
                    <a:cubicBezTo>
                      <a:pt x="29" y="14"/>
                      <a:pt x="35" y="18"/>
                      <a:pt x="35" y="26"/>
                    </a:cubicBezTo>
                    <a:cubicBezTo>
                      <a:pt x="35" y="42"/>
                      <a:pt x="8" y="68"/>
                      <a:pt x="0" y="76"/>
                    </a:cubicBezTo>
                    <a:cubicBezTo>
                      <a:pt x="0" y="90"/>
                      <a:pt x="0" y="90"/>
                      <a:pt x="0" y="90"/>
                    </a:cubicBezTo>
                    <a:lnTo>
                      <a:pt x="54" y="90"/>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9"/>
              <p:cNvSpPr>
                <a:spLocks/>
              </p:cNvSpPr>
              <p:nvPr/>
            </p:nvSpPr>
            <p:spPr bwMode="auto">
              <a:xfrm>
                <a:off x="8691563" y="3759200"/>
                <a:ext cx="174625" cy="315913"/>
              </a:xfrm>
              <a:custGeom>
                <a:avLst/>
                <a:gdLst>
                  <a:gd name="T0" fmla="*/ 0 w 51"/>
                  <a:gd name="T1" fmla="*/ 89 h 92"/>
                  <a:gd name="T2" fmla="*/ 21 w 51"/>
                  <a:gd name="T3" fmla="*/ 92 h 92"/>
                  <a:gd name="T4" fmla="*/ 51 w 51"/>
                  <a:gd name="T5" fmla="*/ 66 h 92"/>
                  <a:gd name="T6" fmla="*/ 36 w 51"/>
                  <a:gd name="T7" fmla="*/ 45 h 92"/>
                  <a:gd name="T8" fmla="*/ 36 w 51"/>
                  <a:gd name="T9" fmla="*/ 44 h 92"/>
                  <a:gd name="T10" fmla="*/ 51 w 51"/>
                  <a:gd name="T11" fmla="*/ 23 h 92"/>
                  <a:gd name="T12" fmla="*/ 25 w 51"/>
                  <a:gd name="T13" fmla="*/ 0 h 92"/>
                  <a:gd name="T14" fmla="*/ 2 w 51"/>
                  <a:gd name="T15" fmla="*/ 5 h 92"/>
                  <a:gd name="T16" fmla="*/ 3 w 51"/>
                  <a:gd name="T17" fmla="*/ 19 h 92"/>
                  <a:gd name="T18" fmla="*/ 21 w 51"/>
                  <a:gd name="T19" fmla="*/ 14 h 92"/>
                  <a:gd name="T20" fmla="*/ 35 w 51"/>
                  <a:gd name="T21" fmla="*/ 26 h 92"/>
                  <a:gd name="T22" fmla="*/ 17 w 51"/>
                  <a:gd name="T23" fmla="*/ 38 h 92"/>
                  <a:gd name="T24" fmla="*/ 10 w 51"/>
                  <a:gd name="T25" fmla="*/ 38 h 92"/>
                  <a:gd name="T26" fmla="*/ 10 w 51"/>
                  <a:gd name="T27" fmla="*/ 52 h 92"/>
                  <a:gd name="T28" fmla="*/ 18 w 51"/>
                  <a:gd name="T29" fmla="*/ 52 h 92"/>
                  <a:gd name="T30" fmla="*/ 35 w 51"/>
                  <a:gd name="T31" fmla="*/ 66 h 92"/>
                  <a:gd name="T32" fmla="*/ 18 w 51"/>
                  <a:gd name="T33" fmla="*/ 78 h 92"/>
                  <a:gd name="T34" fmla="*/ 1 w 51"/>
                  <a:gd name="T35" fmla="*/ 74 h 92"/>
                  <a:gd name="T36" fmla="*/ 0 w 51"/>
                  <a:gd name="T37" fmla="*/ 8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92">
                    <a:moveTo>
                      <a:pt x="0" y="89"/>
                    </a:moveTo>
                    <a:cubicBezTo>
                      <a:pt x="6" y="91"/>
                      <a:pt x="14" y="92"/>
                      <a:pt x="21" y="92"/>
                    </a:cubicBezTo>
                    <a:cubicBezTo>
                      <a:pt x="34" y="92"/>
                      <a:pt x="51" y="87"/>
                      <a:pt x="51" y="66"/>
                    </a:cubicBezTo>
                    <a:cubicBezTo>
                      <a:pt x="51" y="55"/>
                      <a:pt x="46" y="46"/>
                      <a:pt x="36" y="45"/>
                    </a:cubicBezTo>
                    <a:cubicBezTo>
                      <a:pt x="36" y="44"/>
                      <a:pt x="36" y="44"/>
                      <a:pt x="36" y="44"/>
                    </a:cubicBezTo>
                    <a:cubicBezTo>
                      <a:pt x="44" y="41"/>
                      <a:pt x="51" y="35"/>
                      <a:pt x="51" y="23"/>
                    </a:cubicBezTo>
                    <a:cubicBezTo>
                      <a:pt x="51" y="4"/>
                      <a:pt x="34" y="0"/>
                      <a:pt x="25" y="0"/>
                    </a:cubicBezTo>
                    <a:cubicBezTo>
                      <a:pt x="16" y="0"/>
                      <a:pt x="9" y="2"/>
                      <a:pt x="2" y="5"/>
                    </a:cubicBezTo>
                    <a:cubicBezTo>
                      <a:pt x="3" y="19"/>
                      <a:pt x="3" y="19"/>
                      <a:pt x="3" y="19"/>
                    </a:cubicBezTo>
                    <a:cubicBezTo>
                      <a:pt x="9" y="16"/>
                      <a:pt x="15" y="14"/>
                      <a:pt x="21" y="14"/>
                    </a:cubicBezTo>
                    <a:cubicBezTo>
                      <a:pt x="28" y="14"/>
                      <a:pt x="35" y="17"/>
                      <a:pt x="35" y="26"/>
                    </a:cubicBezTo>
                    <a:cubicBezTo>
                      <a:pt x="35" y="34"/>
                      <a:pt x="28" y="38"/>
                      <a:pt x="17" y="38"/>
                    </a:cubicBezTo>
                    <a:cubicBezTo>
                      <a:pt x="10" y="38"/>
                      <a:pt x="10" y="38"/>
                      <a:pt x="10" y="38"/>
                    </a:cubicBezTo>
                    <a:cubicBezTo>
                      <a:pt x="10" y="52"/>
                      <a:pt x="10" y="52"/>
                      <a:pt x="10" y="52"/>
                    </a:cubicBezTo>
                    <a:cubicBezTo>
                      <a:pt x="18" y="52"/>
                      <a:pt x="18" y="52"/>
                      <a:pt x="18" y="52"/>
                    </a:cubicBezTo>
                    <a:cubicBezTo>
                      <a:pt x="28" y="52"/>
                      <a:pt x="35" y="55"/>
                      <a:pt x="35" y="66"/>
                    </a:cubicBezTo>
                    <a:cubicBezTo>
                      <a:pt x="35" y="75"/>
                      <a:pt x="25" y="78"/>
                      <a:pt x="18" y="78"/>
                    </a:cubicBezTo>
                    <a:cubicBezTo>
                      <a:pt x="12" y="78"/>
                      <a:pt x="6" y="77"/>
                      <a:pt x="1" y="74"/>
                    </a:cubicBezTo>
                    <a:lnTo>
                      <a:pt x="0" y="89"/>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0"/>
              <p:cNvSpPr>
                <a:spLocks noEditPoints="1"/>
              </p:cNvSpPr>
              <p:nvPr/>
            </p:nvSpPr>
            <p:spPr bwMode="auto">
              <a:xfrm>
                <a:off x="8677275" y="4805363"/>
                <a:ext cx="206375" cy="301625"/>
              </a:xfrm>
              <a:custGeom>
                <a:avLst/>
                <a:gdLst>
                  <a:gd name="T0" fmla="*/ 33 w 130"/>
                  <a:gd name="T1" fmla="*/ 123 h 190"/>
                  <a:gd name="T2" fmla="*/ 76 w 130"/>
                  <a:gd name="T3" fmla="*/ 39 h 190"/>
                  <a:gd name="T4" fmla="*/ 76 w 130"/>
                  <a:gd name="T5" fmla="*/ 39 h 190"/>
                  <a:gd name="T6" fmla="*/ 76 w 130"/>
                  <a:gd name="T7" fmla="*/ 123 h 190"/>
                  <a:gd name="T8" fmla="*/ 33 w 130"/>
                  <a:gd name="T9" fmla="*/ 123 h 190"/>
                  <a:gd name="T10" fmla="*/ 0 w 130"/>
                  <a:gd name="T11" fmla="*/ 151 h 190"/>
                  <a:gd name="T12" fmla="*/ 76 w 130"/>
                  <a:gd name="T13" fmla="*/ 151 h 190"/>
                  <a:gd name="T14" fmla="*/ 76 w 130"/>
                  <a:gd name="T15" fmla="*/ 190 h 190"/>
                  <a:gd name="T16" fmla="*/ 108 w 130"/>
                  <a:gd name="T17" fmla="*/ 190 h 190"/>
                  <a:gd name="T18" fmla="*/ 108 w 130"/>
                  <a:gd name="T19" fmla="*/ 151 h 190"/>
                  <a:gd name="T20" fmla="*/ 130 w 130"/>
                  <a:gd name="T21" fmla="*/ 151 h 190"/>
                  <a:gd name="T22" fmla="*/ 130 w 130"/>
                  <a:gd name="T23" fmla="*/ 123 h 190"/>
                  <a:gd name="T24" fmla="*/ 108 w 130"/>
                  <a:gd name="T25" fmla="*/ 123 h 190"/>
                  <a:gd name="T26" fmla="*/ 108 w 130"/>
                  <a:gd name="T27" fmla="*/ 0 h 190"/>
                  <a:gd name="T28" fmla="*/ 65 w 130"/>
                  <a:gd name="T29" fmla="*/ 0 h 190"/>
                  <a:gd name="T30" fmla="*/ 0 w 130"/>
                  <a:gd name="T31" fmla="*/ 121 h 190"/>
                  <a:gd name="T32" fmla="*/ 0 w 130"/>
                  <a:gd name="T33" fmla="*/ 1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90">
                    <a:moveTo>
                      <a:pt x="33" y="123"/>
                    </a:moveTo>
                    <a:lnTo>
                      <a:pt x="76" y="39"/>
                    </a:lnTo>
                    <a:lnTo>
                      <a:pt x="76" y="39"/>
                    </a:lnTo>
                    <a:lnTo>
                      <a:pt x="76" y="123"/>
                    </a:lnTo>
                    <a:lnTo>
                      <a:pt x="33" y="123"/>
                    </a:lnTo>
                    <a:close/>
                    <a:moveTo>
                      <a:pt x="0" y="151"/>
                    </a:moveTo>
                    <a:lnTo>
                      <a:pt x="76" y="151"/>
                    </a:lnTo>
                    <a:lnTo>
                      <a:pt x="76" y="190"/>
                    </a:lnTo>
                    <a:lnTo>
                      <a:pt x="108" y="190"/>
                    </a:lnTo>
                    <a:lnTo>
                      <a:pt x="108" y="151"/>
                    </a:lnTo>
                    <a:lnTo>
                      <a:pt x="130" y="151"/>
                    </a:lnTo>
                    <a:lnTo>
                      <a:pt x="130" y="123"/>
                    </a:lnTo>
                    <a:lnTo>
                      <a:pt x="108" y="123"/>
                    </a:lnTo>
                    <a:lnTo>
                      <a:pt x="108" y="0"/>
                    </a:lnTo>
                    <a:lnTo>
                      <a:pt x="65" y="0"/>
                    </a:lnTo>
                    <a:lnTo>
                      <a:pt x="0" y="121"/>
                    </a:lnTo>
                    <a:lnTo>
                      <a:pt x="0" y="151"/>
                    </a:lnTo>
                    <a:close/>
                  </a:path>
                </a:pathLst>
              </a:custGeom>
              <a:solidFill>
                <a:srgbClr val="66676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4" name="Group 109"/>
              <p:cNvGrpSpPr/>
              <p:nvPr/>
            </p:nvGrpSpPr>
            <p:grpSpPr>
              <a:xfrm>
                <a:off x="973138" y="3576638"/>
                <a:ext cx="3340100" cy="731520"/>
                <a:chOff x="973138" y="3576638"/>
                <a:chExt cx="3340100" cy="731520"/>
              </a:xfrm>
              <a:solidFill>
                <a:schemeClr val="accent4"/>
              </a:solidFill>
            </p:grpSpPr>
            <p:pic>
              <p:nvPicPr>
                <p:cNvPr id="126"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27"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28"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29"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grpSp>
            <p:nvGrpSpPr>
              <p:cNvPr id="5" name="Group 110"/>
              <p:cNvGrpSpPr/>
              <p:nvPr/>
            </p:nvGrpSpPr>
            <p:grpSpPr>
              <a:xfrm>
                <a:off x="973138" y="4619625"/>
                <a:ext cx="3340100" cy="731520"/>
                <a:chOff x="973138" y="3576638"/>
                <a:chExt cx="3340100" cy="731520"/>
              </a:xfrm>
              <a:solidFill>
                <a:schemeClr val="accent4"/>
              </a:solidFill>
            </p:grpSpPr>
            <p:pic>
              <p:nvPicPr>
                <p:cNvPr id="122"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23"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24"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25"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grpSp>
            <p:nvGrpSpPr>
              <p:cNvPr id="6" name="Group 111"/>
              <p:cNvGrpSpPr/>
              <p:nvPr/>
            </p:nvGrpSpPr>
            <p:grpSpPr>
              <a:xfrm>
                <a:off x="4833938" y="3576638"/>
                <a:ext cx="3340100" cy="731520"/>
                <a:chOff x="973138" y="3576638"/>
                <a:chExt cx="3340100" cy="731520"/>
              </a:xfrm>
              <a:solidFill>
                <a:schemeClr val="accent4"/>
              </a:solidFill>
            </p:grpSpPr>
            <p:pic>
              <p:nvPicPr>
                <p:cNvPr id="118"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19"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20"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21"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grpSp>
            <p:nvGrpSpPr>
              <p:cNvPr id="7" name="Group 112"/>
              <p:cNvGrpSpPr/>
              <p:nvPr/>
            </p:nvGrpSpPr>
            <p:grpSpPr>
              <a:xfrm>
                <a:off x="4833938" y="4619625"/>
                <a:ext cx="3340100" cy="731520"/>
                <a:chOff x="973138" y="3576638"/>
                <a:chExt cx="3340100" cy="731520"/>
              </a:xfrm>
              <a:solidFill>
                <a:schemeClr val="accent4"/>
              </a:solidFill>
            </p:grpSpPr>
            <p:pic>
              <p:nvPicPr>
                <p:cNvPr id="114"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3138" y="3576638"/>
                  <a:ext cx="731520" cy="731520"/>
                </a:xfrm>
                <a:prstGeom prst="rect">
                  <a:avLst/>
                </a:prstGeom>
                <a:grpFill/>
              </p:spPr>
            </p:pic>
            <p:pic>
              <p:nvPicPr>
                <p:cNvPr id="115"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842665" y="3576638"/>
                  <a:ext cx="731520" cy="731520"/>
                </a:xfrm>
                <a:prstGeom prst="rect">
                  <a:avLst/>
                </a:prstGeom>
                <a:grpFill/>
              </p:spPr>
            </p:pic>
            <p:pic>
              <p:nvPicPr>
                <p:cNvPr id="116"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712192" y="3576638"/>
                  <a:ext cx="731520" cy="731520"/>
                </a:xfrm>
                <a:prstGeom prst="rect">
                  <a:avLst/>
                </a:prstGeom>
                <a:grpFill/>
              </p:spPr>
            </p:pic>
            <p:pic>
              <p:nvPicPr>
                <p:cNvPr id="117"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81718" y="3576638"/>
                  <a:ext cx="731520" cy="731520"/>
                </a:xfrm>
                <a:prstGeom prst="rect">
                  <a:avLst/>
                </a:prstGeom>
                <a:grpFill/>
              </p:spPr>
            </p:pic>
          </p:grpSp>
          <p:sp>
            <p:nvSpPr>
              <p:cNvPr id="72" name="Freeform 11"/>
              <p:cNvSpPr>
                <a:spLocks noEditPoints="1"/>
              </p:cNvSpPr>
              <p:nvPr/>
            </p:nvSpPr>
            <p:spPr bwMode="auto">
              <a:xfrm>
                <a:off x="1200150" y="1979613"/>
                <a:ext cx="277813" cy="304800"/>
              </a:xfrm>
              <a:custGeom>
                <a:avLst/>
                <a:gdLst>
                  <a:gd name="T0" fmla="*/ 112 w 175"/>
                  <a:gd name="T1" fmla="*/ 119 h 192"/>
                  <a:gd name="T2" fmla="*/ 63 w 175"/>
                  <a:gd name="T3" fmla="*/ 119 h 192"/>
                  <a:gd name="T4" fmla="*/ 86 w 175"/>
                  <a:gd name="T5" fmla="*/ 39 h 192"/>
                  <a:gd name="T6" fmla="*/ 86 w 175"/>
                  <a:gd name="T7" fmla="*/ 39 h 192"/>
                  <a:gd name="T8" fmla="*/ 112 w 175"/>
                  <a:gd name="T9" fmla="*/ 119 h 192"/>
                  <a:gd name="T10" fmla="*/ 0 w 175"/>
                  <a:gd name="T11" fmla="*/ 192 h 192"/>
                  <a:gd name="T12" fmla="*/ 37 w 175"/>
                  <a:gd name="T13" fmla="*/ 192 h 192"/>
                  <a:gd name="T14" fmla="*/ 52 w 175"/>
                  <a:gd name="T15" fmla="*/ 149 h 192"/>
                  <a:gd name="T16" fmla="*/ 123 w 175"/>
                  <a:gd name="T17" fmla="*/ 149 h 192"/>
                  <a:gd name="T18" fmla="*/ 136 w 175"/>
                  <a:gd name="T19" fmla="*/ 192 h 192"/>
                  <a:gd name="T20" fmla="*/ 175 w 175"/>
                  <a:gd name="T21" fmla="*/ 192 h 192"/>
                  <a:gd name="T22" fmla="*/ 108 w 175"/>
                  <a:gd name="T23" fmla="*/ 0 h 192"/>
                  <a:gd name="T24" fmla="*/ 69 w 175"/>
                  <a:gd name="T25" fmla="*/ 0 h 192"/>
                  <a:gd name="T26" fmla="*/ 0 w 175"/>
                  <a:gd name="T2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92">
                    <a:moveTo>
                      <a:pt x="112" y="119"/>
                    </a:moveTo>
                    <a:lnTo>
                      <a:pt x="63" y="119"/>
                    </a:lnTo>
                    <a:lnTo>
                      <a:pt x="86" y="39"/>
                    </a:lnTo>
                    <a:lnTo>
                      <a:pt x="86" y="39"/>
                    </a:lnTo>
                    <a:lnTo>
                      <a:pt x="112" y="119"/>
                    </a:lnTo>
                    <a:close/>
                    <a:moveTo>
                      <a:pt x="0" y="192"/>
                    </a:moveTo>
                    <a:lnTo>
                      <a:pt x="37" y="192"/>
                    </a:lnTo>
                    <a:lnTo>
                      <a:pt x="52" y="149"/>
                    </a:lnTo>
                    <a:lnTo>
                      <a:pt x="123" y="149"/>
                    </a:lnTo>
                    <a:lnTo>
                      <a:pt x="136" y="192"/>
                    </a:lnTo>
                    <a:lnTo>
                      <a:pt x="175" y="192"/>
                    </a:lnTo>
                    <a:lnTo>
                      <a:pt x="108" y="0"/>
                    </a:lnTo>
                    <a:lnTo>
                      <a:pt x="69" y="0"/>
                    </a:lnTo>
                    <a:lnTo>
                      <a:pt x="0" y="192"/>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Freeform 31"/>
              <p:cNvSpPr>
                <a:spLocks noEditPoints="1"/>
              </p:cNvSpPr>
              <p:nvPr/>
            </p:nvSpPr>
            <p:spPr bwMode="auto">
              <a:xfrm>
                <a:off x="5060950" y="1979613"/>
                <a:ext cx="277813" cy="304800"/>
              </a:xfrm>
              <a:custGeom>
                <a:avLst/>
                <a:gdLst>
                  <a:gd name="T0" fmla="*/ 110 w 175"/>
                  <a:gd name="T1" fmla="*/ 119 h 192"/>
                  <a:gd name="T2" fmla="*/ 60 w 175"/>
                  <a:gd name="T3" fmla="*/ 119 h 192"/>
                  <a:gd name="T4" fmla="*/ 86 w 175"/>
                  <a:gd name="T5" fmla="*/ 39 h 192"/>
                  <a:gd name="T6" fmla="*/ 86 w 175"/>
                  <a:gd name="T7" fmla="*/ 39 h 192"/>
                  <a:gd name="T8" fmla="*/ 110 w 175"/>
                  <a:gd name="T9" fmla="*/ 119 h 192"/>
                  <a:gd name="T10" fmla="*/ 0 w 175"/>
                  <a:gd name="T11" fmla="*/ 192 h 192"/>
                  <a:gd name="T12" fmla="*/ 34 w 175"/>
                  <a:gd name="T13" fmla="*/ 192 h 192"/>
                  <a:gd name="T14" fmla="*/ 49 w 175"/>
                  <a:gd name="T15" fmla="*/ 149 h 192"/>
                  <a:gd name="T16" fmla="*/ 121 w 175"/>
                  <a:gd name="T17" fmla="*/ 149 h 192"/>
                  <a:gd name="T18" fmla="*/ 136 w 175"/>
                  <a:gd name="T19" fmla="*/ 192 h 192"/>
                  <a:gd name="T20" fmla="*/ 175 w 175"/>
                  <a:gd name="T21" fmla="*/ 192 h 192"/>
                  <a:gd name="T22" fmla="*/ 106 w 175"/>
                  <a:gd name="T23" fmla="*/ 0 h 192"/>
                  <a:gd name="T24" fmla="*/ 67 w 175"/>
                  <a:gd name="T25" fmla="*/ 0 h 192"/>
                  <a:gd name="T26" fmla="*/ 0 w 175"/>
                  <a:gd name="T2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92">
                    <a:moveTo>
                      <a:pt x="110" y="119"/>
                    </a:moveTo>
                    <a:lnTo>
                      <a:pt x="60" y="119"/>
                    </a:lnTo>
                    <a:lnTo>
                      <a:pt x="86" y="39"/>
                    </a:lnTo>
                    <a:lnTo>
                      <a:pt x="86" y="39"/>
                    </a:lnTo>
                    <a:lnTo>
                      <a:pt x="110" y="119"/>
                    </a:lnTo>
                    <a:close/>
                    <a:moveTo>
                      <a:pt x="0" y="192"/>
                    </a:moveTo>
                    <a:lnTo>
                      <a:pt x="34" y="192"/>
                    </a:lnTo>
                    <a:lnTo>
                      <a:pt x="49" y="149"/>
                    </a:lnTo>
                    <a:lnTo>
                      <a:pt x="121" y="149"/>
                    </a:lnTo>
                    <a:lnTo>
                      <a:pt x="136" y="192"/>
                    </a:lnTo>
                    <a:lnTo>
                      <a:pt x="175" y="192"/>
                    </a:lnTo>
                    <a:lnTo>
                      <a:pt x="106" y="0"/>
                    </a:lnTo>
                    <a:lnTo>
                      <a:pt x="67" y="0"/>
                    </a:lnTo>
                    <a:lnTo>
                      <a:pt x="0" y="192"/>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Freeform 12"/>
              <p:cNvSpPr>
                <a:spLocks noEditPoints="1"/>
              </p:cNvSpPr>
              <p:nvPr/>
            </p:nvSpPr>
            <p:spPr bwMode="auto">
              <a:xfrm>
                <a:off x="2087563" y="1979613"/>
                <a:ext cx="192088" cy="304800"/>
              </a:xfrm>
              <a:custGeom>
                <a:avLst/>
                <a:gdLst>
                  <a:gd name="T0" fmla="*/ 16 w 56"/>
                  <a:gd name="T1" fmla="*/ 49 h 89"/>
                  <a:gd name="T2" fmla="*/ 24 w 56"/>
                  <a:gd name="T3" fmla="*/ 49 h 89"/>
                  <a:gd name="T4" fmla="*/ 40 w 56"/>
                  <a:gd name="T5" fmla="*/ 63 h 89"/>
                  <a:gd name="T6" fmla="*/ 24 w 56"/>
                  <a:gd name="T7" fmla="*/ 75 h 89"/>
                  <a:gd name="T8" fmla="*/ 16 w 56"/>
                  <a:gd name="T9" fmla="*/ 75 h 89"/>
                  <a:gd name="T10" fmla="*/ 16 w 56"/>
                  <a:gd name="T11" fmla="*/ 49 h 89"/>
                  <a:gd name="T12" fmla="*/ 16 w 56"/>
                  <a:gd name="T13" fmla="*/ 14 h 89"/>
                  <a:gd name="T14" fmla="*/ 22 w 56"/>
                  <a:gd name="T15" fmla="*/ 14 h 89"/>
                  <a:gd name="T16" fmla="*/ 38 w 56"/>
                  <a:gd name="T17" fmla="*/ 25 h 89"/>
                  <a:gd name="T18" fmla="*/ 23 w 56"/>
                  <a:gd name="T19" fmla="*/ 36 h 89"/>
                  <a:gd name="T20" fmla="*/ 16 w 56"/>
                  <a:gd name="T21" fmla="*/ 36 h 89"/>
                  <a:gd name="T22" fmla="*/ 16 w 56"/>
                  <a:gd name="T23" fmla="*/ 14 h 89"/>
                  <a:gd name="T24" fmla="*/ 0 w 56"/>
                  <a:gd name="T25" fmla="*/ 89 h 89"/>
                  <a:gd name="T26" fmla="*/ 28 w 56"/>
                  <a:gd name="T27" fmla="*/ 89 h 89"/>
                  <a:gd name="T28" fmla="*/ 56 w 56"/>
                  <a:gd name="T29" fmla="*/ 63 h 89"/>
                  <a:gd name="T30" fmla="*/ 38 w 56"/>
                  <a:gd name="T31" fmla="*/ 43 h 89"/>
                  <a:gd name="T32" fmla="*/ 38 w 56"/>
                  <a:gd name="T33" fmla="*/ 43 h 89"/>
                  <a:gd name="T34" fmla="*/ 54 w 56"/>
                  <a:gd name="T35" fmla="*/ 23 h 89"/>
                  <a:gd name="T36" fmla="*/ 28 w 56"/>
                  <a:gd name="T37" fmla="*/ 0 h 89"/>
                  <a:gd name="T38" fmla="*/ 0 w 56"/>
                  <a:gd name="T39" fmla="*/ 0 h 89"/>
                  <a:gd name="T40" fmla="*/ 0 w 56"/>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89">
                    <a:moveTo>
                      <a:pt x="16" y="49"/>
                    </a:moveTo>
                    <a:cubicBezTo>
                      <a:pt x="24" y="49"/>
                      <a:pt x="24" y="49"/>
                      <a:pt x="24" y="49"/>
                    </a:cubicBezTo>
                    <a:cubicBezTo>
                      <a:pt x="32" y="49"/>
                      <a:pt x="40" y="51"/>
                      <a:pt x="40" y="63"/>
                    </a:cubicBezTo>
                    <a:cubicBezTo>
                      <a:pt x="40" y="73"/>
                      <a:pt x="31" y="75"/>
                      <a:pt x="24" y="75"/>
                    </a:cubicBezTo>
                    <a:cubicBezTo>
                      <a:pt x="16" y="75"/>
                      <a:pt x="16" y="75"/>
                      <a:pt x="16" y="75"/>
                    </a:cubicBezTo>
                    <a:lnTo>
                      <a:pt x="16" y="49"/>
                    </a:lnTo>
                    <a:close/>
                    <a:moveTo>
                      <a:pt x="16" y="14"/>
                    </a:moveTo>
                    <a:cubicBezTo>
                      <a:pt x="22" y="14"/>
                      <a:pt x="22" y="14"/>
                      <a:pt x="22" y="14"/>
                    </a:cubicBezTo>
                    <a:cubicBezTo>
                      <a:pt x="30" y="14"/>
                      <a:pt x="38" y="15"/>
                      <a:pt x="38" y="25"/>
                    </a:cubicBezTo>
                    <a:cubicBezTo>
                      <a:pt x="38" y="34"/>
                      <a:pt x="29" y="36"/>
                      <a:pt x="23" y="36"/>
                    </a:cubicBezTo>
                    <a:cubicBezTo>
                      <a:pt x="16" y="36"/>
                      <a:pt x="16" y="36"/>
                      <a:pt x="16" y="36"/>
                    </a:cubicBezTo>
                    <a:lnTo>
                      <a:pt x="16" y="14"/>
                    </a:lnTo>
                    <a:close/>
                    <a:moveTo>
                      <a:pt x="0" y="89"/>
                    </a:moveTo>
                    <a:cubicBezTo>
                      <a:pt x="28" y="89"/>
                      <a:pt x="28" y="89"/>
                      <a:pt x="28" y="89"/>
                    </a:cubicBezTo>
                    <a:cubicBezTo>
                      <a:pt x="38" y="89"/>
                      <a:pt x="56" y="86"/>
                      <a:pt x="56" y="63"/>
                    </a:cubicBezTo>
                    <a:cubicBezTo>
                      <a:pt x="56" y="52"/>
                      <a:pt x="49" y="44"/>
                      <a:pt x="38" y="43"/>
                    </a:cubicBezTo>
                    <a:cubicBezTo>
                      <a:pt x="38" y="43"/>
                      <a:pt x="38" y="43"/>
                      <a:pt x="38" y="43"/>
                    </a:cubicBezTo>
                    <a:cubicBezTo>
                      <a:pt x="47" y="41"/>
                      <a:pt x="54" y="33"/>
                      <a:pt x="54" y="23"/>
                    </a:cubicBezTo>
                    <a:cubicBezTo>
                      <a:pt x="54" y="3"/>
                      <a:pt x="38" y="0"/>
                      <a:pt x="28" y="0"/>
                    </a:cubicBezTo>
                    <a:cubicBezTo>
                      <a:pt x="0" y="0"/>
                      <a:pt x="0" y="0"/>
                      <a:pt x="0" y="0"/>
                    </a:cubicBezTo>
                    <a:lnTo>
                      <a:pt x="0" y="89"/>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Freeform 32"/>
              <p:cNvSpPr>
                <a:spLocks noEditPoints="1"/>
              </p:cNvSpPr>
              <p:nvPr/>
            </p:nvSpPr>
            <p:spPr bwMode="auto">
              <a:xfrm>
                <a:off x="5945188" y="1979613"/>
                <a:ext cx="195263" cy="304800"/>
              </a:xfrm>
              <a:custGeom>
                <a:avLst/>
                <a:gdLst>
                  <a:gd name="T0" fmla="*/ 16 w 57"/>
                  <a:gd name="T1" fmla="*/ 49 h 89"/>
                  <a:gd name="T2" fmla="*/ 24 w 57"/>
                  <a:gd name="T3" fmla="*/ 49 h 89"/>
                  <a:gd name="T4" fmla="*/ 41 w 57"/>
                  <a:gd name="T5" fmla="*/ 63 h 89"/>
                  <a:gd name="T6" fmla="*/ 24 w 57"/>
                  <a:gd name="T7" fmla="*/ 75 h 89"/>
                  <a:gd name="T8" fmla="*/ 16 w 57"/>
                  <a:gd name="T9" fmla="*/ 75 h 89"/>
                  <a:gd name="T10" fmla="*/ 16 w 57"/>
                  <a:gd name="T11" fmla="*/ 49 h 89"/>
                  <a:gd name="T12" fmla="*/ 16 w 57"/>
                  <a:gd name="T13" fmla="*/ 14 h 89"/>
                  <a:gd name="T14" fmla="*/ 23 w 57"/>
                  <a:gd name="T15" fmla="*/ 14 h 89"/>
                  <a:gd name="T16" fmla="*/ 38 w 57"/>
                  <a:gd name="T17" fmla="*/ 25 h 89"/>
                  <a:gd name="T18" fmla="*/ 23 w 57"/>
                  <a:gd name="T19" fmla="*/ 36 h 89"/>
                  <a:gd name="T20" fmla="*/ 16 w 57"/>
                  <a:gd name="T21" fmla="*/ 36 h 89"/>
                  <a:gd name="T22" fmla="*/ 16 w 57"/>
                  <a:gd name="T23" fmla="*/ 14 h 89"/>
                  <a:gd name="T24" fmla="*/ 0 w 57"/>
                  <a:gd name="T25" fmla="*/ 89 h 89"/>
                  <a:gd name="T26" fmla="*/ 28 w 57"/>
                  <a:gd name="T27" fmla="*/ 89 h 89"/>
                  <a:gd name="T28" fmla="*/ 57 w 57"/>
                  <a:gd name="T29" fmla="*/ 63 h 89"/>
                  <a:gd name="T30" fmla="*/ 38 w 57"/>
                  <a:gd name="T31" fmla="*/ 43 h 89"/>
                  <a:gd name="T32" fmla="*/ 38 w 57"/>
                  <a:gd name="T33" fmla="*/ 43 h 89"/>
                  <a:gd name="T34" fmla="*/ 54 w 57"/>
                  <a:gd name="T35" fmla="*/ 23 h 89"/>
                  <a:gd name="T36" fmla="*/ 28 w 57"/>
                  <a:gd name="T37" fmla="*/ 0 h 89"/>
                  <a:gd name="T38" fmla="*/ 0 w 57"/>
                  <a:gd name="T39" fmla="*/ 0 h 89"/>
                  <a:gd name="T40" fmla="*/ 0 w 57"/>
                  <a:gd name="T4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89">
                    <a:moveTo>
                      <a:pt x="16" y="49"/>
                    </a:moveTo>
                    <a:cubicBezTo>
                      <a:pt x="24" y="49"/>
                      <a:pt x="24" y="49"/>
                      <a:pt x="24" y="49"/>
                    </a:cubicBezTo>
                    <a:cubicBezTo>
                      <a:pt x="32" y="49"/>
                      <a:pt x="41" y="51"/>
                      <a:pt x="41" y="63"/>
                    </a:cubicBezTo>
                    <a:cubicBezTo>
                      <a:pt x="41" y="73"/>
                      <a:pt x="32" y="75"/>
                      <a:pt x="24" y="75"/>
                    </a:cubicBezTo>
                    <a:cubicBezTo>
                      <a:pt x="16" y="75"/>
                      <a:pt x="16" y="75"/>
                      <a:pt x="16" y="75"/>
                    </a:cubicBezTo>
                    <a:lnTo>
                      <a:pt x="16" y="49"/>
                    </a:lnTo>
                    <a:close/>
                    <a:moveTo>
                      <a:pt x="16" y="14"/>
                    </a:moveTo>
                    <a:cubicBezTo>
                      <a:pt x="23" y="14"/>
                      <a:pt x="23" y="14"/>
                      <a:pt x="23" y="14"/>
                    </a:cubicBezTo>
                    <a:cubicBezTo>
                      <a:pt x="30" y="14"/>
                      <a:pt x="38" y="15"/>
                      <a:pt x="38" y="25"/>
                    </a:cubicBezTo>
                    <a:cubicBezTo>
                      <a:pt x="38" y="34"/>
                      <a:pt x="30" y="36"/>
                      <a:pt x="23" y="36"/>
                    </a:cubicBezTo>
                    <a:cubicBezTo>
                      <a:pt x="16" y="36"/>
                      <a:pt x="16" y="36"/>
                      <a:pt x="16" y="36"/>
                    </a:cubicBezTo>
                    <a:lnTo>
                      <a:pt x="16" y="14"/>
                    </a:lnTo>
                    <a:close/>
                    <a:moveTo>
                      <a:pt x="0" y="89"/>
                    </a:moveTo>
                    <a:cubicBezTo>
                      <a:pt x="28" y="89"/>
                      <a:pt x="28" y="89"/>
                      <a:pt x="28" y="89"/>
                    </a:cubicBezTo>
                    <a:cubicBezTo>
                      <a:pt x="38" y="89"/>
                      <a:pt x="57" y="86"/>
                      <a:pt x="57" y="63"/>
                    </a:cubicBezTo>
                    <a:cubicBezTo>
                      <a:pt x="57" y="52"/>
                      <a:pt x="49" y="44"/>
                      <a:pt x="38" y="43"/>
                    </a:cubicBezTo>
                    <a:cubicBezTo>
                      <a:pt x="38" y="43"/>
                      <a:pt x="38" y="43"/>
                      <a:pt x="38" y="43"/>
                    </a:cubicBezTo>
                    <a:cubicBezTo>
                      <a:pt x="48" y="41"/>
                      <a:pt x="54" y="33"/>
                      <a:pt x="54" y="23"/>
                    </a:cubicBezTo>
                    <a:cubicBezTo>
                      <a:pt x="54" y="3"/>
                      <a:pt x="39" y="0"/>
                      <a:pt x="28" y="0"/>
                    </a:cubicBezTo>
                    <a:cubicBezTo>
                      <a:pt x="0" y="0"/>
                      <a:pt x="0" y="0"/>
                      <a:pt x="0" y="0"/>
                    </a:cubicBezTo>
                    <a:lnTo>
                      <a:pt x="0" y="89"/>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Freeform 13"/>
              <p:cNvSpPr>
                <a:spLocks/>
              </p:cNvSpPr>
              <p:nvPr/>
            </p:nvSpPr>
            <p:spPr bwMode="auto">
              <a:xfrm>
                <a:off x="2989263" y="1971675"/>
                <a:ext cx="212725" cy="315913"/>
              </a:xfrm>
              <a:custGeom>
                <a:avLst/>
                <a:gdLst>
                  <a:gd name="T0" fmla="*/ 61 w 62"/>
                  <a:gd name="T1" fmla="*/ 75 h 92"/>
                  <a:gd name="T2" fmla="*/ 44 w 62"/>
                  <a:gd name="T3" fmla="*/ 78 h 92"/>
                  <a:gd name="T4" fmla="*/ 17 w 62"/>
                  <a:gd name="T5" fmla="*/ 47 h 92"/>
                  <a:gd name="T6" fmla="*/ 43 w 62"/>
                  <a:gd name="T7" fmla="*/ 14 h 92"/>
                  <a:gd name="T8" fmla="*/ 61 w 62"/>
                  <a:gd name="T9" fmla="*/ 19 h 92"/>
                  <a:gd name="T10" fmla="*/ 62 w 62"/>
                  <a:gd name="T11" fmla="*/ 4 h 92"/>
                  <a:gd name="T12" fmla="*/ 44 w 62"/>
                  <a:gd name="T13" fmla="*/ 0 h 92"/>
                  <a:gd name="T14" fmla="*/ 0 w 62"/>
                  <a:gd name="T15" fmla="*/ 48 h 92"/>
                  <a:gd name="T16" fmla="*/ 44 w 62"/>
                  <a:gd name="T17" fmla="*/ 92 h 92"/>
                  <a:gd name="T18" fmla="*/ 62 w 62"/>
                  <a:gd name="T19" fmla="*/ 90 h 92"/>
                  <a:gd name="T20" fmla="*/ 61 w 62"/>
                  <a:gd name="T21" fmla="*/ 7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92">
                    <a:moveTo>
                      <a:pt x="61" y="75"/>
                    </a:moveTo>
                    <a:cubicBezTo>
                      <a:pt x="58" y="77"/>
                      <a:pt x="50" y="78"/>
                      <a:pt x="44" y="78"/>
                    </a:cubicBezTo>
                    <a:cubicBezTo>
                      <a:pt x="27" y="78"/>
                      <a:pt x="17" y="65"/>
                      <a:pt x="17" y="47"/>
                    </a:cubicBezTo>
                    <a:cubicBezTo>
                      <a:pt x="17" y="28"/>
                      <a:pt x="27" y="14"/>
                      <a:pt x="43" y="14"/>
                    </a:cubicBezTo>
                    <a:cubicBezTo>
                      <a:pt x="49" y="14"/>
                      <a:pt x="55" y="15"/>
                      <a:pt x="61" y="19"/>
                    </a:cubicBezTo>
                    <a:cubicBezTo>
                      <a:pt x="62" y="4"/>
                      <a:pt x="62" y="4"/>
                      <a:pt x="62" y="4"/>
                    </a:cubicBezTo>
                    <a:cubicBezTo>
                      <a:pt x="56" y="2"/>
                      <a:pt x="49" y="0"/>
                      <a:pt x="44" y="0"/>
                    </a:cubicBezTo>
                    <a:cubicBezTo>
                      <a:pt x="17" y="0"/>
                      <a:pt x="0" y="18"/>
                      <a:pt x="0" y="48"/>
                    </a:cubicBezTo>
                    <a:cubicBezTo>
                      <a:pt x="0" y="78"/>
                      <a:pt x="18" y="92"/>
                      <a:pt x="44" y="92"/>
                    </a:cubicBezTo>
                    <a:cubicBezTo>
                      <a:pt x="50" y="92"/>
                      <a:pt x="56" y="91"/>
                      <a:pt x="62" y="90"/>
                    </a:cubicBezTo>
                    <a:lnTo>
                      <a:pt x="61" y="7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Freeform 33"/>
              <p:cNvSpPr>
                <a:spLocks/>
              </p:cNvSpPr>
              <p:nvPr/>
            </p:nvSpPr>
            <p:spPr bwMode="auto">
              <a:xfrm>
                <a:off x="6846888" y="1971675"/>
                <a:ext cx="212725" cy="315913"/>
              </a:xfrm>
              <a:custGeom>
                <a:avLst/>
                <a:gdLst>
                  <a:gd name="T0" fmla="*/ 62 w 62"/>
                  <a:gd name="T1" fmla="*/ 75 h 92"/>
                  <a:gd name="T2" fmla="*/ 44 w 62"/>
                  <a:gd name="T3" fmla="*/ 78 h 92"/>
                  <a:gd name="T4" fmla="*/ 17 w 62"/>
                  <a:gd name="T5" fmla="*/ 47 h 92"/>
                  <a:gd name="T6" fmla="*/ 44 w 62"/>
                  <a:gd name="T7" fmla="*/ 14 h 92"/>
                  <a:gd name="T8" fmla="*/ 61 w 62"/>
                  <a:gd name="T9" fmla="*/ 19 h 92"/>
                  <a:gd name="T10" fmla="*/ 62 w 62"/>
                  <a:gd name="T11" fmla="*/ 4 h 92"/>
                  <a:gd name="T12" fmla="*/ 44 w 62"/>
                  <a:gd name="T13" fmla="*/ 0 h 92"/>
                  <a:gd name="T14" fmla="*/ 0 w 62"/>
                  <a:gd name="T15" fmla="*/ 48 h 92"/>
                  <a:gd name="T16" fmla="*/ 44 w 62"/>
                  <a:gd name="T17" fmla="*/ 92 h 92"/>
                  <a:gd name="T18" fmla="*/ 62 w 62"/>
                  <a:gd name="T19" fmla="*/ 90 h 92"/>
                  <a:gd name="T20" fmla="*/ 62 w 62"/>
                  <a:gd name="T21" fmla="*/ 7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92">
                    <a:moveTo>
                      <a:pt x="62" y="75"/>
                    </a:moveTo>
                    <a:cubicBezTo>
                      <a:pt x="58" y="77"/>
                      <a:pt x="50" y="78"/>
                      <a:pt x="44" y="78"/>
                    </a:cubicBezTo>
                    <a:cubicBezTo>
                      <a:pt x="27" y="78"/>
                      <a:pt x="17" y="65"/>
                      <a:pt x="17" y="47"/>
                    </a:cubicBezTo>
                    <a:cubicBezTo>
                      <a:pt x="17" y="28"/>
                      <a:pt x="27" y="14"/>
                      <a:pt x="44" y="14"/>
                    </a:cubicBezTo>
                    <a:cubicBezTo>
                      <a:pt x="50" y="14"/>
                      <a:pt x="55" y="15"/>
                      <a:pt x="61" y="19"/>
                    </a:cubicBezTo>
                    <a:cubicBezTo>
                      <a:pt x="62" y="4"/>
                      <a:pt x="62" y="4"/>
                      <a:pt x="62" y="4"/>
                    </a:cubicBezTo>
                    <a:cubicBezTo>
                      <a:pt x="56" y="2"/>
                      <a:pt x="49" y="0"/>
                      <a:pt x="44" y="0"/>
                    </a:cubicBezTo>
                    <a:cubicBezTo>
                      <a:pt x="17" y="0"/>
                      <a:pt x="0" y="18"/>
                      <a:pt x="0" y="48"/>
                    </a:cubicBezTo>
                    <a:cubicBezTo>
                      <a:pt x="0" y="78"/>
                      <a:pt x="18" y="92"/>
                      <a:pt x="44" y="92"/>
                    </a:cubicBezTo>
                    <a:cubicBezTo>
                      <a:pt x="50" y="92"/>
                      <a:pt x="56" y="91"/>
                      <a:pt x="62" y="90"/>
                    </a:cubicBezTo>
                    <a:lnTo>
                      <a:pt x="62" y="7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Freeform 14"/>
              <p:cNvSpPr>
                <a:spLocks noEditPoints="1"/>
              </p:cNvSpPr>
              <p:nvPr/>
            </p:nvSpPr>
            <p:spPr bwMode="auto">
              <a:xfrm>
                <a:off x="3836988" y="1979613"/>
                <a:ext cx="233363" cy="304800"/>
              </a:xfrm>
              <a:custGeom>
                <a:avLst/>
                <a:gdLst>
                  <a:gd name="T0" fmla="*/ 0 w 68"/>
                  <a:gd name="T1" fmla="*/ 89 h 89"/>
                  <a:gd name="T2" fmla="*/ 22 w 68"/>
                  <a:gd name="T3" fmla="*/ 89 h 89"/>
                  <a:gd name="T4" fmla="*/ 68 w 68"/>
                  <a:gd name="T5" fmla="*/ 44 h 89"/>
                  <a:gd name="T6" fmla="*/ 22 w 68"/>
                  <a:gd name="T7" fmla="*/ 0 h 89"/>
                  <a:gd name="T8" fmla="*/ 0 w 68"/>
                  <a:gd name="T9" fmla="*/ 0 h 89"/>
                  <a:gd name="T10" fmla="*/ 0 w 68"/>
                  <a:gd name="T11" fmla="*/ 89 h 89"/>
                  <a:gd name="T12" fmla="*/ 16 w 68"/>
                  <a:gd name="T13" fmla="*/ 14 h 89"/>
                  <a:gd name="T14" fmla="*/ 25 w 68"/>
                  <a:gd name="T15" fmla="*/ 14 h 89"/>
                  <a:gd name="T16" fmla="*/ 51 w 68"/>
                  <a:gd name="T17" fmla="*/ 44 h 89"/>
                  <a:gd name="T18" fmla="*/ 25 w 68"/>
                  <a:gd name="T19" fmla="*/ 75 h 89"/>
                  <a:gd name="T20" fmla="*/ 16 w 68"/>
                  <a:gd name="T21" fmla="*/ 75 h 89"/>
                  <a:gd name="T22" fmla="*/ 16 w 68"/>
                  <a:gd name="T23" fmla="*/ 1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89">
                    <a:moveTo>
                      <a:pt x="0" y="89"/>
                    </a:moveTo>
                    <a:cubicBezTo>
                      <a:pt x="22" y="89"/>
                      <a:pt x="22" y="89"/>
                      <a:pt x="22" y="89"/>
                    </a:cubicBezTo>
                    <a:cubicBezTo>
                      <a:pt x="46" y="89"/>
                      <a:pt x="68" y="80"/>
                      <a:pt x="68" y="44"/>
                    </a:cubicBezTo>
                    <a:cubicBezTo>
                      <a:pt x="68" y="9"/>
                      <a:pt x="46" y="0"/>
                      <a:pt x="22" y="0"/>
                    </a:cubicBezTo>
                    <a:cubicBezTo>
                      <a:pt x="0" y="0"/>
                      <a:pt x="0" y="0"/>
                      <a:pt x="0" y="0"/>
                    </a:cubicBezTo>
                    <a:lnTo>
                      <a:pt x="0" y="89"/>
                    </a:lnTo>
                    <a:close/>
                    <a:moveTo>
                      <a:pt x="16" y="14"/>
                    </a:moveTo>
                    <a:cubicBezTo>
                      <a:pt x="25" y="14"/>
                      <a:pt x="25" y="14"/>
                      <a:pt x="25" y="14"/>
                    </a:cubicBezTo>
                    <a:cubicBezTo>
                      <a:pt x="38" y="14"/>
                      <a:pt x="51" y="25"/>
                      <a:pt x="51" y="44"/>
                    </a:cubicBezTo>
                    <a:cubicBezTo>
                      <a:pt x="51" y="64"/>
                      <a:pt x="38" y="75"/>
                      <a:pt x="25" y="75"/>
                    </a:cubicBezTo>
                    <a:cubicBezTo>
                      <a:pt x="16" y="75"/>
                      <a:pt x="16" y="75"/>
                      <a:pt x="16" y="75"/>
                    </a:cubicBezTo>
                    <a:lnTo>
                      <a:pt x="16" y="14"/>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Freeform 34"/>
              <p:cNvSpPr>
                <a:spLocks noEditPoints="1"/>
              </p:cNvSpPr>
              <p:nvPr/>
            </p:nvSpPr>
            <p:spPr bwMode="auto">
              <a:xfrm>
                <a:off x="7693025" y="1979613"/>
                <a:ext cx="233363" cy="304800"/>
              </a:xfrm>
              <a:custGeom>
                <a:avLst/>
                <a:gdLst>
                  <a:gd name="T0" fmla="*/ 0 w 68"/>
                  <a:gd name="T1" fmla="*/ 89 h 89"/>
                  <a:gd name="T2" fmla="*/ 22 w 68"/>
                  <a:gd name="T3" fmla="*/ 89 h 89"/>
                  <a:gd name="T4" fmla="*/ 68 w 68"/>
                  <a:gd name="T5" fmla="*/ 44 h 89"/>
                  <a:gd name="T6" fmla="*/ 22 w 68"/>
                  <a:gd name="T7" fmla="*/ 0 h 89"/>
                  <a:gd name="T8" fmla="*/ 0 w 68"/>
                  <a:gd name="T9" fmla="*/ 0 h 89"/>
                  <a:gd name="T10" fmla="*/ 0 w 68"/>
                  <a:gd name="T11" fmla="*/ 89 h 89"/>
                  <a:gd name="T12" fmla="*/ 16 w 68"/>
                  <a:gd name="T13" fmla="*/ 14 h 89"/>
                  <a:gd name="T14" fmla="*/ 25 w 68"/>
                  <a:gd name="T15" fmla="*/ 14 h 89"/>
                  <a:gd name="T16" fmla="*/ 51 w 68"/>
                  <a:gd name="T17" fmla="*/ 44 h 89"/>
                  <a:gd name="T18" fmla="*/ 25 w 68"/>
                  <a:gd name="T19" fmla="*/ 75 h 89"/>
                  <a:gd name="T20" fmla="*/ 16 w 68"/>
                  <a:gd name="T21" fmla="*/ 75 h 89"/>
                  <a:gd name="T22" fmla="*/ 16 w 68"/>
                  <a:gd name="T23" fmla="*/ 1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89">
                    <a:moveTo>
                      <a:pt x="0" y="89"/>
                    </a:moveTo>
                    <a:cubicBezTo>
                      <a:pt x="22" y="89"/>
                      <a:pt x="22" y="89"/>
                      <a:pt x="22" y="89"/>
                    </a:cubicBezTo>
                    <a:cubicBezTo>
                      <a:pt x="46" y="89"/>
                      <a:pt x="68" y="80"/>
                      <a:pt x="68" y="44"/>
                    </a:cubicBezTo>
                    <a:cubicBezTo>
                      <a:pt x="68" y="9"/>
                      <a:pt x="46" y="0"/>
                      <a:pt x="22" y="0"/>
                    </a:cubicBezTo>
                    <a:cubicBezTo>
                      <a:pt x="0" y="0"/>
                      <a:pt x="0" y="0"/>
                      <a:pt x="0" y="0"/>
                    </a:cubicBezTo>
                    <a:lnTo>
                      <a:pt x="0" y="89"/>
                    </a:lnTo>
                    <a:close/>
                    <a:moveTo>
                      <a:pt x="16" y="14"/>
                    </a:moveTo>
                    <a:cubicBezTo>
                      <a:pt x="25" y="14"/>
                      <a:pt x="25" y="14"/>
                      <a:pt x="25" y="14"/>
                    </a:cubicBezTo>
                    <a:cubicBezTo>
                      <a:pt x="38" y="14"/>
                      <a:pt x="51" y="25"/>
                      <a:pt x="51" y="44"/>
                    </a:cubicBezTo>
                    <a:cubicBezTo>
                      <a:pt x="51" y="64"/>
                      <a:pt x="38" y="75"/>
                      <a:pt x="25" y="75"/>
                    </a:cubicBezTo>
                    <a:cubicBezTo>
                      <a:pt x="16" y="75"/>
                      <a:pt x="16" y="75"/>
                      <a:pt x="16" y="75"/>
                    </a:cubicBezTo>
                    <a:lnTo>
                      <a:pt x="16" y="14"/>
                    </a:ln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83"/>
              <p:cNvGrpSpPr/>
              <p:nvPr/>
            </p:nvGrpSpPr>
            <p:grpSpPr>
              <a:xfrm>
                <a:off x="1776413" y="2029968"/>
                <a:ext cx="1735138" cy="3657600"/>
                <a:chOff x="1776413" y="2029968"/>
                <a:chExt cx="1735138" cy="3657600"/>
              </a:xfrm>
            </p:grpSpPr>
            <p:cxnSp>
              <p:nvCxnSpPr>
                <p:cNvPr id="89" name="Straight Connector 88"/>
                <p:cNvCxnSpPr/>
                <p:nvPr/>
              </p:nvCxnSpPr>
              <p:spPr>
                <a:xfrm>
                  <a:off x="1776413"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2643982"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a:off x="3511551"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grpSp>
          <p:grpSp>
            <p:nvGrpSpPr>
              <p:cNvPr id="14" name="Group 84"/>
              <p:cNvGrpSpPr/>
              <p:nvPr/>
            </p:nvGrpSpPr>
            <p:grpSpPr>
              <a:xfrm>
                <a:off x="5632450" y="2029968"/>
                <a:ext cx="1735138" cy="3657600"/>
                <a:chOff x="1776413" y="2029968"/>
                <a:chExt cx="1735138" cy="3657600"/>
              </a:xfrm>
            </p:grpSpPr>
            <p:cxnSp>
              <p:nvCxnSpPr>
                <p:cNvPr id="86" name="Straight Connector 85"/>
                <p:cNvCxnSpPr/>
                <p:nvPr/>
              </p:nvCxnSpPr>
              <p:spPr>
                <a:xfrm>
                  <a:off x="1776413"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a:off x="2643982"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3511551" y="2029968"/>
                  <a:ext cx="0" cy="3657600"/>
                </a:xfrm>
                <a:prstGeom prst="line">
                  <a:avLst/>
                </a:prstGeom>
                <a:ln w="12700">
                  <a:solidFill>
                    <a:schemeClr val="dk1">
                      <a:shade val="95000"/>
                      <a:satMod val="105000"/>
                      <a:alpha val="60000"/>
                    </a:schemeClr>
                  </a:solidFill>
                  <a:prstDash val="sysDash"/>
                </a:ln>
              </p:spPr>
              <p:style>
                <a:lnRef idx="1">
                  <a:schemeClr val="dk1"/>
                </a:lnRef>
                <a:fillRef idx="0">
                  <a:schemeClr val="dk1"/>
                </a:fillRef>
                <a:effectRef idx="0">
                  <a:schemeClr val="dk1"/>
                </a:effectRef>
                <a:fontRef idx="minor">
                  <a:schemeClr val="tx1"/>
                </a:fontRef>
              </p:style>
            </p:cxnSp>
          </p:grpSp>
        </p:grpSp>
        <p:grpSp>
          <p:nvGrpSpPr>
            <p:cNvPr id="15" name="Group 5"/>
            <p:cNvGrpSpPr/>
            <p:nvPr/>
          </p:nvGrpSpPr>
          <p:grpSpPr>
            <a:xfrm>
              <a:off x="1600200" y="3646315"/>
              <a:ext cx="5867400" cy="497996"/>
              <a:chOff x="-30480" y="1714500"/>
              <a:chExt cx="9326880" cy="731520"/>
            </a:xfrm>
          </p:grpSpPr>
          <p:grpSp>
            <p:nvGrpSpPr>
              <p:cNvPr id="16" name="Group 96"/>
              <p:cNvGrpSpPr/>
              <p:nvPr/>
            </p:nvGrpSpPr>
            <p:grpSpPr>
              <a:xfrm>
                <a:off x="-30480" y="1714500"/>
                <a:ext cx="9326880" cy="731520"/>
                <a:chOff x="-30480" y="6126480"/>
                <a:chExt cx="9326880" cy="731520"/>
              </a:xfrm>
            </p:grpSpPr>
            <p:sp>
              <p:nvSpPr>
                <p:cNvPr id="131" name="Rectangle 130"/>
                <p:cNvSpPr/>
                <p:nvPr/>
              </p:nvSpPr>
              <p:spPr>
                <a:xfrm>
                  <a:off x="-30480" y="6126480"/>
                  <a:ext cx="9326880" cy="731520"/>
                </a:xfrm>
                <a:prstGeom prst="rect">
                  <a:avLst/>
                </a:prstGeom>
                <a:solidFill>
                  <a:schemeClr val="tx1">
                    <a:alpha val="7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000000"/>
                    </a:solidFill>
                  </a:endParaRPr>
                </a:p>
              </p:txBody>
            </p:sp>
            <p:grpSp>
              <p:nvGrpSpPr>
                <p:cNvPr id="17" name="Group 131"/>
                <p:cNvGrpSpPr/>
                <p:nvPr/>
              </p:nvGrpSpPr>
              <p:grpSpPr>
                <a:xfrm>
                  <a:off x="390545" y="6286500"/>
                  <a:ext cx="3830837" cy="411480"/>
                  <a:chOff x="527705" y="6149340"/>
                  <a:chExt cx="3830837" cy="411480"/>
                </a:xfrm>
              </p:grpSpPr>
              <p:sp>
                <p:nvSpPr>
                  <p:cNvPr id="133" name="Rectangle 2"/>
                  <p:cNvSpPr/>
                  <p:nvPr/>
                </p:nvSpPr>
                <p:spPr>
                  <a:xfrm>
                    <a:off x="527705" y="6149340"/>
                    <a:ext cx="790257" cy="411480"/>
                  </a:xfrm>
                  <a:prstGeom prst="roundRect">
                    <a:avLst/>
                  </a:prstGeom>
                  <a:solidFill>
                    <a:schemeClr val="accent5"/>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rPr>
                      <a:t>LTM 1</a:t>
                    </a:r>
                  </a:p>
                </p:txBody>
              </p:sp>
              <p:sp>
                <p:nvSpPr>
                  <p:cNvPr id="134" name="Rectangle 7"/>
                  <p:cNvSpPr/>
                  <p:nvPr/>
                </p:nvSpPr>
                <p:spPr>
                  <a:xfrm>
                    <a:off x="2676105" y="6149340"/>
                    <a:ext cx="701040" cy="411480"/>
                  </a:xfrm>
                  <a:prstGeom prst="roundRect">
                    <a:avLst/>
                  </a:prstGeom>
                  <a:solidFill>
                    <a:schemeClr val="accent2"/>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rPr>
                      <a:t>GTM</a:t>
                    </a:r>
                  </a:p>
                </p:txBody>
              </p:sp>
              <p:sp>
                <p:nvSpPr>
                  <p:cNvPr id="138" name="Rectangle 11"/>
                  <p:cNvSpPr/>
                  <p:nvPr/>
                </p:nvSpPr>
                <p:spPr>
                  <a:xfrm>
                    <a:off x="3619402" y="6149340"/>
                    <a:ext cx="739140" cy="411480"/>
                  </a:xfrm>
                  <a:prstGeom prst="roundRect">
                    <a:avLst/>
                  </a:prstGeom>
                  <a:solidFill>
                    <a:schemeClr val="accent4"/>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rPr>
                      <a:t>ASM</a:t>
                    </a:r>
                  </a:p>
                </p:txBody>
              </p:sp>
            </p:grpSp>
          </p:grpSp>
          <p:sp>
            <p:nvSpPr>
              <p:cNvPr id="140" name="Rectangle 12"/>
              <p:cNvSpPr/>
              <p:nvPr/>
            </p:nvSpPr>
            <p:spPr>
              <a:xfrm>
                <a:off x="1423060" y="1874521"/>
                <a:ext cx="745384" cy="411480"/>
              </a:xfrm>
              <a:prstGeom prst="roundRect">
                <a:avLst/>
              </a:prstGeom>
              <a:solidFill>
                <a:schemeClr val="tx1">
                  <a:lumMod val="50000"/>
                  <a:lumOff val="50000"/>
                </a:schemeClr>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rPr>
                  <a:t>LTM 2</a:t>
                </a:r>
              </a:p>
            </p:txBody>
          </p:sp>
        </p:grpSp>
      </p:grpSp>
      <p:sp>
        <p:nvSpPr>
          <p:cNvPr id="13" name="TextBox 12"/>
          <p:cNvSpPr txBox="1"/>
          <p:nvPr/>
        </p:nvSpPr>
        <p:spPr>
          <a:xfrm>
            <a:off x="759103" y="5334000"/>
            <a:ext cx="7717170" cy="923330"/>
          </a:xfrm>
          <a:prstGeom prst="rect">
            <a:avLst/>
          </a:prstGeom>
          <a:noFill/>
          <a:ln>
            <a:solidFill>
              <a:schemeClr val="bg2">
                <a:lumMod val="50000"/>
              </a:schemeClr>
            </a:solidFill>
          </a:ln>
        </p:spPr>
        <p:txBody>
          <a:bodyPr wrap="square" rtlCol="0">
            <a:spAutoFit/>
          </a:bodyPr>
          <a:lstStyle/>
          <a:p>
            <a:pPr marL="0" lvl="1"/>
            <a:r>
              <a:rPr lang="en-US">
                <a:solidFill>
                  <a:srgbClr val="000000"/>
                </a:solidFill>
              </a:rPr>
              <a:t>将不同模块作为实例运行——LTM、ASM与GTM 可以作为单独模块或模块组合来运行</a:t>
            </a:r>
          </a:p>
          <a:p>
            <a:endParaRPr lang="en-US" dirty="0">
              <a:solidFill>
                <a:srgbClr val="000000"/>
              </a:solidFill>
            </a:endParaRPr>
          </a:p>
        </p:txBody>
      </p:sp>
      <p:sp>
        <p:nvSpPr>
          <p:cNvPr id="141" name="Title 1"/>
          <p:cNvSpPr>
            <a:spLocks noGrp="1"/>
          </p:cNvSpPr>
          <p:nvPr>
            <p:ph type="title"/>
          </p:nvPr>
        </p:nvSpPr>
        <p:spPr>
          <a:xfrm>
            <a:off x="616408" y="692696"/>
            <a:ext cx="7863840" cy="1080120"/>
          </a:xfrm>
        </p:spPr>
        <p:txBody>
          <a:bodyPr/>
          <a:lstStyle/>
          <a:p>
            <a:pPr algn="l" defTabSz="914400">
              <a:spcBef>
                <a:spcPts val="0"/>
              </a:spcBef>
              <a:spcAft>
                <a:spcPts val="0"/>
              </a:spcAft>
              <a:buNone/>
            </a:pPr>
            <a:r>
              <a:rPr lang="en-US" sz="3200" b="1" i="0" dirty="0" err="1" smtClean="0">
                <a:solidFill>
                  <a:srgbClr val="000000"/>
                </a:solidFill>
                <a:latin typeface="Arial"/>
                <a:ea typeface="ＭＳ Ｐゴシック"/>
                <a:cs typeface="Arial"/>
              </a:rPr>
              <a:t>vCMP</a:t>
            </a:r>
            <a:r>
              <a:rPr lang="en-US" sz="3000" b="1" i="0" dirty="0">
                <a:solidFill>
                  <a:srgbClr val="000000"/>
                </a:solidFill>
                <a:latin typeface="Arial"/>
                <a:ea typeface="ＭＳ Ｐゴシック"/>
                <a:cs typeface="Arial"/>
              </a:rPr>
              <a:t/>
            </a:r>
            <a:br>
              <a:rPr lang="en-US" sz="3000" b="1" i="0" dirty="0">
                <a:solidFill>
                  <a:srgbClr val="000000"/>
                </a:solidFill>
                <a:latin typeface="Arial"/>
                <a:ea typeface="ＭＳ Ｐゴシック"/>
                <a:cs typeface="Arial"/>
              </a:rPr>
            </a:br>
            <a:r>
              <a:rPr lang="en-US" sz="2400" b="1" i="0" dirty="0" err="1">
                <a:solidFill>
                  <a:srgbClr val="000000"/>
                </a:solidFill>
                <a:latin typeface="Arial"/>
                <a:ea typeface="ＭＳ Ｐゴシック"/>
                <a:cs typeface="Arial"/>
              </a:rPr>
              <a:t>使用案例</a:t>
            </a:r>
            <a:r>
              <a:rPr lang="en-US" sz="2400" b="1" i="0" dirty="0">
                <a:solidFill>
                  <a:srgbClr val="000000"/>
                </a:solidFill>
                <a:latin typeface="Arial"/>
                <a:ea typeface="ＭＳ Ｐゴシック"/>
                <a:cs typeface="Arial"/>
              </a:rPr>
              <a:t> </a:t>
            </a:r>
            <a:endParaRPr lang="en-US" sz="3000" b="1" i="0" dirty="0">
              <a:solidFill>
                <a:srgbClr val="000000"/>
              </a:solidFill>
              <a:latin typeface="Arial"/>
              <a:ea typeface="ＭＳ Ｐゴシック"/>
              <a:cs typeface="Arial"/>
            </a:endParaRPr>
          </a:p>
        </p:txBody>
      </p:sp>
      <p:sp>
        <p:nvSpPr>
          <p:cNvPr id="278" name="Rectangle 2"/>
          <p:cNvSpPr/>
          <p:nvPr/>
        </p:nvSpPr>
        <p:spPr>
          <a:xfrm>
            <a:off x="4649815" y="2870716"/>
            <a:ext cx="497139" cy="280123"/>
          </a:xfrm>
          <a:prstGeom prst="roundRect">
            <a:avLst/>
          </a:prstGeom>
          <a:solidFill>
            <a:schemeClr val="accent5"/>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rPr>
              <a:t>LTM 1</a:t>
            </a:r>
          </a:p>
        </p:txBody>
      </p:sp>
      <p:sp>
        <p:nvSpPr>
          <p:cNvPr id="279" name="Rectangle 12"/>
          <p:cNvSpPr/>
          <p:nvPr/>
        </p:nvSpPr>
        <p:spPr>
          <a:xfrm>
            <a:off x="5313993" y="2883055"/>
            <a:ext cx="468910" cy="280123"/>
          </a:xfrm>
          <a:prstGeom prst="roundRect">
            <a:avLst/>
          </a:prstGeom>
          <a:solidFill>
            <a:schemeClr val="tx1">
              <a:lumMod val="50000"/>
              <a:lumOff val="50000"/>
            </a:schemeClr>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rPr>
              <a:t>LTM 2</a:t>
            </a:r>
          </a:p>
        </p:txBody>
      </p:sp>
      <p:sp>
        <p:nvSpPr>
          <p:cNvPr id="282" name="Rectangle 7"/>
          <p:cNvSpPr/>
          <p:nvPr/>
        </p:nvSpPr>
        <p:spPr>
          <a:xfrm>
            <a:off x="5993941" y="2895600"/>
            <a:ext cx="441014" cy="280123"/>
          </a:xfrm>
          <a:prstGeom prst="roundRect">
            <a:avLst/>
          </a:prstGeom>
          <a:solidFill>
            <a:schemeClr val="accent2"/>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rPr>
              <a:t>GTM</a:t>
            </a:r>
          </a:p>
        </p:txBody>
      </p:sp>
      <p:sp>
        <p:nvSpPr>
          <p:cNvPr id="283" name="Rectangle 11"/>
          <p:cNvSpPr/>
          <p:nvPr/>
        </p:nvSpPr>
        <p:spPr>
          <a:xfrm>
            <a:off x="6667728" y="2895600"/>
            <a:ext cx="464982" cy="280123"/>
          </a:xfrm>
          <a:prstGeom prst="roundRect">
            <a:avLst/>
          </a:prstGeom>
          <a:solidFill>
            <a:schemeClr val="accent4"/>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rPr>
              <a:t>ASM</a:t>
            </a:r>
          </a:p>
        </p:txBody>
      </p:sp>
    </p:spTree>
    <p:extLst>
      <p:ext uri="{BB962C8B-B14F-4D97-AF65-F5344CB8AC3E}">
        <p14:creationId xmlns:p14="http://schemas.microsoft.com/office/powerpoint/2010/main" xmlns="" val="5001225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3"/>
          <p:cNvSpPr txBox="1">
            <a:spLocks/>
          </p:cNvSpPr>
          <p:nvPr/>
        </p:nvSpPr>
        <p:spPr>
          <a:xfrm>
            <a:off x="457200" y="457200"/>
            <a:ext cx="8229600" cy="9906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chemeClr val="tx1"/>
                </a:solidFill>
                <a:uLnTx/>
                <a:uFillTx/>
                <a:latin typeface="Arial"/>
                <a:ea typeface="+mj-ea"/>
                <a:cs typeface="Arial"/>
              </a:rPr>
              <a:t>Scaling BIG-IP via </a:t>
            </a:r>
            <a:r>
              <a:rPr kumimoji="0" lang="en-US" sz="3000" b="1" i="0" u="none" strike="noStrike" kern="1200" cap="none" spc="0" normalizeH="0" baseline="0" noProof="0" dirty="0" err="1" smtClean="0">
                <a:ln>
                  <a:noFill/>
                </a:ln>
                <a:solidFill>
                  <a:schemeClr val="tx1"/>
                </a:solidFill>
                <a:uLnTx/>
                <a:uFillTx/>
                <a:latin typeface="Arial"/>
                <a:ea typeface="+mj-ea"/>
                <a:cs typeface="Arial"/>
              </a:rPr>
              <a:t>vCMP</a:t>
            </a:r>
            <a:endParaRPr kumimoji="0" lang="en-US" sz="3000" b="1" i="0" u="none" strike="noStrike" kern="1200" cap="none" spc="0" normalizeH="0" baseline="0" noProof="0" dirty="0">
              <a:ln>
                <a:noFill/>
              </a:ln>
              <a:solidFill>
                <a:schemeClr val="tx1"/>
              </a:solidFill>
              <a:uLnTx/>
              <a:uFillTx/>
              <a:latin typeface="Arial" pitchFamily="34" charset="0"/>
              <a:ea typeface="+mj-ea"/>
              <a:cs typeface="Arial" pitchFamily="34" charset="0"/>
            </a:endParaRPr>
          </a:p>
        </p:txBody>
      </p:sp>
      <p:cxnSp>
        <p:nvCxnSpPr>
          <p:cNvPr id="131" name="Straight Connector 130">
            <a:hlinkClick r:id="rId2" action="ppaction://hlinksldjump"/>
          </p:cNvPr>
          <p:cNvCxnSpPr/>
          <p:nvPr/>
        </p:nvCxnSpPr>
        <p:spPr>
          <a:xfrm>
            <a:off x="7848600" y="182880"/>
            <a:ext cx="762000" cy="0"/>
          </a:xfrm>
          <a:prstGeom prst="line">
            <a:avLst/>
          </a:prstGeom>
          <a:ln w="63500">
            <a:solidFill>
              <a:schemeClr val="bg1"/>
            </a:solidFill>
            <a:head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1371600" y="1447800"/>
            <a:ext cx="2966484" cy="297711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ounded Rectangle 260"/>
          <p:cNvSpPr/>
          <p:nvPr/>
        </p:nvSpPr>
        <p:spPr bwMode="auto">
          <a:xfrm>
            <a:off x="1447800" y="3895121"/>
            <a:ext cx="2815631" cy="438912"/>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262" name="Rounded Rectangle 213"/>
          <p:cNvSpPr>
            <a:spLocks noChangeArrowheads="1"/>
          </p:cNvSpPr>
          <p:nvPr/>
        </p:nvSpPr>
        <p:spPr bwMode="auto">
          <a:xfrm>
            <a:off x="2560320" y="3922776"/>
            <a:ext cx="512064" cy="365760"/>
          </a:xfrm>
          <a:prstGeom prst="roundRect">
            <a:avLst>
              <a:gd name="adj" fmla="val 16667"/>
            </a:avLst>
          </a:prstGeom>
          <a:gradFill>
            <a:gsLst>
              <a:gs pos="0">
                <a:srgbClr val="DA0000"/>
              </a:gs>
              <a:gs pos="25000">
                <a:srgbClr val="FF4F4F"/>
              </a:gs>
              <a:gs pos="75000">
                <a:srgbClr val="D60000"/>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263" name="Rounded Rectangle 262"/>
          <p:cNvSpPr/>
          <p:nvPr/>
        </p:nvSpPr>
        <p:spPr bwMode="auto">
          <a:xfrm>
            <a:off x="1447800" y="3366224"/>
            <a:ext cx="2809670" cy="438912"/>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264" name="Rounded Rectangle 213"/>
          <p:cNvSpPr>
            <a:spLocks noChangeArrowheads="1"/>
          </p:cNvSpPr>
          <p:nvPr/>
        </p:nvSpPr>
        <p:spPr bwMode="auto">
          <a:xfrm>
            <a:off x="2557272" y="3404616"/>
            <a:ext cx="512064" cy="365760"/>
          </a:xfrm>
          <a:prstGeom prst="roundRect">
            <a:avLst>
              <a:gd name="adj" fmla="val 16667"/>
            </a:avLst>
          </a:prstGeom>
          <a:gradFill>
            <a:gsLst>
              <a:gs pos="0">
                <a:srgbClr val="F8F200"/>
              </a:gs>
              <a:gs pos="25000">
                <a:srgbClr val="FFFF00"/>
              </a:gs>
              <a:gs pos="75000">
                <a:srgbClr val="D5D000"/>
              </a:gs>
            </a:gsLst>
            <a:lin ang="0" scaled="0"/>
          </a:gradFill>
          <a:ln w="9525" algn="ctr">
            <a:solidFill>
              <a:schemeClr val="bg1">
                <a:lumMod val="50000"/>
              </a:schemeClr>
            </a:solidFill>
            <a:round/>
            <a:headEnd/>
            <a:tailEnd/>
          </a:ln>
        </p:spPr>
        <p:txBody>
          <a:bodyPr/>
          <a:lstStyle/>
          <a:p>
            <a:pPr eaLnBrk="0" hangingPunct="0"/>
            <a:endParaRPr lang="en-US" b="1" dirty="0"/>
          </a:p>
        </p:txBody>
      </p:sp>
      <p:sp>
        <p:nvSpPr>
          <p:cNvPr id="265" name="Rounded Rectangle 264"/>
          <p:cNvSpPr/>
          <p:nvPr/>
        </p:nvSpPr>
        <p:spPr bwMode="auto">
          <a:xfrm>
            <a:off x="2575844" y="2875923"/>
            <a:ext cx="534639" cy="332630"/>
          </a:xfrm>
          <a:prstGeom prst="roundRect">
            <a:avLst/>
          </a:prstGeom>
          <a:solidFill>
            <a:schemeClr val="accent6">
              <a:lumMod val="60000"/>
              <a:lumOff val="40000"/>
            </a:schemeClr>
          </a:solidFill>
          <a:ln w="9525" cap="flat" cmpd="sng" algn="ctr">
            <a:solidFill>
              <a:srgbClr val="FFC000"/>
            </a:solidFill>
            <a:prstDash val="solid"/>
            <a:round/>
            <a:headEnd type="none" w="med" len="med"/>
            <a:tailEnd type="none" w="med" len="med"/>
          </a:ln>
          <a:effectLst/>
        </p:spPr>
        <p:txBody>
          <a:bodyPr/>
          <a:lstStyle/>
          <a:p>
            <a:pPr eaLnBrk="0" hangingPunct="0">
              <a:defRPr/>
            </a:pPr>
            <a:endParaRPr lang="en-US" dirty="0">
              <a:ea typeface="MS PGothic" pitchFamily="34" charset="-128"/>
              <a:cs typeface="+mn-cs"/>
            </a:endParaRPr>
          </a:p>
        </p:txBody>
      </p:sp>
      <p:sp>
        <p:nvSpPr>
          <p:cNvPr id="266" name="Rounded Rectangle 265"/>
          <p:cNvSpPr/>
          <p:nvPr/>
        </p:nvSpPr>
        <p:spPr bwMode="auto">
          <a:xfrm>
            <a:off x="1447800" y="2837328"/>
            <a:ext cx="2815630" cy="438912"/>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267" name="Rounded Rectangle 266"/>
          <p:cNvSpPr/>
          <p:nvPr/>
        </p:nvSpPr>
        <p:spPr bwMode="auto">
          <a:xfrm>
            <a:off x="1447800" y="2308432"/>
            <a:ext cx="2815630" cy="438912"/>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268" name="Rounded Rectangle 213"/>
          <p:cNvSpPr>
            <a:spLocks noChangeArrowheads="1"/>
          </p:cNvSpPr>
          <p:nvPr/>
        </p:nvSpPr>
        <p:spPr bwMode="auto">
          <a:xfrm>
            <a:off x="1981200" y="2353056"/>
            <a:ext cx="512064" cy="1942572"/>
          </a:xfrm>
          <a:prstGeom prst="roundRect">
            <a:avLst>
              <a:gd name="adj" fmla="val 16667"/>
            </a:avLst>
          </a:prstGeom>
          <a:gradFill>
            <a:gsLst>
              <a:gs pos="0">
                <a:srgbClr val="008000">
                  <a:alpha val="80000"/>
                </a:srgbClr>
              </a:gs>
              <a:gs pos="25000">
                <a:srgbClr val="00C800">
                  <a:alpha val="80000"/>
                </a:srgbClr>
              </a:gs>
              <a:gs pos="75000">
                <a:srgbClr val="008E00">
                  <a:alpha val="80000"/>
                </a:srgbClr>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269" name="Rounded Rectangle 268"/>
          <p:cNvSpPr/>
          <p:nvPr/>
        </p:nvSpPr>
        <p:spPr bwMode="auto">
          <a:xfrm>
            <a:off x="3133344" y="2353056"/>
            <a:ext cx="512064" cy="1938528"/>
          </a:xfrm>
          <a:prstGeom prst="roundRect">
            <a:avLst/>
          </a:prstGeom>
          <a:gradFill>
            <a:gsLst>
              <a:gs pos="0">
                <a:srgbClr val="FFC000">
                  <a:alpha val="80000"/>
                </a:srgbClr>
              </a:gs>
              <a:gs pos="25000">
                <a:srgbClr val="FFD653">
                  <a:alpha val="80000"/>
                </a:srgbClr>
              </a:gs>
              <a:gs pos="75000">
                <a:srgbClr val="D09E00">
                  <a:alpha val="80000"/>
                </a:srgbClr>
              </a:gs>
            </a:gsLst>
            <a:lin ang="0" scaled="0"/>
          </a:gradFill>
          <a:ln w="9525" cap="flat" cmpd="sng" algn="ctr">
            <a:solidFill>
              <a:schemeClr val="bg1">
                <a:lumMod val="50000"/>
              </a:schemeClr>
            </a:solidFill>
            <a:prstDash val="solid"/>
            <a:round/>
            <a:headEnd type="none" w="med" len="med"/>
            <a:tailEnd type="none" w="med" len="med"/>
          </a:ln>
          <a:effectLst/>
        </p:spPr>
        <p:txBody>
          <a:bodyPr/>
          <a:lstStyle/>
          <a:p>
            <a:pPr eaLnBrk="0" hangingPunct="0">
              <a:defRPr/>
            </a:pPr>
            <a:endParaRPr lang="en-US" dirty="0">
              <a:ea typeface="MS PGothic" pitchFamily="34" charset="-128"/>
              <a:cs typeface="+mn-cs"/>
            </a:endParaRPr>
          </a:p>
        </p:txBody>
      </p:sp>
      <p:sp>
        <p:nvSpPr>
          <p:cNvPr id="270" name="Rounded Rectangle 98"/>
          <p:cNvSpPr>
            <a:spLocks noChangeArrowheads="1"/>
          </p:cNvSpPr>
          <p:nvPr/>
        </p:nvSpPr>
        <p:spPr bwMode="auto">
          <a:xfrm>
            <a:off x="3709416" y="2353056"/>
            <a:ext cx="512064" cy="1947135"/>
          </a:xfrm>
          <a:prstGeom prst="roundRect">
            <a:avLst>
              <a:gd name="adj" fmla="val 16667"/>
            </a:avLst>
          </a:prstGeom>
          <a:gradFill>
            <a:gsLst>
              <a:gs pos="0">
                <a:srgbClr val="7030A0">
                  <a:alpha val="80000"/>
                </a:srgbClr>
              </a:gs>
              <a:gs pos="25000">
                <a:srgbClr val="8A3CC4">
                  <a:alpha val="80000"/>
                </a:srgbClr>
              </a:gs>
              <a:gs pos="75000">
                <a:srgbClr val="692E96"/>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271" name="Rectangle 270"/>
          <p:cNvSpPr/>
          <p:nvPr/>
        </p:nvSpPr>
        <p:spPr bwMode="auto">
          <a:xfrm>
            <a:off x="1452861" y="2001751"/>
            <a:ext cx="2771874" cy="244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272" name="Rectangle 271"/>
          <p:cNvSpPr/>
          <p:nvPr/>
        </p:nvSpPr>
        <p:spPr bwMode="auto">
          <a:xfrm>
            <a:off x="1451570" y="1959994"/>
            <a:ext cx="2771874" cy="244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273" name="Rectangle 272"/>
          <p:cNvSpPr/>
          <p:nvPr/>
        </p:nvSpPr>
        <p:spPr bwMode="auto">
          <a:xfrm>
            <a:off x="1451570" y="1924000"/>
            <a:ext cx="2771874" cy="244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274" name="Oval 273"/>
          <p:cNvSpPr/>
          <p:nvPr/>
        </p:nvSpPr>
        <p:spPr bwMode="auto">
          <a:xfrm>
            <a:off x="3722986" y="1506450"/>
            <a:ext cx="460474" cy="47946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schemeClr val="bg1">
                  <a:lumMod val="75000"/>
                </a:schemeClr>
              </a:solidFill>
            </a:endParaRPr>
          </a:p>
        </p:txBody>
      </p:sp>
      <p:sp>
        <p:nvSpPr>
          <p:cNvPr id="275" name="Rectangle 274"/>
          <p:cNvSpPr/>
          <p:nvPr/>
        </p:nvSpPr>
        <p:spPr bwMode="auto">
          <a:xfrm>
            <a:off x="1371600" y="1447800"/>
            <a:ext cx="2971800" cy="2971800"/>
          </a:xfrm>
          <a:prstGeom prst="rect">
            <a:avLst/>
          </a:prstGeom>
          <a:noFill/>
          <a:ln>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276" name="Oval 275"/>
          <p:cNvSpPr/>
          <p:nvPr/>
        </p:nvSpPr>
        <p:spPr bwMode="auto">
          <a:xfrm>
            <a:off x="3771999" y="1575562"/>
            <a:ext cx="361156" cy="3657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schemeClr val="bg1">
                  <a:lumMod val="75000"/>
                </a:schemeClr>
              </a:solidFill>
            </a:endParaRPr>
          </a:p>
        </p:txBody>
      </p:sp>
      <p:sp>
        <p:nvSpPr>
          <p:cNvPr id="277" name="Rectangle 276"/>
          <p:cNvSpPr/>
          <p:nvPr/>
        </p:nvSpPr>
        <p:spPr bwMode="auto">
          <a:xfrm>
            <a:off x="1411585" y="2063662"/>
            <a:ext cx="2891830" cy="16270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278" name="TextBox 277"/>
          <p:cNvSpPr txBox="1"/>
          <p:nvPr/>
        </p:nvSpPr>
        <p:spPr>
          <a:xfrm>
            <a:off x="976454" y="4572000"/>
            <a:ext cx="3824146" cy="2077492"/>
          </a:xfrm>
          <a:prstGeom prst="rect">
            <a:avLst/>
          </a:prstGeom>
          <a:ln w="12700"/>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marL="342900" indent="-342900">
              <a:lnSpc>
                <a:spcPct val="150000"/>
              </a:lnSpc>
            </a:pPr>
            <a:r>
              <a:rPr lang="en-US" sz="1600" u="sng" dirty="0" err="1" smtClean="0"/>
              <a:t>vCMP</a:t>
            </a:r>
            <a:r>
              <a:rPr lang="zh-CN" altLang="en-US" sz="1600" u="sng" dirty="0" smtClean="0"/>
              <a:t>主要特点</a:t>
            </a:r>
            <a:endParaRPr lang="en-US" sz="1600" u="sng" dirty="0" smtClean="0"/>
          </a:p>
          <a:p>
            <a:pPr marL="342900" indent="-342900">
              <a:lnSpc>
                <a:spcPct val="150000"/>
              </a:lnSpc>
              <a:buFont typeface="Wingdings" pitchFamily="2" charset="2"/>
              <a:buChar char="Ø"/>
            </a:pPr>
            <a:r>
              <a:rPr lang="zh-CN" altLang="zh-CN" sz="1400" dirty="0" smtClean="0"/>
              <a:t>访客可运行不同版本的操作系统</a:t>
            </a:r>
            <a:endParaRPr lang="en-US" sz="1400" dirty="0" smtClean="0"/>
          </a:p>
          <a:p>
            <a:pPr marL="342900" indent="-342900">
              <a:lnSpc>
                <a:spcPct val="150000"/>
              </a:lnSpc>
              <a:buFont typeface="Wingdings" pitchFamily="2" charset="2"/>
              <a:buChar char="Ø"/>
            </a:pPr>
            <a:r>
              <a:rPr lang="zh-CN" altLang="zh-CN" sz="1400" dirty="0" smtClean="0"/>
              <a:t>独立的访客升级</a:t>
            </a:r>
            <a:endParaRPr lang="en-US" sz="1400" dirty="0" smtClean="0"/>
          </a:p>
          <a:p>
            <a:pPr marL="342900" indent="-342900">
              <a:lnSpc>
                <a:spcPct val="150000"/>
              </a:lnSpc>
              <a:buFont typeface="Wingdings" pitchFamily="2" charset="2"/>
              <a:buChar char="Ø"/>
            </a:pPr>
            <a:r>
              <a:rPr lang="en-US" altLang="zh-CN" sz="1400" dirty="0" smtClean="0"/>
              <a:t>VIPRION</a:t>
            </a:r>
            <a:r>
              <a:rPr lang="zh-CN" altLang="zh-CN" sz="1400" dirty="0" smtClean="0"/>
              <a:t>的按需增容</a:t>
            </a:r>
            <a:endParaRPr lang="en-US" sz="1400" dirty="0" smtClean="0"/>
          </a:p>
          <a:p>
            <a:pPr marL="342900" indent="-342900">
              <a:lnSpc>
                <a:spcPct val="150000"/>
              </a:lnSpc>
              <a:buFont typeface="Wingdings" pitchFamily="2" charset="2"/>
              <a:buChar char="Ø"/>
            </a:pPr>
            <a:r>
              <a:rPr lang="zh-CN" altLang="zh-CN" sz="1400" dirty="0" smtClean="0"/>
              <a:t>隔离故障域</a:t>
            </a:r>
            <a:endParaRPr lang="en-US" sz="1400" dirty="0" smtClean="0"/>
          </a:p>
          <a:p>
            <a:pPr marL="342900" indent="-342900">
              <a:lnSpc>
                <a:spcPct val="150000"/>
              </a:lnSpc>
              <a:buFont typeface="Wingdings" pitchFamily="2" charset="2"/>
              <a:buChar char="Ø"/>
            </a:pPr>
            <a:r>
              <a:rPr lang="zh-CN" altLang="zh-CN" sz="1400" dirty="0" smtClean="0"/>
              <a:t>可基于</a:t>
            </a:r>
            <a:r>
              <a:rPr lang="en-US" altLang="zh-CN" sz="1400" dirty="0" smtClean="0"/>
              <a:t>multi-tenant</a:t>
            </a:r>
            <a:r>
              <a:rPr lang="zh-CN" altLang="zh-CN" sz="1400" dirty="0" smtClean="0"/>
              <a:t>功能</a:t>
            </a:r>
            <a:endParaRPr lang="en-US" sz="1400" dirty="0" smtClean="0"/>
          </a:p>
        </p:txBody>
      </p:sp>
      <p:sp>
        <p:nvSpPr>
          <p:cNvPr id="279" name="TextBox 278"/>
          <p:cNvSpPr txBox="1"/>
          <p:nvPr/>
        </p:nvSpPr>
        <p:spPr>
          <a:xfrm>
            <a:off x="1336392" y="1551259"/>
            <a:ext cx="2979683" cy="338554"/>
          </a:xfrm>
          <a:prstGeom prst="rect">
            <a:avLst/>
          </a:prstGeom>
          <a:noFill/>
        </p:spPr>
        <p:txBody>
          <a:bodyPr wrap="square" rtlCol="0">
            <a:spAutoFit/>
          </a:bodyPr>
          <a:lstStyle/>
          <a:p>
            <a:pPr algn="ctr"/>
            <a:r>
              <a:rPr lang="en-US" sz="1600" i="1" dirty="0" smtClean="0">
                <a:solidFill>
                  <a:schemeClr val="tx2">
                    <a:lumMod val="75000"/>
                  </a:schemeClr>
                </a:solidFill>
              </a:rPr>
              <a:t>Mixed</a:t>
            </a:r>
            <a:r>
              <a:rPr lang="en-US" sz="1600" dirty="0" smtClean="0">
                <a:solidFill>
                  <a:schemeClr val="tx2">
                    <a:lumMod val="75000"/>
                  </a:schemeClr>
                </a:solidFill>
              </a:rPr>
              <a:t> Guest Allocation</a:t>
            </a:r>
            <a:endParaRPr lang="en-US" sz="1600" dirty="0">
              <a:solidFill>
                <a:schemeClr val="tx2">
                  <a:lumMod val="75000"/>
                </a:schemeClr>
              </a:solidFill>
            </a:endParaRPr>
          </a:p>
        </p:txBody>
      </p:sp>
      <p:sp>
        <p:nvSpPr>
          <p:cNvPr id="280" name="Rounded Rectangle 213"/>
          <p:cNvSpPr>
            <a:spLocks noChangeArrowheads="1"/>
          </p:cNvSpPr>
          <p:nvPr/>
        </p:nvSpPr>
        <p:spPr bwMode="auto">
          <a:xfrm>
            <a:off x="2008632" y="239268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1</a:t>
            </a:r>
            <a:endParaRPr lang="en-US" sz="900" dirty="0"/>
          </a:p>
        </p:txBody>
      </p:sp>
      <p:sp>
        <p:nvSpPr>
          <p:cNvPr id="281" name="TextBox 280"/>
          <p:cNvSpPr txBox="1"/>
          <p:nvPr/>
        </p:nvSpPr>
        <p:spPr>
          <a:xfrm>
            <a:off x="1414275" y="2398776"/>
            <a:ext cx="643125" cy="253916"/>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50" i="0" u="none" strike="noStrike" kern="1200" cap="none" spc="0" normalizeH="0" baseline="0" noProof="0" dirty="0" smtClean="0">
                <a:ln>
                  <a:noFill/>
                </a:ln>
                <a:solidFill>
                  <a:schemeClr val="tx1"/>
                </a:solidFill>
                <a:uLnTx/>
                <a:uFillTx/>
                <a:latin typeface="Arial"/>
                <a:ea typeface="+mj-ea"/>
                <a:cs typeface="Arial"/>
              </a:rPr>
              <a:t>Blade 1</a:t>
            </a:r>
          </a:p>
        </p:txBody>
      </p:sp>
      <p:sp>
        <p:nvSpPr>
          <p:cNvPr id="282" name="Rounded Rectangle 213"/>
          <p:cNvSpPr>
            <a:spLocks noChangeArrowheads="1"/>
          </p:cNvSpPr>
          <p:nvPr/>
        </p:nvSpPr>
        <p:spPr bwMode="auto">
          <a:xfrm>
            <a:off x="3160776" y="239268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3</a:t>
            </a:r>
            <a:endParaRPr lang="en-US" sz="900" dirty="0"/>
          </a:p>
        </p:txBody>
      </p:sp>
      <p:sp>
        <p:nvSpPr>
          <p:cNvPr id="283" name="Rounded Rectangle 213"/>
          <p:cNvSpPr>
            <a:spLocks noChangeArrowheads="1"/>
          </p:cNvSpPr>
          <p:nvPr/>
        </p:nvSpPr>
        <p:spPr bwMode="auto">
          <a:xfrm>
            <a:off x="3736848" y="239268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4</a:t>
            </a:r>
            <a:endParaRPr lang="en-US" sz="900" dirty="0"/>
          </a:p>
        </p:txBody>
      </p:sp>
      <p:sp>
        <p:nvSpPr>
          <p:cNvPr id="284" name="Rounded Rectangle 213"/>
          <p:cNvSpPr>
            <a:spLocks noChangeArrowheads="1"/>
          </p:cNvSpPr>
          <p:nvPr/>
        </p:nvSpPr>
        <p:spPr bwMode="auto">
          <a:xfrm>
            <a:off x="2557272" y="2353056"/>
            <a:ext cx="512064" cy="365760"/>
          </a:xfrm>
          <a:prstGeom prst="roundRect">
            <a:avLst>
              <a:gd name="adj" fmla="val 16667"/>
            </a:avLst>
          </a:prstGeom>
          <a:gradFill>
            <a:gsLst>
              <a:gs pos="0">
                <a:srgbClr val="7D9DAF"/>
              </a:gs>
              <a:gs pos="25000">
                <a:srgbClr val="ADC0CB"/>
              </a:gs>
              <a:gs pos="75000">
                <a:srgbClr val="7194A7"/>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285" name="Rounded Rectangle 213"/>
          <p:cNvSpPr>
            <a:spLocks noChangeArrowheads="1"/>
          </p:cNvSpPr>
          <p:nvPr/>
        </p:nvSpPr>
        <p:spPr bwMode="auto">
          <a:xfrm>
            <a:off x="2584704" y="239268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2</a:t>
            </a:r>
            <a:endParaRPr lang="en-US" sz="900" dirty="0"/>
          </a:p>
        </p:txBody>
      </p:sp>
      <p:sp>
        <p:nvSpPr>
          <p:cNvPr id="286" name="TextBox 285"/>
          <p:cNvSpPr txBox="1"/>
          <p:nvPr/>
        </p:nvSpPr>
        <p:spPr>
          <a:xfrm>
            <a:off x="1414275" y="2929128"/>
            <a:ext cx="643125" cy="253916"/>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50" i="0" u="none" strike="noStrike" kern="1200" cap="none" spc="0" normalizeH="0" baseline="0" noProof="0" dirty="0" smtClean="0">
                <a:ln>
                  <a:noFill/>
                </a:ln>
                <a:solidFill>
                  <a:schemeClr val="tx1"/>
                </a:solidFill>
                <a:uLnTx/>
                <a:uFillTx/>
                <a:latin typeface="Arial"/>
                <a:ea typeface="+mj-ea"/>
                <a:cs typeface="Arial"/>
              </a:rPr>
              <a:t>Blade 2</a:t>
            </a:r>
          </a:p>
        </p:txBody>
      </p:sp>
      <p:sp>
        <p:nvSpPr>
          <p:cNvPr id="287" name="TextBox 286"/>
          <p:cNvSpPr txBox="1"/>
          <p:nvPr/>
        </p:nvSpPr>
        <p:spPr>
          <a:xfrm>
            <a:off x="1414275" y="3459480"/>
            <a:ext cx="643125" cy="253916"/>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50" i="0" u="none" strike="noStrike" kern="1200" cap="none" spc="0" normalizeH="0" baseline="0" noProof="0" dirty="0" smtClean="0">
                <a:ln>
                  <a:noFill/>
                </a:ln>
                <a:solidFill>
                  <a:schemeClr val="tx1"/>
                </a:solidFill>
                <a:uLnTx/>
                <a:uFillTx/>
                <a:latin typeface="Arial"/>
                <a:ea typeface="+mj-ea"/>
                <a:cs typeface="Arial"/>
              </a:rPr>
              <a:t>Blade 3</a:t>
            </a:r>
          </a:p>
        </p:txBody>
      </p:sp>
      <p:sp>
        <p:nvSpPr>
          <p:cNvPr id="288" name="TextBox 287"/>
          <p:cNvSpPr txBox="1"/>
          <p:nvPr/>
        </p:nvSpPr>
        <p:spPr>
          <a:xfrm>
            <a:off x="1414275" y="3989832"/>
            <a:ext cx="643125" cy="253916"/>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50" i="0" u="none" strike="noStrike" kern="1200" cap="none" spc="0" normalizeH="0" baseline="0" noProof="0" dirty="0" smtClean="0">
                <a:ln>
                  <a:noFill/>
                </a:ln>
                <a:solidFill>
                  <a:schemeClr val="tx1"/>
                </a:solidFill>
                <a:uLnTx/>
                <a:uFillTx/>
                <a:latin typeface="Arial"/>
                <a:ea typeface="+mj-ea"/>
                <a:cs typeface="Arial"/>
              </a:rPr>
              <a:t>Blade 4</a:t>
            </a:r>
          </a:p>
        </p:txBody>
      </p:sp>
      <p:sp>
        <p:nvSpPr>
          <p:cNvPr id="289" name="Rounded Rectangle 213"/>
          <p:cNvSpPr>
            <a:spLocks noChangeArrowheads="1"/>
          </p:cNvSpPr>
          <p:nvPr/>
        </p:nvSpPr>
        <p:spPr bwMode="auto">
          <a:xfrm>
            <a:off x="2005584" y="291084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1</a:t>
            </a:r>
            <a:endParaRPr lang="en-US" sz="900" dirty="0"/>
          </a:p>
        </p:txBody>
      </p:sp>
      <p:sp>
        <p:nvSpPr>
          <p:cNvPr id="290" name="Rounded Rectangle 213"/>
          <p:cNvSpPr>
            <a:spLocks noChangeArrowheads="1"/>
          </p:cNvSpPr>
          <p:nvPr/>
        </p:nvSpPr>
        <p:spPr bwMode="auto">
          <a:xfrm>
            <a:off x="3157728" y="291084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3</a:t>
            </a:r>
            <a:endParaRPr lang="en-US" sz="900" dirty="0"/>
          </a:p>
        </p:txBody>
      </p:sp>
      <p:sp>
        <p:nvSpPr>
          <p:cNvPr id="291" name="Rounded Rectangle 213"/>
          <p:cNvSpPr>
            <a:spLocks noChangeArrowheads="1"/>
          </p:cNvSpPr>
          <p:nvPr/>
        </p:nvSpPr>
        <p:spPr bwMode="auto">
          <a:xfrm>
            <a:off x="3733800" y="291084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4</a:t>
            </a:r>
            <a:endParaRPr lang="en-US" sz="900" dirty="0"/>
          </a:p>
        </p:txBody>
      </p:sp>
      <p:sp>
        <p:nvSpPr>
          <p:cNvPr id="292" name="Rounded Rectangle 213"/>
          <p:cNvSpPr>
            <a:spLocks noChangeArrowheads="1"/>
          </p:cNvSpPr>
          <p:nvPr/>
        </p:nvSpPr>
        <p:spPr bwMode="auto">
          <a:xfrm>
            <a:off x="2557272" y="2874264"/>
            <a:ext cx="512064" cy="365760"/>
          </a:xfrm>
          <a:prstGeom prst="roundRect">
            <a:avLst>
              <a:gd name="adj" fmla="val 16667"/>
            </a:avLst>
          </a:prstGeom>
          <a:gradFill>
            <a:gsLst>
              <a:gs pos="0">
                <a:srgbClr val="00A7E2"/>
              </a:gs>
              <a:gs pos="25000">
                <a:srgbClr val="2DC8FF"/>
              </a:gs>
              <a:gs pos="75000">
                <a:srgbClr val="00A1DA"/>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293" name="Rounded Rectangle 213"/>
          <p:cNvSpPr>
            <a:spLocks noChangeArrowheads="1"/>
          </p:cNvSpPr>
          <p:nvPr/>
        </p:nvSpPr>
        <p:spPr bwMode="auto">
          <a:xfrm>
            <a:off x="2581656" y="291084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2</a:t>
            </a:r>
            <a:endParaRPr lang="en-US" sz="900" dirty="0"/>
          </a:p>
        </p:txBody>
      </p:sp>
      <p:sp>
        <p:nvSpPr>
          <p:cNvPr id="294" name="Rounded Rectangle 213"/>
          <p:cNvSpPr>
            <a:spLocks noChangeArrowheads="1"/>
          </p:cNvSpPr>
          <p:nvPr/>
        </p:nvSpPr>
        <p:spPr bwMode="auto">
          <a:xfrm>
            <a:off x="2005584" y="3441192"/>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1</a:t>
            </a:r>
            <a:endParaRPr lang="en-US" sz="900" dirty="0"/>
          </a:p>
        </p:txBody>
      </p:sp>
      <p:sp>
        <p:nvSpPr>
          <p:cNvPr id="295" name="Rounded Rectangle 213"/>
          <p:cNvSpPr>
            <a:spLocks noChangeArrowheads="1"/>
          </p:cNvSpPr>
          <p:nvPr/>
        </p:nvSpPr>
        <p:spPr bwMode="auto">
          <a:xfrm>
            <a:off x="3157728" y="3441192"/>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3</a:t>
            </a:r>
            <a:endParaRPr lang="en-US" sz="900" dirty="0"/>
          </a:p>
        </p:txBody>
      </p:sp>
      <p:sp>
        <p:nvSpPr>
          <p:cNvPr id="296" name="Rounded Rectangle 213"/>
          <p:cNvSpPr>
            <a:spLocks noChangeArrowheads="1"/>
          </p:cNvSpPr>
          <p:nvPr/>
        </p:nvSpPr>
        <p:spPr bwMode="auto">
          <a:xfrm>
            <a:off x="3733800" y="3441192"/>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4</a:t>
            </a:r>
            <a:endParaRPr lang="en-US" sz="900" dirty="0"/>
          </a:p>
        </p:txBody>
      </p:sp>
      <p:sp>
        <p:nvSpPr>
          <p:cNvPr id="297" name="Rounded Rectangle 213"/>
          <p:cNvSpPr>
            <a:spLocks noChangeArrowheads="1"/>
          </p:cNvSpPr>
          <p:nvPr/>
        </p:nvSpPr>
        <p:spPr bwMode="auto">
          <a:xfrm>
            <a:off x="2581656" y="3441192"/>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2</a:t>
            </a:r>
            <a:endParaRPr lang="en-US" sz="900" dirty="0"/>
          </a:p>
        </p:txBody>
      </p:sp>
      <p:sp>
        <p:nvSpPr>
          <p:cNvPr id="298" name="Rounded Rectangle 213"/>
          <p:cNvSpPr>
            <a:spLocks noChangeArrowheads="1"/>
          </p:cNvSpPr>
          <p:nvPr/>
        </p:nvSpPr>
        <p:spPr bwMode="auto">
          <a:xfrm>
            <a:off x="2005584" y="396240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1</a:t>
            </a:r>
            <a:endParaRPr lang="en-US" sz="900" dirty="0"/>
          </a:p>
        </p:txBody>
      </p:sp>
      <p:sp>
        <p:nvSpPr>
          <p:cNvPr id="299" name="Rounded Rectangle 213"/>
          <p:cNvSpPr>
            <a:spLocks noChangeArrowheads="1"/>
          </p:cNvSpPr>
          <p:nvPr/>
        </p:nvSpPr>
        <p:spPr bwMode="auto">
          <a:xfrm>
            <a:off x="3157728" y="396240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3</a:t>
            </a:r>
            <a:endParaRPr lang="en-US" sz="900" dirty="0"/>
          </a:p>
        </p:txBody>
      </p:sp>
      <p:sp>
        <p:nvSpPr>
          <p:cNvPr id="300" name="Rounded Rectangle 213"/>
          <p:cNvSpPr>
            <a:spLocks noChangeArrowheads="1"/>
          </p:cNvSpPr>
          <p:nvPr/>
        </p:nvSpPr>
        <p:spPr bwMode="auto">
          <a:xfrm>
            <a:off x="3733800" y="396240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4</a:t>
            </a:r>
            <a:endParaRPr lang="en-US" sz="900" dirty="0"/>
          </a:p>
        </p:txBody>
      </p:sp>
      <p:sp>
        <p:nvSpPr>
          <p:cNvPr id="301" name="Rounded Rectangle 213"/>
          <p:cNvSpPr>
            <a:spLocks noChangeArrowheads="1"/>
          </p:cNvSpPr>
          <p:nvPr/>
        </p:nvSpPr>
        <p:spPr bwMode="auto">
          <a:xfrm>
            <a:off x="2581656" y="3962400"/>
            <a:ext cx="457200" cy="274320"/>
          </a:xfrm>
          <a:prstGeom prst="roundRect">
            <a:avLst>
              <a:gd name="adj" fmla="val 16667"/>
            </a:avLst>
          </a:prstGeom>
          <a:solidFill>
            <a:schemeClr val="bg1"/>
          </a:solidFill>
          <a:ln w="9525" algn="ctr">
            <a:solidFill>
              <a:schemeClr val="bg1">
                <a:lumMod val="50000"/>
              </a:schemeClr>
            </a:solidFill>
            <a:round/>
            <a:headEnd/>
            <a:tailEnd/>
          </a:ln>
        </p:spPr>
        <p:txBody>
          <a:bodyPr wrap="none" anchor="ctr"/>
          <a:lstStyle/>
          <a:p>
            <a:pPr algn="ctr" eaLnBrk="0" hangingPunct="0"/>
            <a:r>
              <a:rPr lang="en-US" sz="900" dirty="0" smtClean="0"/>
              <a:t>2</a:t>
            </a:r>
            <a:endParaRPr lang="en-US" sz="900" dirty="0"/>
          </a:p>
        </p:txBody>
      </p:sp>
      <p:grpSp>
        <p:nvGrpSpPr>
          <p:cNvPr id="2" name="Group 301"/>
          <p:cNvGrpSpPr/>
          <p:nvPr/>
        </p:nvGrpSpPr>
        <p:grpSpPr>
          <a:xfrm>
            <a:off x="6172200" y="4038600"/>
            <a:ext cx="2438400" cy="2438400"/>
            <a:chOff x="6172200" y="4038600"/>
            <a:chExt cx="2438400" cy="2438400"/>
          </a:xfrm>
          <a:effectLst>
            <a:outerShdw blurRad="50800" dist="38100" dir="2700000" algn="tl" rotWithShape="0">
              <a:prstClr val="black">
                <a:alpha val="40000"/>
              </a:prstClr>
            </a:outerShdw>
          </a:effectLst>
        </p:grpSpPr>
        <p:sp>
          <p:nvSpPr>
            <p:cNvPr id="303" name="Rectangle 302"/>
            <p:cNvSpPr/>
            <p:nvPr/>
          </p:nvSpPr>
          <p:spPr>
            <a:xfrm>
              <a:off x="6200750" y="4038600"/>
              <a:ext cx="2405539" cy="24383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ounded Rectangle 303"/>
            <p:cNvSpPr/>
            <p:nvPr/>
          </p:nvSpPr>
          <p:spPr bwMode="auto">
            <a:xfrm>
              <a:off x="6262541" y="5609849"/>
              <a:ext cx="2278377" cy="359483"/>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05" name="Rounded Rectangle 213"/>
            <p:cNvSpPr>
              <a:spLocks noChangeArrowheads="1"/>
            </p:cNvSpPr>
            <p:nvPr/>
          </p:nvSpPr>
          <p:spPr bwMode="auto">
            <a:xfrm>
              <a:off x="7626096" y="5638800"/>
              <a:ext cx="415236" cy="292608"/>
            </a:xfrm>
            <a:prstGeom prst="roundRect">
              <a:avLst>
                <a:gd name="adj" fmla="val 16667"/>
              </a:avLst>
            </a:prstGeom>
            <a:gradFill>
              <a:gsLst>
                <a:gs pos="0">
                  <a:srgbClr val="EE7700"/>
                </a:gs>
                <a:gs pos="25000">
                  <a:srgbClr val="FF962D"/>
                </a:gs>
                <a:gs pos="75000">
                  <a:srgbClr val="CC6600"/>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06" name="Rounded Rectangle 305"/>
            <p:cNvSpPr/>
            <p:nvPr/>
          </p:nvSpPr>
          <p:spPr bwMode="auto">
            <a:xfrm>
              <a:off x="6262541" y="5176667"/>
              <a:ext cx="2283210" cy="359483"/>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07" name="Rounded Rectangle 213"/>
            <p:cNvSpPr>
              <a:spLocks noChangeArrowheads="1"/>
            </p:cNvSpPr>
            <p:nvPr/>
          </p:nvSpPr>
          <p:spPr bwMode="auto">
            <a:xfrm>
              <a:off x="8092440" y="5209032"/>
              <a:ext cx="415236" cy="292608"/>
            </a:xfrm>
            <a:prstGeom prst="roundRect">
              <a:avLst>
                <a:gd name="adj" fmla="val 16667"/>
              </a:avLst>
            </a:prstGeom>
            <a:gradFill>
              <a:gsLst>
                <a:gs pos="0">
                  <a:srgbClr val="00E6BA">
                    <a:alpha val="80000"/>
                  </a:srgbClr>
                </a:gs>
                <a:gs pos="25000">
                  <a:srgbClr val="00FFCC">
                    <a:alpha val="80000"/>
                  </a:srgbClr>
                </a:gs>
                <a:gs pos="75000">
                  <a:srgbClr val="00D2AA">
                    <a:alpha val="80000"/>
                  </a:srgbClr>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08" name="Rounded Rectangle 213"/>
            <p:cNvSpPr>
              <a:spLocks noChangeArrowheads="1"/>
            </p:cNvSpPr>
            <p:nvPr/>
          </p:nvSpPr>
          <p:spPr bwMode="auto">
            <a:xfrm>
              <a:off x="7626096" y="5209032"/>
              <a:ext cx="415236" cy="292608"/>
            </a:xfrm>
            <a:prstGeom prst="roundRect">
              <a:avLst>
                <a:gd name="adj" fmla="val 16667"/>
              </a:avLst>
            </a:prstGeom>
            <a:gradFill>
              <a:gsLst>
                <a:gs pos="0">
                  <a:srgbClr val="3333FF">
                    <a:alpha val="80000"/>
                  </a:srgbClr>
                </a:gs>
                <a:gs pos="25000">
                  <a:srgbClr val="5D5DFF">
                    <a:alpha val="80000"/>
                  </a:srgbClr>
                </a:gs>
                <a:gs pos="75000">
                  <a:srgbClr val="0505FF">
                    <a:alpha val="80000"/>
                  </a:srgbClr>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09" name="Rounded Rectangle 213"/>
            <p:cNvSpPr>
              <a:spLocks noChangeArrowheads="1"/>
            </p:cNvSpPr>
            <p:nvPr/>
          </p:nvSpPr>
          <p:spPr bwMode="auto">
            <a:xfrm>
              <a:off x="6693408" y="5209032"/>
              <a:ext cx="415236" cy="292608"/>
            </a:xfrm>
            <a:prstGeom prst="roundRect">
              <a:avLst>
                <a:gd name="adj" fmla="val 16667"/>
              </a:avLst>
            </a:prstGeom>
            <a:gradFill>
              <a:gsLst>
                <a:gs pos="0">
                  <a:srgbClr val="CC0099">
                    <a:alpha val="80000"/>
                  </a:srgbClr>
                </a:gs>
                <a:gs pos="25000">
                  <a:srgbClr val="D862B1">
                    <a:alpha val="80000"/>
                  </a:srgbClr>
                </a:gs>
                <a:gs pos="75000">
                  <a:srgbClr val="AE2C83">
                    <a:alpha val="80000"/>
                  </a:srgbClr>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10" name="Rounded Rectangle 309"/>
            <p:cNvSpPr/>
            <p:nvPr/>
          </p:nvSpPr>
          <p:spPr bwMode="auto">
            <a:xfrm>
              <a:off x="6262541" y="6043032"/>
              <a:ext cx="2283211" cy="359483"/>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11" name="Rounded Rectangle 213"/>
            <p:cNvSpPr>
              <a:spLocks noChangeArrowheads="1"/>
            </p:cNvSpPr>
            <p:nvPr/>
          </p:nvSpPr>
          <p:spPr bwMode="auto">
            <a:xfrm>
              <a:off x="6693408" y="5638800"/>
              <a:ext cx="415236" cy="292608"/>
            </a:xfrm>
            <a:prstGeom prst="roundRect">
              <a:avLst>
                <a:gd name="adj" fmla="val 16667"/>
              </a:avLst>
            </a:prstGeom>
            <a:gradFill>
              <a:gsLst>
                <a:gs pos="0">
                  <a:srgbClr val="DA0000"/>
                </a:gs>
                <a:gs pos="25000">
                  <a:srgbClr val="FF4F4F"/>
                </a:gs>
                <a:gs pos="75000">
                  <a:srgbClr val="D60000"/>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12" name="Rounded Rectangle 213"/>
            <p:cNvSpPr>
              <a:spLocks noChangeArrowheads="1"/>
            </p:cNvSpPr>
            <p:nvPr/>
          </p:nvSpPr>
          <p:spPr bwMode="auto">
            <a:xfrm>
              <a:off x="7162219" y="5641293"/>
              <a:ext cx="415236" cy="292608"/>
            </a:xfrm>
            <a:prstGeom prst="roundRect">
              <a:avLst>
                <a:gd name="adj" fmla="val 16667"/>
              </a:avLst>
            </a:prstGeom>
            <a:gradFill>
              <a:gsLst>
                <a:gs pos="0">
                  <a:srgbClr val="F8F200"/>
                </a:gs>
                <a:gs pos="25000">
                  <a:srgbClr val="FFFF00"/>
                </a:gs>
                <a:gs pos="75000">
                  <a:srgbClr val="D5D000"/>
                </a:gs>
              </a:gsLst>
              <a:lin ang="0" scaled="0"/>
            </a:gradFill>
            <a:ln w="9525" algn="ctr">
              <a:solidFill>
                <a:schemeClr val="bg1">
                  <a:lumMod val="50000"/>
                </a:schemeClr>
              </a:solidFill>
              <a:round/>
              <a:headEnd/>
              <a:tailEnd/>
            </a:ln>
          </p:spPr>
          <p:txBody>
            <a:bodyPr/>
            <a:lstStyle/>
            <a:p>
              <a:pPr eaLnBrk="0" hangingPunct="0"/>
              <a:endParaRPr lang="en-US" b="1" dirty="0"/>
            </a:p>
          </p:txBody>
        </p:sp>
        <p:sp>
          <p:nvSpPr>
            <p:cNvPr id="313" name="Rounded Rectangle 312"/>
            <p:cNvSpPr/>
            <p:nvPr/>
          </p:nvSpPr>
          <p:spPr bwMode="auto">
            <a:xfrm>
              <a:off x="6262541" y="4743484"/>
              <a:ext cx="2283210" cy="359483"/>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14" name="Rounded Rectangle 213"/>
            <p:cNvSpPr>
              <a:spLocks noChangeArrowheads="1"/>
            </p:cNvSpPr>
            <p:nvPr/>
          </p:nvSpPr>
          <p:spPr bwMode="auto">
            <a:xfrm>
              <a:off x="6695078" y="4780033"/>
              <a:ext cx="415236" cy="292608"/>
            </a:xfrm>
            <a:prstGeom prst="roundRect">
              <a:avLst>
                <a:gd name="adj" fmla="val 16667"/>
              </a:avLst>
            </a:prstGeom>
            <a:gradFill>
              <a:gsLst>
                <a:gs pos="0">
                  <a:srgbClr val="008000">
                    <a:alpha val="80000"/>
                  </a:srgbClr>
                </a:gs>
                <a:gs pos="25000">
                  <a:srgbClr val="00C800">
                    <a:alpha val="80000"/>
                  </a:srgbClr>
                </a:gs>
                <a:gs pos="75000">
                  <a:srgbClr val="008E00">
                    <a:alpha val="80000"/>
                  </a:srgbClr>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15" name="Rounded Rectangle 314"/>
            <p:cNvSpPr/>
            <p:nvPr/>
          </p:nvSpPr>
          <p:spPr bwMode="auto">
            <a:xfrm>
              <a:off x="7629359" y="4780033"/>
              <a:ext cx="415236" cy="292608"/>
            </a:xfrm>
            <a:prstGeom prst="roundRect">
              <a:avLst/>
            </a:prstGeom>
            <a:gradFill>
              <a:gsLst>
                <a:gs pos="0">
                  <a:srgbClr val="FFC000">
                    <a:alpha val="80000"/>
                  </a:srgbClr>
                </a:gs>
                <a:gs pos="25000">
                  <a:srgbClr val="FFD653">
                    <a:alpha val="80000"/>
                  </a:srgbClr>
                </a:gs>
                <a:gs pos="75000">
                  <a:srgbClr val="D09E00">
                    <a:alpha val="80000"/>
                  </a:srgbClr>
                </a:gs>
              </a:gsLst>
              <a:lin ang="0" scaled="0"/>
            </a:gradFill>
            <a:ln w="9525" cap="flat" cmpd="sng" algn="ctr">
              <a:solidFill>
                <a:schemeClr val="bg1">
                  <a:lumMod val="50000"/>
                </a:schemeClr>
              </a:solidFill>
              <a:prstDash val="solid"/>
              <a:round/>
              <a:headEnd type="none" w="med" len="med"/>
              <a:tailEnd type="none" w="med" len="med"/>
            </a:ln>
            <a:effectLst/>
          </p:spPr>
          <p:txBody>
            <a:bodyPr/>
            <a:lstStyle/>
            <a:p>
              <a:pPr eaLnBrk="0" hangingPunct="0">
                <a:defRPr/>
              </a:pPr>
              <a:endParaRPr lang="en-US" dirty="0">
                <a:ea typeface="MS PGothic" pitchFamily="34" charset="-128"/>
                <a:cs typeface="+mn-cs"/>
              </a:endParaRPr>
            </a:p>
          </p:txBody>
        </p:sp>
        <p:sp>
          <p:nvSpPr>
            <p:cNvPr id="316" name="Rounded Rectangle 98"/>
            <p:cNvSpPr>
              <a:spLocks noChangeArrowheads="1"/>
            </p:cNvSpPr>
            <p:nvPr/>
          </p:nvSpPr>
          <p:spPr bwMode="auto">
            <a:xfrm>
              <a:off x="8096499" y="4780033"/>
              <a:ext cx="415236" cy="292608"/>
            </a:xfrm>
            <a:prstGeom prst="roundRect">
              <a:avLst>
                <a:gd name="adj" fmla="val 16667"/>
              </a:avLst>
            </a:prstGeom>
            <a:gradFill>
              <a:gsLst>
                <a:gs pos="0">
                  <a:srgbClr val="7030A0">
                    <a:alpha val="80000"/>
                  </a:srgbClr>
                </a:gs>
                <a:gs pos="25000">
                  <a:srgbClr val="8A3CC4">
                    <a:alpha val="80000"/>
                  </a:srgbClr>
                </a:gs>
                <a:gs pos="75000">
                  <a:srgbClr val="692E96"/>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17" name="Rectangle 316"/>
            <p:cNvSpPr/>
            <p:nvPr/>
          </p:nvSpPr>
          <p:spPr bwMode="auto">
            <a:xfrm>
              <a:off x="6266645" y="4492303"/>
              <a:ext cx="2247728" cy="200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18" name="Rectangle 317"/>
            <p:cNvSpPr/>
            <p:nvPr/>
          </p:nvSpPr>
          <p:spPr bwMode="auto">
            <a:xfrm>
              <a:off x="6265598" y="4458103"/>
              <a:ext cx="2247728" cy="20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19" name="Rectangle 318"/>
            <p:cNvSpPr/>
            <p:nvPr/>
          </p:nvSpPr>
          <p:spPr bwMode="auto">
            <a:xfrm>
              <a:off x="6265598" y="4428623"/>
              <a:ext cx="2247728" cy="200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20" name="Oval 319"/>
            <p:cNvSpPr/>
            <p:nvPr/>
          </p:nvSpPr>
          <p:spPr bwMode="auto">
            <a:xfrm>
              <a:off x="8107503" y="4086636"/>
              <a:ext cx="373401" cy="3926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schemeClr val="bg1">
                    <a:lumMod val="75000"/>
                  </a:schemeClr>
                </a:solidFill>
              </a:endParaRPr>
            </a:p>
          </p:txBody>
        </p:sp>
        <p:sp>
          <p:nvSpPr>
            <p:cNvPr id="321" name="Rectangle 320"/>
            <p:cNvSpPr/>
            <p:nvPr/>
          </p:nvSpPr>
          <p:spPr bwMode="auto">
            <a:xfrm>
              <a:off x="6200750" y="4043003"/>
              <a:ext cx="2409850" cy="243399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22" name="Oval 321"/>
            <p:cNvSpPr/>
            <p:nvPr/>
          </p:nvSpPr>
          <p:spPr bwMode="auto">
            <a:xfrm>
              <a:off x="8147248" y="4143241"/>
              <a:ext cx="292863" cy="2995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schemeClr val="bg1">
                    <a:lumMod val="75000"/>
                  </a:schemeClr>
                </a:solidFill>
              </a:endParaRPr>
            </a:p>
          </p:txBody>
        </p:sp>
        <p:sp>
          <p:nvSpPr>
            <p:cNvPr id="323" name="Rectangle 322"/>
            <p:cNvSpPr/>
            <p:nvPr/>
          </p:nvSpPr>
          <p:spPr bwMode="auto">
            <a:xfrm>
              <a:off x="6233174" y="4543010"/>
              <a:ext cx="2345002" cy="133256"/>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24" name="TextBox 323"/>
            <p:cNvSpPr txBox="1"/>
            <p:nvPr/>
          </p:nvSpPr>
          <p:spPr>
            <a:xfrm>
              <a:off x="6172200" y="4123336"/>
              <a:ext cx="2416242" cy="338554"/>
            </a:xfrm>
            <a:prstGeom prst="rect">
              <a:avLst/>
            </a:prstGeom>
            <a:noFill/>
          </p:spPr>
          <p:txBody>
            <a:bodyPr wrap="square" rtlCol="0">
              <a:spAutoFit/>
            </a:bodyPr>
            <a:lstStyle/>
            <a:p>
              <a:pPr algn="ctr"/>
              <a:r>
                <a:rPr lang="en-US" sz="1600" i="1" dirty="0" smtClean="0">
                  <a:solidFill>
                    <a:schemeClr val="tx2">
                      <a:lumMod val="75000"/>
                    </a:schemeClr>
                  </a:solidFill>
                </a:rPr>
                <a:t>Single</a:t>
              </a:r>
              <a:r>
                <a:rPr lang="en-US" sz="1600" dirty="0" smtClean="0">
                  <a:solidFill>
                    <a:schemeClr val="tx2">
                      <a:lumMod val="75000"/>
                    </a:schemeClr>
                  </a:solidFill>
                </a:rPr>
                <a:t> Guest Allocation</a:t>
              </a:r>
              <a:endParaRPr lang="en-US" sz="1600" dirty="0">
                <a:solidFill>
                  <a:schemeClr val="tx2">
                    <a:lumMod val="75000"/>
                  </a:schemeClr>
                </a:solidFill>
              </a:endParaRPr>
            </a:p>
          </p:txBody>
        </p:sp>
        <p:sp>
          <p:nvSpPr>
            <p:cNvPr id="325" name="Rounded Rectangle 213"/>
            <p:cNvSpPr>
              <a:spLocks noChangeArrowheads="1"/>
            </p:cNvSpPr>
            <p:nvPr/>
          </p:nvSpPr>
          <p:spPr bwMode="auto">
            <a:xfrm>
              <a:off x="6717323" y="481248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1</a:t>
              </a:r>
              <a:endParaRPr lang="en-US" sz="900" dirty="0"/>
            </a:p>
          </p:txBody>
        </p:sp>
        <p:sp>
          <p:nvSpPr>
            <p:cNvPr id="326" name="TextBox 325"/>
            <p:cNvSpPr txBox="1"/>
            <p:nvPr/>
          </p:nvSpPr>
          <p:spPr>
            <a:xfrm>
              <a:off x="6190488" y="4817479"/>
              <a:ext cx="575799" cy="230832"/>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900" i="0" u="none" strike="noStrike" kern="1200" cap="none" spc="0" normalizeH="0" baseline="0" noProof="0" dirty="0" smtClean="0">
                  <a:ln>
                    <a:noFill/>
                  </a:ln>
                  <a:solidFill>
                    <a:schemeClr val="tx1"/>
                  </a:solidFill>
                  <a:uLnTx/>
                  <a:uFillTx/>
                  <a:latin typeface="Arial"/>
                  <a:ea typeface="+mj-ea"/>
                  <a:cs typeface="Arial"/>
                </a:rPr>
                <a:t>Blade 1</a:t>
              </a:r>
            </a:p>
          </p:txBody>
        </p:sp>
        <p:sp>
          <p:nvSpPr>
            <p:cNvPr id="327" name="Rounded Rectangle 213"/>
            <p:cNvSpPr>
              <a:spLocks noChangeArrowheads="1"/>
            </p:cNvSpPr>
            <p:nvPr/>
          </p:nvSpPr>
          <p:spPr bwMode="auto">
            <a:xfrm>
              <a:off x="7651603" y="481248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3</a:t>
              </a:r>
              <a:endParaRPr lang="en-US" sz="900" dirty="0"/>
            </a:p>
          </p:txBody>
        </p:sp>
        <p:sp>
          <p:nvSpPr>
            <p:cNvPr id="328" name="Rounded Rectangle 213"/>
            <p:cNvSpPr>
              <a:spLocks noChangeArrowheads="1"/>
            </p:cNvSpPr>
            <p:nvPr/>
          </p:nvSpPr>
          <p:spPr bwMode="auto">
            <a:xfrm>
              <a:off x="8118744" y="481248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4</a:t>
              </a:r>
              <a:endParaRPr lang="en-US" sz="900" dirty="0"/>
            </a:p>
          </p:txBody>
        </p:sp>
        <p:sp>
          <p:nvSpPr>
            <p:cNvPr id="329" name="Rounded Rectangle 213"/>
            <p:cNvSpPr>
              <a:spLocks noChangeArrowheads="1"/>
            </p:cNvSpPr>
            <p:nvPr/>
          </p:nvSpPr>
          <p:spPr bwMode="auto">
            <a:xfrm>
              <a:off x="7162219" y="4780033"/>
              <a:ext cx="415236" cy="292608"/>
            </a:xfrm>
            <a:prstGeom prst="roundRect">
              <a:avLst>
                <a:gd name="adj" fmla="val 16667"/>
              </a:avLst>
            </a:prstGeom>
            <a:gradFill>
              <a:gsLst>
                <a:gs pos="0">
                  <a:srgbClr val="7D9DAF"/>
                </a:gs>
                <a:gs pos="25000">
                  <a:srgbClr val="ADC0CB"/>
                </a:gs>
                <a:gs pos="75000">
                  <a:srgbClr val="7194A7"/>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30" name="Rounded Rectangle 213"/>
            <p:cNvSpPr>
              <a:spLocks noChangeArrowheads="1"/>
            </p:cNvSpPr>
            <p:nvPr/>
          </p:nvSpPr>
          <p:spPr bwMode="auto">
            <a:xfrm>
              <a:off x="7184463" y="481248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2</a:t>
              </a:r>
              <a:endParaRPr lang="en-US" sz="900" dirty="0"/>
            </a:p>
          </p:txBody>
        </p:sp>
        <p:sp>
          <p:nvSpPr>
            <p:cNvPr id="331" name="TextBox 330"/>
            <p:cNvSpPr txBox="1"/>
            <p:nvPr/>
          </p:nvSpPr>
          <p:spPr>
            <a:xfrm>
              <a:off x="6190488" y="5251854"/>
              <a:ext cx="575799" cy="230832"/>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900" i="0" u="none" strike="noStrike" kern="1200" cap="none" spc="0" normalizeH="0" baseline="0" noProof="0" dirty="0" smtClean="0">
                  <a:ln>
                    <a:noFill/>
                  </a:ln>
                  <a:solidFill>
                    <a:schemeClr val="tx1"/>
                  </a:solidFill>
                  <a:uLnTx/>
                  <a:uFillTx/>
                  <a:latin typeface="Arial"/>
                  <a:ea typeface="+mj-ea"/>
                  <a:cs typeface="Arial"/>
                </a:rPr>
                <a:t>Blade 2</a:t>
              </a:r>
            </a:p>
          </p:txBody>
        </p:sp>
        <p:sp>
          <p:nvSpPr>
            <p:cNvPr id="332" name="TextBox 331"/>
            <p:cNvSpPr txBox="1"/>
            <p:nvPr/>
          </p:nvSpPr>
          <p:spPr>
            <a:xfrm>
              <a:off x="6190488" y="5686229"/>
              <a:ext cx="575799" cy="230832"/>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900" i="0" u="none" strike="noStrike" kern="1200" cap="none" spc="0" normalizeH="0" baseline="0" noProof="0" dirty="0" smtClean="0">
                  <a:ln>
                    <a:noFill/>
                  </a:ln>
                  <a:solidFill>
                    <a:schemeClr val="tx1"/>
                  </a:solidFill>
                  <a:uLnTx/>
                  <a:uFillTx/>
                  <a:latin typeface="Arial"/>
                  <a:ea typeface="+mj-ea"/>
                  <a:cs typeface="Arial"/>
                </a:rPr>
                <a:t>Blade 3</a:t>
              </a:r>
            </a:p>
          </p:txBody>
        </p:sp>
        <p:sp>
          <p:nvSpPr>
            <p:cNvPr id="333" name="TextBox 332"/>
            <p:cNvSpPr txBox="1"/>
            <p:nvPr/>
          </p:nvSpPr>
          <p:spPr>
            <a:xfrm>
              <a:off x="6190488" y="6120603"/>
              <a:ext cx="575799" cy="230832"/>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900" i="0" u="none" strike="noStrike" kern="1200" cap="none" spc="0" normalizeH="0" baseline="0" noProof="0" dirty="0" smtClean="0">
                  <a:ln>
                    <a:noFill/>
                  </a:ln>
                  <a:solidFill>
                    <a:schemeClr val="tx1"/>
                  </a:solidFill>
                  <a:uLnTx/>
                  <a:uFillTx/>
                  <a:latin typeface="Arial"/>
                  <a:ea typeface="+mj-ea"/>
                  <a:cs typeface="Arial"/>
                </a:rPr>
                <a:t>Blade 4</a:t>
              </a:r>
            </a:p>
          </p:txBody>
        </p:sp>
        <p:sp>
          <p:nvSpPr>
            <p:cNvPr id="334" name="Rounded Rectangle 213"/>
            <p:cNvSpPr>
              <a:spLocks noChangeArrowheads="1"/>
            </p:cNvSpPr>
            <p:nvPr/>
          </p:nvSpPr>
          <p:spPr bwMode="auto">
            <a:xfrm>
              <a:off x="6714852" y="5236875"/>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1</a:t>
              </a:r>
              <a:endParaRPr lang="en-US" sz="900" dirty="0"/>
            </a:p>
          </p:txBody>
        </p:sp>
        <p:sp>
          <p:nvSpPr>
            <p:cNvPr id="335" name="Rounded Rectangle 213"/>
            <p:cNvSpPr>
              <a:spLocks noChangeArrowheads="1"/>
            </p:cNvSpPr>
            <p:nvPr/>
          </p:nvSpPr>
          <p:spPr bwMode="auto">
            <a:xfrm>
              <a:off x="7649132" y="5236875"/>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3</a:t>
              </a:r>
              <a:endParaRPr lang="en-US" sz="900" dirty="0"/>
            </a:p>
          </p:txBody>
        </p:sp>
        <p:sp>
          <p:nvSpPr>
            <p:cNvPr id="336" name="Rounded Rectangle 213"/>
            <p:cNvSpPr>
              <a:spLocks noChangeArrowheads="1"/>
            </p:cNvSpPr>
            <p:nvPr/>
          </p:nvSpPr>
          <p:spPr bwMode="auto">
            <a:xfrm>
              <a:off x="8116272" y="5236875"/>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4</a:t>
              </a:r>
              <a:endParaRPr lang="en-US" sz="900" dirty="0"/>
            </a:p>
          </p:txBody>
        </p:sp>
        <p:sp>
          <p:nvSpPr>
            <p:cNvPr id="337" name="Rounded Rectangle 213"/>
            <p:cNvSpPr>
              <a:spLocks noChangeArrowheads="1"/>
            </p:cNvSpPr>
            <p:nvPr/>
          </p:nvSpPr>
          <p:spPr bwMode="auto">
            <a:xfrm>
              <a:off x="7162219" y="5206919"/>
              <a:ext cx="415236" cy="292608"/>
            </a:xfrm>
            <a:prstGeom prst="roundRect">
              <a:avLst>
                <a:gd name="adj" fmla="val 16667"/>
              </a:avLst>
            </a:prstGeom>
            <a:gradFill>
              <a:gsLst>
                <a:gs pos="0">
                  <a:srgbClr val="00A7E2"/>
                </a:gs>
                <a:gs pos="25000">
                  <a:srgbClr val="2DC8FF"/>
                </a:gs>
                <a:gs pos="75000">
                  <a:srgbClr val="00A1DA"/>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38" name="Rounded Rectangle 213"/>
            <p:cNvSpPr>
              <a:spLocks noChangeArrowheads="1"/>
            </p:cNvSpPr>
            <p:nvPr/>
          </p:nvSpPr>
          <p:spPr bwMode="auto">
            <a:xfrm>
              <a:off x="7181992" y="5236875"/>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2</a:t>
              </a:r>
              <a:endParaRPr lang="en-US" sz="900" dirty="0"/>
            </a:p>
          </p:txBody>
        </p:sp>
        <p:sp>
          <p:nvSpPr>
            <p:cNvPr id="339" name="Rounded Rectangle 213"/>
            <p:cNvSpPr>
              <a:spLocks noChangeArrowheads="1"/>
            </p:cNvSpPr>
            <p:nvPr/>
          </p:nvSpPr>
          <p:spPr bwMode="auto">
            <a:xfrm>
              <a:off x="6714852" y="5671250"/>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1</a:t>
              </a:r>
              <a:endParaRPr lang="en-US" sz="600" dirty="0"/>
            </a:p>
          </p:txBody>
        </p:sp>
        <p:sp>
          <p:nvSpPr>
            <p:cNvPr id="340" name="Rounded Rectangle 213"/>
            <p:cNvSpPr>
              <a:spLocks noChangeArrowheads="1"/>
            </p:cNvSpPr>
            <p:nvPr/>
          </p:nvSpPr>
          <p:spPr bwMode="auto">
            <a:xfrm>
              <a:off x="7649132" y="5671250"/>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3</a:t>
              </a:r>
              <a:endParaRPr lang="en-US" sz="900" dirty="0"/>
            </a:p>
          </p:txBody>
        </p:sp>
        <p:sp>
          <p:nvSpPr>
            <p:cNvPr id="341" name="Rounded Rectangle 213"/>
            <p:cNvSpPr>
              <a:spLocks noChangeArrowheads="1"/>
            </p:cNvSpPr>
            <p:nvPr/>
          </p:nvSpPr>
          <p:spPr bwMode="auto">
            <a:xfrm>
              <a:off x="8116272" y="5671250"/>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4</a:t>
              </a:r>
              <a:endParaRPr lang="en-US" sz="900" dirty="0"/>
            </a:p>
          </p:txBody>
        </p:sp>
        <p:sp>
          <p:nvSpPr>
            <p:cNvPr id="342" name="Rounded Rectangle 213"/>
            <p:cNvSpPr>
              <a:spLocks noChangeArrowheads="1"/>
            </p:cNvSpPr>
            <p:nvPr/>
          </p:nvSpPr>
          <p:spPr bwMode="auto">
            <a:xfrm>
              <a:off x="7181992" y="5671250"/>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2</a:t>
              </a:r>
              <a:endParaRPr lang="en-US" sz="900" dirty="0"/>
            </a:p>
          </p:txBody>
        </p:sp>
        <p:sp>
          <p:nvSpPr>
            <p:cNvPr id="343" name="Rounded Rectangle 213"/>
            <p:cNvSpPr>
              <a:spLocks noChangeArrowheads="1"/>
            </p:cNvSpPr>
            <p:nvPr/>
          </p:nvSpPr>
          <p:spPr bwMode="auto">
            <a:xfrm>
              <a:off x="6714852" y="609813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600" dirty="0" smtClean="0"/>
                <a:t>1</a:t>
              </a:r>
              <a:endParaRPr lang="en-US" sz="600" dirty="0"/>
            </a:p>
          </p:txBody>
        </p:sp>
        <p:sp>
          <p:nvSpPr>
            <p:cNvPr id="344" name="Rounded Rectangle 213"/>
            <p:cNvSpPr>
              <a:spLocks noChangeArrowheads="1"/>
            </p:cNvSpPr>
            <p:nvPr/>
          </p:nvSpPr>
          <p:spPr bwMode="auto">
            <a:xfrm>
              <a:off x="7649132" y="609813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3</a:t>
              </a:r>
              <a:endParaRPr lang="en-US" sz="600" dirty="0"/>
            </a:p>
          </p:txBody>
        </p:sp>
        <p:sp>
          <p:nvSpPr>
            <p:cNvPr id="345" name="Rounded Rectangle 213"/>
            <p:cNvSpPr>
              <a:spLocks noChangeArrowheads="1"/>
            </p:cNvSpPr>
            <p:nvPr/>
          </p:nvSpPr>
          <p:spPr bwMode="auto">
            <a:xfrm>
              <a:off x="8116272" y="609813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4</a:t>
              </a:r>
              <a:endParaRPr lang="en-US" sz="600" dirty="0"/>
            </a:p>
          </p:txBody>
        </p:sp>
        <p:sp>
          <p:nvSpPr>
            <p:cNvPr id="346" name="Rounded Rectangle 213"/>
            <p:cNvSpPr>
              <a:spLocks noChangeArrowheads="1"/>
            </p:cNvSpPr>
            <p:nvPr/>
          </p:nvSpPr>
          <p:spPr bwMode="auto">
            <a:xfrm>
              <a:off x="7181992" y="609813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2</a:t>
              </a:r>
              <a:endParaRPr lang="en-US" sz="600" dirty="0"/>
            </a:p>
          </p:txBody>
        </p:sp>
      </p:grpSp>
      <p:grpSp>
        <p:nvGrpSpPr>
          <p:cNvPr id="3" name="Group 346"/>
          <p:cNvGrpSpPr/>
          <p:nvPr/>
        </p:nvGrpSpPr>
        <p:grpSpPr>
          <a:xfrm>
            <a:off x="6172200" y="1371600"/>
            <a:ext cx="2438400" cy="2438400"/>
            <a:chOff x="6172200" y="1371600"/>
            <a:chExt cx="2438400" cy="2438400"/>
          </a:xfrm>
          <a:effectLst>
            <a:outerShdw blurRad="50800" dist="38100" dir="2700000" algn="tl" rotWithShape="0">
              <a:prstClr val="black">
                <a:alpha val="40000"/>
              </a:prstClr>
            </a:outerShdw>
          </a:effectLst>
        </p:grpSpPr>
        <p:sp>
          <p:nvSpPr>
            <p:cNvPr id="348" name="Rectangle 347"/>
            <p:cNvSpPr/>
            <p:nvPr/>
          </p:nvSpPr>
          <p:spPr>
            <a:xfrm>
              <a:off x="6200750" y="1371600"/>
              <a:ext cx="2405539" cy="24383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ounded Rectangle 348"/>
            <p:cNvSpPr/>
            <p:nvPr/>
          </p:nvSpPr>
          <p:spPr bwMode="auto">
            <a:xfrm>
              <a:off x="6262541" y="2942849"/>
              <a:ext cx="2278377" cy="359483"/>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50" name="Rounded Rectangle 349"/>
            <p:cNvSpPr/>
            <p:nvPr/>
          </p:nvSpPr>
          <p:spPr bwMode="auto">
            <a:xfrm>
              <a:off x="6262541" y="2509667"/>
              <a:ext cx="2283210" cy="359483"/>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51" name="Rounded Rectangle 350"/>
            <p:cNvSpPr/>
            <p:nvPr/>
          </p:nvSpPr>
          <p:spPr bwMode="auto">
            <a:xfrm>
              <a:off x="6262541" y="3376032"/>
              <a:ext cx="2283211" cy="359483"/>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52" name="Rounded Rectangle 351"/>
            <p:cNvSpPr/>
            <p:nvPr/>
          </p:nvSpPr>
          <p:spPr bwMode="auto">
            <a:xfrm>
              <a:off x="6262541" y="2076484"/>
              <a:ext cx="2283210" cy="359483"/>
            </a:xfrm>
            <a:prstGeom prst="roundRect">
              <a:avLst/>
            </a:prstGeom>
            <a:solidFill>
              <a:schemeClr val="bg1">
                <a:lumMod val="95000"/>
              </a:schemeClr>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53" name="Rounded Rectangle 213"/>
            <p:cNvSpPr>
              <a:spLocks noChangeArrowheads="1"/>
            </p:cNvSpPr>
            <p:nvPr/>
          </p:nvSpPr>
          <p:spPr bwMode="auto">
            <a:xfrm>
              <a:off x="6695078" y="2113032"/>
              <a:ext cx="415236" cy="1591056"/>
            </a:xfrm>
            <a:prstGeom prst="roundRect">
              <a:avLst>
                <a:gd name="adj" fmla="val 16667"/>
              </a:avLst>
            </a:prstGeom>
            <a:gradFill>
              <a:gsLst>
                <a:gs pos="0">
                  <a:srgbClr val="008000">
                    <a:alpha val="80000"/>
                  </a:srgbClr>
                </a:gs>
                <a:gs pos="25000">
                  <a:srgbClr val="00C800">
                    <a:alpha val="80000"/>
                  </a:srgbClr>
                </a:gs>
                <a:gs pos="75000">
                  <a:srgbClr val="008E00">
                    <a:alpha val="80000"/>
                  </a:srgbClr>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54" name="Rounded Rectangle 353"/>
            <p:cNvSpPr/>
            <p:nvPr/>
          </p:nvSpPr>
          <p:spPr bwMode="auto">
            <a:xfrm>
              <a:off x="7629359" y="2113032"/>
              <a:ext cx="415236" cy="1591056"/>
            </a:xfrm>
            <a:prstGeom prst="roundRect">
              <a:avLst/>
            </a:prstGeom>
            <a:gradFill>
              <a:gsLst>
                <a:gs pos="0">
                  <a:srgbClr val="FFC000">
                    <a:alpha val="80000"/>
                  </a:srgbClr>
                </a:gs>
                <a:gs pos="25000">
                  <a:srgbClr val="FFD653">
                    <a:alpha val="80000"/>
                  </a:srgbClr>
                </a:gs>
                <a:gs pos="75000">
                  <a:srgbClr val="D09E00">
                    <a:alpha val="80000"/>
                  </a:srgbClr>
                </a:gs>
              </a:gsLst>
              <a:lin ang="0" scaled="0"/>
            </a:gradFill>
            <a:ln w="9525" cap="flat" cmpd="sng" algn="ctr">
              <a:solidFill>
                <a:schemeClr val="bg1">
                  <a:lumMod val="50000"/>
                </a:schemeClr>
              </a:solidFill>
              <a:prstDash val="solid"/>
              <a:round/>
              <a:headEnd type="none" w="med" len="med"/>
              <a:tailEnd type="none" w="med" len="med"/>
            </a:ln>
            <a:effectLst/>
          </p:spPr>
          <p:txBody>
            <a:bodyPr/>
            <a:lstStyle/>
            <a:p>
              <a:pPr eaLnBrk="0" hangingPunct="0">
                <a:defRPr/>
              </a:pPr>
              <a:endParaRPr lang="en-US" dirty="0">
                <a:ea typeface="MS PGothic" pitchFamily="34" charset="-128"/>
                <a:cs typeface="+mn-cs"/>
              </a:endParaRPr>
            </a:p>
          </p:txBody>
        </p:sp>
        <p:sp>
          <p:nvSpPr>
            <p:cNvPr id="355" name="Rounded Rectangle 98"/>
            <p:cNvSpPr>
              <a:spLocks noChangeArrowheads="1"/>
            </p:cNvSpPr>
            <p:nvPr/>
          </p:nvSpPr>
          <p:spPr bwMode="auto">
            <a:xfrm>
              <a:off x="8096499" y="2113032"/>
              <a:ext cx="415236" cy="1591056"/>
            </a:xfrm>
            <a:prstGeom prst="roundRect">
              <a:avLst>
                <a:gd name="adj" fmla="val 16667"/>
              </a:avLst>
            </a:prstGeom>
            <a:gradFill>
              <a:gsLst>
                <a:gs pos="0">
                  <a:srgbClr val="7030A0">
                    <a:alpha val="80000"/>
                  </a:srgbClr>
                </a:gs>
                <a:gs pos="25000">
                  <a:srgbClr val="8A3CC4">
                    <a:alpha val="80000"/>
                  </a:srgbClr>
                </a:gs>
                <a:gs pos="75000">
                  <a:srgbClr val="692E96"/>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56" name="Rectangle 355"/>
            <p:cNvSpPr/>
            <p:nvPr/>
          </p:nvSpPr>
          <p:spPr bwMode="auto">
            <a:xfrm>
              <a:off x="6266645" y="1825303"/>
              <a:ext cx="2247728" cy="200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57" name="Rectangle 356"/>
            <p:cNvSpPr/>
            <p:nvPr/>
          </p:nvSpPr>
          <p:spPr bwMode="auto">
            <a:xfrm>
              <a:off x="6265598" y="1791103"/>
              <a:ext cx="2247728" cy="20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58" name="Rectangle 357"/>
            <p:cNvSpPr/>
            <p:nvPr/>
          </p:nvSpPr>
          <p:spPr bwMode="auto">
            <a:xfrm>
              <a:off x="6265598" y="1761623"/>
              <a:ext cx="2247728" cy="200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59" name="Oval 358"/>
            <p:cNvSpPr/>
            <p:nvPr/>
          </p:nvSpPr>
          <p:spPr bwMode="auto">
            <a:xfrm>
              <a:off x="8107503" y="1419636"/>
              <a:ext cx="373401" cy="3926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schemeClr val="bg1">
                    <a:lumMod val="75000"/>
                  </a:schemeClr>
                </a:solidFill>
              </a:endParaRPr>
            </a:p>
          </p:txBody>
        </p:sp>
        <p:sp>
          <p:nvSpPr>
            <p:cNvPr id="360" name="Rectangle 359"/>
            <p:cNvSpPr/>
            <p:nvPr/>
          </p:nvSpPr>
          <p:spPr bwMode="auto">
            <a:xfrm>
              <a:off x="6200750" y="1376003"/>
              <a:ext cx="2409850" cy="243399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61" name="Oval 360"/>
            <p:cNvSpPr/>
            <p:nvPr/>
          </p:nvSpPr>
          <p:spPr bwMode="auto">
            <a:xfrm>
              <a:off x="8147248" y="1476241"/>
              <a:ext cx="292863" cy="2995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solidFill>
                  <a:schemeClr val="bg1">
                    <a:lumMod val="75000"/>
                  </a:schemeClr>
                </a:solidFill>
              </a:endParaRPr>
            </a:p>
          </p:txBody>
        </p:sp>
        <p:sp>
          <p:nvSpPr>
            <p:cNvPr id="362" name="Rectangle 361"/>
            <p:cNvSpPr/>
            <p:nvPr/>
          </p:nvSpPr>
          <p:spPr bwMode="auto">
            <a:xfrm>
              <a:off x="6233174" y="1876010"/>
              <a:ext cx="2345002" cy="133256"/>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dirty="0"/>
            </a:p>
          </p:txBody>
        </p:sp>
        <p:sp>
          <p:nvSpPr>
            <p:cNvPr id="363" name="TextBox 362"/>
            <p:cNvSpPr txBox="1"/>
            <p:nvPr/>
          </p:nvSpPr>
          <p:spPr>
            <a:xfrm>
              <a:off x="6172200" y="1456336"/>
              <a:ext cx="2416242" cy="338554"/>
            </a:xfrm>
            <a:prstGeom prst="rect">
              <a:avLst/>
            </a:prstGeom>
            <a:noFill/>
          </p:spPr>
          <p:txBody>
            <a:bodyPr wrap="square" rtlCol="0">
              <a:spAutoFit/>
            </a:bodyPr>
            <a:lstStyle/>
            <a:p>
              <a:pPr algn="ctr"/>
              <a:r>
                <a:rPr lang="en-US" sz="1600" i="1" dirty="0" smtClean="0">
                  <a:solidFill>
                    <a:schemeClr val="tx2">
                      <a:lumMod val="75000"/>
                    </a:schemeClr>
                  </a:solidFill>
                </a:rPr>
                <a:t>Striped</a:t>
              </a:r>
              <a:r>
                <a:rPr lang="en-US" sz="1600" dirty="0" smtClean="0">
                  <a:solidFill>
                    <a:schemeClr val="tx2">
                      <a:lumMod val="75000"/>
                    </a:schemeClr>
                  </a:solidFill>
                </a:rPr>
                <a:t> Guest Allocation</a:t>
              </a:r>
              <a:endParaRPr lang="en-US" sz="1600" dirty="0">
                <a:solidFill>
                  <a:schemeClr val="tx2">
                    <a:lumMod val="75000"/>
                  </a:schemeClr>
                </a:solidFill>
              </a:endParaRPr>
            </a:p>
          </p:txBody>
        </p:sp>
        <p:sp>
          <p:nvSpPr>
            <p:cNvPr id="364" name="Rounded Rectangle 213"/>
            <p:cNvSpPr>
              <a:spLocks noChangeArrowheads="1"/>
            </p:cNvSpPr>
            <p:nvPr/>
          </p:nvSpPr>
          <p:spPr bwMode="auto">
            <a:xfrm>
              <a:off x="6717323" y="214548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1</a:t>
              </a:r>
              <a:endParaRPr lang="en-US" sz="600" dirty="0"/>
            </a:p>
          </p:txBody>
        </p:sp>
        <p:sp>
          <p:nvSpPr>
            <p:cNvPr id="365" name="TextBox 364"/>
            <p:cNvSpPr txBox="1"/>
            <p:nvPr/>
          </p:nvSpPr>
          <p:spPr>
            <a:xfrm>
              <a:off x="6190488" y="2150479"/>
              <a:ext cx="575799" cy="230832"/>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900" i="0" u="none" strike="noStrike" kern="1200" cap="none" spc="0" normalizeH="0" baseline="0" noProof="0" dirty="0" smtClean="0">
                  <a:ln>
                    <a:noFill/>
                  </a:ln>
                  <a:solidFill>
                    <a:schemeClr val="tx1"/>
                  </a:solidFill>
                  <a:uLnTx/>
                  <a:uFillTx/>
                  <a:latin typeface="Arial"/>
                  <a:ea typeface="+mj-ea"/>
                  <a:cs typeface="Arial"/>
                </a:rPr>
                <a:t>Blade 1</a:t>
              </a:r>
            </a:p>
          </p:txBody>
        </p:sp>
        <p:sp>
          <p:nvSpPr>
            <p:cNvPr id="366" name="Rounded Rectangle 213"/>
            <p:cNvSpPr>
              <a:spLocks noChangeArrowheads="1"/>
            </p:cNvSpPr>
            <p:nvPr/>
          </p:nvSpPr>
          <p:spPr bwMode="auto">
            <a:xfrm>
              <a:off x="7651603" y="214548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3</a:t>
              </a:r>
              <a:endParaRPr lang="en-US" sz="600" dirty="0"/>
            </a:p>
          </p:txBody>
        </p:sp>
        <p:sp>
          <p:nvSpPr>
            <p:cNvPr id="367" name="Rounded Rectangle 213"/>
            <p:cNvSpPr>
              <a:spLocks noChangeArrowheads="1"/>
            </p:cNvSpPr>
            <p:nvPr/>
          </p:nvSpPr>
          <p:spPr bwMode="auto">
            <a:xfrm>
              <a:off x="8118744" y="214548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4</a:t>
              </a:r>
              <a:endParaRPr lang="en-US" sz="600" dirty="0"/>
            </a:p>
          </p:txBody>
        </p:sp>
        <p:sp>
          <p:nvSpPr>
            <p:cNvPr id="368" name="Rounded Rectangle 213"/>
            <p:cNvSpPr>
              <a:spLocks noChangeArrowheads="1"/>
            </p:cNvSpPr>
            <p:nvPr/>
          </p:nvSpPr>
          <p:spPr bwMode="auto">
            <a:xfrm>
              <a:off x="7162219" y="2113032"/>
              <a:ext cx="415236" cy="1591056"/>
            </a:xfrm>
            <a:prstGeom prst="roundRect">
              <a:avLst>
                <a:gd name="adj" fmla="val 16667"/>
              </a:avLst>
            </a:prstGeom>
            <a:gradFill>
              <a:gsLst>
                <a:gs pos="0">
                  <a:srgbClr val="7D9DAF"/>
                </a:gs>
                <a:gs pos="25000">
                  <a:srgbClr val="ADC0CB"/>
                </a:gs>
                <a:gs pos="75000">
                  <a:srgbClr val="7194A7"/>
                </a:gs>
              </a:gsLst>
              <a:lin ang="0" scaled="0"/>
            </a:gradFill>
            <a:ln w="9525" algn="ctr">
              <a:solidFill>
                <a:schemeClr val="bg1">
                  <a:lumMod val="50000"/>
                </a:schemeClr>
              </a:solidFill>
              <a:round/>
              <a:headEnd/>
              <a:tailEnd/>
            </a:ln>
          </p:spPr>
          <p:txBody>
            <a:bodyPr/>
            <a:lstStyle/>
            <a:p>
              <a:pPr eaLnBrk="0" hangingPunct="0"/>
              <a:endParaRPr lang="en-US" dirty="0"/>
            </a:p>
          </p:txBody>
        </p:sp>
        <p:sp>
          <p:nvSpPr>
            <p:cNvPr id="369" name="Rounded Rectangle 213"/>
            <p:cNvSpPr>
              <a:spLocks noChangeArrowheads="1"/>
            </p:cNvSpPr>
            <p:nvPr/>
          </p:nvSpPr>
          <p:spPr bwMode="auto">
            <a:xfrm>
              <a:off x="7184463" y="214548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2</a:t>
              </a:r>
              <a:endParaRPr lang="en-US" sz="900" dirty="0"/>
            </a:p>
          </p:txBody>
        </p:sp>
        <p:sp>
          <p:nvSpPr>
            <p:cNvPr id="370" name="TextBox 369"/>
            <p:cNvSpPr txBox="1"/>
            <p:nvPr/>
          </p:nvSpPr>
          <p:spPr>
            <a:xfrm>
              <a:off x="6190488" y="2584854"/>
              <a:ext cx="575799" cy="230832"/>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900" i="0" u="none" strike="noStrike" kern="1200" cap="none" spc="0" normalizeH="0" baseline="0" noProof="0" dirty="0" smtClean="0">
                  <a:ln>
                    <a:noFill/>
                  </a:ln>
                  <a:solidFill>
                    <a:schemeClr val="tx1"/>
                  </a:solidFill>
                  <a:uLnTx/>
                  <a:uFillTx/>
                  <a:latin typeface="Arial"/>
                  <a:ea typeface="+mj-ea"/>
                  <a:cs typeface="Arial"/>
                </a:rPr>
                <a:t>Blade 2</a:t>
              </a:r>
            </a:p>
          </p:txBody>
        </p:sp>
        <p:sp>
          <p:nvSpPr>
            <p:cNvPr id="371" name="TextBox 370"/>
            <p:cNvSpPr txBox="1"/>
            <p:nvPr/>
          </p:nvSpPr>
          <p:spPr>
            <a:xfrm>
              <a:off x="6190488" y="3019229"/>
              <a:ext cx="575799" cy="230832"/>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900" i="0" u="none" strike="noStrike" kern="1200" cap="none" spc="0" normalizeH="0" baseline="0" noProof="0" dirty="0" smtClean="0">
                  <a:ln>
                    <a:noFill/>
                  </a:ln>
                  <a:solidFill>
                    <a:schemeClr val="tx1"/>
                  </a:solidFill>
                  <a:uLnTx/>
                  <a:uFillTx/>
                  <a:latin typeface="Arial"/>
                  <a:ea typeface="+mj-ea"/>
                  <a:cs typeface="Arial"/>
                </a:rPr>
                <a:t>Blade 3</a:t>
              </a:r>
            </a:p>
          </p:txBody>
        </p:sp>
        <p:sp>
          <p:nvSpPr>
            <p:cNvPr id="372" name="TextBox 371"/>
            <p:cNvSpPr txBox="1"/>
            <p:nvPr/>
          </p:nvSpPr>
          <p:spPr>
            <a:xfrm>
              <a:off x="6190488" y="3453603"/>
              <a:ext cx="575799" cy="230832"/>
            </a:xfrm>
            <a:prstGeom prst="rect">
              <a:avLst/>
            </a:prstGeom>
          </p:spPr>
          <p:txBody>
            <a:bodyPr wrap="none" rtlCol="0">
              <a:sp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900" i="0" u="none" strike="noStrike" kern="1200" cap="none" spc="0" normalizeH="0" baseline="0" noProof="0" dirty="0" smtClean="0">
                  <a:ln>
                    <a:noFill/>
                  </a:ln>
                  <a:solidFill>
                    <a:schemeClr val="tx1"/>
                  </a:solidFill>
                  <a:uLnTx/>
                  <a:uFillTx/>
                  <a:latin typeface="Arial"/>
                  <a:ea typeface="+mj-ea"/>
                  <a:cs typeface="Arial"/>
                </a:rPr>
                <a:t>Blade 4</a:t>
              </a:r>
            </a:p>
          </p:txBody>
        </p:sp>
        <p:sp>
          <p:nvSpPr>
            <p:cNvPr id="373" name="Rounded Rectangle 213"/>
            <p:cNvSpPr>
              <a:spLocks noChangeArrowheads="1"/>
            </p:cNvSpPr>
            <p:nvPr/>
          </p:nvSpPr>
          <p:spPr bwMode="auto">
            <a:xfrm>
              <a:off x="6714852" y="2569875"/>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1</a:t>
              </a:r>
              <a:endParaRPr lang="en-US" sz="900" dirty="0"/>
            </a:p>
          </p:txBody>
        </p:sp>
        <p:sp>
          <p:nvSpPr>
            <p:cNvPr id="374" name="Rounded Rectangle 213"/>
            <p:cNvSpPr>
              <a:spLocks noChangeArrowheads="1"/>
            </p:cNvSpPr>
            <p:nvPr/>
          </p:nvSpPr>
          <p:spPr bwMode="auto">
            <a:xfrm>
              <a:off x="7649132" y="2569875"/>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3</a:t>
              </a:r>
              <a:endParaRPr lang="en-US" sz="900" dirty="0"/>
            </a:p>
          </p:txBody>
        </p:sp>
        <p:sp>
          <p:nvSpPr>
            <p:cNvPr id="375" name="Rounded Rectangle 213"/>
            <p:cNvSpPr>
              <a:spLocks noChangeArrowheads="1"/>
            </p:cNvSpPr>
            <p:nvPr/>
          </p:nvSpPr>
          <p:spPr bwMode="auto">
            <a:xfrm>
              <a:off x="8116272" y="2569875"/>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4</a:t>
              </a:r>
              <a:endParaRPr lang="en-US" sz="600" dirty="0"/>
            </a:p>
          </p:txBody>
        </p:sp>
        <p:sp>
          <p:nvSpPr>
            <p:cNvPr id="376" name="Rounded Rectangle 213"/>
            <p:cNvSpPr>
              <a:spLocks noChangeArrowheads="1"/>
            </p:cNvSpPr>
            <p:nvPr/>
          </p:nvSpPr>
          <p:spPr bwMode="auto">
            <a:xfrm>
              <a:off x="7181992" y="2569875"/>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2</a:t>
              </a:r>
              <a:endParaRPr lang="en-US" sz="600" dirty="0"/>
            </a:p>
          </p:txBody>
        </p:sp>
        <p:sp>
          <p:nvSpPr>
            <p:cNvPr id="377" name="Rounded Rectangle 213"/>
            <p:cNvSpPr>
              <a:spLocks noChangeArrowheads="1"/>
            </p:cNvSpPr>
            <p:nvPr/>
          </p:nvSpPr>
          <p:spPr bwMode="auto">
            <a:xfrm>
              <a:off x="6714852" y="3004250"/>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1</a:t>
              </a:r>
              <a:endParaRPr lang="en-US" sz="900" dirty="0"/>
            </a:p>
          </p:txBody>
        </p:sp>
        <p:sp>
          <p:nvSpPr>
            <p:cNvPr id="378" name="Rounded Rectangle 213"/>
            <p:cNvSpPr>
              <a:spLocks noChangeArrowheads="1"/>
            </p:cNvSpPr>
            <p:nvPr/>
          </p:nvSpPr>
          <p:spPr bwMode="auto">
            <a:xfrm>
              <a:off x="7649132" y="3004250"/>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3</a:t>
              </a:r>
              <a:endParaRPr lang="en-US" sz="900" dirty="0"/>
            </a:p>
          </p:txBody>
        </p:sp>
        <p:sp>
          <p:nvSpPr>
            <p:cNvPr id="379" name="Rounded Rectangle 213"/>
            <p:cNvSpPr>
              <a:spLocks noChangeArrowheads="1"/>
            </p:cNvSpPr>
            <p:nvPr/>
          </p:nvSpPr>
          <p:spPr bwMode="auto">
            <a:xfrm>
              <a:off x="8116272" y="3004250"/>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4</a:t>
              </a:r>
              <a:endParaRPr lang="en-US" sz="900" dirty="0"/>
            </a:p>
          </p:txBody>
        </p:sp>
        <p:sp>
          <p:nvSpPr>
            <p:cNvPr id="380" name="Rounded Rectangle 213"/>
            <p:cNvSpPr>
              <a:spLocks noChangeArrowheads="1"/>
            </p:cNvSpPr>
            <p:nvPr/>
          </p:nvSpPr>
          <p:spPr bwMode="auto">
            <a:xfrm>
              <a:off x="7181992" y="3004250"/>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2</a:t>
              </a:r>
              <a:endParaRPr lang="en-US" sz="600" dirty="0"/>
            </a:p>
          </p:txBody>
        </p:sp>
        <p:sp>
          <p:nvSpPr>
            <p:cNvPr id="381" name="Rounded Rectangle 213"/>
            <p:cNvSpPr>
              <a:spLocks noChangeArrowheads="1"/>
            </p:cNvSpPr>
            <p:nvPr/>
          </p:nvSpPr>
          <p:spPr bwMode="auto">
            <a:xfrm>
              <a:off x="6714852" y="343113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1</a:t>
              </a:r>
              <a:endParaRPr lang="en-US" sz="900" dirty="0"/>
            </a:p>
          </p:txBody>
        </p:sp>
        <p:sp>
          <p:nvSpPr>
            <p:cNvPr id="382" name="Rounded Rectangle 213"/>
            <p:cNvSpPr>
              <a:spLocks noChangeArrowheads="1"/>
            </p:cNvSpPr>
            <p:nvPr/>
          </p:nvSpPr>
          <p:spPr bwMode="auto">
            <a:xfrm>
              <a:off x="7649132" y="343113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3</a:t>
              </a:r>
              <a:endParaRPr lang="en-US" sz="900" dirty="0"/>
            </a:p>
          </p:txBody>
        </p:sp>
        <p:sp>
          <p:nvSpPr>
            <p:cNvPr id="383" name="Rounded Rectangle 213"/>
            <p:cNvSpPr>
              <a:spLocks noChangeArrowheads="1"/>
            </p:cNvSpPr>
            <p:nvPr/>
          </p:nvSpPr>
          <p:spPr bwMode="auto">
            <a:xfrm>
              <a:off x="8116272" y="343113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4</a:t>
              </a:r>
              <a:endParaRPr lang="en-US" sz="900" dirty="0"/>
            </a:p>
          </p:txBody>
        </p:sp>
        <p:sp>
          <p:nvSpPr>
            <p:cNvPr id="384" name="Rounded Rectangle 213"/>
            <p:cNvSpPr>
              <a:spLocks noChangeArrowheads="1"/>
            </p:cNvSpPr>
            <p:nvPr/>
          </p:nvSpPr>
          <p:spPr bwMode="auto">
            <a:xfrm>
              <a:off x="7181992" y="3431136"/>
              <a:ext cx="370746" cy="224677"/>
            </a:xfrm>
            <a:prstGeom prst="roundRect">
              <a:avLst>
                <a:gd name="adj" fmla="val 16667"/>
              </a:avLst>
            </a:prstGeom>
            <a:solidFill>
              <a:schemeClr val="bg1"/>
            </a:solidFill>
            <a:ln w="9525" algn="ctr">
              <a:solidFill>
                <a:schemeClr val="bg1">
                  <a:lumMod val="50000"/>
                </a:schemeClr>
              </a:solidFill>
              <a:round/>
              <a:headEnd/>
              <a:tailEnd/>
            </a:ln>
          </p:spPr>
          <p:txBody>
            <a:bodyPr anchor="ctr"/>
            <a:lstStyle/>
            <a:p>
              <a:pPr algn="ctr" eaLnBrk="0" hangingPunct="0"/>
              <a:r>
                <a:rPr lang="en-US" sz="900" dirty="0" smtClean="0"/>
                <a:t>2</a:t>
              </a:r>
              <a:endParaRPr lang="en-US" sz="900" dirty="0"/>
            </a:p>
          </p:txBody>
        </p:sp>
      </p:grpSp>
      <p:sp>
        <p:nvSpPr>
          <p:cNvPr id="385" name="Left Brace 384"/>
          <p:cNvSpPr/>
          <p:nvPr/>
        </p:nvSpPr>
        <p:spPr>
          <a:xfrm>
            <a:off x="5278582" y="2209800"/>
            <a:ext cx="665018" cy="2707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6" name="Left Arrow 385"/>
          <p:cNvSpPr/>
          <p:nvPr/>
        </p:nvSpPr>
        <p:spPr>
          <a:xfrm>
            <a:off x="4648200" y="3352800"/>
            <a:ext cx="983168" cy="32809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3" name="Shape 904"/>
          <p:cNvCxnSpPr>
            <a:stCxn id="523" idx="0"/>
          </p:cNvCxnSpPr>
          <p:nvPr/>
        </p:nvCxnSpPr>
        <p:spPr bwMode="auto">
          <a:xfrm rot="16200000" flipV="1">
            <a:off x="3771903" y="3771903"/>
            <a:ext cx="152398" cy="838196"/>
          </a:xfrm>
          <a:prstGeom prst="bentConnector2">
            <a:avLst/>
          </a:prstGeom>
          <a:noFill/>
          <a:ln w="25400" cap="flat" cmpd="sng" algn="ctr">
            <a:solidFill>
              <a:srgbClr val="969696"/>
            </a:solidFill>
            <a:prstDash val="sysDash"/>
            <a:round/>
            <a:headEnd type="none" w="med" len="med"/>
            <a:tailEnd type="none" w="med" len="med"/>
          </a:ln>
          <a:effectLst/>
        </p:spPr>
      </p:cxnSp>
      <p:cxnSp>
        <p:nvCxnSpPr>
          <p:cNvPr id="424" name="Elbow Connector 420"/>
          <p:cNvCxnSpPr/>
          <p:nvPr/>
        </p:nvCxnSpPr>
        <p:spPr>
          <a:xfrm rot="5400000" flipH="1" flipV="1">
            <a:off x="2423676" y="3367524"/>
            <a:ext cx="488236" cy="1588"/>
          </a:xfrm>
          <a:prstGeom prst="bentConnector3">
            <a:avLst>
              <a:gd name="adj1" fmla="val 50000"/>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28" name="Elbow Connector 420"/>
          <p:cNvCxnSpPr/>
          <p:nvPr/>
        </p:nvCxnSpPr>
        <p:spPr>
          <a:xfrm rot="5400000" flipH="1" flipV="1">
            <a:off x="2423676" y="2605524"/>
            <a:ext cx="488236" cy="1588"/>
          </a:xfrm>
          <a:prstGeom prst="bentConnector3">
            <a:avLst>
              <a:gd name="adj1" fmla="val 50000"/>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21" name="Elbow Connector 420"/>
          <p:cNvCxnSpPr>
            <a:endCxn id="573" idx="0"/>
          </p:cNvCxnSpPr>
          <p:nvPr/>
        </p:nvCxnSpPr>
        <p:spPr>
          <a:xfrm rot="5400000" flipH="1" flipV="1">
            <a:off x="4660524" y="1892404"/>
            <a:ext cx="1448347" cy="1320594"/>
          </a:xfrm>
          <a:prstGeom prst="bentConnector4">
            <a:avLst>
              <a:gd name="adj1" fmla="val 81203"/>
              <a:gd name="adj2" fmla="val 117310"/>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16" name="Elbow Connector 415"/>
          <p:cNvCxnSpPr/>
          <p:nvPr/>
        </p:nvCxnSpPr>
        <p:spPr>
          <a:xfrm rot="16200000" flipV="1">
            <a:off x="5445540" y="3012659"/>
            <a:ext cx="842530" cy="1675211"/>
          </a:xfrm>
          <a:prstGeom prst="bentConnector2">
            <a:avLst/>
          </a:prstGeom>
          <a:ln>
            <a:prstDash val="sys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dirty="0" smtClean="0">
                <a:solidFill>
                  <a:schemeClr val="tx1"/>
                </a:solidFill>
              </a:rPr>
              <a:t>动态服务平台化的最佳选择</a:t>
            </a:r>
            <a:endParaRPr lang="en-US" dirty="0">
              <a:solidFill>
                <a:schemeClr val="tx1"/>
              </a:solidFill>
            </a:endParaRPr>
          </a:p>
        </p:txBody>
      </p:sp>
      <p:sp>
        <p:nvSpPr>
          <p:cNvPr id="5" name="Rectangle 4"/>
          <p:cNvSpPr/>
          <p:nvPr/>
        </p:nvSpPr>
        <p:spPr>
          <a:xfrm>
            <a:off x="304800" y="1828800"/>
            <a:ext cx="5181600" cy="4368800"/>
          </a:xfrm>
          <a:prstGeom prst="rect">
            <a:avLst/>
          </a:prstGeom>
          <a:noFill/>
          <a:ln>
            <a:solidFill>
              <a:schemeClr val="tx2">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TextBox 11"/>
          <p:cNvSpPr txBox="1"/>
          <p:nvPr/>
        </p:nvSpPr>
        <p:spPr>
          <a:xfrm>
            <a:off x="3048000" y="3657600"/>
            <a:ext cx="1371599" cy="415498"/>
          </a:xfrm>
          <a:prstGeom prst="rect">
            <a:avLst/>
          </a:prstGeom>
          <a:noFill/>
        </p:spPr>
        <p:txBody>
          <a:bodyPr wrap="square" rtlCol="0">
            <a:spAutoFit/>
          </a:bodyPr>
          <a:lstStyle/>
          <a:p>
            <a:pPr algn="ctr"/>
            <a:r>
              <a:rPr lang="en-US" sz="1050" b="1" dirty="0" smtClean="0">
                <a:latin typeface="Calibri" pitchFamily="34" charset="0"/>
                <a:cs typeface="Tahoma" pitchFamily="34" charset="0"/>
              </a:rPr>
              <a:t>F5 Application </a:t>
            </a:r>
          </a:p>
          <a:p>
            <a:pPr algn="ctr"/>
            <a:r>
              <a:rPr lang="en-US" sz="1050" b="1" dirty="0" smtClean="0">
                <a:latin typeface="Calibri" pitchFamily="34" charset="0"/>
                <a:cs typeface="Tahoma" pitchFamily="34" charset="0"/>
              </a:rPr>
              <a:t>Delivery Controller</a:t>
            </a:r>
            <a:endParaRPr lang="en-US" sz="1050" b="1" dirty="0">
              <a:latin typeface="Calibri" pitchFamily="34" charset="0"/>
              <a:cs typeface="Tahoma" pitchFamily="34" charset="0"/>
            </a:endParaRPr>
          </a:p>
        </p:txBody>
      </p:sp>
      <p:sp>
        <p:nvSpPr>
          <p:cNvPr id="174" name="Freeform 176"/>
          <p:cNvSpPr>
            <a:spLocks/>
          </p:cNvSpPr>
          <p:nvPr/>
        </p:nvSpPr>
        <p:spPr bwMode="gray">
          <a:xfrm>
            <a:off x="3994004" y="3080274"/>
            <a:ext cx="369442" cy="62713"/>
          </a:xfrm>
          <a:custGeom>
            <a:avLst/>
            <a:gdLst/>
            <a:ahLst/>
            <a:cxnLst>
              <a:cxn ang="0">
                <a:pos x="79" y="51"/>
              </a:cxn>
              <a:cxn ang="0">
                <a:pos x="298" y="0"/>
              </a:cxn>
              <a:cxn ang="0">
                <a:pos x="79" y="51"/>
              </a:cxn>
              <a:cxn ang="0">
                <a:pos x="0" y="47"/>
              </a:cxn>
              <a:cxn ang="0">
                <a:pos x="0" y="47"/>
              </a:cxn>
              <a:cxn ang="0">
                <a:pos x="79" y="51"/>
              </a:cxn>
            </a:cxnLst>
            <a:rect l="0" t="0" r="r" b="b"/>
            <a:pathLst>
              <a:path w="298" h="51">
                <a:moveTo>
                  <a:pt x="79" y="51"/>
                </a:moveTo>
                <a:cubicBezTo>
                  <a:pt x="187" y="51"/>
                  <a:pt x="277" y="29"/>
                  <a:pt x="298" y="0"/>
                </a:cubicBezTo>
                <a:cubicBezTo>
                  <a:pt x="277" y="29"/>
                  <a:pt x="187" y="51"/>
                  <a:pt x="79" y="51"/>
                </a:cubicBezTo>
                <a:cubicBezTo>
                  <a:pt x="51" y="51"/>
                  <a:pt x="24" y="50"/>
                  <a:pt x="0" y="47"/>
                </a:cubicBezTo>
                <a:cubicBezTo>
                  <a:pt x="0" y="47"/>
                  <a:pt x="0" y="47"/>
                  <a:pt x="0" y="47"/>
                </a:cubicBezTo>
                <a:cubicBezTo>
                  <a:pt x="24" y="50"/>
                  <a:pt x="51" y="51"/>
                  <a:pt x="79" y="51"/>
                </a:cubicBezTo>
                <a:close/>
              </a:path>
            </a:pathLst>
          </a:custGeom>
          <a:solidFill>
            <a:srgbClr val="B2B2B2"/>
          </a:solidFill>
          <a:ln w="9525">
            <a:noFill/>
            <a:round/>
            <a:headEnd/>
            <a:tailEnd/>
          </a:ln>
        </p:spPr>
        <p:txBody>
          <a:bodyPr/>
          <a:lstStyle/>
          <a:p>
            <a:endParaRPr lang="en-US"/>
          </a:p>
        </p:txBody>
      </p:sp>
      <p:grpSp>
        <p:nvGrpSpPr>
          <p:cNvPr id="3" name="Group 1139"/>
          <p:cNvGrpSpPr/>
          <p:nvPr/>
        </p:nvGrpSpPr>
        <p:grpSpPr>
          <a:xfrm>
            <a:off x="1752600" y="1905000"/>
            <a:ext cx="1582963" cy="540371"/>
            <a:chOff x="2126304" y="1703724"/>
            <a:chExt cx="1798378" cy="618444"/>
          </a:xfrm>
        </p:grpSpPr>
        <p:grpSp>
          <p:nvGrpSpPr>
            <p:cNvPr id="4" name="Group 27"/>
            <p:cNvGrpSpPr>
              <a:grpSpLocks/>
            </p:cNvGrpSpPr>
            <p:nvPr/>
          </p:nvGrpSpPr>
          <p:grpSpPr bwMode="auto">
            <a:xfrm>
              <a:off x="2126304" y="1706049"/>
              <a:ext cx="607933" cy="455784"/>
              <a:chOff x="345" y="1084"/>
              <a:chExt cx="915" cy="686"/>
            </a:xfrm>
          </p:grpSpPr>
          <p:grpSp>
            <p:nvGrpSpPr>
              <p:cNvPr id="6" name="Group 28"/>
              <p:cNvGrpSpPr>
                <a:grpSpLocks/>
              </p:cNvGrpSpPr>
              <p:nvPr/>
            </p:nvGrpSpPr>
            <p:grpSpPr bwMode="auto">
              <a:xfrm>
                <a:off x="345" y="1084"/>
                <a:ext cx="674" cy="610"/>
                <a:chOff x="178" y="888"/>
                <a:chExt cx="1230" cy="1114"/>
              </a:xfrm>
            </p:grpSpPr>
            <p:pic>
              <p:nvPicPr>
                <p:cNvPr id="154" name="Picture 29"/>
                <p:cNvPicPr>
                  <a:picLocks noChangeAspect="1" noChangeArrowheads="1"/>
                </p:cNvPicPr>
                <p:nvPr/>
              </p:nvPicPr>
              <p:blipFill>
                <a:blip r:embed="rId3" cstate="print">
                  <a:lum bright="18000"/>
                </a:blip>
                <a:srcRect/>
                <a:stretch>
                  <a:fillRect/>
                </a:stretch>
              </p:blipFill>
              <p:spPr bwMode="gray">
                <a:xfrm>
                  <a:off x="178" y="1832"/>
                  <a:ext cx="1230" cy="170"/>
                </a:xfrm>
                <a:prstGeom prst="rect">
                  <a:avLst/>
                </a:prstGeom>
                <a:noFill/>
                <a:ln w="9525">
                  <a:miter lim="800000"/>
                  <a:headEnd/>
                  <a:tailEnd/>
                </a:ln>
                <a:effectLst/>
              </p:spPr>
            </p:pic>
            <p:sp>
              <p:nvSpPr>
                <p:cNvPr id="155" name="Freeform 30"/>
                <p:cNvSpPr>
                  <a:spLocks/>
                </p:cNvSpPr>
                <p:nvPr/>
              </p:nvSpPr>
              <p:spPr bwMode="gray">
                <a:xfrm>
                  <a:off x="252" y="928"/>
                  <a:ext cx="1088" cy="824"/>
                </a:xfrm>
                <a:custGeom>
                  <a:avLst/>
                  <a:gdLst/>
                  <a:ahLst/>
                  <a:cxnLst>
                    <a:cxn ang="0">
                      <a:pos x="501" y="0"/>
                    </a:cxn>
                    <a:cxn ang="0">
                      <a:pos x="501" y="359"/>
                    </a:cxn>
                    <a:cxn ang="0">
                      <a:pos x="18" y="359"/>
                    </a:cxn>
                    <a:cxn ang="0">
                      <a:pos x="18" y="0"/>
                    </a:cxn>
                    <a:cxn ang="0">
                      <a:pos x="0" y="0"/>
                    </a:cxn>
                    <a:cxn ang="0">
                      <a:pos x="0" y="385"/>
                    </a:cxn>
                    <a:cxn ang="0">
                      <a:pos x="7" y="393"/>
                    </a:cxn>
                    <a:cxn ang="0">
                      <a:pos x="512" y="393"/>
                    </a:cxn>
                    <a:cxn ang="0">
                      <a:pos x="519" y="385"/>
                    </a:cxn>
                    <a:cxn ang="0">
                      <a:pos x="519" y="0"/>
                    </a:cxn>
                    <a:cxn ang="0">
                      <a:pos x="501" y="0"/>
                    </a:cxn>
                  </a:cxnLst>
                  <a:rect l="0" t="0" r="r" b="b"/>
                  <a:pathLst>
                    <a:path w="519" h="393">
                      <a:moveTo>
                        <a:pt x="501" y="0"/>
                      </a:moveTo>
                      <a:cubicBezTo>
                        <a:pt x="501" y="359"/>
                        <a:pt x="501" y="359"/>
                        <a:pt x="501" y="359"/>
                      </a:cubicBezTo>
                      <a:cubicBezTo>
                        <a:pt x="18" y="359"/>
                        <a:pt x="18" y="359"/>
                        <a:pt x="18" y="359"/>
                      </a:cubicBezTo>
                      <a:cubicBezTo>
                        <a:pt x="18" y="0"/>
                        <a:pt x="18" y="0"/>
                        <a:pt x="18" y="0"/>
                      </a:cubicBezTo>
                      <a:cubicBezTo>
                        <a:pt x="0" y="0"/>
                        <a:pt x="0" y="0"/>
                        <a:pt x="0" y="0"/>
                      </a:cubicBezTo>
                      <a:cubicBezTo>
                        <a:pt x="0" y="385"/>
                        <a:pt x="0" y="385"/>
                        <a:pt x="0" y="385"/>
                      </a:cubicBezTo>
                      <a:cubicBezTo>
                        <a:pt x="0" y="389"/>
                        <a:pt x="3" y="393"/>
                        <a:pt x="7" y="393"/>
                      </a:cubicBezTo>
                      <a:cubicBezTo>
                        <a:pt x="512" y="393"/>
                        <a:pt x="512" y="393"/>
                        <a:pt x="512" y="393"/>
                      </a:cubicBezTo>
                      <a:cubicBezTo>
                        <a:pt x="516" y="393"/>
                        <a:pt x="519" y="389"/>
                        <a:pt x="519" y="385"/>
                      </a:cubicBezTo>
                      <a:cubicBezTo>
                        <a:pt x="519" y="0"/>
                        <a:pt x="519" y="0"/>
                        <a:pt x="519" y="0"/>
                      </a:cubicBezTo>
                      <a:lnTo>
                        <a:pt x="50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156" name="Freeform 31"/>
                <p:cNvSpPr>
                  <a:spLocks/>
                </p:cNvSpPr>
                <p:nvPr/>
              </p:nvSpPr>
              <p:spPr bwMode="gray">
                <a:xfrm>
                  <a:off x="591" y="1752"/>
                  <a:ext cx="410" cy="143"/>
                </a:xfrm>
                <a:custGeom>
                  <a:avLst/>
                  <a:gdLst/>
                  <a:ahLst/>
                  <a:cxnLst>
                    <a:cxn ang="0">
                      <a:pos x="172" y="43"/>
                    </a:cxn>
                    <a:cxn ang="0">
                      <a:pos x="164" y="0"/>
                    </a:cxn>
                    <a:cxn ang="0">
                      <a:pos x="31" y="0"/>
                    </a:cxn>
                    <a:cxn ang="0">
                      <a:pos x="23" y="43"/>
                    </a:cxn>
                    <a:cxn ang="0">
                      <a:pos x="0" y="68"/>
                    </a:cxn>
                    <a:cxn ang="0">
                      <a:pos x="195" y="68"/>
                    </a:cxn>
                    <a:cxn ang="0">
                      <a:pos x="172" y="43"/>
                    </a:cxn>
                  </a:cxnLst>
                  <a:rect l="0" t="0" r="r" b="b"/>
                  <a:pathLst>
                    <a:path w="195" h="68">
                      <a:moveTo>
                        <a:pt x="172" y="43"/>
                      </a:moveTo>
                      <a:cubicBezTo>
                        <a:pt x="166" y="32"/>
                        <a:pt x="164" y="9"/>
                        <a:pt x="164" y="0"/>
                      </a:cubicBezTo>
                      <a:cubicBezTo>
                        <a:pt x="31" y="0"/>
                        <a:pt x="31" y="0"/>
                        <a:pt x="31" y="0"/>
                      </a:cubicBezTo>
                      <a:cubicBezTo>
                        <a:pt x="31" y="9"/>
                        <a:pt x="29" y="32"/>
                        <a:pt x="23" y="43"/>
                      </a:cubicBezTo>
                      <a:cubicBezTo>
                        <a:pt x="17" y="56"/>
                        <a:pt x="8" y="62"/>
                        <a:pt x="0" y="68"/>
                      </a:cubicBezTo>
                      <a:cubicBezTo>
                        <a:pt x="195" y="68"/>
                        <a:pt x="195" y="68"/>
                        <a:pt x="195" y="68"/>
                      </a:cubicBezTo>
                      <a:cubicBezTo>
                        <a:pt x="187" y="62"/>
                        <a:pt x="178" y="56"/>
                        <a:pt x="172" y="43"/>
                      </a:cubicBezTo>
                      <a:close/>
                    </a:path>
                  </a:pathLst>
                </a:custGeom>
                <a:gradFill rotWithShape="1">
                  <a:gsLst>
                    <a:gs pos="0">
                      <a:srgbClr val="737373"/>
                    </a:gs>
                    <a:gs pos="50000">
                      <a:srgbClr val="EAEAEA"/>
                    </a:gs>
                    <a:gs pos="100000">
                      <a:srgbClr val="737373"/>
                    </a:gs>
                  </a:gsLst>
                  <a:lin ang="5400000" scaled="1"/>
                </a:gradFill>
                <a:ln w="9525">
                  <a:noFill/>
                  <a:round/>
                  <a:headEnd/>
                  <a:tailEnd/>
                </a:ln>
              </p:spPr>
              <p:txBody>
                <a:bodyPr/>
                <a:lstStyle/>
                <a:p>
                  <a:endParaRPr lang="en-US"/>
                </a:p>
              </p:txBody>
            </p:sp>
            <p:sp>
              <p:nvSpPr>
                <p:cNvPr id="157" name="Rectangle 32"/>
                <p:cNvSpPr>
                  <a:spLocks noChangeArrowheads="1"/>
                </p:cNvSpPr>
                <p:nvPr/>
              </p:nvSpPr>
              <p:spPr bwMode="gray">
                <a:xfrm>
                  <a:off x="800" y="1709"/>
                  <a:ext cx="82" cy="14"/>
                </a:xfrm>
                <a:prstGeom prst="rect">
                  <a:avLst/>
                </a:prstGeom>
                <a:solidFill>
                  <a:srgbClr val="DBDBDB"/>
                </a:solidFill>
                <a:ln w="9525">
                  <a:noFill/>
                  <a:miter lim="800000"/>
                  <a:headEnd/>
                  <a:tailEnd/>
                </a:ln>
              </p:spPr>
              <p:txBody>
                <a:bodyPr/>
                <a:lstStyle/>
                <a:p>
                  <a:endParaRPr lang="en-US"/>
                </a:p>
              </p:txBody>
            </p:sp>
            <p:sp>
              <p:nvSpPr>
                <p:cNvPr id="158" name="Rectangle 33"/>
                <p:cNvSpPr>
                  <a:spLocks noChangeArrowheads="1"/>
                </p:cNvSpPr>
                <p:nvPr/>
              </p:nvSpPr>
              <p:spPr bwMode="gray">
                <a:xfrm>
                  <a:off x="708" y="1709"/>
                  <a:ext cx="82" cy="14"/>
                </a:xfrm>
                <a:prstGeom prst="rect">
                  <a:avLst/>
                </a:prstGeom>
                <a:solidFill>
                  <a:srgbClr val="DBDBDB"/>
                </a:solidFill>
                <a:ln w="9525">
                  <a:noFill/>
                  <a:miter lim="800000"/>
                  <a:headEnd/>
                  <a:tailEnd/>
                </a:ln>
              </p:spPr>
              <p:txBody>
                <a:bodyPr/>
                <a:lstStyle/>
                <a:p>
                  <a:endParaRPr lang="en-US"/>
                </a:p>
              </p:txBody>
            </p:sp>
            <p:sp>
              <p:nvSpPr>
                <p:cNvPr id="159" name="Freeform 34"/>
                <p:cNvSpPr>
                  <a:spLocks/>
                </p:cNvSpPr>
                <p:nvPr/>
              </p:nvSpPr>
              <p:spPr bwMode="gray">
                <a:xfrm>
                  <a:off x="790" y="928"/>
                  <a:ext cx="512" cy="753"/>
                </a:xfrm>
                <a:custGeom>
                  <a:avLst/>
                  <a:gdLst/>
                  <a:ahLst/>
                  <a:cxnLst>
                    <a:cxn ang="0">
                      <a:pos x="577" y="0"/>
                    </a:cxn>
                    <a:cxn ang="0">
                      <a:pos x="0" y="0"/>
                    </a:cxn>
                    <a:cxn ang="0">
                      <a:pos x="310" y="848"/>
                    </a:cxn>
                    <a:cxn ang="0">
                      <a:pos x="577" y="848"/>
                    </a:cxn>
                    <a:cxn ang="0">
                      <a:pos x="577" y="0"/>
                    </a:cxn>
                  </a:cxnLst>
                  <a:rect l="0" t="0" r="r" b="b"/>
                  <a:pathLst>
                    <a:path w="577" h="848">
                      <a:moveTo>
                        <a:pt x="577" y="0"/>
                      </a:moveTo>
                      <a:lnTo>
                        <a:pt x="0" y="0"/>
                      </a:lnTo>
                      <a:lnTo>
                        <a:pt x="310" y="848"/>
                      </a:lnTo>
                      <a:lnTo>
                        <a:pt x="577" y="848"/>
                      </a:lnTo>
                      <a:lnTo>
                        <a:pt x="577" y="0"/>
                      </a:lnTo>
                      <a:close/>
                    </a:path>
                  </a:pathLst>
                </a:custGeom>
                <a:gradFill rotWithShape="1">
                  <a:gsLst>
                    <a:gs pos="0">
                      <a:srgbClr val="4D4D4D">
                        <a:gamma/>
                        <a:shade val="32157"/>
                        <a:invGamma/>
                      </a:srgbClr>
                    </a:gs>
                    <a:gs pos="100000">
                      <a:srgbClr val="4D4D4D"/>
                    </a:gs>
                  </a:gsLst>
                  <a:lin ang="5400000" scaled="1"/>
                </a:gradFill>
                <a:ln w="9525">
                  <a:solidFill>
                    <a:srgbClr val="000000"/>
                  </a:solidFill>
                  <a:round/>
                  <a:headEnd/>
                  <a:tailEnd/>
                </a:ln>
              </p:spPr>
              <p:txBody>
                <a:bodyPr/>
                <a:lstStyle/>
                <a:p>
                  <a:endParaRPr lang="en-US"/>
                </a:p>
              </p:txBody>
            </p:sp>
            <p:sp>
              <p:nvSpPr>
                <p:cNvPr id="160" name="Freeform 35"/>
                <p:cNvSpPr>
                  <a:spLocks/>
                </p:cNvSpPr>
                <p:nvPr/>
              </p:nvSpPr>
              <p:spPr bwMode="gray">
                <a:xfrm>
                  <a:off x="289" y="1048"/>
                  <a:ext cx="470" cy="633"/>
                </a:xfrm>
                <a:custGeom>
                  <a:avLst/>
                  <a:gdLst/>
                  <a:ahLst/>
                  <a:cxnLst>
                    <a:cxn ang="0">
                      <a:pos x="0" y="713"/>
                    </a:cxn>
                    <a:cxn ang="0">
                      <a:pos x="529" y="713"/>
                    </a:cxn>
                    <a:cxn ang="0">
                      <a:pos x="0" y="0"/>
                    </a:cxn>
                    <a:cxn ang="0">
                      <a:pos x="0" y="713"/>
                    </a:cxn>
                  </a:cxnLst>
                  <a:rect l="0" t="0" r="r" b="b"/>
                  <a:pathLst>
                    <a:path w="529" h="713">
                      <a:moveTo>
                        <a:pt x="0" y="713"/>
                      </a:moveTo>
                      <a:lnTo>
                        <a:pt x="529" y="713"/>
                      </a:lnTo>
                      <a:lnTo>
                        <a:pt x="0" y="0"/>
                      </a:lnTo>
                      <a:lnTo>
                        <a:pt x="0" y="713"/>
                      </a:lnTo>
                      <a:close/>
                    </a:path>
                  </a:pathLst>
                </a:custGeom>
                <a:gradFill rotWithShape="1">
                  <a:gsLst>
                    <a:gs pos="0">
                      <a:srgbClr val="4D4D4D"/>
                    </a:gs>
                    <a:gs pos="100000">
                      <a:srgbClr val="4D4D4D">
                        <a:gamma/>
                        <a:shade val="32157"/>
                        <a:invGamma/>
                      </a:srgbClr>
                    </a:gs>
                  </a:gsLst>
                  <a:lin ang="5400000" scaled="1"/>
                </a:gradFill>
                <a:ln w="9525">
                  <a:solidFill>
                    <a:srgbClr val="000000"/>
                  </a:solidFill>
                  <a:round/>
                  <a:headEnd/>
                  <a:tailEnd/>
                </a:ln>
              </p:spPr>
              <p:txBody>
                <a:bodyPr/>
                <a:lstStyle/>
                <a:p>
                  <a:endParaRPr lang="en-US"/>
                </a:p>
              </p:txBody>
            </p:sp>
            <p:sp>
              <p:nvSpPr>
                <p:cNvPr id="161" name="Freeform 36"/>
                <p:cNvSpPr>
                  <a:spLocks/>
                </p:cNvSpPr>
                <p:nvPr/>
              </p:nvSpPr>
              <p:spPr bwMode="gray">
                <a:xfrm>
                  <a:off x="289" y="928"/>
                  <a:ext cx="776" cy="753"/>
                </a:xfrm>
                <a:custGeom>
                  <a:avLst/>
                  <a:gdLst/>
                  <a:ahLst/>
                  <a:cxnLst>
                    <a:cxn ang="0">
                      <a:pos x="0" y="0"/>
                    </a:cxn>
                    <a:cxn ang="0">
                      <a:pos x="0" y="135"/>
                    </a:cxn>
                    <a:cxn ang="0">
                      <a:pos x="529" y="848"/>
                    </a:cxn>
                    <a:cxn ang="0">
                      <a:pos x="874" y="848"/>
                    </a:cxn>
                    <a:cxn ang="0">
                      <a:pos x="564" y="0"/>
                    </a:cxn>
                    <a:cxn ang="0">
                      <a:pos x="0" y="0"/>
                    </a:cxn>
                  </a:cxnLst>
                  <a:rect l="0" t="0" r="r" b="b"/>
                  <a:pathLst>
                    <a:path w="874" h="848">
                      <a:moveTo>
                        <a:pt x="0" y="0"/>
                      </a:moveTo>
                      <a:lnTo>
                        <a:pt x="0" y="135"/>
                      </a:lnTo>
                      <a:lnTo>
                        <a:pt x="529" y="848"/>
                      </a:lnTo>
                      <a:lnTo>
                        <a:pt x="874" y="848"/>
                      </a:lnTo>
                      <a:lnTo>
                        <a:pt x="564" y="0"/>
                      </a:lnTo>
                      <a:lnTo>
                        <a:pt x="0" y="0"/>
                      </a:lnTo>
                      <a:close/>
                    </a:path>
                  </a:pathLst>
                </a:custGeom>
                <a:solidFill>
                  <a:srgbClr val="070707"/>
                </a:solidFill>
                <a:ln w="9525">
                  <a:solidFill>
                    <a:srgbClr val="000000"/>
                  </a:solidFill>
                  <a:round/>
                  <a:headEnd/>
                  <a:tailEnd/>
                </a:ln>
              </p:spPr>
              <p:txBody>
                <a:bodyPr/>
                <a:lstStyle/>
                <a:p>
                  <a:endParaRPr lang="en-US"/>
                </a:p>
              </p:txBody>
            </p:sp>
            <p:sp>
              <p:nvSpPr>
                <p:cNvPr id="162" name="Freeform 37"/>
                <p:cNvSpPr>
                  <a:spLocks/>
                </p:cNvSpPr>
                <p:nvPr/>
              </p:nvSpPr>
              <p:spPr bwMode="gray">
                <a:xfrm>
                  <a:off x="252" y="888"/>
                  <a:ext cx="1088" cy="40"/>
                </a:xfrm>
                <a:custGeom>
                  <a:avLst/>
                  <a:gdLst/>
                  <a:ahLst/>
                  <a:cxnLst>
                    <a:cxn ang="0">
                      <a:pos x="18" y="19"/>
                    </a:cxn>
                    <a:cxn ang="0">
                      <a:pos x="501" y="19"/>
                    </a:cxn>
                    <a:cxn ang="0">
                      <a:pos x="501" y="19"/>
                    </a:cxn>
                    <a:cxn ang="0">
                      <a:pos x="519" y="19"/>
                    </a:cxn>
                    <a:cxn ang="0">
                      <a:pos x="519" y="8"/>
                    </a:cxn>
                    <a:cxn ang="0">
                      <a:pos x="512" y="0"/>
                    </a:cxn>
                    <a:cxn ang="0">
                      <a:pos x="7" y="0"/>
                    </a:cxn>
                    <a:cxn ang="0">
                      <a:pos x="0" y="8"/>
                    </a:cxn>
                    <a:cxn ang="0">
                      <a:pos x="0" y="19"/>
                    </a:cxn>
                    <a:cxn ang="0">
                      <a:pos x="18" y="19"/>
                    </a:cxn>
                  </a:cxnLst>
                  <a:rect l="0" t="0" r="r" b="b"/>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ubicBezTo>
                        <a:pt x="18" y="19"/>
                        <a:pt x="18" y="19"/>
                        <a:pt x="18"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163" name="Freeform 38"/>
                <p:cNvSpPr>
                  <a:spLocks/>
                </p:cNvSpPr>
                <p:nvPr/>
              </p:nvSpPr>
              <p:spPr bwMode="gray">
                <a:xfrm>
                  <a:off x="591" y="1895"/>
                  <a:ext cx="410" cy="34"/>
                </a:xfrm>
                <a:custGeom>
                  <a:avLst/>
                  <a:gdLst/>
                  <a:ahLst/>
                  <a:cxnLst>
                    <a:cxn ang="0">
                      <a:pos x="0" y="0"/>
                    </a:cxn>
                    <a:cxn ang="0">
                      <a:pos x="0" y="10"/>
                    </a:cxn>
                    <a:cxn ang="0">
                      <a:pos x="4" y="16"/>
                    </a:cxn>
                    <a:cxn ang="0">
                      <a:pos x="191" y="16"/>
                    </a:cxn>
                    <a:cxn ang="0">
                      <a:pos x="195" y="10"/>
                    </a:cxn>
                    <a:cxn ang="0">
                      <a:pos x="195" y="0"/>
                    </a:cxn>
                    <a:cxn ang="0">
                      <a:pos x="0" y="0"/>
                    </a:cxn>
                  </a:cxnLst>
                  <a:rect l="0" t="0" r="r" b="b"/>
                  <a:pathLst>
                    <a:path w="195" h="16">
                      <a:moveTo>
                        <a:pt x="0" y="0"/>
                      </a:moveTo>
                      <a:cubicBezTo>
                        <a:pt x="0" y="10"/>
                        <a:pt x="0" y="10"/>
                        <a:pt x="0" y="10"/>
                      </a:cubicBezTo>
                      <a:cubicBezTo>
                        <a:pt x="0" y="13"/>
                        <a:pt x="2" y="16"/>
                        <a:pt x="4" y="16"/>
                      </a:cubicBezTo>
                      <a:cubicBezTo>
                        <a:pt x="191" y="16"/>
                        <a:pt x="191" y="16"/>
                        <a:pt x="191" y="16"/>
                      </a:cubicBezTo>
                      <a:cubicBezTo>
                        <a:pt x="193" y="16"/>
                        <a:pt x="195" y="13"/>
                        <a:pt x="195" y="10"/>
                      </a:cubicBezTo>
                      <a:cubicBezTo>
                        <a:pt x="195" y="0"/>
                        <a:pt x="195" y="0"/>
                        <a:pt x="195"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164" name="Rectangle 39"/>
                <p:cNvSpPr>
                  <a:spLocks noChangeArrowheads="1"/>
                </p:cNvSpPr>
                <p:nvPr/>
              </p:nvSpPr>
              <p:spPr bwMode="gray">
                <a:xfrm>
                  <a:off x="1246" y="1709"/>
                  <a:ext cx="52" cy="14"/>
                </a:xfrm>
                <a:prstGeom prst="rect">
                  <a:avLst/>
                </a:prstGeom>
                <a:solidFill>
                  <a:srgbClr val="DBDBDB"/>
                </a:solidFill>
                <a:ln w="9525">
                  <a:noFill/>
                  <a:miter lim="800000"/>
                  <a:headEnd/>
                  <a:tailEnd/>
                </a:ln>
              </p:spPr>
              <p:txBody>
                <a:bodyPr/>
                <a:lstStyle/>
                <a:p>
                  <a:endParaRPr lang="en-US"/>
                </a:p>
              </p:txBody>
            </p:sp>
            <p:sp>
              <p:nvSpPr>
                <p:cNvPr id="165" name="Rectangle 40"/>
                <p:cNvSpPr>
                  <a:spLocks noChangeArrowheads="1"/>
                </p:cNvSpPr>
                <p:nvPr/>
              </p:nvSpPr>
              <p:spPr bwMode="gray">
                <a:xfrm>
                  <a:off x="289" y="928"/>
                  <a:ext cx="1012" cy="753"/>
                </a:xfrm>
                <a:prstGeom prst="rect">
                  <a:avLst/>
                </a:prstGeom>
                <a:noFill/>
                <a:ln w="12700">
                  <a:solidFill>
                    <a:srgbClr val="C0C0C0"/>
                  </a:solidFill>
                  <a:miter lim="800000"/>
                  <a:headEnd/>
                  <a:tailEnd/>
                </a:ln>
              </p:spPr>
              <p:txBody>
                <a:bodyPr wrap="none" anchor="ctr"/>
                <a:lstStyle/>
                <a:p>
                  <a:endParaRPr lang="en-US"/>
                </a:p>
              </p:txBody>
            </p:sp>
          </p:grpSp>
          <p:grpSp>
            <p:nvGrpSpPr>
              <p:cNvPr id="7" name="Group 41"/>
              <p:cNvGrpSpPr>
                <a:grpSpLocks/>
              </p:cNvGrpSpPr>
              <p:nvPr/>
            </p:nvGrpSpPr>
            <p:grpSpPr bwMode="auto">
              <a:xfrm flipH="1">
                <a:off x="706" y="1236"/>
                <a:ext cx="554" cy="534"/>
                <a:chOff x="3261" y="2591"/>
                <a:chExt cx="1011" cy="977"/>
              </a:xfrm>
            </p:grpSpPr>
            <p:pic>
              <p:nvPicPr>
                <p:cNvPr id="122" name="Picture 42"/>
                <p:cNvPicPr>
                  <a:picLocks noChangeAspect="1" noChangeArrowheads="1"/>
                </p:cNvPicPr>
                <p:nvPr/>
              </p:nvPicPr>
              <p:blipFill>
                <a:blip r:embed="rId4"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8" name="Group 43"/>
                <p:cNvGrpSpPr>
                  <a:grpSpLocks/>
                </p:cNvGrpSpPr>
                <p:nvPr/>
              </p:nvGrpSpPr>
              <p:grpSpPr bwMode="auto">
                <a:xfrm>
                  <a:off x="3261" y="2591"/>
                  <a:ext cx="888" cy="941"/>
                  <a:chOff x="3261" y="2581"/>
                  <a:chExt cx="888" cy="941"/>
                </a:xfrm>
              </p:grpSpPr>
              <p:sp>
                <p:nvSpPr>
                  <p:cNvPr id="124" name="AutoShape 44"/>
                  <p:cNvSpPr>
                    <a:spLocks noChangeAspect="1" noChangeArrowheads="1" noTextEdit="1"/>
                  </p:cNvSpPr>
                  <p:nvPr/>
                </p:nvSpPr>
                <p:spPr bwMode="gray">
                  <a:xfrm>
                    <a:off x="3261" y="2598"/>
                    <a:ext cx="840" cy="897"/>
                  </a:xfrm>
                  <a:prstGeom prst="rect">
                    <a:avLst/>
                  </a:prstGeom>
                  <a:noFill/>
                </p:spPr>
                <p:txBody>
                  <a:bodyPr/>
                  <a:lstStyle/>
                  <a:p>
                    <a:endParaRPr lang="en-US"/>
                  </a:p>
                </p:txBody>
              </p:sp>
              <p:sp>
                <p:nvSpPr>
                  <p:cNvPr id="125" name="Freeform 45"/>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2A79D0">
                          <a:gamma/>
                          <a:tint val="46275"/>
                          <a:invGamma/>
                        </a:srgbClr>
                      </a:gs>
                      <a:gs pos="100000">
                        <a:srgbClr val="2A79D0"/>
                      </a:gs>
                    </a:gsLst>
                    <a:lin ang="5400000" scaled="1"/>
                  </a:gradFill>
                  <a:ln w="9525">
                    <a:noFill/>
                    <a:round/>
                    <a:headEnd/>
                    <a:tailEnd/>
                  </a:ln>
                </p:spPr>
                <p:txBody>
                  <a:bodyPr/>
                  <a:lstStyle/>
                  <a:p>
                    <a:endParaRPr lang="en-US"/>
                  </a:p>
                </p:txBody>
              </p:sp>
              <p:sp>
                <p:nvSpPr>
                  <p:cNvPr id="126" name="Freeform 46"/>
                  <p:cNvSpPr>
                    <a:spLocks/>
                  </p:cNvSpPr>
                  <p:nvPr/>
                </p:nvSpPr>
                <p:spPr bwMode="gray">
                  <a:xfrm>
                    <a:off x="3460" y="3074"/>
                    <a:ext cx="242" cy="302"/>
                  </a:xfrm>
                  <a:custGeom>
                    <a:avLst/>
                    <a:gdLst/>
                    <a:ahLst/>
                    <a:cxnLst>
                      <a:cxn ang="0">
                        <a:pos x="956" y="168"/>
                      </a:cxn>
                      <a:cxn ang="0">
                        <a:pos x="751" y="646"/>
                      </a:cxn>
                      <a:cxn ang="0">
                        <a:pos x="290" y="1360"/>
                      </a:cxn>
                      <a:cxn ang="0">
                        <a:pos x="272" y="1370"/>
                      </a:cxn>
                      <a:cxn ang="0">
                        <a:pos x="149" y="1378"/>
                      </a:cxn>
                      <a:cxn ang="0">
                        <a:pos x="47" y="1372"/>
                      </a:cxn>
                      <a:cxn ang="0">
                        <a:pos x="168" y="1314"/>
                      </a:cxn>
                      <a:cxn ang="0">
                        <a:pos x="614" y="746"/>
                      </a:cxn>
                      <a:cxn ang="0">
                        <a:pos x="709" y="447"/>
                      </a:cxn>
                      <a:cxn ang="0">
                        <a:pos x="977" y="47"/>
                      </a:cxn>
                      <a:cxn ang="0">
                        <a:pos x="956" y="168"/>
                      </a:cxn>
                    </a:cxnLst>
                    <a:rect l="0" t="0" r="r" b="b"/>
                    <a:pathLst>
                      <a:path w="1114" h="1388">
                        <a:moveTo>
                          <a:pt x="956" y="168"/>
                        </a:moveTo>
                        <a:cubicBezTo>
                          <a:pt x="956" y="168"/>
                          <a:pt x="830" y="284"/>
                          <a:pt x="751" y="646"/>
                        </a:cubicBezTo>
                        <a:cubicBezTo>
                          <a:pt x="751" y="646"/>
                          <a:pt x="690" y="955"/>
                          <a:pt x="290" y="1360"/>
                        </a:cubicBezTo>
                        <a:cubicBezTo>
                          <a:pt x="290" y="1360"/>
                          <a:pt x="274" y="1369"/>
                          <a:pt x="272" y="1370"/>
                        </a:cubicBezTo>
                        <a:cubicBezTo>
                          <a:pt x="233" y="1388"/>
                          <a:pt x="169" y="1372"/>
                          <a:pt x="149" y="1378"/>
                        </a:cubicBezTo>
                        <a:cubicBezTo>
                          <a:pt x="130" y="1383"/>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solidFill>
                    <a:srgbClr val="515E60">
                      <a:alpha val="60001"/>
                    </a:srgbClr>
                  </a:solidFill>
                  <a:ln w="9525">
                    <a:noFill/>
                    <a:round/>
                    <a:headEnd/>
                    <a:tailEnd/>
                  </a:ln>
                </p:spPr>
                <p:txBody>
                  <a:bodyPr/>
                  <a:lstStyle/>
                  <a:p>
                    <a:endParaRPr lang="en-US"/>
                  </a:p>
                </p:txBody>
              </p:sp>
              <p:sp>
                <p:nvSpPr>
                  <p:cNvPr id="127" name="Freeform 47"/>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endParaRPr lang="en-US"/>
                  </a:p>
                </p:txBody>
              </p:sp>
              <p:sp>
                <p:nvSpPr>
                  <p:cNvPr id="128" name="Freeform 48"/>
                  <p:cNvSpPr>
                    <a:spLocks/>
                  </p:cNvSpPr>
                  <p:nvPr/>
                </p:nvSpPr>
                <p:spPr bwMode="gray">
                  <a:xfrm>
                    <a:off x="3460" y="3066"/>
                    <a:ext cx="242" cy="305"/>
                  </a:xfrm>
                  <a:custGeom>
                    <a:avLst/>
                    <a:gdLst/>
                    <a:ahLst/>
                    <a:cxnLst>
                      <a:cxn ang="0">
                        <a:pos x="956" y="168"/>
                      </a:cxn>
                      <a:cxn ang="0">
                        <a:pos x="751" y="646"/>
                      </a:cxn>
                      <a:cxn ang="0">
                        <a:pos x="278" y="1351"/>
                      </a:cxn>
                      <a:cxn ang="0">
                        <a:pos x="157" y="1393"/>
                      </a:cxn>
                      <a:cxn ang="0">
                        <a:pos x="47" y="1372"/>
                      </a:cxn>
                      <a:cxn ang="0">
                        <a:pos x="168" y="1314"/>
                      </a:cxn>
                      <a:cxn ang="0">
                        <a:pos x="614" y="746"/>
                      </a:cxn>
                      <a:cxn ang="0">
                        <a:pos x="709" y="447"/>
                      </a:cxn>
                      <a:cxn ang="0">
                        <a:pos x="977" y="47"/>
                      </a:cxn>
                      <a:cxn ang="0">
                        <a:pos x="956" y="168"/>
                      </a:cxn>
                    </a:cxnLst>
                    <a:rect l="0" t="0" r="r" b="b"/>
                    <a:pathLst>
                      <a:path w="1114" h="1403">
                        <a:moveTo>
                          <a:pt x="956" y="168"/>
                        </a:moveTo>
                        <a:cubicBezTo>
                          <a:pt x="956" y="168"/>
                          <a:pt x="830" y="284"/>
                          <a:pt x="751" y="646"/>
                        </a:cubicBezTo>
                        <a:cubicBezTo>
                          <a:pt x="751" y="646"/>
                          <a:pt x="677" y="946"/>
                          <a:pt x="278" y="1351"/>
                        </a:cubicBezTo>
                        <a:cubicBezTo>
                          <a:pt x="278" y="1351"/>
                          <a:pt x="220" y="1403"/>
                          <a:pt x="157" y="1393"/>
                        </a:cubicBezTo>
                        <a:cubicBezTo>
                          <a:pt x="94" y="1382"/>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a:p>
                </p:txBody>
              </p:sp>
              <p:sp>
                <p:nvSpPr>
                  <p:cNvPr id="129" name="Freeform 49"/>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9DC2EB">
                          <a:gamma/>
                          <a:tint val="0"/>
                          <a:invGamma/>
                        </a:srgbClr>
                      </a:gs>
                      <a:gs pos="100000">
                        <a:srgbClr val="9DC2EB"/>
                      </a:gs>
                    </a:gsLst>
                    <a:lin ang="5400000" scaled="1"/>
                  </a:gradFill>
                  <a:ln w="9525">
                    <a:noFill/>
                    <a:round/>
                    <a:headEnd/>
                    <a:tailEnd/>
                  </a:ln>
                </p:spPr>
                <p:txBody>
                  <a:bodyPr/>
                  <a:lstStyle/>
                  <a:p>
                    <a:endParaRPr lang="en-US"/>
                  </a:p>
                </p:txBody>
              </p:sp>
              <p:sp>
                <p:nvSpPr>
                  <p:cNvPr id="130" name="Freeform 50"/>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endParaRPr lang="en-US"/>
                  </a:p>
                </p:txBody>
              </p:sp>
              <p:sp>
                <p:nvSpPr>
                  <p:cNvPr id="131" name="Freeform 51"/>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endParaRPr lang="en-US"/>
                  </a:p>
                </p:txBody>
              </p:sp>
              <p:sp>
                <p:nvSpPr>
                  <p:cNvPr id="132" name="Freeform 52"/>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endParaRPr lang="en-US"/>
                  </a:p>
                </p:txBody>
              </p:sp>
              <p:sp>
                <p:nvSpPr>
                  <p:cNvPr id="133" name="Freeform 53"/>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endParaRPr lang="en-US"/>
                  </a:p>
                </p:txBody>
              </p:sp>
              <p:sp>
                <p:nvSpPr>
                  <p:cNvPr id="134" name="Freeform 54"/>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endParaRPr lang="en-US"/>
                  </a:p>
                </p:txBody>
              </p:sp>
              <p:sp>
                <p:nvSpPr>
                  <p:cNvPr id="135" name="Freeform 55"/>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136" name="Freeform 56"/>
                  <p:cNvSpPr>
                    <a:spLocks/>
                  </p:cNvSpPr>
                  <p:nvPr/>
                </p:nvSpPr>
                <p:spPr bwMode="gray">
                  <a:xfrm>
                    <a:off x="3502" y="3066"/>
                    <a:ext cx="411" cy="404"/>
                  </a:xfrm>
                  <a:custGeom>
                    <a:avLst/>
                    <a:gdLst/>
                    <a:ahLst/>
                    <a:cxnLst>
                      <a:cxn ang="0">
                        <a:pos x="177" y="443"/>
                      </a:cxn>
                      <a:cxn ang="0">
                        <a:pos x="479" y="0"/>
                      </a:cxn>
                      <a:cxn ang="0">
                        <a:pos x="460" y="2"/>
                      </a:cxn>
                      <a:cxn ang="0">
                        <a:pos x="141" y="418"/>
                      </a:cxn>
                      <a:cxn ang="0">
                        <a:pos x="58" y="426"/>
                      </a:cxn>
                      <a:cxn ang="0">
                        <a:pos x="25" y="435"/>
                      </a:cxn>
                      <a:cxn ang="0">
                        <a:pos x="166" y="449"/>
                      </a:cxn>
                      <a:cxn ang="0">
                        <a:pos x="177" y="443"/>
                      </a:cxn>
                    </a:cxnLst>
                    <a:rect l="0" t="0" r="r" b="b"/>
                    <a:pathLst>
                      <a:path w="479" h="470">
                        <a:moveTo>
                          <a:pt x="177" y="443"/>
                        </a:moveTo>
                        <a:cubicBezTo>
                          <a:pt x="215" y="410"/>
                          <a:pt x="286" y="286"/>
                          <a:pt x="479" y="0"/>
                        </a:cubicBezTo>
                        <a:cubicBezTo>
                          <a:pt x="479" y="0"/>
                          <a:pt x="471" y="1"/>
                          <a:pt x="460" y="2"/>
                        </a:cubicBezTo>
                        <a:cubicBezTo>
                          <a:pt x="460" y="2"/>
                          <a:pt x="201" y="394"/>
                          <a:pt x="141" y="418"/>
                        </a:cubicBezTo>
                        <a:cubicBezTo>
                          <a:pt x="141" y="418"/>
                          <a:pt x="117" y="435"/>
                          <a:pt x="58" y="426"/>
                        </a:cubicBezTo>
                        <a:cubicBezTo>
                          <a:pt x="0" y="416"/>
                          <a:pt x="25" y="435"/>
                          <a:pt x="25" y="435"/>
                        </a:cubicBezTo>
                        <a:cubicBezTo>
                          <a:pt x="25" y="435"/>
                          <a:pt x="125" y="470"/>
                          <a:pt x="166" y="449"/>
                        </a:cubicBezTo>
                        <a:cubicBezTo>
                          <a:pt x="179" y="442"/>
                          <a:pt x="174" y="446"/>
                          <a:pt x="177" y="443"/>
                        </a:cubicBezTo>
                        <a:close/>
                      </a:path>
                    </a:pathLst>
                  </a:custGeom>
                  <a:solidFill>
                    <a:srgbClr val="515E60">
                      <a:alpha val="70000"/>
                    </a:srgbClr>
                  </a:solidFill>
                  <a:ln w="9525">
                    <a:noFill/>
                    <a:round/>
                    <a:headEnd/>
                    <a:tailEnd/>
                  </a:ln>
                </p:spPr>
                <p:txBody>
                  <a:bodyPr/>
                  <a:lstStyle/>
                  <a:p>
                    <a:endParaRPr lang="en-US"/>
                  </a:p>
                </p:txBody>
              </p:sp>
              <p:sp>
                <p:nvSpPr>
                  <p:cNvPr id="137" name="Freeform 57"/>
                  <p:cNvSpPr>
                    <a:spLocks/>
                  </p:cNvSpPr>
                  <p:nvPr/>
                </p:nvSpPr>
                <p:spPr bwMode="gray">
                  <a:xfrm>
                    <a:off x="3502" y="3058"/>
                    <a:ext cx="412" cy="397"/>
                  </a:xfrm>
                  <a:custGeom>
                    <a:avLst/>
                    <a:gdLst/>
                    <a:ahLst/>
                    <a:cxnLst>
                      <a:cxn ang="0">
                        <a:pos x="1897" y="42"/>
                      </a:cxn>
                      <a:cxn ang="0">
                        <a:pos x="1818" y="5"/>
                      </a:cxn>
                      <a:cxn ang="0">
                        <a:pos x="557" y="1650"/>
                      </a:cxn>
                      <a:cxn ang="0">
                        <a:pos x="231" y="1682"/>
                      </a:cxn>
                      <a:cxn ang="0">
                        <a:pos x="100" y="1719"/>
                      </a:cxn>
                      <a:cxn ang="0">
                        <a:pos x="552" y="1745"/>
                      </a:cxn>
                      <a:cxn ang="0">
                        <a:pos x="1897" y="42"/>
                      </a:cxn>
                    </a:cxnLst>
                    <a:rect l="0" t="0" r="r" b="b"/>
                    <a:pathLst>
                      <a:path w="1897" h="1829">
                        <a:moveTo>
                          <a:pt x="1897" y="42"/>
                        </a:moveTo>
                        <a:cubicBezTo>
                          <a:pt x="1897" y="42"/>
                          <a:pt x="1860" y="0"/>
                          <a:pt x="1818" y="5"/>
                        </a:cubicBezTo>
                        <a:cubicBezTo>
                          <a:pt x="1818" y="5"/>
                          <a:pt x="794" y="1556"/>
                          <a:pt x="557" y="1650"/>
                        </a:cubicBezTo>
                        <a:cubicBezTo>
                          <a:pt x="557" y="1650"/>
                          <a:pt x="462" y="1719"/>
                          <a:pt x="231" y="1682"/>
                        </a:cubicBezTo>
                        <a:cubicBezTo>
                          <a:pt x="0" y="1645"/>
                          <a:pt x="100" y="1719"/>
                          <a:pt x="100" y="1719"/>
                        </a:cubicBezTo>
                        <a:cubicBezTo>
                          <a:pt x="100" y="1719"/>
                          <a:pt x="389" y="1829"/>
                          <a:pt x="552" y="1745"/>
                        </a:cubicBezTo>
                        <a:cubicBezTo>
                          <a:pt x="715" y="1661"/>
                          <a:pt x="778" y="1708"/>
                          <a:pt x="1897" y="42"/>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a:p>
                </p:txBody>
              </p:sp>
              <p:sp>
                <p:nvSpPr>
                  <p:cNvPr id="138" name="Freeform 58"/>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000"/>
                    </a:srgbClr>
                  </a:solidFill>
                  <a:ln w="9525">
                    <a:noFill/>
                    <a:round/>
                    <a:headEnd/>
                    <a:tailEnd/>
                  </a:ln>
                </p:spPr>
                <p:txBody>
                  <a:bodyPr/>
                  <a:lstStyle/>
                  <a:p>
                    <a:endParaRPr lang="en-US"/>
                  </a:p>
                </p:txBody>
              </p:sp>
              <p:sp>
                <p:nvSpPr>
                  <p:cNvPr id="139" name="Freeform 59"/>
                  <p:cNvSpPr>
                    <a:spLocks/>
                  </p:cNvSpPr>
                  <p:nvPr/>
                </p:nvSpPr>
                <p:spPr bwMode="gray">
                  <a:xfrm>
                    <a:off x="3264" y="3356"/>
                    <a:ext cx="290" cy="137"/>
                  </a:xfrm>
                  <a:custGeom>
                    <a:avLst/>
                    <a:gdLst/>
                    <a:ahLst/>
                    <a:cxnLst>
                      <a:cxn ang="0">
                        <a:pos x="252" y="0"/>
                      </a:cxn>
                      <a:cxn ang="0">
                        <a:pos x="338" y="84"/>
                      </a:cxn>
                      <a:cxn ang="0">
                        <a:pos x="81" y="159"/>
                      </a:cxn>
                      <a:cxn ang="0">
                        <a:pos x="0" y="71"/>
                      </a:cxn>
                      <a:cxn ang="0">
                        <a:pos x="252" y="0"/>
                      </a:cxn>
                    </a:cxnLst>
                    <a:rect l="0" t="0" r="r" b="b"/>
                    <a:pathLst>
                      <a:path w="338" h="159">
                        <a:moveTo>
                          <a:pt x="252" y="0"/>
                        </a:moveTo>
                        <a:lnTo>
                          <a:pt x="338" y="84"/>
                        </a:lnTo>
                        <a:lnTo>
                          <a:pt x="81" y="159"/>
                        </a:lnTo>
                        <a:lnTo>
                          <a:pt x="0" y="71"/>
                        </a:lnTo>
                        <a:lnTo>
                          <a:pt x="252" y="0"/>
                        </a:lnTo>
                        <a:close/>
                      </a:path>
                    </a:pathLst>
                  </a:custGeom>
                  <a:noFill/>
                  <a:ln w="4763">
                    <a:solidFill>
                      <a:srgbClr val="000000"/>
                    </a:solidFill>
                    <a:miter lim="800000"/>
                    <a:headEnd/>
                    <a:tailEnd/>
                  </a:ln>
                </p:spPr>
                <p:txBody>
                  <a:bodyPr/>
                  <a:lstStyle/>
                  <a:p>
                    <a:endParaRPr lang="en-US"/>
                  </a:p>
                </p:txBody>
              </p:sp>
              <p:sp>
                <p:nvSpPr>
                  <p:cNvPr id="140" name="Freeform 60"/>
                  <p:cNvSpPr>
                    <a:spLocks/>
                  </p:cNvSpPr>
                  <p:nvPr/>
                </p:nvSpPr>
                <p:spPr bwMode="gray">
                  <a:xfrm>
                    <a:off x="3267" y="3358"/>
                    <a:ext cx="284" cy="133"/>
                  </a:xfrm>
                  <a:custGeom>
                    <a:avLst/>
                    <a:gdLst/>
                    <a:ahLst/>
                    <a:cxnLst>
                      <a:cxn ang="0">
                        <a:pos x="246" y="0"/>
                      </a:cxn>
                      <a:cxn ang="0">
                        <a:pos x="330" y="81"/>
                      </a:cxn>
                      <a:cxn ang="0">
                        <a:pos x="79" y="155"/>
                      </a:cxn>
                      <a:cxn ang="0">
                        <a:pos x="0" y="69"/>
                      </a:cxn>
                      <a:cxn ang="0">
                        <a:pos x="246" y="0"/>
                      </a:cxn>
                    </a:cxnLst>
                    <a:rect l="0" t="0" r="r" b="b"/>
                    <a:pathLst>
                      <a:path w="330" h="155">
                        <a:moveTo>
                          <a:pt x="246" y="0"/>
                        </a:moveTo>
                        <a:lnTo>
                          <a:pt x="330" y="81"/>
                        </a:lnTo>
                        <a:lnTo>
                          <a:pt x="79" y="155"/>
                        </a:lnTo>
                        <a:lnTo>
                          <a:pt x="0" y="69"/>
                        </a:lnTo>
                        <a:lnTo>
                          <a:pt x="246" y="0"/>
                        </a:lnTo>
                        <a:close/>
                      </a:path>
                    </a:pathLst>
                  </a:custGeom>
                  <a:noFill/>
                  <a:ln w="4763">
                    <a:solidFill>
                      <a:srgbClr val="BABABA"/>
                    </a:solidFill>
                    <a:miter lim="800000"/>
                    <a:headEnd/>
                    <a:tailEnd/>
                  </a:ln>
                </p:spPr>
                <p:txBody>
                  <a:bodyPr/>
                  <a:lstStyle/>
                  <a:p>
                    <a:endParaRPr lang="en-US"/>
                  </a:p>
                </p:txBody>
              </p:sp>
              <p:sp>
                <p:nvSpPr>
                  <p:cNvPr id="141" name="Freeform 61"/>
                  <p:cNvSpPr>
                    <a:spLocks/>
                  </p:cNvSpPr>
                  <p:nvPr/>
                </p:nvSpPr>
                <p:spPr bwMode="gray">
                  <a:xfrm>
                    <a:off x="3270" y="3360"/>
                    <a:ext cx="277" cy="128"/>
                  </a:xfrm>
                  <a:custGeom>
                    <a:avLst/>
                    <a:gdLst/>
                    <a:ahLst/>
                    <a:cxnLst>
                      <a:cxn ang="0">
                        <a:pos x="242" y="0"/>
                      </a:cxn>
                      <a:cxn ang="0">
                        <a:pos x="323" y="78"/>
                      </a:cxn>
                      <a:cxn ang="0">
                        <a:pos x="77" y="150"/>
                      </a:cxn>
                      <a:cxn ang="0">
                        <a:pos x="0" y="69"/>
                      </a:cxn>
                      <a:cxn ang="0">
                        <a:pos x="242" y="0"/>
                      </a:cxn>
                    </a:cxnLst>
                    <a:rect l="0" t="0" r="r" b="b"/>
                    <a:pathLst>
                      <a:path w="323" h="150">
                        <a:moveTo>
                          <a:pt x="242" y="0"/>
                        </a:moveTo>
                        <a:lnTo>
                          <a:pt x="323" y="78"/>
                        </a:lnTo>
                        <a:lnTo>
                          <a:pt x="77" y="150"/>
                        </a:lnTo>
                        <a:lnTo>
                          <a:pt x="0" y="69"/>
                        </a:lnTo>
                        <a:lnTo>
                          <a:pt x="242" y="0"/>
                        </a:lnTo>
                        <a:close/>
                      </a:path>
                    </a:pathLst>
                  </a:custGeom>
                  <a:noFill/>
                  <a:ln w="4763">
                    <a:solidFill>
                      <a:srgbClr val="99D5DD"/>
                    </a:solidFill>
                    <a:miter lim="800000"/>
                    <a:headEnd/>
                    <a:tailEnd/>
                  </a:ln>
                </p:spPr>
                <p:txBody>
                  <a:bodyPr/>
                  <a:lstStyle/>
                  <a:p>
                    <a:endParaRPr lang="en-US"/>
                  </a:p>
                </p:txBody>
              </p:sp>
              <p:sp>
                <p:nvSpPr>
                  <p:cNvPr id="142" name="Freeform 62"/>
                  <p:cNvSpPr>
                    <a:spLocks/>
                  </p:cNvSpPr>
                  <p:nvPr/>
                </p:nvSpPr>
                <p:spPr bwMode="gray">
                  <a:xfrm>
                    <a:off x="3273" y="3361"/>
                    <a:ext cx="270" cy="125"/>
                  </a:xfrm>
                  <a:custGeom>
                    <a:avLst/>
                    <a:gdLst/>
                    <a:ahLst/>
                    <a:cxnLst>
                      <a:cxn ang="0">
                        <a:pos x="236" y="0"/>
                      </a:cxn>
                      <a:cxn ang="0">
                        <a:pos x="314" y="75"/>
                      </a:cxn>
                      <a:cxn ang="0">
                        <a:pos x="73" y="145"/>
                      </a:cxn>
                      <a:cxn ang="0">
                        <a:pos x="0" y="67"/>
                      </a:cxn>
                      <a:cxn ang="0">
                        <a:pos x="236" y="0"/>
                      </a:cxn>
                    </a:cxnLst>
                    <a:rect l="0" t="0" r="r" b="b"/>
                    <a:pathLst>
                      <a:path w="314" h="145">
                        <a:moveTo>
                          <a:pt x="236" y="0"/>
                        </a:moveTo>
                        <a:lnTo>
                          <a:pt x="314" y="75"/>
                        </a:lnTo>
                        <a:lnTo>
                          <a:pt x="73" y="145"/>
                        </a:lnTo>
                        <a:lnTo>
                          <a:pt x="0" y="67"/>
                        </a:lnTo>
                        <a:lnTo>
                          <a:pt x="236" y="0"/>
                        </a:lnTo>
                        <a:close/>
                      </a:path>
                    </a:pathLst>
                  </a:custGeom>
                  <a:solidFill>
                    <a:srgbClr val="BCD6F2"/>
                  </a:solidFill>
                  <a:ln w="4763">
                    <a:solidFill>
                      <a:srgbClr val="FFFFFF"/>
                    </a:solidFill>
                    <a:miter lim="800000"/>
                    <a:headEnd/>
                    <a:tailEnd/>
                  </a:ln>
                </p:spPr>
                <p:txBody>
                  <a:bodyPr/>
                  <a:lstStyle/>
                  <a:p>
                    <a:endParaRPr lang="en-US"/>
                  </a:p>
                </p:txBody>
              </p:sp>
              <p:sp>
                <p:nvSpPr>
                  <p:cNvPr id="143" name="Freeform 63"/>
                  <p:cNvSpPr>
                    <a:spLocks/>
                  </p:cNvSpPr>
                  <p:nvPr/>
                </p:nvSpPr>
                <p:spPr bwMode="gray">
                  <a:xfrm>
                    <a:off x="3334" y="3406"/>
                    <a:ext cx="60" cy="51"/>
                  </a:xfrm>
                  <a:custGeom>
                    <a:avLst/>
                    <a:gdLst/>
                    <a:ahLst/>
                    <a:cxnLst>
                      <a:cxn ang="0">
                        <a:pos x="251" y="231"/>
                      </a:cxn>
                      <a:cxn ang="0">
                        <a:pos x="194" y="215"/>
                      </a:cxn>
                      <a:cxn ang="0">
                        <a:pos x="12" y="30"/>
                      </a:cxn>
                      <a:cxn ang="0">
                        <a:pos x="25" y="3"/>
                      </a:cxn>
                      <a:cxn ang="0">
                        <a:pos x="25" y="3"/>
                      </a:cxn>
                      <a:cxn ang="0">
                        <a:pos x="82" y="19"/>
                      </a:cxn>
                      <a:cxn ang="0">
                        <a:pos x="264" y="204"/>
                      </a:cxn>
                      <a:cxn ang="0">
                        <a:pos x="251" y="231"/>
                      </a:cxn>
                    </a:cxnLst>
                    <a:rect l="0" t="0" r="r" b="b"/>
                    <a:pathLst>
                      <a:path w="276" h="235">
                        <a:moveTo>
                          <a:pt x="251" y="231"/>
                        </a:moveTo>
                        <a:cubicBezTo>
                          <a:pt x="231" y="235"/>
                          <a:pt x="206" y="227"/>
                          <a:pt x="194" y="215"/>
                        </a:cubicBezTo>
                        <a:cubicBezTo>
                          <a:pt x="12" y="30"/>
                          <a:pt x="12" y="30"/>
                          <a:pt x="12" y="30"/>
                        </a:cubicBezTo>
                        <a:cubicBezTo>
                          <a:pt x="0" y="18"/>
                          <a:pt x="6" y="6"/>
                          <a:pt x="25" y="3"/>
                        </a:cubicBezTo>
                        <a:cubicBezTo>
                          <a:pt x="25" y="3"/>
                          <a:pt x="25" y="3"/>
                          <a:pt x="25" y="3"/>
                        </a:cubicBezTo>
                        <a:cubicBezTo>
                          <a:pt x="44" y="0"/>
                          <a:pt x="70" y="7"/>
                          <a:pt x="82" y="19"/>
                        </a:cubicBezTo>
                        <a:cubicBezTo>
                          <a:pt x="264" y="204"/>
                          <a:pt x="264" y="204"/>
                          <a:pt x="264" y="204"/>
                        </a:cubicBezTo>
                        <a:cubicBezTo>
                          <a:pt x="276" y="216"/>
                          <a:pt x="270" y="228"/>
                          <a:pt x="251" y="231"/>
                        </a:cubicBezTo>
                        <a:close/>
                      </a:path>
                    </a:pathLst>
                  </a:custGeom>
                  <a:solidFill>
                    <a:srgbClr val="69A2E1"/>
                  </a:solidFill>
                  <a:ln w="9525">
                    <a:noFill/>
                    <a:round/>
                    <a:headEnd/>
                    <a:tailEnd/>
                  </a:ln>
                </p:spPr>
                <p:txBody>
                  <a:bodyPr/>
                  <a:lstStyle/>
                  <a:p>
                    <a:endParaRPr lang="en-US"/>
                  </a:p>
                </p:txBody>
              </p:sp>
              <p:sp>
                <p:nvSpPr>
                  <p:cNvPr id="144" name="Freeform 64"/>
                  <p:cNvSpPr>
                    <a:spLocks/>
                  </p:cNvSpPr>
                  <p:nvPr/>
                </p:nvSpPr>
                <p:spPr bwMode="gray">
                  <a:xfrm>
                    <a:off x="3306" y="3411"/>
                    <a:ext cx="47" cy="41"/>
                  </a:xfrm>
                  <a:custGeom>
                    <a:avLst/>
                    <a:gdLst/>
                    <a:ahLst/>
                    <a:cxnLst>
                      <a:cxn ang="0">
                        <a:pos x="194" y="183"/>
                      </a:cxn>
                      <a:cxn ang="0">
                        <a:pos x="146" y="175"/>
                      </a:cxn>
                      <a:cxn ang="0">
                        <a:pos x="9" y="32"/>
                      </a:cxn>
                      <a:cxn ang="0">
                        <a:pos x="24" y="6"/>
                      </a:cxn>
                      <a:cxn ang="0">
                        <a:pos x="24" y="6"/>
                      </a:cxn>
                      <a:cxn ang="0">
                        <a:pos x="71" y="13"/>
                      </a:cxn>
                      <a:cxn ang="0">
                        <a:pos x="209" y="156"/>
                      </a:cxn>
                      <a:cxn ang="0">
                        <a:pos x="194" y="183"/>
                      </a:cxn>
                    </a:cxnLst>
                    <a:rect l="0" t="0" r="r" b="b"/>
                    <a:pathLst>
                      <a:path w="218" h="188">
                        <a:moveTo>
                          <a:pt x="194" y="183"/>
                        </a:moveTo>
                        <a:cubicBezTo>
                          <a:pt x="177" y="188"/>
                          <a:pt x="155" y="184"/>
                          <a:pt x="146" y="175"/>
                        </a:cubicBezTo>
                        <a:cubicBezTo>
                          <a:pt x="9" y="32"/>
                          <a:pt x="9" y="32"/>
                          <a:pt x="9" y="32"/>
                        </a:cubicBezTo>
                        <a:cubicBezTo>
                          <a:pt x="0" y="22"/>
                          <a:pt x="6" y="11"/>
                          <a:pt x="24" y="6"/>
                        </a:cubicBezTo>
                        <a:cubicBezTo>
                          <a:pt x="24" y="6"/>
                          <a:pt x="24" y="6"/>
                          <a:pt x="24" y="6"/>
                        </a:cubicBezTo>
                        <a:cubicBezTo>
                          <a:pt x="41" y="0"/>
                          <a:pt x="62" y="4"/>
                          <a:pt x="71" y="13"/>
                        </a:cubicBezTo>
                        <a:cubicBezTo>
                          <a:pt x="209" y="156"/>
                          <a:pt x="209" y="156"/>
                          <a:pt x="209" y="156"/>
                        </a:cubicBezTo>
                        <a:cubicBezTo>
                          <a:pt x="218" y="166"/>
                          <a:pt x="211" y="177"/>
                          <a:pt x="194" y="183"/>
                        </a:cubicBezTo>
                        <a:close/>
                      </a:path>
                    </a:pathLst>
                  </a:custGeom>
                  <a:solidFill>
                    <a:srgbClr val="69A2E1"/>
                  </a:solidFill>
                  <a:ln w="9525">
                    <a:noFill/>
                    <a:round/>
                    <a:headEnd/>
                    <a:tailEnd/>
                  </a:ln>
                </p:spPr>
                <p:txBody>
                  <a:bodyPr/>
                  <a:lstStyle/>
                  <a:p>
                    <a:endParaRPr lang="en-US"/>
                  </a:p>
                </p:txBody>
              </p:sp>
              <p:sp>
                <p:nvSpPr>
                  <p:cNvPr id="145" name="Freeform 65"/>
                  <p:cNvSpPr>
                    <a:spLocks/>
                  </p:cNvSpPr>
                  <p:nvPr/>
                </p:nvSpPr>
                <p:spPr bwMode="gray">
                  <a:xfrm>
                    <a:off x="3372" y="3375"/>
                    <a:ext cx="127" cy="63"/>
                  </a:xfrm>
                  <a:custGeom>
                    <a:avLst/>
                    <a:gdLst/>
                    <a:ahLst/>
                    <a:cxnLst>
                      <a:cxn ang="0">
                        <a:pos x="42" y="73"/>
                      </a:cxn>
                      <a:cxn ang="0">
                        <a:pos x="0" y="29"/>
                      </a:cxn>
                      <a:cxn ang="0">
                        <a:pos x="106" y="0"/>
                      </a:cxn>
                      <a:cxn ang="0">
                        <a:pos x="148" y="43"/>
                      </a:cxn>
                      <a:cxn ang="0">
                        <a:pos x="42" y="73"/>
                      </a:cxn>
                    </a:cxnLst>
                    <a:rect l="0" t="0" r="r" b="b"/>
                    <a:pathLst>
                      <a:path w="148" h="73">
                        <a:moveTo>
                          <a:pt x="42" y="73"/>
                        </a:moveTo>
                        <a:lnTo>
                          <a:pt x="0" y="29"/>
                        </a:lnTo>
                        <a:lnTo>
                          <a:pt x="106" y="0"/>
                        </a:lnTo>
                        <a:lnTo>
                          <a:pt x="148" y="43"/>
                        </a:lnTo>
                        <a:lnTo>
                          <a:pt x="42" y="73"/>
                        </a:lnTo>
                        <a:close/>
                      </a:path>
                    </a:pathLst>
                  </a:custGeom>
                  <a:solidFill>
                    <a:srgbClr val="69A2E1"/>
                  </a:solidFill>
                  <a:ln w="9525">
                    <a:noFill/>
                    <a:round/>
                    <a:headEnd/>
                    <a:tailEnd/>
                  </a:ln>
                </p:spPr>
                <p:txBody>
                  <a:bodyPr/>
                  <a:lstStyle/>
                  <a:p>
                    <a:endParaRPr lang="en-US"/>
                  </a:p>
                </p:txBody>
              </p:sp>
              <p:sp>
                <p:nvSpPr>
                  <p:cNvPr id="146" name="Freeform 66"/>
                  <p:cNvSpPr>
                    <a:spLocks/>
                  </p:cNvSpPr>
                  <p:nvPr/>
                </p:nvSpPr>
                <p:spPr bwMode="gray">
                  <a:xfrm>
                    <a:off x="3382" y="3380"/>
                    <a:ext cx="107" cy="53"/>
                  </a:xfrm>
                  <a:custGeom>
                    <a:avLst/>
                    <a:gdLst/>
                    <a:ahLst/>
                    <a:cxnLst>
                      <a:cxn ang="0">
                        <a:pos x="35" y="61"/>
                      </a:cxn>
                      <a:cxn ang="0">
                        <a:pos x="0" y="24"/>
                      </a:cxn>
                      <a:cxn ang="0">
                        <a:pos x="89" y="0"/>
                      </a:cxn>
                      <a:cxn ang="0">
                        <a:pos x="124" y="35"/>
                      </a:cxn>
                      <a:cxn ang="0">
                        <a:pos x="35" y="61"/>
                      </a:cxn>
                    </a:cxnLst>
                    <a:rect l="0" t="0" r="r" b="b"/>
                    <a:pathLst>
                      <a:path w="124" h="61">
                        <a:moveTo>
                          <a:pt x="35" y="61"/>
                        </a:moveTo>
                        <a:lnTo>
                          <a:pt x="0" y="24"/>
                        </a:lnTo>
                        <a:lnTo>
                          <a:pt x="89" y="0"/>
                        </a:lnTo>
                        <a:lnTo>
                          <a:pt x="124" y="35"/>
                        </a:lnTo>
                        <a:lnTo>
                          <a:pt x="35" y="61"/>
                        </a:lnTo>
                        <a:close/>
                      </a:path>
                    </a:pathLst>
                  </a:custGeom>
                  <a:solidFill>
                    <a:srgbClr val="D1D9FB"/>
                  </a:solidFill>
                  <a:ln w="9525">
                    <a:noFill/>
                    <a:round/>
                    <a:headEnd/>
                    <a:tailEnd/>
                  </a:ln>
                </p:spPr>
                <p:txBody>
                  <a:bodyPr/>
                  <a:lstStyle/>
                  <a:p>
                    <a:endParaRPr lang="en-US"/>
                  </a:p>
                </p:txBody>
              </p:sp>
              <p:sp>
                <p:nvSpPr>
                  <p:cNvPr id="147" name="Freeform 67"/>
                  <p:cNvSpPr>
                    <a:spLocks/>
                  </p:cNvSpPr>
                  <p:nvPr/>
                </p:nvSpPr>
                <p:spPr bwMode="gray">
                  <a:xfrm>
                    <a:off x="3382" y="3389"/>
                    <a:ext cx="84" cy="44"/>
                  </a:xfrm>
                  <a:custGeom>
                    <a:avLst/>
                    <a:gdLst/>
                    <a:ahLst/>
                    <a:cxnLst>
                      <a:cxn ang="0">
                        <a:pos x="148" y="29"/>
                      </a:cxn>
                      <a:cxn ang="0">
                        <a:pos x="231" y="31"/>
                      </a:cxn>
                      <a:cxn ang="0">
                        <a:pos x="352" y="72"/>
                      </a:cxn>
                      <a:cxn ang="0">
                        <a:pos x="276" y="116"/>
                      </a:cxn>
                      <a:cxn ang="0">
                        <a:pos x="276" y="141"/>
                      </a:cxn>
                      <a:cxn ang="0">
                        <a:pos x="138" y="200"/>
                      </a:cxn>
                      <a:cxn ang="0">
                        <a:pos x="0" y="53"/>
                      </a:cxn>
                      <a:cxn ang="0">
                        <a:pos x="148" y="29"/>
                      </a:cxn>
                    </a:cxnLst>
                    <a:rect l="0" t="0" r="r" b="b"/>
                    <a:pathLst>
                      <a:path w="387" h="200">
                        <a:moveTo>
                          <a:pt x="148" y="29"/>
                        </a:moveTo>
                        <a:cubicBezTo>
                          <a:pt x="148" y="29"/>
                          <a:pt x="213" y="37"/>
                          <a:pt x="231" y="31"/>
                        </a:cubicBezTo>
                        <a:cubicBezTo>
                          <a:pt x="248" y="24"/>
                          <a:pt x="387" y="0"/>
                          <a:pt x="352" y="72"/>
                        </a:cubicBezTo>
                        <a:cubicBezTo>
                          <a:pt x="329" y="119"/>
                          <a:pt x="295" y="109"/>
                          <a:pt x="276" y="116"/>
                        </a:cubicBezTo>
                        <a:cubicBezTo>
                          <a:pt x="257" y="123"/>
                          <a:pt x="276" y="141"/>
                          <a:pt x="276" y="141"/>
                        </a:cubicBezTo>
                        <a:cubicBezTo>
                          <a:pt x="276" y="141"/>
                          <a:pt x="249" y="173"/>
                          <a:pt x="138" y="200"/>
                        </a:cubicBezTo>
                        <a:cubicBezTo>
                          <a:pt x="0" y="53"/>
                          <a:pt x="0" y="53"/>
                          <a:pt x="0" y="53"/>
                        </a:cubicBezTo>
                        <a:cubicBezTo>
                          <a:pt x="0" y="53"/>
                          <a:pt x="115" y="17"/>
                          <a:pt x="148" y="29"/>
                        </a:cubicBezTo>
                        <a:close/>
                      </a:path>
                    </a:pathLst>
                  </a:custGeom>
                  <a:gradFill rotWithShape="1">
                    <a:gsLst>
                      <a:gs pos="0">
                        <a:srgbClr val="2A79D0"/>
                      </a:gs>
                      <a:gs pos="100000">
                        <a:srgbClr val="2A79D0">
                          <a:gamma/>
                          <a:shade val="46275"/>
                          <a:invGamma/>
                        </a:srgbClr>
                      </a:gs>
                    </a:gsLst>
                    <a:lin ang="5400000" scaled="1"/>
                  </a:gradFill>
                  <a:ln w="9525">
                    <a:noFill/>
                    <a:round/>
                    <a:headEnd/>
                    <a:tailEnd/>
                  </a:ln>
                </p:spPr>
                <p:txBody>
                  <a:bodyPr/>
                  <a:lstStyle/>
                  <a:p>
                    <a:endParaRPr lang="en-US"/>
                  </a:p>
                </p:txBody>
              </p:sp>
              <p:sp>
                <p:nvSpPr>
                  <p:cNvPr id="148" name="Freeform 68"/>
                  <p:cNvSpPr>
                    <a:spLocks/>
                  </p:cNvSpPr>
                  <p:nvPr/>
                </p:nvSpPr>
                <p:spPr bwMode="gray">
                  <a:xfrm>
                    <a:off x="3276" y="3363"/>
                    <a:ext cx="264" cy="63"/>
                  </a:xfrm>
                  <a:custGeom>
                    <a:avLst/>
                    <a:gdLst/>
                    <a:ahLst/>
                    <a:cxnLst>
                      <a:cxn ang="0">
                        <a:pos x="0" y="261"/>
                      </a:cxn>
                      <a:cxn ang="0">
                        <a:pos x="1215" y="287"/>
                      </a:cxn>
                      <a:cxn ang="0">
                        <a:pos x="920" y="0"/>
                      </a:cxn>
                      <a:cxn ang="0">
                        <a:pos x="0" y="261"/>
                      </a:cxn>
                    </a:cxnLst>
                    <a:rect l="0" t="0" r="r" b="b"/>
                    <a:pathLst>
                      <a:path w="1215" h="287">
                        <a:moveTo>
                          <a:pt x="0" y="261"/>
                        </a:moveTo>
                        <a:cubicBezTo>
                          <a:pt x="0" y="261"/>
                          <a:pt x="882" y="76"/>
                          <a:pt x="1215" y="287"/>
                        </a:cubicBezTo>
                        <a:cubicBezTo>
                          <a:pt x="920" y="0"/>
                          <a:pt x="920" y="0"/>
                          <a:pt x="920" y="0"/>
                        </a:cubicBezTo>
                        <a:lnTo>
                          <a:pt x="0" y="261"/>
                        </a:lnTo>
                        <a:close/>
                      </a:path>
                    </a:pathLst>
                  </a:custGeom>
                  <a:solidFill>
                    <a:schemeClr val="bg1">
                      <a:alpha val="39999"/>
                    </a:schemeClr>
                  </a:solidFill>
                  <a:ln w="9525">
                    <a:noFill/>
                    <a:round/>
                    <a:headEnd/>
                    <a:tailEnd/>
                  </a:ln>
                </p:spPr>
                <p:txBody>
                  <a:bodyPr/>
                  <a:lstStyle/>
                  <a:p>
                    <a:endParaRPr lang="en-US"/>
                  </a:p>
                </p:txBody>
              </p:sp>
              <p:sp>
                <p:nvSpPr>
                  <p:cNvPr id="149" name="Line 69"/>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150" name="Line 70"/>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151" name="Freeform 71"/>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endParaRPr lang="en-US"/>
                  </a:p>
                </p:txBody>
              </p:sp>
              <p:sp>
                <p:nvSpPr>
                  <p:cNvPr id="152" name="Freeform 72"/>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153" name="Freeform 73"/>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endParaRPr lang="en-US"/>
                  </a:p>
                </p:txBody>
              </p:sp>
            </p:grpSp>
          </p:grpSp>
        </p:grpSp>
        <p:grpSp>
          <p:nvGrpSpPr>
            <p:cNvPr id="9" name="Group 75"/>
            <p:cNvGrpSpPr>
              <a:grpSpLocks/>
            </p:cNvGrpSpPr>
            <p:nvPr/>
          </p:nvGrpSpPr>
          <p:grpSpPr bwMode="auto">
            <a:xfrm>
              <a:off x="3316749" y="1706049"/>
              <a:ext cx="607933" cy="455784"/>
              <a:chOff x="345" y="1987"/>
              <a:chExt cx="915" cy="686"/>
            </a:xfrm>
          </p:grpSpPr>
          <p:grpSp>
            <p:nvGrpSpPr>
              <p:cNvPr id="10" name="Group 76"/>
              <p:cNvGrpSpPr>
                <a:grpSpLocks/>
              </p:cNvGrpSpPr>
              <p:nvPr/>
            </p:nvGrpSpPr>
            <p:grpSpPr bwMode="auto">
              <a:xfrm>
                <a:off x="345" y="1987"/>
                <a:ext cx="674" cy="610"/>
                <a:chOff x="178" y="888"/>
                <a:chExt cx="1230" cy="1114"/>
              </a:xfrm>
            </p:grpSpPr>
            <p:pic>
              <p:nvPicPr>
                <p:cNvPr id="108" name="Picture 77"/>
                <p:cNvPicPr>
                  <a:picLocks noChangeAspect="1" noChangeArrowheads="1"/>
                </p:cNvPicPr>
                <p:nvPr/>
              </p:nvPicPr>
              <p:blipFill>
                <a:blip r:embed="rId3" cstate="print">
                  <a:lum bright="18000"/>
                </a:blip>
                <a:srcRect/>
                <a:stretch>
                  <a:fillRect/>
                </a:stretch>
              </p:blipFill>
              <p:spPr bwMode="gray">
                <a:xfrm>
                  <a:off x="178" y="1832"/>
                  <a:ext cx="1230" cy="170"/>
                </a:xfrm>
                <a:prstGeom prst="rect">
                  <a:avLst/>
                </a:prstGeom>
                <a:noFill/>
                <a:ln w="9525">
                  <a:miter lim="800000"/>
                  <a:headEnd/>
                  <a:tailEnd/>
                </a:ln>
                <a:effectLst/>
              </p:spPr>
            </p:pic>
            <p:sp>
              <p:nvSpPr>
                <p:cNvPr id="109" name="Freeform 78"/>
                <p:cNvSpPr>
                  <a:spLocks/>
                </p:cNvSpPr>
                <p:nvPr/>
              </p:nvSpPr>
              <p:spPr bwMode="gray">
                <a:xfrm>
                  <a:off x="252" y="928"/>
                  <a:ext cx="1088" cy="824"/>
                </a:xfrm>
                <a:custGeom>
                  <a:avLst/>
                  <a:gdLst/>
                  <a:ahLst/>
                  <a:cxnLst>
                    <a:cxn ang="0">
                      <a:pos x="501" y="0"/>
                    </a:cxn>
                    <a:cxn ang="0">
                      <a:pos x="501" y="359"/>
                    </a:cxn>
                    <a:cxn ang="0">
                      <a:pos x="18" y="359"/>
                    </a:cxn>
                    <a:cxn ang="0">
                      <a:pos x="18" y="0"/>
                    </a:cxn>
                    <a:cxn ang="0">
                      <a:pos x="0" y="0"/>
                    </a:cxn>
                    <a:cxn ang="0">
                      <a:pos x="0" y="385"/>
                    </a:cxn>
                    <a:cxn ang="0">
                      <a:pos x="7" y="393"/>
                    </a:cxn>
                    <a:cxn ang="0">
                      <a:pos x="512" y="393"/>
                    </a:cxn>
                    <a:cxn ang="0">
                      <a:pos x="519" y="385"/>
                    </a:cxn>
                    <a:cxn ang="0">
                      <a:pos x="519" y="0"/>
                    </a:cxn>
                    <a:cxn ang="0">
                      <a:pos x="501" y="0"/>
                    </a:cxn>
                  </a:cxnLst>
                  <a:rect l="0" t="0" r="r" b="b"/>
                  <a:pathLst>
                    <a:path w="519" h="393">
                      <a:moveTo>
                        <a:pt x="501" y="0"/>
                      </a:moveTo>
                      <a:cubicBezTo>
                        <a:pt x="501" y="359"/>
                        <a:pt x="501" y="359"/>
                        <a:pt x="501" y="359"/>
                      </a:cubicBezTo>
                      <a:cubicBezTo>
                        <a:pt x="18" y="359"/>
                        <a:pt x="18" y="359"/>
                        <a:pt x="18" y="359"/>
                      </a:cubicBezTo>
                      <a:cubicBezTo>
                        <a:pt x="18" y="0"/>
                        <a:pt x="18" y="0"/>
                        <a:pt x="18" y="0"/>
                      </a:cubicBezTo>
                      <a:cubicBezTo>
                        <a:pt x="0" y="0"/>
                        <a:pt x="0" y="0"/>
                        <a:pt x="0" y="0"/>
                      </a:cubicBezTo>
                      <a:cubicBezTo>
                        <a:pt x="0" y="385"/>
                        <a:pt x="0" y="385"/>
                        <a:pt x="0" y="385"/>
                      </a:cubicBezTo>
                      <a:cubicBezTo>
                        <a:pt x="0" y="389"/>
                        <a:pt x="3" y="393"/>
                        <a:pt x="7" y="393"/>
                      </a:cubicBezTo>
                      <a:cubicBezTo>
                        <a:pt x="512" y="393"/>
                        <a:pt x="512" y="393"/>
                        <a:pt x="512" y="393"/>
                      </a:cubicBezTo>
                      <a:cubicBezTo>
                        <a:pt x="516" y="393"/>
                        <a:pt x="519" y="389"/>
                        <a:pt x="519" y="385"/>
                      </a:cubicBezTo>
                      <a:cubicBezTo>
                        <a:pt x="519" y="0"/>
                        <a:pt x="519" y="0"/>
                        <a:pt x="519" y="0"/>
                      </a:cubicBezTo>
                      <a:lnTo>
                        <a:pt x="50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110" name="Freeform 79"/>
                <p:cNvSpPr>
                  <a:spLocks/>
                </p:cNvSpPr>
                <p:nvPr/>
              </p:nvSpPr>
              <p:spPr bwMode="gray">
                <a:xfrm>
                  <a:off x="591" y="1752"/>
                  <a:ext cx="410" cy="143"/>
                </a:xfrm>
                <a:custGeom>
                  <a:avLst/>
                  <a:gdLst/>
                  <a:ahLst/>
                  <a:cxnLst>
                    <a:cxn ang="0">
                      <a:pos x="172" y="43"/>
                    </a:cxn>
                    <a:cxn ang="0">
                      <a:pos x="164" y="0"/>
                    </a:cxn>
                    <a:cxn ang="0">
                      <a:pos x="31" y="0"/>
                    </a:cxn>
                    <a:cxn ang="0">
                      <a:pos x="23" y="43"/>
                    </a:cxn>
                    <a:cxn ang="0">
                      <a:pos x="0" y="68"/>
                    </a:cxn>
                    <a:cxn ang="0">
                      <a:pos x="195" y="68"/>
                    </a:cxn>
                    <a:cxn ang="0">
                      <a:pos x="172" y="43"/>
                    </a:cxn>
                  </a:cxnLst>
                  <a:rect l="0" t="0" r="r" b="b"/>
                  <a:pathLst>
                    <a:path w="195" h="68">
                      <a:moveTo>
                        <a:pt x="172" y="43"/>
                      </a:moveTo>
                      <a:cubicBezTo>
                        <a:pt x="166" y="32"/>
                        <a:pt x="164" y="9"/>
                        <a:pt x="164" y="0"/>
                      </a:cubicBezTo>
                      <a:cubicBezTo>
                        <a:pt x="31" y="0"/>
                        <a:pt x="31" y="0"/>
                        <a:pt x="31" y="0"/>
                      </a:cubicBezTo>
                      <a:cubicBezTo>
                        <a:pt x="31" y="9"/>
                        <a:pt x="29" y="32"/>
                        <a:pt x="23" y="43"/>
                      </a:cubicBezTo>
                      <a:cubicBezTo>
                        <a:pt x="17" y="56"/>
                        <a:pt x="8" y="62"/>
                        <a:pt x="0" y="68"/>
                      </a:cubicBezTo>
                      <a:cubicBezTo>
                        <a:pt x="195" y="68"/>
                        <a:pt x="195" y="68"/>
                        <a:pt x="195" y="68"/>
                      </a:cubicBezTo>
                      <a:cubicBezTo>
                        <a:pt x="187" y="62"/>
                        <a:pt x="178" y="56"/>
                        <a:pt x="172" y="43"/>
                      </a:cubicBezTo>
                      <a:close/>
                    </a:path>
                  </a:pathLst>
                </a:custGeom>
                <a:gradFill rotWithShape="1">
                  <a:gsLst>
                    <a:gs pos="0">
                      <a:srgbClr val="737373"/>
                    </a:gs>
                    <a:gs pos="50000">
                      <a:srgbClr val="EAEAEA"/>
                    </a:gs>
                    <a:gs pos="100000">
                      <a:srgbClr val="737373"/>
                    </a:gs>
                  </a:gsLst>
                  <a:lin ang="5400000" scaled="1"/>
                </a:gradFill>
                <a:ln w="9525">
                  <a:noFill/>
                  <a:round/>
                  <a:headEnd/>
                  <a:tailEnd/>
                </a:ln>
              </p:spPr>
              <p:txBody>
                <a:bodyPr/>
                <a:lstStyle/>
                <a:p>
                  <a:endParaRPr lang="en-US"/>
                </a:p>
              </p:txBody>
            </p:sp>
            <p:sp>
              <p:nvSpPr>
                <p:cNvPr id="111" name="Rectangle 80"/>
                <p:cNvSpPr>
                  <a:spLocks noChangeArrowheads="1"/>
                </p:cNvSpPr>
                <p:nvPr/>
              </p:nvSpPr>
              <p:spPr bwMode="gray">
                <a:xfrm>
                  <a:off x="800" y="1709"/>
                  <a:ext cx="82" cy="14"/>
                </a:xfrm>
                <a:prstGeom prst="rect">
                  <a:avLst/>
                </a:prstGeom>
                <a:solidFill>
                  <a:srgbClr val="DBDBDB"/>
                </a:solidFill>
                <a:ln w="9525">
                  <a:noFill/>
                  <a:miter lim="800000"/>
                  <a:headEnd/>
                  <a:tailEnd/>
                </a:ln>
              </p:spPr>
              <p:txBody>
                <a:bodyPr/>
                <a:lstStyle/>
                <a:p>
                  <a:endParaRPr lang="en-US"/>
                </a:p>
              </p:txBody>
            </p:sp>
            <p:sp>
              <p:nvSpPr>
                <p:cNvPr id="112" name="Rectangle 81"/>
                <p:cNvSpPr>
                  <a:spLocks noChangeArrowheads="1"/>
                </p:cNvSpPr>
                <p:nvPr/>
              </p:nvSpPr>
              <p:spPr bwMode="gray">
                <a:xfrm>
                  <a:off x="708" y="1709"/>
                  <a:ext cx="82" cy="14"/>
                </a:xfrm>
                <a:prstGeom prst="rect">
                  <a:avLst/>
                </a:prstGeom>
                <a:solidFill>
                  <a:srgbClr val="DBDBDB"/>
                </a:solidFill>
                <a:ln w="9525">
                  <a:noFill/>
                  <a:miter lim="800000"/>
                  <a:headEnd/>
                  <a:tailEnd/>
                </a:ln>
              </p:spPr>
              <p:txBody>
                <a:bodyPr/>
                <a:lstStyle/>
                <a:p>
                  <a:endParaRPr lang="en-US"/>
                </a:p>
              </p:txBody>
            </p:sp>
            <p:sp>
              <p:nvSpPr>
                <p:cNvPr id="113" name="Freeform 82"/>
                <p:cNvSpPr>
                  <a:spLocks/>
                </p:cNvSpPr>
                <p:nvPr/>
              </p:nvSpPr>
              <p:spPr bwMode="gray">
                <a:xfrm>
                  <a:off x="790" y="928"/>
                  <a:ext cx="512" cy="753"/>
                </a:xfrm>
                <a:custGeom>
                  <a:avLst/>
                  <a:gdLst/>
                  <a:ahLst/>
                  <a:cxnLst>
                    <a:cxn ang="0">
                      <a:pos x="577" y="0"/>
                    </a:cxn>
                    <a:cxn ang="0">
                      <a:pos x="0" y="0"/>
                    </a:cxn>
                    <a:cxn ang="0">
                      <a:pos x="310" y="848"/>
                    </a:cxn>
                    <a:cxn ang="0">
                      <a:pos x="577" y="848"/>
                    </a:cxn>
                    <a:cxn ang="0">
                      <a:pos x="577" y="0"/>
                    </a:cxn>
                  </a:cxnLst>
                  <a:rect l="0" t="0" r="r" b="b"/>
                  <a:pathLst>
                    <a:path w="577" h="848">
                      <a:moveTo>
                        <a:pt x="577" y="0"/>
                      </a:moveTo>
                      <a:lnTo>
                        <a:pt x="0" y="0"/>
                      </a:lnTo>
                      <a:lnTo>
                        <a:pt x="310" y="848"/>
                      </a:lnTo>
                      <a:lnTo>
                        <a:pt x="577" y="848"/>
                      </a:lnTo>
                      <a:lnTo>
                        <a:pt x="577" y="0"/>
                      </a:lnTo>
                      <a:close/>
                    </a:path>
                  </a:pathLst>
                </a:custGeom>
                <a:gradFill rotWithShape="1">
                  <a:gsLst>
                    <a:gs pos="0">
                      <a:srgbClr val="4D4D4D">
                        <a:gamma/>
                        <a:shade val="32157"/>
                        <a:invGamma/>
                      </a:srgbClr>
                    </a:gs>
                    <a:gs pos="100000">
                      <a:srgbClr val="4D4D4D"/>
                    </a:gs>
                  </a:gsLst>
                  <a:lin ang="5400000" scaled="1"/>
                </a:gradFill>
                <a:ln w="9525">
                  <a:solidFill>
                    <a:srgbClr val="000000"/>
                  </a:solidFill>
                  <a:round/>
                  <a:headEnd/>
                  <a:tailEnd/>
                </a:ln>
              </p:spPr>
              <p:txBody>
                <a:bodyPr/>
                <a:lstStyle/>
                <a:p>
                  <a:endParaRPr lang="en-US"/>
                </a:p>
              </p:txBody>
            </p:sp>
            <p:sp>
              <p:nvSpPr>
                <p:cNvPr id="114" name="Freeform 83"/>
                <p:cNvSpPr>
                  <a:spLocks/>
                </p:cNvSpPr>
                <p:nvPr/>
              </p:nvSpPr>
              <p:spPr bwMode="gray">
                <a:xfrm>
                  <a:off x="289" y="1048"/>
                  <a:ext cx="470" cy="633"/>
                </a:xfrm>
                <a:custGeom>
                  <a:avLst/>
                  <a:gdLst/>
                  <a:ahLst/>
                  <a:cxnLst>
                    <a:cxn ang="0">
                      <a:pos x="0" y="713"/>
                    </a:cxn>
                    <a:cxn ang="0">
                      <a:pos x="529" y="713"/>
                    </a:cxn>
                    <a:cxn ang="0">
                      <a:pos x="0" y="0"/>
                    </a:cxn>
                    <a:cxn ang="0">
                      <a:pos x="0" y="713"/>
                    </a:cxn>
                  </a:cxnLst>
                  <a:rect l="0" t="0" r="r" b="b"/>
                  <a:pathLst>
                    <a:path w="529" h="713">
                      <a:moveTo>
                        <a:pt x="0" y="713"/>
                      </a:moveTo>
                      <a:lnTo>
                        <a:pt x="529" y="713"/>
                      </a:lnTo>
                      <a:lnTo>
                        <a:pt x="0" y="0"/>
                      </a:lnTo>
                      <a:lnTo>
                        <a:pt x="0" y="713"/>
                      </a:lnTo>
                      <a:close/>
                    </a:path>
                  </a:pathLst>
                </a:custGeom>
                <a:gradFill rotWithShape="1">
                  <a:gsLst>
                    <a:gs pos="0">
                      <a:srgbClr val="4D4D4D"/>
                    </a:gs>
                    <a:gs pos="100000">
                      <a:srgbClr val="4D4D4D">
                        <a:gamma/>
                        <a:shade val="32157"/>
                        <a:invGamma/>
                      </a:srgbClr>
                    </a:gs>
                  </a:gsLst>
                  <a:lin ang="5400000" scaled="1"/>
                </a:gradFill>
                <a:ln w="9525">
                  <a:solidFill>
                    <a:srgbClr val="000000"/>
                  </a:solidFill>
                  <a:round/>
                  <a:headEnd/>
                  <a:tailEnd/>
                </a:ln>
              </p:spPr>
              <p:txBody>
                <a:bodyPr/>
                <a:lstStyle/>
                <a:p>
                  <a:endParaRPr lang="en-US"/>
                </a:p>
              </p:txBody>
            </p:sp>
            <p:sp>
              <p:nvSpPr>
                <p:cNvPr id="115" name="Freeform 84"/>
                <p:cNvSpPr>
                  <a:spLocks/>
                </p:cNvSpPr>
                <p:nvPr/>
              </p:nvSpPr>
              <p:spPr bwMode="gray">
                <a:xfrm>
                  <a:off x="289" y="928"/>
                  <a:ext cx="776" cy="753"/>
                </a:xfrm>
                <a:custGeom>
                  <a:avLst/>
                  <a:gdLst/>
                  <a:ahLst/>
                  <a:cxnLst>
                    <a:cxn ang="0">
                      <a:pos x="0" y="0"/>
                    </a:cxn>
                    <a:cxn ang="0">
                      <a:pos x="0" y="135"/>
                    </a:cxn>
                    <a:cxn ang="0">
                      <a:pos x="529" y="848"/>
                    </a:cxn>
                    <a:cxn ang="0">
                      <a:pos x="874" y="848"/>
                    </a:cxn>
                    <a:cxn ang="0">
                      <a:pos x="564" y="0"/>
                    </a:cxn>
                    <a:cxn ang="0">
                      <a:pos x="0" y="0"/>
                    </a:cxn>
                  </a:cxnLst>
                  <a:rect l="0" t="0" r="r" b="b"/>
                  <a:pathLst>
                    <a:path w="874" h="848">
                      <a:moveTo>
                        <a:pt x="0" y="0"/>
                      </a:moveTo>
                      <a:lnTo>
                        <a:pt x="0" y="135"/>
                      </a:lnTo>
                      <a:lnTo>
                        <a:pt x="529" y="848"/>
                      </a:lnTo>
                      <a:lnTo>
                        <a:pt x="874" y="848"/>
                      </a:lnTo>
                      <a:lnTo>
                        <a:pt x="564" y="0"/>
                      </a:lnTo>
                      <a:lnTo>
                        <a:pt x="0" y="0"/>
                      </a:lnTo>
                      <a:close/>
                    </a:path>
                  </a:pathLst>
                </a:custGeom>
                <a:solidFill>
                  <a:srgbClr val="070707"/>
                </a:solidFill>
                <a:ln w="9525">
                  <a:solidFill>
                    <a:srgbClr val="000000"/>
                  </a:solidFill>
                  <a:round/>
                  <a:headEnd/>
                  <a:tailEnd/>
                </a:ln>
              </p:spPr>
              <p:txBody>
                <a:bodyPr/>
                <a:lstStyle/>
                <a:p>
                  <a:endParaRPr lang="en-US"/>
                </a:p>
              </p:txBody>
            </p:sp>
            <p:sp>
              <p:nvSpPr>
                <p:cNvPr id="116" name="Freeform 85"/>
                <p:cNvSpPr>
                  <a:spLocks/>
                </p:cNvSpPr>
                <p:nvPr/>
              </p:nvSpPr>
              <p:spPr bwMode="gray">
                <a:xfrm>
                  <a:off x="252" y="888"/>
                  <a:ext cx="1088" cy="40"/>
                </a:xfrm>
                <a:custGeom>
                  <a:avLst/>
                  <a:gdLst/>
                  <a:ahLst/>
                  <a:cxnLst>
                    <a:cxn ang="0">
                      <a:pos x="18" y="19"/>
                    </a:cxn>
                    <a:cxn ang="0">
                      <a:pos x="501" y="19"/>
                    </a:cxn>
                    <a:cxn ang="0">
                      <a:pos x="501" y="19"/>
                    </a:cxn>
                    <a:cxn ang="0">
                      <a:pos x="519" y="19"/>
                    </a:cxn>
                    <a:cxn ang="0">
                      <a:pos x="519" y="8"/>
                    </a:cxn>
                    <a:cxn ang="0">
                      <a:pos x="512" y="0"/>
                    </a:cxn>
                    <a:cxn ang="0">
                      <a:pos x="7" y="0"/>
                    </a:cxn>
                    <a:cxn ang="0">
                      <a:pos x="0" y="8"/>
                    </a:cxn>
                    <a:cxn ang="0">
                      <a:pos x="0" y="19"/>
                    </a:cxn>
                    <a:cxn ang="0">
                      <a:pos x="18" y="19"/>
                    </a:cxn>
                  </a:cxnLst>
                  <a:rect l="0" t="0" r="r" b="b"/>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ubicBezTo>
                        <a:pt x="18" y="19"/>
                        <a:pt x="18" y="19"/>
                        <a:pt x="18"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117" name="Freeform 86"/>
                <p:cNvSpPr>
                  <a:spLocks/>
                </p:cNvSpPr>
                <p:nvPr/>
              </p:nvSpPr>
              <p:spPr bwMode="gray">
                <a:xfrm>
                  <a:off x="591" y="1895"/>
                  <a:ext cx="410" cy="34"/>
                </a:xfrm>
                <a:custGeom>
                  <a:avLst/>
                  <a:gdLst/>
                  <a:ahLst/>
                  <a:cxnLst>
                    <a:cxn ang="0">
                      <a:pos x="0" y="0"/>
                    </a:cxn>
                    <a:cxn ang="0">
                      <a:pos x="0" y="10"/>
                    </a:cxn>
                    <a:cxn ang="0">
                      <a:pos x="4" y="16"/>
                    </a:cxn>
                    <a:cxn ang="0">
                      <a:pos x="191" y="16"/>
                    </a:cxn>
                    <a:cxn ang="0">
                      <a:pos x="195" y="10"/>
                    </a:cxn>
                    <a:cxn ang="0">
                      <a:pos x="195" y="0"/>
                    </a:cxn>
                    <a:cxn ang="0">
                      <a:pos x="0" y="0"/>
                    </a:cxn>
                  </a:cxnLst>
                  <a:rect l="0" t="0" r="r" b="b"/>
                  <a:pathLst>
                    <a:path w="195" h="16">
                      <a:moveTo>
                        <a:pt x="0" y="0"/>
                      </a:moveTo>
                      <a:cubicBezTo>
                        <a:pt x="0" y="10"/>
                        <a:pt x="0" y="10"/>
                        <a:pt x="0" y="10"/>
                      </a:cubicBezTo>
                      <a:cubicBezTo>
                        <a:pt x="0" y="13"/>
                        <a:pt x="2" y="16"/>
                        <a:pt x="4" y="16"/>
                      </a:cubicBezTo>
                      <a:cubicBezTo>
                        <a:pt x="191" y="16"/>
                        <a:pt x="191" y="16"/>
                        <a:pt x="191" y="16"/>
                      </a:cubicBezTo>
                      <a:cubicBezTo>
                        <a:pt x="193" y="16"/>
                        <a:pt x="195" y="13"/>
                        <a:pt x="195" y="10"/>
                      </a:cubicBezTo>
                      <a:cubicBezTo>
                        <a:pt x="195" y="0"/>
                        <a:pt x="195" y="0"/>
                        <a:pt x="195"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118" name="Rectangle 87"/>
                <p:cNvSpPr>
                  <a:spLocks noChangeArrowheads="1"/>
                </p:cNvSpPr>
                <p:nvPr/>
              </p:nvSpPr>
              <p:spPr bwMode="gray">
                <a:xfrm>
                  <a:off x="1246" y="1709"/>
                  <a:ext cx="52" cy="14"/>
                </a:xfrm>
                <a:prstGeom prst="rect">
                  <a:avLst/>
                </a:prstGeom>
                <a:solidFill>
                  <a:srgbClr val="DBDBDB"/>
                </a:solidFill>
                <a:ln w="9525">
                  <a:noFill/>
                  <a:miter lim="800000"/>
                  <a:headEnd/>
                  <a:tailEnd/>
                </a:ln>
              </p:spPr>
              <p:txBody>
                <a:bodyPr/>
                <a:lstStyle/>
                <a:p>
                  <a:endParaRPr lang="en-US"/>
                </a:p>
              </p:txBody>
            </p:sp>
            <p:sp>
              <p:nvSpPr>
                <p:cNvPr id="119" name="Rectangle 88"/>
                <p:cNvSpPr>
                  <a:spLocks noChangeArrowheads="1"/>
                </p:cNvSpPr>
                <p:nvPr/>
              </p:nvSpPr>
              <p:spPr bwMode="gray">
                <a:xfrm>
                  <a:off x="289" y="928"/>
                  <a:ext cx="1012" cy="753"/>
                </a:xfrm>
                <a:prstGeom prst="rect">
                  <a:avLst/>
                </a:prstGeom>
                <a:noFill/>
                <a:ln w="12700">
                  <a:solidFill>
                    <a:srgbClr val="C0C0C0"/>
                  </a:solidFill>
                  <a:miter lim="800000"/>
                  <a:headEnd/>
                  <a:tailEnd/>
                </a:ln>
              </p:spPr>
              <p:txBody>
                <a:bodyPr wrap="none" anchor="ctr"/>
                <a:lstStyle/>
                <a:p>
                  <a:endParaRPr lang="en-US"/>
                </a:p>
              </p:txBody>
            </p:sp>
          </p:grpSp>
          <p:grpSp>
            <p:nvGrpSpPr>
              <p:cNvPr id="13" name="Group 89"/>
              <p:cNvGrpSpPr>
                <a:grpSpLocks/>
              </p:cNvGrpSpPr>
              <p:nvPr/>
            </p:nvGrpSpPr>
            <p:grpSpPr bwMode="auto">
              <a:xfrm flipH="1">
                <a:off x="706" y="2139"/>
                <a:ext cx="554" cy="534"/>
                <a:chOff x="3261" y="2591"/>
                <a:chExt cx="1011" cy="977"/>
              </a:xfrm>
            </p:grpSpPr>
            <p:pic>
              <p:nvPicPr>
                <p:cNvPr id="76" name="Picture 90"/>
                <p:cNvPicPr>
                  <a:picLocks noChangeAspect="1" noChangeArrowheads="1"/>
                </p:cNvPicPr>
                <p:nvPr/>
              </p:nvPicPr>
              <p:blipFill>
                <a:blip r:embed="rId4"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14" name="Group 91"/>
                <p:cNvGrpSpPr>
                  <a:grpSpLocks/>
                </p:cNvGrpSpPr>
                <p:nvPr/>
              </p:nvGrpSpPr>
              <p:grpSpPr bwMode="auto">
                <a:xfrm>
                  <a:off x="3261" y="2591"/>
                  <a:ext cx="888" cy="941"/>
                  <a:chOff x="3261" y="2581"/>
                  <a:chExt cx="888" cy="941"/>
                </a:xfrm>
              </p:grpSpPr>
              <p:sp>
                <p:nvSpPr>
                  <p:cNvPr id="78" name="AutoShape 92"/>
                  <p:cNvSpPr>
                    <a:spLocks noChangeAspect="1" noChangeArrowheads="1" noTextEdit="1"/>
                  </p:cNvSpPr>
                  <p:nvPr/>
                </p:nvSpPr>
                <p:spPr bwMode="gray">
                  <a:xfrm>
                    <a:off x="3261" y="2598"/>
                    <a:ext cx="840" cy="897"/>
                  </a:xfrm>
                  <a:prstGeom prst="rect">
                    <a:avLst/>
                  </a:prstGeom>
                  <a:noFill/>
                </p:spPr>
                <p:txBody>
                  <a:bodyPr/>
                  <a:lstStyle/>
                  <a:p>
                    <a:endParaRPr lang="en-US"/>
                  </a:p>
                </p:txBody>
              </p:sp>
              <p:sp>
                <p:nvSpPr>
                  <p:cNvPr id="79" name="Freeform 93"/>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C11902">
                          <a:gamma/>
                          <a:tint val="46275"/>
                          <a:invGamma/>
                        </a:srgbClr>
                      </a:gs>
                      <a:gs pos="100000">
                        <a:srgbClr val="C11902"/>
                      </a:gs>
                    </a:gsLst>
                    <a:lin ang="5400000" scaled="1"/>
                  </a:gradFill>
                  <a:ln w="9525">
                    <a:noFill/>
                    <a:round/>
                    <a:headEnd/>
                    <a:tailEnd/>
                  </a:ln>
                </p:spPr>
                <p:txBody>
                  <a:bodyPr/>
                  <a:lstStyle/>
                  <a:p>
                    <a:endParaRPr lang="en-US"/>
                  </a:p>
                </p:txBody>
              </p:sp>
              <p:sp>
                <p:nvSpPr>
                  <p:cNvPr id="80" name="Freeform 94"/>
                  <p:cNvSpPr>
                    <a:spLocks/>
                  </p:cNvSpPr>
                  <p:nvPr/>
                </p:nvSpPr>
                <p:spPr bwMode="gray">
                  <a:xfrm>
                    <a:off x="3460" y="3074"/>
                    <a:ext cx="242" cy="302"/>
                  </a:xfrm>
                  <a:custGeom>
                    <a:avLst/>
                    <a:gdLst/>
                    <a:ahLst/>
                    <a:cxnLst>
                      <a:cxn ang="0">
                        <a:pos x="956" y="168"/>
                      </a:cxn>
                      <a:cxn ang="0">
                        <a:pos x="751" y="646"/>
                      </a:cxn>
                      <a:cxn ang="0">
                        <a:pos x="290" y="1360"/>
                      </a:cxn>
                      <a:cxn ang="0">
                        <a:pos x="272" y="1370"/>
                      </a:cxn>
                      <a:cxn ang="0">
                        <a:pos x="149" y="1378"/>
                      </a:cxn>
                      <a:cxn ang="0">
                        <a:pos x="47" y="1372"/>
                      </a:cxn>
                      <a:cxn ang="0">
                        <a:pos x="168" y="1314"/>
                      </a:cxn>
                      <a:cxn ang="0">
                        <a:pos x="614" y="746"/>
                      </a:cxn>
                      <a:cxn ang="0">
                        <a:pos x="709" y="447"/>
                      </a:cxn>
                      <a:cxn ang="0">
                        <a:pos x="977" y="47"/>
                      </a:cxn>
                      <a:cxn ang="0">
                        <a:pos x="956" y="168"/>
                      </a:cxn>
                    </a:cxnLst>
                    <a:rect l="0" t="0" r="r" b="b"/>
                    <a:pathLst>
                      <a:path w="1114" h="1388">
                        <a:moveTo>
                          <a:pt x="956" y="168"/>
                        </a:moveTo>
                        <a:cubicBezTo>
                          <a:pt x="956" y="168"/>
                          <a:pt x="830" y="284"/>
                          <a:pt x="751" y="646"/>
                        </a:cubicBezTo>
                        <a:cubicBezTo>
                          <a:pt x="751" y="646"/>
                          <a:pt x="690" y="955"/>
                          <a:pt x="290" y="1360"/>
                        </a:cubicBezTo>
                        <a:cubicBezTo>
                          <a:pt x="290" y="1360"/>
                          <a:pt x="274" y="1369"/>
                          <a:pt x="272" y="1370"/>
                        </a:cubicBezTo>
                        <a:cubicBezTo>
                          <a:pt x="233" y="1388"/>
                          <a:pt x="169" y="1372"/>
                          <a:pt x="149" y="1378"/>
                        </a:cubicBezTo>
                        <a:cubicBezTo>
                          <a:pt x="130" y="1383"/>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solidFill>
                    <a:srgbClr val="515E60">
                      <a:alpha val="60001"/>
                    </a:srgbClr>
                  </a:solidFill>
                  <a:ln w="9525">
                    <a:noFill/>
                    <a:round/>
                    <a:headEnd/>
                    <a:tailEnd/>
                  </a:ln>
                </p:spPr>
                <p:txBody>
                  <a:bodyPr/>
                  <a:lstStyle/>
                  <a:p>
                    <a:endParaRPr lang="en-US"/>
                  </a:p>
                </p:txBody>
              </p:sp>
              <p:sp>
                <p:nvSpPr>
                  <p:cNvPr id="81" name="Freeform 95"/>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endParaRPr lang="en-US"/>
                  </a:p>
                </p:txBody>
              </p:sp>
              <p:sp>
                <p:nvSpPr>
                  <p:cNvPr id="82" name="Freeform 96"/>
                  <p:cNvSpPr>
                    <a:spLocks/>
                  </p:cNvSpPr>
                  <p:nvPr/>
                </p:nvSpPr>
                <p:spPr bwMode="gray">
                  <a:xfrm>
                    <a:off x="3460" y="3066"/>
                    <a:ext cx="242" cy="305"/>
                  </a:xfrm>
                  <a:custGeom>
                    <a:avLst/>
                    <a:gdLst/>
                    <a:ahLst/>
                    <a:cxnLst>
                      <a:cxn ang="0">
                        <a:pos x="956" y="168"/>
                      </a:cxn>
                      <a:cxn ang="0">
                        <a:pos x="751" y="646"/>
                      </a:cxn>
                      <a:cxn ang="0">
                        <a:pos x="278" y="1351"/>
                      </a:cxn>
                      <a:cxn ang="0">
                        <a:pos x="157" y="1393"/>
                      </a:cxn>
                      <a:cxn ang="0">
                        <a:pos x="47" y="1372"/>
                      </a:cxn>
                      <a:cxn ang="0">
                        <a:pos x="168" y="1314"/>
                      </a:cxn>
                      <a:cxn ang="0">
                        <a:pos x="614" y="746"/>
                      </a:cxn>
                      <a:cxn ang="0">
                        <a:pos x="709" y="447"/>
                      </a:cxn>
                      <a:cxn ang="0">
                        <a:pos x="977" y="47"/>
                      </a:cxn>
                      <a:cxn ang="0">
                        <a:pos x="956" y="168"/>
                      </a:cxn>
                    </a:cxnLst>
                    <a:rect l="0" t="0" r="r" b="b"/>
                    <a:pathLst>
                      <a:path w="1114" h="1403">
                        <a:moveTo>
                          <a:pt x="956" y="168"/>
                        </a:moveTo>
                        <a:cubicBezTo>
                          <a:pt x="956" y="168"/>
                          <a:pt x="830" y="284"/>
                          <a:pt x="751" y="646"/>
                        </a:cubicBezTo>
                        <a:cubicBezTo>
                          <a:pt x="751" y="646"/>
                          <a:pt x="677" y="946"/>
                          <a:pt x="278" y="1351"/>
                        </a:cubicBezTo>
                        <a:cubicBezTo>
                          <a:pt x="278" y="1351"/>
                          <a:pt x="220" y="1403"/>
                          <a:pt x="157" y="1393"/>
                        </a:cubicBezTo>
                        <a:cubicBezTo>
                          <a:pt x="94" y="1382"/>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a:p>
                </p:txBody>
              </p:sp>
              <p:sp>
                <p:nvSpPr>
                  <p:cNvPr id="83" name="Freeform 97"/>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D5B45">
                          <a:gamma/>
                          <a:tint val="0"/>
                          <a:invGamma/>
                        </a:srgbClr>
                      </a:gs>
                      <a:gs pos="100000">
                        <a:srgbClr val="FD5B45"/>
                      </a:gs>
                    </a:gsLst>
                    <a:lin ang="5400000" scaled="1"/>
                  </a:gradFill>
                  <a:ln w="9525">
                    <a:noFill/>
                    <a:round/>
                    <a:headEnd/>
                    <a:tailEnd/>
                  </a:ln>
                </p:spPr>
                <p:txBody>
                  <a:bodyPr/>
                  <a:lstStyle/>
                  <a:p>
                    <a:endParaRPr lang="en-US"/>
                  </a:p>
                </p:txBody>
              </p:sp>
              <p:sp>
                <p:nvSpPr>
                  <p:cNvPr id="84" name="Freeform 98"/>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endParaRPr lang="en-US"/>
                  </a:p>
                </p:txBody>
              </p:sp>
              <p:sp>
                <p:nvSpPr>
                  <p:cNvPr id="85" name="Freeform 99"/>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endParaRPr lang="en-US"/>
                  </a:p>
                </p:txBody>
              </p:sp>
              <p:sp>
                <p:nvSpPr>
                  <p:cNvPr id="86" name="Freeform 100"/>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endParaRPr lang="en-US"/>
                  </a:p>
                </p:txBody>
              </p:sp>
              <p:sp>
                <p:nvSpPr>
                  <p:cNvPr id="87" name="Freeform 101"/>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endParaRPr lang="en-US"/>
                  </a:p>
                </p:txBody>
              </p:sp>
              <p:sp>
                <p:nvSpPr>
                  <p:cNvPr id="88" name="Freeform 102"/>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endParaRPr lang="en-US"/>
                  </a:p>
                </p:txBody>
              </p:sp>
              <p:sp>
                <p:nvSpPr>
                  <p:cNvPr id="89" name="Freeform 103"/>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90" name="Freeform 104"/>
                  <p:cNvSpPr>
                    <a:spLocks/>
                  </p:cNvSpPr>
                  <p:nvPr/>
                </p:nvSpPr>
                <p:spPr bwMode="gray">
                  <a:xfrm>
                    <a:off x="3502" y="3066"/>
                    <a:ext cx="411" cy="404"/>
                  </a:xfrm>
                  <a:custGeom>
                    <a:avLst/>
                    <a:gdLst/>
                    <a:ahLst/>
                    <a:cxnLst>
                      <a:cxn ang="0">
                        <a:pos x="177" y="443"/>
                      </a:cxn>
                      <a:cxn ang="0">
                        <a:pos x="479" y="0"/>
                      </a:cxn>
                      <a:cxn ang="0">
                        <a:pos x="460" y="2"/>
                      </a:cxn>
                      <a:cxn ang="0">
                        <a:pos x="141" y="418"/>
                      </a:cxn>
                      <a:cxn ang="0">
                        <a:pos x="58" y="426"/>
                      </a:cxn>
                      <a:cxn ang="0">
                        <a:pos x="25" y="435"/>
                      </a:cxn>
                      <a:cxn ang="0">
                        <a:pos x="166" y="449"/>
                      </a:cxn>
                      <a:cxn ang="0">
                        <a:pos x="177" y="443"/>
                      </a:cxn>
                    </a:cxnLst>
                    <a:rect l="0" t="0" r="r" b="b"/>
                    <a:pathLst>
                      <a:path w="479" h="470">
                        <a:moveTo>
                          <a:pt x="177" y="443"/>
                        </a:moveTo>
                        <a:cubicBezTo>
                          <a:pt x="215" y="410"/>
                          <a:pt x="286" y="286"/>
                          <a:pt x="479" y="0"/>
                        </a:cubicBezTo>
                        <a:cubicBezTo>
                          <a:pt x="479" y="0"/>
                          <a:pt x="471" y="1"/>
                          <a:pt x="460" y="2"/>
                        </a:cubicBezTo>
                        <a:cubicBezTo>
                          <a:pt x="460" y="2"/>
                          <a:pt x="201" y="394"/>
                          <a:pt x="141" y="418"/>
                        </a:cubicBezTo>
                        <a:cubicBezTo>
                          <a:pt x="141" y="418"/>
                          <a:pt x="117" y="435"/>
                          <a:pt x="58" y="426"/>
                        </a:cubicBezTo>
                        <a:cubicBezTo>
                          <a:pt x="0" y="416"/>
                          <a:pt x="25" y="435"/>
                          <a:pt x="25" y="435"/>
                        </a:cubicBezTo>
                        <a:cubicBezTo>
                          <a:pt x="25" y="435"/>
                          <a:pt x="125" y="470"/>
                          <a:pt x="166" y="449"/>
                        </a:cubicBezTo>
                        <a:cubicBezTo>
                          <a:pt x="179" y="442"/>
                          <a:pt x="174" y="446"/>
                          <a:pt x="177" y="443"/>
                        </a:cubicBezTo>
                        <a:close/>
                      </a:path>
                    </a:pathLst>
                  </a:custGeom>
                  <a:solidFill>
                    <a:srgbClr val="515E60">
                      <a:alpha val="70000"/>
                    </a:srgbClr>
                  </a:solidFill>
                  <a:ln w="9525">
                    <a:noFill/>
                    <a:round/>
                    <a:headEnd/>
                    <a:tailEnd/>
                  </a:ln>
                </p:spPr>
                <p:txBody>
                  <a:bodyPr/>
                  <a:lstStyle/>
                  <a:p>
                    <a:endParaRPr lang="en-US"/>
                  </a:p>
                </p:txBody>
              </p:sp>
              <p:sp>
                <p:nvSpPr>
                  <p:cNvPr id="91" name="Freeform 105"/>
                  <p:cNvSpPr>
                    <a:spLocks/>
                  </p:cNvSpPr>
                  <p:nvPr/>
                </p:nvSpPr>
                <p:spPr bwMode="gray">
                  <a:xfrm>
                    <a:off x="3502" y="3058"/>
                    <a:ext cx="412" cy="397"/>
                  </a:xfrm>
                  <a:custGeom>
                    <a:avLst/>
                    <a:gdLst/>
                    <a:ahLst/>
                    <a:cxnLst>
                      <a:cxn ang="0">
                        <a:pos x="1897" y="42"/>
                      </a:cxn>
                      <a:cxn ang="0">
                        <a:pos x="1818" y="5"/>
                      </a:cxn>
                      <a:cxn ang="0">
                        <a:pos x="557" y="1650"/>
                      </a:cxn>
                      <a:cxn ang="0">
                        <a:pos x="231" y="1682"/>
                      </a:cxn>
                      <a:cxn ang="0">
                        <a:pos x="100" y="1719"/>
                      </a:cxn>
                      <a:cxn ang="0">
                        <a:pos x="552" y="1745"/>
                      </a:cxn>
                      <a:cxn ang="0">
                        <a:pos x="1897" y="42"/>
                      </a:cxn>
                    </a:cxnLst>
                    <a:rect l="0" t="0" r="r" b="b"/>
                    <a:pathLst>
                      <a:path w="1897" h="1829">
                        <a:moveTo>
                          <a:pt x="1897" y="42"/>
                        </a:moveTo>
                        <a:cubicBezTo>
                          <a:pt x="1897" y="42"/>
                          <a:pt x="1860" y="0"/>
                          <a:pt x="1818" y="5"/>
                        </a:cubicBezTo>
                        <a:cubicBezTo>
                          <a:pt x="1818" y="5"/>
                          <a:pt x="794" y="1556"/>
                          <a:pt x="557" y="1650"/>
                        </a:cubicBezTo>
                        <a:cubicBezTo>
                          <a:pt x="557" y="1650"/>
                          <a:pt x="462" y="1719"/>
                          <a:pt x="231" y="1682"/>
                        </a:cubicBezTo>
                        <a:cubicBezTo>
                          <a:pt x="0" y="1645"/>
                          <a:pt x="100" y="1719"/>
                          <a:pt x="100" y="1719"/>
                        </a:cubicBezTo>
                        <a:cubicBezTo>
                          <a:pt x="100" y="1719"/>
                          <a:pt x="389" y="1829"/>
                          <a:pt x="552" y="1745"/>
                        </a:cubicBezTo>
                        <a:cubicBezTo>
                          <a:pt x="715" y="1661"/>
                          <a:pt x="778" y="1708"/>
                          <a:pt x="1897" y="42"/>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a:p>
                </p:txBody>
              </p:sp>
              <p:sp>
                <p:nvSpPr>
                  <p:cNvPr id="92" name="Freeform 106"/>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C11902">
                      <a:alpha val="50000"/>
                    </a:srgbClr>
                  </a:solidFill>
                  <a:ln w="9525">
                    <a:noFill/>
                    <a:round/>
                    <a:headEnd/>
                    <a:tailEnd/>
                  </a:ln>
                </p:spPr>
                <p:txBody>
                  <a:bodyPr/>
                  <a:lstStyle/>
                  <a:p>
                    <a:endParaRPr lang="en-US"/>
                  </a:p>
                </p:txBody>
              </p:sp>
              <p:sp>
                <p:nvSpPr>
                  <p:cNvPr id="93" name="Freeform 107"/>
                  <p:cNvSpPr>
                    <a:spLocks/>
                  </p:cNvSpPr>
                  <p:nvPr/>
                </p:nvSpPr>
                <p:spPr bwMode="gray">
                  <a:xfrm>
                    <a:off x="3264" y="3356"/>
                    <a:ext cx="290" cy="137"/>
                  </a:xfrm>
                  <a:custGeom>
                    <a:avLst/>
                    <a:gdLst/>
                    <a:ahLst/>
                    <a:cxnLst>
                      <a:cxn ang="0">
                        <a:pos x="252" y="0"/>
                      </a:cxn>
                      <a:cxn ang="0">
                        <a:pos x="338" y="84"/>
                      </a:cxn>
                      <a:cxn ang="0">
                        <a:pos x="81" y="159"/>
                      </a:cxn>
                      <a:cxn ang="0">
                        <a:pos x="0" y="71"/>
                      </a:cxn>
                      <a:cxn ang="0">
                        <a:pos x="252" y="0"/>
                      </a:cxn>
                    </a:cxnLst>
                    <a:rect l="0" t="0" r="r" b="b"/>
                    <a:pathLst>
                      <a:path w="338" h="159">
                        <a:moveTo>
                          <a:pt x="252" y="0"/>
                        </a:moveTo>
                        <a:lnTo>
                          <a:pt x="338" y="84"/>
                        </a:lnTo>
                        <a:lnTo>
                          <a:pt x="81" y="159"/>
                        </a:lnTo>
                        <a:lnTo>
                          <a:pt x="0" y="71"/>
                        </a:lnTo>
                        <a:lnTo>
                          <a:pt x="252" y="0"/>
                        </a:lnTo>
                        <a:close/>
                      </a:path>
                    </a:pathLst>
                  </a:custGeom>
                  <a:noFill/>
                  <a:ln w="4763">
                    <a:solidFill>
                      <a:srgbClr val="000000"/>
                    </a:solidFill>
                    <a:miter lim="800000"/>
                    <a:headEnd/>
                    <a:tailEnd/>
                  </a:ln>
                </p:spPr>
                <p:txBody>
                  <a:bodyPr/>
                  <a:lstStyle/>
                  <a:p>
                    <a:endParaRPr lang="en-US"/>
                  </a:p>
                </p:txBody>
              </p:sp>
              <p:sp>
                <p:nvSpPr>
                  <p:cNvPr id="94" name="Freeform 108"/>
                  <p:cNvSpPr>
                    <a:spLocks/>
                  </p:cNvSpPr>
                  <p:nvPr/>
                </p:nvSpPr>
                <p:spPr bwMode="gray">
                  <a:xfrm>
                    <a:off x="3267" y="3358"/>
                    <a:ext cx="284" cy="133"/>
                  </a:xfrm>
                  <a:custGeom>
                    <a:avLst/>
                    <a:gdLst/>
                    <a:ahLst/>
                    <a:cxnLst>
                      <a:cxn ang="0">
                        <a:pos x="246" y="0"/>
                      </a:cxn>
                      <a:cxn ang="0">
                        <a:pos x="330" y="81"/>
                      </a:cxn>
                      <a:cxn ang="0">
                        <a:pos x="79" y="155"/>
                      </a:cxn>
                      <a:cxn ang="0">
                        <a:pos x="0" y="69"/>
                      </a:cxn>
                      <a:cxn ang="0">
                        <a:pos x="246" y="0"/>
                      </a:cxn>
                    </a:cxnLst>
                    <a:rect l="0" t="0" r="r" b="b"/>
                    <a:pathLst>
                      <a:path w="330" h="155">
                        <a:moveTo>
                          <a:pt x="246" y="0"/>
                        </a:moveTo>
                        <a:lnTo>
                          <a:pt x="330" y="81"/>
                        </a:lnTo>
                        <a:lnTo>
                          <a:pt x="79" y="155"/>
                        </a:lnTo>
                        <a:lnTo>
                          <a:pt x="0" y="69"/>
                        </a:lnTo>
                        <a:lnTo>
                          <a:pt x="246" y="0"/>
                        </a:lnTo>
                        <a:close/>
                      </a:path>
                    </a:pathLst>
                  </a:custGeom>
                  <a:noFill/>
                  <a:ln w="4763">
                    <a:solidFill>
                      <a:srgbClr val="BABABA"/>
                    </a:solidFill>
                    <a:miter lim="800000"/>
                    <a:headEnd/>
                    <a:tailEnd/>
                  </a:ln>
                </p:spPr>
                <p:txBody>
                  <a:bodyPr/>
                  <a:lstStyle/>
                  <a:p>
                    <a:endParaRPr lang="en-US"/>
                  </a:p>
                </p:txBody>
              </p:sp>
              <p:sp>
                <p:nvSpPr>
                  <p:cNvPr id="95" name="Freeform 109"/>
                  <p:cNvSpPr>
                    <a:spLocks/>
                  </p:cNvSpPr>
                  <p:nvPr/>
                </p:nvSpPr>
                <p:spPr bwMode="gray">
                  <a:xfrm>
                    <a:off x="3270" y="3360"/>
                    <a:ext cx="277" cy="128"/>
                  </a:xfrm>
                  <a:custGeom>
                    <a:avLst/>
                    <a:gdLst/>
                    <a:ahLst/>
                    <a:cxnLst>
                      <a:cxn ang="0">
                        <a:pos x="242" y="0"/>
                      </a:cxn>
                      <a:cxn ang="0">
                        <a:pos x="323" y="78"/>
                      </a:cxn>
                      <a:cxn ang="0">
                        <a:pos x="77" y="150"/>
                      </a:cxn>
                      <a:cxn ang="0">
                        <a:pos x="0" y="69"/>
                      </a:cxn>
                      <a:cxn ang="0">
                        <a:pos x="242" y="0"/>
                      </a:cxn>
                    </a:cxnLst>
                    <a:rect l="0" t="0" r="r" b="b"/>
                    <a:pathLst>
                      <a:path w="323" h="150">
                        <a:moveTo>
                          <a:pt x="242" y="0"/>
                        </a:moveTo>
                        <a:lnTo>
                          <a:pt x="323" y="78"/>
                        </a:lnTo>
                        <a:lnTo>
                          <a:pt x="77" y="150"/>
                        </a:lnTo>
                        <a:lnTo>
                          <a:pt x="0" y="69"/>
                        </a:lnTo>
                        <a:lnTo>
                          <a:pt x="242" y="0"/>
                        </a:lnTo>
                        <a:close/>
                      </a:path>
                    </a:pathLst>
                  </a:custGeom>
                  <a:noFill/>
                  <a:ln w="4763">
                    <a:solidFill>
                      <a:srgbClr val="99D5DD"/>
                    </a:solidFill>
                    <a:miter lim="800000"/>
                    <a:headEnd/>
                    <a:tailEnd/>
                  </a:ln>
                </p:spPr>
                <p:txBody>
                  <a:bodyPr/>
                  <a:lstStyle/>
                  <a:p>
                    <a:endParaRPr lang="en-US"/>
                  </a:p>
                </p:txBody>
              </p:sp>
              <p:sp>
                <p:nvSpPr>
                  <p:cNvPr id="96" name="Freeform 110"/>
                  <p:cNvSpPr>
                    <a:spLocks/>
                  </p:cNvSpPr>
                  <p:nvPr/>
                </p:nvSpPr>
                <p:spPr bwMode="gray">
                  <a:xfrm>
                    <a:off x="3273" y="3361"/>
                    <a:ext cx="270" cy="125"/>
                  </a:xfrm>
                  <a:custGeom>
                    <a:avLst/>
                    <a:gdLst/>
                    <a:ahLst/>
                    <a:cxnLst>
                      <a:cxn ang="0">
                        <a:pos x="236" y="0"/>
                      </a:cxn>
                      <a:cxn ang="0">
                        <a:pos x="314" y="75"/>
                      </a:cxn>
                      <a:cxn ang="0">
                        <a:pos x="73" y="145"/>
                      </a:cxn>
                      <a:cxn ang="0">
                        <a:pos x="0" y="67"/>
                      </a:cxn>
                      <a:cxn ang="0">
                        <a:pos x="236" y="0"/>
                      </a:cxn>
                    </a:cxnLst>
                    <a:rect l="0" t="0" r="r" b="b"/>
                    <a:pathLst>
                      <a:path w="314" h="145">
                        <a:moveTo>
                          <a:pt x="236" y="0"/>
                        </a:moveTo>
                        <a:lnTo>
                          <a:pt x="314" y="75"/>
                        </a:lnTo>
                        <a:lnTo>
                          <a:pt x="73" y="145"/>
                        </a:lnTo>
                        <a:lnTo>
                          <a:pt x="0" y="67"/>
                        </a:lnTo>
                        <a:lnTo>
                          <a:pt x="236" y="0"/>
                        </a:lnTo>
                        <a:close/>
                      </a:path>
                    </a:pathLst>
                  </a:custGeom>
                  <a:solidFill>
                    <a:srgbClr val="BCD6F2"/>
                  </a:solidFill>
                  <a:ln w="4763">
                    <a:solidFill>
                      <a:srgbClr val="FFFFFF"/>
                    </a:solidFill>
                    <a:miter lim="800000"/>
                    <a:headEnd/>
                    <a:tailEnd/>
                  </a:ln>
                </p:spPr>
                <p:txBody>
                  <a:bodyPr/>
                  <a:lstStyle/>
                  <a:p>
                    <a:endParaRPr lang="en-US"/>
                  </a:p>
                </p:txBody>
              </p:sp>
              <p:sp>
                <p:nvSpPr>
                  <p:cNvPr id="97" name="Freeform 111"/>
                  <p:cNvSpPr>
                    <a:spLocks/>
                  </p:cNvSpPr>
                  <p:nvPr/>
                </p:nvSpPr>
                <p:spPr bwMode="gray">
                  <a:xfrm>
                    <a:off x="3334" y="3406"/>
                    <a:ext cx="60" cy="51"/>
                  </a:xfrm>
                  <a:custGeom>
                    <a:avLst/>
                    <a:gdLst/>
                    <a:ahLst/>
                    <a:cxnLst>
                      <a:cxn ang="0">
                        <a:pos x="251" y="231"/>
                      </a:cxn>
                      <a:cxn ang="0">
                        <a:pos x="194" y="215"/>
                      </a:cxn>
                      <a:cxn ang="0">
                        <a:pos x="12" y="30"/>
                      </a:cxn>
                      <a:cxn ang="0">
                        <a:pos x="25" y="3"/>
                      </a:cxn>
                      <a:cxn ang="0">
                        <a:pos x="25" y="3"/>
                      </a:cxn>
                      <a:cxn ang="0">
                        <a:pos x="82" y="19"/>
                      </a:cxn>
                      <a:cxn ang="0">
                        <a:pos x="264" y="204"/>
                      </a:cxn>
                      <a:cxn ang="0">
                        <a:pos x="251" y="231"/>
                      </a:cxn>
                    </a:cxnLst>
                    <a:rect l="0" t="0" r="r" b="b"/>
                    <a:pathLst>
                      <a:path w="276" h="235">
                        <a:moveTo>
                          <a:pt x="251" y="231"/>
                        </a:moveTo>
                        <a:cubicBezTo>
                          <a:pt x="231" y="235"/>
                          <a:pt x="206" y="227"/>
                          <a:pt x="194" y="215"/>
                        </a:cubicBezTo>
                        <a:cubicBezTo>
                          <a:pt x="12" y="30"/>
                          <a:pt x="12" y="30"/>
                          <a:pt x="12" y="30"/>
                        </a:cubicBezTo>
                        <a:cubicBezTo>
                          <a:pt x="0" y="18"/>
                          <a:pt x="6" y="6"/>
                          <a:pt x="25" y="3"/>
                        </a:cubicBezTo>
                        <a:cubicBezTo>
                          <a:pt x="25" y="3"/>
                          <a:pt x="25" y="3"/>
                          <a:pt x="25" y="3"/>
                        </a:cubicBezTo>
                        <a:cubicBezTo>
                          <a:pt x="44" y="0"/>
                          <a:pt x="70" y="7"/>
                          <a:pt x="82" y="19"/>
                        </a:cubicBezTo>
                        <a:cubicBezTo>
                          <a:pt x="264" y="204"/>
                          <a:pt x="264" y="204"/>
                          <a:pt x="264" y="204"/>
                        </a:cubicBezTo>
                        <a:cubicBezTo>
                          <a:pt x="276" y="216"/>
                          <a:pt x="270" y="228"/>
                          <a:pt x="251" y="231"/>
                        </a:cubicBezTo>
                        <a:close/>
                      </a:path>
                    </a:pathLst>
                  </a:custGeom>
                  <a:solidFill>
                    <a:srgbClr val="69A2E1"/>
                  </a:solidFill>
                  <a:ln w="9525">
                    <a:noFill/>
                    <a:round/>
                    <a:headEnd/>
                    <a:tailEnd/>
                  </a:ln>
                </p:spPr>
                <p:txBody>
                  <a:bodyPr/>
                  <a:lstStyle/>
                  <a:p>
                    <a:endParaRPr lang="en-US"/>
                  </a:p>
                </p:txBody>
              </p:sp>
              <p:sp>
                <p:nvSpPr>
                  <p:cNvPr id="98" name="Freeform 112"/>
                  <p:cNvSpPr>
                    <a:spLocks/>
                  </p:cNvSpPr>
                  <p:nvPr/>
                </p:nvSpPr>
                <p:spPr bwMode="gray">
                  <a:xfrm>
                    <a:off x="3306" y="3411"/>
                    <a:ext cx="47" cy="41"/>
                  </a:xfrm>
                  <a:custGeom>
                    <a:avLst/>
                    <a:gdLst/>
                    <a:ahLst/>
                    <a:cxnLst>
                      <a:cxn ang="0">
                        <a:pos x="194" y="183"/>
                      </a:cxn>
                      <a:cxn ang="0">
                        <a:pos x="146" y="175"/>
                      </a:cxn>
                      <a:cxn ang="0">
                        <a:pos x="9" y="32"/>
                      </a:cxn>
                      <a:cxn ang="0">
                        <a:pos x="24" y="6"/>
                      </a:cxn>
                      <a:cxn ang="0">
                        <a:pos x="24" y="6"/>
                      </a:cxn>
                      <a:cxn ang="0">
                        <a:pos x="71" y="13"/>
                      </a:cxn>
                      <a:cxn ang="0">
                        <a:pos x="209" y="156"/>
                      </a:cxn>
                      <a:cxn ang="0">
                        <a:pos x="194" y="183"/>
                      </a:cxn>
                    </a:cxnLst>
                    <a:rect l="0" t="0" r="r" b="b"/>
                    <a:pathLst>
                      <a:path w="218" h="188">
                        <a:moveTo>
                          <a:pt x="194" y="183"/>
                        </a:moveTo>
                        <a:cubicBezTo>
                          <a:pt x="177" y="188"/>
                          <a:pt x="155" y="184"/>
                          <a:pt x="146" y="175"/>
                        </a:cubicBezTo>
                        <a:cubicBezTo>
                          <a:pt x="9" y="32"/>
                          <a:pt x="9" y="32"/>
                          <a:pt x="9" y="32"/>
                        </a:cubicBezTo>
                        <a:cubicBezTo>
                          <a:pt x="0" y="22"/>
                          <a:pt x="6" y="11"/>
                          <a:pt x="24" y="6"/>
                        </a:cubicBezTo>
                        <a:cubicBezTo>
                          <a:pt x="24" y="6"/>
                          <a:pt x="24" y="6"/>
                          <a:pt x="24" y="6"/>
                        </a:cubicBezTo>
                        <a:cubicBezTo>
                          <a:pt x="41" y="0"/>
                          <a:pt x="62" y="4"/>
                          <a:pt x="71" y="13"/>
                        </a:cubicBezTo>
                        <a:cubicBezTo>
                          <a:pt x="209" y="156"/>
                          <a:pt x="209" y="156"/>
                          <a:pt x="209" y="156"/>
                        </a:cubicBezTo>
                        <a:cubicBezTo>
                          <a:pt x="218" y="166"/>
                          <a:pt x="211" y="177"/>
                          <a:pt x="194" y="183"/>
                        </a:cubicBezTo>
                        <a:close/>
                      </a:path>
                    </a:pathLst>
                  </a:custGeom>
                  <a:solidFill>
                    <a:srgbClr val="69A2E1"/>
                  </a:solidFill>
                  <a:ln w="9525">
                    <a:noFill/>
                    <a:round/>
                    <a:headEnd/>
                    <a:tailEnd/>
                  </a:ln>
                </p:spPr>
                <p:txBody>
                  <a:bodyPr/>
                  <a:lstStyle/>
                  <a:p>
                    <a:endParaRPr lang="en-US"/>
                  </a:p>
                </p:txBody>
              </p:sp>
              <p:sp>
                <p:nvSpPr>
                  <p:cNvPr id="99" name="Freeform 113"/>
                  <p:cNvSpPr>
                    <a:spLocks/>
                  </p:cNvSpPr>
                  <p:nvPr/>
                </p:nvSpPr>
                <p:spPr bwMode="gray">
                  <a:xfrm>
                    <a:off x="3372" y="3375"/>
                    <a:ext cx="127" cy="63"/>
                  </a:xfrm>
                  <a:custGeom>
                    <a:avLst/>
                    <a:gdLst/>
                    <a:ahLst/>
                    <a:cxnLst>
                      <a:cxn ang="0">
                        <a:pos x="42" y="73"/>
                      </a:cxn>
                      <a:cxn ang="0">
                        <a:pos x="0" y="29"/>
                      </a:cxn>
                      <a:cxn ang="0">
                        <a:pos x="106" y="0"/>
                      </a:cxn>
                      <a:cxn ang="0">
                        <a:pos x="148" y="43"/>
                      </a:cxn>
                      <a:cxn ang="0">
                        <a:pos x="42" y="73"/>
                      </a:cxn>
                    </a:cxnLst>
                    <a:rect l="0" t="0" r="r" b="b"/>
                    <a:pathLst>
                      <a:path w="148" h="73">
                        <a:moveTo>
                          <a:pt x="42" y="73"/>
                        </a:moveTo>
                        <a:lnTo>
                          <a:pt x="0" y="29"/>
                        </a:lnTo>
                        <a:lnTo>
                          <a:pt x="106" y="0"/>
                        </a:lnTo>
                        <a:lnTo>
                          <a:pt x="148" y="43"/>
                        </a:lnTo>
                        <a:lnTo>
                          <a:pt x="42" y="73"/>
                        </a:lnTo>
                        <a:close/>
                      </a:path>
                    </a:pathLst>
                  </a:custGeom>
                  <a:solidFill>
                    <a:srgbClr val="69A2E1"/>
                  </a:solidFill>
                  <a:ln w="9525">
                    <a:noFill/>
                    <a:round/>
                    <a:headEnd/>
                    <a:tailEnd/>
                  </a:ln>
                </p:spPr>
                <p:txBody>
                  <a:bodyPr/>
                  <a:lstStyle/>
                  <a:p>
                    <a:endParaRPr lang="en-US"/>
                  </a:p>
                </p:txBody>
              </p:sp>
              <p:sp>
                <p:nvSpPr>
                  <p:cNvPr id="100" name="Freeform 114"/>
                  <p:cNvSpPr>
                    <a:spLocks/>
                  </p:cNvSpPr>
                  <p:nvPr/>
                </p:nvSpPr>
                <p:spPr bwMode="gray">
                  <a:xfrm>
                    <a:off x="3382" y="3380"/>
                    <a:ext cx="107" cy="53"/>
                  </a:xfrm>
                  <a:custGeom>
                    <a:avLst/>
                    <a:gdLst/>
                    <a:ahLst/>
                    <a:cxnLst>
                      <a:cxn ang="0">
                        <a:pos x="35" y="61"/>
                      </a:cxn>
                      <a:cxn ang="0">
                        <a:pos x="0" y="24"/>
                      </a:cxn>
                      <a:cxn ang="0">
                        <a:pos x="89" y="0"/>
                      </a:cxn>
                      <a:cxn ang="0">
                        <a:pos x="124" y="35"/>
                      </a:cxn>
                      <a:cxn ang="0">
                        <a:pos x="35" y="61"/>
                      </a:cxn>
                    </a:cxnLst>
                    <a:rect l="0" t="0" r="r" b="b"/>
                    <a:pathLst>
                      <a:path w="124" h="61">
                        <a:moveTo>
                          <a:pt x="35" y="61"/>
                        </a:moveTo>
                        <a:lnTo>
                          <a:pt x="0" y="24"/>
                        </a:lnTo>
                        <a:lnTo>
                          <a:pt x="89" y="0"/>
                        </a:lnTo>
                        <a:lnTo>
                          <a:pt x="124" y="35"/>
                        </a:lnTo>
                        <a:lnTo>
                          <a:pt x="35" y="61"/>
                        </a:lnTo>
                        <a:close/>
                      </a:path>
                    </a:pathLst>
                  </a:custGeom>
                  <a:solidFill>
                    <a:srgbClr val="D1D9FB"/>
                  </a:solidFill>
                  <a:ln w="9525">
                    <a:noFill/>
                    <a:round/>
                    <a:headEnd/>
                    <a:tailEnd/>
                  </a:ln>
                </p:spPr>
                <p:txBody>
                  <a:bodyPr/>
                  <a:lstStyle/>
                  <a:p>
                    <a:endParaRPr lang="en-US"/>
                  </a:p>
                </p:txBody>
              </p:sp>
              <p:sp>
                <p:nvSpPr>
                  <p:cNvPr id="101" name="Freeform 115"/>
                  <p:cNvSpPr>
                    <a:spLocks/>
                  </p:cNvSpPr>
                  <p:nvPr/>
                </p:nvSpPr>
                <p:spPr bwMode="gray">
                  <a:xfrm>
                    <a:off x="3382" y="3389"/>
                    <a:ext cx="84" cy="44"/>
                  </a:xfrm>
                  <a:custGeom>
                    <a:avLst/>
                    <a:gdLst/>
                    <a:ahLst/>
                    <a:cxnLst>
                      <a:cxn ang="0">
                        <a:pos x="148" y="29"/>
                      </a:cxn>
                      <a:cxn ang="0">
                        <a:pos x="231" y="31"/>
                      </a:cxn>
                      <a:cxn ang="0">
                        <a:pos x="352" y="72"/>
                      </a:cxn>
                      <a:cxn ang="0">
                        <a:pos x="276" y="116"/>
                      </a:cxn>
                      <a:cxn ang="0">
                        <a:pos x="276" y="141"/>
                      </a:cxn>
                      <a:cxn ang="0">
                        <a:pos x="138" y="200"/>
                      </a:cxn>
                      <a:cxn ang="0">
                        <a:pos x="0" y="53"/>
                      </a:cxn>
                      <a:cxn ang="0">
                        <a:pos x="148" y="29"/>
                      </a:cxn>
                    </a:cxnLst>
                    <a:rect l="0" t="0" r="r" b="b"/>
                    <a:pathLst>
                      <a:path w="387" h="200">
                        <a:moveTo>
                          <a:pt x="148" y="29"/>
                        </a:moveTo>
                        <a:cubicBezTo>
                          <a:pt x="148" y="29"/>
                          <a:pt x="213" y="37"/>
                          <a:pt x="231" y="31"/>
                        </a:cubicBezTo>
                        <a:cubicBezTo>
                          <a:pt x="248" y="24"/>
                          <a:pt x="387" y="0"/>
                          <a:pt x="352" y="72"/>
                        </a:cubicBezTo>
                        <a:cubicBezTo>
                          <a:pt x="329" y="119"/>
                          <a:pt x="295" y="109"/>
                          <a:pt x="276" y="116"/>
                        </a:cubicBezTo>
                        <a:cubicBezTo>
                          <a:pt x="257" y="123"/>
                          <a:pt x="276" y="141"/>
                          <a:pt x="276" y="141"/>
                        </a:cubicBezTo>
                        <a:cubicBezTo>
                          <a:pt x="276" y="141"/>
                          <a:pt x="249" y="173"/>
                          <a:pt x="138" y="200"/>
                        </a:cubicBezTo>
                        <a:cubicBezTo>
                          <a:pt x="0" y="53"/>
                          <a:pt x="0" y="53"/>
                          <a:pt x="0" y="53"/>
                        </a:cubicBezTo>
                        <a:cubicBezTo>
                          <a:pt x="0" y="53"/>
                          <a:pt x="115" y="17"/>
                          <a:pt x="148" y="29"/>
                        </a:cubicBezTo>
                        <a:close/>
                      </a:path>
                    </a:pathLst>
                  </a:custGeom>
                  <a:gradFill rotWithShape="1">
                    <a:gsLst>
                      <a:gs pos="0">
                        <a:srgbClr val="2A79D0"/>
                      </a:gs>
                      <a:gs pos="100000">
                        <a:srgbClr val="2A79D0">
                          <a:gamma/>
                          <a:shade val="46275"/>
                          <a:invGamma/>
                        </a:srgbClr>
                      </a:gs>
                    </a:gsLst>
                    <a:lin ang="5400000" scaled="1"/>
                  </a:gradFill>
                  <a:ln w="9525">
                    <a:noFill/>
                    <a:round/>
                    <a:headEnd/>
                    <a:tailEnd/>
                  </a:ln>
                </p:spPr>
                <p:txBody>
                  <a:bodyPr/>
                  <a:lstStyle/>
                  <a:p>
                    <a:endParaRPr lang="en-US"/>
                  </a:p>
                </p:txBody>
              </p:sp>
              <p:sp>
                <p:nvSpPr>
                  <p:cNvPr id="102" name="Freeform 116"/>
                  <p:cNvSpPr>
                    <a:spLocks/>
                  </p:cNvSpPr>
                  <p:nvPr/>
                </p:nvSpPr>
                <p:spPr bwMode="gray">
                  <a:xfrm>
                    <a:off x="3276" y="3363"/>
                    <a:ext cx="264" cy="63"/>
                  </a:xfrm>
                  <a:custGeom>
                    <a:avLst/>
                    <a:gdLst/>
                    <a:ahLst/>
                    <a:cxnLst>
                      <a:cxn ang="0">
                        <a:pos x="0" y="261"/>
                      </a:cxn>
                      <a:cxn ang="0">
                        <a:pos x="1215" y="287"/>
                      </a:cxn>
                      <a:cxn ang="0">
                        <a:pos x="920" y="0"/>
                      </a:cxn>
                      <a:cxn ang="0">
                        <a:pos x="0" y="261"/>
                      </a:cxn>
                    </a:cxnLst>
                    <a:rect l="0" t="0" r="r" b="b"/>
                    <a:pathLst>
                      <a:path w="1215" h="287">
                        <a:moveTo>
                          <a:pt x="0" y="261"/>
                        </a:moveTo>
                        <a:cubicBezTo>
                          <a:pt x="0" y="261"/>
                          <a:pt x="882" y="76"/>
                          <a:pt x="1215" y="287"/>
                        </a:cubicBezTo>
                        <a:cubicBezTo>
                          <a:pt x="920" y="0"/>
                          <a:pt x="920" y="0"/>
                          <a:pt x="920" y="0"/>
                        </a:cubicBezTo>
                        <a:lnTo>
                          <a:pt x="0" y="261"/>
                        </a:lnTo>
                        <a:close/>
                      </a:path>
                    </a:pathLst>
                  </a:custGeom>
                  <a:solidFill>
                    <a:schemeClr val="bg1">
                      <a:alpha val="39999"/>
                    </a:schemeClr>
                  </a:solidFill>
                  <a:ln w="9525">
                    <a:noFill/>
                    <a:round/>
                    <a:headEnd/>
                    <a:tailEnd/>
                  </a:ln>
                </p:spPr>
                <p:txBody>
                  <a:bodyPr/>
                  <a:lstStyle/>
                  <a:p>
                    <a:endParaRPr lang="en-US"/>
                  </a:p>
                </p:txBody>
              </p:sp>
              <p:sp>
                <p:nvSpPr>
                  <p:cNvPr id="103" name="Line 117"/>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104" name="Line 118"/>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105" name="Freeform 119"/>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endParaRPr lang="en-US"/>
                  </a:p>
                </p:txBody>
              </p:sp>
              <p:sp>
                <p:nvSpPr>
                  <p:cNvPr id="106" name="Freeform 120"/>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107" name="Freeform 121"/>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endParaRPr lang="en-US"/>
                  </a:p>
                </p:txBody>
              </p:sp>
            </p:grpSp>
          </p:grpSp>
        </p:grpSp>
        <p:grpSp>
          <p:nvGrpSpPr>
            <p:cNvPr id="15" name="Group 123"/>
            <p:cNvGrpSpPr>
              <a:grpSpLocks/>
            </p:cNvGrpSpPr>
            <p:nvPr/>
          </p:nvGrpSpPr>
          <p:grpSpPr bwMode="auto">
            <a:xfrm>
              <a:off x="2721527" y="1703724"/>
              <a:ext cx="607933" cy="460435"/>
              <a:chOff x="2104" y="354"/>
              <a:chExt cx="1670" cy="1264"/>
            </a:xfrm>
          </p:grpSpPr>
          <p:grpSp>
            <p:nvGrpSpPr>
              <p:cNvPr id="16" name="Group 124"/>
              <p:cNvGrpSpPr>
                <a:grpSpLocks/>
              </p:cNvGrpSpPr>
              <p:nvPr/>
            </p:nvGrpSpPr>
            <p:grpSpPr bwMode="auto">
              <a:xfrm>
                <a:off x="2104" y="354"/>
                <a:ext cx="1230" cy="1114"/>
                <a:chOff x="178" y="888"/>
                <a:chExt cx="1230" cy="1114"/>
              </a:xfrm>
            </p:grpSpPr>
            <p:pic>
              <p:nvPicPr>
                <p:cNvPr id="62" name="Picture 125"/>
                <p:cNvPicPr>
                  <a:picLocks noChangeAspect="1" noChangeArrowheads="1"/>
                </p:cNvPicPr>
                <p:nvPr/>
              </p:nvPicPr>
              <p:blipFill>
                <a:blip r:embed="rId3" cstate="print">
                  <a:lum bright="18000"/>
                </a:blip>
                <a:srcRect/>
                <a:stretch>
                  <a:fillRect/>
                </a:stretch>
              </p:blipFill>
              <p:spPr bwMode="gray">
                <a:xfrm>
                  <a:off x="178" y="1832"/>
                  <a:ext cx="1230" cy="170"/>
                </a:xfrm>
                <a:prstGeom prst="rect">
                  <a:avLst/>
                </a:prstGeom>
                <a:noFill/>
                <a:ln w="9525">
                  <a:miter lim="800000"/>
                  <a:headEnd/>
                  <a:tailEnd/>
                </a:ln>
                <a:effectLst/>
              </p:spPr>
            </p:pic>
            <p:sp>
              <p:nvSpPr>
                <p:cNvPr id="63" name="Freeform 126"/>
                <p:cNvSpPr>
                  <a:spLocks/>
                </p:cNvSpPr>
                <p:nvPr/>
              </p:nvSpPr>
              <p:spPr bwMode="gray">
                <a:xfrm>
                  <a:off x="252" y="928"/>
                  <a:ext cx="1088" cy="824"/>
                </a:xfrm>
                <a:custGeom>
                  <a:avLst/>
                  <a:gdLst/>
                  <a:ahLst/>
                  <a:cxnLst>
                    <a:cxn ang="0">
                      <a:pos x="501" y="0"/>
                    </a:cxn>
                    <a:cxn ang="0">
                      <a:pos x="501" y="359"/>
                    </a:cxn>
                    <a:cxn ang="0">
                      <a:pos x="18" y="359"/>
                    </a:cxn>
                    <a:cxn ang="0">
                      <a:pos x="18" y="0"/>
                    </a:cxn>
                    <a:cxn ang="0">
                      <a:pos x="0" y="0"/>
                    </a:cxn>
                    <a:cxn ang="0">
                      <a:pos x="0" y="385"/>
                    </a:cxn>
                    <a:cxn ang="0">
                      <a:pos x="7" y="393"/>
                    </a:cxn>
                    <a:cxn ang="0">
                      <a:pos x="512" y="393"/>
                    </a:cxn>
                    <a:cxn ang="0">
                      <a:pos x="519" y="385"/>
                    </a:cxn>
                    <a:cxn ang="0">
                      <a:pos x="519" y="0"/>
                    </a:cxn>
                    <a:cxn ang="0">
                      <a:pos x="501" y="0"/>
                    </a:cxn>
                  </a:cxnLst>
                  <a:rect l="0" t="0" r="r" b="b"/>
                  <a:pathLst>
                    <a:path w="519" h="393">
                      <a:moveTo>
                        <a:pt x="501" y="0"/>
                      </a:moveTo>
                      <a:cubicBezTo>
                        <a:pt x="501" y="359"/>
                        <a:pt x="501" y="359"/>
                        <a:pt x="501" y="359"/>
                      </a:cubicBezTo>
                      <a:cubicBezTo>
                        <a:pt x="18" y="359"/>
                        <a:pt x="18" y="359"/>
                        <a:pt x="18" y="359"/>
                      </a:cubicBezTo>
                      <a:cubicBezTo>
                        <a:pt x="18" y="0"/>
                        <a:pt x="18" y="0"/>
                        <a:pt x="18" y="0"/>
                      </a:cubicBezTo>
                      <a:cubicBezTo>
                        <a:pt x="0" y="0"/>
                        <a:pt x="0" y="0"/>
                        <a:pt x="0" y="0"/>
                      </a:cubicBezTo>
                      <a:cubicBezTo>
                        <a:pt x="0" y="385"/>
                        <a:pt x="0" y="385"/>
                        <a:pt x="0" y="385"/>
                      </a:cubicBezTo>
                      <a:cubicBezTo>
                        <a:pt x="0" y="389"/>
                        <a:pt x="3" y="393"/>
                        <a:pt x="7" y="393"/>
                      </a:cubicBezTo>
                      <a:cubicBezTo>
                        <a:pt x="512" y="393"/>
                        <a:pt x="512" y="393"/>
                        <a:pt x="512" y="393"/>
                      </a:cubicBezTo>
                      <a:cubicBezTo>
                        <a:pt x="516" y="393"/>
                        <a:pt x="519" y="389"/>
                        <a:pt x="519" y="385"/>
                      </a:cubicBezTo>
                      <a:cubicBezTo>
                        <a:pt x="519" y="0"/>
                        <a:pt x="519" y="0"/>
                        <a:pt x="519" y="0"/>
                      </a:cubicBezTo>
                      <a:lnTo>
                        <a:pt x="50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a:p>
              </p:txBody>
            </p:sp>
            <p:sp>
              <p:nvSpPr>
                <p:cNvPr id="64" name="Freeform 127"/>
                <p:cNvSpPr>
                  <a:spLocks/>
                </p:cNvSpPr>
                <p:nvPr/>
              </p:nvSpPr>
              <p:spPr bwMode="gray">
                <a:xfrm>
                  <a:off x="591" y="1752"/>
                  <a:ext cx="410" cy="143"/>
                </a:xfrm>
                <a:custGeom>
                  <a:avLst/>
                  <a:gdLst/>
                  <a:ahLst/>
                  <a:cxnLst>
                    <a:cxn ang="0">
                      <a:pos x="172" y="43"/>
                    </a:cxn>
                    <a:cxn ang="0">
                      <a:pos x="164" y="0"/>
                    </a:cxn>
                    <a:cxn ang="0">
                      <a:pos x="31" y="0"/>
                    </a:cxn>
                    <a:cxn ang="0">
                      <a:pos x="23" y="43"/>
                    </a:cxn>
                    <a:cxn ang="0">
                      <a:pos x="0" y="68"/>
                    </a:cxn>
                    <a:cxn ang="0">
                      <a:pos x="195" y="68"/>
                    </a:cxn>
                    <a:cxn ang="0">
                      <a:pos x="172" y="43"/>
                    </a:cxn>
                  </a:cxnLst>
                  <a:rect l="0" t="0" r="r" b="b"/>
                  <a:pathLst>
                    <a:path w="195" h="68">
                      <a:moveTo>
                        <a:pt x="172" y="43"/>
                      </a:moveTo>
                      <a:cubicBezTo>
                        <a:pt x="166" y="32"/>
                        <a:pt x="164" y="9"/>
                        <a:pt x="164" y="0"/>
                      </a:cubicBezTo>
                      <a:cubicBezTo>
                        <a:pt x="31" y="0"/>
                        <a:pt x="31" y="0"/>
                        <a:pt x="31" y="0"/>
                      </a:cubicBezTo>
                      <a:cubicBezTo>
                        <a:pt x="31" y="9"/>
                        <a:pt x="29" y="32"/>
                        <a:pt x="23" y="43"/>
                      </a:cubicBezTo>
                      <a:cubicBezTo>
                        <a:pt x="17" y="56"/>
                        <a:pt x="8" y="62"/>
                        <a:pt x="0" y="68"/>
                      </a:cubicBezTo>
                      <a:cubicBezTo>
                        <a:pt x="195" y="68"/>
                        <a:pt x="195" y="68"/>
                        <a:pt x="195" y="68"/>
                      </a:cubicBezTo>
                      <a:cubicBezTo>
                        <a:pt x="187" y="62"/>
                        <a:pt x="178" y="56"/>
                        <a:pt x="172" y="43"/>
                      </a:cubicBezTo>
                      <a:close/>
                    </a:path>
                  </a:pathLst>
                </a:custGeom>
                <a:gradFill rotWithShape="1">
                  <a:gsLst>
                    <a:gs pos="0">
                      <a:srgbClr val="737373"/>
                    </a:gs>
                    <a:gs pos="50000">
                      <a:srgbClr val="EAEAEA"/>
                    </a:gs>
                    <a:gs pos="100000">
                      <a:srgbClr val="737373"/>
                    </a:gs>
                  </a:gsLst>
                  <a:lin ang="5400000" scaled="1"/>
                </a:gradFill>
                <a:ln w="9525">
                  <a:noFill/>
                  <a:round/>
                  <a:headEnd/>
                  <a:tailEnd/>
                </a:ln>
              </p:spPr>
              <p:txBody>
                <a:bodyPr/>
                <a:lstStyle/>
                <a:p>
                  <a:endParaRPr lang="en-US"/>
                </a:p>
              </p:txBody>
            </p:sp>
            <p:sp>
              <p:nvSpPr>
                <p:cNvPr id="65" name="Rectangle 128"/>
                <p:cNvSpPr>
                  <a:spLocks noChangeArrowheads="1"/>
                </p:cNvSpPr>
                <p:nvPr/>
              </p:nvSpPr>
              <p:spPr bwMode="gray">
                <a:xfrm>
                  <a:off x="800" y="1709"/>
                  <a:ext cx="82" cy="14"/>
                </a:xfrm>
                <a:prstGeom prst="rect">
                  <a:avLst/>
                </a:prstGeom>
                <a:solidFill>
                  <a:srgbClr val="DBDBDB"/>
                </a:solidFill>
                <a:ln w="9525">
                  <a:noFill/>
                  <a:miter lim="800000"/>
                  <a:headEnd/>
                  <a:tailEnd/>
                </a:ln>
              </p:spPr>
              <p:txBody>
                <a:bodyPr/>
                <a:lstStyle/>
                <a:p>
                  <a:endParaRPr lang="en-US"/>
                </a:p>
              </p:txBody>
            </p:sp>
            <p:sp>
              <p:nvSpPr>
                <p:cNvPr id="66" name="Rectangle 129"/>
                <p:cNvSpPr>
                  <a:spLocks noChangeArrowheads="1"/>
                </p:cNvSpPr>
                <p:nvPr/>
              </p:nvSpPr>
              <p:spPr bwMode="gray">
                <a:xfrm>
                  <a:off x="708" y="1709"/>
                  <a:ext cx="82" cy="14"/>
                </a:xfrm>
                <a:prstGeom prst="rect">
                  <a:avLst/>
                </a:prstGeom>
                <a:solidFill>
                  <a:srgbClr val="DBDBDB"/>
                </a:solidFill>
                <a:ln w="9525">
                  <a:noFill/>
                  <a:miter lim="800000"/>
                  <a:headEnd/>
                  <a:tailEnd/>
                </a:ln>
              </p:spPr>
              <p:txBody>
                <a:bodyPr/>
                <a:lstStyle/>
                <a:p>
                  <a:endParaRPr lang="en-US"/>
                </a:p>
              </p:txBody>
            </p:sp>
            <p:sp>
              <p:nvSpPr>
                <p:cNvPr id="67" name="Freeform 130"/>
                <p:cNvSpPr>
                  <a:spLocks/>
                </p:cNvSpPr>
                <p:nvPr/>
              </p:nvSpPr>
              <p:spPr bwMode="gray">
                <a:xfrm>
                  <a:off x="790" y="928"/>
                  <a:ext cx="512" cy="753"/>
                </a:xfrm>
                <a:custGeom>
                  <a:avLst/>
                  <a:gdLst/>
                  <a:ahLst/>
                  <a:cxnLst>
                    <a:cxn ang="0">
                      <a:pos x="577" y="0"/>
                    </a:cxn>
                    <a:cxn ang="0">
                      <a:pos x="0" y="0"/>
                    </a:cxn>
                    <a:cxn ang="0">
                      <a:pos x="310" y="848"/>
                    </a:cxn>
                    <a:cxn ang="0">
                      <a:pos x="577" y="848"/>
                    </a:cxn>
                    <a:cxn ang="0">
                      <a:pos x="577" y="0"/>
                    </a:cxn>
                  </a:cxnLst>
                  <a:rect l="0" t="0" r="r" b="b"/>
                  <a:pathLst>
                    <a:path w="577" h="848">
                      <a:moveTo>
                        <a:pt x="577" y="0"/>
                      </a:moveTo>
                      <a:lnTo>
                        <a:pt x="0" y="0"/>
                      </a:lnTo>
                      <a:lnTo>
                        <a:pt x="310" y="848"/>
                      </a:lnTo>
                      <a:lnTo>
                        <a:pt x="577" y="848"/>
                      </a:lnTo>
                      <a:lnTo>
                        <a:pt x="577" y="0"/>
                      </a:lnTo>
                      <a:close/>
                    </a:path>
                  </a:pathLst>
                </a:custGeom>
                <a:gradFill rotWithShape="1">
                  <a:gsLst>
                    <a:gs pos="0">
                      <a:srgbClr val="4D4D4D">
                        <a:gamma/>
                        <a:shade val="32157"/>
                        <a:invGamma/>
                      </a:srgbClr>
                    </a:gs>
                    <a:gs pos="100000">
                      <a:srgbClr val="4D4D4D"/>
                    </a:gs>
                  </a:gsLst>
                  <a:lin ang="5400000" scaled="1"/>
                </a:gradFill>
                <a:ln w="9525">
                  <a:solidFill>
                    <a:srgbClr val="000000"/>
                  </a:solidFill>
                  <a:round/>
                  <a:headEnd/>
                  <a:tailEnd/>
                </a:ln>
              </p:spPr>
              <p:txBody>
                <a:bodyPr/>
                <a:lstStyle/>
                <a:p>
                  <a:endParaRPr lang="en-US"/>
                </a:p>
              </p:txBody>
            </p:sp>
            <p:sp>
              <p:nvSpPr>
                <p:cNvPr id="68" name="Freeform 131"/>
                <p:cNvSpPr>
                  <a:spLocks/>
                </p:cNvSpPr>
                <p:nvPr/>
              </p:nvSpPr>
              <p:spPr bwMode="gray">
                <a:xfrm>
                  <a:off x="289" y="1048"/>
                  <a:ext cx="470" cy="633"/>
                </a:xfrm>
                <a:custGeom>
                  <a:avLst/>
                  <a:gdLst/>
                  <a:ahLst/>
                  <a:cxnLst>
                    <a:cxn ang="0">
                      <a:pos x="0" y="713"/>
                    </a:cxn>
                    <a:cxn ang="0">
                      <a:pos x="529" y="713"/>
                    </a:cxn>
                    <a:cxn ang="0">
                      <a:pos x="0" y="0"/>
                    </a:cxn>
                    <a:cxn ang="0">
                      <a:pos x="0" y="713"/>
                    </a:cxn>
                  </a:cxnLst>
                  <a:rect l="0" t="0" r="r" b="b"/>
                  <a:pathLst>
                    <a:path w="529" h="713">
                      <a:moveTo>
                        <a:pt x="0" y="713"/>
                      </a:moveTo>
                      <a:lnTo>
                        <a:pt x="529" y="713"/>
                      </a:lnTo>
                      <a:lnTo>
                        <a:pt x="0" y="0"/>
                      </a:lnTo>
                      <a:lnTo>
                        <a:pt x="0" y="713"/>
                      </a:lnTo>
                      <a:close/>
                    </a:path>
                  </a:pathLst>
                </a:custGeom>
                <a:gradFill rotWithShape="1">
                  <a:gsLst>
                    <a:gs pos="0">
                      <a:srgbClr val="4D4D4D"/>
                    </a:gs>
                    <a:gs pos="100000">
                      <a:srgbClr val="4D4D4D">
                        <a:gamma/>
                        <a:shade val="32157"/>
                        <a:invGamma/>
                      </a:srgbClr>
                    </a:gs>
                  </a:gsLst>
                  <a:lin ang="5400000" scaled="1"/>
                </a:gradFill>
                <a:ln w="9525">
                  <a:solidFill>
                    <a:srgbClr val="000000"/>
                  </a:solidFill>
                  <a:round/>
                  <a:headEnd/>
                  <a:tailEnd/>
                </a:ln>
              </p:spPr>
              <p:txBody>
                <a:bodyPr/>
                <a:lstStyle/>
                <a:p>
                  <a:endParaRPr lang="en-US"/>
                </a:p>
              </p:txBody>
            </p:sp>
            <p:sp>
              <p:nvSpPr>
                <p:cNvPr id="69" name="Freeform 132"/>
                <p:cNvSpPr>
                  <a:spLocks/>
                </p:cNvSpPr>
                <p:nvPr/>
              </p:nvSpPr>
              <p:spPr bwMode="gray">
                <a:xfrm>
                  <a:off x="289" y="928"/>
                  <a:ext cx="776" cy="753"/>
                </a:xfrm>
                <a:custGeom>
                  <a:avLst/>
                  <a:gdLst/>
                  <a:ahLst/>
                  <a:cxnLst>
                    <a:cxn ang="0">
                      <a:pos x="0" y="0"/>
                    </a:cxn>
                    <a:cxn ang="0">
                      <a:pos x="0" y="135"/>
                    </a:cxn>
                    <a:cxn ang="0">
                      <a:pos x="529" y="848"/>
                    </a:cxn>
                    <a:cxn ang="0">
                      <a:pos x="874" y="848"/>
                    </a:cxn>
                    <a:cxn ang="0">
                      <a:pos x="564" y="0"/>
                    </a:cxn>
                    <a:cxn ang="0">
                      <a:pos x="0" y="0"/>
                    </a:cxn>
                  </a:cxnLst>
                  <a:rect l="0" t="0" r="r" b="b"/>
                  <a:pathLst>
                    <a:path w="874" h="848">
                      <a:moveTo>
                        <a:pt x="0" y="0"/>
                      </a:moveTo>
                      <a:lnTo>
                        <a:pt x="0" y="135"/>
                      </a:lnTo>
                      <a:lnTo>
                        <a:pt x="529" y="848"/>
                      </a:lnTo>
                      <a:lnTo>
                        <a:pt x="874" y="848"/>
                      </a:lnTo>
                      <a:lnTo>
                        <a:pt x="564" y="0"/>
                      </a:lnTo>
                      <a:lnTo>
                        <a:pt x="0" y="0"/>
                      </a:lnTo>
                      <a:close/>
                    </a:path>
                  </a:pathLst>
                </a:custGeom>
                <a:solidFill>
                  <a:srgbClr val="070707"/>
                </a:solidFill>
                <a:ln w="9525">
                  <a:solidFill>
                    <a:srgbClr val="000000"/>
                  </a:solidFill>
                  <a:round/>
                  <a:headEnd/>
                  <a:tailEnd/>
                </a:ln>
              </p:spPr>
              <p:txBody>
                <a:bodyPr/>
                <a:lstStyle/>
                <a:p>
                  <a:endParaRPr lang="en-US"/>
                </a:p>
              </p:txBody>
            </p:sp>
            <p:sp>
              <p:nvSpPr>
                <p:cNvPr id="70" name="Freeform 133"/>
                <p:cNvSpPr>
                  <a:spLocks/>
                </p:cNvSpPr>
                <p:nvPr/>
              </p:nvSpPr>
              <p:spPr bwMode="gray">
                <a:xfrm>
                  <a:off x="252" y="888"/>
                  <a:ext cx="1088" cy="40"/>
                </a:xfrm>
                <a:custGeom>
                  <a:avLst/>
                  <a:gdLst/>
                  <a:ahLst/>
                  <a:cxnLst>
                    <a:cxn ang="0">
                      <a:pos x="18" y="19"/>
                    </a:cxn>
                    <a:cxn ang="0">
                      <a:pos x="501" y="19"/>
                    </a:cxn>
                    <a:cxn ang="0">
                      <a:pos x="501" y="19"/>
                    </a:cxn>
                    <a:cxn ang="0">
                      <a:pos x="519" y="19"/>
                    </a:cxn>
                    <a:cxn ang="0">
                      <a:pos x="519" y="8"/>
                    </a:cxn>
                    <a:cxn ang="0">
                      <a:pos x="512" y="0"/>
                    </a:cxn>
                    <a:cxn ang="0">
                      <a:pos x="7" y="0"/>
                    </a:cxn>
                    <a:cxn ang="0">
                      <a:pos x="0" y="8"/>
                    </a:cxn>
                    <a:cxn ang="0">
                      <a:pos x="0" y="19"/>
                    </a:cxn>
                    <a:cxn ang="0">
                      <a:pos x="18" y="19"/>
                    </a:cxn>
                  </a:cxnLst>
                  <a:rect l="0" t="0" r="r" b="b"/>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ubicBezTo>
                        <a:pt x="18" y="19"/>
                        <a:pt x="18" y="19"/>
                        <a:pt x="18"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a:p>
              </p:txBody>
            </p:sp>
            <p:sp>
              <p:nvSpPr>
                <p:cNvPr id="71" name="Freeform 134"/>
                <p:cNvSpPr>
                  <a:spLocks/>
                </p:cNvSpPr>
                <p:nvPr/>
              </p:nvSpPr>
              <p:spPr bwMode="gray">
                <a:xfrm>
                  <a:off x="591" y="1895"/>
                  <a:ext cx="410" cy="34"/>
                </a:xfrm>
                <a:custGeom>
                  <a:avLst/>
                  <a:gdLst/>
                  <a:ahLst/>
                  <a:cxnLst>
                    <a:cxn ang="0">
                      <a:pos x="0" y="0"/>
                    </a:cxn>
                    <a:cxn ang="0">
                      <a:pos x="0" y="10"/>
                    </a:cxn>
                    <a:cxn ang="0">
                      <a:pos x="4" y="16"/>
                    </a:cxn>
                    <a:cxn ang="0">
                      <a:pos x="191" y="16"/>
                    </a:cxn>
                    <a:cxn ang="0">
                      <a:pos x="195" y="10"/>
                    </a:cxn>
                    <a:cxn ang="0">
                      <a:pos x="195" y="0"/>
                    </a:cxn>
                    <a:cxn ang="0">
                      <a:pos x="0" y="0"/>
                    </a:cxn>
                  </a:cxnLst>
                  <a:rect l="0" t="0" r="r" b="b"/>
                  <a:pathLst>
                    <a:path w="195" h="16">
                      <a:moveTo>
                        <a:pt x="0" y="0"/>
                      </a:moveTo>
                      <a:cubicBezTo>
                        <a:pt x="0" y="10"/>
                        <a:pt x="0" y="10"/>
                        <a:pt x="0" y="10"/>
                      </a:cubicBezTo>
                      <a:cubicBezTo>
                        <a:pt x="0" y="13"/>
                        <a:pt x="2" y="16"/>
                        <a:pt x="4" y="16"/>
                      </a:cubicBezTo>
                      <a:cubicBezTo>
                        <a:pt x="191" y="16"/>
                        <a:pt x="191" y="16"/>
                        <a:pt x="191" y="16"/>
                      </a:cubicBezTo>
                      <a:cubicBezTo>
                        <a:pt x="193" y="16"/>
                        <a:pt x="195" y="13"/>
                        <a:pt x="195" y="10"/>
                      </a:cubicBezTo>
                      <a:cubicBezTo>
                        <a:pt x="195" y="0"/>
                        <a:pt x="195" y="0"/>
                        <a:pt x="195"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a:p>
              </p:txBody>
            </p:sp>
            <p:sp>
              <p:nvSpPr>
                <p:cNvPr id="72" name="Rectangle 135"/>
                <p:cNvSpPr>
                  <a:spLocks noChangeArrowheads="1"/>
                </p:cNvSpPr>
                <p:nvPr/>
              </p:nvSpPr>
              <p:spPr bwMode="gray">
                <a:xfrm>
                  <a:off x="1246" y="1709"/>
                  <a:ext cx="52" cy="14"/>
                </a:xfrm>
                <a:prstGeom prst="rect">
                  <a:avLst/>
                </a:prstGeom>
                <a:solidFill>
                  <a:srgbClr val="DBDBDB"/>
                </a:solidFill>
                <a:ln w="9525">
                  <a:noFill/>
                  <a:miter lim="800000"/>
                  <a:headEnd/>
                  <a:tailEnd/>
                </a:ln>
              </p:spPr>
              <p:txBody>
                <a:bodyPr/>
                <a:lstStyle/>
                <a:p>
                  <a:endParaRPr lang="en-US"/>
                </a:p>
              </p:txBody>
            </p:sp>
            <p:sp>
              <p:nvSpPr>
                <p:cNvPr id="73" name="Rectangle 136"/>
                <p:cNvSpPr>
                  <a:spLocks noChangeArrowheads="1"/>
                </p:cNvSpPr>
                <p:nvPr/>
              </p:nvSpPr>
              <p:spPr bwMode="gray">
                <a:xfrm>
                  <a:off x="289" y="928"/>
                  <a:ext cx="1012" cy="753"/>
                </a:xfrm>
                <a:prstGeom prst="rect">
                  <a:avLst/>
                </a:prstGeom>
                <a:noFill/>
                <a:ln w="12700">
                  <a:solidFill>
                    <a:srgbClr val="C0C0C0"/>
                  </a:solidFill>
                  <a:miter lim="800000"/>
                  <a:headEnd/>
                  <a:tailEnd/>
                </a:ln>
              </p:spPr>
              <p:txBody>
                <a:bodyPr wrap="none" anchor="ctr"/>
                <a:lstStyle/>
                <a:p>
                  <a:endParaRPr lang="en-US"/>
                </a:p>
              </p:txBody>
            </p:sp>
          </p:grpSp>
          <p:grpSp>
            <p:nvGrpSpPr>
              <p:cNvPr id="17" name="Group 137"/>
              <p:cNvGrpSpPr>
                <a:grpSpLocks/>
              </p:cNvGrpSpPr>
              <p:nvPr/>
            </p:nvGrpSpPr>
            <p:grpSpPr bwMode="auto">
              <a:xfrm flipH="1">
                <a:off x="2763" y="641"/>
                <a:ext cx="1011" cy="977"/>
                <a:chOff x="3261" y="2591"/>
                <a:chExt cx="1011" cy="977"/>
              </a:xfrm>
            </p:grpSpPr>
            <p:pic>
              <p:nvPicPr>
                <p:cNvPr id="30" name="Picture 138"/>
                <p:cNvPicPr>
                  <a:picLocks noChangeAspect="1" noChangeArrowheads="1"/>
                </p:cNvPicPr>
                <p:nvPr/>
              </p:nvPicPr>
              <p:blipFill>
                <a:blip r:embed="rId4"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18" name="Group 139"/>
                <p:cNvGrpSpPr>
                  <a:grpSpLocks/>
                </p:cNvGrpSpPr>
                <p:nvPr/>
              </p:nvGrpSpPr>
              <p:grpSpPr bwMode="auto">
                <a:xfrm>
                  <a:off x="3261" y="2591"/>
                  <a:ext cx="888" cy="941"/>
                  <a:chOff x="3261" y="2581"/>
                  <a:chExt cx="888" cy="941"/>
                </a:xfrm>
              </p:grpSpPr>
              <p:sp>
                <p:nvSpPr>
                  <p:cNvPr id="32" name="AutoShape 140"/>
                  <p:cNvSpPr>
                    <a:spLocks noChangeAspect="1" noChangeArrowheads="1" noTextEdit="1"/>
                  </p:cNvSpPr>
                  <p:nvPr/>
                </p:nvSpPr>
                <p:spPr bwMode="gray">
                  <a:xfrm>
                    <a:off x="3261" y="2598"/>
                    <a:ext cx="840" cy="897"/>
                  </a:xfrm>
                  <a:prstGeom prst="rect">
                    <a:avLst/>
                  </a:prstGeom>
                  <a:noFill/>
                </p:spPr>
                <p:txBody>
                  <a:bodyPr/>
                  <a:lstStyle/>
                  <a:p>
                    <a:endParaRPr lang="en-US"/>
                  </a:p>
                </p:txBody>
              </p:sp>
              <p:sp>
                <p:nvSpPr>
                  <p:cNvPr id="33" name="Freeform 141"/>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chemeClr val="bg2">
                          <a:gamma/>
                          <a:tint val="46275"/>
                          <a:invGamma/>
                        </a:schemeClr>
                      </a:gs>
                      <a:gs pos="100000">
                        <a:schemeClr val="bg2"/>
                      </a:gs>
                    </a:gsLst>
                    <a:lin ang="5400000" scaled="1"/>
                  </a:gradFill>
                  <a:ln w="9525">
                    <a:noFill/>
                    <a:round/>
                    <a:headEnd/>
                    <a:tailEnd/>
                  </a:ln>
                </p:spPr>
                <p:txBody>
                  <a:bodyPr/>
                  <a:lstStyle/>
                  <a:p>
                    <a:endParaRPr lang="en-US"/>
                  </a:p>
                </p:txBody>
              </p:sp>
              <p:sp>
                <p:nvSpPr>
                  <p:cNvPr id="34" name="Freeform 142"/>
                  <p:cNvSpPr>
                    <a:spLocks/>
                  </p:cNvSpPr>
                  <p:nvPr/>
                </p:nvSpPr>
                <p:spPr bwMode="gray">
                  <a:xfrm>
                    <a:off x="3460" y="3074"/>
                    <a:ext cx="242" cy="302"/>
                  </a:xfrm>
                  <a:custGeom>
                    <a:avLst/>
                    <a:gdLst/>
                    <a:ahLst/>
                    <a:cxnLst>
                      <a:cxn ang="0">
                        <a:pos x="956" y="168"/>
                      </a:cxn>
                      <a:cxn ang="0">
                        <a:pos x="751" y="646"/>
                      </a:cxn>
                      <a:cxn ang="0">
                        <a:pos x="290" y="1360"/>
                      </a:cxn>
                      <a:cxn ang="0">
                        <a:pos x="272" y="1370"/>
                      </a:cxn>
                      <a:cxn ang="0">
                        <a:pos x="149" y="1378"/>
                      </a:cxn>
                      <a:cxn ang="0">
                        <a:pos x="47" y="1372"/>
                      </a:cxn>
                      <a:cxn ang="0">
                        <a:pos x="168" y="1314"/>
                      </a:cxn>
                      <a:cxn ang="0">
                        <a:pos x="614" y="746"/>
                      </a:cxn>
                      <a:cxn ang="0">
                        <a:pos x="709" y="447"/>
                      </a:cxn>
                      <a:cxn ang="0">
                        <a:pos x="977" y="47"/>
                      </a:cxn>
                      <a:cxn ang="0">
                        <a:pos x="956" y="168"/>
                      </a:cxn>
                    </a:cxnLst>
                    <a:rect l="0" t="0" r="r" b="b"/>
                    <a:pathLst>
                      <a:path w="1114" h="1388">
                        <a:moveTo>
                          <a:pt x="956" y="168"/>
                        </a:moveTo>
                        <a:cubicBezTo>
                          <a:pt x="956" y="168"/>
                          <a:pt x="830" y="284"/>
                          <a:pt x="751" y="646"/>
                        </a:cubicBezTo>
                        <a:cubicBezTo>
                          <a:pt x="751" y="646"/>
                          <a:pt x="690" y="955"/>
                          <a:pt x="290" y="1360"/>
                        </a:cubicBezTo>
                        <a:cubicBezTo>
                          <a:pt x="290" y="1360"/>
                          <a:pt x="274" y="1369"/>
                          <a:pt x="272" y="1370"/>
                        </a:cubicBezTo>
                        <a:cubicBezTo>
                          <a:pt x="233" y="1388"/>
                          <a:pt x="169" y="1372"/>
                          <a:pt x="149" y="1378"/>
                        </a:cubicBezTo>
                        <a:cubicBezTo>
                          <a:pt x="130" y="1383"/>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solidFill>
                    <a:srgbClr val="515E60">
                      <a:alpha val="60001"/>
                    </a:srgbClr>
                  </a:solidFill>
                  <a:ln w="9525">
                    <a:noFill/>
                    <a:round/>
                    <a:headEnd/>
                    <a:tailEnd/>
                  </a:ln>
                </p:spPr>
                <p:txBody>
                  <a:bodyPr/>
                  <a:lstStyle/>
                  <a:p>
                    <a:endParaRPr lang="en-US"/>
                  </a:p>
                </p:txBody>
              </p:sp>
              <p:sp>
                <p:nvSpPr>
                  <p:cNvPr id="35" name="Freeform 143"/>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endParaRPr lang="en-US"/>
                  </a:p>
                </p:txBody>
              </p:sp>
              <p:sp>
                <p:nvSpPr>
                  <p:cNvPr id="36" name="Freeform 144"/>
                  <p:cNvSpPr>
                    <a:spLocks/>
                  </p:cNvSpPr>
                  <p:nvPr/>
                </p:nvSpPr>
                <p:spPr bwMode="gray">
                  <a:xfrm>
                    <a:off x="3460" y="3066"/>
                    <a:ext cx="242" cy="305"/>
                  </a:xfrm>
                  <a:custGeom>
                    <a:avLst/>
                    <a:gdLst/>
                    <a:ahLst/>
                    <a:cxnLst>
                      <a:cxn ang="0">
                        <a:pos x="956" y="168"/>
                      </a:cxn>
                      <a:cxn ang="0">
                        <a:pos x="751" y="646"/>
                      </a:cxn>
                      <a:cxn ang="0">
                        <a:pos x="278" y="1351"/>
                      </a:cxn>
                      <a:cxn ang="0">
                        <a:pos x="157" y="1393"/>
                      </a:cxn>
                      <a:cxn ang="0">
                        <a:pos x="47" y="1372"/>
                      </a:cxn>
                      <a:cxn ang="0">
                        <a:pos x="168" y="1314"/>
                      </a:cxn>
                      <a:cxn ang="0">
                        <a:pos x="614" y="746"/>
                      </a:cxn>
                      <a:cxn ang="0">
                        <a:pos x="709" y="447"/>
                      </a:cxn>
                      <a:cxn ang="0">
                        <a:pos x="977" y="47"/>
                      </a:cxn>
                      <a:cxn ang="0">
                        <a:pos x="956" y="168"/>
                      </a:cxn>
                    </a:cxnLst>
                    <a:rect l="0" t="0" r="r" b="b"/>
                    <a:pathLst>
                      <a:path w="1114" h="1403">
                        <a:moveTo>
                          <a:pt x="956" y="168"/>
                        </a:moveTo>
                        <a:cubicBezTo>
                          <a:pt x="956" y="168"/>
                          <a:pt x="830" y="284"/>
                          <a:pt x="751" y="646"/>
                        </a:cubicBezTo>
                        <a:cubicBezTo>
                          <a:pt x="751" y="646"/>
                          <a:pt x="677" y="946"/>
                          <a:pt x="278" y="1351"/>
                        </a:cubicBezTo>
                        <a:cubicBezTo>
                          <a:pt x="278" y="1351"/>
                          <a:pt x="220" y="1403"/>
                          <a:pt x="157" y="1393"/>
                        </a:cubicBezTo>
                        <a:cubicBezTo>
                          <a:pt x="94" y="1382"/>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a:p>
                </p:txBody>
              </p:sp>
              <p:sp>
                <p:nvSpPr>
                  <p:cNvPr id="37" name="Freeform 145"/>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EC55E">
                          <a:gamma/>
                          <a:tint val="0"/>
                          <a:invGamma/>
                        </a:srgbClr>
                      </a:gs>
                      <a:gs pos="100000">
                        <a:srgbClr val="FEC55E"/>
                      </a:gs>
                    </a:gsLst>
                    <a:lin ang="5400000" scaled="1"/>
                  </a:gradFill>
                  <a:ln w="9525">
                    <a:noFill/>
                    <a:round/>
                    <a:headEnd/>
                    <a:tailEnd/>
                  </a:ln>
                </p:spPr>
                <p:txBody>
                  <a:bodyPr/>
                  <a:lstStyle/>
                  <a:p>
                    <a:endParaRPr lang="en-US"/>
                  </a:p>
                </p:txBody>
              </p:sp>
              <p:sp>
                <p:nvSpPr>
                  <p:cNvPr id="38" name="Freeform 146"/>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endParaRPr lang="en-US"/>
                  </a:p>
                </p:txBody>
              </p:sp>
              <p:sp>
                <p:nvSpPr>
                  <p:cNvPr id="39" name="Freeform 147"/>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endParaRPr lang="en-US"/>
                  </a:p>
                </p:txBody>
              </p:sp>
              <p:sp>
                <p:nvSpPr>
                  <p:cNvPr id="40" name="Freeform 148"/>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endParaRPr lang="en-US"/>
                  </a:p>
                </p:txBody>
              </p:sp>
              <p:sp>
                <p:nvSpPr>
                  <p:cNvPr id="41" name="Freeform 149"/>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endParaRPr lang="en-US"/>
                  </a:p>
                </p:txBody>
              </p:sp>
              <p:sp>
                <p:nvSpPr>
                  <p:cNvPr id="42" name="Freeform 150"/>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endParaRPr lang="en-US"/>
                  </a:p>
                </p:txBody>
              </p:sp>
              <p:sp>
                <p:nvSpPr>
                  <p:cNvPr id="43" name="Freeform 151"/>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a:p>
                </p:txBody>
              </p:sp>
              <p:sp>
                <p:nvSpPr>
                  <p:cNvPr id="44" name="Freeform 152"/>
                  <p:cNvSpPr>
                    <a:spLocks/>
                  </p:cNvSpPr>
                  <p:nvPr/>
                </p:nvSpPr>
                <p:spPr bwMode="gray">
                  <a:xfrm>
                    <a:off x="3502" y="3066"/>
                    <a:ext cx="411" cy="404"/>
                  </a:xfrm>
                  <a:custGeom>
                    <a:avLst/>
                    <a:gdLst/>
                    <a:ahLst/>
                    <a:cxnLst>
                      <a:cxn ang="0">
                        <a:pos x="177" y="443"/>
                      </a:cxn>
                      <a:cxn ang="0">
                        <a:pos x="479" y="0"/>
                      </a:cxn>
                      <a:cxn ang="0">
                        <a:pos x="460" y="2"/>
                      </a:cxn>
                      <a:cxn ang="0">
                        <a:pos x="141" y="418"/>
                      </a:cxn>
                      <a:cxn ang="0">
                        <a:pos x="58" y="426"/>
                      </a:cxn>
                      <a:cxn ang="0">
                        <a:pos x="25" y="435"/>
                      </a:cxn>
                      <a:cxn ang="0">
                        <a:pos x="166" y="449"/>
                      </a:cxn>
                      <a:cxn ang="0">
                        <a:pos x="177" y="443"/>
                      </a:cxn>
                    </a:cxnLst>
                    <a:rect l="0" t="0" r="r" b="b"/>
                    <a:pathLst>
                      <a:path w="479" h="470">
                        <a:moveTo>
                          <a:pt x="177" y="443"/>
                        </a:moveTo>
                        <a:cubicBezTo>
                          <a:pt x="215" y="410"/>
                          <a:pt x="286" y="286"/>
                          <a:pt x="479" y="0"/>
                        </a:cubicBezTo>
                        <a:cubicBezTo>
                          <a:pt x="479" y="0"/>
                          <a:pt x="471" y="1"/>
                          <a:pt x="460" y="2"/>
                        </a:cubicBezTo>
                        <a:cubicBezTo>
                          <a:pt x="460" y="2"/>
                          <a:pt x="201" y="394"/>
                          <a:pt x="141" y="418"/>
                        </a:cubicBezTo>
                        <a:cubicBezTo>
                          <a:pt x="141" y="418"/>
                          <a:pt x="117" y="435"/>
                          <a:pt x="58" y="426"/>
                        </a:cubicBezTo>
                        <a:cubicBezTo>
                          <a:pt x="0" y="416"/>
                          <a:pt x="25" y="435"/>
                          <a:pt x="25" y="435"/>
                        </a:cubicBezTo>
                        <a:cubicBezTo>
                          <a:pt x="25" y="435"/>
                          <a:pt x="125" y="470"/>
                          <a:pt x="166" y="449"/>
                        </a:cubicBezTo>
                        <a:cubicBezTo>
                          <a:pt x="179" y="442"/>
                          <a:pt x="174" y="446"/>
                          <a:pt x="177" y="443"/>
                        </a:cubicBezTo>
                        <a:close/>
                      </a:path>
                    </a:pathLst>
                  </a:custGeom>
                  <a:solidFill>
                    <a:srgbClr val="515E60">
                      <a:alpha val="70000"/>
                    </a:srgbClr>
                  </a:solidFill>
                  <a:ln w="9525">
                    <a:noFill/>
                    <a:round/>
                    <a:headEnd/>
                    <a:tailEnd/>
                  </a:ln>
                </p:spPr>
                <p:txBody>
                  <a:bodyPr/>
                  <a:lstStyle/>
                  <a:p>
                    <a:endParaRPr lang="en-US"/>
                  </a:p>
                </p:txBody>
              </p:sp>
              <p:sp>
                <p:nvSpPr>
                  <p:cNvPr id="45" name="Freeform 153"/>
                  <p:cNvSpPr>
                    <a:spLocks/>
                  </p:cNvSpPr>
                  <p:nvPr/>
                </p:nvSpPr>
                <p:spPr bwMode="gray">
                  <a:xfrm>
                    <a:off x="3502" y="3058"/>
                    <a:ext cx="412" cy="397"/>
                  </a:xfrm>
                  <a:custGeom>
                    <a:avLst/>
                    <a:gdLst/>
                    <a:ahLst/>
                    <a:cxnLst>
                      <a:cxn ang="0">
                        <a:pos x="1897" y="42"/>
                      </a:cxn>
                      <a:cxn ang="0">
                        <a:pos x="1818" y="5"/>
                      </a:cxn>
                      <a:cxn ang="0">
                        <a:pos x="557" y="1650"/>
                      </a:cxn>
                      <a:cxn ang="0">
                        <a:pos x="231" y="1682"/>
                      </a:cxn>
                      <a:cxn ang="0">
                        <a:pos x="100" y="1719"/>
                      </a:cxn>
                      <a:cxn ang="0">
                        <a:pos x="552" y="1745"/>
                      </a:cxn>
                      <a:cxn ang="0">
                        <a:pos x="1897" y="42"/>
                      </a:cxn>
                    </a:cxnLst>
                    <a:rect l="0" t="0" r="r" b="b"/>
                    <a:pathLst>
                      <a:path w="1897" h="1829">
                        <a:moveTo>
                          <a:pt x="1897" y="42"/>
                        </a:moveTo>
                        <a:cubicBezTo>
                          <a:pt x="1897" y="42"/>
                          <a:pt x="1860" y="0"/>
                          <a:pt x="1818" y="5"/>
                        </a:cubicBezTo>
                        <a:cubicBezTo>
                          <a:pt x="1818" y="5"/>
                          <a:pt x="794" y="1556"/>
                          <a:pt x="557" y="1650"/>
                        </a:cubicBezTo>
                        <a:cubicBezTo>
                          <a:pt x="557" y="1650"/>
                          <a:pt x="462" y="1719"/>
                          <a:pt x="231" y="1682"/>
                        </a:cubicBezTo>
                        <a:cubicBezTo>
                          <a:pt x="0" y="1645"/>
                          <a:pt x="100" y="1719"/>
                          <a:pt x="100" y="1719"/>
                        </a:cubicBezTo>
                        <a:cubicBezTo>
                          <a:pt x="100" y="1719"/>
                          <a:pt x="389" y="1829"/>
                          <a:pt x="552" y="1745"/>
                        </a:cubicBezTo>
                        <a:cubicBezTo>
                          <a:pt x="715" y="1661"/>
                          <a:pt x="778" y="1708"/>
                          <a:pt x="1897" y="42"/>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a:p>
                </p:txBody>
              </p:sp>
              <p:sp>
                <p:nvSpPr>
                  <p:cNvPr id="46" name="Freeform 154"/>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bg2">
                      <a:alpha val="50000"/>
                    </a:schemeClr>
                  </a:solidFill>
                  <a:ln w="9525">
                    <a:noFill/>
                    <a:round/>
                    <a:headEnd/>
                    <a:tailEnd/>
                  </a:ln>
                </p:spPr>
                <p:txBody>
                  <a:bodyPr/>
                  <a:lstStyle/>
                  <a:p>
                    <a:endParaRPr lang="en-US"/>
                  </a:p>
                </p:txBody>
              </p:sp>
              <p:sp>
                <p:nvSpPr>
                  <p:cNvPr id="47" name="Freeform 155"/>
                  <p:cNvSpPr>
                    <a:spLocks/>
                  </p:cNvSpPr>
                  <p:nvPr/>
                </p:nvSpPr>
                <p:spPr bwMode="gray">
                  <a:xfrm>
                    <a:off x="3264" y="3356"/>
                    <a:ext cx="290" cy="137"/>
                  </a:xfrm>
                  <a:custGeom>
                    <a:avLst/>
                    <a:gdLst/>
                    <a:ahLst/>
                    <a:cxnLst>
                      <a:cxn ang="0">
                        <a:pos x="252" y="0"/>
                      </a:cxn>
                      <a:cxn ang="0">
                        <a:pos x="338" y="84"/>
                      </a:cxn>
                      <a:cxn ang="0">
                        <a:pos x="81" y="159"/>
                      </a:cxn>
                      <a:cxn ang="0">
                        <a:pos x="0" y="71"/>
                      </a:cxn>
                      <a:cxn ang="0">
                        <a:pos x="252" y="0"/>
                      </a:cxn>
                    </a:cxnLst>
                    <a:rect l="0" t="0" r="r" b="b"/>
                    <a:pathLst>
                      <a:path w="338" h="159">
                        <a:moveTo>
                          <a:pt x="252" y="0"/>
                        </a:moveTo>
                        <a:lnTo>
                          <a:pt x="338" y="84"/>
                        </a:lnTo>
                        <a:lnTo>
                          <a:pt x="81" y="159"/>
                        </a:lnTo>
                        <a:lnTo>
                          <a:pt x="0" y="71"/>
                        </a:lnTo>
                        <a:lnTo>
                          <a:pt x="252" y="0"/>
                        </a:lnTo>
                        <a:close/>
                      </a:path>
                    </a:pathLst>
                  </a:custGeom>
                  <a:noFill/>
                  <a:ln w="4763">
                    <a:solidFill>
                      <a:srgbClr val="000000"/>
                    </a:solidFill>
                    <a:miter lim="800000"/>
                    <a:headEnd/>
                    <a:tailEnd/>
                  </a:ln>
                </p:spPr>
                <p:txBody>
                  <a:bodyPr/>
                  <a:lstStyle/>
                  <a:p>
                    <a:endParaRPr lang="en-US"/>
                  </a:p>
                </p:txBody>
              </p:sp>
              <p:sp>
                <p:nvSpPr>
                  <p:cNvPr id="48" name="Freeform 156"/>
                  <p:cNvSpPr>
                    <a:spLocks/>
                  </p:cNvSpPr>
                  <p:nvPr/>
                </p:nvSpPr>
                <p:spPr bwMode="gray">
                  <a:xfrm>
                    <a:off x="3267" y="3358"/>
                    <a:ext cx="284" cy="133"/>
                  </a:xfrm>
                  <a:custGeom>
                    <a:avLst/>
                    <a:gdLst/>
                    <a:ahLst/>
                    <a:cxnLst>
                      <a:cxn ang="0">
                        <a:pos x="246" y="0"/>
                      </a:cxn>
                      <a:cxn ang="0">
                        <a:pos x="330" y="81"/>
                      </a:cxn>
                      <a:cxn ang="0">
                        <a:pos x="79" y="155"/>
                      </a:cxn>
                      <a:cxn ang="0">
                        <a:pos x="0" y="69"/>
                      </a:cxn>
                      <a:cxn ang="0">
                        <a:pos x="246" y="0"/>
                      </a:cxn>
                    </a:cxnLst>
                    <a:rect l="0" t="0" r="r" b="b"/>
                    <a:pathLst>
                      <a:path w="330" h="155">
                        <a:moveTo>
                          <a:pt x="246" y="0"/>
                        </a:moveTo>
                        <a:lnTo>
                          <a:pt x="330" y="81"/>
                        </a:lnTo>
                        <a:lnTo>
                          <a:pt x="79" y="155"/>
                        </a:lnTo>
                        <a:lnTo>
                          <a:pt x="0" y="69"/>
                        </a:lnTo>
                        <a:lnTo>
                          <a:pt x="246" y="0"/>
                        </a:lnTo>
                        <a:close/>
                      </a:path>
                    </a:pathLst>
                  </a:custGeom>
                  <a:noFill/>
                  <a:ln w="4763">
                    <a:solidFill>
                      <a:srgbClr val="BABABA"/>
                    </a:solidFill>
                    <a:miter lim="800000"/>
                    <a:headEnd/>
                    <a:tailEnd/>
                  </a:ln>
                </p:spPr>
                <p:txBody>
                  <a:bodyPr/>
                  <a:lstStyle/>
                  <a:p>
                    <a:endParaRPr lang="en-US"/>
                  </a:p>
                </p:txBody>
              </p:sp>
              <p:sp>
                <p:nvSpPr>
                  <p:cNvPr id="49" name="Freeform 157"/>
                  <p:cNvSpPr>
                    <a:spLocks/>
                  </p:cNvSpPr>
                  <p:nvPr/>
                </p:nvSpPr>
                <p:spPr bwMode="gray">
                  <a:xfrm>
                    <a:off x="3270" y="3360"/>
                    <a:ext cx="277" cy="128"/>
                  </a:xfrm>
                  <a:custGeom>
                    <a:avLst/>
                    <a:gdLst/>
                    <a:ahLst/>
                    <a:cxnLst>
                      <a:cxn ang="0">
                        <a:pos x="242" y="0"/>
                      </a:cxn>
                      <a:cxn ang="0">
                        <a:pos x="323" y="78"/>
                      </a:cxn>
                      <a:cxn ang="0">
                        <a:pos x="77" y="150"/>
                      </a:cxn>
                      <a:cxn ang="0">
                        <a:pos x="0" y="69"/>
                      </a:cxn>
                      <a:cxn ang="0">
                        <a:pos x="242" y="0"/>
                      </a:cxn>
                    </a:cxnLst>
                    <a:rect l="0" t="0" r="r" b="b"/>
                    <a:pathLst>
                      <a:path w="323" h="150">
                        <a:moveTo>
                          <a:pt x="242" y="0"/>
                        </a:moveTo>
                        <a:lnTo>
                          <a:pt x="323" y="78"/>
                        </a:lnTo>
                        <a:lnTo>
                          <a:pt x="77" y="150"/>
                        </a:lnTo>
                        <a:lnTo>
                          <a:pt x="0" y="69"/>
                        </a:lnTo>
                        <a:lnTo>
                          <a:pt x="242" y="0"/>
                        </a:lnTo>
                        <a:close/>
                      </a:path>
                    </a:pathLst>
                  </a:custGeom>
                  <a:noFill/>
                  <a:ln w="4763">
                    <a:solidFill>
                      <a:srgbClr val="99D5DD"/>
                    </a:solidFill>
                    <a:miter lim="800000"/>
                    <a:headEnd/>
                    <a:tailEnd/>
                  </a:ln>
                </p:spPr>
                <p:txBody>
                  <a:bodyPr/>
                  <a:lstStyle/>
                  <a:p>
                    <a:endParaRPr lang="en-US"/>
                  </a:p>
                </p:txBody>
              </p:sp>
              <p:sp>
                <p:nvSpPr>
                  <p:cNvPr id="50" name="Freeform 158"/>
                  <p:cNvSpPr>
                    <a:spLocks/>
                  </p:cNvSpPr>
                  <p:nvPr/>
                </p:nvSpPr>
                <p:spPr bwMode="gray">
                  <a:xfrm>
                    <a:off x="3273" y="3361"/>
                    <a:ext cx="270" cy="125"/>
                  </a:xfrm>
                  <a:custGeom>
                    <a:avLst/>
                    <a:gdLst/>
                    <a:ahLst/>
                    <a:cxnLst>
                      <a:cxn ang="0">
                        <a:pos x="236" y="0"/>
                      </a:cxn>
                      <a:cxn ang="0">
                        <a:pos x="314" y="75"/>
                      </a:cxn>
                      <a:cxn ang="0">
                        <a:pos x="73" y="145"/>
                      </a:cxn>
                      <a:cxn ang="0">
                        <a:pos x="0" y="67"/>
                      </a:cxn>
                      <a:cxn ang="0">
                        <a:pos x="236" y="0"/>
                      </a:cxn>
                    </a:cxnLst>
                    <a:rect l="0" t="0" r="r" b="b"/>
                    <a:pathLst>
                      <a:path w="314" h="145">
                        <a:moveTo>
                          <a:pt x="236" y="0"/>
                        </a:moveTo>
                        <a:lnTo>
                          <a:pt x="314" y="75"/>
                        </a:lnTo>
                        <a:lnTo>
                          <a:pt x="73" y="145"/>
                        </a:lnTo>
                        <a:lnTo>
                          <a:pt x="0" y="67"/>
                        </a:lnTo>
                        <a:lnTo>
                          <a:pt x="236" y="0"/>
                        </a:lnTo>
                        <a:close/>
                      </a:path>
                    </a:pathLst>
                  </a:custGeom>
                  <a:solidFill>
                    <a:srgbClr val="BCD6F2"/>
                  </a:solidFill>
                  <a:ln w="4763">
                    <a:solidFill>
                      <a:srgbClr val="FFFFFF"/>
                    </a:solidFill>
                    <a:miter lim="800000"/>
                    <a:headEnd/>
                    <a:tailEnd/>
                  </a:ln>
                </p:spPr>
                <p:txBody>
                  <a:bodyPr/>
                  <a:lstStyle/>
                  <a:p>
                    <a:endParaRPr lang="en-US"/>
                  </a:p>
                </p:txBody>
              </p:sp>
              <p:sp>
                <p:nvSpPr>
                  <p:cNvPr id="51" name="Freeform 159"/>
                  <p:cNvSpPr>
                    <a:spLocks/>
                  </p:cNvSpPr>
                  <p:nvPr/>
                </p:nvSpPr>
                <p:spPr bwMode="gray">
                  <a:xfrm>
                    <a:off x="3334" y="3406"/>
                    <a:ext cx="60" cy="51"/>
                  </a:xfrm>
                  <a:custGeom>
                    <a:avLst/>
                    <a:gdLst/>
                    <a:ahLst/>
                    <a:cxnLst>
                      <a:cxn ang="0">
                        <a:pos x="251" y="231"/>
                      </a:cxn>
                      <a:cxn ang="0">
                        <a:pos x="194" y="215"/>
                      </a:cxn>
                      <a:cxn ang="0">
                        <a:pos x="12" y="30"/>
                      </a:cxn>
                      <a:cxn ang="0">
                        <a:pos x="25" y="3"/>
                      </a:cxn>
                      <a:cxn ang="0">
                        <a:pos x="25" y="3"/>
                      </a:cxn>
                      <a:cxn ang="0">
                        <a:pos x="82" y="19"/>
                      </a:cxn>
                      <a:cxn ang="0">
                        <a:pos x="264" y="204"/>
                      </a:cxn>
                      <a:cxn ang="0">
                        <a:pos x="251" y="231"/>
                      </a:cxn>
                    </a:cxnLst>
                    <a:rect l="0" t="0" r="r" b="b"/>
                    <a:pathLst>
                      <a:path w="276" h="235">
                        <a:moveTo>
                          <a:pt x="251" y="231"/>
                        </a:moveTo>
                        <a:cubicBezTo>
                          <a:pt x="231" y="235"/>
                          <a:pt x="206" y="227"/>
                          <a:pt x="194" y="215"/>
                        </a:cubicBezTo>
                        <a:cubicBezTo>
                          <a:pt x="12" y="30"/>
                          <a:pt x="12" y="30"/>
                          <a:pt x="12" y="30"/>
                        </a:cubicBezTo>
                        <a:cubicBezTo>
                          <a:pt x="0" y="18"/>
                          <a:pt x="6" y="6"/>
                          <a:pt x="25" y="3"/>
                        </a:cubicBezTo>
                        <a:cubicBezTo>
                          <a:pt x="25" y="3"/>
                          <a:pt x="25" y="3"/>
                          <a:pt x="25" y="3"/>
                        </a:cubicBezTo>
                        <a:cubicBezTo>
                          <a:pt x="44" y="0"/>
                          <a:pt x="70" y="7"/>
                          <a:pt x="82" y="19"/>
                        </a:cubicBezTo>
                        <a:cubicBezTo>
                          <a:pt x="264" y="204"/>
                          <a:pt x="264" y="204"/>
                          <a:pt x="264" y="204"/>
                        </a:cubicBezTo>
                        <a:cubicBezTo>
                          <a:pt x="276" y="216"/>
                          <a:pt x="270" y="228"/>
                          <a:pt x="251" y="231"/>
                        </a:cubicBezTo>
                        <a:close/>
                      </a:path>
                    </a:pathLst>
                  </a:custGeom>
                  <a:solidFill>
                    <a:srgbClr val="69A2E1"/>
                  </a:solidFill>
                  <a:ln w="9525">
                    <a:noFill/>
                    <a:round/>
                    <a:headEnd/>
                    <a:tailEnd/>
                  </a:ln>
                </p:spPr>
                <p:txBody>
                  <a:bodyPr/>
                  <a:lstStyle/>
                  <a:p>
                    <a:endParaRPr lang="en-US"/>
                  </a:p>
                </p:txBody>
              </p:sp>
              <p:sp>
                <p:nvSpPr>
                  <p:cNvPr id="52" name="Freeform 160"/>
                  <p:cNvSpPr>
                    <a:spLocks/>
                  </p:cNvSpPr>
                  <p:nvPr/>
                </p:nvSpPr>
                <p:spPr bwMode="gray">
                  <a:xfrm>
                    <a:off x="3306" y="3411"/>
                    <a:ext cx="47" cy="41"/>
                  </a:xfrm>
                  <a:custGeom>
                    <a:avLst/>
                    <a:gdLst/>
                    <a:ahLst/>
                    <a:cxnLst>
                      <a:cxn ang="0">
                        <a:pos x="194" y="183"/>
                      </a:cxn>
                      <a:cxn ang="0">
                        <a:pos x="146" y="175"/>
                      </a:cxn>
                      <a:cxn ang="0">
                        <a:pos x="9" y="32"/>
                      </a:cxn>
                      <a:cxn ang="0">
                        <a:pos x="24" y="6"/>
                      </a:cxn>
                      <a:cxn ang="0">
                        <a:pos x="24" y="6"/>
                      </a:cxn>
                      <a:cxn ang="0">
                        <a:pos x="71" y="13"/>
                      </a:cxn>
                      <a:cxn ang="0">
                        <a:pos x="209" y="156"/>
                      </a:cxn>
                      <a:cxn ang="0">
                        <a:pos x="194" y="183"/>
                      </a:cxn>
                    </a:cxnLst>
                    <a:rect l="0" t="0" r="r" b="b"/>
                    <a:pathLst>
                      <a:path w="218" h="188">
                        <a:moveTo>
                          <a:pt x="194" y="183"/>
                        </a:moveTo>
                        <a:cubicBezTo>
                          <a:pt x="177" y="188"/>
                          <a:pt x="155" y="184"/>
                          <a:pt x="146" y="175"/>
                        </a:cubicBezTo>
                        <a:cubicBezTo>
                          <a:pt x="9" y="32"/>
                          <a:pt x="9" y="32"/>
                          <a:pt x="9" y="32"/>
                        </a:cubicBezTo>
                        <a:cubicBezTo>
                          <a:pt x="0" y="22"/>
                          <a:pt x="6" y="11"/>
                          <a:pt x="24" y="6"/>
                        </a:cubicBezTo>
                        <a:cubicBezTo>
                          <a:pt x="24" y="6"/>
                          <a:pt x="24" y="6"/>
                          <a:pt x="24" y="6"/>
                        </a:cubicBezTo>
                        <a:cubicBezTo>
                          <a:pt x="41" y="0"/>
                          <a:pt x="62" y="4"/>
                          <a:pt x="71" y="13"/>
                        </a:cubicBezTo>
                        <a:cubicBezTo>
                          <a:pt x="209" y="156"/>
                          <a:pt x="209" y="156"/>
                          <a:pt x="209" y="156"/>
                        </a:cubicBezTo>
                        <a:cubicBezTo>
                          <a:pt x="218" y="166"/>
                          <a:pt x="211" y="177"/>
                          <a:pt x="194" y="183"/>
                        </a:cubicBezTo>
                        <a:close/>
                      </a:path>
                    </a:pathLst>
                  </a:custGeom>
                  <a:solidFill>
                    <a:srgbClr val="69A2E1"/>
                  </a:solidFill>
                  <a:ln w="9525">
                    <a:noFill/>
                    <a:round/>
                    <a:headEnd/>
                    <a:tailEnd/>
                  </a:ln>
                </p:spPr>
                <p:txBody>
                  <a:bodyPr/>
                  <a:lstStyle/>
                  <a:p>
                    <a:endParaRPr lang="en-US"/>
                  </a:p>
                </p:txBody>
              </p:sp>
              <p:sp>
                <p:nvSpPr>
                  <p:cNvPr id="53" name="Freeform 161"/>
                  <p:cNvSpPr>
                    <a:spLocks/>
                  </p:cNvSpPr>
                  <p:nvPr/>
                </p:nvSpPr>
                <p:spPr bwMode="gray">
                  <a:xfrm>
                    <a:off x="3372" y="3375"/>
                    <a:ext cx="127" cy="63"/>
                  </a:xfrm>
                  <a:custGeom>
                    <a:avLst/>
                    <a:gdLst/>
                    <a:ahLst/>
                    <a:cxnLst>
                      <a:cxn ang="0">
                        <a:pos x="42" y="73"/>
                      </a:cxn>
                      <a:cxn ang="0">
                        <a:pos x="0" y="29"/>
                      </a:cxn>
                      <a:cxn ang="0">
                        <a:pos x="106" y="0"/>
                      </a:cxn>
                      <a:cxn ang="0">
                        <a:pos x="148" y="43"/>
                      </a:cxn>
                      <a:cxn ang="0">
                        <a:pos x="42" y="73"/>
                      </a:cxn>
                    </a:cxnLst>
                    <a:rect l="0" t="0" r="r" b="b"/>
                    <a:pathLst>
                      <a:path w="148" h="73">
                        <a:moveTo>
                          <a:pt x="42" y="73"/>
                        </a:moveTo>
                        <a:lnTo>
                          <a:pt x="0" y="29"/>
                        </a:lnTo>
                        <a:lnTo>
                          <a:pt x="106" y="0"/>
                        </a:lnTo>
                        <a:lnTo>
                          <a:pt x="148" y="43"/>
                        </a:lnTo>
                        <a:lnTo>
                          <a:pt x="42" y="73"/>
                        </a:lnTo>
                        <a:close/>
                      </a:path>
                    </a:pathLst>
                  </a:custGeom>
                  <a:solidFill>
                    <a:srgbClr val="69A2E1"/>
                  </a:solidFill>
                  <a:ln w="9525">
                    <a:noFill/>
                    <a:round/>
                    <a:headEnd/>
                    <a:tailEnd/>
                  </a:ln>
                </p:spPr>
                <p:txBody>
                  <a:bodyPr/>
                  <a:lstStyle/>
                  <a:p>
                    <a:endParaRPr lang="en-US"/>
                  </a:p>
                </p:txBody>
              </p:sp>
              <p:sp>
                <p:nvSpPr>
                  <p:cNvPr id="54" name="Freeform 162"/>
                  <p:cNvSpPr>
                    <a:spLocks/>
                  </p:cNvSpPr>
                  <p:nvPr/>
                </p:nvSpPr>
                <p:spPr bwMode="gray">
                  <a:xfrm>
                    <a:off x="3382" y="3380"/>
                    <a:ext cx="107" cy="53"/>
                  </a:xfrm>
                  <a:custGeom>
                    <a:avLst/>
                    <a:gdLst/>
                    <a:ahLst/>
                    <a:cxnLst>
                      <a:cxn ang="0">
                        <a:pos x="35" y="61"/>
                      </a:cxn>
                      <a:cxn ang="0">
                        <a:pos x="0" y="24"/>
                      </a:cxn>
                      <a:cxn ang="0">
                        <a:pos x="89" y="0"/>
                      </a:cxn>
                      <a:cxn ang="0">
                        <a:pos x="124" y="35"/>
                      </a:cxn>
                      <a:cxn ang="0">
                        <a:pos x="35" y="61"/>
                      </a:cxn>
                    </a:cxnLst>
                    <a:rect l="0" t="0" r="r" b="b"/>
                    <a:pathLst>
                      <a:path w="124" h="61">
                        <a:moveTo>
                          <a:pt x="35" y="61"/>
                        </a:moveTo>
                        <a:lnTo>
                          <a:pt x="0" y="24"/>
                        </a:lnTo>
                        <a:lnTo>
                          <a:pt x="89" y="0"/>
                        </a:lnTo>
                        <a:lnTo>
                          <a:pt x="124" y="35"/>
                        </a:lnTo>
                        <a:lnTo>
                          <a:pt x="35" y="61"/>
                        </a:lnTo>
                        <a:close/>
                      </a:path>
                    </a:pathLst>
                  </a:custGeom>
                  <a:solidFill>
                    <a:srgbClr val="D1D9FB"/>
                  </a:solidFill>
                  <a:ln w="9525">
                    <a:noFill/>
                    <a:round/>
                    <a:headEnd/>
                    <a:tailEnd/>
                  </a:ln>
                </p:spPr>
                <p:txBody>
                  <a:bodyPr/>
                  <a:lstStyle/>
                  <a:p>
                    <a:endParaRPr lang="en-US"/>
                  </a:p>
                </p:txBody>
              </p:sp>
              <p:sp>
                <p:nvSpPr>
                  <p:cNvPr id="55" name="Freeform 163"/>
                  <p:cNvSpPr>
                    <a:spLocks/>
                  </p:cNvSpPr>
                  <p:nvPr/>
                </p:nvSpPr>
                <p:spPr bwMode="gray">
                  <a:xfrm>
                    <a:off x="3382" y="3389"/>
                    <a:ext cx="84" cy="44"/>
                  </a:xfrm>
                  <a:custGeom>
                    <a:avLst/>
                    <a:gdLst/>
                    <a:ahLst/>
                    <a:cxnLst>
                      <a:cxn ang="0">
                        <a:pos x="148" y="29"/>
                      </a:cxn>
                      <a:cxn ang="0">
                        <a:pos x="231" y="31"/>
                      </a:cxn>
                      <a:cxn ang="0">
                        <a:pos x="352" y="72"/>
                      </a:cxn>
                      <a:cxn ang="0">
                        <a:pos x="276" y="116"/>
                      </a:cxn>
                      <a:cxn ang="0">
                        <a:pos x="276" y="141"/>
                      </a:cxn>
                      <a:cxn ang="0">
                        <a:pos x="138" y="200"/>
                      </a:cxn>
                      <a:cxn ang="0">
                        <a:pos x="0" y="53"/>
                      </a:cxn>
                      <a:cxn ang="0">
                        <a:pos x="148" y="29"/>
                      </a:cxn>
                    </a:cxnLst>
                    <a:rect l="0" t="0" r="r" b="b"/>
                    <a:pathLst>
                      <a:path w="387" h="200">
                        <a:moveTo>
                          <a:pt x="148" y="29"/>
                        </a:moveTo>
                        <a:cubicBezTo>
                          <a:pt x="148" y="29"/>
                          <a:pt x="213" y="37"/>
                          <a:pt x="231" y="31"/>
                        </a:cubicBezTo>
                        <a:cubicBezTo>
                          <a:pt x="248" y="24"/>
                          <a:pt x="387" y="0"/>
                          <a:pt x="352" y="72"/>
                        </a:cubicBezTo>
                        <a:cubicBezTo>
                          <a:pt x="329" y="119"/>
                          <a:pt x="295" y="109"/>
                          <a:pt x="276" y="116"/>
                        </a:cubicBezTo>
                        <a:cubicBezTo>
                          <a:pt x="257" y="123"/>
                          <a:pt x="276" y="141"/>
                          <a:pt x="276" y="141"/>
                        </a:cubicBezTo>
                        <a:cubicBezTo>
                          <a:pt x="276" y="141"/>
                          <a:pt x="249" y="173"/>
                          <a:pt x="138" y="200"/>
                        </a:cubicBezTo>
                        <a:cubicBezTo>
                          <a:pt x="0" y="53"/>
                          <a:pt x="0" y="53"/>
                          <a:pt x="0" y="53"/>
                        </a:cubicBezTo>
                        <a:cubicBezTo>
                          <a:pt x="0" y="53"/>
                          <a:pt x="115" y="17"/>
                          <a:pt x="148" y="29"/>
                        </a:cubicBezTo>
                        <a:close/>
                      </a:path>
                    </a:pathLst>
                  </a:custGeom>
                  <a:gradFill rotWithShape="1">
                    <a:gsLst>
                      <a:gs pos="0">
                        <a:srgbClr val="2A79D0"/>
                      </a:gs>
                      <a:gs pos="100000">
                        <a:srgbClr val="2A79D0">
                          <a:gamma/>
                          <a:shade val="46275"/>
                          <a:invGamma/>
                        </a:srgbClr>
                      </a:gs>
                    </a:gsLst>
                    <a:lin ang="5400000" scaled="1"/>
                  </a:gradFill>
                  <a:ln w="9525">
                    <a:noFill/>
                    <a:round/>
                    <a:headEnd/>
                    <a:tailEnd/>
                  </a:ln>
                </p:spPr>
                <p:txBody>
                  <a:bodyPr/>
                  <a:lstStyle/>
                  <a:p>
                    <a:endParaRPr lang="en-US"/>
                  </a:p>
                </p:txBody>
              </p:sp>
              <p:sp>
                <p:nvSpPr>
                  <p:cNvPr id="56" name="Freeform 164"/>
                  <p:cNvSpPr>
                    <a:spLocks/>
                  </p:cNvSpPr>
                  <p:nvPr/>
                </p:nvSpPr>
                <p:spPr bwMode="gray">
                  <a:xfrm>
                    <a:off x="3276" y="3363"/>
                    <a:ext cx="264" cy="63"/>
                  </a:xfrm>
                  <a:custGeom>
                    <a:avLst/>
                    <a:gdLst/>
                    <a:ahLst/>
                    <a:cxnLst>
                      <a:cxn ang="0">
                        <a:pos x="0" y="261"/>
                      </a:cxn>
                      <a:cxn ang="0">
                        <a:pos x="1215" y="287"/>
                      </a:cxn>
                      <a:cxn ang="0">
                        <a:pos x="920" y="0"/>
                      </a:cxn>
                      <a:cxn ang="0">
                        <a:pos x="0" y="261"/>
                      </a:cxn>
                    </a:cxnLst>
                    <a:rect l="0" t="0" r="r" b="b"/>
                    <a:pathLst>
                      <a:path w="1215" h="287">
                        <a:moveTo>
                          <a:pt x="0" y="261"/>
                        </a:moveTo>
                        <a:cubicBezTo>
                          <a:pt x="0" y="261"/>
                          <a:pt x="882" y="76"/>
                          <a:pt x="1215" y="287"/>
                        </a:cubicBezTo>
                        <a:cubicBezTo>
                          <a:pt x="920" y="0"/>
                          <a:pt x="920" y="0"/>
                          <a:pt x="920" y="0"/>
                        </a:cubicBezTo>
                        <a:lnTo>
                          <a:pt x="0" y="261"/>
                        </a:lnTo>
                        <a:close/>
                      </a:path>
                    </a:pathLst>
                  </a:custGeom>
                  <a:solidFill>
                    <a:schemeClr val="bg1">
                      <a:alpha val="39999"/>
                    </a:schemeClr>
                  </a:solidFill>
                  <a:ln w="9525">
                    <a:noFill/>
                    <a:round/>
                    <a:headEnd/>
                    <a:tailEnd/>
                  </a:ln>
                </p:spPr>
                <p:txBody>
                  <a:bodyPr/>
                  <a:lstStyle/>
                  <a:p>
                    <a:endParaRPr lang="en-US"/>
                  </a:p>
                </p:txBody>
              </p:sp>
              <p:sp>
                <p:nvSpPr>
                  <p:cNvPr id="57" name="Line 165"/>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58" name="Line 166"/>
                  <p:cNvSpPr>
                    <a:spLocks noChangeShapeType="1"/>
                  </p:cNvSpPr>
                  <p:nvPr/>
                </p:nvSpPr>
                <p:spPr bwMode="gray">
                  <a:xfrm>
                    <a:off x="3485" y="3481"/>
                    <a:ext cx="1" cy="1"/>
                  </a:xfrm>
                  <a:prstGeom prst="line">
                    <a:avLst/>
                  </a:prstGeom>
                  <a:noFill/>
                  <a:ln w="9525">
                    <a:noFill/>
                    <a:round/>
                    <a:headEnd/>
                    <a:tailEnd/>
                  </a:ln>
                </p:spPr>
                <p:txBody>
                  <a:bodyPr/>
                  <a:lstStyle/>
                  <a:p>
                    <a:endParaRPr lang="en-US"/>
                  </a:p>
                </p:txBody>
              </p:sp>
              <p:sp>
                <p:nvSpPr>
                  <p:cNvPr id="59" name="Freeform 167"/>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endParaRPr lang="en-US"/>
                  </a:p>
                </p:txBody>
              </p:sp>
              <p:sp>
                <p:nvSpPr>
                  <p:cNvPr id="60" name="Freeform 168"/>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a:p>
                </p:txBody>
              </p:sp>
              <p:sp>
                <p:nvSpPr>
                  <p:cNvPr id="61" name="Freeform 169"/>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endParaRPr lang="en-US"/>
                  </a:p>
                </p:txBody>
              </p:sp>
            </p:grpSp>
          </p:grpSp>
        </p:grpSp>
        <p:sp>
          <p:nvSpPr>
            <p:cNvPr id="27" name="TextBox 26"/>
            <p:cNvSpPr txBox="1"/>
            <p:nvPr/>
          </p:nvSpPr>
          <p:spPr>
            <a:xfrm>
              <a:off x="2667000" y="2068252"/>
              <a:ext cx="790601" cy="253916"/>
            </a:xfrm>
            <a:prstGeom prst="rect">
              <a:avLst/>
            </a:prstGeom>
            <a:noFill/>
          </p:spPr>
          <p:txBody>
            <a:bodyPr wrap="none" rtlCol="0">
              <a:spAutoFit/>
            </a:bodyPr>
            <a:lstStyle/>
            <a:p>
              <a:r>
                <a:rPr lang="en-US" sz="1050" b="1" dirty="0" smtClean="0">
                  <a:latin typeface="Calibri" pitchFamily="34" charset="0"/>
                  <a:cs typeface="Tahoma" pitchFamily="34" charset="0"/>
                </a:rPr>
                <a:t>Employees</a:t>
              </a:r>
              <a:endParaRPr lang="en-US" sz="1050" b="1" dirty="0">
                <a:latin typeface="Calibri" pitchFamily="34" charset="0"/>
                <a:cs typeface="Tahoma" pitchFamily="34" charset="0"/>
              </a:endParaRPr>
            </a:p>
          </p:txBody>
        </p:sp>
      </p:grpSp>
      <p:sp>
        <p:nvSpPr>
          <p:cNvPr id="259" name="TextBox 258"/>
          <p:cNvSpPr txBox="1"/>
          <p:nvPr/>
        </p:nvSpPr>
        <p:spPr>
          <a:xfrm>
            <a:off x="2743200" y="5334000"/>
            <a:ext cx="914400" cy="461665"/>
          </a:xfrm>
          <a:prstGeom prst="rect">
            <a:avLst/>
          </a:prstGeom>
          <a:noFill/>
        </p:spPr>
        <p:txBody>
          <a:bodyPr wrap="square" rtlCol="0">
            <a:spAutoFit/>
          </a:bodyPr>
          <a:lstStyle/>
          <a:p>
            <a:r>
              <a:rPr lang="en-US" sz="1200" b="1" dirty="0" smtClean="0"/>
              <a:t>Internal Cloud</a:t>
            </a:r>
            <a:endParaRPr lang="en-US" sz="1200" b="1" dirty="0"/>
          </a:p>
        </p:txBody>
      </p:sp>
      <p:grpSp>
        <p:nvGrpSpPr>
          <p:cNvPr id="19" name="Group 673"/>
          <p:cNvGrpSpPr/>
          <p:nvPr/>
        </p:nvGrpSpPr>
        <p:grpSpPr>
          <a:xfrm>
            <a:off x="5562600" y="2971800"/>
            <a:ext cx="2364750" cy="1562100"/>
            <a:chOff x="5791200" y="2971800"/>
            <a:chExt cx="2364750" cy="1562100"/>
          </a:xfrm>
        </p:grpSpPr>
        <p:sp>
          <p:nvSpPr>
            <p:cNvPr id="512" name="TextBox 511"/>
            <p:cNvSpPr txBox="1"/>
            <p:nvPr/>
          </p:nvSpPr>
          <p:spPr>
            <a:xfrm>
              <a:off x="5791200" y="2971800"/>
              <a:ext cx="2364750" cy="415498"/>
            </a:xfrm>
            <a:prstGeom prst="rect">
              <a:avLst/>
            </a:prstGeom>
            <a:noFill/>
          </p:spPr>
          <p:txBody>
            <a:bodyPr wrap="none" rtlCol="0">
              <a:spAutoFit/>
            </a:bodyPr>
            <a:lstStyle/>
            <a:p>
              <a:r>
                <a:rPr lang="en-US" sz="1050" b="1" dirty="0" smtClean="0">
                  <a:latin typeface="Calibri" pitchFamily="34" charset="0"/>
                  <a:cs typeface="Tahoma" pitchFamily="34" charset="0"/>
                </a:rPr>
                <a:t>Secure &amp; Optimized Cloud Connections</a:t>
              </a:r>
            </a:p>
            <a:p>
              <a:pPr algn="ctr"/>
              <a:r>
                <a:rPr lang="en-US" sz="1050" b="1" dirty="0" smtClean="0">
                  <a:latin typeface="Calibri" pitchFamily="34" charset="0"/>
                  <a:cs typeface="Tahoma" pitchFamily="34" charset="0"/>
                </a:rPr>
                <a:t>(F5 iSessions)</a:t>
              </a:r>
              <a:endParaRPr lang="en-US" sz="1050" b="1" dirty="0">
                <a:latin typeface="Calibri" pitchFamily="34" charset="0"/>
                <a:cs typeface="Tahoma" pitchFamily="34" charset="0"/>
              </a:endParaRPr>
            </a:p>
          </p:txBody>
        </p:sp>
        <p:grpSp>
          <p:nvGrpSpPr>
            <p:cNvPr id="20" name="Group 514"/>
            <p:cNvGrpSpPr/>
            <p:nvPr/>
          </p:nvGrpSpPr>
          <p:grpSpPr>
            <a:xfrm>
              <a:off x="6477000" y="3886200"/>
              <a:ext cx="876300" cy="647700"/>
              <a:chOff x="6781800" y="4648200"/>
              <a:chExt cx="876300" cy="647700"/>
            </a:xfrm>
          </p:grpSpPr>
          <p:sp>
            <p:nvSpPr>
              <p:cNvPr id="513" name="Rounded Rectangle 512"/>
              <p:cNvSpPr/>
              <p:nvPr/>
            </p:nvSpPr>
            <p:spPr bwMode="auto">
              <a:xfrm>
                <a:off x="6781800" y="4648200"/>
                <a:ext cx="876300" cy="647700"/>
              </a:xfrm>
              <a:prstGeom prst="roundRect">
                <a:avLst/>
              </a:prstGeom>
              <a:solidFill>
                <a:srgbClr val="92D05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pitchFamily="64" charset="0"/>
                </a:endParaRPr>
              </a:p>
            </p:txBody>
          </p:sp>
          <p:pic>
            <p:nvPicPr>
              <p:cNvPr id="514" name="Picture 2" descr="C:\Documents and Settings\krasnow\My Documents\Viprion\Images\viprion_box.PNG"/>
              <p:cNvPicPr>
                <a:picLocks noChangeAspect="1" noChangeArrowheads="1"/>
              </p:cNvPicPr>
              <p:nvPr/>
            </p:nvPicPr>
            <p:blipFill>
              <a:blip r:embed="rId5" cstate="print"/>
              <a:srcRect/>
              <a:stretch>
                <a:fillRect/>
              </a:stretch>
            </p:blipFill>
            <p:spPr bwMode="auto">
              <a:xfrm>
                <a:off x="6872703" y="4728731"/>
                <a:ext cx="730218" cy="554966"/>
              </a:xfrm>
              <a:prstGeom prst="rect">
                <a:avLst/>
              </a:prstGeom>
              <a:noFill/>
            </p:spPr>
          </p:pic>
        </p:grpSp>
      </p:grpSp>
      <p:grpSp>
        <p:nvGrpSpPr>
          <p:cNvPr id="21" name="Group 524"/>
          <p:cNvGrpSpPr/>
          <p:nvPr/>
        </p:nvGrpSpPr>
        <p:grpSpPr>
          <a:xfrm>
            <a:off x="5410200" y="1516210"/>
            <a:ext cx="2819400" cy="392025"/>
            <a:chOff x="5444616" y="838200"/>
            <a:chExt cx="3311396" cy="460435"/>
          </a:xfrm>
        </p:grpSpPr>
        <p:grpSp>
          <p:nvGrpSpPr>
            <p:cNvPr id="22" name="Group 27"/>
            <p:cNvGrpSpPr>
              <a:grpSpLocks/>
            </p:cNvGrpSpPr>
            <p:nvPr/>
          </p:nvGrpSpPr>
          <p:grpSpPr bwMode="auto">
            <a:xfrm>
              <a:off x="5444616" y="840525"/>
              <a:ext cx="607933" cy="455784"/>
              <a:chOff x="345" y="1084"/>
              <a:chExt cx="915" cy="686"/>
            </a:xfrm>
          </p:grpSpPr>
          <p:grpSp>
            <p:nvGrpSpPr>
              <p:cNvPr id="23" name="Group 28"/>
              <p:cNvGrpSpPr>
                <a:grpSpLocks/>
              </p:cNvGrpSpPr>
              <p:nvPr/>
            </p:nvGrpSpPr>
            <p:grpSpPr bwMode="auto">
              <a:xfrm>
                <a:off x="345" y="1084"/>
                <a:ext cx="674" cy="610"/>
                <a:chOff x="178" y="888"/>
                <a:chExt cx="1230" cy="1114"/>
              </a:xfrm>
            </p:grpSpPr>
            <p:pic>
              <p:nvPicPr>
                <p:cNvPr id="656" name="Picture 29"/>
                <p:cNvPicPr>
                  <a:picLocks noChangeAspect="1" noChangeArrowheads="1"/>
                </p:cNvPicPr>
                <p:nvPr/>
              </p:nvPicPr>
              <p:blipFill>
                <a:blip r:embed="rId6" cstate="print">
                  <a:lum bright="18000"/>
                </a:blip>
                <a:srcRect/>
                <a:stretch>
                  <a:fillRect/>
                </a:stretch>
              </p:blipFill>
              <p:spPr bwMode="gray">
                <a:xfrm>
                  <a:off x="178" y="1832"/>
                  <a:ext cx="1230" cy="170"/>
                </a:xfrm>
                <a:prstGeom prst="rect">
                  <a:avLst/>
                </a:prstGeom>
                <a:noFill/>
                <a:ln w="9525">
                  <a:miter lim="800000"/>
                  <a:headEnd/>
                  <a:tailEnd/>
                </a:ln>
                <a:effectLst/>
              </p:spPr>
            </p:pic>
            <p:sp>
              <p:nvSpPr>
                <p:cNvPr id="657" name="Freeform 30"/>
                <p:cNvSpPr>
                  <a:spLocks/>
                </p:cNvSpPr>
                <p:nvPr/>
              </p:nvSpPr>
              <p:spPr bwMode="gray">
                <a:xfrm>
                  <a:off x="252" y="928"/>
                  <a:ext cx="1088" cy="824"/>
                </a:xfrm>
                <a:custGeom>
                  <a:avLst/>
                  <a:gdLst/>
                  <a:ahLst/>
                  <a:cxnLst>
                    <a:cxn ang="0">
                      <a:pos x="501" y="0"/>
                    </a:cxn>
                    <a:cxn ang="0">
                      <a:pos x="501" y="359"/>
                    </a:cxn>
                    <a:cxn ang="0">
                      <a:pos x="18" y="359"/>
                    </a:cxn>
                    <a:cxn ang="0">
                      <a:pos x="18" y="0"/>
                    </a:cxn>
                    <a:cxn ang="0">
                      <a:pos x="0" y="0"/>
                    </a:cxn>
                    <a:cxn ang="0">
                      <a:pos x="0" y="385"/>
                    </a:cxn>
                    <a:cxn ang="0">
                      <a:pos x="7" y="393"/>
                    </a:cxn>
                    <a:cxn ang="0">
                      <a:pos x="512" y="393"/>
                    </a:cxn>
                    <a:cxn ang="0">
                      <a:pos x="519" y="385"/>
                    </a:cxn>
                    <a:cxn ang="0">
                      <a:pos x="519" y="0"/>
                    </a:cxn>
                    <a:cxn ang="0">
                      <a:pos x="501" y="0"/>
                    </a:cxn>
                  </a:cxnLst>
                  <a:rect l="0" t="0" r="r" b="b"/>
                  <a:pathLst>
                    <a:path w="519" h="393">
                      <a:moveTo>
                        <a:pt x="501" y="0"/>
                      </a:moveTo>
                      <a:cubicBezTo>
                        <a:pt x="501" y="359"/>
                        <a:pt x="501" y="359"/>
                        <a:pt x="501" y="359"/>
                      </a:cubicBezTo>
                      <a:cubicBezTo>
                        <a:pt x="18" y="359"/>
                        <a:pt x="18" y="359"/>
                        <a:pt x="18" y="359"/>
                      </a:cubicBezTo>
                      <a:cubicBezTo>
                        <a:pt x="18" y="0"/>
                        <a:pt x="18" y="0"/>
                        <a:pt x="18" y="0"/>
                      </a:cubicBezTo>
                      <a:cubicBezTo>
                        <a:pt x="0" y="0"/>
                        <a:pt x="0" y="0"/>
                        <a:pt x="0" y="0"/>
                      </a:cubicBezTo>
                      <a:cubicBezTo>
                        <a:pt x="0" y="385"/>
                        <a:pt x="0" y="385"/>
                        <a:pt x="0" y="385"/>
                      </a:cubicBezTo>
                      <a:cubicBezTo>
                        <a:pt x="0" y="389"/>
                        <a:pt x="3" y="393"/>
                        <a:pt x="7" y="393"/>
                      </a:cubicBezTo>
                      <a:cubicBezTo>
                        <a:pt x="512" y="393"/>
                        <a:pt x="512" y="393"/>
                        <a:pt x="512" y="393"/>
                      </a:cubicBezTo>
                      <a:cubicBezTo>
                        <a:pt x="516" y="393"/>
                        <a:pt x="519" y="389"/>
                        <a:pt x="519" y="385"/>
                      </a:cubicBezTo>
                      <a:cubicBezTo>
                        <a:pt x="519" y="0"/>
                        <a:pt x="519" y="0"/>
                        <a:pt x="519" y="0"/>
                      </a:cubicBezTo>
                      <a:lnTo>
                        <a:pt x="50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dirty="0"/>
                </a:p>
              </p:txBody>
            </p:sp>
            <p:sp>
              <p:nvSpPr>
                <p:cNvPr id="658" name="Freeform 31"/>
                <p:cNvSpPr>
                  <a:spLocks/>
                </p:cNvSpPr>
                <p:nvPr/>
              </p:nvSpPr>
              <p:spPr bwMode="gray">
                <a:xfrm>
                  <a:off x="591" y="1752"/>
                  <a:ext cx="410" cy="143"/>
                </a:xfrm>
                <a:custGeom>
                  <a:avLst/>
                  <a:gdLst/>
                  <a:ahLst/>
                  <a:cxnLst>
                    <a:cxn ang="0">
                      <a:pos x="172" y="43"/>
                    </a:cxn>
                    <a:cxn ang="0">
                      <a:pos x="164" y="0"/>
                    </a:cxn>
                    <a:cxn ang="0">
                      <a:pos x="31" y="0"/>
                    </a:cxn>
                    <a:cxn ang="0">
                      <a:pos x="23" y="43"/>
                    </a:cxn>
                    <a:cxn ang="0">
                      <a:pos x="0" y="68"/>
                    </a:cxn>
                    <a:cxn ang="0">
                      <a:pos x="195" y="68"/>
                    </a:cxn>
                    <a:cxn ang="0">
                      <a:pos x="172" y="43"/>
                    </a:cxn>
                  </a:cxnLst>
                  <a:rect l="0" t="0" r="r" b="b"/>
                  <a:pathLst>
                    <a:path w="195" h="68">
                      <a:moveTo>
                        <a:pt x="172" y="43"/>
                      </a:moveTo>
                      <a:cubicBezTo>
                        <a:pt x="166" y="32"/>
                        <a:pt x="164" y="9"/>
                        <a:pt x="164" y="0"/>
                      </a:cubicBezTo>
                      <a:cubicBezTo>
                        <a:pt x="31" y="0"/>
                        <a:pt x="31" y="0"/>
                        <a:pt x="31" y="0"/>
                      </a:cubicBezTo>
                      <a:cubicBezTo>
                        <a:pt x="31" y="9"/>
                        <a:pt x="29" y="32"/>
                        <a:pt x="23" y="43"/>
                      </a:cubicBezTo>
                      <a:cubicBezTo>
                        <a:pt x="17" y="56"/>
                        <a:pt x="8" y="62"/>
                        <a:pt x="0" y="68"/>
                      </a:cubicBezTo>
                      <a:cubicBezTo>
                        <a:pt x="195" y="68"/>
                        <a:pt x="195" y="68"/>
                        <a:pt x="195" y="68"/>
                      </a:cubicBezTo>
                      <a:cubicBezTo>
                        <a:pt x="187" y="62"/>
                        <a:pt x="178" y="56"/>
                        <a:pt x="172" y="43"/>
                      </a:cubicBezTo>
                      <a:close/>
                    </a:path>
                  </a:pathLst>
                </a:custGeom>
                <a:gradFill rotWithShape="1">
                  <a:gsLst>
                    <a:gs pos="0">
                      <a:srgbClr val="737373"/>
                    </a:gs>
                    <a:gs pos="50000">
                      <a:srgbClr val="EAEAEA"/>
                    </a:gs>
                    <a:gs pos="100000">
                      <a:srgbClr val="737373"/>
                    </a:gs>
                  </a:gsLst>
                  <a:lin ang="5400000" scaled="1"/>
                </a:gradFill>
                <a:ln w="9525">
                  <a:noFill/>
                  <a:round/>
                  <a:headEnd/>
                  <a:tailEnd/>
                </a:ln>
              </p:spPr>
              <p:txBody>
                <a:bodyPr/>
                <a:lstStyle/>
                <a:p>
                  <a:endParaRPr lang="en-US" dirty="0"/>
                </a:p>
              </p:txBody>
            </p:sp>
            <p:sp>
              <p:nvSpPr>
                <p:cNvPr id="659" name="Rectangle 32"/>
                <p:cNvSpPr>
                  <a:spLocks noChangeArrowheads="1"/>
                </p:cNvSpPr>
                <p:nvPr/>
              </p:nvSpPr>
              <p:spPr bwMode="gray">
                <a:xfrm>
                  <a:off x="800" y="1709"/>
                  <a:ext cx="82" cy="14"/>
                </a:xfrm>
                <a:prstGeom prst="rect">
                  <a:avLst/>
                </a:prstGeom>
                <a:solidFill>
                  <a:srgbClr val="DBDBDB"/>
                </a:solidFill>
                <a:ln w="9525">
                  <a:noFill/>
                  <a:miter lim="800000"/>
                  <a:headEnd/>
                  <a:tailEnd/>
                </a:ln>
              </p:spPr>
              <p:txBody>
                <a:bodyPr/>
                <a:lstStyle/>
                <a:p>
                  <a:endParaRPr lang="en-US" dirty="0"/>
                </a:p>
              </p:txBody>
            </p:sp>
            <p:sp>
              <p:nvSpPr>
                <p:cNvPr id="660" name="Rectangle 33"/>
                <p:cNvSpPr>
                  <a:spLocks noChangeArrowheads="1"/>
                </p:cNvSpPr>
                <p:nvPr/>
              </p:nvSpPr>
              <p:spPr bwMode="gray">
                <a:xfrm>
                  <a:off x="708" y="1709"/>
                  <a:ext cx="82" cy="14"/>
                </a:xfrm>
                <a:prstGeom prst="rect">
                  <a:avLst/>
                </a:prstGeom>
                <a:solidFill>
                  <a:srgbClr val="DBDBDB"/>
                </a:solidFill>
                <a:ln w="9525">
                  <a:noFill/>
                  <a:miter lim="800000"/>
                  <a:headEnd/>
                  <a:tailEnd/>
                </a:ln>
              </p:spPr>
              <p:txBody>
                <a:bodyPr/>
                <a:lstStyle/>
                <a:p>
                  <a:endParaRPr lang="en-US" dirty="0"/>
                </a:p>
              </p:txBody>
            </p:sp>
            <p:sp>
              <p:nvSpPr>
                <p:cNvPr id="661" name="Freeform 34"/>
                <p:cNvSpPr>
                  <a:spLocks/>
                </p:cNvSpPr>
                <p:nvPr/>
              </p:nvSpPr>
              <p:spPr bwMode="gray">
                <a:xfrm>
                  <a:off x="790" y="928"/>
                  <a:ext cx="512" cy="753"/>
                </a:xfrm>
                <a:custGeom>
                  <a:avLst/>
                  <a:gdLst/>
                  <a:ahLst/>
                  <a:cxnLst>
                    <a:cxn ang="0">
                      <a:pos x="577" y="0"/>
                    </a:cxn>
                    <a:cxn ang="0">
                      <a:pos x="0" y="0"/>
                    </a:cxn>
                    <a:cxn ang="0">
                      <a:pos x="310" y="848"/>
                    </a:cxn>
                    <a:cxn ang="0">
                      <a:pos x="577" y="848"/>
                    </a:cxn>
                    <a:cxn ang="0">
                      <a:pos x="577" y="0"/>
                    </a:cxn>
                  </a:cxnLst>
                  <a:rect l="0" t="0" r="r" b="b"/>
                  <a:pathLst>
                    <a:path w="577" h="848">
                      <a:moveTo>
                        <a:pt x="577" y="0"/>
                      </a:moveTo>
                      <a:lnTo>
                        <a:pt x="0" y="0"/>
                      </a:lnTo>
                      <a:lnTo>
                        <a:pt x="310" y="848"/>
                      </a:lnTo>
                      <a:lnTo>
                        <a:pt x="577" y="848"/>
                      </a:lnTo>
                      <a:lnTo>
                        <a:pt x="577" y="0"/>
                      </a:lnTo>
                      <a:close/>
                    </a:path>
                  </a:pathLst>
                </a:custGeom>
                <a:gradFill rotWithShape="1">
                  <a:gsLst>
                    <a:gs pos="0">
                      <a:srgbClr val="4D4D4D">
                        <a:gamma/>
                        <a:shade val="32157"/>
                        <a:invGamma/>
                      </a:srgbClr>
                    </a:gs>
                    <a:gs pos="100000">
                      <a:srgbClr val="4D4D4D"/>
                    </a:gs>
                  </a:gsLst>
                  <a:lin ang="5400000" scaled="1"/>
                </a:gradFill>
                <a:ln w="9525">
                  <a:solidFill>
                    <a:srgbClr val="000000"/>
                  </a:solidFill>
                  <a:round/>
                  <a:headEnd/>
                  <a:tailEnd/>
                </a:ln>
              </p:spPr>
              <p:txBody>
                <a:bodyPr/>
                <a:lstStyle/>
                <a:p>
                  <a:endParaRPr lang="en-US" dirty="0"/>
                </a:p>
              </p:txBody>
            </p:sp>
            <p:sp>
              <p:nvSpPr>
                <p:cNvPr id="662" name="Freeform 35"/>
                <p:cNvSpPr>
                  <a:spLocks/>
                </p:cNvSpPr>
                <p:nvPr/>
              </p:nvSpPr>
              <p:spPr bwMode="gray">
                <a:xfrm>
                  <a:off x="289" y="1048"/>
                  <a:ext cx="470" cy="633"/>
                </a:xfrm>
                <a:custGeom>
                  <a:avLst/>
                  <a:gdLst/>
                  <a:ahLst/>
                  <a:cxnLst>
                    <a:cxn ang="0">
                      <a:pos x="0" y="713"/>
                    </a:cxn>
                    <a:cxn ang="0">
                      <a:pos x="529" y="713"/>
                    </a:cxn>
                    <a:cxn ang="0">
                      <a:pos x="0" y="0"/>
                    </a:cxn>
                    <a:cxn ang="0">
                      <a:pos x="0" y="713"/>
                    </a:cxn>
                  </a:cxnLst>
                  <a:rect l="0" t="0" r="r" b="b"/>
                  <a:pathLst>
                    <a:path w="529" h="713">
                      <a:moveTo>
                        <a:pt x="0" y="713"/>
                      </a:moveTo>
                      <a:lnTo>
                        <a:pt x="529" y="713"/>
                      </a:lnTo>
                      <a:lnTo>
                        <a:pt x="0" y="0"/>
                      </a:lnTo>
                      <a:lnTo>
                        <a:pt x="0" y="713"/>
                      </a:lnTo>
                      <a:close/>
                    </a:path>
                  </a:pathLst>
                </a:custGeom>
                <a:gradFill rotWithShape="1">
                  <a:gsLst>
                    <a:gs pos="0">
                      <a:srgbClr val="4D4D4D"/>
                    </a:gs>
                    <a:gs pos="100000">
                      <a:srgbClr val="4D4D4D">
                        <a:gamma/>
                        <a:shade val="32157"/>
                        <a:invGamma/>
                      </a:srgbClr>
                    </a:gs>
                  </a:gsLst>
                  <a:lin ang="5400000" scaled="1"/>
                </a:gradFill>
                <a:ln w="9525">
                  <a:solidFill>
                    <a:srgbClr val="000000"/>
                  </a:solidFill>
                  <a:round/>
                  <a:headEnd/>
                  <a:tailEnd/>
                </a:ln>
              </p:spPr>
              <p:txBody>
                <a:bodyPr/>
                <a:lstStyle/>
                <a:p>
                  <a:endParaRPr lang="en-US" dirty="0"/>
                </a:p>
              </p:txBody>
            </p:sp>
            <p:sp>
              <p:nvSpPr>
                <p:cNvPr id="663" name="Freeform 36"/>
                <p:cNvSpPr>
                  <a:spLocks/>
                </p:cNvSpPr>
                <p:nvPr/>
              </p:nvSpPr>
              <p:spPr bwMode="gray">
                <a:xfrm>
                  <a:off x="289" y="928"/>
                  <a:ext cx="776" cy="753"/>
                </a:xfrm>
                <a:custGeom>
                  <a:avLst/>
                  <a:gdLst/>
                  <a:ahLst/>
                  <a:cxnLst>
                    <a:cxn ang="0">
                      <a:pos x="0" y="0"/>
                    </a:cxn>
                    <a:cxn ang="0">
                      <a:pos x="0" y="135"/>
                    </a:cxn>
                    <a:cxn ang="0">
                      <a:pos x="529" y="848"/>
                    </a:cxn>
                    <a:cxn ang="0">
                      <a:pos x="874" y="848"/>
                    </a:cxn>
                    <a:cxn ang="0">
                      <a:pos x="564" y="0"/>
                    </a:cxn>
                    <a:cxn ang="0">
                      <a:pos x="0" y="0"/>
                    </a:cxn>
                  </a:cxnLst>
                  <a:rect l="0" t="0" r="r" b="b"/>
                  <a:pathLst>
                    <a:path w="874" h="848">
                      <a:moveTo>
                        <a:pt x="0" y="0"/>
                      </a:moveTo>
                      <a:lnTo>
                        <a:pt x="0" y="135"/>
                      </a:lnTo>
                      <a:lnTo>
                        <a:pt x="529" y="848"/>
                      </a:lnTo>
                      <a:lnTo>
                        <a:pt x="874" y="848"/>
                      </a:lnTo>
                      <a:lnTo>
                        <a:pt x="564" y="0"/>
                      </a:lnTo>
                      <a:lnTo>
                        <a:pt x="0" y="0"/>
                      </a:lnTo>
                      <a:close/>
                    </a:path>
                  </a:pathLst>
                </a:custGeom>
                <a:solidFill>
                  <a:srgbClr val="070707"/>
                </a:solidFill>
                <a:ln w="9525">
                  <a:solidFill>
                    <a:srgbClr val="000000"/>
                  </a:solidFill>
                  <a:round/>
                  <a:headEnd/>
                  <a:tailEnd/>
                </a:ln>
              </p:spPr>
              <p:txBody>
                <a:bodyPr/>
                <a:lstStyle/>
                <a:p>
                  <a:endParaRPr lang="en-US" dirty="0"/>
                </a:p>
              </p:txBody>
            </p:sp>
            <p:sp>
              <p:nvSpPr>
                <p:cNvPr id="664" name="Freeform 37"/>
                <p:cNvSpPr>
                  <a:spLocks/>
                </p:cNvSpPr>
                <p:nvPr/>
              </p:nvSpPr>
              <p:spPr bwMode="gray">
                <a:xfrm>
                  <a:off x="252" y="888"/>
                  <a:ext cx="1088" cy="40"/>
                </a:xfrm>
                <a:custGeom>
                  <a:avLst/>
                  <a:gdLst/>
                  <a:ahLst/>
                  <a:cxnLst>
                    <a:cxn ang="0">
                      <a:pos x="18" y="19"/>
                    </a:cxn>
                    <a:cxn ang="0">
                      <a:pos x="501" y="19"/>
                    </a:cxn>
                    <a:cxn ang="0">
                      <a:pos x="501" y="19"/>
                    </a:cxn>
                    <a:cxn ang="0">
                      <a:pos x="519" y="19"/>
                    </a:cxn>
                    <a:cxn ang="0">
                      <a:pos x="519" y="8"/>
                    </a:cxn>
                    <a:cxn ang="0">
                      <a:pos x="512" y="0"/>
                    </a:cxn>
                    <a:cxn ang="0">
                      <a:pos x="7" y="0"/>
                    </a:cxn>
                    <a:cxn ang="0">
                      <a:pos x="0" y="8"/>
                    </a:cxn>
                    <a:cxn ang="0">
                      <a:pos x="0" y="19"/>
                    </a:cxn>
                    <a:cxn ang="0">
                      <a:pos x="18" y="19"/>
                    </a:cxn>
                  </a:cxnLst>
                  <a:rect l="0" t="0" r="r" b="b"/>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ubicBezTo>
                        <a:pt x="18" y="19"/>
                        <a:pt x="18" y="19"/>
                        <a:pt x="18"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dirty="0"/>
                </a:p>
              </p:txBody>
            </p:sp>
            <p:sp>
              <p:nvSpPr>
                <p:cNvPr id="665" name="Freeform 38"/>
                <p:cNvSpPr>
                  <a:spLocks/>
                </p:cNvSpPr>
                <p:nvPr/>
              </p:nvSpPr>
              <p:spPr bwMode="gray">
                <a:xfrm>
                  <a:off x="591" y="1895"/>
                  <a:ext cx="410" cy="34"/>
                </a:xfrm>
                <a:custGeom>
                  <a:avLst/>
                  <a:gdLst/>
                  <a:ahLst/>
                  <a:cxnLst>
                    <a:cxn ang="0">
                      <a:pos x="0" y="0"/>
                    </a:cxn>
                    <a:cxn ang="0">
                      <a:pos x="0" y="10"/>
                    </a:cxn>
                    <a:cxn ang="0">
                      <a:pos x="4" y="16"/>
                    </a:cxn>
                    <a:cxn ang="0">
                      <a:pos x="191" y="16"/>
                    </a:cxn>
                    <a:cxn ang="0">
                      <a:pos x="195" y="10"/>
                    </a:cxn>
                    <a:cxn ang="0">
                      <a:pos x="195" y="0"/>
                    </a:cxn>
                    <a:cxn ang="0">
                      <a:pos x="0" y="0"/>
                    </a:cxn>
                  </a:cxnLst>
                  <a:rect l="0" t="0" r="r" b="b"/>
                  <a:pathLst>
                    <a:path w="195" h="16">
                      <a:moveTo>
                        <a:pt x="0" y="0"/>
                      </a:moveTo>
                      <a:cubicBezTo>
                        <a:pt x="0" y="10"/>
                        <a:pt x="0" y="10"/>
                        <a:pt x="0" y="10"/>
                      </a:cubicBezTo>
                      <a:cubicBezTo>
                        <a:pt x="0" y="13"/>
                        <a:pt x="2" y="16"/>
                        <a:pt x="4" y="16"/>
                      </a:cubicBezTo>
                      <a:cubicBezTo>
                        <a:pt x="191" y="16"/>
                        <a:pt x="191" y="16"/>
                        <a:pt x="191" y="16"/>
                      </a:cubicBezTo>
                      <a:cubicBezTo>
                        <a:pt x="193" y="16"/>
                        <a:pt x="195" y="13"/>
                        <a:pt x="195" y="10"/>
                      </a:cubicBezTo>
                      <a:cubicBezTo>
                        <a:pt x="195" y="0"/>
                        <a:pt x="195" y="0"/>
                        <a:pt x="195"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dirty="0"/>
                </a:p>
              </p:txBody>
            </p:sp>
            <p:sp>
              <p:nvSpPr>
                <p:cNvPr id="666" name="Rectangle 39"/>
                <p:cNvSpPr>
                  <a:spLocks noChangeArrowheads="1"/>
                </p:cNvSpPr>
                <p:nvPr/>
              </p:nvSpPr>
              <p:spPr bwMode="gray">
                <a:xfrm>
                  <a:off x="1246" y="1709"/>
                  <a:ext cx="52" cy="14"/>
                </a:xfrm>
                <a:prstGeom prst="rect">
                  <a:avLst/>
                </a:prstGeom>
                <a:solidFill>
                  <a:srgbClr val="DBDBDB"/>
                </a:solidFill>
                <a:ln w="9525">
                  <a:noFill/>
                  <a:miter lim="800000"/>
                  <a:headEnd/>
                  <a:tailEnd/>
                </a:ln>
              </p:spPr>
              <p:txBody>
                <a:bodyPr/>
                <a:lstStyle/>
                <a:p>
                  <a:endParaRPr lang="en-US" dirty="0"/>
                </a:p>
              </p:txBody>
            </p:sp>
            <p:sp>
              <p:nvSpPr>
                <p:cNvPr id="667" name="Rectangle 40"/>
                <p:cNvSpPr>
                  <a:spLocks noChangeArrowheads="1"/>
                </p:cNvSpPr>
                <p:nvPr/>
              </p:nvSpPr>
              <p:spPr bwMode="gray">
                <a:xfrm>
                  <a:off x="289" y="928"/>
                  <a:ext cx="1012" cy="753"/>
                </a:xfrm>
                <a:prstGeom prst="rect">
                  <a:avLst/>
                </a:prstGeom>
                <a:noFill/>
                <a:ln w="12700">
                  <a:solidFill>
                    <a:srgbClr val="C0C0C0"/>
                  </a:solidFill>
                  <a:miter lim="800000"/>
                  <a:headEnd/>
                  <a:tailEnd/>
                </a:ln>
              </p:spPr>
              <p:txBody>
                <a:bodyPr wrap="none" anchor="ctr"/>
                <a:lstStyle/>
                <a:p>
                  <a:endParaRPr lang="en-US" dirty="0"/>
                </a:p>
              </p:txBody>
            </p:sp>
          </p:grpSp>
          <p:grpSp>
            <p:nvGrpSpPr>
              <p:cNvPr id="24" name="Group 41"/>
              <p:cNvGrpSpPr>
                <a:grpSpLocks/>
              </p:cNvGrpSpPr>
              <p:nvPr/>
            </p:nvGrpSpPr>
            <p:grpSpPr bwMode="auto">
              <a:xfrm flipH="1">
                <a:off x="706" y="1236"/>
                <a:ext cx="554" cy="534"/>
                <a:chOff x="3261" y="2591"/>
                <a:chExt cx="1011" cy="977"/>
              </a:xfrm>
            </p:grpSpPr>
            <p:pic>
              <p:nvPicPr>
                <p:cNvPr id="624" name="Picture 42"/>
                <p:cNvPicPr>
                  <a:picLocks noChangeAspect="1" noChangeArrowheads="1"/>
                </p:cNvPicPr>
                <p:nvPr/>
              </p:nvPicPr>
              <p:blipFill>
                <a:blip r:embed="rId7"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25" name="Group 43"/>
                <p:cNvGrpSpPr>
                  <a:grpSpLocks/>
                </p:cNvGrpSpPr>
                <p:nvPr/>
              </p:nvGrpSpPr>
              <p:grpSpPr bwMode="auto">
                <a:xfrm>
                  <a:off x="3261" y="2591"/>
                  <a:ext cx="888" cy="941"/>
                  <a:chOff x="3261" y="2581"/>
                  <a:chExt cx="888" cy="941"/>
                </a:xfrm>
              </p:grpSpPr>
              <p:sp>
                <p:nvSpPr>
                  <p:cNvPr id="626" name="AutoShape 44"/>
                  <p:cNvSpPr>
                    <a:spLocks noChangeAspect="1" noChangeArrowheads="1" noTextEdit="1"/>
                  </p:cNvSpPr>
                  <p:nvPr/>
                </p:nvSpPr>
                <p:spPr bwMode="gray">
                  <a:xfrm>
                    <a:off x="3261" y="2598"/>
                    <a:ext cx="840" cy="897"/>
                  </a:xfrm>
                  <a:prstGeom prst="rect">
                    <a:avLst/>
                  </a:prstGeom>
                  <a:noFill/>
                </p:spPr>
                <p:txBody>
                  <a:bodyPr/>
                  <a:lstStyle/>
                  <a:p>
                    <a:endParaRPr lang="en-US" dirty="0"/>
                  </a:p>
                </p:txBody>
              </p:sp>
              <p:sp>
                <p:nvSpPr>
                  <p:cNvPr id="627" name="Freeform 45"/>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2A79D0">
                          <a:gamma/>
                          <a:tint val="46275"/>
                          <a:invGamma/>
                        </a:srgbClr>
                      </a:gs>
                      <a:gs pos="100000">
                        <a:srgbClr val="2A79D0"/>
                      </a:gs>
                    </a:gsLst>
                    <a:lin ang="5400000" scaled="1"/>
                  </a:gradFill>
                  <a:ln w="9525">
                    <a:noFill/>
                    <a:round/>
                    <a:headEnd/>
                    <a:tailEnd/>
                  </a:ln>
                </p:spPr>
                <p:txBody>
                  <a:bodyPr/>
                  <a:lstStyle/>
                  <a:p>
                    <a:endParaRPr lang="en-US" dirty="0"/>
                  </a:p>
                </p:txBody>
              </p:sp>
              <p:sp>
                <p:nvSpPr>
                  <p:cNvPr id="628" name="Freeform 46"/>
                  <p:cNvSpPr>
                    <a:spLocks/>
                  </p:cNvSpPr>
                  <p:nvPr/>
                </p:nvSpPr>
                <p:spPr bwMode="gray">
                  <a:xfrm>
                    <a:off x="3460" y="3074"/>
                    <a:ext cx="242" cy="302"/>
                  </a:xfrm>
                  <a:custGeom>
                    <a:avLst/>
                    <a:gdLst/>
                    <a:ahLst/>
                    <a:cxnLst>
                      <a:cxn ang="0">
                        <a:pos x="956" y="168"/>
                      </a:cxn>
                      <a:cxn ang="0">
                        <a:pos x="751" y="646"/>
                      </a:cxn>
                      <a:cxn ang="0">
                        <a:pos x="290" y="1360"/>
                      </a:cxn>
                      <a:cxn ang="0">
                        <a:pos x="272" y="1370"/>
                      </a:cxn>
                      <a:cxn ang="0">
                        <a:pos x="149" y="1378"/>
                      </a:cxn>
                      <a:cxn ang="0">
                        <a:pos x="47" y="1372"/>
                      </a:cxn>
                      <a:cxn ang="0">
                        <a:pos x="168" y="1314"/>
                      </a:cxn>
                      <a:cxn ang="0">
                        <a:pos x="614" y="746"/>
                      </a:cxn>
                      <a:cxn ang="0">
                        <a:pos x="709" y="447"/>
                      </a:cxn>
                      <a:cxn ang="0">
                        <a:pos x="977" y="47"/>
                      </a:cxn>
                      <a:cxn ang="0">
                        <a:pos x="956" y="168"/>
                      </a:cxn>
                    </a:cxnLst>
                    <a:rect l="0" t="0" r="r" b="b"/>
                    <a:pathLst>
                      <a:path w="1114" h="1388">
                        <a:moveTo>
                          <a:pt x="956" y="168"/>
                        </a:moveTo>
                        <a:cubicBezTo>
                          <a:pt x="956" y="168"/>
                          <a:pt x="830" y="284"/>
                          <a:pt x="751" y="646"/>
                        </a:cubicBezTo>
                        <a:cubicBezTo>
                          <a:pt x="751" y="646"/>
                          <a:pt x="690" y="955"/>
                          <a:pt x="290" y="1360"/>
                        </a:cubicBezTo>
                        <a:cubicBezTo>
                          <a:pt x="290" y="1360"/>
                          <a:pt x="274" y="1369"/>
                          <a:pt x="272" y="1370"/>
                        </a:cubicBezTo>
                        <a:cubicBezTo>
                          <a:pt x="233" y="1388"/>
                          <a:pt x="169" y="1372"/>
                          <a:pt x="149" y="1378"/>
                        </a:cubicBezTo>
                        <a:cubicBezTo>
                          <a:pt x="130" y="1383"/>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solidFill>
                    <a:srgbClr val="515E60">
                      <a:alpha val="60001"/>
                    </a:srgbClr>
                  </a:solidFill>
                  <a:ln w="9525">
                    <a:noFill/>
                    <a:round/>
                    <a:headEnd/>
                    <a:tailEnd/>
                  </a:ln>
                </p:spPr>
                <p:txBody>
                  <a:bodyPr/>
                  <a:lstStyle/>
                  <a:p>
                    <a:endParaRPr lang="en-US" dirty="0"/>
                  </a:p>
                </p:txBody>
              </p:sp>
              <p:sp>
                <p:nvSpPr>
                  <p:cNvPr id="629" name="Freeform 47"/>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endParaRPr lang="en-US" dirty="0"/>
                  </a:p>
                </p:txBody>
              </p:sp>
              <p:sp>
                <p:nvSpPr>
                  <p:cNvPr id="630" name="Freeform 48"/>
                  <p:cNvSpPr>
                    <a:spLocks/>
                  </p:cNvSpPr>
                  <p:nvPr/>
                </p:nvSpPr>
                <p:spPr bwMode="gray">
                  <a:xfrm>
                    <a:off x="3460" y="3066"/>
                    <a:ext cx="242" cy="305"/>
                  </a:xfrm>
                  <a:custGeom>
                    <a:avLst/>
                    <a:gdLst/>
                    <a:ahLst/>
                    <a:cxnLst>
                      <a:cxn ang="0">
                        <a:pos x="956" y="168"/>
                      </a:cxn>
                      <a:cxn ang="0">
                        <a:pos x="751" y="646"/>
                      </a:cxn>
                      <a:cxn ang="0">
                        <a:pos x="278" y="1351"/>
                      </a:cxn>
                      <a:cxn ang="0">
                        <a:pos x="157" y="1393"/>
                      </a:cxn>
                      <a:cxn ang="0">
                        <a:pos x="47" y="1372"/>
                      </a:cxn>
                      <a:cxn ang="0">
                        <a:pos x="168" y="1314"/>
                      </a:cxn>
                      <a:cxn ang="0">
                        <a:pos x="614" y="746"/>
                      </a:cxn>
                      <a:cxn ang="0">
                        <a:pos x="709" y="447"/>
                      </a:cxn>
                      <a:cxn ang="0">
                        <a:pos x="977" y="47"/>
                      </a:cxn>
                      <a:cxn ang="0">
                        <a:pos x="956" y="168"/>
                      </a:cxn>
                    </a:cxnLst>
                    <a:rect l="0" t="0" r="r" b="b"/>
                    <a:pathLst>
                      <a:path w="1114" h="1403">
                        <a:moveTo>
                          <a:pt x="956" y="168"/>
                        </a:moveTo>
                        <a:cubicBezTo>
                          <a:pt x="956" y="168"/>
                          <a:pt x="830" y="284"/>
                          <a:pt x="751" y="646"/>
                        </a:cubicBezTo>
                        <a:cubicBezTo>
                          <a:pt x="751" y="646"/>
                          <a:pt x="677" y="946"/>
                          <a:pt x="278" y="1351"/>
                        </a:cubicBezTo>
                        <a:cubicBezTo>
                          <a:pt x="278" y="1351"/>
                          <a:pt x="220" y="1403"/>
                          <a:pt x="157" y="1393"/>
                        </a:cubicBezTo>
                        <a:cubicBezTo>
                          <a:pt x="94" y="1382"/>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dirty="0"/>
                  </a:p>
                </p:txBody>
              </p:sp>
              <p:sp>
                <p:nvSpPr>
                  <p:cNvPr id="631" name="Freeform 49"/>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9DC2EB">
                          <a:gamma/>
                          <a:tint val="0"/>
                          <a:invGamma/>
                        </a:srgbClr>
                      </a:gs>
                      <a:gs pos="100000">
                        <a:srgbClr val="9DC2EB"/>
                      </a:gs>
                    </a:gsLst>
                    <a:lin ang="5400000" scaled="1"/>
                  </a:gradFill>
                  <a:ln w="9525">
                    <a:noFill/>
                    <a:round/>
                    <a:headEnd/>
                    <a:tailEnd/>
                  </a:ln>
                </p:spPr>
                <p:txBody>
                  <a:bodyPr/>
                  <a:lstStyle/>
                  <a:p>
                    <a:endParaRPr lang="en-US" dirty="0"/>
                  </a:p>
                </p:txBody>
              </p:sp>
              <p:sp>
                <p:nvSpPr>
                  <p:cNvPr id="632" name="Freeform 50"/>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endParaRPr lang="en-US" dirty="0"/>
                  </a:p>
                </p:txBody>
              </p:sp>
              <p:sp>
                <p:nvSpPr>
                  <p:cNvPr id="633" name="Freeform 51"/>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endParaRPr lang="en-US" dirty="0"/>
                  </a:p>
                </p:txBody>
              </p:sp>
              <p:sp>
                <p:nvSpPr>
                  <p:cNvPr id="634" name="Freeform 52"/>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endParaRPr lang="en-US" dirty="0"/>
                  </a:p>
                </p:txBody>
              </p:sp>
              <p:sp>
                <p:nvSpPr>
                  <p:cNvPr id="635" name="Freeform 53"/>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endParaRPr lang="en-US" dirty="0"/>
                  </a:p>
                </p:txBody>
              </p:sp>
              <p:sp>
                <p:nvSpPr>
                  <p:cNvPr id="636" name="Freeform 54"/>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endParaRPr lang="en-US" dirty="0"/>
                  </a:p>
                </p:txBody>
              </p:sp>
              <p:sp>
                <p:nvSpPr>
                  <p:cNvPr id="637" name="Freeform 55"/>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dirty="0"/>
                  </a:p>
                </p:txBody>
              </p:sp>
              <p:sp>
                <p:nvSpPr>
                  <p:cNvPr id="638" name="Freeform 56"/>
                  <p:cNvSpPr>
                    <a:spLocks/>
                  </p:cNvSpPr>
                  <p:nvPr/>
                </p:nvSpPr>
                <p:spPr bwMode="gray">
                  <a:xfrm>
                    <a:off x="3502" y="3066"/>
                    <a:ext cx="411" cy="404"/>
                  </a:xfrm>
                  <a:custGeom>
                    <a:avLst/>
                    <a:gdLst/>
                    <a:ahLst/>
                    <a:cxnLst>
                      <a:cxn ang="0">
                        <a:pos x="177" y="443"/>
                      </a:cxn>
                      <a:cxn ang="0">
                        <a:pos x="479" y="0"/>
                      </a:cxn>
                      <a:cxn ang="0">
                        <a:pos x="460" y="2"/>
                      </a:cxn>
                      <a:cxn ang="0">
                        <a:pos x="141" y="418"/>
                      </a:cxn>
                      <a:cxn ang="0">
                        <a:pos x="58" y="426"/>
                      </a:cxn>
                      <a:cxn ang="0">
                        <a:pos x="25" y="435"/>
                      </a:cxn>
                      <a:cxn ang="0">
                        <a:pos x="166" y="449"/>
                      </a:cxn>
                      <a:cxn ang="0">
                        <a:pos x="177" y="443"/>
                      </a:cxn>
                    </a:cxnLst>
                    <a:rect l="0" t="0" r="r" b="b"/>
                    <a:pathLst>
                      <a:path w="479" h="470">
                        <a:moveTo>
                          <a:pt x="177" y="443"/>
                        </a:moveTo>
                        <a:cubicBezTo>
                          <a:pt x="215" y="410"/>
                          <a:pt x="286" y="286"/>
                          <a:pt x="479" y="0"/>
                        </a:cubicBezTo>
                        <a:cubicBezTo>
                          <a:pt x="479" y="0"/>
                          <a:pt x="471" y="1"/>
                          <a:pt x="460" y="2"/>
                        </a:cubicBezTo>
                        <a:cubicBezTo>
                          <a:pt x="460" y="2"/>
                          <a:pt x="201" y="394"/>
                          <a:pt x="141" y="418"/>
                        </a:cubicBezTo>
                        <a:cubicBezTo>
                          <a:pt x="141" y="418"/>
                          <a:pt x="117" y="435"/>
                          <a:pt x="58" y="426"/>
                        </a:cubicBezTo>
                        <a:cubicBezTo>
                          <a:pt x="0" y="416"/>
                          <a:pt x="25" y="435"/>
                          <a:pt x="25" y="435"/>
                        </a:cubicBezTo>
                        <a:cubicBezTo>
                          <a:pt x="25" y="435"/>
                          <a:pt x="125" y="470"/>
                          <a:pt x="166" y="449"/>
                        </a:cubicBezTo>
                        <a:cubicBezTo>
                          <a:pt x="179" y="442"/>
                          <a:pt x="174" y="446"/>
                          <a:pt x="177" y="443"/>
                        </a:cubicBezTo>
                        <a:close/>
                      </a:path>
                    </a:pathLst>
                  </a:custGeom>
                  <a:solidFill>
                    <a:srgbClr val="515E60">
                      <a:alpha val="70000"/>
                    </a:srgbClr>
                  </a:solidFill>
                  <a:ln w="9525">
                    <a:noFill/>
                    <a:round/>
                    <a:headEnd/>
                    <a:tailEnd/>
                  </a:ln>
                </p:spPr>
                <p:txBody>
                  <a:bodyPr/>
                  <a:lstStyle/>
                  <a:p>
                    <a:endParaRPr lang="en-US" dirty="0"/>
                  </a:p>
                </p:txBody>
              </p:sp>
              <p:sp>
                <p:nvSpPr>
                  <p:cNvPr id="639" name="Freeform 57"/>
                  <p:cNvSpPr>
                    <a:spLocks/>
                  </p:cNvSpPr>
                  <p:nvPr/>
                </p:nvSpPr>
                <p:spPr bwMode="gray">
                  <a:xfrm>
                    <a:off x="3502" y="3058"/>
                    <a:ext cx="412" cy="397"/>
                  </a:xfrm>
                  <a:custGeom>
                    <a:avLst/>
                    <a:gdLst/>
                    <a:ahLst/>
                    <a:cxnLst>
                      <a:cxn ang="0">
                        <a:pos x="1897" y="42"/>
                      </a:cxn>
                      <a:cxn ang="0">
                        <a:pos x="1818" y="5"/>
                      </a:cxn>
                      <a:cxn ang="0">
                        <a:pos x="557" y="1650"/>
                      </a:cxn>
                      <a:cxn ang="0">
                        <a:pos x="231" y="1682"/>
                      </a:cxn>
                      <a:cxn ang="0">
                        <a:pos x="100" y="1719"/>
                      </a:cxn>
                      <a:cxn ang="0">
                        <a:pos x="552" y="1745"/>
                      </a:cxn>
                      <a:cxn ang="0">
                        <a:pos x="1897" y="42"/>
                      </a:cxn>
                    </a:cxnLst>
                    <a:rect l="0" t="0" r="r" b="b"/>
                    <a:pathLst>
                      <a:path w="1897" h="1829">
                        <a:moveTo>
                          <a:pt x="1897" y="42"/>
                        </a:moveTo>
                        <a:cubicBezTo>
                          <a:pt x="1897" y="42"/>
                          <a:pt x="1860" y="0"/>
                          <a:pt x="1818" y="5"/>
                        </a:cubicBezTo>
                        <a:cubicBezTo>
                          <a:pt x="1818" y="5"/>
                          <a:pt x="794" y="1556"/>
                          <a:pt x="557" y="1650"/>
                        </a:cubicBezTo>
                        <a:cubicBezTo>
                          <a:pt x="557" y="1650"/>
                          <a:pt x="462" y="1719"/>
                          <a:pt x="231" y="1682"/>
                        </a:cubicBezTo>
                        <a:cubicBezTo>
                          <a:pt x="0" y="1645"/>
                          <a:pt x="100" y="1719"/>
                          <a:pt x="100" y="1719"/>
                        </a:cubicBezTo>
                        <a:cubicBezTo>
                          <a:pt x="100" y="1719"/>
                          <a:pt x="389" y="1829"/>
                          <a:pt x="552" y="1745"/>
                        </a:cubicBezTo>
                        <a:cubicBezTo>
                          <a:pt x="715" y="1661"/>
                          <a:pt x="778" y="1708"/>
                          <a:pt x="1897" y="42"/>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dirty="0"/>
                  </a:p>
                </p:txBody>
              </p:sp>
              <p:sp>
                <p:nvSpPr>
                  <p:cNvPr id="640" name="Freeform 58"/>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000"/>
                    </a:srgbClr>
                  </a:solidFill>
                  <a:ln w="9525">
                    <a:noFill/>
                    <a:round/>
                    <a:headEnd/>
                    <a:tailEnd/>
                  </a:ln>
                </p:spPr>
                <p:txBody>
                  <a:bodyPr/>
                  <a:lstStyle/>
                  <a:p>
                    <a:endParaRPr lang="en-US" dirty="0"/>
                  </a:p>
                </p:txBody>
              </p:sp>
              <p:sp>
                <p:nvSpPr>
                  <p:cNvPr id="641" name="Freeform 59"/>
                  <p:cNvSpPr>
                    <a:spLocks/>
                  </p:cNvSpPr>
                  <p:nvPr/>
                </p:nvSpPr>
                <p:spPr bwMode="gray">
                  <a:xfrm>
                    <a:off x="3264" y="3356"/>
                    <a:ext cx="290" cy="137"/>
                  </a:xfrm>
                  <a:custGeom>
                    <a:avLst/>
                    <a:gdLst/>
                    <a:ahLst/>
                    <a:cxnLst>
                      <a:cxn ang="0">
                        <a:pos x="252" y="0"/>
                      </a:cxn>
                      <a:cxn ang="0">
                        <a:pos x="338" y="84"/>
                      </a:cxn>
                      <a:cxn ang="0">
                        <a:pos x="81" y="159"/>
                      </a:cxn>
                      <a:cxn ang="0">
                        <a:pos x="0" y="71"/>
                      </a:cxn>
                      <a:cxn ang="0">
                        <a:pos x="252" y="0"/>
                      </a:cxn>
                    </a:cxnLst>
                    <a:rect l="0" t="0" r="r" b="b"/>
                    <a:pathLst>
                      <a:path w="338" h="159">
                        <a:moveTo>
                          <a:pt x="252" y="0"/>
                        </a:moveTo>
                        <a:lnTo>
                          <a:pt x="338" y="84"/>
                        </a:lnTo>
                        <a:lnTo>
                          <a:pt x="81" y="159"/>
                        </a:lnTo>
                        <a:lnTo>
                          <a:pt x="0" y="71"/>
                        </a:lnTo>
                        <a:lnTo>
                          <a:pt x="252" y="0"/>
                        </a:lnTo>
                        <a:close/>
                      </a:path>
                    </a:pathLst>
                  </a:custGeom>
                  <a:noFill/>
                  <a:ln w="4763">
                    <a:solidFill>
                      <a:srgbClr val="000000"/>
                    </a:solidFill>
                    <a:miter lim="800000"/>
                    <a:headEnd/>
                    <a:tailEnd/>
                  </a:ln>
                </p:spPr>
                <p:txBody>
                  <a:bodyPr/>
                  <a:lstStyle/>
                  <a:p>
                    <a:endParaRPr lang="en-US" dirty="0"/>
                  </a:p>
                </p:txBody>
              </p:sp>
              <p:sp>
                <p:nvSpPr>
                  <p:cNvPr id="642" name="Freeform 60"/>
                  <p:cNvSpPr>
                    <a:spLocks/>
                  </p:cNvSpPr>
                  <p:nvPr/>
                </p:nvSpPr>
                <p:spPr bwMode="gray">
                  <a:xfrm>
                    <a:off x="3267" y="3358"/>
                    <a:ext cx="284" cy="133"/>
                  </a:xfrm>
                  <a:custGeom>
                    <a:avLst/>
                    <a:gdLst/>
                    <a:ahLst/>
                    <a:cxnLst>
                      <a:cxn ang="0">
                        <a:pos x="246" y="0"/>
                      </a:cxn>
                      <a:cxn ang="0">
                        <a:pos x="330" y="81"/>
                      </a:cxn>
                      <a:cxn ang="0">
                        <a:pos x="79" y="155"/>
                      </a:cxn>
                      <a:cxn ang="0">
                        <a:pos x="0" y="69"/>
                      </a:cxn>
                      <a:cxn ang="0">
                        <a:pos x="246" y="0"/>
                      </a:cxn>
                    </a:cxnLst>
                    <a:rect l="0" t="0" r="r" b="b"/>
                    <a:pathLst>
                      <a:path w="330" h="155">
                        <a:moveTo>
                          <a:pt x="246" y="0"/>
                        </a:moveTo>
                        <a:lnTo>
                          <a:pt x="330" y="81"/>
                        </a:lnTo>
                        <a:lnTo>
                          <a:pt x="79" y="155"/>
                        </a:lnTo>
                        <a:lnTo>
                          <a:pt x="0" y="69"/>
                        </a:lnTo>
                        <a:lnTo>
                          <a:pt x="246" y="0"/>
                        </a:lnTo>
                        <a:close/>
                      </a:path>
                    </a:pathLst>
                  </a:custGeom>
                  <a:noFill/>
                  <a:ln w="4763">
                    <a:solidFill>
                      <a:srgbClr val="BABABA"/>
                    </a:solidFill>
                    <a:miter lim="800000"/>
                    <a:headEnd/>
                    <a:tailEnd/>
                  </a:ln>
                </p:spPr>
                <p:txBody>
                  <a:bodyPr/>
                  <a:lstStyle/>
                  <a:p>
                    <a:endParaRPr lang="en-US" dirty="0"/>
                  </a:p>
                </p:txBody>
              </p:sp>
              <p:sp>
                <p:nvSpPr>
                  <p:cNvPr id="643" name="Freeform 61"/>
                  <p:cNvSpPr>
                    <a:spLocks/>
                  </p:cNvSpPr>
                  <p:nvPr/>
                </p:nvSpPr>
                <p:spPr bwMode="gray">
                  <a:xfrm>
                    <a:off x="3270" y="3360"/>
                    <a:ext cx="277" cy="128"/>
                  </a:xfrm>
                  <a:custGeom>
                    <a:avLst/>
                    <a:gdLst/>
                    <a:ahLst/>
                    <a:cxnLst>
                      <a:cxn ang="0">
                        <a:pos x="242" y="0"/>
                      </a:cxn>
                      <a:cxn ang="0">
                        <a:pos x="323" y="78"/>
                      </a:cxn>
                      <a:cxn ang="0">
                        <a:pos x="77" y="150"/>
                      </a:cxn>
                      <a:cxn ang="0">
                        <a:pos x="0" y="69"/>
                      </a:cxn>
                      <a:cxn ang="0">
                        <a:pos x="242" y="0"/>
                      </a:cxn>
                    </a:cxnLst>
                    <a:rect l="0" t="0" r="r" b="b"/>
                    <a:pathLst>
                      <a:path w="323" h="150">
                        <a:moveTo>
                          <a:pt x="242" y="0"/>
                        </a:moveTo>
                        <a:lnTo>
                          <a:pt x="323" y="78"/>
                        </a:lnTo>
                        <a:lnTo>
                          <a:pt x="77" y="150"/>
                        </a:lnTo>
                        <a:lnTo>
                          <a:pt x="0" y="69"/>
                        </a:lnTo>
                        <a:lnTo>
                          <a:pt x="242" y="0"/>
                        </a:lnTo>
                        <a:close/>
                      </a:path>
                    </a:pathLst>
                  </a:custGeom>
                  <a:noFill/>
                  <a:ln w="4763">
                    <a:solidFill>
                      <a:srgbClr val="99D5DD"/>
                    </a:solidFill>
                    <a:miter lim="800000"/>
                    <a:headEnd/>
                    <a:tailEnd/>
                  </a:ln>
                </p:spPr>
                <p:txBody>
                  <a:bodyPr/>
                  <a:lstStyle/>
                  <a:p>
                    <a:endParaRPr lang="en-US" dirty="0"/>
                  </a:p>
                </p:txBody>
              </p:sp>
              <p:sp>
                <p:nvSpPr>
                  <p:cNvPr id="644" name="Freeform 62"/>
                  <p:cNvSpPr>
                    <a:spLocks/>
                  </p:cNvSpPr>
                  <p:nvPr/>
                </p:nvSpPr>
                <p:spPr bwMode="gray">
                  <a:xfrm>
                    <a:off x="3273" y="3361"/>
                    <a:ext cx="270" cy="125"/>
                  </a:xfrm>
                  <a:custGeom>
                    <a:avLst/>
                    <a:gdLst/>
                    <a:ahLst/>
                    <a:cxnLst>
                      <a:cxn ang="0">
                        <a:pos x="236" y="0"/>
                      </a:cxn>
                      <a:cxn ang="0">
                        <a:pos x="314" y="75"/>
                      </a:cxn>
                      <a:cxn ang="0">
                        <a:pos x="73" y="145"/>
                      </a:cxn>
                      <a:cxn ang="0">
                        <a:pos x="0" y="67"/>
                      </a:cxn>
                      <a:cxn ang="0">
                        <a:pos x="236" y="0"/>
                      </a:cxn>
                    </a:cxnLst>
                    <a:rect l="0" t="0" r="r" b="b"/>
                    <a:pathLst>
                      <a:path w="314" h="145">
                        <a:moveTo>
                          <a:pt x="236" y="0"/>
                        </a:moveTo>
                        <a:lnTo>
                          <a:pt x="314" y="75"/>
                        </a:lnTo>
                        <a:lnTo>
                          <a:pt x="73" y="145"/>
                        </a:lnTo>
                        <a:lnTo>
                          <a:pt x="0" y="67"/>
                        </a:lnTo>
                        <a:lnTo>
                          <a:pt x="236" y="0"/>
                        </a:lnTo>
                        <a:close/>
                      </a:path>
                    </a:pathLst>
                  </a:custGeom>
                  <a:solidFill>
                    <a:srgbClr val="BCD6F2"/>
                  </a:solidFill>
                  <a:ln w="4763">
                    <a:solidFill>
                      <a:srgbClr val="FFFFFF"/>
                    </a:solidFill>
                    <a:miter lim="800000"/>
                    <a:headEnd/>
                    <a:tailEnd/>
                  </a:ln>
                </p:spPr>
                <p:txBody>
                  <a:bodyPr/>
                  <a:lstStyle/>
                  <a:p>
                    <a:endParaRPr lang="en-US" dirty="0"/>
                  </a:p>
                </p:txBody>
              </p:sp>
              <p:sp>
                <p:nvSpPr>
                  <p:cNvPr id="645" name="Freeform 63"/>
                  <p:cNvSpPr>
                    <a:spLocks/>
                  </p:cNvSpPr>
                  <p:nvPr/>
                </p:nvSpPr>
                <p:spPr bwMode="gray">
                  <a:xfrm>
                    <a:off x="3334" y="3406"/>
                    <a:ext cx="60" cy="51"/>
                  </a:xfrm>
                  <a:custGeom>
                    <a:avLst/>
                    <a:gdLst/>
                    <a:ahLst/>
                    <a:cxnLst>
                      <a:cxn ang="0">
                        <a:pos x="251" y="231"/>
                      </a:cxn>
                      <a:cxn ang="0">
                        <a:pos x="194" y="215"/>
                      </a:cxn>
                      <a:cxn ang="0">
                        <a:pos x="12" y="30"/>
                      </a:cxn>
                      <a:cxn ang="0">
                        <a:pos x="25" y="3"/>
                      </a:cxn>
                      <a:cxn ang="0">
                        <a:pos x="25" y="3"/>
                      </a:cxn>
                      <a:cxn ang="0">
                        <a:pos x="82" y="19"/>
                      </a:cxn>
                      <a:cxn ang="0">
                        <a:pos x="264" y="204"/>
                      </a:cxn>
                      <a:cxn ang="0">
                        <a:pos x="251" y="231"/>
                      </a:cxn>
                    </a:cxnLst>
                    <a:rect l="0" t="0" r="r" b="b"/>
                    <a:pathLst>
                      <a:path w="276" h="235">
                        <a:moveTo>
                          <a:pt x="251" y="231"/>
                        </a:moveTo>
                        <a:cubicBezTo>
                          <a:pt x="231" y="235"/>
                          <a:pt x="206" y="227"/>
                          <a:pt x="194" y="215"/>
                        </a:cubicBezTo>
                        <a:cubicBezTo>
                          <a:pt x="12" y="30"/>
                          <a:pt x="12" y="30"/>
                          <a:pt x="12" y="30"/>
                        </a:cubicBezTo>
                        <a:cubicBezTo>
                          <a:pt x="0" y="18"/>
                          <a:pt x="6" y="6"/>
                          <a:pt x="25" y="3"/>
                        </a:cubicBezTo>
                        <a:cubicBezTo>
                          <a:pt x="25" y="3"/>
                          <a:pt x="25" y="3"/>
                          <a:pt x="25" y="3"/>
                        </a:cubicBezTo>
                        <a:cubicBezTo>
                          <a:pt x="44" y="0"/>
                          <a:pt x="70" y="7"/>
                          <a:pt x="82" y="19"/>
                        </a:cubicBezTo>
                        <a:cubicBezTo>
                          <a:pt x="264" y="204"/>
                          <a:pt x="264" y="204"/>
                          <a:pt x="264" y="204"/>
                        </a:cubicBezTo>
                        <a:cubicBezTo>
                          <a:pt x="276" y="216"/>
                          <a:pt x="270" y="228"/>
                          <a:pt x="251" y="231"/>
                        </a:cubicBezTo>
                        <a:close/>
                      </a:path>
                    </a:pathLst>
                  </a:custGeom>
                  <a:solidFill>
                    <a:srgbClr val="69A2E1"/>
                  </a:solidFill>
                  <a:ln w="9525">
                    <a:noFill/>
                    <a:round/>
                    <a:headEnd/>
                    <a:tailEnd/>
                  </a:ln>
                </p:spPr>
                <p:txBody>
                  <a:bodyPr/>
                  <a:lstStyle/>
                  <a:p>
                    <a:endParaRPr lang="en-US" dirty="0"/>
                  </a:p>
                </p:txBody>
              </p:sp>
              <p:sp>
                <p:nvSpPr>
                  <p:cNvPr id="646" name="Freeform 64"/>
                  <p:cNvSpPr>
                    <a:spLocks/>
                  </p:cNvSpPr>
                  <p:nvPr/>
                </p:nvSpPr>
                <p:spPr bwMode="gray">
                  <a:xfrm>
                    <a:off x="3306" y="3411"/>
                    <a:ext cx="47" cy="41"/>
                  </a:xfrm>
                  <a:custGeom>
                    <a:avLst/>
                    <a:gdLst/>
                    <a:ahLst/>
                    <a:cxnLst>
                      <a:cxn ang="0">
                        <a:pos x="194" y="183"/>
                      </a:cxn>
                      <a:cxn ang="0">
                        <a:pos x="146" y="175"/>
                      </a:cxn>
                      <a:cxn ang="0">
                        <a:pos x="9" y="32"/>
                      </a:cxn>
                      <a:cxn ang="0">
                        <a:pos x="24" y="6"/>
                      </a:cxn>
                      <a:cxn ang="0">
                        <a:pos x="24" y="6"/>
                      </a:cxn>
                      <a:cxn ang="0">
                        <a:pos x="71" y="13"/>
                      </a:cxn>
                      <a:cxn ang="0">
                        <a:pos x="209" y="156"/>
                      </a:cxn>
                      <a:cxn ang="0">
                        <a:pos x="194" y="183"/>
                      </a:cxn>
                    </a:cxnLst>
                    <a:rect l="0" t="0" r="r" b="b"/>
                    <a:pathLst>
                      <a:path w="218" h="188">
                        <a:moveTo>
                          <a:pt x="194" y="183"/>
                        </a:moveTo>
                        <a:cubicBezTo>
                          <a:pt x="177" y="188"/>
                          <a:pt x="155" y="184"/>
                          <a:pt x="146" y="175"/>
                        </a:cubicBezTo>
                        <a:cubicBezTo>
                          <a:pt x="9" y="32"/>
                          <a:pt x="9" y="32"/>
                          <a:pt x="9" y="32"/>
                        </a:cubicBezTo>
                        <a:cubicBezTo>
                          <a:pt x="0" y="22"/>
                          <a:pt x="6" y="11"/>
                          <a:pt x="24" y="6"/>
                        </a:cubicBezTo>
                        <a:cubicBezTo>
                          <a:pt x="24" y="6"/>
                          <a:pt x="24" y="6"/>
                          <a:pt x="24" y="6"/>
                        </a:cubicBezTo>
                        <a:cubicBezTo>
                          <a:pt x="41" y="0"/>
                          <a:pt x="62" y="4"/>
                          <a:pt x="71" y="13"/>
                        </a:cubicBezTo>
                        <a:cubicBezTo>
                          <a:pt x="209" y="156"/>
                          <a:pt x="209" y="156"/>
                          <a:pt x="209" y="156"/>
                        </a:cubicBezTo>
                        <a:cubicBezTo>
                          <a:pt x="218" y="166"/>
                          <a:pt x="211" y="177"/>
                          <a:pt x="194" y="183"/>
                        </a:cubicBezTo>
                        <a:close/>
                      </a:path>
                    </a:pathLst>
                  </a:custGeom>
                  <a:solidFill>
                    <a:srgbClr val="69A2E1"/>
                  </a:solidFill>
                  <a:ln w="9525">
                    <a:noFill/>
                    <a:round/>
                    <a:headEnd/>
                    <a:tailEnd/>
                  </a:ln>
                </p:spPr>
                <p:txBody>
                  <a:bodyPr/>
                  <a:lstStyle/>
                  <a:p>
                    <a:endParaRPr lang="en-US" dirty="0"/>
                  </a:p>
                </p:txBody>
              </p:sp>
              <p:sp>
                <p:nvSpPr>
                  <p:cNvPr id="647" name="Freeform 65"/>
                  <p:cNvSpPr>
                    <a:spLocks/>
                  </p:cNvSpPr>
                  <p:nvPr/>
                </p:nvSpPr>
                <p:spPr bwMode="gray">
                  <a:xfrm>
                    <a:off x="3372" y="3375"/>
                    <a:ext cx="127" cy="63"/>
                  </a:xfrm>
                  <a:custGeom>
                    <a:avLst/>
                    <a:gdLst/>
                    <a:ahLst/>
                    <a:cxnLst>
                      <a:cxn ang="0">
                        <a:pos x="42" y="73"/>
                      </a:cxn>
                      <a:cxn ang="0">
                        <a:pos x="0" y="29"/>
                      </a:cxn>
                      <a:cxn ang="0">
                        <a:pos x="106" y="0"/>
                      </a:cxn>
                      <a:cxn ang="0">
                        <a:pos x="148" y="43"/>
                      </a:cxn>
                      <a:cxn ang="0">
                        <a:pos x="42" y="73"/>
                      </a:cxn>
                    </a:cxnLst>
                    <a:rect l="0" t="0" r="r" b="b"/>
                    <a:pathLst>
                      <a:path w="148" h="73">
                        <a:moveTo>
                          <a:pt x="42" y="73"/>
                        </a:moveTo>
                        <a:lnTo>
                          <a:pt x="0" y="29"/>
                        </a:lnTo>
                        <a:lnTo>
                          <a:pt x="106" y="0"/>
                        </a:lnTo>
                        <a:lnTo>
                          <a:pt x="148" y="43"/>
                        </a:lnTo>
                        <a:lnTo>
                          <a:pt x="42" y="73"/>
                        </a:lnTo>
                        <a:close/>
                      </a:path>
                    </a:pathLst>
                  </a:custGeom>
                  <a:solidFill>
                    <a:srgbClr val="69A2E1"/>
                  </a:solidFill>
                  <a:ln w="9525">
                    <a:noFill/>
                    <a:round/>
                    <a:headEnd/>
                    <a:tailEnd/>
                  </a:ln>
                </p:spPr>
                <p:txBody>
                  <a:bodyPr/>
                  <a:lstStyle/>
                  <a:p>
                    <a:endParaRPr lang="en-US" dirty="0"/>
                  </a:p>
                </p:txBody>
              </p:sp>
              <p:sp>
                <p:nvSpPr>
                  <p:cNvPr id="648" name="Freeform 66"/>
                  <p:cNvSpPr>
                    <a:spLocks/>
                  </p:cNvSpPr>
                  <p:nvPr/>
                </p:nvSpPr>
                <p:spPr bwMode="gray">
                  <a:xfrm>
                    <a:off x="3382" y="3380"/>
                    <a:ext cx="107" cy="53"/>
                  </a:xfrm>
                  <a:custGeom>
                    <a:avLst/>
                    <a:gdLst/>
                    <a:ahLst/>
                    <a:cxnLst>
                      <a:cxn ang="0">
                        <a:pos x="35" y="61"/>
                      </a:cxn>
                      <a:cxn ang="0">
                        <a:pos x="0" y="24"/>
                      </a:cxn>
                      <a:cxn ang="0">
                        <a:pos x="89" y="0"/>
                      </a:cxn>
                      <a:cxn ang="0">
                        <a:pos x="124" y="35"/>
                      </a:cxn>
                      <a:cxn ang="0">
                        <a:pos x="35" y="61"/>
                      </a:cxn>
                    </a:cxnLst>
                    <a:rect l="0" t="0" r="r" b="b"/>
                    <a:pathLst>
                      <a:path w="124" h="61">
                        <a:moveTo>
                          <a:pt x="35" y="61"/>
                        </a:moveTo>
                        <a:lnTo>
                          <a:pt x="0" y="24"/>
                        </a:lnTo>
                        <a:lnTo>
                          <a:pt x="89" y="0"/>
                        </a:lnTo>
                        <a:lnTo>
                          <a:pt x="124" y="35"/>
                        </a:lnTo>
                        <a:lnTo>
                          <a:pt x="35" y="61"/>
                        </a:lnTo>
                        <a:close/>
                      </a:path>
                    </a:pathLst>
                  </a:custGeom>
                  <a:solidFill>
                    <a:srgbClr val="D1D9FB"/>
                  </a:solidFill>
                  <a:ln w="9525">
                    <a:noFill/>
                    <a:round/>
                    <a:headEnd/>
                    <a:tailEnd/>
                  </a:ln>
                </p:spPr>
                <p:txBody>
                  <a:bodyPr/>
                  <a:lstStyle/>
                  <a:p>
                    <a:endParaRPr lang="en-US" dirty="0"/>
                  </a:p>
                </p:txBody>
              </p:sp>
              <p:sp>
                <p:nvSpPr>
                  <p:cNvPr id="649" name="Freeform 67"/>
                  <p:cNvSpPr>
                    <a:spLocks/>
                  </p:cNvSpPr>
                  <p:nvPr/>
                </p:nvSpPr>
                <p:spPr bwMode="gray">
                  <a:xfrm>
                    <a:off x="3382" y="3389"/>
                    <a:ext cx="84" cy="44"/>
                  </a:xfrm>
                  <a:custGeom>
                    <a:avLst/>
                    <a:gdLst/>
                    <a:ahLst/>
                    <a:cxnLst>
                      <a:cxn ang="0">
                        <a:pos x="148" y="29"/>
                      </a:cxn>
                      <a:cxn ang="0">
                        <a:pos x="231" y="31"/>
                      </a:cxn>
                      <a:cxn ang="0">
                        <a:pos x="352" y="72"/>
                      </a:cxn>
                      <a:cxn ang="0">
                        <a:pos x="276" y="116"/>
                      </a:cxn>
                      <a:cxn ang="0">
                        <a:pos x="276" y="141"/>
                      </a:cxn>
                      <a:cxn ang="0">
                        <a:pos x="138" y="200"/>
                      </a:cxn>
                      <a:cxn ang="0">
                        <a:pos x="0" y="53"/>
                      </a:cxn>
                      <a:cxn ang="0">
                        <a:pos x="148" y="29"/>
                      </a:cxn>
                    </a:cxnLst>
                    <a:rect l="0" t="0" r="r" b="b"/>
                    <a:pathLst>
                      <a:path w="387" h="200">
                        <a:moveTo>
                          <a:pt x="148" y="29"/>
                        </a:moveTo>
                        <a:cubicBezTo>
                          <a:pt x="148" y="29"/>
                          <a:pt x="213" y="37"/>
                          <a:pt x="231" y="31"/>
                        </a:cubicBezTo>
                        <a:cubicBezTo>
                          <a:pt x="248" y="24"/>
                          <a:pt x="387" y="0"/>
                          <a:pt x="352" y="72"/>
                        </a:cubicBezTo>
                        <a:cubicBezTo>
                          <a:pt x="329" y="119"/>
                          <a:pt x="295" y="109"/>
                          <a:pt x="276" y="116"/>
                        </a:cubicBezTo>
                        <a:cubicBezTo>
                          <a:pt x="257" y="123"/>
                          <a:pt x="276" y="141"/>
                          <a:pt x="276" y="141"/>
                        </a:cubicBezTo>
                        <a:cubicBezTo>
                          <a:pt x="276" y="141"/>
                          <a:pt x="249" y="173"/>
                          <a:pt x="138" y="200"/>
                        </a:cubicBezTo>
                        <a:cubicBezTo>
                          <a:pt x="0" y="53"/>
                          <a:pt x="0" y="53"/>
                          <a:pt x="0" y="53"/>
                        </a:cubicBezTo>
                        <a:cubicBezTo>
                          <a:pt x="0" y="53"/>
                          <a:pt x="115" y="17"/>
                          <a:pt x="148" y="29"/>
                        </a:cubicBezTo>
                        <a:close/>
                      </a:path>
                    </a:pathLst>
                  </a:custGeom>
                  <a:gradFill rotWithShape="1">
                    <a:gsLst>
                      <a:gs pos="0">
                        <a:srgbClr val="2A79D0"/>
                      </a:gs>
                      <a:gs pos="100000">
                        <a:srgbClr val="2A79D0">
                          <a:gamma/>
                          <a:shade val="46275"/>
                          <a:invGamma/>
                        </a:srgbClr>
                      </a:gs>
                    </a:gsLst>
                    <a:lin ang="5400000" scaled="1"/>
                  </a:gradFill>
                  <a:ln w="9525">
                    <a:noFill/>
                    <a:round/>
                    <a:headEnd/>
                    <a:tailEnd/>
                  </a:ln>
                </p:spPr>
                <p:txBody>
                  <a:bodyPr/>
                  <a:lstStyle/>
                  <a:p>
                    <a:endParaRPr lang="en-US" dirty="0"/>
                  </a:p>
                </p:txBody>
              </p:sp>
              <p:sp>
                <p:nvSpPr>
                  <p:cNvPr id="650" name="Freeform 68"/>
                  <p:cNvSpPr>
                    <a:spLocks/>
                  </p:cNvSpPr>
                  <p:nvPr/>
                </p:nvSpPr>
                <p:spPr bwMode="gray">
                  <a:xfrm>
                    <a:off x="3276" y="3363"/>
                    <a:ext cx="264" cy="63"/>
                  </a:xfrm>
                  <a:custGeom>
                    <a:avLst/>
                    <a:gdLst/>
                    <a:ahLst/>
                    <a:cxnLst>
                      <a:cxn ang="0">
                        <a:pos x="0" y="261"/>
                      </a:cxn>
                      <a:cxn ang="0">
                        <a:pos x="1215" y="287"/>
                      </a:cxn>
                      <a:cxn ang="0">
                        <a:pos x="920" y="0"/>
                      </a:cxn>
                      <a:cxn ang="0">
                        <a:pos x="0" y="261"/>
                      </a:cxn>
                    </a:cxnLst>
                    <a:rect l="0" t="0" r="r" b="b"/>
                    <a:pathLst>
                      <a:path w="1215" h="287">
                        <a:moveTo>
                          <a:pt x="0" y="261"/>
                        </a:moveTo>
                        <a:cubicBezTo>
                          <a:pt x="0" y="261"/>
                          <a:pt x="882" y="76"/>
                          <a:pt x="1215" y="287"/>
                        </a:cubicBezTo>
                        <a:cubicBezTo>
                          <a:pt x="920" y="0"/>
                          <a:pt x="920" y="0"/>
                          <a:pt x="920" y="0"/>
                        </a:cubicBezTo>
                        <a:lnTo>
                          <a:pt x="0" y="261"/>
                        </a:lnTo>
                        <a:close/>
                      </a:path>
                    </a:pathLst>
                  </a:custGeom>
                  <a:solidFill>
                    <a:schemeClr val="bg1">
                      <a:alpha val="39999"/>
                    </a:schemeClr>
                  </a:solidFill>
                  <a:ln w="9525">
                    <a:noFill/>
                    <a:round/>
                    <a:headEnd/>
                    <a:tailEnd/>
                  </a:ln>
                </p:spPr>
                <p:txBody>
                  <a:bodyPr/>
                  <a:lstStyle/>
                  <a:p>
                    <a:endParaRPr lang="en-US" dirty="0"/>
                  </a:p>
                </p:txBody>
              </p:sp>
              <p:sp>
                <p:nvSpPr>
                  <p:cNvPr id="651" name="Line 69"/>
                  <p:cNvSpPr>
                    <a:spLocks noChangeShapeType="1"/>
                  </p:cNvSpPr>
                  <p:nvPr/>
                </p:nvSpPr>
                <p:spPr bwMode="gray">
                  <a:xfrm>
                    <a:off x="3485" y="3481"/>
                    <a:ext cx="1" cy="1"/>
                  </a:xfrm>
                  <a:prstGeom prst="line">
                    <a:avLst/>
                  </a:prstGeom>
                  <a:noFill/>
                  <a:ln w="9525">
                    <a:noFill/>
                    <a:round/>
                    <a:headEnd/>
                    <a:tailEnd/>
                  </a:ln>
                </p:spPr>
                <p:txBody>
                  <a:bodyPr/>
                  <a:lstStyle/>
                  <a:p>
                    <a:endParaRPr lang="en-US" dirty="0"/>
                  </a:p>
                </p:txBody>
              </p:sp>
              <p:sp>
                <p:nvSpPr>
                  <p:cNvPr id="652" name="Line 70"/>
                  <p:cNvSpPr>
                    <a:spLocks noChangeShapeType="1"/>
                  </p:cNvSpPr>
                  <p:nvPr/>
                </p:nvSpPr>
                <p:spPr bwMode="gray">
                  <a:xfrm>
                    <a:off x="3485" y="3481"/>
                    <a:ext cx="1" cy="1"/>
                  </a:xfrm>
                  <a:prstGeom prst="line">
                    <a:avLst/>
                  </a:prstGeom>
                  <a:noFill/>
                  <a:ln w="9525">
                    <a:noFill/>
                    <a:round/>
                    <a:headEnd/>
                    <a:tailEnd/>
                  </a:ln>
                </p:spPr>
                <p:txBody>
                  <a:bodyPr/>
                  <a:lstStyle/>
                  <a:p>
                    <a:endParaRPr lang="en-US" dirty="0"/>
                  </a:p>
                </p:txBody>
              </p:sp>
              <p:sp>
                <p:nvSpPr>
                  <p:cNvPr id="653" name="Freeform 71"/>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endParaRPr lang="en-US" dirty="0"/>
                  </a:p>
                </p:txBody>
              </p:sp>
              <p:sp>
                <p:nvSpPr>
                  <p:cNvPr id="654" name="Freeform 72"/>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dirty="0"/>
                  </a:p>
                </p:txBody>
              </p:sp>
              <p:sp>
                <p:nvSpPr>
                  <p:cNvPr id="655" name="Freeform 73"/>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endParaRPr lang="en-US" dirty="0"/>
                  </a:p>
                </p:txBody>
              </p:sp>
            </p:grpSp>
          </p:grpSp>
        </p:grpSp>
        <p:grpSp>
          <p:nvGrpSpPr>
            <p:cNvPr id="26" name="Group 75"/>
            <p:cNvGrpSpPr>
              <a:grpSpLocks/>
            </p:cNvGrpSpPr>
            <p:nvPr/>
          </p:nvGrpSpPr>
          <p:grpSpPr bwMode="auto">
            <a:xfrm>
              <a:off x="6635061" y="840525"/>
              <a:ext cx="607933" cy="455784"/>
              <a:chOff x="345" y="1987"/>
              <a:chExt cx="915" cy="686"/>
            </a:xfrm>
          </p:grpSpPr>
          <p:grpSp>
            <p:nvGrpSpPr>
              <p:cNvPr id="28" name="Group 76"/>
              <p:cNvGrpSpPr>
                <a:grpSpLocks/>
              </p:cNvGrpSpPr>
              <p:nvPr/>
            </p:nvGrpSpPr>
            <p:grpSpPr bwMode="auto">
              <a:xfrm>
                <a:off x="345" y="1987"/>
                <a:ext cx="674" cy="610"/>
                <a:chOff x="178" y="888"/>
                <a:chExt cx="1230" cy="1114"/>
              </a:xfrm>
            </p:grpSpPr>
            <p:pic>
              <p:nvPicPr>
                <p:cNvPr id="610" name="Picture 77"/>
                <p:cNvPicPr>
                  <a:picLocks noChangeAspect="1" noChangeArrowheads="1"/>
                </p:cNvPicPr>
                <p:nvPr/>
              </p:nvPicPr>
              <p:blipFill>
                <a:blip r:embed="rId6" cstate="print">
                  <a:lum bright="18000"/>
                </a:blip>
                <a:srcRect/>
                <a:stretch>
                  <a:fillRect/>
                </a:stretch>
              </p:blipFill>
              <p:spPr bwMode="gray">
                <a:xfrm>
                  <a:off x="178" y="1832"/>
                  <a:ext cx="1230" cy="170"/>
                </a:xfrm>
                <a:prstGeom prst="rect">
                  <a:avLst/>
                </a:prstGeom>
                <a:noFill/>
                <a:ln w="9525">
                  <a:miter lim="800000"/>
                  <a:headEnd/>
                  <a:tailEnd/>
                </a:ln>
                <a:effectLst/>
              </p:spPr>
            </p:pic>
            <p:sp>
              <p:nvSpPr>
                <p:cNvPr id="611" name="Freeform 78"/>
                <p:cNvSpPr>
                  <a:spLocks/>
                </p:cNvSpPr>
                <p:nvPr/>
              </p:nvSpPr>
              <p:spPr bwMode="gray">
                <a:xfrm>
                  <a:off x="252" y="928"/>
                  <a:ext cx="1088" cy="824"/>
                </a:xfrm>
                <a:custGeom>
                  <a:avLst/>
                  <a:gdLst/>
                  <a:ahLst/>
                  <a:cxnLst>
                    <a:cxn ang="0">
                      <a:pos x="501" y="0"/>
                    </a:cxn>
                    <a:cxn ang="0">
                      <a:pos x="501" y="359"/>
                    </a:cxn>
                    <a:cxn ang="0">
                      <a:pos x="18" y="359"/>
                    </a:cxn>
                    <a:cxn ang="0">
                      <a:pos x="18" y="0"/>
                    </a:cxn>
                    <a:cxn ang="0">
                      <a:pos x="0" y="0"/>
                    </a:cxn>
                    <a:cxn ang="0">
                      <a:pos x="0" y="385"/>
                    </a:cxn>
                    <a:cxn ang="0">
                      <a:pos x="7" y="393"/>
                    </a:cxn>
                    <a:cxn ang="0">
                      <a:pos x="512" y="393"/>
                    </a:cxn>
                    <a:cxn ang="0">
                      <a:pos x="519" y="385"/>
                    </a:cxn>
                    <a:cxn ang="0">
                      <a:pos x="519" y="0"/>
                    </a:cxn>
                    <a:cxn ang="0">
                      <a:pos x="501" y="0"/>
                    </a:cxn>
                  </a:cxnLst>
                  <a:rect l="0" t="0" r="r" b="b"/>
                  <a:pathLst>
                    <a:path w="519" h="393">
                      <a:moveTo>
                        <a:pt x="501" y="0"/>
                      </a:moveTo>
                      <a:cubicBezTo>
                        <a:pt x="501" y="359"/>
                        <a:pt x="501" y="359"/>
                        <a:pt x="501" y="359"/>
                      </a:cubicBezTo>
                      <a:cubicBezTo>
                        <a:pt x="18" y="359"/>
                        <a:pt x="18" y="359"/>
                        <a:pt x="18" y="359"/>
                      </a:cubicBezTo>
                      <a:cubicBezTo>
                        <a:pt x="18" y="0"/>
                        <a:pt x="18" y="0"/>
                        <a:pt x="18" y="0"/>
                      </a:cubicBezTo>
                      <a:cubicBezTo>
                        <a:pt x="0" y="0"/>
                        <a:pt x="0" y="0"/>
                        <a:pt x="0" y="0"/>
                      </a:cubicBezTo>
                      <a:cubicBezTo>
                        <a:pt x="0" y="385"/>
                        <a:pt x="0" y="385"/>
                        <a:pt x="0" y="385"/>
                      </a:cubicBezTo>
                      <a:cubicBezTo>
                        <a:pt x="0" y="389"/>
                        <a:pt x="3" y="393"/>
                        <a:pt x="7" y="393"/>
                      </a:cubicBezTo>
                      <a:cubicBezTo>
                        <a:pt x="512" y="393"/>
                        <a:pt x="512" y="393"/>
                        <a:pt x="512" y="393"/>
                      </a:cubicBezTo>
                      <a:cubicBezTo>
                        <a:pt x="516" y="393"/>
                        <a:pt x="519" y="389"/>
                        <a:pt x="519" y="385"/>
                      </a:cubicBezTo>
                      <a:cubicBezTo>
                        <a:pt x="519" y="0"/>
                        <a:pt x="519" y="0"/>
                        <a:pt x="519" y="0"/>
                      </a:cubicBezTo>
                      <a:lnTo>
                        <a:pt x="50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dirty="0"/>
                </a:p>
              </p:txBody>
            </p:sp>
            <p:sp>
              <p:nvSpPr>
                <p:cNvPr id="612" name="Freeform 79"/>
                <p:cNvSpPr>
                  <a:spLocks/>
                </p:cNvSpPr>
                <p:nvPr/>
              </p:nvSpPr>
              <p:spPr bwMode="gray">
                <a:xfrm>
                  <a:off x="591" y="1752"/>
                  <a:ext cx="410" cy="143"/>
                </a:xfrm>
                <a:custGeom>
                  <a:avLst/>
                  <a:gdLst/>
                  <a:ahLst/>
                  <a:cxnLst>
                    <a:cxn ang="0">
                      <a:pos x="172" y="43"/>
                    </a:cxn>
                    <a:cxn ang="0">
                      <a:pos x="164" y="0"/>
                    </a:cxn>
                    <a:cxn ang="0">
                      <a:pos x="31" y="0"/>
                    </a:cxn>
                    <a:cxn ang="0">
                      <a:pos x="23" y="43"/>
                    </a:cxn>
                    <a:cxn ang="0">
                      <a:pos x="0" y="68"/>
                    </a:cxn>
                    <a:cxn ang="0">
                      <a:pos x="195" y="68"/>
                    </a:cxn>
                    <a:cxn ang="0">
                      <a:pos x="172" y="43"/>
                    </a:cxn>
                  </a:cxnLst>
                  <a:rect l="0" t="0" r="r" b="b"/>
                  <a:pathLst>
                    <a:path w="195" h="68">
                      <a:moveTo>
                        <a:pt x="172" y="43"/>
                      </a:moveTo>
                      <a:cubicBezTo>
                        <a:pt x="166" y="32"/>
                        <a:pt x="164" y="9"/>
                        <a:pt x="164" y="0"/>
                      </a:cubicBezTo>
                      <a:cubicBezTo>
                        <a:pt x="31" y="0"/>
                        <a:pt x="31" y="0"/>
                        <a:pt x="31" y="0"/>
                      </a:cubicBezTo>
                      <a:cubicBezTo>
                        <a:pt x="31" y="9"/>
                        <a:pt x="29" y="32"/>
                        <a:pt x="23" y="43"/>
                      </a:cubicBezTo>
                      <a:cubicBezTo>
                        <a:pt x="17" y="56"/>
                        <a:pt x="8" y="62"/>
                        <a:pt x="0" y="68"/>
                      </a:cubicBezTo>
                      <a:cubicBezTo>
                        <a:pt x="195" y="68"/>
                        <a:pt x="195" y="68"/>
                        <a:pt x="195" y="68"/>
                      </a:cubicBezTo>
                      <a:cubicBezTo>
                        <a:pt x="187" y="62"/>
                        <a:pt x="178" y="56"/>
                        <a:pt x="172" y="43"/>
                      </a:cubicBezTo>
                      <a:close/>
                    </a:path>
                  </a:pathLst>
                </a:custGeom>
                <a:gradFill rotWithShape="1">
                  <a:gsLst>
                    <a:gs pos="0">
                      <a:srgbClr val="737373"/>
                    </a:gs>
                    <a:gs pos="50000">
                      <a:srgbClr val="EAEAEA"/>
                    </a:gs>
                    <a:gs pos="100000">
                      <a:srgbClr val="737373"/>
                    </a:gs>
                  </a:gsLst>
                  <a:lin ang="5400000" scaled="1"/>
                </a:gradFill>
                <a:ln w="9525">
                  <a:noFill/>
                  <a:round/>
                  <a:headEnd/>
                  <a:tailEnd/>
                </a:ln>
              </p:spPr>
              <p:txBody>
                <a:bodyPr/>
                <a:lstStyle/>
                <a:p>
                  <a:endParaRPr lang="en-US" dirty="0"/>
                </a:p>
              </p:txBody>
            </p:sp>
            <p:sp>
              <p:nvSpPr>
                <p:cNvPr id="613" name="Rectangle 80"/>
                <p:cNvSpPr>
                  <a:spLocks noChangeArrowheads="1"/>
                </p:cNvSpPr>
                <p:nvPr/>
              </p:nvSpPr>
              <p:spPr bwMode="gray">
                <a:xfrm>
                  <a:off x="800" y="1709"/>
                  <a:ext cx="82" cy="14"/>
                </a:xfrm>
                <a:prstGeom prst="rect">
                  <a:avLst/>
                </a:prstGeom>
                <a:solidFill>
                  <a:srgbClr val="DBDBDB"/>
                </a:solidFill>
                <a:ln w="9525">
                  <a:noFill/>
                  <a:miter lim="800000"/>
                  <a:headEnd/>
                  <a:tailEnd/>
                </a:ln>
              </p:spPr>
              <p:txBody>
                <a:bodyPr/>
                <a:lstStyle/>
                <a:p>
                  <a:endParaRPr lang="en-US" dirty="0"/>
                </a:p>
              </p:txBody>
            </p:sp>
            <p:sp>
              <p:nvSpPr>
                <p:cNvPr id="614" name="Rectangle 81"/>
                <p:cNvSpPr>
                  <a:spLocks noChangeArrowheads="1"/>
                </p:cNvSpPr>
                <p:nvPr/>
              </p:nvSpPr>
              <p:spPr bwMode="gray">
                <a:xfrm>
                  <a:off x="708" y="1709"/>
                  <a:ext cx="82" cy="14"/>
                </a:xfrm>
                <a:prstGeom prst="rect">
                  <a:avLst/>
                </a:prstGeom>
                <a:solidFill>
                  <a:srgbClr val="DBDBDB"/>
                </a:solidFill>
                <a:ln w="9525">
                  <a:noFill/>
                  <a:miter lim="800000"/>
                  <a:headEnd/>
                  <a:tailEnd/>
                </a:ln>
              </p:spPr>
              <p:txBody>
                <a:bodyPr/>
                <a:lstStyle/>
                <a:p>
                  <a:endParaRPr lang="en-US" dirty="0"/>
                </a:p>
              </p:txBody>
            </p:sp>
            <p:sp>
              <p:nvSpPr>
                <p:cNvPr id="615" name="Freeform 82"/>
                <p:cNvSpPr>
                  <a:spLocks/>
                </p:cNvSpPr>
                <p:nvPr/>
              </p:nvSpPr>
              <p:spPr bwMode="gray">
                <a:xfrm>
                  <a:off x="790" y="928"/>
                  <a:ext cx="512" cy="753"/>
                </a:xfrm>
                <a:custGeom>
                  <a:avLst/>
                  <a:gdLst/>
                  <a:ahLst/>
                  <a:cxnLst>
                    <a:cxn ang="0">
                      <a:pos x="577" y="0"/>
                    </a:cxn>
                    <a:cxn ang="0">
                      <a:pos x="0" y="0"/>
                    </a:cxn>
                    <a:cxn ang="0">
                      <a:pos x="310" y="848"/>
                    </a:cxn>
                    <a:cxn ang="0">
                      <a:pos x="577" y="848"/>
                    </a:cxn>
                    <a:cxn ang="0">
                      <a:pos x="577" y="0"/>
                    </a:cxn>
                  </a:cxnLst>
                  <a:rect l="0" t="0" r="r" b="b"/>
                  <a:pathLst>
                    <a:path w="577" h="848">
                      <a:moveTo>
                        <a:pt x="577" y="0"/>
                      </a:moveTo>
                      <a:lnTo>
                        <a:pt x="0" y="0"/>
                      </a:lnTo>
                      <a:lnTo>
                        <a:pt x="310" y="848"/>
                      </a:lnTo>
                      <a:lnTo>
                        <a:pt x="577" y="848"/>
                      </a:lnTo>
                      <a:lnTo>
                        <a:pt x="577" y="0"/>
                      </a:lnTo>
                      <a:close/>
                    </a:path>
                  </a:pathLst>
                </a:custGeom>
                <a:gradFill rotWithShape="1">
                  <a:gsLst>
                    <a:gs pos="0">
                      <a:srgbClr val="4D4D4D">
                        <a:gamma/>
                        <a:shade val="32157"/>
                        <a:invGamma/>
                      </a:srgbClr>
                    </a:gs>
                    <a:gs pos="100000">
                      <a:srgbClr val="4D4D4D"/>
                    </a:gs>
                  </a:gsLst>
                  <a:lin ang="5400000" scaled="1"/>
                </a:gradFill>
                <a:ln w="9525">
                  <a:solidFill>
                    <a:srgbClr val="000000"/>
                  </a:solidFill>
                  <a:round/>
                  <a:headEnd/>
                  <a:tailEnd/>
                </a:ln>
              </p:spPr>
              <p:txBody>
                <a:bodyPr/>
                <a:lstStyle/>
                <a:p>
                  <a:endParaRPr lang="en-US" dirty="0"/>
                </a:p>
              </p:txBody>
            </p:sp>
            <p:sp>
              <p:nvSpPr>
                <p:cNvPr id="616" name="Freeform 83"/>
                <p:cNvSpPr>
                  <a:spLocks/>
                </p:cNvSpPr>
                <p:nvPr/>
              </p:nvSpPr>
              <p:spPr bwMode="gray">
                <a:xfrm>
                  <a:off x="289" y="1048"/>
                  <a:ext cx="470" cy="633"/>
                </a:xfrm>
                <a:custGeom>
                  <a:avLst/>
                  <a:gdLst/>
                  <a:ahLst/>
                  <a:cxnLst>
                    <a:cxn ang="0">
                      <a:pos x="0" y="713"/>
                    </a:cxn>
                    <a:cxn ang="0">
                      <a:pos x="529" y="713"/>
                    </a:cxn>
                    <a:cxn ang="0">
                      <a:pos x="0" y="0"/>
                    </a:cxn>
                    <a:cxn ang="0">
                      <a:pos x="0" y="713"/>
                    </a:cxn>
                  </a:cxnLst>
                  <a:rect l="0" t="0" r="r" b="b"/>
                  <a:pathLst>
                    <a:path w="529" h="713">
                      <a:moveTo>
                        <a:pt x="0" y="713"/>
                      </a:moveTo>
                      <a:lnTo>
                        <a:pt x="529" y="713"/>
                      </a:lnTo>
                      <a:lnTo>
                        <a:pt x="0" y="0"/>
                      </a:lnTo>
                      <a:lnTo>
                        <a:pt x="0" y="713"/>
                      </a:lnTo>
                      <a:close/>
                    </a:path>
                  </a:pathLst>
                </a:custGeom>
                <a:gradFill rotWithShape="1">
                  <a:gsLst>
                    <a:gs pos="0">
                      <a:srgbClr val="4D4D4D"/>
                    </a:gs>
                    <a:gs pos="100000">
                      <a:srgbClr val="4D4D4D">
                        <a:gamma/>
                        <a:shade val="32157"/>
                        <a:invGamma/>
                      </a:srgbClr>
                    </a:gs>
                  </a:gsLst>
                  <a:lin ang="5400000" scaled="1"/>
                </a:gradFill>
                <a:ln w="9525">
                  <a:solidFill>
                    <a:srgbClr val="000000"/>
                  </a:solidFill>
                  <a:round/>
                  <a:headEnd/>
                  <a:tailEnd/>
                </a:ln>
              </p:spPr>
              <p:txBody>
                <a:bodyPr/>
                <a:lstStyle/>
                <a:p>
                  <a:endParaRPr lang="en-US" dirty="0"/>
                </a:p>
              </p:txBody>
            </p:sp>
            <p:sp>
              <p:nvSpPr>
                <p:cNvPr id="617" name="Freeform 84"/>
                <p:cNvSpPr>
                  <a:spLocks/>
                </p:cNvSpPr>
                <p:nvPr/>
              </p:nvSpPr>
              <p:spPr bwMode="gray">
                <a:xfrm>
                  <a:off x="289" y="928"/>
                  <a:ext cx="776" cy="753"/>
                </a:xfrm>
                <a:custGeom>
                  <a:avLst/>
                  <a:gdLst/>
                  <a:ahLst/>
                  <a:cxnLst>
                    <a:cxn ang="0">
                      <a:pos x="0" y="0"/>
                    </a:cxn>
                    <a:cxn ang="0">
                      <a:pos x="0" y="135"/>
                    </a:cxn>
                    <a:cxn ang="0">
                      <a:pos x="529" y="848"/>
                    </a:cxn>
                    <a:cxn ang="0">
                      <a:pos x="874" y="848"/>
                    </a:cxn>
                    <a:cxn ang="0">
                      <a:pos x="564" y="0"/>
                    </a:cxn>
                    <a:cxn ang="0">
                      <a:pos x="0" y="0"/>
                    </a:cxn>
                  </a:cxnLst>
                  <a:rect l="0" t="0" r="r" b="b"/>
                  <a:pathLst>
                    <a:path w="874" h="848">
                      <a:moveTo>
                        <a:pt x="0" y="0"/>
                      </a:moveTo>
                      <a:lnTo>
                        <a:pt x="0" y="135"/>
                      </a:lnTo>
                      <a:lnTo>
                        <a:pt x="529" y="848"/>
                      </a:lnTo>
                      <a:lnTo>
                        <a:pt x="874" y="848"/>
                      </a:lnTo>
                      <a:lnTo>
                        <a:pt x="564" y="0"/>
                      </a:lnTo>
                      <a:lnTo>
                        <a:pt x="0" y="0"/>
                      </a:lnTo>
                      <a:close/>
                    </a:path>
                  </a:pathLst>
                </a:custGeom>
                <a:solidFill>
                  <a:srgbClr val="070707"/>
                </a:solidFill>
                <a:ln w="9525">
                  <a:solidFill>
                    <a:srgbClr val="000000"/>
                  </a:solidFill>
                  <a:round/>
                  <a:headEnd/>
                  <a:tailEnd/>
                </a:ln>
              </p:spPr>
              <p:txBody>
                <a:bodyPr/>
                <a:lstStyle/>
                <a:p>
                  <a:endParaRPr lang="en-US" dirty="0"/>
                </a:p>
              </p:txBody>
            </p:sp>
            <p:sp>
              <p:nvSpPr>
                <p:cNvPr id="618" name="Freeform 85"/>
                <p:cNvSpPr>
                  <a:spLocks/>
                </p:cNvSpPr>
                <p:nvPr/>
              </p:nvSpPr>
              <p:spPr bwMode="gray">
                <a:xfrm>
                  <a:off x="252" y="888"/>
                  <a:ext cx="1088" cy="40"/>
                </a:xfrm>
                <a:custGeom>
                  <a:avLst/>
                  <a:gdLst/>
                  <a:ahLst/>
                  <a:cxnLst>
                    <a:cxn ang="0">
                      <a:pos x="18" y="19"/>
                    </a:cxn>
                    <a:cxn ang="0">
                      <a:pos x="501" y="19"/>
                    </a:cxn>
                    <a:cxn ang="0">
                      <a:pos x="501" y="19"/>
                    </a:cxn>
                    <a:cxn ang="0">
                      <a:pos x="519" y="19"/>
                    </a:cxn>
                    <a:cxn ang="0">
                      <a:pos x="519" y="8"/>
                    </a:cxn>
                    <a:cxn ang="0">
                      <a:pos x="512" y="0"/>
                    </a:cxn>
                    <a:cxn ang="0">
                      <a:pos x="7" y="0"/>
                    </a:cxn>
                    <a:cxn ang="0">
                      <a:pos x="0" y="8"/>
                    </a:cxn>
                    <a:cxn ang="0">
                      <a:pos x="0" y="19"/>
                    </a:cxn>
                    <a:cxn ang="0">
                      <a:pos x="18" y="19"/>
                    </a:cxn>
                  </a:cxnLst>
                  <a:rect l="0" t="0" r="r" b="b"/>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ubicBezTo>
                        <a:pt x="18" y="19"/>
                        <a:pt x="18" y="19"/>
                        <a:pt x="18"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dirty="0"/>
                </a:p>
              </p:txBody>
            </p:sp>
            <p:sp>
              <p:nvSpPr>
                <p:cNvPr id="619" name="Freeform 86"/>
                <p:cNvSpPr>
                  <a:spLocks/>
                </p:cNvSpPr>
                <p:nvPr/>
              </p:nvSpPr>
              <p:spPr bwMode="gray">
                <a:xfrm>
                  <a:off x="591" y="1895"/>
                  <a:ext cx="410" cy="34"/>
                </a:xfrm>
                <a:custGeom>
                  <a:avLst/>
                  <a:gdLst/>
                  <a:ahLst/>
                  <a:cxnLst>
                    <a:cxn ang="0">
                      <a:pos x="0" y="0"/>
                    </a:cxn>
                    <a:cxn ang="0">
                      <a:pos x="0" y="10"/>
                    </a:cxn>
                    <a:cxn ang="0">
                      <a:pos x="4" y="16"/>
                    </a:cxn>
                    <a:cxn ang="0">
                      <a:pos x="191" y="16"/>
                    </a:cxn>
                    <a:cxn ang="0">
                      <a:pos x="195" y="10"/>
                    </a:cxn>
                    <a:cxn ang="0">
                      <a:pos x="195" y="0"/>
                    </a:cxn>
                    <a:cxn ang="0">
                      <a:pos x="0" y="0"/>
                    </a:cxn>
                  </a:cxnLst>
                  <a:rect l="0" t="0" r="r" b="b"/>
                  <a:pathLst>
                    <a:path w="195" h="16">
                      <a:moveTo>
                        <a:pt x="0" y="0"/>
                      </a:moveTo>
                      <a:cubicBezTo>
                        <a:pt x="0" y="10"/>
                        <a:pt x="0" y="10"/>
                        <a:pt x="0" y="10"/>
                      </a:cubicBezTo>
                      <a:cubicBezTo>
                        <a:pt x="0" y="13"/>
                        <a:pt x="2" y="16"/>
                        <a:pt x="4" y="16"/>
                      </a:cubicBezTo>
                      <a:cubicBezTo>
                        <a:pt x="191" y="16"/>
                        <a:pt x="191" y="16"/>
                        <a:pt x="191" y="16"/>
                      </a:cubicBezTo>
                      <a:cubicBezTo>
                        <a:pt x="193" y="16"/>
                        <a:pt x="195" y="13"/>
                        <a:pt x="195" y="10"/>
                      </a:cubicBezTo>
                      <a:cubicBezTo>
                        <a:pt x="195" y="0"/>
                        <a:pt x="195" y="0"/>
                        <a:pt x="195"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dirty="0"/>
                </a:p>
              </p:txBody>
            </p:sp>
            <p:sp>
              <p:nvSpPr>
                <p:cNvPr id="620" name="Rectangle 87"/>
                <p:cNvSpPr>
                  <a:spLocks noChangeArrowheads="1"/>
                </p:cNvSpPr>
                <p:nvPr/>
              </p:nvSpPr>
              <p:spPr bwMode="gray">
                <a:xfrm>
                  <a:off x="1246" y="1709"/>
                  <a:ext cx="52" cy="14"/>
                </a:xfrm>
                <a:prstGeom prst="rect">
                  <a:avLst/>
                </a:prstGeom>
                <a:solidFill>
                  <a:srgbClr val="DBDBDB"/>
                </a:solidFill>
                <a:ln w="9525">
                  <a:noFill/>
                  <a:miter lim="800000"/>
                  <a:headEnd/>
                  <a:tailEnd/>
                </a:ln>
              </p:spPr>
              <p:txBody>
                <a:bodyPr/>
                <a:lstStyle/>
                <a:p>
                  <a:endParaRPr lang="en-US" dirty="0"/>
                </a:p>
              </p:txBody>
            </p:sp>
            <p:sp>
              <p:nvSpPr>
                <p:cNvPr id="621" name="Rectangle 88"/>
                <p:cNvSpPr>
                  <a:spLocks noChangeArrowheads="1"/>
                </p:cNvSpPr>
                <p:nvPr/>
              </p:nvSpPr>
              <p:spPr bwMode="gray">
                <a:xfrm>
                  <a:off x="289" y="928"/>
                  <a:ext cx="1012" cy="753"/>
                </a:xfrm>
                <a:prstGeom prst="rect">
                  <a:avLst/>
                </a:prstGeom>
                <a:noFill/>
                <a:ln w="12700">
                  <a:solidFill>
                    <a:srgbClr val="C0C0C0"/>
                  </a:solidFill>
                  <a:miter lim="800000"/>
                  <a:headEnd/>
                  <a:tailEnd/>
                </a:ln>
              </p:spPr>
              <p:txBody>
                <a:bodyPr wrap="none" anchor="ctr"/>
                <a:lstStyle/>
                <a:p>
                  <a:endParaRPr lang="en-US" dirty="0"/>
                </a:p>
              </p:txBody>
            </p:sp>
          </p:grpSp>
          <p:grpSp>
            <p:nvGrpSpPr>
              <p:cNvPr id="29" name="Group 89"/>
              <p:cNvGrpSpPr>
                <a:grpSpLocks/>
              </p:cNvGrpSpPr>
              <p:nvPr/>
            </p:nvGrpSpPr>
            <p:grpSpPr bwMode="auto">
              <a:xfrm flipH="1">
                <a:off x="706" y="2139"/>
                <a:ext cx="554" cy="534"/>
                <a:chOff x="3261" y="2591"/>
                <a:chExt cx="1011" cy="977"/>
              </a:xfrm>
            </p:grpSpPr>
            <p:pic>
              <p:nvPicPr>
                <p:cNvPr id="578" name="Picture 90"/>
                <p:cNvPicPr>
                  <a:picLocks noChangeAspect="1" noChangeArrowheads="1"/>
                </p:cNvPicPr>
                <p:nvPr/>
              </p:nvPicPr>
              <p:blipFill>
                <a:blip r:embed="rId7"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31" name="Group 91"/>
                <p:cNvGrpSpPr>
                  <a:grpSpLocks/>
                </p:cNvGrpSpPr>
                <p:nvPr/>
              </p:nvGrpSpPr>
              <p:grpSpPr bwMode="auto">
                <a:xfrm>
                  <a:off x="3261" y="2591"/>
                  <a:ext cx="888" cy="941"/>
                  <a:chOff x="3261" y="2581"/>
                  <a:chExt cx="888" cy="941"/>
                </a:xfrm>
              </p:grpSpPr>
              <p:sp>
                <p:nvSpPr>
                  <p:cNvPr id="580" name="AutoShape 92"/>
                  <p:cNvSpPr>
                    <a:spLocks noChangeAspect="1" noChangeArrowheads="1" noTextEdit="1"/>
                  </p:cNvSpPr>
                  <p:nvPr/>
                </p:nvSpPr>
                <p:spPr bwMode="gray">
                  <a:xfrm>
                    <a:off x="3261" y="2598"/>
                    <a:ext cx="840" cy="897"/>
                  </a:xfrm>
                  <a:prstGeom prst="rect">
                    <a:avLst/>
                  </a:prstGeom>
                  <a:noFill/>
                </p:spPr>
                <p:txBody>
                  <a:bodyPr/>
                  <a:lstStyle/>
                  <a:p>
                    <a:endParaRPr lang="en-US" dirty="0"/>
                  </a:p>
                </p:txBody>
              </p:sp>
              <p:sp>
                <p:nvSpPr>
                  <p:cNvPr id="581" name="Freeform 93"/>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C11902">
                          <a:gamma/>
                          <a:tint val="46275"/>
                          <a:invGamma/>
                        </a:srgbClr>
                      </a:gs>
                      <a:gs pos="100000">
                        <a:srgbClr val="C11902"/>
                      </a:gs>
                    </a:gsLst>
                    <a:lin ang="5400000" scaled="1"/>
                  </a:gradFill>
                  <a:ln w="9525">
                    <a:noFill/>
                    <a:round/>
                    <a:headEnd/>
                    <a:tailEnd/>
                  </a:ln>
                </p:spPr>
                <p:txBody>
                  <a:bodyPr/>
                  <a:lstStyle/>
                  <a:p>
                    <a:endParaRPr lang="en-US" dirty="0"/>
                  </a:p>
                </p:txBody>
              </p:sp>
              <p:sp>
                <p:nvSpPr>
                  <p:cNvPr id="582" name="Freeform 94"/>
                  <p:cNvSpPr>
                    <a:spLocks/>
                  </p:cNvSpPr>
                  <p:nvPr/>
                </p:nvSpPr>
                <p:spPr bwMode="gray">
                  <a:xfrm>
                    <a:off x="3460" y="3074"/>
                    <a:ext cx="242" cy="302"/>
                  </a:xfrm>
                  <a:custGeom>
                    <a:avLst/>
                    <a:gdLst/>
                    <a:ahLst/>
                    <a:cxnLst>
                      <a:cxn ang="0">
                        <a:pos x="956" y="168"/>
                      </a:cxn>
                      <a:cxn ang="0">
                        <a:pos x="751" y="646"/>
                      </a:cxn>
                      <a:cxn ang="0">
                        <a:pos x="290" y="1360"/>
                      </a:cxn>
                      <a:cxn ang="0">
                        <a:pos x="272" y="1370"/>
                      </a:cxn>
                      <a:cxn ang="0">
                        <a:pos x="149" y="1378"/>
                      </a:cxn>
                      <a:cxn ang="0">
                        <a:pos x="47" y="1372"/>
                      </a:cxn>
                      <a:cxn ang="0">
                        <a:pos x="168" y="1314"/>
                      </a:cxn>
                      <a:cxn ang="0">
                        <a:pos x="614" y="746"/>
                      </a:cxn>
                      <a:cxn ang="0">
                        <a:pos x="709" y="447"/>
                      </a:cxn>
                      <a:cxn ang="0">
                        <a:pos x="977" y="47"/>
                      </a:cxn>
                      <a:cxn ang="0">
                        <a:pos x="956" y="168"/>
                      </a:cxn>
                    </a:cxnLst>
                    <a:rect l="0" t="0" r="r" b="b"/>
                    <a:pathLst>
                      <a:path w="1114" h="1388">
                        <a:moveTo>
                          <a:pt x="956" y="168"/>
                        </a:moveTo>
                        <a:cubicBezTo>
                          <a:pt x="956" y="168"/>
                          <a:pt x="830" y="284"/>
                          <a:pt x="751" y="646"/>
                        </a:cubicBezTo>
                        <a:cubicBezTo>
                          <a:pt x="751" y="646"/>
                          <a:pt x="690" y="955"/>
                          <a:pt x="290" y="1360"/>
                        </a:cubicBezTo>
                        <a:cubicBezTo>
                          <a:pt x="290" y="1360"/>
                          <a:pt x="274" y="1369"/>
                          <a:pt x="272" y="1370"/>
                        </a:cubicBezTo>
                        <a:cubicBezTo>
                          <a:pt x="233" y="1388"/>
                          <a:pt x="169" y="1372"/>
                          <a:pt x="149" y="1378"/>
                        </a:cubicBezTo>
                        <a:cubicBezTo>
                          <a:pt x="130" y="1383"/>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solidFill>
                    <a:srgbClr val="515E60">
                      <a:alpha val="60001"/>
                    </a:srgbClr>
                  </a:solidFill>
                  <a:ln w="9525">
                    <a:noFill/>
                    <a:round/>
                    <a:headEnd/>
                    <a:tailEnd/>
                  </a:ln>
                </p:spPr>
                <p:txBody>
                  <a:bodyPr/>
                  <a:lstStyle/>
                  <a:p>
                    <a:endParaRPr lang="en-US" dirty="0"/>
                  </a:p>
                </p:txBody>
              </p:sp>
              <p:sp>
                <p:nvSpPr>
                  <p:cNvPr id="583" name="Freeform 95"/>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endParaRPr lang="en-US" dirty="0"/>
                  </a:p>
                </p:txBody>
              </p:sp>
              <p:sp>
                <p:nvSpPr>
                  <p:cNvPr id="584" name="Freeform 96"/>
                  <p:cNvSpPr>
                    <a:spLocks/>
                  </p:cNvSpPr>
                  <p:nvPr/>
                </p:nvSpPr>
                <p:spPr bwMode="gray">
                  <a:xfrm>
                    <a:off x="3460" y="3066"/>
                    <a:ext cx="242" cy="305"/>
                  </a:xfrm>
                  <a:custGeom>
                    <a:avLst/>
                    <a:gdLst/>
                    <a:ahLst/>
                    <a:cxnLst>
                      <a:cxn ang="0">
                        <a:pos x="956" y="168"/>
                      </a:cxn>
                      <a:cxn ang="0">
                        <a:pos x="751" y="646"/>
                      </a:cxn>
                      <a:cxn ang="0">
                        <a:pos x="278" y="1351"/>
                      </a:cxn>
                      <a:cxn ang="0">
                        <a:pos x="157" y="1393"/>
                      </a:cxn>
                      <a:cxn ang="0">
                        <a:pos x="47" y="1372"/>
                      </a:cxn>
                      <a:cxn ang="0">
                        <a:pos x="168" y="1314"/>
                      </a:cxn>
                      <a:cxn ang="0">
                        <a:pos x="614" y="746"/>
                      </a:cxn>
                      <a:cxn ang="0">
                        <a:pos x="709" y="447"/>
                      </a:cxn>
                      <a:cxn ang="0">
                        <a:pos x="977" y="47"/>
                      </a:cxn>
                      <a:cxn ang="0">
                        <a:pos x="956" y="168"/>
                      </a:cxn>
                    </a:cxnLst>
                    <a:rect l="0" t="0" r="r" b="b"/>
                    <a:pathLst>
                      <a:path w="1114" h="1403">
                        <a:moveTo>
                          <a:pt x="956" y="168"/>
                        </a:moveTo>
                        <a:cubicBezTo>
                          <a:pt x="956" y="168"/>
                          <a:pt x="830" y="284"/>
                          <a:pt x="751" y="646"/>
                        </a:cubicBezTo>
                        <a:cubicBezTo>
                          <a:pt x="751" y="646"/>
                          <a:pt x="677" y="946"/>
                          <a:pt x="278" y="1351"/>
                        </a:cubicBezTo>
                        <a:cubicBezTo>
                          <a:pt x="278" y="1351"/>
                          <a:pt x="220" y="1403"/>
                          <a:pt x="157" y="1393"/>
                        </a:cubicBezTo>
                        <a:cubicBezTo>
                          <a:pt x="94" y="1382"/>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dirty="0"/>
                  </a:p>
                </p:txBody>
              </p:sp>
              <p:sp>
                <p:nvSpPr>
                  <p:cNvPr id="585" name="Freeform 97"/>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D5B45">
                          <a:gamma/>
                          <a:tint val="0"/>
                          <a:invGamma/>
                        </a:srgbClr>
                      </a:gs>
                      <a:gs pos="100000">
                        <a:srgbClr val="FD5B45"/>
                      </a:gs>
                    </a:gsLst>
                    <a:lin ang="5400000" scaled="1"/>
                  </a:gradFill>
                  <a:ln w="9525">
                    <a:noFill/>
                    <a:round/>
                    <a:headEnd/>
                    <a:tailEnd/>
                  </a:ln>
                </p:spPr>
                <p:txBody>
                  <a:bodyPr/>
                  <a:lstStyle/>
                  <a:p>
                    <a:endParaRPr lang="en-US" dirty="0"/>
                  </a:p>
                </p:txBody>
              </p:sp>
              <p:sp>
                <p:nvSpPr>
                  <p:cNvPr id="586" name="Freeform 98"/>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endParaRPr lang="en-US" dirty="0"/>
                  </a:p>
                </p:txBody>
              </p:sp>
              <p:sp>
                <p:nvSpPr>
                  <p:cNvPr id="587" name="Freeform 99"/>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endParaRPr lang="en-US" dirty="0"/>
                  </a:p>
                </p:txBody>
              </p:sp>
              <p:sp>
                <p:nvSpPr>
                  <p:cNvPr id="588" name="Freeform 100"/>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endParaRPr lang="en-US" dirty="0"/>
                  </a:p>
                </p:txBody>
              </p:sp>
              <p:sp>
                <p:nvSpPr>
                  <p:cNvPr id="589" name="Freeform 101"/>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endParaRPr lang="en-US" dirty="0"/>
                  </a:p>
                </p:txBody>
              </p:sp>
              <p:sp>
                <p:nvSpPr>
                  <p:cNvPr id="590" name="Freeform 102"/>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endParaRPr lang="en-US" dirty="0"/>
                  </a:p>
                </p:txBody>
              </p:sp>
              <p:sp>
                <p:nvSpPr>
                  <p:cNvPr id="591" name="Freeform 103"/>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dirty="0"/>
                  </a:p>
                </p:txBody>
              </p:sp>
              <p:sp>
                <p:nvSpPr>
                  <p:cNvPr id="592" name="Freeform 104"/>
                  <p:cNvSpPr>
                    <a:spLocks/>
                  </p:cNvSpPr>
                  <p:nvPr/>
                </p:nvSpPr>
                <p:spPr bwMode="gray">
                  <a:xfrm>
                    <a:off x="3502" y="3066"/>
                    <a:ext cx="411" cy="404"/>
                  </a:xfrm>
                  <a:custGeom>
                    <a:avLst/>
                    <a:gdLst/>
                    <a:ahLst/>
                    <a:cxnLst>
                      <a:cxn ang="0">
                        <a:pos x="177" y="443"/>
                      </a:cxn>
                      <a:cxn ang="0">
                        <a:pos x="479" y="0"/>
                      </a:cxn>
                      <a:cxn ang="0">
                        <a:pos x="460" y="2"/>
                      </a:cxn>
                      <a:cxn ang="0">
                        <a:pos x="141" y="418"/>
                      </a:cxn>
                      <a:cxn ang="0">
                        <a:pos x="58" y="426"/>
                      </a:cxn>
                      <a:cxn ang="0">
                        <a:pos x="25" y="435"/>
                      </a:cxn>
                      <a:cxn ang="0">
                        <a:pos x="166" y="449"/>
                      </a:cxn>
                      <a:cxn ang="0">
                        <a:pos x="177" y="443"/>
                      </a:cxn>
                    </a:cxnLst>
                    <a:rect l="0" t="0" r="r" b="b"/>
                    <a:pathLst>
                      <a:path w="479" h="470">
                        <a:moveTo>
                          <a:pt x="177" y="443"/>
                        </a:moveTo>
                        <a:cubicBezTo>
                          <a:pt x="215" y="410"/>
                          <a:pt x="286" y="286"/>
                          <a:pt x="479" y="0"/>
                        </a:cubicBezTo>
                        <a:cubicBezTo>
                          <a:pt x="479" y="0"/>
                          <a:pt x="471" y="1"/>
                          <a:pt x="460" y="2"/>
                        </a:cubicBezTo>
                        <a:cubicBezTo>
                          <a:pt x="460" y="2"/>
                          <a:pt x="201" y="394"/>
                          <a:pt x="141" y="418"/>
                        </a:cubicBezTo>
                        <a:cubicBezTo>
                          <a:pt x="141" y="418"/>
                          <a:pt x="117" y="435"/>
                          <a:pt x="58" y="426"/>
                        </a:cubicBezTo>
                        <a:cubicBezTo>
                          <a:pt x="0" y="416"/>
                          <a:pt x="25" y="435"/>
                          <a:pt x="25" y="435"/>
                        </a:cubicBezTo>
                        <a:cubicBezTo>
                          <a:pt x="25" y="435"/>
                          <a:pt x="125" y="470"/>
                          <a:pt x="166" y="449"/>
                        </a:cubicBezTo>
                        <a:cubicBezTo>
                          <a:pt x="179" y="442"/>
                          <a:pt x="174" y="446"/>
                          <a:pt x="177" y="443"/>
                        </a:cubicBezTo>
                        <a:close/>
                      </a:path>
                    </a:pathLst>
                  </a:custGeom>
                  <a:solidFill>
                    <a:srgbClr val="515E60">
                      <a:alpha val="70000"/>
                    </a:srgbClr>
                  </a:solidFill>
                  <a:ln w="9525">
                    <a:noFill/>
                    <a:round/>
                    <a:headEnd/>
                    <a:tailEnd/>
                  </a:ln>
                </p:spPr>
                <p:txBody>
                  <a:bodyPr/>
                  <a:lstStyle/>
                  <a:p>
                    <a:endParaRPr lang="en-US" dirty="0"/>
                  </a:p>
                </p:txBody>
              </p:sp>
              <p:sp>
                <p:nvSpPr>
                  <p:cNvPr id="593" name="Freeform 105"/>
                  <p:cNvSpPr>
                    <a:spLocks/>
                  </p:cNvSpPr>
                  <p:nvPr/>
                </p:nvSpPr>
                <p:spPr bwMode="gray">
                  <a:xfrm>
                    <a:off x="3502" y="3058"/>
                    <a:ext cx="412" cy="397"/>
                  </a:xfrm>
                  <a:custGeom>
                    <a:avLst/>
                    <a:gdLst/>
                    <a:ahLst/>
                    <a:cxnLst>
                      <a:cxn ang="0">
                        <a:pos x="1897" y="42"/>
                      </a:cxn>
                      <a:cxn ang="0">
                        <a:pos x="1818" y="5"/>
                      </a:cxn>
                      <a:cxn ang="0">
                        <a:pos x="557" y="1650"/>
                      </a:cxn>
                      <a:cxn ang="0">
                        <a:pos x="231" y="1682"/>
                      </a:cxn>
                      <a:cxn ang="0">
                        <a:pos x="100" y="1719"/>
                      </a:cxn>
                      <a:cxn ang="0">
                        <a:pos x="552" y="1745"/>
                      </a:cxn>
                      <a:cxn ang="0">
                        <a:pos x="1897" y="42"/>
                      </a:cxn>
                    </a:cxnLst>
                    <a:rect l="0" t="0" r="r" b="b"/>
                    <a:pathLst>
                      <a:path w="1897" h="1829">
                        <a:moveTo>
                          <a:pt x="1897" y="42"/>
                        </a:moveTo>
                        <a:cubicBezTo>
                          <a:pt x="1897" y="42"/>
                          <a:pt x="1860" y="0"/>
                          <a:pt x="1818" y="5"/>
                        </a:cubicBezTo>
                        <a:cubicBezTo>
                          <a:pt x="1818" y="5"/>
                          <a:pt x="794" y="1556"/>
                          <a:pt x="557" y="1650"/>
                        </a:cubicBezTo>
                        <a:cubicBezTo>
                          <a:pt x="557" y="1650"/>
                          <a:pt x="462" y="1719"/>
                          <a:pt x="231" y="1682"/>
                        </a:cubicBezTo>
                        <a:cubicBezTo>
                          <a:pt x="0" y="1645"/>
                          <a:pt x="100" y="1719"/>
                          <a:pt x="100" y="1719"/>
                        </a:cubicBezTo>
                        <a:cubicBezTo>
                          <a:pt x="100" y="1719"/>
                          <a:pt x="389" y="1829"/>
                          <a:pt x="552" y="1745"/>
                        </a:cubicBezTo>
                        <a:cubicBezTo>
                          <a:pt x="715" y="1661"/>
                          <a:pt x="778" y="1708"/>
                          <a:pt x="1897" y="42"/>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dirty="0"/>
                  </a:p>
                </p:txBody>
              </p:sp>
              <p:sp>
                <p:nvSpPr>
                  <p:cNvPr id="594" name="Freeform 106"/>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C11902">
                      <a:alpha val="50000"/>
                    </a:srgbClr>
                  </a:solidFill>
                  <a:ln w="9525">
                    <a:noFill/>
                    <a:round/>
                    <a:headEnd/>
                    <a:tailEnd/>
                  </a:ln>
                </p:spPr>
                <p:txBody>
                  <a:bodyPr/>
                  <a:lstStyle/>
                  <a:p>
                    <a:endParaRPr lang="en-US" dirty="0"/>
                  </a:p>
                </p:txBody>
              </p:sp>
              <p:sp>
                <p:nvSpPr>
                  <p:cNvPr id="595" name="Freeform 107"/>
                  <p:cNvSpPr>
                    <a:spLocks/>
                  </p:cNvSpPr>
                  <p:nvPr/>
                </p:nvSpPr>
                <p:spPr bwMode="gray">
                  <a:xfrm>
                    <a:off x="3264" y="3356"/>
                    <a:ext cx="290" cy="137"/>
                  </a:xfrm>
                  <a:custGeom>
                    <a:avLst/>
                    <a:gdLst/>
                    <a:ahLst/>
                    <a:cxnLst>
                      <a:cxn ang="0">
                        <a:pos x="252" y="0"/>
                      </a:cxn>
                      <a:cxn ang="0">
                        <a:pos x="338" y="84"/>
                      </a:cxn>
                      <a:cxn ang="0">
                        <a:pos x="81" y="159"/>
                      </a:cxn>
                      <a:cxn ang="0">
                        <a:pos x="0" y="71"/>
                      </a:cxn>
                      <a:cxn ang="0">
                        <a:pos x="252" y="0"/>
                      </a:cxn>
                    </a:cxnLst>
                    <a:rect l="0" t="0" r="r" b="b"/>
                    <a:pathLst>
                      <a:path w="338" h="159">
                        <a:moveTo>
                          <a:pt x="252" y="0"/>
                        </a:moveTo>
                        <a:lnTo>
                          <a:pt x="338" y="84"/>
                        </a:lnTo>
                        <a:lnTo>
                          <a:pt x="81" y="159"/>
                        </a:lnTo>
                        <a:lnTo>
                          <a:pt x="0" y="71"/>
                        </a:lnTo>
                        <a:lnTo>
                          <a:pt x="252" y="0"/>
                        </a:lnTo>
                        <a:close/>
                      </a:path>
                    </a:pathLst>
                  </a:custGeom>
                  <a:noFill/>
                  <a:ln w="4763">
                    <a:solidFill>
                      <a:srgbClr val="000000"/>
                    </a:solidFill>
                    <a:miter lim="800000"/>
                    <a:headEnd/>
                    <a:tailEnd/>
                  </a:ln>
                </p:spPr>
                <p:txBody>
                  <a:bodyPr/>
                  <a:lstStyle/>
                  <a:p>
                    <a:endParaRPr lang="en-US" dirty="0"/>
                  </a:p>
                </p:txBody>
              </p:sp>
              <p:sp>
                <p:nvSpPr>
                  <p:cNvPr id="596" name="Freeform 108"/>
                  <p:cNvSpPr>
                    <a:spLocks/>
                  </p:cNvSpPr>
                  <p:nvPr/>
                </p:nvSpPr>
                <p:spPr bwMode="gray">
                  <a:xfrm>
                    <a:off x="3267" y="3358"/>
                    <a:ext cx="284" cy="133"/>
                  </a:xfrm>
                  <a:custGeom>
                    <a:avLst/>
                    <a:gdLst/>
                    <a:ahLst/>
                    <a:cxnLst>
                      <a:cxn ang="0">
                        <a:pos x="246" y="0"/>
                      </a:cxn>
                      <a:cxn ang="0">
                        <a:pos x="330" y="81"/>
                      </a:cxn>
                      <a:cxn ang="0">
                        <a:pos x="79" y="155"/>
                      </a:cxn>
                      <a:cxn ang="0">
                        <a:pos x="0" y="69"/>
                      </a:cxn>
                      <a:cxn ang="0">
                        <a:pos x="246" y="0"/>
                      </a:cxn>
                    </a:cxnLst>
                    <a:rect l="0" t="0" r="r" b="b"/>
                    <a:pathLst>
                      <a:path w="330" h="155">
                        <a:moveTo>
                          <a:pt x="246" y="0"/>
                        </a:moveTo>
                        <a:lnTo>
                          <a:pt x="330" y="81"/>
                        </a:lnTo>
                        <a:lnTo>
                          <a:pt x="79" y="155"/>
                        </a:lnTo>
                        <a:lnTo>
                          <a:pt x="0" y="69"/>
                        </a:lnTo>
                        <a:lnTo>
                          <a:pt x="246" y="0"/>
                        </a:lnTo>
                        <a:close/>
                      </a:path>
                    </a:pathLst>
                  </a:custGeom>
                  <a:noFill/>
                  <a:ln w="4763">
                    <a:solidFill>
                      <a:srgbClr val="BABABA"/>
                    </a:solidFill>
                    <a:miter lim="800000"/>
                    <a:headEnd/>
                    <a:tailEnd/>
                  </a:ln>
                </p:spPr>
                <p:txBody>
                  <a:bodyPr/>
                  <a:lstStyle/>
                  <a:p>
                    <a:endParaRPr lang="en-US" dirty="0"/>
                  </a:p>
                </p:txBody>
              </p:sp>
              <p:sp>
                <p:nvSpPr>
                  <p:cNvPr id="597" name="Freeform 109"/>
                  <p:cNvSpPr>
                    <a:spLocks/>
                  </p:cNvSpPr>
                  <p:nvPr/>
                </p:nvSpPr>
                <p:spPr bwMode="gray">
                  <a:xfrm>
                    <a:off x="3270" y="3360"/>
                    <a:ext cx="277" cy="128"/>
                  </a:xfrm>
                  <a:custGeom>
                    <a:avLst/>
                    <a:gdLst/>
                    <a:ahLst/>
                    <a:cxnLst>
                      <a:cxn ang="0">
                        <a:pos x="242" y="0"/>
                      </a:cxn>
                      <a:cxn ang="0">
                        <a:pos x="323" y="78"/>
                      </a:cxn>
                      <a:cxn ang="0">
                        <a:pos x="77" y="150"/>
                      </a:cxn>
                      <a:cxn ang="0">
                        <a:pos x="0" y="69"/>
                      </a:cxn>
                      <a:cxn ang="0">
                        <a:pos x="242" y="0"/>
                      </a:cxn>
                    </a:cxnLst>
                    <a:rect l="0" t="0" r="r" b="b"/>
                    <a:pathLst>
                      <a:path w="323" h="150">
                        <a:moveTo>
                          <a:pt x="242" y="0"/>
                        </a:moveTo>
                        <a:lnTo>
                          <a:pt x="323" y="78"/>
                        </a:lnTo>
                        <a:lnTo>
                          <a:pt x="77" y="150"/>
                        </a:lnTo>
                        <a:lnTo>
                          <a:pt x="0" y="69"/>
                        </a:lnTo>
                        <a:lnTo>
                          <a:pt x="242" y="0"/>
                        </a:lnTo>
                        <a:close/>
                      </a:path>
                    </a:pathLst>
                  </a:custGeom>
                  <a:noFill/>
                  <a:ln w="4763">
                    <a:solidFill>
                      <a:srgbClr val="99D5DD"/>
                    </a:solidFill>
                    <a:miter lim="800000"/>
                    <a:headEnd/>
                    <a:tailEnd/>
                  </a:ln>
                </p:spPr>
                <p:txBody>
                  <a:bodyPr/>
                  <a:lstStyle/>
                  <a:p>
                    <a:endParaRPr lang="en-US" dirty="0"/>
                  </a:p>
                </p:txBody>
              </p:sp>
              <p:sp>
                <p:nvSpPr>
                  <p:cNvPr id="598" name="Freeform 110"/>
                  <p:cNvSpPr>
                    <a:spLocks/>
                  </p:cNvSpPr>
                  <p:nvPr/>
                </p:nvSpPr>
                <p:spPr bwMode="gray">
                  <a:xfrm>
                    <a:off x="3273" y="3361"/>
                    <a:ext cx="270" cy="125"/>
                  </a:xfrm>
                  <a:custGeom>
                    <a:avLst/>
                    <a:gdLst/>
                    <a:ahLst/>
                    <a:cxnLst>
                      <a:cxn ang="0">
                        <a:pos x="236" y="0"/>
                      </a:cxn>
                      <a:cxn ang="0">
                        <a:pos x="314" y="75"/>
                      </a:cxn>
                      <a:cxn ang="0">
                        <a:pos x="73" y="145"/>
                      </a:cxn>
                      <a:cxn ang="0">
                        <a:pos x="0" y="67"/>
                      </a:cxn>
                      <a:cxn ang="0">
                        <a:pos x="236" y="0"/>
                      </a:cxn>
                    </a:cxnLst>
                    <a:rect l="0" t="0" r="r" b="b"/>
                    <a:pathLst>
                      <a:path w="314" h="145">
                        <a:moveTo>
                          <a:pt x="236" y="0"/>
                        </a:moveTo>
                        <a:lnTo>
                          <a:pt x="314" y="75"/>
                        </a:lnTo>
                        <a:lnTo>
                          <a:pt x="73" y="145"/>
                        </a:lnTo>
                        <a:lnTo>
                          <a:pt x="0" y="67"/>
                        </a:lnTo>
                        <a:lnTo>
                          <a:pt x="236" y="0"/>
                        </a:lnTo>
                        <a:close/>
                      </a:path>
                    </a:pathLst>
                  </a:custGeom>
                  <a:solidFill>
                    <a:srgbClr val="BCD6F2"/>
                  </a:solidFill>
                  <a:ln w="4763">
                    <a:solidFill>
                      <a:srgbClr val="FFFFFF"/>
                    </a:solidFill>
                    <a:miter lim="800000"/>
                    <a:headEnd/>
                    <a:tailEnd/>
                  </a:ln>
                </p:spPr>
                <p:txBody>
                  <a:bodyPr/>
                  <a:lstStyle/>
                  <a:p>
                    <a:endParaRPr lang="en-US" dirty="0"/>
                  </a:p>
                </p:txBody>
              </p:sp>
              <p:sp>
                <p:nvSpPr>
                  <p:cNvPr id="599" name="Freeform 111"/>
                  <p:cNvSpPr>
                    <a:spLocks/>
                  </p:cNvSpPr>
                  <p:nvPr/>
                </p:nvSpPr>
                <p:spPr bwMode="gray">
                  <a:xfrm>
                    <a:off x="3334" y="3406"/>
                    <a:ext cx="60" cy="51"/>
                  </a:xfrm>
                  <a:custGeom>
                    <a:avLst/>
                    <a:gdLst/>
                    <a:ahLst/>
                    <a:cxnLst>
                      <a:cxn ang="0">
                        <a:pos x="251" y="231"/>
                      </a:cxn>
                      <a:cxn ang="0">
                        <a:pos x="194" y="215"/>
                      </a:cxn>
                      <a:cxn ang="0">
                        <a:pos x="12" y="30"/>
                      </a:cxn>
                      <a:cxn ang="0">
                        <a:pos x="25" y="3"/>
                      </a:cxn>
                      <a:cxn ang="0">
                        <a:pos x="25" y="3"/>
                      </a:cxn>
                      <a:cxn ang="0">
                        <a:pos x="82" y="19"/>
                      </a:cxn>
                      <a:cxn ang="0">
                        <a:pos x="264" y="204"/>
                      </a:cxn>
                      <a:cxn ang="0">
                        <a:pos x="251" y="231"/>
                      </a:cxn>
                    </a:cxnLst>
                    <a:rect l="0" t="0" r="r" b="b"/>
                    <a:pathLst>
                      <a:path w="276" h="235">
                        <a:moveTo>
                          <a:pt x="251" y="231"/>
                        </a:moveTo>
                        <a:cubicBezTo>
                          <a:pt x="231" y="235"/>
                          <a:pt x="206" y="227"/>
                          <a:pt x="194" y="215"/>
                        </a:cubicBezTo>
                        <a:cubicBezTo>
                          <a:pt x="12" y="30"/>
                          <a:pt x="12" y="30"/>
                          <a:pt x="12" y="30"/>
                        </a:cubicBezTo>
                        <a:cubicBezTo>
                          <a:pt x="0" y="18"/>
                          <a:pt x="6" y="6"/>
                          <a:pt x="25" y="3"/>
                        </a:cubicBezTo>
                        <a:cubicBezTo>
                          <a:pt x="25" y="3"/>
                          <a:pt x="25" y="3"/>
                          <a:pt x="25" y="3"/>
                        </a:cubicBezTo>
                        <a:cubicBezTo>
                          <a:pt x="44" y="0"/>
                          <a:pt x="70" y="7"/>
                          <a:pt x="82" y="19"/>
                        </a:cubicBezTo>
                        <a:cubicBezTo>
                          <a:pt x="264" y="204"/>
                          <a:pt x="264" y="204"/>
                          <a:pt x="264" y="204"/>
                        </a:cubicBezTo>
                        <a:cubicBezTo>
                          <a:pt x="276" y="216"/>
                          <a:pt x="270" y="228"/>
                          <a:pt x="251" y="231"/>
                        </a:cubicBezTo>
                        <a:close/>
                      </a:path>
                    </a:pathLst>
                  </a:custGeom>
                  <a:solidFill>
                    <a:srgbClr val="69A2E1"/>
                  </a:solidFill>
                  <a:ln w="9525">
                    <a:noFill/>
                    <a:round/>
                    <a:headEnd/>
                    <a:tailEnd/>
                  </a:ln>
                </p:spPr>
                <p:txBody>
                  <a:bodyPr/>
                  <a:lstStyle/>
                  <a:p>
                    <a:endParaRPr lang="en-US" dirty="0"/>
                  </a:p>
                </p:txBody>
              </p:sp>
              <p:sp>
                <p:nvSpPr>
                  <p:cNvPr id="600" name="Freeform 112"/>
                  <p:cNvSpPr>
                    <a:spLocks/>
                  </p:cNvSpPr>
                  <p:nvPr/>
                </p:nvSpPr>
                <p:spPr bwMode="gray">
                  <a:xfrm>
                    <a:off x="3306" y="3411"/>
                    <a:ext cx="47" cy="41"/>
                  </a:xfrm>
                  <a:custGeom>
                    <a:avLst/>
                    <a:gdLst/>
                    <a:ahLst/>
                    <a:cxnLst>
                      <a:cxn ang="0">
                        <a:pos x="194" y="183"/>
                      </a:cxn>
                      <a:cxn ang="0">
                        <a:pos x="146" y="175"/>
                      </a:cxn>
                      <a:cxn ang="0">
                        <a:pos x="9" y="32"/>
                      </a:cxn>
                      <a:cxn ang="0">
                        <a:pos x="24" y="6"/>
                      </a:cxn>
                      <a:cxn ang="0">
                        <a:pos x="24" y="6"/>
                      </a:cxn>
                      <a:cxn ang="0">
                        <a:pos x="71" y="13"/>
                      </a:cxn>
                      <a:cxn ang="0">
                        <a:pos x="209" y="156"/>
                      </a:cxn>
                      <a:cxn ang="0">
                        <a:pos x="194" y="183"/>
                      </a:cxn>
                    </a:cxnLst>
                    <a:rect l="0" t="0" r="r" b="b"/>
                    <a:pathLst>
                      <a:path w="218" h="188">
                        <a:moveTo>
                          <a:pt x="194" y="183"/>
                        </a:moveTo>
                        <a:cubicBezTo>
                          <a:pt x="177" y="188"/>
                          <a:pt x="155" y="184"/>
                          <a:pt x="146" y="175"/>
                        </a:cubicBezTo>
                        <a:cubicBezTo>
                          <a:pt x="9" y="32"/>
                          <a:pt x="9" y="32"/>
                          <a:pt x="9" y="32"/>
                        </a:cubicBezTo>
                        <a:cubicBezTo>
                          <a:pt x="0" y="22"/>
                          <a:pt x="6" y="11"/>
                          <a:pt x="24" y="6"/>
                        </a:cubicBezTo>
                        <a:cubicBezTo>
                          <a:pt x="24" y="6"/>
                          <a:pt x="24" y="6"/>
                          <a:pt x="24" y="6"/>
                        </a:cubicBezTo>
                        <a:cubicBezTo>
                          <a:pt x="41" y="0"/>
                          <a:pt x="62" y="4"/>
                          <a:pt x="71" y="13"/>
                        </a:cubicBezTo>
                        <a:cubicBezTo>
                          <a:pt x="209" y="156"/>
                          <a:pt x="209" y="156"/>
                          <a:pt x="209" y="156"/>
                        </a:cubicBezTo>
                        <a:cubicBezTo>
                          <a:pt x="218" y="166"/>
                          <a:pt x="211" y="177"/>
                          <a:pt x="194" y="183"/>
                        </a:cubicBezTo>
                        <a:close/>
                      </a:path>
                    </a:pathLst>
                  </a:custGeom>
                  <a:solidFill>
                    <a:srgbClr val="69A2E1"/>
                  </a:solidFill>
                  <a:ln w="9525">
                    <a:noFill/>
                    <a:round/>
                    <a:headEnd/>
                    <a:tailEnd/>
                  </a:ln>
                </p:spPr>
                <p:txBody>
                  <a:bodyPr/>
                  <a:lstStyle/>
                  <a:p>
                    <a:endParaRPr lang="en-US" dirty="0"/>
                  </a:p>
                </p:txBody>
              </p:sp>
              <p:sp>
                <p:nvSpPr>
                  <p:cNvPr id="601" name="Freeform 113"/>
                  <p:cNvSpPr>
                    <a:spLocks/>
                  </p:cNvSpPr>
                  <p:nvPr/>
                </p:nvSpPr>
                <p:spPr bwMode="gray">
                  <a:xfrm>
                    <a:off x="3372" y="3375"/>
                    <a:ext cx="127" cy="63"/>
                  </a:xfrm>
                  <a:custGeom>
                    <a:avLst/>
                    <a:gdLst/>
                    <a:ahLst/>
                    <a:cxnLst>
                      <a:cxn ang="0">
                        <a:pos x="42" y="73"/>
                      </a:cxn>
                      <a:cxn ang="0">
                        <a:pos x="0" y="29"/>
                      </a:cxn>
                      <a:cxn ang="0">
                        <a:pos x="106" y="0"/>
                      </a:cxn>
                      <a:cxn ang="0">
                        <a:pos x="148" y="43"/>
                      </a:cxn>
                      <a:cxn ang="0">
                        <a:pos x="42" y="73"/>
                      </a:cxn>
                    </a:cxnLst>
                    <a:rect l="0" t="0" r="r" b="b"/>
                    <a:pathLst>
                      <a:path w="148" h="73">
                        <a:moveTo>
                          <a:pt x="42" y="73"/>
                        </a:moveTo>
                        <a:lnTo>
                          <a:pt x="0" y="29"/>
                        </a:lnTo>
                        <a:lnTo>
                          <a:pt x="106" y="0"/>
                        </a:lnTo>
                        <a:lnTo>
                          <a:pt x="148" y="43"/>
                        </a:lnTo>
                        <a:lnTo>
                          <a:pt x="42" y="73"/>
                        </a:lnTo>
                        <a:close/>
                      </a:path>
                    </a:pathLst>
                  </a:custGeom>
                  <a:solidFill>
                    <a:srgbClr val="69A2E1"/>
                  </a:solidFill>
                  <a:ln w="9525">
                    <a:noFill/>
                    <a:round/>
                    <a:headEnd/>
                    <a:tailEnd/>
                  </a:ln>
                </p:spPr>
                <p:txBody>
                  <a:bodyPr/>
                  <a:lstStyle/>
                  <a:p>
                    <a:endParaRPr lang="en-US" dirty="0"/>
                  </a:p>
                </p:txBody>
              </p:sp>
              <p:sp>
                <p:nvSpPr>
                  <p:cNvPr id="602" name="Freeform 114"/>
                  <p:cNvSpPr>
                    <a:spLocks/>
                  </p:cNvSpPr>
                  <p:nvPr/>
                </p:nvSpPr>
                <p:spPr bwMode="gray">
                  <a:xfrm>
                    <a:off x="3382" y="3380"/>
                    <a:ext cx="107" cy="53"/>
                  </a:xfrm>
                  <a:custGeom>
                    <a:avLst/>
                    <a:gdLst/>
                    <a:ahLst/>
                    <a:cxnLst>
                      <a:cxn ang="0">
                        <a:pos x="35" y="61"/>
                      </a:cxn>
                      <a:cxn ang="0">
                        <a:pos x="0" y="24"/>
                      </a:cxn>
                      <a:cxn ang="0">
                        <a:pos x="89" y="0"/>
                      </a:cxn>
                      <a:cxn ang="0">
                        <a:pos x="124" y="35"/>
                      </a:cxn>
                      <a:cxn ang="0">
                        <a:pos x="35" y="61"/>
                      </a:cxn>
                    </a:cxnLst>
                    <a:rect l="0" t="0" r="r" b="b"/>
                    <a:pathLst>
                      <a:path w="124" h="61">
                        <a:moveTo>
                          <a:pt x="35" y="61"/>
                        </a:moveTo>
                        <a:lnTo>
                          <a:pt x="0" y="24"/>
                        </a:lnTo>
                        <a:lnTo>
                          <a:pt x="89" y="0"/>
                        </a:lnTo>
                        <a:lnTo>
                          <a:pt x="124" y="35"/>
                        </a:lnTo>
                        <a:lnTo>
                          <a:pt x="35" y="61"/>
                        </a:lnTo>
                        <a:close/>
                      </a:path>
                    </a:pathLst>
                  </a:custGeom>
                  <a:solidFill>
                    <a:srgbClr val="D1D9FB"/>
                  </a:solidFill>
                  <a:ln w="9525">
                    <a:noFill/>
                    <a:round/>
                    <a:headEnd/>
                    <a:tailEnd/>
                  </a:ln>
                </p:spPr>
                <p:txBody>
                  <a:bodyPr/>
                  <a:lstStyle/>
                  <a:p>
                    <a:endParaRPr lang="en-US" dirty="0"/>
                  </a:p>
                </p:txBody>
              </p:sp>
              <p:sp>
                <p:nvSpPr>
                  <p:cNvPr id="603" name="Freeform 115"/>
                  <p:cNvSpPr>
                    <a:spLocks/>
                  </p:cNvSpPr>
                  <p:nvPr/>
                </p:nvSpPr>
                <p:spPr bwMode="gray">
                  <a:xfrm>
                    <a:off x="3382" y="3389"/>
                    <a:ext cx="84" cy="44"/>
                  </a:xfrm>
                  <a:custGeom>
                    <a:avLst/>
                    <a:gdLst/>
                    <a:ahLst/>
                    <a:cxnLst>
                      <a:cxn ang="0">
                        <a:pos x="148" y="29"/>
                      </a:cxn>
                      <a:cxn ang="0">
                        <a:pos x="231" y="31"/>
                      </a:cxn>
                      <a:cxn ang="0">
                        <a:pos x="352" y="72"/>
                      </a:cxn>
                      <a:cxn ang="0">
                        <a:pos x="276" y="116"/>
                      </a:cxn>
                      <a:cxn ang="0">
                        <a:pos x="276" y="141"/>
                      </a:cxn>
                      <a:cxn ang="0">
                        <a:pos x="138" y="200"/>
                      </a:cxn>
                      <a:cxn ang="0">
                        <a:pos x="0" y="53"/>
                      </a:cxn>
                      <a:cxn ang="0">
                        <a:pos x="148" y="29"/>
                      </a:cxn>
                    </a:cxnLst>
                    <a:rect l="0" t="0" r="r" b="b"/>
                    <a:pathLst>
                      <a:path w="387" h="200">
                        <a:moveTo>
                          <a:pt x="148" y="29"/>
                        </a:moveTo>
                        <a:cubicBezTo>
                          <a:pt x="148" y="29"/>
                          <a:pt x="213" y="37"/>
                          <a:pt x="231" y="31"/>
                        </a:cubicBezTo>
                        <a:cubicBezTo>
                          <a:pt x="248" y="24"/>
                          <a:pt x="387" y="0"/>
                          <a:pt x="352" y="72"/>
                        </a:cubicBezTo>
                        <a:cubicBezTo>
                          <a:pt x="329" y="119"/>
                          <a:pt x="295" y="109"/>
                          <a:pt x="276" y="116"/>
                        </a:cubicBezTo>
                        <a:cubicBezTo>
                          <a:pt x="257" y="123"/>
                          <a:pt x="276" y="141"/>
                          <a:pt x="276" y="141"/>
                        </a:cubicBezTo>
                        <a:cubicBezTo>
                          <a:pt x="276" y="141"/>
                          <a:pt x="249" y="173"/>
                          <a:pt x="138" y="200"/>
                        </a:cubicBezTo>
                        <a:cubicBezTo>
                          <a:pt x="0" y="53"/>
                          <a:pt x="0" y="53"/>
                          <a:pt x="0" y="53"/>
                        </a:cubicBezTo>
                        <a:cubicBezTo>
                          <a:pt x="0" y="53"/>
                          <a:pt x="115" y="17"/>
                          <a:pt x="148" y="29"/>
                        </a:cubicBezTo>
                        <a:close/>
                      </a:path>
                    </a:pathLst>
                  </a:custGeom>
                  <a:gradFill rotWithShape="1">
                    <a:gsLst>
                      <a:gs pos="0">
                        <a:srgbClr val="2A79D0"/>
                      </a:gs>
                      <a:gs pos="100000">
                        <a:srgbClr val="2A79D0">
                          <a:gamma/>
                          <a:shade val="46275"/>
                          <a:invGamma/>
                        </a:srgbClr>
                      </a:gs>
                    </a:gsLst>
                    <a:lin ang="5400000" scaled="1"/>
                  </a:gradFill>
                  <a:ln w="9525">
                    <a:noFill/>
                    <a:round/>
                    <a:headEnd/>
                    <a:tailEnd/>
                  </a:ln>
                </p:spPr>
                <p:txBody>
                  <a:bodyPr/>
                  <a:lstStyle/>
                  <a:p>
                    <a:endParaRPr lang="en-US" dirty="0"/>
                  </a:p>
                </p:txBody>
              </p:sp>
              <p:sp>
                <p:nvSpPr>
                  <p:cNvPr id="604" name="Freeform 116"/>
                  <p:cNvSpPr>
                    <a:spLocks/>
                  </p:cNvSpPr>
                  <p:nvPr/>
                </p:nvSpPr>
                <p:spPr bwMode="gray">
                  <a:xfrm>
                    <a:off x="3276" y="3363"/>
                    <a:ext cx="264" cy="63"/>
                  </a:xfrm>
                  <a:custGeom>
                    <a:avLst/>
                    <a:gdLst/>
                    <a:ahLst/>
                    <a:cxnLst>
                      <a:cxn ang="0">
                        <a:pos x="0" y="261"/>
                      </a:cxn>
                      <a:cxn ang="0">
                        <a:pos x="1215" y="287"/>
                      </a:cxn>
                      <a:cxn ang="0">
                        <a:pos x="920" y="0"/>
                      </a:cxn>
                      <a:cxn ang="0">
                        <a:pos x="0" y="261"/>
                      </a:cxn>
                    </a:cxnLst>
                    <a:rect l="0" t="0" r="r" b="b"/>
                    <a:pathLst>
                      <a:path w="1215" h="287">
                        <a:moveTo>
                          <a:pt x="0" y="261"/>
                        </a:moveTo>
                        <a:cubicBezTo>
                          <a:pt x="0" y="261"/>
                          <a:pt x="882" y="76"/>
                          <a:pt x="1215" y="287"/>
                        </a:cubicBezTo>
                        <a:cubicBezTo>
                          <a:pt x="920" y="0"/>
                          <a:pt x="920" y="0"/>
                          <a:pt x="920" y="0"/>
                        </a:cubicBezTo>
                        <a:lnTo>
                          <a:pt x="0" y="261"/>
                        </a:lnTo>
                        <a:close/>
                      </a:path>
                    </a:pathLst>
                  </a:custGeom>
                  <a:solidFill>
                    <a:schemeClr val="bg1">
                      <a:alpha val="39999"/>
                    </a:schemeClr>
                  </a:solidFill>
                  <a:ln w="9525">
                    <a:noFill/>
                    <a:round/>
                    <a:headEnd/>
                    <a:tailEnd/>
                  </a:ln>
                </p:spPr>
                <p:txBody>
                  <a:bodyPr/>
                  <a:lstStyle/>
                  <a:p>
                    <a:endParaRPr lang="en-US" dirty="0"/>
                  </a:p>
                </p:txBody>
              </p:sp>
              <p:sp>
                <p:nvSpPr>
                  <p:cNvPr id="605" name="Line 117"/>
                  <p:cNvSpPr>
                    <a:spLocks noChangeShapeType="1"/>
                  </p:cNvSpPr>
                  <p:nvPr/>
                </p:nvSpPr>
                <p:spPr bwMode="gray">
                  <a:xfrm>
                    <a:off x="3485" y="3481"/>
                    <a:ext cx="1" cy="1"/>
                  </a:xfrm>
                  <a:prstGeom prst="line">
                    <a:avLst/>
                  </a:prstGeom>
                  <a:noFill/>
                  <a:ln w="9525">
                    <a:noFill/>
                    <a:round/>
                    <a:headEnd/>
                    <a:tailEnd/>
                  </a:ln>
                </p:spPr>
                <p:txBody>
                  <a:bodyPr/>
                  <a:lstStyle/>
                  <a:p>
                    <a:endParaRPr lang="en-US" dirty="0"/>
                  </a:p>
                </p:txBody>
              </p:sp>
              <p:sp>
                <p:nvSpPr>
                  <p:cNvPr id="606" name="Line 118"/>
                  <p:cNvSpPr>
                    <a:spLocks noChangeShapeType="1"/>
                  </p:cNvSpPr>
                  <p:nvPr/>
                </p:nvSpPr>
                <p:spPr bwMode="gray">
                  <a:xfrm>
                    <a:off x="3485" y="3481"/>
                    <a:ext cx="1" cy="1"/>
                  </a:xfrm>
                  <a:prstGeom prst="line">
                    <a:avLst/>
                  </a:prstGeom>
                  <a:noFill/>
                  <a:ln w="9525">
                    <a:noFill/>
                    <a:round/>
                    <a:headEnd/>
                    <a:tailEnd/>
                  </a:ln>
                </p:spPr>
                <p:txBody>
                  <a:bodyPr/>
                  <a:lstStyle/>
                  <a:p>
                    <a:endParaRPr lang="en-US" dirty="0"/>
                  </a:p>
                </p:txBody>
              </p:sp>
              <p:sp>
                <p:nvSpPr>
                  <p:cNvPr id="607" name="Freeform 119"/>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endParaRPr lang="en-US" dirty="0"/>
                  </a:p>
                </p:txBody>
              </p:sp>
              <p:sp>
                <p:nvSpPr>
                  <p:cNvPr id="608" name="Freeform 120"/>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dirty="0"/>
                  </a:p>
                </p:txBody>
              </p:sp>
              <p:sp>
                <p:nvSpPr>
                  <p:cNvPr id="609" name="Freeform 121"/>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endParaRPr lang="en-US" dirty="0"/>
                  </a:p>
                </p:txBody>
              </p:sp>
            </p:grpSp>
          </p:grpSp>
        </p:grpSp>
        <p:grpSp>
          <p:nvGrpSpPr>
            <p:cNvPr id="74" name="Group 123"/>
            <p:cNvGrpSpPr>
              <a:grpSpLocks/>
            </p:cNvGrpSpPr>
            <p:nvPr/>
          </p:nvGrpSpPr>
          <p:grpSpPr bwMode="auto">
            <a:xfrm>
              <a:off x="6039839" y="838200"/>
              <a:ext cx="607933" cy="460435"/>
              <a:chOff x="2104" y="354"/>
              <a:chExt cx="1670" cy="1264"/>
            </a:xfrm>
          </p:grpSpPr>
          <p:grpSp>
            <p:nvGrpSpPr>
              <p:cNvPr id="75" name="Group 124"/>
              <p:cNvGrpSpPr>
                <a:grpSpLocks/>
              </p:cNvGrpSpPr>
              <p:nvPr/>
            </p:nvGrpSpPr>
            <p:grpSpPr bwMode="auto">
              <a:xfrm>
                <a:off x="2104" y="354"/>
                <a:ext cx="1230" cy="1114"/>
                <a:chOff x="178" y="888"/>
                <a:chExt cx="1230" cy="1114"/>
              </a:xfrm>
            </p:grpSpPr>
            <p:pic>
              <p:nvPicPr>
                <p:cNvPr id="564" name="Picture 125"/>
                <p:cNvPicPr>
                  <a:picLocks noChangeAspect="1" noChangeArrowheads="1"/>
                </p:cNvPicPr>
                <p:nvPr/>
              </p:nvPicPr>
              <p:blipFill>
                <a:blip r:embed="rId6" cstate="print">
                  <a:lum bright="18000"/>
                </a:blip>
                <a:srcRect/>
                <a:stretch>
                  <a:fillRect/>
                </a:stretch>
              </p:blipFill>
              <p:spPr bwMode="gray">
                <a:xfrm>
                  <a:off x="178" y="1832"/>
                  <a:ext cx="1230" cy="170"/>
                </a:xfrm>
                <a:prstGeom prst="rect">
                  <a:avLst/>
                </a:prstGeom>
                <a:noFill/>
                <a:ln w="9525">
                  <a:miter lim="800000"/>
                  <a:headEnd/>
                  <a:tailEnd/>
                </a:ln>
                <a:effectLst/>
              </p:spPr>
            </p:pic>
            <p:sp>
              <p:nvSpPr>
                <p:cNvPr id="565" name="Freeform 126"/>
                <p:cNvSpPr>
                  <a:spLocks/>
                </p:cNvSpPr>
                <p:nvPr/>
              </p:nvSpPr>
              <p:spPr bwMode="gray">
                <a:xfrm>
                  <a:off x="252" y="928"/>
                  <a:ext cx="1088" cy="824"/>
                </a:xfrm>
                <a:custGeom>
                  <a:avLst/>
                  <a:gdLst/>
                  <a:ahLst/>
                  <a:cxnLst>
                    <a:cxn ang="0">
                      <a:pos x="501" y="0"/>
                    </a:cxn>
                    <a:cxn ang="0">
                      <a:pos x="501" y="359"/>
                    </a:cxn>
                    <a:cxn ang="0">
                      <a:pos x="18" y="359"/>
                    </a:cxn>
                    <a:cxn ang="0">
                      <a:pos x="18" y="0"/>
                    </a:cxn>
                    <a:cxn ang="0">
                      <a:pos x="0" y="0"/>
                    </a:cxn>
                    <a:cxn ang="0">
                      <a:pos x="0" y="385"/>
                    </a:cxn>
                    <a:cxn ang="0">
                      <a:pos x="7" y="393"/>
                    </a:cxn>
                    <a:cxn ang="0">
                      <a:pos x="512" y="393"/>
                    </a:cxn>
                    <a:cxn ang="0">
                      <a:pos x="519" y="385"/>
                    </a:cxn>
                    <a:cxn ang="0">
                      <a:pos x="519" y="0"/>
                    </a:cxn>
                    <a:cxn ang="0">
                      <a:pos x="501" y="0"/>
                    </a:cxn>
                  </a:cxnLst>
                  <a:rect l="0" t="0" r="r" b="b"/>
                  <a:pathLst>
                    <a:path w="519" h="393">
                      <a:moveTo>
                        <a:pt x="501" y="0"/>
                      </a:moveTo>
                      <a:cubicBezTo>
                        <a:pt x="501" y="359"/>
                        <a:pt x="501" y="359"/>
                        <a:pt x="501" y="359"/>
                      </a:cubicBezTo>
                      <a:cubicBezTo>
                        <a:pt x="18" y="359"/>
                        <a:pt x="18" y="359"/>
                        <a:pt x="18" y="359"/>
                      </a:cubicBezTo>
                      <a:cubicBezTo>
                        <a:pt x="18" y="0"/>
                        <a:pt x="18" y="0"/>
                        <a:pt x="18" y="0"/>
                      </a:cubicBezTo>
                      <a:cubicBezTo>
                        <a:pt x="0" y="0"/>
                        <a:pt x="0" y="0"/>
                        <a:pt x="0" y="0"/>
                      </a:cubicBezTo>
                      <a:cubicBezTo>
                        <a:pt x="0" y="385"/>
                        <a:pt x="0" y="385"/>
                        <a:pt x="0" y="385"/>
                      </a:cubicBezTo>
                      <a:cubicBezTo>
                        <a:pt x="0" y="389"/>
                        <a:pt x="3" y="393"/>
                        <a:pt x="7" y="393"/>
                      </a:cubicBezTo>
                      <a:cubicBezTo>
                        <a:pt x="512" y="393"/>
                        <a:pt x="512" y="393"/>
                        <a:pt x="512" y="393"/>
                      </a:cubicBezTo>
                      <a:cubicBezTo>
                        <a:pt x="516" y="393"/>
                        <a:pt x="519" y="389"/>
                        <a:pt x="519" y="385"/>
                      </a:cubicBezTo>
                      <a:cubicBezTo>
                        <a:pt x="519" y="0"/>
                        <a:pt x="519" y="0"/>
                        <a:pt x="519" y="0"/>
                      </a:cubicBezTo>
                      <a:lnTo>
                        <a:pt x="50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endParaRPr lang="en-US" dirty="0"/>
                </a:p>
              </p:txBody>
            </p:sp>
            <p:sp>
              <p:nvSpPr>
                <p:cNvPr id="566" name="Freeform 127"/>
                <p:cNvSpPr>
                  <a:spLocks/>
                </p:cNvSpPr>
                <p:nvPr/>
              </p:nvSpPr>
              <p:spPr bwMode="gray">
                <a:xfrm>
                  <a:off x="591" y="1752"/>
                  <a:ext cx="410" cy="143"/>
                </a:xfrm>
                <a:custGeom>
                  <a:avLst/>
                  <a:gdLst/>
                  <a:ahLst/>
                  <a:cxnLst>
                    <a:cxn ang="0">
                      <a:pos x="172" y="43"/>
                    </a:cxn>
                    <a:cxn ang="0">
                      <a:pos x="164" y="0"/>
                    </a:cxn>
                    <a:cxn ang="0">
                      <a:pos x="31" y="0"/>
                    </a:cxn>
                    <a:cxn ang="0">
                      <a:pos x="23" y="43"/>
                    </a:cxn>
                    <a:cxn ang="0">
                      <a:pos x="0" y="68"/>
                    </a:cxn>
                    <a:cxn ang="0">
                      <a:pos x="195" y="68"/>
                    </a:cxn>
                    <a:cxn ang="0">
                      <a:pos x="172" y="43"/>
                    </a:cxn>
                  </a:cxnLst>
                  <a:rect l="0" t="0" r="r" b="b"/>
                  <a:pathLst>
                    <a:path w="195" h="68">
                      <a:moveTo>
                        <a:pt x="172" y="43"/>
                      </a:moveTo>
                      <a:cubicBezTo>
                        <a:pt x="166" y="32"/>
                        <a:pt x="164" y="9"/>
                        <a:pt x="164" y="0"/>
                      </a:cubicBezTo>
                      <a:cubicBezTo>
                        <a:pt x="31" y="0"/>
                        <a:pt x="31" y="0"/>
                        <a:pt x="31" y="0"/>
                      </a:cubicBezTo>
                      <a:cubicBezTo>
                        <a:pt x="31" y="9"/>
                        <a:pt x="29" y="32"/>
                        <a:pt x="23" y="43"/>
                      </a:cubicBezTo>
                      <a:cubicBezTo>
                        <a:pt x="17" y="56"/>
                        <a:pt x="8" y="62"/>
                        <a:pt x="0" y="68"/>
                      </a:cubicBezTo>
                      <a:cubicBezTo>
                        <a:pt x="195" y="68"/>
                        <a:pt x="195" y="68"/>
                        <a:pt x="195" y="68"/>
                      </a:cubicBezTo>
                      <a:cubicBezTo>
                        <a:pt x="187" y="62"/>
                        <a:pt x="178" y="56"/>
                        <a:pt x="172" y="43"/>
                      </a:cubicBezTo>
                      <a:close/>
                    </a:path>
                  </a:pathLst>
                </a:custGeom>
                <a:gradFill rotWithShape="1">
                  <a:gsLst>
                    <a:gs pos="0">
                      <a:srgbClr val="737373"/>
                    </a:gs>
                    <a:gs pos="50000">
                      <a:srgbClr val="EAEAEA"/>
                    </a:gs>
                    <a:gs pos="100000">
                      <a:srgbClr val="737373"/>
                    </a:gs>
                  </a:gsLst>
                  <a:lin ang="5400000" scaled="1"/>
                </a:gradFill>
                <a:ln w="9525">
                  <a:noFill/>
                  <a:round/>
                  <a:headEnd/>
                  <a:tailEnd/>
                </a:ln>
              </p:spPr>
              <p:txBody>
                <a:bodyPr/>
                <a:lstStyle/>
                <a:p>
                  <a:endParaRPr lang="en-US" dirty="0"/>
                </a:p>
              </p:txBody>
            </p:sp>
            <p:sp>
              <p:nvSpPr>
                <p:cNvPr id="567" name="Rectangle 128"/>
                <p:cNvSpPr>
                  <a:spLocks noChangeArrowheads="1"/>
                </p:cNvSpPr>
                <p:nvPr/>
              </p:nvSpPr>
              <p:spPr bwMode="gray">
                <a:xfrm>
                  <a:off x="800" y="1709"/>
                  <a:ext cx="82" cy="14"/>
                </a:xfrm>
                <a:prstGeom prst="rect">
                  <a:avLst/>
                </a:prstGeom>
                <a:solidFill>
                  <a:srgbClr val="DBDBDB"/>
                </a:solidFill>
                <a:ln w="9525">
                  <a:noFill/>
                  <a:miter lim="800000"/>
                  <a:headEnd/>
                  <a:tailEnd/>
                </a:ln>
              </p:spPr>
              <p:txBody>
                <a:bodyPr/>
                <a:lstStyle/>
                <a:p>
                  <a:endParaRPr lang="en-US" dirty="0"/>
                </a:p>
              </p:txBody>
            </p:sp>
            <p:sp>
              <p:nvSpPr>
                <p:cNvPr id="568" name="Rectangle 129"/>
                <p:cNvSpPr>
                  <a:spLocks noChangeArrowheads="1"/>
                </p:cNvSpPr>
                <p:nvPr/>
              </p:nvSpPr>
              <p:spPr bwMode="gray">
                <a:xfrm>
                  <a:off x="708" y="1709"/>
                  <a:ext cx="82" cy="14"/>
                </a:xfrm>
                <a:prstGeom prst="rect">
                  <a:avLst/>
                </a:prstGeom>
                <a:solidFill>
                  <a:srgbClr val="DBDBDB"/>
                </a:solidFill>
                <a:ln w="9525">
                  <a:noFill/>
                  <a:miter lim="800000"/>
                  <a:headEnd/>
                  <a:tailEnd/>
                </a:ln>
              </p:spPr>
              <p:txBody>
                <a:bodyPr/>
                <a:lstStyle/>
                <a:p>
                  <a:endParaRPr lang="en-US" dirty="0"/>
                </a:p>
              </p:txBody>
            </p:sp>
            <p:sp>
              <p:nvSpPr>
                <p:cNvPr id="569" name="Freeform 130"/>
                <p:cNvSpPr>
                  <a:spLocks/>
                </p:cNvSpPr>
                <p:nvPr/>
              </p:nvSpPr>
              <p:spPr bwMode="gray">
                <a:xfrm>
                  <a:off x="790" y="928"/>
                  <a:ext cx="512" cy="753"/>
                </a:xfrm>
                <a:custGeom>
                  <a:avLst/>
                  <a:gdLst/>
                  <a:ahLst/>
                  <a:cxnLst>
                    <a:cxn ang="0">
                      <a:pos x="577" y="0"/>
                    </a:cxn>
                    <a:cxn ang="0">
                      <a:pos x="0" y="0"/>
                    </a:cxn>
                    <a:cxn ang="0">
                      <a:pos x="310" y="848"/>
                    </a:cxn>
                    <a:cxn ang="0">
                      <a:pos x="577" y="848"/>
                    </a:cxn>
                    <a:cxn ang="0">
                      <a:pos x="577" y="0"/>
                    </a:cxn>
                  </a:cxnLst>
                  <a:rect l="0" t="0" r="r" b="b"/>
                  <a:pathLst>
                    <a:path w="577" h="848">
                      <a:moveTo>
                        <a:pt x="577" y="0"/>
                      </a:moveTo>
                      <a:lnTo>
                        <a:pt x="0" y="0"/>
                      </a:lnTo>
                      <a:lnTo>
                        <a:pt x="310" y="848"/>
                      </a:lnTo>
                      <a:lnTo>
                        <a:pt x="577" y="848"/>
                      </a:lnTo>
                      <a:lnTo>
                        <a:pt x="577" y="0"/>
                      </a:lnTo>
                      <a:close/>
                    </a:path>
                  </a:pathLst>
                </a:custGeom>
                <a:gradFill rotWithShape="1">
                  <a:gsLst>
                    <a:gs pos="0">
                      <a:srgbClr val="4D4D4D">
                        <a:gamma/>
                        <a:shade val="32157"/>
                        <a:invGamma/>
                      </a:srgbClr>
                    </a:gs>
                    <a:gs pos="100000">
                      <a:srgbClr val="4D4D4D"/>
                    </a:gs>
                  </a:gsLst>
                  <a:lin ang="5400000" scaled="1"/>
                </a:gradFill>
                <a:ln w="9525">
                  <a:solidFill>
                    <a:srgbClr val="000000"/>
                  </a:solidFill>
                  <a:round/>
                  <a:headEnd/>
                  <a:tailEnd/>
                </a:ln>
              </p:spPr>
              <p:txBody>
                <a:bodyPr/>
                <a:lstStyle/>
                <a:p>
                  <a:endParaRPr lang="en-US" dirty="0"/>
                </a:p>
              </p:txBody>
            </p:sp>
            <p:sp>
              <p:nvSpPr>
                <p:cNvPr id="570" name="Freeform 131"/>
                <p:cNvSpPr>
                  <a:spLocks/>
                </p:cNvSpPr>
                <p:nvPr/>
              </p:nvSpPr>
              <p:spPr bwMode="gray">
                <a:xfrm>
                  <a:off x="289" y="1048"/>
                  <a:ext cx="470" cy="633"/>
                </a:xfrm>
                <a:custGeom>
                  <a:avLst/>
                  <a:gdLst/>
                  <a:ahLst/>
                  <a:cxnLst>
                    <a:cxn ang="0">
                      <a:pos x="0" y="713"/>
                    </a:cxn>
                    <a:cxn ang="0">
                      <a:pos x="529" y="713"/>
                    </a:cxn>
                    <a:cxn ang="0">
                      <a:pos x="0" y="0"/>
                    </a:cxn>
                    <a:cxn ang="0">
                      <a:pos x="0" y="713"/>
                    </a:cxn>
                  </a:cxnLst>
                  <a:rect l="0" t="0" r="r" b="b"/>
                  <a:pathLst>
                    <a:path w="529" h="713">
                      <a:moveTo>
                        <a:pt x="0" y="713"/>
                      </a:moveTo>
                      <a:lnTo>
                        <a:pt x="529" y="713"/>
                      </a:lnTo>
                      <a:lnTo>
                        <a:pt x="0" y="0"/>
                      </a:lnTo>
                      <a:lnTo>
                        <a:pt x="0" y="713"/>
                      </a:lnTo>
                      <a:close/>
                    </a:path>
                  </a:pathLst>
                </a:custGeom>
                <a:gradFill rotWithShape="1">
                  <a:gsLst>
                    <a:gs pos="0">
                      <a:srgbClr val="4D4D4D"/>
                    </a:gs>
                    <a:gs pos="100000">
                      <a:srgbClr val="4D4D4D">
                        <a:gamma/>
                        <a:shade val="32157"/>
                        <a:invGamma/>
                      </a:srgbClr>
                    </a:gs>
                  </a:gsLst>
                  <a:lin ang="5400000" scaled="1"/>
                </a:gradFill>
                <a:ln w="9525">
                  <a:solidFill>
                    <a:srgbClr val="000000"/>
                  </a:solidFill>
                  <a:round/>
                  <a:headEnd/>
                  <a:tailEnd/>
                </a:ln>
              </p:spPr>
              <p:txBody>
                <a:bodyPr/>
                <a:lstStyle/>
                <a:p>
                  <a:endParaRPr lang="en-US" dirty="0"/>
                </a:p>
              </p:txBody>
            </p:sp>
            <p:sp>
              <p:nvSpPr>
                <p:cNvPr id="571" name="Freeform 132"/>
                <p:cNvSpPr>
                  <a:spLocks/>
                </p:cNvSpPr>
                <p:nvPr/>
              </p:nvSpPr>
              <p:spPr bwMode="gray">
                <a:xfrm>
                  <a:off x="289" y="928"/>
                  <a:ext cx="776" cy="753"/>
                </a:xfrm>
                <a:custGeom>
                  <a:avLst/>
                  <a:gdLst/>
                  <a:ahLst/>
                  <a:cxnLst>
                    <a:cxn ang="0">
                      <a:pos x="0" y="0"/>
                    </a:cxn>
                    <a:cxn ang="0">
                      <a:pos x="0" y="135"/>
                    </a:cxn>
                    <a:cxn ang="0">
                      <a:pos x="529" y="848"/>
                    </a:cxn>
                    <a:cxn ang="0">
                      <a:pos x="874" y="848"/>
                    </a:cxn>
                    <a:cxn ang="0">
                      <a:pos x="564" y="0"/>
                    </a:cxn>
                    <a:cxn ang="0">
                      <a:pos x="0" y="0"/>
                    </a:cxn>
                  </a:cxnLst>
                  <a:rect l="0" t="0" r="r" b="b"/>
                  <a:pathLst>
                    <a:path w="874" h="848">
                      <a:moveTo>
                        <a:pt x="0" y="0"/>
                      </a:moveTo>
                      <a:lnTo>
                        <a:pt x="0" y="135"/>
                      </a:lnTo>
                      <a:lnTo>
                        <a:pt x="529" y="848"/>
                      </a:lnTo>
                      <a:lnTo>
                        <a:pt x="874" y="848"/>
                      </a:lnTo>
                      <a:lnTo>
                        <a:pt x="564" y="0"/>
                      </a:lnTo>
                      <a:lnTo>
                        <a:pt x="0" y="0"/>
                      </a:lnTo>
                      <a:close/>
                    </a:path>
                  </a:pathLst>
                </a:custGeom>
                <a:solidFill>
                  <a:srgbClr val="070707"/>
                </a:solidFill>
                <a:ln w="9525">
                  <a:solidFill>
                    <a:srgbClr val="000000"/>
                  </a:solidFill>
                  <a:round/>
                  <a:headEnd/>
                  <a:tailEnd/>
                </a:ln>
              </p:spPr>
              <p:txBody>
                <a:bodyPr/>
                <a:lstStyle/>
                <a:p>
                  <a:endParaRPr lang="en-US" dirty="0"/>
                </a:p>
              </p:txBody>
            </p:sp>
            <p:sp>
              <p:nvSpPr>
                <p:cNvPr id="572" name="Freeform 133"/>
                <p:cNvSpPr>
                  <a:spLocks/>
                </p:cNvSpPr>
                <p:nvPr/>
              </p:nvSpPr>
              <p:spPr bwMode="gray">
                <a:xfrm>
                  <a:off x="252" y="888"/>
                  <a:ext cx="1088" cy="40"/>
                </a:xfrm>
                <a:custGeom>
                  <a:avLst/>
                  <a:gdLst/>
                  <a:ahLst/>
                  <a:cxnLst>
                    <a:cxn ang="0">
                      <a:pos x="18" y="19"/>
                    </a:cxn>
                    <a:cxn ang="0">
                      <a:pos x="501" y="19"/>
                    </a:cxn>
                    <a:cxn ang="0">
                      <a:pos x="501" y="19"/>
                    </a:cxn>
                    <a:cxn ang="0">
                      <a:pos x="519" y="19"/>
                    </a:cxn>
                    <a:cxn ang="0">
                      <a:pos x="519" y="8"/>
                    </a:cxn>
                    <a:cxn ang="0">
                      <a:pos x="512" y="0"/>
                    </a:cxn>
                    <a:cxn ang="0">
                      <a:pos x="7" y="0"/>
                    </a:cxn>
                    <a:cxn ang="0">
                      <a:pos x="0" y="8"/>
                    </a:cxn>
                    <a:cxn ang="0">
                      <a:pos x="0" y="19"/>
                    </a:cxn>
                    <a:cxn ang="0">
                      <a:pos x="18" y="19"/>
                    </a:cxn>
                  </a:cxnLst>
                  <a:rect l="0" t="0" r="r" b="b"/>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ubicBezTo>
                        <a:pt x="18" y="19"/>
                        <a:pt x="18" y="19"/>
                        <a:pt x="18" y="19"/>
                      </a:cubicBezTo>
                      <a:close/>
                    </a:path>
                  </a:pathLst>
                </a:custGeom>
                <a:gradFill rotWithShape="1">
                  <a:gsLst>
                    <a:gs pos="0">
                      <a:srgbClr val="EAEAEA"/>
                    </a:gs>
                    <a:gs pos="100000">
                      <a:srgbClr val="949494"/>
                    </a:gs>
                  </a:gsLst>
                  <a:lin ang="5400000" scaled="1"/>
                </a:gradFill>
                <a:ln w="9525">
                  <a:noFill/>
                  <a:round/>
                  <a:headEnd/>
                  <a:tailEnd/>
                </a:ln>
              </p:spPr>
              <p:txBody>
                <a:bodyPr/>
                <a:lstStyle/>
                <a:p>
                  <a:endParaRPr lang="en-US" dirty="0"/>
                </a:p>
              </p:txBody>
            </p:sp>
            <p:sp>
              <p:nvSpPr>
                <p:cNvPr id="573" name="Freeform 134"/>
                <p:cNvSpPr>
                  <a:spLocks/>
                </p:cNvSpPr>
                <p:nvPr/>
              </p:nvSpPr>
              <p:spPr bwMode="gray">
                <a:xfrm>
                  <a:off x="591" y="1895"/>
                  <a:ext cx="410" cy="34"/>
                </a:xfrm>
                <a:custGeom>
                  <a:avLst/>
                  <a:gdLst/>
                  <a:ahLst/>
                  <a:cxnLst>
                    <a:cxn ang="0">
                      <a:pos x="0" y="0"/>
                    </a:cxn>
                    <a:cxn ang="0">
                      <a:pos x="0" y="10"/>
                    </a:cxn>
                    <a:cxn ang="0">
                      <a:pos x="4" y="16"/>
                    </a:cxn>
                    <a:cxn ang="0">
                      <a:pos x="191" y="16"/>
                    </a:cxn>
                    <a:cxn ang="0">
                      <a:pos x="195" y="10"/>
                    </a:cxn>
                    <a:cxn ang="0">
                      <a:pos x="195" y="0"/>
                    </a:cxn>
                    <a:cxn ang="0">
                      <a:pos x="0" y="0"/>
                    </a:cxn>
                  </a:cxnLst>
                  <a:rect l="0" t="0" r="r" b="b"/>
                  <a:pathLst>
                    <a:path w="195" h="16">
                      <a:moveTo>
                        <a:pt x="0" y="0"/>
                      </a:moveTo>
                      <a:cubicBezTo>
                        <a:pt x="0" y="10"/>
                        <a:pt x="0" y="10"/>
                        <a:pt x="0" y="10"/>
                      </a:cubicBezTo>
                      <a:cubicBezTo>
                        <a:pt x="0" y="13"/>
                        <a:pt x="2" y="16"/>
                        <a:pt x="4" y="16"/>
                      </a:cubicBezTo>
                      <a:cubicBezTo>
                        <a:pt x="191" y="16"/>
                        <a:pt x="191" y="16"/>
                        <a:pt x="191" y="16"/>
                      </a:cubicBezTo>
                      <a:cubicBezTo>
                        <a:pt x="193" y="16"/>
                        <a:pt x="195" y="13"/>
                        <a:pt x="195" y="10"/>
                      </a:cubicBezTo>
                      <a:cubicBezTo>
                        <a:pt x="195" y="0"/>
                        <a:pt x="195" y="0"/>
                        <a:pt x="195" y="0"/>
                      </a:cubicBezTo>
                      <a:lnTo>
                        <a:pt x="0" y="0"/>
                      </a:ln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dirty="0"/>
                </a:p>
              </p:txBody>
            </p:sp>
            <p:sp>
              <p:nvSpPr>
                <p:cNvPr id="574" name="Rectangle 135"/>
                <p:cNvSpPr>
                  <a:spLocks noChangeArrowheads="1"/>
                </p:cNvSpPr>
                <p:nvPr/>
              </p:nvSpPr>
              <p:spPr bwMode="gray">
                <a:xfrm>
                  <a:off x="1246" y="1709"/>
                  <a:ext cx="52" cy="14"/>
                </a:xfrm>
                <a:prstGeom prst="rect">
                  <a:avLst/>
                </a:prstGeom>
                <a:solidFill>
                  <a:srgbClr val="DBDBDB"/>
                </a:solidFill>
                <a:ln w="9525">
                  <a:noFill/>
                  <a:miter lim="800000"/>
                  <a:headEnd/>
                  <a:tailEnd/>
                </a:ln>
              </p:spPr>
              <p:txBody>
                <a:bodyPr/>
                <a:lstStyle/>
                <a:p>
                  <a:endParaRPr lang="en-US" dirty="0"/>
                </a:p>
              </p:txBody>
            </p:sp>
            <p:sp>
              <p:nvSpPr>
                <p:cNvPr id="575" name="Rectangle 136"/>
                <p:cNvSpPr>
                  <a:spLocks noChangeArrowheads="1"/>
                </p:cNvSpPr>
                <p:nvPr/>
              </p:nvSpPr>
              <p:spPr bwMode="gray">
                <a:xfrm>
                  <a:off x="289" y="928"/>
                  <a:ext cx="1012" cy="753"/>
                </a:xfrm>
                <a:prstGeom prst="rect">
                  <a:avLst/>
                </a:prstGeom>
                <a:noFill/>
                <a:ln w="12700">
                  <a:solidFill>
                    <a:srgbClr val="C0C0C0"/>
                  </a:solidFill>
                  <a:miter lim="800000"/>
                  <a:headEnd/>
                  <a:tailEnd/>
                </a:ln>
              </p:spPr>
              <p:txBody>
                <a:bodyPr wrap="none" anchor="ctr"/>
                <a:lstStyle/>
                <a:p>
                  <a:endParaRPr lang="en-US" dirty="0"/>
                </a:p>
              </p:txBody>
            </p:sp>
          </p:grpSp>
          <p:grpSp>
            <p:nvGrpSpPr>
              <p:cNvPr id="77" name="Group 137"/>
              <p:cNvGrpSpPr>
                <a:grpSpLocks/>
              </p:cNvGrpSpPr>
              <p:nvPr/>
            </p:nvGrpSpPr>
            <p:grpSpPr bwMode="auto">
              <a:xfrm flipH="1">
                <a:off x="2763" y="641"/>
                <a:ext cx="1011" cy="977"/>
                <a:chOff x="3261" y="2591"/>
                <a:chExt cx="1011" cy="977"/>
              </a:xfrm>
            </p:grpSpPr>
            <p:pic>
              <p:nvPicPr>
                <p:cNvPr id="532" name="Picture 138"/>
                <p:cNvPicPr>
                  <a:picLocks noChangeAspect="1" noChangeArrowheads="1"/>
                </p:cNvPicPr>
                <p:nvPr/>
              </p:nvPicPr>
              <p:blipFill>
                <a:blip r:embed="rId7" cstate="print">
                  <a:lum bright="18000"/>
                </a:blip>
                <a:srcRect/>
                <a:stretch>
                  <a:fillRect/>
                </a:stretch>
              </p:blipFill>
              <p:spPr bwMode="gray">
                <a:xfrm>
                  <a:off x="3288" y="3398"/>
                  <a:ext cx="984" cy="170"/>
                </a:xfrm>
                <a:prstGeom prst="rect">
                  <a:avLst/>
                </a:prstGeom>
                <a:noFill/>
                <a:ln w="9525">
                  <a:miter lim="800000"/>
                  <a:headEnd/>
                  <a:tailEnd/>
                </a:ln>
                <a:effectLst/>
              </p:spPr>
            </p:pic>
            <p:grpSp>
              <p:nvGrpSpPr>
                <p:cNvPr id="120" name="Group 139"/>
                <p:cNvGrpSpPr>
                  <a:grpSpLocks/>
                </p:cNvGrpSpPr>
                <p:nvPr/>
              </p:nvGrpSpPr>
              <p:grpSpPr bwMode="auto">
                <a:xfrm>
                  <a:off x="3261" y="2591"/>
                  <a:ext cx="888" cy="941"/>
                  <a:chOff x="3261" y="2581"/>
                  <a:chExt cx="888" cy="941"/>
                </a:xfrm>
              </p:grpSpPr>
              <p:sp>
                <p:nvSpPr>
                  <p:cNvPr id="534" name="AutoShape 140"/>
                  <p:cNvSpPr>
                    <a:spLocks noChangeAspect="1" noChangeArrowheads="1" noTextEdit="1"/>
                  </p:cNvSpPr>
                  <p:nvPr/>
                </p:nvSpPr>
                <p:spPr bwMode="gray">
                  <a:xfrm>
                    <a:off x="3261" y="2598"/>
                    <a:ext cx="840" cy="897"/>
                  </a:xfrm>
                  <a:prstGeom prst="rect">
                    <a:avLst/>
                  </a:prstGeom>
                  <a:noFill/>
                </p:spPr>
                <p:txBody>
                  <a:bodyPr/>
                  <a:lstStyle/>
                  <a:p>
                    <a:endParaRPr lang="en-US" dirty="0"/>
                  </a:p>
                </p:txBody>
              </p:sp>
              <p:sp>
                <p:nvSpPr>
                  <p:cNvPr id="535" name="Freeform 141"/>
                  <p:cNvSpPr>
                    <a:spLocks/>
                  </p:cNvSpPr>
                  <p:nvPr/>
                </p:nvSpPr>
                <p:spPr bwMode="gray">
                  <a:xfrm>
                    <a:off x="3510" y="3048"/>
                    <a:ext cx="639" cy="474"/>
                  </a:xfrm>
                  <a:custGeom>
                    <a:avLst/>
                    <a:gdLst/>
                    <a:ahLst/>
                    <a:cxnLst>
                      <a:cxn ang="0">
                        <a:pos x="2697" y="1704"/>
                      </a:cxn>
                      <a:cxn ang="0">
                        <a:pos x="1683" y="0"/>
                      </a:cxn>
                      <a:cxn ang="0">
                        <a:pos x="1041" y="654"/>
                      </a:cxn>
                      <a:cxn ang="0">
                        <a:pos x="723" y="414"/>
                      </a:cxn>
                      <a:cxn ang="0">
                        <a:pos x="729" y="168"/>
                      </a:cxn>
                      <a:cxn ang="0">
                        <a:pos x="165" y="492"/>
                      </a:cxn>
                      <a:cxn ang="0">
                        <a:pos x="27" y="1476"/>
                      </a:cxn>
                      <a:cxn ang="0">
                        <a:pos x="1059" y="1962"/>
                      </a:cxn>
                      <a:cxn ang="0">
                        <a:pos x="2697" y="1704"/>
                      </a:cxn>
                    </a:cxnLst>
                    <a:rect l="0" t="0" r="r" b="b"/>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chemeClr val="bg2">
                          <a:gamma/>
                          <a:tint val="46275"/>
                          <a:invGamma/>
                        </a:schemeClr>
                      </a:gs>
                      <a:gs pos="100000">
                        <a:schemeClr val="bg2"/>
                      </a:gs>
                    </a:gsLst>
                    <a:lin ang="5400000" scaled="1"/>
                  </a:gradFill>
                  <a:ln w="9525">
                    <a:noFill/>
                    <a:round/>
                    <a:headEnd/>
                    <a:tailEnd/>
                  </a:ln>
                </p:spPr>
                <p:txBody>
                  <a:bodyPr/>
                  <a:lstStyle/>
                  <a:p>
                    <a:endParaRPr lang="en-US" dirty="0"/>
                  </a:p>
                </p:txBody>
              </p:sp>
              <p:sp>
                <p:nvSpPr>
                  <p:cNvPr id="536" name="Freeform 142"/>
                  <p:cNvSpPr>
                    <a:spLocks/>
                  </p:cNvSpPr>
                  <p:nvPr/>
                </p:nvSpPr>
                <p:spPr bwMode="gray">
                  <a:xfrm>
                    <a:off x="3460" y="3074"/>
                    <a:ext cx="242" cy="302"/>
                  </a:xfrm>
                  <a:custGeom>
                    <a:avLst/>
                    <a:gdLst/>
                    <a:ahLst/>
                    <a:cxnLst>
                      <a:cxn ang="0">
                        <a:pos x="956" y="168"/>
                      </a:cxn>
                      <a:cxn ang="0">
                        <a:pos x="751" y="646"/>
                      </a:cxn>
                      <a:cxn ang="0">
                        <a:pos x="290" y="1360"/>
                      </a:cxn>
                      <a:cxn ang="0">
                        <a:pos x="272" y="1370"/>
                      </a:cxn>
                      <a:cxn ang="0">
                        <a:pos x="149" y="1378"/>
                      </a:cxn>
                      <a:cxn ang="0">
                        <a:pos x="47" y="1372"/>
                      </a:cxn>
                      <a:cxn ang="0">
                        <a:pos x="168" y="1314"/>
                      </a:cxn>
                      <a:cxn ang="0">
                        <a:pos x="614" y="746"/>
                      </a:cxn>
                      <a:cxn ang="0">
                        <a:pos x="709" y="447"/>
                      </a:cxn>
                      <a:cxn ang="0">
                        <a:pos x="977" y="47"/>
                      </a:cxn>
                      <a:cxn ang="0">
                        <a:pos x="956" y="168"/>
                      </a:cxn>
                    </a:cxnLst>
                    <a:rect l="0" t="0" r="r" b="b"/>
                    <a:pathLst>
                      <a:path w="1114" h="1388">
                        <a:moveTo>
                          <a:pt x="956" y="168"/>
                        </a:moveTo>
                        <a:cubicBezTo>
                          <a:pt x="956" y="168"/>
                          <a:pt x="830" y="284"/>
                          <a:pt x="751" y="646"/>
                        </a:cubicBezTo>
                        <a:cubicBezTo>
                          <a:pt x="751" y="646"/>
                          <a:pt x="690" y="955"/>
                          <a:pt x="290" y="1360"/>
                        </a:cubicBezTo>
                        <a:cubicBezTo>
                          <a:pt x="290" y="1360"/>
                          <a:pt x="274" y="1369"/>
                          <a:pt x="272" y="1370"/>
                        </a:cubicBezTo>
                        <a:cubicBezTo>
                          <a:pt x="233" y="1388"/>
                          <a:pt x="169" y="1372"/>
                          <a:pt x="149" y="1378"/>
                        </a:cubicBezTo>
                        <a:cubicBezTo>
                          <a:pt x="130" y="1383"/>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solidFill>
                    <a:srgbClr val="515E60">
                      <a:alpha val="60001"/>
                    </a:srgbClr>
                  </a:solidFill>
                  <a:ln w="9525">
                    <a:noFill/>
                    <a:round/>
                    <a:headEnd/>
                    <a:tailEnd/>
                  </a:ln>
                </p:spPr>
                <p:txBody>
                  <a:bodyPr/>
                  <a:lstStyle/>
                  <a:p>
                    <a:endParaRPr lang="en-US" dirty="0"/>
                  </a:p>
                </p:txBody>
              </p:sp>
              <p:sp>
                <p:nvSpPr>
                  <p:cNvPr id="537" name="Freeform 143"/>
                  <p:cNvSpPr>
                    <a:spLocks/>
                  </p:cNvSpPr>
                  <p:nvPr/>
                </p:nvSpPr>
                <p:spPr bwMode="gray">
                  <a:xfrm>
                    <a:off x="3649" y="2964"/>
                    <a:ext cx="227" cy="242"/>
                  </a:xfrm>
                  <a:custGeom>
                    <a:avLst/>
                    <a:gdLst/>
                    <a:ahLst/>
                    <a:cxnLst>
                      <a:cxn ang="0">
                        <a:pos x="977" y="348"/>
                      </a:cxn>
                      <a:cxn ang="0">
                        <a:pos x="1046" y="390"/>
                      </a:cxn>
                      <a:cxn ang="0">
                        <a:pos x="344" y="1048"/>
                      </a:cxn>
                      <a:cxn ang="0">
                        <a:pos x="68" y="556"/>
                      </a:cxn>
                      <a:cxn ang="0">
                        <a:pos x="977" y="348"/>
                      </a:cxn>
                    </a:cxnLst>
                    <a:rect l="0" t="0" r="r" b="b"/>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9DC2EB">
                          <a:gamma/>
                          <a:tint val="20392"/>
                          <a:invGamma/>
                        </a:srgbClr>
                      </a:gs>
                    </a:gsLst>
                    <a:lin ang="5400000" scaled="1"/>
                  </a:gradFill>
                  <a:ln w="9525">
                    <a:noFill/>
                    <a:round/>
                    <a:headEnd/>
                    <a:tailEnd/>
                  </a:ln>
                </p:spPr>
                <p:txBody>
                  <a:bodyPr/>
                  <a:lstStyle/>
                  <a:p>
                    <a:endParaRPr lang="en-US" dirty="0"/>
                  </a:p>
                </p:txBody>
              </p:sp>
              <p:sp>
                <p:nvSpPr>
                  <p:cNvPr id="538" name="Freeform 144"/>
                  <p:cNvSpPr>
                    <a:spLocks/>
                  </p:cNvSpPr>
                  <p:nvPr/>
                </p:nvSpPr>
                <p:spPr bwMode="gray">
                  <a:xfrm>
                    <a:off x="3460" y="3066"/>
                    <a:ext cx="242" cy="305"/>
                  </a:xfrm>
                  <a:custGeom>
                    <a:avLst/>
                    <a:gdLst/>
                    <a:ahLst/>
                    <a:cxnLst>
                      <a:cxn ang="0">
                        <a:pos x="956" y="168"/>
                      </a:cxn>
                      <a:cxn ang="0">
                        <a:pos x="751" y="646"/>
                      </a:cxn>
                      <a:cxn ang="0">
                        <a:pos x="278" y="1351"/>
                      </a:cxn>
                      <a:cxn ang="0">
                        <a:pos x="157" y="1393"/>
                      </a:cxn>
                      <a:cxn ang="0">
                        <a:pos x="47" y="1372"/>
                      </a:cxn>
                      <a:cxn ang="0">
                        <a:pos x="168" y="1314"/>
                      </a:cxn>
                      <a:cxn ang="0">
                        <a:pos x="614" y="746"/>
                      </a:cxn>
                      <a:cxn ang="0">
                        <a:pos x="709" y="447"/>
                      </a:cxn>
                      <a:cxn ang="0">
                        <a:pos x="977" y="47"/>
                      </a:cxn>
                      <a:cxn ang="0">
                        <a:pos x="956" y="168"/>
                      </a:cxn>
                    </a:cxnLst>
                    <a:rect l="0" t="0" r="r" b="b"/>
                    <a:pathLst>
                      <a:path w="1114" h="1403">
                        <a:moveTo>
                          <a:pt x="956" y="168"/>
                        </a:moveTo>
                        <a:cubicBezTo>
                          <a:pt x="956" y="168"/>
                          <a:pt x="830" y="284"/>
                          <a:pt x="751" y="646"/>
                        </a:cubicBezTo>
                        <a:cubicBezTo>
                          <a:pt x="751" y="646"/>
                          <a:pt x="677" y="946"/>
                          <a:pt x="278" y="1351"/>
                        </a:cubicBezTo>
                        <a:cubicBezTo>
                          <a:pt x="278" y="1351"/>
                          <a:pt x="220" y="1403"/>
                          <a:pt x="157" y="1393"/>
                        </a:cubicBezTo>
                        <a:cubicBezTo>
                          <a:pt x="94" y="1382"/>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dirty="0"/>
                  </a:p>
                </p:txBody>
              </p:sp>
              <p:sp>
                <p:nvSpPr>
                  <p:cNvPr id="539" name="Freeform 145"/>
                  <p:cNvSpPr>
                    <a:spLocks/>
                  </p:cNvSpPr>
                  <p:nvPr/>
                </p:nvSpPr>
                <p:spPr bwMode="gray">
                  <a:xfrm>
                    <a:off x="3902" y="3086"/>
                    <a:ext cx="176" cy="344"/>
                  </a:xfrm>
                  <a:custGeom>
                    <a:avLst/>
                    <a:gdLst/>
                    <a:ahLst/>
                    <a:cxnLst>
                      <a:cxn ang="0">
                        <a:pos x="38" y="45"/>
                      </a:cxn>
                      <a:cxn ang="0">
                        <a:pos x="78" y="7"/>
                      </a:cxn>
                      <a:cxn ang="0">
                        <a:pos x="678" y="553"/>
                      </a:cxn>
                      <a:cxn ang="0">
                        <a:pos x="801" y="1447"/>
                      </a:cxn>
                      <a:cxn ang="0">
                        <a:pos x="631" y="1580"/>
                      </a:cxn>
                      <a:cxn ang="0">
                        <a:pos x="550" y="626"/>
                      </a:cxn>
                      <a:cxn ang="0">
                        <a:pos x="38" y="45"/>
                      </a:cxn>
                    </a:cxnLst>
                    <a:rect l="0" t="0" r="r" b="b"/>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EC55E">
                          <a:gamma/>
                          <a:tint val="0"/>
                          <a:invGamma/>
                        </a:srgbClr>
                      </a:gs>
                      <a:gs pos="100000">
                        <a:srgbClr val="FEC55E"/>
                      </a:gs>
                    </a:gsLst>
                    <a:lin ang="5400000" scaled="1"/>
                  </a:gradFill>
                  <a:ln w="9525">
                    <a:noFill/>
                    <a:round/>
                    <a:headEnd/>
                    <a:tailEnd/>
                  </a:ln>
                </p:spPr>
                <p:txBody>
                  <a:bodyPr/>
                  <a:lstStyle/>
                  <a:p>
                    <a:endParaRPr lang="en-US" dirty="0"/>
                  </a:p>
                </p:txBody>
              </p:sp>
              <p:sp>
                <p:nvSpPr>
                  <p:cNvPr id="540" name="Freeform 146"/>
                  <p:cNvSpPr>
                    <a:spLocks/>
                  </p:cNvSpPr>
                  <p:nvPr/>
                </p:nvSpPr>
                <p:spPr bwMode="gray">
                  <a:xfrm>
                    <a:off x="3670" y="2816"/>
                    <a:ext cx="191" cy="369"/>
                  </a:xfrm>
                  <a:custGeom>
                    <a:avLst/>
                    <a:gdLst/>
                    <a:ahLst/>
                    <a:cxnLst>
                      <a:cxn ang="0">
                        <a:pos x="877" y="1033"/>
                      </a:cxn>
                      <a:cxn ang="0">
                        <a:pos x="762" y="477"/>
                      </a:cxn>
                      <a:cxn ang="0">
                        <a:pos x="11" y="1087"/>
                      </a:cxn>
                      <a:cxn ang="0">
                        <a:pos x="0" y="1459"/>
                      </a:cxn>
                      <a:cxn ang="0">
                        <a:pos x="264" y="1665"/>
                      </a:cxn>
                      <a:cxn ang="0">
                        <a:pos x="877" y="1033"/>
                      </a:cxn>
                    </a:cxnLst>
                    <a:rect l="0" t="0" r="r" b="b"/>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8E633B">
                          <a:gamma/>
                          <a:tint val="73725"/>
                          <a:invGamma/>
                        </a:srgbClr>
                      </a:gs>
                      <a:gs pos="100000">
                        <a:srgbClr val="8E633B"/>
                      </a:gs>
                    </a:gsLst>
                    <a:lin ang="0" scaled="1"/>
                  </a:gradFill>
                  <a:ln w="9525">
                    <a:noFill/>
                    <a:round/>
                    <a:headEnd/>
                    <a:tailEnd/>
                  </a:ln>
                </p:spPr>
                <p:txBody>
                  <a:bodyPr/>
                  <a:lstStyle/>
                  <a:p>
                    <a:endParaRPr lang="en-US" dirty="0"/>
                  </a:p>
                </p:txBody>
              </p:sp>
              <p:sp>
                <p:nvSpPr>
                  <p:cNvPr id="541" name="Freeform 147"/>
                  <p:cNvSpPr>
                    <a:spLocks/>
                  </p:cNvSpPr>
                  <p:nvPr/>
                </p:nvSpPr>
                <p:spPr bwMode="gray">
                  <a:xfrm>
                    <a:off x="3557" y="2649"/>
                    <a:ext cx="342" cy="439"/>
                  </a:xfrm>
                  <a:custGeom>
                    <a:avLst/>
                    <a:gdLst/>
                    <a:ahLst/>
                    <a:cxnLst>
                      <a:cxn ang="0">
                        <a:pos x="1180" y="890"/>
                      </a:cxn>
                      <a:cxn ang="0">
                        <a:pos x="1168" y="488"/>
                      </a:cxn>
                      <a:cxn ang="0">
                        <a:pos x="588" y="0"/>
                      </a:cxn>
                      <a:cxn ang="0">
                        <a:pos x="88" y="304"/>
                      </a:cxn>
                      <a:cxn ang="0">
                        <a:pos x="0" y="1012"/>
                      </a:cxn>
                      <a:cxn ang="0">
                        <a:pos x="588" y="2024"/>
                      </a:cxn>
                      <a:cxn ang="0">
                        <a:pos x="753" y="1983"/>
                      </a:cxn>
                      <a:cxn ang="0">
                        <a:pos x="1440" y="1120"/>
                      </a:cxn>
                      <a:cxn ang="0">
                        <a:pos x="1180" y="890"/>
                      </a:cxn>
                    </a:cxnLst>
                    <a:rect l="0" t="0" r="r" b="b"/>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CFA47C">
                          <a:gamma/>
                          <a:tint val="73725"/>
                          <a:invGamma/>
                        </a:srgbClr>
                      </a:gs>
                      <a:gs pos="100000">
                        <a:srgbClr val="CFA47C"/>
                      </a:gs>
                    </a:gsLst>
                    <a:lin ang="2700000" scaled="1"/>
                  </a:gradFill>
                  <a:ln w="9525">
                    <a:noFill/>
                    <a:round/>
                    <a:headEnd/>
                    <a:tailEnd/>
                  </a:ln>
                </p:spPr>
                <p:txBody>
                  <a:bodyPr/>
                  <a:lstStyle/>
                  <a:p>
                    <a:endParaRPr lang="en-US" dirty="0"/>
                  </a:p>
                </p:txBody>
              </p:sp>
              <p:sp>
                <p:nvSpPr>
                  <p:cNvPr id="542" name="Freeform 148"/>
                  <p:cNvSpPr>
                    <a:spLocks/>
                  </p:cNvSpPr>
                  <p:nvPr/>
                </p:nvSpPr>
                <p:spPr bwMode="gray">
                  <a:xfrm>
                    <a:off x="3560" y="2581"/>
                    <a:ext cx="386" cy="369"/>
                  </a:xfrm>
                  <a:custGeom>
                    <a:avLst/>
                    <a:gdLst/>
                    <a:ahLst/>
                    <a:cxnLst>
                      <a:cxn ang="0">
                        <a:pos x="0" y="408"/>
                      </a:cxn>
                      <a:cxn ang="0">
                        <a:pos x="568" y="560"/>
                      </a:cxn>
                      <a:cxn ang="0">
                        <a:pos x="904" y="640"/>
                      </a:cxn>
                      <a:cxn ang="0">
                        <a:pos x="1164" y="1202"/>
                      </a:cxn>
                      <a:cxn ang="0">
                        <a:pos x="1290" y="1697"/>
                      </a:cxn>
                      <a:cxn ang="0">
                        <a:pos x="1600" y="1304"/>
                      </a:cxn>
                      <a:cxn ang="0">
                        <a:pos x="1560" y="360"/>
                      </a:cxn>
                      <a:cxn ang="0">
                        <a:pos x="1264" y="192"/>
                      </a:cxn>
                      <a:cxn ang="0">
                        <a:pos x="1128" y="104"/>
                      </a:cxn>
                      <a:cxn ang="0">
                        <a:pos x="0" y="408"/>
                      </a:cxn>
                    </a:cxnLst>
                    <a:rect l="0" t="0" r="r" b="b"/>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C9C9C9">
                          <a:gamma/>
                          <a:shade val="40000"/>
                          <a:invGamma/>
                        </a:srgbClr>
                      </a:gs>
                      <a:gs pos="100000">
                        <a:srgbClr val="C9C9C9"/>
                      </a:gs>
                    </a:gsLst>
                    <a:lin ang="18900000" scaled="1"/>
                  </a:gradFill>
                  <a:ln w="9525">
                    <a:noFill/>
                    <a:round/>
                    <a:headEnd/>
                    <a:tailEnd/>
                  </a:ln>
                </p:spPr>
                <p:txBody>
                  <a:bodyPr/>
                  <a:lstStyle/>
                  <a:p>
                    <a:endParaRPr lang="en-US" dirty="0"/>
                  </a:p>
                </p:txBody>
              </p:sp>
              <p:sp>
                <p:nvSpPr>
                  <p:cNvPr id="543" name="Freeform 149"/>
                  <p:cNvSpPr>
                    <a:spLocks/>
                  </p:cNvSpPr>
                  <p:nvPr/>
                </p:nvSpPr>
                <p:spPr bwMode="gray">
                  <a:xfrm>
                    <a:off x="3560" y="2714"/>
                    <a:ext cx="204" cy="140"/>
                  </a:xfrm>
                  <a:custGeom>
                    <a:avLst/>
                    <a:gdLst/>
                    <a:ahLst/>
                    <a:cxnLst>
                      <a:cxn ang="0">
                        <a:pos x="72" y="126"/>
                      </a:cxn>
                      <a:cxn ang="0">
                        <a:pos x="426" y="180"/>
                      </a:cxn>
                      <a:cxn ang="0">
                        <a:pos x="936" y="132"/>
                      </a:cxn>
                      <a:cxn ang="0">
                        <a:pos x="42" y="648"/>
                      </a:cxn>
                      <a:cxn ang="0">
                        <a:pos x="72" y="126"/>
                      </a:cxn>
                    </a:cxnLst>
                    <a:rect l="0" t="0" r="r" b="b"/>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60001"/>
                    </a:srgbClr>
                  </a:solidFill>
                  <a:ln w="9525">
                    <a:noFill/>
                    <a:round/>
                    <a:headEnd/>
                    <a:tailEnd/>
                  </a:ln>
                </p:spPr>
                <p:txBody>
                  <a:bodyPr/>
                  <a:lstStyle/>
                  <a:p>
                    <a:endParaRPr lang="en-US" dirty="0"/>
                  </a:p>
                </p:txBody>
              </p:sp>
              <p:sp>
                <p:nvSpPr>
                  <p:cNvPr id="544" name="Freeform 150"/>
                  <p:cNvSpPr>
                    <a:spLocks/>
                  </p:cNvSpPr>
                  <p:nvPr/>
                </p:nvSpPr>
                <p:spPr bwMode="gray">
                  <a:xfrm>
                    <a:off x="3699" y="2865"/>
                    <a:ext cx="148" cy="200"/>
                  </a:xfrm>
                  <a:custGeom>
                    <a:avLst/>
                    <a:gdLst/>
                    <a:ahLst/>
                    <a:cxnLst>
                      <a:cxn ang="0">
                        <a:pos x="564" y="0"/>
                      </a:cxn>
                      <a:cxn ang="0">
                        <a:pos x="0" y="918"/>
                      </a:cxn>
                      <a:cxn ang="0">
                        <a:pos x="600" y="342"/>
                      </a:cxn>
                      <a:cxn ang="0">
                        <a:pos x="564" y="0"/>
                      </a:cxn>
                    </a:cxnLst>
                    <a:rect l="0" t="0" r="r" b="b"/>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60001"/>
                    </a:srgbClr>
                  </a:solidFill>
                  <a:ln w="9525">
                    <a:noFill/>
                    <a:round/>
                    <a:headEnd/>
                    <a:tailEnd/>
                  </a:ln>
                </p:spPr>
                <p:txBody>
                  <a:bodyPr/>
                  <a:lstStyle/>
                  <a:p>
                    <a:endParaRPr lang="en-US" dirty="0"/>
                  </a:p>
                </p:txBody>
              </p:sp>
              <p:sp>
                <p:nvSpPr>
                  <p:cNvPr id="545" name="Freeform 151"/>
                  <p:cNvSpPr>
                    <a:spLocks/>
                  </p:cNvSpPr>
                  <p:nvPr/>
                </p:nvSpPr>
                <p:spPr bwMode="gray">
                  <a:xfrm>
                    <a:off x="3823" y="2821"/>
                    <a:ext cx="77" cy="68"/>
                  </a:xfrm>
                  <a:custGeom>
                    <a:avLst/>
                    <a:gdLst/>
                    <a:ahLst/>
                    <a:cxnLst>
                      <a:cxn ang="0">
                        <a:pos x="0" y="84"/>
                      </a:cxn>
                      <a:cxn ang="0">
                        <a:pos x="198" y="312"/>
                      </a:cxn>
                      <a:cxn ang="0">
                        <a:pos x="0" y="84"/>
                      </a:cxn>
                    </a:cxnLst>
                    <a:rect l="0" t="0" r="r" b="b"/>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endParaRPr lang="en-US" dirty="0"/>
                  </a:p>
                </p:txBody>
              </p:sp>
              <p:sp>
                <p:nvSpPr>
                  <p:cNvPr id="546" name="Freeform 152"/>
                  <p:cNvSpPr>
                    <a:spLocks/>
                  </p:cNvSpPr>
                  <p:nvPr/>
                </p:nvSpPr>
                <p:spPr bwMode="gray">
                  <a:xfrm>
                    <a:off x="3502" y="3066"/>
                    <a:ext cx="411" cy="404"/>
                  </a:xfrm>
                  <a:custGeom>
                    <a:avLst/>
                    <a:gdLst/>
                    <a:ahLst/>
                    <a:cxnLst>
                      <a:cxn ang="0">
                        <a:pos x="177" y="443"/>
                      </a:cxn>
                      <a:cxn ang="0">
                        <a:pos x="479" y="0"/>
                      </a:cxn>
                      <a:cxn ang="0">
                        <a:pos x="460" y="2"/>
                      </a:cxn>
                      <a:cxn ang="0">
                        <a:pos x="141" y="418"/>
                      </a:cxn>
                      <a:cxn ang="0">
                        <a:pos x="58" y="426"/>
                      </a:cxn>
                      <a:cxn ang="0">
                        <a:pos x="25" y="435"/>
                      </a:cxn>
                      <a:cxn ang="0">
                        <a:pos x="166" y="449"/>
                      </a:cxn>
                      <a:cxn ang="0">
                        <a:pos x="177" y="443"/>
                      </a:cxn>
                    </a:cxnLst>
                    <a:rect l="0" t="0" r="r" b="b"/>
                    <a:pathLst>
                      <a:path w="479" h="470">
                        <a:moveTo>
                          <a:pt x="177" y="443"/>
                        </a:moveTo>
                        <a:cubicBezTo>
                          <a:pt x="215" y="410"/>
                          <a:pt x="286" y="286"/>
                          <a:pt x="479" y="0"/>
                        </a:cubicBezTo>
                        <a:cubicBezTo>
                          <a:pt x="479" y="0"/>
                          <a:pt x="471" y="1"/>
                          <a:pt x="460" y="2"/>
                        </a:cubicBezTo>
                        <a:cubicBezTo>
                          <a:pt x="460" y="2"/>
                          <a:pt x="201" y="394"/>
                          <a:pt x="141" y="418"/>
                        </a:cubicBezTo>
                        <a:cubicBezTo>
                          <a:pt x="141" y="418"/>
                          <a:pt x="117" y="435"/>
                          <a:pt x="58" y="426"/>
                        </a:cubicBezTo>
                        <a:cubicBezTo>
                          <a:pt x="0" y="416"/>
                          <a:pt x="25" y="435"/>
                          <a:pt x="25" y="435"/>
                        </a:cubicBezTo>
                        <a:cubicBezTo>
                          <a:pt x="25" y="435"/>
                          <a:pt x="125" y="470"/>
                          <a:pt x="166" y="449"/>
                        </a:cubicBezTo>
                        <a:cubicBezTo>
                          <a:pt x="179" y="442"/>
                          <a:pt x="174" y="446"/>
                          <a:pt x="177" y="443"/>
                        </a:cubicBezTo>
                        <a:close/>
                      </a:path>
                    </a:pathLst>
                  </a:custGeom>
                  <a:solidFill>
                    <a:srgbClr val="515E60">
                      <a:alpha val="70000"/>
                    </a:srgbClr>
                  </a:solidFill>
                  <a:ln w="9525">
                    <a:noFill/>
                    <a:round/>
                    <a:headEnd/>
                    <a:tailEnd/>
                  </a:ln>
                </p:spPr>
                <p:txBody>
                  <a:bodyPr/>
                  <a:lstStyle/>
                  <a:p>
                    <a:endParaRPr lang="en-US" dirty="0"/>
                  </a:p>
                </p:txBody>
              </p:sp>
              <p:sp>
                <p:nvSpPr>
                  <p:cNvPr id="547" name="Freeform 153"/>
                  <p:cNvSpPr>
                    <a:spLocks/>
                  </p:cNvSpPr>
                  <p:nvPr/>
                </p:nvSpPr>
                <p:spPr bwMode="gray">
                  <a:xfrm>
                    <a:off x="3502" y="3058"/>
                    <a:ext cx="412" cy="397"/>
                  </a:xfrm>
                  <a:custGeom>
                    <a:avLst/>
                    <a:gdLst/>
                    <a:ahLst/>
                    <a:cxnLst>
                      <a:cxn ang="0">
                        <a:pos x="1897" y="42"/>
                      </a:cxn>
                      <a:cxn ang="0">
                        <a:pos x="1818" y="5"/>
                      </a:cxn>
                      <a:cxn ang="0">
                        <a:pos x="557" y="1650"/>
                      </a:cxn>
                      <a:cxn ang="0">
                        <a:pos x="231" y="1682"/>
                      </a:cxn>
                      <a:cxn ang="0">
                        <a:pos x="100" y="1719"/>
                      </a:cxn>
                      <a:cxn ang="0">
                        <a:pos x="552" y="1745"/>
                      </a:cxn>
                      <a:cxn ang="0">
                        <a:pos x="1897" y="42"/>
                      </a:cxn>
                    </a:cxnLst>
                    <a:rect l="0" t="0" r="r" b="b"/>
                    <a:pathLst>
                      <a:path w="1897" h="1829">
                        <a:moveTo>
                          <a:pt x="1897" y="42"/>
                        </a:moveTo>
                        <a:cubicBezTo>
                          <a:pt x="1897" y="42"/>
                          <a:pt x="1860" y="0"/>
                          <a:pt x="1818" y="5"/>
                        </a:cubicBezTo>
                        <a:cubicBezTo>
                          <a:pt x="1818" y="5"/>
                          <a:pt x="794" y="1556"/>
                          <a:pt x="557" y="1650"/>
                        </a:cubicBezTo>
                        <a:cubicBezTo>
                          <a:pt x="557" y="1650"/>
                          <a:pt x="462" y="1719"/>
                          <a:pt x="231" y="1682"/>
                        </a:cubicBezTo>
                        <a:cubicBezTo>
                          <a:pt x="0" y="1645"/>
                          <a:pt x="100" y="1719"/>
                          <a:pt x="100" y="1719"/>
                        </a:cubicBezTo>
                        <a:cubicBezTo>
                          <a:pt x="100" y="1719"/>
                          <a:pt x="389" y="1829"/>
                          <a:pt x="552" y="1745"/>
                        </a:cubicBezTo>
                        <a:cubicBezTo>
                          <a:pt x="715" y="1661"/>
                          <a:pt x="778" y="1708"/>
                          <a:pt x="1897" y="42"/>
                        </a:cubicBezTo>
                        <a:close/>
                      </a:path>
                    </a:pathLst>
                  </a:custGeom>
                  <a:gradFill rotWithShape="1">
                    <a:gsLst>
                      <a:gs pos="0">
                        <a:srgbClr val="919191"/>
                      </a:gs>
                      <a:gs pos="50000">
                        <a:srgbClr val="919191">
                          <a:gamma/>
                          <a:tint val="33725"/>
                          <a:invGamma/>
                        </a:srgbClr>
                      </a:gs>
                      <a:gs pos="100000">
                        <a:srgbClr val="919191"/>
                      </a:gs>
                    </a:gsLst>
                    <a:lin ang="18900000" scaled="1"/>
                  </a:gradFill>
                  <a:ln w="9525">
                    <a:noFill/>
                    <a:round/>
                    <a:headEnd/>
                    <a:tailEnd/>
                  </a:ln>
                </p:spPr>
                <p:txBody>
                  <a:bodyPr/>
                  <a:lstStyle/>
                  <a:p>
                    <a:endParaRPr lang="en-US" dirty="0"/>
                  </a:p>
                </p:txBody>
              </p:sp>
              <p:sp>
                <p:nvSpPr>
                  <p:cNvPr id="548" name="Freeform 154"/>
                  <p:cNvSpPr>
                    <a:spLocks/>
                  </p:cNvSpPr>
                  <p:nvPr/>
                </p:nvSpPr>
                <p:spPr bwMode="gray">
                  <a:xfrm>
                    <a:off x="3794" y="3040"/>
                    <a:ext cx="147" cy="111"/>
                  </a:xfrm>
                  <a:custGeom>
                    <a:avLst/>
                    <a:gdLst/>
                    <a:ahLst/>
                    <a:cxnLst>
                      <a:cxn ang="0">
                        <a:pos x="309" y="0"/>
                      </a:cxn>
                      <a:cxn ang="0">
                        <a:pos x="377" y="40"/>
                      </a:cxn>
                      <a:cxn ang="0">
                        <a:pos x="674" y="181"/>
                      </a:cxn>
                      <a:cxn ang="0">
                        <a:pos x="0" y="510"/>
                      </a:cxn>
                      <a:cxn ang="0">
                        <a:pos x="309" y="0"/>
                      </a:cxn>
                    </a:cxnLst>
                    <a:rect l="0" t="0" r="r" b="b"/>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chemeClr val="bg2">
                      <a:alpha val="50000"/>
                    </a:schemeClr>
                  </a:solidFill>
                  <a:ln w="9525">
                    <a:noFill/>
                    <a:round/>
                    <a:headEnd/>
                    <a:tailEnd/>
                  </a:ln>
                </p:spPr>
                <p:txBody>
                  <a:bodyPr/>
                  <a:lstStyle/>
                  <a:p>
                    <a:endParaRPr lang="en-US" dirty="0"/>
                  </a:p>
                </p:txBody>
              </p:sp>
              <p:sp>
                <p:nvSpPr>
                  <p:cNvPr id="549" name="Freeform 155"/>
                  <p:cNvSpPr>
                    <a:spLocks/>
                  </p:cNvSpPr>
                  <p:nvPr/>
                </p:nvSpPr>
                <p:spPr bwMode="gray">
                  <a:xfrm>
                    <a:off x="3264" y="3356"/>
                    <a:ext cx="290" cy="137"/>
                  </a:xfrm>
                  <a:custGeom>
                    <a:avLst/>
                    <a:gdLst/>
                    <a:ahLst/>
                    <a:cxnLst>
                      <a:cxn ang="0">
                        <a:pos x="252" y="0"/>
                      </a:cxn>
                      <a:cxn ang="0">
                        <a:pos x="338" y="84"/>
                      </a:cxn>
                      <a:cxn ang="0">
                        <a:pos x="81" y="159"/>
                      </a:cxn>
                      <a:cxn ang="0">
                        <a:pos x="0" y="71"/>
                      </a:cxn>
                      <a:cxn ang="0">
                        <a:pos x="252" y="0"/>
                      </a:cxn>
                    </a:cxnLst>
                    <a:rect l="0" t="0" r="r" b="b"/>
                    <a:pathLst>
                      <a:path w="338" h="159">
                        <a:moveTo>
                          <a:pt x="252" y="0"/>
                        </a:moveTo>
                        <a:lnTo>
                          <a:pt x="338" y="84"/>
                        </a:lnTo>
                        <a:lnTo>
                          <a:pt x="81" y="159"/>
                        </a:lnTo>
                        <a:lnTo>
                          <a:pt x="0" y="71"/>
                        </a:lnTo>
                        <a:lnTo>
                          <a:pt x="252" y="0"/>
                        </a:lnTo>
                        <a:close/>
                      </a:path>
                    </a:pathLst>
                  </a:custGeom>
                  <a:noFill/>
                  <a:ln w="4763">
                    <a:solidFill>
                      <a:srgbClr val="000000"/>
                    </a:solidFill>
                    <a:miter lim="800000"/>
                    <a:headEnd/>
                    <a:tailEnd/>
                  </a:ln>
                </p:spPr>
                <p:txBody>
                  <a:bodyPr/>
                  <a:lstStyle/>
                  <a:p>
                    <a:endParaRPr lang="en-US" dirty="0"/>
                  </a:p>
                </p:txBody>
              </p:sp>
              <p:sp>
                <p:nvSpPr>
                  <p:cNvPr id="550" name="Freeform 156"/>
                  <p:cNvSpPr>
                    <a:spLocks/>
                  </p:cNvSpPr>
                  <p:nvPr/>
                </p:nvSpPr>
                <p:spPr bwMode="gray">
                  <a:xfrm>
                    <a:off x="3267" y="3358"/>
                    <a:ext cx="284" cy="133"/>
                  </a:xfrm>
                  <a:custGeom>
                    <a:avLst/>
                    <a:gdLst/>
                    <a:ahLst/>
                    <a:cxnLst>
                      <a:cxn ang="0">
                        <a:pos x="246" y="0"/>
                      </a:cxn>
                      <a:cxn ang="0">
                        <a:pos x="330" y="81"/>
                      </a:cxn>
                      <a:cxn ang="0">
                        <a:pos x="79" y="155"/>
                      </a:cxn>
                      <a:cxn ang="0">
                        <a:pos x="0" y="69"/>
                      </a:cxn>
                      <a:cxn ang="0">
                        <a:pos x="246" y="0"/>
                      </a:cxn>
                    </a:cxnLst>
                    <a:rect l="0" t="0" r="r" b="b"/>
                    <a:pathLst>
                      <a:path w="330" h="155">
                        <a:moveTo>
                          <a:pt x="246" y="0"/>
                        </a:moveTo>
                        <a:lnTo>
                          <a:pt x="330" y="81"/>
                        </a:lnTo>
                        <a:lnTo>
                          <a:pt x="79" y="155"/>
                        </a:lnTo>
                        <a:lnTo>
                          <a:pt x="0" y="69"/>
                        </a:lnTo>
                        <a:lnTo>
                          <a:pt x="246" y="0"/>
                        </a:lnTo>
                        <a:close/>
                      </a:path>
                    </a:pathLst>
                  </a:custGeom>
                  <a:noFill/>
                  <a:ln w="4763">
                    <a:solidFill>
                      <a:srgbClr val="BABABA"/>
                    </a:solidFill>
                    <a:miter lim="800000"/>
                    <a:headEnd/>
                    <a:tailEnd/>
                  </a:ln>
                </p:spPr>
                <p:txBody>
                  <a:bodyPr/>
                  <a:lstStyle/>
                  <a:p>
                    <a:endParaRPr lang="en-US" dirty="0"/>
                  </a:p>
                </p:txBody>
              </p:sp>
              <p:sp>
                <p:nvSpPr>
                  <p:cNvPr id="551" name="Freeform 157"/>
                  <p:cNvSpPr>
                    <a:spLocks/>
                  </p:cNvSpPr>
                  <p:nvPr/>
                </p:nvSpPr>
                <p:spPr bwMode="gray">
                  <a:xfrm>
                    <a:off x="3270" y="3360"/>
                    <a:ext cx="277" cy="128"/>
                  </a:xfrm>
                  <a:custGeom>
                    <a:avLst/>
                    <a:gdLst/>
                    <a:ahLst/>
                    <a:cxnLst>
                      <a:cxn ang="0">
                        <a:pos x="242" y="0"/>
                      </a:cxn>
                      <a:cxn ang="0">
                        <a:pos x="323" y="78"/>
                      </a:cxn>
                      <a:cxn ang="0">
                        <a:pos x="77" y="150"/>
                      </a:cxn>
                      <a:cxn ang="0">
                        <a:pos x="0" y="69"/>
                      </a:cxn>
                      <a:cxn ang="0">
                        <a:pos x="242" y="0"/>
                      </a:cxn>
                    </a:cxnLst>
                    <a:rect l="0" t="0" r="r" b="b"/>
                    <a:pathLst>
                      <a:path w="323" h="150">
                        <a:moveTo>
                          <a:pt x="242" y="0"/>
                        </a:moveTo>
                        <a:lnTo>
                          <a:pt x="323" y="78"/>
                        </a:lnTo>
                        <a:lnTo>
                          <a:pt x="77" y="150"/>
                        </a:lnTo>
                        <a:lnTo>
                          <a:pt x="0" y="69"/>
                        </a:lnTo>
                        <a:lnTo>
                          <a:pt x="242" y="0"/>
                        </a:lnTo>
                        <a:close/>
                      </a:path>
                    </a:pathLst>
                  </a:custGeom>
                  <a:noFill/>
                  <a:ln w="4763">
                    <a:solidFill>
                      <a:srgbClr val="99D5DD"/>
                    </a:solidFill>
                    <a:miter lim="800000"/>
                    <a:headEnd/>
                    <a:tailEnd/>
                  </a:ln>
                </p:spPr>
                <p:txBody>
                  <a:bodyPr/>
                  <a:lstStyle/>
                  <a:p>
                    <a:endParaRPr lang="en-US" dirty="0"/>
                  </a:p>
                </p:txBody>
              </p:sp>
              <p:sp>
                <p:nvSpPr>
                  <p:cNvPr id="552" name="Freeform 158"/>
                  <p:cNvSpPr>
                    <a:spLocks/>
                  </p:cNvSpPr>
                  <p:nvPr/>
                </p:nvSpPr>
                <p:spPr bwMode="gray">
                  <a:xfrm>
                    <a:off x="3273" y="3361"/>
                    <a:ext cx="270" cy="125"/>
                  </a:xfrm>
                  <a:custGeom>
                    <a:avLst/>
                    <a:gdLst/>
                    <a:ahLst/>
                    <a:cxnLst>
                      <a:cxn ang="0">
                        <a:pos x="236" y="0"/>
                      </a:cxn>
                      <a:cxn ang="0">
                        <a:pos x="314" y="75"/>
                      </a:cxn>
                      <a:cxn ang="0">
                        <a:pos x="73" y="145"/>
                      </a:cxn>
                      <a:cxn ang="0">
                        <a:pos x="0" y="67"/>
                      </a:cxn>
                      <a:cxn ang="0">
                        <a:pos x="236" y="0"/>
                      </a:cxn>
                    </a:cxnLst>
                    <a:rect l="0" t="0" r="r" b="b"/>
                    <a:pathLst>
                      <a:path w="314" h="145">
                        <a:moveTo>
                          <a:pt x="236" y="0"/>
                        </a:moveTo>
                        <a:lnTo>
                          <a:pt x="314" y="75"/>
                        </a:lnTo>
                        <a:lnTo>
                          <a:pt x="73" y="145"/>
                        </a:lnTo>
                        <a:lnTo>
                          <a:pt x="0" y="67"/>
                        </a:lnTo>
                        <a:lnTo>
                          <a:pt x="236" y="0"/>
                        </a:lnTo>
                        <a:close/>
                      </a:path>
                    </a:pathLst>
                  </a:custGeom>
                  <a:solidFill>
                    <a:srgbClr val="BCD6F2"/>
                  </a:solidFill>
                  <a:ln w="4763">
                    <a:solidFill>
                      <a:srgbClr val="FFFFFF"/>
                    </a:solidFill>
                    <a:miter lim="800000"/>
                    <a:headEnd/>
                    <a:tailEnd/>
                  </a:ln>
                </p:spPr>
                <p:txBody>
                  <a:bodyPr/>
                  <a:lstStyle/>
                  <a:p>
                    <a:endParaRPr lang="en-US" dirty="0"/>
                  </a:p>
                </p:txBody>
              </p:sp>
              <p:sp>
                <p:nvSpPr>
                  <p:cNvPr id="553" name="Freeform 159"/>
                  <p:cNvSpPr>
                    <a:spLocks/>
                  </p:cNvSpPr>
                  <p:nvPr/>
                </p:nvSpPr>
                <p:spPr bwMode="gray">
                  <a:xfrm>
                    <a:off x="3334" y="3406"/>
                    <a:ext cx="60" cy="51"/>
                  </a:xfrm>
                  <a:custGeom>
                    <a:avLst/>
                    <a:gdLst/>
                    <a:ahLst/>
                    <a:cxnLst>
                      <a:cxn ang="0">
                        <a:pos x="251" y="231"/>
                      </a:cxn>
                      <a:cxn ang="0">
                        <a:pos x="194" y="215"/>
                      </a:cxn>
                      <a:cxn ang="0">
                        <a:pos x="12" y="30"/>
                      </a:cxn>
                      <a:cxn ang="0">
                        <a:pos x="25" y="3"/>
                      </a:cxn>
                      <a:cxn ang="0">
                        <a:pos x="25" y="3"/>
                      </a:cxn>
                      <a:cxn ang="0">
                        <a:pos x="82" y="19"/>
                      </a:cxn>
                      <a:cxn ang="0">
                        <a:pos x="264" y="204"/>
                      </a:cxn>
                      <a:cxn ang="0">
                        <a:pos x="251" y="231"/>
                      </a:cxn>
                    </a:cxnLst>
                    <a:rect l="0" t="0" r="r" b="b"/>
                    <a:pathLst>
                      <a:path w="276" h="235">
                        <a:moveTo>
                          <a:pt x="251" y="231"/>
                        </a:moveTo>
                        <a:cubicBezTo>
                          <a:pt x="231" y="235"/>
                          <a:pt x="206" y="227"/>
                          <a:pt x="194" y="215"/>
                        </a:cubicBezTo>
                        <a:cubicBezTo>
                          <a:pt x="12" y="30"/>
                          <a:pt x="12" y="30"/>
                          <a:pt x="12" y="30"/>
                        </a:cubicBezTo>
                        <a:cubicBezTo>
                          <a:pt x="0" y="18"/>
                          <a:pt x="6" y="6"/>
                          <a:pt x="25" y="3"/>
                        </a:cubicBezTo>
                        <a:cubicBezTo>
                          <a:pt x="25" y="3"/>
                          <a:pt x="25" y="3"/>
                          <a:pt x="25" y="3"/>
                        </a:cubicBezTo>
                        <a:cubicBezTo>
                          <a:pt x="44" y="0"/>
                          <a:pt x="70" y="7"/>
                          <a:pt x="82" y="19"/>
                        </a:cubicBezTo>
                        <a:cubicBezTo>
                          <a:pt x="264" y="204"/>
                          <a:pt x="264" y="204"/>
                          <a:pt x="264" y="204"/>
                        </a:cubicBezTo>
                        <a:cubicBezTo>
                          <a:pt x="276" y="216"/>
                          <a:pt x="270" y="228"/>
                          <a:pt x="251" y="231"/>
                        </a:cubicBezTo>
                        <a:close/>
                      </a:path>
                    </a:pathLst>
                  </a:custGeom>
                  <a:solidFill>
                    <a:srgbClr val="69A2E1"/>
                  </a:solidFill>
                  <a:ln w="9525">
                    <a:noFill/>
                    <a:round/>
                    <a:headEnd/>
                    <a:tailEnd/>
                  </a:ln>
                </p:spPr>
                <p:txBody>
                  <a:bodyPr/>
                  <a:lstStyle/>
                  <a:p>
                    <a:endParaRPr lang="en-US" dirty="0"/>
                  </a:p>
                </p:txBody>
              </p:sp>
              <p:sp>
                <p:nvSpPr>
                  <p:cNvPr id="554" name="Freeform 160"/>
                  <p:cNvSpPr>
                    <a:spLocks/>
                  </p:cNvSpPr>
                  <p:nvPr/>
                </p:nvSpPr>
                <p:spPr bwMode="gray">
                  <a:xfrm>
                    <a:off x="3306" y="3411"/>
                    <a:ext cx="47" cy="41"/>
                  </a:xfrm>
                  <a:custGeom>
                    <a:avLst/>
                    <a:gdLst/>
                    <a:ahLst/>
                    <a:cxnLst>
                      <a:cxn ang="0">
                        <a:pos x="194" y="183"/>
                      </a:cxn>
                      <a:cxn ang="0">
                        <a:pos x="146" y="175"/>
                      </a:cxn>
                      <a:cxn ang="0">
                        <a:pos x="9" y="32"/>
                      </a:cxn>
                      <a:cxn ang="0">
                        <a:pos x="24" y="6"/>
                      </a:cxn>
                      <a:cxn ang="0">
                        <a:pos x="24" y="6"/>
                      </a:cxn>
                      <a:cxn ang="0">
                        <a:pos x="71" y="13"/>
                      </a:cxn>
                      <a:cxn ang="0">
                        <a:pos x="209" y="156"/>
                      </a:cxn>
                      <a:cxn ang="0">
                        <a:pos x="194" y="183"/>
                      </a:cxn>
                    </a:cxnLst>
                    <a:rect l="0" t="0" r="r" b="b"/>
                    <a:pathLst>
                      <a:path w="218" h="188">
                        <a:moveTo>
                          <a:pt x="194" y="183"/>
                        </a:moveTo>
                        <a:cubicBezTo>
                          <a:pt x="177" y="188"/>
                          <a:pt x="155" y="184"/>
                          <a:pt x="146" y="175"/>
                        </a:cubicBezTo>
                        <a:cubicBezTo>
                          <a:pt x="9" y="32"/>
                          <a:pt x="9" y="32"/>
                          <a:pt x="9" y="32"/>
                        </a:cubicBezTo>
                        <a:cubicBezTo>
                          <a:pt x="0" y="22"/>
                          <a:pt x="6" y="11"/>
                          <a:pt x="24" y="6"/>
                        </a:cubicBezTo>
                        <a:cubicBezTo>
                          <a:pt x="24" y="6"/>
                          <a:pt x="24" y="6"/>
                          <a:pt x="24" y="6"/>
                        </a:cubicBezTo>
                        <a:cubicBezTo>
                          <a:pt x="41" y="0"/>
                          <a:pt x="62" y="4"/>
                          <a:pt x="71" y="13"/>
                        </a:cubicBezTo>
                        <a:cubicBezTo>
                          <a:pt x="209" y="156"/>
                          <a:pt x="209" y="156"/>
                          <a:pt x="209" y="156"/>
                        </a:cubicBezTo>
                        <a:cubicBezTo>
                          <a:pt x="218" y="166"/>
                          <a:pt x="211" y="177"/>
                          <a:pt x="194" y="183"/>
                        </a:cubicBezTo>
                        <a:close/>
                      </a:path>
                    </a:pathLst>
                  </a:custGeom>
                  <a:solidFill>
                    <a:srgbClr val="69A2E1"/>
                  </a:solidFill>
                  <a:ln w="9525">
                    <a:noFill/>
                    <a:round/>
                    <a:headEnd/>
                    <a:tailEnd/>
                  </a:ln>
                </p:spPr>
                <p:txBody>
                  <a:bodyPr/>
                  <a:lstStyle/>
                  <a:p>
                    <a:endParaRPr lang="en-US" dirty="0"/>
                  </a:p>
                </p:txBody>
              </p:sp>
              <p:sp>
                <p:nvSpPr>
                  <p:cNvPr id="555" name="Freeform 161"/>
                  <p:cNvSpPr>
                    <a:spLocks/>
                  </p:cNvSpPr>
                  <p:nvPr/>
                </p:nvSpPr>
                <p:spPr bwMode="gray">
                  <a:xfrm>
                    <a:off x="3372" y="3375"/>
                    <a:ext cx="127" cy="63"/>
                  </a:xfrm>
                  <a:custGeom>
                    <a:avLst/>
                    <a:gdLst/>
                    <a:ahLst/>
                    <a:cxnLst>
                      <a:cxn ang="0">
                        <a:pos x="42" y="73"/>
                      </a:cxn>
                      <a:cxn ang="0">
                        <a:pos x="0" y="29"/>
                      </a:cxn>
                      <a:cxn ang="0">
                        <a:pos x="106" y="0"/>
                      </a:cxn>
                      <a:cxn ang="0">
                        <a:pos x="148" y="43"/>
                      </a:cxn>
                      <a:cxn ang="0">
                        <a:pos x="42" y="73"/>
                      </a:cxn>
                    </a:cxnLst>
                    <a:rect l="0" t="0" r="r" b="b"/>
                    <a:pathLst>
                      <a:path w="148" h="73">
                        <a:moveTo>
                          <a:pt x="42" y="73"/>
                        </a:moveTo>
                        <a:lnTo>
                          <a:pt x="0" y="29"/>
                        </a:lnTo>
                        <a:lnTo>
                          <a:pt x="106" y="0"/>
                        </a:lnTo>
                        <a:lnTo>
                          <a:pt x="148" y="43"/>
                        </a:lnTo>
                        <a:lnTo>
                          <a:pt x="42" y="73"/>
                        </a:lnTo>
                        <a:close/>
                      </a:path>
                    </a:pathLst>
                  </a:custGeom>
                  <a:solidFill>
                    <a:srgbClr val="69A2E1"/>
                  </a:solidFill>
                  <a:ln w="9525">
                    <a:noFill/>
                    <a:round/>
                    <a:headEnd/>
                    <a:tailEnd/>
                  </a:ln>
                </p:spPr>
                <p:txBody>
                  <a:bodyPr/>
                  <a:lstStyle/>
                  <a:p>
                    <a:endParaRPr lang="en-US" dirty="0"/>
                  </a:p>
                </p:txBody>
              </p:sp>
              <p:sp>
                <p:nvSpPr>
                  <p:cNvPr id="556" name="Freeform 162"/>
                  <p:cNvSpPr>
                    <a:spLocks/>
                  </p:cNvSpPr>
                  <p:nvPr/>
                </p:nvSpPr>
                <p:spPr bwMode="gray">
                  <a:xfrm>
                    <a:off x="3382" y="3380"/>
                    <a:ext cx="107" cy="53"/>
                  </a:xfrm>
                  <a:custGeom>
                    <a:avLst/>
                    <a:gdLst/>
                    <a:ahLst/>
                    <a:cxnLst>
                      <a:cxn ang="0">
                        <a:pos x="35" y="61"/>
                      </a:cxn>
                      <a:cxn ang="0">
                        <a:pos x="0" y="24"/>
                      </a:cxn>
                      <a:cxn ang="0">
                        <a:pos x="89" y="0"/>
                      </a:cxn>
                      <a:cxn ang="0">
                        <a:pos x="124" y="35"/>
                      </a:cxn>
                      <a:cxn ang="0">
                        <a:pos x="35" y="61"/>
                      </a:cxn>
                    </a:cxnLst>
                    <a:rect l="0" t="0" r="r" b="b"/>
                    <a:pathLst>
                      <a:path w="124" h="61">
                        <a:moveTo>
                          <a:pt x="35" y="61"/>
                        </a:moveTo>
                        <a:lnTo>
                          <a:pt x="0" y="24"/>
                        </a:lnTo>
                        <a:lnTo>
                          <a:pt x="89" y="0"/>
                        </a:lnTo>
                        <a:lnTo>
                          <a:pt x="124" y="35"/>
                        </a:lnTo>
                        <a:lnTo>
                          <a:pt x="35" y="61"/>
                        </a:lnTo>
                        <a:close/>
                      </a:path>
                    </a:pathLst>
                  </a:custGeom>
                  <a:solidFill>
                    <a:srgbClr val="D1D9FB"/>
                  </a:solidFill>
                  <a:ln w="9525">
                    <a:noFill/>
                    <a:round/>
                    <a:headEnd/>
                    <a:tailEnd/>
                  </a:ln>
                </p:spPr>
                <p:txBody>
                  <a:bodyPr/>
                  <a:lstStyle/>
                  <a:p>
                    <a:endParaRPr lang="en-US" dirty="0"/>
                  </a:p>
                </p:txBody>
              </p:sp>
              <p:sp>
                <p:nvSpPr>
                  <p:cNvPr id="557" name="Freeform 163"/>
                  <p:cNvSpPr>
                    <a:spLocks/>
                  </p:cNvSpPr>
                  <p:nvPr/>
                </p:nvSpPr>
                <p:spPr bwMode="gray">
                  <a:xfrm>
                    <a:off x="3382" y="3389"/>
                    <a:ext cx="84" cy="44"/>
                  </a:xfrm>
                  <a:custGeom>
                    <a:avLst/>
                    <a:gdLst/>
                    <a:ahLst/>
                    <a:cxnLst>
                      <a:cxn ang="0">
                        <a:pos x="148" y="29"/>
                      </a:cxn>
                      <a:cxn ang="0">
                        <a:pos x="231" y="31"/>
                      </a:cxn>
                      <a:cxn ang="0">
                        <a:pos x="352" y="72"/>
                      </a:cxn>
                      <a:cxn ang="0">
                        <a:pos x="276" y="116"/>
                      </a:cxn>
                      <a:cxn ang="0">
                        <a:pos x="276" y="141"/>
                      </a:cxn>
                      <a:cxn ang="0">
                        <a:pos x="138" y="200"/>
                      </a:cxn>
                      <a:cxn ang="0">
                        <a:pos x="0" y="53"/>
                      </a:cxn>
                      <a:cxn ang="0">
                        <a:pos x="148" y="29"/>
                      </a:cxn>
                    </a:cxnLst>
                    <a:rect l="0" t="0" r="r" b="b"/>
                    <a:pathLst>
                      <a:path w="387" h="200">
                        <a:moveTo>
                          <a:pt x="148" y="29"/>
                        </a:moveTo>
                        <a:cubicBezTo>
                          <a:pt x="148" y="29"/>
                          <a:pt x="213" y="37"/>
                          <a:pt x="231" y="31"/>
                        </a:cubicBezTo>
                        <a:cubicBezTo>
                          <a:pt x="248" y="24"/>
                          <a:pt x="387" y="0"/>
                          <a:pt x="352" y="72"/>
                        </a:cubicBezTo>
                        <a:cubicBezTo>
                          <a:pt x="329" y="119"/>
                          <a:pt x="295" y="109"/>
                          <a:pt x="276" y="116"/>
                        </a:cubicBezTo>
                        <a:cubicBezTo>
                          <a:pt x="257" y="123"/>
                          <a:pt x="276" y="141"/>
                          <a:pt x="276" y="141"/>
                        </a:cubicBezTo>
                        <a:cubicBezTo>
                          <a:pt x="276" y="141"/>
                          <a:pt x="249" y="173"/>
                          <a:pt x="138" y="200"/>
                        </a:cubicBezTo>
                        <a:cubicBezTo>
                          <a:pt x="0" y="53"/>
                          <a:pt x="0" y="53"/>
                          <a:pt x="0" y="53"/>
                        </a:cubicBezTo>
                        <a:cubicBezTo>
                          <a:pt x="0" y="53"/>
                          <a:pt x="115" y="17"/>
                          <a:pt x="148" y="29"/>
                        </a:cubicBezTo>
                        <a:close/>
                      </a:path>
                    </a:pathLst>
                  </a:custGeom>
                  <a:gradFill rotWithShape="1">
                    <a:gsLst>
                      <a:gs pos="0">
                        <a:srgbClr val="2A79D0"/>
                      </a:gs>
                      <a:gs pos="100000">
                        <a:srgbClr val="2A79D0">
                          <a:gamma/>
                          <a:shade val="46275"/>
                          <a:invGamma/>
                        </a:srgbClr>
                      </a:gs>
                    </a:gsLst>
                    <a:lin ang="5400000" scaled="1"/>
                  </a:gradFill>
                  <a:ln w="9525">
                    <a:noFill/>
                    <a:round/>
                    <a:headEnd/>
                    <a:tailEnd/>
                  </a:ln>
                </p:spPr>
                <p:txBody>
                  <a:bodyPr/>
                  <a:lstStyle/>
                  <a:p>
                    <a:endParaRPr lang="en-US" dirty="0"/>
                  </a:p>
                </p:txBody>
              </p:sp>
              <p:sp>
                <p:nvSpPr>
                  <p:cNvPr id="558" name="Freeform 164"/>
                  <p:cNvSpPr>
                    <a:spLocks/>
                  </p:cNvSpPr>
                  <p:nvPr/>
                </p:nvSpPr>
                <p:spPr bwMode="gray">
                  <a:xfrm>
                    <a:off x="3276" y="3363"/>
                    <a:ext cx="264" cy="63"/>
                  </a:xfrm>
                  <a:custGeom>
                    <a:avLst/>
                    <a:gdLst/>
                    <a:ahLst/>
                    <a:cxnLst>
                      <a:cxn ang="0">
                        <a:pos x="0" y="261"/>
                      </a:cxn>
                      <a:cxn ang="0">
                        <a:pos x="1215" y="287"/>
                      </a:cxn>
                      <a:cxn ang="0">
                        <a:pos x="920" y="0"/>
                      </a:cxn>
                      <a:cxn ang="0">
                        <a:pos x="0" y="261"/>
                      </a:cxn>
                    </a:cxnLst>
                    <a:rect l="0" t="0" r="r" b="b"/>
                    <a:pathLst>
                      <a:path w="1215" h="287">
                        <a:moveTo>
                          <a:pt x="0" y="261"/>
                        </a:moveTo>
                        <a:cubicBezTo>
                          <a:pt x="0" y="261"/>
                          <a:pt x="882" y="76"/>
                          <a:pt x="1215" y="287"/>
                        </a:cubicBezTo>
                        <a:cubicBezTo>
                          <a:pt x="920" y="0"/>
                          <a:pt x="920" y="0"/>
                          <a:pt x="920" y="0"/>
                        </a:cubicBezTo>
                        <a:lnTo>
                          <a:pt x="0" y="261"/>
                        </a:lnTo>
                        <a:close/>
                      </a:path>
                    </a:pathLst>
                  </a:custGeom>
                  <a:solidFill>
                    <a:schemeClr val="bg1">
                      <a:alpha val="39999"/>
                    </a:schemeClr>
                  </a:solidFill>
                  <a:ln w="9525">
                    <a:noFill/>
                    <a:round/>
                    <a:headEnd/>
                    <a:tailEnd/>
                  </a:ln>
                </p:spPr>
                <p:txBody>
                  <a:bodyPr/>
                  <a:lstStyle/>
                  <a:p>
                    <a:endParaRPr lang="en-US" dirty="0"/>
                  </a:p>
                </p:txBody>
              </p:sp>
              <p:sp>
                <p:nvSpPr>
                  <p:cNvPr id="559" name="Line 165"/>
                  <p:cNvSpPr>
                    <a:spLocks noChangeShapeType="1"/>
                  </p:cNvSpPr>
                  <p:nvPr/>
                </p:nvSpPr>
                <p:spPr bwMode="gray">
                  <a:xfrm>
                    <a:off x="3485" y="3481"/>
                    <a:ext cx="1" cy="1"/>
                  </a:xfrm>
                  <a:prstGeom prst="line">
                    <a:avLst/>
                  </a:prstGeom>
                  <a:noFill/>
                  <a:ln w="9525">
                    <a:noFill/>
                    <a:round/>
                    <a:headEnd/>
                    <a:tailEnd/>
                  </a:ln>
                </p:spPr>
                <p:txBody>
                  <a:bodyPr/>
                  <a:lstStyle/>
                  <a:p>
                    <a:endParaRPr lang="en-US" dirty="0"/>
                  </a:p>
                </p:txBody>
              </p:sp>
              <p:sp>
                <p:nvSpPr>
                  <p:cNvPr id="560" name="Line 166"/>
                  <p:cNvSpPr>
                    <a:spLocks noChangeShapeType="1"/>
                  </p:cNvSpPr>
                  <p:nvPr/>
                </p:nvSpPr>
                <p:spPr bwMode="gray">
                  <a:xfrm>
                    <a:off x="3485" y="3481"/>
                    <a:ext cx="1" cy="1"/>
                  </a:xfrm>
                  <a:prstGeom prst="line">
                    <a:avLst/>
                  </a:prstGeom>
                  <a:noFill/>
                  <a:ln w="9525">
                    <a:noFill/>
                    <a:round/>
                    <a:headEnd/>
                    <a:tailEnd/>
                  </a:ln>
                </p:spPr>
                <p:txBody>
                  <a:bodyPr/>
                  <a:lstStyle/>
                  <a:p>
                    <a:endParaRPr lang="en-US" dirty="0"/>
                  </a:p>
                </p:txBody>
              </p:sp>
              <p:sp>
                <p:nvSpPr>
                  <p:cNvPr id="561" name="Freeform 167"/>
                  <p:cNvSpPr>
                    <a:spLocks/>
                  </p:cNvSpPr>
                  <p:nvPr/>
                </p:nvSpPr>
                <p:spPr bwMode="gray">
                  <a:xfrm>
                    <a:off x="3846" y="2638"/>
                    <a:ext cx="89" cy="241"/>
                  </a:xfrm>
                  <a:custGeom>
                    <a:avLst/>
                    <a:gdLst/>
                    <a:ahLst/>
                    <a:cxnLst>
                      <a:cxn ang="0">
                        <a:pos x="0" y="0"/>
                      </a:cxn>
                      <a:cxn ang="0">
                        <a:pos x="179" y="1112"/>
                      </a:cxn>
                      <a:cxn ang="0">
                        <a:pos x="0" y="0"/>
                      </a:cxn>
                    </a:cxnLst>
                    <a:rect l="0" t="0" r="r" b="b"/>
                    <a:pathLst>
                      <a:path w="408" h="1112">
                        <a:moveTo>
                          <a:pt x="0" y="0"/>
                        </a:moveTo>
                        <a:cubicBezTo>
                          <a:pt x="0" y="0"/>
                          <a:pt x="241" y="315"/>
                          <a:pt x="179" y="1112"/>
                        </a:cubicBezTo>
                        <a:cubicBezTo>
                          <a:pt x="179" y="1112"/>
                          <a:pt x="408" y="167"/>
                          <a:pt x="0" y="0"/>
                        </a:cubicBezTo>
                        <a:close/>
                      </a:path>
                    </a:pathLst>
                  </a:custGeom>
                  <a:solidFill>
                    <a:srgbClr val="DBDBDB">
                      <a:alpha val="60001"/>
                    </a:srgbClr>
                  </a:solidFill>
                  <a:ln w="9525">
                    <a:noFill/>
                    <a:round/>
                    <a:headEnd/>
                    <a:tailEnd/>
                  </a:ln>
                </p:spPr>
                <p:txBody>
                  <a:bodyPr/>
                  <a:lstStyle/>
                  <a:p>
                    <a:endParaRPr lang="en-US" dirty="0"/>
                  </a:p>
                </p:txBody>
              </p:sp>
              <p:sp>
                <p:nvSpPr>
                  <p:cNvPr id="562" name="Freeform 168"/>
                  <p:cNvSpPr>
                    <a:spLocks/>
                  </p:cNvSpPr>
                  <p:nvPr/>
                </p:nvSpPr>
                <p:spPr bwMode="gray">
                  <a:xfrm>
                    <a:off x="3758" y="2671"/>
                    <a:ext cx="74" cy="94"/>
                  </a:xfrm>
                  <a:custGeom>
                    <a:avLst/>
                    <a:gdLst/>
                    <a:ahLst/>
                    <a:cxnLst>
                      <a:cxn ang="0">
                        <a:pos x="241" y="433"/>
                      </a:cxn>
                      <a:cxn ang="0">
                        <a:pos x="0" y="192"/>
                      </a:cxn>
                      <a:cxn ang="0">
                        <a:pos x="241" y="433"/>
                      </a:cxn>
                    </a:cxnLst>
                    <a:rect l="0" t="0" r="r" b="b"/>
                    <a:pathLst>
                      <a:path w="340" h="433">
                        <a:moveTo>
                          <a:pt x="241" y="433"/>
                        </a:moveTo>
                        <a:cubicBezTo>
                          <a:pt x="241" y="433"/>
                          <a:pt x="340" y="0"/>
                          <a:pt x="0" y="192"/>
                        </a:cubicBezTo>
                        <a:cubicBezTo>
                          <a:pt x="0" y="192"/>
                          <a:pt x="266" y="99"/>
                          <a:pt x="241" y="433"/>
                        </a:cubicBezTo>
                        <a:close/>
                      </a:path>
                    </a:pathLst>
                  </a:custGeom>
                  <a:solidFill>
                    <a:srgbClr val="DBDBDB"/>
                  </a:solidFill>
                  <a:ln w="9525">
                    <a:noFill/>
                    <a:round/>
                    <a:headEnd/>
                    <a:tailEnd/>
                  </a:ln>
                </p:spPr>
                <p:txBody>
                  <a:bodyPr/>
                  <a:lstStyle/>
                  <a:p>
                    <a:endParaRPr lang="en-US" dirty="0"/>
                  </a:p>
                </p:txBody>
              </p:sp>
              <p:sp>
                <p:nvSpPr>
                  <p:cNvPr id="563" name="Freeform 169"/>
                  <p:cNvSpPr>
                    <a:spLocks/>
                  </p:cNvSpPr>
                  <p:nvPr/>
                </p:nvSpPr>
                <p:spPr bwMode="gray">
                  <a:xfrm>
                    <a:off x="3570" y="2654"/>
                    <a:ext cx="184" cy="59"/>
                  </a:xfrm>
                  <a:custGeom>
                    <a:avLst/>
                    <a:gdLst/>
                    <a:ahLst/>
                    <a:cxnLst>
                      <a:cxn ang="0">
                        <a:pos x="834" y="272"/>
                      </a:cxn>
                      <a:cxn ang="0">
                        <a:pos x="327" y="99"/>
                      </a:cxn>
                      <a:cxn ang="0">
                        <a:pos x="0" y="99"/>
                      </a:cxn>
                      <a:cxn ang="0">
                        <a:pos x="253" y="167"/>
                      </a:cxn>
                      <a:cxn ang="0">
                        <a:pos x="834" y="272"/>
                      </a:cxn>
                    </a:cxnLst>
                    <a:rect l="0" t="0" r="r" b="b"/>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BABABA">
                          <a:gamma/>
                          <a:tint val="73725"/>
                          <a:invGamma/>
                        </a:srgbClr>
                      </a:gs>
                      <a:gs pos="100000">
                        <a:srgbClr val="BABABA"/>
                      </a:gs>
                    </a:gsLst>
                    <a:lin ang="18900000" scaled="1"/>
                  </a:gradFill>
                  <a:ln w="9525">
                    <a:noFill/>
                    <a:round/>
                    <a:headEnd/>
                    <a:tailEnd/>
                  </a:ln>
                </p:spPr>
                <p:txBody>
                  <a:bodyPr/>
                  <a:lstStyle/>
                  <a:p>
                    <a:endParaRPr lang="en-US" dirty="0"/>
                  </a:p>
                </p:txBody>
              </p:sp>
            </p:grpSp>
          </p:grpSp>
        </p:grpSp>
        <p:sp>
          <p:nvSpPr>
            <p:cNvPr id="529" name="TextBox 528"/>
            <p:cNvSpPr txBox="1"/>
            <p:nvPr/>
          </p:nvSpPr>
          <p:spPr>
            <a:xfrm>
              <a:off x="7215206" y="981076"/>
              <a:ext cx="1540806" cy="253916"/>
            </a:xfrm>
            <a:prstGeom prst="rect">
              <a:avLst/>
            </a:prstGeom>
            <a:noFill/>
          </p:spPr>
          <p:txBody>
            <a:bodyPr wrap="none" rtlCol="0">
              <a:spAutoFit/>
            </a:bodyPr>
            <a:lstStyle/>
            <a:p>
              <a:r>
                <a:rPr lang="en-US" sz="1050" b="1" dirty="0" smtClean="0">
                  <a:latin typeface="Calibri" pitchFamily="34" charset="0"/>
                  <a:cs typeface="Tahoma" pitchFamily="34" charset="0"/>
                </a:rPr>
                <a:t>Customers &amp; Employees</a:t>
              </a:r>
              <a:endParaRPr lang="en-US" sz="1050" b="1" dirty="0">
                <a:latin typeface="Calibri" pitchFamily="34" charset="0"/>
                <a:cs typeface="Tahoma" pitchFamily="34" charset="0"/>
              </a:endParaRPr>
            </a:p>
          </p:txBody>
        </p:sp>
      </p:grpSp>
      <p:sp>
        <p:nvSpPr>
          <p:cNvPr id="11" name="Rounded Rectangle 10"/>
          <p:cNvSpPr/>
          <p:nvPr/>
        </p:nvSpPr>
        <p:spPr bwMode="auto">
          <a:xfrm>
            <a:off x="2133600" y="3581400"/>
            <a:ext cx="988872" cy="725542"/>
          </a:xfrm>
          <a:prstGeom prst="roundRect">
            <a:avLst/>
          </a:prstGeom>
          <a:solidFill>
            <a:srgbClr val="92D05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pitchFamily="64" charset="0"/>
            </a:endParaRPr>
          </a:p>
        </p:txBody>
      </p:sp>
      <p:cxnSp>
        <p:nvCxnSpPr>
          <p:cNvPr id="700" name="Elbow Connector 699"/>
          <p:cNvCxnSpPr/>
          <p:nvPr/>
        </p:nvCxnSpPr>
        <p:spPr>
          <a:xfrm rot="10800000">
            <a:off x="2667000" y="2819400"/>
            <a:ext cx="1921895" cy="571395"/>
          </a:xfrm>
          <a:prstGeom prst="bentConnector2">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121" name="Group 695"/>
          <p:cNvGrpSpPr/>
          <p:nvPr/>
        </p:nvGrpSpPr>
        <p:grpSpPr>
          <a:xfrm>
            <a:off x="4495800" y="3124200"/>
            <a:ext cx="988872" cy="725542"/>
            <a:chOff x="2590800" y="3505200"/>
            <a:chExt cx="988872" cy="725542"/>
          </a:xfrm>
        </p:grpSpPr>
        <p:sp>
          <p:nvSpPr>
            <p:cNvPr id="697" name="Rounded Rectangle 696"/>
            <p:cNvSpPr/>
            <p:nvPr/>
          </p:nvSpPr>
          <p:spPr bwMode="auto">
            <a:xfrm>
              <a:off x="2590800" y="3505200"/>
              <a:ext cx="988872" cy="725542"/>
            </a:xfrm>
            <a:prstGeom prst="roundRect">
              <a:avLst/>
            </a:prstGeom>
            <a:solidFill>
              <a:srgbClr val="92D050"/>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pitchFamily="64" charset="0"/>
              </a:endParaRPr>
            </a:p>
          </p:txBody>
        </p:sp>
        <p:pic>
          <p:nvPicPr>
            <p:cNvPr id="698" name="Picture 697" descr="6900.png"/>
            <p:cNvPicPr>
              <a:picLocks noChangeAspect="1"/>
            </p:cNvPicPr>
            <p:nvPr/>
          </p:nvPicPr>
          <p:blipFill>
            <a:blip r:embed="rId8" cstate="print"/>
            <a:stretch>
              <a:fillRect/>
            </a:stretch>
          </p:blipFill>
          <p:spPr>
            <a:xfrm>
              <a:off x="2629689" y="3657600"/>
              <a:ext cx="911094" cy="311690"/>
            </a:xfrm>
            <a:prstGeom prst="rect">
              <a:avLst/>
            </a:prstGeom>
          </p:spPr>
        </p:pic>
      </p:grpSp>
      <p:grpSp>
        <p:nvGrpSpPr>
          <p:cNvPr id="123" name="Group 171"/>
          <p:cNvGrpSpPr>
            <a:grpSpLocks/>
          </p:cNvGrpSpPr>
          <p:nvPr/>
        </p:nvGrpSpPr>
        <p:grpSpPr bwMode="auto">
          <a:xfrm>
            <a:off x="2362200" y="2819400"/>
            <a:ext cx="589172" cy="349909"/>
            <a:chOff x="1673" y="1400"/>
            <a:chExt cx="970" cy="575"/>
          </a:xfrm>
        </p:grpSpPr>
        <p:pic>
          <p:nvPicPr>
            <p:cNvPr id="703" name="Picture 172"/>
            <p:cNvPicPr>
              <a:picLocks noChangeAspect="1" noChangeArrowheads="1"/>
            </p:cNvPicPr>
            <p:nvPr/>
          </p:nvPicPr>
          <p:blipFill>
            <a:blip r:embed="rId9" cstate="print">
              <a:lum bright="18000"/>
            </a:blip>
            <a:srcRect/>
            <a:stretch>
              <a:fillRect/>
            </a:stretch>
          </p:blipFill>
          <p:spPr bwMode="gray">
            <a:xfrm>
              <a:off x="1673" y="1805"/>
              <a:ext cx="970" cy="170"/>
            </a:xfrm>
            <a:prstGeom prst="rect">
              <a:avLst/>
            </a:prstGeom>
            <a:noFill/>
            <a:ln w="9525">
              <a:miter lim="800000"/>
              <a:headEnd/>
              <a:tailEnd/>
            </a:ln>
            <a:effectLst/>
          </p:spPr>
        </p:pic>
        <p:grpSp>
          <p:nvGrpSpPr>
            <p:cNvPr id="166" name="Group 173"/>
            <p:cNvGrpSpPr>
              <a:grpSpLocks/>
            </p:cNvGrpSpPr>
            <p:nvPr/>
          </p:nvGrpSpPr>
          <p:grpSpPr bwMode="auto">
            <a:xfrm>
              <a:off x="1741" y="1400"/>
              <a:ext cx="803" cy="394"/>
              <a:chOff x="1741" y="1400"/>
              <a:chExt cx="803" cy="394"/>
            </a:xfrm>
          </p:grpSpPr>
          <p:grpSp>
            <p:nvGrpSpPr>
              <p:cNvPr id="167" name="Group 174"/>
              <p:cNvGrpSpPr>
                <a:grpSpLocks/>
              </p:cNvGrpSpPr>
              <p:nvPr/>
            </p:nvGrpSpPr>
            <p:grpSpPr bwMode="auto">
              <a:xfrm>
                <a:off x="1741" y="1400"/>
                <a:ext cx="803" cy="394"/>
                <a:chOff x="4354" y="1178"/>
                <a:chExt cx="803" cy="394"/>
              </a:xfrm>
            </p:grpSpPr>
            <p:sp>
              <p:nvSpPr>
                <p:cNvPr id="707" name="Freeform 175"/>
                <p:cNvSpPr>
                  <a:spLocks/>
                </p:cNvSpPr>
                <p:nvPr/>
              </p:nvSpPr>
              <p:spPr bwMode="gray">
                <a:xfrm>
                  <a:off x="4610" y="1296"/>
                  <a:ext cx="547" cy="276"/>
                </a:xfrm>
                <a:custGeom>
                  <a:avLst/>
                  <a:gdLst/>
                  <a:ahLst/>
                  <a:cxnLst>
                    <a:cxn ang="0">
                      <a:pos x="79" y="64"/>
                    </a:cxn>
                    <a:cxn ang="0">
                      <a:pos x="0" y="60"/>
                    </a:cxn>
                    <a:cxn ang="0">
                      <a:pos x="0" y="149"/>
                    </a:cxn>
                    <a:cxn ang="0">
                      <a:pos x="79" y="153"/>
                    </a:cxn>
                    <a:cxn ang="0">
                      <a:pos x="298" y="102"/>
                    </a:cxn>
                    <a:cxn ang="0">
                      <a:pos x="298" y="101"/>
                    </a:cxn>
                    <a:cxn ang="0">
                      <a:pos x="300" y="99"/>
                    </a:cxn>
                    <a:cxn ang="0">
                      <a:pos x="300" y="97"/>
                    </a:cxn>
                    <a:cxn ang="0">
                      <a:pos x="301" y="95"/>
                    </a:cxn>
                    <a:cxn ang="0">
                      <a:pos x="302" y="93"/>
                    </a:cxn>
                    <a:cxn ang="0">
                      <a:pos x="302" y="92"/>
                    </a:cxn>
                    <a:cxn ang="0">
                      <a:pos x="302" y="89"/>
                    </a:cxn>
                    <a:cxn ang="0">
                      <a:pos x="302" y="89"/>
                    </a:cxn>
                    <a:cxn ang="0">
                      <a:pos x="302" y="89"/>
                    </a:cxn>
                    <a:cxn ang="0">
                      <a:pos x="302" y="0"/>
                    </a:cxn>
                    <a:cxn ang="0">
                      <a:pos x="79" y="64"/>
                    </a:cxn>
                  </a:cxnLst>
                  <a:rect l="0" t="0" r="r" b="b"/>
                  <a:pathLst>
                    <a:path w="302" h="153">
                      <a:moveTo>
                        <a:pt x="79" y="64"/>
                      </a:moveTo>
                      <a:cubicBezTo>
                        <a:pt x="51" y="64"/>
                        <a:pt x="24" y="63"/>
                        <a:pt x="0" y="60"/>
                      </a:cubicBezTo>
                      <a:cubicBezTo>
                        <a:pt x="0" y="149"/>
                        <a:pt x="0" y="149"/>
                        <a:pt x="0" y="149"/>
                      </a:cubicBezTo>
                      <a:cubicBezTo>
                        <a:pt x="24" y="152"/>
                        <a:pt x="51" y="153"/>
                        <a:pt x="79" y="153"/>
                      </a:cubicBezTo>
                      <a:cubicBezTo>
                        <a:pt x="187" y="153"/>
                        <a:pt x="277" y="131"/>
                        <a:pt x="298" y="102"/>
                      </a:cubicBezTo>
                      <a:cubicBezTo>
                        <a:pt x="298" y="101"/>
                        <a:pt x="298" y="101"/>
                        <a:pt x="298" y="101"/>
                      </a:cubicBezTo>
                      <a:cubicBezTo>
                        <a:pt x="299" y="100"/>
                        <a:pt x="299" y="99"/>
                        <a:pt x="300" y="99"/>
                      </a:cubicBezTo>
                      <a:cubicBezTo>
                        <a:pt x="300" y="98"/>
                        <a:pt x="300" y="97"/>
                        <a:pt x="300" y="97"/>
                      </a:cubicBezTo>
                      <a:cubicBezTo>
                        <a:pt x="301" y="96"/>
                        <a:pt x="301" y="96"/>
                        <a:pt x="301" y="95"/>
                      </a:cubicBezTo>
                      <a:cubicBezTo>
                        <a:pt x="301" y="94"/>
                        <a:pt x="301" y="94"/>
                        <a:pt x="302" y="93"/>
                      </a:cubicBezTo>
                      <a:cubicBezTo>
                        <a:pt x="302" y="92"/>
                        <a:pt x="302" y="92"/>
                        <a:pt x="302" y="92"/>
                      </a:cubicBezTo>
                      <a:cubicBezTo>
                        <a:pt x="302" y="91"/>
                        <a:pt x="302" y="90"/>
                        <a:pt x="302" y="89"/>
                      </a:cubicBezTo>
                      <a:cubicBezTo>
                        <a:pt x="302" y="89"/>
                        <a:pt x="302" y="89"/>
                        <a:pt x="302" y="89"/>
                      </a:cubicBezTo>
                      <a:cubicBezTo>
                        <a:pt x="302" y="89"/>
                        <a:pt x="302" y="89"/>
                        <a:pt x="302" y="89"/>
                      </a:cubicBezTo>
                      <a:cubicBezTo>
                        <a:pt x="302" y="0"/>
                        <a:pt x="302" y="0"/>
                        <a:pt x="302" y="0"/>
                      </a:cubicBezTo>
                      <a:cubicBezTo>
                        <a:pt x="302" y="35"/>
                        <a:pt x="202" y="64"/>
                        <a:pt x="79" y="64"/>
                      </a:cubicBezTo>
                      <a:close/>
                    </a:path>
                  </a:pathLst>
                </a:custGeom>
                <a:gradFill rotWithShape="1">
                  <a:gsLst>
                    <a:gs pos="0">
                      <a:srgbClr val="949494"/>
                    </a:gs>
                    <a:gs pos="50000">
                      <a:srgbClr val="DDDDDD"/>
                    </a:gs>
                    <a:gs pos="100000">
                      <a:srgbClr val="949494"/>
                    </a:gs>
                  </a:gsLst>
                  <a:lin ang="0" scaled="1"/>
                </a:gradFill>
                <a:ln w="9525">
                  <a:noFill/>
                  <a:round/>
                  <a:headEnd/>
                  <a:tailEnd/>
                </a:ln>
              </p:spPr>
              <p:txBody>
                <a:bodyPr/>
                <a:lstStyle/>
                <a:p>
                  <a:endParaRPr lang="en-US" dirty="0"/>
                </a:p>
              </p:txBody>
            </p:sp>
            <p:sp>
              <p:nvSpPr>
                <p:cNvPr id="708" name="Freeform 176"/>
                <p:cNvSpPr>
                  <a:spLocks/>
                </p:cNvSpPr>
                <p:nvPr/>
              </p:nvSpPr>
              <p:spPr bwMode="gray">
                <a:xfrm>
                  <a:off x="4610" y="1480"/>
                  <a:ext cx="539" cy="92"/>
                </a:xfrm>
                <a:custGeom>
                  <a:avLst/>
                  <a:gdLst/>
                  <a:ahLst/>
                  <a:cxnLst>
                    <a:cxn ang="0">
                      <a:pos x="79" y="51"/>
                    </a:cxn>
                    <a:cxn ang="0">
                      <a:pos x="298" y="0"/>
                    </a:cxn>
                    <a:cxn ang="0">
                      <a:pos x="79" y="51"/>
                    </a:cxn>
                    <a:cxn ang="0">
                      <a:pos x="0" y="47"/>
                    </a:cxn>
                    <a:cxn ang="0">
                      <a:pos x="0" y="47"/>
                    </a:cxn>
                    <a:cxn ang="0">
                      <a:pos x="79" y="51"/>
                    </a:cxn>
                  </a:cxnLst>
                  <a:rect l="0" t="0" r="r" b="b"/>
                  <a:pathLst>
                    <a:path w="298" h="51">
                      <a:moveTo>
                        <a:pt x="79" y="51"/>
                      </a:moveTo>
                      <a:cubicBezTo>
                        <a:pt x="187" y="51"/>
                        <a:pt x="277" y="29"/>
                        <a:pt x="298" y="0"/>
                      </a:cubicBezTo>
                      <a:cubicBezTo>
                        <a:pt x="277" y="29"/>
                        <a:pt x="187" y="51"/>
                        <a:pt x="79" y="51"/>
                      </a:cubicBezTo>
                      <a:cubicBezTo>
                        <a:pt x="51" y="51"/>
                        <a:pt x="24" y="50"/>
                        <a:pt x="0" y="47"/>
                      </a:cubicBezTo>
                      <a:cubicBezTo>
                        <a:pt x="0" y="47"/>
                        <a:pt x="0" y="47"/>
                        <a:pt x="0" y="47"/>
                      </a:cubicBezTo>
                      <a:cubicBezTo>
                        <a:pt x="24" y="50"/>
                        <a:pt x="51" y="51"/>
                        <a:pt x="79" y="51"/>
                      </a:cubicBezTo>
                      <a:close/>
                    </a:path>
                  </a:pathLst>
                </a:custGeom>
                <a:solidFill>
                  <a:srgbClr val="B2B2B2"/>
                </a:solidFill>
                <a:ln w="9525">
                  <a:noFill/>
                  <a:round/>
                  <a:headEnd/>
                  <a:tailEnd/>
                </a:ln>
              </p:spPr>
              <p:txBody>
                <a:bodyPr/>
                <a:lstStyle/>
                <a:p>
                  <a:endParaRPr lang="en-US" dirty="0"/>
                </a:p>
              </p:txBody>
            </p:sp>
            <p:sp>
              <p:nvSpPr>
                <p:cNvPr id="709" name="Freeform 177"/>
                <p:cNvSpPr>
                  <a:spLocks/>
                </p:cNvSpPr>
                <p:nvPr/>
              </p:nvSpPr>
              <p:spPr bwMode="gray">
                <a:xfrm>
                  <a:off x="4357" y="1296"/>
                  <a:ext cx="130" cy="246"/>
                </a:xfrm>
                <a:custGeom>
                  <a:avLst/>
                  <a:gdLst/>
                  <a:ahLst/>
                  <a:cxnLst>
                    <a:cxn ang="0">
                      <a:pos x="0" y="92"/>
                    </a:cxn>
                    <a:cxn ang="0">
                      <a:pos x="0" y="93"/>
                    </a:cxn>
                    <a:cxn ang="0">
                      <a:pos x="1" y="95"/>
                    </a:cxn>
                    <a:cxn ang="0">
                      <a:pos x="2" y="97"/>
                    </a:cxn>
                    <a:cxn ang="0">
                      <a:pos x="2" y="99"/>
                    </a:cxn>
                    <a:cxn ang="0">
                      <a:pos x="4" y="101"/>
                    </a:cxn>
                    <a:cxn ang="0">
                      <a:pos x="4" y="102"/>
                    </a:cxn>
                    <a:cxn ang="0">
                      <a:pos x="72" y="136"/>
                    </a:cxn>
                    <a:cxn ang="0">
                      <a:pos x="72" y="47"/>
                    </a:cxn>
                    <a:cxn ang="0">
                      <a:pos x="0" y="0"/>
                    </a:cxn>
                    <a:cxn ang="0">
                      <a:pos x="0" y="89"/>
                    </a:cxn>
                    <a:cxn ang="0">
                      <a:pos x="0" y="89"/>
                    </a:cxn>
                    <a:cxn ang="0">
                      <a:pos x="0" y="92"/>
                    </a:cxn>
                  </a:cxnLst>
                  <a:rect l="0" t="0" r="r" b="b"/>
                  <a:pathLst>
                    <a:path w="72" h="136">
                      <a:moveTo>
                        <a:pt x="0" y="92"/>
                      </a:moveTo>
                      <a:cubicBezTo>
                        <a:pt x="0" y="92"/>
                        <a:pt x="0" y="93"/>
                        <a:pt x="0" y="93"/>
                      </a:cubicBezTo>
                      <a:cubicBezTo>
                        <a:pt x="1" y="94"/>
                        <a:pt x="1" y="95"/>
                        <a:pt x="1" y="95"/>
                      </a:cubicBezTo>
                      <a:cubicBezTo>
                        <a:pt x="1" y="96"/>
                        <a:pt x="1" y="97"/>
                        <a:pt x="2" y="97"/>
                      </a:cubicBezTo>
                      <a:cubicBezTo>
                        <a:pt x="2" y="98"/>
                        <a:pt x="2" y="98"/>
                        <a:pt x="2" y="99"/>
                      </a:cubicBezTo>
                      <a:cubicBezTo>
                        <a:pt x="3" y="100"/>
                        <a:pt x="3" y="100"/>
                        <a:pt x="4" y="101"/>
                      </a:cubicBezTo>
                      <a:cubicBezTo>
                        <a:pt x="4" y="101"/>
                        <a:pt x="4" y="102"/>
                        <a:pt x="4" y="102"/>
                      </a:cubicBezTo>
                      <a:cubicBezTo>
                        <a:pt x="14" y="115"/>
                        <a:pt x="38" y="127"/>
                        <a:pt x="72" y="136"/>
                      </a:cubicBezTo>
                      <a:cubicBezTo>
                        <a:pt x="72" y="47"/>
                        <a:pt x="72" y="47"/>
                        <a:pt x="72" y="47"/>
                      </a:cubicBezTo>
                      <a:cubicBezTo>
                        <a:pt x="28" y="36"/>
                        <a:pt x="0" y="19"/>
                        <a:pt x="0" y="0"/>
                      </a:cubicBezTo>
                      <a:cubicBezTo>
                        <a:pt x="0" y="89"/>
                        <a:pt x="0" y="89"/>
                        <a:pt x="0" y="89"/>
                      </a:cubicBezTo>
                      <a:cubicBezTo>
                        <a:pt x="0" y="89"/>
                        <a:pt x="0" y="89"/>
                        <a:pt x="0" y="89"/>
                      </a:cubicBezTo>
                      <a:cubicBezTo>
                        <a:pt x="0" y="90"/>
                        <a:pt x="0" y="91"/>
                        <a:pt x="0" y="92"/>
                      </a:cubicBezTo>
                      <a:close/>
                    </a:path>
                  </a:pathLst>
                </a:custGeom>
                <a:gradFill rotWithShape="1">
                  <a:gsLst>
                    <a:gs pos="0">
                      <a:srgbClr val="DDDDDD"/>
                    </a:gs>
                    <a:gs pos="100000">
                      <a:srgbClr val="949494"/>
                    </a:gs>
                  </a:gsLst>
                  <a:lin ang="0" scaled="1"/>
                </a:gradFill>
                <a:ln w="9525">
                  <a:noFill/>
                  <a:round/>
                  <a:headEnd/>
                  <a:tailEnd/>
                </a:ln>
              </p:spPr>
              <p:txBody>
                <a:bodyPr/>
                <a:lstStyle/>
                <a:p>
                  <a:endParaRPr lang="en-US" dirty="0"/>
                </a:p>
              </p:txBody>
            </p:sp>
            <p:sp>
              <p:nvSpPr>
                <p:cNvPr id="710" name="Freeform 178"/>
                <p:cNvSpPr>
                  <a:spLocks/>
                </p:cNvSpPr>
                <p:nvPr/>
              </p:nvSpPr>
              <p:spPr bwMode="gray">
                <a:xfrm>
                  <a:off x="4483" y="1381"/>
                  <a:ext cx="130" cy="184"/>
                </a:xfrm>
                <a:custGeom>
                  <a:avLst/>
                  <a:gdLst/>
                  <a:ahLst/>
                  <a:cxnLst>
                    <a:cxn ang="0">
                      <a:pos x="72" y="102"/>
                    </a:cxn>
                    <a:cxn ang="0">
                      <a:pos x="72" y="13"/>
                    </a:cxn>
                    <a:cxn ang="0">
                      <a:pos x="0" y="0"/>
                    </a:cxn>
                    <a:cxn ang="0">
                      <a:pos x="0" y="89"/>
                    </a:cxn>
                    <a:cxn ang="0">
                      <a:pos x="72" y="102"/>
                    </a:cxn>
                  </a:cxnLst>
                  <a:rect l="0" t="0" r="r" b="b"/>
                  <a:pathLst>
                    <a:path w="72" h="102">
                      <a:moveTo>
                        <a:pt x="72" y="102"/>
                      </a:moveTo>
                      <a:cubicBezTo>
                        <a:pt x="72" y="13"/>
                        <a:pt x="72" y="13"/>
                        <a:pt x="72" y="13"/>
                      </a:cubicBezTo>
                      <a:cubicBezTo>
                        <a:pt x="45" y="10"/>
                        <a:pt x="21" y="6"/>
                        <a:pt x="0" y="0"/>
                      </a:cubicBezTo>
                      <a:cubicBezTo>
                        <a:pt x="0" y="89"/>
                        <a:pt x="0" y="89"/>
                        <a:pt x="0" y="89"/>
                      </a:cubicBezTo>
                      <a:cubicBezTo>
                        <a:pt x="21" y="95"/>
                        <a:pt x="45" y="99"/>
                        <a:pt x="72" y="102"/>
                      </a:cubicBezTo>
                      <a:close/>
                    </a:path>
                  </a:pathLst>
                </a:custGeom>
                <a:gradFill rotWithShape="1">
                  <a:gsLst>
                    <a:gs pos="0">
                      <a:srgbClr val="949494"/>
                    </a:gs>
                    <a:gs pos="50000">
                      <a:srgbClr val="EAEAEA"/>
                    </a:gs>
                    <a:gs pos="100000">
                      <a:srgbClr val="949494"/>
                    </a:gs>
                  </a:gsLst>
                  <a:lin ang="0" scaled="1"/>
                </a:gradFill>
                <a:ln w="9525">
                  <a:noFill/>
                  <a:round/>
                  <a:headEnd/>
                  <a:tailEnd/>
                </a:ln>
              </p:spPr>
              <p:txBody>
                <a:bodyPr/>
                <a:lstStyle/>
                <a:p>
                  <a:endParaRPr lang="en-US" dirty="0"/>
                </a:p>
              </p:txBody>
            </p:sp>
            <p:sp>
              <p:nvSpPr>
                <p:cNvPr id="711" name="Oval 179"/>
                <p:cNvSpPr>
                  <a:spLocks noChangeArrowheads="1"/>
                </p:cNvSpPr>
                <p:nvPr/>
              </p:nvSpPr>
              <p:spPr bwMode="gray">
                <a:xfrm>
                  <a:off x="4354" y="1180"/>
                  <a:ext cx="798" cy="233"/>
                </a:xfrm>
                <a:prstGeom prst="ellipse">
                  <a:avLst/>
                </a:prstGeom>
                <a:gradFill rotWithShape="1">
                  <a:gsLst>
                    <a:gs pos="0">
                      <a:srgbClr val="797979"/>
                    </a:gs>
                    <a:gs pos="100000">
                      <a:srgbClr val="DDDDDD"/>
                    </a:gs>
                  </a:gsLst>
                  <a:lin ang="0" scaled="1"/>
                </a:gradFill>
                <a:ln w="3175">
                  <a:solidFill>
                    <a:srgbClr val="F8F8F8"/>
                  </a:solidFill>
                  <a:round/>
                  <a:headEnd/>
                  <a:tailEnd/>
                </a:ln>
                <a:effectLst/>
              </p:spPr>
              <p:txBody>
                <a:bodyPr/>
                <a:lstStyle/>
                <a:p>
                  <a:endParaRPr lang="en-US" dirty="0"/>
                </a:p>
              </p:txBody>
            </p:sp>
            <p:sp>
              <p:nvSpPr>
                <p:cNvPr id="712" name="Oval 180"/>
                <p:cNvSpPr>
                  <a:spLocks noChangeArrowheads="1"/>
                </p:cNvSpPr>
                <p:nvPr/>
              </p:nvSpPr>
              <p:spPr bwMode="gray">
                <a:xfrm>
                  <a:off x="4354" y="1178"/>
                  <a:ext cx="800" cy="232"/>
                </a:xfrm>
                <a:prstGeom prst="ellipse">
                  <a:avLst/>
                </a:prstGeom>
                <a:noFill/>
                <a:ln w="14288">
                  <a:solidFill>
                    <a:schemeClr val="bg1"/>
                  </a:solidFill>
                  <a:miter lim="800000"/>
                  <a:headEnd/>
                  <a:tailEnd/>
                </a:ln>
              </p:spPr>
              <p:txBody>
                <a:bodyPr/>
                <a:lstStyle/>
                <a:p>
                  <a:endParaRPr lang="en-US" dirty="0"/>
                </a:p>
              </p:txBody>
            </p:sp>
          </p:grpSp>
          <p:sp>
            <p:nvSpPr>
              <p:cNvPr id="706" name="AutoShape 181"/>
              <p:cNvSpPr>
                <a:spLocks noChangeArrowheads="1"/>
              </p:cNvSpPr>
              <p:nvPr/>
            </p:nvSpPr>
            <p:spPr bwMode="gray">
              <a:xfrm>
                <a:off x="1884" y="1451"/>
                <a:ext cx="526" cy="137"/>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bg1"/>
              </a:solidFill>
              <a:ln w="9525">
                <a:noFill/>
                <a:miter lim="800000"/>
                <a:headEnd/>
                <a:tailEnd/>
              </a:ln>
              <a:effectLst/>
            </p:spPr>
            <p:txBody>
              <a:bodyPr wrap="none" anchor="ctr"/>
              <a:lstStyle/>
              <a:p>
                <a:endParaRPr lang="en-US" dirty="0"/>
              </a:p>
            </p:txBody>
          </p:sp>
        </p:grpSp>
      </p:grpSp>
      <p:grpSp>
        <p:nvGrpSpPr>
          <p:cNvPr id="168" name="Group 621"/>
          <p:cNvGrpSpPr/>
          <p:nvPr/>
        </p:nvGrpSpPr>
        <p:grpSpPr>
          <a:xfrm>
            <a:off x="2362200" y="4114800"/>
            <a:ext cx="2974981" cy="2057400"/>
            <a:chOff x="2362200" y="4114800"/>
            <a:chExt cx="2974981" cy="2057400"/>
          </a:xfrm>
        </p:grpSpPr>
        <p:cxnSp>
          <p:nvCxnSpPr>
            <p:cNvPr id="504" name="Shape 904"/>
            <p:cNvCxnSpPr>
              <a:stCxn id="528" idx="0"/>
            </p:cNvCxnSpPr>
            <p:nvPr/>
          </p:nvCxnSpPr>
          <p:spPr bwMode="auto">
            <a:xfrm rot="16200000" flipV="1">
              <a:off x="4343403" y="3657602"/>
              <a:ext cx="152398" cy="1066797"/>
            </a:xfrm>
            <a:prstGeom prst="bentConnector2">
              <a:avLst/>
            </a:prstGeom>
            <a:noFill/>
            <a:ln w="25400" cap="flat" cmpd="sng" algn="ctr">
              <a:solidFill>
                <a:srgbClr val="969696"/>
              </a:solidFill>
              <a:prstDash val="sysDash"/>
              <a:round/>
              <a:headEnd type="none" w="med" len="med"/>
              <a:tailEnd type="none" w="med" len="med"/>
            </a:ln>
            <a:effectLst/>
          </p:spPr>
        </p:cxnSp>
        <p:cxnSp>
          <p:nvCxnSpPr>
            <p:cNvPr id="687" name="Shape 904"/>
            <p:cNvCxnSpPr>
              <a:stCxn id="502" idx="0"/>
            </p:cNvCxnSpPr>
            <p:nvPr/>
          </p:nvCxnSpPr>
          <p:spPr bwMode="auto">
            <a:xfrm rot="16200000" flipV="1">
              <a:off x="3429007" y="3810007"/>
              <a:ext cx="152394" cy="761992"/>
            </a:xfrm>
            <a:prstGeom prst="bentConnector2">
              <a:avLst/>
            </a:prstGeom>
            <a:noFill/>
            <a:ln w="25400" cap="flat" cmpd="sng" algn="ctr">
              <a:solidFill>
                <a:srgbClr val="969696"/>
              </a:solidFill>
              <a:prstDash val="sysDash"/>
              <a:round/>
              <a:headEnd type="none" w="med" len="med"/>
              <a:tailEnd type="none" w="med" len="med"/>
            </a:ln>
            <a:effectLst/>
          </p:spPr>
        </p:cxnSp>
        <p:pic>
          <p:nvPicPr>
            <p:cNvPr id="413" name="Picture 412" descr="new cloud.png"/>
            <p:cNvPicPr>
              <a:picLocks noChangeAspect="1"/>
            </p:cNvPicPr>
            <p:nvPr/>
          </p:nvPicPr>
          <p:blipFill>
            <a:blip r:embed="rId10" cstate="print"/>
            <a:stretch>
              <a:fillRect/>
            </a:stretch>
          </p:blipFill>
          <p:spPr>
            <a:xfrm>
              <a:off x="2362200" y="4648200"/>
              <a:ext cx="2974981" cy="1524000"/>
            </a:xfrm>
            <a:prstGeom prst="rect">
              <a:avLst/>
            </a:prstGeom>
          </p:spPr>
        </p:pic>
        <p:grpSp>
          <p:nvGrpSpPr>
            <p:cNvPr id="169" name="Group 1147"/>
            <p:cNvGrpSpPr/>
            <p:nvPr/>
          </p:nvGrpSpPr>
          <p:grpSpPr>
            <a:xfrm>
              <a:off x="3657600" y="4858202"/>
              <a:ext cx="1416072" cy="1232702"/>
              <a:chOff x="2628900" y="4899025"/>
              <a:chExt cx="1612900" cy="1404043"/>
            </a:xfrm>
          </p:grpSpPr>
          <p:pic>
            <p:nvPicPr>
              <p:cNvPr id="429" name="Picture 20" descr="DGRM_ESX_VMs_detail_4_flat_Q408.png"/>
              <p:cNvPicPr>
                <a:picLocks noChangeAspect="1"/>
              </p:cNvPicPr>
              <p:nvPr/>
            </p:nvPicPr>
            <p:blipFill>
              <a:blip r:embed="rId11" cstate="print"/>
              <a:srcRect l="23007" t="27779" r="22353" b="59814"/>
              <a:stretch>
                <a:fillRect/>
              </a:stretch>
            </p:blipFill>
            <p:spPr bwMode="auto">
              <a:xfrm>
                <a:off x="2628900" y="5184775"/>
                <a:ext cx="1612900" cy="473966"/>
              </a:xfrm>
              <a:prstGeom prst="rect">
                <a:avLst/>
              </a:prstGeom>
              <a:noFill/>
              <a:ln w="9525">
                <a:noFill/>
                <a:miter lim="800000"/>
                <a:headEnd/>
                <a:tailEnd/>
              </a:ln>
            </p:spPr>
          </p:pic>
          <p:pic>
            <p:nvPicPr>
              <p:cNvPr id="430" name="Picture 4" descr="ICON_VirtTriangle_flat_Q408.png"/>
              <p:cNvPicPr>
                <a:picLocks noChangeAspect="1"/>
              </p:cNvPicPr>
              <p:nvPr/>
            </p:nvPicPr>
            <p:blipFill>
              <a:blip r:embed="rId12" cstate="print"/>
              <a:srcRect/>
              <a:stretch>
                <a:fillRect/>
              </a:stretch>
            </p:blipFill>
            <p:spPr bwMode="auto">
              <a:xfrm>
                <a:off x="2705100" y="5638800"/>
                <a:ext cx="1422400" cy="353583"/>
              </a:xfrm>
              <a:prstGeom prst="rect">
                <a:avLst/>
              </a:prstGeom>
              <a:noFill/>
              <a:ln w="9525">
                <a:noFill/>
                <a:miter lim="800000"/>
                <a:headEnd/>
                <a:tailEnd/>
              </a:ln>
            </p:spPr>
          </p:pic>
          <p:grpSp>
            <p:nvGrpSpPr>
              <p:cNvPr id="170" name="Group 481"/>
              <p:cNvGrpSpPr>
                <a:grpSpLocks/>
              </p:cNvGrpSpPr>
              <p:nvPr/>
            </p:nvGrpSpPr>
            <p:grpSpPr bwMode="auto">
              <a:xfrm>
                <a:off x="3267892" y="5777926"/>
                <a:ext cx="303133" cy="525142"/>
                <a:chOff x="4506" y="755"/>
                <a:chExt cx="758" cy="1286"/>
              </a:xfrm>
            </p:grpSpPr>
            <p:pic>
              <p:nvPicPr>
                <p:cNvPr id="436" name="Picture 482"/>
                <p:cNvPicPr>
                  <a:picLocks noChangeAspect="1" noChangeArrowheads="1"/>
                </p:cNvPicPr>
                <p:nvPr/>
              </p:nvPicPr>
              <p:blipFill>
                <a:blip r:embed="rId13" cstate="print">
                  <a:lum bright="18000"/>
                </a:blip>
                <a:srcRect/>
                <a:stretch>
                  <a:fillRect/>
                </a:stretch>
              </p:blipFill>
              <p:spPr bwMode="gray">
                <a:xfrm>
                  <a:off x="4506" y="1871"/>
                  <a:ext cx="758" cy="170"/>
                </a:xfrm>
                <a:prstGeom prst="rect">
                  <a:avLst/>
                </a:prstGeom>
                <a:noFill/>
                <a:ln w="9525">
                  <a:noFill/>
                  <a:miter lim="800000"/>
                  <a:headEnd/>
                  <a:tailEnd/>
                </a:ln>
              </p:spPr>
            </p:pic>
            <p:grpSp>
              <p:nvGrpSpPr>
                <p:cNvPr id="171" name="Group 483"/>
                <p:cNvGrpSpPr>
                  <a:grpSpLocks/>
                </p:cNvGrpSpPr>
                <p:nvPr/>
              </p:nvGrpSpPr>
              <p:grpSpPr bwMode="auto">
                <a:xfrm>
                  <a:off x="4656" y="755"/>
                  <a:ext cx="477" cy="1200"/>
                  <a:chOff x="4694" y="755"/>
                  <a:chExt cx="477" cy="1200"/>
                </a:xfrm>
              </p:grpSpPr>
              <p:grpSp>
                <p:nvGrpSpPr>
                  <p:cNvPr id="172" name="Group 484"/>
                  <p:cNvGrpSpPr>
                    <a:grpSpLocks/>
                  </p:cNvGrpSpPr>
                  <p:nvPr/>
                </p:nvGrpSpPr>
                <p:grpSpPr bwMode="auto">
                  <a:xfrm>
                    <a:off x="4694" y="755"/>
                    <a:ext cx="477" cy="1200"/>
                    <a:chOff x="4694" y="755"/>
                    <a:chExt cx="477" cy="1200"/>
                  </a:xfrm>
                </p:grpSpPr>
                <p:sp>
                  <p:nvSpPr>
                    <p:cNvPr id="458" name="Freeform 485"/>
                    <p:cNvSpPr>
                      <a:spLocks/>
                    </p:cNvSpPr>
                    <p:nvPr/>
                  </p:nvSpPr>
                  <p:spPr bwMode="gray">
                    <a:xfrm>
                      <a:off x="4694" y="755"/>
                      <a:ext cx="477" cy="1200"/>
                    </a:xfrm>
                    <a:custGeom>
                      <a:avLst/>
                      <a:gdLst>
                        <a:gd name="T0" fmla="*/ 35 w 236"/>
                        <a:gd name="T1" fmla="*/ 0 h 438"/>
                        <a:gd name="T2" fmla="*/ 10 w 236"/>
                        <a:gd name="T3" fmla="*/ 0 h 438"/>
                        <a:gd name="T4" fmla="*/ 0 w 236"/>
                        <a:gd name="T5" fmla="*/ 9 h 438"/>
                        <a:gd name="T6" fmla="*/ 0 w 236"/>
                        <a:gd name="T7" fmla="*/ 428 h 438"/>
                        <a:gd name="T8" fmla="*/ 10 w 236"/>
                        <a:gd name="T9" fmla="*/ 438 h 438"/>
                        <a:gd name="T10" fmla="*/ 226 w 236"/>
                        <a:gd name="T11" fmla="*/ 438 h 438"/>
                        <a:gd name="T12" fmla="*/ 236 w 236"/>
                        <a:gd name="T13" fmla="*/ 428 h 438"/>
                        <a:gd name="T14" fmla="*/ 236 w 236"/>
                        <a:gd name="T15" fmla="*/ 398 h 438"/>
                        <a:gd name="T16" fmla="*/ 35 w 236"/>
                        <a:gd name="T17" fmla="*/ 0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6"/>
                        <a:gd name="T28" fmla="*/ 0 h 438"/>
                        <a:gd name="T29" fmla="*/ 236 w 236"/>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lstStyle/>
                    <a:p>
                      <a:pPr defTabSz="457200"/>
                      <a:endParaRPr lang="en-US" dirty="0">
                        <a:solidFill>
                          <a:srgbClr val="000000"/>
                        </a:solidFill>
                      </a:endParaRPr>
                    </a:p>
                  </p:txBody>
                </p:sp>
                <p:sp>
                  <p:nvSpPr>
                    <p:cNvPr id="459" name="Freeform 486"/>
                    <p:cNvSpPr>
                      <a:spLocks/>
                    </p:cNvSpPr>
                    <p:nvPr/>
                  </p:nvSpPr>
                  <p:spPr bwMode="gray">
                    <a:xfrm>
                      <a:off x="4764" y="755"/>
                      <a:ext cx="406" cy="1092"/>
                    </a:xfrm>
                    <a:custGeom>
                      <a:avLst/>
                      <a:gdLst>
                        <a:gd name="T0" fmla="*/ 201 w 201"/>
                        <a:gd name="T1" fmla="*/ 9 h 398"/>
                        <a:gd name="T2" fmla="*/ 191 w 201"/>
                        <a:gd name="T3" fmla="*/ 0 h 398"/>
                        <a:gd name="T4" fmla="*/ 0 w 201"/>
                        <a:gd name="T5" fmla="*/ 0 h 398"/>
                        <a:gd name="T6" fmla="*/ 201 w 201"/>
                        <a:gd name="T7" fmla="*/ 398 h 398"/>
                        <a:gd name="T8" fmla="*/ 201 w 201"/>
                        <a:gd name="T9" fmla="*/ 9 h 398"/>
                        <a:gd name="T10" fmla="*/ 0 60000 65536"/>
                        <a:gd name="T11" fmla="*/ 0 60000 65536"/>
                        <a:gd name="T12" fmla="*/ 0 60000 65536"/>
                        <a:gd name="T13" fmla="*/ 0 60000 65536"/>
                        <a:gd name="T14" fmla="*/ 0 60000 65536"/>
                        <a:gd name="T15" fmla="*/ 0 w 201"/>
                        <a:gd name="T16" fmla="*/ 0 h 398"/>
                        <a:gd name="T17" fmla="*/ 201 w 201"/>
                        <a:gd name="T18" fmla="*/ 398 h 398"/>
                      </a:gdLst>
                      <a:ahLst/>
                      <a:cxnLst>
                        <a:cxn ang="T10">
                          <a:pos x="T0" y="T1"/>
                        </a:cxn>
                        <a:cxn ang="T11">
                          <a:pos x="T2" y="T3"/>
                        </a:cxn>
                        <a:cxn ang="T12">
                          <a:pos x="T4" y="T5"/>
                        </a:cxn>
                        <a:cxn ang="T13">
                          <a:pos x="T6" y="T7"/>
                        </a:cxn>
                        <a:cxn ang="T14">
                          <a:pos x="T8" y="T9"/>
                        </a:cxn>
                      </a:cxnLst>
                      <a:rect l="T15" t="T16" r="T17" b="T18"/>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lstStyle/>
                    <a:p>
                      <a:pPr defTabSz="457200"/>
                      <a:endParaRPr lang="en-US" dirty="0">
                        <a:solidFill>
                          <a:srgbClr val="000000"/>
                        </a:solidFill>
                      </a:endParaRPr>
                    </a:p>
                  </p:txBody>
                </p:sp>
              </p:grpSp>
              <p:sp>
                <p:nvSpPr>
                  <p:cNvPr id="439" name="Freeform 487"/>
                  <p:cNvSpPr>
                    <a:spLocks/>
                  </p:cNvSpPr>
                  <p:nvPr/>
                </p:nvSpPr>
                <p:spPr bwMode="gray">
                  <a:xfrm>
                    <a:off x="4802" y="787"/>
                    <a:ext cx="335" cy="692"/>
                  </a:xfrm>
                  <a:custGeom>
                    <a:avLst/>
                    <a:gdLst>
                      <a:gd name="T0" fmla="*/ 159 w 166"/>
                      <a:gd name="T1" fmla="*/ 234 h 234"/>
                      <a:gd name="T2" fmla="*/ 166 w 166"/>
                      <a:gd name="T3" fmla="*/ 227 h 234"/>
                      <a:gd name="T4" fmla="*/ 166 w 166"/>
                      <a:gd name="T5" fmla="*/ 6 h 234"/>
                      <a:gd name="T6" fmla="*/ 159 w 166"/>
                      <a:gd name="T7" fmla="*/ 0 h 234"/>
                      <a:gd name="T8" fmla="*/ 0 w 166"/>
                      <a:gd name="T9" fmla="*/ 0 h 234"/>
                      <a:gd name="T10" fmla="*/ 120 w 166"/>
                      <a:gd name="T11" fmla="*/ 234 h 234"/>
                      <a:gd name="T12" fmla="*/ 159 w 166"/>
                      <a:gd name="T13" fmla="*/ 234 h 234"/>
                      <a:gd name="T14" fmla="*/ 0 60000 65536"/>
                      <a:gd name="T15" fmla="*/ 0 60000 65536"/>
                      <a:gd name="T16" fmla="*/ 0 60000 65536"/>
                      <a:gd name="T17" fmla="*/ 0 60000 65536"/>
                      <a:gd name="T18" fmla="*/ 0 60000 65536"/>
                      <a:gd name="T19" fmla="*/ 0 60000 65536"/>
                      <a:gd name="T20" fmla="*/ 0 60000 65536"/>
                      <a:gd name="T21" fmla="*/ 0 w 166"/>
                      <a:gd name="T22" fmla="*/ 0 h 234"/>
                      <a:gd name="T23" fmla="*/ 166 w 166"/>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191919"/>
                      </a:gs>
                      <a:gs pos="100000">
                        <a:srgbClr val="4D4D4D"/>
                      </a:gs>
                    </a:gsLst>
                    <a:lin ang="5400000" scaled="1"/>
                  </a:gradFill>
                  <a:ln w="9525">
                    <a:noFill/>
                    <a:round/>
                    <a:headEnd/>
                    <a:tailEnd/>
                  </a:ln>
                </p:spPr>
                <p:txBody>
                  <a:bodyPr/>
                  <a:lstStyle/>
                  <a:p>
                    <a:pPr defTabSz="457200"/>
                    <a:endParaRPr lang="en-US" dirty="0">
                      <a:solidFill>
                        <a:srgbClr val="000000"/>
                      </a:solidFill>
                    </a:endParaRPr>
                  </a:p>
                </p:txBody>
              </p:sp>
              <p:sp>
                <p:nvSpPr>
                  <p:cNvPr id="440" name="Freeform 488"/>
                  <p:cNvSpPr>
                    <a:spLocks/>
                  </p:cNvSpPr>
                  <p:nvPr/>
                </p:nvSpPr>
                <p:spPr bwMode="gray">
                  <a:xfrm>
                    <a:off x="4729" y="787"/>
                    <a:ext cx="315" cy="692"/>
                  </a:xfrm>
                  <a:custGeom>
                    <a:avLst/>
                    <a:gdLst>
                      <a:gd name="T0" fmla="*/ 36 w 156"/>
                      <a:gd name="T1" fmla="*/ 0 h 234"/>
                      <a:gd name="T2" fmla="*/ 7 w 156"/>
                      <a:gd name="T3" fmla="*/ 0 h 234"/>
                      <a:gd name="T4" fmla="*/ 0 w 156"/>
                      <a:gd name="T5" fmla="*/ 6 h 234"/>
                      <a:gd name="T6" fmla="*/ 0 w 156"/>
                      <a:gd name="T7" fmla="*/ 227 h 234"/>
                      <a:gd name="T8" fmla="*/ 7 w 156"/>
                      <a:gd name="T9" fmla="*/ 234 h 234"/>
                      <a:gd name="T10" fmla="*/ 156 w 156"/>
                      <a:gd name="T11" fmla="*/ 234 h 234"/>
                      <a:gd name="T12" fmla="*/ 36 w 156"/>
                      <a:gd name="T13" fmla="*/ 0 h 234"/>
                      <a:gd name="T14" fmla="*/ 0 60000 65536"/>
                      <a:gd name="T15" fmla="*/ 0 60000 65536"/>
                      <a:gd name="T16" fmla="*/ 0 60000 65536"/>
                      <a:gd name="T17" fmla="*/ 0 60000 65536"/>
                      <a:gd name="T18" fmla="*/ 0 60000 65536"/>
                      <a:gd name="T19" fmla="*/ 0 60000 65536"/>
                      <a:gd name="T20" fmla="*/ 0 60000 65536"/>
                      <a:gd name="T21" fmla="*/ 0 w 156"/>
                      <a:gd name="T22" fmla="*/ 0 h 234"/>
                      <a:gd name="T23" fmla="*/ 156 w 156"/>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191919"/>
                      </a:gs>
                    </a:gsLst>
                    <a:lin ang="5400000" scaled="1"/>
                  </a:gradFill>
                  <a:ln w="9525">
                    <a:noFill/>
                    <a:round/>
                    <a:headEnd/>
                    <a:tailEnd/>
                  </a:ln>
                </p:spPr>
                <p:txBody>
                  <a:bodyPr/>
                  <a:lstStyle/>
                  <a:p>
                    <a:pPr defTabSz="457200"/>
                    <a:endParaRPr lang="en-US" dirty="0">
                      <a:solidFill>
                        <a:srgbClr val="000000"/>
                      </a:solidFill>
                    </a:endParaRPr>
                  </a:p>
                </p:txBody>
              </p:sp>
              <p:sp>
                <p:nvSpPr>
                  <p:cNvPr id="441"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442"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443"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444"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sp>
                <p:nvSpPr>
                  <p:cNvPr id="445"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446"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sp>
                <p:nvSpPr>
                  <p:cNvPr id="447" name="Freeform 495"/>
                  <p:cNvSpPr>
                    <a:spLocks/>
                  </p:cNvSpPr>
                  <p:nvPr/>
                </p:nvSpPr>
                <p:spPr bwMode="gray">
                  <a:xfrm>
                    <a:off x="4729" y="1866"/>
                    <a:ext cx="408" cy="32"/>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 name="T14" fmla="*/ 0 60000 65536"/>
                      <a:gd name="T15" fmla="*/ 0 60000 65536"/>
                      <a:gd name="T16" fmla="*/ 0 60000 65536"/>
                      <a:gd name="T17" fmla="*/ 0 60000 65536"/>
                      <a:gd name="T18" fmla="*/ 0 60000 65536"/>
                      <a:gd name="T19" fmla="*/ 0 60000 65536"/>
                      <a:gd name="T20" fmla="*/ 0 60000 65536"/>
                      <a:gd name="T21" fmla="*/ 0 w 202"/>
                      <a:gd name="T22" fmla="*/ 0 h 15"/>
                      <a:gd name="T23" fmla="*/ 202 w 202"/>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lstStyle/>
                  <a:p>
                    <a:pPr defTabSz="457200"/>
                    <a:endParaRPr lang="en-US" dirty="0">
                      <a:solidFill>
                        <a:srgbClr val="000000"/>
                      </a:solidFill>
                    </a:endParaRPr>
                  </a:p>
                </p:txBody>
              </p:sp>
              <p:sp>
                <p:nvSpPr>
                  <p:cNvPr id="448" name="Freeform 496"/>
                  <p:cNvSpPr>
                    <a:spLocks/>
                  </p:cNvSpPr>
                  <p:nvPr/>
                </p:nvSpPr>
                <p:spPr bwMode="gray">
                  <a:xfrm>
                    <a:off x="4729" y="1833"/>
                    <a:ext cx="408" cy="3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 name="T14" fmla="*/ 0 60000 65536"/>
                      <a:gd name="T15" fmla="*/ 0 60000 65536"/>
                      <a:gd name="T16" fmla="*/ 0 60000 65536"/>
                      <a:gd name="T17" fmla="*/ 0 60000 65536"/>
                      <a:gd name="T18" fmla="*/ 0 60000 65536"/>
                      <a:gd name="T19" fmla="*/ 0 60000 65536"/>
                      <a:gd name="T20" fmla="*/ 0 60000 65536"/>
                      <a:gd name="T21" fmla="*/ 0 w 202"/>
                      <a:gd name="T22" fmla="*/ 0 h 14"/>
                      <a:gd name="T23" fmla="*/ 202 w 202"/>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lstStyle/>
                  <a:p>
                    <a:pPr defTabSz="457200"/>
                    <a:endParaRPr lang="en-US" dirty="0">
                      <a:solidFill>
                        <a:srgbClr val="000000"/>
                      </a:solidFill>
                    </a:endParaRPr>
                  </a:p>
                </p:txBody>
              </p:sp>
              <p:sp>
                <p:nvSpPr>
                  <p:cNvPr id="449"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450"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451"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sp>
                <p:nvSpPr>
                  <p:cNvPr id="452"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453"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454"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sp>
                <p:nvSpPr>
                  <p:cNvPr id="455"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456"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457"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grpSp>
          </p:grpSp>
          <p:pic>
            <p:nvPicPr>
              <p:cNvPr id="435" name="Picture 20" descr="DGRM_ESX_VMs_detail_4_flat_Q408.png"/>
              <p:cNvPicPr>
                <a:picLocks noChangeAspect="1"/>
              </p:cNvPicPr>
              <p:nvPr/>
            </p:nvPicPr>
            <p:blipFill>
              <a:blip r:embed="rId11" cstate="print"/>
              <a:srcRect l="23007" t="27779" r="22353" b="59814"/>
              <a:stretch>
                <a:fillRect/>
              </a:stretch>
            </p:blipFill>
            <p:spPr bwMode="auto">
              <a:xfrm>
                <a:off x="2628900" y="4899025"/>
                <a:ext cx="1612900" cy="473966"/>
              </a:xfrm>
              <a:prstGeom prst="rect">
                <a:avLst/>
              </a:prstGeom>
              <a:noFill/>
              <a:ln w="9525">
                <a:noFill/>
                <a:miter lim="800000"/>
                <a:headEnd/>
                <a:tailEnd/>
              </a:ln>
            </p:spPr>
          </p:pic>
        </p:grpSp>
        <p:grpSp>
          <p:nvGrpSpPr>
            <p:cNvPr id="173" name="Group 576"/>
            <p:cNvGrpSpPr/>
            <p:nvPr/>
          </p:nvGrpSpPr>
          <p:grpSpPr>
            <a:xfrm>
              <a:off x="3657600" y="4267200"/>
              <a:ext cx="1524000" cy="920749"/>
              <a:chOff x="3657600" y="4267200"/>
              <a:chExt cx="1524000" cy="920749"/>
            </a:xfrm>
          </p:grpSpPr>
          <p:grpSp>
            <p:nvGrpSpPr>
              <p:cNvPr id="175" name="Group 498"/>
              <p:cNvGrpSpPr/>
              <p:nvPr/>
            </p:nvGrpSpPr>
            <p:grpSpPr>
              <a:xfrm>
                <a:off x="3657600" y="4267200"/>
                <a:ext cx="457200" cy="920749"/>
                <a:chOff x="2057400" y="2512485"/>
                <a:chExt cx="609600" cy="1227665"/>
              </a:xfrm>
            </p:grpSpPr>
            <p:pic>
              <p:nvPicPr>
                <p:cNvPr id="500" name="Picture 4" descr="VE_icon_1"/>
                <p:cNvPicPr>
                  <a:picLocks noChangeAspect="1" noChangeArrowheads="1"/>
                </p:cNvPicPr>
                <p:nvPr/>
              </p:nvPicPr>
              <p:blipFill>
                <a:blip r:embed="rId14" cstate="print"/>
                <a:srcRect/>
                <a:stretch>
                  <a:fillRect/>
                </a:stretch>
              </p:blipFill>
              <p:spPr bwMode="auto">
                <a:xfrm>
                  <a:off x="2102644" y="2963863"/>
                  <a:ext cx="519112" cy="776287"/>
                </a:xfrm>
                <a:prstGeom prst="rect">
                  <a:avLst/>
                </a:prstGeom>
                <a:noFill/>
                <a:ln w="9525">
                  <a:noFill/>
                  <a:miter lim="800000"/>
                  <a:headEnd/>
                  <a:tailEnd/>
                </a:ln>
              </p:spPr>
            </p:pic>
            <p:sp>
              <p:nvSpPr>
                <p:cNvPr id="502" name="Text Box 6"/>
                <p:cNvSpPr txBox="1">
                  <a:spLocks noChangeArrowheads="1"/>
                </p:cNvSpPr>
                <p:nvPr/>
              </p:nvSpPr>
              <p:spPr bwMode="auto">
                <a:xfrm>
                  <a:off x="2057400" y="2512485"/>
                  <a:ext cx="609600" cy="476250"/>
                </a:xfrm>
                <a:prstGeom prst="rect">
                  <a:avLst/>
                </a:prstGeom>
                <a:noFill/>
                <a:ln w="9525">
                  <a:noFill/>
                  <a:miter lim="800000"/>
                  <a:headEnd/>
                  <a:tailEnd/>
                </a:ln>
              </p:spPr>
              <p:txBody>
                <a:bodyPr wrap="none"/>
                <a:lstStyle/>
                <a:p>
                  <a:pPr algn="ctr">
                    <a:lnSpc>
                      <a:spcPct val="40000"/>
                    </a:lnSpc>
                    <a:spcBef>
                      <a:spcPct val="50000"/>
                    </a:spcBef>
                  </a:pPr>
                  <a:r>
                    <a:rPr lang="en-US" sz="600" dirty="0"/>
                    <a:t>BIG-IP</a:t>
                  </a:r>
                </a:p>
                <a:p>
                  <a:pPr algn="ctr">
                    <a:lnSpc>
                      <a:spcPct val="40000"/>
                    </a:lnSpc>
                    <a:spcBef>
                      <a:spcPct val="50000"/>
                    </a:spcBef>
                  </a:pPr>
                  <a:r>
                    <a:rPr lang="en-US" sz="600" dirty="0"/>
                    <a:t>Local</a:t>
                  </a:r>
                </a:p>
                <a:p>
                  <a:pPr algn="ctr">
                    <a:lnSpc>
                      <a:spcPct val="40000"/>
                    </a:lnSpc>
                    <a:spcBef>
                      <a:spcPct val="50000"/>
                    </a:spcBef>
                  </a:pPr>
                  <a:r>
                    <a:rPr lang="en-US" sz="600" dirty="0"/>
                    <a:t>Traffic</a:t>
                  </a:r>
                </a:p>
                <a:p>
                  <a:pPr algn="ctr">
                    <a:lnSpc>
                      <a:spcPct val="40000"/>
                    </a:lnSpc>
                    <a:spcBef>
                      <a:spcPct val="50000"/>
                    </a:spcBef>
                  </a:pPr>
                  <a:r>
                    <a:rPr lang="en-US" sz="600" dirty="0"/>
                    <a:t>Manager</a:t>
                  </a:r>
                </a:p>
              </p:txBody>
            </p:sp>
          </p:grpSp>
          <p:grpSp>
            <p:nvGrpSpPr>
              <p:cNvPr id="176" name="Group 519"/>
              <p:cNvGrpSpPr/>
              <p:nvPr/>
            </p:nvGrpSpPr>
            <p:grpSpPr>
              <a:xfrm>
                <a:off x="4038600" y="4267200"/>
                <a:ext cx="457200" cy="920749"/>
                <a:chOff x="2057400" y="2512485"/>
                <a:chExt cx="609600" cy="1227665"/>
              </a:xfrm>
            </p:grpSpPr>
            <p:pic>
              <p:nvPicPr>
                <p:cNvPr id="522" name="Picture 4" descr="VE_icon_1"/>
                <p:cNvPicPr>
                  <a:picLocks noChangeAspect="1" noChangeArrowheads="1"/>
                </p:cNvPicPr>
                <p:nvPr/>
              </p:nvPicPr>
              <p:blipFill>
                <a:blip r:embed="rId14" cstate="print"/>
                <a:srcRect/>
                <a:stretch>
                  <a:fillRect/>
                </a:stretch>
              </p:blipFill>
              <p:spPr bwMode="auto">
                <a:xfrm>
                  <a:off x="2102644" y="2963863"/>
                  <a:ext cx="519112" cy="776287"/>
                </a:xfrm>
                <a:prstGeom prst="rect">
                  <a:avLst/>
                </a:prstGeom>
                <a:noFill/>
                <a:ln w="9525">
                  <a:noFill/>
                  <a:miter lim="800000"/>
                  <a:headEnd/>
                  <a:tailEnd/>
                </a:ln>
              </p:spPr>
            </p:pic>
            <p:sp>
              <p:nvSpPr>
                <p:cNvPr id="523" name="Text Box 6"/>
                <p:cNvSpPr txBox="1">
                  <a:spLocks noChangeArrowheads="1"/>
                </p:cNvSpPr>
                <p:nvPr/>
              </p:nvSpPr>
              <p:spPr bwMode="auto">
                <a:xfrm>
                  <a:off x="2057400" y="2512485"/>
                  <a:ext cx="609600" cy="476250"/>
                </a:xfrm>
                <a:prstGeom prst="rect">
                  <a:avLst/>
                </a:prstGeom>
                <a:noFill/>
                <a:ln w="9525">
                  <a:noFill/>
                  <a:miter lim="800000"/>
                  <a:headEnd/>
                  <a:tailEnd/>
                </a:ln>
              </p:spPr>
              <p:txBody>
                <a:bodyPr wrap="none"/>
                <a:lstStyle/>
                <a:p>
                  <a:pPr algn="ctr">
                    <a:lnSpc>
                      <a:spcPct val="40000"/>
                    </a:lnSpc>
                    <a:spcBef>
                      <a:spcPct val="50000"/>
                    </a:spcBef>
                  </a:pPr>
                  <a:r>
                    <a:rPr lang="en-US" sz="600" dirty="0"/>
                    <a:t>BIG-IP</a:t>
                  </a:r>
                </a:p>
                <a:p>
                  <a:pPr algn="ctr">
                    <a:lnSpc>
                      <a:spcPct val="40000"/>
                    </a:lnSpc>
                    <a:spcBef>
                      <a:spcPct val="50000"/>
                    </a:spcBef>
                  </a:pPr>
                  <a:r>
                    <a:rPr lang="en-US" sz="600" dirty="0"/>
                    <a:t>Local</a:t>
                  </a:r>
                </a:p>
                <a:p>
                  <a:pPr algn="ctr">
                    <a:lnSpc>
                      <a:spcPct val="40000"/>
                    </a:lnSpc>
                    <a:spcBef>
                      <a:spcPct val="50000"/>
                    </a:spcBef>
                  </a:pPr>
                  <a:r>
                    <a:rPr lang="en-US" sz="600" dirty="0"/>
                    <a:t>Traffic</a:t>
                  </a:r>
                </a:p>
                <a:p>
                  <a:pPr algn="ctr">
                    <a:lnSpc>
                      <a:spcPct val="40000"/>
                    </a:lnSpc>
                    <a:spcBef>
                      <a:spcPct val="50000"/>
                    </a:spcBef>
                  </a:pPr>
                  <a:r>
                    <a:rPr lang="en-US" sz="600" dirty="0"/>
                    <a:t>Manager</a:t>
                  </a:r>
                </a:p>
              </p:txBody>
            </p:sp>
          </p:grpSp>
          <p:grpSp>
            <p:nvGrpSpPr>
              <p:cNvPr id="177" name="Group 525"/>
              <p:cNvGrpSpPr/>
              <p:nvPr/>
            </p:nvGrpSpPr>
            <p:grpSpPr>
              <a:xfrm>
                <a:off x="4724400" y="4267200"/>
                <a:ext cx="457200" cy="920749"/>
                <a:chOff x="2057400" y="2512485"/>
                <a:chExt cx="609600" cy="1227665"/>
              </a:xfrm>
            </p:grpSpPr>
            <p:pic>
              <p:nvPicPr>
                <p:cNvPr id="527" name="Picture 4" descr="VE_icon_1"/>
                <p:cNvPicPr>
                  <a:picLocks noChangeAspect="1" noChangeArrowheads="1"/>
                </p:cNvPicPr>
                <p:nvPr/>
              </p:nvPicPr>
              <p:blipFill>
                <a:blip r:embed="rId14" cstate="print"/>
                <a:srcRect/>
                <a:stretch>
                  <a:fillRect/>
                </a:stretch>
              </p:blipFill>
              <p:spPr bwMode="auto">
                <a:xfrm>
                  <a:off x="2102644" y="2963863"/>
                  <a:ext cx="519112" cy="776287"/>
                </a:xfrm>
                <a:prstGeom prst="rect">
                  <a:avLst/>
                </a:prstGeom>
                <a:noFill/>
                <a:ln w="9525">
                  <a:noFill/>
                  <a:miter lim="800000"/>
                  <a:headEnd/>
                  <a:tailEnd/>
                </a:ln>
              </p:spPr>
            </p:pic>
            <p:sp>
              <p:nvSpPr>
                <p:cNvPr id="528" name="Text Box 6"/>
                <p:cNvSpPr txBox="1">
                  <a:spLocks noChangeArrowheads="1"/>
                </p:cNvSpPr>
                <p:nvPr/>
              </p:nvSpPr>
              <p:spPr bwMode="auto">
                <a:xfrm>
                  <a:off x="2057400" y="2512485"/>
                  <a:ext cx="609600" cy="476250"/>
                </a:xfrm>
                <a:prstGeom prst="rect">
                  <a:avLst/>
                </a:prstGeom>
                <a:noFill/>
                <a:ln w="9525">
                  <a:noFill/>
                  <a:miter lim="800000"/>
                  <a:headEnd/>
                  <a:tailEnd/>
                </a:ln>
              </p:spPr>
              <p:txBody>
                <a:bodyPr wrap="none"/>
                <a:lstStyle/>
                <a:p>
                  <a:pPr algn="ctr">
                    <a:lnSpc>
                      <a:spcPct val="40000"/>
                    </a:lnSpc>
                    <a:spcBef>
                      <a:spcPct val="50000"/>
                    </a:spcBef>
                  </a:pPr>
                  <a:r>
                    <a:rPr lang="en-US" sz="600" dirty="0"/>
                    <a:t>BIG-IP</a:t>
                  </a:r>
                </a:p>
                <a:p>
                  <a:pPr algn="ctr">
                    <a:lnSpc>
                      <a:spcPct val="40000"/>
                    </a:lnSpc>
                    <a:spcBef>
                      <a:spcPct val="50000"/>
                    </a:spcBef>
                  </a:pPr>
                  <a:r>
                    <a:rPr lang="en-US" sz="600" dirty="0"/>
                    <a:t>Local</a:t>
                  </a:r>
                </a:p>
                <a:p>
                  <a:pPr algn="ctr">
                    <a:lnSpc>
                      <a:spcPct val="40000"/>
                    </a:lnSpc>
                    <a:spcBef>
                      <a:spcPct val="50000"/>
                    </a:spcBef>
                  </a:pPr>
                  <a:r>
                    <a:rPr lang="en-US" sz="600" dirty="0"/>
                    <a:t>Traffic</a:t>
                  </a:r>
                </a:p>
                <a:p>
                  <a:pPr algn="ctr">
                    <a:lnSpc>
                      <a:spcPct val="40000"/>
                    </a:lnSpc>
                    <a:spcBef>
                      <a:spcPct val="50000"/>
                    </a:spcBef>
                  </a:pPr>
                  <a:r>
                    <a:rPr lang="en-US" sz="600" dirty="0"/>
                    <a:t>Manager</a:t>
                  </a:r>
                </a:p>
              </p:txBody>
            </p:sp>
          </p:grpSp>
          <p:grpSp>
            <p:nvGrpSpPr>
              <p:cNvPr id="178" name="Group 530"/>
              <p:cNvGrpSpPr/>
              <p:nvPr/>
            </p:nvGrpSpPr>
            <p:grpSpPr>
              <a:xfrm>
                <a:off x="4343400" y="4267200"/>
                <a:ext cx="457200" cy="920749"/>
                <a:chOff x="2057400" y="2512485"/>
                <a:chExt cx="609600" cy="1227665"/>
              </a:xfrm>
            </p:grpSpPr>
            <p:pic>
              <p:nvPicPr>
                <p:cNvPr id="533" name="Picture 4" descr="VE_icon_1"/>
                <p:cNvPicPr>
                  <a:picLocks noChangeAspect="1" noChangeArrowheads="1"/>
                </p:cNvPicPr>
                <p:nvPr/>
              </p:nvPicPr>
              <p:blipFill>
                <a:blip r:embed="rId14" cstate="print"/>
                <a:srcRect/>
                <a:stretch>
                  <a:fillRect/>
                </a:stretch>
              </p:blipFill>
              <p:spPr bwMode="auto">
                <a:xfrm>
                  <a:off x="2102644" y="2963863"/>
                  <a:ext cx="519112" cy="776287"/>
                </a:xfrm>
                <a:prstGeom prst="rect">
                  <a:avLst/>
                </a:prstGeom>
                <a:noFill/>
                <a:ln w="9525">
                  <a:noFill/>
                  <a:miter lim="800000"/>
                  <a:headEnd/>
                  <a:tailEnd/>
                </a:ln>
              </p:spPr>
            </p:pic>
            <p:sp>
              <p:nvSpPr>
                <p:cNvPr id="576" name="Text Box 6"/>
                <p:cNvSpPr txBox="1">
                  <a:spLocks noChangeArrowheads="1"/>
                </p:cNvSpPr>
                <p:nvPr/>
              </p:nvSpPr>
              <p:spPr bwMode="auto">
                <a:xfrm>
                  <a:off x="2057400" y="2512485"/>
                  <a:ext cx="609600" cy="476250"/>
                </a:xfrm>
                <a:prstGeom prst="rect">
                  <a:avLst/>
                </a:prstGeom>
                <a:noFill/>
                <a:ln w="9525">
                  <a:noFill/>
                  <a:miter lim="800000"/>
                  <a:headEnd/>
                  <a:tailEnd/>
                </a:ln>
              </p:spPr>
              <p:txBody>
                <a:bodyPr wrap="none"/>
                <a:lstStyle/>
                <a:p>
                  <a:pPr algn="ctr">
                    <a:lnSpc>
                      <a:spcPct val="40000"/>
                    </a:lnSpc>
                    <a:spcBef>
                      <a:spcPct val="50000"/>
                    </a:spcBef>
                  </a:pPr>
                  <a:r>
                    <a:rPr lang="en-US" sz="600" dirty="0"/>
                    <a:t>BIG-IP</a:t>
                  </a:r>
                </a:p>
                <a:p>
                  <a:pPr algn="ctr">
                    <a:lnSpc>
                      <a:spcPct val="40000"/>
                    </a:lnSpc>
                    <a:spcBef>
                      <a:spcPct val="50000"/>
                    </a:spcBef>
                  </a:pPr>
                  <a:r>
                    <a:rPr lang="en-US" sz="600" dirty="0"/>
                    <a:t>Local</a:t>
                  </a:r>
                </a:p>
                <a:p>
                  <a:pPr algn="ctr">
                    <a:lnSpc>
                      <a:spcPct val="40000"/>
                    </a:lnSpc>
                    <a:spcBef>
                      <a:spcPct val="50000"/>
                    </a:spcBef>
                  </a:pPr>
                  <a:r>
                    <a:rPr lang="en-US" sz="600" dirty="0"/>
                    <a:t>Traffic</a:t>
                  </a:r>
                </a:p>
                <a:p>
                  <a:pPr algn="ctr">
                    <a:lnSpc>
                      <a:spcPct val="40000"/>
                    </a:lnSpc>
                    <a:spcBef>
                      <a:spcPct val="50000"/>
                    </a:spcBef>
                  </a:pPr>
                  <a:r>
                    <a:rPr lang="en-US" sz="600" dirty="0"/>
                    <a:t>Manager</a:t>
                  </a:r>
                </a:p>
              </p:txBody>
            </p:sp>
          </p:grpSp>
        </p:grpSp>
        <p:cxnSp>
          <p:nvCxnSpPr>
            <p:cNvPr id="579" name="Shape 904"/>
            <p:cNvCxnSpPr/>
            <p:nvPr/>
          </p:nvCxnSpPr>
          <p:spPr bwMode="auto">
            <a:xfrm rot="16200000" flipV="1">
              <a:off x="4114799" y="3810001"/>
              <a:ext cx="152394" cy="761992"/>
            </a:xfrm>
            <a:prstGeom prst="bentConnector2">
              <a:avLst/>
            </a:prstGeom>
            <a:noFill/>
            <a:ln w="25400" cap="flat" cmpd="sng" algn="ctr">
              <a:solidFill>
                <a:srgbClr val="969696"/>
              </a:solidFill>
              <a:prstDash val="sysDash"/>
              <a:round/>
              <a:headEnd type="none" w="med" len="med"/>
              <a:tailEnd type="none" w="med" len="med"/>
            </a:ln>
            <a:effectLst/>
          </p:spPr>
        </p:cxnSp>
      </p:grpSp>
      <p:grpSp>
        <p:nvGrpSpPr>
          <p:cNvPr id="179" name="Group 730"/>
          <p:cNvGrpSpPr/>
          <p:nvPr/>
        </p:nvGrpSpPr>
        <p:grpSpPr>
          <a:xfrm>
            <a:off x="6019800" y="4114800"/>
            <a:ext cx="2974981" cy="2057400"/>
            <a:chOff x="6019800" y="4114800"/>
            <a:chExt cx="2974981" cy="2057400"/>
          </a:xfrm>
        </p:grpSpPr>
        <p:grpSp>
          <p:nvGrpSpPr>
            <p:cNvPr id="180" name="Group 622"/>
            <p:cNvGrpSpPr/>
            <p:nvPr/>
          </p:nvGrpSpPr>
          <p:grpSpPr>
            <a:xfrm>
              <a:off x="6019800" y="4114800"/>
              <a:ext cx="2974981" cy="2057400"/>
              <a:chOff x="2362200" y="4114800"/>
              <a:chExt cx="2974981" cy="2057400"/>
            </a:xfrm>
          </p:grpSpPr>
          <p:cxnSp>
            <p:nvCxnSpPr>
              <p:cNvPr id="668" name="Shape 904"/>
              <p:cNvCxnSpPr>
                <a:stCxn id="684" idx="0"/>
              </p:cNvCxnSpPr>
              <p:nvPr/>
            </p:nvCxnSpPr>
            <p:spPr bwMode="auto">
              <a:xfrm rot="16200000" flipV="1">
                <a:off x="3581401" y="3962399"/>
                <a:ext cx="152398" cy="457200"/>
              </a:xfrm>
              <a:prstGeom prst="bentConnector2">
                <a:avLst/>
              </a:prstGeom>
              <a:noFill/>
              <a:ln w="25400" cap="flat" cmpd="sng" algn="ctr">
                <a:solidFill>
                  <a:srgbClr val="969696"/>
                </a:solidFill>
                <a:prstDash val="sysDash"/>
                <a:round/>
                <a:headEnd type="none" w="med" len="med"/>
                <a:tailEnd type="none" w="med" len="med"/>
              </a:ln>
              <a:effectLst/>
            </p:spPr>
          </p:cxnSp>
          <p:cxnSp>
            <p:nvCxnSpPr>
              <p:cNvPr id="625" name="Shape 904"/>
              <p:cNvCxnSpPr>
                <a:stCxn id="680" idx="0"/>
              </p:cNvCxnSpPr>
              <p:nvPr/>
            </p:nvCxnSpPr>
            <p:spPr bwMode="auto">
              <a:xfrm rot="16200000" flipV="1">
                <a:off x="4343403" y="3657602"/>
                <a:ext cx="152398" cy="1066797"/>
              </a:xfrm>
              <a:prstGeom prst="bentConnector2">
                <a:avLst/>
              </a:prstGeom>
              <a:noFill/>
              <a:ln w="25400" cap="flat" cmpd="sng" algn="ctr">
                <a:solidFill>
                  <a:srgbClr val="969696"/>
                </a:solidFill>
                <a:prstDash val="sysDash"/>
                <a:round/>
                <a:headEnd type="none" w="med" len="med"/>
                <a:tailEnd type="none" w="med" len="med"/>
              </a:ln>
              <a:effectLst/>
            </p:spPr>
          </p:cxnSp>
          <p:pic>
            <p:nvPicPr>
              <p:cNvPr id="669" name="Picture 668" descr="new cloud.png"/>
              <p:cNvPicPr>
                <a:picLocks noChangeAspect="1"/>
              </p:cNvPicPr>
              <p:nvPr/>
            </p:nvPicPr>
            <p:blipFill>
              <a:blip r:embed="rId10" cstate="print"/>
              <a:stretch>
                <a:fillRect/>
              </a:stretch>
            </p:blipFill>
            <p:spPr>
              <a:xfrm>
                <a:off x="2362200" y="4648200"/>
                <a:ext cx="2974981" cy="1524000"/>
              </a:xfrm>
              <a:prstGeom prst="rect">
                <a:avLst/>
              </a:prstGeom>
            </p:spPr>
          </p:pic>
          <p:grpSp>
            <p:nvGrpSpPr>
              <p:cNvPr id="181" name="Group 1147"/>
              <p:cNvGrpSpPr/>
              <p:nvPr/>
            </p:nvGrpSpPr>
            <p:grpSpPr>
              <a:xfrm>
                <a:off x="3657600" y="4858200"/>
                <a:ext cx="1416072" cy="1232702"/>
                <a:chOff x="2628900" y="4899025"/>
                <a:chExt cx="1612900" cy="1404043"/>
              </a:xfrm>
            </p:grpSpPr>
            <p:pic>
              <p:nvPicPr>
                <p:cNvPr id="685" name="Picture 20" descr="DGRM_ESX_VMs_detail_4_flat_Q408.png"/>
                <p:cNvPicPr>
                  <a:picLocks noChangeAspect="1"/>
                </p:cNvPicPr>
                <p:nvPr/>
              </p:nvPicPr>
              <p:blipFill>
                <a:blip r:embed="rId11" cstate="print"/>
                <a:srcRect l="23007" t="27779" r="22353" b="59814"/>
                <a:stretch>
                  <a:fillRect/>
                </a:stretch>
              </p:blipFill>
              <p:spPr bwMode="auto">
                <a:xfrm>
                  <a:off x="2628900" y="5184775"/>
                  <a:ext cx="1612900" cy="473966"/>
                </a:xfrm>
                <a:prstGeom prst="rect">
                  <a:avLst/>
                </a:prstGeom>
                <a:noFill/>
                <a:ln w="9525">
                  <a:noFill/>
                  <a:miter lim="800000"/>
                  <a:headEnd/>
                  <a:tailEnd/>
                </a:ln>
              </p:spPr>
            </p:pic>
            <p:pic>
              <p:nvPicPr>
                <p:cNvPr id="686" name="Picture 4" descr="ICON_VirtTriangle_flat_Q408.png"/>
                <p:cNvPicPr>
                  <a:picLocks noChangeAspect="1"/>
                </p:cNvPicPr>
                <p:nvPr/>
              </p:nvPicPr>
              <p:blipFill>
                <a:blip r:embed="rId12" cstate="print"/>
                <a:srcRect/>
                <a:stretch>
                  <a:fillRect/>
                </a:stretch>
              </p:blipFill>
              <p:spPr bwMode="auto">
                <a:xfrm>
                  <a:off x="2705100" y="5638800"/>
                  <a:ext cx="1422400" cy="353583"/>
                </a:xfrm>
                <a:prstGeom prst="rect">
                  <a:avLst/>
                </a:prstGeom>
                <a:noFill/>
                <a:ln w="9525">
                  <a:noFill/>
                  <a:miter lim="800000"/>
                  <a:headEnd/>
                  <a:tailEnd/>
                </a:ln>
              </p:spPr>
            </p:pic>
            <p:grpSp>
              <p:nvGrpSpPr>
                <p:cNvPr id="182" name="Group 481"/>
                <p:cNvGrpSpPr>
                  <a:grpSpLocks/>
                </p:cNvGrpSpPr>
                <p:nvPr/>
              </p:nvGrpSpPr>
              <p:grpSpPr bwMode="auto">
                <a:xfrm>
                  <a:off x="3267892" y="5777926"/>
                  <a:ext cx="303133" cy="525142"/>
                  <a:chOff x="4506" y="755"/>
                  <a:chExt cx="758" cy="1286"/>
                </a:xfrm>
              </p:grpSpPr>
              <p:pic>
                <p:nvPicPr>
                  <p:cNvPr id="690" name="Picture 482"/>
                  <p:cNvPicPr>
                    <a:picLocks noChangeAspect="1" noChangeArrowheads="1"/>
                  </p:cNvPicPr>
                  <p:nvPr/>
                </p:nvPicPr>
                <p:blipFill>
                  <a:blip r:embed="rId13" cstate="print">
                    <a:lum bright="18000"/>
                  </a:blip>
                  <a:srcRect/>
                  <a:stretch>
                    <a:fillRect/>
                  </a:stretch>
                </p:blipFill>
                <p:spPr bwMode="gray">
                  <a:xfrm>
                    <a:off x="4506" y="1871"/>
                    <a:ext cx="758" cy="170"/>
                  </a:xfrm>
                  <a:prstGeom prst="rect">
                    <a:avLst/>
                  </a:prstGeom>
                  <a:noFill/>
                  <a:ln w="9525">
                    <a:noFill/>
                    <a:miter lim="800000"/>
                    <a:headEnd/>
                    <a:tailEnd/>
                  </a:ln>
                </p:spPr>
              </p:pic>
              <p:grpSp>
                <p:nvGrpSpPr>
                  <p:cNvPr id="183" name="Group 483"/>
                  <p:cNvGrpSpPr>
                    <a:grpSpLocks/>
                  </p:cNvGrpSpPr>
                  <p:nvPr/>
                </p:nvGrpSpPr>
                <p:grpSpPr bwMode="auto">
                  <a:xfrm>
                    <a:off x="4656" y="755"/>
                    <a:ext cx="477" cy="1200"/>
                    <a:chOff x="4694" y="755"/>
                    <a:chExt cx="477" cy="1200"/>
                  </a:xfrm>
                </p:grpSpPr>
                <p:grpSp>
                  <p:nvGrpSpPr>
                    <p:cNvPr id="184" name="Group 484"/>
                    <p:cNvGrpSpPr>
                      <a:grpSpLocks/>
                    </p:cNvGrpSpPr>
                    <p:nvPr/>
                  </p:nvGrpSpPr>
                  <p:grpSpPr bwMode="auto">
                    <a:xfrm>
                      <a:off x="4694" y="755"/>
                      <a:ext cx="477" cy="1200"/>
                      <a:chOff x="4694" y="755"/>
                      <a:chExt cx="477" cy="1200"/>
                    </a:xfrm>
                  </p:grpSpPr>
                  <p:sp>
                    <p:nvSpPr>
                      <p:cNvPr id="724" name="Freeform 485"/>
                      <p:cNvSpPr>
                        <a:spLocks/>
                      </p:cNvSpPr>
                      <p:nvPr/>
                    </p:nvSpPr>
                    <p:spPr bwMode="gray">
                      <a:xfrm>
                        <a:off x="4694" y="755"/>
                        <a:ext cx="477" cy="1200"/>
                      </a:xfrm>
                      <a:custGeom>
                        <a:avLst/>
                        <a:gdLst>
                          <a:gd name="T0" fmla="*/ 35 w 236"/>
                          <a:gd name="T1" fmla="*/ 0 h 438"/>
                          <a:gd name="T2" fmla="*/ 10 w 236"/>
                          <a:gd name="T3" fmla="*/ 0 h 438"/>
                          <a:gd name="T4" fmla="*/ 0 w 236"/>
                          <a:gd name="T5" fmla="*/ 9 h 438"/>
                          <a:gd name="T6" fmla="*/ 0 w 236"/>
                          <a:gd name="T7" fmla="*/ 428 h 438"/>
                          <a:gd name="T8" fmla="*/ 10 w 236"/>
                          <a:gd name="T9" fmla="*/ 438 h 438"/>
                          <a:gd name="T10" fmla="*/ 226 w 236"/>
                          <a:gd name="T11" fmla="*/ 438 h 438"/>
                          <a:gd name="T12" fmla="*/ 236 w 236"/>
                          <a:gd name="T13" fmla="*/ 428 h 438"/>
                          <a:gd name="T14" fmla="*/ 236 w 236"/>
                          <a:gd name="T15" fmla="*/ 398 h 438"/>
                          <a:gd name="T16" fmla="*/ 35 w 236"/>
                          <a:gd name="T17" fmla="*/ 0 h 4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6"/>
                          <a:gd name="T28" fmla="*/ 0 h 438"/>
                          <a:gd name="T29" fmla="*/ 236 w 236"/>
                          <a:gd name="T30" fmla="*/ 438 h 4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6" h="438">
                            <a:moveTo>
                              <a:pt x="35" y="0"/>
                            </a:moveTo>
                            <a:cubicBezTo>
                              <a:pt x="10" y="0"/>
                              <a:pt x="10" y="0"/>
                              <a:pt x="10" y="0"/>
                            </a:cubicBezTo>
                            <a:cubicBezTo>
                              <a:pt x="5" y="0"/>
                              <a:pt x="0" y="4"/>
                              <a:pt x="0" y="9"/>
                            </a:cubicBezTo>
                            <a:cubicBezTo>
                              <a:pt x="0" y="428"/>
                              <a:pt x="0" y="428"/>
                              <a:pt x="0" y="428"/>
                            </a:cubicBezTo>
                            <a:cubicBezTo>
                              <a:pt x="0" y="434"/>
                              <a:pt x="5" y="438"/>
                              <a:pt x="10" y="438"/>
                            </a:cubicBezTo>
                            <a:cubicBezTo>
                              <a:pt x="226" y="438"/>
                              <a:pt x="226" y="438"/>
                              <a:pt x="226" y="438"/>
                            </a:cubicBezTo>
                            <a:cubicBezTo>
                              <a:pt x="231" y="438"/>
                              <a:pt x="236" y="434"/>
                              <a:pt x="236" y="428"/>
                            </a:cubicBezTo>
                            <a:cubicBezTo>
                              <a:pt x="236" y="398"/>
                              <a:pt x="236" y="398"/>
                              <a:pt x="236" y="398"/>
                            </a:cubicBezTo>
                            <a:lnTo>
                              <a:pt x="35" y="0"/>
                            </a:lnTo>
                            <a:close/>
                          </a:path>
                        </a:pathLst>
                      </a:custGeom>
                      <a:gradFill rotWithShape="1">
                        <a:gsLst>
                          <a:gs pos="0">
                            <a:srgbClr val="EAEAEA"/>
                          </a:gs>
                          <a:gs pos="100000">
                            <a:srgbClr val="5F5F5F"/>
                          </a:gs>
                        </a:gsLst>
                        <a:lin ang="18900000" scaled="1"/>
                      </a:gradFill>
                      <a:ln w="9525">
                        <a:noFill/>
                        <a:round/>
                        <a:headEnd/>
                        <a:tailEnd/>
                      </a:ln>
                    </p:spPr>
                    <p:txBody>
                      <a:bodyPr/>
                      <a:lstStyle/>
                      <a:p>
                        <a:pPr defTabSz="457200"/>
                        <a:endParaRPr lang="en-US" dirty="0">
                          <a:solidFill>
                            <a:srgbClr val="000000"/>
                          </a:solidFill>
                        </a:endParaRPr>
                      </a:p>
                    </p:txBody>
                  </p:sp>
                  <p:sp>
                    <p:nvSpPr>
                      <p:cNvPr id="725" name="Freeform 486"/>
                      <p:cNvSpPr>
                        <a:spLocks/>
                      </p:cNvSpPr>
                      <p:nvPr/>
                    </p:nvSpPr>
                    <p:spPr bwMode="gray">
                      <a:xfrm>
                        <a:off x="4764" y="755"/>
                        <a:ext cx="406" cy="1092"/>
                      </a:xfrm>
                      <a:custGeom>
                        <a:avLst/>
                        <a:gdLst>
                          <a:gd name="T0" fmla="*/ 201 w 201"/>
                          <a:gd name="T1" fmla="*/ 9 h 398"/>
                          <a:gd name="T2" fmla="*/ 191 w 201"/>
                          <a:gd name="T3" fmla="*/ 0 h 398"/>
                          <a:gd name="T4" fmla="*/ 0 w 201"/>
                          <a:gd name="T5" fmla="*/ 0 h 398"/>
                          <a:gd name="T6" fmla="*/ 201 w 201"/>
                          <a:gd name="T7" fmla="*/ 398 h 398"/>
                          <a:gd name="T8" fmla="*/ 201 w 201"/>
                          <a:gd name="T9" fmla="*/ 9 h 398"/>
                          <a:gd name="T10" fmla="*/ 0 60000 65536"/>
                          <a:gd name="T11" fmla="*/ 0 60000 65536"/>
                          <a:gd name="T12" fmla="*/ 0 60000 65536"/>
                          <a:gd name="T13" fmla="*/ 0 60000 65536"/>
                          <a:gd name="T14" fmla="*/ 0 60000 65536"/>
                          <a:gd name="T15" fmla="*/ 0 w 201"/>
                          <a:gd name="T16" fmla="*/ 0 h 398"/>
                          <a:gd name="T17" fmla="*/ 201 w 201"/>
                          <a:gd name="T18" fmla="*/ 398 h 398"/>
                        </a:gdLst>
                        <a:ahLst/>
                        <a:cxnLst>
                          <a:cxn ang="T10">
                            <a:pos x="T0" y="T1"/>
                          </a:cxn>
                          <a:cxn ang="T11">
                            <a:pos x="T2" y="T3"/>
                          </a:cxn>
                          <a:cxn ang="T12">
                            <a:pos x="T4" y="T5"/>
                          </a:cxn>
                          <a:cxn ang="T13">
                            <a:pos x="T6" y="T7"/>
                          </a:cxn>
                          <a:cxn ang="T14">
                            <a:pos x="T8" y="T9"/>
                          </a:cxn>
                        </a:cxnLst>
                        <a:rect l="T15" t="T16" r="T17" b="T18"/>
                        <a:pathLst>
                          <a:path w="201" h="398">
                            <a:moveTo>
                              <a:pt x="201" y="9"/>
                            </a:moveTo>
                            <a:cubicBezTo>
                              <a:pt x="201" y="4"/>
                              <a:pt x="196" y="0"/>
                              <a:pt x="191" y="0"/>
                            </a:cubicBezTo>
                            <a:cubicBezTo>
                              <a:pt x="0" y="0"/>
                              <a:pt x="0" y="0"/>
                              <a:pt x="0" y="0"/>
                            </a:cubicBezTo>
                            <a:cubicBezTo>
                              <a:pt x="201" y="398"/>
                              <a:pt x="201" y="398"/>
                              <a:pt x="201" y="398"/>
                            </a:cubicBezTo>
                            <a:lnTo>
                              <a:pt x="201" y="9"/>
                            </a:lnTo>
                            <a:close/>
                          </a:path>
                        </a:pathLst>
                      </a:custGeom>
                      <a:gradFill rotWithShape="1">
                        <a:gsLst>
                          <a:gs pos="0">
                            <a:srgbClr val="949494"/>
                          </a:gs>
                          <a:gs pos="100000">
                            <a:srgbClr val="DDDDDD"/>
                          </a:gs>
                        </a:gsLst>
                        <a:lin ang="5400000" scaled="1"/>
                      </a:gradFill>
                      <a:ln w="9525">
                        <a:noFill/>
                        <a:round/>
                        <a:headEnd/>
                        <a:tailEnd/>
                      </a:ln>
                    </p:spPr>
                    <p:txBody>
                      <a:bodyPr/>
                      <a:lstStyle/>
                      <a:p>
                        <a:pPr defTabSz="457200"/>
                        <a:endParaRPr lang="en-US" dirty="0">
                          <a:solidFill>
                            <a:srgbClr val="000000"/>
                          </a:solidFill>
                        </a:endParaRPr>
                      </a:p>
                    </p:txBody>
                  </p:sp>
                </p:grpSp>
                <p:sp>
                  <p:nvSpPr>
                    <p:cNvPr id="694" name="Freeform 487"/>
                    <p:cNvSpPr>
                      <a:spLocks/>
                    </p:cNvSpPr>
                    <p:nvPr/>
                  </p:nvSpPr>
                  <p:spPr bwMode="gray">
                    <a:xfrm>
                      <a:off x="4802" y="787"/>
                      <a:ext cx="335" cy="692"/>
                    </a:xfrm>
                    <a:custGeom>
                      <a:avLst/>
                      <a:gdLst>
                        <a:gd name="T0" fmla="*/ 159 w 166"/>
                        <a:gd name="T1" fmla="*/ 234 h 234"/>
                        <a:gd name="T2" fmla="*/ 166 w 166"/>
                        <a:gd name="T3" fmla="*/ 227 h 234"/>
                        <a:gd name="T4" fmla="*/ 166 w 166"/>
                        <a:gd name="T5" fmla="*/ 6 h 234"/>
                        <a:gd name="T6" fmla="*/ 159 w 166"/>
                        <a:gd name="T7" fmla="*/ 0 h 234"/>
                        <a:gd name="T8" fmla="*/ 0 w 166"/>
                        <a:gd name="T9" fmla="*/ 0 h 234"/>
                        <a:gd name="T10" fmla="*/ 120 w 166"/>
                        <a:gd name="T11" fmla="*/ 234 h 234"/>
                        <a:gd name="T12" fmla="*/ 159 w 166"/>
                        <a:gd name="T13" fmla="*/ 234 h 234"/>
                        <a:gd name="T14" fmla="*/ 0 60000 65536"/>
                        <a:gd name="T15" fmla="*/ 0 60000 65536"/>
                        <a:gd name="T16" fmla="*/ 0 60000 65536"/>
                        <a:gd name="T17" fmla="*/ 0 60000 65536"/>
                        <a:gd name="T18" fmla="*/ 0 60000 65536"/>
                        <a:gd name="T19" fmla="*/ 0 60000 65536"/>
                        <a:gd name="T20" fmla="*/ 0 60000 65536"/>
                        <a:gd name="T21" fmla="*/ 0 w 166"/>
                        <a:gd name="T22" fmla="*/ 0 h 234"/>
                        <a:gd name="T23" fmla="*/ 166 w 166"/>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 h="234">
                          <a:moveTo>
                            <a:pt x="159" y="234"/>
                          </a:moveTo>
                          <a:cubicBezTo>
                            <a:pt x="163" y="234"/>
                            <a:pt x="166" y="231"/>
                            <a:pt x="166" y="227"/>
                          </a:cubicBezTo>
                          <a:cubicBezTo>
                            <a:pt x="166" y="6"/>
                            <a:pt x="166" y="6"/>
                            <a:pt x="166" y="6"/>
                          </a:cubicBezTo>
                          <a:cubicBezTo>
                            <a:pt x="166" y="3"/>
                            <a:pt x="163" y="0"/>
                            <a:pt x="159" y="0"/>
                          </a:cubicBezTo>
                          <a:cubicBezTo>
                            <a:pt x="0" y="0"/>
                            <a:pt x="0" y="0"/>
                            <a:pt x="0" y="0"/>
                          </a:cubicBezTo>
                          <a:cubicBezTo>
                            <a:pt x="120" y="234"/>
                            <a:pt x="120" y="234"/>
                            <a:pt x="120" y="234"/>
                          </a:cubicBezTo>
                          <a:lnTo>
                            <a:pt x="159" y="234"/>
                          </a:lnTo>
                          <a:close/>
                        </a:path>
                      </a:pathLst>
                    </a:custGeom>
                    <a:gradFill rotWithShape="1">
                      <a:gsLst>
                        <a:gs pos="0">
                          <a:srgbClr val="191919"/>
                        </a:gs>
                        <a:gs pos="100000">
                          <a:srgbClr val="4D4D4D"/>
                        </a:gs>
                      </a:gsLst>
                      <a:lin ang="5400000" scaled="1"/>
                    </a:gradFill>
                    <a:ln w="9525">
                      <a:noFill/>
                      <a:round/>
                      <a:headEnd/>
                      <a:tailEnd/>
                    </a:ln>
                  </p:spPr>
                  <p:txBody>
                    <a:bodyPr/>
                    <a:lstStyle/>
                    <a:p>
                      <a:pPr defTabSz="457200"/>
                      <a:endParaRPr lang="en-US" dirty="0">
                        <a:solidFill>
                          <a:srgbClr val="000000"/>
                        </a:solidFill>
                      </a:endParaRPr>
                    </a:p>
                  </p:txBody>
                </p:sp>
                <p:sp>
                  <p:nvSpPr>
                    <p:cNvPr id="695" name="Freeform 488"/>
                    <p:cNvSpPr>
                      <a:spLocks/>
                    </p:cNvSpPr>
                    <p:nvPr/>
                  </p:nvSpPr>
                  <p:spPr bwMode="gray">
                    <a:xfrm>
                      <a:off x="4729" y="787"/>
                      <a:ext cx="315" cy="692"/>
                    </a:xfrm>
                    <a:custGeom>
                      <a:avLst/>
                      <a:gdLst>
                        <a:gd name="T0" fmla="*/ 36 w 156"/>
                        <a:gd name="T1" fmla="*/ 0 h 234"/>
                        <a:gd name="T2" fmla="*/ 7 w 156"/>
                        <a:gd name="T3" fmla="*/ 0 h 234"/>
                        <a:gd name="T4" fmla="*/ 0 w 156"/>
                        <a:gd name="T5" fmla="*/ 6 h 234"/>
                        <a:gd name="T6" fmla="*/ 0 w 156"/>
                        <a:gd name="T7" fmla="*/ 227 h 234"/>
                        <a:gd name="T8" fmla="*/ 7 w 156"/>
                        <a:gd name="T9" fmla="*/ 234 h 234"/>
                        <a:gd name="T10" fmla="*/ 156 w 156"/>
                        <a:gd name="T11" fmla="*/ 234 h 234"/>
                        <a:gd name="T12" fmla="*/ 36 w 156"/>
                        <a:gd name="T13" fmla="*/ 0 h 234"/>
                        <a:gd name="T14" fmla="*/ 0 60000 65536"/>
                        <a:gd name="T15" fmla="*/ 0 60000 65536"/>
                        <a:gd name="T16" fmla="*/ 0 60000 65536"/>
                        <a:gd name="T17" fmla="*/ 0 60000 65536"/>
                        <a:gd name="T18" fmla="*/ 0 60000 65536"/>
                        <a:gd name="T19" fmla="*/ 0 60000 65536"/>
                        <a:gd name="T20" fmla="*/ 0 60000 65536"/>
                        <a:gd name="T21" fmla="*/ 0 w 156"/>
                        <a:gd name="T22" fmla="*/ 0 h 234"/>
                        <a:gd name="T23" fmla="*/ 156 w 156"/>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 h="234">
                          <a:moveTo>
                            <a:pt x="36" y="0"/>
                          </a:moveTo>
                          <a:cubicBezTo>
                            <a:pt x="7" y="0"/>
                            <a:pt x="7" y="0"/>
                            <a:pt x="7" y="0"/>
                          </a:cubicBezTo>
                          <a:cubicBezTo>
                            <a:pt x="3" y="0"/>
                            <a:pt x="0" y="3"/>
                            <a:pt x="0" y="6"/>
                          </a:cubicBezTo>
                          <a:cubicBezTo>
                            <a:pt x="0" y="227"/>
                            <a:pt x="0" y="227"/>
                            <a:pt x="0" y="227"/>
                          </a:cubicBezTo>
                          <a:cubicBezTo>
                            <a:pt x="0" y="231"/>
                            <a:pt x="3" y="234"/>
                            <a:pt x="7" y="234"/>
                          </a:cubicBezTo>
                          <a:cubicBezTo>
                            <a:pt x="156" y="234"/>
                            <a:pt x="156" y="234"/>
                            <a:pt x="156" y="234"/>
                          </a:cubicBezTo>
                          <a:lnTo>
                            <a:pt x="36" y="0"/>
                          </a:lnTo>
                          <a:close/>
                        </a:path>
                      </a:pathLst>
                    </a:custGeom>
                    <a:gradFill rotWithShape="1">
                      <a:gsLst>
                        <a:gs pos="0">
                          <a:srgbClr val="4D4D4D"/>
                        </a:gs>
                        <a:gs pos="100000">
                          <a:srgbClr val="191919"/>
                        </a:gs>
                      </a:gsLst>
                      <a:lin ang="5400000" scaled="1"/>
                    </a:gradFill>
                    <a:ln w="9525">
                      <a:noFill/>
                      <a:round/>
                      <a:headEnd/>
                      <a:tailEnd/>
                    </a:ln>
                  </p:spPr>
                  <p:txBody>
                    <a:bodyPr/>
                    <a:lstStyle/>
                    <a:p>
                      <a:pPr defTabSz="457200"/>
                      <a:endParaRPr lang="en-US" dirty="0">
                        <a:solidFill>
                          <a:srgbClr val="000000"/>
                        </a:solidFill>
                      </a:endParaRPr>
                    </a:p>
                  </p:txBody>
                </p:sp>
                <p:sp>
                  <p:nvSpPr>
                    <p:cNvPr id="696" name="Rectangle 489"/>
                    <p:cNvSpPr>
                      <a:spLocks noChangeArrowheads="1"/>
                    </p:cNvSpPr>
                    <p:nvPr/>
                  </p:nvSpPr>
                  <p:spPr bwMode="gray">
                    <a:xfrm>
                      <a:off x="4745" y="817"/>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699" name="Rectangle 490"/>
                    <p:cNvSpPr>
                      <a:spLocks noChangeArrowheads="1"/>
                    </p:cNvSpPr>
                    <p:nvPr/>
                  </p:nvSpPr>
                  <p:spPr bwMode="gray">
                    <a:xfrm>
                      <a:off x="4745" y="940"/>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701" name="Rectangle 491"/>
                    <p:cNvSpPr>
                      <a:spLocks noChangeArrowheads="1"/>
                    </p:cNvSpPr>
                    <p:nvPr/>
                  </p:nvSpPr>
                  <p:spPr bwMode="gray">
                    <a:xfrm>
                      <a:off x="5040" y="1020"/>
                      <a:ext cx="60" cy="18"/>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702" name="Rectangle 492"/>
                    <p:cNvSpPr>
                      <a:spLocks noChangeArrowheads="1"/>
                    </p:cNvSpPr>
                    <p:nvPr/>
                  </p:nvSpPr>
                  <p:spPr bwMode="gray">
                    <a:xfrm>
                      <a:off x="4763" y="959"/>
                      <a:ext cx="337" cy="48"/>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sp>
                  <p:nvSpPr>
                    <p:cNvPr id="704" name="Rectangle 493"/>
                    <p:cNvSpPr>
                      <a:spLocks noChangeArrowheads="1"/>
                    </p:cNvSpPr>
                    <p:nvPr/>
                  </p:nvSpPr>
                  <p:spPr bwMode="gray">
                    <a:xfrm>
                      <a:off x="5040" y="898"/>
                      <a:ext cx="60" cy="17"/>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705" name="Rectangle 494"/>
                    <p:cNvSpPr>
                      <a:spLocks noChangeArrowheads="1"/>
                    </p:cNvSpPr>
                    <p:nvPr/>
                  </p:nvSpPr>
                  <p:spPr bwMode="gray">
                    <a:xfrm>
                      <a:off x="4763" y="834"/>
                      <a:ext cx="337" cy="50"/>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sp>
                  <p:nvSpPr>
                    <p:cNvPr id="713" name="Freeform 495"/>
                    <p:cNvSpPr>
                      <a:spLocks/>
                    </p:cNvSpPr>
                    <p:nvPr/>
                  </p:nvSpPr>
                  <p:spPr bwMode="gray">
                    <a:xfrm>
                      <a:off x="4729" y="1866"/>
                      <a:ext cx="408" cy="32"/>
                    </a:xfrm>
                    <a:custGeom>
                      <a:avLst/>
                      <a:gdLst>
                        <a:gd name="T0" fmla="*/ 0 w 202"/>
                        <a:gd name="T1" fmla="*/ 0 h 15"/>
                        <a:gd name="T2" fmla="*/ 0 w 202"/>
                        <a:gd name="T3" fmla="*/ 6 h 15"/>
                        <a:gd name="T4" fmla="*/ 11 w 202"/>
                        <a:gd name="T5" fmla="*/ 15 h 15"/>
                        <a:gd name="T6" fmla="*/ 191 w 202"/>
                        <a:gd name="T7" fmla="*/ 15 h 15"/>
                        <a:gd name="T8" fmla="*/ 202 w 202"/>
                        <a:gd name="T9" fmla="*/ 6 h 15"/>
                        <a:gd name="T10" fmla="*/ 202 w 202"/>
                        <a:gd name="T11" fmla="*/ 0 h 15"/>
                        <a:gd name="T12" fmla="*/ 0 w 202"/>
                        <a:gd name="T13" fmla="*/ 0 h 15"/>
                        <a:gd name="T14" fmla="*/ 0 60000 65536"/>
                        <a:gd name="T15" fmla="*/ 0 60000 65536"/>
                        <a:gd name="T16" fmla="*/ 0 60000 65536"/>
                        <a:gd name="T17" fmla="*/ 0 60000 65536"/>
                        <a:gd name="T18" fmla="*/ 0 60000 65536"/>
                        <a:gd name="T19" fmla="*/ 0 60000 65536"/>
                        <a:gd name="T20" fmla="*/ 0 60000 65536"/>
                        <a:gd name="T21" fmla="*/ 0 w 202"/>
                        <a:gd name="T22" fmla="*/ 0 h 15"/>
                        <a:gd name="T23" fmla="*/ 202 w 202"/>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5">
                          <a:moveTo>
                            <a:pt x="0" y="0"/>
                          </a:moveTo>
                          <a:cubicBezTo>
                            <a:pt x="0" y="6"/>
                            <a:pt x="0" y="6"/>
                            <a:pt x="0" y="6"/>
                          </a:cubicBezTo>
                          <a:cubicBezTo>
                            <a:pt x="0" y="11"/>
                            <a:pt x="5" y="15"/>
                            <a:pt x="11" y="15"/>
                          </a:cubicBezTo>
                          <a:cubicBezTo>
                            <a:pt x="191" y="15"/>
                            <a:pt x="191" y="15"/>
                            <a:pt x="191" y="15"/>
                          </a:cubicBezTo>
                          <a:cubicBezTo>
                            <a:pt x="197" y="15"/>
                            <a:pt x="202" y="11"/>
                            <a:pt x="202" y="6"/>
                          </a:cubicBezTo>
                          <a:cubicBezTo>
                            <a:pt x="202" y="0"/>
                            <a:pt x="202" y="0"/>
                            <a:pt x="202" y="0"/>
                          </a:cubicBezTo>
                          <a:lnTo>
                            <a:pt x="0" y="0"/>
                          </a:lnTo>
                          <a:close/>
                        </a:path>
                      </a:pathLst>
                    </a:custGeom>
                    <a:solidFill>
                      <a:srgbClr val="303030"/>
                    </a:solidFill>
                    <a:ln w="9525">
                      <a:noFill/>
                      <a:round/>
                      <a:headEnd/>
                      <a:tailEnd/>
                    </a:ln>
                  </p:spPr>
                  <p:txBody>
                    <a:bodyPr/>
                    <a:lstStyle/>
                    <a:p>
                      <a:pPr defTabSz="457200"/>
                      <a:endParaRPr lang="en-US" dirty="0">
                        <a:solidFill>
                          <a:srgbClr val="000000"/>
                        </a:solidFill>
                      </a:endParaRPr>
                    </a:p>
                  </p:txBody>
                </p:sp>
                <p:sp>
                  <p:nvSpPr>
                    <p:cNvPr id="714" name="Freeform 496"/>
                    <p:cNvSpPr>
                      <a:spLocks/>
                    </p:cNvSpPr>
                    <p:nvPr/>
                  </p:nvSpPr>
                  <p:spPr bwMode="gray">
                    <a:xfrm>
                      <a:off x="4729" y="1833"/>
                      <a:ext cx="408" cy="33"/>
                    </a:xfrm>
                    <a:custGeom>
                      <a:avLst/>
                      <a:gdLst>
                        <a:gd name="T0" fmla="*/ 202 w 202"/>
                        <a:gd name="T1" fmla="*/ 9 h 14"/>
                        <a:gd name="T2" fmla="*/ 191 w 202"/>
                        <a:gd name="T3" fmla="*/ 0 h 14"/>
                        <a:gd name="T4" fmla="*/ 11 w 202"/>
                        <a:gd name="T5" fmla="*/ 0 h 14"/>
                        <a:gd name="T6" fmla="*/ 0 w 202"/>
                        <a:gd name="T7" fmla="*/ 9 h 14"/>
                        <a:gd name="T8" fmla="*/ 0 w 202"/>
                        <a:gd name="T9" fmla="*/ 14 h 14"/>
                        <a:gd name="T10" fmla="*/ 202 w 202"/>
                        <a:gd name="T11" fmla="*/ 14 h 14"/>
                        <a:gd name="T12" fmla="*/ 202 w 202"/>
                        <a:gd name="T13" fmla="*/ 9 h 14"/>
                        <a:gd name="T14" fmla="*/ 0 60000 65536"/>
                        <a:gd name="T15" fmla="*/ 0 60000 65536"/>
                        <a:gd name="T16" fmla="*/ 0 60000 65536"/>
                        <a:gd name="T17" fmla="*/ 0 60000 65536"/>
                        <a:gd name="T18" fmla="*/ 0 60000 65536"/>
                        <a:gd name="T19" fmla="*/ 0 60000 65536"/>
                        <a:gd name="T20" fmla="*/ 0 60000 65536"/>
                        <a:gd name="T21" fmla="*/ 0 w 202"/>
                        <a:gd name="T22" fmla="*/ 0 h 14"/>
                        <a:gd name="T23" fmla="*/ 202 w 202"/>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4">
                          <a:moveTo>
                            <a:pt x="202" y="9"/>
                          </a:moveTo>
                          <a:cubicBezTo>
                            <a:pt x="202" y="4"/>
                            <a:pt x="197" y="0"/>
                            <a:pt x="191" y="0"/>
                          </a:cubicBezTo>
                          <a:cubicBezTo>
                            <a:pt x="11" y="0"/>
                            <a:pt x="11" y="0"/>
                            <a:pt x="11" y="0"/>
                          </a:cubicBezTo>
                          <a:cubicBezTo>
                            <a:pt x="5" y="0"/>
                            <a:pt x="0" y="4"/>
                            <a:pt x="0" y="9"/>
                          </a:cubicBezTo>
                          <a:cubicBezTo>
                            <a:pt x="0" y="14"/>
                            <a:pt x="0" y="14"/>
                            <a:pt x="0" y="14"/>
                          </a:cubicBezTo>
                          <a:cubicBezTo>
                            <a:pt x="202" y="14"/>
                            <a:pt x="202" y="14"/>
                            <a:pt x="202" y="14"/>
                          </a:cubicBezTo>
                          <a:lnTo>
                            <a:pt x="202" y="9"/>
                          </a:lnTo>
                          <a:close/>
                        </a:path>
                      </a:pathLst>
                    </a:custGeom>
                    <a:solidFill>
                      <a:srgbClr val="545454"/>
                    </a:solidFill>
                    <a:ln w="9525">
                      <a:noFill/>
                      <a:round/>
                      <a:headEnd/>
                      <a:tailEnd/>
                    </a:ln>
                  </p:spPr>
                  <p:txBody>
                    <a:bodyPr/>
                    <a:lstStyle/>
                    <a:p>
                      <a:pPr defTabSz="457200"/>
                      <a:endParaRPr lang="en-US" dirty="0">
                        <a:solidFill>
                          <a:srgbClr val="000000"/>
                        </a:solidFill>
                      </a:endParaRPr>
                    </a:p>
                  </p:txBody>
                </p:sp>
                <p:sp>
                  <p:nvSpPr>
                    <p:cNvPr id="715" name="Rectangle 497"/>
                    <p:cNvSpPr>
                      <a:spLocks noChangeArrowheads="1"/>
                    </p:cNvSpPr>
                    <p:nvPr/>
                  </p:nvSpPr>
                  <p:spPr bwMode="gray">
                    <a:xfrm>
                      <a:off x="4745" y="1064"/>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716" name="Rectangle 498"/>
                    <p:cNvSpPr>
                      <a:spLocks noChangeArrowheads="1"/>
                    </p:cNvSpPr>
                    <p:nvPr/>
                  </p:nvSpPr>
                  <p:spPr bwMode="gray">
                    <a:xfrm>
                      <a:off x="5040" y="1144"/>
                      <a:ext cx="60" cy="18"/>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717" name="Rectangle 499"/>
                    <p:cNvSpPr>
                      <a:spLocks noChangeArrowheads="1"/>
                    </p:cNvSpPr>
                    <p:nvPr/>
                  </p:nvSpPr>
                  <p:spPr bwMode="gray">
                    <a:xfrm>
                      <a:off x="4763" y="1083"/>
                      <a:ext cx="337" cy="48"/>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sp>
                  <p:nvSpPr>
                    <p:cNvPr id="718" name="Rectangle 500"/>
                    <p:cNvSpPr>
                      <a:spLocks noChangeArrowheads="1"/>
                    </p:cNvSpPr>
                    <p:nvPr/>
                  </p:nvSpPr>
                  <p:spPr bwMode="gray">
                    <a:xfrm>
                      <a:off x="4745" y="1186"/>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719" name="Rectangle 501"/>
                    <p:cNvSpPr>
                      <a:spLocks noChangeArrowheads="1"/>
                    </p:cNvSpPr>
                    <p:nvPr/>
                  </p:nvSpPr>
                  <p:spPr bwMode="gray">
                    <a:xfrm>
                      <a:off x="5040" y="1266"/>
                      <a:ext cx="60" cy="18"/>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720" name="Rectangle 502"/>
                    <p:cNvSpPr>
                      <a:spLocks noChangeArrowheads="1"/>
                    </p:cNvSpPr>
                    <p:nvPr/>
                  </p:nvSpPr>
                  <p:spPr bwMode="gray">
                    <a:xfrm>
                      <a:off x="4763" y="1205"/>
                      <a:ext cx="337" cy="48"/>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sp>
                  <p:nvSpPr>
                    <p:cNvPr id="721" name="Rectangle 503"/>
                    <p:cNvSpPr>
                      <a:spLocks noChangeArrowheads="1"/>
                    </p:cNvSpPr>
                    <p:nvPr/>
                  </p:nvSpPr>
                  <p:spPr bwMode="gray">
                    <a:xfrm>
                      <a:off x="4745" y="1310"/>
                      <a:ext cx="375" cy="117"/>
                    </a:xfrm>
                    <a:prstGeom prst="rect">
                      <a:avLst/>
                    </a:prstGeom>
                    <a:solidFill>
                      <a:srgbClr val="949494"/>
                    </a:solidFill>
                    <a:ln w="9525">
                      <a:noFill/>
                      <a:miter lim="800000"/>
                      <a:headEnd/>
                      <a:tailEnd/>
                    </a:ln>
                  </p:spPr>
                  <p:txBody>
                    <a:bodyPr/>
                    <a:lstStyle/>
                    <a:p>
                      <a:pPr defTabSz="457200"/>
                      <a:endParaRPr lang="en-US" dirty="0">
                        <a:solidFill>
                          <a:srgbClr val="000000"/>
                        </a:solidFill>
                      </a:endParaRPr>
                    </a:p>
                  </p:txBody>
                </p:sp>
                <p:sp>
                  <p:nvSpPr>
                    <p:cNvPr id="722" name="Rectangle 504"/>
                    <p:cNvSpPr>
                      <a:spLocks noChangeArrowheads="1"/>
                    </p:cNvSpPr>
                    <p:nvPr/>
                  </p:nvSpPr>
                  <p:spPr bwMode="gray">
                    <a:xfrm>
                      <a:off x="5040" y="1390"/>
                      <a:ext cx="60" cy="18"/>
                    </a:xfrm>
                    <a:prstGeom prst="rect">
                      <a:avLst/>
                    </a:prstGeom>
                    <a:solidFill>
                      <a:srgbClr val="737373"/>
                    </a:solidFill>
                    <a:ln w="9525">
                      <a:noFill/>
                      <a:miter lim="800000"/>
                      <a:headEnd/>
                      <a:tailEnd/>
                    </a:ln>
                  </p:spPr>
                  <p:txBody>
                    <a:bodyPr/>
                    <a:lstStyle/>
                    <a:p>
                      <a:pPr defTabSz="457200"/>
                      <a:endParaRPr lang="en-US" dirty="0">
                        <a:solidFill>
                          <a:srgbClr val="000000"/>
                        </a:solidFill>
                      </a:endParaRPr>
                    </a:p>
                  </p:txBody>
                </p:sp>
                <p:sp>
                  <p:nvSpPr>
                    <p:cNvPr id="723" name="Rectangle 505"/>
                    <p:cNvSpPr>
                      <a:spLocks noChangeArrowheads="1"/>
                    </p:cNvSpPr>
                    <p:nvPr/>
                  </p:nvSpPr>
                  <p:spPr bwMode="gray">
                    <a:xfrm>
                      <a:off x="4763" y="1329"/>
                      <a:ext cx="337" cy="48"/>
                    </a:xfrm>
                    <a:prstGeom prst="rect">
                      <a:avLst/>
                    </a:prstGeom>
                    <a:solidFill>
                      <a:srgbClr val="A9A9A9"/>
                    </a:solidFill>
                    <a:ln w="9525">
                      <a:solidFill>
                        <a:srgbClr val="808080"/>
                      </a:solidFill>
                      <a:miter lim="800000"/>
                      <a:headEnd/>
                      <a:tailEnd/>
                    </a:ln>
                  </p:spPr>
                  <p:txBody>
                    <a:bodyPr/>
                    <a:lstStyle/>
                    <a:p>
                      <a:pPr defTabSz="457200"/>
                      <a:endParaRPr lang="en-US" dirty="0">
                        <a:solidFill>
                          <a:srgbClr val="000000"/>
                        </a:solidFill>
                      </a:endParaRPr>
                    </a:p>
                  </p:txBody>
                </p:sp>
              </p:grpSp>
            </p:grpSp>
            <p:pic>
              <p:nvPicPr>
                <p:cNvPr id="689" name="Picture 20" descr="DGRM_ESX_VMs_detail_4_flat_Q408.png"/>
                <p:cNvPicPr>
                  <a:picLocks noChangeAspect="1"/>
                </p:cNvPicPr>
                <p:nvPr/>
              </p:nvPicPr>
              <p:blipFill>
                <a:blip r:embed="rId11" cstate="print"/>
                <a:srcRect l="23007" t="27779" r="22353" b="59814"/>
                <a:stretch>
                  <a:fillRect/>
                </a:stretch>
              </p:blipFill>
              <p:spPr bwMode="auto">
                <a:xfrm>
                  <a:off x="2628900" y="4899025"/>
                  <a:ext cx="1612900" cy="473966"/>
                </a:xfrm>
                <a:prstGeom prst="rect">
                  <a:avLst/>
                </a:prstGeom>
                <a:noFill/>
                <a:ln w="9525">
                  <a:noFill/>
                  <a:miter lim="800000"/>
                  <a:headEnd/>
                  <a:tailEnd/>
                </a:ln>
              </p:spPr>
            </p:pic>
          </p:grpSp>
          <p:grpSp>
            <p:nvGrpSpPr>
              <p:cNvPr id="185" name="Group 576"/>
              <p:cNvGrpSpPr/>
              <p:nvPr/>
            </p:nvGrpSpPr>
            <p:grpSpPr>
              <a:xfrm>
                <a:off x="3657600" y="4267198"/>
                <a:ext cx="1524000" cy="920748"/>
                <a:chOff x="3657600" y="4267198"/>
                <a:chExt cx="1524000" cy="920748"/>
              </a:xfrm>
            </p:grpSpPr>
            <p:grpSp>
              <p:nvGrpSpPr>
                <p:cNvPr id="186" name="Group 498"/>
                <p:cNvGrpSpPr/>
                <p:nvPr/>
              </p:nvGrpSpPr>
              <p:grpSpPr>
                <a:xfrm>
                  <a:off x="3657600" y="4267198"/>
                  <a:ext cx="457200" cy="920748"/>
                  <a:chOff x="2057400" y="2512485"/>
                  <a:chExt cx="609600" cy="1227665"/>
                </a:xfrm>
              </p:grpSpPr>
              <p:pic>
                <p:nvPicPr>
                  <p:cNvPr id="683" name="Picture 4" descr="VE_icon_1"/>
                  <p:cNvPicPr>
                    <a:picLocks noChangeAspect="1" noChangeArrowheads="1"/>
                  </p:cNvPicPr>
                  <p:nvPr/>
                </p:nvPicPr>
                <p:blipFill>
                  <a:blip r:embed="rId14" cstate="print"/>
                  <a:srcRect/>
                  <a:stretch>
                    <a:fillRect/>
                  </a:stretch>
                </p:blipFill>
                <p:spPr bwMode="auto">
                  <a:xfrm>
                    <a:off x="2102644" y="2963863"/>
                    <a:ext cx="519112" cy="776287"/>
                  </a:xfrm>
                  <a:prstGeom prst="rect">
                    <a:avLst/>
                  </a:prstGeom>
                  <a:noFill/>
                  <a:ln w="9525">
                    <a:noFill/>
                    <a:miter lim="800000"/>
                    <a:headEnd/>
                    <a:tailEnd/>
                  </a:ln>
                </p:spPr>
              </p:pic>
              <p:sp>
                <p:nvSpPr>
                  <p:cNvPr id="684" name="Text Box 6"/>
                  <p:cNvSpPr txBox="1">
                    <a:spLocks noChangeArrowheads="1"/>
                  </p:cNvSpPr>
                  <p:nvPr/>
                </p:nvSpPr>
                <p:spPr bwMode="auto">
                  <a:xfrm>
                    <a:off x="2057400" y="2512485"/>
                    <a:ext cx="609600" cy="476250"/>
                  </a:xfrm>
                  <a:prstGeom prst="rect">
                    <a:avLst/>
                  </a:prstGeom>
                  <a:noFill/>
                  <a:ln w="9525">
                    <a:noFill/>
                    <a:miter lim="800000"/>
                    <a:headEnd/>
                    <a:tailEnd/>
                  </a:ln>
                </p:spPr>
                <p:txBody>
                  <a:bodyPr wrap="none"/>
                  <a:lstStyle/>
                  <a:p>
                    <a:pPr algn="ctr">
                      <a:lnSpc>
                        <a:spcPct val="40000"/>
                      </a:lnSpc>
                      <a:spcBef>
                        <a:spcPct val="50000"/>
                      </a:spcBef>
                    </a:pPr>
                    <a:r>
                      <a:rPr lang="en-US" sz="600" dirty="0"/>
                      <a:t>BIG-IP</a:t>
                    </a:r>
                  </a:p>
                  <a:p>
                    <a:pPr algn="ctr">
                      <a:lnSpc>
                        <a:spcPct val="40000"/>
                      </a:lnSpc>
                      <a:spcBef>
                        <a:spcPct val="50000"/>
                      </a:spcBef>
                    </a:pPr>
                    <a:r>
                      <a:rPr lang="en-US" sz="600" dirty="0"/>
                      <a:t>Local</a:t>
                    </a:r>
                  </a:p>
                  <a:p>
                    <a:pPr algn="ctr">
                      <a:lnSpc>
                        <a:spcPct val="40000"/>
                      </a:lnSpc>
                      <a:spcBef>
                        <a:spcPct val="50000"/>
                      </a:spcBef>
                    </a:pPr>
                    <a:r>
                      <a:rPr lang="en-US" sz="600" dirty="0"/>
                      <a:t>Traffic</a:t>
                    </a:r>
                  </a:p>
                  <a:p>
                    <a:pPr algn="ctr">
                      <a:lnSpc>
                        <a:spcPct val="40000"/>
                      </a:lnSpc>
                      <a:spcBef>
                        <a:spcPct val="50000"/>
                      </a:spcBef>
                    </a:pPr>
                    <a:r>
                      <a:rPr lang="en-US" sz="600" dirty="0"/>
                      <a:t>Manager</a:t>
                    </a:r>
                  </a:p>
                </p:txBody>
              </p:sp>
            </p:grpSp>
            <p:grpSp>
              <p:nvGrpSpPr>
                <p:cNvPr id="187" name="Group 519"/>
                <p:cNvGrpSpPr/>
                <p:nvPr/>
              </p:nvGrpSpPr>
              <p:grpSpPr>
                <a:xfrm>
                  <a:off x="4038600" y="4267198"/>
                  <a:ext cx="457200" cy="920748"/>
                  <a:chOff x="2057400" y="2512485"/>
                  <a:chExt cx="609600" cy="1227665"/>
                </a:xfrm>
              </p:grpSpPr>
              <p:pic>
                <p:nvPicPr>
                  <p:cNvPr id="681" name="Picture 4" descr="VE_icon_1"/>
                  <p:cNvPicPr>
                    <a:picLocks noChangeAspect="1" noChangeArrowheads="1"/>
                  </p:cNvPicPr>
                  <p:nvPr/>
                </p:nvPicPr>
                <p:blipFill>
                  <a:blip r:embed="rId14" cstate="print"/>
                  <a:srcRect/>
                  <a:stretch>
                    <a:fillRect/>
                  </a:stretch>
                </p:blipFill>
                <p:spPr bwMode="auto">
                  <a:xfrm>
                    <a:off x="2102644" y="2963863"/>
                    <a:ext cx="519112" cy="776287"/>
                  </a:xfrm>
                  <a:prstGeom prst="rect">
                    <a:avLst/>
                  </a:prstGeom>
                  <a:noFill/>
                  <a:ln w="9525">
                    <a:noFill/>
                    <a:miter lim="800000"/>
                    <a:headEnd/>
                    <a:tailEnd/>
                  </a:ln>
                </p:spPr>
              </p:pic>
              <p:sp>
                <p:nvSpPr>
                  <p:cNvPr id="682" name="Text Box 6"/>
                  <p:cNvSpPr txBox="1">
                    <a:spLocks noChangeArrowheads="1"/>
                  </p:cNvSpPr>
                  <p:nvPr/>
                </p:nvSpPr>
                <p:spPr bwMode="auto">
                  <a:xfrm>
                    <a:off x="2057400" y="2512485"/>
                    <a:ext cx="609600" cy="476250"/>
                  </a:xfrm>
                  <a:prstGeom prst="rect">
                    <a:avLst/>
                  </a:prstGeom>
                  <a:noFill/>
                  <a:ln w="9525">
                    <a:noFill/>
                    <a:miter lim="800000"/>
                    <a:headEnd/>
                    <a:tailEnd/>
                  </a:ln>
                </p:spPr>
                <p:txBody>
                  <a:bodyPr wrap="none"/>
                  <a:lstStyle/>
                  <a:p>
                    <a:pPr algn="ctr">
                      <a:lnSpc>
                        <a:spcPct val="40000"/>
                      </a:lnSpc>
                      <a:spcBef>
                        <a:spcPct val="50000"/>
                      </a:spcBef>
                    </a:pPr>
                    <a:r>
                      <a:rPr lang="en-US" sz="600" dirty="0"/>
                      <a:t>BIG-IP</a:t>
                    </a:r>
                  </a:p>
                  <a:p>
                    <a:pPr algn="ctr">
                      <a:lnSpc>
                        <a:spcPct val="40000"/>
                      </a:lnSpc>
                      <a:spcBef>
                        <a:spcPct val="50000"/>
                      </a:spcBef>
                    </a:pPr>
                    <a:r>
                      <a:rPr lang="en-US" sz="600" dirty="0"/>
                      <a:t>Local</a:t>
                    </a:r>
                  </a:p>
                  <a:p>
                    <a:pPr algn="ctr">
                      <a:lnSpc>
                        <a:spcPct val="40000"/>
                      </a:lnSpc>
                      <a:spcBef>
                        <a:spcPct val="50000"/>
                      </a:spcBef>
                    </a:pPr>
                    <a:r>
                      <a:rPr lang="en-US" sz="600" dirty="0"/>
                      <a:t>Traffic</a:t>
                    </a:r>
                  </a:p>
                  <a:p>
                    <a:pPr algn="ctr">
                      <a:lnSpc>
                        <a:spcPct val="40000"/>
                      </a:lnSpc>
                      <a:spcBef>
                        <a:spcPct val="50000"/>
                      </a:spcBef>
                    </a:pPr>
                    <a:r>
                      <a:rPr lang="en-US" sz="600" dirty="0"/>
                      <a:t>Manager</a:t>
                    </a:r>
                  </a:p>
                </p:txBody>
              </p:sp>
            </p:grpSp>
            <p:grpSp>
              <p:nvGrpSpPr>
                <p:cNvPr id="188" name="Group 525"/>
                <p:cNvGrpSpPr/>
                <p:nvPr/>
              </p:nvGrpSpPr>
              <p:grpSpPr>
                <a:xfrm>
                  <a:off x="4724400" y="4267198"/>
                  <a:ext cx="457200" cy="920748"/>
                  <a:chOff x="2057400" y="2512485"/>
                  <a:chExt cx="609600" cy="1227665"/>
                </a:xfrm>
              </p:grpSpPr>
              <p:pic>
                <p:nvPicPr>
                  <p:cNvPr id="679" name="Picture 4" descr="VE_icon_1"/>
                  <p:cNvPicPr>
                    <a:picLocks noChangeAspect="1" noChangeArrowheads="1"/>
                  </p:cNvPicPr>
                  <p:nvPr/>
                </p:nvPicPr>
                <p:blipFill>
                  <a:blip r:embed="rId14" cstate="print"/>
                  <a:srcRect/>
                  <a:stretch>
                    <a:fillRect/>
                  </a:stretch>
                </p:blipFill>
                <p:spPr bwMode="auto">
                  <a:xfrm>
                    <a:off x="2102644" y="2963863"/>
                    <a:ext cx="519112" cy="776287"/>
                  </a:xfrm>
                  <a:prstGeom prst="rect">
                    <a:avLst/>
                  </a:prstGeom>
                  <a:noFill/>
                  <a:ln w="9525">
                    <a:noFill/>
                    <a:miter lim="800000"/>
                    <a:headEnd/>
                    <a:tailEnd/>
                  </a:ln>
                </p:spPr>
              </p:pic>
              <p:sp>
                <p:nvSpPr>
                  <p:cNvPr id="680" name="Text Box 6"/>
                  <p:cNvSpPr txBox="1">
                    <a:spLocks noChangeArrowheads="1"/>
                  </p:cNvSpPr>
                  <p:nvPr/>
                </p:nvSpPr>
                <p:spPr bwMode="auto">
                  <a:xfrm>
                    <a:off x="2057400" y="2512485"/>
                    <a:ext cx="609600" cy="476250"/>
                  </a:xfrm>
                  <a:prstGeom prst="rect">
                    <a:avLst/>
                  </a:prstGeom>
                  <a:noFill/>
                  <a:ln w="9525">
                    <a:noFill/>
                    <a:miter lim="800000"/>
                    <a:headEnd/>
                    <a:tailEnd/>
                  </a:ln>
                </p:spPr>
                <p:txBody>
                  <a:bodyPr wrap="none"/>
                  <a:lstStyle/>
                  <a:p>
                    <a:pPr algn="ctr">
                      <a:lnSpc>
                        <a:spcPct val="40000"/>
                      </a:lnSpc>
                      <a:spcBef>
                        <a:spcPct val="50000"/>
                      </a:spcBef>
                    </a:pPr>
                    <a:r>
                      <a:rPr lang="en-US" sz="600" dirty="0"/>
                      <a:t>BIG-IP</a:t>
                    </a:r>
                  </a:p>
                  <a:p>
                    <a:pPr algn="ctr">
                      <a:lnSpc>
                        <a:spcPct val="40000"/>
                      </a:lnSpc>
                      <a:spcBef>
                        <a:spcPct val="50000"/>
                      </a:spcBef>
                    </a:pPr>
                    <a:r>
                      <a:rPr lang="en-US" sz="600" dirty="0"/>
                      <a:t>Local</a:t>
                    </a:r>
                  </a:p>
                  <a:p>
                    <a:pPr algn="ctr">
                      <a:lnSpc>
                        <a:spcPct val="40000"/>
                      </a:lnSpc>
                      <a:spcBef>
                        <a:spcPct val="50000"/>
                      </a:spcBef>
                    </a:pPr>
                    <a:r>
                      <a:rPr lang="en-US" sz="600" dirty="0"/>
                      <a:t>Traffic</a:t>
                    </a:r>
                  </a:p>
                  <a:p>
                    <a:pPr algn="ctr">
                      <a:lnSpc>
                        <a:spcPct val="40000"/>
                      </a:lnSpc>
                      <a:spcBef>
                        <a:spcPct val="50000"/>
                      </a:spcBef>
                    </a:pPr>
                    <a:r>
                      <a:rPr lang="en-US" sz="600" dirty="0"/>
                      <a:t>Manager</a:t>
                    </a:r>
                  </a:p>
                </p:txBody>
              </p:sp>
            </p:grpSp>
            <p:grpSp>
              <p:nvGrpSpPr>
                <p:cNvPr id="189" name="Group 530"/>
                <p:cNvGrpSpPr/>
                <p:nvPr/>
              </p:nvGrpSpPr>
              <p:grpSpPr>
                <a:xfrm>
                  <a:off x="4343400" y="4267198"/>
                  <a:ext cx="457200" cy="920748"/>
                  <a:chOff x="2057400" y="2512485"/>
                  <a:chExt cx="609600" cy="1227665"/>
                </a:xfrm>
              </p:grpSpPr>
              <p:pic>
                <p:nvPicPr>
                  <p:cNvPr id="677" name="Picture 4" descr="VE_icon_1"/>
                  <p:cNvPicPr>
                    <a:picLocks noChangeAspect="1" noChangeArrowheads="1"/>
                  </p:cNvPicPr>
                  <p:nvPr/>
                </p:nvPicPr>
                <p:blipFill>
                  <a:blip r:embed="rId14" cstate="print"/>
                  <a:srcRect/>
                  <a:stretch>
                    <a:fillRect/>
                  </a:stretch>
                </p:blipFill>
                <p:spPr bwMode="auto">
                  <a:xfrm>
                    <a:off x="2102644" y="2963863"/>
                    <a:ext cx="519112" cy="776287"/>
                  </a:xfrm>
                  <a:prstGeom prst="rect">
                    <a:avLst/>
                  </a:prstGeom>
                  <a:noFill/>
                  <a:ln w="9525">
                    <a:noFill/>
                    <a:miter lim="800000"/>
                    <a:headEnd/>
                    <a:tailEnd/>
                  </a:ln>
                </p:spPr>
              </p:pic>
              <p:sp>
                <p:nvSpPr>
                  <p:cNvPr id="678" name="Text Box 6"/>
                  <p:cNvSpPr txBox="1">
                    <a:spLocks noChangeArrowheads="1"/>
                  </p:cNvSpPr>
                  <p:nvPr/>
                </p:nvSpPr>
                <p:spPr bwMode="auto">
                  <a:xfrm>
                    <a:off x="2057400" y="2512485"/>
                    <a:ext cx="609600" cy="476250"/>
                  </a:xfrm>
                  <a:prstGeom prst="rect">
                    <a:avLst/>
                  </a:prstGeom>
                  <a:noFill/>
                  <a:ln w="9525">
                    <a:noFill/>
                    <a:miter lim="800000"/>
                    <a:headEnd/>
                    <a:tailEnd/>
                  </a:ln>
                </p:spPr>
                <p:txBody>
                  <a:bodyPr wrap="none"/>
                  <a:lstStyle/>
                  <a:p>
                    <a:pPr algn="ctr">
                      <a:lnSpc>
                        <a:spcPct val="40000"/>
                      </a:lnSpc>
                      <a:spcBef>
                        <a:spcPct val="50000"/>
                      </a:spcBef>
                    </a:pPr>
                    <a:r>
                      <a:rPr lang="en-US" sz="600" dirty="0"/>
                      <a:t>BIG-IP</a:t>
                    </a:r>
                  </a:p>
                  <a:p>
                    <a:pPr algn="ctr">
                      <a:lnSpc>
                        <a:spcPct val="40000"/>
                      </a:lnSpc>
                      <a:spcBef>
                        <a:spcPct val="50000"/>
                      </a:spcBef>
                    </a:pPr>
                    <a:r>
                      <a:rPr lang="en-US" sz="600" dirty="0"/>
                      <a:t>Local</a:t>
                    </a:r>
                  </a:p>
                  <a:p>
                    <a:pPr algn="ctr">
                      <a:lnSpc>
                        <a:spcPct val="40000"/>
                      </a:lnSpc>
                      <a:spcBef>
                        <a:spcPct val="50000"/>
                      </a:spcBef>
                    </a:pPr>
                    <a:r>
                      <a:rPr lang="en-US" sz="600" dirty="0"/>
                      <a:t>Traffic</a:t>
                    </a:r>
                  </a:p>
                  <a:p>
                    <a:pPr algn="ctr">
                      <a:lnSpc>
                        <a:spcPct val="40000"/>
                      </a:lnSpc>
                      <a:spcBef>
                        <a:spcPct val="50000"/>
                      </a:spcBef>
                    </a:pPr>
                    <a:r>
                      <a:rPr lang="en-US" sz="600" dirty="0"/>
                      <a:t>Manager</a:t>
                    </a:r>
                  </a:p>
                </p:txBody>
              </p:sp>
            </p:grpSp>
          </p:grpSp>
          <p:cxnSp>
            <p:nvCxnSpPr>
              <p:cNvPr id="672" name="Shape 904"/>
              <p:cNvCxnSpPr/>
              <p:nvPr/>
            </p:nvCxnSpPr>
            <p:spPr bwMode="auto">
              <a:xfrm rot="16200000" flipV="1">
                <a:off x="4114799" y="3810001"/>
                <a:ext cx="152394" cy="761992"/>
              </a:xfrm>
              <a:prstGeom prst="bentConnector2">
                <a:avLst/>
              </a:prstGeom>
              <a:noFill/>
              <a:ln w="25400" cap="flat" cmpd="sng" algn="ctr">
                <a:solidFill>
                  <a:srgbClr val="969696"/>
                </a:solidFill>
                <a:prstDash val="sysDash"/>
                <a:round/>
                <a:headEnd type="none" w="med" len="med"/>
                <a:tailEnd type="none" w="med" len="med"/>
              </a:ln>
              <a:effectLst/>
            </p:spPr>
          </p:cxnSp>
        </p:grpSp>
        <p:sp>
          <p:nvSpPr>
            <p:cNvPr id="726" name="TextBox 725"/>
            <p:cNvSpPr txBox="1"/>
            <p:nvPr/>
          </p:nvSpPr>
          <p:spPr>
            <a:xfrm>
              <a:off x="6477000" y="5181600"/>
              <a:ext cx="838200" cy="523220"/>
            </a:xfrm>
            <a:prstGeom prst="rect">
              <a:avLst/>
            </a:prstGeom>
            <a:noFill/>
          </p:spPr>
          <p:txBody>
            <a:bodyPr wrap="square" rtlCol="0">
              <a:spAutoFit/>
            </a:bodyPr>
            <a:lstStyle/>
            <a:p>
              <a:r>
                <a:rPr lang="en-US" sz="1400" dirty="0" smtClean="0"/>
                <a:t>External Cloud</a:t>
              </a:r>
              <a:endParaRPr lang="en-US" sz="1400" dirty="0"/>
            </a:p>
          </p:txBody>
        </p:sp>
      </p:grpSp>
      <p:sp>
        <p:nvSpPr>
          <p:cNvPr id="727" name="TextBox 726"/>
          <p:cNvSpPr txBox="1"/>
          <p:nvPr/>
        </p:nvSpPr>
        <p:spPr>
          <a:xfrm>
            <a:off x="2819400" y="5181600"/>
            <a:ext cx="838200" cy="523220"/>
          </a:xfrm>
          <a:prstGeom prst="rect">
            <a:avLst/>
          </a:prstGeom>
          <a:noFill/>
        </p:spPr>
        <p:txBody>
          <a:bodyPr wrap="square" rtlCol="0">
            <a:spAutoFit/>
          </a:bodyPr>
          <a:lstStyle/>
          <a:p>
            <a:r>
              <a:rPr lang="en-US" sz="1400" dirty="0" smtClean="0"/>
              <a:t>Internal Cloud</a:t>
            </a:r>
            <a:endParaRPr lang="en-US" sz="1400" dirty="0"/>
          </a:p>
        </p:txBody>
      </p:sp>
      <p:pic>
        <p:nvPicPr>
          <p:cNvPr id="496" name="Content Placeholder 3" descr="VIP_2400.png"/>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2087716" y="3628571"/>
            <a:ext cx="1113424" cy="609600"/>
          </a:xfrm>
          <a:prstGeom prst="rect">
            <a:avLst/>
          </a:prstGeom>
          <a:ln>
            <a:noFill/>
          </a:ln>
          <a:effectLst>
            <a:outerShdw blurRad="292100" dist="139700" dir="2700000" algn="tl" rotWithShape="0">
              <a:srgbClr val="333333">
                <a:alpha val="65000"/>
              </a:srgbClr>
            </a:outerShdw>
          </a:effectLst>
        </p:spPr>
      </p:pic>
      <p:pic>
        <p:nvPicPr>
          <p:cNvPr id="516" name="Picture 515"/>
          <p:cNvPicPr>
            <a:picLocks noChangeAspect="1"/>
          </p:cNvPicPr>
          <p:nvPr/>
        </p:nvPicPr>
        <p:blipFill>
          <a:blip r:embed="rId16" cstate="print"/>
          <a:stretch>
            <a:fillRect/>
          </a:stretch>
        </p:blipFill>
        <p:spPr>
          <a:xfrm>
            <a:off x="870856" y="3574142"/>
            <a:ext cx="1270001" cy="1438400"/>
          </a:xfrm>
          <a:prstGeom prst="rect">
            <a:avLst/>
          </a:prstGeom>
        </p:spPr>
      </p:pic>
    </p:spTree>
    <p:extLst>
      <p:ext uri="{BB962C8B-B14F-4D97-AF65-F5344CB8AC3E}">
        <p14:creationId xmlns:p14="http://schemas.microsoft.com/office/powerpoint/2010/main" xmlns="" val="3992755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a:xfrm>
            <a:off x="8305800" y="6400800"/>
            <a:ext cx="522288" cy="228600"/>
          </a:xfrm>
          <a:prstGeom prst="rect">
            <a:avLst/>
          </a:prstGeom>
          <a:noFill/>
        </p:spPr>
        <p:txBody>
          <a:bodyPr/>
          <a:lstStyle/>
          <a:p>
            <a:fld id="{82B76379-46D6-4277-9CCE-9E29658F5B49}" type="slidenum">
              <a:rPr lang="zh-CN" altLang="en-US">
                <a:latin typeface="Arial" pitchFamily="34" charset="0"/>
              </a:rPr>
              <a:pPr/>
              <a:t>8</a:t>
            </a:fld>
            <a:endParaRPr lang="en-US" altLang="zh-CN">
              <a:latin typeface="Arial" pitchFamily="34" charset="0"/>
            </a:endParaRPr>
          </a:p>
        </p:txBody>
      </p:sp>
      <p:sp>
        <p:nvSpPr>
          <p:cNvPr id="11267" name="Rectangle 3"/>
          <p:cNvSpPr>
            <a:spLocks noGrp="1" noChangeArrowheads="1"/>
          </p:cNvSpPr>
          <p:nvPr>
            <p:ph type="title"/>
          </p:nvPr>
        </p:nvSpPr>
        <p:spPr>
          <a:xfrm>
            <a:off x="228600" y="228600"/>
            <a:ext cx="8229600" cy="533400"/>
          </a:xfrm>
        </p:spPr>
        <p:txBody>
          <a:bodyPr>
            <a:normAutofit fontScale="90000"/>
          </a:bodyPr>
          <a:lstStyle/>
          <a:p>
            <a:pPr eaLnBrk="1" hangingPunct="1"/>
            <a:r>
              <a:rPr lang="en-US" altLang="zh-CN" b="0" dirty="0" smtClean="0">
                <a:ea typeface="宋体" pitchFamily="2" charset="-122"/>
              </a:rPr>
              <a:t> </a:t>
            </a:r>
            <a:r>
              <a:rPr lang="en-US" altLang="zh-CN" b="0" dirty="0" smtClean="0">
                <a:ea typeface="宋体" pitchFamily="2" charset="-122"/>
              </a:rPr>
              <a:t>F5</a:t>
            </a:r>
            <a:r>
              <a:rPr lang="zh-CN" altLang="en-US" b="0" dirty="0" smtClean="0">
                <a:ea typeface="宋体" pitchFamily="2" charset="-122"/>
              </a:rPr>
              <a:t>如何面对这些问题</a:t>
            </a:r>
            <a:endParaRPr lang="en-US" altLang="zh-CN" b="0" dirty="0" smtClean="0">
              <a:ea typeface="宋体" pitchFamily="2" charset="-122"/>
            </a:endParaRPr>
          </a:p>
        </p:txBody>
      </p:sp>
      <p:grpSp>
        <p:nvGrpSpPr>
          <p:cNvPr id="2" name="Group 262"/>
          <p:cNvGrpSpPr>
            <a:grpSpLocks/>
          </p:cNvGrpSpPr>
          <p:nvPr/>
        </p:nvGrpSpPr>
        <p:grpSpPr bwMode="auto">
          <a:xfrm>
            <a:off x="714348" y="2428868"/>
            <a:ext cx="7785100" cy="1962151"/>
            <a:chOff x="480" y="381"/>
            <a:chExt cx="4904" cy="1236"/>
          </a:xfrm>
        </p:grpSpPr>
        <p:sp>
          <p:nvSpPr>
            <p:cNvPr id="11282" name="Rectangle 67"/>
            <p:cNvSpPr>
              <a:spLocks noChangeArrowheads="1"/>
            </p:cNvSpPr>
            <p:nvPr/>
          </p:nvSpPr>
          <p:spPr bwMode="auto">
            <a:xfrm rot="2591418">
              <a:off x="3744" y="960"/>
              <a:ext cx="336" cy="336"/>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sp>
          <p:nvSpPr>
            <p:cNvPr id="11283" name="Rectangle 74"/>
            <p:cNvSpPr>
              <a:spLocks noChangeArrowheads="1"/>
            </p:cNvSpPr>
            <p:nvPr/>
          </p:nvSpPr>
          <p:spPr bwMode="auto">
            <a:xfrm rot="2591418">
              <a:off x="3744" y="960"/>
              <a:ext cx="336" cy="336"/>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grpSp>
          <p:nvGrpSpPr>
            <p:cNvPr id="3" name="Group 75"/>
            <p:cNvGrpSpPr>
              <a:grpSpLocks/>
            </p:cNvGrpSpPr>
            <p:nvPr/>
          </p:nvGrpSpPr>
          <p:grpSpPr bwMode="auto">
            <a:xfrm>
              <a:off x="480" y="415"/>
              <a:ext cx="4522" cy="881"/>
              <a:chOff x="374" y="271"/>
              <a:chExt cx="4522" cy="881"/>
            </a:xfrm>
          </p:grpSpPr>
          <p:grpSp>
            <p:nvGrpSpPr>
              <p:cNvPr id="4" name="Group 76"/>
              <p:cNvGrpSpPr>
                <a:grpSpLocks/>
              </p:cNvGrpSpPr>
              <p:nvPr/>
            </p:nvGrpSpPr>
            <p:grpSpPr bwMode="auto">
              <a:xfrm>
                <a:off x="4176" y="672"/>
                <a:ext cx="240" cy="432"/>
                <a:chOff x="4224" y="624"/>
                <a:chExt cx="384" cy="528"/>
              </a:xfrm>
            </p:grpSpPr>
            <p:sp>
              <p:nvSpPr>
                <p:cNvPr id="11412" name="Oval 77"/>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13" name="Line 78"/>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14" name="Line 79"/>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15" name="Line 80"/>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16" name="Line 81"/>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17" name="Line 82"/>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8" name="Line 83"/>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9" name="Line 84"/>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grpSp>
            <p:nvGrpSpPr>
              <p:cNvPr id="5" name="Group 85"/>
              <p:cNvGrpSpPr>
                <a:grpSpLocks/>
              </p:cNvGrpSpPr>
              <p:nvPr/>
            </p:nvGrpSpPr>
            <p:grpSpPr bwMode="auto">
              <a:xfrm>
                <a:off x="4656" y="672"/>
                <a:ext cx="240" cy="432"/>
                <a:chOff x="4224" y="624"/>
                <a:chExt cx="384" cy="528"/>
              </a:xfrm>
            </p:grpSpPr>
            <p:sp>
              <p:nvSpPr>
                <p:cNvPr id="11404" name="Oval 86"/>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05" name="Line 87"/>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06" name="Line 88"/>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07" name="Line 89"/>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08" name="Line 90"/>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09" name="Line 91"/>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0" name="Line 92"/>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1" name="Line 93"/>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sp>
            <p:nvSpPr>
              <p:cNvPr id="11391" name="Text Box 94"/>
              <p:cNvSpPr txBox="1">
                <a:spLocks noChangeArrowheads="1"/>
              </p:cNvSpPr>
              <p:nvPr/>
            </p:nvSpPr>
            <p:spPr bwMode="auto">
              <a:xfrm>
                <a:off x="4070" y="271"/>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用户体验</a:t>
                </a:r>
                <a:endParaRPr lang="en-US" altLang="zh-CN">
                  <a:ea typeface="宋体" pitchFamily="2" charset="-122"/>
                </a:endParaRPr>
              </a:p>
            </p:txBody>
          </p:sp>
          <p:sp>
            <p:nvSpPr>
              <p:cNvPr id="11395" name="Text Box 98"/>
              <p:cNvSpPr txBox="1">
                <a:spLocks noChangeArrowheads="1"/>
              </p:cNvSpPr>
              <p:nvPr/>
            </p:nvSpPr>
            <p:spPr bwMode="auto">
              <a:xfrm>
                <a:off x="374" y="847"/>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商业信息</a:t>
                </a:r>
                <a:endParaRPr lang="en-US" altLang="zh-CN">
                  <a:ea typeface="宋体" pitchFamily="2" charset="-122"/>
                </a:endParaRPr>
              </a:p>
            </p:txBody>
          </p:sp>
          <p:sp>
            <p:nvSpPr>
              <p:cNvPr id="11396" name="Line 99"/>
              <p:cNvSpPr>
                <a:spLocks noChangeShapeType="1"/>
              </p:cNvSpPr>
              <p:nvPr/>
            </p:nvSpPr>
            <p:spPr bwMode="auto">
              <a:xfrm>
                <a:off x="1104" y="720"/>
                <a:ext cx="2688" cy="0"/>
              </a:xfrm>
              <a:prstGeom prst="line">
                <a:avLst/>
              </a:prstGeom>
              <a:noFill/>
              <a:ln w="57150">
                <a:solidFill>
                  <a:schemeClr val="tx1"/>
                </a:solidFill>
                <a:round/>
                <a:headEnd/>
                <a:tailEnd/>
              </a:ln>
            </p:spPr>
            <p:txBody>
              <a:bodyPr/>
              <a:lstStyle/>
              <a:p>
                <a:endParaRPr lang="zh-CN" altLang="en-US"/>
              </a:p>
            </p:txBody>
          </p:sp>
          <p:sp>
            <p:nvSpPr>
              <p:cNvPr id="11397" name="Line 100"/>
              <p:cNvSpPr>
                <a:spLocks noChangeShapeType="1"/>
              </p:cNvSpPr>
              <p:nvPr/>
            </p:nvSpPr>
            <p:spPr bwMode="auto">
              <a:xfrm>
                <a:off x="1104" y="1152"/>
                <a:ext cx="2688" cy="0"/>
              </a:xfrm>
              <a:prstGeom prst="line">
                <a:avLst/>
              </a:prstGeom>
              <a:noFill/>
              <a:ln w="57150">
                <a:solidFill>
                  <a:schemeClr val="tx1"/>
                </a:solidFill>
                <a:round/>
                <a:headEnd/>
                <a:tailEnd/>
              </a:ln>
            </p:spPr>
            <p:txBody>
              <a:bodyPr/>
              <a:lstStyle/>
              <a:p>
                <a:endParaRPr lang="zh-CN" altLang="en-US"/>
              </a:p>
            </p:txBody>
          </p:sp>
          <p:sp>
            <p:nvSpPr>
              <p:cNvPr id="61541" name="Text Box 101"/>
              <p:cNvSpPr txBox="1">
                <a:spLocks noChangeArrowheads="1"/>
              </p:cNvSpPr>
              <p:nvPr/>
            </p:nvSpPr>
            <p:spPr bwMode="auto">
              <a:xfrm>
                <a:off x="1056"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服务器</a:t>
                </a:r>
                <a:endParaRPr lang="en-US" altLang="zh-CN" sz="1200" b="1">
                  <a:effectLst>
                    <a:outerShdw blurRad="38100" dist="38100" dir="2700000" algn="tl">
                      <a:srgbClr val="C0C0C0"/>
                    </a:outerShdw>
                  </a:effectLst>
                  <a:latin typeface="Arial" charset="0"/>
                  <a:ea typeface="宋体" pitchFamily="2" charset="-122"/>
                </a:endParaRPr>
              </a:p>
            </p:txBody>
          </p:sp>
          <p:sp>
            <p:nvSpPr>
              <p:cNvPr id="61542" name="Text Box 102"/>
              <p:cNvSpPr txBox="1">
                <a:spLocks noChangeArrowheads="1"/>
              </p:cNvSpPr>
              <p:nvPr/>
            </p:nvSpPr>
            <p:spPr bwMode="auto">
              <a:xfrm>
                <a:off x="1612"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应用</a:t>
                </a:r>
                <a:endParaRPr lang="en-US" altLang="zh-CN" sz="1200" b="1">
                  <a:effectLst>
                    <a:outerShdw blurRad="38100" dist="38100" dir="2700000" algn="tl">
                      <a:srgbClr val="C0C0C0"/>
                    </a:outerShdw>
                  </a:effectLst>
                  <a:latin typeface="Arial" charset="0"/>
                  <a:ea typeface="宋体" pitchFamily="2" charset="-122"/>
                </a:endParaRPr>
              </a:p>
            </p:txBody>
          </p:sp>
          <p:sp>
            <p:nvSpPr>
              <p:cNvPr id="61543" name="Text Box 103"/>
              <p:cNvSpPr txBox="1">
                <a:spLocks noChangeArrowheads="1"/>
              </p:cNvSpPr>
              <p:nvPr/>
            </p:nvSpPr>
            <p:spPr bwMode="auto">
              <a:xfrm>
                <a:off x="1996"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门户</a:t>
                </a:r>
                <a:endParaRPr lang="en-US" altLang="zh-CN" sz="1200" b="1">
                  <a:effectLst>
                    <a:outerShdw blurRad="38100" dist="38100" dir="2700000" algn="tl">
                      <a:srgbClr val="C0C0C0"/>
                    </a:outerShdw>
                  </a:effectLst>
                  <a:latin typeface="Arial" charset="0"/>
                  <a:ea typeface="宋体" pitchFamily="2" charset="-122"/>
                </a:endParaRPr>
              </a:p>
            </p:txBody>
          </p:sp>
          <p:sp>
            <p:nvSpPr>
              <p:cNvPr id="61544" name="Text Box 104"/>
              <p:cNvSpPr txBox="1">
                <a:spLocks noChangeArrowheads="1"/>
              </p:cNvSpPr>
              <p:nvPr/>
            </p:nvSpPr>
            <p:spPr bwMode="auto">
              <a:xfrm>
                <a:off x="2352" y="528"/>
                <a:ext cx="500"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数据中心</a:t>
                </a:r>
                <a:endParaRPr lang="en-US" altLang="zh-CN" sz="1200" b="1">
                  <a:effectLst>
                    <a:outerShdw blurRad="38100" dist="38100" dir="2700000" algn="tl">
                      <a:srgbClr val="C0C0C0"/>
                    </a:outerShdw>
                  </a:effectLst>
                  <a:latin typeface="Arial" charset="0"/>
                  <a:ea typeface="宋体" pitchFamily="2" charset="-122"/>
                </a:endParaRPr>
              </a:p>
            </p:txBody>
          </p:sp>
          <p:sp>
            <p:nvSpPr>
              <p:cNvPr id="61545" name="Text Box 105"/>
              <p:cNvSpPr txBox="1">
                <a:spLocks noChangeArrowheads="1"/>
              </p:cNvSpPr>
              <p:nvPr/>
            </p:nvSpPr>
            <p:spPr bwMode="auto">
              <a:xfrm>
                <a:off x="2928" y="528"/>
                <a:ext cx="324" cy="173"/>
              </a:xfrm>
              <a:prstGeom prst="rect">
                <a:avLst/>
              </a:prstGeom>
              <a:noFill/>
              <a:ln w="9525" algn="ctr">
                <a:noFill/>
                <a:miter lim="800000"/>
                <a:headEnd/>
                <a:tailEnd/>
              </a:ln>
              <a:effectLst/>
            </p:spPr>
            <p:txBody>
              <a:bodyPr wrap="none">
                <a:spAutoFit/>
              </a:bodyPr>
              <a:lstStyle/>
              <a:p>
                <a:pPr marL="342900" indent="-342900">
                  <a:defRPr/>
                </a:pPr>
                <a:r>
                  <a:rPr lang="en-US" altLang="zh-CN" sz="1200" b="1">
                    <a:effectLst>
                      <a:outerShdw blurRad="38100" dist="38100" dir="2700000" algn="tl">
                        <a:srgbClr val="C0C0C0"/>
                      </a:outerShdw>
                    </a:effectLst>
                    <a:latin typeface="Arial" charset="0"/>
                    <a:ea typeface="宋体" pitchFamily="2" charset="-122"/>
                  </a:rPr>
                  <a:t>ISPs</a:t>
                </a:r>
              </a:p>
            </p:txBody>
          </p:sp>
          <p:sp>
            <p:nvSpPr>
              <p:cNvPr id="61546" name="Text Box 106"/>
              <p:cNvSpPr txBox="1">
                <a:spLocks noChangeArrowheads="1"/>
              </p:cNvSpPr>
              <p:nvPr/>
            </p:nvSpPr>
            <p:spPr bwMode="auto">
              <a:xfrm>
                <a:off x="3360"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客户端</a:t>
                </a:r>
              </a:p>
            </p:txBody>
          </p:sp>
        </p:grpSp>
        <p:pic>
          <p:nvPicPr>
            <p:cNvPr id="11287" name="Picture 109" descr="cellphone"/>
            <p:cNvPicPr>
              <a:picLocks noChangeAspect="1" noChangeArrowheads="1"/>
            </p:cNvPicPr>
            <p:nvPr/>
          </p:nvPicPr>
          <p:blipFill>
            <a:blip r:embed="rId3"/>
            <a:srcRect/>
            <a:stretch>
              <a:fillRect/>
            </a:stretch>
          </p:blipFill>
          <p:spPr bwMode="auto">
            <a:xfrm>
              <a:off x="5184" y="480"/>
              <a:ext cx="127" cy="288"/>
            </a:xfrm>
            <a:prstGeom prst="rect">
              <a:avLst/>
            </a:prstGeom>
            <a:noFill/>
            <a:ln w="9525">
              <a:noFill/>
              <a:miter lim="800000"/>
              <a:headEnd/>
              <a:tailEnd/>
            </a:ln>
          </p:spPr>
        </p:pic>
        <p:pic>
          <p:nvPicPr>
            <p:cNvPr id="11288" name="Picture 110" descr="laptop"/>
            <p:cNvPicPr>
              <a:picLocks noChangeAspect="1" noChangeArrowheads="1"/>
            </p:cNvPicPr>
            <p:nvPr/>
          </p:nvPicPr>
          <p:blipFill>
            <a:blip r:embed="rId4"/>
            <a:srcRect/>
            <a:stretch>
              <a:fillRect/>
            </a:stretch>
          </p:blipFill>
          <p:spPr bwMode="auto">
            <a:xfrm>
              <a:off x="5136" y="864"/>
              <a:ext cx="248" cy="283"/>
            </a:xfrm>
            <a:prstGeom prst="rect">
              <a:avLst/>
            </a:prstGeom>
            <a:noFill/>
            <a:ln w="9525">
              <a:noFill/>
              <a:miter lim="800000"/>
              <a:headEnd/>
              <a:tailEnd/>
            </a:ln>
          </p:spPr>
        </p:pic>
        <p:pic>
          <p:nvPicPr>
            <p:cNvPr id="11289" name="Picture 111" descr="client"/>
            <p:cNvPicPr>
              <a:picLocks noChangeAspect="1" noChangeArrowheads="1"/>
            </p:cNvPicPr>
            <p:nvPr/>
          </p:nvPicPr>
          <p:blipFill>
            <a:blip r:embed="rId5"/>
            <a:srcRect/>
            <a:stretch>
              <a:fillRect/>
            </a:stretch>
          </p:blipFill>
          <p:spPr bwMode="auto">
            <a:xfrm>
              <a:off x="5094" y="1296"/>
              <a:ext cx="282" cy="288"/>
            </a:xfrm>
            <a:prstGeom prst="rect">
              <a:avLst/>
            </a:prstGeom>
            <a:noFill/>
            <a:ln w="9525">
              <a:noFill/>
              <a:miter lim="800000"/>
              <a:headEnd/>
              <a:tailEnd/>
            </a:ln>
          </p:spPr>
        </p:pic>
        <p:sp>
          <p:nvSpPr>
            <p:cNvPr id="11290" name="Text Box 112"/>
            <p:cNvSpPr txBox="1">
              <a:spLocks noChangeArrowheads="1"/>
            </p:cNvSpPr>
            <p:nvPr/>
          </p:nvSpPr>
          <p:spPr bwMode="auto">
            <a:xfrm>
              <a:off x="2100" y="381"/>
              <a:ext cx="421" cy="291"/>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WA</a:t>
              </a:r>
              <a:endParaRPr lang="en-US" altLang="zh-CN" dirty="0">
                <a:ea typeface="宋体" pitchFamily="2" charset="-122"/>
              </a:endParaRPr>
            </a:p>
          </p:txBody>
        </p:sp>
        <p:sp>
          <p:nvSpPr>
            <p:cNvPr id="11379" name="Line 126"/>
            <p:cNvSpPr>
              <a:spLocks noChangeShapeType="1"/>
            </p:cNvSpPr>
            <p:nvPr/>
          </p:nvSpPr>
          <p:spPr bwMode="auto">
            <a:xfrm flipV="1">
              <a:off x="2064" y="864"/>
              <a:ext cx="144" cy="0"/>
            </a:xfrm>
            <a:prstGeom prst="line">
              <a:avLst/>
            </a:prstGeom>
            <a:noFill/>
            <a:ln w="57150">
              <a:solidFill>
                <a:schemeClr val="tx1"/>
              </a:solidFill>
              <a:round/>
              <a:headEnd/>
              <a:tailEnd/>
            </a:ln>
          </p:spPr>
          <p:txBody>
            <a:bodyPr/>
            <a:lstStyle/>
            <a:p>
              <a:endParaRPr lang="zh-CN" altLang="en-US"/>
            </a:p>
          </p:txBody>
        </p:sp>
        <p:grpSp>
          <p:nvGrpSpPr>
            <p:cNvPr id="6" name="Group 136"/>
            <p:cNvGrpSpPr>
              <a:grpSpLocks/>
            </p:cNvGrpSpPr>
            <p:nvPr/>
          </p:nvGrpSpPr>
          <p:grpSpPr bwMode="auto">
            <a:xfrm>
              <a:off x="2544" y="864"/>
              <a:ext cx="240" cy="144"/>
              <a:chOff x="1680" y="720"/>
              <a:chExt cx="240" cy="144"/>
            </a:xfrm>
          </p:grpSpPr>
          <p:sp>
            <p:nvSpPr>
              <p:cNvPr id="11369" name="Line 137"/>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70" name="Line 138"/>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71" name="Line 139"/>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72" name="Line 140"/>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73" name="Line 141"/>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74" name="Line 142"/>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75" name="Line 143"/>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76" name="Line 144"/>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77" name="Line 145"/>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78" name="Line 146"/>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7" name="Group 147"/>
            <p:cNvGrpSpPr>
              <a:grpSpLocks/>
            </p:cNvGrpSpPr>
            <p:nvPr/>
          </p:nvGrpSpPr>
          <p:grpSpPr bwMode="auto">
            <a:xfrm>
              <a:off x="3024" y="864"/>
              <a:ext cx="240" cy="144"/>
              <a:chOff x="1680" y="720"/>
              <a:chExt cx="240" cy="144"/>
            </a:xfrm>
          </p:grpSpPr>
          <p:sp>
            <p:nvSpPr>
              <p:cNvPr id="11359" name="Line 148"/>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60" name="Line 149"/>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61" name="Line 150"/>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62" name="Line 151"/>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63" name="Line 15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64" name="Line 153"/>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65" name="Line 154"/>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66" name="Line 155"/>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67" name="Line 15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68" name="Line 157"/>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8" name="Group 158"/>
            <p:cNvGrpSpPr>
              <a:grpSpLocks/>
            </p:cNvGrpSpPr>
            <p:nvPr/>
          </p:nvGrpSpPr>
          <p:grpSpPr bwMode="auto">
            <a:xfrm>
              <a:off x="3504" y="864"/>
              <a:ext cx="240" cy="144"/>
              <a:chOff x="1680" y="720"/>
              <a:chExt cx="240" cy="144"/>
            </a:xfrm>
          </p:grpSpPr>
          <p:sp>
            <p:nvSpPr>
              <p:cNvPr id="11349" name="Line 159"/>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50" name="Line 160"/>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51" name="Line 161"/>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52" name="Line 16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53" name="Line 163"/>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54" name="Line 164"/>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55" name="Line 165"/>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56" name="Line 16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57" name="Line 167"/>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58" name="Line 168"/>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sp>
          <p:nvSpPr>
            <p:cNvPr id="11340" name="Line 180"/>
            <p:cNvSpPr>
              <a:spLocks noChangeShapeType="1"/>
            </p:cNvSpPr>
            <p:nvPr/>
          </p:nvSpPr>
          <p:spPr bwMode="auto">
            <a:xfrm>
              <a:off x="2064" y="1296"/>
              <a:ext cx="144" cy="0"/>
            </a:xfrm>
            <a:prstGeom prst="line">
              <a:avLst/>
            </a:prstGeom>
            <a:noFill/>
            <a:ln w="57150">
              <a:solidFill>
                <a:schemeClr val="tx1"/>
              </a:solidFill>
              <a:round/>
              <a:headEnd/>
              <a:tailEnd/>
            </a:ln>
          </p:spPr>
          <p:txBody>
            <a:bodyPr/>
            <a:lstStyle/>
            <a:p>
              <a:endParaRPr lang="zh-CN" altLang="en-US"/>
            </a:p>
          </p:txBody>
        </p:sp>
        <p:grpSp>
          <p:nvGrpSpPr>
            <p:cNvPr id="9" name="Group 189"/>
            <p:cNvGrpSpPr>
              <a:grpSpLocks/>
            </p:cNvGrpSpPr>
            <p:nvPr/>
          </p:nvGrpSpPr>
          <p:grpSpPr bwMode="auto">
            <a:xfrm>
              <a:off x="2544" y="1152"/>
              <a:ext cx="240" cy="144"/>
              <a:chOff x="1248" y="1008"/>
              <a:chExt cx="240" cy="144"/>
            </a:xfrm>
          </p:grpSpPr>
          <p:sp>
            <p:nvSpPr>
              <p:cNvPr id="11331" name="Line 19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32" name="Line 19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33" name="Line 19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34" name="Line 19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35" name="Line 19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36" name="Line 19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37" name="Line 19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38" name="Line 19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39" name="Line 19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0" name="Group 199"/>
            <p:cNvGrpSpPr>
              <a:grpSpLocks/>
            </p:cNvGrpSpPr>
            <p:nvPr/>
          </p:nvGrpSpPr>
          <p:grpSpPr bwMode="auto">
            <a:xfrm>
              <a:off x="3024" y="1152"/>
              <a:ext cx="240" cy="144"/>
              <a:chOff x="1248" y="1008"/>
              <a:chExt cx="240" cy="144"/>
            </a:xfrm>
          </p:grpSpPr>
          <p:sp>
            <p:nvSpPr>
              <p:cNvPr id="11322" name="Line 20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23" name="Line 20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24" name="Line 20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25" name="Line 20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26" name="Line 20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27" name="Line 20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28" name="Line 20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29" name="Line 20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30" name="Line 20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11" name="Group 209"/>
            <p:cNvGrpSpPr>
              <a:grpSpLocks/>
            </p:cNvGrpSpPr>
            <p:nvPr/>
          </p:nvGrpSpPr>
          <p:grpSpPr bwMode="auto">
            <a:xfrm>
              <a:off x="3504" y="1152"/>
              <a:ext cx="240" cy="144"/>
              <a:chOff x="1248" y="1008"/>
              <a:chExt cx="240" cy="144"/>
            </a:xfrm>
          </p:grpSpPr>
          <p:sp>
            <p:nvSpPr>
              <p:cNvPr id="11313" name="Line 21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14" name="Line 21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15" name="Line 21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16" name="Line 21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17" name="Line 21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18" name="Line 21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19" name="Line 21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20" name="Line 21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21" name="Line 21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sp>
          <p:nvSpPr>
            <p:cNvPr id="11301" name="Text Box 226"/>
            <p:cNvSpPr txBox="1">
              <a:spLocks noChangeArrowheads="1"/>
            </p:cNvSpPr>
            <p:nvPr/>
          </p:nvSpPr>
          <p:spPr bwMode="auto">
            <a:xfrm>
              <a:off x="4368" y="1248"/>
              <a:ext cx="372"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访问</a:t>
              </a:r>
              <a:endParaRPr lang="en-US" altLang="zh-CN">
                <a:ea typeface="宋体" pitchFamily="2" charset="-122"/>
              </a:endParaRPr>
            </a:p>
          </p:txBody>
        </p:sp>
        <p:sp>
          <p:nvSpPr>
            <p:cNvPr id="11302" name="Line 227"/>
            <p:cNvSpPr>
              <a:spLocks noChangeShapeType="1"/>
            </p:cNvSpPr>
            <p:nvPr/>
          </p:nvSpPr>
          <p:spPr bwMode="auto">
            <a:xfrm flipH="1">
              <a:off x="3984" y="768"/>
              <a:ext cx="288" cy="0"/>
            </a:xfrm>
            <a:prstGeom prst="line">
              <a:avLst/>
            </a:prstGeom>
            <a:noFill/>
            <a:ln w="57150">
              <a:solidFill>
                <a:schemeClr val="tx1"/>
              </a:solidFill>
              <a:round/>
              <a:headEnd/>
              <a:tailEnd type="triangle" w="med" len="med"/>
            </a:ln>
          </p:spPr>
          <p:txBody>
            <a:bodyPr/>
            <a:lstStyle/>
            <a:p>
              <a:endParaRPr lang="zh-CN" altLang="en-US"/>
            </a:p>
          </p:txBody>
        </p:sp>
        <p:sp>
          <p:nvSpPr>
            <p:cNvPr id="11303" name="Line 228"/>
            <p:cNvSpPr>
              <a:spLocks noChangeShapeType="1"/>
            </p:cNvSpPr>
            <p:nvPr/>
          </p:nvSpPr>
          <p:spPr bwMode="auto">
            <a:xfrm>
              <a:off x="1200" y="912"/>
              <a:ext cx="336" cy="0"/>
            </a:xfrm>
            <a:prstGeom prst="line">
              <a:avLst/>
            </a:prstGeom>
            <a:noFill/>
            <a:ln w="76200">
              <a:solidFill>
                <a:schemeClr val="tx1"/>
              </a:solidFill>
              <a:round/>
              <a:headEnd/>
              <a:tailEnd/>
            </a:ln>
          </p:spPr>
          <p:txBody>
            <a:bodyPr/>
            <a:lstStyle/>
            <a:p>
              <a:endParaRPr lang="zh-CN" altLang="en-US"/>
            </a:p>
          </p:txBody>
        </p:sp>
        <p:sp>
          <p:nvSpPr>
            <p:cNvPr id="11304" name="Line 229"/>
            <p:cNvSpPr>
              <a:spLocks noChangeShapeType="1"/>
            </p:cNvSpPr>
            <p:nvPr/>
          </p:nvSpPr>
          <p:spPr bwMode="auto">
            <a:xfrm>
              <a:off x="1200" y="1248"/>
              <a:ext cx="336" cy="0"/>
            </a:xfrm>
            <a:prstGeom prst="line">
              <a:avLst/>
            </a:prstGeom>
            <a:noFill/>
            <a:ln w="76200">
              <a:solidFill>
                <a:schemeClr val="tx1"/>
              </a:solidFill>
              <a:round/>
              <a:headEnd/>
              <a:tailEnd/>
            </a:ln>
          </p:spPr>
          <p:txBody>
            <a:bodyPr/>
            <a:lstStyle/>
            <a:p>
              <a:endParaRPr lang="zh-CN" altLang="en-US"/>
            </a:p>
          </p:txBody>
        </p:sp>
        <p:sp>
          <p:nvSpPr>
            <p:cNvPr id="11305" name="Line 230"/>
            <p:cNvSpPr>
              <a:spLocks noChangeShapeType="1"/>
            </p:cNvSpPr>
            <p:nvPr/>
          </p:nvSpPr>
          <p:spPr bwMode="auto">
            <a:xfrm>
              <a:off x="1680" y="912"/>
              <a:ext cx="336" cy="0"/>
            </a:xfrm>
            <a:prstGeom prst="line">
              <a:avLst/>
            </a:prstGeom>
            <a:noFill/>
            <a:ln w="76200">
              <a:solidFill>
                <a:schemeClr val="tx1"/>
              </a:solidFill>
              <a:round/>
              <a:headEnd/>
              <a:tailEnd/>
            </a:ln>
          </p:spPr>
          <p:txBody>
            <a:bodyPr/>
            <a:lstStyle/>
            <a:p>
              <a:endParaRPr lang="zh-CN" altLang="en-US"/>
            </a:p>
          </p:txBody>
        </p:sp>
        <p:sp>
          <p:nvSpPr>
            <p:cNvPr id="11306" name="Line 231"/>
            <p:cNvSpPr>
              <a:spLocks noChangeShapeType="1"/>
            </p:cNvSpPr>
            <p:nvPr/>
          </p:nvSpPr>
          <p:spPr bwMode="auto">
            <a:xfrm>
              <a:off x="2100" y="1236"/>
              <a:ext cx="336" cy="0"/>
            </a:xfrm>
            <a:prstGeom prst="line">
              <a:avLst/>
            </a:prstGeom>
            <a:noFill/>
            <a:ln w="76200">
              <a:solidFill>
                <a:srgbClr val="FF0000"/>
              </a:solidFill>
              <a:round/>
              <a:headEnd/>
              <a:tailEnd/>
            </a:ln>
          </p:spPr>
          <p:txBody>
            <a:bodyPr/>
            <a:lstStyle/>
            <a:p>
              <a:endParaRPr lang="zh-CN" altLang="en-US"/>
            </a:p>
          </p:txBody>
        </p:sp>
        <p:sp>
          <p:nvSpPr>
            <p:cNvPr id="130" name="Line 231"/>
            <p:cNvSpPr>
              <a:spLocks noChangeShapeType="1"/>
            </p:cNvSpPr>
            <p:nvPr/>
          </p:nvSpPr>
          <p:spPr bwMode="auto">
            <a:xfrm>
              <a:off x="2100" y="921"/>
              <a:ext cx="336" cy="0"/>
            </a:xfrm>
            <a:prstGeom prst="line">
              <a:avLst/>
            </a:prstGeom>
            <a:noFill/>
            <a:ln w="76200">
              <a:solidFill>
                <a:srgbClr val="FF0000"/>
              </a:solidFill>
              <a:round/>
              <a:headEnd/>
              <a:tailEnd/>
            </a:ln>
          </p:spPr>
          <p:txBody>
            <a:bodyPr/>
            <a:lstStyle/>
            <a:p>
              <a:endParaRPr lang="zh-CN" altLang="en-US"/>
            </a:p>
          </p:txBody>
        </p:sp>
        <p:sp>
          <p:nvSpPr>
            <p:cNvPr id="131" name="Line 230"/>
            <p:cNvSpPr>
              <a:spLocks noChangeShapeType="1"/>
            </p:cNvSpPr>
            <p:nvPr/>
          </p:nvSpPr>
          <p:spPr bwMode="auto">
            <a:xfrm>
              <a:off x="1650" y="1236"/>
              <a:ext cx="336" cy="0"/>
            </a:xfrm>
            <a:prstGeom prst="line">
              <a:avLst/>
            </a:prstGeom>
            <a:noFill/>
            <a:ln w="76200">
              <a:solidFill>
                <a:schemeClr val="tx1"/>
              </a:solidFill>
              <a:round/>
              <a:headEnd/>
              <a:tailEnd/>
            </a:ln>
          </p:spPr>
          <p:txBody>
            <a:bodyPr/>
            <a:lstStyle/>
            <a:p>
              <a:endParaRPr lang="zh-CN" altLang="en-US"/>
            </a:p>
          </p:txBody>
        </p:sp>
        <p:sp>
          <p:nvSpPr>
            <p:cNvPr id="132" name="Text Box 112"/>
            <p:cNvSpPr txBox="1">
              <a:spLocks noChangeArrowheads="1"/>
            </p:cNvSpPr>
            <p:nvPr/>
          </p:nvSpPr>
          <p:spPr bwMode="auto">
            <a:xfrm>
              <a:off x="2100" y="1326"/>
              <a:ext cx="536" cy="291"/>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ASM</a:t>
              </a:r>
              <a:endParaRPr lang="en-US" altLang="zh-CN" dirty="0">
                <a:ea typeface="宋体" pitchFamily="2" charset="-122"/>
              </a:endParaRPr>
            </a:p>
          </p:txBody>
        </p:sp>
      </p:grpSp>
      <p:sp>
        <p:nvSpPr>
          <p:cNvPr id="133" name="Text Box 112"/>
          <p:cNvSpPr txBox="1">
            <a:spLocks noChangeArrowheads="1"/>
          </p:cNvSpPr>
          <p:nvPr/>
        </p:nvSpPr>
        <p:spPr bwMode="auto">
          <a:xfrm>
            <a:off x="1785918" y="2428868"/>
            <a:ext cx="777875" cy="461964"/>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sp>
        <p:nvSpPr>
          <p:cNvPr id="134" name="Text Box 112"/>
          <p:cNvSpPr txBox="1">
            <a:spLocks noChangeArrowheads="1"/>
          </p:cNvSpPr>
          <p:nvPr/>
        </p:nvSpPr>
        <p:spPr bwMode="auto">
          <a:xfrm>
            <a:off x="2500298" y="2428868"/>
            <a:ext cx="777875" cy="461964"/>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ound Diagonal Corner Rectangle 359"/>
          <p:cNvSpPr/>
          <p:nvPr/>
        </p:nvSpPr>
        <p:spPr>
          <a:xfrm flipH="1">
            <a:off x="640080" y="2746594"/>
            <a:ext cx="3982720" cy="1737360"/>
          </a:xfrm>
          <a:prstGeom prst="round2DiagRect">
            <a:avLst>
              <a:gd name="adj1" fmla="val 22917"/>
              <a:gd name="adj2" fmla="val 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440" rIns="182880" numCol="2" rtlCol="0" anchor="t"/>
          <a:lstStyle/>
          <a:p>
            <a:pPr algn="l" defTabSz="457200">
              <a:spcAft>
                <a:spcPts val="600"/>
              </a:spcAft>
              <a:buNone/>
            </a:pPr>
            <a:r>
              <a:rPr lang="en-US" sz="2000" b="1" i="0">
                <a:effectLst>
                  <a:outerShdw blurRad="50800" dist="25400" dir="2700000" algn="tl">
                    <a:srgbClr val="000000">
                      <a:alpha val="60000"/>
                    </a:srgbClr>
                  </a:outerShdw>
                </a:effectLst>
                <a:latin typeface="微软雅黑" pitchFamily="34" charset="-122"/>
                <a:ea typeface="微软雅黑" pitchFamily="34" charset="-122"/>
                <a:cs typeface="Arial"/>
              </a:rPr>
              <a:t>可用性</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扩展</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HA / DR</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突发</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负载均衡</a:t>
            </a:r>
          </a:p>
          <a:p>
            <a:pPr algn="l" defTabSz="457200">
              <a:spcAft>
                <a:spcPts val="600"/>
              </a:spcAft>
              <a:buNone/>
            </a:pPr>
            <a:r>
              <a:rPr lang="en-US" sz="2000" b="1" i="0">
                <a:effectLst>
                  <a:outerShdw blurRad="50800" dist="25400" dir="2700000" algn="tl">
                    <a:srgbClr val="000000">
                      <a:alpha val="60000"/>
                    </a:srgbClr>
                  </a:outerShdw>
                </a:effectLst>
                <a:latin typeface="微软雅黑" pitchFamily="34" charset="-122"/>
                <a:ea typeface="微软雅黑" pitchFamily="34" charset="-122"/>
                <a:cs typeface="Arial"/>
              </a:rPr>
              <a:t>优化</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网络</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应用</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存储</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卸载</a:t>
            </a:r>
          </a:p>
        </p:txBody>
      </p:sp>
      <p:sp>
        <p:nvSpPr>
          <p:cNvPr id="359" name="Round Diagonal Corner Rectangle 358"/>
          <p:cNvSpPr/>
          <p:nvPr/>
        </p:nvSpPr>
        <p:spPr>
          <a:xfrm>
            <a:off x="4868334" y="2746594"/>
            <a:ext cx="3996260" cy="1737360"/>
          </a:xfrm>
          <a:prstGeom prst="round2DiagRect">
            <a:avLst>
              <a:gd name="adj1" fmla="val 22917"/>
              <a:gd name="adj2" fmla="val 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640080" rIns="0" numCol="2" rtlCol="0" anchor="t"/>
          <a:lstStyle/>
          <a:p>
            <a:pPr algn="l" defTabSz="457200">
              <a:spcAft>
                <a:spcPts val="600"/>
              </a:spcAft>
              <a:buNone/>
            </a:pPr>
            <a:r>
              <a:rPr lang="en-US" sz="2000" b="1" i="0">
                <a:effectLst>
                  <a:outerShdw blurRad="50800" dist="25400" dir="2700000" algn="tl">
                    <a:srgbClr val="000000">
                      <a:alpha val="60000"/>
                    </a:srgbClr>
                  </a:outerShdw>
                </a:effectLst>
                <a:latin typeface="微软雅黑" pitchFamily="34" charset="-122"/>
                <a:ea typeface="微软雅黑" pitchFamily="34" charset="-122"/>
                <a:cs typeface="Arial"/>
              </a:rPr>
              <a:t>安全性</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网络</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应用</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数据</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接入</a:t>
            </a:r>
          </a:p>
          <a:p>
            <a:pPr algn="l" defTabSz="457200">
              <a:spcAft>
                <a:spcPts val="600"/>
              </a:spcAft>
              <a:buNone/>
            </a:pPr>
            <a:r>
              <a:rPr lang="en-US" sz="2000" b="1" i="0">
                <a:effectLst>
                  <a:outerShdw blurRad="50800" dist="25400" dir="2700000" algn="tl">
                    <a:srgbClr val="000000">
                      <a:alpha val="60000"/>
                    </a:srgbClr>
                  </a:outerShdw>
                </a:effectLst>
                <a:latin typeface="微软雅黑" pitchFamily="34" charset="-122"/>
                <a:ea typeface="微软雅黑" pitchFamily="34" charset="-122"/>
                <a:cs typeface="Arial"/>
              </a:rPr>
              <a:t>管理</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集成</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可见性</a:t>
            </a:r>
          </a:p>
          <a:p>
            <a:pPr marL="228600" indent="-173736" algn="l" defTabSz="457200">
              <a:buFont typeface="Arial"/>
              <a:buChar char="•"/>
            </a:pPr>
            <a:r>
              <a:rPr lang="en-US" sz="1600" b="0" i="0">
                <a:effectLst>
                  <a:outerShdw blurRad="50800" dist="25400" dir="2700000" algn="tl">
                    <a:srgbClr val="000000">
                      <a:alpha val="60000"/>
                    </a:srgbClr>
                  </a:outerShdw>
                </a:effectLst>
                <a:latin typeface="微软雅黑" pitchFamily="34" charset="-122"/>
                <a:ea typeface="微软雅黑" pitchFamily="34" charset="-122"/>
              </a:rPr>
              <a:t>协调</a:t>
            </a:r>
          </a:p>
        </p:txBody>
      </p:sp>
      <p:grpSp>
        <p:nvGrpSpPr>
          <p:cNvPr id="2" name="Group 425"/>
          <p:cNvGrpSpPr/>
          <p:nvPr/>
        </p:nvGrpSpPr>
        <p:grpSpPr>
          <a:xfrm>
            <a:off x="4043929" y="2838034"/>
            <a:ext cx="1462558" cy="1462558"/>
            <a:chOff x="2716901" y="4358517"/>
            <a:chExt cx="1592796" cy="1592796"/>
          </a:xfrm>
        </p:grpSpPr>
        <p:sp>
          <p:nvSpPr>
            <p:cNvPr id="231" name="Oval 230"/>
            <p:cNvSpPr/>
            <p:nvPr/>
          </p:nvSpPr>
          <p:spPr>
            <a:xfrm>
              <a:off x="2716901" y="4358517"/>
              <a:ext cx="1592796" cy="15927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微软雅黑" pitchFamily="34" charset="-122"/>
                <a:ea typeface="微软雅黑" pitchFamily="34" charset="-122"/>
              </a:endParaRPr>
            </a:p>
          </p:txBody>
        </p:sp>
        <p:grpSp>
          <p:nvGrpSpPr>
            <p:cNvPr id="3" name="Group 427"/>
            <p:cNvGrpSpPr/>
            <p:nvPr/>
          </p:nvGrpSpPr>
          <p:grpSpPr>
            <a:xfrm>
              <a:off x="2718092" y="4359708"/>
              <a:ext cx="1590414" cy="1590414"/>
              <a:chOff x="2827338" y="1927225"/>
              <a:chExt cx="3508375" cy="3508375"/>
            </a:xfrm>
          </p:grpSpPr>
          <p:grpSp>
            <p:nvGrpSpPr>
              <p:cNvPr id="4" name="Group 428"/>
              <p:cNvGrpSpPr/>
              <p:nvPr/>
            </p:nvGrpSpPr>
            <p:grpSpPr>
              <a:xfrm>
                <a:off x="2827338" y="1927225"/>
                <a:ext cx="3508375" cy="3508375"/>
                <a:chOff x="2827338" y="1927225"/>
                <a:chExt cx="3508375" cy="3508375"/>
              </a:xfrm>
            </p:grpSpPr>
            <p:grpSp>
              <p:nvGrpSpPr>
                <p:cNvPr id="5" name="Group 28"/>
                <p:cNvGrpSpPr/>
                <p:nvPr/>
              </p:nvGrpSpPr>
              <p:grpSpPr>
                <a:xfrm>
                  <a:off x="2827338" y="1927225"/>
                  <a:ext cx="3508375" cy="3508375"/>
                  <a:chOff x="2827338" y="1927225"/>
                  <a:chExt cx="3508375" cy="3508375"/>
                </a:xfrm>
              </p:grpSpPr>
              <p:sp>
                <p:nvSpPr>
                  <p:cNvPr id="243" name="Freeform 7"/>
                  <p:cNvSpPr>
                    <a:spLocks/>
                  </p:cNvSpPr>
                  <p:nvPr/>
                </p:nvSpPr>
                <p:spPr bwMode="gray">
                  <a:xfrm>
                    <a:off x="4513263" y="1927225"/>
                    <a:ext cx="1822450" cy="3508375"/>
                  </a:xfrm>
                  <a:custGeom>
                    <a:avLst/>
                    <a:gdLst/>
                    <a:ahLst/>
                    <a:cxnLst>
                      <a:cxn ang="0">
                        <a:pos x="304" y="293"/>
                      </a:cxn>
                      <a:cxn ang="0">
                        <a:pos x="20" y="0"/>
                      </a:cxn>
                      <a:cxn ang="0">
                        <a:pos x="39" y="21"/>
                      </a:cxn>
                      <a:cxn ang="0">
                        <a:pos x="41" y="23"/>
                      </a:cxn>
                      <a:cxn ang="0">
                        <a:pos x="39" y="25"/>
                      </a:cxn>
                      <a:cxn ang="0">
                        <a:pos x="20" y="46"/>
                      </a:cxn>
                      <a:cxn ang="0">
                        <a:pos x="258" y="293"/>
                      </a:cxn>
                      <a:cxn ang="0">
                        <a:pos x="21" y="539"/>
                      </a:cxn>
                      <a:cxn ang="0">
                        <a:pos x="0" y="563"/>
                      </a:cxn>
                      <a:cxn ang="0">
                        <a:pos x="20" y="585"/>
                      </a:cxn>
                      <a:cxn ang="0">
                        <a:pos x="304" y="293"/>
                      </a:cxn>
                    </a:cxnLst>
                    <a:rect l="0" t="0" r="r" b="b"/>
                    <a:pathLst>
                      <a:path w="304" h="585">
                        <a:moveTo>
                          <a:pt x="304" y="293"/>
                        </a:moveTo>
                        <a:cubicBezTo>
                          <a:pt x="304" y="134"/>
                          <a:pt x="178" y="5"/>
                          <a:pt x="20" y="0"/>
                        </a:cubicBezTo>
                        <a:cubicBezTo>
                          <a:pt x="39" y="21"/>
                          <a:pt x="39" y="21"/>
                          <a:pt x="39" y="21"/>
                        </a:cubicBezTo>
                        <a:cubicBezTo>
                          <a:pt x="41" y="23"/>
                          <a:pt x="41" y="23"/>
                          <a:pt x="41" y="23"/>
                        </a:cubicBezTo>
                        <a:cubicBezTo>
                          <a:pt x="39" y="25"/>
                          <a:pt x="39" y="25"/>
                          <a:pt x="39" y="25"/>
                        </a:cubicBezTo>
                        <a:cubicBezTo>
                          <a:pt x="20" y="46"/>
                          <a:pt x="20" y="46"/>
                          <a:pt x="20" y="46"/>
                        </a:cubicBezTo>
                        <a:cubicBezTo>
                          <a:pt x="153" y="51"/>
                          <a:pt x="258" y="159"/>
                          <a:pt x="258" y="293"/>
                        </a:cubicBezTo>
                        <a:cubicBezTo>
                          <a:pt x="258" y="426"/>
                          <a:pt x="153" y="535"/>
                          <a:pt x="21" y="539"/>
                        </a:cubicBezTo>
                        <a:cubicBezTo>
                          <a:pt x="0" y="563"/>
                          <a:pt x="0" y="563"/>
                          <a:pt x="0" y="563"/>
                        </a:cubicBezTo>
                        <a:cubicBezTo>
                          <a:pt x="20" y="585"/>
                          <a:pt x="20" y="585"/>
                          <a:pt x="20" y="585"/>
                        </a:cubicBezTo>
                        <a:cubicBezTo>
                          <a:pt x="178" y="581"/>
                          <a:pt x="304" y="452"/>
                          <a:pt x="304" y="293"/>
                        </a:cubicBezTo>
                        <a:close/>
                      </a:path>
                    </a:pathLst>
                  </a:custGeom>
                  <a:gradFill rotWithShape="1">
                    <a:gsLst>
                      <a:gs pos="0">
                        <a:srgbClr val="A80404">
                          <a:gamma/>
                          <a:shade val="48235"/>
                          <a:invGamma/>
                        </a:srgbClr>
                      </a:gs>
                      <a:gs pos="50000">
                        <a:srgbClr val="A80404"/>
                      </a:gs>
                      <a:gs pos="100000">
                        <a:srgbClr val="A80404">
                          <a:gamma/>
                          <a:shade val="48235"/>
                          <a:invGamma/>
                        </a:srgbClr>
                      </a:gs>
                    </a:gsLst>
                    <a:lin ang="5400000" scaled="1"/>
                  </a:gradFill>
                  <a:ln w="19050">
                    <a:solidFill>
                      <a:srgbClr val="FFFFFF"/>
                    </a:solidFill>
                    <a:miter lim="800000"/>
                    <a:headEnd/>
                    <a:tailEnd/>
                  </a:ln>
                </p:spPr>
                <p:txBody>
                  <a:bodyPr>
                    <a:prstTxWarp prst="textNoShape">
                      <a:avLst/>
                    </a:prstTxWarp>
                  </a:bodyPr>
                  <a:lstStyle/>
                  <a:p>
                    <a:pPr defTabSz="457200"/>
                    <a:endParaRPr lang="en-US">
                      <a:solidFill>
                        <a:srgbClr val="000000"/>
                      </a:solidFill>
                      <a:latin typeface="微软雅黑" pitchFamily="34" charset="-122"/>
                      <a:ea typeface="微软雅黑" pitchFamily="34" charset="-122"/>
                    </a:endParaRPr>
                  </a:p>
                </p:txBody>
              </p:sp>
              <p:sp>
                <p:nvSpPr>
                  <p:cNvPr id="244" name="Freeform 8"/>
                  <p:cNvSpPr>
                    <a:spLocks/>
                  </p:cNvSpPr>
                  <p:nvPr/>
                </p:nvSpPr>
                <p:spPr bwMode="gray">
                  <a:xfrm>
                    <a:off x="2827338" y="1927225"/>
                    <a:ext cx="1825625" cy="3508375"/>
                  </a:xfrm>
                  <a:custGeom>
                    <a:avLst/>
                    <a:gdLst/>
                    <a:ahLst/>
                    <a:cxnLst>
                      <a:cxn ang="0">
                        <a:pos x="264" y="563"/>
                      </a:cxn>
                      <a:cxn ang="0">
                        <a:pos x="265" y="561"/>
                      </a:cxn>
                      <a:cxn ang="0">
                        <a:pos x="284" y="539"/>
                      </a:cxn>
                      <a:cxn ang="0">
                        <a:pos x="46" y="293"/>
                      </a:cxn>
                      <a:cxn ang="0">
                        <a:pos x="284" y="46"/>
                      </a:cxn>
                      <a:cxn ang="0">
                        <a:pos x="304" y="23"/>
                      </a:cxn>
                      <a:cxn ang="0">
                        <a:pos x="284" y="0"/>
                      </a:cxn>
                      <a:cxn ang="0">
                        <a:pos x="0" y="293"/>
                      </a:cxn>
                      <a:cxn ang="0">
                        <a:pos x="283" y="585"/>
                      </a:cxn>
                      <a:cxn ang="0">
                        <a:pos x="265" y="565"/>
                      </a:cxn>
                      <a:cxn ang="0">
                        <a:pos x="264" y="563"/>
                      </a:cxn>
                    </a:cxnLst>
                    <a:rect l="0" t="0" r="r" b="b"/>
                    <a:pathLst>
                      <a:path w="304" h="585">
                        <a:moveTo>
                          <a:pt x="264" y="563"/>
                        </a:moveTo>
                        <a:cubicBezTo>
                          <a:pt x="265" y="561"/>
                          <a:pt x="265" y="561"/>
                          <a:pt x="265" y="561"/>
                        </a:cubicBezTo>
                        <a:cubicBezTo>
                          <a:pt x="284" y="539"/>
                          <a:pt x="284" y="539"/>
                          <a:pt x="284" y="539"/>
                        </a:cubicBezTo>
                        <a:cubicBezTo>
                          <a:pt x="152" y="535"/>
                          <a:pt x="46" y="426"/>
                          <a:pt x="46" y="293"/>
                        </a:cubicBezTo>
                        <a:cubicBezTo>
                          <a:pt x="46" y="159"/>
                          <a:pt x="151" y="51"/>
                          <a:pt x="284" y="46"/>
                        </a:cubicBezTo>
                        <a:cubicBezTo>
                          <a:pt x="304" y="23"/>
                          <a:pt x="304" y="23"/>
                          <a:pt x="304" y="23"/>
                        </a:cubicBezTo>
                        <a:cubicBezTo>
                          <a:pt x="284" y="0"/>
                          <a:pt x="284" y="0"/>
                          <a:pt x="284" y="0"/>
                        </a:cubicBezTo>
                        <a:cubicBezTo>
                          <a:pt x="126" y="5"/>
                          <a:pt x="0" y="134"/>
                          <a:pt x="0" y="293"/>
                        </a:cubicBezTo>
                        <a:cubicBezTo>
                          <a:pt x="0" y="452"/>
                          <a:pt x="126" y="581"/>
                          <a:pt x="283" y="585"/>
                        </a:cubicBezTo>
                        <a:cubicBezTo>
                          <a:pt x="265" y="565"/>
                          <a:pt x="265" y="565"/>
                          <a:pt x="265" y="565"/>
                        </a:cubicBezTo>
                        <a:lnTo>
                          <a:pt x="264" y="563"/>
                        </a:lnTo>
                        <a:close/>
                      </a:path>
                    </a:pathLst>
                  </a:custGeom>
                  <a:gradFill rotWithShape="1">
                    <a:gsLst>
                      <a:gs pos="0">
                        <a:srgbClr val="A80404">
                          <a:gamma/>
                          <a:shade val="48235"/>
                          <a:invGamma/>
                        </a:srgbClr>
                      </a:gs>
                      <a:gs pos="50000">
                        <a:srgbClr val="A80404"/>
                      </a:gs>
                      <a:gs pos="100000">
                        <a:srgbClr val="A80404">
                          <a:gamma/>
                          <a:shade val="48235"/>
                          <a:invGamma/>
                        </a:srgbClr>
                      </a:gs>
                    </a:gsLst>
                    <a:lin ang="5400000" scaled="1"/>
                  </a:gradFill>
                  <a:ln w="19050">
                    <a:solidFill>
                      <a:srgbClr val="FFFFFF"/>
                    </a:solidFill>
                    <a:miter lim="800000"/>
                    <a:headEnd/>
                    <a:tailEnd/>
                  </a:ln>
                </p:spPr>
                <p:txBody>
                  <a:bodyPr>
                    <a:prstTxWarp prst="textNoShape">
                      <a:avLst/>
                    </a:prstTxWarp>
                  </a:bodyPr>
                  <a:lstStyle/>
                  <a:p>
                    <a:pPr defTabSz="457200"/>
                    <a:endParaRPr lang="en-US">
                      <a:solidFill>
                        <a:srgbClr val="000000"/>
                      </a:solidFill>
                      <a:latin typeface="微软雅黑" pitchFamily="34" charset="-122"/>
                      <a:ea typeface="微软雅黑" pitchFamily="34" charset="-122"/>
                    </a:endParaRPr>
                  </a:p>
                </p:txBody>
              </p:sp>
              <p:grpSp>
                <p:nvGrpSpPr>
                  <p:cNvPr id="6" name="Group 66"/>
                  <p:cNvGrpSpPr/>
                  <p:nvPr/>
                </p:nvGrpSpPr>
                <p:grpSpPr>
                  <a:xfrm rot="16200000">
                    <a:off x="3157551" y="2259024"/>
                    <a:ext cx="2825748" cy="2832100"/>
                    <a:chOff x="3157540" y="2259013"/>
                    <a:chExt cx="2825748" cy="2832100"/>
                  </a:xfrm>
                </p:grpSpPr>
                <p:sp>
                  <p:nvSpPr>
                    <p:cNvPr id="247" name="Freeform 5"/>
                    <p:cNvSpPr>
                      <a:spLocks/>
                    </p:cNvSpPr>
                    <p:nvPr/>
                  </p:nvSpPr>
                  <p:spPr bwMode="gray">
                    <a:xfrm rot="5400000">
                      <a:off x="3899694" y="1537494"/>
                      <a:ext cx="1362075" cy="2805113"/>
                    </a:xfrm>
                    <a:custGeom>
                      <a:avLst/>
                      <a:gdLst/>
                      <a:ahLst/>
                      <a:cxnLst>
                        <a:cxn ang="0">
                          <a:pos x="164" y="234"/>
                        </a:cxn>
                        <a:cxn ang="0">
                          <a:pos x="227" y="164"/>
                        </a:cxn>
                        <a:cxn ang="0">
                          <a:pos x="227" y="0"/>
                        </a:cxn>
                        <a:cxn ang="0">
                          <a:pos x="0" y="234"/>
                        </a:cxn>
                        <a:cxn ang="0">
                          <a:pos x="227" y="468"/>
                        </a:cxn>
                        <a:cxn ang="0">
                          <a:pos x="227" y="304"/>
                        </a:cxn>
                        <a:cxn ang="0">
                          <a:pos x="164" y="234"/>
                        </a:cxn>
                      </a:cxnLst>
                      <a:rect l="0" t="0" r="r" b="b"/>
                      <a:pathLst>
                        <a:path w="227" h="468">
                          <a:moveTo>
                            <a:pt x="164" y="234"/>
                          </a:moveTo>
                          <a:cubicBezTo>
                            <a:pt x="164" y="197"/>
                            <a:pt x="192" y="167"/>
                            <a:pt x="227" y="164"/>
                          </a:cubicBezTo>
                          <a:cubicBezTo>
                            <a:pt x="227" y="0"/>
                            <a:pt x="227" y="0"/>
                            <a:pt x="227" y="0"/>
                          </a:cubicBezTo>
                          <a:cubicBezTo>
                            <a:pt x="101" y="4"/>
                            <a:pt x="0" y="107"/>
                            <a:pt x="0" y="234"/>
                          </a:cubicBezTo>
                          <a:cubicBezTo>
                            <a:pt x="0" y="361"/>
                            <a:pt x="101" y="464"/>
                            <a:pt x="227" y="468"/>
                          </a:cubicBezTo>
                          <a:cubicBezTo>
                            <a:pt x="227" y="304"/>
                            <a:pt x="227" y="304"/>
                            <a:pt x="227" y="304"/>
                          </a:cubicBezTo>
                          <a:cubicBezTo>
                            <a:pt x="192" y="300"/>
                            <a:pt x="164" y="270"/>
                            <a:pt x="164" y="234"/>
                          </a:cubicBezTo>
                          <a:close/>
                        </a:path>
                      </a:pathLst>
                    </a:custGeom>
                    <a:gradFill rotWithShape="1">
                      <a:gsLst>
                        <a:gs pos="0">
                          <a:srgbClr val="A80404"/>
                        </a:gs>
                        <a:gs pos="100000">
                          <a:srgbClr val="A80404">
                            <a:gamma/>
                            <a:shade val="48235"/>
                            <a:invGamma/>
                          </a:srgbClr>
                        </a:gs>
                      </a:gsLst>
                      <a:lin ang="18900000" scaled="1"/>
                    </a:gradFill>
                    <a:ln w="19050">
                      <a:solidFill>
                        <a:srgbClr val="FFFFFF"/>
                      </a:solidFill>
                      <a:round/>
                      <a:headEnd/>
                      <a:tailEnd/>
                    </a:ln>
                  </p:spPr>
                  <p:txBody>
                    <a:bodyPr>
                      <a:prstTxWarp prst="textNoShape">
                        <a:avLst/>
                      </a:prstTxWarp>
                    </a:bodyPr>
                    <a:lstStyle/>
                    <a:p>
                      <a:pPr defTabSz="457200"/>
                      <a:endParaRPr lang="en-US">
                        <a:solidFill>
                          <a:srgbClr val="000000"/>
                        </a:solidFill>
                        <a:latin typeface="微软雅黑" pitchFamily="34" charset="-122"/>
                        <a:ea typeface="微软雅黑" pitchFamily="34" charset="-122"/>
                      </a:endParaRPr>
                    </a:p>
                  </p:txBody>
                </p:sp>
                <p:sp>
                  <p:nvSpPr>
                    <p:cNvPr id="248" name="Freeform 6"/>
                    <p:cNvSpPr>
                      <a:spLocks/>
                    </p:cNvSpPr>
                    <p:nvPr/>
                  </p:nvSpPr>
                  <p:spPr bwMode="gray">
                    <a:xfrm rot="5400000">
                      <a:off x="3880647" y="3009106"/>
                      <a:ext cx="1358900" cy="2805114"/>
                    </a:xfrm>
                    <a:custGeom>
                      <a:avLst/>
                      <a:gdLst/>
                      <a:ahLst/>
                      <a:cxnLst>
                        <a:cxn ang="0">
                          <a:pos x="227" y="234"/>
                        </a:cxn>
                        <a:cxn ang="0">
                          <a:pos x="0" y="0"/>
                        </a:cxn>
                        <a:cxn ang="0">
                          <a:pos x="0" y="164"/>
                        </a:cxn>
                        <a:cxn ang="0">
                          <a:pos x="63" y="234"/>
                        </a:cxn>
                        <a:cxn ang="0">
                          <a:pos x="0" y="304"/>
                        </a:cxn>
                        <a:cxn ang="0">
                          <a:pos x="0" y="468"/>
                        </a:cxn>
                        <a:cxn ang="0">
                          <a:pos x="227" y="234"/>
                        </a:cxn>
                      </a:cxnLst>
                      <a:rect l="0" t="0" r="r" b="b"/>
                      <a:pathLst>
                        <a:path w="227" h="468">
                          <a:moveTo>
                            <a:pt x="227" y="234"/>
                          </a:moveTo>
                          <a:cubicBezTo>
                            <a:pt x="227" y="107"/>
                            <a:pt x="126" y="4"/>
                            <a:pt x="0" y="0"/>
                          </a:cubicBezTo>
                          <a:cubicBezTo>
                            <a:pt x="0" y="164"/>
                            <a:pt x="0" y="164"/>
                            <a:pt x="0" y="164"/>
                          </a:cubicBezTo>
                          <a:cubicBezTo>
                            <a:pt x="35" y="167"/>
                            <a:pt x="63" y="197"/>
                            <a:pt x="63" y="234"/>
                          </a:cubicBezTo>
                          <a:cubicBezTo>
                            <a:pt x="63" y="270"/>
                            <a:pt x="35" y="300"/>
                            <a:pt x="0" y="304"/>
                          </a:cubicBezTo>
                          <a:cubicBezTo>
                            <a:pt x="0" y="468"/>
                            <a:pt x="0" y="468"/>
                            <a:pt x="0" y="468"/>
                          </a:cubicBezTo>
                          <a:cubicBezTo>
                            <a:pt x="126" y="464"/>
                            <a:pt x="227" y="361"/>
                            <a:pt x="227" y="234"/>
                          </a:cubicBezTo>
                          <a:close/>
                        </a:path>
                      </a:pathLst>
                    </a:custGeom>
                    <a:gradFill rotWithShape="1">
                      <a:gsLst>
                        <a:gs pos="0">
                          <a:srgbClr val="A80404"/>
                        </a:gs>
                        <a:gs pos="100000">
                          <a:srgbClr val="A80404">
                            <a:gamma/>
                            <a:shade val="48235"/>
                            <a:invGamma/>
                          </a:srgbClr>
                        </a:gs>
                      </a:gsLst>
                      <a:lin ang="18900000" scaled="1"/>
                    </a:gradFill>
                    <a:ln w="19050">
                      <a:solidFill>
                        <a:srgbClr val="FFFFFF"/>
                      </a:solidFill>
                      <a:round/>
                      <a:headEnd/>
                      <a:tailEnd/>
                    </a:ln>
                  </p:spPr>
                  <p:txBody>
                    <a:bodyPr>
                      <a:prstTxWarp prst="textNoShape">
                        <a:avLst/>
                      </a:prstTxWarp>
                    </a:bodyPr>
                    <a:lstStyle/>
                    <a:p>
                      <a:pPr defTabSz="457200"/>
                      <a:endParaRPr lang="en-US">
                        <a:solidFill>
                          <a:srgbClr val="000000"/>
                        </a:solidFill>
                        <a:latin typeface="微软雅黑" pitchFamily="34" charset="-122"/>
                        <a:ea typeface="微软雅黑" pitchFamily="34" charset="-122"/>
                      </a:endParaRPr>
                    </a:p>
                  </p:txBody>
                </p:sp>
              </p:grpSp>
              <p:sp>
                <p:nvSpPr>
                  <p:cNvPr id="246" name="WordArt 23"/>
                  <p:cNvSpPr>
                    <a:spLocks noChangeArrowheads="1" noChangeShapeType="1" noTextEdit="1"/>
                  </p:cNvSpPr>
                  <p:nvPr>
                    <p:custDataLst>
                      <p:tags r:id="rId2"/>
                    </p:custDataLst>
                  </p:nvPr>
                </p:nvSpPr>
                <p:spPr bwMode="gray">
                  <a:xfrm rot="5400000">
                    <a:off x="2804340" y="2394721"/>
                    <a:ext cx="2844800" cy="2714495"/>
                  </a:xfrm>
                  <a:prstGeom prst="rect">
                    <a:avLst/>
                  </a:prstGeom>
                </p:spPr>
                <p:txBody>
                  <a:bodyPr spcFirstLastPara="1" wrap="none" fromWordArt="1">
                    <a:prstTxWarp prst="textArchUp">
                      <a:avLst>
                        <a:gd name="adj" fmla="val 14243532"/>
                      </a:avLst>
                    </a:prstTxWarp>
                  </a:bodyPr>
                  <a:lstStyle/>
                  <a:p>
                    <a:pPr algn="l" defTabSz="457200">
                      <a:buNone/>
                    </a:pPr>
                    <a:r>
                      <a:rPr lang="en-US" sz="1600" b="0" i="0" dirty="0" err="1">
                        <a:solidFill>
                          <a:srgbClr val="FFFFFF"/>
                        </a:solidFill>
                        <a:latin typeface="微软雅黑" pitchFamily="34" charset="-122"/>
                        <a:ea typeface="微软雅黑" pitchFamily="34" charset="-122"/>
                        <a:cs typeface="Arial Black"/>
                      </a:rPr>
                      <a:t>控制</a:t>
                    </a:r>
                    <a:endParaRPr lang="en-US" sz="1600" b="0" i="0" dirty="0">
                      <a:solidFill>
                        <a:srgbClr val="FFFFFF"/>
                      </a:solidFill>
                      <a:latin typeface="微软雅黑" pitchFamily="34" charset="-122"/>
                      <a:ea typeface="微软雅黑" pitchFamily="34" charset="-122"/>
                      <a:cs typeface="Arial Black"/>
                    </a:endParaRPr>
                  </a:p>
                </p:txBody>
              </p:sp>
            </p:grpSp>
            <p:sp>
              <p:nvSpPr>
                <p:cNvPr id="242" name="WordArt 24"/>
                <p:cNvSpPr>
                  <a:spLocks noChangeArrowheads="1" noChangeShapeType="1" noTextEdit="1"/>
                </p:cNvSpPr>
                <p:nvPr>
                  <p:custDataLst>
                    <p:tags r:id="rId1"/>
                  </p:custDataLst>
                </p:nvPr>
              </p:nvSpPr>
              <p:spPr bwMode="gray">
                <a:xfrm rot="16200000">
                  <a:off x="3645939" y="2603199"/>
                  <a:ext cx="2135572" cy="2158799"/>
                </a:xfrm>
                <a:prstGeom prst="rect">
                  <a:avLst/>
                </a:prstGeom>
              </p:spPr>
              <p:txBody>
                <a:bodyPr spcFirstLastPara="1" wrap="none" fromWordArt="1">
                  <a:prstTxWarp prst="textArchUp">
                    <a:avLst>
                      <a:gd name="adj" fmla="val 13477487"/>
                    </a:avLst>
                  </a:prstTxWarp>
                </a:bodyPr>
                <a:lstStyle/>
                <a:p>
                  <a:pPr algn="l" defTabSz="457200">
                    <a:buNone/>
                  </a:pPr>
                  <a:r>
                    <a:rPr lang="en-US" sz="1000" b="0" i="0" dirty="0" err="1">
                      <a:solidFill>
                        <a:srgbClr val="FFFFFF"/>
                      </a:solidFill>
                      <a:latin typeface="微软雅黑" pitchFamily="34" charset="-122"/>
                      <a:ea typeface="微软雅黑" pitchFamily="34" charset="-122"/>
                      <a:cs typeface="Arial Black"/>
                    </a:rPr>
                    <a:t>动态</a:t>
                  </a:r>
                  <a:endParaRPr lang="en-US" sz="1000" b="0" i="0" dirty="0">
                    <a:solidFill>
                      <a:srgbClr val="FFFFFF"/>
                    </a:solidFill>
                    <a:latin typeface="微软雅黑" pitchFamily="34" charset="-122"/>
                    <a:ea typeface="微软雅黑" pitchFamily="34" charset="-122"/>
                    <a:cs typeface="Arial Black"/>
                  </a:endParaRPr>
                </a:p>
              </p:txBody>
            </p:sp>
          </p:grpSp>
          <p:grpSp>
            <p:nvGrpSpPr>
              <p:cNvPr id="7" name="Group 28"/>
              <p:cNvGrpSpPr/>
              <p:nvPr/>
            </p:nvGrpSpPr>
            <p:grpSpPr>
              <a:xfrm>
                <a:off x="3812435" y="2985648"/>
                <a:ext cx="1519126" cy="1515354"/>
                <a:chOff x="3632197" y="2522539"/>
                <a:chExt cx="1917700" cy="1912937"/>
              </a:xfrm>
            </p:grpSpPr>
            <p:sp>
              <p:nvSpPr>
                <p:cNvPr id="235" name="Oval 13"/>
                <p:cNvSpPr>
                  <a:spLocks noChangeArrowheads="1"/>
                </p:cNvSpPr>
                <p:nvPr/>
              </p:nvSpPr>
              <p:spPr bwMode="auto">
                <a:xfrm>
                  <a:off x="3632197" y="2522539"/>
                  <a:ext cx="1917700" cy="1912937"/>
                </a:xfrm>
                <a:prstGeom prst="ellipse">
                  <a:avLst/>
                </a:prstGeom>
                <a:gradFill rotWithShape="0">
                  <a:gsLst>
                    <a:gs pos="0">
                      <a:srgbClr val="C40505"/>
                    </a:gs>
                    <a:gs pos="100000">
                      <a:srgbClr val="C40505">
                        <a:gamma/>
                        <a:shade val="68627"/>
                        <a:invGamma/>
                      </a:srgbClr>
                    </a:gs>
                  </a:gsLst>
                  <a:path path="shape">
                    <a:fillToRect l="50000" t="50000" r="50000" b="50000"/>
                  </a:path>
                </a:gradFill>
                <a:ln w="25400">
                  <a:solidFill>
                    <a:schemeClr val="bg1"/>
                  </a:solidFill>
                  <a:round/>
                  <a:headEnd/>
                  <a:tailEnd/>
                </a:ln>
                <a:effectLst/>
              </p:spPr>
              <p:txBody>
                <a:bodyPr anchor="ctr">
                  <a:prstTxWarp prst="textNoShape">
                    <a:avLst/>
                  </a:prstTxWarp>
                </a:bodyPr>
                <a:lstStyle/>
                <a:p>
                  <a:pPr algn="ctr" defTabSz="457200"/>
                  <a:endParaRPr lang="en-US" sz="500" b="1" dirty="0">
                    <a:solidFill>
                      <a:srgbClr val="FFFFFF"/>
                    </a:solidFill>
                    <a:latin typeface="微软雅黑" pitchFamily="34" charset="-122"/>
                    <a:ea typeface="微软雅黑" pitchFamily="34" charset="-122"/>
                  </a:endParaRPr>
                </a:p>
              </p:txBody>
            </p:sp>
            <p:pic>
              <p:nvPicPr>
                <p:cNvPr id="236" name="Picture 14"/>
                <p:cNvPicPr>
                  <a:picLocks noChangeAspect="1" noChangeArrowheads="1"/>
                </p:cNvPicPr>
                <p:nvPr/>
              </p:nvPicPr>
              <p:blipFill>
                <a:blip r:embed="rId5" cstate="print"/>
                <a:srcRect/>
                <a:stretch>
                  <a:fillRect/>
                </a:stretch>
              </p:blipFill>
              <p:spPr bwMode="auto">
                <a:xfrm>
                  <a:off x="3919538" y="2543175"/>
                  <a:ext cx="1349376" cy="668337"/>
                </a:xfrm>
                <a:prstGeom prst="rect">
                  <a:avLst/>
                </a:prstGeom>
                <a:noFill/>
                <a:ln w="9525">
                  <a:noFill/>
                  <a:miter lim="800000"/>
                  <a:headEnd/>
                  <a:tailEnd/>
                </a:ln>
                <a:effectLst/>
              </p:spPr>
            </p:pic>
            <p:pic>
              <p:nvPicPr>
                <p:cNvPr id="237" name="Picture 15"/>
                <p:cNvPicPr>
                  <a:picLocks noChangeAspect="1" noChangeArrowheads="1"/>
                </p:cNvPicPr>
                <p:nvPr/>
              </p:nvPicPr>
              <p:blipFill>
                <a:blip r:embed="rId6" cstate="print">
                  <a:lum bright="-6000"/>
                </a:blip>
                <a:srcRect/>
                <a:stretch>
                  <a:fillRect/>
                </a:stretch>
              </p:blipFill>
              <p:spPr bwMode="auto">
                <a:xfrm rot="21540000">
                  <a:off x="3775075" y="3954463"/>
                  <a:ext cx="1644650" cy="455612"/>
                </a:xfrm>
                <a:prstGeom prst="rect">
                  <a:avLst/>
                </a:prstGeom>
                <a:noFill/>
                <a:ln w="9525">
                  <a:noFill/>
                  <a:miter lim="800000"/>
                  <a:headEnd/>
                  <a:tailEnd/>
                </a:ln>
                <a:effectLst/>
              </p:spPr>
            </p:pic>
          </p:grpSp>
        </p:grpSp>
      </p:grpSp>
      <p:sp>
        <p:nvSpPr>
          <p:cNvPr id="250" name="TextBox 249"/>
          <p:cNvSpPr txBox="1"/>
          <p:nvPr/>
        </p:nvSpPr>
        <p:spPr>
          <a:xfrm>
            <a:off x="67736" y="2563714"/>
            <a:ext cx="457200" cy="2103120"/>
          </a:xfrm>
          <a:prstGeom prst="rect">
            <a:avLst/>
          </a:prstGeom>
          <a:noFill/>
        </p:spPr>
        <p:txBody>
          <a:bodyPr vert="vert270" wrap="square" rtlCol="0" anchor="ctr">
            <a:noAutofit/>
          </a:bodyPr>
          <a:lstStyle/>
          <a:p>
            <a:pPr algn="ctr" defTabSz="457200">
              <a:lnSpc>
                <a:spcPct val="90000"/>
              </a:lnSpc>
              <a:buNone/>
            </a:pPr>
            <a:r>
              <a:rPr lang="en-US" sz="1600" b="0" i="0">
                <a:solidFill>
                  <a:srgbClr val="BE0F34"/>
                </a:solidFill>
                <a:latin typeface="微软雅黑" pitchFamily="34" charset="-122"/>
                <a:ea typeface="微软雅黑" pitchFamily="34" charset="-122"/>
                <a:cs typeface="Arial"/>
              </a:rPr>
              <a:t>应用与数据交付网络</a:t>
            </a:r>
          </a:p>
        </p:txBody>
      </p:sp>
      <p:sp>
        <p:nvSpPr>
          <p:cNvPr id="251" name="Rectangle 250"/>
          <p:cNvSpPr/>
          <p:nvPr/>
        </p:nvSpPr>
        <p:spPr>
          <a:xfrm>
            <a:off x="5852160" y="5943600"/>
            <a:ext cx="3291840" cy="914400"/>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微软雅黑" pitchFamily="34" charset="-122"/>
              <a:ea typeface="微软雅黑" pitchFamily="34" charset="-122"/>
            </a:endParaRPr>
          </a:p>
        </p:txBody>
      </p:sp>
      <p:sp>
        <p:nvSpPr>
          <p:cNvPr id="252" name="Rectangle 251"/>
          <p:cNvSpPr/>
          <p:nvPr/>
        </p:nvSpPr>
        <p:spPr>
          <a:xfrm>
            <a:off x="0" y="4666834"/>
            <a:ext cx="9144000" cy="1371600"/>
          </a:xfrm>
          <a:prstGeom prst="rect">
            <a:avLst/>
          </a:prstGeom>
          <a:gradFill>
            <a:gsLst>
              <a:gs pos="0">
                <a:schemeClr val="bg1"/>
              </a:gs>
              <a:gs pos="100000">
                <a:schemeClr val="accent5">
                  <a:lumMod val="20000"/>
                  <a:lumOff val="80000"/>
                </a:schemeClr>
              </a:gs>
            </a:gsLst>
            <a:lin ang="16200000" scaled="0"/>
          </a:gradFill>
          <a:ln>
            <a:gradFill>
              <a:gsLst>
                <a:gs pos="25000">
                  <a:schemeClr val="accent5">
                    <a:alpha val="0"/>
                  </a:schemeClr>
                </a:gs>
                <a:gs pos="75000">
                  <a:schemeClr val="accent5"/>
                </a:gs>
              </a:gsLst>
              <a:lin ang="16200000" scaled="0"/>
            </a:gra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微软雅黑" pitchFamily="34" charset="-122"/>
              <a:ea typeface="微软雅黑" pitchFamily="34" charset="-122"/>
            </a:endParaRPr>
          </a:p>
        </p:txBody>
      </p:sp>
      <p:sp>
        <p:nvSpPr>
          <p:cNvPr id="255" name="Title 20"/>
          <p:cNvSpPr txBox="1">
            <a:spLocks/>
          </p:cNvSpPr>
          <p:nvPr/>
        </p:nvSpPr>
        <p:spPr>
          <a:xfrm>
            <a:off x="182880" y="4575394"/>
            <a:ext cx="1422400" cy="731520"/>
          </a:xfrm>
          <a:prstGeom prst="rect">
            <a:avLst/>
          </a:prstGeom>
        </p:spPr>
        <p:txBody>
          <a:bodyPr vert="horz" lIns="91440" tIns="45720" rIns="91440" bIns="45720" rtlCol="0" anchor="ctr">
            <a:noAutofit/>
          </a:bodyPr>
          <a:lstStyle/>
          <a:p>
            <a:pPr marL="0" marR="0" indent="0" algn="l" defTabSz="457200">
              <a:lnSpc>
                <a:spcPct val="100000"/>
              </a:lnSpc>
              <a:spcBef>
                <a:spcPts val="0"/>
              </a:spcBef>
              <a:spcAft>
                <a:spcPts val="0"/>
              </a:spcAft>
              <a:buNone/>
            </a:pPr>
            <a:r>
              <a:rPr lang="en-US" sz="1600" b="1" i="0" u="none" strike="noStrike" cap="none" spc="0" baseline="0">
                <a:solidFill>
                  <a:srgbClr val="BE0F34">
                    <a:lumMod val="75000"/>
                  </a:srgbClr>
                </a:solidFill>
                <a:effectLst/>
                <a:latin typeface="微软雅黑" pitchFamily="34" charset="-122"/>
                <a:ea typeface="微软雅黑" pitchFamily="34" charset="-122"/>
                <a:cs typeface="Arial"/>
              </a:rPr>
              <a:t>资源</a:t>
            </a:r>
          </a:p>
        </p:txBody>
      </p:sp>
      <p:sp>
        <p:nvSpPr>
          <p:cNvPr id="256" name="Title 20"/>
          <p:cNvSpPr txBox="1">
            <a:spLocks/>
          </p:cNvSpPr>
          <p:nvPr/>
        </p:nvSpPr>
        <p:spPr>
          <a:xfrm>
            <a:off x="548640" y="6495634"/>
            <a:ext cx="2011680" cy="365760"/>
          </a:xfrm>
          <a:prstGeom prst="rect">
            <a:avLst/>
          </a:prstGeom>
          <a:noFill/>
        </p:spPr>
        <p:txBody>
          <a:bodyPr vert="horz" lIns="0" tIns="0" rIns="0" bIns="0" rtlCol="0" anchor="ctr">
            <a:noAutofit/>
          </a:bodyPr>
          <a:lstStyle/>
          <a:p>
            <a:pPr marL="0" marR="0" indent="0" algn="ctr" defTabSz="457200">
              <a:lnSpc>
                <a:spcPct val="100000"/>
              </a:lnSpc>
              <a:spcBef>
                <a:spcPts val="0"/>
              </a:spcBef>
              <a:spcAft>
                <a:spcPts val="0"/>
              </a:spcAft>
              <a:buNone/>
            </a:pPr>
            <a:r>
              <a:rPr lang="en-US" sz="1400" b="1" i="0" u="none" strike="noStrike" cap="none" spc="0" baseline="0">
                <a:solidFill>
                  <a:srgbClr val="000000"/>
                </a:solidFill>
                <a:effectLst/>
                <a:latin typeface="微软雅黑" pitchFamily="34" charset="-122"/>
                <a:ea typeface="微软雅黑" pitchFamily="34" charset="-122"/>
                <a:cs typeface="Arial"/>
              </a:rPr>
              <a:t>物理</a:t>
            </a:r>
          </a:p>
        </p:txBody>
      </p:sp>
      <p:sp>
        <p:nvSpPr>
          <p:cNvPr id="257" name="Title 20"/>
          <p:cNvSpPr txBox="1">
            <a:spLocks/>
          </p:cNvSpPr>
          <p:nvPr/>
        </p:nvSpPr>
        <p:spPr>
          <a:xfrm>
            <a:off x="2560320" y="6495634"/>
            <a:ext cx="2011680" cy="365760"/>
          </a:xfrm>
          <a:prstGeom prst="rect">
            <a:avLst/>
          </a:prstGeom>
          <a:noFill/>
        </p:spPr>
        <p:txBody>
          <a:bodyPr vert="horz" lIns="0" tIns="0" rIns="0" bIns="0" rtlCol="0" anchor="ctr">
            <a:noAutofit/>
          </a:bodyPr>
          <a:lstStyle/>
          <a:p>
            <a:pPr marL="0" marR="0" indent="0" algn="ctr" defTabSz="457200">
              <a:lnSpc>
                <a:spcPct val="100000"/>
              </a:lnSpc>
              <a:spcBef>
                <a:spcPts val="0"/>
              </a:spcBef>
              <a:spcAft>
                <a:spcPts val="0"/>
              </a:spcAft>
              <a:buNone/>
            </a:pPr>
            <a:r>
              <a:rPr lang="en-US" sz="1400" b="1" i="0" u="none" strike="noStrike" cap="none" spc="0" baseline="0">
                <a:solidFill>
                  <a:srgbClr val="000000"/>
                </a:solidFill>
                <a:effectLst/>
                <a:latin typeface="微软雅黑" pitchFamily="34" charset="-122"/>
                <a:ea typeface="微软雅黑" pitchFamily="34" charset="-122"/>
                <a:cs typeface="Arial"/>
              </a:rPr>
              <a:t>虚拟</a:t>
            </a:r>
          </a:p>
        </p:txBody>
      </p:sp>
      <p:sp>
        <p:nvSpPr>
          <p:cNvPr id="258" name="Title 20"/>
          <p:cNvSpPr txBox="1">
            <a:spLocks/>
          </p:cNvSpPr>
          <p:nvPr/>
        </p:nvSpPr>
        <p:spPr>
          <a:xfrm>
            <a:off x="4572000" y="6495634"/>
            <a:ext cx="2011680" cy="365760"/>
          </a:xfrm>
          <a:prstGeom prst="rect">
            <a:avLst/>
          </a:prstGeom>
          <a:noFill/>
        </p:spPr>
        <p:txBody>
          <a:bodyPr vert="horz" lIns="0" tIns="0" rIns="0" bIns="0" rtlCol="0" anchor="ctr">
            <a:noAutofit/>
          </a:bodyPr>
          <a:lstStyle/>
          <a:p>
            <a:pPr marL="0" marR="0" indent="0" algn="ctr" defTabSz="457200">
              <a:lnSpc>
                <a:spcPct val="100000"/>
              </a:lnSpc>
              <a:spcBef>
                <a:spcPts val="0"/>
              </a:spcBef>
              <a:spcAft>
                <a:spcPts val="0"/>
              </a:spcAft>
              <a:buNone/>
            </a:pPr>
            <a:r>
              <a:rPr lang="en-US" sz="1400" b="1" i="0" u="none" strike="noStrike" cap="none" spc="0" baseline="0">
                <a:solidFill>
                  <a:srgbClr val="000000"/>
                </a:solidFill>
                <a:effectLst/>
                <a:latin typeface="微软雅黑" pitchFamily="34" charset="-122"/>
                <a:ea typeface="微软雅黑" pitchFamily="34" charset="-122"/>
                <a:cs typeface="Arial"/>
              </a:rPr>
              <a:t>多站点数据中心</a:t>
            </a:r>
          </a:p>
        </p:txBody>
      </p:sp>
      <p:sp>
        <p:nvSpPr>
          <p:cNvPr id="259" name="Title 20"/>
          <p:cNvSpPr txBox="1">
            <a:spLocks/>
          </p:cNvSpPr>
          <p:nvPr/>
        </p:nvSpPr>
        <p:spPr>
          <a:xfrm>
            <a:off x="6583680" y="6495634"/>
            <a:ext cx="2011680" cy="365760"/>
          </a:xfrm>
          <a:prstGeom prst="rect">
            <a:avLst/>
          </a:prstGeom>
          <a:noFill/>
        </p:spPr>
        <p:txBody>
          <a:bodyPr vert="horz" lIns="0" tIns="0" rIns="0" bIns="0" rtlCol="0" anchor="ctr">
            <a:noAutofit/>
          </a:bodyPr>
          <a:lstStyle/>
          <a:p>
            <a:pPr marL="0" marR="0" indent="0" algn="ctr" defTabSz="457200">
              <a:lnSpc>
                <a:spcPct val="100000"/>
              </a:lnSpc>
              <a:spcBef>
                <a:spcPts val="0"/>
              </a:spcBef>
              <a:spcAft>
                <a:spcPts val="0"/>
              </a:spcAft>
              <a:buNone/>
            </a:pPr>
            <a:r>
              <a:rPr lang="en-US" sz="1400" b="1" i="0" u="none" strike="noStrike" cap="none" spc="0" baseline="0">
                <a:solidFill>
                  <a:srgbClr val="000000"/>
                </a:solidFill>
                <a:effectLst/>
                <a:latin typeface="微软雅黑" pitchFamily="34" charset="-122"/>
                <a:ea typeface="微软雅黑" pitchFamily="34" charset="-122"/>
                <a:cs typeface="Arial"/>
              </a:rPr>
              <a:t>云</a:t>
            </a:r>
          </a:p>
        </p:txBody>
      </p:sp>
      <p:grpSp>
        <p:nvGrpSpPr>
          <p:cNvPr id="8" name="Group 271"/>
          <p:cNvGrpSpPr>
            <a:grpSpLocks noChangeAspect="1"/>
          </p:cNvGrpSpPr>
          <p:nvPr/>
        </p:nvGrpSpPr>
        <p:grpSpPr>
          <a:xfrm flipH="1">
            <a:off x="701040" y="5320253"/>
            <a:ext cx="1463040" cy="1014377"/>
            <a:chOff x="8092440" y="1828800"/>
            <a:chExt cx="3429000" cy="2377440"/>
          </a:xfrm>
        </p:grpSpPr>
        <p:pic>
          <p:nvPicPr>
            <p:cNvPr id="273" name="Picture 9" descr="H:\Biggest Windows 7's icons pack created by NhatPG\Biggest Windows 7's icons pack created by NhatPG\439.png"/>
            <p:cNvPicPr>
              <a:picLocks noChangeAspect="1" noChangeArrowheads="1"/>
            </p:cNvPicPr>
            <p:nvPr/>
          </p:nvPicPr>
          <p:blipFill>
            <a:blip r:embed="rId7" cstate="print"/>
            <a:srcRect/>
            <a:stretch>
              <a:fillRect/>
            </a:stretch>
          </p:blipFill>
          <p:spPr bwMode="auto">
            <a:xfrm>
              <a:off x="8092440" y="1828800"/>
              <a:ext cx="2011680" cy="2011680"/>
            </a:xfrm>
            <a:prstGeom prst="rect">
              <a:avLst/>
            </a:prstGeom>
            <a:noFill/>
          </p:spPr>
        </p:pic>
        <p:pic>
          <p:nvPicPr>
            <p:cNvPr id="274" name="Picture 9" descr="H:\Biggest Windows 7's icons pack created by NhatPG\Biggest Windows 7's icons pack created by NhatPG\439.png"/>
            <p:cNvPicPr>
              <a:picLocks noChangeAspect="1" noChangeArrowheads="1"/>
            </p:cNvPicPr>
            <p:nvPr/>
          </p:nvPicPr>
          <p:blipFill>
            <a:blip r:embed="rId8" cstate="print"/>
            <a:srcRect/>
            <a:stretch>
              <a:fillRect/>
            </a:stretch>
          </p:blipFill>
          <p:spPr bwMode="auto">
            <a:xfrm>
              <a:off x="8595360" y="1828800"/>
              <a:ext cx="2194560" cy="2194560"/>
            </a:xfrm>
            <a:prstGeom prst="rect">
              <a:avLst/>
            </a:prstGeom>
            <a:noFill/>
          </p:spPr>
        </p:pic>
        <p:pic>
          <p:nvPicPr>
            <p:cNvPr id="275" name="Picture 9" descr="H:\Biggest Windows 7's icons pack created by NhatPG\Biggest Windows 7's icons pack created by NhatPG\439.png"/>
            <p:cNvPicPr>
              <a:picLocks noChangeAspect="1" noChangeArrowheads="1"/>
            </p:cNvPicPr>
            <p:nvPr/>
          </p:nvPicPr>
          <p:blipFill>
            <a:blip r:embed="rId9" cstate="print"/>
            <a:srcRect/>
            <a:stretch>
              <a:fillRect/>
            </a:stretch>
          </p:blipFill>
          <p:spPr bwMode="auto">
            <a:xfrm>
              <a:off x="9144000" y="1828800"/>
              <a:ext cx="2377440" cy="2377440"/>
            </a:xfrm>
            <a:prstGeom prst="rect">
              <a:avLst/>
            </a:prstGeom>
            <a:noFill/>
          </p:spPr>
        </p:pic>
      </p:grpSp>
      <p:cxnSp>
        <p:nvCxnSpPr>
          <p:cNvPr id="276" name="Straight Connector 275"/>
          <p:cNvCxnSpPr/>
          <p:nvPr/>
        </p:nvCxnSpPr>
        <p:spPr>
          <a:xfrm rot="5400000" flipH="1" flipV="1">
            <a:off x="1097280" y="5124034"/>
            <a:ext cx="914400" cy="0"/>
          </a:xfrm>
          <a:prstGeom prst="line">
            <a:avLst/>
          </a:prstGeom>
          <a:ln w="76200">
            <a:gradFill>
              <a:gsLst>
                <a:gs pos="0">
                  <a:schemeClr val="accent5">
                    <a:alpha val="0"/>
                  </a:schemeClr>
                </a:gs>
                <a:gs pos="70000">
                  <a:schemeClr val="accent5">
                    <a:alpha val="25000"/>
                  </a:schemeClr>
                </a:gs>
              </a:gsLst>
              <a:lin ang="0" scaled="0"/>
            </a:gradFill>
          </a:ln>
        </p:spPr>
        <p:style>
          <a:lnRef idx="1">
            <a:schemeClr val="accent5"/>
          </a:lnRef>
          <a:fillRef idx="0">
            <a:schemeClr val="accent5"/>
          </a:fillRef>
          <a:effectRef idx="0">
            <a:schemeClr val="accent5"/>
          </a:effectRef>
          <a:fontRef idx="minor">
            <a:schemeClr val="tx1"/>
          </a:fontRef>
        </p:style>
      </p:cxnSp>
      <p:cxnSp>
        <p:nvCxnSpPr>
          <p:cNvPr id="277" name="Straight Connector 276"/>
          <p:cNvCxnSpPr/>
          <p:nvPr/>
        </p:nvCxnSpPr>
        <p:spPr>
          <a:xfrm rot="5400000" flipH="1" flipV="1">
            <a:off x="3108960" y="5124034"/>
            <a:ext cx="914400" cy="0"/>
          </a:xfrm>
          <a:prstGeom prst="line">
            <a:avLst/>
          </a:prstGeom>
          <a:ln w="76200">
            <a:gradFill>
              <a:gsLst>
                <a:gs pos="0">
                  <a:schemeClr val="accent5">
                    <a:alpha val="0"/>
                  </a:schemeClr>
                </a:gs>
                <a:gs pos="70000">
                  <a:schemeClr val="accent5">
                    <a:alpha val="25000"/>
                  </a:schemeClr>
                </a:gs>
              </a:gsLst>
              <a:lin ang="0" scaled="0"/>
            </a:gradFill>
          </a:ln>
        </p:spPr>
        <p:style>
          <a:lnRef idx="1">
            <a:schemeClr val="accent5"/>
          </a:lnRef>
          <a:fillRef idx="0">
            <a:schemeClr val="accent5"/>
          </a:fillRef>
          <a:effectRef idx="0">
            <a:schemeClr val="accent5"/>
          </a:effectRef>
          <a:fontRef idx="minor">
            <a:schemeClr val="tx1"/>
          </a:fontRef>
        </p:style>
      </p:cxnSp>
      <p:cxnSp>
        <p:nvCxnSpPr>
          <p:cNvPr id="278" name="Straight Connector 277"/>
          <p:cNvCxnSpPr/>
          <p:nvPr/>
        </p:nvCxnSpPr>
        <p:spPr>
          <a:xfrm rot="5400000" flipH="1" flipV="1">
            <a:off x="5120640" y="5124034"/>
            <a:ext cx="914400" cy="0"/>
          </a:xfrm>
          <a:prstGeom prst="line">
            <a:avLst/>
          </a:prstGeom>
          <a:ln w="76200">
            <a:gradFill>
              <a:gsLst>
                <a:gs pos="0">
                  <a:schemeClr val="accent5">
                    <a:alpha val="0"/>
                  </a:schemeClr>
                </a:gs>
                <a:gs pos="70000">
                  <a:schemeClr val="accent5">
                    <a:alpha val="25000"/>
                  </a:schemeClr>
                </a:gs>
              </a:gsLst>
              <a:lin ang="0" scaled="0"/>
            </a:gradFill>
          </a:ln>
        </p:spPr>
        <p:style>
          <a:lnRef idx="1">
            <a:schemeClr val="accent5"/>
          </a:lnRef>
          <a:fillRef idx="0">
            <a:schemeClr val="accent5"/>
          </a:fillRef>
          <a:effectRef idx="0">
            <a:schemeClr val="accent5"/>
          </a:effectRef>
          <a:fontRef idx="minor">
            <a:schemeClr val="tx1"/>
          </a:fontRef>
        </p:style>
      </p:cxnSp>
      <p:cxnSp>
        <p:nvCxnSpPr>
          <p:cNvPr id="279" name="Straight Connector 278"/>
          <p:cNvCxnSpPr/>
          <p:nvPr/>
        </p:nvCxnSpPr>
        <p:spPr>
          <a:xfrm rot="5400000" flipH="1" flipV="1">
            <a:off x="7132320" y="5124034"/>
            <a:ext cx="914400" cy="0"/>
          </a:xfrm>
          <a:prstGeom prst="line">
            <a:avLst/>
          </a:prstGeom>
          <a:ln w="76200">
            <a:gradFill>
              <a:gsLst>
                <a:gs pos="0">
                  <a:schemeClr val="accent5">
                    <a:alpha val="0"/>
                  </a:schemeClr>
                </a:gs>
                <a:gs pos="70000">
                  <a:schemeClr val="accent5">
                    <a:alpha val="25000"/>
                  </a:schemeClr>
                </a:gs>
              </a:gsLst>
              <a:lin ang="0" scaled="0"/>
            </a:gradFill>
          </a:ln>
        </p:spPr>
        <p:style>
          <a:lnRef idx="1">
            <a:schemeClr val="accent5"/>
          </a:lnRef>
          <a:fillRef idx="0">
            <a:schemeClr val="accent5"/>
          </a:fillRef>
          <a:effectRef idx="0">
            <a:schemeClr val="accent5"/>
          </a:effectRef>
          <a:fontRef idx="minor">
            <a:schemeClr val="tx1"/>
          </a:fontRef>
        </p:style>
      </p:cxnSp>
      <p:grpSp>
        <p:nvGrpSpPr>
          <p:cNvPr id="9" name="Group 279"/>
          <p:cNvGrpSpPr/>
          <p:nvPr/>
        </p:nvGrpSpPr>
        <p:grpSpPr>
          <a:xfrm>
            <a:off x="6766560" y="5215474"/>
            <a:ext cx="1645920" cy="1097280"/>
            <a:chOff x="6766560" y="4938516"/>
            <a:chExt cx="1645920" cy="1097280"/>
          </a:xfrm>
        </p:grpSpPr>
        <p:sp>
          <p:nvSpPr>
            <p:cNvPr id="281" name="Freeform 124"/>
            <p:cNvSpPr>
              <a:spLocks/>
            </p:cNvSpPr>
            <p:nvPr/>
          </p:nvSpPr>
          <p:spPr bwMode="gray">
            <a:xfrm>
              <a:off x="6766560" y="4938516"/>
              <a:ext cx="1645920" cy="1097280"/>
            </a:xfrm>
            <a:custGeom>
              <a:avLst/>
              <a:gdLst>
                <a:gd name="T0" fmla="*/ 6957 w 378"/>
                <a:gd name="T1" fmla="*/ 1708 h 324"/>
                <a:gd name="T2" fmla="*/ 6643 w 378"/>
                <a:gd name="T3" fmla="*/ 1331 h 324"/>
                <a:gd name="T4" fmla="*/ 6809 w 378"/>
                <a:gd name="T5" fmla="*/ 1102 h 324"/>
                <a:gd name="T6" fmla="*/ 6218 w 378"/>
                <a:gd name="T7" fmla="*/ 766 h 324"/>
                <a:gd name="T8" fmla="*/ 5397 w 378"/>
                <a:gd name="T9" fmla="*/ 388 h 324"/>
                <a:gd name="T10" fmla="*/ 4985 w 378"/>
                <a:gd name="T11" fmla="*/ 445 h 324"/>
                <a:gd name="T12" fmla="*/ 4084 w 378"/>
                <a:gd name="T13" fmla="*/ 57 h 324"/>
                <a:gd name="T14" fmla="*/ 3702 w 378"/>
                <a:gd name="T15" fmla="*/ 101 h 324"/>
                <a:gd name="T16" fmla="*/ 2817 w 378"/>
                <a:gd name="T17" fmla="*/ 0 h 324"/>
                <a:gd name="T18" fmla="*/ 921 w 378"/>
                <a:gd name="T19" fmla="*/ 877 h 324"/>
                <a:gd name="T20" fmla="*/ 515 w 378"/>
                <a:gd name="T21" fmla="*/ 1135 h 324"/>
                <a:gd name="T22" fmla="*/ 586 w 378"/>
                <a:gd name="T23" fmla="*/ 1278 h 324"/>
                <a:gd name="T24" fmla="*/ 0 w 378"/>
                <a:gd name="T25" fmla="*/ 1776 h 324"/>
                <a:gd name="T26" fmla="*/ 404 w 378"/>
                <a:gd name="T27" fmla="*/ 2220 h 324"/>
                <a:gd name="T28" fmla="*/ 222 w 378"/>
                <a:gd name="T29" fmla="*/ 2414 h 324"/>
                <a:gd name="T30" fmla="*/ 739 w 378"/>
                <a:gd name="T31" fmla="*/ 2674 h 324"/>
                <a:gd name="T32" fmla="*/ 1156 w 378"/>
                <a:gd name="T33" fmla="*/ 2581 h 324"/>
                <a:gd name="T34" fmla="*/ 2413 w 378"/>
                <a:gd name="T35" fmla="*/ 2930 h 324"/>
                <a:gd name="T36" fmla="*/ 3298 w 378"/>
                <a:gd name="T37" fmla="*/ 2793 h 324"/>
                <a:gd name="T38" fmla="*/ 4420 w 378"/>
                <a:gd name="T39" fmla="*/ 2995 h 324"/>
                <a:gd name="T40" fmla="*/ 5890 w 378"/>
                <a:gd name="T41" fmla="*/ 2581 h 324"/>
                <a:gd name="T42" fmla="*/ 6350 w 378"/>
                <a:gd name="T43" fmla="*/ 2321 h 324"/>
                <a:gd name="T44" fmla="*/ 6315 w 378"/>
                <a:gd name="T45" fmla="*/ 2220 h 324"/>
                <a:gd name="T46" fmla="*/ 6957 w 378"/>
                <a:gd name="T47" fmla="*/ 1708 h 3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324"/>
                <a:gd name="T74" fmla="*/ 378 w 378"/>
                <a:gd name="T75" fmla="*/ 324 h 3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324">
                  <a:moveTo>
                    <a:pt x="378" y="185"/>
                  </a:moveTo>
                  <a:cubicBezTo>
                    <a:pt x="378" y="169"/>
                    <a:pt x="371" y="154"/>
                    <a:pt x="361" y="144"/>
                  </a:cubicBezTo>
                  <a:cubicBezTo>
                    <a:pt x="367" y="137"/>
                    <a:pt x="370" y="129"/>
                    <a:pt x="370" y="119"/>
                  </a:cubicBezTo>
                  <a:cubicBezTo>
                    <a:pt x="370" y="101"/>
                    <a:pt x="356" y="85"/>
                    <a:pt x="338" y="83"/>
                  </a:cubicBezTo>
                  <a:cubicBezTo>
                    <a:pt x="335" y="60"/>
                    <a:pt x="316" y="42"/>
                    <a:pt x="293" y="42"/>
                  </a:cubicBezTo>
                  <a:cubicBezTo>
                    <a:pt x="285" y="42"/>
                    <a:pt x="278" y="44"/>
                    <a:pt x="271" y="48"/>
                  </a:cubicBezTo>
                  <a:cubicBezTo>
                    <a:pt x="267" y="24"/>
                    <a:pt x="247" y="6"/>
                    <a:pt x="222" y="6"/>
                  </a:cubicBezTo>
                  <a:cubicBezTo>
                    <a:pt x="214" y="6"/>
                    <a:pt x="207" y="8"/>
                    <a:pt x="201" y="11"/>
                  </a:cubicBezTo>
                  <a:cubicBezTo>
                    <a:pt x="186" y="4"/>
                    <a:pt x="170" y="0"/>
                    <a:pt x="153" y="0"/>
                  </a:cubicBezTo>
                  <a:cubicBezTo>
                    <a:pt x="97" y="0"/>
                    <a:pt x="51" y="43"/>
                    <a:pt x="50" y="95"/>
                  </a:cubicBezTo>
                  <a:cubicBezTo>
                    <a:pt x="37" y="98"/>
                    <a:pt x="28" y="109"/>
                    <a:pt x="28" y="123"/>
                  </a:cubicBezTo>
                  <a:cubicBezTo>
                    <a:pt x="28" y="128"/>
                    <a:pt x="30" y="134"/>
                    <a:pt x="32" y="138"/>
                  </a:cubicBezTo>
                  <a:cubicBezTo>
                    <a:pt x="13" y="149"/>
                    <a:pt x="0" y="169"/>
                    <a:pt x="0" y="192"/>
                  </a:cubicBezTo>
                  <a:cubicBezTo>
                    <a:pt x="0" y="211"/>
                    <a:pt x="8" y="228"/>
                    <a:pt x="22" y="240"/>
                  </a:cubicBezTo>
                  <a:cubicBezTo>
                    <a:pt x="16" y="245"/>
                    <a:pt x="12" y="252"/>
                    <a:pt x="12" y="261"/>
                  </a:cubicBezTo>
                  <a:cubicBezTo>
                    <a:pt x="12" y="277"/>
                    <a:pt x="25" y="289"/>
                    <a:pt x="40" y="289"/>
                  </a:cubicBezTo>
                  <a:cubicBezTo>
                    <a:pt x="49" y="289"/>
                    <a:pt x="57" y="285"/>
                    <a:pt x="63" y="279"/>
                  </a:cubicBezTo>
                  <a:cubicBezTo>
                    <a:pt x="75" y="302"/>
                    <a:pt x="101" y="317"/>
                    <a:pt x="131" y="317"/>
                  </a:cubicBezTo>
                  <a:cubicBezTo>
                    <a:pt x="150" y="317"/>
                    <a:pt x="166" y="312"/>
                    <a:pt x="179" y="302"/>
                  </a:cubicBezTo>
                  <a:cubicBezTo>
                    <a:pt x="196" y="316"/>
                    <a:pt x="217" y="324"/>
                    <a:pt x="240" y="324"/>
                  </a:cubicBezTo>
                  <a:cubicBezTo>
                    <a:pt x="274" y="324"/>
                    <a:pt x="304" y="306"/>
                    <a:pt x="320" y="279"/>
                  </a:cubicBezTo>
                  <a:cubicBezTo>
                    <a:pt x="334" y="277"/>
                    <a:pt x="345" y="265"/>
                    <a:pt x="345" y="251"/>
                  </a:cubicBezTo>
                  <a:cubicBezTo>
                    <a:pt x="345" y="247"/>
                    <a:pt x="344" y="243"/>
                    <a:pt x="343" y="240"/>
                  </a:cubicBezTo>
                  <a:cubicBezTo>
                    <a:pt x="363" y="230"/>
                    <a:pt x="378" y="210"/>
                    <a:pt x="378" y="185"/>
                  </a:cubicBezTo>
                  <a:close/>
                </a:path>
              </a:pathLst>
            </a:custGeom>
            <a:gradFill>
              <a:gsLst>
                <a:gs pos="0">
                  <a:srgbClr val="FFFFFF"/>
                </a:gs>
                <a:gs pos="100000">
                  <a:schemeClr val="accent5">
                    <a:lumMod val="20000"/>
                    <a:lumOff val="80000"/>
                  </a:schemeClr>
                </a:gs>
              </a:gsLst>
              <a:lin ang="5400000" scaled="0"/>
            </a:gradFill>
            <a:ln w="28575">
              <a:solidFill>
                <a:schemeClr val="accent5">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solidFill>
                  <a:prstClr val="white"/>
                </a:solidFill>
                <a:latin typeface="微软雅黑" pitchFamily="34" charset="-122"/>
                <a:ea typeface="微软雅黑" pitchFamily="34" charset="-122"/>
              </a:endParaRPr>
            </a:p>
          </p:txBody>
        </p:sp>
        <p:cxnSp>
          <p:nvCxnSpPr>
            <p:cNvPr id="282" name="Straight Connector 281"/>
            <p:cNvCxnSpPr>
              <a:cxnSpLocks/>
            </p:cNvCxnSpPr>
            <p:nvPr/>
          </p:nvCxnSpPr>
          <p:spPr>
            <a:xfrm rot="5400000">
              <a:off x="7040880" y="4938516"/>
              <a:ext cx="1097280" cy="1097280"/>
            </a:xfrm>
            <a:prstGeom prst="line">
              <a:avLst/>
            </a:prstGeom>
            <a:ln w="28575">
              <a:solidFill>
                <a:schemeClr val="accent5"/>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83" name="Isosceles Triangle 282"/>
          <p:cNvSpPr/>
          <p:nvPr/>
        </p:nvSpPr>
        <p:spPr>
          <a:xfrm flipV="1">
            <a:off x="2560320" y="5032594"/>
            <a:ext cx="2011680" cy="1463040"/>
          </a:xfrm>
          <a:prstGeom prst="triangle">
            <a:avLst/>
          </a:prstGeom>
          <a:gradFill>
            <a:gsLst>
              <a:gs pos="0">
                <a:schemeClr val="accent3"/>
              </a:gs>
              <a:gs pos="100000">
                <a:schemeClr val="accent3">
                  <a:alpha val="0"/>
                </a:schemeClr>
              </a:gs>
            </a:gsLst>
            <a:lin ang="5400000" scaled="0"/>
          </a:gra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微软雅黑" pitchFamily="34" charset="-122"/>
              <a:ea typeface="微软雅黑" pitchFamily="34" charset="-122"/>
            </a:endParaRPr>
          </a:p>
        </p:txBody>
      </p:sp>
      <p:pic>
        <p:nvPicPr>
          <p:cNvPr id="284" name="Picture 9" descr="H:\Biggest Windows 7's icons pack created by NhatPG\Biggest Windows 7's icons pack created by NhatPG\439.png"/>
          <p:cNvPicPr>
            <a:picLocks noChangeAspect="1" noChangeArrowheads="1"/>
          </p:cNvPicPr>
          <p:nvPr/>
        </p:nvPicPr>
        <p:blipFill>
          <a:blip r:embed="rId10" cstate="print"/>
          <a:srcRect/>
          <a:stretch>
            <a:fillRect/>
          </a:stretch>
        </p:blipFill>
        <p:spPr bwMode="auto">
          <a:xfrm flipH="1">
            <a:off x="3291841" y="5946994"/>
            <a:ext cx="548638" cy="548640"/>
          </a:xfrm>
          <a:prstGeom prst="rect">
            <a:avLst/>
          </a:prstGeom>
          <a:noFill/>
        </p:spPr>
      </p:pic>
      <p:grpSp>
        <p:nvGrpSpPr>
          <p:cNvPr id="10" name="Group 284"/>
          <p:cNvGrpSpPr>
            <a:grpSpLocks noChangeAspect="1"/>
          </p:cNvGrpSpPr>
          <p:nvPr/>
        </p:nvGrpSpPr>
        <p:grpSpPr>
          <a:xfrm>
            <a:off x="2834640" y="5124034"/>
            <a:ext cx="1463040" cy="710619"/>
            <a:chOff x="914400" y="2834640"/>
            <a:chExt cx="1600200" cy="777240"/>
          </a:xfrm>
        </p:grpSpPr>
        <p:grpSp>
          <p:nvGrpSpPr>
            <p:cNvPr id="11" name="Group 345"/>
            <p:cNvGrpSpPr>
              <a:grpSpLocks noChangeAspect="1"/>
            </p:cNvGrpSpPr>
            <p:nvPr/>
          </p:nvGrpSpPr>
          <p:grpSpPr>
            <a:xfrm>
              <a:off x="914400" y="2834640"/>
              <a:ext cx="365760" cy="365760"/>
              <a:chOff x="-457200" y="2377440"/>
              <a:chExt cx="914400" cy="914400"/>
            </a:xfrm>
          </p:grpSpPr>
          <p:sp>
            <p:nvSpPr>
              <p:cNvPr id="315" name="Rounded Rectangle 314"/>
              <p:cNvSpPr/>
              <p:nvPr/>
            </p:nvSpPr>
            <p:spPr>
              <a:xfrm>
                <a:off x="-457200" y="2377440"/>
                <a:ext cx="914400" cy="914400"/>
              </a:xfrm>
              <a:prstGeom prst="roundRect">
                <a:avLst>
                  <a:gd name="adj" fmla="val 8841"/>
                </a:avLst>
              </a:prstGeom>
              <a:gradFill>
                <a:gsLst>
                  <a:gs pos="0">
                    <a:schemeClr val="bg1"/>
                  </a:gs>
                  <a:gs pos="100000">
                    <a:schemeClr val="accent5">
                      <a:lumMod val="60000"/>
                      <a:lumOff val="40000"/>
                    </a:schemeClr>
                  </a:gs>
                </a:gsLst>
                <a:lin ang="5400000" scaled="0"/>
              </a:gradFill>
              <a:ln w="952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00">
                  <a:latin typeface="微软雅黑" pitchFamily="34" charset="-122"/>
                  <a:ea typeface="微软雅黑" pitchFamily="34" charset="-122"/>
                </a:endParaRPr>
              </a:p>
            </p:txBody>
          </p:sp>
          <p:sp>
            <p:nvSpPr>
              <p:cNvPr id="316" name="Rectangle 315"/>
              <p:cNvSpPr/>
              <p:nvPr/>
            </p:nvSpPr>
            <p:spPr>
              <a:xfrm>
                <a:off x="-365760" y="2834640"/>
                <a:ext cx="731520" cy="36576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OS</a:t>
                </a:r>
              </a:p>
            </p:txBody>
          </p:sp>
          <p:sp>
            <p:nvSpPr>
              <p:cNvPr id="317" name="Rectangle 316"/>
              <p:cNvSpPr/>
              <p:nvPr/>
            </p:nvSpPr>
            <p:spPr>
              <a:xfrm>
                <a:off x="-365760" y="2468880"/>
                <a:ext cx="731520" cy="36576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APP</a:t>
                </a:r>
              </a:p>
            </p:txBody>
          </p:sp>
        </p:grpSp>
        <p:grpSp>
          <p:nvGrpSpPr>
            <p:cNvPr id="12" name="Group 346"/>
            <p:cNvGrpSpPr>
              <a:grpSpLocks noChangeAspect="1"/>
            </p:cNvGrpSpPr>
            <p:nvPr/>
          </p:nvGrpSpPr>
          <p:grpSpPr>
            <a:xfrm>
              <a:off x="1325880" y="2834640"/>
              <a:ext cx="365760" cy="365760"/>
              <a:chOff x="-457200" y="2377440"/>
              <a:chExt cx="914400" cy="914400"/>
            </a:xfrm>
          </p:grpSpPr>
          <p:sp>
            <p:nvSpPr>
              <p:cNvPr id="312" name="Rounded Rectangle 311"/>
              <p:cNvSpPr/>
              <p:nvPr/>
            </p:nvSpPr>
            <p:spPr>
              <a:xfrm>
                <a:off x="-457200" y="2377440"/>
                <a:ext cx="914400" cy="914400"/>
              </a:xfrm>
              <a:prstGeom prst="roundRect">
                <a:avLst>
                  <a:gd name="adj" fmla="val 8841"/>
                </a:avLst>
              </a:prstGeom>
              <a:gradFill>
                <a:gsLst>
                  <a:gs pos="0">
                    <a:schemeClr val="bg1"/>
                  </a:gs>
                  <a:gs pos="100000">
                    <a:schemeClr val="accent5">
                      <a:lumMod val="60000"/>
                      <a:lumOff val="40000"/>
                    </a:schemeClr>
                  </a:gs>
                </a:gsLst>
                <a:lin ang="5400000" scaled="0"/>
              </a:gradFill>
              <a:ln w="952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00">
                  <a:latin typeface="微软雅黑" pitchFamily="34" charset="-122"/>
                  <a:ea typeface="微软雅黑" pitchFamily="34" charset="-122"/>
                </a:endParaRPr>
              </a:p>
            </p:txBody>
          </p:sp>
          <p:sp>
            <p:nvSpPr>
              <p:cNvPr id="313" name="Rectangle 312"/>
              <p:cNvSpPr/>
              <p:nvPr/>
            </p:nvSpPr>
            <p:spPr>
              <a:xfrm>
                <a:off x="-365760" y="2834640"/>
                <a:ext cx="731520" cy="36576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OS</a:t>
                </a:r>
              </a:p>
            </p:txBody>
          </p:sp>
          <p:sp>
            <p:nvSpPr>
              <p:cNvPr id="314" name="Rectangle 313"/>
              <p:cNvSpPr/>
              <p:nvPr/>
            </p:nvSpPr>
            <p:spPr>
              <a:xfrm>
                <a:off x="-365760" y="2468880"/>
                <a:ext cx="731520" cy="36576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APP</a:t>
                </a:r>
              </a:p>
            </p:txBody>
          </p:sp>
        </p:grpSp>
        <p:grpSp>
          <p:nvGrpSpPr>
            <p:cNvPr id="13" name="Group 347"/>
            <p:cNvGrpSpPr>
              <a:grpSpLocks noChangeAspect="1"/>
            </p:cNvGrpSpPr>
            <p:nvPr/>
          </p:nvGrpSpPr>
          <p:grpSpPr>
            <a:xfrm>
              <a:off x="1737862" y="2834640"/>
              <a:ext cx="365760" cy="365760"/>
              <a:chOff x="-457200" y="2377440"/>
              <a:chExt cx="914400" cy="914400"/>
            </a:xfrm>
          </p:grpSpPr>
          <p:sp>
            <p:nvSpPr>
              <p:cNvPr id="309" name="Rounded Rectangle 308"/>
              <p:cNvSpPr/>
              <p:nvPr/>
            </p:nvSpPr>
            <p:spPr>
              <a:xfrm>
                <a:off x="-457200" y="2377440"/>
                <a:ext cx="914400" cy="914400"/>
              </a:xfrm>
              <a:prstGeom prst="roundRect">
                <a:avLst>
                  <a:gd name="adj" fmla="val 8841"/>
                </a:avLst>
              </a:prstGeom>
              <a:gradFill>
                <a:gsLst>
                  <a:gs pos="0">
                    <a:schemeClr val="bg1"/>
                  </a:gs>
                  <a:gs pos="100000">
                    <a:schemeClr val="accent5">
                      <a:lumMod val="60000"/>
                      <a:lumOff val="40000"/>
                    </a:schemeClr>
                  </a:gs>
                </a:gsLst>
                <a:lin ang="5400000" scaled="0"/>
              </a:gradFill>
              <a:ln w="952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00">
                  <a:latin typeface="微软雅黑" pitchFamily="34" charset="-122"/>
                  <a:ea typeface="微软雅黑" pitchFamily="34" charset="-122"/>
                </a:endParaRPr>
              </a:p>
            </p:txBody>
          </p:sp>
          <p:sp>
            <p:nvSpPr>
              <p:cNvPr id="310" name="Rectangle 309"/>
              <p:cNvSpPr/>
              <p:nvPr/>
            </p:nvSpPr>
            <p:spPr>
              <a:xfrm>
                <a:off x="-365760" y="2834640"/>
                <a:ext cx="731520" cy="36576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OS</a:t>
                </a:r>
              </a:p>
            </p:txBody>
          </p:sp>
          <p:sp>
            <p:nvSpPr>
              <p:cNvPr id="311" name="Rectangle 310"/>
              <p:cNvSpPr/>
              <p:nvPr/>
            </p:nvSpPr>
            <p:spPr>
              <a:xfrm>
                <a:off x="-365760" y="2468880"/>
                <a:ext cx="731520" cy="36576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APP</a:t>
                </a:r>
              </a:p>
            </p:txBody>
          </p:sp>
        </p:grpSp>
        <p:grpSp>
          <p:nvGrpSpPr>
            <p:cNvPr id="14" name="Group 348"/>
            <p:cNvGrpSpPr>
              <a:grpSpLocks noChangeAspect="1"/>
            </p:cNvGrpSpPr>
            <p:nvPr/>
          </p:nvGrpSpPr>
          <p:grpSpPr>
            <a:xfrm>
              <a:off x="2148840" y="2834640"/>
              <a:ext cx="365760" cy="365760"/>
              <a:chOff x="-457200" y="2377440"/>
              <a:chExt cx="914400" cy="914400"/>
            </a:xfrm>
          </p:grpSpPr>
          <p:sp>
            <p:nvSpPr>
              <p:cNvPr id="306" name="Rounded Rectangle 305"/>
              <p:cNvSpPr/>
              <p:nvPr/>
            </p:nvSpPr>
            <p:spPr>
              <a:xfrm>
                <a:off x="-457200" y="2377440"/>
                <a:ext cx="914400" cy="914400"/>
              </a:xfrm>
              <a:prstGeom prst="roundRect">
                <a:avLst>
                  <a:gd name="adj" fmla="val 8841"/>
                </a:avLst>
              </a:prstGeom>
              <a:gradFill>
                <a:gsLst>
                  <a:gs pos="0">
                    <a:schemeClr val="bg1"/>
                  </a:gs>
                  <a:gs pos="100000">
                    <a:schemeClr val="accent5">
                      <a:lumMod val="60000"/>
                      <a:lumOff val="40000"/>
                    </a:schemeClr>
                  </a:gs>
                </a:gsLst>
                <a:lin ang="5400000" scaled="0"/>
              </a:gradFill>
              <a:ln w="952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00">
                  <a:latin typeface="微软雅黑" pitchFamily="34" charset="-122"/>
                  <a:ea typeface="微软雅黑" pitchFamily="34" charset="-122"/>
                </a:endParaRPr>
              </a:p>
            </p:txBody>
          </p:sp>
          <p:sp>
            <p:nvSpPr>
              <p:cNvPr id="307" name="Rectangle 306"/>
              <p:cNvSpPr/>
              <p:nvPr/>
            </p:nvSpPr>
            <p:spPr>
              <a:xfrm>
                <a:off x="-365760" y="2834640"/>
                <a:ext cx="731520" cy="36576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OS</a:t>
                </a:r>
              </a:p>
            </p:txBody>
          </p:sp>
          <p:sp>
            <p:nvSpPr>
              <p:cNvPr id="308" name="Rectangle 307"/>
              <p:cNvSpPr/>
              <p:nvPr/>
            </p:nvSpPr>
            <p:spPr>
              <a:xfrm>
                <a:off x="-365760" y="2468880"/>
                <a:ext cx="731520" cy="36576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APP</a:t>
                </a:r>
              </a:p>
            </p:txBody>
          </p:sp>
        </p:grpSp>
        <p:grpSp>
          <p:nvGrpSpPr>
            <p:cNvPr id="15" name="Group 349"/>
            <p:cNvGrpSpPr>
              <a:grpSpLocks noChangeAspect="1"/>
            </p:cNvGrpSpPr>
            <p:nvPr/>
          </p:nvGrpSpPr>
          <p:grpSpPr>
            <a:xfrm>
              <a:off x="914400" y="3246120"/>
              <a:ext cx="365760" cy="365760"/>
              <a:chOff x="-457200" y="2377440"/>
              <a:chExt cx="914400" cy="914400"/>
            </a:xfrm>
          </p:grpSpPr>
          <p:sp>
            <p:nvSpPr>
              <p:cNvPr id="303" name="Rounded Rectangle 302"/>
              <p:cNvSpPr/>
              <p:nvPr/>
            </p:nvSpPr>
            <p:spPr>
              <a:xfrm>
                <a:off x="-457200" y="2377440"/>
                <a:ext cx="914400" cy="914400"/>
              </a:xfrm>
              <a:prstGeom prst="roundRect">
                <a:avLst>
                  <a:gd name="adj" fmla="val 8841"/>
                </a:avLst>
              </a:prstGeom>
              <a:gradFill>
                <a:gsLst>
                  <a:gs pos="0">
                    <a:schemeClr val="bg1"/>
                  </a:gs>
                  <a:gs pos="100000">
                    <a:schemeClr val="accent5">
                      <a:lumMod val="60000"/>
                      <a:lumOff val="40000"/>
                    </a:schemeClr>
                  </a:gs>
                </a:gsLst>
                <a:lin ang="5400000" scaled="0"/>
              </a:gradFill>
              <a:ln w="952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00">
                  <a:latin typeface="微软雅黑" pitchFamily="34" charset="-122"/>
                  <a:ea typeface="微软雅黑" pitchFamily="34" charset="-122"/>
                </a:endParaRPr>
              </a:p>
            </p:txBody>
          </p:sp>
          <p:sp>
            <p:nvSpPr>
              <p:cNvPr id="304" name="Rectangle 303"/>
              <p:cNvSpPr/>
              <p:nvPr/>
            </p:nvSpPr>
            <p:spPr>
              <a:xfrm>
                <a:off x="-365760" y="2834640"/>
                <a:ext cx="731520" cy="36576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OS</a:t>
                </a:r>
              </a:p>
            </p:txBody>
          </p:sp>
          <p:sp>
            <p:nvSpPr>
              <p:cNvPr id="305" name="Rectangle 304"/>
              <p:cNvSpPr/>
              <p:nvPr/>
            </p:nvSpPr>
            <p:spPr>
              <a:xfrm>
                <a:off x="-365760" y="2468880"/>
                <a:ext cx="731520" cy="36576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APP</a:t>
                </a:r>
              </a:p>
            </p:txBody>
          </p:sp>
        </p:grpSp>
        <p:grpSp>
          <p:nvGrpSpPr>
            <p:cNvPr id="16" name="Group 350"/>
            <p:cNvGrpSpPr>
              <a:grpSpLocks noChangeAspect="1"/>
            </p:cNvGrpSpPr>
            <p:nvPr/>
          </p:nvGrpSpPr>
          <p:grpSpPr>
            <a:xfrm>
              <a:off x="1325880" y="3246120"/>
              <a:ext cx="365760" cy="365760"/>
              <a:chOff x="-457200" y="2377440"/>
              <a:chExt cx="914400" cy="914400"/>
            </a:xfrm>
          </p:grpSpPr>
          <p:sp>
            <p:nvSpPr>
              <p:cNvPr id="300" name="Rounded Rectangle 299"/>
              <p:cNvSpPr/>
              <p:nvPr/>
            </p:nvSpPr>
            <p:spPr>
              <a:xfrm>
                <a:off x="-457200" y="2377440"/>
                <a:ext cx="914400" cy="914400"/>
              </a:xfrm>
              <a:prstGeom prst="roundRect">
                <a:avLst>
                  <a:gd name="adj" fmla="val 8841"/>
                </a:avLst>
              </a:prstGeom>
              <a:gradFill>
                <a:gsLst>
                  <a:gs pos="0">
                    <a:schemeClr val="bg1"/>
                  </a:gs>
                  <a:gs pos="100000">
                    <a:schemeClr val="accent5">
                      <a:lumMod val="60000"/>
                      <a:lumOff val="40000"/>
                    </a:schemeClr>
                  </a:gs>
                </a:gsLst>
                <a:lin ang="5400000" scaled="0"/>
              </a:gradFill>
              <a:ln w="952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00">
                  <a:latin typeface="微软雅黑" pitchFamily="34" charset="-122"/>
                  <a:ea typeface="微软雅黑" pitchFamily="34" charset="-122"/>
                </a:endParaRPr>
              </a:p>
            </p:txBody>
          </p:sp>
          <p:sp>
            <p:nvSpPr>
              <p:cNvPr id="301" name="Rectangle 300"/>
              <p:cNvSpPr/>
              <p:nvPr/>
            </p:nvSpPr>
            <p:spPr>
              <a:xfrm>
                <a:off x="-365760" y="2834640"/>
                <a:ext cx="731520" cy="36576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OS</a:t>
                </a:r>
              </a:p>
            </p:txBody>
          </p:sp>
          <p:sp>
            <p:nvSpPr>
              <p:cNvPr id="302" name="Rectangle 301"/>
              <p:cNvSpPr/>
              <p:nvPr/>
            </p:nvSpPr>
            <p:spPr>
              <a:xfrm>
                <a:off x="-365760" y="2468880"/>
                <a:ext cx="731520" cy="36576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APP</a:t>
                </a:r>
              </a:p>
            </p:txBody>
          </p:sp>
        </p:grpSp>
        <p:grpSp>
          <p:nvGrpSpPr>
            <p:cNvPr id="17" name="Group 351"/>
            <p:cNvGrpSpPr>
              <a:grpSpLocks noChangeAspect="1"/>
            </p:cNvGrpSpPr>
            <p:nvPr/>
          </p:nvGrpSpPr>
          <p:grpSpPr>
            <a:xfrm>
              <a:off x="1737862" y="3246120"/>
              <a:ext cx="365760" cy="365760"/>
              <a:chOff x="-457200" y="2377440"/>
              <a:chExt cx="914400" cy="914400"/>
            </a:xfrm>
          </p:grpSpPr>
          <p:sp>
            <p:nvSpPr>
              <p:cNvPr id="297" name="Rounded Rectangle 296"/>
              <p:cNvSpPr/>
              <p:nvPr/>
            </p:nvSpPr>
            <p:spPr>
              <a:xfrm>
                <a:off x="-457200" y="2377440"/>
                <a:ext cx="914400" cy="914400"/>
              </a:xfrm>
              <a:prstGeom prst="roundRect">
                <a:avLst>
                  <a:gd name="adj" fmla="val 8841"/>
                </a:avLst>
              </a:prstGeom>
              <a:gradFill>
                <a:gsLst>
                  <a:gs pos="0">
                    <a:schemeClr val="bg1"/>
                  </a:gs>
                  <a:gs pos="100000">
                    <a:schemeClr val="accent5">
                      <a:lumMod val="60000"/>
                      <a:lumOff val="40000"/>
                    </a:schemeClr>
                  </a:gs>
                </a:gsLst>
                <a:lin ang="5400000" scaled="0"/>
              </a:gradFill>
              <a:ln w="952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00">
                  <a:latin typeface="微软雅黑" pitchFamily="34" charset="-122"/>
                  <a:ea typeface="微软雅黑" pitchFamily="34" charset="-122"/>
                </a:endParaRPr>
              </a:p>
            </p:txBody>
          </p:sp>
          <p:sp>
            <p:nvSpPr>
              <p:cNvPr id="298" name="Rectangle 297"/>
              <p:cNvSpPr/>
              <p:nvPr/>
            </p:nvSpPr>
            <p:spPr>
              <a:xfrm>
                <a:off x="-365760" y="2834640"/>
                <a:ext cx="731520" cy="36576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OS</a:t>
                </a:r>
              </a:p>
            </p:txBody>
          </p:sp>
          <p:sp>
            <p:nvSpPr>
              <p:cNvPr id="299" name="Rectangle 298"/>
              <p:cNvSpPr/>
              <p:nvPr/>
            </p:nvSpPr>
            <p:spPr>
              <a:xfrm>
                <a:off x="-365760" y="2468880"/>
                <a:ext cx="731520" cy="36576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APP</a:t>
                </a:r>
              </a:p>
            </p:txBody>
          </p:sp>
        </p:grpSp>
        <p:grpSp>
          <p:nvGrpSpPr>
            <p:cNvPr id="18" name="Group 352"/>
            <p:cNvGrpSpPr>
              <a:grpSpLocks noChangeAspect="1"/>
            </p:cNvGrpSpPr>
            <p:nvPr/>
          </p:nvGrpSpPr>
          <p:grpSpPr>
            <a:xfrm>
              <a:off x="2148840" y="3246120"/>
              <a:ext cx="365760" cy="365760"/>
              <a:chOff x="-457200" y="2377440"/>
              <a:chExt cx="914400" cy="914400"/>
            </a:xfrm>
          </p:grpSpPr>
          <p:sp>
            <p:nvSpPr>
              <p:cNvPr id="294" name="Rounded Rectangle 293"/>
              <p:cNvSpPr/>
              <p:nvPr/>
            </p:nvSpPr>
            <p:spPr>
              <a:xfrm>
                <a:off x="-457200" y="2377440"/>
                <a:ext cx="914400" cy="914400"/>
              </a:xfrm>
              <a:prstGeom prst="roundRect">
                <a:avLst>
                  <a:gd name="adj" fmla="val 8841"/>
                </a:avLst>
              </a:prstGeom>
              <a:gradFill>
                <a:gsLst>
                  <a:gs pos="0">
                    <a:schemeClr val="bg1"/>
                  </a:gs>
                  <a:gs pos="100000">
                    <a:schemeClr val="accent5">
                      <a:lumMod val="60000"/>
                      <a:lumOff val="40000"/>
                    </a:schemeClr>
                  </a:gs>
                </a:gsLst>
                <a:lin ang="5400000" scaled="0"/>
              </a:gradFill>
              <a:ln w="9525"/>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700">
                  <a:latin typeface="微软雅黑" pitchFamily="34" charset="-122"/>
                  <a:ea typeface="微软雅黑" pitchFamily="34" charset="-122"/>
                </a:endParaRPr>
              </a:p>
            </p:txBody>
          </p:sp>
          <p:sp>
            <p:nvSpPr>
              <p:cNvPr id="295" name="Rectangle 294"/>
              <p:cNvSpPr/>
              <p:nvPr/>
            </p:nvSpPr>
            <p:spPr>
              <a:xfrm>
                <a:off x="-365760" y="2834640"/>
                <a:ext cx="731520" cy="36576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OS</a:t>
                </a:r>
              </a:p>
            </p:txBody>
          </p:sp>
          <p:sp>
            <p:nvSpPr>
              <p:cNvPr id="296" name="Rectangle 295"/>
              <p:cNvSpPr/>
              <p:nvPr/>
            </p:nvSpPr>
            <p:spPr>
              <a:xfrm>
                <a:off x="-365760" y="2468880"/>
                <a:ext cx="731520" cy="36576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6350">
                <a:no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defTabSz="457200">
                  <a:buNone/>
                </a:pPr>
                <a:r>
                  <a:rPr lang="en-US" sz="700" b="1" i="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APP</a:t>
                </a:r>
              </a:p>
            </p:txBody>
          </p:sp>
        </p:grpSp>
      </p:grpSp>
      <p:sp>
        <p:nvSpPr>
          <p:cNvPr id="338" name="Title 20"/>
          <p:cNvSpPr txBox="1">
            <a:spLocks/>
          </p:cNvSpPr>
          <p:nvPr/>
        </p:nvSpPr>
        <p:spPr>
          <a:xfrm>
            <a:off x="6949440" y="5398354"/>
            <a:ext cx="822960" cy="365760"/>
          </a:xfrm>
          <a:prstGeom prst="rect">
            <a:avLst/>
          </a:prstGeom>
        </p:spPr>
        <p:txBody>
          <a:bodyPr vert="horz" lIns="0" tIns="0" rIns="0" bIns="0" rtlCol="0" anchor="ctr">
            <a:noAutofit/>
          </a:bodyPr>
          <a:lstStyle/>
          <a:p>
            <a:pPr marL="0" marR="0" indent="0" algn="ctr" defTabSz="457200">
              <a:lnSpc>
                <a:spcPct val="100000"/>
              </a:lnSpc>
              <a:spcBef>
                <a:spcPts val="0"/>
              </a:spcBef>
              <a:spcAft>
                <a:spcPts val="0"/>
              </a:spcAft>
              <a:buNone/>
            </a:pPr>
            <a:r>
              <a:rPr lang="en-US" sz="1200" b="1" i="0" u="none" strike="noStrike" cap="none" spc="0" baseline="0">
                <a:solidFill>
                  <a:srgbClr val="3B3D3C"/>
                </a:solidFill>
                <a:effectLst/>
                <a:latin typeface="微软雅黑" pitchFamily="34" charset="-122"/>
                <a:ea typeface="微软雅黑" pitchFamily="34" charset="-122"/>
                <a:cs typeface="Arial"/>
              </a:rPr>
              <a:t>私有</a:t>
            </a:r>
          </a:p>
        </p:txBody>
      </p:sp>
      <p:sp>
        <p:nvSpPr>
          <p:cNvPr id="339" name="Title 20"/>
          <p:cNvSpPr txBox="1">
            <a:spLocks/>
          </p:cNvSpPr>
          <p:nvPr/>
        </p:nvSpPr>
        <p:spPr>
          <a:xfrm>
            <a:off x="7498080" y="5764114"/>
            <a:ext cx="822960" cy="365760"/>
          </a:xfrm>
          <a:prstGeom prst="rect">
            <a:avLst/>
          </a:prstGeom>
        </p:spPr>
        <p:txBody>
          <a:bodyPr vert="horz" lIns="0" tIns="0" rIns="0" bIns="0" rtlCol="0" anchor="ctr">
            <a:noAutofit/>
          </a:bodyPr>
          <a:lstStyle/>
          <a:p>
            <a:pPr marL="0" marR="0" indent="0" algn="ctr" defTabSz="457200">
              <a:lnSpc>
                <a:spcPct val="100000"/>
              </a:lnSpc>
              <a:spcBef>
                <a:spcPts val="0"/>
              </a:spcBef>
              <a:spcAft>
                <a:spcPts val="0"/>
              </a:spcAft>
              <a:buNone/>
            </a:pPr>
            <a:r>
              <a:rPr lang="en-US" sz="1200" b="1" i="0" u="none" strike="noStrike" cap="none" spc="0" baseline="0">
                <a:solidFill>
                  <a:srgbClr val="3B3D3C"/>
                </a:solidFill>
                <a:effectLst/>
                <a:latin typeface="微软雅黑" pitchFamily="34" charset="-122"/>
                <a:ea typeface="微软雅黑" pitchFamily="34" charset="-122"/>
                <a:cs typeface="Arial"/>
              </a:rPr>
              <a:t>公共</a:t>
            </a:r>
          </a:p>
        </p:txBody>
      </p:sp>
      <p:grpSp>
        <p:nvGrpSpPr>
          <p:cNvPr id="19" name="Group 339"/>
          <p:cNvGrpSpPr/>
          <p:nvPr/>
        </p:nvGrpSpPr>
        <p:grpSpPr>
          <a:xfrm>
            <a:off x="4770744" y="5124034"/>
            <a:ext cx="1614192" cy="1188720"/>
            <a:chOff x="4663440" y="5029200"/>
            <a:chExt cx="1614192" cy="1188720"/>
          </a:xfrm>
        </p:grpSpPr>
        <p:sp>
          <p:nvSpPr>
            <p:cNvPr id="341" name="Freeform 340"/>
            <p:cNvSpPr/>
            <p:nvPr/>
          </p:nvSpPr>
          <p:spPr>
            <a:xfrm flipV="1">
              <a:off x="5257800" y="5166360"/>
              <a:ext cx="640080" cy="640080"/>
            </a:xfrm>
            <a:custGeom>
              <a:avLst/>
              <a:gdLst>
                <a:gd name="connsiteX0" fmla="*/ 0 w 1160890"/>
                <a:gd name="connsiteY0" fmla="*/ 0 h 1160890"/>
                <a:gd name="connsiteX1" fmla="*/ 1160890 w 1160890"/>
                <a:gd name="connsiteY1" fmla="*/ 0 h 1160890"/>
                <a:gd name="connsiteX2" fmla="*/ 1160890 w 1160890"/>
                <a:gd name="connsiteY2" fmla="*/ 1160890 h 1160890"/>
                <a:gd name="connsiteX3" fmla="*/ 0 w 1160890"/>
                <a:gd name="connsiteY3" fmla="*/ 1160890 h 1160890"/>
                <a:gd name="connsiteX4" fmla="*/ 0 w 1160890"/>
                <a:gd name="connsiteY4" fmla="*/ 0 h 1160890"/>
                <a:gd name="connsiteX0" fmla="*/ 1160890 w 1160890"/>
                <a:gd name="connsiteY0" fmla="*/ 0 h 1160890"/>
                <a:gd name="connsiteX1" fmla="*/ 1160890 w 1160890"/>
                <a:gd name="connsiteY1" fmla="*/ 1160890 h 1160890"/>
                <a:gd name="connsiteX2" fmla="*/ 0 w 1160890"/>
                <a:gd name="connsiteY2" fmla="*/ 1160890 h 1160890"/>
                <a:gd name="connsiteX3" fmla="*/ 91440 w 1160890"/>
                <a:gd name="connsiteY3" fmla="*/ 91440 h 1160890"/>
                <a:gd name="connsiteX0" fmla="*/ 1160890 w 1160890"/>
                <a:gd name="connsiteY0" fmla="*/ 0 h 1160890"/>
                <a:gd name="connsiteX1" fmla="*/ 1160890 w 1160890"/>
                <a:gd name="connsiteY1" fmla="*/ 1160890 h 1160890"/>
                <a:gd name="connsiteX2" fmla="*/ 0 w 1160890"/>
                <a:gd name="connsiteY2" fmla="*/ 1160890 h 1160890"/>
              </a:gdLst>
              <a:ahLst/>
              <a:cxnLst>
                <a:cxn ang="0">
                  <a:pos x="connsiteX0" y="connsiteY0"/>
                </a:cxn>
                <a:cxn ang="0">
                  <a:pos x="connsiteX1" y="connsiteY1"/>
                </a:cxn>
                <a:cxn ang="0">
                  <a:pos x="connsiteX2" y="connsiteY2"/>
                </a:cxn>
              </a:cxnLst>
              <a:rect l="l" t="t" r="r" b="b"/>
              <a:pathLst>
                <a:path w="1160890" h="1160890">
                  <a:moveTo>
                    <a:pt x="1160890" y="0"/>
                  </a:moveTo>
                  <a:lnTo>
                    <a:pt x="1160890" y="1160890"/>
                  </a:lnTo>
                  <a:lnTo>
                    <a:pt x="0" y="1160890"/>
                  </a:lnTo>
                </a:path>
              </a:pathLst>
            </a:custGeom>
            <a:ln w="28575">
              <a:solidFill>
                <a:schemeClr val="tx2"/>
              </a:solidFill>
              <a:miter lim="800000"/>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latin typeface="微软雅黑" pitchFamily="34" charset="-122"/>
                <a:ea typeface="微软雅黑" pitchFamily="34" charset="-122"/>
              </a:endParaRPr>
            </a:p>
          </p:txBody>
        </p:sp>
        <p:sp>
          <p:nvSpPr>
            <p:cNvPr id="342" name="Freeform 341"/>
            <p:cNvSpPr/>
            <p:nvPr/>
          </p:nvSpPr>
          <p:spPr>
            <a:xfrm rot="10800000" flipV="1">
              <a:off x="4983480" y="5577840"/>
              <a:ext cx="548640" cy="548640"/>
            </a:xfrm>
            <a:custGeom>
              <a:avLst/>
              <a:gdLst>
                <a:gd name="connsiteX0" fmla="*/ 0 w 1160890"/>
                <a:gd name="connsiteY0" fmla="*/ 0 h 1160890"/>
                <a:gd name="connsiteX1" fmla="*/ 1160890 w 1160890"/>
                <a:gd name="connsiteY1" fmla="*/ 0 h 1160890"/>
                <a:gd name="connsiteX2" fmla="*/ 1160890 w 1160890"/>
                <a:gd name="connsiteY2" fmla="*/ 1160890 h 1160890"/>
                <a:gd name="connsiteX3" fmla="*/ 0 w 1160890"/>
                <a:gd name="connsiteY3" fmla="*/ 1160890 h 1160890"/>
                <a:gd name="connsiteX4" fmla="*/ 0 w 1160890"/>
                <a:gd name="connsiteY4" fmla="*/ 0 h 1160890"/>
                <a:gd name="connsiteX0" fmla="*/ 1160890 w 1160890"/>
                <a:gd name="connsiteY0" fmla="*/ 0 h 1160890"/>
                <a:gd name="connsiteX1" fmla="*/ 1160890 w 1160890"/>
                <a:gd name="connsiteY1" fmla="*/ 1160890 h 1160890"/>
                <a:gd name="connsiteX2" fmla="*/ 0 w 1160890"/>
                <a:gd name="connsiteY2" fmla="*/ 1160890 h 1160890"/>
                <a:gd name="connsiteX3" fmla="*/ 91440 w 1160890"/>
                <a:gd name="connsiteY3" fmla="*/ 91440 h 1160890"/>
                <a:gd name="connsiteX0" fmla="*/ 1160890 w 1160890"/>
                <a:gd name="connsiteY0" fmla="*/ 0 h 1160890"/>
                <a:gd name="connsiteX1" fmla="*/ 1160890 w 1160890"/>
                <a:gd name="connsiteY1" fmla="*/ 1160890 h 1160890"/>
                <a:gd name="connsiteX2" fmla="*/ 0 w 1160890"/>
                <a:gd name="connsiteY2" fmla="*/ 1160890 h 1160890"/>
              </a:gdLst>
              <a:ahLst/>
              <a:cxnLst>
                <a:cxn ang="0">
                  <a:pos x="connsiteX0" y="connsiteY0"/>
                </a:cxn>
                <a:cxn ang="0">
                  <a:pos x="connsiteX1" y="connsiteY1"/>
                </a:cxn>
                <a:cxn ang="0">
                  <a:pos x="connsiteX2" y="connsiteY2"/>
                </a:cxn>
              </a:cxnLst>
              <a:rect l="l" t="t" r="r" b="b"/>
              <a:pathLst>
                <a:path w="1160890" h="1160890">
                  <a:moveTo>
                    <a:pt x="1160890" y="0"/>
                  </a:moveTo>
                  <a:lnTo>
                    <a:pt x="1160890" y="1160890"/>
                  </a:lnTo>
                  <a:lnTo>
                    <a:pt x="0" y="1160890"/>
                  </a:lnTo>
                </a:path>
              </a:pathLst>
            </a:custGeom>
            <a:ln w="28575">
              <a:solidFill>
                <a:schemeClr val="tx2"/>
              </a:solidFill>
              <a:miter lim="800000"/>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latin typeface="微软雅黑" pitchFamily="34" charset="-122"/>
                <a:ea typeface="微软雅黑" pitchFamily="34" charset="-122"/>
              </a:endParaRPr>
            </a:p>
          </p:txBody>
        </p:sp>
        <p:pic>
          <p:nvPicPr>
            <p:cNvPr id="343" name="Picture 26" descr="ICON_Building_Q308"/>
            <p:cNvPicPr>
              <a:picLocks noChangeAspect="1" noChangeArrowheads="1"/>
            </p:cNvPicPr>
            <p:nvPr/>
          </p:nvPicPr>
          <p:blipFill>
            <a:blip r:embed="rId11" cstate="print"/>
            <a:srcRect/>
            <a:stretch>
              <a:fillRect/>
            </a:stretch>
          </p:blipFill>
          <p:spPr bwMode="auto">
            <a:xfrm>
              <a:off x="4663440" y="5029200"/>
              <a:ext cx="632986" cy="731520"/>
            </a:xfrm>
            <a:prstGeom prst="rect">
              <a:avLst/>
            </a:prstGeom>
            <a:noFill/>
            <a:ln w="9525">
              <a:noFill/>
              <a:miter lim="800000"/>
              <a:headEnd/>
              <a:tailEnd/>
            </a:ln>
          </p:spPr>
        </p:pic>
        <p:pic>
          <p:nvPicPr>
            <p:cNvPr id="344" name="Picture 26" descr="ICON_Building_Q308"/>
            <p:cNvPicPr>
              <a:picLocks noChangeAspect="1" noChangeArrowheads="1"/>
            </p:cNvPicPr>
            <p:nvPr/>
          </p:nvPicPr>
          <p:blipFill>
            <a:blip r:embed="rId12" cstate="print"/>
            <a:srcRect/>
            <a:stretch>
              <a:fillRect/>
            </a:stretch>
          </p:blipFill>
          <p:spPr bwMode="auto">
            <a:xfrm>
              <a:off x="5486400" y="5303520"/>
              <a:ext cx="791232" cy="914400"/>
            </a:xfrm>
            <a:prstGeom prst="rect">
              <a:avLst/>
            </a:prstGeom>
            <a:noFill/>
            <a:ln w="9525">
              <a:noFill/>
              <a:miter lim="800000"/>
              <a:headEnd/>
              <a:tailEnd/>
            </a:ln>
          </p:spPr>
        </p:pic>
      </p:grpSp>
      <p:sp>
        <p:nvSpPr>
          <p:cNvPr id="345" name="Rectangle 344"/>
          <p:cNvSpPr/>
          <p:nvPr/>
        </p:nvSpPr>
        <p:spPr>
          <a:xfrm>
            <a:off x="0" y="1192114"/>
            <a:ext cx="9144000" cy="1371600"/>
          </a:xfrm>
          <a:prstGeom prst="rect">
            <a:avLst/>
          </a:prstGeom>
          <a:gradFill>
            <a:gsLst>
              <a:gs pos="0">
                <a:schemeClr val="bg1"/>
              </a:gs>
              <a:gs pos="100000">
                <a:schemeClr val="accent5">
                  <a:lumMod val="20000"/>
                  <a:lumOff val="80000"/>
                </a:schemeClr>
              </a:gs>
            </a:gsLst>
            <a:lin ang="5400000" scaled="0"/>
          </a:gradFill>
          <a:ln>
            <a:gradFill>
              <a:gsLst>
                <a:gs pos="25000">
                  <a:schemeClr val="accent5">
                    <a:alpha val="0"/>
                  </a:schemeClr>
                </a:gs>
                <a:gs pos="75000">
                  <a:schemeClr val="accent5"/>
                </a:gs>
              </a:gsLst>
              <a:lin ang="5400000" scaled="0"/>
            </a:gra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6" name="Title 20"/>
          <p:cNvSpPr txBox="1">
            <a:spLocks/>
          </p:cNvSpPr>
          <p:nvPr/>
        </p:nvSpPr>
        <p:spPr>
          <a:xfrm>
            <a:off x="182880" y="1832194"/>
            <a:ext cx="952500" cy="731520"/>
          </a:xfrm>
          <a:prstGeom prst="rect">
            <a:avLst/>
          </a:prstGeom>
        </p:spPr>
        <p:txBody>
          <a:bodyPr vert="horz" lIns="91440" tIns="45720" rIns="91440" bIns="45720" rtlCol="0" anchor="ctr">
            <a:noAutofit/>
          </a:bodyPr>
          <a:lstStyle/>
          <a:p>
            <a:pPr marL="0" marR="0" indent="0" algn="l" defTabSz="457200">
              <a:lnSpc>
                <a:spcPct val="100000"/>
              </a:lnSpc>
              <a:spcBef>
                <a:spcPts val="0"/>
              </a:spcBef>
              <a:spcAft>
                <a:spcPts val="0"/>
              </a:spcAft>
              <a:buNone/>
            </a:pPr>
            <a:r>
              <a:rPr lang="en-US" sz="1600" b="1" i="0" u="none" strike="noStrike" cap="none" spc="0" baseline="0">
                <a:solidFill>
                  <a:srgbClr val="BE0F34">
                    <a:lumMod val="75000"/>
                  </a:srgbClr>
                </a:solidFill>
                <a:effectLst/>
                <a:latin typeface="微软雅黑" pitchFamily="34" charset="-122"/>
                <a:ea typeface="微软雅黑" pitchFamily="34" charset="-122"/>
                <a:cs typeface="Arial"/>
              </a:rPr>
              <a:t>用户</a:t>
            </a:r>
          </a:p>
        </p:txBody>
      </p:sp>
      <p:cxnSp>
        <p:nvCxnSpPr>
          <p:cNvPr id="347" name="Straight Connector 346"/>
          <p:cNvCxnSpPr/>
          <p:nvPr/>
        </p:nvCxnSpPr>
        <p:spPr>
          <a:xfrm rot="5400000" flipH="1" flipV="1">
            <a:off x="1920240" y="2289394"/>
            <a:ext cx="548640" cy="0"/>
          </a:xfrm>
          <a:prstGeom prst="line">
            <a:avLst/>
          </a:prstGeom>
          <a:ln w="76200">
            <a:solidFill>
              <a:schemeClr val="accent5">
                <a:alpha val="25000"/>
              </a:schemeClr>
            </a:solidFill>
          </a:ln>
        </p:spPr>
        <p:style>
          <a:lnRef idx="1">
            <a:schemeClr val="accent5"/>
          </a:lnRef>
          <a:fillRef idx="0">
            <a:schemeClr val="accent5"/>
          </a:fillRef>
          <a:effectRef idx="0">
            <a:schemeClr val="accent5"/>
          </a:effectRef>
          <a:fontRef idx="minor">
            <a:schemeClr val="tx1"/>
          </a:fontRef>
        </p:style>
      </p:cxnSp>
      <p:cxnSp>
        <p:nvCxnSpPr>
          <p:cNvPr id="348" name="Straight Connector 347"/>
          <p:cNvCxnSpPr/>
          <p:nvPr/>
        </p:nvCxnSpPr>
        <p:spPr>
          <a:xfrm rot="5400000" flipH="1" flipV="1">
            <a:off x="3505200" y="2289394"/>
            <a:ext cx="548640" cy="0"/>
          </a:xfrm>
          <a:prstGeom prst="line">
            <a:avLst/>
          </a:prstGeom>
          <a:ln w="76200">
            <a:solidFill>
              <a:schemeClr val="accent5">
                <a:alpha val="25000"/>
              </a:schemeClr>
            </a:solidFill>
          </a:ln>
        </p:spPr>
        <p:style>
          <a:lnRef idx="1">
            <a:schemeClr val="accent5"/>
          </a:lnRef>
          <a:fillRef idx="0">
            <a:schemeClr val="accent5"/>
          </a:fillRef>
          <a:effectRef idx="0">
            <a:schemeClr val="accent5"/>
          </a:effectRef>
          <a:fontRef idx="minor">
            <a:schemeClr val="tx1"/>
          </a:fontRef>
        </p:style>
      </p:cxnSp>
      <p:cxnSp>
        <p:nvCxnSpPr>
          <p:cNvPr id="349" name="Straight Connector 348"/>
          <p:cNvCxnSpPr/>
          <p:nvPr/>
        </p:nvCxnSpPr>
        <p:spPr>
          <a:xfrm rot="5400000" flipH="1" flipV="1">
            <a:off x="5090160" y="2289394"/>
            <a:ext cx="548640" cy="0"/>
          </a:xfrm>
          <a:prstGeom prst="line">
            <a:avLst/>
          </a:prstGeom>
          <a:ln w="76200">
            <a:solidFill>
              <a:schemeClr val="accent5">
                <a:alpha val="25000"/>
              </a:schemeClr>
            </a:solidFill>
          </a:ln>
        </p:spPr>
        <p:style>
          <a:lnRef idx="1">
            <a:schemeClr val="accent5"/>
          </a:lnRef>
          <a:fillRef idx="0">
            <a:schemeClr val="accent5"/>
          </a:fillRef>
          <a:effectRef idx="0">
            <a:schemeClr val="accent5"/>
          </a:effectRef>
          <a:fontRef idx="minor">
            <a:schemeClr val="tx1"/>
          </a:fontRef>
        </p:style>
      </p:cxnSp>
      <p:cxnSp>
        <p:nvCxnSpPr>
          <p:cNvPr id="350" name="Straight Connector 349"/>
          <p:cNvCxnSpPr/>
          <p:nvPr/>
        </p:nvCxnSpPr>
        <p:spPr>
          <a:xfrm rot="5400000" flipH="1" flipV="1">
            <a:off x="6675120" y="2289394"/>
            <a:ext cx="548640" cy="0"/>
          </a:xfrm>
          <a:prstGeom prst="line">
            <a:avLst/>
          </a:prstGeom>
          <a:ln w="76200">
            <a:solidFill>
              <a:schemeClr val="accent5">
                <a:alpha val="25000"/>
              </a:schemeClr>
            </a:solidFill>
          </a:ln>
        </p:spPr>
        <p:style>
          <a:lnRef idx="1">
            <a:schemeClr val="accent5"/>
          </a:lnRef>
          <a:fillRef idx="0">
            <a:schemeClr val="accent5"/>
          </a:fillRef>
          <a:effectRef idx="0">
            <a:schemeClr val="accent5"/>
          </a:effectRef>
          <a:fontRef idx="minor">
            <a:schemeClr val="tx1"/>
          </a:fontRef>
        </p:style>
      </p:cxnSp>
      <p:pic>
        <p:nvPicPr>
          <p:cNvPr id="351" name="Picture 2" descr="H:\Biggest Windows 7's icons pack created by NhatPG\Biggest Windows 7's icons pack created by NhatPG\291.png"/>
          <p:cNvPicPr>
            <a:picLocks noChangeAspect="1" noChangeArrowheads="1"/>
          </p:cNvPicPr>
          <p:nvPr/>
        </p:nvPicPr>
        <p:blipFill>
          <a:blip r:embed="rId13" cstate="print"/>
          <a:srcRect/>
          <a:stretch>
            <a:fillRect/>
          </a:stretch>
        </p:blipFill>
        <p:spPr bwMode="auto">
          <a:xfrm>
            <a:off x="4815840" y="1283554"/>
            <a:ext cx="1097280" cy="1097280"/>
          </a:xfrm>
          <a:prstGeom prst="rect">
            <a:avLst/>
          </a:prstGeom>
          <a:noFill/>
        </p:spPr>
      </p:pic>
      <p:pic>
        <p:nvPicPr>
          <p:cNvPr id="352" name="Picture 5" descr="H:\Biggest Windows 7's icons pack created by NhatPG\Biggest Windows 7's icons pack created by NhatPG\438.png"/>
          <p:cNvPicPr>
            <a:picLocks noChangeAspect="1" noChangeArrowheads="1"/>
          </p:cNvPicPr>
          <p:nvPr/>
        </p:nvPicPr>
        <p:blipFill>
          <a:blip r:embed="rId14" cstate="print"/>
          <a:srcRect/>
          <a:stretch>
            <a:fillRect/>
          </a:stretch>
        </p:blipFill>
        <p:spPr bwMode="auto">
          <a:xfrm>
            <a:off x="3230880" y="1283554"/>
            <a:ext cx="1097280" cy="1097280"/>
          </a:xfrm>
          <a:prstGeom prst="rect">
            <a:avLst/>
          </a:prstGeom>
          <a:noFill/>
        </p:spPr>
      </p:pic>
      <p:grpSp>
        <p:nvGrpSpPr>
          <p:cNvPr id="20" name="Group 352"/>
          <p:cNvGrpSpPr>
            <a:grpSpLocks noChangeAspect="1"/>
          </p:cNvGrpSpPr>
          <p:nvPr/>
        </p:nvGrpSpPr>
        <p:grpSpPr>
          <a:xfrm>
            <a:off x="6400800" y="1283554"/>
            <a:ext cx="1097280" cy="1097280"/>
            <a:chOff x="-1828800" y="4206240"/>
            <a:chExt cx="2194560" cy="2194560"/>
          </a:xfrm>
        </p:grpSpPr>
        <p:pic>
          <p:nvPicPr>
            <p:cNvPr id="354" name="Picture 6" descr="H:\Biggest Windows 7's icons pack created by NhatPG\Biggest Windows 7's icons pack created by NhatPG\514.png"/>
            <p:cNvPicPr>
              <a:picLocks noChangeAspect="1" noChangeArrowheads="1"/>
            </p:cNvPicPr>
            <p:nvPr/>
          </p:nvPicPr>
          <p:blipFill>
            <a:blip r:embed="rId15" cstate="print"/>
            <a:srcRect/>
            <a:stretch>
              <a:fillRect/>
            </a:stretch>
          </p:blipFill>
          <p:spPr bwMode="auto">
            <a:xfrm>
              <a:off x="-1463040" y="4206240"/>
              <a:ext cx="1828800" cy="1828800"/>
            </a:xfrm>
            <a:prstGeom prst="rect">
              <a:avLst/>
            </a:prstGeom>
            <a:noFill/>
          </p:spPr>
        </p:pic>
        <p:pic>
          <p:nvPicPr>
            <p:cNvPr id="355" name="Picture 7" descr="H:\Biggest Windows 7's icons pack created by NhatPG\Biggest Windows 7's icons pack created by NhatPG\158.png"/>
            <p:cNvPicPr>
              <a:picLocks noChangeAspect="1" noChangeArrowheads="1"/>
            </p:cNvPicPr>
            <p:nvPr/>
          </p:nvPicPr>
          <p:blipFill>
            <a:blip r:embed="rId16" cstate="print"/>
            <a:srcRect/>
            <a:stretch>
              <a:fillRect/>
            </a:stretch>
          </p:blipFill>
          <p:spPr bwMode="auto">
            <a:xfrm>
              <a:off x="-1828800" y="4572000"/>
              <a:ext cx="1828800" cy="1828800"/>
            </a:xfrm>
            <a:prstGeom prst="rect">
              <a:avLst/>
            </a:prstGeom>
            <a:noFill/>
          </p:spPr>
        </p:pic>
      </p:grpSp>
      <p:grpSp>
        <p:nvGrpSpPr>
          <p:cNvPr id="21" name="Group 355"/>
          <p:cNvGrpSpPr/>
          <p:nvPr/>
        </p:nvGrpSpPr>
        <p:grpSpPr>
          <a:xfrm>
            <a:off x="1645920" y="1283554"/>
            <a:ext cx="1097280" cy="1097280"/>
            <a:chOff x="-822960" y="1247775"/>
            <a:chExt cx="1097280" cy="1097280"/>
          </a:xfrm>
        </p:grpSpPr>
        <p:sp>
          <p:nvSpPr>
            <p:cNvPr id="357" name="Rectangle 356"/>
            <p:cNvSpPr/>
            <p:nvPr/>
          </p:nvSpPr>
          <p:spPr>
            <a:xfrm>
              <a:off x="-822960" y="1247775"/>
              <a:ext cx="1097280" cy="109728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358" name="Picture 4" descr="H:\Biggest Windows 7's icons pack created by NhatPG\Biggest Windows 7's icons pack created by NhatPG\162.png"/>
            <p:cNvPicPr>
              <a:picLocks noChangeAspect="1" noChangeArrowheads="1"/>
            </p:cNvPicPr>
            <p:nvPr/>
          </p:nvPicPr>
          <p:blipFill>
            <a:blip r:embed="rId17" cstate="print"/>
            <a:srcRect/>
            <a:stretch>
              <a:fillRect/>
            </a:stretch>
          </p:blipFill>
          <p:spPr bwMode="auto">
            <a:xfrm>
              <a:off x="-594360" y="1508760"/>
              <a:ext cx="731520" cy="731520"/>
            </a:xfrm>
            <a:prstGeom prst="rect">
              <a:avLst/>
            </a:prstGeom>
            <a:noFill/>
          </p:spPr>
        </p:pic>
      </p:grpSp>
      <p:sp>
        <p:nvSpPr>
          <p:cNvPr id="96" name="Title 1"/>
          <p:cNvSpPr txBox="1">
            <a:spLocks/>
          </p:cNvSpPr>
          <p:nvPr/>
        </p:nvSpPr>
        <p:spPr>
          <a:xfrm>
            <a:off x="600500" y="450376"/>
            <a:ext cx="8202306" cy="928048"/>
          </a:xfrm>
          <a:prstGeom prst="rect">
            <a:avLst/>
          </a:prstGeom>
        </p:spPr>
        <p:txBody>
          <a:bodyPr vert="horz" lIns="91440" tIns="45720" rIns="91440" bIns="45720"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smtClean="0">
                <a:ln>
                  <a:noFill/>
                </a:ln>
                <a:solidFill>
                  <a:srgbClr val="000000">
                    <a:lumMod val="75000"/>
                  </a:srgbClr>
                </a:solidFill>
                <a:effectLst/>
                <a:uLnTx/>
                <a:uFillTx/>
                <a:latin typeface="微软雅黑" pitchFamily="34" charset="-122"/>
                <a:ea typeface="微软雅黑" pitchFamily="34" charset="-122"/>
                <a:cs typeface="Arial"/>
              </a:rPr>
              <a:t>F5 </a:t>
            </a:r>
            <a:r>
              <a:rPr kumimoji="0" lang="zh-CN" altLang="en-US" sz="3000" b="1" i="0" u="none" strike="noStrike" kern="1200" cap="none" spc="0" normalizeH="0" baseline="0" noProof="0" dirty="0" smtClean="0">
                <a:ln>
                  <a:noFill/>
                </a:ln>
                <a:solidFill>
                  <a:srgbClr val="000000">
                    <a:lumMod val="75000"/>
                  </a:srgbClr>
                </a:solidFill>
                <a:effectLst/>
                <a:uLnTx/>
                <a:uFillTx/>
                <a:latin typeface="微软雅黑" pitchFamily="34" charset="-122"/>
                <a:ea typeface="微软雅黑" pitchFamily="34" charset="-122"/>
                <a:cs typeface="Arial"/>
              </a:rPr>
              <a:t>构建动态服务平台</a:t>
            </a:r>
            <a:endParaRPr kumimoji="0" lang="en-US" sz="3000" b="1" i="0" u="none" strike="noStrike" kern="1200" cap="none" spc="0" normalizeH="0" baseline="0" noProof="0" dirty="0">
              <a:ln>
                <a:noFill/>
              </a:ln>
              <a:solidFill>
                <a:srgbClr val="000000">
                  <a:lumMod val="75000"/>
                </a:srgbClr>
              </a:solidFill>
              <a:effectLst/>
              <a:uLnTx/>
              <a:uFillTx/>
              <a:latin typeface="微软雅黑" pitchFamily="34" charset="-122"/>
              <a:ea typeface="微软雅黑" pitchFamily="34" charset="-122"/>
              <a:cs typeface="Arial"/>
            </a:endParaRPr>
          </a:p>
        </p:txBody>
      </p:sp>
    </p:spTree>
    <p:extLst>
      <p:ext uri="{BB962C8B-B14F-4D97-AF65-F5344CB8AC3E}">
        <p14:creationId xmlns:p14="http://schemas.microsoft.com/office/powerpoint/2010/main" xmlns="" val="136741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p:cNvGrpSpPr/>
          <p:nvPr/>
        </p:nvGrpSpPr>
        <p:grpSpPr>
          <a:xfrm>
            <a:off x="2408257" y="1658143"/>
            <a:ext cx="5856289" cy="4262437"/>
            <a:chOff x="2894013" y="1560513"/>
            <a:chExt cx="5856289" cy="4262437"/>
          </a:xfrm>
        </p:grpSpPr>
        <p:grpSp>
          <p:nvGrpSpPr>
            <p:cNvPr id="5" name="Group 91"/>
            <p:cNvGrpSpPr>
              <a:grpSpLocks/>
            </p:cNvGrpSpPr>
            <p:nvPr/>
          </p:nvGrpSpPr>
          <p:grpSpPr bwMode="auto">
            <a:xfrm>
              <a:off x="3059113" y="1922463"/>
              <a:ext cx="5691189" cy="1296988"/>
              <a:chOff x="1927" y="1211"/>
              <a:chExt cx="3585" cy="817"/>
            </a:xfrm>
          </p:grpSpPr>
          <p:sp>
            <p:nvSpPr>
              <p:cNvPr id="11311" name="Rectangle 5"/>
              <p:cNvSpPr>
                <a:spLocks noChangeArrowheads="1"/>
              </p:cNvSpPr>
              <p:nvPr/>
            </p:nvSpPr>
            <p:spPr bwMode="auto">
              <a:xfrm rot="-900000">
                <a:off x="1927" y="1887"/>
                <a:ext cx="3385" cy="75"/>
              </a:xfrm>
              <a:prstGeom prst="rect">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path path="circle">
                  <a:fillToRect l="100000" t="100000"/>
                </a:path>
                <a:tileRect r="-100000" b="-100000"/>
              </a:gradFill>
              <a:ln w="9525">
                <a:noFill/>
                <a:miter lim="800000"/>
                <a:headEnd/>
                <a:tailEnd/>
              </a:ln>
            </p:spPr>
            <p:txBody>
              <a:bodyPr wrap="none" anchor="ctr"/>
              <a:lstStyle/>
              <a:p>
                <a:pPr eaLnBrk="0" hangingPunct="0"/>
                <a:endParaRPr lang="en-US"/>
              </a:p>
            </p:txBody>
          </p:sp>
          <p:grpSp>
            <p:nvGrpSpPr>
              <p:cNvPr id="7" name="Group 75"/>
              <p:cNvGrpSpPr>
                <a:grpSpLocks/>
              </p:cNvGrpSpPr>
              <p:nvPr/>
            </p:nvGrpSpPr>
            <p:grpSpPr bwMode="auto">
              <a:xfrm>
                <a:off x="4627" y="1211"/>
                <a:ext cx="885" cy="817"/>
                <a:chOff x="4483" y="2835"/>
                <a:chExt cx="885" cy="817"/>
              </a:xfrm>
            </p:grpSpPr>
            <p:sp>
              <p:nvSpPr>
                <p:cNvPr id="11313" name="Oval 1028"/>
                <p:cNvSpPr>
                  <a:spLocks noChangeArrowheads="1"/>
                </p:cNvSpPr>
                <p:nvPr/>
              </p:nvSpPr>
              <p:spPr bwMode="auto">
                <a:xfrm>
                  <a:off x="4597" y="2855"/>
                  <a:ext cx="623" cy="616"/>
                </a:xfrm>
                <a:prstGeom prst="ellipse">
                  <a:avLst/>
                </a:prstGeom>
                <a:solidFill>
                  <a:schemeClr val="bg1"/>
                </a:solidFill>
                <a:ln w="41275">
                  <a:solidFill>
                    <a:srgbClr val="4F8D97"/>
                  </a:solidFill>
                  <a:round/>
                  <a:headEnd/>
                  <a:tailEnd/>
                </a:ln>
              </p:spPr>
              <p:txBody>
                <a:bodyPr wrap="none" anchor="ctr"/>
                <a:lstStyle/>
                <a:p>
                  <a:pPr eaLnBrk="0" hangingPunct="0"/>
                  <a:endParaRPr lang="en-US" sz="3600"/>
                </a:p>
              </p:txBody>
            </p:sp>
            <p:sp>
              <p:nvSpPr>
                <p:cNvPr id="11315" name="TextBox 46"/>
                <p:cNvSpPr txBox="1">
                  <a:spLocks noChangeArrowheads="1"/>
                </p:cNvSpPr>
                <p:nvPr/>
              </p:nvSpPr>
              <p:spPr bwMode="auto">
                <a:xfrm>
                  <a:off x="4483" y="3478"/>
                  <a:ext cx="885" cy="174"/>
                </a:xfrm>
                <a:prstGeom prst="rect">
                  <a:avLst/>
                </a:prstGeom>
                <a:noFill/>
                <a:ln w="9525">
                  <a:noFill/>
                  <a:miter lim="800000"/>
                  <a:headEnd/>
                  <a:tailEnd/>
                </a:ln>
              </p:spPr>
              <p:txBody>
                <a:bodyPr wrap="none" anchor="ctr">
                  <a:spAutoFit/>
                </a:bodyPr>
                <a:lstStyle/>
                <a:p>
                  <a:pPr algn="ctr" eaLnBrk="0" hangingPunct="0"/>
                  <a:r>
                    <a:rPr lang="en-US" sz="1200" b="1" dirty="0" smtClean="0"/>
                    <a:t>Virtual Machines</a:t>
                  </a:r>
                  <a:endParaRPr lang="en-US" sz="1200" b="1" dirty="0"/>
                </a:p>
              </p:txBody>
            </p:sp>
            <p:grpSp>
              <p:nvGrpSpPr>
                <p:cNvPr id="8" name="Group 61"/>
                <p:cNvGrpSpPr>
                  <a:grpSpLocks/>
                </p:cNvGrpSpPr>
                <p:nvPr/>
              </p:nvGrpSpPr>
              <p:grpSpPr bwMode="auto">
                <a:xfrm>
                  <a:off x="5235" y="2835"/>
                  <a:ext cx="28" cy="30"/>
                  <a:chOff x="1745" y="2244"/>
                  <a:chExt cx="41" cy="44"/>
                </a:xfrm>
              </p:grpSpPr>
              <p:sp>
                <p:nvSpPr>
                  <p:cNvPr id="11320" name="Rectangle 64"/>
                  <p:cNvSpPr>
                    <a:spLocks noChangeArrowheads="1"/>
                  </p:cNvSpPr>
                  <p:nvPr/>
                </p:nvSpPr>
                <p:spPr bwMode="auto">
                  <a:xfrm>
                    <a:off x="1746" y="2245"/>
                    <a:ext cx="40" cy="43"/>
                  </a:xfrm>
                  <a:prstGeom prst="rect">
                    <a:avLst/>
                  </a:prstGeom>
                  <a:solidFill>
                    <a:schemeClr val="bg2"/>
                  </a:solidFill>
                  <a:ln w="9525">
                    <a:solidFill>
                      <a:srgbClr val="D9D9D9"/>
                    </a:solidFill>
                    <a:miter lim="800000"/>
                    <a:headEnd/>
                    <a:tailEnd/>
                  </a:ln>
                </p:spPr>
                <p:txBody>
                  <a:bodyPr wrap="none" anchor="ctr"/>
                  <a:lstStyle/>
                  <a:p>
                    <a:pPr eaLnBrk="0" hangingPunct="0"/>
                    <a:endParaRPr lang="en-US"/>
                  </a:p>
                </p:txBody>
              </p:sp>
              <p:sp>
                <p:nvSpPr>
                  <p:cNvPr id="11321" name="Line 65"/>
                  <p:cNvSpPr>
                    <a:spLocks noChangeShapeType="1"/>
                  </p:cNvSpPr>
                  <p:nvPr/>
                </p:nvSpPr>
                <p:spPr bwMode="auto">
                  <a:xfrm>
                    <a:off x="1745" y="2246"/>
                    <a:ext cx="38" cy="40"/>
                  </a:xfrm>
                  <a:prstGeom prst="line">
                    <a:avLst/>
                  </a:prstGeom>
                  <a:noFill/>
                  <a:ln w="9525">
                    <a:solidFill>
                      <a:srgbClr val="D9D9D9"/>
                    </a:solidFill>
                    <a:round/>
                    <a:headEnd/>
                    <a:tailEnd/>
                  </a:ln>
                </p:spPr>
                <p:txBody>
                  <a:bodyPr wrap="none" anchor="ctr"/>
                  <a:lstStyle/>
                  <a:p>
                    <a:endParaRPr lang="en-US"/>
                  </a:p>
                </p:txBody>
              </p:sp>
              <p:sp>
                <p:nvSpPr>
                  <p:cNvPr id="11322" name="Line 66"/>
                  <p:cNvSpPr>
                    <a:spLocks noChangeShapeType="1"/>
                  </p:cNvSpPr>
                  <p:nvPr/>
                </p:nvSpPr>
                <p:spPr bwMode="auto">
                  <a:xfrm flipH="1">
                    <a:off x="1745" y="2244"/>
                    <a:ext cx="38" cy="40"/>
                  </a:xfrm>
                  <a:prstGeom prst="line">
                    <a:avLst/>
                  </a:prstGeom>
                  <a:noFill/>
                  <a:ln w="9525">
                    <a:solidFill>
                      <a:srgbClr val="D9D9D9"/>
                    </a:solidFill>
                    <a:round/>
                    <a:headEnd/>
                    <a:tailEnd/>
                  </a:ln>
                </p:spPr>
                <p:txBody>
                  <a:bodyPr wrap="none" anchor="ctr"/>
                  <a:lstStyle/>
                  <a:p>
                    <a:endParaRPr lang="en-US"/>
                  </a:p>
                </p:txBody>
              </p:sp>
            </p:grpSp>
          </p:grpSp>
        </p:grpSp>
        <p:grpSp>
          <p:nvGrpSpPr>
            <p:cNvPr id="9" name="Group 92"/>
            <p:cNvGrpSpPr>
              <a:grpSpLocks/>
            </p:cNvGrpSpPr>
            <p:nvPr/>
          </p:nvGrpSpPr>
          <p:grpSpPr bwMode="auto">
            <a:xfrm>
              <a:off x="2894013" y="4164014"/>
              <a:ext cx="5856289" cy="1468438"/>
              <a:chOff x="1823" y="2623"/>
              <a:chExt cx="3689" cy="925"/>
            </a:xfrm>
          </p:grpSpPr>
          <p:sp>
            <p:nvSpPr>
              <p:cNvPr id="11299" name="Rectangle 5"/>
              <p:cNvSpPr>
                <a:spLocks noChangeArrowheads="1"/>
              </p:cNvSpPr>
              <p:nvPr/>
            </p:nvSpPr>
            <p:spPr bwMode="auto">
              <a:xfrm rot="900000" flipH="1">
                <a:off x="1823" y="2623"/>
                <a:ext cx="3385" cy="75"/>
              </a:xfrm>
              <a:prstGeom prst="rect">
                <a:avLst/>
              </a:prstGeom>
              <a:solidFill>
                <a:schemeClr val="accent4">
                  <a:lumMod val="75000"/>
                </a:schemeClr>
              </a:solidFill>
              <a:ln w="9525">
                <a:noFill/>
                <a:miter lim="800000"/>
                <a:headEnd/>
                <a:tailEnd/>
              </a:ln>
            </p:spPr>
            <p:txBody>
              <a:bodyPr wrap="none" anchor="ctr"/>
              <a:lstStyle/>
              <a:p>
                <a:pPr eaLnBrk="0" hangingPunct="0"/>
                <a:endParaRPr lang="en-US"/>
              </a:p>
            </p:txBody>
          </p:sp>
          <p:grpSp>
            <p:nvGrpSpPr>
              <p:cNvPr id="10" name="Group 77"/>
              <p:cNvGrpSpPr>
                <a:grpSpLocks/>
              </p:cNvGrpSpPr>
              <p:nvPr/>
            </p:nvGrpSpPr>
            <p:grpSpPr bwMode="auto">
              <a:xfrm>
                <a:off x="4627" y="2731"/>
                <a:ext cx="885" cy="817"/>
                <a:chOff x="4483" y="2835"/>
                <a:chExt cx="885" cy="817"/>
              </a:xfrm>
            </p:grpSpPr>
            <p:sp>
              <p:nvSpPr>
                <p:cNvPr id="11301" name="Oval 1028"/>
                <p:cNvSpPr>
                  <a:spLocks noChangeArrowheads="1"/>
                </p:cNvSpPr>
                <p:nvPr/>
              </p:nvSpPr>
              <p:spPr bwMode="auto">
                <a:xfrm>
                  <a:off x="4597" y="2855"/>
                  <a:ext cx="623" cy="616"/>
                </a:xfrm>
                <a:prstGeom prst="ellipse">
                  <a:avLst/>
                </a:prstGeom>
                <a:solidFill>
                  <a:schemeClr val="bg1"/>
                </a:solidFill>
                <a:ln w="41275">
                  <a:solidFill>
                    <a:srgbClr val="4F8D97"/>
                  </a:solidFill>
                  <a:round/>
                  <a:headEnd/>
                  <a:tailEnd/>
                </a:ln>
              </p:spPr>
              <p:txBody>
                <a:bodyPr wrap="none" anchor="ctr"/>
                <a:lstStyle/>
                <a:p>
                  <a:pPr eaLnBrk="0" hangingPunct="0"/>
                  <a:endParaRPr lang="en-US" sz="3600"/>
                </a:p>
              </p:txBody>
            </p:sp>
            <p:sp>
              <p:nvSpPr>
                <p:cNvPr id="11303" name="TextBox 46"/>
                <p:cNvSpPr txBox="1">
                  <a:spLocks noChangeArrowheads="1"/>
                </p:cNvSpPr>
                <p:nvPr/>
              </p:nvSpPr>
              <p:spPr bwMode="auto">
                <a:xfrm>
                  <a:off x="4483" y="3478"/>
                  <a:ext cx="885" cy="174"/>
                </a:xfrm>
                <a:prstGeom prst="rect">
                  <a:avLst/>
                </a:prstGeom>
                <a:noFill/>
                <a:ln w="9525">
                  <a:noFill/>
                  <a:miter lim="800000"/>
                  <a:headEnd/>
                  <a:tailEnd/>
                </a:ln>
              </p:spPr>
              <p:txBody>
                <a:bodyPr wrap="none" anchor="ctr">
                  <a:spAutoFit/>
                </a:bodyPr>
                <a:lstStyle/>
                <a:p>
                  <a:pPr algn="ctr" eaLnBrk="0" hangingPunct="0"/>
                  <a:r>
                    <a:rPr lang="en-US" sz="1200" b="1" dirty="0" smtClean="0"/>
                    <a:t>Virtual Machines</a:t>
                  </a:r>
                  <a:endParaRPr lang="en-US" sz="1200" b="1" dirty="0"/>
                </a:p>
              </p:txBody>
            </p:sp>
            <p:grpSp>
              <p:nvGrpSpPr>
                <p:cNvPr id="11" name="Group 81"/>
                <p:cNvGrpSpPr>
                  <a:grpSpLocks/>
                </p:cNvGrpSpPr>
                <p:nvPr/>
              </p:nvGrpSpPr>
              <p:grpSpPr bwMode="auto">
                <a:xfrm>
                  <a:off x="5235" y="2835"/>
                  <a:ext cx="28" cy="30"/>
                  <a:chOff x="1745" y="2244"/>
                  <a:chExt cx="41" cy="44"/>
                </a:xfrm>
              </p:grpSpPr>
              <p:sp>
                <p:nvSpPr>
                  <p:cNvPr id="11308" name="Rectangle 84"/>
                  <p:cNvSpPr>
                    <a:spLocks noChangeArrowheads="1"/>
                  </p:cNvSpPr>
                  <p:nvPr/>
                </p:nvSpPr>
                <p:spPr bwMode="auto">
                  <a:xfrm>
                    <a:off x="1746" y="2245"/>
                    <a:ext cx="40" cy="43"/>
                  </a:xfrm>
                  <a:prstGeom prst="rect">
                    <a:avLst/>
                  </a:prstGeom>
                  <a:solidFill>
                    <a:schemeClr val="bg2"/>
                  </a:solidFill>
                  <a:ln w="9525">
                    <a:solidFill>
                      <a:srgbClr val="D9D9D9"/>
                    </a:solidFill>
                    <a:miter lim="800000"/>
                    <a:headEnd/>
                    <a:tailEnd/>
                  </a:ln>
                </p:spPr>
                <p:txBody>
                  <a:bodyPr wrap="none" anchor="ctr"/>
                  <a:lstStyle/>
                  <a:p>
                    <a:pPr eaLnBrk="0" hangingPunct="0"/>
                    <a:endParaRPr lang="en-US"/>
                  </a:p>
                </p:txBody>
              </p:sp>
              <p:sp>
                <p:nvSpPr>
                  <p:cNvPr id="11309" name="Line 85"/>
                  <p:cNvSpPr>
                    <a:spLocks noChangeShapeType="1"/>
                  </p:cNvSpPr>
                  <p:nvPr/>
                </p:nvSpPr>
                <p:spPr bwMode="auto">
                  <a:xfrm>
                    <a:off x="1745" y="2246"/>
                    <a:ext cx="38" cy="40"/>
                  </a:xfrm>
                  <a:prstGeom prst="line">
                    <a:avLst/>
                  </a:prstGeom>
                  <a:noFill/>
                  <a:ln w="9525">
                    <a:solidFill>
                      <a:srgbClr val="D9D9D9"/>
                    </a:solidFill>
                    <a:round/>
                    <a:headEnd/>
                    <a:tailEnd/>
                  </a:ln>
                </p:spPr>
                <p:txBody>
                  <a:bodyPr wrap="none" anchor="ctr"/>
                  <a:lstStyle/>
                  <a:p>
                    <a:endParaRPr lang="en-US"/>
                  </a:p>
                </p:txBody>
              </p:sp>
              <p:sp>
                <p:nvSpPr>
                  <p:cNvPr id="11310" name="Line 86"/>
                  <p:cNvSpPr>
                    <a:spLocks noChangeShapeType="1"/>
                  </p:cNvSpPr>
                  <p:nvPr/>
                </p:nvSpPr>
                <p:spPr bwMode="auto">
                  <a:xfrm flipH="1">
                    <a:off x="1745" y="2244"/>
                    <a:ext cx="38" cy="40"/>
                  </a:xfrm>
                  <a:prstGeom prst="line">
                    <a:avLst/>
                  </a:prstGeom>
                  <a:noFill/>
                  <a:ln w="9525">
                    <a:solidFill>
                      <a:srgbClr val="D9D9D9"/>
                    </a:solidFill>
                    <a:round/>
                    <a:headEnd/>
                    <a:tailEnd/>
                  </a:ln>
                </p:spPr>
                <p:txBody>
                  <a:bodyPr wrap="none" anchor="ctr"/>
                  <a:lstStyle/>
                  <a:p>
                    <a:endParaRPr lang="en-US"/>
                  </a:p>
                </p:txBody>
              </p:sp>
            </p:grpSp>
          </p:grpSp>
        </p:grpSp>
        <p:grpSp>
          <p:nvGrpSpPr>
            <p:cNvPr id="12" name="Group 89"/>
            <p:cNvGrpSpPr>
              <a:grpSpLocks/>
            </p:cNvGrpSpPr>
            <p:nvPr/>
          </p:nvGrpSpPr>
          <p:grpSpPr bwMode="auto">
            <a:xfrm>
              <a:off x="2978150" y="1560513"/>
              <a:ext cx="3454400" cy="1504950"/>
              <a:chOff x="1876" y="983"/>
              <a:chExt cx="2176" cy="948"/>
            </a:xfrm>
          </p:grpSpPr>
          <p:sp>
            <p:nvSpPr>
              <p:cNvPr id="11292" name="Rectangle 5"/>
              <p:cNvSpPr>
                <a:spLocks noChangeArrowheads="1"/>
              </p:cNvSpPr>
              <p:nvPr/>
            </p:nvSpPr>
            <p:spPr bwMode="auto">
              <a:xfrm rot="-1800000">
                <a:off x="1876" y="1856"/>
                <a:ext cx="1989" cy="75"/>
              </a:xfrm>
              <a:prstGeom prst="rect">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path path="circle">
                  <a:fillToRect l="100000" t="100000"/>
                </a:path>
                <a:tileRect r="-100000" b="-100000"/>
              </a:gradFill>
              <a:ln w="9525">
                <a:noFill/>
                <a:miter lim="800000"/>
                <a:headEnd/>
                <a:tailEnd/>
              </a:ln>
            </p:spPr>
            <p:txBody>
              <a:bodyPr wrap="none" anchor="ctr"/>
              <a:lstStyle/>
              <a:p>
                <a:pPr eaLnBrk="0" hangingPunct="0"/>
                <a:endParaRPr lang="en-US"/>
              </a:p>
            </p:txBody>
          </p:sp>
          <p:grpSp>
            <p:nvGrpSpPr>
              <p:cNvPr id="13" name="Group 42"/>
              <p:cNvGrpSpPr>
                <a:grpSpLocks/>
              </p:cNvGrpSpPr>
              <p:nvPr/>
            </p:nvGrpSpPr>
            <p:grpSpPr bwMode="auto">
              <a:xfrm>
                <a:off x="3429" y="983"/>
                <a:ext cx="623" cy="797"/>
                <a:chOff x="3413" y="1935"/>
                <a:chExt cx="623" cy="797"/>
              </a:xfrm>
            </p:grpSpPr>
            <p:sp>
              <p:nvSpPr>
                <p:cNvPr id="11294" name="Oval 1028"/>
                <p:cNvSpPr>
                  <a:spLocks noChangeArrowheads="1"/>
                </p:cNvSpPr>
                <p:nvPr/>
              </p:nvSpPr>
              <p:spPr bwMode="auto">
                <a:xfrm>
                  <a:off x="3413" y="1935"/>
                  <a:ext cx="623" cy="616"/>
                </a:xfrm>
                <a:prstGeom prst="ellipse">
                  <a:avLst/>
                </a:prstGeom>
                <a:solidFill>
                  <a:schemeClr val="bg1"/>
                </a:solidFill>
                <a:ln w="41275">
                  <a:solidFill>
                    <a:srgbClr val="DC9427"/>
                  </a:solidFill>
                  <a:round/>
                  <a:headEnd/>
                  <a:tailEnd/>
                </a:ln>
              </p:spPr>
              <p:txBody>
                <a:bodyPr wrap="none" anchor="ctr"/>
                <a:lstStyle/>
                <a:p>
                  <a:pPr eaLnBrk="0" hangingPunct="0"/>
                  <a:endParaRPr lang="en-US" sz="3600"/>
                </a:p>
              </p:txBody>
            </p:sp>
            <p:sp>
              <p:nvSpPr>
                <p:cNvPr id="11298" name="TextBox 46"/>
                <p:cNvSpPr txBox="1">
                  <a:spLocks noChangeArrowheads="1"/>
                </p:cNvSpPr>
                <p:nvPr/>
              </p:nvSpPr>
              <p:spPr bwMode="auto">
                <a:xfrm>
                  <a:off x="3507" y="2559"/>
                  <a:ext cx="468" cy="173"/>
                </a:xfrm>
                <a:prstGeom prst="rect">
                  <a:avLst/>
                </a:prstGeom>
                <a:noFill/>
                <a:ln w="9525">
                  <a:noFill/>
                  <a:miter lim="800000"/>
                  <a:headEnd/>
                  <a:tailEnd/>
                </a:ln>
              </p:spPr>
              <p:txBody>
                <a:bodyPr wrap="none" anchor="ctr">
                  <a:spAutoFit/>
                </a:bodyPr>
                <a:lstStyle/>
                <a:p>
                  <a:pPr algn="ctr" eaLnBrk="0" hangingPunct="0"/>
                  <a:r>
                    <a:rPr lang="en-US" sz="1200" b="1"/>
                    <a:t>Servers</a:t>
                  </a:r>
                </a:p>
              </p:txBody>
            </p:sp>
          </p:grpSp>
        </p:grpSp>
        <p:grpSp>
          <p:nvGrpSpPr>
            <p:cNvPr id="14" name="Group 90"/>
            <p:cNvGrpSpPr>
              <a:grpSpLocks/>
            </p:cNvGrpSpPr>
            <p:nvPr/>
          </p:nvGrpSpPr>
          <p:grpSpPr bwMode="auto">
            <a:xfrm>
              <a:off x="2989263" y="4241800"/>
              <a:ext cx="3430587" cy="1581150"/>
              <a:chOff x="1883" y="2672"/>
              <a:chExt cx="2161" cy="996"/>
            </a:xfrm>
          </p:grpSpPr>
          <p:sp>
            <p:nvSpPr>
              <p:cNvPr id="11285" name="Rectangle 5"/>
              <p:cNvSpPr>
                <a:spLocks noChangeArrowheads="1"/>
              </p:cNvSpPr>
              <p:nvPr/>
            </p:nvSpPr>
            <p:spPr bwMode="auto">
              <a:xfrm rot="1800000" flipH="1">
                <a:off x="1883" y="2672"/>
                <a:ext cx="1989" cy="73"/>
              </a:xfrm>
              <a:prstGeom prst="rect">
                <a:avLst/>
              </a:prstGeom>
              <a:solidFill>
                <a:schemeClr val="accent4">
                  <a:lumMod val="75000"/>
                </a:schemeClr>
              </a:solidFill>
              <a:ln w="9525">
                <a:noFill/>
                <a:miter lim="800000"/>
                <a:headEnd/>
                <a:tailEnd/>
              </a:ln>
            </p:spPr>
            <p:txBody>
              <a:bodyPr wrap="none" anchor="ctr"/>
              <a:lstStyle/>
              <a:p>
                <a:pPr eaLnBrk="0" hangingPunct="0"/>
                <a:endParaRPr lang="en-US"/>
              </a:p>
            </p:txBody>
          </p:sp>
          <p:grpSp>
            <p:nvGrpSpPr>
              <p:cNvPr id="15" name="Group 48"/>
              <p:cNvGrpSpPr>
                <a:grpSpLocks/>
              </p:cNvGrpSpPr>
              <p:nvPr/>
            </p:nvGrpSpPr>
            <p:grpSpPr bwMode="auto">
              <a:xfrm>
                <a:off x="3421" y="2871"/>
                <a:ext cx="623" cy="797"/>
                <a:chOff x="3413" y="1935"/>
                <a:chExt cx="623" cy="797"/>
              </a:xfrm>
            </p:grpSpPr>
            <p:sp>
              <p:nvSpPr>
                <p:cNvPr id="11287" name="Oval 1028"/>
                <p:cNvSpPr>
                  <a:spLocks noChangeArrowheads="1"/>
                </p:cNvSpPr>
                <p:nvPr/>
              </p:nvSpPr>
              <p:spPr bwMode="auto">
                <a:xfrm>
                  <a:off x="3413" y="1935"/>
                  <a:ext cx="623" cy="616"/>
                </a:xfrm>
                <a:prstGeom prst="ellipse">
                  <a:avLst/>
                </a:prstGeom>
                <a:solidFill>
                  <a:schemeClr val="bg1"/>
                </a:solidFill>
                <a:ln w="41275">
                  <a:solidFill>
                    <a:srgbClr val="DC9427"/>
                  </a:solidFill>
                  <a:round/>
                  <a:headEnd/>
                  <a:tailEnd/>
                </a:ln>
              </p:spPr>
              <p:txBody>
                <a:bodyPr wrap="none" anchor="ctr"/>
                <a:lstStyle/>
                <a:p>
                  <a:pPr eaLnBrk="0" hangingPunct="0"/>
                  <a:endParaRPr lang="en-US" sz="3600"/>
                </a:p>
              </p:txBody>
            </p:sp>
            <p:sp>
              <p:nvSpPr>
                <p:cNvPr id="11291" name="TextBox 46"/>
                <p:cNvSpPr txBox="1">
                  <a:spLocks noChangeArrowheads="1"/>
                </p:cNvSpPr>
                <p:nvPr/>
              </p:nvSpPr>
              <p:spPr bwMode="auto">
                <a:xfrm>
                  <a:off x="3507" y="2559"/>
                  <a:ext cx="468" cy="173"/>
                </a:xfrm>
                <a:prstGeom prst="rect">
                  <a:avLst/>
                </a:prstGeom>
                <a:noFill/>
                <a:ln w="9525">
                  <a:noFill/>
                  <a:miter lim="800000"/>
                  <a:headEnd/>
                  <a:tailEnd/>
                </a:ln>
              </p:spPr>
              <p:txBody>
                <a:bodyPr wrap="none" anchor="ctr">
                  <a:spAutoFit/>
                </a:bodyPr>
                <a:lstStyle/>
                <a:p>
                  <a:pPr algn="ctr" eaLnBrk="0" hangingPunct="0"/>
                  <a:r>
                    <a:rPr lang="en-US" sz="1200" b="1"/>
                    <a:t>Servers</a:t>
                  </a:r>
                </a:p>
              </p:txBody>
            </p:sp>
          </p:grpSp>
        </p:grpSp>
        <p:grpSp>
          <p:nvGrpSpPr>
            <p:cNvPr id="16" name="Group 88"/>
            <p:cNvGrpSpPr>
              <a:grpSpLocks/>
            </p:cNvGrpSpPr>
            <p:nvPr/>
          </p:nvGrpSpPr>
          <p:grpSpPr bwMode="auto">
            <a:xfrm>
              <a:off x="3352800" y="3048000"/>
              <a:ext cx="3825875" cy="1265237"/>
              <a:chOff x="2002" y="1935"/>
              <a:chExt cx="2410" cy="797"/>
            </a:xfrm>
          </p:grpSpPr>
          <p:sp>
            <p:nvSpPr>
              <p:cNvPr id="11278" name="Rectangle 5"/>
              <p:cNvSpPr>
                <a:spLocks noChangeArrowheads="1"/>
              </p:cNvSpPr>
              <p:nvPr/>
            </p:nvSpPr>
            <p:spPr bwMode="auto">
              <a:xfrm rot="-3956">
                <a:off x="2002" y="2266"/>
                <a:ext cx="1989" cy="75"/>
              </a:xfrm>
              <a:prstGeom prst="rect">
                <a:avLst/>
              </a:prstGeom>
              <a:solidFill>
                <a:schemeClr val="accent4">
                  <a:lumMod val="75000"/>
                </a:schemeClr>
              </a:solidFill>
              <a:ln w="9525">
                <a:noFill/>
                <a:miter lim="800000"/>
                <a:headEnd/>
                <a:tailEnd/>
              </a:ln>
            </p:spPr>
            <p:txBody>
              <a:bodyPr wrap="none" anchor="ctr"/>
              <a:lstStyle/>
              <a:p>
                <a:pPr eaLnBrk="0" hangingPunct="0"/>
                <a:endParaRPr lang="en-US"/>
              </a:p>
            </p:txBody>
          </p:sp>
          <p:grpSp>
            <p:nvGrpSpPr>
              <p:cNvPr id="17" name="Group 41"/>
              <p:cNvGrpSpPr>
                <a:grpSpLocks/>
              </p:cNvGrpSpPr>
              <p:nvPr/>
            </p:nvGrpSpPr>
            <p:grpSpPr bwMode="auto">
              <a:xfrm>
                <a:off x="3789" y="1935"/>
                <a:ext cx="623" cy="797"/>
                <a:chOff x="3413" y="1935"/>
                <a:chExt cx="623" cy="797"/>
              </a:xfrm>
            </p:grpSpPr>
            <p:sp>
              <p:nvSpPr>
                <p:cNvPr id="11280" name="Oval 1028"/>
                <p:cNvSpPr>
                  <a:spLocks noChangeArrowheads="1"/>
                </p:cNvSpPr>
                <p:nvPr/>
              </p:nvSpPr>
              <p:spPr bwMode="auto">
                <a:xfrm>
                  <a:off x="3413" y="1935"/>
                  <a:ext cx="623" cy="616"/>
                </a:xfrm>
                <a:prstGeom prst="ellipse">
                  <a:avLst/>
                </a:prstGeom>
                <a:solidFill>
                  <a:schemeClr val="bg1"/>
                </a:solidFill>
                <a:ln w="41275">
                  <a:solidFill>
                    <a:srgbClr val="DC9427"/>
                  </a:solidFill>
                  <a:round/>
                  <a:headEnd/>
                  <a:tailEnd/>
                </a:ln>
              </p:spPr>
              <p:txBody>
                <a:bodyPr wrap="none" anchor="ctr"/>
                <a:lstStyle/>
                <a:p>
                  <a:pPr eaLnBrk="0" hangingPunct="0"/>
                  <a:endParaRPr lang="en-US" sz="3600"/>
                </a:p>
              </p:txBody>
            </p:sp>
            <p:sp>
              <p:nvSpPr>
                <p:cNvPr id="11284" name="TextBox 46"/>
                <p:cNvSpPr txBox="1">
                  <a:spLocks noChangeArrowheads="1"/>
                </p:cNvSpPr>
                <p:nvPr/>
              </p:nvSpPr>
              <p:spPr bwMode="auto">
                <a:xfrm>
                  <a:off x="3507" y="2559"/>
                  <a:ext cx="468" cy="173"/>
                </a:xfrm>
                <a:prstGeom prst="rect">
                  <a:avLst/>
                </a:prstGeom>
                <a:noFill/>
                <a:ln w="9525">
                  <a:noFill/>
                  <a:miter lim="800000"/>
                  <a:headEnd/>
                  <a:tailEnd/>
                </a:ln>
              </p:spPr>
              <p:txBody>
                <a:bodyPr wrap="none" anchor="ctr">
                  <a:spAutoFit/>
                </a:bodyPr>
                <a:lstStyle/>
                <a:p>
                  <a:pPr algn="ctr" eaLnBrk="0" hangingPunct="0"/>
                  <a:r>
                    <a:rPr lang="en-US" sz="1200" b="1"/>
                    <a:t>Servers</a:t>
                  </a:r>
                </a:p>
              </p:txBody>
            </p:sp>
          </p:grpSp>
        </p:grpSp>
      </p:grpSp>
      <p:sp>
        <p:nvSpPr>
          <p:cNvPr id="11271" name="Title 1"/>
          <p:cNvSpPr>
            <a:spLocks noGrp="1"/>
          </p:cNvSpPr>
          <p:nvPr>
            <p:ph type="title" idx="4294967295"/>
          </p:nvPr>
        </p:nvSpPr>
        <p:spPr>
          <a:xfrm>
            <a:off x="0" y="381000"/>
            <a:ext cx="8382000" cy="990600"/>
          </a:xfrm>
        </p:spPr>
        <p:txBody>
          <a:bodyPr/>
          <a:lstStyle/>
          <a:p>
            <a:r>
              <a:rPr lang="zh-CN" altLang="en-US" dirty="0"/>
              <a:t>按需扩容</a:t>
            </a:r>
            <a:r>
              <a:rPr lang="en-US" dirty="0" smtClean="0"/>
              <a:t>, </a:t>
            </a:r>
            <a:r>
              <a:rPr lang="en-US" dirty="0"/>
              <a:t>Zero Reconfig</a:t>
            </a:r>
            <a:endParaRPr lang="en-US" dirty="0" smtClean="0"/>
          </a:p>
        </p:txBody>
      </p:sp>
      <p:sp>
        <p:nvSpPr>
          <p:cNvPr id="11277" name="Rectangle 57"/>
          <p:cNvSpPr>
            <a:spLocks noChangeArrowheads="1"/>
          </p:cNvSpPr>
          <p:nvPr/>
        </p:nvSpPr>
        <p:spPr bwMode="auto">
          <a:xfrm>
            <a:off x="428576" y="4397374"/>
            <a:ext cx="4876800" cy="2308324"/>
          </a:xfrm>
          <a:prstGeom prst="rect">
            <a:avLst/>
          </a:prstGeom>
          <a:noFill/>
          <a:ln w="9525">
            <a:noFill/>
            <a:miter lim="800000"/>
            <a:headEnd/>
            <a:tailEnd/>
          </a:ln>
        </p:spPr>
        <p:txBody>
          <a:bodyPr>
            <a:spAutoFit/>
          </a:bodyPr>
          <a:lstStyle/>
          <a:p>
            <a:pPr marL="342900" indent="-342900" eaLnBrk="0" hangingPunct="0">
              <a:spcAft>
                <a:spcPct val="25000"/>
              </a:spcAft>
              <a:buFont typeface="Arial" pitchFamily="34" charset="0"/>
              <a:buChar char="•"/>
            </a:pPr>
            <a:r>
              <a:rPr lang="zh-CN" altLang="en-US" sz="2400" dirty="0" smtClean="0"/>
              <a:t>热插拔电源模块</a:t>
            </a:r>
            <a:endParaRPr lang="en-US" altLang="zh-CN" sz="2400" dirty="0" smtClean="0"/>
          </a:p>
          <a:p>
            <a:pPr marL="342900" indent="-342900" eaLnBrk="0" hangingPunct="0">
              <a:spcAft>
                <a:spcPct val="25000"/>
              </a:spcAft>
              <a:buFont typeface="Arial" pitchFamily="34" charset="0"/>
              <a:buChar char="•"/>
            </a:pPr>
            <a:r>
              <a:rPr lang="zh-CN" altLang="en-US" sz="2400" dirty="0" smtClean="0"/>
              <a:t>热插拔刀片板</a:t>
            </a:r>
            <a:endParaRPr lang="en-US" altLang="zh-CN" sz="2400" dirty="0" smtClean="0"/>
          </a:p>
          <a:p>
            <a:pPr marL="342900" indent="-342900" eaLnBrk="0" hangingPunct="0">
              <a:spcAft>
                <a:spcPct val="25000"/>
              </a:spcAft>
              <a:buFont typeface="Arial" pitchFamily="34" charset="0"/>
              <a:buChar char="•"/>
            </a:pPr>
            <a:r>
              <a:rPr lang="zh-CN" altLang="en-US" sz="2400" dirty="0" smtClean="0"/>
              <a:t>线性增加应用交付能力</a:t>
            </a:r>
            <a:endParaRPr lang="en-US" altLang="zh-CN" sz="2400" dirty="0" smtClean="0"/>
          </a:p>
          <a:p>
            <a:pPr marL="342900" indent="-342900" eaLnBrk="0" hangingPunct="0">
              <a:spcAft>
                <a:spcPct val="25000"/>
              </a:spcAft>
              <a:buFont typeface="Arial" pitchFamily="34" charset="0"/>
              <a:buChar char="•"/>
            </a:pPr>
            <a:r>
              <a:rPr lang="zh-CN" altLang="en-US" sz="2400" dirty="0" smtClean="0"/>
              <a:t>避免资源浪费</a:t>
            </a:r>
            <a:endParaRPr lang="en-US" altLang="zh-CN" sz="2400" dirty="0" smtClean="0"/>
          </a:p>
          <a:p>
            <a:pPr marL="342900" indent="-342900" eaLnBrk="0" hangingPunct="0">
              <a:spcAft>
                <a:spcPct val="25000"/>
              </a:spcAft>
              <a:buFont typeface="Arial" pitchFamily="34" charset="0"/>
              <a:buChar char="•"/>
            </a:pPr>
            <a:r>
              <a:rPr lang="zh-CN" altLang="en-US" sz="2400" dirty="0" smtClean="0"/>
              <a:t>可视化的运营成本</a:t>
            </a:r>
            <a:endParaRPr lang="en-US" sz="2400" dirty="0"/>
          </a:p>
        </p:txBody>
      </p:sp>
      <p:pic>
        <p:nvPicPr>
          <p:cNvPr id="63" name="Content Placeholder 3" descr="VIP_2400.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1427619" y="2806265"/>
            <a:ext cx="2783561" cy="1524000"/>
          </a:xfrm>
          <a:prstGeom prst="rect">
            <a:avLst/>
          </a:prstGeom>
          <a:noFill/>
          <a:ln w="9525">
            <a:noFill/>
            <a:miter lim="800000"/>
            <a:headEnd/>
            <a:tailEnd/>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038706" y="1685906"/>
            <a:ext cx="904894" cy="904894"/>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096514" y="2102218"/>
            <a:ext cx="877150" cy="877150"/>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745966" y="3231336"/>
            <a:ext cx="904894" cy="904894"/>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096514" y="4565594"/>
            <a:ext cx="877150" cy="877150"/>
          </a:xfrm>
          <a:prstGeom prst="rect">
            <a:avLst/>
          </a:prstGeom>
        </p:spPr>
      </p:pic>
      <p:pic>
        <p:nvPicPr>
          <p:cNvPr id="66" name="Picture 6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013335" y="4728349"/>
            <a:ext cx="904894" cy="904894"/>
          </a:xfrm>
          <a:prstGeom prst="rect">
            <a:avLst/>
          </a:prstGeom>
        </p:spPr>
      </p:pic>
      <p:sp>
        <p:nvSpPr>
          <p:cNvPr id="6" name="Rectangle 5"/>
          <p:cNvSpPr/>
          <p:nvPr/>
        </p:nvSpPr>
        <p:spPr>
          <a:xfrm>
            <a:off x="1600200" y="3860077"/>
            <a:ext cx="1205343" cy="259279"/>
          </a:xfrm>
          <a:prstGeom prst="rect">
            <a:avLst/>
          </a:prstGeom>
          <a:solidFill>
            <a:schemeClr val="tx1">
              <a:lumMod val="85000"/>
              <a:lumOff val="1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2819400" y="3871828"/>
            <a:ext cx="1066800" cy="247528"/>
          </a:xfrm>
          <a:prstGeom prst="rect">
            <a:avLst/>
          </a:prstGeom>
          <a:solidFill>
            <a:schemeClr val="tx1">
              <a:lumMod val="85000"/>
              <a:lumOff val="1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2805543" y="3554143"/>
            <a:ext cx="1085849" cy="305934"/>
          </a:xfrm>
          <a:prstGeom prst="rect">
            <a:avLst/>
          </a:prstGeom>
          <a:solidFill>
            <a:schemeClr val="tx1">
              <a:lumMod val="85000"/>
              <a:lumOff val="1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84442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9" grpId="0" animBg="1"/>
      <p:bldP spid="7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698790" y="1604962"/>
            <a:ext cx="7680325" cy="4572000"/>
          </a:xfrm>
          <a:prstGeom prst="rect">
            <a:avLst/>
          </a:prstGeom>
          <a:gradFill rotWithShape="1">
            <a:gsLst>
              <a:gs pos="0">
                <a:srgbClr val="C0C0C0"/>
              </a:gs>
              <a:gs pos="50000">
                <a:srgbClr val="FFFFFF"/>
              </a:gs>
              <a:gs pos="100000">
                <a:srgbClr val="C0C0C0"/>
              </a:gs>
            </a:gsLst>
            <a:lin ang="2700000" scaled="1"/>
          </a:gradFill>
          <a:ln w="9525" algn="ctr">
            <a:noFill/>
            <a:miter lim="800000"/>
            <a:headEnd/>
            <a:tailEnd/>
          </a:ln>
        </p:spPr>
        <p:txBody>
          <a:bodyPr wrap="none" anchor="ctr"/>
          <a:lstStyle/>
          <a:p>
            <a:pPr eaLnBrk="0" hangingPunct="0"/>
            <a:endParaRPr lang="en-US">
              <a:solidFill>
                <a:srgbClr val="000000"/>
              </a:solidFill>
            </a:endParaRPr>
          </a:p>
        </p:txBody>
      </p:sp>
      <p:sp>
        <p:nvSpPr>
          <p:cNvPr id="10243" name="Rectangle 3"/>
          <p:cNvSpPr>
            <a:spLocks noGrp="1" noChangeArrowheads="1"/>
          </p:cNvSpPr>
          <p:nvPr>
            <p:ph type="title" idx="4294967295"/>
          </p:nvPr>
        </p:nvSpPr>
        <p:spPr>
          <a:xfrm>
            <a:off x="539552" y="388715"/>
            <a:ext cx="8229600" cy="808037"/>
          </a:xfrm>
        </p:spPr>
        <p:txBody>
          <a:bodyPr/>
          <a:lstStyle/>
          <a:p>
            <a:r>
              <a:rPr lang="zh-CN" altLang="en-US" sz="3200" dirty="0" smtClean="0"/>
              <a:t>纵向扩展：</a:t>
            </a:r>
            <a:r>
              <a:rPr lang="en-US" sz="2800" dirty="0" smtClean="0"/>
              <a:t>CMP </a:t>
            </a:r>
            <a:r>
              <a:rPr lang="zh-CN" altLang="en-US" sz="2800" dirty="0" smtClean="0"/>
              <a:t>（</a:t>
            </a:r>
            <a:r>
              <a:rPr lang="en-US" sz="2800" i="1" dirty="0" smtClean="0"/>
              <a:t>Clustered </a:t>
            </a:r>
            <a:r>
              <a:rPr lang="en-US" sz="2800" i="1" dirty="0" err="1" smtClean="0"/>
              <a:t>Multi</a:t>
            </a:r>
            <a:r>
              <a:rPr lang="en-US" altLang="zh-CN" sz="2800" i="1" dirty="0" err="1" smtClean="0"/>
              <a:t>P</a:t>
            </a:r>
            <a:r>
              <a:rPr lang="en-US" sz="2800" i="1" dirty="0" err="1" smtClean="0"/>
              <a:t>rocessing</a:t>
            </a:r>
            <a:r>
              <a:rPr lang="zh-CN" altLang="en-US" sz="2800" dirty="0" smtClean="0"/>
              <a:t>）</a:t>
            </a:r>
            <a:r>
              <a:rPr lang="en-US" sz="2800" dirty="0" smtClean="0"/>
              <a:t> </a:t>
            </a:r>
            <a:br>
              <a:rPr lang="en-US" sz="2800" dirty="0" smtClean="0"/>
            </a:br>
            <a:r>
              <a:rPr lang="en-US" sz="2800" dirty="0"/>
              <a:t> </a:t>
            </a:r>
            <a:r>
              <a:rPr lang="en-US" sz="2800" dirty="0" smtClean="0"/>
              <a:t>– </a:t>
            </a:r>
            <a:r>
              <a:rPr lang="zh-CN" altLang="en-US" sz="2800" dirty="0" smtClean="0"/>
              <a:t>提供线性的性能扩展</a:t>
            </a:r>
            <a:endParaRPr lang="en-US" sz="3200" dirty="0" smtClean="0"/>
          </a:p>
        </p:txBody>
      </p:sp>
      <p:sp>
        <p:nvSpPr>
          <p:cNvPr id="10244" name="Text Box 11"/>
          <p:cNvSpPr txBox="1">
            <a:spLocks noChangeArrowheads="1"/>
          </p:cNvSpPr>
          <p:nvPr/>
        </p:nvSpPr>
        <p:spPr bwMode="auto">
          <a:xfrm rot="-5400000">
            <a:off x="-603754" y="3688556"/>
            <a:ext cx="2209800" cy="366712"/>
          </a:xfrm>
          <a:prstGeom prst="rect">
            <a:avLst/>
          </a:prstGeom>
          <a:noFill/>
          <a:ln w="9525">
            <a:noFill/>
            <a:miter lim="800000"/>
            <a:headEnd/>
            <a:tailEnd/>
          </a:ln>
        </p:spPr>
        <p:txBody>
          <a:bodyPr>
            <a:spAutoFit/>
          </a:bodyPr>
          <a:lstStyle/>
          <a:p>
            <a:pPr algn="ctr" eaLnBrk="0" hangingPunct="0"/>
            <a:r>
              <a:rPr lang="en-US" b="1">
                <a:solidFill>
                  <a:srgbClr val="000000"/>
                </a:solidFill>
              </a:rPr>
              <a:t>Performance</a:t>
            </a:r>
          </a:p>
        </p:txBody>
      </p:sp>
      <p:sp>
        <p:nvSpPr>
          <p:cNvPr id="10245" name="Text Box 12"/>
          <p:cNvSpPr txBox="1">
            <a:spLocks noChangeArrowheads="1"/>
          </p:cNvSpPr>
          <p:nvPr/>
        </p:nvSpPr>
        <p:spPr bwMode="auto">
          <a:xfrm>
            <a:off x="4199227" y="6205536"/>
            <a:ext cx="1028700" cy="366713"/>
          </a:xfrm>
          <a:prstGeom prst="rect">
            <a:avLst/>
          </a:prstGeom>
          <a:noFill/>
          <a:ln w="9525">
            <a:noFill/>
            <a:miter lim="800000"/>
            <a:headEnd/>
            <a:tailEnd/>
          </a:ln>
        </p:spPr>
        <p:txBody>
          <a:bodyPr>
            <a:spAutoFit/>
          </a:bodyPr>
          <a:lstStyle/>
          <a:p>
            <a:pPr eaLnBrk="0" hangingPunct="0">
              <a:spcBef>
                <a:spcPct val="50000"/>
              </a:spcBef>
            </a:pPr>
            <a:r>
              <a:rPr lang="en-US" b="1" dirty="0">
                <a:solidFill>
                  <a:srgbClr val="000000"/>
                </a:solidFill>
              </a:rPr>
              <a:t>Time</a:t>
            </a:r>
          </a:p>
        </p:txBody>
      </p:sp>
      <p:sp>
        <p:nvSpPr>
          <p:cNvPr id="7172" name="Line 4"/>
          <p:cNvSpPr>
            <a:spLocks noChangeShapeType="1"/>
          </p:cNvSpPr>
          <p:nvPr/>
        </p:nvSpPr>
        <p:spPr bwMode="auto">
          <a:xfrm flipV="1">
            <a:off x="979777" y="1766887"/>
            <a:ext cx="6553200" cy="3886200"/>
          </a:xfrm>
          <a:prstGeom prst="line">
            <a:avLst/>
          </a:prstGeom>
          <a:noFill/>
          <a:ln w="38100">
            <a:solidFill>
              <a:schemeClr val="tx1"/>
            </a:solidFill>
            <a:round/>
            <a:headEnd/>
            <a:tailEnd type="triangle" w="med" len="med"/>
          </a:ln>
        </p:spPr>
        <p:txBody>
          <a:bodyPr/>
          <a:lstStyle/>
          <a:p>
            <a:endParaRPr lang="en-US">
              <a:solidFill>
                <a:srgbClr val="000000"/>
              </a:solidFill>
            </a:endParaRPr>
          </a:p>
        </p:txBody>
      </p:sp>
      <p:grpSp>
        <p:nvGrpSpPr>
          <p:cNvPr id="2" name="Group 37"/>
          <p:cNvGrpSpPr>
            <a:grpSpLocks/>
          </p:cNvGrpSpPr>
          <p:nvPr/>
        </p:nvGrpSpPr>
        <p:grpSpPr bwMode="auto">
          <a:xfrm>
            <a:off x="6313777" y="1690687"/>
            <a:ext cx="1044575" cy="993775"/>
            <a:chOff x="3319463" y="2262188"/>
            <a:chExt cx="1044575" cy="993775"/>
          </a:xfrm>
        </p:grpSpPr>
        <p:pic>
          <p:nvPicPr>
            <p:cNvPr id="10266" name="Picture 13"/>
            <p:cNvPicPr>
              <a:picLocks noChangeAspect="1" noChangeArrowheads="1"/>
            </p:cNvPicPr>
            <p:nvPr/>
          </p:nvPicPr>
          <p:blipFill>
            <a:blip r:embed="rId3"/>
            <a:srcRect l="12860" t="75822" r="11507"/>
            <a:stretch>
              <a:fillRect/>
            </a:stretch>
          </p:blipFill>
          <p:spPr bwMode="auto">
            <a:xfrm>
              <a:off x="3319463" y="2262188"/>
              <a:ext cx="1044575" cy="993775"/>
            </a:xfrm>
            <a:prstGeom prst="rect">
              <a:avLst/>
            </a:prstGeom>
            <a:noFill/>
            <a:ln w="9525">
              <a:noFill/>
              <a:miter lim="800000"/>
              <a:headEnd/>
              <a:tailEnd/>
            </a:ln>
          </p:spPr>
        </p:pic>
        <p:sp>
          <p:nvSpPr>
            <p:cNvPr id="10267" name="Text Box 14"/>
            <p:cNvSpPr txBox="1">
              <a:spLocks noChangeAspect="1" noChangeArrowheads="1"/>
            </p:cNvSpPr>
            <p:nvPr/>
          </p:nvSpPr>
          <p:spPr bwMode="auto">
            <a:xfrm>
              <a:off x="3505200" y="2614613"/>
              <a:ext cx="735013" cy="320675"/>
            </a:xfrm>
            <a:prstGeom prst="rect">
              <a:avLst/>
            </a:prstGeom>
            <a:noFill/>
            <a:ln w="9525">
              <a:noFill/>
              <a:miter lim="800000"/>
              <a:headEnd/>
              <a:tailEnd/>
            </a:ln>
          </p:spPr>
          <p:txBody>
            <a:bodyPr wrap="none" lIns="91439" tIns="45719" rIns="91439" bIns="45719">
              <a:spAutoFit/>
            </a:bodyPr>
            <a:lstStyle/>
            <a:p>
              <a:pPr algn="ctr" eaLnBrk="0" hangingPunct="0"/>
              <a:r>
                <a:rPr lang="en-US" sz="1500" b="1">
                  <a:solidFill>
                    <a:srgbClr val="FFFFFF"/>
                  </a:solidFill>
                </a:rPr>
                <a:t>TMOS</a:t>
              </a:r>
            </a:p>
          </p:txBody>
        </p:sp>
      </p:grpSp>
      <p:sp>
        <p:nvSpPr>
          <p:cNvPr id="10248" name="Line 15"/>
          <p:cNvSpPr>
            <a:spLocks noChangeShapeType="1"/>
          </p:cNvSpPr>
          <p:nvPr/>
        </p:nvSpPr>
        <p:spPr bwMode="auto">
          <a:xfrm flipV="1">
            <a:off x="1041690" y="5195887"/>
            <a:ext cx="7177087" cy="547688"/>
          </a:xfrm>
          <a:prstGeom prst="line">
            <a:avLst/>
          </a:prstGeom>
          <a:noFill/>
          <a:ln w="38100">
            <a:solidFill>
              <a:schemeClr val="tx1"/>
            </a:solidFill>
            <a:round/>
            <a:headEnd/>
            <a:tailEnd type="triangle" w="med" len="med"/>
          </a:ln>
        </p:spPr>
        <p:txBody>
          <a:bodyPr/>
          <a:lstStyle/>
          <a:p>
            <a:endParaRPr lang="en-US">
              <a:solidFill>
                <a:srgbClr val="000000"/>
              </a:solidFill>
            </a:endParaRPr>
          </a:p>
        </p:txBody>
      </p:sp>
      <p:grpSp>
        <p:nvGrpSpPr>
          <p:cNvPr id="3" name="Group 35"/>
          <p:cNvGrpSpPr>
            <a:grpSpLocks/>
          </p:cNvGrpSpPr>
          <p:nvPr/>
        </p:nvGrpSpPr>
        <p:grpSpPr bwMode="auto">
          <a:xfrm>
            <a:off x="4332577" y="5043487"/>
            <a:ext cx="990600" cy="923925"/>
            <a:chOff x="4367213" y="4471988"/>
            <a:chExt cx="990600" cy="923925"/>
          </a:xfrm>
        </p:grpSpPr>
        <p:sp>
          <p:nvSpPr>
            <p:cNvPr id="10264" name="Oval 16"/>
            <p:cNvSpPr>
              <a:spLocks noChangeArrowheads="1"/>
            </p:cNvSpPr>
            <p:nvPr/>
          </p:nvSpPr>
          <p:spPr bwMode="auto">
            <a:xfrm>
              <a:off x="4386263" y="4471988"/>
              <a:ext cx="933450" cy="923925"/>
            </a:xfrm>
            <a:prstGeom prst="ellipse">
              <a:avLst/>
            </a:prstGeom>
            <a:solidFill>
              <a:schemeClr val="tx1"/>
            </a:solidFill>
            <a:ln w="9525">
              <a:noFill/>
              <a:round/>
              <a:headEnd/>
              <a:tailEnd/>
            </a:ln>
          </p:spPr>
          <p:txBody>
            <a:bodyPr wrap="none" anchor="ctr"/>
            <a:lstStyle/>
            <a:p>
              <a:pPr eaLnBrk="0" hangingPunct="0"/>
              <a:endParaRPr lang="en-US">
                <a:solidFill>
                  <a:srgbClr val="000000"/>
                </a:solidFill>
              </a:endParaRPr>
            </a:p>
          </p:txBody>
        </p:sp>
        <p:sp>
          <p:nvSpPr>
            <p:cNvPr id="10265" name="Text Box 17"/>
            <p:cNvSpPr txBox="1">
              <a:spLocks noChangeArrowheads="1"/>
            </p:cNvSpPr>
            <p:nvPr/>
          </p:nvSpPr>
          <p:spPr bwMode="auto">
            <a:xfrm>
              <a:off x="4367213" y="4648200"/>
              <a:ext cx="990600" cy="461665"/>
            </a:xfrm>
            <a:prstGeom prst="rect">
              <a:avLst/>
            </a:prstGeom>
            <a:noFill/>
            <a:ln w="9525">
              <a:noFill/>
              <a:miter lim="800000"/>
              <a:headEnd/>
              <a:tailEnd/>
            </a:ln>
          </p:spPr>
          <p:txBody>
            <a:bodyPr anchor="ctr">
              <a:spAutoFit/>
            </a:bodyPr>
            <a:lstStyle/>
            <a:p>
              <a:pPr algn="ctr" eaLnBrk="0" hangingPunct="0"/>
              <a:r>
                <a:rPr lang="en-US" sz="1200" b="1">
                  <a:solidFill>
                    <a:srgbClr val="FFFFFF"/>
                  </a:solidFill>
                </a:rPr>
                <a:t>Single</a:t>
              </a:r>
            </a:p>
            <a:p>
              <a:pPr algn="ctr" eaLnBrk="0" hangingPunct="0"/>
              <a:r>
                <a:rPr lang="en-US" sz="1200" b="1">
                  <a:solidFill>
                    <a:srgbClr val="FFFFFF"/>
                  </a:solidFill>
                </a:rPr>
                <a:t>Processor</a:t>
              </a:r>
            </a:p>
          </p:txBody>
        </p:sp>
      </p:grpSp>
      <p:sp>
        <p:nvSpPr>
          <p:cNvPr id="10250" name="Rectangle 19"/>
          <p:cNvSpPr>
            <a:spLocks noChangeArrowheads="1"/>
          </p:cNvSpPr>
          <p:nvPr/>
        </p:nvSpPr>
        <p:spPr bwMode="auto">
          <a:xfrm rot="-2099219">
            <a:off x="1914815" y="2743200"/>
            <a:ext cx="2371725" cy="336550"/>
          </a:xfrm>
          <a:prstGeom prst="rect">
            <a:avLst/>
          </a:prstGeom>
          <a:noFill/>
          <a:ln w="9525" algn="ctr">
            <a:noFill/>
            <a:miter lim="800000"/>
            <a:headEnd/>
            <a:tailEnd/>
          </a:ln>
        </p:spPr>
        <p:txBody>
          <a:bodyPr wrap="none">
            <a:spAutoFit/>
          </a:bodyPr>
          <a:lstStyle/>
          <a:p>
            <a:pPr eaLnBrk="0" hangingPunct="0"/>
            <a:r>
              <a:rPr lang="en-US" sz="1600" b="1">
                <a:solidFill>
                  <a:srgbClr val="000000"/>
                </a:solidFill>
              </a:rPr>
              <a:t>Processing Resources</a:t>
            </a:r>
          </a:p>
        </p:txBody>
      </p:sp>
      <p:sp>
        <p:nvSpPr>
          <p:cNvPr id="10251" name="Line 21"/>
          <p:cNvSpPr>
            <a:spLocks noChangeShapeType="1"/>
          </p:cNvSpPr>
          <p:nvPr/>
        </p:nvSpPr>
        <p:spPr bwMode="auto">
          <a:xfrm flipV="1">
            <a:off x="694027" y="1533525"/>
            <a:ext cx="0" cy="4629150"/>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sp>
        <p:nvSpPr>
          <p:cNvPr id="24" name="Freeform 29"/>
          <p:cNvSpPr>
            <a:spLocks/>
          </p:cNvSpPr>
          <p:nvPr/>
        </p:nvSpPr>
        <p:spPr bwMode="auto">
          <a:xfrm>
            <a:off x="979777" y="4205287"/>
            <a:ext cx="7216775" cy="1512888"/>
          </a:xfrm>
          <a:custGeom>
            <a:avLst/>
            <a:gdLst>
              <a:gd name="T0" fmla="*/ 0 w 3744"/>
              <a:gd name="T1" fmla="*/ 2147483647 h 912"/>
              <a:gd name="T2" fmla="*/ 2147483647 w 3744"/>
              <a:gd name="T3" fmla="*/ 660441997 h 912"/>
              <a:gd name="T4" fmla="*/ 2147483647 w 3744"/>
              <a:gd name="T5" fmla="*/ 0 h 912"/>
              <a:gd name="T6" fmla="*/ 0 60000 65536"/>
              <a:gd name="T7" fmla="*/ 0 60000 65536"/>
              <a:gd name="T8" fmla="*/ 0 60000 65536"/>
              <a:gd name="T9" fmla="*/ 0 w 3744"/>
              <a:gd name="T10" fmla="*/ 0 h 912"/>
              <a:gd name="T11" fmla="*/ 3744 w 3744"/>
              <a:gd name="T12" fmla="*/ 912 h 912"/>
            </a:gdLst>
            <a:ahLst/>
            <a:cxnLst>
              <a:cxn ang="T6">
                <a:pos x="T0" y="T1"/>
              </a:cxn>
              <a:cxn ang="T7">
                <a:pos x="T2" y="T3"/>
              </a:cxn>
              <a:cxn ang="T8">
                <a:pos x="T4" y="T5"/>
              </a:cxn>
            </a:cxnLst>
            <a:rect l="T9" t="T10" r="T11" b="T12"/>
            <a:pathLst>
              <a:path w="3744" h="912">
                <a:moveTo>
                  <a:pt x="0" y="912"/>
                </a:moveTo>
                <a:cubicBezTo>
                  <a:pt x="528" y="652"/>
                  <a:pt x="1056" y="392"/>
                  <a:pt x="1680" y="240"/>
                </a:cubicBezTo>
                <a:cubicBezTo>
                  <a:pt x="2304" y="88"/>
                  <a:pt x="3024" y="44"/>
                  <a:pt x="3744" y="0"/>
                </a:cubicBezTo>
              </a:path>
            </a:pathLst>
          </a:custGeom>
          <a:noFill/>
          <a:ln w="38100">
            <a:solidFill>
              <a:schemeClr val="tx1"/>
            </a:solidFill>
            <a:round/>
            <a:headEnd/>
            <a:tailEnd type="triangle" w="med" len="med"/>
          </a:ln>
        </p:spPr>
        <p:txBody>
          <a:bodyPr/>
          <a:lstStyle/>
          <a:p>
            <a:pPr eaLnBrk="0" hangingPunct="0"/>
            <a:endParaRPr lang="en-US">
              <a:solidFill>
                <a:srgbClr val="000000"/>
              </a:solidFill>
            </a:endParaRPr>
          </a:p>
        </p:txBody>
      </p:sp>
      <p:sp>
        <p:nvSpPr>
          <p:cNvPr id="25" name="Oval 30"/>
          <p:cNvSpPr>
            <a:spLocks noChangeArrowheads="1"/>
          </p:cNvSpPr>
          <p:nvPr/>
        </p:nvSpPr>
        <p:spPr bwMode="auto">
          <a:xfrm>
            <a:off x="5475577" y="3900487"/>
            <a:ext cx="892175" cy="863600"/>
          </a:xfrm>
          <a:prstGeom prst="ellipse">
            <a:avLst/>
          </a:prstGeom>
          <a:solidFill>
            <a:schemeClr val="tx1"/>
          </a:solidFill>
          <a:ln w="9525">
            <a:solidFill>
              <a:schemeClr val="tx1"/>
            </a:solidFill>
            <a:round/>
            <a:headEnd/>
            <a:tailEnd/>
          </a:ln>
        </p:spPr>
        <p:txBody>
          <a:bodyPr wrap="none" anchor="ctr"/>
          <a:lstStyle/>
          <a:p>
            <a:pPr algn="ctr" eaLnBrk="0" hangingPunct="0"/>
            <a:r>
              <a:rPr lang="en-US" sz="2000">
                <a:solidFill>
                  <a:srgbClr val="FFFFFF"/>
                </a:solidFill>
              </a:rPr>
              <a:t>SMP</a:t>
            </a:r>
          </a:p>
        </p:txBody>
      </p:sp>
      <p:cxnSp>
        <p:nvCxnSpPr>
          <p:cNvPr id="10254" name="Straight Arrow Connector 34"/>
          <p:cNvCxnSpPr>
            <a:cxnSpLocks noChangeShapeType="1"/>
            <a:stCxn id="10251" idx="0"/>
          </p:cNvCxnSpPr>
          <p:nvPr/>
        </p:nvCxnSpPr>
        <p:spPr bwMode="auto">
          <a:xfrm rot="16200000" flipH="1">
            <a:off x="4520696" y="2336006"/>
            <a:ext cx="23812" cy="7677150"/>
          </a:xfrm>
          <a:prstGeom prst="straightConnector1">
            <a:avLst/>
          </a:prstGeom>
          <a:noFill/>
          <a:ln w="15875" algn="ctr">
            <a:solidFill>
              <a:schemeClr val="tx1"/>
            </a:solidFill>
            <a:round/>
            <a:headEnd/>
            <a:tailEnd type="triangle" w="med" len="med"/>
          </a:ln>
        </p:spPr>
      </p:cxnSp>
      <p:grpSp>
        <p:nvGrpSpPr>
          <p:cNvPr id="4" name="Group 38"/>
          <p:cNvGrpSpPr>
            <a:grpSpLocks/>
          </p:cNvGrpSpPr>
          <p:nvPr/>
        </p:nvGrpSpPr>
        <p:grpSpPr bwMode="auto">
          <a:xfrm>
            <a:off x="4713577" y="3062287"/>
            <a:ext cx="609600" cy="457200"/>
            <a:chOff x="2514600" y="3486150"/>
            <a:chExt cx="609600" cy="457200"/>
          </a:xfrm>
        </p:grpSpPr>
        <p:sp>
          <p:nvSpPr>
            <p:cNvPr id="10262" name="Oval 7"/>
            <p:cNvSpPr>
              <a:spLocks noChangeArrowheads="1"/>
            </p:cNvSpPr>
            <p:nvPr/>
          </p:nvSpPr>
          <p:spPr bwMode="auto">
            <a:xfrm>
              <a:off x="2514600" y="3486150"/>
              <a:ext cx="457200" cy="457200"/>
            </a:xfrm>
            <a:prstGeom prst="ellipse">
              <a:avLst/>
            </a:prstGeom>
            <a:solidFill>
              <a:srgbClr val="FF3300"/>
            </a:solidFill>
            <a:ln w="9525">
              <a:noFill/>
              <a:round/>
              <a:headEnd/>
              <a:tailEnd/>
            </a:ln>
          </p:spPr>
          <p:txBody>
            <a:bodyPr wrap="none" anchor="ctr"/>
            <a:lstStyle/>
            <a:p>
              <a:pPr eaLnBrk="0" hangingPunct="0"/>
              <a:endParaRPr lang="en-US">
                <a:solidFill>
                  <a:srgbClr val="000000"/>
                </a:solidFill>
              </a:endParaRPr>
            </a:p>
          </p:txBody>
        </p:sp>
        <p:sp>
          <p:nvSpPr>
            <p:cNvPr id="10263" name="Text Box 10"/>
            <p:cNvSpPr txBox="1">
              <a:spLocks noChangeArrowheads="1"/>
            </p:cNvSpPr>
            <p:nvPr/>
          </p:nvSpPr>
          <p:spPr bwMode="auto">
            <a:xfrm>
              <a:off x="2514600" y="3505200"/>
              <a:ext cx="6096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000000"/>
                  </a:solidFill>
                </a:rPr>
                <a:t>8x</a:t>
              </a:r>
            </a:p>
          </p:txBody>
        </p:sp>
      </p:grpSp>
      <p:grpSp>
        <p:nvGrpSpPr>
          <p:cNvPr id="5" name="Group 40"/>
          <p:cNvGrpSpPr>
            <a:grpSpLocks/>
          </p:cNvGrpSpPr>
          <p:nvPr/>
        </p:nvGrpSpPr>
        <p:grpSpPr bwMode="auto">
          <a:xfrm>
            <a:off x="3265777" y="3932237"/>
            <a:ext cx="533400" cy="404813"/>
            <a:chOff x="1676400" y="4127500"/>
            <a:chExt cx="533400" cy="404813"/>
          </a:xfrm>
        </p:grpSpPr>
        <p:sp>
          <p:nvSpPr>
            <p:cNvPr id="10260" name="Oval 6"/>
            <p:cNvSpPr>
              <a:spLocks noChangeArrowheads="1"/>
            </p:cNvSpPr>
            <p:nvPr/>
          </p:nvSpPr>
          <p:spPr bwMode="auto">
            <a:xfrm>
              <a:off x="1719263" y="4167188"/>
              <a:ext cx="365125" cy="365125"/>
            </a:xfrm>
            <a:prstGeom prst="ellipse">
              <a:avLst/>
            </a:prstGeom>
            <a:solidFill>
              <a:srgbClr val="FF6600"/>
            </a:solidFill>
            <a:ln w="9525">
              <a:noFill/>
              <a:round/>
              <a:headEnd/>
              <a:tailEnd/>
            </a:ln>
          </p:spPr>
          <p:txBody>
            <a:bodyPr wrap="none" anchor="ctr"/>
            <a:lstStyle/>
            <a:p>
              <a:pPr eaLnBrk="0" hangingPunct="0"/>
              <a:endParaRPr lang="en-US">
                <a:solidFill>
                  <a:srgbClr val="000000"/>
                </a:solidFill>
              </a:endParaRPr>
            </a:p>
          </p:txBody>
        </p:sp>
        <p:sp>
          <p:nvSpPr>
            <p:cNvPr id="10261" name="Text Box 9"/>
            <p:cNvSpPr txBox="1">
              <a:spLocks noChangeArrowheads="1"/>
            </p:cNvSpPr>
            <p:nvPr/>
          </p:nvSpPr>
          <p:spPr bwMode="auto">
            <a:xfrm>
              <a:off x="1676400" y="4127500"/>
              <a:ext cx="5334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000000"/>
                  </a:solidFill>
                </a:rPr>
                <a:t>4x</a:t>
              </a:r>
            </a:p>
          </p:txBody>
        </p:sp>
      </p:grpSp>
      <p:grpSp>
        <p:nvGrpSpPr>
          <p:cNvPr id="6" name="Group 42"/>
          <p:cNvGrpSpPr>
            <a:grpSpLocks/>
          </p:cNvGrpSpPr>
          <p:nvPr/>
        </p:nvGrpSpPr>
        <p:grpSpPr bwMode="auto">
          <a:xfrm>
            <a:off x="2300577" y="4540250"/>
            <a:ext cx="501650" cy="338137"/>
            <a:chOff x="2311400" y="4296946"/>
            <a:chExt cx="501650" cy="338554"/>
          </a:xfrm>
        </p:grpSpPr>
        <p:sp>
          <p:nvSpPr>
            <p:cNvPr id="10258" name="Oval 5"/>
            <p:cNvSpPr>
              <a:spLocks noChangeArrowheads="1"/>
            </p:cNvSpPr>
            <p:nvPr/>
          </p:nvSpPr>
          <p:spPr bwMode="auto">
            <a:xfrm>
              <a:off x="2362200" y="4343400"/>
              <a:ext cx="274638" cy="274637"/>
            </a:xfrm>
            <a:prstGeom prst="ellipse">
              <a:avLst/>
            </a:prstGeom>
            <a:solidFill>
              <a:srgbClr val="FF9900"/>
            </a:solidFill>
            <a:ln w="9525">
              <a:noFill/>
              <a:round/>
              <a:headEnd/>
              <a:tailEnd/>
            </a:ln>
          </p:spPr>
          <p:txBody>
            <a:bodyPr wrap="none" anchor="ctr"/>
            <a:lstStyle/>
            <a:p>
              <a:pPr eaLnBrk="0" hangingPunct="0"/>
              <a:endParaRPr lang="en-US">
                <a:solidFill>
                  <a:srgbClr val="000000"/>
                </a:solidFill>
              </a:endParaRPr>
            </a:p>
          </p:txBody>
        </p:sp>
        <p:sp>
          <p:nvSpPr>
            <p:cNvPr id="10259" name="Text Box 8"/>
            <p:cNvSpPr txBox="1">
              <a:spLocks noChangeArrowheads="1"/>
            </p:cNvSpPr>
            <p:nvPr/>
          </p:nvSpPr>
          <p:spPr bwMode="auto">
            <a:xfrm>
              <a:off x="2311400" y="4296946"/>
              <a:ext cx="501650" cy="338554"/>
            </a:xfrm>
            <a:prstGeom prst="rect">
              <a:avLst/>
            </a:prstGeom>
            <a:noFill/>
            <a:ln w="9525">
              <a:noFill/>
              <a:miter lim="800000"/>
              <a:headEnd/>
              <a:tailEnd/>
            </a:ln>
          </p:spPr>
          <p:txBody>
            <a:bodyPr>
              <a:spAutoFit/>
            </a:bodyPr>
            <a:lstStyle/>
            <a:p>
              <a:pPr eaLnBrk="0" hangingPunct="0">
                <a:spcBef>
                  <a:spcPct val="50000"/>
                </a:spcBef>
              </a:pPr>
              <a:r>
                <a:rPr lang="en-US" sz="1600">
                  <a:solidFill>
                    <a:srgbClr val="000000"/>
                  </a:solidFill>
                </a:rPr>
                <a:t>2x</a:t>
              </a:r>
              <a:endParaRPr lang="en-US" sz="2000">
                <a:solidFill>
                  <a:srgbClr val="000000"/>
                </a:solidFill>
              </a:endParaRPr>
            </a:p>
          </p:txBody>
        </p:sp>
      </p:grpSp>
    </p:spTree>
    <p:extLst>
      <p:ext uri="{BB962C8B-B14F-4D97-AF65-F5344CB8AC3E}">
        <p14:creationId xmlns:p14="http://schemas.microsoft.com/office/powerpoint/2010/main" xmlns="" val="5452054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微软雅黑" pitchFamily="34" charset="-122"/>
                <a:ea typeface="微软雅黑" pitchFamily="34" charset="-122"/>
              </a:rPr>
              <a:t>VIPRION 2400</a:t>
            </a:r>
            <a:br>
              <a:rPr lang="en-US" dirty="0" smtClean="0">
                <a:latin typeface="微软雅黑" pitchFamily="34" charset="-122"/>
                <a:ea typeface="微软雅黑" pitchFamily="34" charset="-122"/>
              </a:rPr>
            </a:br>
            <a:r>
              <a:rPr lang="zh-CN" altLang="en-US" sz="2400" dirty="0" smtClean="0">
                <a:latin typeface="微软雅黑" pitchFamily="34" charset="-122"/>
                <a:ea typeface="微软雅黑" pitchFamily="34" charset="-122"/>
              </a:rPr>
              <a:t>为杰出而设计</a:t>
            </a:r>
            <a:endParaRPr lang="en-US" sz="2400" dirty="0">
              <a:latin typeface="微软雅黑" pitchFamily="34" charset="-122"/>
              <a:ea typeface="微软雅黑" pitchFamily="34" charset="-122"/>
            </a:endParaRPr>
          </a:p>
        </p:txBody>
      </p:sp>
      <p:grpSp>
        <p:nvGrpSpPr>
          <p:cNvPr id="3" name="Group 4"/>
          <p:cNvGrpSpPr/>
          <p:nvPr/>
        </p:nvGrpSpPr>
        <p:grpSpPr>
          <a:xfrm>
            <a:off x="109093" y="3992796"/>
            <a:ext cx="8640961" cy="2484204"/>
            <a:chOff x="251519" y="2209800"/>
            <a:chExt cx="8640961" cy="2484204"/>
          </a:xfrm>
        </p:grpSpPr>
        <p:pic>
          <p:nvPicPr>
            <p:cNvPr id="13" name="Content Placeholder 3" descr="VIP_2400.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782707" y="2417667"/>
              <a:ext cx="3934854" cy="2154333"/>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6578934" y="2895600"/>
              <a:ext cx="2313546" cy="144655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1600" b="1" dirty="0">
                  <a:solidFill>
                    <a:srgbClr val="FFFFFF"/>
                  </a:solidFill>
                </a:rPr>
                <a:t>ePVA Layer 4 offload + High Speed Bridge </a:t>
              </a:r>
            </a:p>
            <a:p>
              <a:r>
                <a:rPr lang="en-US" sz="1400" dirty="0">
                  <a:solidFill>
                    <a:srgbClr val="FFFFFF"/>
                  </a:solidFill>
                </a:rPr>
                <a:t>Increases throughput by offloading L4 processing to this specially designed chip.</a:t>
              </a:r>
            </a:p>
          </p:txBody>
        </p:sp>
        <p:sp>
          <p:nvSpPr>
            <p:cNvPr id="15" name="TextBox 14"/>
            <p:cNvSpPr txBox="1"/>
            <p:nvPr/>
          </p:nvSpPr>
          <p:spPr>
            <a:xfrm>
              <a:off x="3759534" y="2209800"/>
              <a:ext cx="2133600" cy="553998"/>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1600" b="1" dirty="0">
                  <a:solidFill>
                    <a:srgbClr val="FFFFFF"/>
                  </a:solidFill>
                </a:rPr>
                <a:t>80 Plus-certified</a:t>
              </a:r>
            </a:p>
            <a:p>
              <a:r>
                <a:rPr lang="en-US" sz="1400" dirty="0">
                  <a:solidFill>
                    <a:srgbClr val="FFFFFF"/>
                  </a:solidFill>
                </a:rPr>
                <a:t>Lowers TCO </a:t>
              </a:r>
            </a:p>
          </p:txBody>
        </p:sp>
        <p:sp>
          <p:nvSpPr>
            <p:cNvPr id="16" name="TextBox 15"/>
            <p:cNvSpPr txBox="1"/>
            <p:nvPr/>
          </p:nvSpPr>
          <p:spPr>
            <a:xfrm>
              <a:off x="2997534" y="4355450"/>
              <a:ext cx="3505200" cy="338554"/>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1600" b="1" dirty="0">
                  <a:solidFill>
                    <a:srgbClr val="FFFFFF"/>
                  </a:solidFill>
                </a:rPr>
                <a:t>Mid-size (4U) 4 slot blade chassis</a:t>
              </a:r>
              <a:endParaRPr lang="en-US" sz="1600" dirty="0">
                <a:solidFill>
                  <a:srgbClr val="FFFFFF"/>
                </a:solidFill>
              </a:endParaRPr>
            </a:p>
          </p:txBody>
        </p:sp>
        <p:sp>
          <p:nvSpPr>
            <p:cNvPr id="17" name="Rectangle 16"/>
            <p:cNvSpPr/>
            <p:nvPr/>
          </p:nvSpPr>
          <p:spPr>
            <a:xfrm>
              <a:off x="254334" y="3124200"/>
              <a:ext cx="2690037" cy="584775"/>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sz="1600" b="1" dirty="0">
                  <a:solidFill>
                    <a:srgbClr val="FFFFFF"/>
                  </a:solidFill>
                </a:rPr>
                <a:t>Hardware Compression</a:t>
              </a:r>
            </a:p>
            <a:p>
              <a:r>
                <a:rPr lang="en-US" sz="1600" b="1" dirty="0">
                  <a:solidFill>
                    <a:srgbClr val="FFFFFF"/>
                  </a:solidFill>
                </a:rPr>
                <a:t>10Gbps/module</a:t>
              </a:r>
              <a:endParaRPr lang="en-US" sz="1600" dirty="0">
                <a:solidFill>
                  <a:srgbClr val="FFFFFF"/>
                </a:solidFill>
              </a:endParaRPr>
            </a:p>
          </p:txBody>
        </p:sp>
        <p:sp>
          <p:nvSpPr>
            <p:cNvPr id="18" name="Rectangle 17"/>
            <p:cNvSpPr/>
            <p:nvPr/>
          </p:nvSpPr>
          <p:spPr>
            <a:xfrm>
              <a:off x="251519" y="3776628"/>
              <a:ext cx="2692851" cy="36933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b="1" dirty="0">
                  <a:solidFill>
                    <a:srgbClr val="FFFFFF"/>
                  </a:solidFill>
                </a:rPr>
                <a:t>8x10G ports (SFP+)</a:t>
              </a:r>
              <a:endParaRPr lang="en-US" dirty="0">
                <a:solidFill>
                  <a:srgbClr val="FFFFFF"/>
                </a:solidFill>
              </a:endParaRPr>
            </a:p>
          </p:txBody>
        </p:sp>
      </p:grpSp>
      <p:grpSp>
        <p:nvGrpSpPr>
          <p:cNvPr id="4" name="Group 2"/>
          <p:cNvGrpSpPr/>
          <p:nvPr/>
        </p:nvGrpSpPr>
        <p:grpSpPr>
          <a:xfrm>
            <a:off x="4824272" y="1335701"/>
            <a:ext cx="3938728" cy="2534439"/>
            <a:chOff x="506236" y="873919"/>
            <a:chExt cx="8096426" cy="5209777"/>
          </a:xfrm>
        </p:grpSpPr>
        <p:sp>
          <p:nvSpPr>
            <p:cNvPr id="19" name="Rectangle 18"/>
            <p:cNvSpPr>
              <a:spLocks noChangeArrowheads="1"/>
            </p:cNvSpPr>
            <p:nvPr/>
          </p:nvSpPr>
          <p:spPr bwMode="auto">
            <a:xfrm>
              <a:off x="922337" y="945356"/>
              <a:ext cx="7680325" cy="4572000"/>
            </a:xfrm>
            <a:prstGeom prst="rect">
              <a:avLst/>
            </a:prstGeom>
            <a:gradFill rotWithShape="1">
              <a:gsLst>
                <a:gs pos="0">
                  <a:srgbClr val="C0C0C0"/>
                </a:gs>
                <a:gs pos="50000">
                  <a:srgbClr val="FFFFFF"/>
                </a:gs>
                <a:gs pos="100000">
                  <a:srgbClr val="C0C0C0"/>
                </a:gs>
              </a:gsLst>
              <a:lin ang="2700000" scaled="1"/>
            </a:gradFill>
            <a:ln w="9525" algn="ctr">
              <a:no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en-US" sz="1100">
                <a:solidFill>
                  <a:srgbClr val="000000"/>
                </a:solidFill>
              </a:endParaRPr>
            </a:p>
          </p:txBody>
        </p:sp>
        <p:sp>
          <p:nvSpPr>
            <p:cNvPr id="20" name="Text Box 11"/>
            <p:cNvSpPr txBox="1">
              <a:spLocks noChangeArrowheads="1"/>
            </p:cNvSpPr>
            <p:nvPr/>
          </p:nvSpPr>
          <p:spPr bwMode="auto">
            <a:xfrm rot="16200000">
              <a:off x="-380208" y="2993850"/>
              <a:ext cx="2209800" cy="436911"/>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1100" b="1">
                  <a:solidFill>
                    <a:srgbClr val="000000"/>
                  </a:solidFill>
                </a:rPr>
                <a:t>Performance</a:t>
              </a:r>
            </a:p>
          </p:txBody>
        </p:sp>
        <p:sp>
          <p:nvSpPr>
            <p:cNvPr id="21" name="Text Box 12"/>
            <p:cNvSpPr txBox="1">
              <a:spLocks noChangeArrowheads="1"/>
            </p:cNvSpPr>
            <p:nvPr/>
          </p:nvSpPr>
          <p:spPr bwMode="auto">
            <a:xfrm>
              <a:off x="3013072" y="5545932"/>
              <a:ext cx="1562101" cy="53776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sz="1100" b="1">
                  <a:solidFill>
                    <a:srgbClr val="000000"/>
                  </a:solidFill>
                </a:rPr>
                <a:t>Time</a:t>
              </a:r>
            </a:p>
          </p:txBody>
        </p:sp>
        <p:sp>
          <p:nvSpPr>
            <p:cNvPr id="22" name="Line 4"/>
            <p:cNvSpPr>
              <a:spLocks noChangeShapeType="1"/>
            </p:cNvSpPr>
            <p:nvPr/>
          </p:nvSpPr>
          <p:spPr bwMode="auto">
            <a:xfrm flipV="1">
              <a:off x="1203324" y="1107281"/>
              <a:ext cx="6553200" cy="3886200"/>
            </a:xfrm>
            <a:prstGeom prst="line">
              <a:avLst/>
            </a:prstGeom>
            <a:noFill/>
            <a:ln w="38100">
              <a:solidFill>
                <a:schemeClr val="tx1"/>
              </a:solidFill>
              <a:round/>
              <a:headE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a:solidFill>
                  <a:srgbClr val="000000"/>
                </a:solidFill>
              </a:endParaRPr>
            </a:p>
          </p:txBody>
        </p:sp>
        <p:grpSp>
          <p:nvGrpSpPr>
            <p:cNvPr id="5" name="Group 22"/>
            <p:cNvGrpSpPr>
              <a:grpSpLocks/>
            </p:cNvGrpSpPr>
            <p:nvPr/>
          </p:nvGrpSpPr>
          <p:grpSpPr bwMode="auto">
            <a:xfrm>
              <a:off x="6537324" y="1031081"/>
              <a:ext cx="1044575" cy="993775"/>
              <a:chOff x="3319463" y="2262188"/>
              <a:chExt cx="1044575" cy="993775"/>
            </a:xfrm>
          </p:grpSpPr>
          <p:pic>
            <p:nvPicPr>
              <p:cNvPr id="42" name="Picture 41"/>
              <p:cNvPicPr>
                <a:picLocks noChangeAspect="1" noChangeArrowheads="1"/>
              </p:cNvPicPr>
              <p:nvPr/>
            </p:nvPicPr>
            <p:blipFill>
              <a:blip r:embed="rId3" cstate="print"/>
              <a:srcRect l="12860" t="75822" r="11507"/>
              <a:stretch>
                <a:fillRect/>
              </a:stretch>
            </p:blipFill>
            <p:spPr bwMode="auto">
              <a:xfrm>
                <a:off x="3319463" y="2262188"/>
                <a:ext cx="1044575" cy="993775"/>
              </a:xfrm>
              <a:prstGeom prst="rect">
                <a:avLst/>
              </a:prstGeom>
              <a:noFill/>
              <a:ln w="9525">
                <a:noFill/>
                <a:miter lim="800000"/>
                <a:headEnd/>
                <a:tailEnd/>
              </a:ln>
            </p:spPr>
          </p:pic>
          <p:sp>
            <p:nvSpPr>
              <p:cNvPr id="43" name="Text Box 14"/>
              <p:cNvSpPr txBox="1">
                <a:spLocks noChangeAspect="1" noChangeArrowheads="1"/>
              </p:cNvSpPr>
              <p:nvPr/>
            </p:nvSpPr>
            <p:spPr bwMode="auto">
              <a:xfrm>
                <a:off x="3394569" y="2614613"/>
                <a:ext cx="956277" cy="424058"/>
              </a:xfrm>
              <a:prstGeom prst="rect">
                <a:avLst/>
              </a:prstGeom>
              <a:noFill/>
              <a:ln w="9525">
                <a:noFill/>
                <a:miter lim="800000"/>
                <a:headEnd/>
                <a:tailEnd/>
              </a:ln>
            </p:spPr>
            <p:txBody>
              <a:bodyPr wrap="non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1000" b="1" dirty="0">
                    <a:solidFill>
                      <a:srgbClr val="FFFFFF"/>
                    </a:solidFill>
                  </a:rPr>
                  <a:t>TMOS</a:t>
                </a:r>
              </a:p>
            </p:txBody>
          </p:sp>
        </p:grpSp>
        <p:sp>
          <p:nvSpPr>
            <p:cNvPr id="24" name="Line 15"/>
            <p:cNvSpPr>
              <a:spLocks noChangeShapeType="1"/>
            </p:cNvSpPr>
            <p:nvPr/>
          </p:nvSpPr>
          <p:spPr bwMode="auto">
            <a:xfrm flipV="1">
              <a:off x="1265237" y="4536281"/>
              <a:ext cx="7177087" cy="547688"/>
            </a:xfrm>
            <a:prstGeom prst="line">
              <a:avLst/>
            </a:prstGeom>
            <a:noFill/>
            <a:ln w="38100">
              <a:solidFill>
                <a:schemeClr val="tx1"/>
              </a:solidFill>
              <a:round/>
              <a:headE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a:solidFill>
                  <a:srgbClr val="000000"/>
                </a:solidFill>
              </a:endParaRPr>
            </a:p>
          </p:txBody>
        </p:sp>
        <p:grpSp>
          <p:nvGrpSpPr>
            <p:cNvPr id="6" name="Group 24"/>
            <p:cNvGrpSpPr>
              <a:grpSpLocks/>
            </p:cNvGrpSpPr>
            <p:nvPr/>
          </p:nvGrpSpPr>
          <p:grpSpPr bwMode="auto">
            <a:xfrm>
              <a:off x="4556124" y="4366866"/>
              <a:ext cx="990600" cy="940940"/>
              <a:chOff x="4367213" y="4454973"/>
              <a:chExt cx="990600" cy="940940"/>
            </a:xfrm>
          </p:grpSpPr>
          <p:sp>
            <p:nvSpPr>
              <p:cNvPr id="40" name="Oval 39"/>
              <p:cNvSpPr>
                <a:spLocks noChangeArrowheads="1"/>
              </p:cNvSpPr>
              <p:nvPr/>
            </p:nvSpPr>
            <p:spPr bwMode="auto">
              <a:xfrm>
                <a:off x="4386263" y="4471988"/>
                <a:ext cx="933450" cy="923925"/>
              </a:xfrm>
              <a:prstGeom prst="ellipse">
                <a:avLst/>
              </a:prstGeom>
              <a:solidFill>
                <a:schemeClr val="tx1"/>
              </a:solidFill>
              <a:ln w="9525">
                <a:no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en-US" sz="1100">
                  <a:solidFill>
                    <a:srgbClr val="000000"/>
                  </a:solidFill>
                </a:endParaRPr>
              </a:p>
            </p:txBody>
          </p:sp>
          <p:sp>
            <p:nvSpPr>
              <p:cNvPr id="41" name="Text Box 17"/>
              <p:cNvSpPr txBox="1">
                <a:spLocks noChangeArrowheads="1"/>
              </p:cNvSpPr>
              <p:nvPr/>
            </p:nvSpPr>
            <p:spPr bwMode="auto">
              <a:xfrm>
                <a:off x="4367213" y="4454973"/>
                <a:ext cx="990600" cy="848121"/>
              </a:xfrm>
              <a:prstGeom prst="rect">
                <a:avLst/>
              </a:prstGeom>
              <a:noFill/>
              <a:ln w="9525">
                <a:noFill/>
                <a:miter lim="800000"/>
                <a:headEnd/>
                <a:tailEnd/>
              </a:ln>
            </p:spPr>
            <p:txBody>
              <a:bodyPr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900" b="1">
                    <a:solidFill>
                      <a:srgbClr val="FFFFFF"/>
                    </a:solidFill>
                  </a:rPr>
                  <a:t>Single</a:t>
                </a:r>
              </a:p>
              <a:p>
                <a:pPr algn="ctr" eaLnBrk="0" hangingPunct="0"/>
                <a:r>
                  <a:rPr lang="en-US" sz="900" b="1">
                    <a:solidFill>
                      <a:srgbClr val="FFFFFF"/>
                    </a:solidFill>
                  </a:rPr>
                  <a:t>Processor</a:t>
                </a:r>
              </a:p>
            </p:txBody>
          </p:sp>
        </p:grpSp>
        <p:sp>
          <p:nvSpPr>
            <p:cNvPr id="26" name="Rectangle 25"/>
            <p:cNvSpPr>
              <a:spLocks noChangeArrowheads="1"/>
            </p:cNvSpPr>
            <p:nvPr/>
          </p:nvSpPr>
          <p:spPr bwMode="auto">
            <a:xfrm rot="19500781">
              <a:off x="1955928" y="2039838"/>
              <a:ext cx="2736588" cy="424062"/>
            </a:xfrm>
            <a:prstGeom prst="rect">
              <a:avLst/>
            </a:prstGeom>
            <a:noFill/>
            <a:ln w="9525" algn="ctr">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sz="1050" b="1">
                  <a:solidFill>
                    <a:srgbClr val="000000"/>
                  </a:solidFill>
                </a:rPr>
                <a:t>Processing Resources</a:t>
              </a:r>
            </a:p>
          </p:txBody>
        </p:sp>
        <p:sp>
          <p:nvSpPr>
            <p:cNvPr id="27" name="Line 21"/>
            <p:cNvSpPr>
              <a:spLocks noChangeShapeType="1"/>
            </p:cNvSpPr>
            <p:nvPr/>
          </p:nvSpPr>
          <p:spPr bwMode="auto">
            <a:xfrm flipV="1">
              <a:off x="917574" y="873919"/>
              <a:ext cx="0" cy="4629150"/>
            </a:xfrm>
            <a:prstGeom prst="line">
              <a:avLst/>
            </a:prstGeom>
            <a:noFill/>
            <a:ln w="9525">
              <a:solidFill>
                <a:schemeClr val="tx1"/>
              </a:solidFill>
              <a:round/>
              <a:headE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a:solidFill>
                  <a:srgbClr val="000000"/>
                </a:solidFill>
              </a:endParaRPr>
            </a:p>
          </p:txBody>
        </p:sp>
        <p:sp>
          <p:nvSpPr>
            <p:cNvPr id="28" name="Freeform 27"/>
            <p:cNvSpPr>
              <a:spLocks/>
            </p:cNvSpPr>
            <p:nvPr/>
          </p:nvSpPr>
          <p:spPr bwMode="auto">
            <a:xfrm>
              <a:off x="1203324" y="3545681"/>
              <a:ext cx="7216775" cy="1512888"/>
            </a:xfrm>
            <a:custGeom>
              <a:avLst/>
              <a:gdLst>
                <a:gd name="T0" fmla="*/ 0 w 3744"/>
                <a:gd name="T1" fmla="*/ 2147483647 h 912"/>
                <a:gd name="T2" fmla="*/ 2147483647 w 3744"/>
                <a:gd name="T3" fmla="*/ 660441997 h 912"/>
                <a:gd name="T4" fmla="*/ 2147483647 w 3744"/>
                <a:gd name="T5" fmla="*/ 0 h 912"/>
                <a:gd name="T6" fmla="*/ 0 60000 65536"/>
                <a:gd name="T7" fmla="*/ 0 60000 65536"/>
                <a:gd name="T8" fmla="*/ 0 60000 65536"/>
                <a:gd name="T9" fmla="*/ 0 w 3744"/>
                <a:gd name="T10" fmla="*/ 0 h 912"/>
                <a:gd name="T11" fmla="*/ 3744 w 3744"/>
                <a:gd name="T12" fmla="*/ 912 h 912"/>
              </a:gdLst>
              <a:ahLst/>
              <a:cxnLst>
                <a:cxn ang="T6">
                  <a:pos x="T0" y="T1"/>
                </a:cxn>
                <a:cxn ang="T7">
                  <a:pos x="T2" y="T3"/>
                </a:cxn>
                <a:cxn ang="T8">
                  <a:pos x="T4" y="T5"/>
                </a:cxn>
              </a:cxnLst>
              <a:rect l="T9" t="T10" r="T11" b="T12"/>
              <a:pathLst>
                <a:path w="3744" h="912">
                  <a:moveTo>
                    <a:pt x="0" y="912"/>
                  </a:moveTo>
                  <a:cubicBezTo>
                    <a:pt x="528" y="652"/>
                    <a:pt x="1056" y="392"/>
                    <a:pt x="1680" y="240"/>
                  </a:cubicBezTo>
                  <a:cubicBezTo>
                    <a:pt x="2304" y="88"/>
                    <a:pt x="3024" y="44"/>
                    <a:pt x="3744" y="0"/>
                  </a:cubicBezTo>
                </a:path>
              </a:pathLst>
            </a:custGeom>
            <a:noFill/>
            <a:ln w="38100">
              <a:solidFill>
                <a:schemeClr val="tx1"/>
              </a:solidFill>
              <a:round/>
              <a:headEnd/>
              <a:tailEnd type="triangl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en-US" sz="1100">
                <a:solidFill>
                  <a:srgbClr val="000000"/>
                </a:solidFill>
              </a:endParaRPr>
            </a:p>
          </p:txBody>
        </p:sp>
        <p:sp>
          <p:nvSpPr>
            <p:cNvPr id="29" name="Oval 28"/>
            <p:cNvSpPr>
              <a:spLocks noChangeArrowheads="1"/>
            </p:cNvSpPr>
            <p:nvPr/>
          </p:nvSpPr>
          <p:spPr bwMode="auto">
            <a:xfrm>
              <a:off x="5699124" y="3240881"/>
              <a:ext cx="892175" cy="863600"/>
            </a:xfrm>
            <a:prstGeom prst="ellipse">
              <a:avLst/>
            </a:prstGeom>
            <a:solidFill>
              <a:schemeClr val="tx1"/>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1200">
                  <a:solidFill>
                    <a:srgbClr val="FFFFFF"/>
                  </a:solidFill>
                </a:rPr>
                <a:t>SMP</a:t>
              </a:r>
            </a:p>
          </p:txBody>
        </p:sp>
        <p:cxnSp>
          <p:nvCxnSpPr>
            <p:cNvPr id="30" name="Straight Arrow Connector 29"/>
            <p:cNvCxnSpPr>
              <a:cxnSpLocks noChangeShapeType="1"/>
              <a:stCxn id="27" idx="0"/>
            </p:cNvCxnSpPr>
            <p:nvPr/>
          </p:nvCxnSpPr>
          <p:spPr bwMode="auto">
            <a:xfrm rot="16200000" flipH="1">
              <a:off x="4744243" y="1676400"/>
              <a:ext cx="23812" cy="7677150"/>
            </a:xfrm>
            <a:prstGeom prst="straightConnector1">
              <a:avLst/>
            </a:prstGeom>
            <a:noFill/>
            <a:ln w="15875" algn="ctr">
              <a:solidFill>
                <a:schemeClr val="tx1"/>
              </a:solidFill>
              <a:round/>
              <a:headEnd/>
              <a:tailEnd type="triangle" w="med" len="med"/>
            </a:ln>
          </p:spPr>
        </p:cxnSp>
        <p:grpSp>
          <p:nvGrpSpPr>
            <p:cNvPr id="7" name="Group 30"/>
            <p:cNvGrpSpPr>
              <a:grpSpLocks/>
            </p:cNvGrpSpPr>
            <p:nvPr/>
          </p:nvGrpSpPr>
          <p:grpSpPr bwMode="auto">
            <a:xfrm>
              <a:off x="4937124" y="2402681"/>
              <a:ext cx="609600" cy="481664"/>
              <a:chOff x="2514600" y="3486150"/>
              <a:chExt cx="609600" cy="481664"/>
            </a:xfrm>
          </p:grpSpPr>
          <p:sp>
            <p:nvSpPr>
              <p:cNvPr id="38" name="Oval 37"/>
              <p:cNvSpPr>
                <a:spLocks noChangeArrowheads="1"/>
              </p:cNvSpPr>
              <p:nvPr/>
            </p:nvSpPr>
            <p:spPr bwMode="auto">
              <a:xfrm>
                <a:off x="2514600" y="3486150"/>
                <a:ext cx="457200" cy="457200"/>
              </a:xfrm>
              <a:prstGeom prst="ellipse">
                <a:avLst/>
              </a:prstGeom>
              <a:solidFill>
                <a:srgbClr val="FF3300"/>
              </a:solidFill>
              <a:ln w="9525">
                <a:no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en-US" sz="1100">
                  <a:solidFill>
                    <a:srgbClr val="000000"/>
                  </a:solidFill>
                </a:endParaRPr>
              </a:p>
            </p:txBody>
          </p:sp>
          <p:sp>
            <p:nvSpPr>
              <p:cNvPr id="39" name="Text Box 10"/>
              <p:cNvSpPr txBox="1">
                <a:spLocks noChangeArrowheads="1"/>
              </p:cNvSpPr>
              <p:nvPr/>
            </p:nvSpPr>
            <p:spPr bwMode="auto">
              <a:xfrm>
                <a:off x="2514600" y="3505201"/>
                <a:ext cx="609600" cy="462613"/>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sz="1200">
                    <a:solidFill>
                      <a:srgbClr val="000000"/>
                    </a:solidFill>
                  </a:rPr>
                  <a:t>8x</a:t>
                </a:r>
              </a:p>
            </p:txBody>
          </p:sp>
        </p:grpSp>
        <p:grpSp>
          <p:nvGrpSpPr>
            <p:cNvPr id="8" name="Group 31"/>
            <p:cNvGrpSpPr>
              <a:grpSpLocks/>
            </p:cNvGrpSpPr>
            <p:nvPr/>
          </p:nvGrpSpPr>
          <p:grpSpPr bwMode="auto">
            <a:xfrm>
              <a:off x="3489324" y="3272631"/>
              <a:ext cx="533400" cy="771021"/>
              <a:chOff x="1676400" y="4127500"/>
              <a:chExt cx="533400" cy="771021"/>
            </a:xfrm>
          </p:grpSpPr>
          <p:sp>
            <p:nvSpPr>
              <p:cNvPr id="36" name="Oval 35"/>
              <p:cNvSpPr>
                <a:spLocks noChangeArrowheads="1"/>
              </p:cNvSpPr>
              <p:nvPr/>
            </p:nvSpPr>
            <p:spPr bwMode="auto">
              <a:xfrm>
                <a:off x="1719263" y="4167188"/>
                <a:ext cx="365125" cy="365125"/>
              </a:xfrm>
              <a:prstGeom prst="ellipse">
                <a:avLst/>
              </a:prstGeom>
              <a:solidFill>
                <a:srgbClr val="FF6600"/>
              </a:solidFill>
              <a:ln w="9525">
                <a:no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en-US" sz="1100">
                  <a:solidFill>
                    <a:srgbClr val="000000"/>
                  </a:solidFill>
                </a:endParaRPr>
              </a:p>
            </p:txBody>
          </p:sp>
          <p:sp>
            <p:nvSpPr>
              <p:cNvPr id="37" name="Text Box 9"/>
              <p:cNvSpPr txBox="1">
                <a:spLocks noChangeArrowheads="1"/>
              </p:cNvSpPr>
              <p:nvPr/>
            </p:nvSpPr>
            <p:spPr bwMode="auto">
              <a:xfrm>
                <a:off x="1676400" y="4127500"/>
                <a:ext cx="533400" cy="771021"/>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sz="1200">
                    <a:solidFill>
                      <a:srgbClr val="000000"/>
                    </a:solidFill>
                  </a:rPr>
                  <a:t>4x</a:t>
                </a:r>
              </a:p>
            </p:txBody>
          </p:sp>
        </p:grpSp>
        <p:grpSp>
          <p:nvGrpSpPr>
            <p:cNvPr id="9" name="Group 32"/>
            <p:cNvGrpSpPr>
              <a:grpSpLocks/>
            </p:cNvGrpSpPr>
            <p:nvPr/>
          </p:nvGrpSpPr>
          <p:grpSpPr bwMode="auto">
            <a:xfrm>
              <a:off x="2524124" y="3880636"/>
              <a:ext cx="501650" cy="693917"/>
              <a:chOff x="2311400" y="4296946"/>
              <a:chExt cx="501650" cy="694774"/>
            </a:xfrm>
          </p:grpSpPr>
          <p:sp>
            <p:nvSpPr>
              <p:cNvPr id="34" name="Oval 33"/>
              <p:cNvSpPr>
                <a:spLocks noChangeArrowheads="1"/>
              </p:cNvSpPr>
              <p:nvPr/>
            </p:nvSpPr>
            <p:spPr bwMode="auto">
              <a:xfrm>
                <a:off x="2362200" y="4343400"/>
                <a:ext cx="274638" cy="274637"/>
              </a:xfrm>
              <a:prstGeom prst="ellipse">
                <a:avLst/>
              </a:prstGeom>
              <a:solidFill>
                <a:srgbClr val="FF9900"/>
              </a:solidFill>
              <a:ln w="9525">
                <a:no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en-US" sz="1100">
                  <a:solidFill>
                    <a:srgbClr val="000000"/>
                  </a:solidFill>
                </a:endParaRPr>
              </a:p>
            </p:txBody>
          </p:sp>
          <p:sp>
            <p:nvSpPr>
              <p:cNvPr id="35" name="Text Box 8"/>
              <p:cNvSpPr txBox="1">
                <a:spLocks noChangeArrowheads="1"/>
              </p:cNvSpPr>
              <p:nvPr/>
            </p:nvSpPr>
            <p:spPr bwMode="auto">
              <a:xfrm>
                <a:off x="2311400" y="4296946"/>
                <a:ext cx="501650" cy="694774"/>
              </a:xfrm>
              <a:prstGeom prst="rect">
                <a:avLst/>
              </a:prstGeom>
              <a:noFill/>
              <a:ln w="9525">
                <a:noFill/>
                <a:miter lim="800000"/>
                <a:headEnd/>
                <a:tailEnd/>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50000"/>
                  </a:spcBef>
                </a:pPr>
                <a:r>
                  <a:rPr lang="en-US" sz="1050">
                    <a:solidFill>
                      <a:srgbClr val="000000"/>
                    </a:solidFill>
                  </a:rPr>
                  <a:t>2x</a:t>
                </a:r>
                <a:endParaRPr lang="en-US" sz="1200">
                  <a:solidFill>
                    <a:srgbClr val="000000"/>
                  </a:solidFill>
                </a:endParaRPr>
              </a:p>
            </p:txBody>
          </p:sp>
        </p:grpSp>
      </p:grpSp>
      <p:pic>
        <p:nvPicPr>
          <p:cNvPr id="44" name="table"/>
          <p:cNvPicPr>
            <a:picLocks noChangeAspect="1"/>
          </p:cNvPicPr>
          <p:nvPr/>
        </p:nvPicPr>
        <p:blipFill>
          <a:blip r:embed="rId4"/>
          <a:stretch>
            <a:fillRect/>
          </a:stretch>
        </p:blipFill>
        <p:spPr>
          <a:xfrm>
            <a:off x="266177" y="1752600"/>
            <a:ext cx="4558095" cy="1814603"/>
          </a:xfrm>
          <a:prstGeom prst="rect">
            <a:avLst/>
          </a:prstGeom>
        </p:spPr>
      </p:pic>
    </p:spTree>
    <p:extLst>
      <p:ext uri="{BB962C8B-B14F-4D97-AF65-F5344CB8AC3E}">
        <p14:creationId xmlns:p14="http://schemas.microsoft.com/office/powerpoint/2010/main" xmlns="" val="18121557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521" y="620688"/>
            <a:ext cx="7863840" cy="626328"/>
          </a:xfrm>
        </p:spPr>
        <p:txBody>
          <a:bodyPr/>
          <a:lstStyle/>
          <a:p>
            <a:pPr algn="l" defTabSz="914400">
              <a:spcBef>
                <a:spcPts val="0"/>
              </a:spcBef>
              <a:spcAft>
                <a:spcPts val="0"/>
              </a:spcAft>
              <a:buNone/>
            </a:pPr>
            <a:r>
              <a:rPr lang="en-US" sz="3000" b="1" i="0" dirty="0" err="1">
                <a:solidFill>
                  <a:srgbClr val="000000"/>
                </a:solidFill>
                <a:latin typeface="Arial" pitchFamily="34" charset="0"/>
                <a:ea typeface="宋体" pitchFamily="2" charset="-122"/>
                <a:cs typeface="Arial"/>
              </a:rPr>
              <a:t>vCMP</a:t>
            </a:r>
            <a:r>
              <a:rPr lang="en-US" sz="3000" b="1" i="0" dirty="0">
                <a:solidFill>
                  <a:srgbClr val="000000"/>
                </a:solidFill>
                <a:latin typeface="Arial" pitchFamily="34" charset="0"/>
                <a:ea typeface="宋体" pitchFamily="2" charset="-122"/>
                <a:cs typeface="Arial"/>
              </a:rPr>
              <a:t> + VIPRION</a:t>
            </a:r>
          </a:p>
        </p:txBody>
      </p:sp>
      <p:sp>
        <p:nvSpPr>
          <p:cNvPr id="3" name="TextBox 2"/>
          <p:cNvSpPr txBox="1"/>
          <p:nvPr/>
        </p:nvSpPr>
        <p:spPr>
          <a:xfrm>
            <a:off x="457200" y="1529711"/>
            <a:ext cx="7924800" cy="1200329"/>
          </a:xfrm>
          <a:prstGeom prst="rect">
            <a:avLst/>
          </a:prstGeom>
          <a:noFill/>
        </p:spPr>
        <p:txBody>
          <a:bodyPr wrap="square" rtlCol="0">
            <a:spAutoFit/>
          </a:bodyPr>
          <a:lstStyle/>
          <a:p>
            <a:r>
              <a:rPr lang="en-US" sz="2400" i="1" dirty="0" err="1">
                <a:solidFill>
                  <a:srgbClr val="000000"/>
                </a:solidFill>
                <a:ea typeface="宋体" pitchFamily="2" charset="-122"/>
              </a:rPr>
              <a:t>VIPRION与vCMP的独特之处在于可通过向机箱简单添加一个额外的刀片而支持按需扩容</a:t>
            </a:r>
            <a:r>
              <a:rPr lang="en-US" sz="2400" i="1" dirty="0">
                <a:solidFill>
                  <a:srgbClr val="000000"/>
                </a:solidFill>
                <a:ea typeface="宋体" pitchFamily="2" charset="-122"/>
              </a:rPr>
              <a:t>。  </a:t>
            </a:r>
          </a:p>
          <a:p>
            <a:endParaRPr lang="en-US" sz="2400" dirty="0">
              <a:solidFill>
                <a:srgbClr val="000000"/>
              </a:solidFill>
              <a:ea typeface="宋体" pitchFamily="2" charset="-122"/>
            </a:endParaRPr>
          </a:p>
        </p:txBody>
      </p:sp>
      <p:pic>
        <p:nvPicPr>
          <p:cNvPr id="4" name="Picture 3" descr="VIPRION.png"/>
          <p:cNvPicPr>
            <a:picLocks noChangeAspect="1"/>
          </p:cNvPicPr>
          <p:nvPr/>
        </p:nvPicPr>
        <p:blipFill>
          <a:blip r:embed="rId2" cstate="print"/>
          <a:stretch>
            <a:fillRect/>
          </a:stretch>
        </p:blipFill>
        <p:spPr>
          <a:xfrm>
            <a:off x="831560" y="4307350"/>
            <a:ext cx="2223735" cy="1587500"/>
          </a:xfrm>
          <a:prstGeom prst="rect">
            <a:avLst/>
          </a:prstGeom>
        </p:spPr>
      </p:pic>
      <p:pic>
        <p:nvPicPr>
          <p:cNvPr id="5" name="Content Placeholder 3" descr="VIP_2400.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602960" y="2849172"/>
            <a:ext cx="2698133" cy="1477228"/>
          </a:xfrm>
          <a:prstGeom prst="rect">
            <a:avLst/>
          </a:prstGeom>
          <a:noFill/>
          <a:ln w="9525">
            <a:noFill/>
            <a:miter lim="800000"/>
            <a:headEnd/>
            <a:tailEnd/>
          </a:ln>
          <a:effectLst>
            <a:outerShdw blurRad="292100" dist="139700" dir="2700000" algn="tl" rotWithShape="0">
              <a:srgbClr val="333333">
                <a:alpha val="65000"/>
              </a:srgbClr>
            </a:outerShdw>
          </a:effectLst>
        </p:spPr>
      </p:pic>
      <p:sp>
        <p:nvSpPr>
          <p:cNvPr id="7" name="TextBox 6"/>
          <p:cNvSpPr txBox="1"/>
          <p:nvPr/>
        </p:nvSpPr>
        <p:spPr>
          <a:xfrm>
            <a:off x="3301093" y="3715260"/>
            <a:ext cx="914400" cy="1323439"/>
          </a:xfrm>
          <a:prstGeom prst="rect">
            <a:avLst/>
          </a:prstGeom>
          <a:noFill/>
        </p:spPr>
        <p:txBody>
          <a:bodyPr wrap="square" rtlCol="0">
            <a:spAutoFit/>
          </a:bodyPr>
          <a:lstStyle/>
          <a:p>
            <a:r>
              <a:rPr lang="en-US" sz="8000">
                <a:solidFill>
                  <a:srgbClr val="BE0F34"/>
                </a:solidFill>
                <a:ea typeface="宋体" pitchFamily="2" charset="-122"/>
              </a:rPr>
              <a:t>+</a:t>
            </a:r>
          </a:p>
        </p:txBody>
      </p:sp>
      <p:grpSp>
        <p:nvGrpSpPr>
          <p:cNvPr id="8" name="Group 7"/>
          <p:cNvGrpSpPr/>
          <p:nvPr/>
        </p:nvGrpSpPr>
        <p:grpSpPr>
          <a:xfrm>
            <a:off x="4184360" y="3388117"/>
            <a:ext cx="2595502" cy="1653119"/>
            <a:chOff x="1487488" y="1425575"/>
            <a:chExt cx="6172200" cy="4699000"/>
          </a:xfrm>
        </p:grpSpPr>
        <p:grpSp>
          <p:nvGrpSpPr>
            <p:cNvPr id="9" name="Group 8"/>
            <p:cNvGrpSpPr/>
            <p:nvPr/>
          </p:nvGrpSpPr>
          <p:grpSpPr>
            <a:xfrm>
              <a:off x="1487488" y="1762125"/>
              <a:ext cx="6172200" cy="4025900"/>
              <a:chOff x="1487488" y="1762125"/>
              <a:chExt cx="6172200" cy="4025900"/>
            </a:xfrm>
          </p:grpSpPr>
          <p:grpSp>
            <p:nvGrpSpPr>
              <p:cNvPr id="10" name="blades BACK"/>
              <p:cNvGrpSpPr/>
              <p:nvPr/>
            </p:nvGrpSpPr>
            <p:grpSpPr>
              <a:xfrm>
                <a:off x="1487488" y="1762125"/>
                <a:ext cx="6172200" cy="4025900"/>
                <a:chOff x="1487488" y="1762125"/>
                <a:chExt cx="6172200" cy="4025900"/>
              </a:xfrm>
            </p:grpSpPr>
            <p:sp>
              <p:nvSpPr>
                <p:cNvPr id="80" name="Freeform 6"/>
                <p:cNvSpPr>
                  <a:spLocks/>
                </p:cNvSpPr>
                <p:nvPr/>
              </p:nvSpPr>
              <p:spPr bwMode="auto">
                <a:xfrm>
                  <a:off x="1487488" y="1762125"/>
                  <a:ext cx="6172200" cy="939800"/>
                </a:xfrm>
                <a:custGeom>
                  <a:avLst/>
                  <a:gdLst>
                    <a:gd name="T0" fmla="*/ 1840 w 1840"/>
                    <a:gd name="T1" fmla="*/ 243 h 280"/>
                    <a:gd name="T2" fmla="*/ 1802 w 1840"/>
                    <a:gd name="T3" fmla="*/ 280 h 280"/>
                    <a:gd name="T4" fmla="*/ 37 w 1840"/>
                    <a:gd name="T5" fmla="*/ 280 h 280"/>
                    <a:gd name="T6" fmla="*/ 0 w 1840"/>
                    <a:gd name="T7" fmla="*/ 243 h 280"/>
                    <a:gd name="T8" fmla="*/ 0 w 1840"/>
                    <a:gd name="T9" fmla="*/ 37 h 280"/>
                    <a:gd name="T10" fmla="*/ 37 w 1840"/>
                    <a:gd name="T11" fmla="*/ 0 h 280"/>
                    <a:gd name="T12" fmla="*/ 1802 w 1840"/>
                    <a:gd name="T13" fmla="*/ 0 h 280"/>
                    <a:gd name="T14" fmla="*/ 1840 w 1840"/>
                    <a:gd name="T15" fmla="*/ 37 h 280"/>
                    <a:gd name="T16" fmla="*/ 1840 w 1840"/>
                    <a:gd name="T17" fmla="*/ 24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0" h="280">
                      <a:moveTo>
                        <a:pt x="1840" y="243"/>
                      </a:moveTo>
                      <a:cubicBezTo>
                        <a:pt x="1840" y="263"/>
                        <a:pt x="1823" y="280"/>
                        <a:pt x="1802" y="280"/>
                      </a:cubicBezTo>
                      <a:cubicBezTo>
                        <a:pt x="37" y="280"/>
                        <a:pt x="37" y="280"/>
                        <a:pt x="37" y="280"/>
                      </a:cubicBezTo>
                      <a:cubicBezTo>
                        <a:pt x="16" y="280"/>
                        <a:pt x="0" y="263"/>
                        <a:pt x="0" y="243"/>
                      </a:cubicBezTo>
                      <a:cubicBezTo>
                        <a:pt x="0" y="37"/>
                        <a:pt x="0" y="37"/>
                        <a:pt x="0" y="37"/>
                      </a:cubicBezTo>
                      <a:cubicBezTo>
                        <a:pt x="0" y="17"/>
                        <a:pt x="16" y="0"/>
                        <a:pt x="37" y="0"/>
                      </a:cubicBezTo>
                      <a:cubicBezTo>
                        <a:pt x="1802" y="0"/>
                        <a:pt x="1802" y="0"/>
                        <a:pt x="1802" y="0"/>
                      </a:cubicBezTo>
                      <a:cubicBezTo>
                        <a:pt x="1823" y="0"/>
                        <a:pt x="1840" y="17"/>
                        <a:pt x="1840" y="37"/>
                      </a:cubicBezTo>
                      <a:lnTo>
                        <a:pt x="1840" y="243"/>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81" name="Freeform 7"/>
                <p:cNvSpPr>
                  <a:spLocks/>
                </p:cNvSpPr>
                <p:nvPr/>
              </p:nvSpPr>
              <p:spPr bwMode="auto">
                <a:xfrm>
                  <a:off x="1487488" y="2790825"/>
                  <a:ext cx="6172200" cy="939800"/>
                </a:xfrm>
                <a:custGeom>
                  <a:avLst/>
                  <a:gdLst>
                    <a:gd name="T0" fmla="*/ 1840 w 1840"/>
                    <a:gd name="T1" fmla="*/ 242 h 280"/>
                    <a:gd name="T2" fmla="*/ 1802 w 1840"/>
                    <a:gd name="T3" fmla="*/ 280 h 280"/>
                    <a:gd name="T4" fmla="*/ 37 w 1840"/>
                    <a:gd name="T5" fmla="*/ 280 h 280"/>
                    <a:gd name="T6" fmla="*/ 0 w 1840"/>
                    <a:gd name="T7" fmla="*/ 242 h 280"/>
                    <a:gd name="T8" fmla="*/ 0 w 1840"/>
                    <a:gd name="T9" fmla="*/ 37 h 280"/>
                    <a:gd name="T10" fmla="*/ 37 w 1840"/>
                    <a:gd name="T11" fmla="*/ 0 h 280"/>
                    <a:gd name="T12" fmla="*/ 1802 w 1840"/>
                    <a:gd name="T13" fmla="*/ 0 h 280"/>
                    <a:gd name="T14" fmla="*/ 1840 w 1840"/>
                    <a:gd name="T15" fmla="*/ 37 h 280"/>
                    <a:gd name="T16" fmla="*/ 1840 w 1840"/>
                    <a:gd name="T17" fmla="*/ 24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0" h="280">
                      <a:moveTo>
                        <a:pt x="1840" y="242"/>
                      </a:moveTo>
                      <a:cubicBezTo>
                        <a:pt x="1840" y="263"/>
                        <a:pt x="1823" y="280"/>
                        <a:pt x="1802" y="280"/>
                      </a:cubicBezTo>
                      <a:cubicBezTo>
                        <a:pt x="37" y="280"/>
                        <a:pt x="37" y="280"/>
                        <a:pt x="37" y="280"/>
                      </a:cubicBezTo>
                      <a:cubicBezTo>
                        <a:pt x="16" y="280"/>
                        <a:pt x="0" y="263"/>
                        <a:pt x="0" y="242"/>
                      </a:cubicBezTo>
                      <a:cubicBezTo>
                        <a:pt x="0" y="37"/>
                        <a:pt x="0" y="37"/>
                        <a:pt x="0" y="37"/>
                      </a:cubicBezTo>
                      <a:cubicBezTo>
                        <a:pt x="0" y="16"/>
                        <a:pt x="16" y="0"/>
                        <a:pt x="37" y="0"/>
                      </a:cubicBezTo>
                      <a:cubicBezTo>
                        <a:pt x="1802" y="0"/>
                        <a:pt x="1802" y="0"/>
                        <a:pt x="1802" y="0"/>
                      </a:cubicBezTo>
                      <a:cubicBezTo>
                        <a:pt x="1823" y="0"/>
                        <a:pt x="1840" y="16"/>
                        <a:pt x="1840" y="37"/>
                      </a:cubicBezTo>
                      <a:lnTo>
                        <a:pt x="1840" y="242"/>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82" name="Freeform 8"/>
                <p:cNvSpPr>
                  <a:spLocks/>
                </p:cNvSpPr>
                <p:nvPr/>
              </p:nvSpPr>
              <p:spPr bwMode="auto">
                <a:xfrm>
                  <a:off x="1487488" y="3819525"/>
                  <a:ext cx="6172200" cy="939800"/>
                </a:xfrm>
                <a:custGeom>
                  <a:avLst/>
                  <a:gdLst>
                    <a:gd name="T0" fmla="*/ 1840 w 1840"/>
                    <a:gd name="T1" fmla="*/ 243 h 280"/>
                    <a:gd name="T2" fmla="*/ 1802 w 1840"/>
                    <a:gd name="T3" fmla="*/ 280 h 280"/>
                    <a:gd name="T4" fmla="*/ 37 w 1840"/>
                    <a:gd name="T5" fmla="*/ 280 h 280"/>
                    <a:gd name="T6" fmla="*/ 0 w 1840"/>
                    <a:gd name="T7" fmla="*/ 243 h 280"/>
                    <a:gd name="T8" fmla="*/ 0 w 1840"/>
                    <a:gd name="T9" fmla="*/ 38 h 280"/>
                    <a:gd name="T10" fmla="*/ 37 w 1840"/>
                    <a:gd name="T11" fmla="*/ 0 h 280"/>
                    <a:gd name="T12" fmla="*/ 1802 w 1840"/>
                    <a:gd name="T13" fmla="*/ 0 h 280"/>
                    <a:gd name="T14" fmla="*/ 1840 w 1840"/>
                    <a:gd name="T15" fmla="*/ 38 h 280"/>
                    <a:gd name="T16" fmla="*/ 1840 w 1840"/>
                    <a:gd name="T17" fmla="*/ 24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0" h="280">
                      <a:moveTo>
                        <a:pt x="1840" y="243"/>
                      </a:moveTo>
                      <a:cubicBezTo>
                        <a:pt x="1840" y="264"/>
                        <a:pt x="1823" y="280"/>
                        <a:pt x="1802" y="280"/>
                      </a:cubicBezTo>
                      <a:cubicBezTo>
                        <a:pt x="37" y="280"/>
                        <a:pt x="37" y="280"/>
                        <a:pt x="37" y="280"/>
                      </a:cubicBezTo>
                      <a:cubicBezTo>
                        <a:pt x="16" y="280"/>
                        <a:pt x="0" y="264"/>
                        <a:pt x="0" y="243"/>
                      </a:cubicBezTo>
                      <a:cubicBezTo>
                        <a:pt x="0" y="38"/>
                        <a:pt x="0" y="38"/>
                        <a:pt x="0" y="38"/>
                      </a:cubicBezTo>
                      <a:cubicBezTo>
                        <a:pt x="0" y="17"/>
                        <a:pt x="16" y="0"/>
                        <a:pt x="37" y="0"/>
                      </a:cubicBezTo>
                      <a:cubicBezTo>
                        <a:pt x="1802" y="0"/>
                        <a:pt x="1802" y="0"/>
                        <a:pt x="1802" y="0"/>
                      </a:cubicBezTo>
                      <a:cubicBezTo>
                        <a:pt x="1823" y="0"/>
                        <a:pt x="1840" y="17"/>
                        <a:pt x="1840" y="38"/>
                      </a:cubicBezTo>
                      <a:lnTo>
                        <a:pt x="1840" y="243"/>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83" name="Freeform 9"/>
                <p:cNvSpPr>
                  <a:spLocks/>
                </p:cNvSpPr>
                <p:nvPr/>
              </p:nvSpPr>
              <p:spPr bwMode="auto">
                <a:xfrm>
                  <a:off x="1487488" y="4848225"/>
                  <a:ext cx="6172200" cy="939800"/>
                </a:xfrm>
                <a:custGeom>
                  <a:avLst/>
                  <a:gdLst>
                    <a:gd name="T0" fmla="*/ 1840 w 1840"/>
                    <a:gd name="T1" fmla="*/ 243 h 280"/>
                    <a:gd name="T2" fmla="*/ 1802 w 1840"/>
                    <a:gd name="T3" fmla="*/ 280 h 280"/>
                    <a:gd name="T4" fmla="*/ 37 w 1840"/>
                    <a:gd name="T5" fmla="*/ 280 h 280"/>
                    <a:gd name="T6" fmla="*/ 0 w 1840"/>
                    <a:gd name="T7" fmla="*/ 243 h 280"/>
                    <a:gd name="T8" fmla="*/ 0 w 1840"/>
                    <a:gd name="T9" fmla="*/ 37 h 280"/>
                    <a:gd name="T10" fmla="*/ 37 w 1840"/>
                    <a:gd name="T11" fmla="*/ 0 h 280"/>
                    <a:gd name="T12" fmla="*/ 1802 w 1840"/>
                    <a:gd name="T13" fmla="*/ 0 h 280"/>
                    <a:gd name="T14" fmla="*/ 1840 w 1840"/>
                    <a:gd name="T15" fmla="*/ 37 h 280"/>
                    <a:gd name="T16" fmla="*/ 1840 w 1840"/>
                    <a:gd name="T17" fmla="*/ 24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0" h="280">
                      <a:moveTo>
                        <a:pt x="1840" y="243"/>
                      </a:moveTo>
                      <a:cubicBezTo>
                        <a:pt x="1840" y="263"/>
                        <a:pt x="1823" y="280"/>
                        <a:pt x="1802" y="280"/>
                      </a:cubicBezTo>
                      <a:cubicBezTo>
                        <a:pt x="37" y="280"/>
                        <a:pt x="37" y="280"/>
                        <a:pt x="37" y="280"/>
                      </a:cubicBezTo>
                      <a:cubicBezTo>
                        <a:pt x="16" y="280"/>
                        <a:pt x="0" y="263"/>
                        <a:pt x="0" y="243"/>
                      </a:cubicBezTo>
                      <a:cubicBezTo>
                        <a:pt x="0" y="37"/>
                        <a:pt x="0" y="37"/>
                        <a:pt x="0" y="37"/>
                      </a:cubicBezTo>
                      <a:cubicBezTo>
                        <a:pt x="0" y="17"/>
                        <a:pt x="16" y="0"/>
                        <a:pt x="37" y="0"/>
                      </a:cubicBezTo>
                      <a:cubicBezTo>
                        <a:pt x="1802" y="0"/>
                        <a:pt x="1802" y="0"/>
                        <a:pt x="1802" y="0"/>
                      </a:cubicBezTo>
                      <a:cubicBezTo>
                        <a:pt x="1823" y="0"/>
                        <a:pt x="1840" y="17"/>
                        <a:pt x="1840" y="37"/>
                      </a:cubicBezTo>
                      <a:lnTo>
                        <a:pt x="1840" y="243"/>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grpSp>
          <p:sp>
            <p:nvSpPr>
              <p:cNvPr id="15" name="RED"/>
              <p:cNvSpPr>
                <a:spLocks/>
              </p:cNvSpPr>
              <p:nvPr/>
            </p:nvSpPr>
            <p:spPr bwMode="auto">
              <a:xfrm>
                <a:off x="1576388" y="1852613"/>
                <a:ext cx="1431925" cy="3844925"/>
              </a:xfrm>
              <a:custGeom>
                <a:avLst/>
                <a:gdLst>
                  <a:gd name="T0" fmla="*/ 427 w 427"/>
                  <a:gd name="T1" fmla="*/ 1130 h 1146"/>
                  <a:gd name="T2" fmla="*/ 411 w 427"/>
                  <a:gd name="T3" fmla="*/ 1146 h 1146"/>
                  <a:gd name="T4" fmla="*/ 16 w 427"/>
                  <a:gd name="T5" fmla="*/ 1146 h 1146"/>
                  <a:gd name="T6" fmla="*/ 0 w 427"/>
                  <a:gd name="T7" fmla="*/ 1130 h 1146"/>
                  <a:gd name="T8" fmla="*/ 0 w 427"/>
                  <a:gd name="T9" fmla="*/ 16 h 1146"/>
                  <a:gd name="T10" fmla="*/ 16 w 427"/>
                  <a:gd name="T11" fmla="*/ 0 h 1146"/>
                  <a:gd name="T12" fmla="*/ 411 w 427"/>
                  <a:gd name="T13" fmla="*/ 0 h 1146"/>
                  <a:gd name="T14" fmla="*/ 427 w 427"/>
                  <a:gd name="T15" fmla="*/ 16 h 1146"/>
                  <a:gd name="T16" fmla="*/ 427 w 427"/>
                  <a:gd name="T17" fmla="*/ 113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146">
                    <a:moveTo>
                      <a:pt x="427" y="1130"/>
                    </a:moveTo>
                    <a:cubicBezTo>
                      <a:pt x="427" y="1139"/>
                      <a:pt x="420" y="1146"/>
                      <a:pt x="411" y="1146"/>
                    </a:cubicBezTo>
                    <a:cubicBezTo>
                      <a:pt x="16" y="1146"/>
                      <a:pt x="16" y="1146"/>
                      <a:pt x="16" y="1146"/>
                    </a:cubicBezTo>
                    <a:cubicBezTo>
                      <a:pt x="8" y="1146"/>
                      <a:pt x="0" y="1139"/>
                      <a:pt x="0" y="1130"/>
                    </a:cubicBezTo>
                    <a:cubicBezTo>
                      <a:pt x="0" y="16"/>
                      <a:pt x="0" y="16"/>
                      <a:pt x="0" y="16"/>
                    </a:cubicBezTo>
                    <a:cubicBezTo>
                      <a:pt x="0" y="7"/>
                      <a:pt x="8" y="0"/>
                      <a:pt x="16" y="0"/>
                    </a:cubicBezTo>
                    <a:cubicBezTo>
                      <a:pt x="411" y="0"/>
                      <a:pt x="411" y="0"/>
                      <a:pt x="411" y="0"/>
                    </a:cubicBezTo>
                    <a:cubicBezTo>
                      <a:pt x="420" y="0"/>
                      <a:pt x="427" y="7"/>
                      <a:pt x="427" y="16"/>
                    </a:cubicBezTo>
                    <a:lnTo>
                      <a:pt x="427" y="1130"/>
                    </a:lnTo>
                    <a:close/>
                  </a:path>
                </a:pathLst>
              </a:custGeom>
              <a:solidFill>
                <a:schemeClr val="accent5"/>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6" name="BLUE"/>
              <p:cNvSpPr>
                <a:spLocks/>
              </p:cNvSpPr>
              <p:nvPr/>
            </p:nvSpPr>
            <p:spPr bwMode="auto">
              <a:xfrm>
                <a:off x="4616979" y="1852613"/>
                <a:ext cx="1431925" cy="3844925"/>
              </a:xfrm>
              <a:custGeom>
                <a:avLst/>
                <a:gdLst>
                  <a:gd name="T0" fmla="*/ 427 w 427"/>
                  <a:gd name="T1" fmla="*/ 1130 h 1146"/>
                  <a:gd name="T2" fmla="*/ 411 w 427"/>
                  <a:gd name="T3" fmla="*/ 1146 h 1146"/>
                  <a:gd name="T4" fmla="*/ 16 w 427"/>
                  <a:gd name="T5" fmla="*/ 1146 h 1146"/>
                  <a:gd name="T6" fmla="*/ 0 w 427"/>
                  <a:gd name="T7" fmla="*/ 1130 h 1146"/>
                  <a:gd name="T8" fmla="*/ 0 w 427"/>
                  <a:gd name="T9" fmla="*/ 16 h 1146"/>
                  <a:gd name="T10" fmla="*/ 16 w 427"/>
                  <a:gd name="T11" fmla="*/ 0 h 1146"/>
                  <a:gd name="T12" fmla="*/ 411 w 427"/>
                  <a:gd name="T13" fmla="*/ 0 h 1146"/>
                  <a:gd name="T14" fmla="*/ 427 w 427"/>
                  <a:gd name="T15" fmla="*/ 16 h 1146"/>
                  <a:gd name="T16" fmla="*/ 427 w 427"/>
                  <a:gd name="T17" fmla="*/ 113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146">
                    <a:moveTo>
                      <a:pt x="427" y="1130"/>
                    </a:moveTo>
                    <a:cubicBezTo>
                      <a:pt x="427" y="1139"/>
                      <a:pt x="419" y="1146"/>
                      <a:pt x="411" y="1146"/>
                    </a:cubicBezTo>
                    <a:cubicBezTo>
                      <a:pt x="16" y="1146"/>
                      <a:pt x="16" y="1146"/>
                      <a:pt x="16" y="1146"/>
                    </a:cubicBezTo>
                    <a:cubicBezTo>
                      <a:pt x="7" y="1146"/>
                      <a:pt x="0" y="1139"/>
                      <a:pt x="0" y="1130"/>
                    </a:cubicBezTo>
                    <a:cubicBezTo>
                      <a:pt x="0" y="16"/>
                      <a:pt x="0" y="16"/>
                      <a:pt x="0" y="16"/>
                    </a:cubicBezTo>
                    <a:cubicBezTo>
                      <a:pt x="0" y="7"/>
                      <a:pt x="7" y="0"/>
                      <a:pt x="16" y="0"/>
                    </a:cubicBezTo>
                    <a:cubicBezTo>
                      <a:pt x="411" y="0"/>
                      <a:pt x="411" y="0"/>
                      <a:pt x="411" y="0"/>
                    </a:cubicBezTo>
                    <a:cubicBezTo>
                      <a:pt x="419" y="0"/>
                      <a:pt x="427" y="7"/>
                      <a:pt x="427" y="16"/>
                    </a:cubicBezTo>
                    <a:lnTo>
                      <a:pt x="427" y="1130"/>
                    </a:lnTo>
                    <a:close/>
                  </a:path>
                </a:pathLst>
              </a:custGeom>
              <a:solidFill>
                <a:schemeClr val="accent4"/>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7" name="ORANGE"/>
              <p:cNvSpPr>
                <a:spLocks/>
              </p:cNvSpPr>
              <p:nvPr/>
            </p:nvSpPr>
            <p:spPr bwMode="auto">
              <a:xfrm>
                <a:off x="3098271" y="1852613"/>
                <a:ext cx="1428750" cy="758825"/>
              </a:xfrm>
              <a:custGeom>
                <a:avLst/>
                <a:gdLst>
                  <a:gd name="T0" fmla="*/ 426 w 426"/>
                  <a:gd name="T1" fmla="*/ 210 h 226"/>
                  <a:gd name="T2" fmla="*/ 410 w 426"/>
                  <a:gd name="T3" fmla="*/ 226 h 226"/>
                  <a:gd name="T4" fmla="*/ 16 w 426"/>
                  <a:gd name="T5" fmla="*/ 226 h 226"/>
                  <a:gd name="T6" fmla="*/ 0 w 426"/>
                  <a:gd name="T7" fmla="*/ 210 h 226"/>
                  <a:gd name="T8" fmla="*/ 0 w 426"/>
                  <a:gd name="T9" fmla="*/ 16 h 226"/>
                  <a:gd name="T10" fmla="*/ 16 w 426"/>
                  <a:gd name="T11" fmla="*/ 0 h 226"/>
                  <a:gd name="T12" fmla="*/ 410 w 426"/>
                  <a:gd name="T13" fmla="*/ 0 h 226"/>
                  <a:gd name="T14" fmla="*/ 426 w 426"/>
                  <a:gd name="T15" fmla="*/ 16 h 226"/>
                  <a:gd name="T16" fmla="*/ 426 w 426"/>
                  <a:gd name="T17" fmla="*/ 21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226">
                    <a:moveTo>
                      <a:pt x="426" y="210"/>
                    </a:moveTo>
                    <a:cubicBezTo>
                      <a:pt x="426" y="219"/>
                      <a:pt x="419" y="226"/>
                      <a:pt x="410" y="226"/>
                    </a:cubicBezTo>
                    <a:cubicBezTo>
                      <a:pt x="16" y="226"/>
                      <a:pt x="16" y="226"/>
                      <a:pt x="16" y="226"/>
                    </a:cubicBezTo>
                    <a:cubicBezTo>
                      <a:pt x="7" y="226"/>
                      <a:pt x="0" y="219"/>
                      <a:pt x="0" y="210"/>
                    </a:cubicBezTo>
                    <a:cubicBezTo>
                      <a:pt x="0" y="16"/>
                      <a:pt x="0" y="16"/>
                      <a:pt x="0" y="16"/>
                    </a:cubicBezTo>
                    <a:cubicBezTo>
                      <a:pt x="0" y="7"/>
                      <a:pt x="7" y="0"/>
                      <a:pt x="16" y="0"/>
                    </a:cubicBezTo>
                    <a:cubicBezTo>
                      <a:pt x="410" y="0"/>
                      <a:pt x="410" y="0"/>
                      <a:pt x="410" y="0"/>
                    </a:cubicBezTo>
                    <a:cubicBezTo>
                      <a:pt x="419" y="0"/>
                      <a:pt x="426" y="7"/>
                      <a:pt x="426" y="16"/>
                    </a:cubicBezTo>
                    <a:lnTo>
                      <a:pt x="426" y="210"/>
                    </a:lnTo>
                    <a:close/>
                  </a:path>
                </a:pathLst>
              </a:custGeom>
              <a:solidFill>
                <a:schemeClr val="accent2"/>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8" name="CREAM"/>
              <p:cNvSpPr>
                <a:spLocks/>
              </p:cNvSpPr>
              <p:nvPr/>
            </p:nvSpPr>
            <p:spPr bwMode="auto">
              <a:xfrm>
                <a:off x="3098271" y="2879725"/>
                <a:ext cx="1428750" cy="760413"/>
              </a:xfrm>
              <a:custGeom>
                <a:avLst/>
                <a:gdLst>
                  <a:gd name="T0" fmla="*/ 426 w 426"/>
                  <a:gd name="T1" fmla="*/ 211 h 227"/>
                  <a:gd name="T2" fmla="*/ 410 w 426"/>
                  <a:gd name="T3" fmla="*/ 227 h 227"/>
                  <a:gd name="T4" fmla="*/ 16 w 426"/>
                  <a:gd name="T5" fmla="*/ 227 h 227"/>
                  <a:gd name="T6" fmla="*/ 0 w 426"/>
                  <a:gd name="T7" fmla="*/ 211 h 227"/>
                  <a:gd name="T8" fmla="*/ 0 w 426"/>
                  <a:gd name="T9" fmla="*/ 16 h 227"/>
                  <a:gd name="T10" fmla="*/ 16 w 426"/>
                  <a:gd name="T11" fmla="*/ 0 h 227"/>
                  <a:gd name="T12" fmla="*/ 410 w 426"/>
                  <a:gd name="T13" fmla="*/ 0 h 227"/>
                  <a:gd name="T14" fmla="*/ 426 w 426"/>
                  <a:gd name="T15" fmla="*/ 16 h 227"/>
                  <a:gd name="T16" fmla="*/ 426 w 426"/>
                  <a:gd name="T17" fmla="*/ 21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227">
                    <a:moveTo>
                      <a:pt x="426" y="211"/>
                    </a:moveTo>
                    <a:cubicBezTo>
                      <a:pt x="426" y="220"/>
                      <a:pt x="419" y="227"/>
                      <a:pt x="410" y="227"/>
                    </a:cubicBezTo>
                    <a:cubicBezTo>
                      <a:pt x="16" y="227"/>
                      <a:pt x="16" y="227"/>
                      <a:pt x="16" y="227"/>
                    </a:cubicBezTo>
                    <a:cubicBezTo>
                      <a:pt x="7" y="227"/>
                      <a:pt x="0" y="220"/>
                      <a:pt x="0" y="211"/>
                    </a:cubicBezTo>
                    <a:cubicBezTo>
                      <a:pt x="0" y="16"/>
                      <a:pt x="0" y="16"/>
                      <a:pt x="0" y="16"/>
                    </a:cubicBezTo>
                    <a:cubicBezTo>
                      <a:pt x="0" y="8"/>
                      <a:pt x="7" y="0"/>
                      <a:pt x="16" y="0"/>
                    </a:cubicBezTo>
                    <a:cubicBezTo>
                      <a:pt x="410" y="0"/>
                      <a:pt x="410" y="0"/>
                      <a:pt x="410" y="0"/>
                    </a:cubicBezTo>
                    <a:cubicBezTo>
                      <a:pt x="419" y="0"/>
                      <a:pt x="426" y="8"/>
                      <a:pt x="426" y="16"/>
                    </a:cubicBezTo>
                    <a:lnTo>
                      <a:pt x="426" y="211"/>
                    </a:lnTo>
                    <a:close/>
                  </a:path>
                </a:pathLst>
              </a:custGeom>
              <a:solidFill>
                <a:schemeClr val="accent2">
                  <a:lumMod val="40000"/>
                  <a:lumOff val="60000"/>
                </a:schemeClr>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9" name="SLATE"/>
              <p:cNvSpPr>
                <a:spLocks/>
              </p:cNvSpPr>
              <p:nvPr/>
            </p:nvSpPr>
            <p:spPr bwMode="auto">
              <a:xfrm>
                <a:off x="3098271" y="3910013"/>
                <a:ext cx="1428750" cy="760413"/>
              </a:xfrm>
              <a:custGeom>
                <a:avLst/>
                <a:gdLst>
                  <a:gd name="T0" fmla="*/ 426 w 426"/>
                  <a:gd name="T1" fmla="*/ 211 h 227"/>
                  <a:gd name="T2" fmla="*/ 410 w 426"/>
                  <a:gd name="T3" fmla="*/ 227 h 227"/>
                  <a:gd name="T4" fmla="*/ 16 w 426"/>
                  <a:gd name="T5" fmla="*/ 227 h 227"/>
                  <a:gd name="T6" fmla="*/ 0 w 426"/>
                  <a:gd name="T7" fmla="*/ 211 h 227"/>
                  <a:gd name="T8" fmla="*/ 0 w 426"/>
                  <a:gd name="T9" fmla="*/ 16 h 227"/>
                  <a:gd name="T10" fmla="*/ 16 w 426"/>
                  <a:gd name="T11" fmla="*/ 0 h 227"/>
                  <a:gd name="T12" fmla="*/ 410 w 426"/>
                  <a:gd name="T13" fmla="*/ 0 h 227"/>
                  <a:gd name="T14" fmla="*/ 426 w 426"/>
                  <a:gd name="T15" fmla="*/ 16 h 227"/>
                  <a:gd name="T16" fmla="*/ 426 w 426"/>
                  <a:gd name="T17" fmla="*/ 21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227">
                    <a:moveTo>
                      <a:pt x="426" y="211"/>
                    </a:moveTo>
                    <a:cubicBezTo>
                      <a:pt x="426" y="219"/>
                      <a:pt x="419" y="227"/>
                      <a:pt x="410" y="227"/>
                    </a:cubicBezTo>
                    <a:cubicBezTo>
                      <a:pt x="16" y="227"/>
                      <a:pt x="16" y="227"/>
                      <a:pt x="16" y="227"/>
                    </a:cubicBezTo>
                    <a:cubicBezTo>
                      <a:pt x="7" y="227"/>
                      <a:pt x="0" y="219"/>
                      <a:pt x="0" y="211"/>
                    </a:cubicBezTo>
                    <a:cubicBezTo>
                      <a:pt x="0" y="16"/>
                      <a:pt x="0" y="16"/>
                      <a:pt x="0" y="16"/>
                    </a:cubicBezTo>
                    <a:cubicBezTo>
                      <a:pt x="0" y="7"/>
                      <a:pt x="7" y="0"/>
                      <a:pt x="16" y="0"/>
                    </a:cubicBezTo>
                    <a:cubicBezTo>
                      <a:pt x="410" y="0"/>
                      <a:pt x="410" y="0"/>
                      <a:pt x="410" y="0"/>
                    </a:cubicBezTo>
                    <a:cubicBezTo>
                      <a:pt x="419" y="0"/>
                      <a:pt x="426" y="7"/>
                      <a:pt x="426" y="16"/>
                    </a:cubicBezTo>
                    <a:lnTo>
                      <a:pt x="426" y="211"/>
                    </a:lnTo>
                    <a:close/>
                  </a:path>
                </a:pathLst>
              </a:custGeom>
              <a:solidFill>
                <a:schemeClr val="accent1"/>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20" name="DARK RED"/>
              <p:cNvSpPr>
                <a:spLocks/>
              </p:cNvSpPr>
              <p:nvPr/>
            </p:nvSpPr>
            <p:spPr bwMode="auto">
              <a:xfrm>
                <a:off x="3098271" y="4938713"/>
                <a:ext cx="1428750" cy="758825"/>
              </a:xfrm>
              <a:custGeom>
                <a:avLst/>
                <a:gdLst>
                  <a:gd name="T0" fmla="*/ 426 w 426"/>
                  <a:gd name="T1" fmla="*/ 210 h 226"/>
                  <a:gd name="T2" fmla="*/ 410 w 426"/>
                  <a:gd name="T3" fmla="*/ 226 h 226"/>
                  <a:gd name="T4" fmla="*/ 16 w 426"/>
                  <a:gd name="T5" fmla="*/ 226 h 226"/>
                  <a:gd name="T6" fmla="*/ 0 w 426"/>
                  <a:gd name="T7" fmla="*/ 210 h 226"/>
                  <a:gd name="T8" fmla="*/ 0 w 426"/>
                  <a:gd name="T9" fmla="*/ 16 h 226"/>
                  <a:gd name="T10" fmla="*/ 16 w 426"/>
                  <a:gd name="T11" fmla="*/ 0 h 226"/>
                  <a:gd name="T12" fmla="*/ 410 w 426"/>
                  <a:gd name="T13" fmla="*/ 0 h 226"/>
                  <a:gd name="T14" fmla="*/ 426 w 426"/>
                  <a:gd name="T15" fmla="*/ 16 h 226"/>
                  <a:gd name="T16" fmla="*/ 426 w 426"/>
                  <a:gd name="T17" fmla="*/ 21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226">
                    <a:moveTo>
                      <a:pt x="426" y="210"/>
                    </a:moveTo>
                    <a:cubicBezTo>
                      <a:pt x="426" y="219"/>
                      <a:pt x="419" y="226"/>
                      <a:pt x="410" y="226"/>
                    </a:cubicBezTo>
                    <a:cubicBezTo>
                      <a:pt x="16" y="226"/>
                      <a:pt x="16" y="226"/>
                      <a:pt x="16" y="226"/>
                    </a:cubicBezTo>
                    <a:cubicBezTo>
                      <a:pt x="7" y="226"/>
                      <a:pt x="0" y="219"/>
                      <a:pt x="0" y="210"/>
                    </a:cubicBezTo>
                    <a:cubicBezTo>
                      <a:pt x="0" y="16"/>
                      <a:pt x="0" y="16"/>
                      <a:pt x="0" y="16"/>
                    </a:cubicBezTo>
                    <a:cubicBezTo>
                      <a:pt x="0" y="7"/>
                      <a:pt x="7" y="0"/>
                      <a:pt x="16" y="0"/>
                    </a:cubicBezTo>
                    <a:cubicBezTo>
                      <a:pt x="410" y="0"/>
                      <a:pt x="410" y="0"/>
                      <a:pt x="410" y="0"/>
                    </a:cubicBezTo>
                    <a:cubicBezTo>
                      <a:pt x="419" y="0"/>
                      <a:pt x="426" y="7"/>
                      <a:pt x="426" y="16"/>
                    </a:cubicBezTo>
                    <a:lnTo>
                      <a:pt x="426" y="210"/>
                    </a:lnTo>
                    <a:close/>
                  </a:path>
                </a:pathLst>
              </a:custGeom>
              <a:solidFill>
                <a:schemeClr val="accent5">
                  <a:lumMod val="75000"/>
                </a:schemeClr>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21" name="GREY"/>
              <p:cNvSpPr>
                <a:spLocks/>
              </p:cNvSpPr>
              <p:nvPr/>
            </p:nvSpPr>
            <p:spPr bwMode="auto">
              <a:xfrm>
                <a:off x="6138863" y="1852613"/>
                <a:ext cx="1431925" cy="3844925"/>
              </a:xfrm>
              <a:custGeom>
                <a:avLst/>
                <a:gdLst>
                  <a:gd name="T0" fmla="*/ 427 w 427"/>
                  <a:gd name="T1" fmla="*/ 1130 h 1146"/>
                  <a:gd name="T2" fmla="*/ 411 w 427"/>
                  <a:gd name="T3" fmla="*/ 1146 h 1146"/>
                  <a:gd name="T4" fmla="*/ 16 w 427"/>
                  <a:gd name="T5" fmla="*/ 1146 h 1146"/>
                  <a:gd name="T6" fmla="*/ 0 w 427"/>
                  <a:gd name="T7" fmla="*/ 1130 h 1146"/>
                  <a:gd name="T8" fmla="*/ 0 w 427"/>
                  <a:gd name="T9" fmla="*/ 16 h 1146"/>
                  <a:gd name="T10" fmla="*/ 16 w 427"/>
                  <a:gd name="T11" fmla="*/ 0 h 1146"/>
                  <a:gd name="T12" fmla="*/ 411 w 427"/>
                  <a:gd name="T13" fmla="*/ 0 h 1146"/>
                  <a:gd name="T14" fmla="*/ 427 w 427"/>
                  <a:gd name="T15" fmla="*/ 16 h 1146"/>
                  <a:gd name="T16" fmla="*/ 427 w 427"/>
                  <a:gd name="T17" fmla="*/ 113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146">
                    <a:moveTo>
                      <a:pt x="427" y="1130"/>
                    </a:moveTo>
                    <a:cubicBezTo>
                      <a:pt x="427" y="1139"/>
                      <a:pt x="420" y="1146"/>
                      <a:pt x="411" y="1146"/>
                    </a:cubicBezTo>
                    <a:cubicBezTo>
                      <a:pt x="16" y="1146"/>
                      <a:pt x="16" y="1146"/>
                      <a:pt x="16" y="1146"/>
                    </a:cubicBezTo>
                    <a:cubicBezTo>
                      <a:pt x="8" y="1146"/>
                      <a:pt x="0" y="1139"/>
                      <a:pt x="0" y="1130"/>
                    </a:cubicBezTo>
                    <a:cubicBezTo>
                      <a:pt x="0" y="16"/>
                      <a:pt x="0" y="16"/>
                      <a:pt x="0" y="16"/>
                    </a:cubicBezTo>
                    <a:cubicBezTo>
                      <a:pt x="0" y="7"/>
                      <a:pt x="8" y="0"/>
                      <a:pt x="16" y="0"/>
                    </a:cubicBezTo>
                    <a:cubicBezTo>
                      <a:pt x="411" y="0"/>
                      <a:pt x="411" y="0"/>
                      <a:pt x="411" y="0"/>
                    </a:cubicBezTo>
                    <a:cubicBezTo>
                      <a:pt x="420" y="0"/>
                      <a:pt x="427" y="7"/>
                      <a:pt x="427" y="16"/>
                    </a:cubicBezTo>
                    <a:lnTo>
                      <a:pt x="427" y="1130"/>
                    </a:lnTo>
                    <a:close/>
                  </a:path>
                </a:pathLst>
              </a:custGeom>
              <a:solidFill>
                <a:schemeClr val="tx1">
                  <a:lumMod val="50000"/>
                  <a:lumOff val="50000"/>
                </a:schemeClr>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grpSp>
            <p:nvGrpSpPr>
              <p:cNvPr id="14" name="CPUs"/>
              <p:cNvGrpSpPr/>
              <p:nvPr/>
            </p:nvGrpSpPr>
            <p:grpSpPr>
              <a:xfrm>
                <a:off x="1665288" y="1939417"/>
                <a:ext cx="5817616" cy="3671316"/>
                <a:chOff x="1665288" y="1939417"/>
                <a:chExt cx="5817616" cy="3671316"/>
              </a:xfrm>
            </p:grpSpPr>
            <p:grpSp>
              <p:nvGrpSpPr>
                <p:cNvPr id="22" name="Group 27"/>
                <p:cNvGrpSpPr/>
                <p:nvPr/>
              </p:nvGrpSpPr>
              <p:grpSpPr>
                <a:xfrm>
                  <a:off x="1665288" y="1939417"/>
                  <a:ext cx="5817616" cy="585216"/>
                  <a:chOff x="1665288" y="1939925"/>
                  <a:chExt cx="5817616" cy="585216"/>
                </a:xfrm>
              </p:grpSpPr>
              <p:grpSp>
                <p:nvGrpSpPr>
                  <p:cNvPr id="23" name="Group 67"/>
                  <p:cNvGrpSpPr/>
                  <p:nvPr/>
                </p:nvGrpSpPr>
                <p:grpSpPr>
                  <a:xfrm>
                    <a:off x="1665288" y="1939925"/>
                    <a:ext cx="1255141" cy="585216"/>
                    <a:chOff x="1665288" y="1939925"/>
                    <a:chExt cx="1255141" cy="585216"/>
                  </a:xfrm>
                </p:grpSpPr>
                <p:pic>
                  <p:nvPicPr>
                    <p:cNvPr id="78"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79"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28" name="Group 68"/>
                  <p:cNvGrpSpPr/>
                  <p:nvPr/>
                </p:nvGrpSpPr>
                <p:grpSpPr>
                  <a:xfrm>
                    <a:off x="3186113" y="1939925"/>
                    <a:ext cx="1255141" cy="585216"/>
                    <a:chOff x="1665288" y="1939925"/>
                    <a:chExt cx="1255141" cy="585216"/>
                  </a:xfrm>
                </p:grpSpPr>
                <p:pic>
                  <p:nvPicPr>
                    <p:cNvPr id="76"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77"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29" name="Group 69"/>
                  <p:cNvGrpSpPr/>
                  <p:nvPr/>
                </p:nvGrpSpPr>
                <p:grpSpPr>
                  <a:xfrm>
                    <a:off x="4706938" y="1939925"/>
                    <a:ext cx="1255141" cy="585216"/>
                    <a:chOff x="1665288" y="1939925"/>
                    <a:chExt cx="1255141" cy="585216"/>
                  </a:xfrm>
                </p:grpSpPr>
                <p:pic>
                  <p:nvPicPr>
                    <p:cNvPr id="74"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75"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30" name="Group 70"/>
                  <p:cNvGrpSpPr/>
                  <p:nvPr/>
                </p:nvGrpSpPr>
                <p:grpSpPr>
                  <a:xfrm>
                    <a:off x="6227763" y="1939925"/>
                    <a:ext cx="1255141" cy="585216"/>
                    <a:chOff x="1665288" y="1939925"/>
                    <a:chExt cx="1255141" cy="585216"/>
                  </a:xfrm>
                </p:grpSpPr>
                <p:pic>
                  <p:nvPicPr>
                    <p:cNvPr id="72"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73"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grpSp>
              <p:nvGrpSpPr>
                <p:cNvPr id="31" name="Group 28"/>
                <p:cNvGrpSpPr/>
                <p:nvPr/>
              </p:nvGrpSpPr>
              <p:grpSpPr>
                <a:xfrm>
                  <a:off x="1665288" y="2968117"/>
                  <a:ext cx="5817616" cy="585216"/>
                  <a:chOff x="1665288" y="1939925"/>
                  <a:chExt cx="5817616" cy="585216"/>
                </a:xfrm>
              </p:grpSpPr>
              <p:grpSp>
                <p:nvGrpSpPr>
                  <p:cNvPr id="32" name="Group 55"/>
                  <p:cNvGrpSpPr/>
                  <p:nvPr/>
                </p:nvGrpSpPr>
                <p:grpSpPr>
                  <a:xfrm>
                    <a:off x="1665288" y="1939925"/>
                    <a:ext cx="1255141" cy="585216"/>
                    <a:chOff x="1665288" y="1939925"/>
                    <a:chExt cx="1255141" cy="585216"/>
                  </a:xfrm>
                </p:grpSpPr>
                <p:pic>
                  <p:nvPicPr>
                    <p:cNvPr id="66"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67"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33" name="Group 56"/>
                  <p:cNvGrpSpPr/>
                  <p:nvPr/>
                </p:nvGrpSpPr>
                <p:grpSpPr>
                  <a:xfrm>
                    <a:off x="3186113" y="1939925"/>
                    <a:ext cx="1255141" cy="585216"/>
                    <a:chOff x="1665288" y="1939925"/>
                    <a:chExt cx="1255141" cy="585216"/>
                  </a:xfrm>
                </p:grpSpPr>
                <p:pic>
                  <p:nvPicPr>
                    <p:cNvPr id="64"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65"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34" name="Group 57"/>
                  <p:cNvGrpSpPr/>
                  <p:nvPr/>
                </p:nvGrpSpPr>
                <p:grpSpPr>
                  <a:xfrm>
                    <a:off x="4706938" y="1939925"/>
                    <a:ext cx="1255141" cy="585216"/>
                    <a:chOff x="1665288" y="1939925"/>
                    <a:chExt cx="1255141" cy="585216"/>
                  </a:xfrm>
                </p:grpSpPr>
                <p:pic>
                  <p:nvPicPr>
                    <p:cNvPr id="62"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63"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35" name="Group 58"/>
                  <p:cNvGrpSpPr/>
                  <p:nvPr/>
                </p:nvGrpSpPr>
                <p:grpSpPr>
                  <a:xfrm>
                    <a:off x="6227763" y="1939925"/>
                    <a:ext cx="1255141" cy="585216"/>
                    <a:chOff x="1665288" y="1939925"/>
                    <a:chExt cx="1255141" cy="585216"/>
                  </a:xfrm>
                </p:grpSpPr>
                <p:pic>
                  <p:nvPicPr>
                    <p:cNvPr id="60"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61"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grpSp>
              <p:nvGrpSpPr>
                <p:cNvPr id="44" name="Group 29"/>
                <p:cNvGrpSpPr/>
                <p:nvPr/>
              </p:nvGrpSpPr>
              <p:grpSpPr>
                <a:xfrm>
                  <a:off x="1665288" y="3996817"/>
                  <a:ext cx="5817616" cy="585216"/>
                  <a:chOff x="1665288" y="1939925"/>
                  <a:chExt cx="5817616" cy="585216"/>
                </a:xfrm>
              </p:grpSpPr>
              <p:grpSp>
                <p:nvGrpSpPr>
                  <p:cNvPr id="45" name="Group 43"/>
                  <p:cNvGrpSpPr/>
                  <p:nvPr/>
                </p:nvGrpSpPr>
                <p:grpSpPr>
                  <a:xfrm>
                    <a:off x="1665288" y="1939925"/>
                    <a:ext cx="1255141" cy="585216"/>
                    <a:chOff x="1665288" y="1939925"/>
                    <a:chExt cx="1255141" cy="585216"/>
                  </a:xfrm>
                </p:grpSpPr>
                <p:pic>
                  <p:nvPicPr>
                    <p:cNvPr id="54"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55"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46" name="Group 44"/>
                  <p:cNvGrpSpPr/>
                  <p:nvPr/>
                </p:nvGrpSpPr>
                <p:grpSpPr>
                  <a:xfrm>
                    <a:off x="3186113" y="1939925"/>
                    <a:ext cx="1255141" cy="585216"/>
                    <a:chOff x="1665288" y="1939925"/>
                    <a:chExt cx="1255141" cy="585216"/>
                  </a:xfrm>
                </p:grpSpPr>
                <p:pic>
                  <p:nvPicPr>
                    <p:cNvPr id="52"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53"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47" name="Group 45"/>
                  <p:cNvGrpSpPr/>
                  <p:nvPr/>
                </p:nvGrpSpPr>
                <p:grpSpPr>
                  <a:xfrm>
                    <a:off x="4706938" y="1939925"/>
                    <a:ext cx="1255141" cy="585216"/>
                    <a:chOff x="1665288" y="1939925"/>
                    <a:chExt cx="1255141" cy="585216"/>
                  </a:xfrm>
                </p:grpSpPr>
                <p:pic>
                  <p:nvPicPr>
                    <p:cNvPr id="50"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51"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56" name="Group 46"/>
                  <p:cNvGrpSpPr/>
                  <p:nvPr/>
                </p:nvGrpSpPr>
                <p:grpSpPr>
                  <a:xfrm>
                    <a:off x="6227763" y="1939925"/>
                    <a:ext cx="1255141" cy="585216"/>
                    <a:chOff x="1665288" y="1939925"/>
                    <a:chExt cx="1255141" cy="585216"/>
                  </a:xfrm>
                </p:grpSpPr>
                <p:pic>
                  <p:nvPicPr>
                    <p:cNvPr id="48"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49"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grpSp>
              <p:nvGrpSpPr>
                <p:cNvPr id="57" name="Group 30"/>
                <p:cNvGrpSpPr/>
                <p:nvPr/>
              </p:nvGrpSpPr>
              <p:grpSpPr>
                <a:xfrm>
                  <a:off x="1665288" y="5025517"/>
                  <a:ext cx="5817616" cy="585216"/>
                  <a:chOff x="1665288" y="1939925"/>
                  <a:chExt cx="5817616" cy="585216"/>
                </a:xfrm>
              </p:grpSpPr>
              <p:grpSp>
                <p:nvGrpSpPr>
                  <p:cNvPr id="58" name="Group 31"/>
                  <p:cNvGrpSpPr/>
                  <p:nvPr/>
                </p:nvGrpSpPr>
                <p:grpSpPr>
                  <a:xfrm>
                    <a:off x="1665288" y="1939925"/>
                    <a:ext cx="1255141" cy="585216"/>
                    <a:chOff x="1665288" y="1939925"/>
                    <a:chExt cx="1255141" cy="585216"/>
                  </a:xfrm>
                </p:grpSpPr>
                <p:pic>
                  <p:nvPicPr>
                    <p:cNvPr id="42"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43"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59" name="Group 32"/>
                  <p:cNvGrpSpPr/>
                  <p:nvPr/>
                </p:nvGrpSpPr>
                <p:grpSpPr>
                  <a:xfrm>
                    <a:off x="3186113" y="1939925"/>
                    <a:ext cx="1255141" cy="585216"/>
                    <a:chOff x="1665288" y="1939925"/>
                    <a:chExt cx="1255141" cy="585216"/>
                  </a:xfrm>
                </p:grpSpPr>
                <p:pic>
                  <p:nvPicPr>
                    <p:cNvPr id="40"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41"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68" name="Group 33"/>
                  <p:cNvGrpSpPr/>
                  <p:nvPr/>
                </p:nvGrpSpPr>
                <p:grpSpPr>
                  <a:xfrm>
                    <a:off x="4706938" y="1939925"/>
                    <a:ext cx="1255141" cy="585216"/>
                    <a:chOff x="1665288" y="1939925"/>
                    <a:chExt cx="1255141" cy="585216"/>
                  </a:xfrm>
                </p:grpSpPr>
                <p:pic>
                  <p:nvPicPr>
                    <p:cNvPr id="38"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39"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nvGrpSpPr>
                  <p:cNvPr id="69" name="Group 34"/>
                  <p:cNvGrpSpPr/>
                  <p:nvPr/>
                </p:nvGrpSpPr>
                <p:grpSpPr>
                  <a:xfrm>
                    <a:off x="6227763" y="1939925"/>
                    <a:ext cx="1255141" cy="585216"/>
                    <a:chOff x="1665288" y="1939925"/>
                    <a:chExt cx="1255141" cy="585216"/>
                  </a:xfrm>
                </p:grpSpPr>
                <p:pic>
                  <p:nvPicPr>
                    <p:cNvPr id="36"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65288" y="1939925"/>
                      <a:ext cx="585216" cy="585216"/>
                    </a:xfrm>
                    <a:prstGeom prst="rect">
                      <a:avLst/>
                    </a:prstGeom>
                  </p:spPr>
                </p:pic>
                <p:pic>
                  <p:nvPicPr>
                    <p:cNvPr id="37" name="CPU"/>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5213" y="1939925"/>
                      <a:ext cx="585216" cy="585216"/>
                    </a:xfrm>
                    <a:prstGeom prst="rect">
                      <a:avLst/>
                    </a:prstGeom>
                  </p:spPr>
                </p:pic>
              </p:grpSp>
            </p:grpSp>
          </p:grpSp>
          <p:grpSp>
            <p:nvGrpSpPr>
              <p:cNvPr id="70" name="blades BACK"/>
              <p:cNvGrpSpPr/>
              <p:nvPr/>
            </p:nvGrpSpPr>
            <p:grpSpPr>
              <a:xfrm>
                <a:off x="1487488" y="1762125"/>
                <a:ext cx="6172200" cy="4025900"/>
                <a:chOff x="1487488" y="1762125"/>
                <a:chExt cx="6172200" cy="4025900"/>
              </a:xfrm>
            </p:grpSpPr>
            <p:sp>
              <p:nvSpPr>
                <p:cNvPr id="24" name="Freeform 6"/>
                <p:cNvSpPr>
                  <a:spLocks/>
                </p:cNvSpPr>
                <p:nvPr/>
              </p:nvSpPr>
              <p:spPr bwMode="auto">
                <a:xfrm>
                  <a:off x="1487488" y="1762125"/>
                  <a:ext cx="6172200" cy="939800"/>
                </a:xfrm>
                <a:custGeom>
                  <a:avLst/>
                  <a:gdLst>
                    <a:gd name="T0" fmla="*/ 1840 w 1840"/>
                    <a:gd name="T1" fmla="*/ 243 h 280"/>
                    <a:gd name="T2" fmla="*/ 1802 w 1840"/>
                    <a:gd name="T3" fmla="*/ 280 h 280"/>
                    <a:gd name="T4" fmla="*/ 37 w 1840"/>
                    <a:gd name="T5" fmla="*/ 280 h 280"/>
                    <a:gd name="T6" fmla="*/ 0 w 1840"/>
                    <a:gd name="T7" fmla="*/ 243 h 280"/>
                    <a:gd name="T8" fmla="*/ 0 w 1840"/>
                    <a:gd name="T9" fmla="*/ 37 h 280"/>
                    <a:gd name="T10" fmla="*/ 37 w 1840"/>
                    <a:gd name="T11" fmla="*/ 0 h 280"/>
                    <a:gd name="T12" fmla="*/ 1802 w 1840"/>
                    <a:gd name="T13" fmla="*/ 0 h 280"/>
                    <a:gd name="T14" fmla="*/ 1840 w 1840"/>
                    <a:gd name="T15" fmla="*/ 37 h 280"/>
                    <a:gd name="T16" fmla="*/ 1840 w 1840"/>
                    <a:gd name="T17" fmla="*/ 24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0" h="280">
                      <a:moveTo>
                        <a:pt x="1840" y="243"/>
                      </a:moveTo>
                      <a:cubicBezTo>
                        <a:pt x="1840" y="263"/>
                        <a:pt x="1823" y="280"/>
                        <a:pt x="1802" y="280"/>
                      </a:cubicBezTo>
                      <a:cubicBezTo>
                        <a:pt x="37" y="280"/>
                        <a:pt x="37" y="280"/>
                        <a:pt x="37" y="280"/>
                      </a:cubicBezTo>
                      <a:cubicBezTo>
                        <a:pt x="16" y="280"/>
                        <a:pt x="0" y="263"/>
                        <a:pt x="0" y="243"/>
                      </a:cubicBezTo>
                      <a:cubicBezTo>
                        <a:pt x="0" y="37"/>
                        <a:pt x="0" y="37"/>
                        <a:pt x="0" y="37"/>
                      </a:cubicBezTo>
                      <a:cubicBezTo>
                        <a:pt x="0" y="17"/>
                        <a:pt x="16" y="0"/>
                        <a:pt x="37" y="0"/>
                      </a:cubicBezTo>
                      <a:cubicBezTo>
                        <a:pt x="1802" y="0"/>
                        <a:pt x="1802" y="0"/>
                        <a:pt x="1802" y="0"/>
                      </a:cubicBezTo>
                      <a:cubicBezTo>
                        <a:pt x="1823" y="0"/>
                        <a:pt x="1840" y="17"/>
                        <a:pt x="1840" y="37"/>
                      </a:cubicBezTo>
                      <a:lnTo>
                        <a:pt x="1840" y="243"/>
                      </a:lnTo>
                      <a:close/>
                    </a:path>
                  </a:pathLst>
                </a:custGeom>
                <a:noFill/>
                <a:ln w="12700">
                  <a:solidFill>
                    <a:srgbClr val="000000"/>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25" name="Freeform 7"/>
                <p:cNvSpPr>
                  <a:spLocks/>
                </p:cNvSpPr>
                <p:nvPr/>
              </p:nvSpPr>
              <p:spPr bwMode="auto">
                <a:xfrm>
                  <a:off x="1487488" y="2790825"/>
                  <a:ext cx="6172200" cy="939800"/>
                </a:xfrm>
                <a:custGeom>
                  <a:avLst/>
                  <a:gdLst>
                    <a:gd name="T0" fmla="*/ 1840 w 1840"/>
                    <a:gd name="T1" fmla="*/ 242 h 280"/>
                    <a:gd name="T2" fmla="*/ 1802 w 1840"/>
                    <a:gd name="T3" fmla="*/ 280 h 280"/>
                    <a:gd name="T4" fmla="*/ 37 w 1840"/>
                    <a:gd name="T5" fmla="*/ 280 h 280"/>
                    <a:gd name="T6" fmla="*/ 0 w 1840"/>
                    <a:gd name="T7" fmla="*/ 242 h 280"/>
                    <a:gd name="T8" fmla="*/ 0 w 1840"/>
                    <a:gd name="T9" fmla="*/ 37 h 280"/>
                    <a:gd name="T10" fmla="*/ 37 w 1840"/>
                    <a:gd name="T11" fmla="*/ 0 h 280"/>
                    <a:gd name="T12" fmla="*/ 1802 w 1840"/>
                    <a:gd name="T13" fmla="*/ 0 h 280"/>
                    <a:gd name="T14" fmla="*/ 1840 w 1840"/>
                    <a:gd name="T15" fmla="*/ 37 h 280"/>
                    <a:gd name="T16" fmla="*/ 1840 w 1840"/>
                    <a:gd name="T17" fmla="*/ 24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0" h="280">
                      <a:moveTo>
                        <a:pt x="1840" y="242"/>
                      </a:moveTo>
                      <a:cubicBezTo>
                        <a:pt x="1840" y="263"/>
                        <a:pt x="1823" y="280"/>
                        <a:pt x="1802" y="280"/>
                      </a:cubicBezTo>
                      <a:cubicBezTo>
                        <a:pt x="37" y="280"/>
                        <a:pt x="37" y="280"/>
                        <a:pt x="37" y="280"/>
                      </a:cubicBezTo>
                      <a:cubicBezTo>
                        <a:pt x="16" y="280"/>
                        <a:pt x="0" y="263"/>
                        <a:pt x="0" y="242"/>
                      </a:cubicBezTo>
                      <a:cubicBezTo>
                        <a:pt x="0" y="37"/>
                        <a:pt x="0" y="37"/>
                        <a:pt x="0" y="37"/>
                      </a:cubicBezTo>
                      <a:cubicBezTo>
                        <a:pt x="0" y="16"/>
                        <a:pt x="16" y="0"/>
                        <a:pt x="37" y="0"/>
                      </a:cubicBezTo>
                      <a:cubicBezTo>
                        <a:pt x="1802" y="0"/>
                        <a:pt x="1802" y="0"/>
                        <a:pt x="1802" y="0"/>
                      </a:cubicBezTo>
                      <a:cubicBezTo>
                        <a:pt x="1823" y="0"/>
                        <a:pt x="1840" y="16"/>
                        <a:pt x="1840" y="37"/>
                      </a:cubicBezTo>
                      <a:lnTo>
                        <a:pt x="1840" y="242"/>
                      </a:lnTo>
                      <a:close/>
                    </a:path>
                  </a:pathLst>
                </a:custGeom>
                <a:noFill/>
                <a:ln w="12700">
                  <a:solidFill>
                    <a:srgbClr val="000000"/>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26" name="Freeform 8"/>
                <p:cNvSpPr>
                  <a:spLocks/>
                </p:cNvSpPr>
                <p:nvPr/>
              </p:nvSpPr>
              <p:spPr bwMode="auto">
                <a:xfrm>
                  <a:off x="1487488" y="3819525"/>
                  <a:ext cx="6172200" cy="939800"/>
                </a:xfrm>
                <a:custGeom>
                  <a:avLst/>
                  <a:gdLst>
                    <a:gd name="T0" fmla="*/ 1840 w 1840"/>
                    <a:gd name="T1" fmla="*/ 243 h 280"/>
                    <a:gd name="T2" fmla="*/ 1802 w 1840"/>
                    <a:gd name="T3" fmla="*/ 280 h 280"/>
                    <a:gd name="T4" fmla="*/ 37 w 1840"/>
                    <a:gd name="T5" fmla="*/ 280 h 280"/>
                    <a:gd name="T6" fmla="*/ 0 w 1840"/>
                    <a:gd name="T7" fmla="*/ 243 h 280"/>
                    <a:gd name="T8" fmla="*/ 0 w 1840"/>
                    <a:gd name="T9" fmla="*/ 38 h 280"/>
                    <a:gd name="T10" fmla="*/ 37 w 1840"/>
                    <a:gd name="T11" fmla="*/ 0 h 280"/>
                    <a:gd name="T12" fmla="*/ 1802 w 1840"/>
                    <a:gd name="T13" fmla="*/ 0 h 280"/>
                    <a:gd name="T14" fmla="*/ 1840 w 1840"/>
                    <a:gd name="T15" fmla="*/ 38 h 280"/>
                    <a:gd name="T16" fmla="*/ 1840 w 1840"/>
                    <a:gd name="T17" fmla="*/ 24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0" h="280">
                      <a:moveTo>
                        <a:pt x="1840" y="243"/>
                      </a:moveTo>
                      <a:cubicBezTo>
                        <a:pt x="1840" y="264"/>
                        <a:pt x="1823" y="280"/>
                        <a:pt x="1802" y="280"/>
                      </a:cubicBezTo>
                      <a:cubicBezTo>
                        <a:pt x="37" y="280"/>
                        <a:pt x="37" y="280"/>
                        <a:pt x="37" y="280"/>
                      </a:cubicBezTo>
                      <a:cubicBezTo>
                        <a:pt x="16" y="280"/>
                        <a:pt x="0" y="264"/>
                        <a:pt x="0" y="243"/>
                      </a:cubicBezTo>
                      <a:cubicBezTo>
                        <a:pt x="0" y="38"/>
                        <a:pt x="0" y="38"/>
                        <a:pt x="0" y="38"/>
                      </a:cubicBezTo>
                      <a:cubicBezTo>
                        <a:pt x="0" y="17"/>
                        <a:pt x="16" y="0"/>
                        <a:pt x="37" y="0"/>
                      </a:cubicBezTo>
                      <a:cubicBezTo>
                        <a:pt x="1802" y="0"/>
                        <a:pt x="1802" y="0"/>
                        <a:pt x="1802" y="0"/>
                      </a:cubicBezTo>
                      <a:cubicBezTo>
                        <a:pt x="1823" y="0"/>
                        <a:pt x="1840" y="17"/>
                        <a:pt x="1840" y="38"/>
                      </a:cubicBezTo>
                      <a:lnTo>
                        <a:pt x="1840" y="243"/>
                      </a:lnTo>
                      <a:close/>
                    </a:path>
                  </a:pathLst>
                </a:custGeom>
                <a:noFill/>
                <a:ln w="12700">
                  <a:solidFill>
                    <a:srgbClr val="000000"/>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27" name="Freeform 9"/>
                <p:cNvSpPr>
                  <a:spLocks/>
                </p:cNvSpPr>
                <p:nvPr/>
              </p:nvSpPr>
              <p:spPr bwMode="auto">
                <a:xfrm>
                  <a:off x="1487488" y="4848225"/>
                  <a:ext cx="6172200" cy="939800"/>
                </a:xfrm>
                <a:custGeom>
                  <a:avLst/>
                  <a:gdLst>
                    <a:gd name="T0" fmla="*/ 1840 w 1840"/>
                    <a:gd name="T1" fmla="*/ 243 h 280"/>
                    <a:gd name="T2" fmla="*/ 1802 w 1840"/>
                    <a:gd name="T3" fmla="*/ 280 h 280"/>
                    <a:gd name="T4" fmla="*/ 37 w 1840"/>
                    <a:gd name="T5" fmla="*/ 280 h 280"/>
                    <a:gd name="T6" fmla="*/ 0 w 1840"/>
                    <a:gd name="T7" fmla="*/ 243 h 280"/>
                    <a:gd name="T8" fmla="*/ 0 w 1840"/>
                    <a:gd name="T9" fmla="*/ 37 h 280"/>
                    <a:gd name="T10" fmla="*/ 37 w 1840"/>
                    <a:gd name="T11" fmla="*/ 0 h 280"/>
                    <a:gd name="T12" fmla="*/ 1802 w 1840"/>
                    <a:gd name="T13" fmla="*/ 0 h 280"/>
                    <a:gd name="T14" fmla="*/ 1840 w 1840"/>
                    <a:gd name="T15" fmla="*/ 37 h 280"/>
                    <a:gd name="T16" fmla="*/ 1840 w 1840"/>
                    <a:gd name="T17" fmla="*/ 24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0" h="280">
                      <a:moveTo>
                        <a:pt x="1840" y="243"/>
                      </a:moveTo>
                      <a:cubicBezTo>
                        <a:pt x="1840" y="263"/>
                        <a:pt x="1823" y="280"/>
                        <a:pt x="1802" y="280"/>
                      </a:cubicBezTo>
                      <a:cubicBezTo>
                        <a:pt x="37" y="280"/>
                        <a:pt x="37" y="280"/>
                        <a:pt x="37" y="280"/>
                      </a:cubicBezTo>
                      <a:cubicBezTo>
                        <a:pt x="16" y="280"/>
                        <a:pt x="0" y="263"/>
                        <a:pt x="0" y="243"/>
                      </a:cubicBezTo>
                      <a:cubicBezTo>
                        <a:pt x="0" y="37"/>
                        <a:pt x="0" y="37"/>
                        <a:pt x="0" y="37"/>
                      </a:cubicBezTo>
                      <a:cubicBezTo>
                        <a:pt x="0" y="17"/>
                        <a:pt x="16" y="0"/>
                        <a:pt x="37" y="0"/>
                      </a:cubicBezTo>
                      <a:cubicBezTo>
                        <a:pt x="1802" y="0"/>
                        <a:pt x="1802" y="0"/>
                        <a:pt x="1802" y="0"/>
                      </a:cubicBezTo>
                      <a:cubicBezTo>
                        <a:pt x="1823" y="0"/>
                        <a:pt x="1840" y="17"/>
                        <a:pt x="1840" y="37"/>
                      </a:cubicBezTo>
                      <a:lnTo>
                        <a:pt x="1840" y="243"/>
                      </a:lnTo>
                      <a:close/>
                    </a:path>
                  </a:pathLst>
                </a:custGeom>
                <a:noFill/>
                <a:ln w="12700">
                  <a:solidFill>
                    <a:srgbClr val="000000"/>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grpSp>
        </p:grpSp>
        <p:grpSp>
          <p:nvGrpSpPr>
            <p:cNvPr id="71" name="vert Strokes"/>
            <p:cNvGrpSpPr/>
            <p:nvPr/>
          </p:nvGrpSpPr>
          <p:grpSpPr>
            <a:xfrm>
              <a:off x="3053292" y="1425575"/>
              <a:ext cx="3040591" cy="4699000"/>
              <a:chOff x="3053292" y="1425575"/>
              <a:chExt cx="3040591" cy="4699000"/>
            </a:xfrm>
          </p:grpSpPr>
          <p:sp>
            <p:nvSpPr>
              <p:cNvPr id="11" name="Line 17"/>
              <p:cNvSpPr>
                <a:spLocks noChangeShapeType="1"/>
              </p:cNvSpPr>
              <p:nvPr/>
            </p:nvSpPr>
            <p:spPr bwMode="auto">
              <a:xfrm>
                <a:off x="3053292" y="1425575"/>
                <a:ext cx="0" cy="4699000"/>
              </a:xfrm>
              <a:prstGeom prst="line">
                <a:avLst/>
              </a:prstGeom>
              <a:grpFill/>
              <a:ln w="9525">
                <a:solidFill>
                  <a:schemeClr val="tx1">
                    <a:alpha val="60000"/>
                  </a:schemeClr>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2" name="Line 18"/>
              <p:cNvSpPr>
                <a:spLocks noChangeShapeType="1"/>
              </p:cNvSpPr>
              <p:nvPr/>
            </p:nvSpPr>
            <p:spPr bwMode="auto">
              <a:xfrm>
                <a:off x="4572000" y="1425575"/>
                <a:ext cx="0" cy="4699000"/>
              </a:xfrm>
              <a:prstGeom prst="line">
                <a:avLst/>
              </a:prstGeom>
              <a:grpFill/>
              <a:ln w="9525">
                <a:solidFill>
                  <a:schemeClr val="tx1">
                    <a:alpha val="60000"/>
                  </a:schemeClr>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sp>
            <p:nvSpPr>
              <p:cNvPr id="13" name="Line 19"/>
              <p:cNvSpPr>
                <a:spLocks noChangeShapeType="1"/>
              </p:cNvSpPr>
              <p:nvPr/>
            </p:nvSpPr>
            <p:spPr bwMode="auto">
              <a:xfrm>
                <a:off x="6093883" y="1425575"/>
                <a:ext cx="0" cy="4699000"/>
              </a:xfrm>
              <a:prstGeom prst="line">
                <a:avLst/>
              </a:prstGeom>
              <a:grpFill/>
              <a:ln w="9525">
                <a:solidFill>
                  <a:schemeClr val="tx1">
                    <a:alpha val="60000"/>
                  </a:schemeClr>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a typeface="宋体" pitchFamily="2" charset="-122"/>
                </a:endParaRPr>
              </a:p>
            </p:txBody>
          </p:sp>
        </p:grpSp>
      </p:grpSp>
      <p:sp>
        <p:nvSpPr>
          <p:cNvPr id="84" name="TextBox 83"/>
          <p:cNvSpPr txBox="1"/>
          <p:nvPr/>
        </p:nvSpPr>
        <p:spPr>
          <a:xfrm>
            <a:off x="7079960" y="3552957"/>
            <a:ext cx="914400" cy="1323439"/>
          </a:xfrm>
          <a:prstGeom prst="rect">
            <a:avLst/>
          </a:prstGeom>
          <a:noFill/>
        </p:spPr>
        <p:txBody>
          <a:bodyPr wrap="square" rtlCol="0">
            <a:spAutoFit/>
          </a:bodyPr>
          <a:lstStyle/>
          <a:p>
            <a:r>
              <a:rPr lang="en-US" sz="8000">
                <a:solidFill>
                  <a:srgbClr val="BE0F34"/>
                </a:solidFill>
                <a:ea typeface="宋体" pitchFamily="2" charset="-122"/>
              </a:rPr>
              <a:t>=</a:t>
            </a:r>
          </a:p>
        </p:txBody>
      </p:sp>
      <p:sp>
        <p:nvSpPr>
          <p:cNvPr id="6" name="TextBox 5"/>
          <p:cNvSpPr txBox="1"/>
          <p:nvPr/>
        </p:nvSpPr>
        <p:spPr>
          <a:xfrm>
            <a:off x="8062756" y="3269282"/>
            <a:ext cx="677108" cy="2099293"/>
          </a:xfrm>
          <a:prstGeom prst="rect">
            <a:avLst/>
          </a:prstGeom>
          <a:noFill/>
        </p:spPr>
        <p:txBody>
          <a:bodyPr vert="eaVert" wrap="none" rtlCol="0">
            <a:spAutoFit/>
          </a:bodyPr>
          <a:lstStyle/>
          <a:p>
            <a:r>
              <a:rPr lang="zh-CN" altLang="en-US" sz="3200" dirty="0">
                <a:solidFill>
                  <a:srgbClr val="000000"/>
                </a:solidFill>
                <a:latin typeface="微软雅黑" pitchFamily="34" charset="-122"/>
                <a:ea typeface="微软雅黑" pitchFamily="34" charset="-122"/>
              </a:rPr>
              <a:t>按 需 扩 展</a:t>
            </a:r>
            <a:endParaRPr lang="en-US" sz="32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11603201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8"/>
          <p:cNvSpPr>
            <a:spLocks noChangeArrowheads="1"/>
          </p:cNvSpPr>
          <p:nvPr/>
        </p:nvSpPr>
        <p:spPr bwMode="auto">
          <a:xfrm>
            <a:off x="1952985" y="4769139"/>
            <a:ext cx="5995988" cy="857250"/>
          </a:xfrm>
          <a:prstGeom prst="rect">
            <a:avLst/>
          </a:prstGeom>
          <a:solidFill>
            <a:schemeClr val="tx1">
              <a:alpha val="80000"/>
            </a:schemeClr>
          </a:solidFill>
          <a:ln w="19050">
            <a:solidFill>
              <a:schemeClr val="accent2"/>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3" name="VIPRION 10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31609" y="1371602"/>
            <a:ext cx="7680958" cy="5510253"/>
          </a:xfrm>
          <a:prstGeom prst="rect">
            <a:avLst/>
          </a:prstGeom>
        </p:spPr>
      </p:pic>
      <p:grpSp>
        <p:nvGrpSpPr>
          <p:cNvPr id="4" name="BLADES"/>
          <p:cNvGrpSpPr/>
          <p:nvPr/>
        </p:nvGrpSpPr>
        <p:grpSpPr>
          <a:xfrm>
            <a:off x="1981200" y="3052763"/>
            <a:ext cx="5995988" cy="1712913"/>
            <a:chOff x="1993901" y="3052763"/>
            <a:chExt cx="5995988" cy="1712913"/>
          </a:xfrm>
        </p:grpSpPr>
        <p:sp>
          <p:nvSpPr>
            <p:cNvPr id="196" name="Rectangle 8"/>
            <p:cNvSpPr>
              <a:spLocks noChangeArrowheads="1"/>
            </p:cNvSpPr>
            <p:nvPr/>
          </p:nvSpPr>
          <p:spPr bwMode="auto">
            <a:xfrm>
              <a:off x="1993901" y="3052763"/>
              <a:ext cx="5995988" cy="857250"/>
            </a:xfrm>
            <a:prstGeom prst="rect">
              <a:avLst/>
            </a:prstGeom>
            <a:solidFill>
              <a:schemeClr val="tx1">
                <a:alpha val="80000"/>
              </a:schemeClr>
            </a:solidFill>
            <a:ln w="19050">
              <a:solidFill>
                <a:schemeClr val="accent2"/>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Rectangle 9"/>
            <p:cNvSpPr>
              <a:spLocks noChangeArrowheads="1"/>
            </p:cNvSpPr>
            <p:nvPr/>
          </p:nvSpPr>
          <p:spPr bwMode="auto">
            <a:xfrm>
              <a:off x="1993901" y="3910013"/>
              <a:ext cx="5995988" cy="855663"/>
            </a:xfrm>
            <a:prstGeom prst="rect">
              <a:avLst/>
            </a:prstGeom>
            <a:solidFill>
              <a:schemeClr val="tx1">
                <a:alpha val="80000"/>
              </a:schemeClr>
            </a:solidFill>
            <a:ln w="19050">
              <a:solidFill>
                <a:schemeClr val="accent2"/>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8" name="COLUMN"/>
          <p:cNvSpPr>
            <a:spLocks noChangeArrowheads="1"/>
          </p:cNvSpPr>
          <p:nvPr/>
        </p:nvSpPr>
        <p:spPr bwMode="auto">
          <a:xfrm>
            <a:off x="1951037" y="3044536"/>
            <a:ext cx="1477963" cy="1724603"/>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 name="Title 1"/>
          <p:cNvSpPr>
            <a:spLocks noGrp="1"/>
          </p:cNvSpPr>
          <p:nvPr>
            <p:ph type="title"/>
          </p:nvPr>
        </p:nvSpPr>
        <p:spPr/>
        <p:txBody>
          <a:bodyPr/>
          <a:lstStyle/>
          <a:p>
            <a:pPr algn="l" defTabSz="914400">
              <a:spcBef>
                <a:spcPts val="0"/>
              </a:spcBef>
              <a:spcAft>
                <a:spcPts val="0"/>
              </a:spcAft>
              <a:buNone/>
            </a:pPr>
            <a:r>
              <a:rPr lang="en-US" sz="3000" b="1" i="0">
                <a:solidFill>
                  <a:srgbClr val="000000"/>
                </a:solidFill>
                <a:latin typeface="Arial"/>
                <a:ea typeface="ＭＳ Ｐゴシック"/>
                <a:cs typeface="Arial"/>
              </a:rPr>
              <a:t>按需扩展</a:t>
            </a:r>
          </a:p>
        </p:txBody>
      </p:sp>
      <p:sp>
        <p:nvSpPr>
          <p:cNvPr id="89" name="COLUMN"/>
          <p:cNvSpPr>
            <a:spLocks noChangeArrowheads="1"/>
          </p:cNvSpPr>
          <p:nvPr/>
        </p:nvSpPr>
        <p:spPr bwMode="auto">
          <a:xfrm>
            <a:off x="3442009" y="3044536"/>
            <a:ext cx="1465271" cy="172460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19"/>
          <p:cNvSpPr>
            <a:spLocks noChangeArrowheads="1"/>
          </p:cNvSpPr>
          <p:nvPr/>
        </p:nvSpPr>
        <p:spPr bwMode="auto">
          <a:xfrm>
            <a:off x="4919971" y="3052764"/>
            <a:ext cx="1504642" cy="871836"/>
          </a:xfrm>
          <a:prstGeom prst="rect">
            <a:avLst/>
          </a:prstGeom>
          <a:solidFill>
            <a:srgbClr val="FBB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Rectangle 19"/>
          <p:cNvSpPr>
            <a:spLocks noChangeArrowheads="1"/>
          </p:cNvSpPr>
          <p:nvPr/>
        </p:nvSpPr>
        <p:spPr bwMode="auto">
          <a:xfrm>
            <a:off x="4919971" y="3915425"/>
            <a:ext cx="1504642" cy="853714"/>
          </a:xfrm>
          <a:prstGeom prst="rect">
            <a:avLst/>
          </a:prstGeom>
          <a:solidFill>
            <a:schemeClr val="accent2">
              <a:lumMod val="40000"/>
              <a:lumOff val="60000"/>
            </a:schemeClr>
          </a:solidFill>
          <a:ln w="19050">
            <a:noFill/>
          </a:ln>
          <a:extLst>
            <a:ext uri="{91240B29-F687-4F45-9708-019B960494DF}">
              <a14:hiddenLine xmlns:a14="http://schemas.microsoft.com/office/drawing/2010/main" xmlns="" w="9525">
                <a:solidFill>
                  <a:srgbClr val="000000"/>
                </a:solidFill>
                <a:miter lim="800000"/>
                <a:headEnd/>
                <a:tailEnd/>
              </a14:hiddenLine>
            </a:ext>
          </a:extLst>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endParaRPr lang="en-US" sz="1600" b="1">
              <a:solidFill>
                <a:srgbClr val="000000"/>
              </a:solidFill>
            </a:endParaRPr>
          </a:p>
        </p:txBody>
      </p:sp>
      <p:sp>
        <p:nvSpPr>
          <p:cNvPr id="92" name="COLUMN"/>
          <p:cNvSpPr>
            <a:spLocks noChangeArrowheads="1"/>
          </p:cNvSpPr>
          <p:nvPr/>
        </p:nvSpPr>
        <p:spPr bwMode="auto">
          <a:xfrm>
            <a:off x="6424613" y="3044536"/>
            <a:ext cx="1570920" cy="1724603"/>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6" name="CPU"/>
          <p:cNvGrpSpPr/>
          <p:nvPr/>
        </p:nvGrpSpPr>
        <p:grpSpPr>
          <a:xfrm>
            <a:off x="1993901" y="3185975"/>
            <a:ext cx="5789550" cy="1504886"/>
            <a:chOff x="2097088" y="3155982"/>
            <a:chExt cx="5789550" cy="1504886"/>
          </a:xfrm>
        </p:grpSpPr>
        <p:grpSp>
          <p:nvGrpSpPr>
            <p:cNvPr id="7" name="Group 112"/>
            <p:cNvGrpSpPr/>
            <p:nvPr/>
          </p:nvGrpSpPr>
          <p:grpSpPr>
            <a:xfrm>
              <a:off x="2097088" y="3155982"/>
              <a:ext cx="5789550" cy="649224"/>
              <a:chOff x="2097088" y="3152775"/>
              <a:chExt cx="5789550" cy="649224"/>
            </a:xfrm>
          </p:grpSpPr>
          <p:grpSp>
            <p:nvGrpSpPr>
              <p:cNvPr id="8" name="Group 102"/>
              <p:cNvGrpSpPr/>
              <p:nvPr/>
            </p:nvGrpSpPr>
            <p:grpSpPr>
              <a:xfrm>
                <a:off x="2097088" y="3152775"/>
                <a:ext cx="1358837" cy="649224"/>
                <a:chOff x="2097088" y="3152775"/>
                <a:chExt cx="1358837" cy="649224"/>
              </a:xfrm>
            </p:grpSpPr>
            <p:pic>
              <p:nvPicPr>
                <p:cNvPr id="99"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02"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nvGrpSpPr>
              <p:cNvPr id="9" name="Group 103"/>
              <p:cNvGrpSpPr/>
              <p:nvPr/>
            </p:nvGrpSpPr>
            <p:grpSpPr>
              <a:xfrm>
                <a:off x="3573463" y="3152775"/>
                <a:ext cx="1358837" cy="649224"/>
                <a:chOff x="2097088" y="3152775"/>
                <a:chExt cx="1358837" cy="649224"/>
              </a:xfrm>
            </p:grpSpPr>
            <p:pic>
              <p:nvPicPr>
                <p:cNvPr id="105"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06"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nvGrpSpPr>
              <p:cNvPr id="10" name="Group 106"/>
              <p:cNvGrpSpPr/>
              <p:nvPr/>
            </p:nvGrpSpPr>
            <p:grpSpPr>
              <a:xfrm>
                <a:off x="5051426" y="3152775"/>
                <a:ext cx="1358837" cy="649224"/>
                <a:chOff x="2097088" y="3152775"/>
                <a:chExt cx="1358837" cy="649224"/>
              </a:xfrm>
            </p:grpSpPr>
            <p:pic>
              <p:nvPicPr>
                <p:cNvPr id="108"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09"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nvGrpSpPr>
              <p:cNvPr id="11" name="Group 109"/>
              <p:cNvGrpSpPr/>
              <p:nvPr/>
            </p:nvGrpSpPr>
            <p:grpSpPr>
              <a:xfrm>
                <a:off x="6527801" y="3152775"/>
                <a:ext cx="1358837" cy="649224"/>
                <a:chOff x="2097088" y="3152775"/>
                <a:chExt cx="1358837" cy="649224"/>
              </a:xfrm>
            </p:grpSpPr>
            <p:pic>
              <p:nvPicPr>
                <p:cNvPr id="111"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12"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grpSp>
          <p:nvGrpSpPr>
            <p:cNvPr id="12" name="Group 113"/>
            <p:cNvGrpSpPr/>
            <p:nvPr/>
          </p:nvGrpSpPr>
          <p:grpSpPr>
            <a:xfrm>
              <a:off x="2097088" y="4011644"/>
              <a:ext cx="5789550" cy="649224"/>
              <a:chOff x="2097088" y="3152775"/>
              <a:chExt cx="5789550" cy="649224"/>
            </a:xfrm>
          </p:grpSpPr>
          <p:grpSp>
            <p:nvGrpSpPr>
              <p:cNvPr id="13" name="Group 114"/>
              <p:cNvGrpSpPr/>
              <p:nvPr/>
            </p:nvGrpSpPr>
            <p:grpSpPr>
              <a:xfrm>
                <a:off x="2097088" y="3152775"/>
                <a:ext cx="1358837" cy="649224"/>
                <a:chOff x="2097088" y="3152775"/>
                <a:chExt cx="1358837" cy="649224"/>
              </a:xfrm>
            </p:grpSpPr>
            <p:pic>
              <p:nvPicPr>
                <p:cNvPr id="125"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26"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nvGrpSpPr>
              <p:cNvPr id="14" name="Group 115"/>
              <p:cNvGrpSpPr/>
              <p:nvPr/>
            </p:nvGrpSpPr>
            <p:grpSpPr>
              <a:xfrm>
                <a:off x="3573463" y="3152775"/>
                <a:ext cx="1358837" cy="649224"/>
                <a:chOff x="2097088" y="3152775"/>
                <a:chExt cx="1358837" cy="649224"/>
              </a:xfrm>
            </p:grpSpPr>
            <p:pic>
              <p:nvPicPr>
                <p:cNvPr id="123"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24"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nvGrpSpPr>
              <p:cNvPr id="15" name="Group 116"/>
              <p:cNvGrpSpPr/>
              <p:nvPr/>
            </p:nvGrpSpPr>
            <p:grpSpPr>
              <a:xfrm>
                <a:off x="5051426" y="3152775"/>
                <a:ext cx="1358837" cy="649224"/>
                <a:chOff x="2097088" y="3152775"/>
                <a:chExt cx="1358837" cy="649224"/>
              </a:xfrm>
            </p:grpSpPr>
            <p:pic>
              <p:nvPicPr>
                <p:cNvPr id="121"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22"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nvGrpSpPr>
              <p:cNvPr id="16" name="Group 117"/>
              <p:cNvGrpSpPr/>
              <p:nvPr/>
            </p:nvGrpSpPr>
            <p:grpSpPr>
              <a:xfrm>
                <a:off x="6527801" y="3152775"/>
                <a:ext cx="1358837" cy="649224"/>
                <a:chOff x="2097088" y="3152775"/>
                <a:chExt cx="1358837" cy="649224"/>
              </a:xfrm>
            </p:grpSpPr>
            <p:pic>
              <p:nvPicPr>
                <p:cNvPr id="119"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20"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grpSp>
      <p:grpSp>
        <p:nvGrpSpPr>
          <p:cNvPr id="17" name="Group 92"/>
          <p:cNvGrpSpPr/>
          <p:nvPr/>
        </p:nvGrpSpPr>
        <p:grpSpPr>
          <a:xfrm>
            <a:off x="1148644" y="2518756"/>
            <a:ext cx="6846889" cy="525780"/>
            <a:chOff x="1240084" y="6907876"/>
            <a:chExt cx="6846889" cy="525780"/>
          </a:xfrm>
        </p:grpSpPr>
        <p:sp>
          <p:nvSpPr>
            <p:cNvPr id="94" name="Rectangle 93"/>
            <p:cNvSpPr/>
            <p:nvPr/>
          </p:nvSpPr>
          <p:spPr>
            <a:xfrm>
              <a:off x="1240084" y="6907876"/>
              <a:ext cx="6846889" cy="525780"/>
            </a:xfrm>
            <a:prstGeom prst="rect">
              <a:avLst/>
            </a:prstGeom>
            <a:solidFill>
              <a:schemeClr val="tx1">
                <a:alpha val="7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000000"/>
                </a:solidFill>
              </a:endParaRPr>
            </a:p>
          </p:txBody>
        </p:sp>
        <p:grpSp>
          <p:nvGrpSpPr>
            <p:cNvPr id="18" name="Group 94"/>
            <p:cNvGrpSpPr/>
            <p:nvPr/>
          </p:nvGrpSpPr>
          <p:grpSpPr>
            <a:xfrm>
              <a:off x="2072640" y="6959593"/>
              <a:ext cx="5791200" cy="452004"/>
              <a:chOff x="2209800" y="6822433"/>
              <a:chExt cx="5791200" cy="452004"/>
            </a:xfrm>
          </p:grpSpPr>
          <p:sp>
            <p:nvSpPr>
              <p:cNvPr id="96" name="Rectangle 2"/>
              <p:cNvSpPr/>
              <p:nvPr/>
            </p:nvSpPr>
            <p:spPr>
              <a:xfrm>
                <a:off x="2209800" y="6822433"/>
                <a:ext cx="1005840" cy="411480"/>
              </a:xfrm>
              <a:prstGeom prst="roundRect">
                <a:avLst/>
              </a:prstGeom>
              <a:solidFill>
                <a:schemeClr val="accent5"/>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600" b="1">
                    <a:solidFill>
                      <a:srgbClr val="FFFFFF"/>
                    </a:solidFill>
                  </a:rPr>
                  <a:t>Exchange</a:t>
                </a:r>
              </a:p>
            </p:txBody>
          </p:sp>
          <p:sp>
            <p:nvSpPr>
              <p:cNvPr id="97" name="Rectangle 7"/>
              <p:cNvSpPr/>
              <p:nvPr/>
            </p:nvSpPr>
            <p:spPr>
              <a:xfrm>
                <a:off x="4632960" y="6862957"/>
                <a:ext cx="1005840" cy="411480"/>
              </a:xfrm>
              <a:prstGeom prst="roundRect">
                <a:avLst/>
              </a:prstGeom>
              <a:solidFill>
                <a:schemeClr val="accent2"/>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600" b="1" dirty="0" err="1">
                    <a:solidFill>
                      <a:srgbClr val="FFFFFF"/>
                    </a:solidFill>
                  </a:rPr>
                  <a:t>人力资源应用</a:t>
                </a:r>
                <a:endParaRPr lang="en-US" sz="1600" b="1" dirty="0">
                  <a:solidFill>
                    <a:srgbClr val="FFFFFF"/>
                  </a:solidFill>
                </a:endParaRPr>
              </a:p>
            </p:txBody>
          </p:sp>
          <p:sp>
            <p:nvSpPr>
              <p:cNvPr id="98" name="Rectangle 8"/>
              <p:cNvSpPr/>
              <p:nvPr/>
            </p:nvSpPr>
            <p:spPr>
              <a:xfrm>
                <a:off x="5852160" y="6862957"/>
                <a:ext cx="1005840" cy="411480"/>
              </a:xfrm>
              <a:prstGeom prst="roundRect">
                <a:avLst/>
              </a:prstGeom>
              <a:solidFill>
                <a:schemeClr val="accent2">
                  <a:lumMod val="40000"/>
                  <a:lumOff val="60000"/>
                </a:schemeClr>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600" b="1">
                    <a:solidFill>
                      <a:srgbClr val="FFFFFF"/>
                    </a:solidFill>
                  </a:rPr>
                  <a:t>Oracle</a:t>
                </a:r>
              </a:p>
            </p:txBody>
          </p:sp>
          <p:sp>
            <p:nvSpPr>
              <p:cNvPr id="127" name="Rectangle 11"/>
              <p:cNvSpPr/>
              <p:nvPr/>
            </p:nvSpPr>
            <p:spPr>
              <a:xfrm>
                <a:off x="3413760" y="6827866"/>
                <a:ext cx="1005840" cy="411480"/>
              </a:xfrm>
              <a:prstGeom prst="roundRect">
                <a:avLst/>
              </a:prstGeom>
              <a:solidFill>
                <a:schemeClr val="accent4"/>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200" b="1">
                    <a:solidFill>
                      <a:srgbClr val="FFFFFF"/>
                    </a:solidFill>
                  </a:rPr>
                  <a:t>电子商务</a:t>
                </a:r>
              </a:p>
            </p:txBody>
          </p:sp>
          <p:sp>
            <p:nvSpPr>
              <p:cNvPr id="128" name="Rectangle 12"/>
              <p:cNvSpPr/>
              <p:nvPr/>
            </p:nvSpPr>
            <p:spPr>
              <a:xfrm>
                <a:off x="6995160" y="6842760"/>
                <a:ext cx="1005840" cy="411480"/>
              </a:xfrm>
              <a:prstGeom prst="roundRect">
                <a:avLst/>
              </a:prstGeom>
              <a:solidFill>
                <a:schemeClr val="tx1">
                  <a:lumMod val="50000"/>
                  <a:lumOff val="50000"/>
                </a:schemeClr>
              </a:solidFill>
              <a:ln w="19050">
                <a:noFill/>
              </a:ln>
            </p:spPr>
            <p:style>
              <a:lnRef idx="2">
                <a:schemeClr val="accent5"/>
              </a:lnRef>
              <a:fillRef idx="1">
                <a:schemeClr val="lt1"/>
              </a:fillRef>
              <a:effectRef idx="0">
                <a:schemeClr val="accent5"/>
              </a:effectRef>
              <a:fontRef idx="minor">
                <a:schemeClr val="dk1"/>
              </a:fontRef>
            </p:style>
            <p:txBody>
              <a:bodyPr lIns="0" tIns="0" rIns="0" bIns="18288" rtlCol="0" anchor="ctr"/>
              <a:lstStyle/>
              <a:p>
                <a:pPr algn="ctr"/>
                <a:r>
                  <a:rPr lang="en-US" sz="1400" b="1">
                    <a:solidFill>
                      <a:srgbClr val="FFFFFF"/>
                    </a:solidFill>
                  </a:rPr>
                  <a:t>SharePoint</a:t>
                </a:r>
              </a:p>
            </p:txBody>
          </p:sp>
        </p:grpSp>
      </p:grpSp>
      <p:sp>
        <p:nvSpPr>
          <p:cNvPr id="144" name="COLUMN"/>
          <p:cNvSpPr>
            <a:spLocks noChangeArrowheads="1"/>
          </p:cNvSpPr>
          <p:nvPr/>
        </p:nvSpPr>
        <p:spPr bwMode="auto">
          <a:xfrm>
            <a:off x="1951036" y="4743450"/>
            <a:ext cx="1477964" cy="908629"/>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COLUMN"/>
          <p:cNvSpPr>
            <a:spLocks noChangeArrowheads="1"/>
          </p:cNvSpPr>
          <p:nvPr/>
        </p:nvSpPr>
        <p:spPr bwMode="auto">
          <a:xfrm>
            <a:off x="3442009" y="4719639"/>
            <a:ext cx="1471367" cy="93244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COLUMN"/>
          <p:cNvSpPr>
            <a:spLocks noChangeArrowheads="1"/>
          </p:cNvSpPr>
          <p:nvPr/>
        </p:nvSpPr>
        <p:spPr bwMode="auto">
          <a:xfrm>
            <a:off x="6424613" y="4719638"/>
            <a:ext cx="1570920" cy="903287"/>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9" name="Group 3"/>
          <p:cNvGrpSpPr/>
          <p:nvPr/>
        </p:nvGrpSpPr>
        <p:grpSpPr>
          <a:xfrm>
            <a:off x="1997728" y="4905993"/>
            <a:ext cx="5774672" cy="656607"/>
            <a:chOff x="2100509" y="5881353"/>
            <a:chExt cx="5774672" cy="656607"/>
          </a:xfrm>
        </p:grpSpPr>
        <p:grpSp>
          <p:nvGrpSpPr>
            <p:cNvPr id="20" name="Group 131"/>
            <p:cNvGrpSpPr/>
            <p:nvPr/>
          </p:nvGrpSpPr>
          <p:grpSpPr>
            <a:xfrm>
              <a:off x="2100509" y="5881353"/>
              <a:ext cx="1358837" cy="649224"/>
              <a:chOff x="2097088" y="3152775"/>
              <a:chExt cx="1358837" cy="649224"/>
            </a:xfrm>
          </p:grpSpPr>
          <p:pic>
            <p:nvPicPr>
              <p:cNvPr id="142"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43"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nvGrpSpPr>
            <p:cNvPr id="21" name="Group 132"/>
            <p:cNvGrpSpPr/>
            <p:nvPr/>
          </p:nvGrpSpPr>
          <p:grpSpPr>
            <a:xfrm>
              <a:off x="3576884" y="5881353"/>
              <a:ext cx="1358837" cy="649224"/>
              <a:chOff x="2097088" y="3152775"/>
              <a:chExt cx="1358837" cy="649224"/>
            </a:xfrm>
          </p:grpSpPr>
          <p:pic>
            <p:nvPicPr>
              <p:cNvPr id="140"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7088" y="3152775"/>
                <a:ext cx="649224" cy="649224"/>
              </a:xfrm>
              <a:prstGeom prst="rect">
                <a:avLst/>
              </a:prstGeom>
            </p:spPr>
          </p:pic>
          <p:pic>
            <p:nvPicPr>
              <p:cNvPr id="141"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6701" y="3152775"/>
                <a:ext cx="649224" cy="649224"/>
              </a:xfrm>
              <a:prstGeom prst="rect">
                <a:avLst/>
              </a:prstGeom>
            </p:spPr>
          </p:pic>
        </p:grpSp>
        <p:grpSp>
          <p:nvGrpSpPr>
            <p:cNvPr id="22" name="Group 133"/>
            <p:cNvGrpSpPr/>
            <p:nvPr/>
          </p:nvGrpSpPr>
          <p:grpSpPr>
            <a:xfrm>
              <a:off x="5051020" y="5881353"/>
              <a:ext cx="1376361" cy="652976"/>
              <a:chOff x="2093261" y="3152775"/>
              <a:chExt cx="1376361" cy="652976"/>
            </a:xfrm>
          </p:grpSpPr>
          <p:pic>
            <p:nvPicPr>
              <p:cNvPr id="138"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093261" y="3152775"/>
                <a:ext cx="649224" cy="649224"/>
              </a:xfrm>
              <a:prstGeom prst="rect">
                <a:avLst/>
              </a:prstGeom>
            </p:spPr>
          </p:pic>
          <p:pic>
            <p:nvPicPr>
              <p:cNvPr id="139"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20398" y="3156527"/>
                <a:ext cx="649224" cy="649224"/>
              </a:xfrm>
              <a:prstGeom prst="rect">
                <a:avLst/>
              </a:prstGeom>
            </p:spPr>
          </p:pic>
        </p:grpSp>
        <p:grpSp>
          <p:nvGrpSpPr>
            <p:cNvPr id="23" name="Group 134"/>
            <p:cNvGrpSpPr/>
            <p:nvPr/>
          </p:nvGrpSpPr>
          <p:grpSpPr>
            <a:xfrm>
              <a:off x="6540157" y="5881353"/>
              <a:ext cx="1335024" cy="656607"/>
              <a:chOff x="2106023" y="3152775"/>
              <a:chExt cx="1335024" cy="656607"/>
            </a:xfrm>
          </p:grpSpPr>
          <p:pic>
            <p:nvPicPr>
              <p:cNvPr id="136"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06023" y="3152775"/>
                <a:ext cx="649224" cy="649224"/>
              </a:xfrm>
              <a:prstGeom prst="rect">
                <a:avLst/>
              </a:prstGeom>
            </p:spPr>
          </p:pic>
          <p:pic>
            <p:nvPicPr>
              <p:cNvPr id="137" name="CPU"/>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91823" y="3160158"/>
                <a:ext cx="649224" cy="649224"/>
              </a:xfrm>
              <a:prstGeom prst="rect">
                <a:avLst/>
              </a:prstGeom>
            </p:spPr>
          </p:pic>
        </p:grpSp>
      </p:grpSp>
      <p:sp>
        <p:nvSpPr>
          <p:cNvPr id="5" name="Rectangular Callout 4"/>
          <p:cNvSpPr/>
          <p:nvPr/>
        </p:nvSpPr>
        <p:spPr>
          <a:xfrm>
            <a:off x="152400" y="3598711"/>
            <a:ext cx="1529644" cy="2184300"/>
          </a:xfrm>
          <a:prstGeom prst="wedgeRectCallout">
            <a:avLst>
              <a:gd name="adj1" fmla="val 74562"/>
              <a:gd name="adj2" fmla="val 5232"/>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rgbClr val="FFFFFF"/>
                </a:solidFill>
              </a:rPr>
              <a:t>资源——CPU、SSL卸载与压缩自动地添加到实例中</a:t>
            </a:r>
          </a:p>
        </p:txBody>
      </p:sp>
      <p:sp>
        <p:nvSpPr>
          <p:cNvPr id="147" name="Rectangular Callout 146"/>
          <p:cNvSpPr/>
          <p:nvPr/>
        </p:nvSpPr>
        <p:spPr>
          <a:xfrm>
            <a:off x="4794956" y="5661307"/>
            <a:ext cx="1834444" cy="922589"/>
          </a:xfrm>
          <a:prstGeom prst="wedgeRectCallout">
            <a:avLst>
              <a:gd name="adj1" fmla="val -1730"/>
              <a:gd name="adj2" fmla="val -83710"/>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rgbClr val="FFFFFF"/>
                </a:solidFill>
              </a:rPr>
              <a:t>额外资源可供使用</a:t>
            </a:r>
            <a:endParaRPr lang="en-US" sz="1600" dirty="0">
              <a:solidFill>
                <a:srgbClr val="FFFFFF"/>
              </a:solidFill>
            </a:endParaRPr>
          </a:p>
        </p:txBody>
      </p:sp>
    </p:spTree>
    <p:extLst>
      <p:ext uri="{BB962C8B-B14F-4D97-AF65-F5344CB8AC3E}">
        <p14:creationId xmlns:p14="http://schemas.microsoft.com/office/powerpoint/2010/main" xmlns="" val="372401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500"/>
                                        <p:tgtEl>
                                          <p:spTgt spid="1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fade">
                                      <p:cBhvr>
                                        <p:cTn id="40" dur="500"/>
                                        <p:tgtEl>
                                          <p:spTgt spid="1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500"/>
                                        <p:tgtEl>
                                          <p:spTgt spid="14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144" grpId="0" animBg="1"/>
      <p:bldP spid="145" grpId="0" animBg="1"/>
      <p:bldP spid="146" grpId="0" animBg="1"/>
      <p:bldP spid="5" grpId="0" animBg="1"/>
      <p:bldP spid="147"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0080" y="1645919"/>
            <a:ext cx="4702312" cy="4572000"/>
          </a:xfrm>
        </p:spPr>
        <p:txBody>
          <a:bodyPr/>
          <a:lstStyle/>
          <a:p>
            <a:pPr marL="347472" indent="-347472" algn="l" defTabSz="914400">
              <a:lnSpc>
                <a:spcPct val="100000"/>
              </a:lnSpc>
              <a:spcBef>
                <a:spcPts val="1200"/>
              </a:spcBef>
              <a:spcAft>
                <a:spcPts val="600"/>
              </a:spcAft>
              <a:buClr>
                <a:srgbClr val="000000">
                  <a:lumMod val="85000"/>
                </a:srgbClr>
              </a:buClr>
              <a:buFont typeface="Arial"/>
              <a:buChar char="•"/>
            </a:pPr>
            <a:r>
              <a:rPr lang="en-US" sz="2200" b="0" i="0" dirty="0">
                <a:solidFill>
                  <a:srgbClr val="000000">
                    <a:lumMod val="85000"/>
                  </a:srgbClr>
                </a:solidFill>
                <a:latin typeface="Arial" pitchFamily="34" charset="0"/>
                <a:ea typeface="宋体" pitchFamily="2" charset="-122"/>
                <a:cs typeface="+mn-cs"/>
              </a:rPr>
              <a:t>BIG-</a:t>
            </a:r>
            <a:r>
              <a:rPr lang="en-US" sz="2200" b="0" i="0" dirty="0" err="1">
                <a:solidFill>
                  <a:srgbClr val="000000">
                    <a:lumMod val="85000"/>
                  </a:srgbClr>
                </a:solidFill>
                <a:latin typeface="Arial" pitchFamily="34" charset="0"/>
                <a:ea typeface="宋体" pitchFamily="2" charset="-122"/>
                <a:cs typeface="+mn-cs"/>
              </a:rPr>
              <a:t>IP客户机以虚拟机方式运行</a:t>
            </a:r>
            <a:endParaRPr lang="en-US" sz="2200" b="0" i="0" dirty="0">
              <a:solidFill>
                <a:srgbClr val="000000">
                  <a:lumMod val="85000"/>
                </a:srgbClr>
              </a:solidFill>
              <a:latin typeface="Arial" pitchFamily="34" charset="0"/>
              <a:ea typeface="宋体" pitchFamily="2" charset="-122"/>
              <a:cs typeface="+mn-cs"/>
            </a:endParaRPr>
          </a:p>
          <a:p>
            <a:pPr marL="347472" indent="-347472" algn="l" defTabSz="914400">
              <a:lnSpc>
                <a:spcPct val="100000"/>
              </a:lnSpc>
              <a:spcBef>
                <a:spcPts val="1200"/>
              </a:spcBef>
              <a:spcAft>
                <a:spcPts val="600"/>
              </a:spcAft>
              <a:buClr>
                <a:srgbClr val="000000">
                  <a:lumMod val="85000"/>
                </a:srgbClr>
              </a:buClr>
              <a:buFont typeface="Arial"/>
              <a:buChar char="•"/>
            </a:pPr>
            <a:r>
              <a:rPr lang="en-US" sz="2200" b="0" i="0" dirty="0" err="1">
                <a:solidFill>
                  <a:srgbClr val="000000">
                    <a:lumMod val="85000"/>
                  </a:srgbClr>
                </a:solidFill>
                <a:latin typeface="Arial" pitchFamily="34" charset="0"/>
                <a:ea typeface="宋体" pitchFamily="2" charset="-122"/>
                <a:cs typeface="+mn-cs"/>
              </a:rPr>
              <a:t>管理员选择客户机是在一个刀片上运行还是在所有刀片上运行</a:t>
            </a:r>
            <a:endParaRPr lang="en-US" sz="2200" b="0" i="0" dirty="0">
              <a:solidFill>
                <a:srgbClr val="000000">
                  <a:lumMod val="85000"/>
                </a:srgbClr>
              </a:solidFill>
              <a:latin typeface="Arial" pitchFamily="34" charset="0"/>
              <a:ea typeface="宋体" pitchFamily="2" charset="-122"/>
              <a:cs typeface="+mn-cs"/>
            </a:endParaRPr>
          </a:p>
          <a:p>
            <a:pPr marL="347472" indent="-347472" algn="l" defTabSz="914400">
              <a:lnSpc>
                <a:spcPct val="100000"/>
              </a:lnSpc>
              <a:spcBef>
                <a:spcPts val="1200"/>
              </a:spcBef>
              <a:spcAft>
                <a:spcPts val="600"/>
              </a:spcAft>
              <a:buClr>
                <a:srgbClr val="000000">
                  <a:lumMod val="85000"/>
                </a:srgbClr>
              </a:buClr>
              <a:buFont typeface="Arial"/>
              <a:buChar char="•"/>
            </a:pPr>
            <a:r>
              <a:rPr lang="en-US" sz="2200" b="0" i="0" dirty="0" err="1">
                <a:solidFill>
                  <a:srgbClr val="000000">
                    <a:lumMod val="85000"/>
                  </a:srgbClr>
                </a:solidFill>
                <a:latin typeface="Arial" pitchFamily="34" charset="0"/>
                <a:ea typeface="宋体" pitchFamily="2" charset="-122"/>
                <a:cs typeface="+mn-cs"/>
              </a:rPr>
              <a:t>管理员将虚拟局域网分配给每个客户机</a:t>
            </a:r>
            <a:r>
              <a:rPr lang="en-US" sz="2200" b="0" i="0" dirty="0">
                <a:solidFill>
                  <a:srgbClr val="000000">
                    <a:lumMod val="85000"/>
                  </a:srgbClr>
                </a:solidFill>
                <a:latin typeface="Arial" pitchFamily="34" charset="0"/>
                <a:ea typeface="宋体" pitchFamily="2" charset="-122"/>
                <a:cs typeface="+mn-cs"/>
              </a:rPr>
              <a:t> </a:t>
            </a:r>
          </a:p>
          <a:p>
            <a:pPr marL="347472" indent="-347472" algn="l" defTabSz="914400">
              <a:lnSpc>
                <a:spcPct val="100000"/>
              </a:lnSpc>
              <a:spcBef>
                <a:spcPts val="1200"/>
              </a:spcBef>
              <a:spcAft>
                <a:spcPts val="600"/>
              </a:spcAft>
              <a:buClr>
                <a:srgbClr val="000000">
                  <a:lumMod val="85000"/>
                </a:srgbClr>
              </a:buClr>
              <a:buFont typeface="Arial"/>
              <a:buChar char="•"/>
            </a:pPr>
            <a:r>
              <a:rPr lang="en-US" sz="2200" b="0" i="0" dirty="0" err="1">
                <a:solidFill>
                  <a:srgbClr val="000000">
                    <a:lumMod val="85000"/>
                  </a:srgbClr>
                </a:solidFill>
                <a:latin typeface="Arial" pitchFamily="34" charset="0"/>
                <a:ea typeface="宋体" pitchFamily="2" charset="-122"/>
                <a:cs typeface="+mn-cs"/>
              </a:rPr>
              <a:t>系统自动供应</a:t>
            </a:r>
            <a:endParaRPr lang="en-US" sz="2200" b="0" i="0" dirty="0">
              <a:solidFill>
                <a:srgbClr val="000000">
                  <a:lumMod val="85000"/>
                </a:srgbClr>
              </a:solidFill>
              <a:latin typeface="Arial" pitchFamily="34" charset="0"/>
              <a:ea typeface="宋体" pitchFamily="2" charset="-122"/>
              <a:cs typeface="+mn-cs"/>
            </a:endParaRPr>
          </a:p>
          <a:p>
            <a:pPr marL="685800" lvl="1" indent="-347472" algn="l" defTabSz="914400">
              <a:lnSpc>
                <a:spcPct val="100000"/>
              </a:lnSpc>
              <a:spcBef>
                <a:spcPts val="0"/>
              </a:spcBef>
              <a:spcAft>
                <a:spcPts val="600"/>
              </a:spcAft>
              <a:buClr>
                <a:srgbClr val="000000">
                  <a:lumMod val="85000"/>
                </a:srgbClr>
              </a:buClr>
              <a:buFont typeface="Arial"/>
              <a:buChar char="•"/>
            </a:pPr>
            <a:r>
              <a:rPr lang="en-US" sz="2000" b="0" i="0" dirty="0">
                <a:solidFill>
                  <a:srgbClr val="000000">
                    <a:lumMod val="85000"/>
                  </a:srgbClr>
                </a:solidFill>
                <a:latin typeface="Arial" pitchFamily="34" charset="0"/>
                <a:ea typeface="宋体" pitchFamily="2" charset="-122"/>
                <a:cs typeface="Arial"/>
              </a:rPr>
              <a:t>CPU</a:t>
            </a:r>
          </a:p>
          <a:p>
            <a:pPr marL="685800" lvl="1" indent="-347472" algn="l" defTabSz="914400">
              <a:lnSpc>
                <a:spcPct val="100000"/>
              </a:lnSpc>
              <a:spcBef>
                <a:spcPts val="0"/>
              </a:spcBef>
              <a:spcAft>
                <a:spcPts val="600"/>
              </a:spcAft>
              <a:buClr>
                <a:srgbClr val="000000">
                  <a:lumMod val="85000"/>
                </a:srgbClr>
              </a:buClr>
              <a:buFont typeface="Arial"/>
              <a:buChar char="•"/>
            </a:pPr>
            <a:r>
              <a:rPr lang="en-US" sz="2000" b="0" i="0" dirty="0" err="1">
                <a:solidFill>
                  <a:srgbClr val="000000">
                    <a:lumMod val="85000"/>
                  </a:srgbClr>
                </a:solidFill>
                <a:latin typeface="Arial" pitchFamily="34" charset="0"/>
                <a:ea typeface="宋体" pitchFamily="2" charset="-122"/>
                <a:cs typeface="Arial"/>
              </a:rPr>
              <a:t>内存</a:t>
            </a:r>
            <a:endParaRPr lang="en-US" sz="2000" b="0" i="0" dirty="0">
              <a:solidFill>
                <a:srgbClr val="000000">
                  <a:lumMod val="85000"/>
                </a:srgbClr>
              </a:solidFill>
              <a:latin typeface="Arial" pitchFamily="34" charset="0"/>
              <a:ea typeface="宋体" pitchFamily="2" charset="-122"/>
              <a:cs typeface="Arial"/>
            </a:endParaRPr>
          </a:p>
          <a:p>
            <a:pPr marL="685800" lvl="1" indent="-347472" algn="l" defTabSz="914400">
              <a:lnSpc>
                <a:spcPct val="100000"/>
              </a:lnSpc>
              <a:spcBef>
                <a:spcPts val="0"/>
              </a:spcBef>
              <a:spcAft>
                <a:spcPts val="600"/>
              </a:spcAft>
              <a:buClr>
                <a:srgbClr val="000000">
                  <a:lumMod val="85000"/>
                </a:srgbClr>
              </a:buClr>
              <a:buFont typeface="Arial"/>
              <a:buChar char="•"/>
            </a:pPr>
            <a:r>
              <a:rPr lang="en-US" sz="2000" b="0" i="0" dirty="0" err="1">
                <a:solidFill>
                  <a:srgbClr val="000000">
                    <a:lumMod val="85000"/>
                  </a:srgbClr>
                </a:solidFill>
                <a:latin typeface="Arial" pitchFamily="34" charset="0"/>
                <a:ea typeface="宋体" pitchFamily="2" charset="-122"/>
                <a:cs typeface="Arial"/>
              </a:rPr>
              <a:t>虚拟磁盘</a:t>
            </a:r>
            <a:endParaRPr lang="en-US" sz="2000" b="0" i="0" dirty="0">
              <a:solidFill>
                <a:srgbClr val="000000">
                  <a:lumMod val="85000"/>
                </a:srgbClr>
              </a:solidFill>
              <a:latin typeface="Arial" pitchFamily="34" charset="0"/>
              <a:ea typeface="宋体" pitchFamily="2" charset="-122"/>
              <a:cs typeface="Arial"/>
            </a:endParaRPr>
          </a:p>
          <a:p>
            <a:pPr marL="347472" lvl="1" indent="-347472" algn="l" defTabSz="914400">
              <a:lnSpc>
                <a:spcPct val="100000"/>
              </a:lnSpc>
              <a:spcBef>
                <a:spcPts val="0"/>
              </a:spcBef>
              <a:spcAft>
                <a:spcPts val="600"/>
              </a:spcAft>
              <a:buFont typeface="Arial"/>
              <a:buChar char="•"/>
            </a:pPr>
            <a:endParaRPr lang="en-US" dirty="0" smtClean="0">
              <a:latin typeface="Arial" pitchFamily="34" charset="0"/>
              <a:ea typeface="宋体" pitchFamily="2" charset="-122"/>
            </a:endParaRPr>
          </a:p>
          <a:p>
            <a:pPr marL="457200" lvl="4" indent="-457200" algn="l" defTabSz="914400">
              <a:lnSpc>
                <a:spcPct val="100000"/>
              </a:lnSpc>
              <a:spcBef>
                <a:spcPts val="0"/>
              </a:spcBef>
              <a:spcAft>
                <a:spcPts val="600"/>
              </a:spcAft>
              <a:buFont typeface="Arial"/>
              <a:buChar char="•"/>
            </a:pPr>
            <a:endParaRPr lang="en-US" dirty="0" smtClean="0">
              <a:latin typeface="Arial" pitchFamily="34" charset="0"/>
              <a:ea typeface="宋体" pitchFamily="2" charset="-122"/>
            </a:endParaRPr>
          </a:p>
        </p:txBody>
      </p:sp>
      <p:sp>
        <p:nvSpPr>
          <p:cNvPr id="3" name="Title 2"/>
          <p:cNvSpPr>
            <a:spLocks noGrp="1"/>
          </p:cNvSpPr>
          <p:nvPr>
            <p:ph type="title"/>
          </p:nvPr>
        </p:nvSpPr>
        <p:spPr/>
        <p:txBody>
          <a:bodyPr/>
          <a:lstStyle/>
          <a:p>
            <a:pPr algn="l" defTabSz="914400">
              <a:spcBef>
                <a:spcPts val="0"/>
              </a:spcBef>
              <a:spcAft>
                <a:spcPts val="0"/>
              </a:spcAft>
              <a:buNone/>
            </a:pPr>
            <a:r>
              <a:rPr lang="en-US" sz="3000" b="1" i="0" dirty="0" err="1">
                <a:solidFill>
                  <a:srgbClr val="000000"/>
                </a:solidFill>
                <a:latin typeface="Arial" pitchFamily="34" charset="0"/>
                <a:ea typeface="宋体" pitchFamily="2" charset="-122"/>
                <a:cs typeface="Arial"/>
              </a:rPr>
              <a:t>vCMP架构</a:t>
            </a:r>
            <a:endParaRPr lang="en-US" sz="3000" b="1" i="0" dirty="0">
              <a:solidFill>
                <a:srgbClr val="000000"/>
              </a:solidFill>
              <a:latin typeface="Arial" pitchFamily="34" charset="0"/>
              <a:ea typeface="宋体" pitchFamily="2" charset="-122"/>
              <a:cs typeface="Arial"/>
            </a:endParaRPr>
          </a:p>
        </p:txBody>
      </p:sp>
      <p:sp>
        <p:nvSpPr>
          <p:cNvPr id="4" name="Rectangle 48"/>
          <p:cNvSpPr>
            <a:spLocks noChangeArrowheads="1"/>
          </p:cNvSpPr>
          <p:nvPr/>
        </p:nvSpPr>
        <p:spPr bwMode="auto">
          <a:xfrm>
            <a:off x="4651830" y="5103989"/>
            <a:ext cx="3956051" cy="717550"/>
          </a:xfrm>
          <a:prstGeom prst="rect">
            <a:avLst/>
          </a:prstGeom>
          <a:gradFill rotWithShape="1">
            <a:gsLst>
              <a:gs pos="0">
                <a:srgbClr val="5E91E4"/>
              </a:gs>
              <a:gs pos="50000">
                <a:srgbClr val="A9C4F0"/>
              </a:gs>
              <a:gs pos="100000">
                <a:srgbClr val="5E91E4"/>
              </a:gs>
            </a:gsLst>
            <a:lin ang="2700000" scaled="1"/>
          </a:gradFill>
          <a:ln w="3175" algn="ctr">
            <a:solidFill>
              <a:srgbClr val="FFFFFF"/>
            </a:solidFill>
            <a:miter lim="800000"/>
            <a:headEnd/>
            <a:tailEnd/>
          </a:ln>
        </p:spPr>
        <p:txBody>
          <a:bodyPr anchor="ctr"/>
          <a:lstStyle/>
          <a:p>
            <a:pPr eaLnBrk="0" hangingPunct="0"/>
            <a:endParaRPr lang="en-US">
              <a:solidFill>
                <a:srgbClr val="000000"/>
              </a:solidFill>
              <a:ea typeface="宋体" pitchFamily="2" charset="-122"/>
            </a:endParaRPr>
          </a:p>
        </p:txBody>
      </p:sp>
      <p:grpSp>
        <p:nvGrpSpPr>
          <p:cNvPr id="5" name="Group 49"/>
          <p:cNvGrpSpPr>
            <a:grpSpLocks/>
          </p:cNvGrpSpPr>
          <p:nvPr/>
        </p:nvGrpSpPr>
        <p:grpSpPr bwMode="auto">
          <a:xfrm>
            <a:off x="7874455" y="5208764"/>
            <a:ext cx="434975" cy="350838"/>
            <a:chOff x="768" y="2064"/>
            <a:chExt cx="528" cy="432"/>
          </a:xfrm>
        </p:grpSpPr>
        <p:sp>
          <p:nvSpPr>
            <p:cNvPr id="6" name="Rectangle 50"/>
            <p:cNvSpPr>
              <a:spLocks noChangeArrowheads="1"/>
            </p:cNvSpPr>
            <p:nvPr/>
          </p:nvSpPr>
          <p:spPr bwMode="auto">
            <a:xfrm>
              <a:off x="768" y="2160"/>
              <a:ext cx="384" cy="240"/>
            </a:xfrm>
            <a:prstGeom prst="rect">
              <a:avLst/>
            </a:prstGeom>
            <a:noFill/>
            <a:ln w="19050">
              <a:solidFill>
                <a:schemeClr val="bg2"/>
              </a:solidFill>
              <a:miter lim="800000"/>
              <a:headEnd/>
              <a:tailEnd/>
            </a:ln>
          </p:spPr>
          <p:txBody>
            <a:bodyPr wrap="none" anchor="ctr"/>
            <a:lstStyle/>
            <a:p>
              <a:pPr eaLnBrk="0" hangingPunct="0"/>
              <a:endParaRPr lang="en-US">
                <a:solidFill>
                  <a:srgbClr val="000000"/>
                </a:solidFill>
                <a:ea typeface="宋体" pitchFamily="2" charset="-122"/>
              </a:endParaRPr>
            </a:p>
          </p:txBody>
        </p:sp>
        <p:sp>
          <p:nvSpPr>
            <p:cNvPr id="7" name="Rectangle 51"/>
            <p:cNvSpPr>
              <a:spLocks noChangeArrowheads="1"/>
            </p:cNvSpPr>
            <p:nvPr/>
          </p:nvSpPr>
          <p:spPr bwMode="auto">
            <a:xfrm>
              <a:off x="768" y="2400"/>
              <a:ext cx="240" cy="48"/>
            </a:xfrm>
            <a:prstGeom prst="rect">
              <a:avLst/>
            </a:prstGeom>
            <a:noFill/>
            <a:ln w="19050">
              <a:solidFill>
                <a:schemeClr val="bg2"/>
              </a:solidFill>
              <a:miter lim="800000"/>
              <a:headEnd/>
              <a:tailEnd/>
            </a:ln>
          </p:spPr>
          <p:txBody>
            <a:bodyPr wrap="none" anchor="ctr"/>
            <a:lstStyle/>
            <a:p>
              <a:pPr eaLnBrk="0" hangingPunct="0"/>
              <a:endParaRPr lang="en-US">
                <a:solidFill>
                  <a:srgbClr val="000000"/>
                </a:solidFill>
                <a:ea typeface="宋体" pitchFamily="2" charset="-122"/>
              </a:endParaRPr>
            </a:p>
          </p:txBody>
        </p:sp>
        <p:sp>
          <p:nvSpPr>
            <p:cNvPr id="8" name="Line 52"/>
            <p:cNvSpPr>
              <a:spLocks noChangeShapeType="1"/>
            </p:cNvSpPr>
            <p:nvPr/>
          </p:nvSpPr>
          <p:spPr bwMode="auto">
            <a:xfrm>
              <a:off x="816" y="2400"/>
              <a:ext cx="0" cy="48"/>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sp>
          <p:nvSpPr>
            <p:cNvPr id="9" name="Line 53"/>
            <p:cNvSpPr>
              <a:spLocks noChangeShapeType="1"/>
            </p:cNvSpPr>
            <p:nvPr/>
          </p:nvSpPr>
          <p:spPr bwMode="auto">
            <a:xfrm>
              <a:off x="864" y="2400"/>
              <a:ext cx="0" cy="48"/>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sp>
          <p:nvSpPr>
            <p:cNvPr id="10" name="Line 54"/>
            <p:cNvSpPr>
              <a:spLocks noChangeShapeType="1"/>
            </p:cNvSpPr>
            <p:nvPr/>
          </p:nvSpPr>
          <p:spPr bwMode="auto">
            <a:xfrm>
              <a:off x="912" y="2400"/>
              <a:ext cx="0" cy="48"/>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sp>
          <p:nvSpPr>
            <p:cNvPr id="11" name="Line 55"/>
            <p:cNvSpPr>
              <a:spLocks noChangeShapeType="1"/>
            </p:cNvSpPr>
            <p:nvPr/>
          </p:nvSpPr>
          <p:spPr bwMode="auto">
            <a:xfrm>
              <a:off x="960" y="2400"/>
              <a:ext cx="0" cy="48"/>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sp>
          <p:nvSpPr>
            <p:cNvPr id="12" name="Line 56"/>
            <p:cNvSpPr>
              <a:spLocks noChangeShapeType="1"/>
            </p:cNvSpPr>
            <p:nvPr/>
          </p:nvSpPr>
          <p:spPr bwMode="auto">
            <a:xfrm>
              <a:off x="1152" y="2352"/>
              <a:ext cx="96" cy="0"/>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sp>
          <p:nvSpPr>
            <p:cNvPr id="13" name="Freeform 57"/>
            <p:cNvSpPr>
              <a:spLocks/>
            </p:cNvSpPr>
            <p:nvPr/>
          </p:nvSpPr>
          <p:spPr bwMode="auto">
            <a:xfrm>
              <a:off x="1200" y="2064"/>
              <a:ext cx="96" cy="432"/>
            </a:xfrm>
            <a:custGeom>
              <a:avLst/>
              <a:gdLst>
                <a:gd name="T0" fmla="*/ 96 w 104"/>
                <a:gd name="T1" fmla="*/ 0 h 528"/>
                <a:gd name="T2" fmla="*/ 7 w 104"/>
                <a:gd name="T3" fmla="*/ 118 h 528"/>
                <a:gd name="T4" fmla="*/ 96 w 104"/>
                <a:gd name="T5" fmla="*/ 196 h 528"/>
                <a:gd name="T6" fmla="*/ 7 w 104"/>
                <a:gd name="T7" fmla="*/ 353 h 528"/>
                <a:gd name="T8" fmla="*/ 52 w 104"/>
                <a:gd name="T9" fmla="*/ 432 h 528"/>
                <a:gd name="T10" fmla="*/ 0 60000 65536"/>
                <a:gd name="T11" fmla="*/ 0 60000 65536"/>
                <a:gd name="T12" fmla="*/ 0 60000 65536"/>
                <a:gd name="T13" fmla="*/ 0 60000 65536"/>
                <a:gd name="T14" fmla="*/ 0 60000 65536"/>
                <a:gd name="T15" fmla="*/ 0 w 104"/>
                <a:gd name="T16" fmla="*/ 0 h 528"/>
                <a:gd name="T17" fmla="*/ 104 w 104"/>
                <a:gd name="T18" fmla="*/ 528 h 528"/>
              </a:gdLst>
              <a:ahLst/>
              <a:cxnLst>
                <a:cxn ang="T10">
                  <a:pos x="T0" y="T1"/>
                </a:cxn>
                <a:cxn ang="T11">
                  <a:pos x="T2" y="T3"/>
                </a:cxn>
                <a:cxn ang="T12">
                  <a:pos x="T4" y="T5"/>
                </a:cxn>
                <a:cxn ang="T13">
                  <a:pos x="T6" y="T7"/>
                </a:cxn>
                <a:cxn ang="T14">
                  <a:pos x="T8" y="T9"/>
                </a:cxn>
              </a:cxnLst>
              <a:rect l="T15" t="T16" r="T17" b="T18"/>
              <a:pathLst>
                <a:path w="104" h="528">
                  <a:moveTo>
                    <a:pt x="104" y="0"/>
                  </a:moveTo>
                  <a:cubicBezTo>
                    <a:pt x="56" y="52"/>
                    <a:pt x="8" y="104"/>
                    <a:pt x="8" y="144"/>
                  </a:cubicBezTo>
                  <a:cubicBezTo>
                    <a:pt x="8" y="184"/>
                    <a:pt x="104" y="192"/>
                    <a:pt x="104" y="240"/>
                  </a:cubicBezTo>
                  <a:cubicBezTo>
                    <a:pt x="104" y="288"/>
                    <a:pt x="16" y="384"/>
                    <a:pt x="8" y="432"/>
                  </a:cubicBezTo>
                  <a:cubicBezTo>
                    <a:pt x="0" y="480"/>
                    <a:pt x="28" y="504"/>
                    <a:pt x="56" y="528"/>
                  </a:cubicBezTo>
                </a:path>
              </a:pathLst>
            </a:custGeom>
            <a:noFill/>
            <a:ln w="19050">
              <a:solidFill>
                <a:schemeClr val="bg2"/>
              </a:solidFill>
              <a:round/>
              <a:headEnd/>
              <a:tailEnd/>
            </a:ln>
          </p:spPr>
          <p:txBody>
            <a:bodyPr wrap="none" anchor="ctr"/>
            <a:lstStyle/>
            <a:p>
              <a:pPr eaLnBrk="0" hangingPunct="0"/>
              <a:endParaRPr lang="en-US">
                <a:solidFill>
                  <a:srgbClr val="000000"/>
                </a:solidFill>
                <a:ea typeface="宋体" pitchFamily="2" charset="-122"/>
              </a:endParaRPr>
            </a:p>
          </p:txBody>
        </p:sp>
      </p:grpSp>
      <p:grpSp>
        <p:nvGrpSpPr>
          <p:cNvPr id="14" name="Group 58"/>
          <p:cNvGrpSpPr>
            <a:grpSpLocks/>
          </p:cNvGrpSpPr>
          <p:nvPr/>
        </p:nvGrpSpPr>
        <p:grpSpPr bwMode="auto">
          <a:xfrm>
            <a:off x="4834392" y="5218289"/>
            <a:ext cx="579438" cy="407988"/>
            <a:chOff x="441" y="2858"/>
            <a:chExt cx="365" cy="257"/>
          </a:xfrm>
        </p:grpSpPr>
        <p:grpSp>
          <p:nvGrpSpPr>
            <p:cNvPr id="15" name="Group 59"/>
            <p:cNvGrpSpPr>
              <a:grpSpLocks/>
            </p:cNvGrpSpPr>
            <p:nvPr/>
          </p:nvGrpSpPr>
          <p:grpSpPr bwMode="auto">
            <a:xfrm>
              <a:off x="669" y="2960"/>
              <a:ext cx="92" cy="102"/>
              <a:chOff x="1824" y="3456"/>
              <a:chExt cx="336" cy="432"/>
            </a:xfrm>
          </p:grpSpPr>
          <p:sp>
            <p:nvSpPr>
              <p:cNvPr id="28" name="AutoShape 60"/>
              <p:cNvSpPr>
                <a:spLocks noChangeArrowheads="1"/>
              </p:cNvSpPr>
              <p:nvPr/>
            </p:nvSpPr>
            <p:spPr bwMode="auto">
              <a:xfrm>
                <a:off x="1824" y="3744"/>
                <a:ext cx="336" cy="144"/>
              </a:xfrm>
              <a:prstGeom prst="flowChartMagneticDisk">
                <a:avLst/>
              </a:prstGeom>
              <a:solidFill>
                <a:schemeClr val="tx1"/>
              </a:solidFill>
              <a:ln w="19050">
                <a:solidFill>
                  <a:schemeClr val="bg2"/>
                </a:solidFill>
                <a:round/>
                <a:headEnd/>
                <a:tailEnd/>
              </a:ln>
            </p:spPr>
            <p:txBody>
              <a:bodyPr wrap="none" anchor="ctr"/>
              <a:lstStyle/>
              <a:p>
                <a:pPr eaLnBrk="0" hangingPunct="0"/>
                <a:endParaRPr lang="en-US">
                  <a:solidFill>
                    <a:srgbClr val="000000"/>
                  </a:solidFill>
                  <a:ea typeface="宋体" pitchFamily="2" charset="-122"/>
                </a:endParaRPr>
              </a:p>
            </p:txBody>
          </p:sp>
          <p:sp>
            <p:nvSpPr>
              <p:cNvPr id="29" name="AutoShape 61"/>
              <p:cNvSpPr>
                <a:spLocks noChangeArrowheads="1"/>
              </p:cNvSpPr>
              <p:nvPr/>
            </p:nvSpPr>
            <p:spPr bwMode="auto">
              <a:xfrm>
                <a:off x="1824" y="3648"/>
                <a:ext cx="336" cy="144"/>
              </a:xfrm>
              <a:prstGeom prst="flowChartMagneticDisk">
                <a:avLst/>
              </a:prstGeom>
              <a:solidFill>
                <a:schemeClr val="tx1"/>
              </a:solidFill>
              <a:ln w="19050">
                <a:solidFill>
                  <a:schemeClr val="bg2"/>
                </a:solidFill>
                <a:round/>
                <a:headEnd/>
                <a:tailEnd/>
              </a:ln>
            </p:spPr>
            <p:txBody>
              <a:bodyPr wrap="none" anchor="ctr"/>
              <a:lstStyle/>
              <a:p>
                <a:pPr eaLnBrk="0" hangingPunct="0"/>
                <a:endParaRPr lang="en-US">
                  <a:solidFill>
                    <a:srgbClr val="000000"/>
                  </a:solidFill>
                  <a:ea typeface="宋体" pitchFamily="2" charset="-122"/>
                </a:endParaRPr>
              </a:p>
            </p:txBody>
          </p:sp>
          <p:sp>
            <p:nvSpPr>
              <p:cNvPr id="30" name="AutoShape 62"/>
              <p:cNvSpPr>
                <a:spLocks noChangeArrowheads="1"/>
              </p:cNvSpPr>
              <p:nvPr/>
            </p:nvSpPr>
            <p:spPr bwMode="auto">
              <a:xfrm>
                <a:off x="1824" y="3552"/>
                <a:ext cx="336" cy="144"/>
              </a:xfrm>
              <a:prstGeom prst="flowChartMagneticDisk">
                <a:avLst/>
              </a:prstGeom>
              <a:solidFill>
                <a:schemeClr val="tx1"/>
              </a:solidFill>
              <a:ln w="19050">
                <a:solidFill>
                  <a:schemeClr val="bg2"/>
                </a:solidFill>
                <a:round/>
                <a:headEnd/>
                <a:tailEnd/>
              </a:ln>
            </p:spPr>
            <p:txBody>
              <a:bodyPr wrap="none" anchor="ctr"/>
              <a:lstStyle/>
              <a:p>
                <a:pPr eaLnBrk="0" hangingPunct="0"/>
                <a:endParaRPr lang="en-US">
                  <a:solidFill>
                    <a:srgbClr val="000000"/>
                  </a:solidFill>
                  <a:ea typeface="宋体" pitchFamily="2" charset="-122"/>
                </a:endParaRPr>
              </a:p>
            </p:txBody>
          </p:sp>
          <p:sp>
            <p:nvSpPr>
              <p:cNvPr id="31" name="AutoShape 63"/>
              <p:cNvSpPr>
                <a:spLocks noChangeArrowheads="1"/>
              </p:cNvSpPr>
              <p:nvPr/>
            </p:nvSpPr>
            <p:spPr bwMode="auto">
              <a:xfrm>
                <a:off x="1824" y="3456"/>
                <a:ext cx="336" cy="144"/>
              </a:xfrm>
              <a:prstGeom prst="flowChartMagneticDisk">
                <a:avLst/>
              </a:prstGeom>
              <a:solidFill>
                <a:schemeClr val="tx1"/>
              </a:solidFill>
              <a:ln w="19050">
                <a:solidFill>
                  <a:schemeClr val="bg2"/>
                </a:solidFill>
                <a:round/>
                <a:headEnd/>
                <a:tailEnd/>
              </a:ln>
            </p:spPr>
            <p:txBody>
              <a:bodyPr wrap="none" anchor="ctr"/>
              <a:lstStyle/>
              <a:p>
                <a:pPr eaLnBrk="0" hangingPunct="0"/>
                <a:endParaRPr lang="en-US">
                  <a:solidFill>
                    <a:srgbClr val="000000"/>
                  </a:solidFill>
                  <a:ea typeface="宋体" pitchFamily="2" charset="-122"/>
                </a:endParaRPr>
              </a:p>
            </p:txBody>
          </p:sp>
        </p:grpSp>
        <p:sp>
          <p:nvSpPr>
            <p:cNvPr id="16" name="Rectangle 64"/>
            <p:cNvSpPr>
              <a:spLocks noChangeArrowheads="1"/>
            </p:cNvSpPr>
            <p:nvPr/>
          </p:nvSpPr>
          <p:spPr bwMode="auto">
            <a:xfrm>
              <a:off x="441" y="2858"/>
              <a:ext cx="178" cy="153"/>
            </a:xfrm>
            <a:prstGeom prst="rect">
              <a:avLst/>
            </a:prstGeom>
            <a:noFill/>
            <a:ln w="19050">
              <a:solidFill>
                <a:schemeClr val="bg2"/>
              </a:solidFill>
              <a:miter lim="800000"/>
              <a:headEnd/>
              <a:tailEnd/>
            </a:ln>
          </p:spPr>
          <p:txBody>
            <a:bodyPr wrap="none" anchor="ctr"/>
            <a:lstStyle/>
            <a:p>
              <a:pPr eaLnBrk="0" hangingPunct="0"/>
              <a:endParaRPr lang="en-US">
                <a:solidFill>
                  <a:srgbClr val="000000"/>
                </a:solidFill>
                <a:ea typeface="宋体" pitchFamily="2" charset="-122"/>
              </a:endParaRPr>
            </a:p>
          </p:txBody>
        </p:sp>
        <p:sp>
          <p:nvSpPr>
            <p:cNvPr id="17" name="Rectangle 65"/>
            <p:cNvSpPr>
              <a:spLocks noChangeArrowheads="1"/>
            </p:cNvSpPr>
            <p:nvPr/>
          </p:nvSpPr>
          <p:spPr bwMode="auto">
            <a:xfrm>
              <a:off x="441" y="3011"/>
              <a:ext cx="122" cy="31"/>
            </a:xfrm>
            <a:prstGeom prst="rect">
              <a:avLst/>
            </a:prstGeom>
            <a:noFill/>
            <a:ln w="19050">
              <a:solidFill>
                <a:schemeClr val="bg2"/>
              </a:solidFill>
              <a:miter lim="800000"/>
              <a:headEnd/>
              <a:tailEnd/>
            </a:ln>
          </p:spPr>
          <p:txBody>
            <a:bodyPr wrap="none" anchor="ctr"/>
            <a:lstStyle/>
            <a:p>
              <a:pPr eaLnBrk="0" hangingPunct="0"/>
              <a:endParaRPr lang="en-US">
                <a:solidFill>
                  <a:srgbClr val="000000"/>
                </a:solidFill>
                <a:ea typeface="宋体" pitchFamily="2" charset="-122"/>
              </a:endParaRPr>
            </a:p>
          </p:txBody>
        </p:sp>
        <p:sp>
          <p:nvSpPr>
            <p:cNvPr id="18" name="Line 66"/>
            <p:cNvSpPr>
              <a:spLocks noChangeShapeType="1"/>
            </p:cNvSpPr>
            <p:nvPr/>
          </p:nvSpPr>
          <p:spPr bwMode="auto">
            <a:xfrm>
              <a:off x="464" y="3011"/>
              <a:ext cx="0" cy="31"/>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sp>
          <p:nvSpPr>
            <p:cNvPr id="19" name="Line 67"/>
            <p:cNvSpPr>
              <a:spLocks noChangeShapeType="1"/>
            </p:cNvSpPr>
            <p:nvPr/>
          </p:nvSpPr>
          <p:spPr bwMode="auto">
            <a:xfrm>
              <a:off x="488" y="3011"/>
              <a:ext cx="0" cy="31"/>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sp>
          <p:nvSpPr>
            <p:cNvPr id="20" name="Line 68"/>
            <p:cNvSpPr>
              <a:spLocks noChangeShapeType="1"/>
            </p:cNvSpPr>
            <p:nvPr/>
          </p:nvSpPr>
          <p:spPr bwMode="auto">
            <a:xfrm>
              <a:off x="514" y="3011"/>
              <a:ext cx="0" cy="31"/>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sp>
          <p:nvSpPr>
            <p:cNvPr id="21" name="Line 69"/>
            <p:cNvSpPr>
              <a:spLocks noChangeShapeType="1"/>
            </p:cNvSpPr>
            <p:nvPr/>
          </p:nvSpPr>
          <p:spPr bwMode="auto">
            <a:xfrm>
              <a:off x="539" y="3011"/>
              <a:ext cx="0" cy="31"/>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sp>
          <p:nvSpPr>
            <p:cNvPr id="22" name="Line 70"/>
            <p:cNvSpPr>
              <a:spLocks noChangeShapeType="1"/>
            </p:cNvSpPr>
            <p:nvPr/>
          </p:nvSpPr>
          <p:spPr bwMode="auto">
            <a:xfrm>
              <a:off x="619" y="2978"/>
              <a:ext cx="49" cy="0"/>
            </a:xfrm>
            <a:prstGeom prst="line">
              <a:avLst/>
            </a:prstGeom>
            <a:noFill/>
            <a:ln w="19050">
              <a:solidFill>
                <a:schemeClr val="bg2"/>
              </a:solidFill>
              <a:round/>
              <a:headEnd/>
              <a:tailEnd/>
            </a:ln>
          </p:spPr>
          <p:txBody>
            <a:bodyPr wrap="none" anchor="ctr"/>
            <a:lstStyle/>
            <a:p>
              <a:endParaRPr lang="en-US">
                <a:solidFill>
                  <a:srgbClr val="000000"/>
                </a:solidFill>
                <a:ea typeface="宋体" pitchFamily="2" charset="-122"/>
              </a:endParaRPr>
            </a:p>
          </p:txBody>
        </p:sp>
        <p:grpSp>
          <p:nvGrpSpPr>
            <p:cNvPr id="23" name="Group 71"/>
            <p:cNvGrpSpPr>
              <a:grpSpLocks/>
            </p:cNvGrpSpPr>
            <p:nvPr/>
          </p:nvGrpSpPr>
          <p:grpSpPr bwMode="auto">
            <a:xfrm>
              <a:off x="714" y="3012"/>
              <a:ext cx="92" cy="103"/>
              <a:chOff x="1824" y="3456"/>
              <a:chExt cx="336" cy="432"/>
            </a:xfrm>
          </p:grpSpPr>
          <p:sp>
            <p:nvSpPr>
              <p:cNvPr id="24" name="AutoShape 72"/>
              <p:cNvSpPr>
                <a:spLocks noChangeArrowheads="1"/>
              </p:cNvSpPr>
              <p:nvPr/>
            </p:nvSpPr>
            <p:spPr bwMode="auto">
              <a:xfrm>
                <a:off x="1824" y="3744"/>
                <a:ext cx="336" cy="144"/>
              </a:xfrm>
              <a:prstGeom prst="flowChartMagneticDisk">
                <a:avLst/>
              </a:prstGeom>
              <a:solidFill>
                <a:schemeClr val="tx1"/>
              </a:solidFill>
              <a:ln w="19050">
                <a:solidFill>
                  <a:schemeClr val="bg2"/>
                </a:solidFill>
                <a:round/>
                <a:headEnd/>
                <a:tailEnd/>
              </a:ln>
            </p:spPr>
            <p:txBody>
              <a:bodyPr wrap="none" anchor="ctr"/>
              <a:lstStyle/>
              <a:p>
                <a:pPr eaLnBrk="0" hangingPunct="0"/>
                <a:endParaRPr lang="en-US">
                  <a:solidFill>
                    <a:srgbClr val="000000"/>
                  </a:solidFill>
                  <a:ea typeface="宋体" pitchFamily="2" charset="-122"/>
                </a:endParaRPr>
              </a:p>
            </p:txBody>
          </p:sp>
          <p:sp>
            <p:nvSpPr>
              <p:cNvPr id="25" name="AutoShape 73"/>
              <p:cNvSpPr>
                <a:spLocks noChangeArrowheads="1"/>
              </p:cNvSpPr>
              <p:nvPr/>
            </p:nvSpPr>
            <p:spPr bwMode="auto">
              <a:xfrm>
                <a:off x="1824" y="3648"/>
                <a:ext cx="336" cy="144"/>
              </a:xfrm>
              <a:prstGeom prst="flowChartMagneticDisk">
                <a:avLst/>
              </a:prstGeom>
              <a:solidFill>
                <a:schemeClr val="tx1"/>
              </a:solidFill>
              <a:ln w="19050">
                <a:solidFill>
                  <a:schemeClr val="bg2"/>
                </a:solidFill>
                <a:round/>
                <a:headEnd/>
                <a:tailEnd/>
              </a:ln>
            </p:spPr>
            <p:txBody>
              <a:bodyPr wrap="none" anchor="ctr"/>
              <a:lstStyle/>
              <a:p>
                <a:pPr eaLnBrk="0" hangingPunct="0"/>
                <a:endParaRPr lang="en-US">
                  <a:solidFill>
                    <a:srgbClr val="000000"/>
                  </a:solidFill>
                  <a:ea typeface="宋体" pitchFamily="2" charset="-122"/>
                </a:endParaRPr>
              </a:p>
            </p:txBody>
          </p:sp>
          <p:sp>
            <p:nvSpPr>
              <p:cNvPr id="26" name="AutoShape 74"/>
              <p:cNvSpPr>
                <a:spLocks noChangeArrowheads="1"/>
              </p:cNvSpPr>
              <p:nvPr/>
            </p:nvSpPr>
            <p:spPr bwMode="auto">
              <a:xfrm>
                <a:off x="1824" y="3552"/>
                <a:ext cx="336" cy="144"/>
              </a:xfrm>
              <a:prstGeom prst="flowChartMagneticDisk">
                <a:avLst/>
              </a:prstGeom>
              <a:solidFill>
                <a:schemeClr val="tx1"/>
              </a:solidFill>
              <a:ln w="19050">
                <a:solidFill>
                  <a:schemeClr val="bg2"/>
                </a:solidFill>
                <a:round/>
                <a:headEnd/>
                <a:tailEnd/>
              </a:ln>
            </p:spPr>
            <p:txBody>
              <a:bodyPr wrap="none" anchor="ctr"/>
              <a:lstStyle/>
              <a:p>
                <a:pPr eaLnBrk="0" hangingPunct="0"/>
                <a:endParaRPr lang="en-US">
                  <a:solidFill>
                    <a:srgbClr val="000000"/>
                  </a:solidFill>
                  <a:ea typeface="宋体" pitchFamily="2" charset="-122"/>
                </a:endParaRPr>
              </a:p>
            </p:txBody>
          </p:sp>
          <p:sp>
            <p:nvSpPr>
              <p:cNvPr id="27" name="AutoShape 75"/>
              <p:cNvSpPr>
                <a:spLocks noChangeArrowheads="1"/>
              </p:cNvSpPr>
              <p:nvPr/>
            </p:nvSpPr>
            <p:spPr bwMode="auto">
              <a:xfrm>
                <a:off x="1824" y="3456"/>
                <a:ext cx="336" cy="144"/>
              </a:xfrm>
              <a:prstGeom prst="flowChartMagneticDisk">
                <a:avLst/>
              </a:prstGeom>
              <a:solidFill>
                <a:schemeClr val="tx1"/>
              </a:solidFill>
              <a:ln w="19050">
                <a:solidFill>
                  <a:schemeClr val="bg2"/>
                </a:solidFill>
                <a:round/>
                <a:headEnd/>
                <a:tailEnd/>
              </a:ln>
            </p:spPr>
            <p:txBody>
              <a:bodyPr wrap="none" anchor="ctr"/>
              <a:lstStyle/>
              <a:p>
                <a:pPr eaLnBrk="0" hangingPunct="0"/>
                <a:endParaRPr lang="en-US">
                  <a:solidFill>
                    <a:srgbClr val="000000"/>
                  </a:solidFill>
                  <a:ea typeface="宋体" pitchFamily="2" charset="-122"/>
                </a:endParaRPr>
              </a:p>
            </p:txBody>
          </p:sp>
        </p:grpSp>
      </p:grpSp>
      <p:sp>
        <p:nvSpPr>
          <p:cNvPr id="32" name="Text Box 76"/>
          <p:cNvSpPr txBox="1">
            <a:spLocks noChangeArrowheads="1"/>
          </p:cNvSpPr>
          <p:nvPr/>
        </p:nvSpPr>
        <p:spPr bwMode="auto">
          <a:xfrm>
            <a:off x="5761479" y="5128814"/>
            <a:ext cx="2236510" cy="338554"/>
          </a:xfrm>
          <a:prstGeom prst="rect">
            <a:avLst/>
          </a:prstGeom>
          <a:noFill/>
          <a:ln w="31750" algn="ctr">
            <a:noFill/>
            <a:miter lim="800000"/>
            <a:headEnd type="none" w="sm" len="sm"/>
            <a:tailEnd type="none" w="med" len="lg"/>
          </a:ln>
        </p:spPr>
        <p:txBody>
          <a:bodyPr wrap="none">
            <a:spAutoFit/>
          </a:bodyPr>
          <a:lstStyle/>
          <a:p>
            <a:r>
              <a:rPr lang="en-US" sz="1600">
                <a:solidFill>
                  <a:srgbClr val="081D58"/>
                </a:solidFill>
                <a:ea typeface="宋体" pitchFamily="2" charset="-122"/>
              </a:rPr>
              <a:t>分配的物理和虚拟设备</a:t>
            </a:r>
          </a:p>
        </p:txBody>
      </p:sp>
      <p:grpSp>
        <p:nvGrpSpPr>
          <p:cNvPr id="33" name="Group 147"/>
          <p:cNvGrpSpPr/>
          <p:nvPr/>
        </p:nvGrpSpPr>
        <p:grpSpPr>
          <a:xfrm>
            <a:off x="5337630" y="1827389"/>
            <a:ext cx="1109663" cy="3200400"/>
            <a:chOff x="5486400" y="1066800"/>
            <a:chExt cx="1109663" cy="3200400"/>
          </a:xfrm>
        </p:grpSpPr>
        <p:sp>
          <p:nvSpPr>
            <p:cNvPr id="34" name="Rectangle 78"/>
            <p:cNvSpPr>
              <a:spLocks noChangeArrowheads="1"/>
            </p:cNvSpPr>
            <p:nvPr/>
          </p:nvSpPr>
          <p:spPr bwMode="auto">
            <a:xfrm>
              <a:off x="5486400" y="1066800"/>
              <a:ext cx="1109663" cy="2133600"/>
            </a:xfrm>
            <a:prstGeom prst="rect">
              <a:avLst/>
            </a:prstGeom>
            <a:solidFill>
              <a:srgbClr val="C0C0C0"/>
            </a:solidFill>
            <a:ln w="12700">
              <a:noFill/>
              <a:miter lim="800000"/>
              <a:headEnd/>
              <a:tailEnd/>
            </a:ln>
          </p:spPr>
          <p:txBody>
            <a:bodyPr wrap="none"/>
            <a:lstStyle/>
            <a:p>
              <a:r>
                <a:rPr lang="en-US" sz="1400">
                  <a:solidFill>
                    <a:srgbClr val="FFFFFF"/>
                  </a:solidFill>
                  <a:ea typeface="宋体" pitchFamily="2" charset="-122"/>
                </a:rPr>
                <a:t>VM</a:t>
              </a:r>
              <a:r>
                <a:rPr lang="en-US" sz="1400" baseline="-25000">
                  <a:solidFill>
                    <a:srgbClr val="FFFFFF"/>
                  </a:solidFill>
                  <a:ea typeface="宋体" pitchFamily="2" charset="-122"/>
                </a:rPr>
                <a:t>0</a:t>
              </a:r>
            </a:p>
          </p:txBody>
        </p:sp>
        <p:sp>
          <p:nvSpPr>
            <p:cNvPr id="35" name="Rectangle 79"/>
            <p:cNvSpPr>
              <a:spLocks noChangeArrowheads="1"/>
            </p:cNvSpPr>
            <p:nvPr/>
          </p:nvSpPr>
          <p:spPr bwMode="auto">
            <a:xfrm>
              <a:off x="5638800" y="1403350"/>
              <a:ext cx="838200" cy="434975"/>
            </a:xfrm>
            <a:prstGeom prst="rect">
              <a:avLst/>
            </a:prstGeom>
            <a:gradFill rotWithShape="1">
              <a:gsLst>
                <a:gs pos="0">
                  <a:srgbClr val="FFB601"/>
                </a:gs>
                <a:gs pos="50000">
                  <a:srgbClr val="FFD877"/>
                </a:gs>
                <a:gs pos="100000">
                  <a:srgbClr val="FFB601"/>
                </a:gs>
              </a:gsLst>
              <a:lin ang="2700000" scaled="1"/>
            </a:gradFill>
            <a:ln w="3175" algn="ctr">
              <a:solidFill>
                <a:srgbClr val="FFFFFF"/>
              </a:solidFill>
              <a:miter lim="800000"/>
              <a:headEnd/>
              <a:tailEnd/>
            </a:ln>
          </p:spPr>
          <p:txBody>
            <a:bodyPr wrap="none" anchor="ctr"/>
            <a:lstStyle/>
            <a:p>
              <a:r>
                <a:rPr lang="en-US" sz="1200">
                  <a:solidFill>
                    <a:srgbClr val="000000"/>
                  </a:solidFill>
                  <a:ea typeface="宋体" pitchFamily="2" charset="-122"/>
                </a:rPr>
                <a:t>客户机</a:t>
              </a:r>
            </a:p>
            <a:p>
              <a:r>
                <a:rPr lang="en-US" sz="1200">
                  <a:solidFill>
                    <a:srgbClr val="000000"/>
                  </a:solidFill>
                  <a:ea typeface="宋体" pitchFamily="2" charset="-122"/>
                </a:rPr>
                <a:t>TMOS</a:t>
              </a:r>
            </a:p>
          </p:txBody>
        </p:sp>
        <p:sp>
          <p:nvSpPr>
            <p:cNvPr id="36" name="AutoShape 82"/>
            <p:cNvSpPr>
              <a:spLocks noChangeArrowheads="1"/>
            </p:cNvSpPr>
            <p:nvPr/>
          </p:nvSpPr>
          <p:spPr bwMode="auto">
            <a:xfrm>
              <a:off x="5859950" y="3200400"/>
              <a:ext cx="388449" cy="1066800"/>
            </a:xfrm>
            <a:prstGeom prst="upDownArrow">
              <a:avLst>
                <a:gd name="adj1" fmla="val 50000"/>
                <a:gd name="adj2" fmla="val 72189"/>
              </a:avLst>
            </a:prstGeom>
            <a:gradFill rotWithShape="1">
              <a:gsLst>
                <a:gs pos="0">
                  <a:srgbClr val="F67E3C"/>
                </a:gs>
                <a:gs pos="50000">
                  <a:srgbClr val="F67E3C">
                    <a:gamma/>
                    <a:tint val="53725"/>
                    <a:invGamma/>
                  </a:srgbClr>
                </a:gs>
                <a:gs pos="100000">
                  <a:srgbClr val="F67E3C"/>
                </a:gs>
              </a:gsLst>
              <a:lin ang="2700000" scaled="1"/>
            </a:gradFill>
            <a:ln w="3175" algn="ctr">
              <a:solidFill>
                <a:srgbClr val="FFFFFF"/>
              </a:solidFill>
              <a:miter lim="800000"/>
              <a:headEnd type="none" w="sm" len="sm"/>
              <a:tailEnd type="none" w="med" len="lg"/>
            </a:ln>
            <a:effectLst/>
          </p:spPr>
          <p:txBody>
            <a:bodyPr vert="vert" wrap="none" anchor="ctr"/>
            <a:lstStyle/>
            <a:p>
              <a:r>
                <a:rPr lang="en-US" sz="1200" dirty="0" err="1">
                  <a:solidFill>
                    <a:srgbClr val="000000"/>
                  </a:solidFill>
                  <a:ea typeface="宋体" pitchFamily="2" charset="-122"/>
                </a:rPr>
                <a:t>硬件队列</a:t>
              </a:r>
              <a:endParaRPr lang="en-US" sz="1200" dirty="0">
                <a:solidFill>
                  <a:srgbClr val="000000"/>
                </a:solidFill>
                <a:ea typeface="宋体" pitchFamily="2" charset="-122"/>
              </a:endParaRPr>
            </a:p>
          </p:txBody>
        </p:sp>
        <p:sp>
          <p:nvSpPr>
            <p:cNvPr id="37" name="Rectangle 85"/>
            <p:cNvSpPr>
              <a:spLocks noChangeArrowheads="1"/>
            </p:cNvSpPr>
            <p:nvPr/>
          </p:nvSpPr>
          <p:spPr bwMode="auto">
            <a:xfrm>
              <a:off x="5638800" y="2590800"/>
              <a:ext cx="838200" cy="577850"/>
            </a:xfrm>
            <a:prstGeom prst="rect">
              <a:avLst/>
            </a:prstGeom>
            <a:gradFill rotWithShape="1">
              <a:gsLst>
                <a:gs pos="0">
                  <a:srgbClr val="5E91E4"/>
                </a:gs>
                <a:gs pos="50000">
                  <a:srgbClr val="A9C4F0"/>
                </a:gs>
                <a:gs pos="100000">
                  <a:srgbClr val="5E91E4"/>
                </a:gs>
              </a:gsLst>
              <a:lin ang="2700000" scaled="1"/>
            </a:gradFill>
            <a:ln w="3175" algn="ctr">
              <a:solidFill>
                <a:srgbClr val="FFFFFF"/>
              </a:solidFill>
              <a:miter lim="800000"/>
              <a:headEnd/>
              <a:tailEnd/>
            </a:ln>
          </p:spPr>
          <p:txBody>
            <a:bodyPr anchor="ctr"/>
            <a:lstStyle/>
            <a:p>
              <a:pPr>
                <a:lnSpc>
                  <a:spcPct val="90000"/>
                </a:lnSpc>
              </a:pPr>
              <a:r>
                <a:rPr lang="en-US" sz="1200">
                  <a:solidFill>
                    <a:srgbClr val="000000"/>
                  </a:solidFill>
                  <a:ea typeface="宋体" pitchFamily="2" charset="-122"/>
                </a:rPr>
                <a:t>TMM</a:t>
              </a:r>
              <a:br>
                <a:rPr lang="en-US" sz="1200">
                  <a:solidFill>
                    <a:srgbClr val="000000"/>
                  </a:solidFill>
                  <a:ea typeface="宋体" pitchFamily="2" charset="-122"/>
                </a:rPr>
              </a:br>
              <a:r>
                <a:rPr lang="en-US" sz="1200">
                  <a:solidFill>
                    <a:srgbClr val="000000"/>
                  </a:solidFill>
                  <a:ea typeface="宋体" pitchFamily="2" charset="-122"/>
                </a:rPr>
                <a:t>设备</a:t>
              </a:r>
              <a:br>
                <a:rPr lang="en-US" sz="1200">
                  <a:solidFill>
                    <a:srgbClr val="000000"/>
                  </a:solidFill>
                  <a:ea typeface="宋体" pitchFamily="2" charset="-122"/>
                </a:rPr>
              </a:br>
              <a:r>
                <a:rPr lang="en-US" sz="1200">
                  <a:solidFill>
                    <a:srgbClr val="000000"/>
                  </a:solidFill>
                  <a:ea typeface="宋体" pitchFamily="2" charset="-122"/>
                </a:rPr>
                <a:t>驱动程序</a:t>
              </a:r>
            </a:p>
          </p:txBody>
        </p:sp>
        <p:sp>
          <p:nvSpPr>
            <p:cNvPr id="38" name="Text Box 36"/>
            <p:cNvSpPr txBox="1">
              <a:spLocks noChangeArrowheads="1"/>
            </p:cNvSpPr>
            <p:nvPr/>
          </p:nvSpPr>
          <p:spPr bwMode="auto">
            <a:xfrm>
              <a:off x="5638800" y="1905000"/>
              <a:ext cx="838200" cy="304800"/>
            </a:xfrm>
            <a:prstGeom prst="rect">
              <a:avLst/>
            </a:prstGeom>
            <a:gradFill rotWithShape="1">
              <a:gsLst>
                <a:gs pos="0">
                  <a:srgbClr val="5E91E4"/>
                </a:gs>
                <a:gs pos="50000">
                  <a:srgbClr val="A9C4F0"/>
                </a:gs>
                <a:gs pos="100000">
                  <a:srgbClr val="5E91E4"/>
                </a:gs>
              </a:gsLst>
              <a:lin ang="2700000" scaled="1"/>
            </a:gradFill>
            <a:ln w="3175" algn="ctr">
              <a:solidFill>
                <a:srgbClr val="FFFFFF"/>
              </a:solidFill>
              <a:miter lim="800000"/>
              <a:headEnd type="none" w="sm" len="sm"/>
              <a:tailEnd type="none" w="med" len="lg"/>
            </a:ln>
          </p:spPr>
          <p:txBody>
            <a:bodyPr anchor="ctr">
              <a:normAutofit fontScale="47500" lnSpcReduction="20000"/>
            </a:bodyPr>
            <a:lstStyle/>
            <a:p>
              <a:pPr>
                <a:lnSpc>
                  <a:spcPct val="90000"/>
                </a:lnSpc>
              </a:pPr>
              <a:r>
                <a:rPr lang="en-US" sz="1200">
                  <a:solidFill>
                    <a:srgbClr val="000000"/>
                  </a:solidFill>
                  <a:ea typeface="宋体" pitchFamily="2" charset="-122"/>
                </a:rPr>
                <a:t>VCMP 客户机的HAL（硬件抽象层 ）</a:t>
              </a:r>
            </a:p>
          </p:txBody>
        </p:sp>
      </p:grpSp>
      <p:grpSp>
        <p:nvGrpSpPr>
          <p:cNvPr id="39" name="Group 148"/>
          <p:cNvGrpSpPr/>
          <p:nvPr/>
        </p:nvGrpSpPr>
        <p:grpSpPr>
          <a:xfrm>
            <a:off x="6894967" y="1827389"/>
            <a:ext cx="1109663" cy="3272651"/>
            <a:chOff x="7043737" y="1066800"/>
            <a:chExt cx="1109663" cy="3272651"/>
          </a:xfrm>
        </p:grpSpPr>
        <p:sp>
          <p:nvSpPr>
            <p:cNvPr id="40" name="Rectangle 83"/>
            <p:cNvSpPr>
              <a:spLocks noChangeArrowheads="1"/>
            </p:cNvSpPr>
            <p:nvPr/>
          </p:nvSpPr>
          <p:spPr bwMode="auto">
            <a:xfrm>
              <a:off x="7043737" y="1066800"/>
              <a:ext cx="1109663" cy="2133600"/>
            </a:xfrm>
            <a:prstGeom prst="rect">
              <a:avLst/>
            </a:prstGeom>
            <a:solidFill>
              <a:srgbClr val="C0C0C0"/>
            </a:solidFill>
            <a:ln w="12700">
              <a:noFill/>
              <a:miter lim="800000"/>
              <a:headEnd/>
              <a:tailEnd/>
            </a:ln>
          </p:spPr>
          <p:txBody>
            <a:bodyPr wrap="none"/>
            <a:lstStyle/>
            <a:p>
              <a:r>
                <a:rPr lang="en-US" sz="1400">
                  <a:solidFill>
                    <a:srgbClr val="FFFFFF"/>
                  </a:solidFill>
                  <a:ea typeface="宋体" pitchFamily="2" charset="-122"/>
                </a:rPr>
                <a:t>VM</a:t>
              </a:r>
              <a:r>
                <a:rPr lang="en-US" sz="1400" baseline="-25000">
                  <a:solidFill>
                    <a:srgbClr val="FFFFFF"/>
                  </a:solidFill>
                  <a:ea typeface="宋体" pitchFamily="2" charset="-122"/>
                </a:rPr>
                <a:t>n</a:t>
              </a:r>
            </a:p>
          </p:txBody>
        </p:sp>
        <p:sp>
          <p:nvSpPr>
            <p:cNvPr id="41" name="Rectangle 84"/>
            <p:cNvSpPr>
              <a:spLocks noChangeArrowheads="1"/>
            </p:cNvSpPr>
            <p:nvPr/>
          </p:nvSpPr>
          <p:spPr bwMode="auto">
            <a:xfrm>
              <a:off x="7162800" y="1403350"/>
              <a:ext cx="838200" cy="434975"/>
            </a:xfrm>
            <a:prstGeom prst="rect">
              <a:avLst/>
            </a:prstGeom>
            <a:gradFill rotWithShape="1">
              <a:gsLst>
                <a:gs pos="0">
                  <a:srgbClr val="FFB601"/>
                </a:gs>
                <a:gs pos="50000">
                  <a:srgbClr val="FFD877"/>
                </a:gs>
                <a:gs pos="100000">
                  <a:srgbClr val="FFB601"/>
                </a:gs>
              </a:gsLst>
              <a:lin ang="2700000" scaled="1"/>
            </a:gradFill>
            <a:ln w="3175" algn="ctr">
              <a:solidFill>
                <a:srgbClr val="FFFFFF"/>
              </a:solidFill>
              <a:miter lim="800000"/>
              <a:headEnd/>
              <a:tailEnd/>
            </a:ln>
          </p:spPr>
          <p:txBody>
            <a:bodyPr wrap="none" anchor="ctr"/>
            <a:lstStyle/>
            <a:p>
              <a:r>
                <a:rPr lang="en-US" sz="1200">
                  <a:solidFill>
                    <a:srgbClr val="000000"/>
                  </a:solidFill>
                  <a:ea typeface="宋体" pitchFamily="2" charset="-122"/>
                </a:rPr>
                <a:t>客户机</a:t>
              </a:r>
            </a:p>
            <a:p>
              <a:r>
                <a:rPr lang="en-US" sz="1200">
                  <a:solidFill>
                    <a:srgbClr val="000000"/>
                  </a:solidFill>
                  <a:ea typeface="宋体" pitchFamily="2" charset="-122"/>
                </a:rPr>
                <a:t>TMOS</a:t>
              </a:r>
            </a:p>
          </p:txBody>
        </p:sp>
        <p:sp>
          <p:nvSpPr>
            <p:cNvPr id="42" name="AutoShape 82"/>
            <p:cNvSpPr>
              <a:spLocks noChangeArrowheads="1"/>
            </p:cNvSpPr>
            <p:nvPr/>
          </p:nvSpPr>
          <p:spPr bwMode="auto">
            <a:xfrm>
              <a:off x="7391400" y="3200400"/>
              <a:ext cx="388449" cy="1139051"/>
            </a:xfrm>
            <a:prstGeom prst="upDownArrow">
              <a:avLst>
                <a:gd name="adj1" fmla="val 50000"/>
                <a:gd name="adj2" fmla="val 72189"/>
              </a:avLst>
            </a:prstGeom>
            <a:gradFill rotWithShape="1">
              <a:gsLst>
                <a:gs pos="0">
                  <a:srgbClr val="F67E3C"/>
                </a:gs>
                <a:gs pos="50000">
                  <a:srgbClr val="F67E3C">
                    <a:gamma/>
                    <a:tint val="53725"/>
                    <a:invGamma/>
                  </a:srgbClr>
                </a:gs>
                <a:gs pos="100000">
                  <a:srgbClr val="F67E3C"/>
                </a:gs>
              </a:gsLst>
              <a:lin ang="2700000" scaled="1"/>
            </a:gradFill>
            <a:ln w="3175" algn="ctr">
              <a:solidFill>
                <a:srgbClr val="FFFFFF"/>
              </a:solidFill>
              <a:miter lim="800000"/>
              <a:headEnd type="none" w="sm" len="sm"/>
              <a:tailEnd type="none" w="med" len="lg"/>
            </a:ln>
            <a:effectLst/>
          </p:spPr>
          <p:txBody>
            <a:bodyPr vert="vert" wrap="none" anchor="ctr"/>
            <a:lstStyle/>
            <a:p>
              <a:r>
                <a:rPr lang="en-US" sz="1200" dirty="0" err="1">
                  <a:solidFill>
                    <a:srgbClr val="000000"/>
                  </a:solidFill>
                  <a:ea typeface="宋体" pitchFamily="2" charset="-122"/>
                </a:rPr>
                <a:t>硬件队列</a:t>
              </a:r>
              <a:endParaRPr lang="en-US" sz="1200" dirty="0">
                <a:solidFill>
                  <a:srgbClr val="000000"/>
                </a:solidFill>
                <a:ea typeface="宋体" pitchFamily="2" charset="-122"/>
              </a:endParaRPr>
            </a:p>
          </p:txBody>
        </p:sp>
        <p:sp>
          <p:nvSpPr>
            <p:cNvPr id="43" name="Text Box 36"/>
            <p:cNvSpPr txBox="1">
              <a:spLocks noChangeArrowheads="1"/>
            </p:cNvSpPr>
            <p:nvPr/>
          </p:nvSpPr>
          <p:spPr bwMode="auto">
            <a:xfrm>
              <a:off x="7162800" y="1905000"/>
              <a:ext cx="838200" cy="304800"/>
            </a:xfrm>
            <a:prstGeom prst="rect">
              <a:avLst/>
            </a:prstGeom>
            <a:gradFill rotWithShape="1">
              <a:gsLst>
                <a:gs pos="0">
                  <a:srgbClr val="5E91E4"/>
                </a:gs>
                <a:gs pos="50000">
                  <a:srgbClr val="A9C4F0"/>
                </a:gs>
                <a:gs pos="100000">
                  <a:srgbClr val="5E91E4"/>
                </a:gs>
              </a:gsLst>
              <a:lin ang="2700000" scaled="1"/>
            </a:gradFill>
            <a:ln w="3175" algn="ctr">
              <a:solidFill>
                <a:srgbClr val="FFFFFF"/>
              </a:solidFill>
              <a:miter lim="800000"/>
              <a:headEnd type="none" w="sm" len="sm"/>
              <a:tailEnd type="none" w="med" len="lg"/>
            </a:ln>
          </p:spPr>
          <p:txBody>
            <a:bodyPr anchor="ctr">
              <a:normAutofit fontScale="85000" lnSpcReduction="20000"/>
            </a:bodyPr>
            <a:lstStyle/>
            <a:p>
              <a:pPr>
                <a:lnSpc>
                  <a:spcPct val="90000"/>
                </a:lnSpc>
              </a:pPr>
              <a:r>
                <a:rPr lang="en-US" sz="1200">
                  <a:solidFill>
                    <a:srgbClr val="000000"/>
                  </a:solidFill>
                  <a:ea typeface="宋体" pitchFamily="2" charset="-122"/>
                </a:rPr>
                <a:t>VCMP 客户机的HAL</a:t>
              </a:r>
            </a:p>
          </p:txBody>
        </p:sp>
        <p:sp>
          <p:nvSpPr>
            <p:cNvPr id="44" name="Rectangle 80"/>
            <p:cNvSpPr>
              <a:spLocks noChangeArrowheads="1"/>
            </p:cNvSpPr>
            <p:nvPr/>
          </p:nvSpPr>
          <p:spPr bwMode="auto">
            <a:xfrm>
              <a:off x="7162800" y="2590800"/>
              <a:ext cx="838200" cy="577850"/>
            </a:xfrm>
            <a:prstGeom prst="rect">
              <a:avLst/>
            </a:prstGeom>
            <a:gradFill rotWithShape="1">
              <a:gsLst>
                <a:gs pos="0">
                  <a:srgbClr val="5E91E4"/>
                </a:gs>
                <a:gs pos="50000">
                  <a:srgbClr val="A9C4F0"/>
                </a:gs>
                <a:gs pos="100000">
                  <a:srgbClr val="5E91E4"/>
                </a:gs>
              </a:gsLst>
              <a:lin ang="2700000" scaled="1"/>
            </a:gradFill>
            <a:ln w="3175" algn="ctr">
              <a:solidFill>
                <a:srgbClr val="FFFFFF"/>
              </a:solidFill>
              <a:miter lim="800000"/>
              <a:headEnd/>
              <a:tailEnd/>
            </a:ln>
          </p:spPr>
          <p:txBody>
            <a:bodyPr anchor="ctr"/>
            <a:lstStyle/>
            <a:p>
              <a:pPr>
                <a:lnSpc>
                  <a:spcPct val="90000"/>
                </a:lnSpc>
              </a:pPr>
              <a:r>
                <a:rPr lang="en-US" sz="1200">
                  <a:solidFill>
                    <a:srgbClr val="000000"/>
                  </a:solidFill>
                  <a:ea typeface="宋体" pitchFamily="2" charset="-122"/>
                </a:rPr>
                <a:t>TMM</a:t>
              </a:r>
              <a:br>
                <a:rPr lang="en-US" sz="1200">
                  <a:solidFill>
                    <a:srgbClr val="000000"/>
                  </a:solidFill>
                  <a:ea typeface="宋体" pitchFamily="2" charset="-122"/>
                </a:rPr>
              </a:br>
              <a:r>
                <a:rPr lang="en-US" sz="1200">
                  <a:solidFill>
                    <a:srgbClr val="000000"/>
                  </a:solidFill>
                  <a:ea typeface="宋体" pitchFamily="2" charset="-122"/>
                </a:rPr>
                <a:t>设备</a:t>
              </a:r>
              <a:br>
                <a:rPr lang="en-US" sz="1200">
                  <a:solidFill>
                    <a:srgbClr val="000000"/>
                  </a:solidFill>
                  <a:ea typeface="宋体" pitchFamily="2" charset="-122"/>
                </a:rPr>
              </a:br>
              <a:r>
                <a:rPr lang="en-US" sz="1200">
                  <a:solidFill>
                    <a:srgbClr val="000000"/>
                  </a:solidFill>
                  <a:ea typeface="宋体" pitchFamily="2" charset="-122"/>
                </a:rPr>
                <a:t>驱动程序</a:t>
              </a:r>
            </a:p>
          </p:txBody>
        </p:sp>
      </p:grpSp>
    </p:spTree>
    <p:extLst>
      <p:ext uri="{BB962C8B-B14F-4D97-AF65-F5344CB8AC3E}">
        <p14:creationId xmlns:p14="http://schemas.microsoft.com/office/powerpoint/2010/main" xmlns="" val="37923440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9989" y="1340768"/>
            <a:ext cx="7818120" cy="2164081"/>
          </a:xfrm>
        </p:spPr>
        <p:txBody>
          <a:bodyPr numCol="2"/>
          <a:lstStyle/>
          <a:p>
            <a:pPr marL="283464" indent="-283464" algn="l" defTabSz="914400">
              <a:lnSpc>
                <a:spcPct val="100000"/>
              </a:lnSpc>
              <a:spcBef>
                <a:spcPts val="1200"/>
              </a:spcBef>
              <a:spcAft>
                <a:spcPts val="600"/>
              </a:spcAft>
              <a:buClr>
                <a:srgbClr val="000000">
                  <a:lumMod val="85000"/>
                </a:srgbClr>
              </a:buClr>
              <a:buFont typeface="Arial"/>
              <a:buChar char="•"/>
            </a:pPr>
            <a:r>
              <a:rPr lang="en-US" sz="2200" b="0" i="0" dirty="0" err="1">
                <a:solidFill>
                  <a:srgbClr val="000000">
                    <a:lumMod val="85000"/>
                  </a:srgbClr>
                </a:solidFill>
                <a:latin typeface="Arial" pitchFamily="34" charset="0"/>
                <a:ea typeface="宋体" pitchFamily="2" charset="-122"/>
                <a:cs typeface="+mn-cs"/>
              </a:rPr>
              <a:t>每位客户机都有专用的</a:t>
            </a:r>
            <a:r>
              <a:rPr lang="en-US" sz="2200" b="0" i="0" dirty="0">
                <a:solidFill>
                  <a:srgbClr val="000000">
                    <a:lumMod val="85000"/>
                  </a:srgbClr>
                </a:solidFill>
                <a:latin typeface="Arial" pitchFamily="34" charset="0"/>
                <a:ea typeface="宋体" pitchFamily="2" charset="-122"/>
                <a:cs typeface="+mn-cs"/>
              </a:rPr>
              <a:t> </a:t>
            </a:r>
          </a:p>
          <a:p>
            <a:pPr marL="630936" lvl="1" indent="-283464" algn="l" defTabSz="914400">
              <a:lnSpc>
                <a:spcPct val="100000"/>
              </a:lnSpc>
              <a:spcBef>
                <a:spcPts val="0"/>
              </a:spcBef>
              <a:spcAft>
                <a:spcPts val="600"/>
              </a:spcAft>
              <a:buClr>
                <a:srgbClr val="000000">
                  <a:lumMod val="85000"/>
                </a:srgbClr>
              </a:buClr>
              <a:buFont typeface="Arial"/>
              <a:buChar char="•"/>
            </a:pPr>
            <a:r>
              <a:rPr lang="en-US" sz="2000" b="0" i="0" dirty="0">
                <a:solidFill>
                  <a:srgbClr val="000000">
                    <a:lumMod val="85000"/>
                  </a:srgbClr>
                </a:solidFill>
                <a:latin typeface="Arial" pitchFamily="34" charset="0"/>
                <a:ea typeface="宋体" pitchFamily="2" charset="-122"/>
                <a:cs typeface="Arial"/>
              </a:rPr>
              <a:t>CPU</a:t>
            </a:r>
          </a:p>
          <a:p>
            <a:pPr marL="630936" lvl="1" indent="-283464" algn="l" defTabSz="914400">
              <a:lnSpc>
                <a:spcPct val="100000"/>
              </a:lnSpc>
              <a:spcBef>
                <a:spcPts val="0"/>
              </a:spcBef>
              <a:spcAft>
                <a:spcPts val="600"/>
              </a:spcAft>
              <a:buClr>
                <a:srgbClr val="000000">
                  <a:lumMod val="85000"/>
                </a:srgbClr>
              </a:buClr>
              <a:buFont typeface="Arial"/>
              <a:buChar char="•"/>
            </a:pPr>
            <a:r>
              <a:rPr lang="en-US" sz="2000" b="0" i="0" dirty="0" err="1">
                <a:solidFill>
                  <a:srgbClr val="000000">
                    <a:lumMod val="85000"/>
                  </a:srgbClr>
                </a:solidFill>
                <a:latin typeface="Arial" pitchFamily="34" charset="0"/>
                <a:ea typeface="宋体" pitchFamily="2" charset="-122"/>
                <a:cs typeface="Arial"/>
              </a:rPr>
              <a:t>内存</a:t>
            </a:r>
            <a:r>
              <a:rPr lang="en-US" sz="2000" b="0" i="0" dirty="0">
                <a:solidFill>
                  <a:srgbClr val="000000">
                    <a:lumMod val="85000"/>
                  </a:srgbClr>
                </a:solidFill>
                <a:latin typeface="Arial" pitchFamily="34" charset="0"/>
                <a:ea typeface="宋体" pitchFamily="2" charset="-122"/>
                <a:cs typeface="Arial"/>
              </a:rPr>
              <a:t> </a:t>
            </a:r>
          </a:p>
          <a:p>
            <a:pPr marL="630936" lvl="1" indent="-283464" algn="l" defTabSz="914400">
              <a:lnSpc>
                <a:spcPct val="100000"/>
              </a:lnSpc>
              <a:spcBef>
                <a:spcPts val="0"/>
              </a:spcBef>
              <a:spcAft>
                <a:spcPts val="600"/>
              </a:spcAft>
              <a:buClr>
                <a:srgbClr val="000000">
                  <a:lumMod val="85000"/>
                </a:srgbClr>
              </a:buClr>
              <a:buFont typeface="Arial"/>
              <a:buChar char="•"/>
            </a:pPr>
            <a:r>
              <a:rPr lang="en-US" sz="2000" b="0" i="0" dirty="0" err="1">
                <a:solidFill>
                  <a:srgbClr val="000000">
                    <a:lumMod val="85000"/>
                  </a:srgbClr>
                </a:solidFill>
                <a:latin typeface="Arial" pitchFamily="34" charset="0"/>
                <a:ea typeface="宋体" pitchFamily="2" charset="-122"/>
                <a:cs typeface="Arial"/>
              </a:rPr>
              <a:t>虚拟磁盘</a:t>
            </a:r>
            <a:endParaRPr lang="en-US" sz="2000" b="0" i="0" dirty="0">
              <a:solidFill>
                <a:srgbClr val="000000">
                  <a:lumMod val="85000"/>
                </a:srgbClr>
              </a:solidFill>
              <a:latin typeface="Arial" pitchFamily="34" charset="0"/>
              <a:ea typeface="宋体" pitchFamily="2" charset="-122"/>
              <a:cs typeface="Arial"/>
            </a:endParaRPr>
          </a:p>
          <a:p>
            <a:pPr marL="283464" indent="-283464" algn="l" defTabSz="914400">
              <a:lnSpc>
                <a:spcPct val="100000"/>
              </a:lnSpc>
              <a:spcBef>
                <a:spcPts val="1200"/>
              </a:spcBef>
              <a:spcAft>
                <a:spcPts val="600"/>
              </a:spcAft>
              <a:buFont typeface="Arial"/>
              <a:buChar char="•"/>
            </a:pPr>
            <a:endParaRPr lang="en-US" dirty="0" smtClean="0">
              <a:latin typeface="Arial" pitchFamily="34" charset="0"/>
              <a:ea typeface="宋体" pitchFamily="2" charset="-122"/>
            </a:endParaRPr>
          </a:p>
          <a:p>
            <a:pPr marL="283464" indent="-283464" algn="l" defTabSz="914400">
              <a:lnSpc>
                <a:spcPct val="100000"/>
              </a:lnSpc>
              <a:spcBef>
                <a:spcPts val="1200"/>
              </a:spcBef>
              <a:spcAft>
                <a:spcPts val="600"/>
              </a:spcAft>
              <a:buClr>
                <a:srgbClr val="000000">
                  <a:lumMod val="85000"/>
                </a:srgbClr>
              </a:buClr>
              <a:buFont typeface="Arial"/>
              <a:buChar char="•"/>
            </a:pPr>
            <a:r>
              <a:rPr lang="en-US" sz="2200" b="0" i="0" dirty="0" err="1">
                <a:solidFill>
                  <a:srgbClr val="000000">
                    <a:lumMod val="85000"/>
                  </a:srgbClr>
                </a:solidFill>
                <a:latin typeface="Arial" pitchFamily="34" charset="0"/>
                <a:ea typeface="宋体" pitchFamily="2" charset="-122"/>
                <a:cs typeface="+mn-cs"/>
              </a:rPr>
              <a:t>所有客户机共享</a:t>
            </a:r>
            <a:r>
              <a:rPr lang="en-US" sz="2200" b="0" i="0" dirty="0">
                <a:solidFill>
                  <a:srgbClr val="000000">
                    <a:lumMod val="85000"/>
                  </a:srgbClr>
                </a:solidFill>
                <a:latin typeface="Arial" pitchFamily="34" charset="0"/>
                <a:ea typeface="宋体" pitchFamily="2" charset="-122"/>
                <a:cs typeface="+mn-cs"/>
              </a:rPr>
              <a:t> </a:t>
            </a:r>
          </a:p>
          <a:p>
            <a:pPr marL="630936" lvl="1" indent="-283464" algn="l" defTabSz="914400">
              <a:lnSpc>
                <a:spcPct val="100000"/>
              </a:lnSpc>
              <a:spcBef>
                <a:spcPts val="0"/>
              </a:spcBef>
              <a:spcAft>
                <a:spcPts val="600"/>
              </a:spcAft>
              <a:buClr>
                <a:srgbClr val="000000">
                  <a:lumMod val="85000"/>
                </a:srgbClr>
              </a:buClr>
              <a:buFont typeface="Arial"/>
              <a:buChar char="•"/>
            </a:pPr>
            <a:r>
              <a:rPr lang="en-US" sz="2000" b="0" i="0" dirty="0">
                <a:solidFill>
                  <a:srgbClr val="000000">
                    <a:lumMod val="85000"/>
                  </a:srgbClr>
                </a:solidFill>
                <a:latin typeface="Arial" pitchFamily="34" charset="0"/>
                <a:ea typeface="宋体" pitchFamily="2" charset="-122"/>
                <a:cs typeface="Arial"/>
              </a:rPr>
              <a:t>SSL </a:t>
            </a:r>
            <a:r>
              <a:rPr lang="en-US" sz="2000" b="0" i="0" dirty="0" err="1">
                <a:solidFill>
                  <a:srgbClr val="000000">
                    <a:lumMod val="85000"/>
                  </a:srgbClr>
                </a:solidFill>
                <a:latin typeface="Arial" pitchFamily="34" charset="0"/>
                <a:ea typeface="宋体" pitchFamily="2" charset="-122"/>
                <a:cs typeface="Arial"/>
              </a:rPr>
              <a:t>硬件</a:t>
            </a:r>
            <a:endParaRPr lang="en-US" sz="2000" b="0" i="0" dirty="0">
              <a:solidFill>
                <a:srgbClr val="000000">
                  <a:lumMod val="85000"/>
                </a:srgbClr>
              </a:solidFill>
              <a:latin typeface="Arial" pitchFamily="34" charset="0"/>
              <a:ea typeface="宋体" pitchFamily="2" charset="-122"/>
              <a:cs typeface="Arial"/>
            </a:endParaRPr>
          </a:p>
          <a:p>
            <a:pPr marL="630936" lvl="1" indent="-283464" algn="l" defTabSz="914400">
              <a:lnSpc>
                <a:spcPct val="100000"/>
              </a:lnSpc>
              <a:spcBef>
                <a:spcPts val="0"/>
              </a:spcBef>
              <a:spcAft>
                <a:spcPts val="600"/>
              </a:spcAft>
              <a:buClr>
                <a:srgbClr val="000000">
                  <a:lumMod val="85000"/>
                </a:srgbClr>
              </a:buClr>
              <a:buFont typeface="Arial"/>
              <a:buChar char="•"/>
            </a:pPr>
            <a:r>
              <a:rPr lang="en-US" sz="2000" b="0" i="0" dirty="0" err="1">
                <a:solidFill>
                  <a:srgbClr val="000000">
                    <a:lumMod val="85000"/>
                  </a:srgbClr>
                </a:solidFill>
                <a:latin typeface="Arial" pitchFamily="34" charset="0"/>
                <a:ea typeface="宋体" pitchFamily="2" charset="-122"/>
                <a:cs typeface="Arial"/>
              </a:rPr>
              <a:t>压缩硬件</a:t>
            </a:r>
            <a:endParaRPr lang="en-US" sz="2000" b="0" i="0" dirty="0">
              <a:solidFill>
                <a:srgbClr val="000000">
                  <a:lumMod val="85000"/>
                </a:srgbClr>
              </a:solidFill>
              <a:latin typeface="Arial" pitchFamily="34" charset="0"/>
              <a:ea typeface="宋体" pitchFamily="2" charset="-122"/>
              <a:cs typeface="Arial"/>
            </a:endParaRPr>
          </a:p>
          <a:p>
            <a:pPr marL="630936" lvl="1" indent="-283464" algn="l" defTabSz="914400">
              <a:lnSpc>
                <a:spcPct val="100000"/>
              </a:lnSpc>
              <a:spcBef>
                <a:spcPts val="0"/>
              </a:spcBef>
              <a:spcAft>
                <a:spcPts val="600"/>
              </a:spcAft>
              <a:buClr>
                <a:srgbClr val="000000">
                  <a:lumMod val="85000"/>
                </a:srgbClr>
              </a:buClr>
              <a:buFont typeface="Arial"/>
              <a:buChar char="•"/>
            </a:pPr>
            <a:r>
              <a:rPr lang="en-US" sz="2000" b="0" i="0" dirty="0" err="1">
                <a:solidFill>
                  <a:srgbClr val="000000">
                    <a:lumMod val="85000"/>
                  </a:srgbClr>
                </a:solidFill>
                <a:latin typeface="Arial" pitchFamily="34" charset="0"/>
                <a:ea typeface="宋体" pitchFamily="2" charset="-122"/>
                <a:cs typeface="Arial"/>
              </a:rPr>
              <a:t>背板</a:t>
            </a:r>
            <a:endParaRPr lang="en-US" sz="2000" b="0" i="0" dirty="0">
              <a:solidFill>
                <a:srgbClr val="000000">
                  <a:lumMod val="85000"/>
                </a:srgbClr>
              </a:solidFill>
              <a:latin typeface="Arial" pitchFamily="34" charset="0"/>
              <a:ea typeface="宋体" pitchFamily="2" charset="-122"/>
              <a:cs typeface="Arial"/>
            </a:endParaRPr>
          </a:p>
        </p:txBody>
      </p:sp>
      <p:sp>
        <p:nvSpPr>
          <p:cNvPr id="3" name="Title 2"/>
          <p:cNvSpPr>
            <a:spLocks noGrp="1"/>
          </p:cNvSpPr>
          <p:nvPr>
            <p:ph type="title"/>
          </p:nvPr>
        </p:nvSpPr>
        <p:spPr/>
        <p:txBody>
          <a:bodyPr/>
          <a:lstStyle/>
          <a:p>
            <a:pPr algn="l" defTabSz="914400">
              <a:spcBef>
                <a:spcPts val="0"/>
              </a:spcBef>
              <a:spcAft>
                <a:spcPts val="0"/>
              </a:spcAft>
              <a:buNone/>
            </a:pPr>
            <a:r>
              <a:rPr lang="en-US" sz="3000" b="1" i="0">
                <a:solidFill>
                  <a:srgbClr val="000000"/>
                </a:solidFill>
                <a:latin typeface="Arial" pitchFamily="34" charset="0"/>
                <a:ea typeface="宋体" pitchFamily="2" charset="-122"/>
                <a:cs typeface="Arial"/>
              </a:rPr>
              <a:t>资源分离</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91474" y="3717032"/>
            <a:ext cx="6915150" cy="2552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276602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619625" y="2895600"/>
            <a:ext cx="4057650" cy="3762375"/>
          </a:xfrm>
          <a:prstGeom prst="rect">
            <a:avLst/>
          </a:prstGeom>
          <a:solidFill>
            <a:schemeClr val="bg1"/>
          </a:solidFill>
          <a:ln w="12700">
            <a:solidFill>
              <a:schemeClr val="accent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81000" y="2905126"/>
            <a:ext cx="4057650" cy="3752850"/>
          </a:xfrm>
          <a:prstGeom prst="rect">
            <a:avLst/>
          </a:prstGeom>
          <a:solidFill>
            <a:schemeClr val="bg1"/>
          </a:solidFill>
          <a:ln w="127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5"/>
          <p:cNvSpPr>
            <a:spLocks noGrp="1"/>
          </p:cNvSpPr>
          <p:nvPr>
            <p:ph type="title"/>
          </p:nvPr>
        </p:nvSpPr>
        <p:spPr/>
        <p:txBody>
          <a:bodyPr/>
          <a:lstStyle/>
          <a:p>
            <a:pPr lvl="0"/>
            <a:r>
              <a:rPr lang="en-US" dirty="0" smtClean="0">
                <a:effectLst/>
                <a:cs typeface="Arial"/>
              </a:rPr>
              <a:t>Route Domains</a:t>
            </a:r>
            <a:endParaRPr lang="en-US" dirty="0">
              <a:effectLst/>
            </a:endParaRPr>
          </a:p>
        </p:txBody>
      </p:sp>
      <p:sp>
        <p:nvSpPr>
          <p:cNvPr id="3" name="Content Placeholder 2"/>
          <p:cNvSpPr>
            <a:spLocks noGrp="1"/>
          </p:cNvSpPr>
          <p:nvPr>
            <p:ph idx="4294967295"/>
          </p:nvPr>
        </p:nvSpPr>
        <p:spPr>
          <a:xfrm>
            <a:off x="400050" y="1143000"/>
            <a:ext cx="8286750" cy="1533525"/>
          </a:xfrm>
          <a:ln w="12700"/>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ormAutofit/>
          </a:bodyPr>
          <a:lstStyle/>
          <a:p>
            <a:pPr>
              <a:spcAft>
                <a:spcPts val="600"/>
              </a:spcAft>
              <a:buNone/>
            </a:pPr>
            <a:r>
              <a:rPr lang="zh-CN" altLang="en-US" sz="2000" b="1" dirty="0" smtClean="0"/>
              <a:t>具有可控性的合并</a:t>
            </a:r>
            <a:endParaRPr lang="en-US" sz="2000" b="1" dirty="0" smtClean="0"/>
          </a:p>
          <a:p>
            <a:pPr lvl="0"/>
            <a:r>
              <a:rPr lang="zh-CN" altLang="zh-CN" sz="1800" dirty="0" smtClean="0"/>
              <a:t>在一个</a:t>
            </a:r>
            <a:r>
              <a:rPr lang="en-US" altLang="zh-CN" sz="1800" dirty="0" smtClean="0"/>
              <a:t>BIG-IP</a:t>
            </a:r>
            <a:r>
              <a:rPr lang="zh-CN" altLang="zh-CN" sz="1800" dirty="0" smtClean="0"/>
              <a:t>上运行多个组且没有冲突</a:t>
            </a:r>
          </a:p>
          <a:p>
            <a:pPr lvl="0"/>
            <a:r>
              <a:rPr lang="en-US" altLang="zh-CN" sz="1800" dirty="0" smtClean="0"/>
              <a:t>Route domains</a:t>
            </a:r>
            <a:r>
              <a:rPr lang="zh-CN" altLang="zh-CN" sz="1800" dirty="0" smtClean="0"/>
              <a:t>可以有共享的或独立的网关</a:t>
            </a:r>
          </a:p>
          <a:p>
            <a:pPr lvl="0"/>
            <a:r>
              <a:rPr lang="zh-CN" altLang="zh-CN" sz="1800" dirty="0" smtClean="0"/>
              <a:t>支持重叠的</a:t>
            </a:r>
            <a:r>
              <a:rPr lang="en-US" altLang="zh-CN" sz="1800" dirty="0" smtClean="0"/>
              <a:t>IP</a:t>
            </a:r>
            <a:r>
              <a:rPr lang="zh-CN" altLang="zh-CN" sz="1800" dirty="0" smtClean="0"/>
              <a:t>地址：</a:t>
            </a:r>
            <a:r>
              <a:rPr lang="en-US" altLang="zh-CN" sz="1800" dirty="0" smtClean="0"/>
              <a:t>10.0.0.1</a:t>
            </a:r>
            <a:r>
              <a:rPr lang="zh-CN" altLang="zh-CN" sz="1800" dirty="0" smtClean="0"/>
              <a:t>可以在多个</a:t>
            </a:r>
            <a:r>
              <a:rPr lang="en-US" altLang="zh-CN" sz="1800" dirty="0" smtClean="0"/>
              <a:t>RD</a:t>
            </a:r>
            <a:r>
              <a:rPr lang="zh-CN" altLang="zh-CN" sz="1800" dirty="0" smtClean="0"/>
              <a:t>中存在</a:t>
            </a:r>
            <a:endParaRPr lang="zh-CN" altLang="zh-CN" sz="1800" dirty="0"/>
          </a:p>
        </p:txBody>
      </p:sp>
      <p:pic>
        <p:nvPicPr>
          <p:cNvPr id="1026" name="Object 4"/>
          <p:cNvPicPr>
            <a:picLocks noChangeAspect="1" noChangeArrowheads="1"/>
          </p:cNvPicPr>
          <p:nvPr/>
        </p:nvPicPr>
        <p:blipFill>
          <a:blip r:embed="rId3" cstate="print"/>
          <a:srcRect t="-345" b="-172"/>
          <a:stretch>
            <a:fillRect/>
          </a:stretch>
        </p:blipFill>
        <p:spPr bwMode="auto">
          <a:xfrm>
            <a:off x="609600" y="3162300"/>
            <a:ext cx="3657600" cy="2878668"/>
          </a:xfrm>
          <a:prstGeom prst="rect">
            <a:avLst/>
          </a:prstGeom>
          <a:noFill/>
          <a:ln w="9525">
            <a:noFill/>
            <a:miter lim="800000"/>
            <a:headEnd/>
            <a:tailEnd/>
          </a:ln>
        </p:spPr>
      </p:pic>
      <p:pic>
        <p:nvPicPr>
          <p:cNvPr id="1027" name="Object 4"/>
          <p:cNvPicPr>
            <a:picLocks noChangeAspect="1" noChangeArrowheads="1"/>
          </p:cNvPicPr>
          <p:nvPr/>
        </p:nvPicPr>
        <p:blipFill>
          <a:blip r:embed="rId4" cstate="print"/>
          <a:srcRect t="-345" b="-172"/>
          <a:stretch>
            <a:fillRect/>
          </a:stretch>
        </p:blipFill>
        <p:spPr bwMode="auto">
          <a:xfrm>
            <a:off x="4762500" y="3000374"/>
            <a:ext cx="3749040" cy="3140193"/>
          </a:xfrm>
          <a:prstGeom prst="rect">
            <a:avLst/>
          </a:prstGeom>
          <a:noFill/>
          <a:ln w="9525">
            <a:noFill/>
            <a:miter lim="800000"/>
            <a:headEnd/>
            <a:tailEnd/>
          </a:ln>
        </p:spPr>
      </p:pic>
      <p:sp>
        <p:nvSpPr>
          <p:cNvPr id="12" name="TextBox 11"/>
          <p:cNvSpPr txBox="1"/>
          <p:nvPr/>
        </p:nvSpPr>
        <p:spPr>
          <a:xfrm>
            <a:off x="828674" y="6162675"/>
            <a:ext cx="3352801" cy="400050"/>
          </a:xfrm>
          <a:prstGeom prst="rect">
            <a:avLst/>
          </a:prstGeom>
        </p:spPr>
        <p:txBody>
          <a:bodyPr vert="horz" wrap="none" lIns="91440" tIns="45720" rIns="91440" bIns="45720" rtlCol="0" anchor="t" anchorCtr="0">
            <a:noAutofit/>
          </a:bodyPr>
          <a:lstStyle/>
          <a:p>
            <a:pPr marL="0" marR="0" indent="0" algn="l" defTabSz="457200" rtl="0" eaLnBrk="1" fontAlgn="auto" latinLnBrk="0" hangingPunct="1">
              <a:lnSpc>
                <a:spcPct val="100000"/>
              </a:lnSpc>
              <a:spcBef>
                <a:spcPct val="0"/>
              </a:spcBef>
              <a:spcAft>
                <a:spcPts val="0"/>
              </a:spcAft>
              <a:buClrTx/>
              <a:buSzTx/>
              <a:buFontTx/>
              <a:buNone/>
              <a:tabLst/>
            </a:pPr>
            <a:r>
              <a:rPr lang="zh-CN" altLang="en-US" sz="1600" dirty="0" smtClean="0">
                <a:latin typeface="+mj-lt"/>
                <a:ea typeface="+mj-ea"/>
                <a:cs typeface="Arial"/>
              </a:rPr>
              <a:t>两个</a:t>
            </a:r>
            <a:r>
              <a:rPr lang="en-US" sz="1600" dirty="0" smtClean="0">
                <a:latin typeface="+mj-lt"/>
                <a:ea typeface="+mj-ea"/>
                <a:cs typeface="Arial"/>
              </a:rPr>
              <a:t>RD, </a:t>
            </a:r>
            <a:r>
              <a:rPr lang="zh-CN" altLang="en-US" sz="1600" dirty="0" smtClean="0">
                <a:latin typeface="+mj-lt"/>
                <a:ea typeface="+mj-ea"/>
                <a:cs typeface="Arial"/>
              </a:rPr>
              <a:t>分别使用不同的网关</a:t>
            </a:r>
            <a:endParaRPr lang="en-US" sz="1600" dirty="0" smtClean="0">
              <a:latin typeface="+mj-lt"/>
              <a:ea typeface="+mj-ea"/>
              <a:cs typeface="Arial"/>
            </a:endParaRPr>
          </a:p>
        </p:txBody>
      </p:sp>
      <p:sp>
        <p:nvSpPr>
          <p:cNvPr id="13" name="TextBox 12"/>
          <p:cNvSpPr txBox="1"/>
          <p:nvPr/>
        </p:nvSpPr>
        <p:spPr>
          <a:xfrm>
            <a:off x="5000625" y="6172200"/>
            <a:ext cx="3438526" cy="419100"/>
          </a:xfrm>
          <a:prstGeom prst="rect">
            <a:avLst/>
          </a:prstGeom>
        </p:spPr>
        <p:txBody>
          <a:bodyPr vert="horz" wrap="none" lIns="91440" tIns="45720" rIns="91440" bIns="45720" rtlCol="0" anchor="t" anchorCtr="0">
            <a:noAutofit/>
          </a:bodyPr>
          <a:lstStyle/>
          <a:p>
            <a:pPr marL="0" marR="0" indent="0" algn="l" defTabSz="457200" rtl="0" eaLnBrk="1" fontAlgn="auto" latinLnBrk="0" hangingPunct="1">
              <a:lnSpc>
                <a:spcPct val="100000"/>
              </a:lnSpc>
              <a:spcBef>
                <a:spcPct val="0"/>
              </a:spcBef>
              <a:spcAft>
                <a:spcPts val="0"/>
              </a:spcAft>
              <a:buClrTx/>
              <a:buSzTx/>
              <a:buFontTx/>
              <a:buNone/>
              <a:tabLst/>
            </a:pPr>
            <a:r>
              <a:rPr lang="zh-CN" altLang="en-US" sz="1600" dirty="0" smtClean="0">
                <a:latin typeface="+mj-lt"/>
                <a:ea typeface="+mj-ea"/>
                <a:cs typeface="Arial"/>
              </a:rPr>
              <a:t>两个</a:t>
            </a:r>
            <a:r>
              <a:rPr lang="en-US" sz="1600" dirty="0" smtClean="0">
                <a:latin typeface="+mj-lt"/>
                <a:ea typeface="+mj-ea"/>
                <a:cs typeface="Arial"/>
              </a:rPr>
              <a:t>RD, </a:t>
            </a:r>
            <a:r>
              <a:rPr lang="zh-CN" altLang="en-US" sz="1600" dirty="0" smtClean="0">
                <a:latin typeface="+mj-lt"/>
                <a:ea typeface="+mj-ea"/>
                <a:cs typeface="Arial"/>
              </a:rPr>
              <a:t>使用一个共享网关</a:t>
            </a:r>
            <a:endParaRPr lang="en-US" sz="1600" dirty="0" smtClean="0">
              <a:latin typeface="+mj-lt"/>
              <a:ea typeface="+mj-ea"/>
              <a:cs typeface="Arial"/>
            </a:endParaRPr>
          </a:p>
        </p:txBody>
      </p:sp>
      <p:cxnSp>
        <p:nvCxnSpPr>
          <p:cNvPr id="11" name="Straight Connector 10">
            <a:hlinkClick r:id="rId5" action="ppaction://hlinksldjump"/>
          </p:cNvPr>
          <p:cNvCxnSpPr/>
          <p:nvPr/>
        </p:nvCxnSpPr>
        <p:spPr>
          <a:xfrm>
            <a:off x="7848600" y="182880"/>
            <a:ext cx="762000" cy="0"/>
          </a:xfrm>
          <a:prstGeom prst="line">
            <a:avLst/>
          </a:prstGeom>
          <a:ln w="63500">
            <a:solidFill>
              <a:schemeClr val="bg1"/>
            </a:solidFill>
            <a:head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4"/>
          <p:cNvGrpSpPr/>
          <p:nvPr/>
        </p:nvGrpSpPr>
        <p:grpSpPr>
          <a:xfrm>
            <a:off x="3929058" y="4786322"/>
            <a:ext cx="1066059" cy="1316945"/>
            <a:chOff x="5119082" y="3463283"/>
            <a:chExt cx="1066059" cy="1316945"/>
          </a:xfrm>
        </p:grpSpPr>
        <p:pic>
          <p:nvPicPr>
            <p:cNvPr id="281" name="Picture 6"/>
            <p:cNvPicPr>
              <a:picLocks noChangeAspect="1" noChangeArrowheads="1"/>
            </p:cNvPicPr>
            <p:nvPr/>
          </p:nvPicPr>
          <p:blipFill>
            <a:blip r:embed="rId2" cstate="print"/>
            <a:srcRect/>
            <a:stretch>
              <a:fillRect/>
            </a:stretch>
          </p:blipFill>
          <p:spPr bwMode="auto">
            <a:xfrm>
              <a:off x="5119082" y="3962400"/>
              <a:ext cx="957262" cy="817828"/>
            </a:xfrm>
            <a:prstGeom prst="rect">
              <a:avLst/>
            </a:prstGeom>
            <a:noFill/>
            <a:ln w="9525">
              <a:noFill/>
              <a:miter lim="800000"/>
              <a:headEnd/>
              <a:tailEnd/>
            </a:ln>
            <a:effectLst/>
          </p:spPr>
        </p:pic>
        <p:sp>
          <p:nvSpPr>
            <p:cNvPr id="296" name="TextBox 295"/>
            <p:cNvSpPr txBox="1"/>
            <p:nvPr/>
          </p:nvSpPr>
          <p:spPr>
            <a:xfrm>
              <a:off x="5138058" y="3463283"/>
              <a:ext cx="1047083" cy="473976"/>
            </a:xfrm>
            <a:prstGeom prst="rect">
              <a:avLst/>
            </a:prstGeom>
            <a:noFill/>
          </p:spPr>
          <p:txBody>
            <a:bodyPr wrap="none" rtlCol="0">
              <a:spAutoFit/>
            </a:bodyPr>
            <a:lstStyle/>
            <a:p>
              <a:pPr algn="ctr"/>
              <a:r>
                <a:rPr lang="en-US" sz="1100" b="1" dirty="0" smtClean="0">
                  <a:solidFill>
                    <a:schemeClr val="accent6"/>
                  </a:solidFill>
                </a:rPr>
                <a:t>Web Access</a:t>
              </a:r>
            </a:p>
            <a:p>
              <a:pPr algn="ctr"/>
              <a:r>
                <a:rPr lang="en-US" sz="1100" b="1" dirty="0" smtClean="0">
                  <a:solidFill>
                    <a:schemeClr val="accent6"/>
                  </a:solidFill>
                </a:rPr>
                <a:t>Management</a:t>
              </a:r>
            </a:p>
          </p:txBody>
        </p:sp>
      </p:grpSp>
      <p:grpSp>
        <p:nvGrpSpPr>
          <p:cNvPr id="4" name="Group 73"/>
          <p:cNvGrpSpPr/>
          <p:nvPr/>
        </p:nvGrpSpPr>
        <p:grpSpPr>
          <a:xfrm>
            <a:off x="1857356" y="2643182"/>
            <a:ext cx="1235631" cy="1249256"/>
            <a:chOff x="3852257" y="3530600"/>
            <a:chExt cx="1235631" cy="1249256"/>
          </a:xfrm>
        </p:grpSpPr>
        <p:pic>
          <p:nvPicPr>
            <p:cNvPr id="258" name="Picture 51" descr="skullcrossbones_browser.png"/>
            <p:cNvPicPr>
              <a:picLocks noChangeAspect="1"/>
            </p:cNvPicPr>
            <p:nvPr/>
          </p:nvPicPr>
          <p:blipFill>
            <a:blip r:embed="rId3" cstate="print"/>
            <a:stretch>
              <a:fillRect/>
            </a:stretch>
          </p:blipFill>
          <p:spPr>
            <a:xfrm>
              <a:off x="3976082" y="3886200"/>
              <a:ext cx="978960" cy="893656"/>
            </a:xfrm>
            <a:prstGeom prst="rect">
              <a:avLst/>
            </a:prstGeom>
          </p:spPr>
        </p:pic>
        <p:sp>
          <p:nvSpPr>
            <p:cNvPr id="276" name="Content Placeholder 4"/>
            <p:cNvSpPr txBox="1">
              <a:spLocks/>
            </p:cNvSpPr>
            <p:nvPr/>
          </p:nvSpPr>
          <p:spPr bwMode="auto">
            <a:xfrm>
              <a:off x="3852257" y="3530600"/>
              <a:ext cx="1235631"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0" fontAlgn="base" latinLnBrk="0" hangingPunct="0">
                <a:lnSpc>
                  <a:spcPct val="100000"/>
                </a:lnSpc>
                <a:spcBef>
                  <a:spcPct val="20000"/>
                </a:spcBef>
                <a:spcAft>
                  <a:spcPct val="0"/>
                </a:spcAft>
                <a:buClr>
                  <a:srgbClr val="A5072B"/>
                </a:buClr>
                <a:buSzTx/>
                <a:buFont typeface="Arial" charset="0"/>
                <a:buNone/>
                <a:tabLst/>
                <a:defRPr/>
              </a:pPr>
              <a:r>
                <a:rPr lang="en-US" sz="1100" b="1" dirty="0" smtClean="0">
                  <a:solidFill>
                    <a:schemeClr val="accent6"/>
                  </a:solidFill>
                  <a:ea typeface="ＭＳ Ｐゴシック" pitchFamily="-106" charset="-128"/>
                  <a:cs typeface="Arial"/>
                </a:rPr>
                <a:t>Network </a:t>
              </a:r>
              <a:r>
                <a:rPr lang="en-US" sz="1100" b="1" dirty="0">
                  <a:solidFill>
                    <a:schemeClr val="accent6"/>
                  </a:solidFill>
                  <a:ea typeface="ＭＳ Ｐゴシック" pitchFamily="-106" charset="-128"/>
                  <a:cs typeface="Arial"/>
                </a:rPr>
                <a:t>D</a:t>
              </a:r>
              <a:r>
                <a:rPr lang="en-US" sz="1100" b="1" dirty="0" smtClean="0">
                  <a:solidFill>
                    <a:schemeClr val="accent6"/>
                  </a:solidFill>
                  <a:ea typeface="ＭＳ Ｐゴシック" pitchFamily="-106" charset="-128"/>
                  <a:cs typeface="Arial"/>
                </a:rPr>
                <a:t>DoS</a:t>
              </a:r>
              <a:endParaRPr kumimoji="0" lang="en-US" sz="1100" b="0" i="0" u="none" strike="noStrike" kern="1200" cap="none" spc="0" normalizeH="0" baseline="0" noProof="0" dirty="0" smtClean="0">
                <a:ln>
                  <a:noFill/>
                </a:ln>
                <a:solidFill>
                  <a:schemeClr val="accent6"/>
                </a:solidFill>
                <a:effectLst/>
                <a:uLnTx/>
                <a:uFillTx/>
                <a:ea typeface="ＭＳ Ｐゴシック" pitchFamily="-106" charset="-128"/>
                <a:cs typeface="Arial"/>
              </a:endParaRPr>
            </a:p>
          </p:txBody>
        </p:sp>
      </p:grpSp>
      <p:grpSp>
        <p:nvGrpSpPr>
          <p:cNvPr id="5" name="Group 36"/>
          <p:cNvGrpSpPr/>
          <p:nvPr/>
        </p:nvGrpSpPr>
        <p:grpSpPr>
          <a:xfrm>
            <a:off x="3786182" y="928670"/>
            <a:ext cx="1235631" cy="1249256"/>
            <a:chOff x="3852257" y="3530600"/>
            <a:chExt cx="1235631" cy="1249256"/>
          </a:xfrm>
        </p:grpSpPr>
        <p:pic>
          <p:nvPicPr>
            <p:cNvPr id="211" name="Picture 37" descr="skullcrossbones_browser.png"/>
            <p:cNvPicPr>
              <a:picLocks noChangeAspect="1"/>
            </p:cNvPicPr>
            <p:nvPr/>
          </p:nvPicPr>
          <p:blipFill>
            <a:blip r:embed="rId3" cstate="print"/>
            <a:stretch>
              <a:fillRect/>
            </a:stretch>
          </p:blipFill>
          <p:spPr>
            <a:xfrm>
              <a:off x="3976082" y="3886200"/>
              <a:ext cx="978960" cy="893656"/>
            </a:xfrm>
            <a:prstGeom prst="rect">
              <a:avLst/>
            </a:prstGeom>
          </p:spPr>
        </p:pic>
        <p:sp>
          <p:nvSpPr>
            <p:cNvPr id="212" name="Content Placeholder 4"/>
            <p:cNvSpPr txBox="1">
              <a:spLocks/>
            </p:cNvSpPr>
            <p:nvPr/>
          </p:nvSpPr>
          <p:spPr bwMode="auto">
            <a:xfrm>
              <a:off x="3852257" y="3530600"/>
              <a:ext cx="1235631"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0" fontAlgn="base" latinLnBrk="0" hangingPunct="0">
                <a:lnSpc>
                  <a:spcPct val="100000"/>
                </a:lnSpc>
                <a:spcBef>
                  <a:spcPct val="20000"/>
                </a:spcBef>
                <a:spcAft>
                  <a:spcPct val="0"/>
                </a:spcAft>
                <a:buClr>
                  <a:srgbClr val="A5072B"/>
                </a:buClr>
                <a:buSzTx/>
                <a:buFont typeface="Arial" charset="0"/>
                <a:buNone/>
                <a:tabLst/>
                <a:defRPr/>
              </a:pPr>
              <a:r>
                <a:rPr lang="en-US" sz="1100" b="1" dirty="0" smtClean="0">
                  <a:solidFill>
                    <a:schemeClr val="accent6"/>
                  </a:solidFill>
                  <a:ea typeface="ＭＳ Ｐゴシック" pitchFamily="-106" charset="-128"/>
                  <a:cs typeface="Arial"/>
                </a:rPr>
                <a:t>Application DDoS</a:t>
              </a:r>
              <a:endParaRPr kumimoji="0" lang="en-US" sz="1100" b="0" i="0" u="none" strike="noStrike" kern="1200" cap="none" spc="0" normalizeH="0" baseline="0" noProof="0" dirty="0" smtClean="0">
                <a:ln>
                  <a:noFill/>
                </a:ln>
                <a:solidFill>
                  <a:schemeClr val="accent6"/>
                </a:solidFill>
                <a:effectLst/>
                <a:uLnTx/>
                <a:uFillTx/>
                <a:ea typeface="ＭＳ Ｐゴシック" pitchFamily="-106" charset="-128"/>
                <a:cs typeface="Arial"/>
              </a:endParaRPr>
            </a:p>
          </p:txBody>
        </p:sp>
      </p:grpSp>
      <p:grpSp>
        <p:nvGrpSpPr>
          <p:cNvPr id="6" name="Group 74"/>
          <p:cNvGrpSpPr/>
          <p:nvPr/>
        </p:nvGrpSpPr>
        <p:grpSpPr>
          <a:xfrm>
            <a:off x="5715008" y="2786058"/>
            <a:ext cx="1235631" cy="1510011"/>
            <a:chOff x="3861782" y="4962524"/>
            <a:chExt cx="1235631" cy="1510011"/>
          </a:xfrm>
        </p:grpSpPr>
        <p:pic>
          <p:nvPicPr>
            <p:cNvPr id="208" name="Picture 3" descr="C:\Users\luedke\AppData\Local\Microsoft\Windows\Temporary Internet Files\Content.Outlook\3BX95XZL\DNS.PN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26527" t="20128" r="25517" b="19236"/>
            <a:stretch/>
          </p:blipFill>
          <p:spPr bwMode="auto">
            <a:xfrm>
              <a:off x="3861782" y="4962524"/>
              <a:ext cx="1119816" cy="1061932"/>
            </a:xfrm>
            <a:prstGeom prst="rect">
              <a:avLst/>
            </a:prstGeom>
            <a:noFill/>
            <a:extLst>
              <a:ext uri="{909E8E84-426E-40DD-AFC4-6F175D3DCCD1}">
                <a14:hiddenFill xmlns="" xmlns:a14="http://schemas.microsoft.com/office/drawing/2010/main">
                  <a:solidFill>
                    <a:srgbClr val="FFFFFF"/>
                  </a:solidFill>
                </a14:hiddenFill>
              </a:ext>
            </a:extLst>
          </p:spPr>
        </p:pic>
        <p:sp>
          <p:nvSpPr>
            <p:cNvPr id="209" name="Content Placeholder 4"/>
            <p:cNvSpPr txBox="1">
              <a:spLocks/>
            </p:cNvSpPr>
            <p:nvPr/>
          </p:nvSpPr>
          <p:spPr bwMode="auto">
            <a:xfrm>
              <a:off x="3861782" y="6167735"/>
              <a:ext cx="1235631"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457200" rtl="0" eaLnBrk="0" fontAlgn="base" latinLnBrk="0" hangingPunct="0">
                <a:lnSpc>
                  <a:spcPct val="100000"/>
                </a:lnSpc>
                <a:spcBef>
                  <a:spcPct val="20000"/>
                </a:spcBef>
                <a:spcAft>
                  <a:spcPct val="0"/>
                </a:spcAft>
                <a:buClr>
                  <a:srgbClr val="A5072B"/>
                </a:buClr>
                <a:buSzTx/>
                <a:buFont typeface="Arial" charset="0"/>
                <a:buNone/>
                <a:tabLst/>
                <a:defRPr/>
              </a:pPr>
              <a:r>
                <a:rPr kumimoji="0" lang="en-US" sz="1100" b="1" i="0" u="none" strike="noStrike" kern="1200" cap="none" spc="0" normalizeH="0" baseline="0" noProof="0" dirty="0" smtClean="0">
                  <a:ln>
                    <a:noFill/>
                  </a:ln>
                  <a:solidFill>
                    <a:schemeClr val="accent6"/>
                  </a:solidFill>
                  <a:effectLst/>
                  <a:uLnTx/>
                  <a:uFillTx/>
                  <a:ea typeface="ＭＳ Ｐゴシック" pitchFamily="-106" charset="-128"/>
                  <a:cs typeface="Arial"/>
                </a:rPr>
                <a:t>DNS</a:t>
              </a:r>
              <a:r>
                <a:rPr kumimoji="0" lang="en-US" sz="1100" b="1" i="0" u="none" strike="noStrike" kern="1200" cap="none" spc="0" normalizeH="0" noProof="0" dirty="0" smtClean="0">
                  <a:ln>
                    <a:noFill/>
                  </a:ln>
                  <a:solidFill>
                    <a:schemeClr val="accent6"/>
                  </a:solidFill>
                  <a:effectLst/>
                  <a:uLnTx/>
                  <a:uFillTx/>
                  <a:ea typeface="ＭＳ Ｐゴシック" pitchFamily="-106" charset="-128"/>
                  <a:cs typeface="Arial"/>
                </a:rPr>
                <a:t> </a:t>
              </a:r>
              <a:r>
                <a:rPr lang="en-US" sz="1100" b="1" dirty="0" smtClean="0">
                  <a:solidFill>
                    <a:schemeClr val="accent6"/>
                  </a:solidFill>
                  <a:ea typeface="ＭＳ Ｐゴシック" pitchFamily="-106" charset="-128"/>
                  <a:cs typeface="Arial"/>
                </a:rPr>
                <a:t>Security</a:t>
              </a:r>
              <a:endParaRPr kumimoji="0" lang="en-US" sz="1100" b="0" i="0" u="none" strike="noStrike" kern="1200" cap="none" spc="0" normalizeH="0" baseline="0" noProof="0" dirty="0" smtClean="0">
                <a:ln>
                  <a:noFill/>
                </a:ln>
                <a:solidFill>
                  <a:schemeClr val="accent6"/>
                </a:solidFill>
                <a:effectLst/>
                <a:uLnTx/>
                <a:uFillTx/>
                <a:ea typeface="ＭＳ Ｐゴシック" pitchFamily="-106" charset="-128"/>
                <a:cs typeface="Arial"/>
              </a:endParaRPr>
            </a:p>
          </p:txBody>
        </p:sp>
      </p:grpSp>
      <p:sp>
        <p:nvSpPr>
          <p:cNvPr id="341" name="矩形 340"/>
          <p:cNvSpPr/>
          <p:nvPr/>
        </p:nvSpPr>
        <p:spPr>
          <a:xfrm>
            <a:off x="1571604" y="5159370"/>
            <a:ext cx="5857916" cy="1643074"/>
          </a:xfrm>
          <a:prstGeom prst="rect">
            <a:avLst/>
          </a:prstGeom>
          <a:gradFill rotWithShape="0">
            <a:gsLst>
              <a:gs pos="0">
                <a:schemeClr val="tx1">
                  <a:lumMod val="95000"/>
                  <a:lumOff val="5000"/>
                </a:schemeClr>
              </a:gs>
              <a:gs pos="85000">
                <a:srgbClr val="879589"/>
              </a:gs>
              <a:gs pos="100000">
                <a:srgbClr val="84DA70"/>
              </a:gs>
            </a:gsLst>
          </a:gra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sp>
      <p:sp>
        <p:nvSpPr>
          <p:cNvPr id="335" name="矩形 334"/>
          <p:cNvSpPr/>
          <p:nvPr/>
        </p:nvSpPr>
        <p:spPr>
          <a:xfrm>
            <a:off x="1643042" y="2285992"/>
            <a:ext cx="1785949" cy="2643206"/>
          </a:xfrm>
          <a:prstGeom prst="rect">
            <a:avLst/>
          </a:prstGeom>
          <a:gradFill rotWithShape="0">
            <a:gsLst>
              <a:gs pos="0">
                <a:schemeClr val="tx1">
                  <a:lumMod val="95000"/>
                  <a:lumOff val="5000"/>
                </a:schemeClr>
              </a:gs>
              <a:gs pos="86000">
                <a:srgbClr val="9B9393"/>
              </a:gs>
              <a:gs pos="100000">
                <a:srgbClr val="FF8B93"/>
              </a:gs>
            </a:gsLst>
          </a:gra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sp>
      <p:sp>
        <p:nvSpPr>
          <p:cNvPr id="329" name="矩形 328"/>
          <p:cNvSpPr/>
          <p:nvPr/>
        </p:nvSpPr>
        <p:spPr>
          <a:xfrm>
            <a:off x="5429256" y="2285992"/>
            <a:ext cx="1785950" cy="2571768"/>
          </a:xfrm>
          <a:prstGeom prst="rect">
            <a:avLst/>
          </a:prstGeom>
          <a:gradFill rotWithShape="0">
            <a:gsLst>
              <a:gs pos="0">
                <a:schemeClr val="tx1">
                  <a:lumMod val="95000"/>
                  <a:lumOff val="5000"/>
                </a:schemeClr>
              </a:gs>
              <a:gs pos="85000">
                <a:srgbClr val="8B92A1"/>
              </a:gs>
              <a:gs pos="100000">
                <a:schemeClr val="accent4">
                  <a:lumMod val="40000"/>
                  <a:lumOff val="60000"/>
                </a:schemeClr>
              </a:gs>
            </a:gsLst>
          </a:gra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sp>
      <p:sp>
        <p:nvSpPr>
          <p:cNvPr id="324" name="矩形 323"/>
          <p:cNvSpPr/>
          <p:nvPr/>
        </p:nvSpPr>
        <p:spPr>
          <a:xfrm>
            <a:off x="1643042" y="1214422"/>
            <a:ext cx="5643602" cy="1000132"/>
          </a:xfrm>
          <a:prstGeom prst="rect">
            <a:avLst/>
          </a:prstGeom>
          <a:gradFill rotWithShape="0">
            <a:gsLst>
              <a:gs pos="0">
                <a:schemeClr val="tx1">
                  <a:lumMod val="95000"/>
                  <a:lumOff val="5000"/>
                </a:schemeClr>
              </a:gs>
              <a:gs pos="85000">
                <a:srgbClr val="879589"/>
              </a:gs>
              <a:gs pos="100000">
                <a:srgbClr val="84DA70"/>
              </a:gs>
            </a:gsLst>
          </a:gra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sp>
      <p:grpSp>
        <p:nvGrpSpPr>
          <p:cNvPr id="7" name="组合 90"/>
          <p:cNvGrpSpPr/>
          <p:nvPr/>
        </p:nvGrpSpPr>
        <p:grpSpPr>
          <a:xfrm>
            <a:off x="5500694" y="2428868"/>
            <a:ext cx="1988832" cy="2274584"/>
            <a:chOff x="2857488" y="2214554"/>
            <a:chExt cx="1988832" cy="2274584"/>
          </a:xfrm>
        </p:grpSpPr>
        <p:sp>
          <p:nvSpPr>
            <p:cNvPr id="88" name="Rounded Rectangle 81"/>
            <p:cNvSpPr/>
            <p:nvPr/>
          </p:nvSpPr>
          <p:spPr>
            <a:xfrm>
              <a:off x="2857488" y="2214554"/>
              <a:ext cx="1500198" cy="428629"/>
            </a:xfrm>
            <a:prstGeom prst="roundRect">
              <a:avLst>
                <a:gd name="adj" fmla="val 7258"/>
              </a:avLst>
            </a:prstGeom>
            <a:solidFill>
              <a:schemeClr val="bg2">
                <a:lumMod val="95000"/>
                <a:alpha val="43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48" name="Picture 1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572000" y="3214686"/>
              <a:ext cx="274320" cy="274320"/>
            </a:xfrm>
            <a:prstGeom prst="rect">
              <a:avLst/>
            </a:prstGeom>
          </p:spPr>
        </p:pic>
        <p:sp>
          <p:nvSpPr>
            <p:cNvPr id="86" name="矩形 85"/>
            <p:cNvSpPr/>
            <p:nvPr/>
          </p:nvSpPr>
          <p:spPr>
            <a:xfrm>
              <a:off x="2857488" y="2214554"/>
              <a:ext cx="1398844" cy="369332"/>
            </a:xfrm>
            <a:prstGeom prst="rect">
              <a:avLst/>
            </a:prstGeom>
          </p:spPr>
          <p:txBody>
            <a:bodyPr wrap="none">
              <a:spAutoFit/>
            </a:bodyPr>
            <a:lstStyle/>
            <a:p>
              <a:r>
                <a:rPr lang="en-US" sz="1800" dirty="0" smtClean="0"/>
                <a:t>IP </a:t>
              </a:r>
              <a:r>
                <a:rPr lang="en-US" sz="1800" dirty="0" err="1" smtClean="0"/>
                <a:t>ANYCast</a:t>
              </a:r>
              <a:endParaRPr lang="en-US" sz="1800" dirty="0" smtClean="0"/>
            </a:p>
          </p:txBody>
        </p:sp>
        <p:pic>
          <p:nvPicPr>
            <p:cNvPr id="115" name="Picture 1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572000" y="2285992"/>
              <a:ext cx="274320" cy="274320"/>
            </a:xfrm>
            <a:prstGeom prst="rect">
              <a:avLst/>
            </a:prstGeom>
          </p:spPr>
        </p:pic>
        <p:pic>
          <p:nvPicPr>
            <p:cNvPr id="126" name="Picture 1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572000" y="4214818"/>
              <a:ext cx="274320" cy="274320"/>
            </a:xfrm>
            <a:prstGeom prst="rect">
              <a:avLst/>
            </a:prstGeom>
          </p:spPr>
        </p:pic>
      </p:grpSp>
      <p:sp>
        <p:nvSpPr>
          <p:cNvPr id="2" name="Title 1"/>
          <p:cNvSpPr>
            <a:spLocks noGrp="1"/>
          </p:cNvSpPr>
          <p:nvPr>
            <p:ph type="title"/>
          </p:nvPr>
        </p:nvSpPr>
        <p:spPr>
          <a:xfrm>
            <a:off x="214282" y="357166"/>
            <a:ext cx="8229600" cy="428604"/>
          </a:xfrm>
        </p:spPr>
        <p:txBody>
          <a:bodyPr>
            <a:normAutofit fontScale="90000"/>
          </a:bodyPr>
          <a:lstStyle/>
          <a:p>
            <a:r>
              <a:rPr lang="zh-CN" altLang="en-US" sz="2400" dirty="0" smtClean="0">
                <a:latin typeface="微软雅黑" pitchFamily="34" charset="-122"/>
                <a:ea typeface="微软雅黑" pitchFamily="34" charset="-122"/>
              </a:rPr>
              <a:t>数据中心防火墙</a:t>
            </a:r>
            <a:endParaRPr lang="en-US" sz="2400" dirty="0">
              <a:latin typeface="微软雅黑" pitchFamily="34" charset="-122"/>
              <a:ea typeface="微软雅黑" pitchFamily="34" charset="-122"/>
            </a:endParaRPr>
          </a:p>
        </p:txBody>
      </p:sp>
      <p:pic>
        <p:nvPicPr>
          <p:cNvPr id="46" name="Picture 19" descr="f5_icon_hacker.png"/>
          <p:cNvPicPr>
            <a:picLocks noChangeAspect="1"/>
          </p:cNvPicPr>
          <p:nvPr/>
        </p:nvPicPr>
        <p:blipFill>
          <a:blip r:embed="rId6" cstate="print"/>
          <a:stretch>
            <a:fillRect/>
          </a:stretch>
        </p:blipFill>
        <p:spPr>
          <a:xfrm>
            <a:off x="2500298" y="0"/>
            <a:ext cx="928694" cy="1043517"/>
          </a:xfrm>
          <a:prstGeom prst="rect">
            <a:avLst/>
          </a:prstGeom>
        </p:spPr>
      </p:pic>
      <p:grpSp>
        <p:nvGrpSpPr>
          <p:cNvPr id="8" name="组合 107"/>
          <p:cNvGrpSpPr/>
          <p:nvPr/>
        </p:nvGrpSpPr>
        <p:grpSpPr>
          <a:xfrm>
            <a:off x="3357554" y="2500306"/>
            <a:ext cx="2027786" cy="1577596"/>
            <a:chOff x="3258594" y="2280032"/>
            <a:chExt cx="2027786" cy="1577596"/>
          </a:xfrm>
        </p:grpSpPr>
        <p:pic>
          <p:nvPicPr>
            <p:cNvPr id="13" name="Content Placeholder 3" descr="VIP_2400.png"/>
            <p:cNvPicPr>
              <a:picLocks noChangeAspect="1"/>
            </p:cNvPicPr>
            <p:nvPr/>
          </p:nvPicPr>
          <p:blipFill>
            <a:blip r:embed="rId7" cstate="email">
              <a:extLst>
                <a:ext uri="{28A0092B-C50C-407E-A947-70E740481C1C}">
                  <a14:useLocalDpi xmlns="" xmlns:a14="http://schemas.microsoft.com/office/drawing/2010/main"/>
                </a:ext>
              </a:extLst>
            </a:blip>
            <a:stretch>
              <a:fillRect/>
            </a:stretch>
          </p:blipFill>
          <p:spPr>
            <a:xfrm>
              <a:off x="3258594" y="3026144"/>
              <a:ext cx="2027786" cy="831484"/>
            </a:xfrm>
            <a:prstGeom prst="rect">
              <a:avLst/>
            </a:prstGeom>
            <a:ln>
              <a:noFill/>
            </a:ln>
            <a:effectLst>
              <a:outerShdw blurRad="292100" dist="139700" dir="2700000" algn="tl" rotWithShape="0">
                <a:srgbClr val="333333">
                  <a:alpha val="65000"/>
                </a:srgbClr>
              </a:outerShdw>
            </a:effectLst>
          </p:spPr>
        </p:pic>
        <p:pic>
          <p:nvPicPr>
            <p:cNvPr id="49" name="Content Placeholder 3" descr="VIP_2400.png"/>
            <p:cNvPicPr>
              <a:picLocks noChangeAspect="1"/>
            </p:cNvPicPr>
            <p:nvPr/>
          </p:nvPicPr>
          <p:blipFill>
            <a:blip r:embed="rId7" cstate="email">
              <a:extLst>
                <a:ext uri="{28A0092B-C50C-407E-A947-70E740481C1C}">
                  <a14:useLocalDpi xmlns="" xmlns:a14="http://schemas.microsoft.com/office/drawing/2010/main"/>
                </a:ext>
              </a:extLst>
            </a:blip>
            <a:stretch>
              <a:fillRect/>
            </a:stretch>
          </p:blipFill>
          <p:spPr>
            <a:xfrm>
              <a:off x="3258594" y="2280032"/>
              <a:ext cx="2027786" cy="831484"/>
            </a:xfrm>
            <a:prstGeom prst="rect">
              <a:avLst/>
            </a:prstGeom>
            <a:ln>
              <a:noFill/>
            </a:ln>
            <a:effectLst>
              <a:outerShdw blurRad="292100" dist="139700" dir="2700000" algn="tl" rotWithShape="0">
                <a:srgbClr val="333333">
                  <a:alpha val="65000"/>
                </a:srgbClr>
              </a:outerShdw>
            </a:effectLst>
          </p:spPr>
        </p:pic>
      </p:grpSp>
      <p:pic>
        <p:nvPicPr>
          <p:cNvPr id="57" name="Picture 13" descr="C:\Users\strohl\AppData\Local\Microsoft\Windows\Temporary Internet Files\Content.IE5\MKUZVPE3\MC900441310[1].png"/>
          <p:cNvPicPr>
            <a:picLocks noChangeAspect="1" noChangeArrowheads="1"/>
          </p:cNvPicPr>
          <p:nvPr/>
        </p:nvPicPr>
        <p:blipFill>
          <a:blip r:embed="rId8" cstate="print">
            <a:extLst>
              <a:ext uri="{28A0092B-C50C-407E-A947-70E740481C1C}">
                <a14:useLocalDpi xmlns="" xmlns:a14="http://schemas.microsoft.com/office/drawing/2010/main"/>
              </a:ext>
            </a:extLst>
          </a:blip>
          <a:srcRect/>
          <a:stretch>
            <a:fillRect/>
          </a:stretch>
        </p:blipFill>
        <p:spPr bwMode="auto">
          <a:xfrm>
            <a:off x="3357554" y="4286256"/>
            <a:ext cx="395270" cy="39527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Group 18"/>
          <p:cNvGrpSpPr/>
          <p:nvPr/>
        </p:nvGrpSpPr>
        <p:grpSpPr>
          <a:xfrm>
            <a:off x="0" y="2714620"/>
            <a:ext cx="928694" cy="1286272"/>
            <a:chOff x="2029968" y="2275501"/>
            <a:chExt cx="1170432" cy="1442712"/>
          </a:xfrm>
        </p:grpSpPr>
        <p:pic>
          <p:nvPicPr>
            <p:cNvPr id="65" name="Picture 19" descr="f5_icon_hacker.png"/>
            <p:cNvPicPr>
              <a:picLocks noChangeAspect="1"/>
            </p:cNvPicPr>
            <p:nvPr/>
          </p:nvPicPr>
          <p:blipFill>
            <a:blip r:embed="rId6" cstate="print"/>
            <a:stretch>
              <a:fillRect/>
            </a:stretch>
          </p:blipFill>
          <p:spPr>
            <a:xfrm>
              <a:off x="2029968" y="2275501"/>
              <a:ext cx="1170432" cy="1170432"/>
            </a:xfrm>
            <a:prstGeom prst="rect">
              <a:avLst/>
            </a:prstGeom>
          </p:spPr>
        </p:pic>
        <p:sp>
          <p:nvSpPr>
            <p:cNvPr id="66" name="TextBox 4"/>
            <p:cNvSpPr txBox="1"/>
            <p:nvPr/>
          </p:nvSpPr>
          <p:spPr>
            <a:xfrm>
              <a:off x="2159001" y="3200399"/>
              <a:ext cx="914400" cy="5178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smtClean="0">
                  <a:solidFill>
                    <a:srgbClr val="000000">
                      <a:alpha val="85000"/>
                    </a:srgbClr>
                  </a:solidFill>
                </a:rPr>
                <a:t>L4 attack</a:t>
              </a:r>
              <a:endParaRPr lang="en-US" sz="1200" dirty="0">
                <a:solidFill>
                  <a:srgbClr val="000000">
                    <a:alpha val="85000"/>
                  </a:srgbClr>
                </a:solidFill>
              </a:endParaRPr>
            </a:p>
          </p:txBody>
        </p:sp>
      </p:grpSp>
      <p:cxnSp>
        <p:nvCxnSpPr>
          <p:cNvPr id="70" name="Straight Arrow Connector 89"/>
          <p:cNvCxnSpPr>
            <a:endCxn id="115" idx="3"/>
          </p:cNvCxnSpPr>
          <p:nvPr/>
        </p:nvCxnSpPr>
        <p:spPr>
          <a:xfrm rot="10800000">
            <a:off x="7489526" y="2637466"/>
            <a:ext cx="1011564" cy="5716"/>
          </a:xfrm>
          <a:prstGeom prst="straightConnector1">
            <a:avLst/>
          </a:prstGeom>
          <a:ln>
            <a:solidFill>
              <a:srgbClr val="F49900"/>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89"/>
          <p:cNvCxnSpPr/>
          <p:nvPr/>
        </p:nvCxnSpPr>
        <p:spPr>
          <a:xfrm>
            <a:off x="714348" y="3357562"/>
            <a:ext cx="785818" cy="1588"/>
          </a:xfrm>
          <a:prstGeom prst="straightConnector1">
            <a:avLst/>
          </a:prstGeom>
          <a:ln>
            <a:solidFill>
              <a:srgbClr val="F49900"/>
            </a:solidFill>
            <a:tailEnd type="arrow"/>
          </a:ln>
        </p:spPr>
        <p:style>
          <a:lnRef idx="2">
            <a:schemeClr val="accent1"/>
          </a:lnRef>
          <a:fillRef idx="0">
            <a:schemeClr val="accent1"/>
          </a:fillRef>
          <a:effectRef idx="1">
            <a:schemeClr val="accent1"/>
          </a:effectRef>
          <a:fontRef idx="minor">
            <a:schemeClr val="tx1"/>
          </a:fontRef>
        </p:style>
      </p:cxnSp>
      <p:pic>
        <p:nvPicPr>
          <p:cNvPr id="81" name="Picture 1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357950" y="5587998"/>
            <a:ext cx="274320" cy="274320"/>
          </a:xfrm>
          <a:prstGeom prst="rect">
            <a:avLst/>
          </a:prstGeom>
        </p:spPr>
      </p:pic>
      <p:pic>
        <p:nvPicPr>
          <p:cNvPr id="83" name="Picture 1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500298" y="5587998"/>
            <a:ext cx="274320" cy="274320"/>
          </a:xfrm>
          <a:prstGeom prst="rect">
            <a:avLst/>
          </a:prstGeom>
        </p:spPr>
      </p:pic>
      <p:sp>
        <p:nvSpPr>
          <p:cNvPr id="89" name="Rounded Rectangle 81"/>
          <p:cNvSpPr/>
          <p:nvPr/>
        </p:nvSpPr>
        <p:spPr>
          <a:xfrm>
            <a:off x="5500693" y="4286256"/>
            <a:ext cx="1488291" cy="428628"/>
          </a:xfrm>
          <a:prstGeom prst="roundRect">
            <a:avLst>
              <a:gd name="adj" fmla="val 7258"/>
            </a:avLst>
          </a:prstGeom>
          <a:solidFill>
            <a:schemeClr val="bg2">
              <a:lumMod val="95000"/>
              <a:alpha val="43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85" name="矩形 84"/>
          <p:cNvSpPr/>
          <p:nvPr/>
        </p:nvSpPr>
        <p:spPr>
          <a:xfrm>
            <a:off x="5643570" y="4286256"/>
            <a:ext cx="1205083" cy="369332"/>
          </a:xfrm>
          <a:prstGeom prst="rect">
            <a:avLst/>
          </a:prstGeom>
        </p:spPr>
        <p:txBody>
          <a:bodyPr wrap="square">
            <a:spAutoFit/>
          </a:bodyPr>
          <a:lstStyle/>
          <a:p>
            <a:r>
              <a:rPr lang="en-US" sz="1800" dirty="0" smtClean="0"/>
              <a:t>DNS Sec</a:t>
            </a:r>
          </a:p>
        </p:txBody>
      </p:sp>
      <p:sp>
        <p:nvSpPr>
          <p:cNvPr id="113" name="Rounded Rectangle 81"/>
          <p:cNvSpPr/>
          <p:nvPr/>
        </p:nvSpPr>
        <p:spPr>
          <a:xfrm>
            <a:off x="5500694" y="3357562"/>
            <a:ext cx="1488291" cy="428628"/>
          </a:xfrm>
          <a:prstGeom prst="roundRect">
            <a:avLst>
              <a:gd name="adj" fmla="val 7258"/>
            </a:avLst>
          </a:prstGeom>
          <a:solidFill>
            <a:schemeClr val="bg2">
              <a:lumMod val="95000"/>
              <a:alpha val="43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14" name="矩形 113"/>
          <p:cNvSpPr/>
          <p:nvPr/>
        </p:nvSpPr>
        <p:spPr>
          <a:xfrm>
            <a:off x="5572132" y="3429000"/>
            <a:ext cx="1569660" cy="369332"/>
          </a:xfrm>
          <a:prstGeom prst="rect">
            <a:avLst/>
          </a:prstGeom>
        </p:spPr>
        <p:txBody>
          <a:bodyPr wrap="none">
            <a:spAutoFit/>
          </a:bodyPr>
          <a:lstStyle/>
          <a:p>
            <a:r>
              <a:rPr lang="en-US" sz="1800" dirty="0" smtClean="0"/>
              <a:t>DNS Express</a:t>
            </a:r>
          </a:p>
        </p:txBody>
      </p:sp>
      <p:pic>
        <p:nvPicPr>
          <p:cNvPr id="129" name="Picture 1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714612" y="1285860"/>
            <a:ext cx="285750" cy="274320"/>
          </a:xfrm>
          <a:prstGeom prst="rect">
            <a:avLst/>
          </a:prstGeom>
        </p:spPr>
      </p:pic>
      <p:grpSp>
        <p:nvGrpSpPr>
          <p:cNvPr id="10" name="组合 92"/>
          <p:cNvGrpSpPr/>
          <p:nvPr/>
        </p:nvGrpSpPr>
        <p:grpSpPr>
          <a:xfrm>
            <a:off x="1500168" y="2428868"/>
            <a:ext cx="1928824" cy="2174201"/>
            <a:chOff x="3000364" y="2571744"/>
            <a:chExt cx="1961560" cy="2174201"/>
          </a:xfrm>
        </p:grpSpPr>
        <p:sp>
          <p:nvSpPr>
            <p:cNvPr id="94" name="Rounded Rectangle 81"/>
            <p:cNvSpPr/>
            <p:nvPr/>
          </p:nvSpPr>
          <p:spPr>
            <a:xfrm>
              <a:off x="3286115" y="2571744"/>
              <a:ext cx="1428760" cy="1857388"/>
            </a:xfrm>
            <a:prstGeom prst="roundRect">
              <a:avLst>
                <a:gd name="adj" fmla="val 7258"/>
              </a:avLst>
            </a:prstGeom>
            <a:solidFill>
              <a:schemeClr val="bg2">
                <a:lumMod val="95000"/>
                <a:alpha val="43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95" name="Picture 1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000364" y="3357562"/>
              <a:ext cx="274320" cy="274320"/>
            </a:xfrm>
            <a:prstGeom prst="rect">
              <a:avLst/>
            </a:prstGeom>
          </p:spPr>
        </p:pic>
        <p:sp>
          <p:nvSpPr>
            <p:cNvPr id="96" name="矩形 95"/>
            <p:cNvSpPr/>
            <p:nvPr/>
          </p:nvSpPr>
          <p:spPr>
            <a:xfrm>
              <a:off x="3286113" y="2714620"/>
              <a:ext cx="1675811" cy="2031325"/>
            </a:xfrm>
            <a:prstGeom prst="rect">
              <a:avLst/>
            </a:prstGeom>
          </p:spPr>
          <p:txBody>
            <a:bodyPr wrap="square">
              <a:spAutoFit/>
            </a:bodyPr>
            <a:lstStyle/>
            <a:p>
              <a:r>
                <a:rPr lang="en-US" sz="1800" dirty="0" smtClean="0"/>
                <a:t>Full Proxy</a:t>
              </a:r>
            </a:p>
            <a:p>
              <a:r>
                <a:rPr lang="en-US" sz="1800" dirty="0" err="1" smtClean="0"/>
                <a:t>Syn</a:t>
              </a:r>
              <a:r>
                <a:rPr lang="en-US" sz="1800" dirty="0" smtClean="0"/>
                <a:t> cookie</a:t>
              </a:r>
            </a:p>
            <a:p>
              <a:r>
                <a:rPr lang="en-US" sz="1800" dirty="0" err="1" smtClean="0"/>
                <a:t>Portlocaldown</a:t>
              </a:r>
              <a:endParaRPr lang="en-US" sz="1800" dirty="0" smtClean="0"/>
            </a:p>
            <a:p>
              <a:r>
                <a:rPr lang="en-US" sz="1800" dirty="0" smtClean="0"/>
                <a:t>Packet filter</a:t>
              </a:r>
            </a:p>
            <a:p>
              <a:r>
                <a:rPr lang="en-US" altLang="zh-CN" sz="1800" dirty="0" smtClean="0"/>
                <a:t>SSL  Offload</a:t>
              </a:r>
              <a:endParaRPr lang="en-US" sz="1800" dirty="0" smtClean="0"/>
            </a:p>
            <a:p>
              <a:r>
                <a:rPr lang="en-US" sz="1800" dirty="0" err="1" smtClean="0"/>
                <a:t>iRules</a:t>
              </a:r>
              <a:endParaRPr lang="en-US" sz="1800" dirty="0" smtClean="0"/>
            </a:p>
            <a:p>
              <a:r>
                <a:rPr lang="en-US" sz="1800" dirty="0" smtClean="0"/>
                <a:t>……..</a:t>
              </a:r>
            </a:p>
          </p:txBody>
        </p:sp>
      </p:grpSp>
      <p:sp>
        <p:nvSpPr>
          <p:cNvPr id="128" name="Rounded Rectangle 81"/>
          <p:cNvSpPr/>
          <p:nvPr/>
        </p:nvSpPr>
        <p:spPr>
          <a:xfrm>
            <a:off x="2071670" y="1571612"/>
            <a:ext cx="1643074" cy="428628"/>
          </a:xfrm>
          <a:prstGeom prst="roundRect">
            <a:avLst>
              <a:gd name="adj" fmla="val 7258"/>
            </a:avLst>
          </a:prstGeom>
          <a:solidFill>
            <a:schemeClr val="bg2">
              <a:lumMod val="95000"/>
              <a:alpha val="43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99" name="Picture 1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429124" y="5587998"/>
            <a:ext cx="274320" cy="274320"/>
          </a:xfrm>
          <a:prstGeom prst="rect">
            <a:avLst/>
          </a:prstGeom>
        </p:spPr>
      </p:pic>
      <p:pic>
        <p:nvPicPr>
          <p:cNvPr id="68" name="Picture 19" descr="f5_icon_hacker.png"/>
          <p:cNvPicPr>
            <a:picLocks noChangeAspect="1"/>
          </p:cNvPicPr>
          <p:nvPr/>
        </p:nvPicPr>
        <p:blipFill>
          <a:blip r:embed="rId6" cstate="print"/>
          <a:stretch>
            <a:fillRect/>
          </a:stretch>
        </p:blipFill>
        <p:spPr>
          <a:xfrm>
            <a:off x="5643570" y="0"/>
            <a:ext cx="928694" cy="1043517"/>
          </a:xfrm>
          <a:prstGeom prst="rect">
            <a:avLst/>
          </a:prstGeom>
        </p:spPr>
      </p:pic>
      <p:sp>
        <p:nvSpPr>
          <p:cNvPr id="69" name="TextBox 4"/>
          <p:cNvSpPr txBox="1"/>
          <p:nvPr/>
        </p:nvSpPr>
        <p:spPr>
          <a:xfrm>
            <a:off x="5745953" y="824607"/>
            <a:ext cx="72554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rPr>
              <a:t>L7 attack</a:t>
            </a:r>
            <a:endParaRPr lang="en-US" sz="1200" dirty="0">
              <a:solidFill>
                <a:srgbClr val="000000">
                  <a:alpha val="85000"/>
                </a:srgbClr>
              </a:solidFill>
            </a:endParaRPr>
          </a:p>
        </p:txBody>
      </p:sp>
      <p:sp>
        <p:nvSpPr>
          <p:cNvPr id="131" name="TextBox 4"/>
          <p:cNvSpPr txBox="1"/>
          <p:nvPr/>
        </p:nvSpPr>
        <p:spPr>
          <a:xfrm>
            <a:off x="2643174" y="785794"/>
            <a:ext cx="78581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smtClean="0">
                <a:solidFill>
                  <a:srgbClr val="000000">
                    <a:alpha val="85000"/>
                  </a:srgbClr>
                </a:solidFill>
              </a:rPr>
              <a:t>Protocol</a:t>
            </a:r>
            <a:r>
              <a:rPr lang="en-US" sz="1200" dirty="0" smtClean="0">
                <a:solidFill>
                  <a:srgbClr val="000000">
                    <a:alpha val="85000"/>
                  </a:srgbClr>
                </a:solidFill>
              </a:rPr>
              <a:t> attack</a:t>
            </a:r>
            <a:endParaRPr lang="en-US" sz="1200" dirty="0">
              <a:solidFill>
                <a:srgbClr val="000000">
                  <a:alpha val="85000"/>
                </a:srgbClr>
              </a:solidFill>
            </a:endParaRPr>
          </a:p>
        </p:txBody>
      </p:sp>
      <p:pic>
        <p:nvPicPr>
          <p:cNvPr id="79" name="Picture 1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944995" y="1285860"/>
            <a:ext cx="285750" cy="274320"/>
          </a:xfrm>
          <a:prstGeom prst="rect">
            <a:avLst/>
          </a:prstGeom>
        </p:spPr>
      </p:pic>
      <p:sp>
        <p:nvSpPr>
          <p:cNvPr id="98" name="Rounded Rectangle 81"/>
          <p:cNvSpPr/>
          <p:nvPr/>
        </p:nvSpPr>
        <p:spPr>
          <a:xfrm>
            <a:off x="5072066" y="1571612"/>
            <a:ext cx="1785950" cy="428628"/>
          </a:xfrm>
          <a:prstGeom prst="roundRect">
            <a:avLst>
              <a:gd name="adj" fmla="val 7258"/>
            </a:avLst>
          </a:prstGeom>
          <a:solidFill>
            <a:schemeClr val="bg2">
              <a:lumMod val="95000"/>
              <a:alpha val="43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01" name="矩形 100"/>
          <p:cNvSpPr/>
          <p:nvPr/>
        </p:nvSpPr>
        <p:spPr>
          <a:xfrm>
            <a:off x="5000628" y="1571612"/>
            <a:ext cx="2214578" cy="369332"/>
          </a:xfrm>
          <a:prstGeom prst="rect">
            <a:avLst/>
          </a:prstGeom>
        </p:spPr>
        <p:txBody>
          <a:bodyPr wrap="square">
            <a:spAutoFit/>
          </a:bodyPr>
          <a:lstStyle/>
          <a:p>
            <a:r>
              <a:rPr lang="en-US" sz="1800" dirty="0" smtClean="0"/>
              <a:t>Web App </a:t>
            </a:r>
            <a:r>
              <a:rPr lang="en-US" altLang="zh-CN" sz="1800" dirty="0" smtClean="0"/>
              <a:t>Firewall</a:t>
            </a:r>
            <a:endParaRPr lang="en-US" sz="1800" dirty="0" smtClean="0"/>
          </a:p>
        </p:txBody>
      </p:sp>
      <p:sp>
        <p:nvSpPr>
          <p:cNvPr id="127" name="矩形 126"/>
          <p:cNvSpPr/>
          <p:nvPr/>
        </p:nvSpPr>
        <p:spPr>
          <a:xfrm>
            <a:off x="1928794" y="1571612"/>
            <a:ext cx="1928826" cy="369332"/>
          </a:xfrm>
          <a:prstGeom prst="rect">
            <a:avLst/>
          </a:prstGeom>
        </p:spPr>
        <p:txBody>
          <a:bodyPr wrap="square">
            <a:spAutoFit/>
          </a:bodyPr>
          <a:lstStyle/>
          <a:p>
            <a:r>
              <a:rPr lang="en-US" sz="1800" dirty="0" smtClean="0"/>
              <a:t>SMTP,FTP,FTPS</a:t>
            </a:r>
          </a:p>
        </p:txBody>
      </p:sp>
      <p:grpSp>
        <p:nvGrpSpPr>
          <p:cNvPr id="11" name="Group 18"/>
          <p:cNvGrpSpPr/>
          <p:nvPr/>
        </p:nvGrpSpPr>
        <p:grpSpPr>
          <a:xfrm>
            <a:off x="8215306" y="2071678"/>
            <a:ext cx="928694" cy="1286273"/>
            <a:chOff x="2029968" y="2275502"/>
            <a:chExt cx="1170432" cy="1442712"/>
          </a:xfrm>
        </p:grpSpPr>
        <p:pic>
          <p:nvPicPr>
            <p:cNvPr id="120" name="Picture 19" descr="f5_icon_hacker.png"/>
            <p:cNvPicPr>
              <a:picLocks noChangeAspect="1"/>
            </p:cNvPicPr>
            <p:nvPr/>
          </p:nvPicPr>
          <p:blipFill>
            <a:blip r:embed="rId6" cstate="print"/>
            <a:stretch>
              <a:fillRect/>
            </a:stretch>
          </p:blipFill>
          <p:spPr>
            <a:xfrm>
              <a:off x="2029968" y="2275502"/>
              <a:ext cx="1170432" cy="1170432"/>
            </a:xfrm>
            <a:prstGeom prst="rect">
              <a:avLst/>
            </a:prstGeom>
          </p:spPr>
        </p:pic>
        <p:sp>
          <p:nvSpPr>
            <p:cNvPr id="121" name="TextBox 4"/>
            <p:cNvSpPr txBox="1"/>
            <p:nvPr/>
          </p:nvSpPr>
          <p:spPr>
            <a:xfrm>
              <a:off x="2159001" y="3200400"/>
              <a:ext cx="914400" cy="5178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smtClean="0">
                  <a:solidFill>
                    <a:srgbClr val="000000">
                      <a:alpha val="85000"/>
                    </a:srgbClr>
                  </a:solidFill>
                </a:rPr>
                <a:t>DNS DDOS</a:t>
              </a:r>
              <a:endParaRPr lang="en-US" sz="1200" dirty="0">
                <a:solidFill>
                  <a:srgbClr val="000000">
                    <a:alpha val="85000"/>
                  </a:srgbClr>
                </a:solidFill>
              </a:endParaRPr>
            </a:p>
          </p:txBody>
        </p:sp>
      </p:grpSp>
      <p:cxnSp>
        <p:nvCxnSpPr>
          <p:cNvPr id="124" name="Straight Arrow Connector 89"/>
          <p:cNvCxnSpPr/>
          <p:nvPr/>
        </p:nvCxnSpPr>
        <p:spPr>
          <a:xfrm rot="10800000">
            <a:off x="7429520" y="3571876"/>
            <a:ext cx="1071570" cy="1588"/>
          </a:xfrm>
          <a:prstGeom prst="straightConnector1">
            <a:avLst/>
          </a:prstGeom>
          <a:ln>
            <a:solidFill>
              <a:srgbClr val="F49900"/>
            </a:solidFill>
            <a:tailEnd type="arrow"/>
          </a:ln>
        </p:spPr>
        <p:style>
          <a:lnRef idx="2">
            <a:schemeClr val="accent1"/>
          </a:lnRef>
          <a:fillRef idx="0">
            <a:schemeClr val="accent1"/>
          </a:fillRef>
          <a:effectRef idx="1">
            <a:schemeClr val="accent1"/>
          </a:effectRef>
          <a:fontRef idx="minor">
            <a:schemeClr val="tx1"/>
          </a:fontRef>
        </p:style>
      </p:cxnSp>
      <p:cxnSp>
        <p:nvCxnSpPr>
          <p:cNvPr id="125" name="Straight Arrow Connector 89"/>
          <p:cNvCxnSpPr/>
          <p:nvPr/>
        </p:nvCxnSpPr>
        <p:spPr>
          <a:xfrm rot="10800000">
            <a:off x="7429520" y="4572008"/>
            <a:ext cx="1214446" cy="1588"/>
          </a:xfrm>
          <a:prstGeom prst="straightConnector1">
            <a:avLst/>
          </a:prstGeom>
          <a:ln>
            <a:solidFill>
              <a:srgbClr val="F49900"/>
            </a:solidFill>
            <a:tailEnd type="arrow"/>
          </a:ln>
        </p:spPr>
        <p:style>
          <a:lnRef idx="2">
            <a:schemeClr val="accent1"/>
          </a:lnRef>
          <a:fillRef idx="0">
            <a:schemeClr val="accent1"/>
          </a:fillRef>
          <a:effectRef idx="1">
            <a:schemeClr val="accent1"/>
          </a:effectRef>
          <a:fontRef idx="minor">
            <a:schemeClr val="tx1"/>
          </a:fontRef>
        </p:style>
      </p:cxnSp>
      <p:grpSp>
        <p:nvGrpSpPr>
          <p:cNvPr id="12" name="组合 315"/>
          <p:cNvGrpSpPr/>
          <p:nvPr/>
        </p:nvGrpSpPr>
        <p:grpSpPr>
          <a:xfrm>
            <a:off x="1928794" y="5730874"/>
            <a:ext cx="1389032" cy="1073156"/>
            <a:chOff x="0" y="4429132"/>
            <a:chExt cx="1389032" cy="1073156"/>
          </a:xfrm>
        </p:grpSpPr>
        <p:grpSp>
          <p:nvGrpSpPr>
            <p:cNvPr id="14" name="组合 297"/>
            <p:cNvGrpSpPr/>
            <p:nvPr/>
          </p:nvGrpSpPr>
          <p:grpSpPr>
            <a:xfrm>
              <a:off x="0" y="4429132"/>
              <a:ext cx="1281115" cy="855646"/>
              <a:chOff x="2465373" y="5786454"/>
              <a:chExt cx="1281115" cy="855646"/>
            </a:xfrm>
          </p:grpSpPr>
          <p:pic>
            <p:nvPicPr>
              <p:cNvPr id="214" name="Picture 389" descr="edge_client.png"/>
              <p:cNvPicPr>
                <a:picLocks noChangeAspect="1"/>
              </p:cNvPicPr>
              <p:nvPr/>
            </p:nvPicPr>
            <p:blipFill>
              <a:blip r:embed="rId9" cstate="print">
                <a:extLst>
                  <a:ext uri="{28A0092B-C50C-407E-A947-70E740481C1C}">
                    <a14:useLocalDpi xmlns="" xmlns:a14="http://schemas.microsoft.com/office/drawing/2010/main" val="0"/>
                  </a:ext>
                </a:extLst>
              </a:blip>
              <a:srcRect l="-970" r="47847"/>
              <a:stretch>
                <a:fillRect/>
              </a:stretch>
            </p:blipFill>
            <p:spPr bwMode="auto">
              <a:xfrm>
                <a:off x="2822563" y="5786454"/>
                <a:ext cx="923925" cy="636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 name="Group 322"/>
              <p:cNvGrpSpPr>
                <a:grpSpLocks/>
              </p:cNvGrpSpPr>
              <p:nvPr/>
            </p:nvGrpSpPr>
            <p:grpSpPr bwMode="auto">
              <a:xfrm>
                <a:off x="2922573" y="6261100"/>
                <a:ext cx="509587" cy="381000"/>
                <a:chOff x="1606" y="2518"/>
                <a:chExt cx="1171" cy="875"/>
              </a:xfrm>
            </p:grpSpPr>
            <p:grpSp>
              <p:nvGrpSpPr>
                <p:cNvPr id="16" name="Group 323"/>
                <p:cNvGrpSpPr>
                  <a:grpSpLocks/>
                </p:cNvGrpSpPr>
                <p:nvPr/>
              </p:nvGrpSpPr>
              <p:grpSpPr bwMode="auto">
                <a:xfrm>
                  <a:off x="1606" y="2518"/>
                  <a:ext cx="1171" cy="875"/>
                  <a:chOff x="4352" y="2518"/>
                  <a:chExt cx="1171" cy="875"/>
                </a:xfrm>
              </p:grpSpPr>
              <p:sp>
                <p:nvSpPr>
                  <p:cNvPr id="239" name="Freeform 324"/>
                  <p:cNvSpPr>
                    <a:spLocks/>
                  </p:cNvSpPr>
                  <p:nvPr/>
                </p:nvSpPr>
                <p:spPr bwMode="gray">
                  <a:xfrm>
                    <a:off x="4352" y="3126"/>
                    <a:ext cx="1171" cy="208"/>
                  </a:xfrm>
                  <a:custGeom>
                    <a:avLst/>
                    <a:gdLst>
                      <a:gd name="T0" fmla="*/ 2147483647 w 543"/>
                      <a:gd name="T1" fmla="*/ 2147483647 h 96"/>
                      <a:gd name="T2" fmla="*/ 2147483647 w 543"/>
                      <a:gd name="T3" fmla="*/ 2147483647 h 96"/>
                      <a:gd name="T4" fmla="*/ 2147483647 w 543"/>
                      <a:gd name="T5" fmla="*/ 2147483647 h 96"/>
                      <a:gd name="T6" fmla="*/ 2147483647 w 543"/>
                      <a:gd name="T7" fmla="*/ 2147483647 h 96"/>
                      <a:gd name="T8" fmla="*/ 2147483647 w 543"/>
                      <a:gd name="T9" fmla="*/ 0 h 96"/>
                      <a:gd name="T10" fmla="*/ 2147483647 w 543"/>
                      <a:gd name="T11" fmla="*/ 0 h 96"/>
                      <a:gd name="T12" fmla="*/ 2147483647 w 543"/>
                      <a:gd name="T13" fmla="*/ 2147483647 h 96"/>
                      <a:gd name="T14" fmla="*/ 2147483647 w 543"/>
                      <a:gd name="T15" fmla="*/ 2147483647 h 96"/>
                      <a:gd name="T16" fmla="*/ 0 w 543"/>
                      <a:gd name="T17" fmla="*/ 2147483647 h 96"/>
                      <a:gd name="T18" fmla="*/ 0 w 543"/>
                      <a:gd name="T19" fmla="*/ 2147483647 h 96"/>
                      <a:gd name="T20" fmla="*/ 2147483647 w 543"/>
                      <a:gd name="T21" fmla="*/ 214748364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0" name="Freeform 325"/>
                  <p:cNvSpPr>
                    <a:spLocks/>
                  </p:cNvSpPr>
                  <p:nvPr/>
                </p:nvSpPr>
                <p:spPr bwMode="gray">
                  <a:xfrm>
                    <a:off x="4545" y="2546"/>
                    <a:ext cx="786" cy="573"/>
                  </a:xfrm>
                  <a:custGeom>
                    <a:avLst/>
                    <a:gdLst>
                      <a:gd name="T0" fmla="*/ 2147483647 w 364"/>
                      <a:gd name="T1" fmla="*/ 0 h 265"/>
                      <a:gd name="T2" fmla="*/ 2147483647 w 364"/>
                      <a:gd name="T3" fmla="*/ 2147483647 h 265"/>
                      <a:gd name="T4" fmla="*/ 2147483647 w 364"/>
                      <a:gd name="T5" fmla="*/ 2147483647 h 265"/>
                      <a:gd name="T6" fmla="*/ 2147483647 w 364"/>
                      <a:gd name="T7" fmla="*/ 0 h 265"/>
                      <a:gd name="T8" fmla="*/ 0 w 364"/>
                      <a:gd name="T9" fmla="*/ 0 h 265"/>
                      <a:gd name="T10" fmla="*/ 0 w 364"/>
                      <a:gd name="T11" fmla="*/ 2147483647 h 265"/>
                      <a:gd name="T12" fmla="*/ 2147483647 w 364"/>
                      <a:gd name="T13" fmla="*/ 2147483647 h 265"/>
                      <a:gd name="T14" fmla="*/ 2147483647 w 364"/>
                      <a:gd name="T15" fmla="*/ 2147483647 h 265"/>
                      <a:gd name="T16" fmla="*/ 2147483647 w 364"/>
                      <a:gd name="T17" fmla="*/ 2147483647 h 265"/>
                      <a:gd name="T18" fmla="*/ 2147483647 w 364"/>
                      <a:gd name="T19" fmla="*/ 0 h 265"/>
                      <a:gd name="T20" fmla="*/ 2147483647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7" name="Group 326"/>
                  <p:cNvGrpSpPr>
                    <a:grpSpLocks/>
                  </p:cNvGrpSpPr>
                  <p:nvPr/>
                </p:nvGrpSpPr>
                <p:grpSpPr bwMode="auto">
                  <a:xfrm>
                    <a:off x="4574" y="2546"/>
                    <a:ext cx="730" cy="522"/>
                    <a:chOff x="4574" y="2546"/>
                    <a:chExt cx="730" cy="522"/>
                  </a:xfrm>
                </p:grpSpPr>
                <p:sp>
                  <p:nvSpPr>
                    <p:cNvPr id="253" name="Freeform 327"/>
                    <p:cNvSpPr>
                      <a:spLocks/>
                    </p:cNvSpPr>
                    <p:nvPr/>
                  </p:nvSpPr>
                  <p:spPr bwMode="gray">
                    <a:xfrm>
                      <a:off x="4935" y="2546"/>
                      <a:ext cx="369" cy="522"/>
                    </a:xfrm>
                    <a:custGeom>
                      <a:avLst/>
                      <a:gdLst>
                        <a:gd name="T0" fmla="*/ 13 w 404"/>
                        <a:gd name="T1" fmla="*/ 0 h 571"/>
                        <a:gd name="T2" fmla="*/ 0 w 404"/>
                        <a:gd name="T3" fmla="*/ 0 h 571"/>
                        <a:gd name="T4" fmla="*/ 7 w 404"/>
                        <a:gd name="T5" fmla="*/ 19 h 571"/>
                        <a:gd name="T6" fmla="*/ 13 w 404"/>
                        <a:gd name="T7" fmla="*/ 19 h 571"/>
                        <a:gd name="T8" fmla="*/ 13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254" name="Freeform 328"/>
                    <p:cNvSpPr>
                      <a:spLocks/>
                    </p:cNvSpPr>
                    <p:nvPr/>
                  </p:nvSpPr>
                  <p:spPr bwMode="gray">
                    <a:xfrm>
                      <a:off x="4574" y="2627"/>
                      <a:ext cx="337" cy="441"/>
                    </a:xfrm>
                    <a:custGeom>
                      <a:avLst/>
                      <a:gdLst>
                        <a:gd name="T0" fmla="*/ 0 w 369"/>
                        <a:gd name="T1" fmla="*/ 16 h 482"/>
                        <a:gd name="T2" fmla="*/ 12 w 369"/>
                        <a:gd name="T3" fmla="*/ 16 h 482"/>
                        <a:gd name="T4" fmla="*/ 0 w 369"/>
                        <a:gd name="T5" fmla="*/ 0 h 482"/>
                        <a:gd name="T6" fmla="*/ 0 w 369"/>
                        <a:gd name="T7" fmla="*/ 16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255" name="Freeform 329"/>
                    <p:cNvSpPr>
                      <a:spLocks/>
                    </p:cNvSpPr>
                    <p:nvPr/>
                  </p:nvSpPr>
                  <p:spPr bwMode="gray">
                    <a:xfrm>
                      <a:off x="4574" y="2546"/>
                      <a:ext cx="559" cy="522"/>
                    </a:xfrm>
                    <a:custGeom>
                      <a:avLst/>
                      <a:gdLst>
                        <a:gd name="T0" fmla="*/ 0 w 612"/>
                        <a:gd name="T1" fmla="*/ 0 h 571"/>
                        <a:gd name="T2" fmla="*/ 0 w 612"/>
                        <a:gd name="T3" fmla="*/ 5 h 571"/>
                        <a:gd name="T4" fmla="*/ 12 w 612"/>
                        <a:gd name="T5" fmla="*/ 19 h 571"/>
                        <a:gd name="T6" fmla="*/ 20 w 612"/>
                        <a:gd name="T7" fmla="*/ 19 h 571"/>
                        <a:gd name="T8" fmla="*/ 13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242" name="Freeform 330"/>
                  <p:cNvSpPr>
                    <a:spLocks/>
                  </p:cNvSpPr>
                  <p:nvPr/>
                </p:nvSpPr>
                <p:spPr bwMode="gray">
                  <a:xfrm>
                    <a:off x="4545" y="2518"/>
                    <a:ext cx="786" cy="28"/>
                  </a:xfrm>
                  <a:custGeom>
                    <a:avLst/>
                    <a:gdLst>
                      <a:gd name="T0" fmla="*/ 2147483647 w 364"/>
                      <a:gd name="T1" fmla="*/ 2147483647 h 13"/>
                      <a:gd name="T2" fmla="*/ 2147483647 w 364"/>
                      <a:gd name="T3" fmla="*/ 2147483647 h 13"/>
                      <a:gd name="T4" fmla="*/ 2147483647 w 364"/>
                      <a:gd name="T5" fmla="*/ 2147483647 h 13"/>
                      <a:gd name="T6" fmla="*/ 2147483647 w 364"/>
                      <a:gd name="T7" fmla="*/ 2147483647 h 13"/>
                      <a:gd name="T8" fmla="*/ 2147483647 w 364"/>
                      <a:gd name="T9" fmla="*/ 2147483647 h 13"/>
                      <a:gd name="T10" fmla="*/ 2147483647 w 364"/>
                      <a:gd name="T11" fmla="*/ 0 h 13"/>
                      <a:gd name="T12" fmla="*/ 2147483647 w 364"/>
                      <a:gd name="T13" fmla="*/ 0 h 13"/>
                      <a:gd name="T14" fmla="*/ 0 w 364"/>
                      <a:gd name="T15" fmla="*/ 2147483647 h 13"/>
                      <a:gd name="T16" fmla="*/ 0 w 364"/>
                      <a:gd name="T17" fmla="*/ 2147483647 h 13"/>
                      <a:gd name="T18" fmla="*/ 2147483647 w 364"/>
                      <a:gd name="T19" fmla="*/ 2147483647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Rectangle 331"/>
                  <p:cNvSpPr>
                    <a:spLocks noChangeArrowheads="1"/>
                  </p:cNvSpPr>
                  <p:nvPr/>
                </p:nvSpPr>
                <p:spPr bwMode="gray">
                  <a:xfrm>
                    <a:off x="4943" y="2526"/>
                    <a:ext cx="58" cy="11"/>
                  </a:xfrm>
                  <a:prstGeom prst="rect">
                    <a:avLst/>
                  </a:prstGeom>
                  <a:solidFill>
                    <a:srgbClr val="DBDBD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44" name="Rectangle 332"/>
                  <p:cNvSpPr>
                    <a:spLocks noChangeArrowheads="1"/>
                  </p:cNvSpPr>
                  <p:nvPr/>
                </p:nvSpPr>
                <p:spPr bwMode="gray">
                  <a:xfrm>
                    <a:off x="4877" y="2526"/>
                    <a:ext cx="58" cy="11"/>
                  </a:xfrm>
                  <a:prstGeom prst="rect">
                    <a:avLst/>
                  </a:prstGeom>
                  <a:solidFill>
                    <a:srgbClr val="DBDBD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45" name="Rectangle 333"/>
                  <p:cNvSpPr>
                    <a:spLocks noChangeArrowheads="1"/>
                  </p:cNvSpPr>
                  <p:nvPr/>
                </p:nvSpPr>
                <p:spPr bwMode="gray">
                  <a:xfrm>
                    <a:off x="5213" y="3096"/>
                    <a:ext cx="91" cy="32"/>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46" name="Rectangle 334"/>
                  <p:cNvSpPr>
                    <a:spLocks noChangeArrowheads="1"/>
                  </p:cNvSpPr>
                  <p:nvPr/>
                </p:nvSpPr>
                <p:spPr bwMode="gray">
                  <a:xfrm>
                    <a:off x="4574" y="3096"/>
                    <a:ext cx="90" cy="32"/>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47"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48" name="Freeform 336"/>
                  <p:cNvSpPr>
                    <a:spLocks/>
                  </p:cNvSpPr>
                  <p:nvPr/>
                </p:nvSpPr>
                <p:spPr bwMode="gray">
                  <a:xfrm>
                    <a:off x="4352" y="3355"/>
                    <a:ext cx="1171" cy="38"/>
                  </a:xfrm>
                  <a:custGeom>
                    <a:avLst/>
                    <a:gdLst>
                      <a:gd name="T0" fmla="*/ 0 w 543"/>
                      <a:gd name="T1" fmla="*/ 0 h 17"/>
                      <a:gd name="T2" fmla="*/ 0 w 543"/>
                      <a:gd name="T3" fmla="*/ 2147483647 h 17"/>
                      <a:gd name="T4" fmla="*/ 2147483647 w 543"/>
                      <a:gd name="T5" fmla="*/ 2147483647 h 17"/>
                      <a:gd name="T6" fmla="*/ 2147483647 w 543"/>
                      <a:gd name="T7" fmla="*/ 2147483647 h 17"/>
                      <a:gd name="T8" fmla="*/ 2147483647 w 543"/>
                      <a:gd name="T9" fmla="*/ 2147483647 h 17"/>
                      <a:gd name="T10" fmla="*/ 2147483647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9" name="Freeform 337"/>
                  <p:cNvSpPr>
                    <a:spLocks/>
                  </p:cNvSpPr>
                  <p:nvPr/>
                </p:nvSpPr>
                <p:spPr bwMode="gray">
                  <a:xfrm>
                    <a:off x="4458" y="3139"/>
                    <a:ext cx="960" cy="107"/>
                  </a:xfrm>
                  <a:custGeom>
                    <a:avLst/>
                    <a:gdLst>
                      <a:gd name="T0" fmla="*/ 2147483647 w 445"/>
                      <a:gd name="T1" fmla="*/ 2147483647 h 49"/>
                      <a:gd name="T2" fmla="*/ 2147483647 w 445"/>
                      <a:gd name="T3" fmla="*/ 0 h 49"/>
                      <a:gd name="T4" fmla="*/ 2147483647 w 445"/>
                      <a:gd name="T5" fmla="*/ 0 h 49"/>
                      <a:gd name="T6" fmla="*/ 2147483647 w 445"/>
                      <a:gd name="T7" fmla="*/ 2147483647 h 49"/>
                      <a:gd name="T8" fmla="*/ 0 w 445"/>
                      <a:gd name="T9" fmla="*/ 2147483647 h 49"/>
                      <a:gd name="T10" fmla="*/ 2147483647 w 445"/>
                      <a:gd name="T11" fmla="*/ 2147483647 h 49"/>
                      <a:gd name="T12" fmla="*/ 2147483647 w 445"/>
                      <a:gd name="T13" fmla="*/ 2147483647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0" name="Freeform 338"/>
                  <p:cNvSpPr>
                    <a:spLocks/>
                  </p:cNvSpPr>
                  <p:nvPr/>
                </p:nvSpPr>
                <p:spPr bwMode="gray">
                  <a:xfrm>
                    <a:off x="4829" y="3257"/>
                    <a:ext cx="220" cy="61"/>
                  </a:xfrm>
                  <a:custGeom>
                    <a:avLst/>
                    <a:gdLst>
                      <a:gd name="T0" fmla="*/ 2147483647 w 102"/>
                      <a:gd name="T1" fmla="*/ 2147483647 h 29"/>
                      <a:gd name="T2" fmla="*/ 2147483647 w 102"/>
                      <a:gd name="T3" fmla="*/ 2147483647 h 29"/>
                      <a:gd name="T4" fmla="*/ 2147483647 w 102"/>
                      <a:gd name="T5" fmla="*/ 2147483647 h 29"/>
                      <a:gd name="T6" fmla="*/ 2147483647 w 102"/>
                      <a:gd name="T7" fmla="*/ 0 h 29"/>
                      <a:gd name="T8" fmla="*/ 2147483647 w 102"/>
                      <a:gd name="T9" fmla="*/ 0 h 29"/>
                      <a:gd name="T10" fmla="*/ 2147483647 w 102"/>
                      <a:gd name="T11" fmla="*/ 2147483647 h 29"/>
                      <a:gd name="T12" fmla="*/ 2147483647 w 102"/>
                      <a:gd name="T13" fmla="*/ 2147483647 h 29"/>
                      <a:gd name="T14" fmla="*/ 2147483647 w 102"/>
                      <a:gd name="T15" fmla="*/ 2147483647 h 29"/>
                      <a:gd name="T16" fmla="*/ 2147483647 w 102"/>
                      <a:gd name="T17" fmla="*/ 2147483647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1" name="Freeform 339"/>
                  <p:cNvSpPr>
                    <a:spLocks/>
                  </p:cNvSpPr>
                  <p:nvPr/>
                </p:nvSpPr>
                <p:spPr bwMode="gray">
                  <a:xfrm>
                    <a:off x="4829" y="3257"/>
                    <a:ext cx="220" cy="61"/>
                  </a:xfrm>
                  <a:custGeom>
                    <a:avLst/>
                    <a:gdLst>
                      <a:gd name="T0" fmla="*/ 2147483647 w 102"/>
                      <a:gd name="T1" fmla="*/ 2147483647 h 29"/>
                      <a:gd name="T2" fmla="*/ 2147483647 w 102"/>
                      <a:gd name="T3" fmla="*/ 2147483647 h 29"/>
                      <a:gd name="T4" fmla="*/ 2147483647 w 102"/>
                      <a:gd name="T5" fmla="*/ 2147483647 h 29"/>
                      <a:gd name="T6" fmla="*/ 2147483647 w 102"/>
                      <a:gd name="T7" fmla="*/ 0 h 29"/>
                      <a:gd name="T8" fmla="*/ 2147483647 w 102"/>
                      <a:gd name="T9" fmla="*/ 0 h 29"/>
                      <a:gd name="T10" fmla="*/ 2147483647 w 102"/>
                      <a:gd name="T11" fmla="*/ 2147483647 h 29"/>
                      <a:gd name="T12" fmla="*/ 2147483647 w 102"/>
                      <a:gd name="T13" fmla="*/ 2147483647 h 29"/>
                      <a:gd name="T14" fmla="*/ 2147483647 w 102"/>
                      <a:gd name="T15" fmla="*/ 2147483647 h 29"/>
                      <a:gd name="T16" fmla="*/ 2147483647 w 102"/>
                      <a:gd name="T17" fmla="*/ 2147483647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2" name="Rectangle 340"/>
                  <p:cNvSpPr>
                    <a:spLocks noChangeArrowheads="1"/>
                  </p:cNvSpPr>
                  <p:nvPr/>
                </p:nvSpPr>
                <p:spPr bwMode="gray">
                  <a:xfrm>
                    <a:off x="4574" y="2546"/>
                    <a:ext cx="729" cy="522"/>
                  </a:xfrm>
                  <a:prstGeom prst="rect">
                    <a:avLst/>
                  </a:prstGeom>
                  <a:noFill/>
                  <a:ln w="12700">
                    <a:solidFill>
                      <a:srgbClr val="C0C0C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en-US" sz="1800"/>
                  </a:p>
                </p:txBody>
              </p:sp>
            </p:grpSp>
            <p:sp>
              <p:nvSpPr>
                <p:cNvPr id="238" name="Freeform 341"/>
                <p:cNvSpPr>
                  <a:spLocks noEditPoints="1"/>
                </p:cNvSpPr>
                <p:nvPr/>
              </p:nvSpPr>
              <p:spPr bwMode="gray">
                <a:xfrm>
                  <a:off x="1749" y="3148"/>
                  <a:ext cx="885" cy="87"/>
                </a:xfrm>
                <a:custGeom>
                  <a:avLst/>
                  <a:gdLst>
                    <a:gd name="T0" fmla="*/ 1 w 1272"/>
                    <a:gd name="T1" fmla="*/ 1 h 125"/>
                    <a:gd name="T2" fmla="*/ 1 w 1272"/>
                    <a:gd name="T3" fmla="*/ 1 h 125"/>
                    <a:gd name="T4" fmla="*/ 1 w 1272"/>
                    <a:gd name="T5" fmla="*/ 1 h 125"/>
                    <a:gd name="T6" fmla="*/ 1 w 1272"/>
                    <a:gd name="T7" fmla="*/ 1 h 125"/>
                    <a:gd name="T8" fmla="*/ 1 w 1272"/>
                    <a:gd name="T9" fmla="*/ 1 h 125"/>
                    <a:gd name="T10" fmla="*/ 1 w 1272"/>
                    <a:gd name="T11" fmla="*/ 1 h 125"/>
                    <a:gd name="T12" fmla="*/ 1 w 1272"/>
                    <a:gd name="T13" fmla="*/ 1 h 125"/>
                    <a:gd name="T14" fmla="*/ 1 w 1272"/>
                    <a:gd name="T15" fmla="*/ 1 h 125"/>
                    <a:gd name="T16" fmla="*/ 1 w 1272"/>
                    <a:gd name="T17" fmla="*/ 1 h 125"/>
                    <a:gd name="T18" fmla="*/ 1 w 1272"/>
                    <a:gd name="T19" fmla="*/ 1 h 125"/>
                    <a:gd name="T20" fmla="*/ 1 w 1272"/>
                    <a:gd name="T21" fmla="*/ 1 h 125"/>
                    <a:gd name="T22" fmla="*/ 1 w 1272"/>
                    <a:gd name="T23" fmla="*/ 1 h 125"/>
                    <a:gd name="T24" fmla="*/ 1 w 1272"/>
                    <a:gd name="T25" fmla="*/ 1 h 125"/>
                    <a:gd name="T26" fmla="*/ 1 w 1272"/>
                    <a:gd name="T27" fmla="*/ 1 h 125"/>
                    <a:gd name="T28" fmla="*/ 1 w 1272"/>
                    <a:gd name="T29" fmla="*/ 1 h 125"/>
                    <a:gd name="T30" fmla="*/ 1 w 1272"/>
                    <a:gd name="T31" fmla="*/ 1 h 125"/>
                    <a:gd name="T32" fmla="*/ 1 w 1272"/>
                    <a:gd name="T33" fmla="*/ 1 h 125"/>
                    <a:gd name="T34" fmla="*/ 1 w 1272"/>
                    <a:gd name="T35" fmla="*/ 1 h 125"/>
                    <a:gd name="T36" fmla="*/ 1 w 1272"/>
                    <a:gd name="T37" fmla="*/ 1 h 125"/>
                    <a:gd name="T38" fmla="*/ 1 w 1272"/>
                    <a:gd name="T39" fmla="*/ 1 h 125"/>
                    <a:gd name="T40" fmla="*/ 1 w 1272"/>
                    <a:gd name="T41" fmla="*/ 1 h 125"/>
                    <a:gd name="T42" fmla="*/ 1 w 1272"/>
                    <a:gd name="T43" fmla="*/ 1 h 125"/>
                    <a:gd name="T44" fmla="*/ 1 w 1272"/>
                    <a:gd name="T45" fmla="*/ 1 h 125"/>
                    <a:gd name="T46" fmla="*/ 1 w 1272"/>
                    <a:gd name="T47" fmla="*/ 1 h 125"/>
                    <a:gd name="T48" fmla="*/ 1 w 1272"/>
                    <a:gd name="T49" fmla="*/ 1 h 125"/>
                    <a:gd name="T50" fmla="*/ 1 w 1272"/>
                    <a:gd name="T51" fmla="*/ 1 h 125"/>
                    <a:gd name="T52" fmla="*/ 1 w 1272"/>
                    <a:gd name="T53" fmla="*/ 1 h 125"/>
                    <a:gd name="T54" fmla="*/ 1 w 1272"/>
                    <a:gd name="T55" fmla="*/ 1 h 125"/>
                    <a:gd name="T56" fmla="*/ 1 w 1272"/>
                    <a:gd name="T57" fmla="*/ 1 h 125"/>
                    <a:gd name="T58" fmla="*/ 1 w 1272"/>
                    <a:gd name="T59" fmla="*/ 1 h 125"/>
                    <a:gd name="T60" fmla="*/ 1 w 1272"/>
                    <a:gd name="T61" fmla="*/ 1 h 125"/>
                    <a:gd name="T62" fmla="*/ 1 w 1272"/>
                    <a:gd name="T63" fmla="*/ 1 h 125"/>
                    <a:gd name="T64" fmla="*/ 1 w 1272"/>
                    <a:gd name="T65" fmla="*/ 1 h 125"/>
                    <a:gd name="T66" fmla="*/ 1 w 1272"/>
                    <a:gd name="T67" fmla="*/ 1 h 125"/>
                    <a:gd name="T68" fmla="*/ 1 w 1272"/>
                    <a:gd name="T69" fmla="*/ 1 h 125"/>
                    <a:gd name="T70" fmla="*/ 1 w 1272"/>
                    <a:gd name="T71" fmla="*/ 1 h 125"/>
                    <a:gd name="T72" fmla="*/ 1 w 1272"/>
                    <a:gd name="T73" fmla="*/ 1 h 125"/>
                    <a:gd name="T74" fmla="*/ 1 w 1272"/>
                    <a:gd name="T75" fmla="*/ 1 h 125"/>
                    <a:gd name="T76" fmla="*/ 1 w 1272"/>
                    <a:gd name="T77" fmla="*/ 1 h 125"/>
                    <a:gd name="T78" fmla="*/ 1 w 1272"/>
                    <a:gd name="T79" fmla="*/ 1 h 125"/>
                    <a:gd name="T80" fmla="*/ 1 w 1272"/>
                    <a:gd name="T81" fmla="*/ 1 h 125"/>
                    <a:gd name="T82" fmla="*/ 1 w 1272"/>
                    <a:gd name="T83" fmla="*/ 1 h 125"/>
                    <a:gd name="T84" fmla="*/ 1 w 1272"/>
                    <a:gd name="T85" fmla="*/ 1 h 125"/>
                    <a:gd name="T86" fmla="*/ 1 w 1272"/>
                    <a:gd name="T87" fmla="*/ 1 h 125"/>
                    <a:gd name="T88" fmla="*/ 1 w 1272"/>
                    <a:gd name="T89" fmla="*/ 1 h 125"/>
                    <a:gd name="T90" fmla="*/ 1 w 1272"/>
                    <a:gd name="T91" fmla="*/ 1 h 125"/>
                    <a:gd name="T92" fmla="*/ 1 w 1272"/>
                    <a:gd name="T93" fmla="*/ 1 h 125"/>
                    <a:gd name="T94" fmla="*/ 1 w 1272"/>
                    <a:gd name="T95" fmla="*/ 1 h 125"/>
                    <a:gd name="T96" fmla="*/ 1 w 1272"/>
                    <a:gd name="T97" fmla="*/ 1 h 125"/>
                    <a:gd name="T98" fmla="*/ 1 w 1272"/>
                    <a:gd name="T99" fmla="*/ 1 h 125"/>
                    <a:gd name="T100" fmla="*/ 1 w 1272"/>
                    <a:gd name="T101" fmla="*/ 1 h 125"/>
                    <a:gd name="T102" fmla="*/ 1 w 1272"/>
                    <a:gd name="T103" fmla="*/ 1 h 125"/>
                    <a:gd name="T104" fmla="*/ 1 w 1272"/>
                    <a:gd name="T105" fmla="*/ 1 h 125"/>
                    <a:gd name="T106" fmla="*/ 1 w 1272"/>
                    <a:gd name="T107" fmla="*/ 1 h 125"/>
                    <a:gd name="T108" fmla="*/ 1 w 1272"/>
                    <a:gd name="T109" fmla="*/ 1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18" name="Group 23"/>
              <p:cNvGrpSpPr>
                <a:grpSpLocks/>
              </p:cNvGrpSpPr>
              <p:nvPr/>
            </p:nvGrpSpPr>
            <p:grpSpPr bwMode="auto">
              <a:xfrm flipH="1">
                <a:off x="2465373" y="6184900"/>
                <a:ext cx="473075" cy="457200"/>
                <a:chOff x="3261" y="2591"/>
                <a:chExt cx="1011" cy="977"/>
              </a:xfrm>
            </p:grpSpPr>
            <p:pic>
              <p:nvPicPr>
                <p:cNvPr id="257" name="Picture 24"/>
                <p:cNvPicPr>
                  <a:picLocks noChangeAspect="1" noChangeArrowheads="1"/>
                </p:cNvPicPr>
                <p:nvPr/>
              </p:nvPicPr>
              <p:blipFill>
                <a:blip r:embed="rId10"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9" name="Group 25"/>
                <p:cNvGrpSpPr>
                  <a:grpSpLocks/>
                </p:cNvGrpSpPr>
                <p:nvPr/>
              </p:nvGrpSpPr>
              <p:grpSpPr bwMode="auto">
                <a:xfrm>
                  <a:off x="3261" y="2591"/>
                  <a:ext cx="888" cy="941"/>
                  <a:chOff x="3261" y="2581"/>
                  <a:chExt cx="888" cy="941"/>
                </a:xfrm>
              </p:grpSpPr>
              <p:sp>
                <p:nvSpPr>
                  <p:cNvPr id="259" name="AutoShape 26"/>
                  <p:cNvSpPr>
                    <a:spLocks noChangeAspect="1" noChangeArrowheads="1" noTextEdit="1"/>
                  </p:cNvSpPr>
                  <p:nvPr/>
                </p:nvSpPr>
                <p:spPr bwMode="gray">
                  <a:xfrm>
                    <a:off x="3261" y="2598"/>
                    <a:ext cx="840" cy="8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0" name="Freeform 27"/>
                  <p:cNvSpPr>
                    <a:spLocks/>
                  </p:cNvSpPr>
                  <p:nvPr/>
                </p:nvSpPr>
                <p:spPr bwMode="gray">
                  <a:xfrm>
                    <a:off x="3510" y="3048"/>
                    <a:ext cx="639" cy="474"/>
                  </a:xfrm>
                  <a:custGeom>
                    <a:avLst/>
                    <a:gdLst>
                      <a:gd name="T0" fmla="*/ 0 w 2937"/>
                      <a:gd name="T1" fmla="*/ 0 h 2178"/>
                      <a:gd name="T2" fmla="*/ 0 w 2937"/>
                      <a:gd name="T3" fmla="*/ 0 h 2178"/>
                      <a:gd name="T4" fmla="*/ 0 w 2937"/>
                      <a:gd name="T5" fmla="*/ 0 h 2178"/>
                      <a:gd name="T6" fmla="*/ 0 w 2937"/>
                      <a:gd name="T7" fmla="*/ 0 h 2178"/>
                      <a:gd name="T8" fmla="*/ 0 w 2937"/>
                      <a:gd name="T9" fmla="*/ 0 h 2178"/>
                      <a:gd name="T10" fmla="*/ 0 w 2937"/>
                      <a:gd name="T11" fmla="*/ 0 h 2178"/>
                      <a:gd name="T12" fmla="*/ 0 w 2937"/>
                      <a:gd name="T13" fmla="*/ 0 h 2178"/>
                      <a:gd name="T14" fmla="*/ 0 w 2937"/>
                      <a:gd name="T15" fmla="*/ 0 h 2178"/>
                      <a:gd name="T16" fmla="*/ 0 w 2937"/>
                      <a:gd name="T17" fmla="*/ 0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1"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2"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0 h 1580"/>
                      <a:gd name="T8" fmla="*/ 0 w 805"/>
                      <a:gd name="T9" fmla="*/ 0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3"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0 h 1701"/>
                      <a:gd name="T8" fmla="*/ 0 w 877"/>
                      <a:gd name="T9" fmla="*/ 0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4" name="Freeform 33"/>
                  <p:cNvSpPr>
                    <a:spLocks/>
                  </p:cNvSpPr>
                  <p:nvPr/>
                </p:nvSpPr>
                <p:spPr bwMode="gray">
                  <a:xfrm>
                    <a:off x="3557" y="2649"/>
                    <a:ext cx="342" cy="439"/>
                  </a:xfrm>
                  <a:custGeom>
                    <a:avLst/>
                    <a:gdLst>
                      <a:gd name="T0" fmla="*/ 0 w 1572"/>
                      <a:gd name="T1" fmla="*/ 0 h 2024"/>
                      <a:gd name="T2" fmla="*/ 0 w 1572"/>
                      <a:gd name="T3" fmla="*/ 0 h 2024"/>
                      <a:gd name="T4" fmla="*/ 0 w 1572"/>
                      <a:gd name="T5" fmla="*/ 0 h 2024"/>
                      <a:gd name="T6" fmla="*/ 0 w 1572"/>
                      <a:gd name="T7" fmla="*/ 0 h 2024"/>
                      <a:gd name="T8" fmla="*/ 0 w 1572"/>
                      <a:gd name="T9" fmla="*/ 0 h 2024"/>
                      <a:gd name="T10" fmla="*/ 0 w 1572"/>
                      <a:gd name="T11" fmla="*/ 0 h 2024"/>
                      <a:gd name="T12" fmla="*/ 0 w 1572"/>
                      <a:gd name="T13" fmla="*/ 0 h 2024"/>
                      <a:gd name="T14" fmla="*/ 0 w 1572"/>
                      <a:gd name="T15" fmla="*/ 0 h 2024"/>
                      <a:gd name="T16" fmla="*/ 0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5"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0 w 1776"/>
                      <a:gd name="T7" fmla="*/ 0 h 1697"/>
                      <a:gd name="T8" fmla="*/ 0 w 1776"/>
                      <a:gd name="T9" fmla="*/ 0 h 1697"/>
                      <a:gd name="T10" fmla="*/ 0 w 1776"/>
                      <a:gd name="T11" fmla="*/ 0 h 1697"/>
                      <a:gd name="T12" fmla="*/ 0 w 1776"/>
                      <a:gd name="T13" fmla="*/ 0 h 1697"/>
                      <a:gd name="T14" fmla="*/ 0 w 1776"/>
                      <a:gd name="T15" fmla="*/ 0 h 1697"/>
                      <a:gd name="T16" fmla="*/ 0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6"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7"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8"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9"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0" name="Line 51"/>
                  <p:cNvSpPr>
                    <a:spLocks noChangeShapeType="1"/>
                  </p:cNvSpPr>
                  <p:nvPr/>
                </p:nvSpPr>
                <p:spPr bwMode="gray">
                  <a:xfrm>
                    <a:off x="3485" y="3481"/>
                    <a:ext cx="1" cy="1"/>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1" name="Line 52"/>
                  <p:cNvSpPr>
                    <a:spLocks noChangeShapeType="1"/>
                  </p:cNvSpPr>
                  <p:nvPr/>
                </p:nvSpPr>
                <p:spPr bwMode="gray">
                  <a:xfrm>
                    <a:off x="3485" y="3481"/>
                    <a:ext cx="1" cy="1"/>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2"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3"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4"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sp>
          <p:nvSpPr>
            <p:cNvPr id="275" name="Text Box 541"/>
            <p:cNvSpPr txBox="1">
              <a:spLocks noChangeArrowheads="1"/>
            </p:cNvSpPr>
            <p:nvPr/>
          </p:nvSpPr>
          <p:spPr bwMode="gray">
            <a:xfrm>
              <a:off x="214282" y="5286388"/>
              <a:ext cx="117475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r>
                <a:rPr lang="en-US" sz="800" b="1" noProof="1">
                  <a:solidFill>
                    <a:srgbClr val="333333"/>
                  </a:solidFill>
                </a:rPr>
                <a:t>Branch Office Users</a:t>
              </a:r>
            </a:p>
          </p:txBody>
        </p:sp>
      </p:grpSp>
      <p:grpSp>
        <p:nvGrpSpPr>
          <p:cNvPr id="20" name="组合 296"/>
          <p:cNvGrpSpPr/>
          <p:nvPr/>
        </p:nvGrpSpPr>
        <p:grpSpPr>
          <a:xfrm>
            <a:off x="3857620" y="5802312"/>
            <a:ext cx="1331913" cy="1055688"/>
            <a:chOff x="2428860" y="4727575"/>
            <a:chExt cx="1331913" cy="1055688"/>
          </a:xfrm>
        </p:grpSpPr>
        <p:pic>
          <p:nvPicPr>
            <p:cNvPr id="215" name="Picture 390" descr="edge_client.png"/>
            <p:cNvPicPr>
              <a:picLocks noChangeAspect="1"/>
            </p:cNvPicPr>
            <p:nvPr/>
          </p:nvPicPr>
          <p:blipFill>
            <a:blip r:embed="rId9" cstate="print">
              <a:extLst>
                <a:ext uri="{28A0092B-C50C-407E-A947-70E740481C1C}">
                  <a14:useLocalDpi xmlns="" xmlns:a14="http://schemas.microsoft.com/office/drawing/2010/main" val="0"/>
                </a:ext>
              </a:extLst>
            </a:blip>
            <a:srcRect l="-970" r="47847"/>
            <a:stretch>
              <a:fillRect/>
            </a:stretch>
          </p:blipFill>
          <p:spPr bwMode="auto">
            <a:xfrm>
              <a:off x="2836848" y="4727575"/>
              <a:ext cx="923925" cy="636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1" name="Group 23"/>
            <p:cNvGrpSpPr>
              <a:grpSpLocks/>
            </p:cNvGrpSpPr>
            <p:nvPr/>
          </p:nvGrpSpPr>
          <p:grpSpPr bwMode="auto">
            <a:xfrm flipH="1">
              <a:off x="2428860" y="5110163"/>
              <a:ext cx="473075" cy="457200"/>
              <a:chOff x="3261" y="2591"/>
              <a:chExt cx="1011" cy="977"/>
            </a:xfrm>
          </p:grpSpPr>
          <p:pic>
            <p:nvPicPr>
              <p:cNvPr id="217" name="Picture 24"/>
              <p:cNvPicPr>
                <a:picLocks noChangeAspect="1" noChangeArrowheads="1"/>
              </p:cNvPicPr>
              <p:nvPr/>
            </p:nvPicPr>
            <p:blipFill>
              <a:blip r:embed="rId10"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2" name="Group 25"/>
              <p:cNvGrpSpPr>
                <a:grpSpLocks/>
              </p:cNvGrpSpPr>
              <p:nvPr/>
            </p:nvGrpSpPr>
            <p:grpSpPr bwMode="auto">
              <a:xfrm>
                <a:off x="3261" y="2591"/>
                <a:ext cx="888" cy="941"/>
                <a:chOff x="3261" y="2581"/>
                <a:chExt cx="888" cy="941"/>
              </a:xfrm>
            </p:grpSpPr>
            <p:sp>
              <p:nvSpPr>
                <p:cNvPr id="219" name="AutoShape 26"/>
                <p:cNvSpPr>
                  <a:spLocks noChangeAspect="1" noChangeArrowheads="1" noTextEdit="1"/>
                </p:cNvSpPr>
                <p:nvPr/>
              </p:nvSpPr>
              <p:spPr bwMode="gray">
                <a:xfrm>
                  <a:off x="3261" y="2598"/>
                  <a:ext cx="840" cy="8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0" name="Freeform 27"/>
                <p:cNvSpPr>
                  <a:spLocks/>
                </p:cNvSpPr>
                <p:nvPr/>
              </p:nvSpPr>
              <p:spPr bwMode="gray">
                <a:xfrm>
                  <a:off x="3510" y="3048"/>
                  <a:ext cx="639" cy="474"/>
                </a:xfrm>
                <a:custGeom>
                  <a:avLst/>
                  <a:gdLst>
                    <a:gd name="T0" fmla="*/ 0 w 2937"/>
                    <a:gd name="T1" fmla="*/ 0 h 2178"/>
                    <a:gd name="T2" fmla="*/ 0 w 2937"/>
                    <a:gd name="T3" fmla="*/ 0 h 2178"/>
                    <a:gd name="T4" fmla="*/ 0 w 2937"/>
                    <a:gd name="T5" fmla="*/ 0 h 2178"/>
                    <a:gd name="T6" fmla="*/ 0 w 2937"/>
                    <a:gd name="T7" fmla="*/ 0 h 2178"/>
                    <a:gd name="T8" fmla="*/ 0 w 2937"/>
                    <a:gd name="T9" fmla="*/ 0 h 2178"/>
                    <a:gd name="T10" fmla="*/ 0 w 2937"/>
                    <a:gd name="T11" fmla="*/ 0 h 2178"/>
                    <a:gd name="T12" fmla="*/ 0 w 2937"/>
                    <a:gd name="T13" fmla="*/ 0 h 2178"/>
                    <a:gd name="T14" fmla="*/ 0 w 2937"/>
                    <a:gd name="T15" fmla="*/ 0 h 2178"/>
                    <a:gd name="T16" fmla="*/ 0 w 2937"/>
                    <a:gd name="T17" fmla="*/ 0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1"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2"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0 h 1580"/>
                    <a:gd name="T8" fmla="*/ 0 w 805"/>
                    <a:gd name="T9" fmla="*/ 0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0 h 1701"/>
                    <a:gd name="T8" fmla="*/ 0 w 877"/>
                    <a:gd name="T9" fmla="*/ 0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4" name="Freeform 33"/>
                <p:cNvSpPr>
                  <a:spLocks/>
                </p:cNvSpPr>
                <p:nvPr/>
              </p:nvSpPr>
              <p:spPr bwMode="gray">
                <a:xfrm>
                  <a:off x="3557" y="2649"/>
                  <a:ext cx="342" cy="439"/>
                </a:xfrm>
                <a:custGeom>
                  <a:avLst/>
                  <a:gdLst>
                    <a:gd name="T0" fmla="*/ 0 w 1572"/>
                    <a:gd name="T1" fmla="*/ 0 h 2024"/>
                    <a:gd name="T2" fmla="*/ 0 w 1572"/>
                    <a:gd name="T3" fmla="*/ 0 h 2024"/>
                    <a:gd name="T4" fmla="*/ 0 w 1572"/>
                    <a:gd name="T5" fmla="*/ 0 h 2024"/>
                    <a:gd name="T6" fmla="*/ 0 w 1572"/>
                    <a:gd name="T7" fmla="*/ 0 h 2024"/>
                    <a:gd name="T8" fmla="*/ 0 w 1572"/>
                    <a:gd name="T9" fmla="*/ 0 h 2024"/>
                    <a:gd name="T10" fmla="*/ 0 w 1572"/>
                    <a:gd name="T11" fmla="*/ 0 h 2024"/>
                    <a:gd name="T12" fmla="*/ 0 w 1572"/>
                    <a:gd name="T13" fmla="*/ 0 h 2024"/>
                    <a:gd name="T14" fmla="*/ 0 w 1572"/>
                    <a:gd name="T15" fmla="*/ 0 h 2024"/>
                    <a:gd name="T16" fmla="*/ 0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5"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0 w 1776"/>
                    <a:gd name="T7" fmla="*/ 0 h 1697"/>
                    <a:gd name="T8" fmla="*/ 0 w 1776"/>
                    <a:gd name="T9" fmla="*/ 0 h 1697"/>
                    <a:gd name="T10" fmla="*/ 0 w 1776"/>
                    <a:gd name="T11" fmla="*/ 0 h 1697"/>
                    <a:gd name="T12" fmla="*/ 0 w 1776"/>
                    <a:gd name="T13" fmla="*/ 0 h 1697"/>
                    <a:gd name="T14" fmla="*/ 0 w 1776"/>
                    <a:gd name="T15" fmla="*/ 0 h 1697"/>
                    <a:gd name="T16" fmla="*/ 0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6"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7"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8"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9"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0" name="Line 51"/>
                <p:cNvSpPr>
                  <a:spLocks noChangeShapeType="1"/>
                </p:cNvSpPr>
                <p:nvPr/>
              </p:nvSpPr>
              <p:spPr bwMode="gray">
                <a:xfrm>
                  <a:off x="3485" y="3481"/>
                  <a:ext cx="1" cy="1"/>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1" name="Line 52"/>
                <p:cNvSpPr>
                  <a:spLocks noChangeShapeType="1"/>
                </p:cNvSpPr>
                <p:nvPr/>
              </p:nvSpPr>
              <p:spPr bwMode="gray">
                <a:xfrm>
                  <a:off x="3485" y="3481"/>
                  <a:ext cx="1" cy="1"/>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2"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3"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4"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235" name="Text Box 541"/>
            <p:cNvSpPr txBox="1">
              <a:spLocks noChangeArrowheads="1"/>
            </p:cNvSpPr>
            <p:nvPr/>
          </p:nvSpPr>
          <p:spPr bwMode="gray">
            <a:xfrm>
              <a:off x="2713023" y="5567363"/>
              <a:ext cx="827087"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r>
                <a:rPr lang="en-US" sz="800" b="1" noProof="1">
                  <a:solidFill>
                    <a:srgbClr val="333333"/>
                  </a:solidFill>
                </a:rPr>
                <a:t>Mobile Users</a:t>
              </a:r>
            </a:p>
          </p:txBody>
        </p:sp>
        <p:grpSp>
          <p:nvGrpSpPr>
            <p:cNvPr id="23" name="Group 322"/>
            <p:cNvGrpSpPr>
              <a:grpSpLocks/>
            </p:cNvGrpSpPr>
            <p:nvPr/>
          </p:nvGrpSpPr>
          <p:grpSpPr bwMode="auto">
            <a:xfrm>
              <a:off x="2947973" y="5187950"/>
              <a:ext cx="509587" cy="381000"/>
              <a:chOff x="1606" y="2518"/>
              <a:chExt cx="1171" cy="875"/>
            </a:xfrm>
          </p:grpSpPr>
          <p:grpSp>
            <p:nvGrpSpPr>
              <p:cNvPr id="24" name="Group 323"/>
              <p:cNvGrpSpPr>
                <a:grpSpLocks/>
              </p:cNvGrpSpPr>
              <p:nvPr/>
            </p:nvGrpSpPr>
            <p:grpSpPr bwMode="auto">
              <a:xfrm>
                <a:off x="1606" y="2518"/>
                <a:ext cx="1171" cy="875"/>
                <a:chOff x="4352" y="2518"/>
                <a:chExt cx="1171" cy="875"/>
              </a:xfrm>
            </p:grpSpPr>
            <p:sp>
              <p:nvSpPr>
                <p:cNvPr id="279" name="Freeform 324"/>
                <p:cNvSpPr>
                  <a:spLocks/>
                </p:cNvSpPr>
                <p:nvPr/>
              </p:nvSpPr>
              <p:spPr bwMode="gray">
                <a:xfrm>
                  <a:off x="4352" y="3126"/>
                  <a:ext cx="1171" cy="208"/>
                </a:xfrm>
                <a:custGeom>
                  <a:avLst/>
                  <a:gdLst>
                    <a:gd name="T0" fmla="*/ 2147483647 w 543"/>
                    <a:gd name="T1" fmla="*/ 2147483647 h 96"/>
                    <a:gd name="T2" fmla="*/ 2147483647 w 543"/>
                    <a:gd name="T3" fmla="*/ 2147483647 h 96"/>
                    <a:gd name="T4" fmla="*/ 2147483647 w 543"/>
                    <a:gd name="T5" fmla="*/ 2147483647 h 96"/>
                    <a:gd name="T6" fmla="*/ 2147483647 w 543"/>
                    <a:gd name="T7" fmla="*/ 2147483647 h 96"/>
                    <a:gd name="T8" fmla="*/ 2147483647 w 543"/>
                    <a:gd name="T9" fmla="*/ 0 h 96"/>
                    <a:gd name="T10" fmla="*/ 2147483647 w 543"/>
                    <a:gd name="T11" fmla="*/ 0 h 96"/>
                    <a:gd name="T12" fmla="*/ 2147483647 w 543"/>
                    <a:gd name="T13" fmla="*/ 2147483647 h 96"/>
                    <a:gd name="T14" fmla="*/ 2147483647 w 543"/>
                    <a:gd name="T15" fmla="*/ 2147483647 h 96"/>
                    <a:gd name="T16" fmla="*/ 0 w 543"/>
                    <a:gd name="T17" fmla="*/ 2147483647 h 96"/>
                    <a:gd name="T18" fmla="*/ 0 w 543"/>
                    <a:gd name="T19" fmla="*/ 2147483647 h 96"/>
                    <a:gd name="T20" fmla="*/ 2147483647 w 543"/>
                    <a:gd name="T21" fmla="*/ 214748364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0" name="Freeform 325"/>
                <p:cNvSpPr>
                  <a:spLocks/>
                </p:cNvSpPr>
                <p:nvPr/>
              </p:nvSpPr>
              <p:spPr bwMode="gray">
                <a:xfrm>
                  <a:off x="4545" y="2546"/>
                  <a:ext cx="786" cy="573"/>
                </a:xfrm>
                <a:custGeom>
                  <a:avLst/>
                  <a:gdLst>
                    <a:gd name="T0" fmla="*/ 2147483647 w 364"/>
                    <a:gd name="T1" fmla="*/ 0 h 265"/>
                    <a:gd name="T2" fmla="*/ 2147483647 w 364"/>
                    <a:gd name="T3" fmla="*/ 2147483647 h 265"/>
                    <a:gd name="T4" fmla="*/ 2147483647 w 364"/>
                    <a:gd name="T5" fmla="*/ 2147483647 h 265"/>
                    <a:gd name="T6" fmla="*/ 2147483647 w 364"/>
                    <a:gd name="T7" fmla="*/ 0 h 265"/>
                    <a:gd name="T8" fmla="*/ 0 w 364"/>
                    <a:gd name="T9" fmla="*/ 0 h 265"/>
                    <a:gd name="T10" fmla="*/ 0 w 364"/>
                    <a:gd name="T11" fmla="*/ 2147483647 h 265"/>
                    <a:gd name="T12" fmla="*/ 2147483647 w 364"/>
                    <a:gd name="T13" fmla="*/ 2147483647 h 265"/>
                    <a:gd name="T14" fmla="*/ 2147483647 w 364"/>
                    <a:gd name="T15" fmla="*/ 2147483647 h 265"/>
                    <a:gd name="T16" fmla="*/ 2147483647 w 364"/>
                    <a:gd name="T17" fmla="*/ 2147483647 h 265"/>
                    <a:gd name="T18" fmla="*/ 2147483647 w 364"/>
                    <a:gd name="T19" fmla="*/ 0 h 265"/>
                    <a:gd name="T20" fmla="*/ 2147483647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5" name="Group 326"/>
                <p:cNvGrpSpPr>
                  <a:grpSpLocks/>
                </p:cNvGrpSpPr>
                <p:nvPr/>
              </p:nvGrpSpPr>
              <p:grpSpPr bwMode="auto">
                <a:xfrm>
                  <a:off x="4574" y="2546"/>
                  <a:ext cx="730" cy="522"/>
                  <a:chOff x="4574" y="2546"/>
                  <a:chExt cx="730" cy="522"/>
                </a:xfrm>
              </p:grpSpPr>
              <p:sp>
                <p:nvSpPr>
                  <p:cNvPr id="293" name="Freeform 327"/>
                  <p:cNvSpPr>
                    <a:spLocks/>
                  </p:cNvSpPr>
                  <p:nvPr/>
                </p:nvSpPr>
                <p:spPr bwMode="gray">
                  <a:xfrm>
                    <a:off x="4935" y="2546"/>
                    <a:ext cx="369" cy="522"/>
                  </a:xfrm>
                  <a:custGeom>
                    <a:avLst/>
                    <a:gdLst>
                      <a:gd name="T0" fmla="*/ 13 w 404"/>
                      <a:gd name="T1" fmla="*/ 0 h 571"/>
                      <a:gd name="T2" fmla="*/ 0 w 404"/>
                      <a:gd name="T3" fmla="*/ 0 h 571"/>
                      <a:gd name="T4" fmla="*/ 7 w 404"/>
                      <a:gd name="T5" fmla="*/ 19 h 571"/>
                      <a:gd name="T6" fmla="*/ 13 w 404"/>
                      <a:gd name="T7" fmla="*/ 19 h 571"/>
                      <a:gd name="T8" fmla="*/ 13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294" name="Freeform 328"/>
                  <p:cNvSpPr>
                    <a:spLocks/>
                  </p:cNvSpPr>
                  <p:nvPr/>
                </p:nvSpPr>
                <p:spPr bwMode="gray">
                  <a:xfrm>
                    <a:off x="4574" y="2627"/>
                    <a:ext cx="337" cy="441"/>
                  </a:xfrm>
                  <a:custGeom>
                    <a:avLst/>
                    <a:gdLst>
                      <a:gd name="T0" fmla="*/ 0 w 369"/>
                      <a:gd name="T1" fmla="*/ 16 h 482"/>
                      <a:gd name="T2" fmla="*/ 12 w 369"/>
                      <a:gd name="T3" fmla="*/ 16 h 482"/>
                      <a:gd name="T4" fmla="*/ 0 w 369"/>
                      <a:gd name="T5" fmla="*/ 0 h 482"/>
                      <a:gd name="T6" fmla="*/ 0 w 369"/>
                      <a:gd name="T7" fmla="*/ 16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295" name="Freeform 329"/>
                  <p:cNvSpPr>
                    <a:spLocks/>
                  </p:cNvSpPr>
                  <p:nvPr/>
                </p:nvSpPr>
                <p:spPr bwMode="gray">
                  <a:xfrm>
                    <a:off x="4574" y="2546"/>
                    <a:ext cx="559" cy="522"/>
                  </a:xfrm>
                  <a:custGeom>
                    <a:avLst/>
                    <a:gdLst>
                      <a:gd name="T0" fmla="*/ 0 w 612"/>
                      <a:gd name="T1" fmla="*/ 0 h 571"/>
                      <a:gd name="T2" fmla="*/ 0 w 612"/>
                      <a:gd name="T3" fmla="*/ 5 h 571"/>
                      <a:gd name="T4" fmla="*/ 12 w 612"/>
                      <a:gd name="T5" fmla="*/ 19 h 571"/>
                      <a:gd name="T6" fmla="*/ 20 w 612"/>
                      <a:gd name="T7" fmla="*/ 19 h 571"/>
                      <a:gd name="T8" fmla="*/ 13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282" name="Freeform 330"/>
                <p:cNvSpPr>
                  <a:spLocks/>
                </p:cNvSpPr>
                <p:nvPr/>
              </p:nvSpPr>
              <p:spPr bwMode="gray">
                <a:xfrm>
                  <a:off x="4545" y="2518"/>
                  <a:ext cx="786" cy="28"/>
                </a:xfrm>
                <a:custGeom>
                  <a:avLst/>
                  <a:gdLst>
                    <a:gd name="T0" fmla="*/ 2147483647 w 364"/>
                    <a:gd name="T1" fmla="*/ 2147483647 h 13"/>
                    <a:gd name="T2" fmla="*/ 2147483647 w 364"/>
                    <a:gd name="T3" fmla="*/ 2147483647 h 13"/>
                    <a:gd name="T4" fmla="*/ 2147483647 w 364"/>
                    <a:gd name="T5" fmla="*/ 2147483647 h 13"/>
                    <a:gd name="T6" fmla="*/ 2147483647 w 364"/>
                    <a:gd name="T7" fmla="*/ 2147483647 h 13"/>
                    <a:gd name="T8" fmla="*/ 2147483647 w 364"/>
                    <a:gd name="T9" fmla="*/ 2147483647 h 13"/>
                    <a:gd name="T10" fmla="*/ 2147483647 w 364"/>
                    <a:gd name="T11" fmla="*/ 0 h 13"/>
                    <a:gd name="T12" fmla="*/ 2147483647 w 364"/>
                    <a:gd name="T13" fmla="*/ 0 h 13"/>
                    <a:gd name="T14" fmla="*/ 0 w 364"/>
                    <a:gd name="T15" fmla="*/ 2147483647 h 13"/>
                    <a:gd name="T16" fmla="*/ 0 w 364"/>
                    <a:gd name="T17" fmla="*/ 2147483647 h 13"/>
                    <a:gd name="T18" fmla="*/ 2147483647 w 364"/>
                    <a:gd name="T19" fmla="*/ 2147483647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3" name="Rectangle 331"/>
                <p:cNvSpPr>
                  <a:spLocks noChangeArrowheads="1"/>
                </p:cNvSpPr>
                <p:nvPr/>
              </p:nvSpPr>
              <p:spPr bwMode="gray">
                <a:xfrm>
                  <a:off x="4943" y="2526"/>
                  <a:ext cx="58" cy="11"/>
                </a:xfrm>
                <a:prstGeom prst="rect">
                  <a:avLst/>
                </a:prstGeom>
                <a:solidFill>
                  <a:srgbClr val="DBDBD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84" name="Rectangle 332"/>
                <p:cNvSpPr>
                  <a:spLocks noChangeArrowheads="1"/>
                </p:cNvSpPr>
                <p:nvPr/>
              </p:nvSpPr>
              <p:spPr bwMode="gray">
                <a:xfrm>
                  <a:off x="4877" y="2526"/>
                  <a:ext cx="58" cy="11"/>
                </a:xfrm>
                <a:prstGeom prst="rect">
                  <a:avLst/>
                </a:prstGeom>
                <a:solidFill>
                  <a:srgbClr val="DBDBD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85" name="Rectangle 333"/>
                <p:cNvSpPr>
                  <a:spLocks noChangeArrowheads="1"/>
                </p:cNvSpPr>
                <p:nvPr/>
              </p:nvSpPr>
              <p:spPr bwMode="gray">
                <a:xfrm>
                  <a:off x="5213" y="3096"/>
                  <a:ext cx="91" cy="32"/>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86" name="Rectangle 334"/>
                <p:cNvSpPr>
                  <a:spLocks noChangeArrowheads="1"/>
                </p:cNvSpPr>
                <p:nvPr/>
              </p:nvSpPr>
              <p:spPr bwMode="gray">
                <a:xfrm>
                  <a:off x="4574" y="3096"/>
                  <a:ext cx="90" cy="32"/>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87"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288" name="Freeform 336"/>
                <p:cNvSpPr>
                  <a:spLocks/>
                </p:cNvSpPr>
                <p:nvPr/>
              </p:nvSpPr>
              <p:spPr bwMode="gray">
                <a:xfrm>
                  <a:off x="4352" y="3355"/>
                  <a:ext cx="1171" cy="38"/>
                </a:xfrm>
                <a:custGeom>
                  <a:avLst/>
                  <a:gdLst>
                    <a:gd name="T0" fmla="*/ 0 w 543"/>
                    <a:gd name="T1" fmla="*/ 0 h 17"/>
                    <a:gd name="T2" fmla="*/ 0 w 543"/>
                    <a:gd name="T3" fmla="*/ 2147483647 h 17"/>
                    <a:gd name="T4" fmla="*/ 2147483647 w 543"/>
                    <a:gd name="T5" fmla="*/ 2147483647 h 17"/>
                    <a:gd name="T6" fmla="*/ 2147483647 w 543"/>
                    <a:gd name="T7" fmla="*/ 2147483647 h 17"/>
                    <a:gd name="T8" fmla="*/ 2147483647 w 543"/>
                    <a:gd name="T9" fmla="*/ 2147483647 h 17"/>
                    <a:gd name="T10" fmla="*/ 2147483647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9" name="Freeform 337"/>
                <p:cNvSpPr>
                  <a:spLocks/>
                </p:cNvSpPr>
                <p:nvPr/>
              </p:nvSpPr>
              <p:spPr bwMode="gray">
                <a:xfrm>
                  <a:off x="4458" y="3139"/>
                  <a:ext cx="960" cy="107"/>
                </a:xfrm>
                <a:custGeom>
                  <a:avLst/>
                  <a:gdLst>
                    <a:gd name="T0" fmla="*/ 2147483647 w 445"/>
                    <a:gd name="T1" fmla="*/ 2147483647 h 49"/>
                    <a:gd name="T2" fmla="*/ 2147483647 w 445"/>
                    <a:gd name="T3" fmla="*/ 0 h 49"/>
                    <a:gd name="T4" fmla="*/ 2147483647 w 445"/>
                    <a:gd name="T5" fmla="*/ 0 h 49"/>
                    <a:gd name="T6" fmla="*/ 2147483647 w 445"/>
                    <a:gd name="T7" fmla="*/ 2147483647 h 49"/>
                    <a:gd name="T8" fmla="*/ 0 w 445"/>
                    <a:gd name="T9" fmla="*/ 2147483647 h 49"/>
                    <a:gd name="T10" fmla="*/ 2147483647 w 445"/>
                    <a:gd name="T11" fmla="*/ 2147483647 h 49"/>
                    <a:gd name="T12" fmla="*/ 2147483647 w 445"/>
                    <a:gd name="T13" fmla="*/ 2147483647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0" name="Freeform 338"/>
                <p:cNvSpPr>
                  <a:spLocks/>
                </p:cNvSpPr>
                <p:nvPr/>
              </p:nvSpPr>
              <p:spPr bwMode="gray">
                <a:xfrm>
                  <a:off x="4829" y="3257"/>
                  <a:ext cx="220" cy="61"/>
                </a:xfrm>
                <a:custGeom>
                  <a:avLst/>
                  <a:gdLst>
                    <a:gd name="T0" fmla="*/ 2147483647 w 102"/>
                    <a:gd name="T1" fmla="*/ 2147483647 h 29"/>
                    <a:gd name="T2" fmla="*/ 2147483647 w 102"/>
                    <a:gd name="T3" fmla="*/ 2147483647 h 29"/>
                    <a:gd name="T4" fmla="*/ 2147483647 w 102"/>
                    <a:gd name="T5" fmla="*/ 2147483647 h 29"/>
                    <a:gd name="T6" fmla="*/ 2147483647 w 102"/>
                    <a:gd name="T7" fmla="*/ 0 h 29"/>
                    <a:gd name="T8" fmla="*/ 2147483647 w 102"/>
                    <a:gd name="T9" fmla="*/ 0 h 29"/>
                    <a:gd name="T10" fmla="*/ 2147483647 w 102"/>
                    <a:gd name="T11" fmla="*/ 2147483647 h 29"/>
                    <a:gd name="T12" fmla="*/ 2147483647 w 102"/>
                    <a:gd name="T13" fmla="*/ 2147483647 h 29"/>
                    <a:gd name="T14" fmla="*/ 2147483647 w 102"/>
                    <a:gd name="T15" fmla="*/ 2147483647 h 29"/>
                    <a:gd name="T16" fmla="*/ 2147483647 w 102"/>
                    <a:gd name="T17" fmla="*/ 2147483647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1" name="Freeform 339"/>
                <p:cNvSpPr>
                  <a:spLocks/>
                </p:cNvSpPr>
                <p:nvPr/>
              </p:nvSpPr>
              <p:spPr bwMode="gray">
                <a:xfrm>
                  <a:off x="4829" y="3257"/>
                  <a:ext cx="220" cy="61"/>
                </a:xfrm>
                <a:custGeom>
                  <a:avLst/>
                  <a:gdLst>
                    <a:gd name="T0" fmla="*/ 2147483647 w 102"/>
                    <a:gd name="T1" fmla="*/ 2147483647 h 29"/>
                    <a:gd name="T2" fmla="*/ 2147483647 w 102"/>
                    <a:gd name="T3" fmla="*/ 2147483647 h 29"/>
                    <a:gd name="T4" fmla="*/ 2147483647 w 102"/>
                    <a:gd name="T5" fmla="*/ 2147483647 h 29"/>
                    <a:gd name="T6" fmla="*/ 2147483647 w 102"/>
                    <a:gd name="T7" fmla="*/ 0 h 29"/>
                    <a:gd name="T8" fmla="*/ 2147483647 w 102"/>
                    <a:gd name="T9" fmla="*/ 0 h 29"/>
                    <a:gd name="T10" fmla="*/ 2147483647 w 102"/>
                    <a:gd name="T11" fmla="*/ 2147483647 h 29"/>
                    <a:gd name="T12" fmla="*/ 2147483647 w 102"/>
                    <a:gd name="T13" fmla="*/ 2147483647 h 29"/>
                    <a:gd name="T14" fmla="*/ 2147483647 w 102"/>
                    <a:gd name="T15" fmla="*/ 2147483647 h 29"/>
                    <a:gd name="T16" fmla="*/ 2147483647 w 102"/>
                    <a:gd name="T17" fmla="*/ 2147483647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2" name="Rectangle 340"/>
                <p:cNvSpPr>
                  <a:spLocks noChangeArrowheads="1"/>
                </p:cNvSpPr>
                <p:nvPr/>
              </p:nvSpPr>
              <p:spPr bwMode="gray">
                <a:xfrm>
                  <a:off x="4574" y="2546"/>
                  <a:ext cx="729" cy="522"/>
                </a:xfrm>
                <a:prstGeom prst="rect">
                  <a:avLst/>
                </a:prstGeom>
                <a:noFill/>
                <a:ln w="12700">
                  <a:solidFill>
                    <a:srgbClr val="C0C0C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en-US" sz="1800"/>
                </a:p>
              </p:txBody>
            </p:sp>
          </p:grpSp>
          <p:sp>
            <p:nvSpPr>
              <p:cNvPr id="278" name="Freeform 341"/>
              <p:cNvSpPr>
                <a:spLocks noEditPoints="1"/>
              </p:cNvSpPr>
              <p:nvPr/>
            </p:nvSpPr>
            <p:spPr bwMode="gray">
              <a:xfrm>
                <a:off x="1749" y="3148"/>
                <a:ext cx="885" cy="87"/>
              </a:xfrm>
              <a:custGeom>
                <a:avLst/>
                <a:gdLst>
                  <a:gd name="T0" fmla="*/ 1 w 1272"/>
                  <a:gd name="T1" fmla="*/ 1 h 125"/>
                  <a:gd name="T2" fmla="*/ 1 w 1272"/>
                  <a:gd name="T3" fmla="*/ 1 h 125"/>
                  <a:gd name="T4" fmla="*/ 1 w 1272"/>
                  <a:gd name="T5" fmla="*/ 1 h 125"/>
                  <a:gd name="T6" fmla="*/ 1 w 1272"/>
                  <a:gd name="T7" fmla="*/ 1 h 125"/>
                  <a:gd name="T8" fmla="*/ 1 w 1272"/>
                  <a:gd name="T9" fmla="*/ 1 h 125"/>
                  <a:gd name="T10" fmla="*/ 1 w 1272"/>
                  <a:gd name="T11" fmla="*/ 1 h 125"/>
                  <a:gd name="T12" fmla="*/ 1 w 1272"/>
                  <a:gd name="T13" fmla="*/ 1 h 125"/>
                  <a:gd name="T14" fmla="*/ 1 w 1272"/>
                  <a:gd name="T15" fmla="*/ 1 h 125"/>
                  <a:gd name="T16" fmla="*/ 1 w 1272"/>
                  <a:gd name="T17" fmla="*/ 1 h 125"/>
                  <a:gd name="T18" fmla="*/ 1 w 1272"/>
                  <a:gd name="T19" fmla="*/ 1 h 125"/>
                  <a:gd name="T20" fmla="*/ 1 w 1272"/>
                  <a:gd name="T21" fmla="*/ 1 h 125"/>
                  <a:gd name="T22" fmla="*/ 1 w 1272"/>
                  <a:gd name="T23" fmla="*/ 1 h 125"/>
                  <a:gd name="T24" fmla="*/ 1 w 1272"/>
                  <a:gd name="T25" fmla="*/ 1 h 125"/>
                  <a:gd name="T26" fmla="*/ 1 w 1272"/>
                  <a:gd name="T27" fmla="*/ 1 h 125"/>
                  <a:gd name="T28" fmla="*/ 1 w 1272"/>
                  <a:gd name="T29" fmla="*/ 1 h 125"/>
                  <a:gd name="T30" fmla="*/ 1 w 1272"/>
                  <a:gd name="T31" fmla="*/ 1 h 125"/>
                  <a:gd name="T32" fmla="*/ 1 w 1272"/>
                  <a:gd name="T33" fmla="*/ 1 h 125"/>
                  <a:gd name="T34" fmla="*/ 1 w 1272"/>
                  <a:gd name="T35" fmla="*/ 1 h 125"/>
                  <a:gd name="T36" fmla="*/ 1 w 1272"/>
                  <a:gd name="T37" fmla="*/ 1 h 125"/>
                  <a:gd name="T38" fmla="*/ 1 w 1272"/>
                  <a:gd name="T39" fmla="*/ 1 h 125"/>
                  <a:gd name="T40" fmla="*/ 1 w 1272"/>
                  <a:gd name="T41" fmla="*/ 1 h 125"/>
                  <a:gd name="T42" fmla="*/ 1 w 1272"/>
                  <a:gd name="T43" fmla="*/ 1 h 125"/>
                  <a:gd name="T44" fmla="*/ 1 w 1272"/>
                  <a:gd name="T45" fmla="*/ 1 h 125"/>
                  <a:gd name="T46" fmla="*/ 1 w 1272"/>
                  <a:gd name="T47" fmla="*/ 1 h 125"/>
                  <a:gd name="T48" fmla="*/ 1 w 1272"/>
                  <a:gd name="T49" fmla="*/ 1 h 125"/>
                  <a:gd name="T50" fmla="*/ 1 w 1272"/>
                  <a:gd name="T51" fmla="*/ 1 h 125"/>
                  <a:gd name="T52" fmla="*/ 1 w 1272"/>
                  <a:gd name="T53" fmla="*/ 1 h 125"/>
                  <a:gd name="T54" fmla="*/ 1 w 1272"/>
                  <a:gd name="T55" fmla="*/ 1 h 125"/>
                  <a:gd name="T56" fmla="*/ 1 w 1272"/>
                  <a:gd name="T57" fmla="*/ 1 h 125"/>
                  <a:gd name="T58" fmla="*/ 1 w 1272"/>
                  <a:gd name="T59" fmla="*/ 1 h 125"/>
                  <a:gd name="T60" fmla="*/ 1 w 1272"/>
                  <a:gd name="T61" fmla="*/ 1 h 125"/>
                  <a:gd name="T62" fmla="*/ 1 w 1272"/>
                  <a:gd name="T63" fmla="*/ 1 h 125"/>
                  <a:gd name="T64" fmla="*/ 1 w 1272"/>
                  <a:gd name="T65" fmla="*/ 1 h 125"/>
                  <a:gd name="T66" fmla="*/ 1 w 1272"/>
                  <a:gd name="T67" fmla="*/ 1 h 125"/>
                  <a:gd name="T68" fmla="*/ 1 w 1272"/>
                  <a:gd name="T69" fmla="*/ 1 h 125"/>
                  <a:gd name="T70" fmla="*/ 1 w 1272"/>
                  <a:gd name="T71" fmla="*/ 1 h 125"/>
                  <a:gd name="T72" fmla="*/ 1 w 1272"/>
                  <a:gd name="T73" fmla="*/ 1 h 125"/>
                  <a:gd name="T74" fmla="*/ 1 w 1272"/>
                  <a:gd name="T75" fmla="*/ 1 h 125"/>
                  <a:gd name="T76" fmla="*/ 1 w 1272"/>
                  <a:gd name="T77" fmla="*/ 1 h 125"/>
                  <a:gd name="T78" fmla="*/ 1 w 1272"/>
                  <a:gd name="T79" fmla="*/ 1 h 125"/>
                  <a:gd name="T80" fmla="*/ 1 w 1272"/>
                  <a:gd name="T81" fmla="*/ 1 h 125"/>
                  <a:gd name="T82" fmla="*/ 1 w 1272"/>
                  <a:gd name="T83" fmla="*/ 1 h 125"/>
                  <a:gd name="T84" fmla="*/ 1 w 1272"/>
                  <a:gd name="T85" fmla="*/ 1 h 125"/>
                  <a:gd name="T86" fmla="*/ 1 w 1272"/>
                  <a:gd name="T87" fmla="*/ 1 h 125"/>
                  <a:gd name="T88" fmla="*/ 1 w 1272"/>
                  <a:gd name="T89" fmla="*/ 1 h 125"/>
                  <a:gd name="T90" fmla="*/ 1 w 1272"/>
                  <a:gd name="T91" fmla="*/ 1 h 125"/>
                  <a:gd name="T92" fmla="*/ 1 w 1272"/>
                  <a:gd name="T93" fmla="*/ 1 h 125"/>
                  <a:gd name="T94" fmla="*/ 1 w 1272"/>
                  <a:gd name="T95" fmla="*/ 1 h 125"/>
                  <a:gd name="T96" fmla="*/ 1 w 1272"/>
                  <a:gd name="T97" fmla="*/ 1 h 125"/>
                  <a:gd name="T98" fmla="*/ 1 w 1272"/>
                  <a:gd name="T99" fmla="*/ 1 h 125"/>
                  <a:gd name="T100" fmla="*/ 1 w 1272"/>
                  <a:gd name="T101" fmla="*/ 1 h 125"/>
                  <a:gd name="T102" fmla="*/ 1 w 1272"/>
                  <a:gd name="T103" fmla="*/ 1 h 125"/>
                  <a:gd name="T104" fmla="*/ 1 w 1272"/>
                  <a:gd name="T105" fmla="*/ 1 h 125"/>
                  <a:gd name="T106" fmla="*/ 1 w 1272"/>
                  <a:gd name="T107" fmla="*/ 1 h 125"/>
                  <a:gd name="T108" fmla="*/ 1 w 1272"/>
                  <a:gd name="T109" fmla="*/ 1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299" name="Rounded Rectangle 81"/>
          <p:cNvSpPr/>
          <p:nvPr/>
        </p:nvSpPr>
        <p:spPr>
          <a:xfrm>
            <a:off x="1714480" y="5302246"/>
            <a:ext cx="1785950" cy="428628"/>
          </a:xfrm>
          <a:prstGeom prst="roundRect">
            <a:avLst>
              <a:gd name="adj" fmla="val 7258"/>
            </a:avLst>
          </a:prstGeom>
          <a:solidFill>
            <a:schemeClr val="bg2">
              <a:lumMod val="95000"/>
              <a:alpha val="43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300" name="矩形 299"/>
          <p:cNvSpPr/>
          <p:nvPr/>
        </p:nvSpPr>
        <p:spPr>
          <a:xfrm>
            <a:off x="1714480" y="5302247"/>
            <a:ext cx="2000264" cy="369332"/>
          </a:xfrm>
          <a:prstGeom prst="rect">
            <a:avLst/>
          </a:prstGeom>
        </p:spPr>
        <p:txBody>
          <a:bodyPr wrap="square">
            <a:spAutoFit/>
          </a:bodyPr>
          <a:lstStyle/>
          <a:p>
            <a:r>
              <a:rPr lang="en-US" altLang="zh-CN" sz="1800" dirty="0" err="1" smtClean="0"/>
              <a:t>EndPoint</a:t>
            </a:r>
            <a:r>
              <a:rPr lang="en-US" altLang="zh-CN" sz="1800" dirty="0" smtClean="0"/>
              <a:t> Check</a:t>
            </a:r>
            <a:endParaRPr lang="en-US" sz="1800" dirty="0" smtClean="0"/>
          </a:p>
        </p:txBody>
      </p:sp>
      <p:pic>
        <p:nvPicPr>
          <p:cNvPr id="310" name="Picture 13" descr="C:\Users\strohl\AppData\Local\Microsoft\Windows\Temporary Internet Files\Content.IE5\MKUZVPE3\MC900441310[1].png"/>
          <p:cNvPicPr>
            <a:picLocks noChangeAspect="1" noChangeArrowheads="1"/>
          </p:cNvPicPr>
          <p:nvPr/>
        </p:nvPicPr>
        <p:blipFill>
          <a:blip r:embed="rId8" cstate="print">
            <a:extLst>
              <a:ext uri="{28A0092B-C50C-407E-A947-70E740481C1C}">
                <a14:useLocalDpi xmlns="" xmlns:a14="http://schemas.microsoft.com/office/drawing/2010/main"/>
              </a:ext>
            </a:extLst>
          </a:blip>
          <a:srcRect/>
          <a:stretch>
            <a:fillRect/>
          </a:stretch>
        </p:blipFill>
        <p:spPr bwMode="auto">
          <a:xfrm>
            <a:off x="3428992" y="2071678"/>
            <a:ext cx="395270" cy="395271"/>
          </a:xfrm>
          <a:prstGeom prst="rect">
            <a:avLst/>
          </a:prstGeom>
          <a:noFill/>
          <a:extLst>
            <a:ext uri="{909E8E84-426E-40DD-AFC4-6F175D3DCCD1}">
              <a14:hiddenFill xmlns="" xmlns:a14="http://schemas.microsoft.com/office/drawing/2010/main">
                <a:solidFill>
                  <a:srgbClr val="FFFFFF"/>
                </a:solidFill>
              </a14:hiddenFill>
            </a:ext>
          </a:extLst>
        </p:spPr>
      </p:pic>
      <p:pic>
        <p:nvPicPr>
          <p:cNvPr id="311" name="Picture 13" descr="C:\Users\strohl\AppData\Local\Microsoft\Windows\Temporary Internet Files\Content.IE5\MKUZVPE3\MC900441310[1].png"/>
          <p:cNvPicPr>
            <a:picLocks noChangeAspect="1" noChangeArrowheads="1"/>
          </p:cNvPicPr>
          <p:nvPr/>
        </p:nvPicPr>
        <p:blipFill>
          <a:blip r:embed="rId8" cstate="print">
            <a:extLst>
              <a:ext uri="{28A0092B-C50C-407E-A947-70E740481C1C}">
                <a14:useLocalDpi xmlns="" xmlns:a14="http://schemas.microsoft.com/office/drawing/2010/main"/>
              </a:ext>
            </a:extLst>
          </a:blip>
          <a:srcRect/>
          <a:stretch>
            <a:fillRect/>
          </a:stretch>
        </p:blipFill>
        <p:spPr bwMode="auto">
          <a:xfrm>
            <a:off x="5143504" y="2071678"/>
            <a:ext cx="395270" cy="395271"/>
          </a:xfrm>
          <a:prstGeom prst="rect">
            <a:avLst/>
          </a:prstGeom>
          <a:noFill/>
          <a:extLst>
            <a:ext uri="{909E8E84-426E-40DD-AFC4-6F175D3DCCD1}">
              <a14:hiddenFill xmlns="" xmlns:a14="http://schemas.microsoft.com/office/drawing/2010/main">
                <a:solidFill>
                  <a:srgbClr val="FFFFFF"/>
                </a:solidFill>
              </a14:hiddenFill>
            </a:ext>
          </a:extLst>
        </p:spPr>
      </p:pic>
      <p:pic>
        <p:nvPicPr>
          <p:cNvPr id="312" name="Picture 13" descr="C:\Users\strohl\AppData\Local\Microsoft\Windows\Temporary Internet Files\Content.IE5\MKUZVPE3\MC900441310[1].png"/>
          <p:cNvPicPr>
            <a:picLocks noChangeAspect="1" noChangeArrowheads="1"/>
          </p:cNvPicPr>
          <p:nvPr/>
        </p:nvPicPr>
        <p:blipFill>
          <a:blip r:embed="rId8" cstate="print">
            <a:extLst>
              <a:ext uri="{28A0092B-C50C-407E-A947-70E740481C1C}">
                <a14:useLocalDpi xmlns="" xmlns:a14="http://schemas.microsoft.com/office/drawing/2010/main"/>
              </a:ext>
            </a:extLst>
          </a:blip>
          <a:srcRect/>
          <a:stretch>
            <a:fillRect/>
          </a:stretch>
        </p:blipFill>
        <p:spPr bwMode="auto">
          <a:xfrm>
            <a:off x="5143504" y="4286256"/>
            <a:ext cx="395270" cy="395271"/>
          </a:xfrm>
          <a:prstGeom prst="rect">
            <a:avLst/>
          </a:prstGeom>
          <a:noFill/>
          <a:extLst>
            <a:ext uri="{909E8E84-426E-40DD-AFC4-6F175D3DCCD1}">
              <a14:hiddenFill xmlns="" xmlns:a14="http://schemas.microsoft.com/office/drawing/2010/main">
                <a:solidFill>
                  <a:srgbClr val="FFFFFF"/>
                </a:solidFill>
              </a14:hiddenFill>
            </a:ext>
          </a:extLst>
        </p:spPr>
      </p:pic>
      <p:sp>
        <p:nvSpPr>
          <p:cNvPr id="337" name="Rectangle 12"/>
          <p:cNvSpPr/>
          <p:nvPr/>
        </p:nvSpPr>
        <p:spPr>
          <a:xfrm>
            <a:off x="3286116" y="2285992"/>
            <a:ext cx="2362200" cy="304800"/>
          </a:xfrm>
          <a:prstGeom prst="rect">
            <a:avLst/>
          </a:prstGeom>
          <a:gradFill flip="none" rotWithShape="1">
            <a:gsLst>
              <a:gs pos="0">
                <a:srgbClr val="FF8B93">
                  <a:alpha val="47000"/>
                </a:srgbClr>
              </a:gs>
              <a:gs pos="100000">
                <a:schemeClr val="accent5">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effectLst>
                  <a:outerShdw blurRad="38100" dist="38100" dir="2700000" algn="tl">
                    <a:srgbClr val="000000">
                      <a:alpha val="43137"/>
                    </a:srgbClr>
                  </a:outerShdw>
                </a:effectLst>
              </a:rPr>
              <a:t>Secure</a:t>
            </a:r>
            <a:endParaRPr lang="en-US" b="1" dirty="0">
              <a:effectLst>
                <a:outerShdw blurRad="38100" dist="38100" dir="2700000" algn="tl">
                  <a:srgbClr val="000000">
                    <a:alpha val="43137"/>
                  </a:srgbClr>
                </a:outerShdw>
              </a:effectLst>
            </a:endParaRPr>
          </a:p>
        </p:txBody>
      </p:sp>
      <p:sp>
        <p:nvSpPr>
          <p:cNvPr id="339" name="Rectangle 13"/>
          <p:cNvSpPr/>
          <p:nvPr/>
        </p:nvSpPr>
        <p:spPr>
          <a:xfrm>
            <a:off x="3286116" y="4286256"/>
            <a:ext cx="2362200" cy="304800"/>
          </a:xfrm>
          <a:prstGeom prst="rect">
            <a:avLst/>
          </a:prstGeom>
          <a:gradFill flip="none" rotWithShape="1">
            <a:gsLst>
              <a:gs pos="0">
                <a:srgbClr val="93B997"/>
              </a:gs>
              <a:gs pos="100000">
                <a:schemeClr val="accent5">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effectLst>
                  <a:outerShdw blurRad="38100" dist="38100" dir="2700000" algn="tl">
                    <a:srgbClr val="000000">
                      <a:alpha val="43137"/>
                    </a:srgbClr>
                  </a:outerShdw>
                </a:effectLst>
              </a:rPr>
              <a:t>High Speed Log</a:t>
            </a:r>
            <a:endParaRPr lang="en-US" b="1" dirty="0">
              <a:effectLst>
                <a:outerShdw blurRad="38100" dist="38100" dir="2700000" algn="tl">
                  <a:srgbClr val="000000">
                    <a:alpha val="43137"/>
                  </a:srgbClr>
                </a:outerShdw>
              </a:effectLst>
            </a:endParaRPr>
          </a:p>
        </p:txBody>
      </p:sp>
      <p:sp>
        <p:nvSpPr>
          <p:cNvPr id="343" name="Rounded Rectangle 81"/>
          <p:cNvSpPr/>
          <p:nvPr/>
        </p:nvSpPr>
        <p:spPr>
          <a:xfrm>
            <a:off x="3643306" y="5302246"/>
            <a:ext cx="1785950" cy="428628"/>
          </a:xfrm>
          <a:prstGeom prst="roundRect">
            <a:avLst>
              <a:gd name="adj" fmla="val 7258"/>
            </a:avLst>
          </a:prstGeom>
          <a:solidFill>
            <a:schemeClr val="bg2">
              <a:lumMod val="95000"/>
              <a:alpha val="43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346" name="Rounded Rectangle 81"/>
          <p:cNvSpPr/>
          <p:nvPr/>
        </p:nvSpPr>
        <p:spPr>
          <a:xfrm>
            <a:off x="5572132" y="5302246"/>
            <a:ext cx="1785950" cy="428628"/>
          </a:xfrm>
          <a:prstGeom prst="roundRect">
            <a:avLst>
              <a:gd name="adj" fmla="val 7258"/>
            </a:avLst>
          </a:prstGeom>
          <a:solidFill>
            <a:schemeClr val="bg2">
              <a:lumMod val="95000"/>
              <a:alpha val="43000"/>
            </a:schemeClr>
          </a:solidFill>
          <a:ln w="19050">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347" name="矩形 346"/>
          <p:cNvSpPr/>
          <p:nvPr/>
        </p:nvSpPr>
        <p:spPr>
          <a:xfrm>
            <a:off x="5643570" y="5373684"/>
            <a:ext cx="1712913" cy="369332"/>
          </a:xfrm>
          <a:prstGeom prst="rect">
            <a:avLst/>
          </a:prstGeom>
        </p:spPr>
        <p:txBody>
          <a:bodyPr wrap="square">
            <a:spAutoFit/>
          </a:bodyPr>
          <a:lstStyle/>
          <a:p>
            <a:r>
              <a:rPr lang="en-US" altLang="zh-CN" sz="1800" dirty="0" smtClean="0"/>
              <a:t>    SSL VPN</a:t>
            </a:r>
            <a:endParaRPr lang="en-US" sz="1800" dirty="0" smtClean="0"/>
          </a:p>
        </p:txBody>
      </p:sp>
      <p:sp>
        <p:nvSpPr>
          <p:cNvPr id="342" name="矩形 341"/>
          <p:cNvSpPr/>
          <p:nvPr/>
        </p:nvSpPr>
        <p:spPr>
          <a:xfrm>
            <a:off x="3714744" y="5302246"/>
            <a:ext cx="1712913" cy="369332"/>
          </a:xfrm>
          <a:prstGeom prst="rect">
            <a:avLst/>
          </a:prstGeom>
        </p:spPr>
        <p:txBody>
          <a:bodyPr wrap="square">
            <a:spAutoFit/>
          </a:bodyPr>
          <a:lstStyle/>
          <a:p>
            <a:r>
              <a:rPr lang="en-US" sz="1800" dirty="0" smtClean="0"/>
              <a:t>L4</a:t>
            </a:r>
            <a:r>
              <a:rPr lang="en-US" altLang="zh-CN" sz="1800" dirty="0" smtClean="0"/>
              <a:t>-7 layer ACL</a:t>
            </a:r>
            <a:endParaRPr lang="en-US" sz="1800" dirty="0" smtClean="0"/>
          </a:p>
        </p:txBody>
      </p:sp>
      <p:grpSp>
        <p:nvGrpSpPr>
          <p:cNvPr id="26" name="组合 389"/>
          <p:cNvGrpSpPr/>
          <p:nvPr/>
        </p:nvGrpSpPr>
        <p:grpSpPr>
          <a:xfrm>
            <a:off x="5715008" y="5802312"/>
            <a:ext cx="1331913" cy="1055688"/>
            <a:chOff x="2428860" y="4727575"/>
            <a:chExt cx="1331913" cy="1055688"/>
          </a:xfrm>
        </p:grpSpPr>
        <p:pic>
          <p:nvPicPr>
            <p:cNvPr id="391" name="Picture 390" descr="edge_client.png"/>
            <p:cNvPicPr>
              <a:picLocks noChangeAspect="1"/>
            </p:cNvPicPr>
            <p:nvPr/>
          </p:nvPicPr>
          <p:blipFill>
            <a:blip r:embed="rId9" cstate="print">
              <a:extLst>
                <a:ext uri="{28A0092B-C50C-407E-A947-70E740481C1C}">
                  <a14:useLocalDpi xmlns="" xmlns:a14="http://schemas.microsoft.com/office/drawing/2010/main" val="0"/>
                </a:ext>
              </a:extLst>
            </a:blip>
            <a:srcRect l="-970" r="47847"/>
            <a:stretch>
              <a:fillRect/>
            </a:stretch>
          </p:blipFill>
          <p:spPr bwMode="auto">
            <a:xfrm>
              <a:off x="2836848" y="4727575"/>
              <a:ext cx="923925" cy="636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7" name="Group 23"/>
            <p:cNvGrpSpPr>
              <a:grpSpLocks/>
            </p:cNvGrpSpPr>
            <p:nvPr/>
          </p:nvGrpSpPr>
          <p:grpSpPr bwMode="auto">
            <a:xfrm flipH="1">
              <a:off x="2428860" y="5110169"/>
              <a:ext cx="473075" cy="457202"/>
              <a:chOff x="3261" y="2591"/>
              <a:chExt cx="1011" cy="977"/>
            </a:xfrm>
          </p:grpSpPr>
          <p:pic>
            <p:nvPicPr>
              <p:cNvPr id="414" name="Picture 24"/>
              <p:cNvPicPr>
                <a:picLocks noChangeAspect="1" noChangeArrowheads="1"/>
              </p:cNvPicPr>
              <p:nvPr/>
            </p:nvPicPr>
            <p:blipFill>
              <a:blip r:embed="rId10" cstate="print">
                <a:lum bright="18000"/>
                <a:extLst>
                  <a:ext uri="{28A0092B-C50C-407E-A947-70E740481C1C}">
                    <a14:useLocalDpi xmlns="" xmlns:a14="http://schemas.microsoft.com/office/drawing/2010/main" val="0"/>
                  </a:ext>
                </a:extLst>
              </a:blip>
              <a:srcRect/>
              <a:stretch>
                <a:fillRect/>
              </a:stretch>
            </p:blipFill>
            <p:spPr bwMode="gray">
              <a:xfrm>
                <a:off x="3288" y="3398"/>
                <a:ext cx="984" cy="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8" name="Group 25"/>
              <p:cNvGrpSpPr>
                <a:grpSpLocks/>
              </p:cNvGrpSpPr>
              <p:nvPr/>
            </p:nvGrpSpPr>
            <p:grpSpPr bwMode="auto">
              <a:xfrm>
                <a:off x="3261" y="2591"/>
                <a:ext cx="888" cy="941"/>
                <a:chOff x="3261" y="2581"/>
                <a:chExt cx="888" cy="941"/>
              </a:xfrm>
            </p:grpSpPr>
            <p:sp>
              <p:nvSpPr>
                <p:cNvPr id="416" name="AutoShape 26"/>
                <p:cNvSpPr>
                  <a:spLocks noChangeAspect="1" noChangeArrowheads="1" noTextEdit="1"/>
                </p:cNvSpPr>
                <p:nvPr/>
              </p:nvSpPr>
              <p:spPr bwMode="gray">
                <a:xfrm>
                  <a:off x="3261" y="2598"/>
                  <a:ext cx="840" cy="8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7" name="Freeform 27"/>
                <p:cNvSpPr>
                  <a:spLocks/>
                </p:cNvSpPr>
                <p:nvPr/>
              </p:nvSpPr>
              <p:spPr bwMode="gray">
                <a:xfrm>
                  <a:off x="3510" y="3048"/>
                  <a:ext cx="639" cy="474"/>
                </a:xfrm>
                <a:custGeom>
                  <a:avLst/>
                  <a:gdLst>
                    <a:gd name="T0" fmla="*/ 0 w 2937"/>
                    <a:gd name="T1" fmla="*/ 0 h 2178"/>
                    <a:gd name="T2" fmla="*/ 0 w 2937"/>
                    <a:gd name="T3" fmla="*/ 0 h 2178"/>
                    <a:gd name="T4" fmla="*/ 0 w 2937"/>
                    <a:gd name="T5" fmla="*/ 0 h 2178"/>
                    <a:gd name="T6" fmla="*/ 0 w 2937"/>
                    <a:gd name="T7" fmla="*/ 0 h 2178"/>
                    <a:gd name="T8" fmla="*/ 0 w 2937"/>
                    <a:gd name="T9" fmla="*/ 0 h 2178"/>
                    <a:gd name="T10" fmla="*/ 0 w 2937"/>
                    <a:gd name="T11" fmla="*/ 0 h 2178"/>
                    <a:gd name="T12" fmla="*/ 0 w 2937"/>
                    <a:gd name="T13" fmla="*/ 0 h 2178"/>
                    <a:gd name="T14" fmla="*/ 0 w 2937"/>
                    <a:gd name="T15" fmla="*/ 0 h 2178"/>
                    <a:gd name="T16" fmla="*/ 0 w 2937"/>
                    <a:gd name="T17" fmla="*/ 0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gradFill rotWithShape="1">
                  <a:gsLst>
                    <a:gs pos="0">
                      <a:srgbClr val="9CC1E9"/>
                    </a:gs>
                    <a:gs pos="100000">
                      <a:srgbClr val="2A79D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8" name="Freeform 29"/>
                <p:cNvSpPr>
                  <a:spLocks/>
                </p:cNvSpPr>
                <p:nvPr/>
              </p:nvSpPr>
              <p:spPr bwMode="gray">
                <a:xfrm>
                  <a:off x="3649" y="2964"/>
                  <a:ext cx="227" cy="242"/>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gradFill rotWithShape="1">
                  <a:gsLst>
                    <a:gs pos="0">
                      <a:srgbClr val="9DC2EB"/>
                    </a:gs>
                    <a:gs pos="100000">
                      <a:srgbClr val="EBF3FB"/>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9" name="Freeform 31"/>
                <p:cNvSpPr>
                  <a:spLocks/>
                </p:cNvSpPr>
                <p:nvPr/>
              </p:nvSpPr>
              <p:spPr bwMode="gray">
                <a:xfrm>
                  <a:off x="3902" y="3086"/>
                  <a:ext cx="176" cy="344"/>
                </a:xfrm>
                <a:custGeom>
                  <a:avLst/>
                  <a:gdLst>
                    <a:gd name="T0" fmla="*/ 0 w 805"/>
                    <a:gd name="T1" fmla="*/ 0 h 1580"/>
                    <a:gd name="T2" fmla="*/ 0 w 805"/>
                    <a:gd name="T3" fmla="*/ 0 h 1580"/>
                    <a:gd name="T4" fmla="*/ 0 w 805"/>
                    <a:gd name="T5" fmla="*/ 0 h 1580"/>
                    <a:gd name="T6" fmla="*/ 0 w 805"/>
                    <a:gd name="T7" fmla="*/ 0 h 1580"/>
                    <a:gd name="T8" fmla="*/ 0 w 805"/>
                    <a:gd name="T9" fmla="*/ 0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gradFill rotWithShape="1">
                  <a:gsLst>
                    <a:gs pos="0">
                      <a:srgbClr val="FFFFFF"/>
                    </a:gs>
                    <a:gs pos="100000">
                      <a:srgbClr val="9DC2EB"/>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0" name="Freeform 32"/>
                <p:cNvSpPr>
                  <a:spLocks/>
                </p:cNvSpPr>
                <p:nvPr/>
              </p:nvSpPr>
              <p:spPr bwMode="gray">
                <a:xfrm>
                  <a:off x="3670" y="2816"/>
                  <a:ext cx="191" cy="369"/>
                </a:xfrm>
                <a:custGeom>
                  <a:avLst/>
                  <a:gdLst>
                    <a:gd name="T0" fmla="*/ 0 w 877"/>
                    <a:gd name="T1" fmla="*/ 0 h 1701"/>
                    <a:gd name="T2" fmla="*/ 0 w 877"/>
                    <a:gd name="T3" fmla="*/ 0 h 1701"/>
                    <a:gd name="T4" fmla="*/ 0 w 877"/>
                    <a:gd name="T5" fmla="*/ 0 h 1701"/>
                    <a:gd name="T6" fmla="*/ 0 w 877"/>
                    <a:gd name="T7" fmla="*/ 0 h 1701"/>
                    <a:gd name="T8" fmla="*/ 0 w 877"/>
                    <a:gd name="T9" fmla="*/ 0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1" name="Freeform 33"/>
                <p:cNvSpPr>
                  <a:spLocks/>
                </p:cNvSpPr>
                <p:nvPr/>
              </p:nvSpPr>
              <p:spPr bwMode="gray">
                <a:xfrm>
                  <a:off x="3557" y="2649"/>
                  <a:ext cx="342" cy="439"/>
                </a:xfrm>
                <a:custGeom>
                  <a:avLst/>
                  <a:gdLst>
                    <a:gd name="T0" fmla="*/ 0 w 1572"/>
                    <a:gd name="T1" fmla="*/ 0 h 2024"/>
                    <a:gd name="T2" fmla="*/ 0 w 1572"/>
                    <a:gd name="T3" fmla="*/ 0 h 2024"/>
                    <a:gd name="T4" fmla="*/ 0 w 1572"/>
                    <a:gd name="T5" fmla="*/ 0 h 2024"/>
                    <a:gd name="T6" fmla="*/ 0 w 1572"/>
                    <a:gd name="T7" fmla="*/ 0 h 2024"/>
                    <a:gd name="T8" fmla="*/ 0 w 1572"/>
                    <a:gd name="T9" fmla="*/ 0 h 2024"/>
                    <a:gd name="T10" fmla="*/ 0 w 1572"/>
                    <a:gd name="T11" fmla="*/ 0 h 2024"/>
                    <a:gd name="T12" fmla="*/ 0 w 1572"/>
                    <a:gd name="T13" fmla="*/ 0 h 2024"/>
                    <a:gd name="T14" fmla="*/ 0 w 1572"/>
                    <a:gd name="T15" fmla="*/ 0 h 2024"/>
                    <a:gd name="T16" fmla="*/ 0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2" name="Freeform 34"/>
                <p:cNvSpPr>
                  <a:spLocks/>
                </p:cNvSpPr>
                <p:nvPr/>
              </p:nvSpPr>
              <p:spPr bwMode="gray">
                <a:xfrm>
                  <a:off x="3560" y="2581"/>
                  <a:ext cx="386" cy="369"/>
                </a:xfrm>
                <a:custGeom>
                  <a:avLst/>
                  <a:gdLst>
                    <a:gd name="T0" fmla="*/ 0 w 1776"/>
                    <a:gd name="T1" fmla="*/ 0 h 1697"/>
                    <a:gd name="T2" fmla="*/ 0 w 1776"/>
                    <a:gd name="T3" fmla="*/ 0 h 1697"/>
                    <a:gd name="T4" fmla="*/ 0 w 1776"/>
                    <a:gd name="T5" fmla="*/ 0 h 1697"/>
                    <a:gd name="T6" fmla="*/ 0 w 1776"/>
                    <a:gd name="T7" fmla="*/ 0 h 1697"/>
                    <a:gd name="T8" fmla="*/ 0 w 1776"/>
                    <a:gd name="T9" fmla="*/ 0 h 1697"/>
                    <a:gd name="T10" fmla="*/ 0 w 1776"/>
                    <a:gd name="T11" fmla="*/ 0 h 1697"/>
                    <a:gd name="T12" fmla="*/ 0 w 1776"/>
                    <a:gd name="T13" fmla="*/ 0 h 1697"/>
                    <a:gd name="T14" fmla="*/ 0 w 1776"/>
                    <a:gd name="T15" fmla="*/ 0 h 1697"/>
                    <a:gd name="T16" fmla="*/ 0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C9C9C9"/>
                    </a:gs>
                    <a:gs pos="50000">
                      <a:srgbClr val="505050"/>
                    </a:gs>
                    <a:gs pos="100000">
                      <a:srgbClr val="C9C9C9"/>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3" name="Freeform 35"/>
                <p:cNvSpPr>
                  <a:spLocks/>
                </p:cNvSpPr>
                <p:nvPr/>
              </p:nvSpPr>
              <p:spPr bwMode="gray">
                <a:xfrm>
                  <a:off x="3560" y="2714"/>
                  <a:ext cx="204" cy="140"/>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4" name="Freeform 36"/>
                <p:cNvSpPr>
                  <a:spLocks/>
                </p:cNvSpPr>
                <p:nvPr/>
              </p:nvSpPr>
              <p:spPr bwMode="gray">
                <a:xfrm>
                  <a:off x="3699" y="2865"/>
                  <a:ext cx="148" cy="200"/>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5" name="Freeform 37"/>
                <p:cNvSpPr>
                  <a:spLocks/>
                </p:cNvSpPr>
                <p:nvPr/>
              </p:nvSpPr>
              <p:spPr bwMode="gray">
                <a:xfrm>
                  <a:off x="3823" y="2821"/>
                  <a:ext cx="77" cy="68"/>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6" name="Freeform 40"/>
                <p:cNvSpPr>
                  <a:spLocks/>
                </p:cNvSpPr>
                <p:nvPr/>
              </p:nvSpPr>
              <p:spPr bwMode="gray">
                <a:xfrm>
                  <a:off x="3794" y="3040"/>
                  <a:ext cx="147" cy="111"/>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0B596B">
                    <a:alpha val="5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7" name="Line 51"/>
                <p:cNvSpPr>
                  <a:spLocks noChangeShapeType="1"/>
                </p:cNvSpPr>
                <p:nvPr/>
              </p:nvSpPr>
              <p:spPr bwMode="gray">
                <a:xfrm>
                  <a:off x="3485" y="3481"/>
                  <a:ext cx="1" cy="1"/>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8" name="Line 52"/>
                <p:cNvSpPr>
                  <a:spLocks noChangeShapeType="1"/>
                </p:cNvSpPr>
                <p:nvPr/>
              </p:nvSpPr>
              <p:spPr bwMode="gray">
                <a:xfrm>
                  <a:off x="3485" y="3481"/>
                  <a:ext cx="1" cy="1"/>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9" name="Freeform 53"/>
                <p:cNvSpPr>
                  <a:spLocks/>
                </p:cNvSpPr>
                <p:nvPr/>
              </p:nvSpPr>
              <p:spPr bwMode="gray">
                <a:xfrm>
                  <a:off x="3846" y="2638"/>
                  <a:ext cx="89" cy="24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BDBDB">
                    <a:alpha val="5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0" name="Freeform 54"/>
                <p:cNvSpPr>
                  <a:spLocks/>
                </p:cNvSpPr>
                <p:nvPr/>
              </p:nvSpPr>
              <p:spPr bwMode="gray">
                <a:xfrm>
                  <a:off x="3758" y="2671"/>
                  <a:ext cx="74" cy="94"/>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BDBD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1" name="Freeform 55"/>
                <p:cNvSpPr>
                  <a:spLocks/>
                </p:cNvSpPr>
                <p:nvPr/>
              </p:nvSpPr>
              <p:spPr bwMode="gray">
                <a:xfrm>
                  <a:off x="3570" y="2654"/>
                  <a:ext cx="184" cy="5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393" name="Text Box 541"/>
            <p:cNvSpPr txBox="1">
              <a:spLocks noChangeArrowheads="1"/>
            </p:cNvSpPr>
            <p:nvPr/>
          </p:nvSpPr>
          <p:spPr bwMode="gray">
            <a:xfrm>
              <a:off x="2713023" y="5567363"/>
              <a:ext cx="827087"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r>
                <a:rPr lang="en-US" sz="800" b="1" noProof="1">
                  <a:solidFill>
                    <a:srgbClr val="333333"/>
                  </a:solidFill>
                </a:rPr>
                <a:t>Mobile Users</a:t>
              </a:r>
            </a:p>
          </p:txBody>
        </p:sp>
        <p:grpSp>
          <p:nvGrpSpPr>
            <p:cNvPr id="29" name="Group 322"/>
            <p:cNvGrpSpPr>
              <a:grpSpLocks/>
            </p:cNvGrpSpPr>
            <p:nvPr/>
          </p:nvGrpSpPr>
          <p:grpSpPr bwMode="auto">
            <a:xfrm>
              <a:off x="2947973" y="5187945"/>
              <a:ext cx="509587" cy="380999"/>
              <a:chOff x="1606" y="2518"/>
              <a:chExt cx="1171" cy="875"/>
            </a:xfrm>
          </p:grpSpPr>
          <p:grpSp>
            <p:nvGrpSpPr>
              <p:cNvPr id="30" name="Group 323"/>
              <p:cNvGrpSpPr>
                <a:grpSpLocks/>
              </p:cNvGrpSpPr>
              <p:nvPr/>
            </p:nvGrpSpPr>
            <p:grpSpPr bwMode="auto">
              <a:xfrm>
                <a:off x="1606" y="2518"/>
                <a:ext cx="1171" cy="875"/>
                <a:chOff x="4352" y="2518"/>
                <a:chExt cx="1171" cy="875"/>
              </a:xfrm>
            </p:grpSpPr>
            <p:sp>
              <p:nvSpPr>
                <p:cNvPr id="397" name="Freeform 324"/>
                <p:cNvSpPr>
                  <a:spLocks/>
                </p:cNvSpPr>
                <p:nvPr/>
              </p:nvSpPr>
              <p:spPr bwMode="gray">
                <a:xfrm>
                  <a:off x="4352" y="3126"/>
                  <a:ext cx="1171" cy="208"/>
                </a:xfrm>
                <a:custGeom>
                  <a:avLst/>
                  <a:gdLst>
                    <a:gd name="T0" fmla="*/ 2147483647 w 543"/>
                    <a:gd name="T1" fmla="*/ 2147483647 h 96"/>
                    <a:gd name="T2" fmla="*/ 2147483647 w 543"/>
                    <a:gd name="T3" fmla="*/ 2147483647 h 96"/>
                    <a:gd name="T4" fmla="*/ 2147483647 w 543"/>
                    <a:gd name="T5" fmla="*/ 2147483647 h 96"/>
                    <a:gd name="T6" fmla="*/ 2147483647 w 543"/>
                    <a:gd name="T7" fmla="*/ 2147483647 h 96"/>
                    <a:gd name="T8" fmla="*/ 2147483647 w 543"/>
                    <a:gd name="T9" fmla="*/ 0 h 96"/>
                    <a:gd name="T10" fmla="*/ 2147483647 w 543"/>
                    <a:gd name="T11" fmla="*/ 0 h 96"/>
                    <a:gd name="T12" fmla="*/ 2147483647 w 543"/>
                    <a:gd name="T13" fmla="*/ 2147483647 h 96"/>
                    <a:gd name="T14" fmla="*/ 2147483647 w 543"/>
                    <a:gd name="T15" fmla="*/ 2147483647 h 96"/>
                    <a:gd name="T16" fmla="*/ 0 w 543"/>
                    <a:gd name="T17" fmla="*/ 2147483647 h 96"/>
                    <a:gd name="T18" fmla="*/ 0 w 543"/>
                    <a:gd name="T19" fmla="*/ 2147483647 h 96"/>
                    <a:gd name="T20" fmla="*/ 2147483647 w 543"/>
                    <a:gd name="T21" fmla="*/ 214748364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3"/>
                    <a:gd name="T34" fmla="*/ 0 h 96"/>
                    <a:gd name="T35" fmla="*/ 543 w 543"/>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3" h="96">
                      <a:moveTo>
                        <a:pt x="543" y="96"/>
                      </a:moveTo>
                      <a:cubicBezTo>
                        <a:pt x="543" y="96"/>
                        <a:pt x="543" y="96"/>
                        <a:pt x="543" y="96"/>
                      </a:cubicBezTo>
                      <a:cubicBezTo>
                        <a:pt x="543" y="94"/>
                        <a:pt x="542" y="93"/>
                        <a:pt x="541" y="92"/>
                      </a:cubicBezTo>
                      <a:cubicBezTo>
                        <a:pt x="460" y="8"/>
                        <a:pt x="460" y="8"/>
                        <a:pt x="460" y="8"/>
                      </a:cubicBezTo>
                      <a:cubicBezTo>
                        <a:pt x="456" y="4"/>
                        <a:pt x="449" y="0"/>
                        <a:pt x="443" y="0"/>
                      </a:cubicBezTo>
                      <a:cubicBezTo>
                        <a:pt x="100" y="0"/>
                        <a:pt x="100" y="0"/>
                        <a:pt x="100" y="0"/>
                      </a:cubicBezTo>
                      <a:cubicBezTo>
                        <a:pt x="95" y="0"/>
                        <a:pt x="87" y="4"/>
                        <a:pt x="84" y="7"/>
                      </a:cubicBezTo>
                      <a:cubicBezTo>
                        <a:pt x="3" y="92"/>
                        <a:pt x="3" y="92"/>
                        <a:pt x="3" y="92"/>
                      </a:cubicBezTo>
                      <a:cubicBezTo>
                        <a:pt x="1" y="93"/>
                        <a:pt x="0" y="95"/>
                        <a:pt x="0" y="96"/>
                      </a:cubicBezTo>
                      <a:cubicBezTo>
                        <a:pt x="0" y="96"/>
                        <a:pt x="0" y="96"/>
                        <a:pt x="0" y="96"/>
                      </a:cubicBezTo>
                      <a:lnTo>
                        <a:pt x="543" y="96"/>
                      </a:lnTo>
                      <a:close/>
                    </a:path>
                  </a:pathLst>
                </a:custGeom>
                <a:gradFill rotWithShape="1">
                  <a:gsLst>
                    <a:gs pos="0">
                      <a:srgbClr val="949494"/>
                    </a:gs>
                    <a:gs pos="50000">
                      <a:srgbClr val="DDDDDD"/>
                    </a:gs>
                    <a:gs pos="100000">
                      <a:srgbClr val="949494"/>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8" name="Freeform 325"/>
                <p:cNvSpPr>
                  <a:spLocks/>
                </p:cNvSpPr>
                <p:nvPr/>
              </p:nvSpPr>
              <p:spPr bwMode="gray">
                <a:xfrm>
                  <a:off x="4545" y="2546"/>
                  <a:ext cx="786" cy="573"/>
                </a:xfrm>
                <a:custGeom>
                  <a:avLst/>
                  <a:gdLst>
                    <a:gd name="T0" fmla="*/ 2147483647 w 364"/>
                    <a:gd name="T1" fmla="*/ 0 h 265"/>
                    <a:gd name="T2" fmla="*/ 2147483647 w 364"/>
                    <a:gd name="T3" fmla="*/ 2147483647 h 265"/>
                    <a:gd name="T4" fmla="*/ 2147483647 w 364"/>
                    <a:gd name="T5" fmla="*/ 2147483647 h 265"/>
                    <a:gd name="T6" fmla="*/ 2147483647 w 364"/>
                    <a:gd name="T7" fmla="*/ 0 h 265"/>
                    <a:gd name="T8" fmla="*/ 0 w 364"/>
                    <a:gd name="T9" fmla="*/ 0 h 265"/>
                    <a:gd name="T10" fmla="*/ 0 w 364"/>
                    <a:gd name="T11" fmla="*/ 2147483647 h 265"/>
                    <a:gd name="T12" fmla="*/ 2147483647 w 364"/>
                    <a:gd name="T13" fmla="*/ 2147483647 h 265"/>
                    <a:gd name="T14" fmla="*/ 2147483647 w 364"/>
                    <a:gd name="T15" fmla="*/ 2147483647 h 265"/>
                    <a:gd name="T16" fmla="*/ 2147483647 w 364"/>
                    <a:gd name="T17" fmla="*/ 2147483647 h 265"/>
                    <a:gd name="T18" fmla="*/ 2147483647 w 364"/>
                    <a:gd name="T19" fmla="*/ 0 h 265"/>
                    <a:gd name="T20" fmla="*/ 2147483647 w 364"/>
                    <a:gd name="T21" fmla="*/ 0 h 2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265"/>
                    <a:gd name="T35" fmla="*/ 364 w 364"/>
                    <a:gd name="T36" fmla="*/ 265 h 2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265">
                      <a:moveTo>
                        <a:pt x="351" y="0"/>
                      </a:moveTo>
                      <a:cubicBezTo>
                        <a:pt x="351" y="242"/>
                        <a:pt x="351" y="242"/>
                        <a:pt x="351" y="242"/>
                      </a:cubicBezTo>
                      <a:cubicBezTo>
                        <a:pt x="13" y="242"/>
                        <a:pt x="13" y="242"/>
                        <a:pt x="13" y="242"/>
                      </a:cubicBezTo>
                      <a:cubicBezTo>
                        <a:pt x="13" y="0"/>
                        <a:pt x="13" y="0"/>
                        <a:pt x="13" y="0"/>
                      </a:cubicBezTo>
                      <a:cubicBezTo>
                        <a:pt x="0" y="0"/>
                        <a:pt x="0" y="0"/>
                        <a:pt x="0" y="0"/>
                      </a:cubicBezTo>
                      <a:cubicBezTo>
                        <a:pt x="0" y="259"/>
                        <a:pt x="0" y="259"/>
                        <a:pt x="0" y="259"/>
                      </a:cubicBezTo>
                      <a:cubicBezTo>
                        <a:pt x="0" y="262"/>
                        <a:pt x="3" y="265"/>
                        <a:pt x="6" y="265"/>
                      </a:cubicBezTo>
                      <a:cubicBezTo>
                        <a:pt x="359" y="265"/>
                        <a:pt x="359" y="265"/>
                        <a:pt x="359" y="265"/>
                      </a:cubicBezTo>
                      <a:cubicBezTo>
                        <a:pt x="362" y="265"/>
                        <a:pt x="364" y="262"/>
                        <a:pt x="364" y="259"/>
                      </a:cubicBezTo>
                      <a:cubicBezTo>
                        <a:pt x="364" y="0"/>
                        <a:pt x="364" y="0"/>
                        <a:pt x="364" y="0"/>
                      </a:cubicBezTo>
                      <a:lnTo>
                        <a:pt x="351" y="0"/>
                      </a:lnTo>
                      <a:close/>
                    </a:path>
                  </a:pathLst>
                </a:custGeom>
                <a:gradFill rotWithShape="1">
                  <a:gsLst>
                    <a:gs pos="0">
                      <a:srgbClr val="949494"/>
                    </a:gs>
                    <a:gs pos="50000">
                      <a:srgbClr val="DDDDDD"/>
                    </a:gs>
                    <a:gs pos="100000">
                      <a:srgbClr val="949494"/>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1" name="Group 326"/>
                <p:cNvGrpSpPr>
                  <a:grpSpLocks/>
                </p:cNvGrpSpPr>
                <p:nvPr/>
              </p:nvGrpSpPr>
              <p:grpSpPr bwMode="auto">
                <a:xfrm>
                  <a:off x="4574" y="2546"/>
                  <a:ext cx="730" cy="522"/>
                  <a:chOff x="4574" y="2546"/>
                  <a:chExt cx="730" cy="522"/>
                </a:xfrm>
              </p:grpSpPr>
              <p:sp>
                <p:nvSpPr>
                  <p:cNvPr id="411" name="Freeform 327"/>
                  <p:cNvSpPr>
                    <a:spLocks/>
                  </p:cNvSpPr>
                  <p:nvPr/>
                </p:nvSpPr>
                <p:spPr bwMode="gray">
                  <a:xfrm>
                    <a:off x="4935" y="2546"/>
                    <a:ext cx="369" cy="522"/>
                  </a:xfrm>
                  <a:custGeom>
                    <a:avLst/>
                    <a:gdLst>
                      <a:gd name="T0" fmla="*/ 13 w 404"/>
                      <a:gd name="T1" fmla="*/ 0 h 571"/>
                      <a:gd name="T2" fmla="*/ 0 w 404"/>
                      <a:gd name="T3" fmla="*/ 0 h 571"/>
                      <a:gd name="T4" fmla="*/ 7 w 404"/>
                      <a:gd name="T5" fmla="*/ 19 h 571"/>
                      <a:gd name="T6" fmla="*/ 13 w 404"/>
                      <a:gd name="T7" fmla="*/ 19 h 571"/>
                      <a:gd name="T8" fmla="*/ 13 w 404"/>
                      <a:gd name="T9" fmla="*/ 0 h 571"/>
                      <a:gd name="T10" fmla="*/ 0 60000 65536"/>
                      <a:gd name="T11" fmla="*/ 0 60000 65536"/>
                      <a:gd name="T12" fmla="*/ 0 60000 65536"/>
                      <a:gd name="T13" fmla="*/ 0 60000 65536"/>
                      <a:gd name="T14" fmla="*/ 0 60000 65536"/>
                      <a:gd name="T15" fmla="*/ 0 w 404"/>
                      <a:gd name="T16" fmla="*/ 0 h 571"/>
                      <a:gd name="T17" fmla="*/ 404 w 404"/>
                      <a:gd name="T18" fmla="*/ 571 h 571"/>
                    </a:gdLst>
                    <a:ahLst/>
                    <a:cxnLst>
                      <a:cxn ang="T10">
                        <a:pos x="T0" y="T1"/>
                      </a:cxn>
                      <a:cxn ang="T11">
                        <a:pos x="T2" y="T3"/>
                      </a:cxn>
                      <a:cxn ang="T12">
                        <a:pos x="T4" y="T5"/>
                      </a:cxn>
                      <a:cxn ang="T13">
                        <a:pos x="T6" y="T7"/>
                      </a:cxn>
                      <a:cxn ang="T14">
                        <a:pos x="T8" y="T9"/>
                      </a:cxn>
                    </a:cxnLst>
                    <a:rect l="T15" t="T16" r="T17" b="T18"/>
                    <a:pathLst>
                      <a:path w="404" h="571">
                        <a:moveTo>
                          <a:pt x="404" y="0"/>
                        </a:moveTo>
                        <a:lnTo>
                          <a:pt x="0" y="0"/>
                        </a:lnTo>
                        <a:lnTo>
                          <a:pt x="217" y="571"/>
                        </a:lnTo>
                        <a:lnTo>
                          <a:pt x="404" y="571"/>
                        </a:lnTo>
                        <a:lnTo>
                          <a:pt x="404" y="0"/>
                        </a:lnTo>
                        <a:close/>
                      </a:path>
                    </a:pathLst>
                  </a:custGeom>
                  <a:gradFill rotWithShape="1">
                    <a:gsLst>
                      <a:gs pos="0">
                        <a:srgbClr val="191919"/>
                      </a:gs>
                      <a:gs pos="100000">
                        <a:srgbClr val="4D4D4D"/>
                      </a:gs>
                    </a:gsLst>
                    <a:lin ang="5400000" scaled="1"/>
                  </a:gradFill>
                  <a:ln w="9525">
                    <a:solidFill>
                      <a:srgbClr val="000000"/>
                    </a:solidFill>
                    <a:round/>
                    <a:headEnd/>
                    <a:tailEnd/>
                  </a:ln>
                </p:spPr>
                <p:txBody>
                  <a:bodyPr/>
                  <a:lstStyle/>
                  <a:p>
                    <a:endParaRPr lang="en-US"/>
                  </a:p>
                </p:txBody>
              </p:sp>
              <p:sp>
                <p:nvSpPr>
                  <p:cNvPr id="412" name="Freeform 328"/>
                  <p:cNvSpPr>
                    <a:spLocks/>
                  </p:cNvSpPr>
                  <p:nvPr/>
                </p:nvSpPr>
                <p:spPr bwMode="gray">
                  <a:xfrm>
                    <a:off x="4574" y="2627"/>
                    <a:ext cx="337" cy="441"/>
                  </a:xfrm>
                  <a:custGeom>
                    <a:avLst/>
                    <a:gdLst>
                      <a:gd name="T0" fmla="*/ 0 w 369"/>
                      <a:gd name="T1" fmla="*/ 16 h 482"/>
                      <a:gd name="T2" fmla="*/ 12 w 369"/>
                      <a:gd name="T3" fmla="*/ 16 h 482"/>
                      <a:gd name="T4" fmla="*/ 0 w 369"/>
                      <a:gd name="T5" fmla="*/ 0 h 482"/>
                      <a:gd name="T6" fmla="*/ 0 w 369"/>
                      <a:gd name="T7" fmla="*/ 16 h 482"/>
                      <a:gd name="T8" fmla="*/ 0 60000 65536"/>
                      <a:gd name="T9" fmla="*/ 0 60000 65536"/>
                      <a:gd name="T10" fmla="*/ 0 60000 65536"/>
                      <a:gd name="T11" fmla="*/ 0 60000 65536"/>
                      <a:gd name="T12" fmla="*/ 0 w 369"/>
                      <a:gd name="T13" fmla="*/ 0 h 482"/>
                      <a:gd name="T14" fmla="*/ 369 w 369"/>
                      <a:gd name="T15" fmla="*/ 482 h 482"/>
                    </a:gdLst>
                    <a:ahLst/>
                    <a:cxnLst>
                      <a:cxn ang="T8">
                        <a:pos x="T0" y="T1"/>
                      </a:cxn>
                      <a:cxn ang="T9">
                        <a:pos x="T2" y="T3"/>
                      </a:cxn>
                      <a:cxn ang="T10">
                        <a:pos x="T4" y="T5"/>
                      </a:cxn>
                      <a:cxn ang="T11">
                        <a:pos x="T6" y="T7"/>
                      </a:cxn>
                    </a:cxnLst>
                    <a:rect l="T12" t="T13" r="T14" b="T15"/>
                    <a:pathLst>
                      <a:path w="369" h="482">
                        <a:moveTo>
                          <a:pt x="0" y="482"/>
                        </a:moveTo>
                        <a:lnTo>
                          <a:pt x="369" y="482"/>
                        </a:lnTo>
                        <a:lnTo>
                          <a:pt x="0" y="0"/>
                        </a:lnTo>
                        <a:lnTo>
                          <a:pt x="0" y="482"/>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endParaRPr lang="en-US"/>
                  </a:p>
                </p:txBody>
              </p:sp>
              <p:sp>
                <p:nvSpPr>
                  <p:cNvPr id="413" name="Freeform 329"/>
                  <p:cNvSpPr>
                    <a:spLocks/>
                  </p:cNvSpPr>
                  <p:nvPr/>
                </p:nvSpPr>
                <p:spPr bwMode="gray">
                  <a:xfrm>
                    <a:off x="4574" y="2546"/>
                    <a:ext cx="559" cy="522"/>
                  </a:xfrm>
                  <a:custGeom>
                    <a:avLst/>
                    <a:gdLst>
                      <a:gd name="T0" fmla="*/ 0 w 612"/>
                      <a:gd name="T1" fmla="*/ 0 h 571"/>
                      <a:gd name="T2" fmla="*/ 0 w 612"/>
                      <a:gd name="T3" fmla="*/ 5 h 571"/>
                      <a:gd name="T4" fmla="*/ 12 w 612"/>
                      <a:gd name="T5" fmla="*/ 19 h 571"/>
                      <a:gd name="T6" fmla="*/ 20 w 612"/>
                      <a:gd name="T7" fmla="*/ 19 h 571"/>
                      <a:gd name="T8" fmla="*/ 13 w 612"/>
                      <a:gd name="T9" fmla="*/ 0 h 571"/>
                      <a:gd name="T10" fmla="*/ 0 w 612"/>
                      <a:gd name="T11" fmla="*/ 0 h 571"/>
                      <a:gd name="T12" fmla="*/ 0 60000 65536"/>
                      <a:gd name="T13" fmla="*/ 0 60000 65536"/>
                      <a:gd name="T14" fmla="*/ 0 60000 65536"/>
                      <a:gd name="T15" fmla="*/ 0 60000 65536"/>
                      <a:gd name="T16" fmla="*/ 0 60000 65536"/>
                      <a:gd name="T17" fmla="*/ 0 60000 65536"/>
                      <a:gd name="T18" fmla="*/ 0 w 612"/>
                      <a:gd name="T19" fmla="*/ 0 h 571"/>
                      <a:gd name="T20" fmla="*/ 612 w 612"/>
                      <a:gd name="T21" fmla="*/ 571 h 571"/>
                    </a:gdLst>
                    <a:ahLst/>
                    <a:cxnLst>
                      <a:cxn ang="T12">
                        <a:pos x="T0" y="T1"/>
                      </a:cxn>
                      <a:cxn ang="T13">
                        <a:pos x="T2" y="T3"/>
                      </a:cxn>
                      <a:cxn ang="T14">
                        <a:pos x="T4" y="T5"/>
                      </a:cxn>
                      <a:cxn ang="T15">
                        <a:pos x="T6" y="T7"/>
                      </a:cxn>
                      <a:cxn ang="T16">
                        <a:pos x="T8" y="T9"/>
                      </a:cxn>
                      <a:cxn ang="T17">
                        <a:pos x="T10" y="T11"/>
                      </a:cxn>
                    </a:cxnLst>
                    <a:rect l="T18" t="T19" r="T20" b="T21"/>
                    <a:pathLst>
                      <a:path w="612" h="571">
                        <a:moveTo>
                          <a:pt x="0" y="0"/>
                        </a:moveTo>
                        <a:lnTo>
                          <a:pt x="0" y="89"/>
                        </a:lnTo>
                        <a:lnTo>
                          <a:pt x="369" y="571"/>
                        </a:lnTo>
                        <a:lnTo>
                          <a:pt x="612" y="571"/>
                        </a:lnTo>
                        <a:lnTo>
                          <a:pt x="395" y="0"/>
                        </a:lnTo>
                        <a:lnTo>
                          <a:pt x="0" y="0"/>
                        </a:lnTo>
                        <a:close/>
                      </a:path>
                    </a:pathLst>
                  </a:custGeom>
                  <a:solidFill>
                    <a:srgbClr val="070707"/>
                  </a:solidFill>
                  <a:ln w="9525">
                    <a:solidFill>
                      <a:srgbClr val="000000"/>
                    </a:solidFill>
                    <a:round/>
                    <a:headEnd/>
                    <a:tailEnd/>
                  </a:ln>
                </p:spPr>
                <p:txBody>
                  <a:bodyPr/>
                  <a:lstStyle/>
                  <a:p>
                    <a:endParaRPr lang="en-US"/>
                  </a:p>
                </p:txBody>
              </p:sp>
            </p:grpSp>
            <p:sp>
              <p:nvSpPr>
                <p:cNvPr id="400" name="Freeform 330"/>
                <p:cNvSpPr>
                  <a:spLocks/>
                </p:cNvSpPr>
                <p:nvPr/>
              </p:nvSpPr>
              <p:spPr bwMode="gray">
                <a:xfrm>
                  <a:off x="4545" y="2518"/>
                  <a:ext cx="786" cy="28"/>
                </a:xfrm>
                <a:custGeom>
                  <a:avLst/>
                  <a:gdLst>
                    <a:gd name="T0" fmla="*/ 2147483647 w 364"/>
                    <a:gd name="T1" fmla="*/ 2147483647 h 13"/>
                    <a:gd name="T2" fmla="*/ 2147483647 w 364"/>
                    <a:gd name="T3" fmla="*/ 2147483647 h 13"/>
                    <a:gd name="T4" fmla="*/ 2147483647 w 364"/>
                    <a:gd name="T5" fmla="*/ 2147483647 h 13"/>
                    <a:gd name="T6" fmla="*/ 2147483647 w 364"/>
                    <a:gd name="T7" fmla="*/ 2147483647 h 13"/>
                    <a:gd name="T8" fmla="*/ 2147483647 w 364"/>
                    <a:gd name="T9" fmla="*/ 2147483647 h 13"/>
                    <a:gd name="T10" fmla="*/ 2147483647 w 364"/>
                    <a:gd name="T11" fmla="*/ 0 h 13"/>
                    <a:gd name="T12" fmla="*/ 2147483647 w 364"/>
                    <a:gd name="T13" fmla="*/ 0 h 13"/>
                    <a:gd name="T14" fmla="*/ 0 w 364"/>
                    <a:gd name="T15" fmla="*/ 2147483647 h 13"/>
                    <a:gd name="T16" fmla="*/ 0 w 364"/>
                    <a:gd name="T17" fmla="*/ 2147483647 h 13"/>
                    <a:gd name="T18" fmla="*/ 2147483647 w 364"/>
                    <a:gd name="T19" fmla="*/ 2147483647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4"/>
                    <a:gd name="T31" fmla="*/ 0 h 13"/>
                    <a:gd name="T32" fmla="*/ 364 w 364"/>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4" h="13">
                      <a:moveTo>
                        <a:pt x="13" y="13"/>
                      </a:moveTo>
                      <a:cubicBezTo>
                        <a:pt x="351" y="13"/>
                        <a:pt x="351" y="13"/>
                        <a:pt x="351" y="13"/>
                      </a:cubicBezTo>
                      <a:cubicBezTo>
                        <a:pt x="351" y="13"/>
                        <a:pt x="351" y="13"/>
                        <a:pt x="351" y="13"/>
                      </a:cubicBezTo>
                      <a:cubicBezTo>
                        <a:pt x="364" y="13"/>
                        <a:pt x="364" y="13"/>
                        <a:pt x="364" y="13"/>
                      </a:cubicBezTo>
                      <a:cubicBezTo>
                        <a:pt x="364" y="6"/>
                        <a:pt x="364" y="6"/>
                        <a:pt x="364" y="6"/>
                      </a:cubicBezTo>
                      <a:cubicBezTo>
                        <a:pt x="364" y="3"/>
                        <a:pt x="362" y="0"/>
                        <a:pt x="359" y="0"/>
                      </a:cubicBezTo>
                      <a:cubicBezTo>
                        <a:pt x="6" y="0"/>
                        <a:pt x="6" y="0"/>
                        <a:pt x="6" y="0"/>
                      </a:cubicBezTo>
                      <a:cubicBezTo>
                        <a:pt x="3" y="0"/>
                        <a:pt x="0" y="3"/>
                        <a:pt x="0" y="6"/>
                      </a:cubicBezTo>
                      <a:cubicBezTo>
                        <a:pt x="0" y="13"/>
                        <a:pt x="0" y="13"/>
                        <a:pt x="0" y="13"/>
                      </a:cubicBezTo>
                      <a:cubicBezTo>
                        <a:pt x="13" y="13"/>
                        <a:pt x="13" y="13"/>
                        <a:pt x="13" y="13"/>
                      </a:cubicBezTo>
                      <a:close/>
                    </a:path>
                  </a:pathLst>
                </a:custGeom>
                <a:gradFill rotWithShape="1">
                  <a:gsLst>
                    <a:gs pos="0">
                      <a:srgbClr val="EAEAEA"/>
                    </a:gs>
                    <a:gs pos="100000">
                      <a:srgbClr val="949494"/>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1" name="Rectangle 331"/>
                <p:cNvSpPr>
                  <a:spLocks noChangeArrowheads="1"/>
                </p:cNvSpPr>
                <p:nvPr/>
              </p:nvSpPr>
              <p:spPr bwMode="gray">
                <a:xfrm>
                  <a:off x="4943" y="2526"/>
                  <a:ext cx="58" cy="11"/>
                </a:xfrm>
                <a:prstGeom prst="rect">
                  <a:avLst/>
                </a:prstGeom>
                <a:solidFill>
                  <a:srgbClr val="DBDBD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402" name="Rectangle 332"/>
                <p:cNvSpPr>
                  <a:spLocks noChangeArrowheads="1"/>
                </p:cNvSpPr>
                <p:nvPr/>
              </p:nvSpPr>
              <p:spPr bwMode="gray">
                <a:xfrm>
                  <a:off x="4877" y="2526"/>
                  <a:ext cx="58" cy="11"/>
                </a:xfrm>
                <a:prstGeom prst="rect">
                  <a:avLst/>
                </a:prstGeom>
                <a:solidFill>
                  <a:srgbClr val="DBDBD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403" name="Rectangle 333"/>
                <p:cNvSpPr>
                  <a:spLocks noChangeArrowheads="1"/>
                </p:cNvSpPr>
                <p:nvPr/>
              </p:nvSpPr>
              <p:spPr bwMode="gray">
                <a:xfrm>
                  <a:off x="5213" y="3096"/>
                  <a:ext cx="91" cy="32"/>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404" name="Rectangle 334"/>
                <p:cNvSpPr>
                  <a:spLocks noChangeArrowheads="1"/>
                </p:cNvSpPr>
                <p:nvPr/>
              </p:nvSpPr>
              <p:spPr bwMode="gray">
                <a:xfrm>
                  <a:off x="4574" y="3096"/>
                  <a:ext cx="90" cy="32"/>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405" name="Rectangle 335"/>
                <p:cNvSpPr>
                  <a:spLocks noChangeArrowheads="1"/>
                </p:cNvSpPr>
                <p:nvPr/>
              </p:nvSpPr>
              <p:spPr bwMode="gray">
                <a:xfrm>
                  <a:off x="4352" y="3334"/>
                  <a:ext cx="1171" cy="21"/>
                </a:xfrm>
                <a:prstGeom prst="rect">
                  <a:avLst/>
                </a:prstGeom>
                <a:gradFill rotWithShape="1">
                  <a:gsLst>
                    <a:gs pos="0">
                      <a:srgbClr val="000000"/>
                    </a:gs>
                    <a:gs pos="50000">
                      <a:srgbClr val="949494"/>
                    </a:gs>
                    <a:gs pos="100000">
                      <a:srgbClr val="00000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endParaRPr lang="en-US" sz="1800"/>
                </a:p>
              </p:txBody>
            </p:sp>
            <p:sp>
              <p:nvSpPr>
                <p:cNvPr id="406" name="Freeform 336"/>
                <p:cNvSpPr>
                  <a:spLocks/>
                </p:cNvSpPr>
                <p:nvPr/>
              </p:nvSpPr>
              <p:spPr bwMode="gray">
                <a:xfrm>
                  <a:off x="4352" y="3355"/>
                  <a:ext cx="1171" cy="38"/>
                </a:xfrm>
                <a:custGeom>
                  <a:avLst/>
                  <a:gdLst>
                    <a:gd name="T0" fmla="*/ 0 w 543"/>
                    <a:gd name="T1" fmla="*/ 0 h 17"/>
                    <a:gd name="T2" fmla="*/ 0 w 543"/>
                    <a:gd name="T3" fmla="*/ 2147483647 h 17"/>
                    <a:gd name="T4" fmla="*/ 2147483647 w 543"/>
                    <a:gd name="T5" fmla="*/ 2147483647 h 17"/>
                    <a:gd name="T6" fmla="*/ 2147483647 w 543"/>
                    <a:gd name="T7" fmla="*/ 2147483647 h 17"/>
                    <a:gd name="T8" fmla="*/ 2147483647 w 543"/>
                    <a:gd name="T9" fmla="*/ 2147483647 h 17"/>
                    <a:gd name="T10" fmla="*/ 2147483647 w 543"/>
                    <a:gd name="T11" fmla="*/ 0 h 17"/>
                    <a:gd name="T12" fmla="*/ 0 w 543"/>
                    <a:gd name="T13" fmla="*/ 0 h 17"/>
                    <a:gd name="T14" fmla="*/ 0 60000 65536"/>
                    <a:gd name="T15" fmla="*/ 0 60000 65536"/>
                    <a:gd name="T16" fmla="*/ 0 60000 65536"/>
                    <a:gd name="T17" fmla="*/ 0 60000 65536"/>
                    <a:gd name="T18" fmla="*/ 0 60000 65536"/>
                    <a:gd name="T19" fmla="*/ 0 60000 65536"/>
                    <a:gd name="T20" fmla="*/ 0 60000 65536"/>
                    <a:gd name="T21" fmla="*/ 0 w 543"/>
                    <a:gd name="T22" fmla="*/ 0 h 17"/>
                    <a:gd name="T23" fmla="*/ 543 w 543"/>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 h="17">
                      <a:moveTo>
                        <a:pt x="0" y="0"/>
                      </a:moveTo>
                      <a:cubicBezTo>
                        <a:pt x="0" y="7"/>
                        <a:pt x="0" y="7"/>
                        <a:pt x="0" y="7"/>
                      </a:cubicBezTo>
                      <a:cubicBezTo>
                        <a:pt x="0" y="13"/>
                        <a:pt x="6" y="17"/>
                        <a:pt x="13" y="17"/>
                      </a:cubicBezTo>
                      <a:cubicBezTo>
                        <a:pt x="531" y="17"/>
                        <a:pt x="531" y="17"/>
                        <a:pt x="531" y="17"/>
                      </a:cubicBezTo>
                      <a:cubicBezTo>
                        <a:pt x="537" y="17"/>
                        <a:pt x="543" y="13"/>
                        <a:pt x="543" y="7"/>
                      </a:cubicBezTo>
                      <a:cubicBezTo>
                        <a:pt x="543" y="0"/>
                        <a:pt x="543" y="0"/>
                        <a:pt x="543" y="0"/>
                      </a:cubicBezTo>
                      <a:lnTo>
                        <a:pt x="0" y="0"/>
                      </a:lnTo>
                      <a:close/>
                    </a:path>
                  </a:pathLst>
                </a:custGeom>
                <a:gradFill rotWithShape="1">
                  <a:gsLst>
                    <a:gs pos="0">
                      <a:srgbClr val="949494"/>
                    </a:gs>
                    <a:gs pos="50000">
                      <a:srgbClr val="EAEAEA"/>
                    </a:gs>
                    <a:gs pos="100000">
                      <a:srgbClr val="949494"/>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7" name="Freeform 337"/>
                <p:cNvSpPr>
                  <a:spLocks/>
                </p:cNvSpPr>
                <p:nvPr/>
              </p:nvSpPr>
              <p:spPr bwMode="gray">
                <a:xfrm>
                  <a:off x="4458" y="3139"/>
                  <a:ext cx="960" cy="107"/>
                </a:xfrm>
                <a:custGeom>
                  <a:avLst/>
                  <a:gdLst>
                    <a:gd name="T0" fmla="*/ 2147483647 w 445"/>
                    <a:gd name="T1" fmla="*/ 2147483647 h 49"/>
                    <a:gd name="T2" fmla="*/ 2147483647 w 445"/>
                    <a:gd name="T3" fmla="*/ 0 h 49"/>
                    <a:gd name="T4" fmla="*/ 2147483647 w 445"/>
                    <a:gd name="T5" fmla="*/ 0 h 49"/>
                    <a:gd name="T6" fmla="*/ 2147483647 w 445"/>
                    <a:gd name="T7" fmla="*/ 2147483647 h 49"/>
                    <a:gd name="T8" fmla="*/ 0 w 445"/>
                    <a:gd name="T9" fmla="*/ 2147483647 h 49"/>
                    <a:gd name="T10" fmla="*/ 2147483647 w 445"/>
                    <a:gd name="T11" fmla="*/ 2147483647 h 49"/>
                    <a:gd name="T12" fmla="*/ 2147483647 w 445"/>
                    <a:gd name="T13" fmla="*/ 2147483647 h 49"/>
                    <a:gd name="T14" fmla="*/ 0 60000 65536"/>
                    <a:gd name="T15" fmla="*/ 0 60000 65536"/>
                    <a:gd name="T16" fmla="*/ 0 60000 65536"/>
                    <a:gd name="T17" fmla="*/ 0 60000 65536"/>
                    <a:gd name="T18" fmla="*/ 0 60000 65536"/>
                    <a:gd name="T19" fmla="*/ 0 60000 65536"/>
                    <a:gd name="T20" fmla="*/ 0 60000 65536"/>
                    <a:gd name="T21" fmla="*/ 0 w 445"/>
                    <a:gd name="T22" fmla="*/ 0 h 49"/>
                    <a:gd name="T23" fmla="*/ 445 w 445"/>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49">
                      <a:moveTo>
                        <a:pt x="405" y="7"/>
                      </a:moveTo>
                      <a:cubicBezTo>
                        <a:pt x="401" y="3"/>
                        <a:pt x="394" y="0"/>
                        <a:pt x="389" y="0"/>
                      </a:cubicBezTo>
                      <a:cubicBezTo>
                        <a:pt x="57" y="0"/>
                        <a:pt x="57" y="0"/>
                        <a:pt x="57" y="0"/>
                      </a:cubicBezTo>
                      <a:cubicBezTo>
                        <a:pt x="52" y="0"/>
                        <a:pt x="45" y="3"/>
                        <a:pt x="41" y="7"/>
                      </a:cubicBezTo>
                      <a:cubicBezTo>
                        <a:pt x="0" y="49"/>
                        <a:pt x="0" y="49"/>
                        <a:pt x="0" y="49"/>
                      </a:cubicBezTo>
                      <a:cubicBezTo>
                        <a:pt x="445" y="49"/>
                        <a:pt x="445" y="49"/>
                        <a:pt x="445" y="49"/>
                      </a:cubicBezTo>
                      <a:lnTo>
                        <a:pt x="405" y="7"/>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8" name="Freeform 338"/>
                <p:cNvSpPr>
                  <a:spLocks/>
                </p:cNvSpPr>
                <p:nvPr/>
              </p:nvSpPr>
              <p:spPr bwMode="gray">
                <a:xfrm>
                  <a:off x="4829" y="3257"/>
                  <a:ext cx="220" cy="61"/>
                </a:xfrm>
                <a:custGeom>
                  <a:avLst/>
                  <a:gdLst>
                    <a:gd name="T0" fmla="*/ 2147483647 w 102"/>
                    <a:gd name="T1" fmla="*/ 2147483647 h 29"/>
                    <a:gd name="T2" fmla="*/ 2147483647 w 102"/>
                    <a:gd name="T3" fmla="*/ 2147483647 h 29"/>
                    <a:gd name="T4" fmla="*/ 2147483647 w 102"/>
                    <a:gd name="T5" fmla="*/ 2147483647 h 29"/>
                    <a:gd name="T6" fmla="*/ 2147483647 w 102"/>
                    <a:gd name="T7" fmla="*/ 0 h 29"/>
                    <a:gd name="T8" fmla="*/ 2147483647 w 102"/>
                    <a:gd name="T9" fmla="*/ 0 h 29"/>
                    <a:gd name="T10" fmla="*/ 2147483647 w 102"/>
                    <a:gd name="T11" fmla="*/ 2147483647 h 29"/>
                    <a:gd name="T12" fmla="*/ 2147483647 w 102"/>
                    <a:gd name="T13" fmla="*/ 2147483647 h 29"/>
                    <a:gd name="T14" fmla="*/ 2147483647 w 102"/>
                    <a:gd name="T15" fmla="*/ 2147483647 h 29"/>
                    <a:gd name="T16" fmla="*/ 2147483647 w 102"/>
                    <a:gd name="T17" fmla="*/ 2147483647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30303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9" name="Freeform 339"/>
                <p:cNvSpPr>
                  <a:spLocks/>
                </p:cNvSpPr>
                <p:nvPr/>
              </p:nvSpPr>
              <p:spPr bwMode="gray">
                <a:xfrm>
                  <a:off x="4829" y="3257"/>
                  <a:ext cx="220" cy="61"/>
                </a:xfrm>
                <a:custGeom>
                  <a:avLst/>
                  <a:gdLst>
                    <a:gd name="T0" fmla="*/ 2147483647 w 102"/>
                    <a:gd name="T1" fmla="*/ 2147483647 h 29"/>
                    <a:gd name="T2" fmla="*/ 2147483647 w 102"/>
                    <a:gd name="T3" fmla="*/ 2147483647 h 29"/>
                    <a:gd name="T4" fmla="*/ 2147483647 w 102"/>
                    <a:gd name="T5" fmla="*/ 2147483647 h 29"/>
                    <a:gd name="T6" fmla="*/ 2147483647 w 102"/>
                    <a:gd name="T7" fmla="*/ 0 h 29"/>
                    <a:gd name="T8" fmla="*/ 2147483647 w 102"/>
                    <a:gd name="T9" fmla="*/ 0 h 29"/>
                    <a:gd name="T10" fmla="*/ 2147483647 w 102"/>
                    <a:gd name="T11" fmla="*/ 2147483647 h 29"/>
                    <a:gd name="T12" fmla="*/ 2147483647 w 102"/>
                    <a:gd name="T13" fmla="*/ 2147483647 h 29"/>
                    <a:gd name="T14" fmla="*/ 2147483647 w 102"/>
                    <a:gd name="T15" fmla="*/ 2147483647 h 29"/>
                    <a:gd name="T16" fmla="*/ 2147483647 w 102"/>
                    <a:gd name="T17" fmla="*/ 2147483647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29"/>
                    <a:gd name="T29" fmla="*/ 102 w 10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29">
                      <a:moveTo>
                        <a:pt x="5" y="29"/>
                      </a:moveTo>
                      <a:cubicBezTo>
                        <a:pt x="2" y="29"/>
                        <a:pt x="0" y="26"/>
                        <a:pt x="1" y="23"/>
                      </a:cubicBezTo>
                      <a:cubicBezTo>
                        <a:pt x="6" y="6"/>
                        <a:pt x="6" y="6"/>
                        <a:pt x="6" y="6"/>
                      </a:cubicBezTo>
                      <a:cubicBezTo>
                        <a:pt x="7" y="3"/>
                        <a:pt x="11" y="0"/>
                        <a:pt x="14" y="0"/>
                      </a:cubicBezTo>
                      <a:cubicBezTo>
                        <a:pt x="88" y="0"/>
                        <a:pt x="88" y="0"/>
                        <a:pt x="88" y="0"/>
                      </a:cubicBezTo>
                      <a:cubicBezTo>
                        <a:pt x="91" y="0"/>
                        <a:pt x="94" y="3"/>
                        <a:pt x="95" y="6"/>
                      </a:cubicBezTo>
                      <a:cubicBezTo>
                        <a:pt x="101" y="23"/>
                        <a:pt x="101" y="23"/>
                        <a:pt x="101" y="23"/>
                      </a:cubicBezTo>
                      <a:cubicBezTo>
                        <a:pt x="102" y="26"/>
                        <a:pt x="100" y="29"/>
                        <a:pt x="96" y="29"/>
                      </a:cubicBezTo>
                      <a:lnTo>
                        <a:pt x="5" y="29"/>
                      </a:ln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 name="Rectangle 340"/>
                <p:cNvSpPr>
                  <a:spLocks noChangeArrowheads="1"/>
                </p:cNvSpPr>
                <p:nvPr/>
              </p:nvSpPr>
              <p:spPr bwMode="gray">
                <a:xfrm>
                  <a:off x="4574" y="2546"/>
                  <a:ext cx="729" cy="522"/>
                </a:xfrm>
                <a:prstGeom prst="rect">
                  <a:avLst/>
                </a:prstGeom>
                <a:noFill/>
                <a:ln w="12700">
                  <a:solidFill>
                    <a:srgbClr val="C0C0C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en-US" sz="1800"/>
                </a:p>
              </p:txBody>
            </p:sp>
          </p:grpSp>
          <p:sp>
            <p:nvSpPr>
              <p:cNvPr id="396" name="Freeform 341"/>
              <p:cNvSpPr>
                <a:spLocks noEditPoints="1"/>
              </p:cNvSpPr>
              <p:nvPr/>
            </p:nvSpPr>
            <p:spPr bwMode="gray">
              <a:xfrm>
                <a:off x="1749" y="3148"/>
                <a:ext cx="885" cy="87"/>
              </a:xfrm>
              <a:custGeom>
                <a:avLst/>
                <a:gdLst>
                  <a:gd name="T0" fmla="*/ 1 w 1272"/>
                  <a:gd name="T1" fmla="*/ 1 h 125"/>
                  <a:gd name="T2" fmla="*/ 1 w 1272"/>
                  <a:gd name="T3" fmla="*/ 1 h 125"/>
                  <a:gd name="T4" fmla="*/ 1 w 1272"/>
                  <a:gd name="T5" fmla="*/ 1 h 125"/>
                  <a:gd name="T6" fmla="*/ 1 w 1272"/>
                  <a:gd name="T7" fmla="*/ 1 h 125"/>
                  <a:gd name="T8" fmla="*/ 1 w 1272"/>
                  <a:gd name="T9" fmla="*/ 1 h 125"/>
                  <a:gd name="T10" fmla="*/ 1 w 1272"/>
                  <a:gd name="T11" fmla="*/ 1 h 125"/>
                  <a:gd name="T12" fmla="*/ 1 w 1272"/>
                  <a:gd name="T13" fmla="*/ 1 h 125"/>
                  <a:gd name="T14" fmla="*/ 1 w 1272"/>
                  <a:gd name="T15" fmla="*/ 1 h 125"/>
                  <a:gd name="T16" fmla="*/ 1 w 1272"/>
                  <a:gd name="T17" fmla="*/ 1 h 125"/>
                  <a:gd name="T18" fmla="*/ 1 w 1272"/>
                  <a:gd name="T19" fmla="*/ 1 h 125"/>
                  <a:gd name="T20" fmla="*/ 1 w 1272"/>
                  <a:gd name="T21" fmla="*/ 1 h 125"/>
                  <a:gd name="T22" fmla="*/ 1 w 1272"/>
                  <a:gd name="T23" fmla="*/ 1 h 125"/>
                  <a:gd name="T24" fmla="*/ 1 w 1272"/>
                  <a:gd name="T25" fmla="*/ 1 h 125"/>
                  <a:gd name="T26" fmla="*/ 1 w 1272"/>
                  <a:gd name="T27" fmla="*/ 1 h 125"/>
                  <a:gd name="T28" fmla="*/ 1 w 1272"/>
                  <a:gd name="T29" fmla="*/ 1 h 125"/>
                  <a:gd name="T30" fmla="*/ 1 w 1272"/>
                  <a:gd name="T31" fmla="*/ 1 h 125"/>
                  <a:gd name="T32" fmla="*/ 1 w 1272"/>
                  <a:gd name="T33" fmla="*/ 1 h 125"/>
                  <a:gd name="T34" fmla="*/ 1 w 1272"/>
                  <a:gd name="T35" fmla="*/ 1 h 125"/>
                  <a:gd name="T36" fmla="*/ 1 w 1272"/>
                  <a:gd name="T37" fmla="*/ 1 h 125"/>
                  <a:gd name="T38" fmla="*/ 1 w 1272"/>
                  <a:gd name="T39" fmla="*/ 1 h 125"/>
                  <a:gd name="T40" fmla="*/ 1 w 1272"/>
                  <a:gd name="T41" fmla="*/ 1 h 125"/>
                  <a:gd name="T42" fmla="*/ 1 w 1272"/>
                  <a:gd name="T43" fmla="*/ 1 h 125"/>
                  <a:gd name="T44" fmla="*/ 1 w 1272"/>
                  <a:gd name="T45" fmla="*/ 1 h 125"/>
                  <a:gd name="T46" fmla="*/ 1 w 1272"/>
                  <a:gd name="T47" fmla="*/ 1 h 125"/>
                  <a:gd name="T48" fmla="*/ 1 w 1272"/>
                  <a:gd name="T49" fmla="*/ 1 h 125"/>
                  <a:gd name="T50" fmla="*/ 1 w 1272"/>
                  <a:gd name="T51" fmla="*/ 1 h 125"/>
                  <a:gd name="T52" fmla="*/ 1 w 1272"/>
                  <a:gd name="T53" fmla="*/ 1 h 125"/>
                  <a:gd name="T54" fmla="*/ 1 w 1272"/>
                  <a:gd name="T55" fmla="*/ 1 h 125"/>
                  <a:gd name="T56" fmla="*/ 1 w 1272"/>
                  <a:gd name="T57" fmla="*/ 1 h 125"/>
                  <a:gd name="T58" fmla="*/ 1 w 1272"/>
                  <a:gd name="T59" fmla="*/ 1 h 125"/>
                  <a:gd name="T60" fmla="*/ 1 w 1272"/>
                  <a:gd name="T61" fmla="*/ 1 h 125"/>
                  <a:gd name="T62" fmla="*/ 1 w 1272"/>
                  <a:gd name="T63" fmla="*/ 1 h 125"/>
                  <a:gd name="T64" fmla="*/ 1 w 1272"/>
                  <a:gd name="T65" fmla="*/ 1 h 125"/>
                  <a:gd name="T66" fmla="*/ 1 w 1272"/>
                  <a:gd name="T67" fmla="*/ 1 h 125"/>
                  <a:gd name="T68" fmla="*/ 1 w 1272"/>
                  <a:gd name="T69" fmla="*/ 1 h 125"/>
                  <a:gd name="T70" fmla="*/ 1 w 1272"/>
                  <a:gd name="T71" fmla="*/ 1 h 125"/>
                  <a:gd name="T72" fmla="*/ 1 w 1272"/>
                  <a:gd name="T73" fmla="*/ 1 h 125"/>
                  <a:gd name="T74" fmla="*/ 1 w 1272"/>
                  <a:gd name="T75" fmla="*/ 1 h 125"/>
                  <a:gd name="T76" fmla="*/ 1 w 1272"/>
                  <a:gd name="T77" fmla="*/ 1 h 125"/>
                  <a:gd name="T78" fmla="*/ 1 w 1272"/>
                  <a:gd name="T79" fmla="*/ 1 h 125"/>
                  <a:gd name="T80" fmla="*/ 1 w 1272"/>
                  <a:gd name="T81" fmla="*/ 1 h 125"/>
                  <a:gd name="T82" fmla="*/ 1 w 1272"/>
                  <a:gd name="T83" fmla="*/ 1 h 125"/>
                  <a:gd name="T84" fmla="*/ 1 w 1272"/>
                  <a:gd name="T85" fmla="*/ 1 h 125"/>
                  <a:gd name="T86" fmla="*/ 1 w 1272"/>
                  <a:gd name="T87" fmla="*/ 1 h 125"/>
                  <a:gd name="T88" fmla="*/ 1 w 1272"/>
                  <a:gd name="T89" fmla="*/ 1 h 125"/>
                  <a:gd name="T90" fmla="*/ 1 w 1272"/>
                  <a:gd name="T91" fmla="*/ 1 h 125"/>
                  <a:gd name="T92" fmla="*/ 1 w 1272"/>
                  <a:gd name="T93" fmla="*/ 1 h 125"/>
                  <a:gd name="T94" fmla="*/ 1 w 1272"/>
                  <a:gd name="T95" fmla="*/ 1 h 125"/>
                  <a:gd name="T96" fmla="*/ 1 w 1272"/>
                  <a:gd name="T97" fmla="*/ 1 h 125"/>
                  <a:gd name="T98" fmla="*/ 1 w 1272"/>
                  <a:gd name="T99" fmla="*/ 1 h 125"/>
                  <a:gd name="T100" fmla="*/ 1 w 1272"/>
                  <a:gd name="T101" fmla="*/ 1 h 125"/>
                  <a:gd name="T102" fmla="*/ 1 w 1272"/>
                  <a:gd name="T103" fmla="*/ 1 h 125"/>
                  <a:gd name="T104" fmla="*/ 1 w 1272"/>
                  <a:gd name="T105" fmla="*/ 1 h 125"/>
                  <a:gd name="T106" fmla="*/ 1 w 1272"/>
                  <a:gd name="T107" fmla="*/ 1 h 125"/>
                  <a:gd name="T108" fmla="*/ 1 w 1272"/>
                  <a:gd name="T109" fmla="*/ 1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2"/>
                  <a:gd name="T166" fmla="*/ 0 h 125"/>
                  <a:gd name="T167" fmla="*/ 1272 w 1272"/>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2" h="125">
                    <a:moveTo>
                      <a:pt x="195" y="1"/>
                    </a:moveTo>
                    <a:cubicBezTo>
                      <a:pt x="168" y="1"/>
                      <a:pt x="142" y="1"/>
                      <a:pt x="115" y="1"/>
                    </a:cubicBezTo>
                    <a:cubicBezTo>
                      <a:pt x="112" y="4"/>
                      <a:pt x="110" y="6"/>
                      <a:pt x="107" y="9"/>
                    </a:cubicBezTo>
                    <a:cubicBezTo>
                      <a:pt x="134" y="9"/>
                      <a:pt x="161" y="9"/>
                      <a:pt x="188" y="9"/>
                    </a:cubicBezTo>
                    <a:cubicBezTo>
                      <a:pt x="191" y="6"/>
                      <a:pt x="192" y="4"/>
                      <a:pt x="195" y="1"/>
                    </a:cubicBezTo>
                    <a:close/>
                    <a:moveTo>
                      <a:pt x="272" y="1"/>
                    </a:moveTo>
                    <a:cubicBezTo>
                      <a:pt x="249" y="1"/>
                      <a:pt x="226" y="1"/>
                      <a:pt x="204" y="1"/>
                    </a:cubicBezTo>
                    <a:cubicBezTo>
                      <a:pt x="201" y="4"/>
                      <a:pt x="199" y="6"/>
                      <a:pt x="197" y="9"/>
                    </a:cubicBezTo>
                    <a:cubicBezTo>
                      <a:pt x="221" y="9"/>
                      <a:pt x="242" y="9"/>
                      <a:pt x="266" y="9"/>
                    </a:cubicBezTo>
                    <a:cubicBezTo>
                      <a:pt x="268" y="6"/>
                      <a:pt x="269" y="4"/>
                      <a:pt x="272" y="1"/>
                    </a:cubicBezTo>
                    <a:close/>
                    <a:moveTo>
                      <a:pt x="342" y="9"/>
                    </a:moveTo>
                    <a:cubicBezTo>
                      <a:pt x="344" y="6"/>
                      <a:pt x="345" y="4"/>
                      <a:pt x="347" y="1"/>
                    </a:cubicBezTo>
                    <a:cubicBezTo>
                      <a:pt x="325" y="1"/>
                      <a:pt x="303" y="1"/>
                      <a:pt x="281" y="1"/>
                    </a:cubicBezTo>
                    <a:cubicBezTo>
                      <a:pt x="279" y="4"/>
                      <a:pt x="278" y="6"/>
                      <a:pt x="275" y="9"/>
                    </a:cubicBezTo>
                    <a:cubicBezTo>
                      <a:pt x="298" y="9"/>
                      <a:pt x="319" y="9"/>
                      <a:pt x="342" y="9"/>
                    </a:cubicBezTo>
                    <a:close/>
                    <a:moveTo>
                      <a:pt x="420" y="1"/>
                    </a:moveTo>
                    <a:cubicBezTo>
                      <a:pt x="399" y="1"/>
                      <a:pt x="378" y="1"/>
                      <a:pt x="357" y="1"/>
                    </a:cubicBezTo>
                    <a:cubicBezTo>
                      <a:pt x="355" y="4"/>
                      <a:pt x="354" y="6"/>
                      <a:pt x="352" y="9"/>
                    </a:cubicBezTo>
                    <a:cubicBezTo>
                      <a:pt x="374" y="9"/>
                      <a:pt x="394" y="9"/>
                      <a:pt x="417" y="9"/>
                    </a:cubicBezTo>
                    <a:cubicBezTo>
                      <a:pt x="418" y="6"/>
                      <a:pt x="419" y="4"/>
                      <a:pt x="420" y="1"/>
                    </a:cubicBezTo>
                    <a:close/>
                    <a:moveTo>
                      <a:pt x="492" y="1"/>
                    </a:moveTo>
                    <a:cubicBezTo>
                      <a:pt x="471" y="1"/>
                      <a:pt x="450" y="1"/>
                      <a:pt x="430" y="1"/>
                    </a:cubicBezTo>
                    <a:cubicBezTo>
                      <a:pt x="428" y="4"/>
                      <a:pt x="427" y="6"/>
                      <a:pt x="426" y="9"/>
                    </a:cubicBezTo>
                    <a:cubicBezTo>
                      <a:pt x="448" y="9"/>
                      <a:pt x="467" y="9"/>
                      <a:pt x="489" y="9"/>
                    </a:cubicBezTo>
                    <a:cubicBezTo>
                      <a:pt x="490" y="6"/>
                      <a:pt x="491" y="4"/>
                      <a:pt x="492" y="1"/>
                    </a:cubicBezTo>
                    <a:close/>
                    <a:moveTo>
                      <a:pt x="561" y="1"/>
                    </a:moveTo>
                    <a:cubicBezTo>
                      <a:pt x="540" y="1"/>
                      <a:pt x="520" y="1"/>
                      <a:pt x="500" y="1"/>
                    </a:cubicBezTo>
                    <a:cubicBezTo>
                      <a:pt x="499" y="4"/>
                      <a:pt x="498" y="6"/>
                      <a:pt x="497" y="9"/>
                    </a:cubicBezTo>
                    <a:cubicBezTo>
                      <a:pt x="519" y="9"/>
                      <a:pt x="538" y="9"/>
                      <a:pt x="559" y="9"/>
                    </a:cubicBezTo>
                    <a:cubicBezTo>
                      <a:pt x="560" y="6"/>
                      <a:pt x="560" y="4"/>
                      <a:pt x="561" y="1"/>
                    </a:cubicBezTo>
                    <a:close/>
                    <a:moveTo>
                      <a:pt x="631" y="1"/>
                    </a:moveTo>
                    <a:cubicBezTo>
                      <a:pt x="611" y="1"/>
                      <a:pt x="590" y="1"/>
                      <a:pt x="570" y="1"/>
                    </a:cubicBezTo>
                    <a:cubicBezTo>
                      <a:pt x="570" y="4"/>
                      <a:pt x="570" y="6"/>
                      <a:pt x="569" y="9"/>
                    </a:cubicBezTo>
                    <a:cubicBezTo>
                      <a:pt x="591" y="9"/>
                      <a:pt x="610" y="9"/>
                      <a:pt x="631" y="9"/>
                    </a:cubicBezTo>
                    <a:cubicBezTo>
                      <a:pt x="631" y="6"/>
                      <a:pt x="631" y="4"/>
                      <a:pt x="631" y="1"/>
                    </a:cubicBezTo>
                    <a:close/>
                    <a:moveTo>
                      <a:pt x="701" y="9"/>
                    </a:moveTo>
                    <a:cubicBezTo>
                      <a:pt x="701" y="6"/>
                      <a:pt x="700" y="4"/>
                      <a:pt x="699" y="1"/>
                    </a:cubicBezTo>
                    <a:cubicBezTo>
                      <a:pt x="678" y="1"/>
                      <a:pt x="660" y="1"/>
                      <a:pt x="639" y="1"/>
                    </a:cubicBezTo>
                    <a:cubicBezTo>
                      <a:pt x="639" y="4"/>
                      <a:pt x="639" y="6"/>
                      <a:pt x="639" y="9"/>
                    </a:cubicBezTo>
                    <a:cubicBezTo>
                      <a:pt x="661" y="9"/>
                      <a:pt x="680" y="9"/>
                      <a:pt x="701" y="9"/>
                    </a:cubicBezTo>
                    <a:close/>
                    <a:moveTo>
                      <a:pt x="772" y="9"/>
                    </a:moveTo>
                    <a:cubicBezTo>
                      <a:pt x="771" y="6"/>
                      <a:pt x="770" y="4"/>
                      <a:pt x="769" y="1"/>
                    </a:cubicBezTo>
                    <a:cubicBezTo>
                      <a:pt x="748" y="1"/>
                      <a:pt x="729" y="1"/>
                      <a:pt x="708" y="1"/>
                    </a:cubicBezTo>
                    <a:cubicBezTo>
                      <a:pt x="708" y="4"/>
                      <a:pt x="709" y="6"/>
                      <a:pt x="710" y="9"/>
                    </a:cubicBezTo>
                    <a:cubicBezTo>
                      <a:pt x="731" y="9"/>
                      <a:pt x="750" y="9"/>
                      <a:pt x="772" y="9"/>
                    </a:cubicBezTo>
                    <a:close/>
                    <a:moveTo>
                      <a:pt x="844" y="9"/>
                    </a:moveTo>
                    <a:cubicBezTo>
                      <a:pt x="843" y="6"/>
                      <a:pt x="842" y="4"/>
                      <a:pt x="840" y="1"/>
                    </a:cubicBezTo>
                    <a:cubicBezTo>
                      <a:pt x="818" y="1"/>
                      <a:pt x="799" y="1"/>
                      <a:pt x="778" y="1"/>
                    </a:cubicBezTo>
                    <a:cubicBezTo>
                      <a:pt x="779" y="4"/>
                      <a:pt x="780" y="6"/>
                      <a:pt x="781" y="9"/>
                    </a:cubicBezTo>
                    <a:cubicBezTo>
                      <a:pt x="803" y="9"/>
                      <a:pt x="822" y="9"/>
                      <a:pt x="844" y="9"/>
                    </a:cubicBezTo>
                    <a:close/>
                    <a:moveTo>
                      <a:pt x="917" y="9"/>
                    </a:moveTo>
                    <a:cubicBezTo>
                      <a:pt x="915" y="6"/>
                      <a:pt x="914" y="4"/>
                      <a:pt x="911" y="1"/>
                    </a:cubicBezTo>
                    <a:cubicBezTo>
                      <a:pt x="889" y="1"/>
                      <a:pt x="870" y="1"/>
                      <a:pt x="848" y="1"/>
                    </a:cubicBezTo>
                    <a:cubicBezTo>
                      <a:pt x="850" y="4"/>
                      <a:pt x="851" y="6"/>
                      <a:pt x="852" y="9"/>
                    </a:cubicBezTo>
                    <a:cubicBezTo>
                      <a:pt x="875" y="9"/>
                      <a:pt x="895" y="9"/>
                      <a:pt x="917" y="9"/>
                    </a:cubicBezTo>
                    <a:close/>
                    <a:moveTo>
                      <a:pt x="993" y="9"/>
                    </a:moveTo>
                    <a:cubicBezTo>
                      <a:pt x="991" y="6"/>
                      <a:pt x="989" y="4"/>
                      <a:pt x="987" y="1"/>
                    </a:cubicBezTo>
                    <a:cubicBezTo>
                      <a:pt x="964" y="1"/>
                      <a:pt x="944" y="1"/>
                      <a:pt x="921" y="1"/>
                    </a:cubicBezTo>
                    <a:cubicBezTo>
                      <a:pt x="923" y="4"/>
                      <a:pt x="924" y="6"/>
                      <a:pt x="927" y="9"/>
                    </a:cubicBezTo>
                    <a:cubicBezTo>
                      <a:pt x="950" y="9"/>
                      <a:pt x="970" y="9"/>
                      <a:pt x="993" y="9"/>
                    </a:cubicBezTo>
                    <a:close/>
                    <a:moveTo>
                      <a:pt x="1073" y="9"/>
                    </a:moveTo>
                    <a:cubicBezTo>
                      <a:pt x="1070" y="6"/>
                      <a:pt x="1068" y="4"/>
                      <a:pt x="1065" y="0"/>
                    </a:cubicBezTo>
                    <a:cubicBezTo>
                      <a:pt x="1041" y="0"/>
                      <a:pt x="1020" y="0"/>
                      <a:pt x="997" y="1"/>
                    </a:cubicBezTo>
                    <a:cubicBezTo>
                      <a:pt x="1000" y="4"/>
                      <a:pt x="1001" y="6"/>
                      <a:pt x="1004" y="9"/>
                    </a:cubicBezTo>
                    <a:cubicBezTo>
                      <a:pt x="1028" y="9"/>
                      <a:pt x="1049" y="9"/>
                      <a:pt x="1073" y="9"/>
                    </a:cubicBezTo>
                    <a:close/>
                    <a:moveTo>
                      <a:pt x="1162" y="9"/>
                    </a:moveTo>
                    <a:cubicBezTo>
                      <a:pt x="1159" y="6"/>
                      <a:pt x="1157" y="4"/>
                      <a:pt x="1154" y="0"/>
                    </a:cubicBezTo>
                    <a:cubicBezTo>
                      <a:pt x="1127" y="0"/>
                      <a:pt x="1101" y="0"/>
                      <a:pt x="1075" y="0"/>
                    </a:cubicBezTo>
                    <a:cubicBezTo>
                      <a:pt x="1078" y="4"/>
                      <a:pt x="1079" y="6"/>
                      <a:pt x="1083" y="9"/>
                    </a:cubicBezTo>
                    <a:cubicBezTo>
                      <a:pt x="1109" y="9"/>
                      <a:pt x="1136" y="9"/>
                      <a:pt x="1162" y="9"/>
                    </a:cubicBezTo>
                    <a:close/>
                    <a:moveTo>
                      <a:pt x="157" y="31"/>
                    </a:moveTo>
                    <a:cubicBezTo>
                      <a:pt x="164" y="23"/>
                      <a:pt x="167" y="19"/>
                      <a:pt x="174" y="11"/>
                    </a:cubicBezTo>
                    <a:cubicBezTo>
                      <a:pt x="150" y="11"/>
                      <a:pt x="129" y="11"/>
                      <a:pt x="105" y="11"/>
                    </a:cubicBezTo>
                    <a:cubicBezTo>
                      <a:pt x="98" y="19"/>
                      <a:pt x="95" y="23"/>
                      <a:pt x="87" y="31"/>
                    </a:cubicBezTo>
                    <a:cubicBezTo>
                      <a:pt x="111" y="31"/>
                      <a:pt x="133" y="31"/>
                      <a:pt x="157" y="31"/>
                    </a:cubicBezTo>
                    <a:close/>
                    <a:moveTo>
                      <a:pt x="182" y="11"/>
                    </a:moveTo>
                    <a:cubicBezTo>
                      <a:pt x="176" y="19"/>
                      <a:pt x="173" y="23"/>
                      <a:pt x="166" y="31"/>
                    </a:cubicBezTo>
                    <a:cubicBezTo>
                      <a:pt x="190" y="31"/>
                      <a:pt x="212" y="31"/>
                      <a:pt x="236" y="31"/>
                    </a:cubicBezTo>
                    <a:cubicBezTo>
                      <a:pt x="242" y="23"/>
                      <a:pt x="245" y="19"/>
                      <a:pt x="251" y="11"/>
                    </a:cubicBezTo>
                    <a:cubicBezTo>
                      <a:pt x="227" y="11"/>
                      <a:pt x="206" y="11"/>
                      <a:pt x="182" y="11"/>
                    </a:cubicBezTo>
                    <a:close/>
                    <a:moveTo>
                      <a:pt x="260" y="11"/>
                    </a:moveTo>
                    <a:cubicBezTo>
                      <a:pt x="255" y="19"/>
                      <a:pt x="252" y="23"/>
                      <a:pt x="246" y="31"/>
                    </a:cubicBezTo>
                    <a:cubicBezTo>
                      <a:pt x="269" y="31"/>
                      <a:pt x="290" y="31"/>
                      <a:pt x="314" y="31"/>
                    </a:cubicBezTo>
                    <a:cubicBezTo>
                      <a:pt x="319" y="23"/>
                      <a:pt x="322" y="19"/>
                      <a:pt x="327" y="11"/>
                    </a:cubicBezTo>
                    <a:cubicBezTo>
                      <a:pt x="304" y="11"/>
                      <a:pt x="283" y="11"/>
                      <a:pt x="260" y="11"/>
                    </a:cubicBezTo>
                    <a:close/>
                    <a:moveTo>
                      <a:pt x="401" y="11"/>
                    </a:moveTo>
                    <a:cubicBezTo>
                      <a:pt x="379" y="11"/>
                      <a:pt x="359" y="11"/>
                      <a:pt x="337" y="11"/>
                    </a:cubicBezTo>
                    <a:cubicBezTo>
                      <a:pt x="332" y="19"/>
                      <a:pt x="329" y="23"/>
                      <a:pt x="324" y="31"/>
                    </a:cubicBezTo>
                    <a:cubicBezTo>
                      <a:pt x="347" y="31"/>
                      <a:pt x="368" y="31"/>
                      <a:pt x="391" y="31"/>
                    </a:cubicBezTo>
                    <a:cubicBezTo>
                      <a:pt x="395" y="23"/>
                      <a:pt x="397" y="19"/>
                      <a:pt x="401" y="11"/>
                    </a:cubicBezTo>
                    <a:close/>
                    <a:moveTo>
                      <a:pt x="400" y="31"/>
                    </a:moveTo>
                    <a:cubicBezTo>
                      <a:pt x="423" y="31"/>
                      <a:pt x="443" y="31"/>
                      <a:pt x="466" y="31"/>
                    </a:cubicBezTo>
                    <a:cubicBezTo>
                      <a:pt x="469" y="23"/>
                      <a:pt x="470" y="19"/>
                      <a:pt x="473" y="11"/>
                    </a:cubicBezTo>
                    <a:cubicBezTo>
                      <a:pt x="451" y="11"/>
                      <a:pt x="432" y="11"/>
                      <a:pt x="410" y="11"/>
                    </a:cubicBezTo>
                    <a:cubicBezTo>
                      <a:pt x="406" y="19"/>
                      <a:pt x="404" y="23"/>
                      <a:pt x="400" y="31"/>
                    </a:cubicBezTo>
                    <a:close/>
                    <a:moveTo>
                      <a:pt x="475" y="31"/>
                    </a:moveTo>
                    <a:cubicBezTo>
                      <a:pt x="498" y="31"/>
                      <a:pt x="518" y="31"/>
                      <a:pt x="540" y="31"/>
                    </a:cubicBezTo>
                    <a:cubicBezTo>
                      <a:pt x="542" y="23"/>
                      <a:pt x="542" y="19"/>
                      <a:pt x="544" y="11"/>
                    </a:cubicBezTo>
                    <a:cubicBezTo>
                      <a:pt x="522" y="11"/>
                      <a:pt x="503" y="11"/>
                      <a:pt x="482" y="11"/>
                    </a:cubicBezTo>
                    <a:cubicBezTo>
                      <a:pt x="479" y="19"/>
                      <a:pt x="478" y="23"/>
                      <a:pt x="475" y="31"/>
                    </a:cubicBezTo>
                    <a:close/>
                    <a:moveTo>
                      <a:pt x="549" y="31"/>
                    </a:moveTo>
                    <a:cubicBezTo>
                      <a:pt x="571" y="31"/>
                      <a:pt x="591" y="31"/>
                      <a:pt x="613" y="31"/>
                    </a:cubicBezTo>
                    <a:cubicBezTo>
                      <a:pt x="613" y="23"/>
                      <a:pt x="613" y="19"/>
                      <a:pt x="613" y="11"/>
                    </a:cubicBezTo>
                    <a:cubicBezTo>
                      <a:pt x="592" y="11"/>
                      <a:pt x="573" y="11"/>
                      <a:pt x="552" y="11"/>
                    </a:cubicBezTo>
                    <a:cubicBezTo>
                      <a:pt x="551" y="19"/>
                      <a:pt x="550" y="23"/>
                      <a:pt x="549" y="31"/>
                    </a:cubicBezTo>
                    <a:close/>
                    <a:moveTo>
                      <a:pt x="622" y="11"/>
                    </a:moveTo>
                    <a:cubicBezTo>
                      <a:pt x="622" y="19"/>
                      <a:pt x="622" y="23"/>
                      <a:pt x="622" y="31"/>
                    </a:cubicBezTo>
                    <a:cubicBezTo>
                      <a:pt x="644" y="31"/>
                      <a:pt x="664" y="31"/>
                      <a:pt x="686" y="31"/>
                    </a:cubicBezTo>
                    <a:cubicBezTo>
                      <a:pt x="685" y="23"/>
                      <a:pt x="685" y="19"/>
                      <a:pt x="683" y="11"/>
                    </a:cubicBezTo>
                    <a:cubicBezTo>
                      <a:pt x="662" y="11"/>
                      <a:pt x="643" y="11"/>
                      <a:pt x="622" y="11"/>
                    </a:cubicBezTo>
                    <a:close/>
                    <a:moveTo>
                      <a:pt x="693" y="11"/>
                    </a:moveTo>
                    <a:cubicBezTo>
                      <a:pt x="694" y="19"/>
                      <a:pt x="695" y="23"/>
                      <a:pt x="696" y="31"/>
                    </a:cubicBezTo>
                    <a:cubicBezTo>
                      <a:pt x="718" y="31"/>
                      <a:pt x="738" y="31"/>
                      <a:pt x="761" y="31"/>
                    </a:cubicBezTo>
                    <a:cubicBezTo>
                      <a:pt x="758" y="23"/>
                      <a:pt x="757" y="19"/>
                      <a:pt x="754" y="11"/>
                    </a:cubicBezTo>
                    <a:cubicBezTo>
                      <a:pt x="733" y="11"/>
                      <a:pt x="714" y="11"/>
                      <a:pt x="693" y="11"/>
                    </a:cubicBezTo>
                    <a:close/>
                    <a:moveTo>
                      <a:pt x="824" y="12"/>
                    </a:moveTo>
                    <a:cubicBezTo>
                      <a:pt x="802" y="11"/>
                      <a:pt x="783" y="11"/>
                      <a:pt x="762" y="11"/>
                    </a:cubicBezTo>
                    <a:cubicBezTo>
                      <a:pt x="764" y="19"/>
                      <a:pt x="766" y="23"/>
                      <a:pt x="768" y="31"/>
                    </a:cubicBezTo>
                    <a:cubicBezTo>
                      <a:pt x="791" y="31"/>
                      <a:pt x="811" y="31"/>
                      <a:pt x="833" y="31"/>
                    </a:cubicBezTo>
                    <a:cubicBezTo>
                      <a:pt x="830" y="23"/>
                      <a:pt x="828" y="19"/>
                      <a:pt x="824" y="12"/>
                    </a:cubicBezTo>
                    <a:close/>
                    <a:moveTo>
                      <a:pt x="833" y="12"/>
                    </a:moveTo>
                    <a:cubicBezTo>
                      <a:pt x="837" y="19"/>
                      <a:pt x="839" y="23"/>
                      <a:pt x="843" y="31"/>
                    </a:cubicBezTo>
                    <a:cubicBezTo>
                      <a:pt x="866" y="31"/>
                      <a:pt x="886" y="31"/>
                      <a:pt x="909" y="31"/>
                    </a:cubicBezTo>
                    <a:cubicBezTo>
                      <a:pt x="904" y="23"/>
                      <a:pt x="902" y="19"/>
                      <a:pt x="897" y="12"/>
                    </a:cubicBezTo>
                    <a:cubicBezTo>
                      <a:pt x="875" y="12"/>
                      <a:pt x="855" y="12"/>
                      <a:pt x="833" y="12"/>
                    </a:cubicBezTo>
                    <a:close/>
                    <a:moveTo>
                      <a:pt x="905" y="12"/>
                    </a:moveTo>
                    <a:cubicBezTo>
                      <a:pt x="910" y="19"/>
                      <a:pt x="913" y="23"/>
                      <a:pt x="918" y="31"/>
                    </a:cubicBezTo>
                    <a:cubicBezTo>
                      <a:pt x="941" y="31"/>
                      <a:pt x="962" y="31"/>
                      <a:pt x="985" y="31"/>
                    </a:cubicBezTo>
                    <a:cubicBezTo>
                      <a:pt x="979" y="23"/>
                      <a:pt x="977" y="19"/>
                      <a:pt x="971" y="12"/>
                    </a:cubicBezTo>
                    <a:cubicBezTo>
                      <a:pt x="948" y="12"/>
                      <a:pt x="928" y="12"/>
                      <a:pt x="905" y="12"/>
                    </a:cubicBezTo>
                    <a:close/>
                    <a:moveTo>
                      <a:pt x="980" y="12"/>
                    </a:moveTo>
                    <a:cubicBezTo>
                      <a:pt x="986" y="19"/>
                      <a:pt x="989" y="23"/>
                      <a:pt x="995" y="31"/>
                    </a:cubicBezTo>
                    <a:cubicBezTo>
                      <a:pt x="1019" y="31"/>
                      <a:pt x="1040" y="31"/>
                      <a:pt x="1064" y="31"/>
                    </a:cubicBezTo>
                    <a:cubicBezTo>
                      <a:pt x="1057" y="23"/>
                      <a:pt x="1054" y="19"/>
                      <a:pt x="1047" y="12"/>
                    </a:cubicBezTo>
                    <a:cubicBezTo>
                      <a:pt x="1024" y="12"/>
                      <a:pt x="1003" y="12"/>
                      <a:pt x="980" y="12"/>
                    </a:cubicBezTo>
                    <a:close/>
                    <a:moveTo>
                      <a:pt x="1074" y="31"/>
                    </a:moveTo>
                    <a:cubicBezTo>
                      <a:pt x="1110" y="31"/>
                      <a:pt x="1147" y="31"/>
                      <a:pt x="1184" y="31"/>
                    </a:cubicBezTo>
                    <a:cubicBezTo>
                      <a:pt x="1176" y="23"/>
                      <a:pt x="1172" y="19"/>
                      <a:pt x="1165" y="12"/>
                    </a:cubicBezTo>
                    <a:cubicBezTo>
                      <a:pt x="1129" y="12"/>
                      <a:pt x="1093" y="12"/>
                      <a:pt x="1057" y="12"/>
                    </a:cubicBezTo>
                    <a:cubicBezTo>
                      <a:pt x="1063" y="19"/>
                      <a:pt x="1067" y="23"/>
                      <a:pt x="1074" y="31"/>
                    </a:cubicBezTo>
                    <a:close/>
                    <a:moveTo>
                      <a:pt x="194" y="32"/>
                    </a:moveTo>
                    <a:cubicBezTo>
                      <a:pt x="158" y="32"/>
                      <a:pt x="122" y="32"/>
                      <a:pt x="86" y="32"/>
                    </a:cubicBezTo>
                    <a:cubicBezTo>
                      <a:pt x="78" y="40"/>
                      <a:pt x="74" y="45"/>
                      <a:pt x="67" y="53"/>
                    </a:cubicBezTo>
                    <a:cubicBezTo>
                      <a:pt x="103" y="53"/>
                      <a:pt x="140" y="53"/>
                      <a:pt x="177" y="53"/>
                    </a:cubicBezTo>
                    <a:cubicBezTo>
                      <a:pt x="184" y="45"/>
                      <a:pt x="187" y="40"/>
                      <a:pt x="194" y="32"/>
                    </a:cubicBezTo>
                    <a:close/>
                    <a:moveTo>
                      <a:pt x="257" y="53"/>
                    </a:moveTo>
                    <a:cubicBezTo>
                      <a:pt x="263" y="45"/>
                      <a:pt x="266" y="41"/>
                      <a:pt x="272" y="33"/>
                    </a:cubicBezTo>
                    <a:cubicBezTo>
                      <a:pt x="248" y="33"/>
                      <a:pt x="227" y="33"/>
                      <a:pt x="203" y="33"/>
                    </a:cubicBezTo>
                    <a:cubicBezTo>
                      <a:pt x="196" y="41"/>
                      <a:pt x="193" y="45"/>
                      <a:pt x="186" y="53"/>
                    </a:cubicBezTo>
                    <a:cubicBezTo>
                      <a:pt x="211" y="53"/>
                      <a:pt x="233" y="53"/>
                      <a:pt x="257" y="53"/>
                    </a:cubicBezTo>
                    <a:close/>
                    <a:moveTo>
                      <a:pt x="267" y="53"/>
                    </a:moveTo>
                    <a:cubicBezTo>
                      <a:pt x="292" y="53"/>
                      <a:pt x="313" y="53"/>
                      <a:pt x="337" y="53"/>
                    </a:cubicBezTo>
                    <a:cubicBezTo>
                      <a:pt x="342" y="45"/>
                      <a:pt x="345" y="41"/>
                      <a:pt x="350" y="33"/>
                    </a:cubicBezTo>
                    <a:cubicBezTo>
                      <a:pt x="326" y="33"/>
                      <a:pt x="305" y="33"/>
                      <a:pt x="282" y="33"/>
                    </a:cubicBezTo>
                    <a:cubicBezTo>
                      <a:pt x="276" y="41"/>
                      <a:pt x="273" y="45"/>
                      <a:pt x="267" y="53"/>
                    </a:cubicBezTo>
                    <a:close/>
                    <a:moveTo>
                      <a:pt x="426" y="33"/>
                    </a:moveTo>
                    <a:cubicBezTo>
                      <a:pt x="403" y="33"/>
                      <a:pt x="383" y="33"/>
                      <a:pt x="360" y="33"/>
                    </a:cubicBezTo>
                    <a:cubicBezTo>
                      <a:pt x="355" y="41"/>
                      <a:pt x="353" y="45"/>
                      <a:pt x="348" y="53"/>
                    </a:cubicBezTo>
                    <a:cubicBezTo>
                      <a:pt x="372" y="53"/>
                      <a:pt x="393" y="53"/>
                      <a:pt x="417" y="53"/>
                    </a:cubicBezTo>
                    <a:cubicBezTo>
                      <a:pt x="421" y="45"/>
                      <a:pt x="422" y="41"/>
                      <a:pt x="426" y="33"/>
                    </a:cubicBezTo>
                    <a:close/>
                    <a:moveTo>
                      <a:pt x="427" y="53"/>
                    </a:moveTo>
                    <a:cubicBezTo>
                      <a:pt x="450" y="53"/>
                      <a:pt x="471" y="53"/>
                      <a:pt x="495" y="53"/>
                    </a:cubicBezTo>
                    <a:cubicBezTo>
                      <a:pt x="497" y="45"/>
                      <a:pt x="498" y="41"/>
                      <a:pt x="501" y="33"/>
                    </a:cubicBezTo>
                    <a:cubicBezTo>
                      <a:pt x="478" y="33"/>
                      <a:pt x="458" y="33"/>
                      <a:pt x="435" y="33"/>
                    </a:cubicBezTo>
                    <a:cubicBezTo>
                      <a:pt x="432" y="41"/>
                      <a:pt x="430" y="45"/>
                      <a:pt x="427" y="53"/>
                    </a:cubicBezTo>
                    <a:close/>
                    <a:moveTo>
                      <a:pt x="505" y="53"/>
                    </a:moveTo>
                    <a:cubicBezTo>
                      <a:pt x="528" y="53"/>
                      <a:pt x="549" y="53"/>
                      <a:pt x="572" y="53"/>
                    </a:cubicBezTo>
                    <a:cubicBezTo>
                      <a:pt x="573" y="45"/>
                      <a:pt x="574" y="41"/>
                      <a:pt x="575" y="33"/>
                    </a:cubicBezTo>
                    <a:cubicBezTo>
                      <a:pt x="553" y="33"/>
                      <a:pt x="533" y="33"/>
                      <a:pt x="510" y="33"/>
                    </a:cubicBezTo>
                    <a:cubicBezTo>
                      <a:pt x="508" y="41"/>
                      <a:pt x="507" y="45"/>
                      <a:pt x="505" y="53"/>
                    </a:cubicBezTo>
                    <a:close/>
                    <a:moveTo>
                      <a:pt x="581" y="53"/>
                    </a:moveTo>
                    <a:cubicBezTo>
                      <a:pt x="605" y="53"/>
                      <a:pt x="625" y="53"/>
                      <a:pt x="649" y="53"/>
                    </a:cubicBezTo>
                    <a:cubicBezTo>
                      <a:pt x="649" y="45"/>
                      <a:pt x="648" y="41"/>
                      <a:pt x="648" y="33"/>
                    </a:cubicBezTo>
                    <a:cubicBezTo>
                      <a:pt x="626" y="33"/>
                      <a:pt x="606" y="33"/>
                      <a:pt x="584" y="33"/>
                    </a:cubicBezTo>
                    <a:cubicBezTo>
                      <a:pt x="583" y="41"/>
                      <a:pt x="582" y="45"/>
                      <a:pt x="581" y="53"/>
                    </a:cubicBezTo>
                    <a:close/>
                    <a:moveTo>
                      <a:pt x="658" y="53"/>
                    </a:moveTo>
                    <a:cubicBezTo>
                      <a:pt x="682" y="53"/>
                      <a:pt x="703" y="53"/>
                      <a:pt x="726" y="53"/>
                    </a:cubicBezTo>
                    <a:cubicBezTo>
                      <a:pt x="724" y="45"/>
                      <a:pt x="724" y="41"/>
                      <a:pt x="722" y="33"/>
                    </a:cubicBezTo>
                    <a:cubicBezTo>
                      <a:pt x="699" y="33"/>
                      <a:pt x="680" y="33"/>
                      <a:pt x="657" y="33"/>
                    </a:cubicBezTo>
                    <a:cubicBezTo>
                      <a:pt x="658" y="41"/>
                      <a:pt x="658" y="45"/>
                      <a:pt x="658" y="53"/>
                    </a:cubicBezTo>
                    <a:close/>
                    <a:moveTo>
                      <a:pt x="736" y="53"/>
                    </a:moveTo>
                    <a:cubicBezTo>
                      <a:pt x="760" y="53"/>
                      <a:pt x="781" y="53"/>
                      <a:pt x="804" y="53"/>
                    </a:cubicBezTo>
                    <a:cubicBezTo>
                      <a:pt x="801" y="45"/>
                      <a:pt x="800" y="41"/>
                      <a:pt x="797" y="33"/>
                    </a:cubicBezTo>
                    <a:cubicBezTo>
                      <a:pt x="774" y="33"/>
                      <a:pt x="754" y="33"/>
                      <a:pt x="732" y="33"/>
                    </a:cubicBezTo>
                    <a:cubicBezTo>
                      <a:pt x="734" y="41"/>
                      <a:pt x="734" y="45"/>
                      <a:pt x="736" y="53"/>
                    </a:cubicBezTo>
                    <a:close/>
                    <a:moveTo>
                      <a:pt x="870" y="33"/>
                    </a:moveTo>
                    <a:cubicBezTo>
                      <a:pt x="847" y="33"/>
                      <a:pt x="827" y="33"/>
                      <a:pt x="804" y="33"/>
                    </a:cubicBezTo>
                    <a:cubicBezTo>
                      <a:pt x="808" y="41"/>
                      <a:pt x="809" y="45"/>
                      <a:pt x="812" y="53"/>
                    </a:cubicBezTo>
                    <a:cubicBezTo>
                      <a:pt x="836" y="53"/>
                      <a:pt x="857" y="53"/>
                      <a:pt x="881" y="53"/>
                    </a:cubicBezTo>
                    <a:cubicBezTo>
                      <a:pt x="877" y="45"/>
                      <a:pt x="874" y="41"/>
                      <a:pt x="870" y="33"/>
                    </a:cubicBezTo>
                    <a:close/>
                    <a:moveTo>
                      <a:pt x="880" y="33"/>
                    </a:moveTo>
                    <a:cubicBezTo>
                      <a:pt x="884" y="41"/>
                      <a:pt x="886" y="45"/>
                      <a:pt x="891" y="53"/>
                    </a:cubicBezTo>
                    <a:cubicBezTo>
                      <a:pt x="915" y="53"/>
                      <a:pt x="936" y="53"/>
                      <a:pt x="960" y="53"/>
                    </a:cubicBezTo>
                    <a:cubicBezTo>
                      <a:pt x="955" y="45"/>
                      <a:pt x="952" y="41"/>
                      <a:pt x="947" y="33"/>
                    </a:cubicBezTo>
                    <a:cubicBezTo>
                      <a:pt x="924" y="33"/>
                      <a:pt x="903" y="33"/>
                      <a:pt x="880" y="33"/>
                    </a:cubicBezTo>
                    <a:close/>
                    <a:moveTo>
                      <a:pt x="1040" y="53"/>
                    </a:moveTo>
                    <a:cubicBezTo>
                      <a:pt x="1034" y="45"/>
                      <a:pt x="1031" y="41"/>
                      <a:pt x="1024" y="33"/>
                    </a:cubicBezTo>
                    <a:cubicBezTo>
                      <a:pt x="1001" y="33"/>
                      <a:pt x="980" y="33"/>
                      <a:pt x="956" y="33"/>
                    </a:cubicBezTo>
                    <a:cubicBezTo>
                      <a:pt x="961" y="41"/>
                      <a:pt x="964" y="45"/>
                      <a:pt x="970" y="53"/>
                    </a:cubicBezTo>
                    <a:cubicBezTo>
                      <a:pt x="994" y="53"/>
                      <a:pt x="1016" y="53"/>
                      <a:pt x="1040" y="53"/>
                    </a:cubicBezTo>
                    <a:close/>
                    <a:moveTo>
                      <a:pt x="1104" y="33"/>
                    </a:moveTo>
                    <a:cubicBezTo>
                      <a:pt x="1080" y="33"/>
                      <a:pt x="1058" y="33"/>
                      <a:pt x="1034" y="33"/>
                    </a:cubicBezTo>
                    <a:cubicBezTo>
                      <a:pt x="1040" y="41"/>
                      <a:pt x="1044" y="45"/>
                      <a:pt x="1050" y="53"/>
                    </a:cubicBezTo>
                    <a:cubicBezTo>
                      <a:pt x="1075" y="53"/>
                      <a:pt x="1097" y="53"/>
                      <a:pt x="1122" y="53"/>
                    </a:cubicBezTo>
                    <a:cubicBezTo>
                      <a:pt x="1115" y="45"/>
                      <a:pt x="1111" y="41"/>
                      <a:pt x="1104" y="33"/>
                    </a:cubicBezTo>
                    <a:close/>
                    <a:moveTo>
                      <a:pt x="1132" y="53"/>
                    </a:moveTo>
                    <a:cubicBezTo>
                      <a:pt x="1157" y="53"/>
                      <a:pt x="1179" y="53"/>
                      <a:pt x="1204" y="53"/>
                    </a:cubicBezTo>
                    <a:cubicBezTo>
                      <a:pt x="1197" y="45"/>
                      <a:pt x="1193" y="41"/>
                      <a:pt x="1185" y="33"/>
                    </a:cubicBezTo>
                    <a:cubicBezTo>
                      <a:pt x="1160" y="33"/>
                      <a:pt x="1139" y="33"/>
                      <a:pt x="1114" y="33"/>
                    </a:cubicBezTo>
                    <a:cubicBezTo>
                      <a:pt x="1121" y="41"/>
                      <a:pt x="1125" y="45"/>
                      <a:pt x="1132" y="53"/>
                    </a:cubicBezTo>
                    <a:close/>
                    <a:moveTo>
                      <a:pt x="195" y="55"/>
                    </a:moveTo>
                    <a:cubicBezTo>
                      <a:pt x="152" y="55"/>
                      <a:pt x="108" y="55"/>
                      <a:pt x="64" y="55"/>
                    </a:cubicBezTo>
                    <a:cubicBezTo>
                      <a:pt x="57" y="64"/>
                      <a:pt x="53" y="68"/>
                      <a:pt x="44" y="76"/>
                    </a:cubicBezTo>
                    <a:cubicBezTo>
                      <a:pt x="89" y="76"/>
                      <a:pt x="134" y="76"/>
                      <a:pt x="178" y="76"/>
                    </a:cubicBezTo>
                    <a:cubicBezTo>
                      <a:pt x="185" y="68"/>
                      <a:pt x="188" y="63"/>
                      <a:pt x="195" y="55"/>
                    </a:cubicBezTo>
                    <a:close/>
                    <a:moveTo>
                      <a:pt x="261" y="76"/>
                    </a:moveTo>
                    <a:cubicBezTo>
                      <a:pt x="267" y="68"/>
                      <a:pt x="270" y="63"/>
                      <a:pt x="275" y="55"/>
                    </a:cubicBezTo>
                    <a:cubicBezTo>
                      <a:pt x="251" y="55"/>
                      <a:pt x="229" y="55"/>
                      <a:pt x="204" y="55"/>
                    </a:cubicBezTo>
                    <a:cubicBezTo>
                      <a:pt x="197" y="63"/>
                      <a:pt x="194" y="68"/>
                      <a:pt x="187" y="76"/>
                    </a:cubicBezTo>
                    <a:cubicBezTo>
                      <a:pt x="213" y="76"/>
                      <a:pt x="235" y="76"/>
                      <a:pt x="261" y="76"/>
                    </a:cubicBezTo>
                    <a:close/>
                    <a:moveTo>
                      <a:pt x="355" y="55"/>
                    </a:moveTo>
                    <a:cubicBezTo>
                      <a:pt x="331" y="55"/>
                      <a:pt x="310" y="55"/>
                      <a:pt x="285" y="55"/>
                    </a:cubicBezTo>
                    <a:cubicBezTo>
                      <a:pt x="280" y="63"/>
                      <a:pt x="277" y="68"/>
                      <a:pt x="271" y="76"/>
                    </a:cubicBezTo>
                    <a:cubicBezTo>
                      <a:pt x="296" y="76"/>
                      <a:pt x="318" y="76"/>
                      <a:pt x="343" y="76"/>
                    </a:cubicBezTo>
                    <a:cubicBezTo>
                      <a:pt x="348" y="68"/>
                      <a:pt x="351" y="63"/>
                      <a:pt x="355" y="55"/>
                    </a:cubicBezTo>
                    <a:close/>
                    <a:moveTo>
                      <a:pt x="435" y="55"/>
                    </a:moveTo>
                    <a:cubicBezTo>
                      <a:pt x="411" y="55"/>
                      <a:pt x="390" y="55"/>
                      <a:pt x="366" y="55"/>
                    </a:cubicBezTo>
                    <a:cubicBezTo>
                      <a:pt x="361" y="63"/>
                      <a:pt x="359" y="68"/>
                      <a:pt x="354" y="76"/>
                    </a:cubicBezTo>
                    <a:cubicBezTo>
                      <a:pt x="379" y="76"/>
                      <a:pt x="401" y="76"/>
                      <a:pt x="426" y="76"/>
                    </a:cubicBezTo>
                    <a:cubicBezTo>
                      <a:pt x="430" y="68"/>
                      <a:pt x="431" y="63"/>
                      <a:pt x="435" y="55"/>
                    </a:cubicBezTo>
                    <a:close/>
                    <a:moveTo>
                      <a:pt x="513" y="55"/>
                    </a:moveTo>
                    <a:cubicBezTo>
                      <a:pt x="489" y="55"/>
                      <a:pt x="468" y="55"/>
                      <a:pt x="445" y="55"/>
                    </a:cubicBezTo>
                    <a:cubicBezTo>
                      <a:pt x="441" y="63"/>
                      <a:pt x="440" y="68"/>
                      <a:pt x="436" y="76"/>
                    </a:cubicBezTo>
                    <a:cubicBezTo>
                      <a:pt x="461" y="76"/>
                      <a:pt x="483" y="76"/>
                      <a:pt x="507" y="76"/>
                    </a:cubicBezTo>
                    <a:cubicBezTo>
                      <a:pt x="510" y="67"/>
                      <a:pt x="511" y="63"/>
                      <a:pt x="513" y="55"/>
                    </a:cubicBezTo>
                    <a:close/>
                    <a:moveTo>
                      <a:pt x="591" y="55"/>
                    </a:moveTo>
                    <a:cubicBezTo>
                      <a:pt x="567" y="55"/>
                      <a:pt x="546" y="55"/>
                      <a:pt x="523" y="55"/>
                    </a:cubicBezTo>
                    <a:cubicBezTo>
                      <a:pt x="521" y="63"/>
                      <a:pt x="520" y="67"/>
                      <a:pt x="518" y="76"/>
                    </a:cubicBezTo>
                    <a:cubicBezTo>
                      <a:pt x="542" y="76"/>
                      <a:pt x="564" y="76"/>
                      <a:pt x="589" y="76"/>
                    </a:cubicBezTo>
                    <a:cubicBezTo>
                      <a:pt x="590" y="67"/>
                      <a:pt x="590" y="63"/>
                      <a:pt x="591" y="55"/>
                    </a:cubicBezTo>
                    <a:close/>
                    <a:moveTo>
                      <a:pt x="668" y="55"/>
                    </a:moveTo>
                    <a:cubicBezTo>
                      <a:pt x="644" y="55"/>
                      <a:pt x="623" y="55"/>
                      <a:pt x="600" y="55"/>
                    </a:cubicBezTo>
                    <a:cubicBezTo>
                      <a:pt x="599" y="63"/>
                      <a:pt x="599" y="67"/>
                      <a:pt x="598" y="76"/>
                    </a:cubicBezTo>
                    <a:cubicBezTo>
                      <a:pt x="623" y="76"/>
                      <a:pt x="645" y="76"/>
                      <a:pt x="669" y="76"/>
                    </a:cubicBezTo>
                    <a:cubicBezTo>
                      <a:pt x="669" y="67"/>
                      <a:pt x="668" y="63"/>
                      <a:pt x="668" y="55"/>
                    </a:cubicBezTo>
                    <a:close/>
                    <a:moveTo>
                      <a:pt x="745" y="55"/>
                    </a:moveTo>
                    <a:cubicBezTo>
                      <a:pt x="722" y="55"/>
                      <a:pt x="701" y="55"/>
                      <a:pt x="677" y="55"/>
                    </a:cubicBezTo>
                    <a:cubicBezTo>
                      <a:pt x="678" y="63"/>
                      <a:pt x="679" y="67"/>
                      <a:pt x="679" y="76"/>
                    </a:cubicBezTo>
                    <a:cubicBezTo>
                      <a:pt x="704" y="76"/>
                      <a:pt x="726" y="76"/>
                      <a:pt x="750" y="76"/>
                    </a:cubicBezTo>
                    <a:cubicBezTo>
                      <a:pt x="748" y="67"/>
                      <a:pt x="747" y="63"/>
                      <a:pt x="745" y="55"/>
                    </a:cubicBezTo>
                    <a:close/>
                    <a:moveTo>
                      <a:pt x="824" y="55"/>
                    </a:moveTo>
                    <a:cubicBezTo>
                      <a:pt x="800" y="55"/>
                      <a:pt x="779" y="55"/>
                      <a:pt x="756" y="55"/>
                    </a:cubicBezTo>
                    <a:cubicBezTo>
                      <a:pt x="758" y="63"/>
                      <a:pt x="759" y="67"/>
                      <a:pt x="761" y="76"/>
                    </a:cubicBezTo>
                    <a:cubicBezTo>
                      <a:pt x="786" y="76"/>
                      <a:pt x="808" y="76"/>
                      <a:pt x="832" y="76"/>
                    </a:cubicBezTo>
                    <a:cubicBezTo>
                      <a:pt x="829" y="67"/>
                      <a:pt x="827" y="63"/>
                      <a:pt x="824" y="55"/>
                    </a:cubicBezTo>
                    <a:close/>
                    <a:moveTo>
                      <a:pt x="912" y="75"/>
                    </a:moveTo>
                    <a:cubicBezTo>
                      <a:pt x="908" y="67"/>
                      <a:pt x="906" y="63"/>
                      <a:pt x="901" y="55"/>
                    </a:cubicBezTo>
                    <a:cubicBezTo>
                      <a:pt x="877" y="55"/>
                      <a:pt x="856" y="55"/>
                      <a:pt x="832" y="55"/>
                    </a:cubicBezTo>
                    <a:cubicBezTo>
                      <a:pt x="836" y="63"/>
                      <a:pt x="837" y="67"/>
                      <a:pt x="841" y="76"/>
                    </a:cubicBezTo>
                    <a:cubicBezTo>
                      <a:pt x="866" y="76"/>
                      <a:pt x="888" y="75"/>
                      <a:pt x="912" y="75"/>
                    </a:cubicBezTo>
                    <a:close/>
                    <a:moveTo>
                      <a:pt x="981" y="55"/>
                    </a:moveTo>
                    <a:cubicBezTo>
                      <a:pt x="957" y="55"/>
                      <a:pt x="935" y="55"/>
                      <a:pt x="911" y="55"/>
                    </a:cubicBezTo>
                    <a:cubicBezTo>
                      <a:pt x="916" y="63"/>
                      <a:pt x="918" y="67"/>
                      <a:pt x="923" y="75"/>
                    </a:cubicBezTo>
                    <a:cubicBezTo>
                      <a:pt x="948" y="75"/>
                      <a:pt x="970" y="75"/>
                      <a:pt x="995" y="75"/>
                    </a:cubicBezTo>
                    <a:cubicBezTo>
                      <a:pt x="990" y="67"/>
                      <a:pt x="987" y="63"/>
                      <a:pt x="981" y="55"/>
                    </a:cubicBezTo>
                    <a:close/>
                    <a:moveTo>
                      <a:pt x="1078" y="75"/>
                    </a:moveTo>
                    <a:cubicBezTo>
                      <a:pt x="1072" y="67"/>
                      <a:pt x="1068" y="63"/>
                      <a:pt x="1062" y="55"/>
                    </a:cubicBezTo>
                    <a:cubicBezTo>
                      <a:pt x="1037" y="55"/>
                      <a:pt x="1015" y="55"/>
                      <a:pt x="990" y="55"/>
                    </a:cubicBezTo>
                    <a:cubicBezTo>
                      <a:pt x="996" y="63"/>
                      <a:pt x="999" y="67"/>
                      <a:pt x="1005" y="75"/>
                    </a:cubicBezTo>
                    <a:cubicBezTo>
                      <a:pt x="1030" y="75"/>
                      <a:pt x="1053" y="75"/>
                      <a:pt x="1078" y="75"/>
                    </a:cubicBezTo>
                    <a:close/>
                    <a:moveTo>
                      <a:pt x="1088" y="75"/>
                    </a:moveTo>
                    <a:cubicBezTo>
                      <a:pt x="1134" y="75"/>
                      <a:pt x="1180" y="75"/>
                      <a:pt x="1226" y="75"/>
                    </a:cubicBezTo>
                    <a:cubicBezTo>
                      <a:pt x="1218" y="67"/>
                      <a:pt x="1214" y="63"/>
                      <a:pt x="1207" y="55"/>
                    </a:cubicBezTo>
                    <a:cubicBezTo>
                      <a:pt x="1162" y="55"/>
                      <a:pt x="1117" y="55"/>
                      <a:pt x="1072" y="55"/>
                    </a:cubicBezTo>
                    <a:cubicBezTo>
                      <a:pt x="1078" y="63"/>
                      <a:pt x="1082" y="67"/>
                      <a:pt x="1088" y="75"/>
                    </a:cubicBezTo>
                    <a:close/>
                    <a:moveTo>
                      <a:pt x="221" y="78"/>
                    </a:moveTo>
                    <a:cubicBezTo>
                      <a:pt x="161" y="78"/>
                      <a:pt x="102" y="78"/>
                      <a:pt x="43" y="79"/>
                    </a:cubicBezTo>
                    <a:cubicBezTo>
                      <a:pt x="34" y="87"/>
                      <a:pt x="30" y="92"/>
                      <a:pt x="22" y="100"/>
                    </a:cubicBezTo>
                    <a:cubicBezTo>
                      <a:pt x="83" y="100"/>
                      <a:pt x="144" y="100"/>
                      <a:pt x="204" y="100"/>
                    </a:cubicBezTo>
                    <a:cubicBezTo>
                      <a:pt x="211" y="91"/>
                      <a:pt x="214" y="87"/>
                      <a:pt x="221" y="78"/>
                    </a:cubicBezTo>
                    <a:close/>
                    <a:moveTo>
                      <a:pt x="289" y="100"/>
                    </a:moveTo>
                    <a:cubicBezTo>
                      <a:pt x="295" y="91"/>
                      <a:pt x="297" y="87"/>
                      <a:pt x="303" y="78"/>
                    </a:cubicBezTo>
                    <a:cubicBezTo>
                      <a:pt x="277" y="78"/>
                      <a:pt x="255" y="78"/>
                      <a:pt x="230" y="78"/>
                    </a:cubicBezTo>
                    <a:cubicBezTo>
                      <a:pt x="223" y="87"/>
                      <a:pt x="220" y="91"/>
                      <a:pt x="214" y="100"/>
                    </a:cubicBezTo>
                    <a:cubicBezTo>
                      <a:pt x="240" y="100"/>
                      <a:pt x="263" y="100"/>
                      <a:pt x="289" y="100"/>
                    </a:cubicBezTo>
                    <a:close/>
                    <a:moveTo>
                      <a:pt x="313" y="78"/>
                    </a:moveTo>
                    <a:cubicBezTo>
                      <a:pt x="308" y="87"/>
                      <a:pt x="305" y="91"/>
                      <a:pt x="300" y="99"/>
                    </a:cubicBezTo>
                    <a:cubicBezTo>
                      <a:pt x="326" y="99"/>
                      <a:pt x="349" y="99"/>
                      <a:pt x="375" y="99"/>
                    </a:cubicBezTo>
                    <a:cubicBezTo>
                      <a:pt x="379" y="91"/>
                      <a:pt x="381" y="87"/>
                      <a:pt x="385" y="78"/>
                    </a:cubicBezTo>
                    <a:cubicBezTo>
                      <a:pt x="360" y="78"/>
                      <a:pt x="338" y="78"/>
                      <a:pt x="313" y="78"/>
                    </a:cubicBezTo>
                    <a:close/>
                    <a:moveTo>
                      <a:pt x="468" y="78"/>
                    </a:moveTo>
                    <a:cubicBezTo>
                      <a:pt x="443" y="78"/>
                      <a:pt x="421" y="78"/>
                      <a:pt x="396" y="78"/>
                    </a:cubicBezTo>
                    <a:cubicBezTo>
                      <a:pt x="392" y="87"/>
                      <a:pt x="390" y="91"/>
                      <a:pt x="386" y="99"/>
                    </a:cubicBezTo>
                    <a:cubicBezTo>
                      <a:pt x="412" y="99"/>
                      <a:pt x="435" y="99"/>
                      <a:pt x="461" y="99"/>
                    </a:cubicBezTo>
                    <a:cubicBezTo>
                      <a:pt x="464" y="91"/>
                      <a:pt x="465" y="87"/>
                      <a:pt x="468" y="78"/>
                    </a:cubicBezTo>
                    <a:close/>
                    <a:moveTo>
                      <a:pt x="550" y="78"/>
                    </a:moveTo>
                    <a:cubicBezTo>
                      <a:pt x="525" y="78"/>
                      <a:pt x="503" y="78"/>
                      <a:pt x="478" y="78"/>
                    </a:cubicBezTo>
                    <a:cubicBezTo>
                      <a:pt x="475" y="87"/>
                      <a:pt x="474" y="91"/>
                      <a:pt x="471" y="99"/>
                    </a:cubicBezTo>
                    <a:cubicBezTo>
                      <a:pt x="497" y="99"/>
                      <a:pt x="520" y="99"/>
                      <a:pt x="546" y="99"/>
                    </a:cubicBezTo>
                    <a:cubicBezTo>
                      <a:pt x="547" y="91"/>
                      <a:pt x="548" y="86"/>
                      <a:pt x="550" y="78"/>
                    </a:cubicBezTo>
                    <a:close/>
                    <a:moveTo>
                      <a:pt x="560" y="78"/>
                    </a:moveTo>
                    <a:cubicBezTo>
                      <a:pt x="559" y="86"/>
                      <a:pt x="558" y="91"/>
                      <a:pt x="557" y="99"/>
                    </a:cubicBezTo>
                    <a:cubicBezTo>
                      <a:pt x="583" y="99"/>
                      <a:pt x="605" y="99"/>
                      <a:pt x="631" y="99"/>
                    </a:cubicBezTo>
                    <a:cubicBezTo>
                      <a:pt x="631" y="91"/>
                      <a:pt x="631" y="86"/>
                      <a:pt x="631" y="78"/>
                    </a:cubicBezTo>
                    <a:cubicBezTo>
                      <a:pt x="607" y="78"/>
                      <a:pt x="585" y="78"/>
                      <a:pt x="560" y="78"/>
                    </a:cubicBezTo>
                    <a:close/>
                    <a:moveTo>
                      <a:pt x="715" y="99"/>
                    </a:moveTo>
                    <a:cubicBezTo>
                      <a:pt x="714" y="90"/>
                      <a:pt x="713" y="86"/>
                      <a:pt x="712" y="78"/>
                    </a:cubicBezTo>
                    <a:cubicBezTo>
                      <a:pt x="687" y="78"/>
                      <a:pt x="665" y="78"/>
                      <a:pt x="641" y="78"/>
                    </a:cubicBezTo>
                    <a:cubicBezTo>
                      <a:pt x="641" y="86"/>
                      <a:pt x="641" y="91"/>
                      <a:pt x="641" y="99"/>
                    </a:cubicBezTo>
                    <a:cubicBezTo>
                      <a:pt x="667" y="99"/>
                      <a:pt x="690" y="99"/>
                      <a:pt x="715" y="99"/>
                    </a:cubicBezTo>
                    <a:close/>
                    <a:moveTo>
                      <a:pt x="801" y="99"/>
                    </a:moveTo>
                    <a:cubicBezTo>
                      <a:pt x="798" y="90"/>
                      <a:pt x="796" y="86"/>
                      <a:pt x="794" y="78"/>
                    </a:cubicBezTo>
                    <a:cubicBezTo>
                      <a:pt x="769" y="78"/>
                      <a:pt x="747" y="78"/>
                      <a:pt x="722" y="78"/>
                    </a:cubicBezTo>
                    <a:cubicBezTo>
                      <a:pt x="724" y="86"/>
                      <a:pt x="725" y="90"/>
                      <a:pt x="726" y="99"/>
                    </a:cubicBezTo>
                    <a:cubicBezTo>
                      <a:pt x="752" y="99"/>
                      <a:pt x="775" y="99"/>
                      <a:pt x="801" y="99"/>
                    </a:cubicBezTo>
                    <a:close/>
                    <a:moveTo>
                      <a:pt x="887" y="98"/>
                    </a:moveTo>
                    <a:cubicBezTo>
                      <a:pt x="882" y="90"/>
                      <a:pt x="880" y="86"/>
                      <a:pt x="876" y="78"/>
                    </a:cubicBezTo>
                    <a:cubicBezTo>
                      <a:pt x="851" y="78"/>
                      <a:pt x="829" y="78"/>
                      <a:pt x="804" y="78"/>
                    </a:cubicBezTo>
                    <a:cubicBezTo>
                      <a:pt x="807" y="86"/>
                      <a:pt x="809" y="90"/>
                      <a:pt x="812" y="99"/>
                    </a:cubicBezTo>
                    <a:cubicBezTo>
                      <a:pt x="838" y="99"/>
                      <a:pt x="861" y="98"/>
                      <a:pt x="887" y="98"/>
                    </a:cubicBezTo>
                    <a:close/>
                    <a:moveTo>
                      <a:pt x="970" y="98"/>
                    </a:moveTo>
                    <a:cubicBezTo>
                      <a:pt x="965" y="90"/>
                      <a:pt x="962" y="86"/>
                      <a:pt x="957" y="78"/>
                    </a:cubicBezTo>
                    <a:cubicBezTo>
                      <a:pt x="932" y="78"/>
                      <a:pt x="910" y="78"/>
                      <a:pt x="885" y="78"/>
                    </a:cubicBezTo>
                    <a:cubicBezTo>
                      <a:pt x="889" y="86"/>
                      <a:pt x="891" y="90"/>
                      <a:pt x="895" y="98"/>
                    </a:cubicBezTo>
                    <a:cubicBezTo>
                      <a:pt x="921" y="98"/>
                      <a:pt x="944" y="98"/>
                      <a:pt x="970" y="98"/>
                    </a:cubicBezTo>
                    <a:close/>
                    <a:moveTo>
                      <a:pt x="1057" y="98"/>
                    </a:moveTo>
                    <a:cubicBezTo>
                      <a:pt x="1050" y="90"/>
                      <a:pt x="1047" y="86"/>
                      <a:pt x="1041" y="77"/>
                    </a:cubicBezTo>
                    <a:cubicBezTo>
                      <a:pt x="1015" y="77"/>
                      <a:pt x="993" y="77"/>
                      <a:pt x="968" y="78"/>
                    </a:cubicBezTo>
                    <a:cubicBezTo>
                      <a:pt x="973" y="86"/>
                      <a:pt x="976" y="90"/>
                      <a:pt x="981" y="98"/>
                    </a:cubicBezTo>
                    <a:cubicBezTo>
                      <a:pt x="1007" y="98"/>
                      <a:pt x="1031" y="98"/>
                      <a:pt x="1057" y="98"/>
                    </a:cubicBezTo>
                    <a:close/>
                    <a:moveTo>
                      <a:pt x="1066" y="98"/>
                    </a:moveTo>
                    <a:cubicBezTo>
                      <a:pt x="1127" y="98"/>
                      <a:pt x="1187" y="98"/>
                      <a:pt x="1248" y="98"/>
                    </a:cubicBezTo>
                    <a:cubicBezTo>
                      <a:pt x="1241" y="90"/>
                      <a:pt x="1235" y="84"/>
                      <a:pt x="1228" y="77"/>
                    </a:cubicBezTo>
                    <a:cubicBezTo>
                      <a:pt x="1169" y="77"/>
                      <a:pt x="1110" y="77"/>
                      <a:pt x="1050" y="77"/>
                    </a:cubicBezTo>
                    <a:cubicBezTo>
                      <a:pt x="1057" y="86"/>
                      <a:pt x="1060" y="90"/>
                      <a:pt x="1066" y="98"/>
                    </a:cubicBezTo>
                    <a:close/>
                    <a:moveTo>
                      <a:pt x="20" y="103"/>
                    </a:moveTo>
                    <a:cubicBezTo>
                      <a:pt x="12" y="112"/>
                      <a:pt x="8" y="116"/>
                      <a:pt x="0" y="125"/>
                    </a:cubicBezTo>
                    <a:cubicBezTo>
                      <a:pt x="26" y="125"/>
                      <a:pt x="50" y="125"/>
                      <a:pt x="76" y="125"/>
                    </a:cubicBezTo>
                    <a:cubicBezTo>
                      <a:pt x="84" y="116"/>
                      <a:pt x="88" y="112"/>
                      <a:pt x="96" y="103"/>
                    </a:cubicBezTo>
                    <a:cubicBezTo>
                      <a:pt x="69" y="103"/>
                      <a:pt x="46" y="103"/>
                      <a:pt x="20" y="103"/>
                    </a:cubicBezTo>
                    <a:close/>
                    <a:moveTo>
                      <a:pt x="104" y="103"/>
                    </a:moveTo>
                    <a:cubicBezTo>
                      <a:pt x="96" y="112"/>
                      <a:pt x="93" y="116"/>
                      <a:pt x="85" y="125"/>
                    </a:cubicBezTo>
                    <a:cubicBezTo>
                      <a:pt x="112" y="125"/>
                      <a:pt x="135" y="125"/>
                      <a:pt x="162" y="125"/>
                    </a:cubicBezTo>
                    <a:cubicBezTo>
                      <a:pt x="169" y="116"/>
                      <a:pt x="172" y="112"/>
                      <a:pt x="180" y="102"/>
                    </a:cubicBezTo>
                    <a:cubicBezTo>
                      <a:pt x="153" y="102"/>
                      <a:pt x="130" y="103"/>
                      <a:pt x="104" y="103"/>
                    </a:cubicBezTo>
                    <a:close/>
                    <a:moveTo>
                      <a:pt x="173" y="125"/>
                    </a:moveTo>
                    <a:cubicBezTo>
                      <a:pt x="200" y="125"/>
                      <a:pt x="224" y="125"/>
                      <a:pt x="251" y="125"/>
                    </a:cubicBezTo>
                    <a:cubicBezTo>
                      <a:pt x="257" y="116"/>
                      <a:pt x="260" y="111"/>
                      <a:pt x="266" y="102"/>
                    </a:cubicBezTo>
                    <a:cubicBezTo>
                      <a:pt x="239" y="102"/>
                      <a:pt x="216" y="102"/>
                      <a:pt x="190" y="102"/>
                    </a:cubicBezTo>
                    <a:cubicBezTo>
                      <a:pt x="183" y="112"/>
                      <a:pt x="179" y="116"/>
                      <a:pt x="173" y="125"/>
                    </a:cubicBezTo>
                    <a:close/>
                    <a:moveTo>
                      <a:pt x="262" y="124"/>
                    </a:moveTo>
                    <a:cubicBezTo>
                      <a:pt x="296" y="124"/>
                      <a:pt x="329" y="124"/>
                      <a:pt x="363" y="124"/>
                    </a:cubicBezTo>
                    <a:cubicBezTo>
                      <a:pt x="367" y="116"/>
                      <a:pt x="369" y="111"/>
                      <a:pt x="374" y="102"/>
                    </a:cubicBezTo>
                    <a:cubicBezTo>
                      <a:pt x="341" y="102"/>
                      <a:pt x="309" y="102"/>
                      <a:pt x="277" y="102"/>
                    </a:cubicBezTo>
                    <a:cubicBezTo>
                      <a:pt x="271" y="111"/>
                      <a:pt x="268" y="116"/>
                      <a:pt x="262" y="124"/>
                    </a:cubicBezTo>
                    <a:close/>
                    <a:moveTo>
                      <a:pt x="385" y="102"/>
                    </a:moveTo>
                    <a:cubicBezTo>
                      <a:pt x="381" y="111"/>
                      <a:pt x="379" y="116"/>
                      <a:pt x="375" y="124"/>
                    </a:cubicBezTo>
                    <a:cubicBezTo>
                      <a:pt x="519" y="124"/>
                      <a:pt x="664" y="124"/>
                      <a:pt x="809" y="124"/>
                    </a:cubicBezTo>
                    <a:cubicBezTo>
                      <a:pt x="806" y="115"/>
                      <a:pt x="804" y="110"/>
                      <a:pt x="801" y="101"/>
                    </a:cubicBezTo>
                    <a:cubicBezTo>
                      <a:pt x="663" y="102"/>
                      <a:pt x="524" y="102"/>
                      <a:pt x="385" y="102"/>
                    </a:cubicBezTo>
                    <a:close/>
                    <a:moveTo>
                      <a:pt x="812" y="101"/>
                    </a:moveTo>
                    <a:cubicBezTo>
                      <a:pt x="815" y="110"/>
                      <a:pt x="817" y="115"/>
                      <a:pt x="820" y="123"/>
                    </a:cubicBezTo>
                    <a:cubicBezTo>
                      <a:pt x="853" y="123"/>
                      <a:pt x="887" y="123"/>
                      <a:pt x="920" y="123"/>
                    </a:cubicBezTo>
                    <a:cubicBezTo>
                      <a:pt x="915" y="114"/>
                      <a:pt x="913" y="110"/>
                      <a:pt x="908" y="101"/>
                    </a:cubicBezTo>
                    <a:cubicBezTo>
                      <a:pt x="876" y="101"/>
                      <a:pt x="844" y="101"/>
                      <a:pt x="812" y="101"/>
                    </a:cubicBezTo>
                    <a:close/>
                    <a:moveTo>
                      <a:pt x="918" y="101"/>
                    </a:moveTo>
                    <a:cubicBezTo>
                      <a:pt x="923" y="110"/>
                      <a:pt x="925" y="114"/>
                      <a:pt x="930" y="123"/>
                    </a:cubicBezTo>
                    <a:cubicBezTo>
                      <a:pt x="957" y="123"/>
                      <a:pt x="981" y="123"/>
                      <a:pt x="1008" y="123"/>
                    </a:cubicBezTo>
                    <a:cubicBezTo>
                      <a:pt x="1002" y="114"/>
                      <a:pt x="999" y="110"/>
                      <a:pt x="993" y="101"/>
                    </a:cubicBezTo>
                    <a:cubicBezTo>
                      <a:pt x="967" y="101"/>
                      <a:pt x="944" y="101"/>
                      <a:pt x="918" y="101"/>
                    </a:cubicBezTo>
                    <a:close/>
                    <a:moveTo>
                      <a:pt x="1010" y="113"/>
                    </a:moveTo>
                    <a:cubicBezTo>
                      <a:pt x="1012" y="117"/>
                      <a:pt x="1014" y="119"/>
                      <a:pt x="1017" y="123"/>
                    </a:cubicBezTo>
                    <a:cubicBezTo>
                      <a:pt x="1044" y="123"/>
                      <a:pt x="1068" y="123"/>
                      <a:pt x="1096" y="123"/>
                    </a:cubicBezTo>
                    <a:cubicBezTo>
                      <a:pt x="1092" y="119"/>
                      <a:pt x="1091" y="117"/>
                      <a:pt x="1088" y="113"/>
                    </a:cubicBezTo>
                    <a:cubicBezTo>
                      <a:pt x="1061" y="113"/>
                      <a:pt x="1037" y="113"/>
                      <a:pt x="1010" y="113"/>
                    </a:cubicBezTo>
                    <a:close/>
                    <a:moveTo>
                      <a:pt x="1162" y="100"/>
                    </a:moveTo>
                    <a:cubicBezTo>
                      <a:pt x="1136" y="100"/>
                      <a:pt x="1113" y="100"/>
                      <a:pt x="1087" y="100"/>
                    </a:cubicBezTo>
                    <a:cubicBezTo>
                      <a:pt x="1090" y="104"/>
                      <a:pt x="1092" y="106"/>
                      <a:pt x="1095" y="110"/>
                    </a:cubicBezTo>
                    <a:cubicBezTo>
                      <a:pt x="1121" y="110"/>
                      <a:pt x="1145" y="110"/>
                      <a:pt x="1171" y="110"/>
                    </a:cubicBezTo>
                    <a:cubicBezTo>
                      <a:pt x="1168" y="106"/>
                      <a:pt x="1166" y="104"/>
                      <a:pt x="1162" y="100"/>
                    </a:cubicBezTo>
                    <a:close/>
                    <a:moveTo>
                      <a:pt x="1097" y="113"/>
                    </a:moveTo>
                    <a:cubicBezTo>
                      <a:pt x="1100" y="117"/>
                      <a:pt x="1102" y="119"/>
                      <a:pt x="1105" y="123"/>
                    </a:cubicBezTo>
                    <a:cubicBezTo>
                      <a:pt x="1131" y="123"/>
                      <a:pt x="1157" y="123"/>
                      <a:pt x="1183" y="123"/>
                    </a:cubicBezTo>
                    <a:cubicBezTo>
                      <a:pt x="1179" y="119"/>
                      <a:pt x="1177" y="117"/>
                      <a:pt x="1174" y="113"/>
                    </a:cubicBezTo>
                    <a:cubicBezTo>
                      <a:pt x="1147" y="113"/>
                      <a:pt x="1124" y="113"/>
                      <a:pt x="1097" y="113"/>
                    </a:cubicBezTo>
                    <a:close/>
                    <a:moveTo>
                      <a:pt x="1263" y="113"/>
                    </a:moveTo>
                    <a:cubicBezTo>
                      <a:pt x="1235" y="113"/>
                      <a:pt x="1211" y="113"/>
                      <a:pt x="1184" y="113"/>
                    </a:cubicBezTo>
                    <a:cubicBezTo>
                      <a:pt x="1187" y="117"/>
                      <a:pt x="1189" y="119"/>
                      <a:pt x="1192" y="123"/>
                    </a:cubicBezTo>
                    <a:cubicBezTo>
                      <a:pt x="1219" y="123"/>
                      <a:pt x="1246" y="123"/>
                      <a:pt x="1272" y="123"/>
                    </a:cubicBezTo>
                    <a:cubicBezTo>
                      <a:pt x="1269" y="119"/>
                      <a:pt x="1267" y="117"/>
                      <a:pt x="1263" y="113"/>
                    </a:cubicBez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32" name="Group 25"/>
          <p:cNvGrpSpPr/>
          <p:nvPr/>
        </p:nvGrpSpPr>
        <p:grpSpPr>
          <a:xfrm>
            <a:off x="3495668" y="4646459"/>
            <a:ext cx="1905000" cy="449426"/>
            <a:chOff x="0" y="31893"/>
            <a:chExt cx="7963786" cy="541020"/>
          </a:xfrm>
          <a:effectLst>
            <a:outerShdw blurRad="50800" dist="38100" dir="2700000" algn="tl" rotWithShape="0">
              <a:prstClr val="black">
                <a:alpha val="40000"/>
              </a:prstClr>
            </a:outerShdw>
          </a:effectLst>
          <a:scene3d>
            <a:camera prst="orthographicFront"/>
            <a:lightRig rig="threePt" dir="t">
              <a:rot lat="0" lon="0" rev="7500000"/>
            </a:lightRig>
          </a:scene3d>
        </p:grpSpPr>
        <p:sp>
          <p:nvSpPr>
            <p:cNvPr id="442" name="Rectangle 23"/>
            <p:cNvSpPr/>
            <p:nvPr/>
          </p:nvSpPr>
          <p:spPr>
            <a:xfrm>
              <a:off x="0" y="31893"/>
              <a:ext cx="7963786" cy="541020"/>
            </a:xfrm>
            <a:prstGeom prst="rect">
              <a:avLst/>
            </a:prstGeom>
            <a:solidFill>
              <a:schemeClr val="bg2">
                <a:lumMod val="10000"/>
              </a:schemeClr>
            </a:solidFill>
            <a:sp3d prstMaterial="plastic">
              <a:bevelT w="127000" h="25400" prst="relaxedInset"/>
              <a:bevelB w="88900" h="121750" prst="angle"/>
            </a:sp3d>
          </p:spPr>
          <p:style>
            <a:lnRef idx="0">
              <a:schemeClr val="accent5">
                <a:hueOff val="0"/>
                <a:satOff val="0"/>
                <a:lumOff val="0"/>
                <a:alphaOff val="0"/>
              </a:schemeClr>
            </a:lnRef>
            <a:fillRef idx="1">
              <a:schemeClr val="accent5">
                <a:shade val="80000"/>
                <a:hueOff val="0"/>
                <a:satOff val="0"/>
                <a:lumOff val="0"/>
                <a:alphaOff val="0"/>
              </a:schemeClr>
            </a:fillRef>
            <a:effectRef idx="2">
              <a:schemeClr val="accent5">
                <a:shade val="80000"/>
                <a:hueOff val="0"/>
                <a:satOff val="0"/>
                <a:lumOff val="0"/>
                <a:alphaOff val="0"/>
              </a:schemeClr>
            </a:effectRef>
            <a:fontRef idx="minor">
              <a:schemeClr val="lt1">
                <a:hueOff val="0"/>
                <a:satOff val="0"/>
                <a:lumOff val="0"/>
                <a:alphaOff val="0"/>
              </a:schemeClr>
            </a:fontRef>
          </p:style>
        </p:sp>
        <p:sp>
          <p:nvSpPr>
            <p:cNvPr id="443" name="Rectangle 24"/>
            <p:cNvSpPr/>
            <p:nvPr/>
          </p:nvSpPr>
          <p:spPr>
            <a:xfrm>
              <a:off x="0" y="31893"/>
              <a:ext cx="7963786" cy="541020"/>
            </a:xfrm>
            <a:prstGeom prst="rect">
              <a:avLst/>
            </a:prstGeom>
            <a:sp3d/>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000" kern="1200" dirty="0" smtClean="0">
                  <a:effectLst>
                    <a:outerShdw blurRad="38100" dist="38100" dir="2700000" algn="tl">
                      <a:srgbClr val="000000">
                        <a:alpha val="43137"/>
                      </a:srgbClr>
                    </a:outerShdw>
                  </a:effectLst>
                </a:rPr>
                <a:t>A</a:t>
              </a:r>
              <a:r>
                <a:rPr lang="en-US" altLang="zh-CN" sz="2000" kern="1200" dirty="0" smtClean="0">
                  <a:effectLst>
                    <a:outerShdw blurRad="38100" dist="38100" dir="2700000" algn="tl">
                      <a:srgbClr val="000000">
                        <a:alpha val="43137"/>
                      </a:srgbClr>
                    </a:outerShdw>
                  </a:effectLst>
                </a:rPr>
                <a:t>PM</a:t>
              </a:r>
              <a:endParaRPr lang="en-US" sz="2000" kern="1200" dirty="0">
                <a:effectLst>
                  <a:outerShdw blurRad="38100" dist="38100" dir="2700000" algn="tl">
                    <a:srgbClr val="000000">
                      <a:alpha val="43137"/>
                    </a:srgbClr>
                  </a:outerShdw>
                </a:effectLst>
              </a:endParaRPr>
            </a:p>
          </p:txBody>
        </p:sp>
      </p:grpSp>
      <p:sp>
        <p:nvSpPr>
          <p:cNvPr id="445" name="Rectangle 43">
            <a:hlinkClick r:id="" action="ppaction://noaction"/>
          </p:cNvPr>
          <p:cNvSpPr/>
          <p:nvPr/>
        </p:nvSpPr>
        <p:spPr>
          <a:xfrm>
            <a:off x="3714744" y="4286256"/>
            <a:ext cx="1752600" cy="304800"/>
          </a:xfrm>
          <a:prstGeom prst="rect">
            <a:avLst/>
          </a:prstGeom>
          <a:solidFill>
            <a:schemeClr val="lt1">
              <a:alpha val="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25"/>
          <p:cNvGrpSpPr/>
          <p:nvPr/>
        </p:nvGrpSpPr>
        <p:grpSpPr>
          <a:xfrm>
            <a:off x="3495668" y="645931"/>
            <a:ext cx="1905000" cy="449426"/>
            <a:chOff x="0" y="31893"/>
            <a:chExt cx="7963786" cy="541020"/>
          </a:xfrm>
          <a:effectLst>
            <a:outerShdw blurRad="50800" dist="38100" dir="2700000" algn="tl" rotWithShape="0">
              <a:prstClr val="black">
                <a:alpha val="40000"/>
              </a:prstClr>
            </a:outerShdw>
          </a:effectLst>
          <a:scene3d>
            <a:camera prst="orthographicFront"/>
            <a:lightRig rig="threePt" dir="t">
              <a:rot lat="0" lon="0" rev="7500000"/>
            </a:lightRig>
          </a:scene3d>
        </p:grpSpPr>
        <p:sp>
          <p:nvSpPr>
            <p:cNvPr id="447" name="Rectangle 23"/>
            <p:cNvSpPr/>
            <p:nvPr/>
          </p:nvSpPr>
          <p:spPr>
            <a:xfrm>
              <a:off x="0" y="31893"/>
              <a:ext cx="7963786" cy="541020"/>
            </a:xfrm>
            <a:prstGeom prst="rect">
              <a:avLst/>
            </a:prstGeom>
            <a:solidFill>
              <a:schemeClr val="bg2">
                <a:lumMod val="10000"/>
              </a:schemeClr>
            </a:solidFill>
            <a:sp3d prstMaterial="plastic">
              <a:bevelT w="127000" h="25400" prst="relaxedInset"/>
              <a:bevelB w="88900" h="121750" prst="angle"/>
            </a:sp3d>
          </p:spPr>
          <p:style>
            <a:lnRef idx="0">
              <a:schemeClr val="accent5">
                <a:hueOff val="0"/>
                <a:satOff val="0"/>
                <a:lumOff val="0"/>
                <a:alphaOff val="0"/>
              </a:schemeClr>
            </a:lnRef>
            <a:fillRef idx="1">
              <a:schemeClr val="accent5">
                <a:shade val="80000"/>
                <a:hueOff val="0"/>
                <a:satOff val="0"/>
                <a:lumOff val="0"/>
                <a:alphaOff val="0"/>
              </a:schemeClr>
            </a:fillRef>
            <a:effectRef idx="2">
              <a:schemeClr val="accent5">
                <a:shade val="80000"/>
                <a:hueOff val="0"/>
                <a:satOff val="0"/>
                <a:lumOff val="0"/>
                <a:alphaOff val="0"/>
              </a:schemeClr>
            </a:effectRef>
            <a:fontRef idx="minor">
              <a:schemeClr val="lt1">
                <a:hueOff val="0"/>
                <a:satOff val="0"/>
                <a:lumOff val="0"/>
                <a:alphaOff val="0"/>
              </a:schemeClr>
            </a:fontRef>
          </p:style>
        </p:sp>
        <p:sp>
          <p:nvSpPr>
            <p:cNvPr id="448" name="Rectangle 24"/>
            <p:cNvSpPr/>
            <p:nvPr/>
          </p:nvSpPr>
          <p:spPr>
            <a:xfrm>
              <a:off x="0" y="31893"/>
              <a:ext cx="7963786" cy="541020"/>
            </a:xfrm>
            <a:prstGeom prst="rect">
              <a:avLst/>
            </a:prstGeom>
            <a:sp3d/>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000" kern="1200" dirty="0" smtClean="0">
                  <a:effectLst>
                    <a:outerShdw blurRad="38100" dist="38100" dir="2700000" algn="tl">
                      <a:srgbClr val="000000">
                        <a:alpha val="43137"/>
                      </a:srgbClr>
                    </a:outerShdw>
                  </a:effectLst>
                </a:rPr>
                <a:t>A</a:t>
              </a:r>
              <a:r>
                <a:rPr lang="en-US" altLang="zh-CN" sz="2000" kern="1200" dirty="0" smtClean="0">
                  <a:effectLst>
                    <a:outerShdw blurRad="38100" dist="38100" dir="2700000" algn="tl">
                      <a:srgbClr val="000000">
                        <a:alpha val="43137"/>
                      </a:srgbClr>
                    </a:outerShdw>
                  </a:effectLst>
                </a:rPr>
                <a:t>SM</a:t>
              </a:r>
              <a:endParaRPr lang="en-US" sz="2000" kern="1200" dirty="0">
                <a:effectLst>
                  <a:outerShdw blurRad="38100" dist="38100" dir="2700000" algn="tl">
                    <a:srgbClr val="000000">
                      <a:alpha val="43137"/>
                    </a:srgbClr>
                  </a:outerShdw>
                </a:effectLst>
              </a:endParaRPr>
            </a:p>
          </p:txBody>
        </p:sp>
      </p:grpSp>
      <p:grpSp>
        <p:nvGrpSpPr>
          <p:cNvPr id="34" name="Group 25"/>
          <p:cNvGrpSpPr/>
          <p:nvPr/>
        </p:nvGrpSpPr>
        <p:grpSpPr>
          <a:xfrm rot="5400000">
            <a:off x="57999" y="3370969"/>
            <a:ext cx="2047876" cy="449426"/>
            <a:chOff x="-597288" y="31893"/>
            <a:chExt cx="8561074" cy="541020"/>
          </a:xfrm>
          <a:effectLst>
            <a:outerShdw blurRad="50800" dist="38100" dir="2700000" algn="tl" rotWithShape="0">
              <a:prstClr val="black">
                <a:alpha val="40000"/>
              </a:prstClr>
            </a:outerShdw>
          </a:effectLst>
          <a:scene3d>
            <a:camera prst="orthographicFront"/>
            <a:lightRig rig="threePt" dir="t">
              <a:rot lat="0" lon="0" rev="7500000"/>
            </a:lightRig>
          </a:scene3d>
        </p:grpSpPr>
        <p:sp>
          <p:nvSpPr>
            <p:cNvPr id="455" name="Rectangle 23"/>
            <p:cNvSpPr/>
            <p:nvPr/>
          </p:nvSpPr>
          <p:spPr>
            <a:xfrm>
              <a:off x="-597288" y="31893"/>
              <a:ext cx="7963786" cy="541020"/>
            </a:xfrm>
            <a:prstGeom prst="rect">
              <a:avLst/>
            </a:prstGeom>
            <a:solidFill>
              <a:schemeClr val="bg2">
                <a:lumMod val="10000"/>
              </a:schemeClr>
            </a:solidFill>
            <a:sp3d prstMaterial="plastic">
              <a:bevelT w="127000" h="25400" prst="relaxedInset"/>
              <a:bevelB w="88900" h="121750" prst="angle"/>
            </a:sp3d>
          </p:spPr>
          <p:style>
            <a:lnRef idx="0">
              <a:schemeClr val="accent5">
                <a:hueOff val="0"/>
                <a:satOff val="0"/>
                <a:lumOff val="0"/>
                <a:alphaOff val="0"/>
              </a:schemeClr>
            </a:lnRef>
            <a:fillRef idx="1">
              <a:schemeClr val="accent5">
                <a:shade val="80000"/>
                <a:hueOff val="0"/>
                <a:satOff val="0"/>
                <a:lumOff val="0"/>
                <a:alphaOff val="0"/>
              </a:schemeClr>
            </a:fillRef>
            <a:effectRef idx="2">
              <a:schemeClr val="accent5">
                <a:shade val="80000"/>
                <a:hueOff val="0"/>
                <a:satOff val="0"/>
                <a:lumOff val="0"/>
                <a:alphaOff val="0"/>
              </a:schemeClr>
            </a:effectRef>
            <a:fontRef idx="minor">
              <a:schemeClr val="lt1">
                <a:hueOff val="0"/>
                <a:satOff val="0"/>
                <a:lumOff val="0"/>
                <a:alphaOff val="0"/>
              </a:schemeClr>
            </a:fontRef>
          </p:style>
        </p:sp>
        <p:sp>
          <p:nvSpPr>
            <p:cNvPr id="456" name="Rectangle 24"/>
            <p:cNvSpPr/>
            <p:nvPr/>
          </p:nvSpPr>
          <p:spPr>
            <a:xfrm>
              <a:off x="-597288" y="31893"/>
              <a:ext cx="8561074" cy="541020"/>
            </a:xfrm>
            <a:prstGeom prst="rect">
              <a:avLst/>
            </a:prstGeom>
            <a:sp3d/>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000" dirty="0" smtClean="0">
                  <a:effectLst>
                    <a:outerShdw blurRad="38100" dist="38100" dir="2700000" algn="tl">
                      <a:srgbClr val="000000">
                        <a:alpha val="43137"/>
                      </a:srgbClr>
                    </a:outerShdw>
                  </a:effectLst>
                </a:rPr>
                <a:t>LTM</a:t>
              </a:r>
              <a:endParaRPr lang="en-US" sz="2000" kern="1200" dirty="0">
                <a:effectLst>
                  <a:outerShdw blurRad="38100" dist="38100" dir="2700000" algn="tl">
                    <a:srgbClr val="000000">
                      <a:alpha val="43137"/>
                    </a:srgbClr>
                  </a:outerShdw>
                </a:effectLst>
              </a:endParaRPr>
            </a:p>
          </p:txBody>
        </p:sp>
      </p:grpSp>
      <p:grpSp>
        <p:nvGrpSpPr>
          <p:cNvPr id="35" name="Group 25"/>
          <p:cNvGrpSpPr/>
          <p:nvPr/>
        </p:nvGrpSpPr>
        <p:grpSpPr>
          <a:xfrm rot="5400000">
            <a:off x="6916047" y="3442407"/>
            <a:ext cx="2047876" cy="449426"/>
            <a:chOff x="-597288" y="31893"/>
            <a:chExt cx="8561074" cy="541020"/>
          </a:xfrm>
          <a:effectLst>
            <a:outerShdw blurRad="50800" dist="38100" dir="2700000" algn="tl" rotWithShape="0">
              <a:prstClr val="black">
                <a:alpha val="40000"/>
              </a:prstClr>
            </a:outerShdw>
          </a:effectLst>
          <a:scene3d>
            <a:camera prst="orthographicFront"/>
            <a:lightRig rig="threePt" dir="t">
              <a:rot lat="0" lon="0" rev="7500000"/>
            </a:lightRig>
          </a:scene3d>
        </p:grpSpPr>
        <p:sp>
          <p:nvSpPr>
            <p:cNvPr id="463" name="Rectangle 23"/>
            <p:cNvSpPr/>
            <p:nvPr/>
          </p:nvSpPr>
          <p:spPr>
            <a:xfrm>
              <a:off x="-597288" y="31893"/>
              <a:ext cx="7963786" cy="541020"/>
            </a:xfrm>
            <a:prstGeom prst="rect">
              <a:avLst/>
            </a:prstGeom>
            <a:solidFill>
              <a:schemeClr val="bg2">
                <a:lumMod val="10000"/>
              </a:schemeClr>
            </a:solidFill>
            <a:sp3d prstMaterial="plastic">
              <a:bevelT w="127000" h="25400" prst="relaxedInset"/>
              <a:bevelB w="88900" h="121750" prst="angle"/>
            </a:sp3d>
          </p:spPr>
          <p:style>
            <a:lnRef idx="0">
              <a:schemeClr val="accent5">
                <a:hueOff val="0"/>
                <a:satOff val="0"/>
                <a:lumOff val="0"/>
                <a:alphaOff val="0"/>
              </a:schemeClr>
            </a:lnRef>
            <a:fillRef idx="1">
              <a:schemeClr val="accent5">
                <a:shade val="80000"/>
                <a:hueOff val="0"/>
                <a:satOff val="0"/>
                <a:lumOff val="0"/>
                <a:alphaOff val="0"/>
              </a:schemeClr>
            </a:fillRef>
            <a:effectRef idx="2">
              <a:schemeClr val="accent5">
                <a:shade val="80000"/>
                <a:hueOff val="0"/>
                <a:satOff val="0"/>
                <a:lumOff val="0"/>
                <a:alphaOff val="0"/>
              </a:schemeClr>
            </a:effectRef>
            <a:fontRef idx="minor">
              <a:schemeClr val="lt1">
                <a:hueOff val="0"/>
                <a:satOff val="0"/>
                <a:lumOff val="0"/>
                <a:alphaOff val="0"/>
              </a:schemeClr>
            </a:fontRef>
          </p:style>
        </p:sp>
        <p:sp>
          <p:nvSpPr>
            <p:cNvPr id="464" name="Rectangle 24"/>
            <p:cNvSpPr/>
            <p:nvPr/>
          </p:nvSpPr>
          <p:spPr>
            <a:xfrm>
              <a:off x="-597288" y="31893"/>
              <a:ext cx="8561074" cy="541020"/>
            </a:xfrm>
            <a:prstGeom prst="rect">
              <a:avLst/>
            </a:prstGeom>
            <a:sp3d/>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000" kern="1200" dirty="0" smtClean="0">
                  <a:effectLst>
                    <a:outerShdw blurRad="38100" dist="38100" dir="2700000" algn="tl">
                      <a:srgbClr val="000000">
                        <a:alpha val="43137"/>
                      </a:srgbClr>
                    </a:outerShdw>
                  </a:effectLst>
                </a:rPr>
                <a:t>GTM</a:t>
              </a:r>
              <a:endParaRPr lang="en-US" sz="2000" kern="1200" dirty="0">
                <a:effectLst>
                  <a:outerShdw blurRad="38100" dist="38100" dir="2700000" algn="tl">
                    <a:srgbClr val="000000">
                      <a:alpha val="43137"/>
                    </a:srgbClr>
                  </a:outerShdw>
                </a:effectLst>
              </a:endParaRPr>
            </a:p>
          </p:txBody>
        </p:sp>
      </p:grpSp>
      <p:grpSp>
        <p:nvGrpSpPr>
          <p:cNvPr id="36" name="Group 18"/>
          <p:cNvGrpSpPr/>
          <p:nvPr/>
        </p:nvGrpSpPr>
        <p:grpSpPr>
          <a:xfrm>
            <a:off x="8215306" y="4071942"/>
            <a:ext cx="928694" cy="1318922"/>
            <a:chOff x="2029968" y="2275502"/>
            <a:chExt cx="1170432" cy="1479333"/>
          </a:xfrm>
        </p:grpSpPr>
        <p:pic>
          <p:nvPicPr>
            <p:cNvPr id="62" name="Picture 19" descr="f5_icon_hacker.png"/>
            <p:cNvPicPr>
              <a:picLocks noChangeAspect="1"/>
            </p:cNvPicPr>
            <p:nvPr/>
          </p:nvPicPr>
          <p:blipFill>
            <a:blip r:embed="rId6" cstate="print"/>
            <a:stretch>
              <a:fillRect/>
            </a:stretch>
          </p:blipFill>
          <p:spPr>
            <a:xfrm>
              <a:off x="2029968" y="2275502"/>
              <a:ext cx="1170432" cy="1170432"/>
            </a:xfrm>
            <a:prstGeom prst="rect">
              <a:avLst/>
            </a:prstGeom>
          </p:spPr>
        </p:pic>
        <p:sp>
          <p:nvSpPr>
            <p:cNvPr id="63" name="TextBox 4"/>
            <p:cNvSpPr txBox="1"/>
            <p:nvPr/>
          </p:nvSpPr>
          <p:spPr>
            <a:xfrm>
              <a:off x="2029968" y="3237021"/>
              <a:ext cx="1131432" cy="5178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smtClean="0">
                  <a:solidFill>
                    <a:srgbClr val="000000">
                      <a:alpha val="85000"/>
                    </a:srgbClr>
                  </a:solidFill>
                </a:rPr>
                <a:t>DNS</a:t>
              </a:r>
              <a:r>
                <a:rPr lang="en-US" sz="1200" dirty="0" smtClean="0"/>
                <a:t> falsification</a:t>
              </a:r>
              <a:endParaRPr lang="en-US" sz="1200" dirty="0">
                <a:solidFill>
                  <a:srgbClr val="000000">
                    <a:alpha val="85000"/>
                  </a:srgbClr>
                </a:solidFill>
              </a:endParaRPr>
            </a:p>
          </p:txBody>
        </p:sp>
      </p:grpSp>
      <p:grpSp>
        <p:nvGrpSpPr>
          <p:cNvPr id="37" name="Group 18"/>
          <p:cNvGrpSpPr/>
          <p:nvPr/>
        </p:nvGrpSpPr>
        <p:grpSpPr>
          <a:xfrm>
            <a:off x="8215306" y="3000372"/>
            <a:ext cx="928694" cy="1286273"/>
            <a:chOff x="2029968" y="2275502"/>
            <a:chExt cx="1170432" cy="1442712"/>
          </a:xfrm>
        </p:grpSpPr>
        <p:pic>
          <p:nvPicPr>
            <p:cNvPr id="117" name="Picture 19" descr="f5_icon_hacker.png"/>
            <p:cNvPicPr>
              <a:picLocks noChangeAspect="1"/>
            </p:cNvPicPr>
            <p:nvPr/>
          </p:nvPicPr>
          <p:blipFill>
            <a:blip r:embed="rId6" cstate="print"/>
            <a:stretch>
              <a:fillRect/>
            </a:stretch>
          </p:blipFill>
          <p:spPr>
            <a:xfrm>
              <a:off x="2029968" y="2275502"/>
              <a:ext cx="1170432" cy="1170432"/>
            </a:xfrm>
            <a:prstGeom prst="rect">
              <a:avLst/>
            </a:prstGeom>
          </p:spPr>
        </p:pic>
        <p:sp>
          <p:nvSpPr>
            <p:cNvPr id="118" name="TextBox 4"/>
            <p:cNvSpPr txBox="1"/>
            <p:nvPr/>
          </p:nvSpPr>
          <p:spPr>
            <a:xfrm>
              <a:off x="2159001" y="3200400"/>
              <a:ext cx="914400" cy="5178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smtClean="0">
                  <a:solidFill>
                    <a:srgbClr val="000000">
                      <a:alpha val="85000"/>
                    </a:srgbClr>
                  </a:solidFill>
                </a:rPr>
                <a:t>DNS DDOS</a:t>
              </a:r>
              <a:endParaRPr lang="en-US" sz="1200" dirty="0">
                <a:solidFill>
                  <a:srgbClr val="000000">
                    <a:alpha val="85000"/>
                  </a:srgbClr>
                </a:solidFill>
              </a:endParaRPr>
            </a:p>
          </p:txBody>
        </p:sp>
      </p:grpSp>
    </p:spTree>
    <p:extLst>
      <p:ext uri="{BB962C8B-B14F-4D97-AF65-F5344CB8AC3E}">
        <p14:creationId xmlns="" xmlns:p14="http://schemas.microsoft.com/office/powerpoint/2010/main" val="3473119665"/>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dissolv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strips(downLeft)">
                                      <p:cBhvr>
                                        <p:cTn id="24" dur="500"/>
                                        <p:tgtEl>
                                          <p:spTgt spid="33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37"/>
                                        </p:tgtEl>
                                        <p:attrNameLst>
                                          <p:attrName>style.visibility</p:attrName>
                                        </p:attrNameLst>
                                      </p:cBhvr>
                                      <p:to>
                                        <p:strVal val="visible"/>
                                      </p:to>
                                    </p:set>
                                    <p:anim calcmode="lin" valueType="num">
                                      <p:cBhvr additive="base">
                                        <p:cTn id="29" dur="500" fill="hold"/>
                                        <p:tgtEl>
                                          <p:spTgt spid="337"/>
                                        </p:tgtEl>
                                        <p:attrNameLst>
                                          <p:attrName>ppt_x</p:attrName>
                                        </p:attrNameLst>
                                      </p:cBhvr>
                                      <p:tavLst>
                                        <p:tav tm="0">
                                          <p:val>
                                            <p:strVal val="#ppt_x"/>
                                          </p:val>
                                        </p:tav>
                                        <p:tav tm="100000">
                                          <p:val>
                                            <p:strVal val="#ppt_x"/>
                                          </p:val>
                                        </p:tav>
                                      </p:tavLst>
                                    </p:anim>
                                    <p:anim calcmode="lin" valueType="num">
                                      <p:cBhvr additive="base">
                                        <p:cTn id="30" dur="500" fill="hold"/>
                                        <p:tgtEl>
                                          <p:spTgt spid="3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9"/>
                                        </p:tgtEl>
                                        <p:attrNameLst>
                                          <p:attrName>style.visibility</p:attrName>
                                        </p:attrNameLst>
                                      </p:cBhvr>
                                      <p:to>
                                        <p:strVal val="visible"/>
                                      </p:to>
                                    </p:set>
                                    <p:animEffect transition="in" filter="fade">
                                      <p:cBhvr>
                                        <p:cTn id="35" dur="2000"/>
                                        <p:tgtEl>
                                          <p:spTgt spid="3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20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46"/>
                                        </p:tgtEl>
                                        <p:attrNameLst>
                                          <p:attrName>style.visibility</p:attrName>
                                        </p:attrNameLst>
                                      </p:cBhvr>
                                      <p:to>
                                        <p:strVal val="visible"/>
                                      </p:to>
                                    </p:set>
                                    <p:anim calcmode="lin" valueType="num">
                                      <p:cBhvr additive="base">
                                        <p:cTn id="51" dur="500" fill="hold"/>
                                        <p:tgtEl>
                                          <p:spTgt spid="346"/>
                                        </p:tgtEl>
                                        <p:attrNameLst>
                                          <p:attrName>ppt_x</p:attrName>
                                        </p:attrNameLst>
                                      </p:cBhvr>
                                      <p:tavLst>
                                        <p:tav tm="0">
                                          <p:val>
                                            <p:strVal val="#ppt_x"/>
                                          </p:val>
                                        </p:tav>
                                        <p:tav tm="100000">
                                          <p:val>
                                            <p:strVal val="#ppt_x"/>
                                          </p:val>
                                        </p:tav>
                                      </p:tavLst>
                                    </p:anim>
                                    <p:anim calcmode="lin" valueType="num">
                                      <p:cBhvr additive="base">
                                        <p:cTn id="52" dur="500" fill="hold"/>
                                        <p:tgtEl>
                                          <p:spTgt spid="34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7"/>
                                        </p:tgtEl>
                                        <p:attrNameLst>
                                          <p:attrName>style.visibility</p:attrName>
                                        </p:attrNameLst>
                                      </p:cBhvr>
                                      <p:to>
                                        <p:strVal val="visible"/>
                                      </p:to>
                                    </p:set>
                                    <p:anim calcmode="lin" valueType="num">
                                      <p:cBhvr additive="base">
                                        <p:cTn id="55" dur="500" fill="hold"/>
                                        <p:tgtEl>
                                          <p:spTgt spid="347"/>
                                        </p:tgtEl>
                                        <p:attrNameLst>
                                          <p:attrName>ppt_x</p:attrName>
                                        </p:attrNameLst>
                                      </p:cBhvr>
                                      <p:tavLst>
                                        <p:tav tm="0">
                                          <p:val>
                                            <p:strVal val="#ppt_x"/>
                                          </p:val>
                                        </p:tav>
                                        <p:tav tm="100000">
                                          <p:val>
                                            <p:strVal val="#ppt_x"/>
                                          </p:val>
                                        </p:tav>
                                      </p:tavLst>
                                    </p:anim>
                                    <p:anim calcmode="lin" valueType="num">
                                      <p:cBhvr additive="base">
                                        <p:cTn id="56" dur="500" fill="hold"/>
                                        <p:tgtEl>
                                          <p:spTgt spid="34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anim calcmode="lin" valueType="num">
                                      <p:cBhvr additive="base">
                                        <p:cTn id="61" dur="500" fill="hold"/>
                                        <p:tgtEl>
                                          <p:spTgt spid="81"/>
                                        </p:tgtEl>
                                        <p:attrNameLst>
                                          <p:attrName>ppt_x</p:attrName>
                                        </p:attrNameLst>
                                      </p:cBhvr>
                                      <p:tavLst>
                                        <p:tav tm="0">
                                          <p:val>
                                            <p:strVal val="#ppt_x"/>
                                          </p:val>
                                        </p:tav>
                                        <p:tav tm="100000">
                                          <p:val>
                                            <p:strVal val="#ppt_x"/>
                                          </p:val>
                                        </p:tav>
                                      </p:tavLst>
                                    </p:anim>
                                    <p:anim calcmode="lin" valueType="num">
                                      <p:cBhvr additive="base">
                                        <p:cTn id="62"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42"/>
                                        </p:tgtEl>
                                        <p:attrNameLst>
                                          <p:attrName>style.visibility</p:attrName>
                                        </p:attrNameLst>
                                      </p:cBhvr>
                                      <p:to>
                                        <p:strVal val="visible"/>
                                      </p:to>
                                    </p:set>
                                    <p:anim calcmode="lin" valueType="num">
                                      <p:cBhvr additive="base">
                                        <p:cTn id="67" dur="500" fill="hold"/>
                                        <p:tgtEl>
                                          <p:spTgt spid="342"/>
                                        </p:tgtEl>
                                        <p:attrNameLst>
                                          <p:attrName>ppt_x</p:attrName>
                                        </p:attrNameLst>
                                      </p:cBhvr>
                                      <p:tavLst>
                                        <p:tav tm="0">
                                          <p:val>
                                            <p:strVal val="#ppt_x"/>
                                          </p:val>
                                        </p:tav>
                                        <p:tav tm="100000">
                                          <p:val>
                                            <p:strVal val="#ppt_x"/>
                                          </p:val>
                                        </p:tav>
                                      </p:tavLst>
                                    </p:anim>
                                    <p:anim calcmode="lin" valueType="num">
                                      <p:cBhvr additive="base">
                                        <p:cTn id="68" dur="500" fill="hold"/>
                                        <p:tgtEl>
                                          <p:spTgt spid="34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43"/>
                                        </p:tgtEl>
                                        <p:attrNameLst>
                                          <p:attrName>style.visibility</p:attrName>
                                        </p:attrNameLst>
                                      </p:cBhvr>
                                      <p:to>
                                        <p:strVal val="visible"/>
                                      </p:to>
                                    </p:set>
                                    <p:anim calcmode="lin" valueType="num">
                                      <p:cBhvr additive="base">
                                        <p:cTn id="71" dur="500" fill="hold"/>
                                        <p:tgtEl>
                                          <p:spTgt spid="343"/>
                                        </p:tgtEl>
                                        <p:attrNameLst>
                                          <p:attrName>ppt_x</p:attrName>
                                        </p:attrNameLst>
                                      </p:cBhvr>
                                      <p:tavLst>
                                        <p:tav tm="0">
                                          <p:val>
                                            <p:strVal val="#ppt_x"/>
                                          </p:val>
                                        </p:tav>
                                        <p:tav tm="100000">
                                          <p:val>
                                            <p:strVal val="#ppt_x"/>
                                          </p:val>
                                        </p:tav>
                                      </p:tavLst>
                                    </p:anim>
                                    <p:anim calcmode="lin" valueType="num">
                                      <p:cBhvr additive="base">
                                        <p:cTn id="72" dur="500" fill="hold"/>
                                        <p:tgtEl>
                                          <p:spTgt spid="34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99"/>
                                        </p:tgtEl>
                                        <p:attrNameLst>
                                          <p:attrName>style.visibility</p:attrName>
                                        </p:attrNameLst>
                                      </p:cBhvr>
                                      <p:to>
                                        <p:strVal val="visible"/>
                                      </p:to>
                                    </p:set>
                                    <p:anim calcmode="lin" valueType="num">
                                      <p:cBhvr additive="base">
                                        <p:cTn id="77" dur="500" fill="hold"/>
                                        <p:tgtEl>
                                          <p:spTgt spid="99"/>
                                        </p:tgtEl>
                                        <p:attrNameLst>
                                          <p:attrName>ppt_x</p:attrName>
                                        </p:attrNameLst>
                                      </p:cBhvr>
                                      <p:tavLst>
                                        <p:tav tm="0">
                                          <p:val>
                                            <p:strVal val="#ppt_x"/>
                                          </p:val>
                                        </p:tav>
                                        <p:tav tm="100000">
                                          <p:val>
                                            <p:strVal val="#ppt_x"/>
                                          </p:val>
                                        </p:tav>
                                      </p:tavLst>
                                    </p:anim>
                                    <p:anim calcmode="lin" valueType="num">
                                      <p:cBhvr additive="base">
                                        <p:cTn id="7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99"/>
                                        </p:tgtEl>
                                        <p:attrNameLst>
                                          <p:attrName>style.visibility</p:attrName>
                                        </p:attrNameLst>
                                      </p:cBhvr>
                                      <p:to>
                                        <p:strVal val="visible"/>
                                      </p:to>
                                    </p:set>
                                    <p:anim calcmode="lin" valueType="num">
                                      <p:cBhvr additive="base">
                                        <p:cTn id="83" dur="500" fill="hold"/>
                                        <p:tgtEl>
                                          <p:spTgt spid="299"/>
                                        </p:tgtEl>
                                        <p:attrNameLst>
                                          <p:attrName>ppt_x</p:attrName>
                                        </p:attrNameLst>
                                      </p:cBhvr>
                                      <p:tavLst>
                                        <p:tav tm="0">
                                          <p:val>
                                            <p:strVal val="#ppt_x"/>
                                          </p:val>
                                        </p:tav>
                                        <p:tav tm="100000">
                                          <p:val>
                                            <p:strVal val="#ppt_x"/>
                                          </p:val>
                                        </p:tav>
                                      </p:tavLst>
                                    </p:anim>
                                    <p:anim calcmode="lin" valueType="num">
                                      <p:cBhvr additive="base">
                                        <p:cTn id="84" dur="500" fill="hold"/>
                                        <p:tgtEl>
                                          <p:spTgt spid="29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00"/>
                                        </p:tgtEl>
                                        <p:attrNameLst>
                                          <p:attrName>style.visibility</p:attrName>
                                        </p:attrNameLst>
                                      </p:cBhvr>
                                      <p:to>
                                        <p:strVal val="visible"/>
                                      </p:to>
                                    </p:set>
                                    <p:anim calcmode="lin" valueType="num">
                                      <p:cBhvr additive="base">
                                        <p:cTn id="87" dur="500" fill="hold"/>
                                        <p:tgtEl>
                                          <p:spTgt spid="300"/>
                                        </p:tgtEl>
                                        <p:attrNameLst>
                                          <p:attrName>ppt_x</p:attrName>
                                        </p:attrNameLst>
                                      </p:cBhvr>
                                      <p:tavLst>
                                        <p:tav tm="0">
                                          <p:val>
                                            <p:strVal val="#ppt_x"/>
                                          </p:val>
                                        </p:tav>
                                        <p:tav tm="100000">
                                          <p:val>
                                            <p:strVal val="#ppt_x"/>
                                          </p:val>
                                        </p:tav>
                                      </p:tavLst>
                                    </p:anim>
                                    <p:anim calcmode="lin" valueType="num">
                                      <p:cBhvr additive="base">
                                        <p:cTn id="88" dur="500" fill="hold"/>
                                        <p:tgtEl>
                                          <p:spTgt spid="300"/>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83"/>
                                        </p:tgtEl>
                                        <p:attrNameLst>
                                          <p:attrName>style.visibility</p:attrName>
                                        </p:attrNameLst>
                                      </p:cBhvr>
                                      <p:to>
                                        <p:strVal val="visible"/>
                                      </p:to>
                                    </p:set>
                                    <p:anim calcmode="lin" valueType="num">
                                      <p:cBhvr additive="base">
                                        <p:cTn id="93" dur="500" fill="hold"/>
                                        <p:tgtEl>
                                          <p:spTgt spid="83"/>
                                        </p:tgtEl>
                                        <p:attrNameLst>
                                          <p:attrName>ppt_x</p:attrName>
                                        </p:attrNameLst>
                                      </p:cBhvr>
                                      <p:tavLst>
                                        <p:tav tm="0">
                                          <p:val>
                                            <p:strVal val="#ppt_x"/>
                                          </p:val>
                                        </p:tav>
                                        <p:tav tm="100000">
                                          <p:val>
                                            <p:strVal val="#ppt_x"/>
                                          </p:val>
                                        </p:tav>
                                      </p:tavLst>
                                    </p:anim>
                                    <p:anim calcmode="lin" valueType="num">
                                      <p:cBhvr additive="base">
                                        <p:cTn id="9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8" presetClass="entr" presetSubtype="12" fill="hold" nodeType="clickEffect">
                                  <p:stCondLst>
                                    <p:cond delay="0"/>
                                  </p:stCondLst>
                                  <p:childTnLst>
                                    <p:set>
                                      <p:cBhvr>
                                        <p:cTn id="98" dur="1" fill="hold">
                                          <p:stCondLst>
                                            <p:cond delay="0"/>
                                          </p:stCondLst>
                                        </p:cTn>
                                        <p:tgtEl>
                                          <p:spTgt spid="341"/>
                                        </p:tgtEl>
                                        <p:attrNameLst>
                                          <p:attrName>style.visibility</p:attrName>
                                        </p:attrNameLst>
                                      </p:cBhvr>
                                      <p:to>
                                        <p:strVal val="visible"/>
                                      </p:to>
                                    </p:set>
                                    <p:animEffect transition="in" filter="strips(downLeft)">
                                      <p:cBhvr>
                                        <p:cTn id="99" dur="500"/>
                                        <p:tgtEl>
                                          <p:spTgt spid="341"/>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131"/>
                                        </p:tgtEl>
                                        <p:attrNameLst>
                                          <p:attrName>style.visibility</p:attrName>
                                        </p:attrNameLst>
                                      </p:cBhvr>
                                      <p:to>
                                        <p:strVal val="visible"/>
                                      </p:to>
                                    </p:set>
                                    <p:anim calcmode="lin" valueType="num">
                                      <p:cBhvr additive="base">
                                        <p:cTn id="104" dur="500" fill="hold"/>
                                        <p:tgtEl>
                                          <p:spTgt spid="131"/>
                                        </p:tgtEl>
                                        <p:attrNameLst>
                                          <p:attrName>ppt_x</p:attrName>
                                        </p:attrNameLst>
                                      </p:cBhvr>
                                      <p:tavLst>
                                        <p:tav tm="0">
                                          <p:val>
                                            <p:strVal val="#ppt_x"/>
                                          </p:val>
                                        </p:tav>
                                        <p:tav tm="100000">
                                          <p:val>
                                            <p:strVal val="#ppt_x"/>
                                          </p:val>
                                        </p:tav>
                                      </p:tavLst>
                                    </p:anim>
                                    <p:anim calcmode="lin" valueType="num">
                                      <p:cBhvr additive="base">
                                        <p:cTn id="105" dur="500" fill="hold"/>
                                        <p:tgtEl>
                                          <p:spTgt spid="131"/>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500" fill="hold"/>
                                        <p:tgtEl>
                                          <p:spTgt spid="68"/>
                                        </p:tgtEl>
                                        <p:attrNameLst>
                                          <p:attrName>ppt_x</p:attrName>
                                        </p:attrNameLst>
                                      </p:cBhvr>
                                      <p:tavLst>
                                        <p:tav tm="0">
                                          <p:val>
                                            <p:strVal val="#ppt_x"/>
                                          </p:val>
                                        </p:tav>
                                        <p:tav tm="100000">
                                          <p:val>
                                            <p:strVal val="#ppt_x"/>
                                          </p:val>
                                        </p:tav>
                                      </p:tavLst>
                                    </p:anim>
                                    <p:anim calcmode="lin" valueType="num">
                                      <p:cBhvr additive="base">
                                        <p:cTn id="113" dur="500" fill="hold"/>
                                        <p:tgtEl>
                                          <p:spTgt spid="68"/>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 calcmode="lin" valueType="num">
                                      <p:cBhvr additive="base">
                                        <p:cTn id="116" dur="500" fill="hold"/>
                                        <p:tgtEl>
                                          <p:spTgt spid="69"/>
                                        </p:tgtEl>
                                        <p:attrNameLst>
                                          <p:attrName>ppt_x</p:attrName>
                                        </p:attrNameLst>
                                      </p:cBhvr>
                                      <p:tavLst>
                                        <p:tav tm="0">
                                          <p:val>
                                            <p:strVal val="#ppt_x"/>
                                          </p:val>
                                        </p:tav>
                                        <p:tav tm="100000">
                                          <p:val>
                                            <p:strVal val="#ppt_x"/>
                                          </p:val>
                                        </p:tav>
                                      </p:tavLst>
                                    </p:anim>
                                    <p:anim calcmode="lin" valueType="num">
                                      <p:cBhvr additive="base">
                                        <p:cTn id="117"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 presetClass="entr" presetSubtype="16" fill="hold" grpId="0" nodeType="clickEffect">
                                  <p:stCondLst>
                                    <p:cond delay="0"/>
                                  </p:stCondLst>
                                  <p:childTnLst>
                                    <p:set>
                                      <p:cBhvr>
                                        <p:cTn id="121" dur="1" fill="hold">
                                          <p:stCondLst>
                                            <p:cond delay="0"/>
                                          </p:stCondLst>
                                        </p:cTn>
                                        <p:tgtEl>
                                          <p:spTgt spid="128"/>
                                        </p:tgtEl>
                                        <p:attrNameLst>
                                          <p:attrName>style.visibility</p:attrName>
                                        </p:attrNameLst>
                                      </p:cBhvr>
                                      <p:to>
                                        <p:strVal val="visible"/>
                                      </p:to>
                                    </p:set>
                                    <p:animEffect transition="in" filter="box(in)">
                                      <p:cBhvr>
                                        <p:cTn id="122" dur="500"/>
                                        <p:tgtEl>
                                          <p:spTgt spid="128"/>
                                        </p:tgtEl>
                                      </p:cBhvr>
                                    </p:animEffect>
                                  </p:childTnLst>
                                </p:cTn>
                              </p:par>
                              <p:par>
                                <p:cTn id="123" presetID="4" presetClass="entr" presetSubtype="16" fill="hold" grpId="0" nodeType="withEffect">
                                  <p:stCondLst>
                                    <p:cond delay="0"/>
                                  </p:stCondLst>
                                  <p:childTnLst>
                                    <p:set>
                                      <p:cBhvr>
                                        <p:cTn id="124" dur="1" fill="hold">
                                          <p:stCondLst>
                                            <p:cond delay="0"/>
                                          </p:stCondLst>
                                        </p:cTn>
                                        <p:tgtEl>
                                          <p:spTgt spid="127"/>
                                        </p:tgtEl>
                                        <p:attrNameLst>
                                          <p:attrName>style.visibility</p:attrName>
                                        </p:attrNameLst>
                                      </p:cBhvr>
                                      <p:to>
                                        <p:strVal val="visible"/>
                                      </p:to>
                                    </p:set>
                                    <p:animEffect transition="in" filter="box(in)">
                                      <p:cBhvr>
                                        <p:cTn id="125" dur="500"/>
                                        <p:tgtEl>
                                          <p:spTgt spid="127"/>
                                        </p:tgtEl>
                                      </p:cBhvr>
                                    </p:animEffect>
                                  </p:childTnLst>
                                </p:cTn>
                              </p:par>
                              <p:par>
                                <p:cTn id="126" presetID="4" presetClass="entr" presetSubtype="16" fill="hold" grpId="0" nodeType="with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box(in)">
                                      <p:cBhvr>
                                        <p:cTn id="128" dur="500"/>
                                        <p:tgtEl>
                                          <p:spTgt spid="101"/>
                                        </p:tgtEl>
                                      </p:cBhvr>
                                    </p:animEffect>
                                  </p:childTnLst>
                                </p:cTn>
                              </p:par>
                              <p:par>
                                <p:cTn id="129" presetID="4" presetClass="entr" presetSubtype="16" fill="hold" grpId="0" nodeType="withEffect">
                                  <p:stCondLst>
                                    <p:cond delay="0"/>
                                  </p:stCondLst>
                                  <p:childTnLst>
                                    <p:set>
                                      <p:cBhvr>
                                        <p:cTn id="130" dur="1" fill="hold">
                                          <p:stCondLst>
                                            <p:cond delay="0"/>
                                          </p:stCondLst>
                                        </p:cTn>
                                        <p:tgtEl>
                                          <p:spTgt spid="98"/>
                                        </p:tgtEl>
                                        <p:attrNameLst>
                                          <p:attrName>style.visibility</p:attrName>
                                        </p:attrNameLst>
                                      </p:cBhvr>
                                      <p:to>
                                        <p:strVal val="visible"/>
                                      </p:to>
                                    </p:set>
                                    <p:animEffect transition="in" filter="box(in)">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8" presetClass="entr" presetSubtype="12" fill="hold" nodeType="clickEffect">
                                  <p:stCondLst>
                                    <p:cond delay="0"/>
                                  </p:stCondLst>
                                  <p:childTnLst>
                                    <p:set>
                                      <p:cBhvr>
                                        <p:cTn id="135" dur="1" fill="hold">
                                          <p:stCondLst>
                                            <p:cond delay="0"/>
                                          </p:stCondLst>
                                        </p:cTn>
                                        <p:tgtEl>
                                          <p:spTgt spid="324"/>
                                        </p:tgtEl>
                                        <p:attrNameLst>
                                          <p:attrName>style.visibility</p:attrName>
                                        </p:attrNameLst>
                                      </p:cBhvr>
                                      <p:to>
                                        <p:strVal val="visible"/>
                                      </p:to>
                                    </p:set>
                                    <p:animEffect transition="in" filter="strips(downLeft)">
                                      <p:cBhvr>
                                        <p:cTn id="136" dur="500"/>
                                        <p:tgtEl>
                                          <p:spTgt spid="324"/>
                                        </p:tgtEl>
                                      </p:cBhvr>
                                    </p:animEffect>
                                  </p:childTnLst>
                                </p:cTn>
                              </p:par>
                              <p:par>
                                <p:cTn id="137" presetID="18" presetClass="entr" presetSubtype="12" fill="hold" nodeType="withEffect">
                                  <p:stCondLst>
                                    <p:cond delay="0"/>
                                  </p:stCondLst>
                                  <p:childTnLst>
                                    <p:set>
                                      <p:cBhvr>
                                        <p:cTn id="138" dur="1" fill="hold">
                                          <p:stCondLst>
                                            <p:cond delay="0"/>
                                          </p:stCondLst>
                                        </p:cTn>
                                        <p:tgtEl>
                                          <p:spTgt spid="129"/>
                                        </p:tgtEl>
                                        <p:attrNameLst>
                                          <p:attrName>style.visibility</p:attrName>
                                        </p:attrNameLst>
                                      </p:cBhvr>
                                      <p:to>
                                        <p:strVal val="visible"/>
                                      </p:to>
                                    </p:set>
                                    <p:animEffect transition="in" filter="strips(downLeft)">
                                      <p:cBhvr>
                                        <p:cTn id="139" dur="500"/>
                                        <p:tgtEl>
                                          <p:spTgt spid="129"/>
                                        </p:tgtEl>
                                      </p:cBhvr>
                                    </p:animEffect>
                                  </p:childTnLst>
                                </p:cTn>
                              </p:par>
                              <p:par>
                                <p:cTn id="140" presetID="18" presetClass="entr" presetSubtype="12" fill="hold" nodeType="with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strips(downLeft)">
                                      <p:cBhvr>
                                        <p:cTn id="142" dur="500"/>
                                        <p:tgtEl>
                                          <p:spTgt spid="79"/>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11"/>
                                        </p:tgtEl>
                                        <p:attrNameLst>
                                          <p:attrName>style.visibility</p:attrName>
                                        </p:attrNameLst>
                                      </p:cBhvr>
                                      <p:to>
                                        <p:strVal val="visible"/>
                                      </p:to>
                                    </p:set>
                                    <p:anim calcmode="lin" valueType="num">
                                      <p:cBhvr additive="base">
                                        <p:cTn id="147" dur="500" fill="hold"/>
                                        <p:tgtEl>
                                          <p:spTgt spid="11"/>
                                        </p:tgtEl>
                                        <p:attrNameLst>
                                          <p:attrName>ppt_x</p:attrName>
                                        </p:attrNameLst>
                                      </p:cBhvr>
                                      <p:tavLst>
                                        <p:tav tm="0">
                                          <p:val>
                                            <p:strVal val="#ppt_x"/>
                                          </p:val>
                                        </p:tav>
                                        <p:tav tm="100000">
                                          <p:val>
                                            <p:strVal val="#ppt_x"/>
                                          </p:val>
                                        </p:tav>
                                      </p:tavLst>
                                    </p:anim>
                                    <p:anim calcmode="lin" valueType="num">
                                      <p:cBhvr additive="base">
                                        <p:cTn id="1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0" presetClass="entr" presetSubtype="0" fill="hold" nodeType="clickEffect">
                                  <p:stCondLst>
                                    <p:cond delay="0"/>
                                  </p:stCondLst>
                                  <p:childTnLst>
                                    <p:set>
                                      <p:cBhvr>
                                        <p:cTn id="152" dur="1" fill="hold">
                                          <p:stCondLst>
                                            <p:cond delay="0"/>
                                          </p:stCondLst>
                                        </p:cTn>
                                        <p:tgtEl>
                                          <p:spTgt spid="70"/>
                                        </p:tgtEl>
                                        <p:attrNameLst>
                                          <p:attrName>style.visibility</p:attrName>
                                        </p:attrNameLst>
                                      </p:cBhvr>
                                      <p:to>
                                        <p:strVal val="visible"/>
                                      </p:to>
                                    </p:set>
                                    <p:animEffect transition="in" filter="wedge">
                                      <p:cBhvr>
                                        <p:cTn id="153" dur="2000"/>
                                        <p:tgtEl>
                                          <p:spTgt spid="70"/>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nodeType="clickEffect">
                                  <p:stCondLst>
                                    <p:cond delay="0"/>
                                  </p:stCondLst>
                                  <p:childTnLst>
                                    <p:set>
                                      <p:cBhvr>
                                        <p:cTn id="157" dur="1" fill="hold">
                                          <p:stCondLst>
                                            <p:cond delay="0"/>
                                          </p:stCondLst>
                                        </p:cTn>
                                        <p:tgtEl>
                                          <p:spTgt spid="37"/>
                                        </p:tgtEl>
                                        <p:attrNameLst>
                                          <p:attrName>style.visibility</p:attrName>
                                        </p:attrNameLst>
                                      </p:cBhvr>
                                      <p:to>
                                        <p:strVal val="visible"/>
                                      </p:to>
                                    </p:set>
                                    <p:anim calcmode="lin" valueType="num">
                                      <p:cBhvr additive="base">
                                        <p:cTn id="158" dur="500" fill="hold"/>
                                        <p:tgtEl>
                                          <p:spTgt spid="37"/>
                                        </p:tgtEl>
                                        <p:attrNameLst>
                                          <p:attrName>ppt_x</p:attrName>
                                        </p:attrNameLst>
                                      </p:cBhvr>
                                      <p:tavLst>
                                        <p:tav tm="0">
                                          <p:val>
                                            <p:strVal val="#ppt_x"/>
                                          </p:val>
                                        </p:tav>
                                        <p:tav tm="100000">
                                          <p:val>
                                            <p:strVal val="#ppt_x"/>
                                          </p:val>
                                        </p:tav>
                                      </p:tavLst>
                                    </p:anim>
                                    <p:anim calcmode="lin" valueType="num">
                                      <p:cBhvr additive="base">
                                        <p:cTn id="15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0" presetClass="entr" presetSubtype="0" fill="hold" nodeType="clickEffect">
                                  <p:stCondLst>
                                    <p:cond delay="0"/>
                                  </p:stCondLst>
                                  <p:childTnLst>
                                    <p:set>
                                      <p:cBhvr>
                                        <p:cTn id="163" dur="1" fill="hold">
                                          <p:stCondLst>
                                            <p:cond delay="0"/>
                                          </p:stCondLst>
                                        </p:cTn>
                                        <p:tgtEl>
                                          <p:spTgt spid="124"/>
                                        </p:tgtEl>
                                        <p:attrNameLst>
                                          <p:attrName>style.visibility</p:attrName>
                                        </p:attrNameLst>
                                      </p:cBhvr>
                                      <p:to>
                                        <p:strVal val="visible"/>
                                      </p:to>
                                    </p:set>
                                    <p:animEffect transition="in" filter="wedge">
                                      <p:cBhvr>
                                        <p:cTn id="164" dur="2000"/>
                                        <p:tgtEl>
                                          <p:spTgt spid="124"/>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36"/>
                                        </p:tgtEl>
                                        <p:attrNameLst>
                                          <p:attrName>style.visibility</p:attrName>
                                        </p:attrNameLst>
                                      </p:cBhvr>
                                      <p:to>
                                        <p:strVal val="visible"/>
                                      </p:to>
                                    </p:set>
                                    <p:anim calcmode="lin" valueType="num">
                                      <p:cBhvr additive="base">
                                        <p:cTn id="169" dur="500" fill="hold"/>
                                        <p:tgtEl>
                                          <p:spTgt spid="36"/>
                                        </p:tgtEl>
                                        <p:attrNameLst>
                                          <p:attrName>ppt_x</p:attrName>
                                        </p:attrNameLst>
                                      </p:cBhvr>
                                      <p:tavLst>
                                        <p:tav tm="0">
                                          <p:val>
                                            <p:strVal val="#ppt_x"/>
                                          </p:val>
                                        </p:tav>
                                        <p:tav tm="100000">
                                          <p:val>
                                            <p:strVal val="#ppt_x"/>
                                          </p:val>
                                        </p:tav>
                                      </p:tavLst>
                                    </p:anim>
                                    <p:anim calcmode="lin" valueType="num">
                                      <p:cBhvr additive="base">
                                        <p:cTn id="17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0" presetClass="entr" presetSubtype="0" fill="hold" nodeType="clickEffect">
                                  <p:stCondLst>
                                    <p:cond delay="0"/>
                                  </p:stCondLst>
                                  <p:childTnLst>
                                    <p:set>
                                      <p:cBhvr>
                                        <p:cTn id="174" dur="1" fill="hold">
                                          <p:stCondLst>
                                            <p:cond delay="0"/>
                                          </p:stCondLst>
                                        </p:cTn>
                                        <p:tgtEl>
                                          <p:spTgt spid="125"/>
                                        </p:tgtEl>
                                        <p:attrNameLst>
                                          <p:attrName>style.visibility</p:attrName>
                                        </p:attrNameLst>
                                      </p:cBhvr>
                                      <p:to>
                                        <p:strVal val="visible"/>
                                      </p:to>
                                    </p:set>
                                    <p:animEffect transition="in" filter="wedge">
                                      <p:cBhvr>
                                        <p:cTn id="175" dur="2000"/>
                                        <p:tgtEl>
                                          <p:spTgt spid="125"/>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89"/>
                                        </p:tgtEl>
                                        <p:attrNameLst>
                                          <p:attrName>style.visibility</p:attrName>
                                        </p:attrNameLst>
                                      </p:cBhvr>
                                      <p:to>
                                        <p:strVal val="visible"/>
                                      </p:to>
                                    </p:set>
                                    <p:anim calcmode="lin" valueType="num">
                                      <p:cBhvr additive="base">
                                        <p:cTn id="180" dur="500" fill="hold"/>
                                        <p:tgtEl>
                                          <p:spTgt spid="89"/>
                                        </p:tgtEl>
                                        <p:attrNameLst>
                                          <p:attrName>ppt_x</p:attrName>
                                        </p:attrNameLst>
                                      </p:cBhvr>
                                      <p:tavLst>
                                        <p:tav tm="0">
                                          <p:val>
                                            <p:strVal val="#ppt_x"/>
                                          </p:val>
                                        </p:tav>
                                        <p:tav tm="100000">
                                          <p:val>
                                            <p:strVal val="#ppt_x"/>
                                          </p:val>
                                        </p:tav>
                                      </p:tavLst>
                                    </p:anim>
                                    <p:anim calcmode="lin" valueType="num">
                                      <p:cBhvr additive="base">
                                        <p:cTn id="181" dur="500" fill="hold"/>
                                        <p:tgtEl>
                                          <p:spTgt spid="89"/>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85"/>
                                        </p:tgtEl>
                                        <p:attrNameLst>
                                          <p:attrName>style.visibility</p:attrName>
                                        </p:attrNameLst>
                                      </p:cBhvr>
                                      <p:to>
                                        <p:strVal val="visible"/>
                                      </p:to>
                                    </p:set>
                                    <p:anim calcmode="lin" valueType="num">
                                      <p:cBhvr additive="base">
                                        <p:cTn id="184" dur="500" fill="hold"/>
                                        <p:tgtEl>
                                          <p:spTgt spid="85"/>
                                        </p:tgtEl>
                                        <p:attrNameLst>
                                          <p:attrName>ppt_x</p:attrName>
                                        </p:attrNameLst>
                                      </p:cBhvr>
                                      <p:tavLst>
                                        <p:tav tm="0">
                                          <p:val>
                                            <p:strVal val="#ppt_x"/>
                                          </p:val>
                                        </p:tav>
                                        <p:tav tm="100000">
                                          <p:val>
                                            <p:strVal val="#ppt_x"/>
                                          </p:val>
                                        </p:tav>
                                      </p:tavLst>
                                    </p:anim>
                                    <p:anim calcmode="lin" valueType="num">
                                      <p:cBhvr additive="base">
                                        <p:cTn id="185" dur="500" fill="hold"/>
                                        <p:tgtEl>
                                          <p:spTgt spid="85"/>
                                        </p:tgtEl>
                                        <p:attrNameLst>
                                          <p:attrName>ppt_y</p:attrName>
                                        </p:attrNameLst>
                                      </p:cBhvr>
                                      <p:tavLst>
                                        <p:tav tm="0">
                                          <p:val>
                                            <p:strVal val="1+#ppt_h/2"/>
                                          </p:val>
                                        </p:tav>
                                        <p:tav tm="100000">
                                          <p:val>
                                            <p:strVal val="#ppt_y"/>
                                          </p:val>
                                        </p:tav>
                                      </p:tavLst>
                                    </p:anim>
                                  </p:childTnLst>
                                </p:cTn>
                              </p:par>
                              <p:par>
                                <p:cTn id="186" presetID="2" presetClass="entr" presetSubtype="4" fill="hold" nodeType="withEffect">
                                  <p:stCondLst>
                                    <p:cond delay="0"/>
                                  </p:stCondLst>
                                  <p:childTnLst>
                                    <p:set>
                                      <p:cBhvr>
                                        <p:cTn id="187" dur="1" fill="hold">
                                          <p:stCondLst>
                                            <p:cond delay="0"/>
                                          </p:stCondLst>
                                        </p:cTn>
                                        <p:tgtEl>
                                          <p:spTgt spid="329"/>
                                        </p:tgtEl>
                                        <p:attrNameLst>
                                          <p:attrName>style.visibility</p:attrName>
                                        </p:attrNameLst>
                                      </p:cBhvr>
                                      <p:to>
                                        <p:strVal val="visible"/>
                                      </p:to>
                                    </p:set>
                                    <p:anim calcmode="lin" valueType="num">
                                      <p:cBhvr additive="base">
                                        <p:cTn id="188" dur="500" fill="hold"/>
                                        <p:tgtEl>
                                          <p:spTgt spid="329"/>
                                        </p:tgtEl>
                                        <p:attrNameLst>
                                          <p:attrName>ppt_x</p:attrName>
                                        </p:attrNameLst>
                                      </p:cBhvr>
                                      <p:tavLst>
                                        <p:tav tm="0">
                                          <p:val>
                                            <p:strVal val="#ppt_x"/>
                                          </p:val>
                                        </p:tav>
                                        <p:tav tm="100000">
                                          <p:val>
                                            <p:strVal val="#ppt_x"/>
                                          </p:val>
                                        </p:tav>
                                      </p:tavLst>
                                    </p:anim>
                                    <p:anim calcmode="lin" valueType="num">
                                      <p:cBhvr additive="base">
                                        <p:cTn id="189" dur="500" fill="hold"/>
                                        <p:tgtEl>
                                          <p:spTgt spid="329"/>
                                        </p:tgtEl>
                                        <p:attrNameLst>
                                          <p:attrName>ppt_y</p:attrName>
                                        </p:attrNameLst>
                                      </p:cBhvr>
                                      <p:tavLst>
                                        <p:tav tm="0">
                                          <p:val>
                                            <p:strVal val="1+#ppt_h/2"/>
                                          </p:val>
                                        </p:tav>
                                        <p:tav tm="100000">
                                          <p:val>
                                            <p:strVal val="#ppt_y"/>
                                          </p:val>
                                        </p:tav>
                                      </p:tavLst>
                                    </p:anim>
                                  </p:childTnLst>
                                </p:cTn>
                              </p:par>
                              <p:par>
                                <p:cTn id="190" presetID="2" presetClass="entr" presetSubtype="4" fill="hold" grpId="0" nodeType="withEffect">
                                  <p:stCondLst>
                                    <p:cond delay="0"/>
                                  </p:stCondLst>
                                  <p:childTnLst>
                                    <p:set>
                                      <p:cBhvr>
                                        <p:cTn id="191" dur="1" fill="hold">
                                          <p:stCondLst>
                                            <p:cond delay="0"/>
                                          </p:stCondLst>
                                        </p:cTn>
                                        <p:tgtEl>
                                          <p:spTgt spid="113"/>
                                        </p:tgtEl>
                                        <p:attrNameLst>
                                          <p:attrName>style.visibility</p:attrName>
                                        </p:attrNameLst>
                                      </p:cBhvr>
                                      <p:to>
                                        <p:strVal val="visible"/>
                                      </p:to>
                                    </p:set>
                                    <p:anim calcmode="lin" valueType="num">
                                      <p:cBhvr additive="base">
                                        <p:cTn id="192" dur="500" fill="hold"/>
                                        <p:tgtEl>
                                          <p:spTgt spid="113"/>
                                        </p:tgtEl>
                                        <p:attrNameLst>
                                          <p:attrName>ppt_x</p:attrName>
                                        </p:attrNameLst>
                                      </p:cBhvr>
                                      <p:tavLst>
                                        <p:tav tm="0">
                                          <p:val>
                                            <p:strVal val="#ppt_x"/>
                                          </p:val>
                                        </p:tav>
                                        <p:tav tm="100000">
                                          <p:val>
                                            <p:strVal val="#ppt_x"/>
                                          </p:val>
                                        </p:tav>
                                      </p:tavLst>
                                    </p:anim>
                                    <p:anim calcmode="lin" valueType="num">
                                      <p:cBhvr additive="base">
                                        <p:cTn id="193" dur="500" fill="hold"/>
                                        <p:tgtEl>
                                          <p:spTgt spid="113"/>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114"/>
                                        </p:tgtEl>
                                        <p:attrNameLst>
                                          <p:attrName>style.visibility</p:attrName>
                                        </p:attrNameLst>
                                      </p:cBhvr>
                                      <p:to>
                                        <p:strVal val="visible"/>
                                      </p:to>
                                    </p:set>
                                    <p:anim calcmode="lin" valueType="num">
                                      <p:cBhvr additive="base">
                                        <p:cTn id="196" dur="500" fill="hold"/>
                                        <p:tgtEl>
                                          <p:spTgt spid="114"/>
                                        </p:tgtEl>
                                        <p:attrNameLst>
                                          <p:attrName>ppt_x</p:attrName>
                                        </p:attrNameLst>
                                      </p:cBhvr>
                                      <p:tavLst>
                                        <p:tav tm="0">
                                          <p:val>
                                            <p:strVal val="#ppt_x"/>
                                          </p:val>
                                        </p:tav>
                                        <p:tav tm="100000">
                                          <p:val>
                                            <p:strVal val="#ppt_x"/>
                                          </p:val>
                                        </p:tav>
                                      </p:tavLst>
                                    </p:anim>
                                    <p:anim calcmode="lin" valueType="num">
                                      <p:cBhvr additive="base">
                                        <p:cTn id="197" dur="500" fill="hold"/>
                                        <p:tgtEl>
                                          <p:spTgt spid="114"/>
                                        </p:tgtEl>
                                        <p:attrNameLst>
                                          <p:attrName>ppt_y</p:attrName>
                                        </p:attrNameLst>
                                      </p:cBhvr>
                                      <p:tavLst>
                                        <p:tav tm="0">
                                          <p:val>
                                            <p:strVal val="1+#ppt_h/2"/>
                                          </p:val>
                                        </p:tav>
                                        <p:tav tm="100000">
                                          <p:val>
                                            <p:strVal val="#ppt_y"/>
                                          </p:val>
                                        </p:tav>
                                      </p:tavLst>
                                    </p:anim>
                                  </p:childTnLst>
                                </p:cTn>
                              </p:par>
                              <p:par>
                                <p:cTn id="198" presetID="2" presetClass="entr" presetSubtype="4" fill="hold" nodeType="withEffect">
                                  <p:stCondLst>
                                    <p:cond delay="0"/>
                                  </p:stCondLst>
                                  <p:childTnLst>
                                    <p:set>
                                      <p:cBhvr>
                                        <p:cTn id="199" dur="1" fill="hold">
                                          <p:stCondLst>
                                            <p:cond delay="0"/>
                                          </p:stCondLst>
                                        </p:cTn>
                                        <p:tgtEl>
                                          <p:spTgt spid="7"/>
                                        </p:tgtEl>
                                        <p:attrNameLst>
                                          <p:attrName>style.visibility</p:attrName>
                                        </p:attrNameLst>
                                      </p:cBhvr>
                                      <p:to>
                                        <p:strVal val="visible"/>
                                      </p:to>
                                    </p:set>
                                    <p:anim calcmode="lin" valueType="num">
                                      <p:cBhvr additive="base">
                                        <p:cTn id="200" dur="500" fill="hold"/>
                                        <p:tgtEl>
                                          <p:spTgt spid="7"/>
                                        </p:tgtEl>
                                        <p:attrNameLst>
                                          <p:attrName>ppt_x</p:attrName>
                                        </p:attrNameLst>
                                      </p:cBhvr>
                                      <p:tavLst>
                                        <p:tav tm="0">
                                          <p:val>
                                            <p:strVal val="#ppt_x"/>
                                          </p:val>
                                        </p:tav>
                                        <p:tav tm="100000">
                                          <p:val>
                                            <p:strVal val="#ppt_x"/>
                                          </p:val>
                                        </p:tav>
                                      </p:tavLst>
                                    </p:anim>
                                    <p:anim calcmode="lin" valueType="num">
                                      <p:cBhvr additive="base">
                                        <p:cTn id="2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12" presetClass="entr" presetSubtype="4" fill="hold" nodeType="clickEffect">
                                  <p:stCondLst>
                                    <p:cond delay="0"/>
                                  </p:stCondLst>
                                  <p:childTnLst>
                                    <p:set>
                                      <p:cBhvr>
                                        <p:cTn id="205" dur="1" fill="hold">
                                          <p:stCondLst>
                                            <p:cond delay="0"/>
                                          </p:stCondLst>
                                        </p:cTn>
                                        <p:tgtEl>
                                          <p:spTgt spid="312"/>
                                        </p:tgtEl>
                                        <p:attrNameLst>
                                          <p:attrName>style.visibility</p:attrName>
                                        </p:attrNameLst>
                                      </p:cBhvr>
                                      <p:to>
                                        <p:strVal val="visible"/>
                                      </p:to>
                                    </p:set>
                                    <p:animEffect transition="in" filter="slide(fromBottom)">
                                      <p:cBhvr>
                                        <p:cTn id="206" dur="500"/>
                                        <p:tgtEl>
                                          <p:spTgt spid="312"/>
                                        </p:tgtEl>
                                      </p:cBhvr>
                                    </p:animEffect>
                                  </p:childTnLst>
                                </p:cTn>
                              </p:par>
                              <p:par>
                                <p:cTn id="207" presetID="12" presetClass="entr" presetSubtype="4" fill="hold" nodeType="withEffect">
                                  <p:stCondLst>
                                    <p:cond delay="0"/>
                                  </p:stCondLst>
                                  <p:childTnLst>
                                    <p:set>
                                      <p:cBhvr>
                                        <p:cTn id="208" dur="1" fill="hold">
                                          <p:stCondLst>
                                            <p:cond delay="0"/>
                                          </p:stCondLst>
                                        </p:cTn>
                                        <p:tgtEl>
                                          <p:spTgt spid="57"/>
                                        </p:tgtEl>
                                        <p:attrNameLst>
                                          <p:attrName>style.visibility</p:attrName>
                                        </p:attrNameLst>
                                      </p:cBhvr>
                                      <p:to>
                                        <p:strVal val="visible"/>
                                      </p:to>
                                    </p:set>
                                    <p:animEffect transition="in" filter="slide(fromBottom)">
                                      <p:cBhvr>
                                        <p:cTn id="209" dur="500"/>
                                        <p:tgtEl>
                                          <p:spTgt spid="57"/>
                                        </p:tgtEl>
                                      </p:cBhvr>
                                    </p:animEffect>
                                  </p:childTnLst>
                                </p:cTn>
                              </p:par>
                              <p:par>
                                <p:cTn id="210" presetID="12" presetClass="entr" presetSubtype="4" fill="hold" nodeType="withEffect">
                                  <p:stCondLst>
                                    <p:cond delay="0"/>
                                  </p:stCondLst>
                                  <p:childTnLst>
                                    <p:set>
                                      <p:cBhvr>
                                        <p:cTn id="211" dur="1" fill="hold">
                                          <p:stCondLst>
                                            <p:cond delay="0"/>
                                          </p:stCondLst>
                                        </p:cTn>
                                        <p:tgtEl>
                                          <p:spTgt spid="310"/>
                                        </p:tgtEl>
                                        <p:attrNameLst>
                                          <p:attrName>style.visibility</p:attrName>
                                        </p:attrNameLst>
                                      </p:cBhvr>
                                      <p:to>
                                        <p:strVal val="visible"/>
                                      </p:to>
                                    </p:set>
                                    <p:animEffect transition="in" filter="slide(fromBottom)">
                                      <p:cBhvr>
                                        <p:cTn id="212" dur="500"/>
                                        <p:tgtEl>
                                          <p:spTgt spid="310"/>
                                        </p:tgtEl>
                                      </p:cBhvr>
                                    </p:animEffect>
                                  </p:childTnLst>
                                </p:cTn>
                              </p:par>
                              <p:par>
                                <p:cTn id="213" presetID="12" presetClass="entr" presetSubtype="4" fill="hold" nodeType="withEffect">
                                  <p:stCondLst>
                                    <p:cond delay="0"/>
                                  </p:stCondLst>
                                  <p:childTnLst>
                                    <p:set>
                                      <p:cBhvr>
                                        <p:cTn id="214" dur="1" fill="hold">
                                          <p:stCondLst>
                                            <p:cond delay="0"/>
                                          </p:stCondLst>
                                        </p:cTn>
                                        <p:tgtEl>
                                          <p:spTgt spid="311"/>
                                        </p:tgtEl>
                                        <p:attrNameLst>
                                          <p:attrName>style.visibility</p:attrName>
                                        </p:attrNameLst>
                                      </p:cBhvr>
                                      <p:to>
                                        <p:strVal val="visible"/>
                                      </p:to>
                                    </p:set>
                                    <p:animEffect transition="in" filter="slide(fromBottom)">
                                      <p:cBhvr>
                                        <p:cTn id="215" dur="500"/>
                                        <p:tgtEl>
                                          <p:spTgt spid="311"/>
                                        </p:tgtEl>
                                      </p:cBhvr>
                                    </p:animEffec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nodeType="clickEffect">
                                  <p:stCondLst>
                                    <p:cond delay="0"/>
                                  </p:stCondLst>
                                  <p:childTnLst>
                                    <p:set>
                                      <p:cBhvr>
                                        <p:cTn id="219" dur="1" fill="hold">
                                          <p:stCondLst>
                                            <p:cond delay="0"/>
                                          </p:stCondLst>
                                        </p:cTn>
                                        <p:tgtEl>
                                          <p:spTgt spid="34"/>
                                        </p:tgtEl>
                                        <p:attrNameLst>
                                          <p:attrName>style.visibility</p:attrName>
                                        </p:attrNameLst>
                                      </p:cBhvr>
                                      <p:to>
                                        <p:strVal val="visible"/>
                                      </p:to>
                                    </p:set>
                                    <p:anim calcmode="lin" valueType="num">
                                      <p:cBhvr additive="base">
                                        <p:cTn id="220" dur="500" fill="hold"/>
                                        <p:tgtEl>
                                          <p:spTgt spid="34"/>
                                        </p:tgtEl>
                                        <p:attrNameLst>
                                          <p:attrName>ppt_x</p:attrName>
                                        </p:attrNameLst>
                                      </p:cBhvr>
                                      <p:tavLst>
                                        <p:tav tm="0">
                                          <p:val>
                                            <p:strVal val="#ppt_x"/>
                                          </p:val>
                                        </p:tav>
                                        <p:tav tm="100000">
                                          <p:val>
                                            <p:strVal val="#ppt_x"/>
                                          </p:val>
                                        </p:tav>
                                      </p:tavLst>
                                    </p:anim>
                                    <p:anim calcmode="lin" valueType="num">
                                      <p:cBhvr additive="base">
                                        <p:cTn id="22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nodeType="clickEffect">
                                  <p:stCondLst>
                                    <p:cond delay="0"/>
                                  </p:stCondLst>
                                  <p:childTnLst>
                                    <p:set>
                                      <p:cBhvr>
                                        <p:cTn id="225" dur="1" fill="hold">
                                          <p:stCondLst>
                                            <p:cond delay="0"/>
                                          </p:stCondLst>
                                        </p:cTn>
                                        <p:tgtEl>
                                          <p:spTgt spid="33"/>
                                        </p:tgtEl>
                                        <p:attrNameLst>
                                          <p:attrName>style.visibility</p:attrName>
                                        </p:attrNameLst>
                                      </p:cBhvr>
                                      <p:to>
                                        <p:strVal val="visible"/>
                                      </p:to>
                                    </p:set>
                                    <p:anim calcmode="lin" valueType="num">
                                      <p:cBhvr additive="base">
                                        <p:cTn id="226" dur="500" fill="hold"/>
                                        <p:tgtEl>
                                          <p:spTgt spid="33"/>
                                        </p:tgtEl>
                                        <p:attrNameLst>
                                          <p:attrName>ppt_x</p:attrName>
                                        </p:attrNameLst>
                                      </p:cBhvr>
                                      <p:tavLst>
                                        <p:tav tm="0">
                                          <p:val>
                                            <p:strVal val="#ppt_x"/>
                                          </p:val>
                                        </p:tav>
                                        <p:tav tm="100000">
                                          <p:val>
                                            <p:strVal val="#ppt_x"/>
                                          </p:val>
                                        </p:tav>
                                      </p:tavLst>
                                    </p:anim>
                                    <p:anim calcmode="lin" valueType="num">
                                      <p:cBhvr additive="base">
                                        <p:cTn id="22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nodeType="clickEffect">
                                  <p:stCondLst>
                                    <p:cond delay="0"/>
                                  </p:stCondLst>
                                  <p:childTnLst>
                                    <p:set>
                                      <p:cBhvr>
                                        <p:cTn id="231" dur="1" fill="hold">
                                          <p:stCondLst>
                                            <p:cond delay="0"/>
                                          </p:stCondLst>
                                        </p:cTn>
                                        <p:tgtEl>
                                          <p:spTgt spid="35"/>
                                        </p:tgtEl>
                                        <p:attrNameLst>
                                          <p:attrName>style.visibility</p:attrName>
                                        </p:attrNameLst>
                                      </p:cBhvr>
                                      <p:to>
                                        <p:strVal val="visible"/>
                                      </p:to>
                                    </p:set>
                                    <p:anim calcmode="lin" valueType="num">
                                      <p:cBhvr additive="base">
                                        <p:cTn id="232" dur="500" fill="hold"/>
                                        <p:tgtEl>
                                          <p:spTgt spid="35"/>
                                        </p:tgtEl>
                                        <p:attrNameLst>
                                          <p:attrName>ppt_x</p:attrName>
                                        </p:attrNameLst>
                                      </p:cBhvr>
                                      <p:tavLst>
                                        <p:tav tm="0">
                                          <p:val>
                                            <p:strVal val="#ppt_x"/>
                                          </p:val>
                                        </p:tav>
                                        <p:tav tm="100000">
                                          <p:val>
                                            <p:strVal val="#ppt_x"/>
                                          </p:val>
                                        </p:tav>
                                      </p:tavLst>
                                    </p:anim>
                                    <p:anim calcmode="lin" valueType="num">
                                      <p:cBhvr additive="base">
                                        <p:cTn id="23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 presetClass="entr" presetSubtype="4" fill="hold" nodeType="clickEffect">
                                  <p:stCondLst>
                                    <p:cond delay="0"/>
                                  </p:stCondLst>
                                  <p:childTnLst>
                                    <p:set>
                                      <p:cBhvr>
                                        <p:cTn id="237" dur="1" fill="hold">
                                          <p:stCondLst>
                                            <p:cond delay="0"/>
                                          </p:stCondLst>
                                        </p:cTn>
                                        <p:tgtEl>
                                          <p:spTgt spid="32"/>
                                        </p:tgtEl>
                                        <p:attrNameLst>
                                          <p:attrName>style.visibility</p:attrName>
                                        </p:attrNameLst>
                                      </p:cBhvr>
                                      <p:to>
                                        <p:strVal val="visible"/>
                                      </p:to>
                                    </p:set>
                                    <p:anim calcmode="lin" valueType="num">
                                      <p:cBhvr additive="base">
                                        <p:cTn id="238" dur="500" fill="hold"/>
                                        <p:tgtEl>
                                          <p:spTgt spid="32"/>
                                        </p:tgtEl>
                                        <p:attrNameLst>
                                          <p:attrName>ppt_x</p:attrName>
                                        </p:attrNameLst>
                                      </p:cBhvr>
                                      <p:tavLst>
                                        <p:tav tm="0">
                                          <p:val>
                                            <p:strVal val="#ppt_x"/>
                                          </p:val>
                                        </p:tav>
                                        <p:tav tm="100000">
                                          <p:val>
                                            <p:strVal val="#ppt_x"/>
                                          </p:val>
                                        </p:tav>
                                      </p:tavLst>
                                    </p:anim>
                                    <p:anim calcmode="lin" valueType="num">
                                      <p:cBhvr additive="base">
                                        <p:cTn id="23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6" presetClass="emph" presetSubtype="0" fill="hold" nodeType="clickEffect">
                                  <p:stCondLst>
                                    <p:cond delay="0"/>
                                  </p:stCondLst>
                                  <p:childTnLst>
                                    <p:animScale>
                                      <p:cBhvr>
                                        <p:cTn id="243"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5" grpId="0"/>
      <p:bldP spid="113" grpId="0" animBg="1"/>
      <p:bldP spid="114" grpId="0"/>
      <p:bldP spid="128" grpId="0" animBg="1"/>
      <p:bldP spid="69" grpId="0"/>
      <p:bldP spid="131" grpId="0"/>
      <p:bldP spid="98" grpId="0" animBg="1"/>
      <p:bldP spid="101" grpId="0"/>
      <p:bldP spid="127" grpId="0"/>
      <p:bldP spid="299" grpId="0" animBg="1"/>
      <p:bldP spid="300" grpId="0"/>
      <p:bldP spid="337" grpId="0" animBg="1"/>
      <p:bldP spid="339" grpId="0" animBg="1"/>
      <p:bldP spid="343" grpId="0" animBg="1"/>
      <p:bldP spid="346" grpId="0" animBg="1"/>
      <p:bldP spid="347" grpId="0"/>
      <p:bldP spid="3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a:xfrm>
            <a:off x="8305800" y="6400800"/>
            <a:ext cx="522288" cy="228600"/>
          </a:xfrm>
          <a:prstGeom prst="rect">
            <a:avLst/>
          </a:prstGeom>
          <a:noFill/>
        </p:spPr>
        <p:txBody>
          <a:bodyPr/>
          <a:lstStyle/>
          <a:p>
            <a:fld id="{82B76379-46D6-4277-9CCE-9E29658F5B49}" type="slidenum">
              <a:rPr lang="zh-CN" altLang="en-US">
                <a:latin typeface="Arial" pitchFamily="34" charset="0"/>
              </a:rPr>
              <a:pPr/>
              <a:t>9</a:t>
            </a:fld>
            <a:endParaRPr lang="en-US" altLang="zh-CN">
              <a:latin typeface="Arial" pitchFamily="34" charset="0"/>
            </a:endParaRPr>
          </a:p>
        </p:txBody>
      </p:sp>
      <p:sp>
        <p:nvSpPr>
          <p:cNvPr id="11267" name="Rectangle 3"/>
          <p:cNvSpPr>
            <a:spLocks noGrp="1" noChangeArrowheads="1"/>
          </p:cNvSpPr>
          <p:nvPr>
            <p:ph type="title"/>
          </p:nvPr>
        </p:nvSpPr>
        <p:spPr>
          <a:xfrm>
            <a:off x="228600" y="228600"/>
            <a:ext cx="8229600" cy="533400"/>
          </a:xfrm>
        </p:spPr>
        <p:txBody>
          <a:bodyPr>
            <a:normAutofit fontScale="90000"/>
          </a:bodyPr>
          <a:lstStyle/>
          <a:p>
            <a:pPr eaLnBrk="1" hangingPunct="1"/>
            <a:r>
              <a:rPr lang="en-US" altLang="zh-CN" b="0" dirty="0" smtClean="0">
                <a:ea typeface="宋体" pitchFamily="2" charset="-122"/>
              </a:rPr>
              <a:t>F5</a:t>
            </a:r>
            <a:r>
              <a:rPr lang="zh-CN" altLang="en-US" b="0" dirty="0" smtClean="0">
                <a:ea typeface="宋体" pitchFamily="2" charset="-122"/>
              </a:rPr>
              <a:t>如何面对这些问题</a:t>
            </a:r>
            <a:endParaRPr lang="en-US" altLang="zh-CN" b="0" dirty="0" smtClean="0">
              <a:ea typeface="宋体" pitchFamily="2" charset="-122"/>
            </a:endParaRPr>
          </a:p>
        </p:txBody>
      </p:sp>
      <p:grpSp>
        <p:nvGrpSpPr>
          <p:cNvPr id="2" name="Group 262"/>
          <p:cNvGrpSpPr>
            <a:grpSpLocks/>
          </p:cNvGrpSpPr>
          <p:nvPr/>
        </p:nvGrpSpPr>
        <p:grpSpPr bwMode="auto">
          <a:xfrm>
            <a:off x="714348" y="2428868"/>
            <a:ext cx="7785100" cy="1962151"/>
            <a:chOff x="480" y="381"/>
            <a:chExt cx="4904" cy="1236"/>
          </a:xfrm>
        </p:grpSpPr>
        <p:sp>
          <p:nvSpPr>
            <p:cNvPr id="11282" name="Rectangle 67"/>
            <p:cNvSpPr>
              <a:spLocks noChangeArrowheads="1"/>
            </p:cNvSpPr>
            <p:nvPr/>
          </p:nvSpPr>
          <p:spPr bwMode="auto">
            <a:xfrm rot="2591418">
              <a:off x="3744" y="960"/>
              <a:ext cx="336" cy="336"/>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sp>
          <p:nvSpPr>
            <p:cNvPr id="11283" name="Rectangle 74"/>
            <p:cNvSpPr>
              <a:spLocks noChangeArrowheads="1"/>
            </p:cNvSpPr>
            <p:nvPr/>
          </p:nvSpPr>
          <p:spPr bwMode="auto">
            <a:xfrm rot="2591418">
              <a:off x="3744" y="960"/>
              <a:ext cx="336" cy="336"/>
            </a:xfrm>
            <a:prstGeom prst="rect">
              <a:avLst/>
            </a:prstGeom>
            <a:solidFill>
              <a:schemeClr val="bg1"/>
            </a:solidFill>
            <a:ln w="9525" algn="ctr">
              <a:noFill/>
              <a:miter lim="800000"/>
              <a:headEnd/>
              <a:tailEnd/>
            </a:ln>
          </p:spPr>
          <p:txBody>
            <a:bodyPr wrap="none" anchor="ctr"/>
            <a:lstStyle/>
            <a:p>
              <a:endParaRPr lang="zh-CN" altLang="en-US">
                <a:ea typeface="宋体" pitchFamily="2" charset="-122"/>
              </a:endParaRPr>
            </a:p>
          </p:txBody>
        </p:sp>
        <p:grpSp>
          <p:nvGrpSpPr>
            <p:cNvPr id="3" name="Group 75"/>
            <p:cNvGrpSpPr>
              <a:grpSpLocks/>
            </p:cNvGrpSpPr>
            <p:nvPr/>
          </p:nvGrpSpPr>
          <p:grpSpPr bwMode="auto">
            <a:xfrm>
              <a:off x="480" y="415"/>
              <a:ext cx="4522" cy="881"/>
              <a:chOff x="374" y="271"/>
              <a:chExt cx="4522" cy="881"/>
            </a:xfrm>
          </p:grpSpPr>
          <p:grpSp>
            <p:nvGrpSpPr>
              <p:cNvPr id="4" name="Group 76"/>
              <p:cNvGrpSpPr>
                <a:grpSpLocks/>
              </p:cNvGrpSpPr>
              <p:nvPr/>
            </p:nvGrpSpPr>
            <p:grpSpPr bwMode="auto">
              <a:xfrm>
                <a:off x="4176" y="672"/>
                <a:ext cx="240" cy="432"/>
                <a:chOff x="4224" y="624"/>
                <a:chExt cx="384" cy="528"/>
              </a:xfrm>
            </p:grpSpPr>
            <p:sp>
              <p:nvSpPr>
                <p:cNvPr id="11412" name="Oval 77"/>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13" name="Line 78"/>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14" name="Line 79"/>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15" name="Line 80"/>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16" name="Line 81"/>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17" name="Line 82"/>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8" name="Line 83"/>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9" name="Line 84"/>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grpSp>
            <p:nvGrpSpPr>
              <p:cNvPr id="5" name="Group 85"/>
              <p:cNvGrpSpPr>
                <a:grpSpLocks/>
              </p:cNvGrpSpPr>
              <p:nvPr/>
            </p:nvGrpSpPr>
            <p:grpSpPr bwMode="auto">
              <a:xfrm>
                <a:off x="4656" y="672"/>
                <a:ext cx="240" cy="432"/>
                <a:chOff x="4224" y="624"/>
                <a:chExt cx="384" cy="528"/>
              </a:xfrm>
            </p:grpSpPr>
            <p:sp>
              <p:nvSpPr>
                <p:cNvPr id="11404" name="Oval 86"/>
                <p:cNvSpPr>
                  <a:spLocks noChangeArrowheads="1"/>
                </p:cNvSpPr>
                <p:nvPr/>
              </p:nvSpPr>
              <p:spPr bwMode="auto">
                <a:xfrm>
                  <a:off x="4320" y="624"/>
                  <a:ext cx="192" cy="192"/>
                </a:xfrm>
                <a:prstGeom prst="ellipse">
                  <a:avLst/>
                </a:prstGeom>
                <a:noFill/>
                <a:ln w="28575" algn="ctr">
                  <a:solidFill>
                    <a:schemeClr val="tx1"/>
                  </a:solidFill>
                  <a:round/>
                  <a:headEnd/>
                  <a:tailEnd/>
                </a:ln>
              </p:spPr>
              <p:txBody>
                <a:bodyPr wrap="none" anchor="ctr"/>
                <a:lstStyle/>
                <a:p>
                  <a:endParaRPr lang="zh-CN" altLang="en-US">
                    <a:ea typeface="宋体" pitchFamily="2" charset="-122"/>
                  </a:endParaRPr>
                </a:p>
              </p:txBody>
            </p:sp>
            <p:sp>
              <p:nvSpPr>
                <p:cNvPr id="11405" name="Line 87"/>
                <p:cNvSpPr>
                  <a:spLocks noChangeShapeType="1"/>
                </p:cNvSpPr>
                <p:nvPr/>
              </p:nvSpPr>
              <p:spPr bwMode="auto">
                <a:xfrm>
                  <a:off x="4416" y="816"/>
                  <a:ext cx="0" cy="192"/>
                </a:xfrm>
                <a:prstGeom prst="line">
                  <a:avLst/>
                </a:prstGeom>
                <a:noFill/>
                <a:ln w="28575">
                  <a:solidFill>
                    <a:schemeClr val="tx1"/>
                  </a:solidFill>
                  <a:round/>
                  <a:headEnd/>
                  <a:tailEnd/>
                </a:ln>
              </p:spPr>
              <p:txBody>
                <a:bodyPr/>
                <a:lstStyle/>
                <a:p>
                  <a:endParaRPr lang="zh-CN" altLang="en-US"/>
                </a:p>
              </p:txBody>
            </p:sp>
            <p:sp>
              <p:nvSpPr>
                <p:cNvPr id="11406" name="Line 88"/>
                <p:cNvSpPr>
                  <a:spLocks noChangeShapeType="1"/>
                </p:cNvSpPr>
                <p:nvPr/>
              </p:nvSpPr>
              <p:spPr bwMode="auto">
                <a:xfrm>
                  <a:off x="4224" y="768"/>
                  <a:ext cx="192" cy="144"/>
                </a:xfrm>
                <a:prstGeom prst="line">
                  <a:avLst/>
                </a:prstGeom>
                <a:noFill/>
                <a:ln w="28575">
                  <a:solidFill>
                    <a:schemeClr val="tx1"/>
                  </a:solidFill>
                  <a:round/>
                  <a:headEnd/>
                  <a:tailEnd/>
                </a:ln>
              </p:spPr>
              <p:txBody>
                <a:bodyPr/>
                <a:lstStyle/>
                <a:p>
                  <a:endParaRPr lang="zh-CN" altLang="en-US"/>
                </a:p>
              </p:txBody>
            </p:sp>
            <p:sp>
              <p:nvSpPr>
                <p:cNvPr id="11407" name="Line 89"/>
                <p:cNvSpPr>
                  <a:spLocks noChangeShapeType="1"/>
                </p:cNvSpPr>
                <p:nvPr/>
              </p:nvSpPr>
              <p:spPr bwMode="auto">
                <a:xfrm flipV="1">
                  <a:off x="4416" y="768"/>
                  <a:ext cx="192" cy="144"/>
                </a:xfrm>
                <a:prstGeom prst="line">
                  <a:avLst/>
                </a:prstGeom>
                <a:noFill/>
                <a:ln w="28575">
                  <a:solidFill>
                    <a:schemeClr val="tx1"/>
                  </a:solidFill>
                  <a:round/>
                  <a:headEnd/>
                  <a:tailEnd/>
                </a:ln>
              </p:spPr>
              <p:txBody>
                <a:bodyPr/>
                <a:lstStyle/>
                <a:p>
                  <a:endParaRPr lang="zh-CN" altLang="en-US"/>
                </a:p>
              </p:txBody>
            </p:sp>
            <p:sp>
              <p:nvSpPr>
                <p:cNvPr id="11408" name="Line 90"/>
                <p:cNvSpPr>
                  <a:spLocks noChangeShapeType="1"/>
                </p:cNvSpPr>
                <p:nvPr/>
              </p:nvSpPr>
              <p:spPr bwMode="auto">
                <a:xfrm flipH="1">
                  <a:off x="4272" y="1008"/>
                  <a:ext cx="144" cy="144"/>
                </a:xfrm>
                <a:prstGeom prst="line">
                  <a:avLst/>
                </a:prstGeom>
                <a:noFill/>
                <a:ln w="28575">
                  <a:solidFill>
                    <a:schemeClr val="tx1"/>
                  </a:solidFill>
                  <a:round/>
                  <a:headEnd/>
                  <a:tailEnd/>
                </a:ln>
              </p:spPr>
              <p:txBody>
                <a:bodyPr/>
                <a:lstStyle/>
                <a:p>
                  <a:endParaRPr lang="zh-CN" altLang="en-US"/>
                </a:p>
              </p:txBody>
            </p:sp>
            <p:sp>
              <p:nvSpPr>
                <p:cNvPr id="11409" name="Line 91"/>
                <p:cNvSpPr>
                  <a:spLocks noChangeShapeType="1"/>
                </p:cNvSpPr>
                <p:nvPr/>
              </p:nvSpPr>
              <p:spPr bwMode="auto">
                <a:xfrm>
                  <a:off x="4416" y="1008"/>
                  <a:ext cx="144" cy="144"/>
                </a:xfrm>
                <a:prstGeom prst="line">
                  <a:avLst/>
                </a:prstGeom>
                <a:noFill/>
                <a:ln w="28575">
                  <a:solidFill>
                    <a:schemeClr val="tx1"/>
                  </a:solidFill>
                  <a:round/>
                  <a:headEnd/>
                  <a:tailEnd/>
                </a:ln>
              </p:spPr>
              <p:txBody>
                <a:bodyPr/>
                <a:lstStyle/>
                <a:p>
                  <a:endParaRPr lang="zh-CN" altLang="en-US"/>
                </a:p>
              </p:txBody>
            </p:sp>
            <p:sp>
              <p:nvSpPr>
                <p:cNvPr id="11410" name="Line 92"/>
                <p:cNvSpPr>
                  <a:spLocks noChangeShapeType="1"/>
                </p:cNvSpPr>
                <p:nvPr/>
              </p:nvSpPr>
              <p:spPr bwMode="auto">
                <a:xfrm flipH="1" flipV="1">
                  <a:off x="4224" y="1152"/>
                  <a:ext cx="48" cy="0"/>
                </a:xfrm>
                <a:prstGeom prst="line">
                  <a:avLst/>
                </a:prstGeom>
                <a:noFill/>
                <a:ln w="28575">
                  <a:solidFill>
                    <a:schemeClr val="tx1"/>
                  </a:solidFill>
                  <a:round/>
                  <a:headEnd/>
                  <a:tailEnd/>
                </a:ln>
              </p:spPr>
              <p:txBody>
                <a:bodyPr/>
                <a:lstStyle/>
                <a:p>
                  <a:endParaRPr lang="zh-CN" altLang="en-US"/>
                </a:p>
              </p:txBody>
            </p:sp>
            <p:sp>
              <p:nvSpPr>
                <p:cNvPr id="11411" name="Line 93"/>
                <p:cNvSpPr>
                  <a:spLocks noChangeShapeType="1"/>
                </p:cNvSpPr>
                <p:nvPr/>
              </p:nvSpPr>
              <p:spPr bwMode="auto">
                <a:xfrm>
                  <a:off x="4560" y="1152"/>
                  <a:ext cx="48" cy="0"/>
                </a:xfrm>
                <a:prstGeom prst="line">
                  <a:avLst/>
                </a:prstGeom>
                <a:noFill/>
                <a:ln w="28575">
                  <a:solidFill>
                    <a:schemeClr val="tx1"/>
                  </a:solidFill>
                  <a:round/>
                  <a:headEnd/>
                  <a:tailEnd/>
                </a:ln>
              </p:spPr>
              <p:txBody>
                <a:bodyPr/>
                <a:lstStyle/>
                <a:p>
                  <a:endParaRPr lang="zh-CN" altLang="en-US"/>
                </a:p>
              </p:txBody>
            </p:sp>
          </p:grpSp>
          <p:sp>
            <p:nvSpPr>
              <p:cNvPr id="11391" name="Text Box 94"/>
              <p:cNvSpPr txBox="1">
                <a:spLocks noChangeArrowheads="1"/>
              </p:cNvSpPr>
              <p:nvPr/>
            </p:nvSpPr>
            <p:spPr bwMode="auto">
              <a:xfrm>
                <a:off x="4070" y="271"/>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用户体验</a:t>
                </a:r>
                <a:endParaRPr lang="en-US" altLang="zh-CN">
                  <a:ea typeface="宋体" pitchFamily="2" charset="-122"/>
                </a:endParaRPr>
              </a:p>
            </p:txBody>
          </p:sp>
          <p:sp>
            <p:nvSpPr>
              <p:cNvPr id="11395" name="Text Box 98"/>
              <p:cNvSpPr txBox="1">
                <a:spLocks noChangeArrowheads="1"/>
              </p:cNvSpPr>
              <p:nvPr/>
            </p:nvSpPr>
            <p:spPr bwMode="auto">
              <a:xfrm>
                <a:off x="374" y="847"/>
                <a:ext cx="628"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商业信息</a:t>
                </a:r>
                <a:endParaRPr lang="en-US" altLang="zh-CN">
                  <a:ea typeface="宋体" pitchFamily="2" charset="-122"/>
                </a:endParaRPr>
              </a:p>
            </p:txBody>
          </p:sp>
          <p:sp>
            <p:nvSpPr>
              <p:cNvPr id="11396" name="Line 99"/>
              <p:cNvSpPr>
                <a:spLocks noChangeShapeType="1"/>
              </p:cNvSpPr>
              <p:nvPr/>
            </p:nvSpPr>
            <p:spPr bwMode="auto">
              <a:xfrm>
                <a:off x="1104" y="720"/>
                <a:ext cx="2688" cy="0"/>
              </a:xfrm>
              <a:prstGeom prst="line">
                <a:avLst/>
              </a:prstGeom>
              <a:noFill/>
              <a:ln w="57150">
                <a:solidFill>
                  <a:schemeClr val="tx1"/>
                </a:solidFill>
                <a:round/>
                <a:headEnd/>
                <a:tailEnd/>
              </a:ln>
            </p:spPr>
            <p:txBody>
              <a:bodyPr/>
              <a:lstStyle/>
              <a:p>
                <a:endParaRPr lang="zh-CN" altLang="en-US"/>
              </a:p>
            </p:txBody>
          </p:sp>
          <p:sp>
            <p:nvSpPr>
              <p:cNvPr id="11397" name="Line 100"/>
              <p:cNvSpPr>
                <a:spLocks noChangeShapeType="1"/>
              </p:cNvSpPr>
              <p:nvPr/>
            </p:nvSpPr>
            <p:spPr bwMode="auto">
              <a:xfrm>
                <a:off x="1104" y="1152"/>
                <a:ext cx="2688" cy="0"/>
              </a:xfrm>
              <a:prstGeom prst="line">
                <a:avLst/>
              </a:prstGeom>
              <a:noFill/>
              <a:ln w="57150">
                <a:solidFill>
                  <a:schemeClr val="tx1"/>
                </a:solidFill>
                <a:round/>
                <a:headEnd/>
                <a:tailEnd/>
              </a:ln>
            </p:spPr>
            <p:txBody>
              <a:bodyPr/>
              <a:lstStyle/>
              <a:p>
                <a:endParaRPr lang="zh-CN" altLang="en-US"/>
              </a:p>
            </p:txBody>
          </p:sp>
          <p:sp>
            <p:nvSpPr>
              <p:cNvPr id="61541" name="Text Box 101"/>
              <p:cNvSpPr txBox="1">
                <a:spLocks noChangeArrowheads="1"/>
              </p:cNvSpPr>
              <p:nvPr/>
            </p:nvSpPr>
            <p:spPr bwMode="auto">
              <a:xfrm>
                <a:off x="1056"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服务器</a:t>
                </a:r>
                <a:endParaRPr lang="en-US" altLang="zh-CN" sz="1200" b="1">
                  <a:effectLst>
                    <a:outerShdw blurRad="38100" dist="38100" dir="2700000" algn="tl">
                      <a:srgbClr val="C0C0C0"/>
                    </a:outerShdw>
                  </a:effectLst>
                  <a:latin typeface="Arial" charset="0"/>
                  <a:ea typeface="宋体" pitchFamily="2" charset="-122"/>
                </a:endParaRPr>
              </a:p>
            </p:txBody>
          </p:sp>
          <p:sp>
            <p:nvSpPr>
              <p:cNvPr id="61542" name="Text Box 102"/>
              <p:cNvSpPr txBox="1">
                <a:spLocks noChangeArrowheads="1"/>
              </p:cNvSpPr>
              <p:nvPr/>
            </p:nvSpPr>
            <p:spPr bwMode="auto">
              <a:xfrm>
                <a:off x="1612"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应用</a:t>
                </a:r>
                <a:endParaRPr lang="en-US" altLang="zh-CN" sz="1200" b="1">
                  <a:effectLst>
                    <a:outerShdw blurRad="38100" dist="38100" dir="2700000" algn="tl">
                      <a:srgbClr val="C0C0C0"/>
                    </a:outerShdw>
                  </a:effectLst>
                  <a:latin typeface="Arial" charset="0"/>
                  <a:ea typeface="宋体" pitchFamily="2" charset="-122"/>
                </a:endParaRPr>
              </a:p>
            </p:txBody>
          </p:sp>
          <p:sp>
            <p:nvSpPr>
              <p:cNvPr id="61543" name="Text Box 103"/>
              <p:cNvSpPr txBox="1">
                <a:spLocks noChangeArrowheads="1"/>
              </p:cNvSpPr>
              <p:nvPr/>
            </p:nvSpPr>
            <p:spPr bwMode="auto">
              <a:xfrm>
                <a:off x="1996" y="528"/>
                <a:ext cx="308"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门户</a:t>
                </a:r>
                <a:endParaRPr lang="en-US" altLang="zh-CN" sz="1200" b="1">
                  <a:effectLst>
                    <a:outerShdw blurRad="38100" dist="38100" dir="2700000" algn="tl">
                      <a:srgbClr val="C0C0C0"/>
                    </a:outerShdw>
                  </a:effectLst>
                  <a:latin typeface="Arial" charset="0"/>
                  <a:ea typeface="宋体" pitchFamily="2" charset="-122"/>
                </a:endParaRPr>
              </a:p>
            </p:txBody>
          </p:sp>
          <p:sp>
            <p:nvSpPr>
              <p:cNvPr id="61544" name="Text Box 104"/>
              <p:cNvSpPr txBox="1">
                <a:spLocks noChangeArrowheads="1"/>
              </p:cNvSpPr>
              <p:nvPr/>
            </p:nvSpPr>
            <p:spPr bwMode="auto">
              <a:xfrm>
                <a:off x="2352" y="528"/>
                <a:ext cx="500"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数据中心</a:t>
                </a:r>
                <a:endParaRPr lang="en-US" altLang="zh-CN" sz="1200" b="1">
                  <a:effectLst>
                    <a:outerShdw blurRad="38100" dist="38100" dir="2700000" algn="tl">
                      <a:srgbClr val="C0C0C0"/>
                    </a:outerShdw>
                  </a:effectLst>
                  <a:latin typeface="Arial" charset="0"/>
                  <a:ea typeface="宋体" pitchFamily="2" charset="-122"/>
                </a:endParaRPr>
              </a:p>
            </p:txBody>
          </p:sp>
          <p:sp>
            <p:nvSpPr>
              <p:cNvPr id="61545" name="Text Box 105"/>
              <p:cNvSpPr txBox="1">
                <a:spLocks noChangeArrowheads="1"/>
              </p:cNvSpPr>
              <p:nvPr/>
            </p:nvSpPr>
            <p:spPr bwMode="auto">
              <a:xfrm>
                <a:off x="2928" y="528"/>
                <a:ext cx="324" cy="173"/>
              </a:xfrm>
              <a:prstGeom prst="rect">
                <a:avLst/>
              </a:prstGeom>
              <a:noFill/>
              <a:ln w="9525" algn="ctr">
                <a:noFill/>
                <a:miter lim="800000"/>
                <a:headEnd/>
                <a:tailEnd/>
              </a:ln>
              <a:effectLst/>
            </p:spPr>
            <p:txBody>
              <a:bodyPr wrap="none">
                <a:spAutoFit/>
              </a:bodyPr>
              <a:lstStyle/>
              <a:p>
                <a:pPr marL="342900" indent="-342900">
                  <a:defRPr/>
                </a:pPr>
                <a:r>
                  <a:rPr lang="en-US" altLang="zh-CN" sz="1200" b="1">
                    <a:effectLst>
                      <a:outerShdw blurRad="38100" dist="38100" dir="2700000" algn="tl">
                        <a:srgbClr val="C0C0C0"/>
                      </a:outerShdw>
                    </a:effectLst>
                    <a:latin typeface="Arial" charset="0"/>
                    <a:ea typeface="宋体" pitchFamily="2" charset="-122"/>
                  </a:rPr>
                  <a:t>ISPs</a:t>
                </a:r>
              </a:p>
            </p:txBody>
          </p:sp>
          <p:sp>
            <p:nvSpPr>
              <p:cNvPr id="61546" name="Text Box 106"/>
              <p:cNvSpPr txBox="1">
                <a:spLocks noChangeArrowheads="1"/>
              </p:cNvSpPr>
              <p:nvPr/>
            </p:nvSpPr>
            <p:spPr bwMode="auto">
              <a:xfrm>
                <a:off x="3360" y="528"/>
                <a:ext cx="404" cy="173"/>
              </a:xfrm>
              <a:prstGeom prst="rect">
                <a:avLst/>
              </a:prstGeom>
              <a:noFill/>
              <a:ln w="9525" algn="ctr">
                <a:noFill/>
                <a:miter lim="800000"/>
                <a:headEnd/>
                <a:tailEnd/>
              </a:ln>
              <a:effectLst/>
            </p:spPr>
            <p:txBody>
              <a:bodyPr wrap="none">
                <a:spAutoFit/>
              </a:bodyPr>
              <a:lstStyle/>
              <a:p>
                <a:pPr marL="342900" indent="-342900">
                  <a:defRPr/>
                </a:pPr>
                <a:r>
                  <a:rPr lang="zh-CN" altLang="en-US" sz="1200" b="1">
                    <a:effectLst>
                      <a:outerShdw blurRad="38100" dist="38100" dir="2700000" algn="tl">
                        <a:srgbClr val="C0C0C0"/>
                      </a:outerShdw>
                    </a:effectLst>
                    <a:latin typeface="Arial" charset="0"/>
                    <a:ea typeface="宋体" pitchFamily="2" charset="-122"/>
                  </a:rPr>
                  <a:t>客户端</a:t>
                </a:r>
              </a:p>
            </p:txBody>
          </p:sp>
        </p:grpSp>
        <p:pic>
          <p:nvPicPr>
            <p:cNvPr id="11287" name="Picture 109" descr="cellphone"/>
            <p:cNvPicPr>
              <a:picLocks noChangeAspect="1" noChangeArrowheads="1"/>
            </p:cNvPicPr>
            <p:nvPr/>
          </p:nvPicPr>
          <p:blipFill>
            <a:blip r:embed="rId3"/>
            <a:srcRect/>
            <a:stretch>
              <a:fillRect/>
            </a:stretch>
          </p:blipFill>
          <p:spPr bwMode="auto">
            <a:xfrm>
              <a:off x="5184" y="480"/>
              <a:ext cx="127" cy="288"/>
            </a:xfrm>
            <a:prstGeom prst="rect">
              <a:avLst/>
            </a:prstGeom>
            <a:noFill/>
            <a:ln w="9525">
              <a:noFill/>
              <a:miter lim="800000"/>
              <a:headEnd/>
              <a:tailEnd/>
            </a:ln>
          </p:spPr>
        </p:pic>
        <p:pic>
          <p:nvPicPr>
            <p:cNvPr id="11288" name="Picture 110" descr="laptop"/>
            <p:cNvPicPr>
              <a:picLocks noChangeAspect="1" noChangeArrowheads="1"/>
            </p:cNvPicPr>
            <p:nvPr/>
          </p:nvPicPr>
          <p:blipFill>
            <a:blip r:embed="rId4"/>
            <a:srcRect/>
            <a:stretch>
              <a:fillRect/>
            </a:stretch>
          </p:blipFill>
          <p:spPr bwMode="auto">
            <a:xfrm>
              <a:off x="5136" y="864"/>
              <a:ext cx="248" cy="283"/>
            </a:xfrm>
            <a:prstGeom prst="rect">
              <a:avLst/>
            </a:prstGeom>
            <a:noFill/>
            <a:ln w="9525">
              <a:noFill/>
              <a:miter lim="800000"/>
              <a:headEnd/>
              <a:tailEnd/>
            </a:ln>
          </p:spPr>
        </p:pic>
        <p:pic>
          <p:nvPicPr>
            <p:cNvPr id="11289" name="Picture 111" descr="client"/>
            <p:cNvPicPr>
              <a:picLocks noChangeAspect="1" noChangeArrowheads="1"/>
            </p:cNvPicPr>
            <p:nvPr/>
          </p:nvPicPr>
          <p:blipFill>
            <a:blip r:embed="rId5"/>
            <a:srcRect/>
            <a:stretch>
              <a:fillRect/>
            </a:stretch>
          </p:blipFill>
          <p:spPr bwMode="auto">
            <a:xfrm>
              <a:off x="5094" y="1296"/>
              <a:ext cx="282" cy="288"/>
            </a:xfrm>
            <a:prstGeom prst="rect">
              <a:avLst/>
            </a:prstGeom>
            <a:noFill/>
            <a:ln w="9525">
              <a:noFill/>
              <a:miter lim="800000"/>
              <a:headEnd/>
              <a:tailEnd/>
            </a:ln>
          </p:spPr>
        </p:pic>
        <p:sp>
          <p:nvSpPr>
            <p:cNvPr id="11290" name="Text Box 112"/>
            <p:cNvSpPr txBox="1">
              <a:spLocks noChangeArrowheads="1"/>
            </p:cNvSpPr>
            <p:nvPr/>
          </p:nvSpPr>
          <p:spPr bwMode="auto">
            <a:xfrm>
              <a:off x="2100" y="381"/>
              <a:ext cx="421" cy="291"/>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WA</a:t>
              </a:r>
              <a:endParaRPr lang="en-US" altLang="zh-CN" dirty="0">
                <a:ea typeface="宋体" pitchFamily="2" charset="-122"/>
              </a:endParaRPr>
            </a:p>
          </p:txBody>
        </p:sp>
        <p:sp>
          <p:nvSpPr>
            <p:cNvPr id="11379" name="Line 126"/>
            <p:cNvSpPr>
              <a:spLocks noChangeShapeType="1"/>
            </p:cNvSpPr>
            <p:nvPr/>
          </p:nvSpPr>
          <p:spPr bwMode="auto">
            <a:xfrm flipV="1">
              <a:off x="2064" y="864"/>
              <a:ext cx="144" cy="0"/>
            </a:xfrm>
            <a:prstGeom prst="line">
              <a:avLst/>
            </a:prstGeom>
            <a:noFill/>
            <a:ln w="57150">
              <a:solidFill>
                <a:schemeClr val="tx1"/>
              </a:solidFill>
              <a:round/>
              <a:headEnd/>
              <a:tailEnd/>
            </a:ln>
          </p:spPr>
          <p:txBody>
            <a:bodyPr/>
            <a:lstStyle/>
            <a:p>
              <a:endParaRPr lang="zh-CN" altLang="en-US"/>
            </a:p>
          </p:txBody>
        </p:sp>
        <p:sp>
          <p:nvSpPr>
            <p:cNvPr id="11369" name="Line 137"/>
            <p:cNvSpPr>
              <a:spLocks noChangeShapeType="1"/>
            </p:cNvSpPr>
            <p:nvPr/>
          </p:nvSpPr>
          <p:spPr bwMode="auto">
            <a:xfrm flipV="1">
              <a:off x="2544" y="864"/>
              <a:ext cx="144" cy="0"/>
            </a:xfrm>
            <a:prstGeom prst="line">
              <a:avLst/>
            </a:prstGeom>
            <a:noFill/>
            <a:ln w="57150">
              <a:solidFill>
                <a:schemeClr val="tx1"/>
              </a:solidFill>
              <a:round/>
              <a:headEnd/>
              <a:tailEnd/>
            </a:ln>
          </p:spPr>
          <p:txBody>
            <a:bodyPr/>
            <a:lstStyle/>
            <a:p>
              <a:endParaRPr lang="zh-CN" altLang="en-US"/>
            </a:p>
          </p:txBody>
        </p:sp>
        <p:grpSp>
          <p:nvGrpSpPr>
            <p:cNvPr id="6" name="Group 147"/>
            <p:cNvGrpSpPr>
              <a:grpSpLocks/>
            </p:cNvGrpSpPr>
            <p:nvPr/>
          </p:nvGrpSpPr>
          <p:grpSpPr bwMode="auto">
            <a:xfrm>
              <a:off x="3024" y="864"/>
              <a:ext cx="240" cy="144"/>
              <a:chOff x="1680" y="720"/>
              <a:chExt cx="240" cy="144"/>
            </a:xfrm>
          </p:grpSpPr>
          <p:sp>
            <p:nvSpPr>
              <p:cNvPr id="11359" name="Line 148"/>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60" name="Line 149"/>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61" name="Line 150"/>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62" name="Line 151"/>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63" name="Line 15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64" name="Line 153"/>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65" name="Line 154"/>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66" name="Line 155"/>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67" name="Line 15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68" name="Line 157"/>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grpSp>
          <p:nvGrpSpPr>
            <p:cNvPr id="7" name="Group 158"/>
            <p:cNvGrpSpPr>
              <a:grpSpLocks/>
            </p:cNvGrpSpPr>
            <p:nvPr/>
          </p:nvGrpSpPr>
          <p:grpSpPr bwMode="auto">
            <a:xfrm>
              <a:off x="3504" y="864"/>
              <a:ext cx="240" cy="144"/>
              <a:chOff x="1680" y="720"/>
              <a:chExt cx="240" cy="144"/>
            </a:xfrm>
          </p:grpSpPr>
          <p:sp>
            <p:nvSpPr>
              <p:cNvPr id="11349" name="Line 159"/>
              <p:cNvSpPr>
                <a:spLocks noChangeShapeType="1"/>
              </p:cNvSpPr>
              <p:nvPr/>
            </p:nvSpPr>
            <p:spPr bwMode="auto">
              <a:xfrm flipV="1">
                <a:off x="1680" y="720"/>
                <a:ext cx="144" cy="0"/>
              </a:xfrm>
              <a:prstGeom prst="line">
                <a:avLst/>
              </a:prstGeom>
              <a:noFill/>
              <a:ln w="57150">
                <a:solidFill>
                  <a:schemeClr val="tx1"/>
                </a:solidFill>
                <a:round/>
                <a:headEnd/>
                <a:tailEnd/>
              </a:ln>
            </p:spPr>
            <p:txBody>
              <a:bodyPr/>
              <a:lstStyle/>
              <a:p>
                <a:endParaRPr lang="zh-CN" altLang="en-US"/>
              </a:p>
            </p:txBody>
          </p:sp>
          <p:sp>
            <p:nvSpPr>
              <p:cNvPr id="11350" name="Line 160"/>
              <p:cNvSpPr>
                <a:spLocks noChangeShapeType="1"/>
              </p:cNvSpPr>
              <p:nvPr/>
            </p:nvSpPr>
            <p:spPr bwMode="auto">
              <a:xfrm flipV="1">
                <a:off x="1728" y="720"/>
                <a:ext cx="48" cy="48"/>
              </a:xfrm>
              <a:prstGeom prst="line">
                <a:avLst/>
              </a:prstGeom>
              <a:noFill/>
              <a:ln w="57150">
                <a:solidFill>
                  <a:schemeClr val="tx1"/>
                </a:solidFill>
                <a:round/>
                <a:headEnd/>
                <a:tailEnd/>
              </a:ln>
            </p:spPr>
            <p:txBody>
              <a:bodyPr/>
              <a:lstStyle/>
              <a:p>
                <a:endParaRPr lang="zh-CN" altLang="en-US"/>
              </a:p>
            </p:txBody>
          </p:sp>
          <p:sp>
            <p:nvSpPr>
              <p:cNvPr id="11351" name="Line 161"/>
              <p:cNvSpPr>
                <a:spLocks noChangeShapeType="1"/>
              </p:cNvSpPr>
              <p:nvPr/>
            </p:nvSpPr>
            <p:spPr bwMode="auto">
              <a:xfrm flipV="1">
                <a:off x="1728" y="768"/>
                <a:ext cx="96" cy="0"/>
              </a:xfrm>
              <a:prstGeom prst="line">
                <a:avLst/>
              </a:prstGeom>
              <a:noFill/>
              <a:ln w="57150">
                <a:solidFill>
                  <a:schemeClr val="tx1"/>
                </a:solidFill>
                <a:round/>
                <a:headEnd/>
                <a:tailEnd/>
              </a:ln>
            </p:spPr>
            <p:txBody>
              <a:bodyPr/>
              <a:lstStyle/>
              <a:p>
                <a:endParaRPr lang="zh-CN" altLang="en-US"/>
              </a:p>
            </p:txBody>
          </p:sp>
          <p:sp>
            <p:nvSpPr>
              <p:cNvPr id="11352" name="Line 162"/>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53" name="Line 163"/>
              <p:cNvSpPr>
                <a:spLocks noChangeShapeType="1"/>
              </p:cNvSpPr>
              <p:nvPr/>
            </p:nvSpPr>
            <p:spPr bwMode="auto">
              <a:xfrm flipV="1">
                <a:off x="1776" y="768"/>
                <a:ext cx="48" cy="48"/>
              </a:xfrm>
              <a:prstGeom prst="line">
                <a:avLst/>
              </a:prstGeom>
              <a:noFill/>
              <a:ln w="57150">
                <a:solidFill>
                  <a:schemeClr val="tx1"/>
                </a:solidFill>
                <a:round/>
                <a:headEnd/>
                <a:tailEnd/>
              </a:ln>
            </p:spPr>
            <p:txBody>
              <a:bodyPr/>
              <a:lstStyle/>
              <a:p>
                <a:endParaRPr lang="zh-CN" altLang="en-US"/>
              </a:p>
            </p:txBody>
          </p:sp>
          <p:sp>
            <p:nvSpPr>
              <p:cNvPr id="11354" name="Line 164"/>
              <p:cNvSpPr>
                <a:spLocks noChangeShapeType="1"/>
              </p:cNvSpPr>
              <p:nvPr/>
            </p:nvSpPr>
            <p:spPr bwMode="auto">
              <a:xfrm flipV="1">
                <a:off x="1776" y="768"/>
                <a:ext cx="96" cy="96"/>
              </a:xfrm>
              <a:prstGeom prst="line">
                <a:avLst/>
              </a:prstGeom>
              <a:noFill/>
              <a:ln w="57150">
                <a:solidFill>
                  <a:schemeClr val="tx1"/>
                </a:solidFill>
                <a:round/>
                <a:headEnd/>
                <a:tailEnd/>
              </a:ln>
            </p:spPr>
            <p:txBody>
              <a:bodyPr/>
              <a:lstStyle/>
              <a:p>
                <a:endParaRPr lang="zh-CN" altLang="en-US"/>
              </a:p>
            </p:txBody>
          </p:sp>
          <p:sp>
            <p:nvSpPr>
              <p:cNvPr id="11355" name="Line 165"/>
              <p:cNvSpPr>
                <a:spLocks noChangeShapeType="1"/>
              </p:cNvSpPr>
              <p:nvPr/>
            </p:nvSpPr>
            <p:spPr bwMode="auto">
              <a:xfrm flipV="1">
                <a:off x="1776" y="768"/>
                <a:ext cx="96" cy="48"/>
              </a:xfrm>
              <a:prstGeom prst="line">
                <a:avLst/>
              </a:prstGeom>
              <a:noFill/>
              <a:ln w="57150">
                <a:solidFill>
                  <a:schemeClr val="tx1"/>
                </a:solidFill>
                <a:round/>
                <a:headEnd/>
                <a:tailEnd/>
              </a:ln>
            </p:spPr>
            <p:txBody>
              <a:bodyPr/>
              <a:lstStyle/>
              <a:p>
                <a:endParaRPr lang="zh-CN" altLang="en-US"/>
              </a:p>
            </p:txBody>
          </p:sp>
          <p:sp>
            <p:nvSpPr>
              <p:cNvPr id="11356" name="Line 166"/>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57" name="Line 167"/>
              <p:cNvSpPr>
                <a:spLocks noChangeShapeType="1"/>
              </p:cNvSpPr>
              <p:nvPr/>
            </p:nvSpPr>
            <p:spPr bwMode="auto">
              <a:xfrm flipV="1">
                <a:off x="1824" y="816"/>
                <a:ext cx="48" cy="48"/>
              </a:xfrm>
              <a:prstGeom prst="line">
                <a:avLst/>
              </a:prstGeom>
              <a:noFill/>
              <a:ln w="57150">
                <a:solidFill>
                  <a:schemeClr val="tx1"/>
                </a:solidFill>
                <a:round/>
                <a:headEnd/>
                <a:tailEnd/>
              </a:ln>
            </p:spPr>
            <p:txBody>
              <a:bodyPr/>
              <a:lstStyle/>
              <a:p>
                <a:endParaRPr lang="zh-CN" altLang="en-US"/>
              </a:p>
            </p:txBody>
          </p:sp>
          <p:sp>
            <p:nvSpPr>
              <p:cNvPr id="11358" name="Line 168"/>
              <p:cNvSpPr>
                <a:spLocks noChangeShapeType="1"/>
              </p:cNvSpPr>
              <p:nvPr/>
            </p:nvSpPr>
            <p:spPr bwMode="auto">
              <a:xfrm flipV="1">
                <a:off x="1872" y="816"/>
                <a:ext cx="48" cy="48"/>
              </a:xfrm>
              <a:prstGeom prst="line">
                <a:avLst/>
              </a:prstGeom>
              <a:noFill/>
              <a:ln w="57150">
                <a:solidFill>
                  <a:schemeClr val="tx1"/>
                </a:solidFill>
                <a:round/>
                <a:headEnd/>
                <a:tailEnd/>
              </a:ln>
            </p:spPr>
            <p:txBody>
              <a:bodyPr/>
              <a:lstStyle/>
              <a:p>
                <a:endParaRPr lang="zh-CN" altLang="en-US"/>
              </a:p>
            </p:txBody>
          </p:sp>
        </p:grpSp>
        <p:sp>
          <p:nvSpPr>
            <p:cNvPr id="11340" name="Line 180"/>
            <p:cNvSpPr>
              <a:spLocks noChangeShapeType="1"/>
            </p:cNvSpPr>
            <p:nvPr/>
          </p:nvSpPr>
          <p:spPr bwMode="auto">
            <a:xfrm>
              <a:off x="2064" y="1296"/>
              <a:ext cx="144" cy="0"/>
            </a:xfrm>
            <a:prstGeom prst="line">
              <a:avLst/>
            </a:prstGeom>
            <a:noFill/>
            <a:ln w="57150">
              <a:solidFill>
                <a:schemeClr val="tx1"/>
              </a:solidFill>
              <a:round/>
              <a:headEnd/>
              <a:tailEnd/>
            </a:ln>
          </p:spPr>
          <p:txBody>
            <a:bodyPr/>
            <a:lstStyle/>
            <a:p>
              <a:endParaRPr lang="zh-CN" altLang="en-US"/>
            </a:p>
          </p:txBody>
        </p:sp>
        <p:sp>
          <p:nvSpPr>
            <p:cNvPr id="11331" name="Line 190"/>
            <p:cNvSpPr>
              <a:spLocks noChangeShapeType="1"/>
            </p:cNvSpPr>
            <p:nvPr/>
          </p:nvSpPr>
          <p:spPr bwMode="auto">
            <a:xfrm>
              <a:off x="2544" y="1296"/>
              <a:ext cx="144" cy="0"/>
            </a:xfrm>
            <a:prstGeom prst="line">
              <a:avLst/>
            </a:prstGeom>
            <a:noFill/>
            <a:ln w="57150">
              <a:solidFill>
                <a:schemeClr val="tx1"/>
              </a:solidFill>
              <a:round/>
              <a:headEnd/>
              <a:tailEnd/>
            </a:ln>
          </p:spPr>
          <p:txBody>
            <a:bodyPr/>
            <a:lstStyle/>
            <a:p>
              <a:endParaRPr lang="zh-CN" altLang="en-US"/>
            </a:p>
          </p:txBody>
        </p:sp>
        <p:grpSp>
          <p:nvGrpSpPr>
            <p:cNvPr id="8" name="Group 199"/>
            <p:cNvGrpSpPr>
              <a:grpSpLocks/>
            </p:cNvGrpSpPr>
            <p:nvPr/>
          </p:nvGrpSpPr>
          <p:grpSpPr bwMode="auto">
            <a:xfrm>
              <a:off x="3024" y="1152"/>
              <a:ext cx="240" cy="144"/>
              <a:chOff x="1248" y="1008"/>
              <a:chExt cx="240" cy="144"/>
            </a:xfrm>
          </p:grpSpPr>
          <p:sp>
            <p:nvSpPr>
              <p:cNvPr id="11322" name="Line 20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23" name="Line 20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24" name="Line 20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25" name="Line 20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26" name="Line 20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27" name="Line 20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28" name="Line 20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29" name="Line 20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30" name="Line 20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grpSp>
          <p:nvGrpSpPr>
            <p:cNvPr id="9" name="Group 209"/>
            <p:cNvGrpSpPr>
              <a:grpSpLocks/>
            </p:cNvGrpSpPr>
            <p:nvPr/>
          </p:nvGrpSpPr>
          <p:grpSpPr bwMode="auto">
            <a:xfrm>
              <a:off x="3504" y="1152"/>
              <a:ext cx="240" cy="144"/>
              <a:chOff x="1248" y="1008"/>
              <a:chExt cx="240" cy="144"/>
            </a:xfrm>
          </p:grpSpPr>
          <p:sp>
            <p:nvSpPr>
              <p:cNvPr id="11313" name="Line 210"/>
              <p:cNvSpPr>
                <a:spLocks noChangeShapeType="1"/>
              </p:cNvSpPr>
              <p:nvPr/>
            </p:nvSpPr>
            <p:spPr bwMode="auto">
              <a:xfrm>
                <a:off x="1248" y="1152"/>
                <a:ext cx="144" cy="0"/>
              </a:xfrm>
              <a:prstGeom prst="line">
                <a:avLst/>
              </a:prstGeom>
              <a:noFill/>
              <a:ln w="57150">
                <a:solidFill>
                  <a:schemeClr val="tx1"/>
                </a:solidFill>
                <a:round/>
                <a:headEnd/>
                <a:tailEnd/>
              </a:ln>
            </p:spPr>
            <p:txBody>
              <a:bodyPr/>
              <a:lstStyle/>
              <a:p>
                <a:endParaRPr lang="zh-CN" altLang="en-US"/>
              </a:p>
            </p:txBody>
          </p:sp>
          <p:sp>
            <p:nvSpPr>
              <p:cNvPr id="11314" name="Line 211"/>
              <p:cNvSpPr>
                <a:spLocks noChangeShapeType="1"/>
              </p:cNvSpPr>
              <p:nvPr/>
            </p:nvSpPr>
            <p:spPr bwMode="auto">
              <a:xfrm>
                <a:off x="1296" y="1056"/>
                <a:ext cx="96" cy="96"/>
              </a:xfrm>
              <a:prstGeom prst="line">
                <a:avLst/>
              </a:prstGeom>
              <a:noFill/>
              <a:ln w="57150">
                <a:solidFill>
                  <a:schemeClr val="tx1"/>
                </a:solidFill>
                <a:round/>
                <a:headEnd/>
                <a:tailEnd/>
              </a:ln>
            </p:spPr>
            <p:txBody>
              <a:bodyPr/>
              <a:lstStyle/>
              <a:p>
                <a:endParaRPr lang="zh-CN" altLang="en-US"/>
              </a:p>
            </p:txBody>
          </p:sp>
          <p:sp>
            <p:nvSpPr>
              <p:cNvPr id="11315" name="Line 212"/>
              <p:cNvSpPr>
                <a:spLocks noChangeShapeType="1"/>
              </p:cNvSpPr>
              <p:nvPr/>
            </p:nvSpPr>
            <p:spPr bwMode="auto">
              <a:xfrm>
                <a:off x="1296" y="1056"/>
                <a:ext cx="96" cy="48"/>
              </a:xfrm>
              <a:prstGeom prst="line">
                <a:avLst/>
              </a:prstGeom>
              <a:noFill/>
              <a:ln w="57150">
                <a:solidFill>
                  <a:schemeClr val="tx1"/>
                </a:solidFill>
                <a:round/>
                <a:headEnd/>
                <a:tailEnd/>
              </a:ln>
            </p:spPr>
            <p:txBody>
              <a:bodyPr/>
              <a:lstStyle/>
              <a:p>
                <a:endParaRPr lang="zh-CN" altLang="en-US"/>
              </a:p>
            </p:txBody>
          </p:sp>
          <p:sp>
            <p:nvSpPr>
              <p:cNvPr id="11316" name="Line 213"/>
              <p:cNvSpPr>
                <a:spLocks noChangeShapeType="1"/>
              </p:cNvSpPr>
              <p:nvPr/>
            </p:nvSpPr>
            <p:spPr bwMode="auto">
              <a:xfrm>
                <a:off x="1296" y="1104"/>
                <a:ext cx="96" cy="48"/>
              </a:xfrm>
              <a:prstGeom prst="line">
                <a:avLst/>
              </a:prstGeom>
              <a:noFill/>
              <a:ln w="57150">
                <a:solidFill>
                  <a:schemeClr val="tx1"/>
                </a:solidFill>
                <a:round/>
                <a:headEnd/>
                <a:tailEnd/>
              </a:ln>
            </p:spPr>
            <p:txBody>
              <a:bodyPr/>
              <a:lstStyle/>
              <a:p>
                <a:endParaRPr lang="zh-CN" altLang="en-US"/>
              </a:p>
            </p:txBody>
          </p:sp>
          <p:sp>
            <p:nvSpPr>
              <p:cNvPr id="11317" name="Line 214"/>
              <p:cNvSpPr>
                <a:spLocks noChangeShapeType="1"/>
              </p:cNvSpPr>
              <p:nvPr/>
            </p:nvSpPr>
            <p:spPr bwMode="auto">
              <a:xfrm>
                <a:off x="1344" y="1056"/>
                <a:ext cx="96" cy="48"/>
              </a:xfrm>
              <a:prstGeom prst="line">
                <a:avLst/>
              </a:prstGeom>
              <a:noFill/>
              <a:ln w="57150">
                <a:solidFill>
                  <a:schemeClr val="tx1"/>
                </a:solidFill>
                <a:round/>
                <a:headEnd/>
                <a:tailEnd/>
              </a:ln>
            </p:spPr>
            <p:txBody>
              <a:bodyPr/>
              <a:lstStyle/>
              <a:p>
                <a:endParaRPr lang="zh-CN" altLang="en-US"/>
              </a:p>
            </p:txBody>
          </p:sp>
          <p:sp>
            <p:nvSpPr>
              <p:cNvPr id="11318" name="Line 215"/>
              <p:cNvSpPr>
                <a:spLocks noChangeShapeType="1"/>
              </p:cNvSpPr>
              <p:nvPr/>
            </p:nvSpPr>
            <p:spPr bwMode="auto">
              <a:xfrm>
                <a:off x="1392" y="1056"/>
                <a:ext cx="96" cy="0"/>
              </a:xfrm>
              <a:prstGeom prst="line">
                <a:avLst/>
              </a:prstGeom>
              <a:noFill/>
              <a:ln w="57150">
                <a:solidFill>
                  <a:schemeClr val="tx1"/>
                </a:solidFill>
                <a:round/>
                <a:headEnd/>
                <a:tailEnd/>
              </a:ln>
            </p:spPr>
            <p:txBody>
              <a:bodyPr/>
              <a:lstStyle/>
              <a:p>
                <a:endParaRPr lang="zh-CN" altLang="en-US"/>
              </a:p>
            </p:txBody>
          </p:sp>
          <p:sp>
            <p:nvSpPr>
              <p:cNvPr id="11319" name="Line 216"/>
              <p:cNvSpPr>
                <a:spLocks noChangeShapeType="1"/>
              </p:cNvSpPr>
              <p:nvPr/>
            </p:nvSpPr>
            <p:spPr bwMode="auto">
              <a:xfrm>
                <a:off x="1392" y="1008"/>
                <a:ext cx="96" cy="48"/>
              </a:xfrm>
              <a:prstGeom prst="line">
                <a:avLst/>
              </a:prstGeom>
              <a:noFill/>
              <a:ln w="57150">
                <a:solidFill>
                  <a:schemeClr val="tx1"/>
                </a:solidFill>
                <a:round/>
                <a:headEnd/>
                <a:tailEnd/>
              </a:ln>
            </p:spPr>
            <p:txBody>
              <a:bodyPr/>
              <a:lstStyle/>
              <a:p>
                <a:endParaRPr lang="zh-CN" altLang="en-US"/>
              </a:p>
            </p:txBody>
          </p:sp>
          <p:sp>
            <p:nvSpPr>
              <p:cNvPr id="11320" name="Line 217"/>
              <p:cNvSpPr>
                <a:spLocks noChangeShapeType="1"/>
              </p:cNvSpPr>
              <p:nvPr/>
            </p:nvSpPr>
            <p:spPr bwMode="auto">
              <a:xfrm flipV="1">
                <a:off x="1392" y="1008"/>
                <a:ext cx="48" cy="48"/>
              </a:xfrm>
              <a:prstGeom prst="line">
                <a:avLst/>
              </a:prstGeom>
              <a:noFill/>
              <a:ln w="57150">
                <a:solidFill>
                  <a:schemeClr val="tx1"/>
                </a:solidFill>
                <a:round/>
                <a:headEnd/>
                <a:tailEnd/>
              </a:ln>
            </p:spPr>
            <p:txBody>
              <a:bodyPr/>
              <a:lstStyle/>
              <a:p>
                <a:endParaRPr lang="zh-CN" altLang="en-US"/>
              </a:p>
            </p:txBody>
          </p:sp>
          <p:sp>
            <p:nvSpPr>
              <p:cNvPr id="11321" name="Line 218"/>
              <p:cNvSpPr>
                <a:spLocks noChangeShapeType="1"/>
              </p:cNvSpPr>
              <p:nvPr/>
            </p:nvSpPr>
            <p:spPr bwMode="auto">
              <a:xfrm>
                <a:off x="1392" y="1008"/>
                <a:ext cx="96" cy="0"/>
              </a:xfrm>
              <a:prstGeom prst="line">
                <a:avLst/>
              </a:prstGeom>
              <a:noFill/>
              <a:ln w="57150">
                <a:solidFill>
                  <a:schemeClr val="tx1"/>
                </a:solidFill>
                <a:round/>
                <a:headEnd/>
                <a:tailEnd/>
              </a:ln>
            </p:spPr>
            <p:txBody>
              <a:bodyPr/>
              <a:lstStyle/>
              <a:p>
                <a:endParaRPr lang="zh-CN" altLang="en-US"/>
              </a:p>
            </p:txBody>
          </p:sp>
        </p:grpSp>
        <p:sp>
          <p:nvSpPr>
            <p:cNvPr id="11301" name="Text Box 226"/>
            <p:cNvSpPr txBox="1">
              <a:spLocks noChangeArrowheads="1"/>
            </p:cNvSpPr>
            <p:nvPr/>
          </p:nvSpPr>
          <p:spPr bwMode="auto">
            <a:xfrm>
              <a:off x="4368" y="1248"/>
              <a:ext cx="372" cy="212"/>
            </a:xfrm>
            <a:prstGeom prst="rect">
              <a:avLst/>
            </a:prstGeom>
            <a:noFill/>
            <a:ln w="9525" algn="ctr">
              <a:noFill/>
              <a:miter lim="800000"/>
              <a:headEnd/>
              <a:tailEnd/>
            </a:ln>
          </p:spPr>
          <p:txBody>
            <a:bodyPr wrap="none">
              <a:spAutoFit/>
            </a:bodyPr>
            <a:lstStyle/>
            <a:p>
              <a:pPr marL="342900" indent="-342900"/>
              <a:r>
                <a:rPr lang="zh-CN" altLang="en-US">
                  <a:ea typeface="宋体" pitchFamily="2" charset="-122"/>
                </a:rPr>
                <a:t>访问</a:t>
              </a:r>
              <a:endParaRPr lang="en-US" altLang="zh-CN">
                <a:ea typeface="宋体" pitchFamily="2" charset="-122"/>
              </a:endParaRPr>
            </a:p>
          </p:txBody>
        </p:sp>
        <p:sp>
          <p:nvSpPr>
            <p:cNvPr id="11302" name="Line 227"/>
            <p:cNvSpPr>
              <a:spLocks noChangeShapeType="1"/>
            </p:cNvSpPr>
            <p:nvPr/>
          </p:nvSpPr>
          <p:spPr bwMode="auto">
            <a:xfrm flipH="1">
              <a:off x="3984" y="768"/>
              <a:ext cx="288" cy="0"/>
            </a:xfrm>
            <a:prstGeom prst="line">
              <a:avLst/>
            </a:prstGeom>
            <a:noFill/>
            <a:ln w="57150">
              <a:solidFill>
                <a:schemeClr val="tx1"/>
              </a:solidFill>
              <a:round/>
              <a:headEnd/>
              <a:tailEnd type="triangle" w="med" len="med"/>
            </a:ln>
          </p:spPr>
          <p:txBody>
            <a:bodyPr/>
            <a:lstStyle/>
            <a:p>
              <a:endParaRPr lang="zh-CN" altLang="en-US"/>
            </a:p>
          </p:txBody>
        </p:sp>
        <p:sp>
          <p:nvSpPr>
            <p:cNvPr id="11303" name="Line 228"/>
            <p:cNvSpPr>
              <a:spLocks noChangeShapeType="1"/>
            </p:cNvSpPr>
            <p:nvPr/>
          </p:nvSpPr>
          <p:spPr bwMode="auto">
            <a:xfrm>
              <a:off x="1200" y="912"/>
              <a:ext cx="336" cy="0"/>
            </a:xfrm>
            <a:prstGeom prst="line">
              <a:avLst/>
            </a:prstGeom>
            <a:noFill/>
            <a:ln w="76200">
              <a:solidFill>
                <a:schemeClr val="tx1"/>
              </a:solidFill>
              <a:round/>
              <a:headEnd/>
              <a:tailEnd/>
            </a:ln>
          </p:spPr>
          <p:txBody>
            <a:bodyPr/>
            <a:lstStyle/>
            <a:p>
              <a:endParaRPr lang="zh-CN" altLang="en-US"/>
            </a:p>
          </p:txBody>
        </p:sp>
        <p:sp>
          <p:nvSpPr>
            <p:cNvPr id="11304" name="Line 229"/>
            <p:cNvSpPr>
              <a:spLocks noChangeShapeType="1"/>
            </p:cNvSpPr>
            <p:nvPr/>
          </p:nvSpPr>
          <p:spPr bwMode="auto">
            <a:xfrm>
              <a:off x="1200" y="1248"/>
              <a:ext cx="336" cy="0"/>
            </a:xfrm>
            <a:prstGeom prst="line">
              <a:avLst/>
            </a:prstGeom>
            <a:noFill/>
            <a:ln w="76200">
              <a:solidFill>
                <a:schemeClr val="tx1"/>
              </a:solidFill>
              <a:round/>
              <a:headEnd/>
              <a:tailEnd/>
            </a:ln>
          </p:spPr>
          <p:txBody>
            <a:bodyPr/>
            <a:lstStyle/>
            <a:p>
              <a:endParaRPr lang="zh-CN" altLang="en-US"/>
            </a:p>
          </p:txBody>
        </p:sp>
        <p:sp>
          <p:nvSpPr>
            <p:cNvPr id="11305" name="Line 230"/>
            <p:cNvSpPr>
              <a:spLocks noChangeShapeType="1"/>
            </p:cNvSpPr>
            <p:nvPr/>
          </p:nvSpPr>
          <p:spPr bwMode="auto">
            <a:xfrm>
              <a:off x="1680" y="912"/>
              <a:ext cx="336" cy="0"/>
            </a:xfrm>
            <a:prstGeom prst="line">
              <a:avLst/>
            </a:prstGeom>
            <a:noFill/>
            <a:ln w="76200">
              <a:solidFill>
                <a:schemeClr val="tx1"/>
              </a:solidFill>
              <a:round/>
              <a:headEnd/>
              <a:tailEnd/>
            </a:ln>
          </p:spPr>
          <p:txBody>
            <a:bodyPr/>
            <a:lstStyle/>
            <a:p>
              <a:endParaRPr lang="zh-CN" altLang="en-US"/>
            </a:p>
          </p:txBody>
        </p:sp>
        <p:sp>
          <p:nvSpPr>
            <p:cNvPr id="11306" name="Line 231"/>
            <p:cNvSpPr>
              <a:spLocks noChangeShapeType="1"/>
            </p:cNvSpPr>
            <p:nvPr/>
          </p:nvSpPr>
          <p:spPr bwMode="auto">
            <a:xfrm>
              <a:off x="2550" y="1236"/>
              <a:ext cx="336" cy="0"/>
            </a:xfrm>
            <a:prstGeom prst="line">
              <a:avLst/>
            </a:prstGeom>
            <a:noFill/>
            <a:ln w="76200">
              <a:solidFill>
                <a:srgbClr val="FF0000"/>
              </a:solidFill>
              <a:round/>
              <a:headEnd/>
              <a:tailEnd/>
            </a:ln>
          </p:spPr>
          <p:txBody>
            <a:bodyPr/>
            <a:lstStyle/>
            <a:p>
              <a:endParaRPr lang="zh-CN" altLang="en-US"/>
            </a:p>
          </p:txBody>
        </p:sp>
        <p:sp>
          <p:nvSpPr>
            <p:cNvPr id="130" name="Line 231"/>
            <p:cNvSpPr>
              <a:spLocks noChangeShapeType="1"/>
            </p:cNvSpPr>
            <p:nvPr/>
          </p:nvSpPr>
          <p:spPr bwMode="auto">
            <a:xfrm>
              <a:off x="2550" y="921"/>
              <a:ext cx="336" cy="0"/>
            </a:xfrm>
            <a:prstGeom prst="line">
              <a:avLst/>
            </a:prstGeom>
            <a:noFill/>
            <a:ln w="76200">
              <a:solidFill>
                <a:srgbClr val="FF0000"/>
              </a:solidFill>
              <a:round/>
              <a:headEnd/>
              <a:tailEnd/>
            </a:ln>
          </p:spPr>
          <p:txBody>
            <a:bodyPr/>
            <a:lstStyle/>
            <a:p>
              <a:endParaRPr lang="zh-CN" altLang="en-US"/>
            </a:p>
          </p:txBody>
        </p:sp>
        <p:sp>
          <p:nvSpPr>
            <p:cNvPr id="131" name="Line 230"/>
            <p:cNvSpPr>
              <a:spLocks noChangeShapeType="1"/>
            </p:cNvSpPr>
            <p:nvPr/>
          </p:nvSpPr>
          <p:spPr bwMode="auto">
            <a:xfrm>
              <a:off x="1650" y="1236"/>
              <a:ext cx="336" cy="0"/>
            </a:xfrm>
            <a:prstGeom prst="line">
              <a:avLst/>
            </a:prstGeom>
            <a:noFill/>
            <a:ln w="76200">
              <a:solidFill>
                <a:schemeClr val="tx1"/>
              </a:solidFill>
              <a:round/>
              <a:headEnd/>
              <a:tailEnd/>
            </a:ln>
          </p:spPr>
          <p:txBody>
            <a:bodyPr/>
            <a:lstStyle/>
            <a:p>
              <a:endParaRPr lang="zh-CN" altLang="en-US"/>
            </a:p>
          </p:txBody>
        </p:sp>
        <p:sp>
          <p:nvSpPr>
            <p:cNvPr id="132" name="Text Box 112"/>
            <p:cNvSpPr txBox="1">
              <a:spLocks noChangeArrowheads="1"/>
            </p:cNvSpPr>
            <p:nvPr/>
          </p:nvSpPr>
          <p:spPr bwMode="auto">
            <a:xfrm>
              <a:off x="2010" y="1326"/>
              <a:ext cx="536" cy="291"/>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ASM</a:t>
              </a:r>
              <a:endParaRPr lang="en-US" altLang="zh-CN" dirty="0">
                <a:ea typeface="宋体" pitchFamily="2" charset="-122"/>
              </a:endParaRPr>
            </a:p>
          </p:txBody>
        </p:sp>
        <p:sp>
          <p:nvSpPr>
            <p:cNvPr id="116" name="Text Box 112"/>
            <p:cNvSpPr txBox="1">
              <a:spLocks noChangeArrowheads="1"/>
            </p:cNvSpPr>
            <p:nvPr/>
          </p:nvSpPr>
          <p:spPr bwMode="auto">
            <a:xfrm>
              <a:off x="2100" y="381"/>
              <a:ext cx="421" cy="291"/>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WA</a:t>
              </a:r>
              <a:endParaRPr lang="en-US" altLang="zh-CN" dirty="0">
                <a:ea typeface="宋体" pitchFamily="2" charset="-122"/>
              </a:endParaRPr>
            </a:p>
          </p:txBody>
        </p:sp>
        <p:sp>
          <p:nvSpPr>
            <p:cNvPr id="117" name="Text Box 112"/>
            <p:cNvSpPr txBox="1">
              <a:spLocks noChangeArrowheads="1"/>
            </p:cNvSpPr>
            <p:nvPr/>
          </p:nvSpPr>
          <p:spPr bwMode="auto">
            <a:xfrm>
              <a:off x="2505" y="381"/>
              <a:ext cx="546" cy="291"/>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GTM</a:t>
              </a:r>
              <a:endParaRPr lang="en-US" altLang="zh-CN" dirty="0">
                <a:ea typeface="宋体" pitchFamily="2" charset="-122"/>
              </a:endParaRPr>
            </a:p>
          </p:txBody>
        </p:sp>
        <p:sp>
          <p:nvSpPr>
            <p:cNvPr id="118" name="Text Box 112"/>
            <p:cNvSpPr txBox="1">
              <a:spLocks noChangeArrowheads="1"/>
            </p:cNvSpPr>
            <p:nvPr/>
          </p:nvSpPr>
          <p:spPr bwMode="auto">
            <a:xfrm>
              <a:off x="2505" y="1326"/>
              <a:ext cx="611" cy="291"/>
            </a:xfrm>
            <a:prstGeom prst="rect">
              <a:avLst/>
            </a:prstGeom>
            <a:noFill/>
            <a:ln w="9525" algn="ctr">
              <a:noFill/>
              <a:miter lim="800000"/>
              <a:headEnd/>
              <a:tailEnd/>
            </a:ln>
          </p:spPr>
          <p:txBody>
            <a:bodyPr wrap="none">
              <a:spAutoFit/>
            </a:bodyPr>
            <a:lstStyle/>
            <a:p>
              <a:pPr marL="342900" indent="-342900"/>
              <a:r>
                <a:rPr lang="en-US" altLang="zh-CN" dirty="0" smtClean="0">
                  <a:ea typeface="宋体" pitchFamily="2" charset="-122"/>
                </a:rPr>
                <a:t>WOM</a:t>
              </a:r>
              <a:endParaRPr lang="en-US" altLang="zh-CN" dirty="0">
                <a:ea typeface="宋体" pitchFamily="2" charset="-122"/>
              </a:endParaRPr>
            </a:p>
          </p:txBody>
        </p:sp>
        <p:sp>
          <p:nvSpPr>
            <p:cNvPr id="119" name="Line 230"/>
            <p:cNvSpPr>
              <a:spLocks noChangeShapeType="1"/>
            </p:cNvSpPr>
            <p:nvPr/>
          </p:nvSpPr>
          <p:spPr bwMode="auto">
            <a:xfrm>
              <a:off x="2100" y="921"/>
              <a:ext cx="336" cy="0"/>
            </a:xfrm>
            <a:prstGeom prst="line">
              <a:avLst/>
            </a:prstGeom>
            <a:noFill/>
            <a:ln w="76200">
              <a:solidFill>
                <a:schemeClr val="tx1"/>
              </a:solidFill>
              <a:round/>
              <a:headEnd/>
              <a:tailEnd/>
            </a:ln>
          </p:spPr>
          <p:txBody>
            <a:bodyPr/>
            <a:lstStyle/>
            <a:p>
              <a:endParaRPr lang="zh-CN" altLang="en-US"/>
            </a:p>
          </p:txBody>
        </p:sp>
        <p:sp>
          <p:nvSpPr>
            <p:cNvPr id="120" name="Line 230"/>
            <p:cNvSpPr>
              <a:spLocks noChangeShapeType="1"/>
            </p:cNvSpPr>
            <p:nvPr/>
          </p:nvSpPr>
          <p:spPr bwMode="auto">
            <a:xfrm>
              <a:off x="2100" y="1236"/>
              <a:ext cx="336" cy="0"/>
            </a:xfrm>
            <a:prstGeom prst="line">
              <a:avLst/>
            </a:prstGeom>
            <a:noFill/>
            <a:ln w="76200">
              <a:solidFill>
                <a:schemeClr val="tx1"/>
              </a:solidFill>
              <a:round/>
              <a:headEnd/>
              <a:tailEnd/>
            </a:ln>
          </p:spPr>
          <p:txBody>
            <a:bodyPr/>
            <a:lstStyle/>
            <a:p>
              <a:endParaRPr lang="zh-CN" altLang="en-US"/>
            </a:p>
          </p:txBody>
        </p:sp>
      </p:grpSp>
      <p:sp>
        <p:nvSpPr>
          <p:cNvPr id="133" name="Text Box 112"/>
          <p:cNvSpPr txBox="1">
            <a:spLocks noChangeArrowheads="1"/>
          </p:cNvSpPr>
          <p:nvPr/>
        </p:nvSpPr>
        <p:spPr bwMode="auto">
          <a:xfrm>
            <a:off x="1785918" y="2428868"/>
            <a:ext cx="777875" cy="461964"/>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sp>
        <p:nvSpPr>
          <p:cNvPr id="134" name="Text Box 112"/>
          <p:cNvSpPr txBox="1">
            <a:spLocks noChangeArrowheads="1"/>
          </p:cNvSpPr>
          <p:nvPr/>
        </p:nvSpPr>
        <p:spPr bwMode="auto">
          <a:xfrm>
            <a:off x="2500298" y="2428868"/>
            <a:ext cx="777875" cy="461964"/>
          </a:xfrm>
          <a:prstGeom prst="rect">
            <a:avLst/>
          </a:prstGeom>
          <a:noFill/>
          <a:ln w="9525" algn="ctr">
            <a:noFill/>
            <a:miter lim="800000"/>
            <a:headEnd/>
            <a:tailEnd/>
          </a:ln>
        </p:spPr>
        <p:txBody>
          <a:bodyPr wrap="square">
            <a:spAutoFit/>
          </a:bodyPr>
          <a:lstStyle/>
          <a:p>
            <a:pPr marL="342900" indent="-342900"/>
            <a:r>
              <a:rPr lang="en-US" altLang="zh-CN" dirty="0" smtClean="0">
                <a:ea typeface="宋体" pitchFamily="2" charset="-122"/>
              </a:rPr>
              <a:t>LTM</a:t>
            </a:r>
            <a:endParaRPr lang="en-US" altLang="zh-CN" dirty="0">
              <a:ea typeface="宋体" pitchFamily="2" charset="-122"/>
            </a:endParaRPr>
          </a:p>
        </p:txBody>
      </p:sp>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F5</a:t>
            </a:r>
            <a:r>
              <a:rPr lang="zh-CN" altLang="en-US" dirty="0" smtClean="0"/>
              <a:t>与企业解决方案一览</a:t>
            </a:r>
            <a:endParaRPr lang="zh-CN" altLang="en-US" dirty="0"/>
          </a:p>
        </p:txBody>
      </p:sp>
      <p:sp>
        <p:nvSpPr>
          <p:cNvPr id="5" name="Rectangle 168"/>
          <p:cNvSpPr>
            <a:spLocks noChangeArrowheads="1"/>
          </p:cNvSpPr>
          <p:nvPr/>
        </p:nvSpPr>
        <p:spPr bwMode="auto">
          <a:xfrm>
            <a:off x="354013" y="1287463"/>
            <a:ext cx="8535987" cy="5164137"/>
          </a:xfrm>
          <a:prstGeom prst="rect">
            <a:avLst/>
          </a:prstGeom>
          <a:solidFill>
            <a:srgbClr val="969696">
              <a:alpha val="20000"/>
            </a:srgbClr>
          </a:solidFill>
          <a:ln w="9525">
            <a:noFill/>
            <a:miter lim="800000"/>
            <a:headEnd/>
            <a:tailEnd/>
          </a:ln>
        </p:spPr>
        <p:txBody>
          <a:bodyPr wrap="none" anchor="ctr"/>
          <a:lstStyle/>
          <a:p>
            <a:endParaRPr lang="zh-CN" altLang="zh-CN"/>
          </a:p>
        </p:txBody>
      </p:sp>
      <p:sp>
        <p:nvSpPr>
          <p:cNvPr id="6" name="Line 5"/>
          <p:cNvSpPr>
            <a:spLocks noChangeShapeType="1"/>
          </p:cNvSpPr>
          <p:nvPr/>
        </p:nvSpPr>
        <p:spPr bwMode="auto">
          <a:xfrm rot="6300000" flipH="1">
            <a:off x="6246813" y="4191000"/>
            <a:ext cx="236538" cy="414337"/>
          </a:xfrm>
          <a:prstGeom prst="line">
            <a:avLst/>
          </a:prstGeom>
          <a:noFill/>
          <a:ln w="19050">
            <a:solidFill>
              <a:schemeClr val="accent2"/>
            </a:solidFill>
            <a:round/>
            <a:headEnd/>
            <a:tailEnd/>
          </a:ln>
        </p:spPr>
        <p:txBody>
          <a:bodyPr wrap="none" anchor="ctr"/>
          <a:lstStyle/>
          <a:p>
            <a:endParaRPr lang="zh-CN" altLang="en-US"/>
          </a:p>
        </p:txBody>
      </p:sp>
      <p:pic>
        <p:nvPicPr>
          <p:cNvPr id="7" name="Picture 6" descr="white-cloud"/>
          <p:cNvPicPr>
            <a:picLocks noChangeAspect="1" noChangeArrowheads="1"/>
          </p:cNvPicPr>
          <p:nvPr/>
        </p:nvPicPr>
        <p:blipFill>
          <a:blip r:embed="rId2" cstate="print"/>
          <a:srcRect/>
          <a:stretch>
            <a:fillRect/>
          </a:stretch>
        </p:blipFill>
        <p:spPr bwMode="auto">
          <a:xfrm>
            <a:off x="4522788" y="3190875"/>
            <a:ext cx="2179637" cy="1346200"/>
          </a:xfrm>
          <a:prstGeom prst="rect">
            <a:avLst/>
          </a:prstGeom>
          <a:noFill/>
          <a:ln w="9525">
            <a:noFill/>
            <a:miter lim="800000"/>
            <a:headEnd/>
            <a:tailEnd/>
          </a:ln>
        </p:spPr>
      </p:pic>
      <p:pic>
        <p:nvPicPr>
          <p:cNvPr id="8" name="Picture 7" descr="skyline"/>
          <p:cNvPicPr>
            <a:picLocks noChangeAspect="1" noChangeArrowheads="1"/>
          </p:cNvPicPr>
          <p:nvPr/>
        </p:nvPicPr>
        <p:blipFill>
          <a:blip r:embed="rId3" cstate="print"/>
          <a:srcRect/>
          <a:stretch>
            <a:fillRect/>
          </a:stretch>
        </p:blipFill>
        <p:spPr bwMode="auto">
          <a:xfrm>
            <a:off x="958850" y="1238250"/>
            <a:ext cx="2854325" cy="1576388"/>
          </a:xfrm>
          <a:prstGeom prst="rect">
            <a:avLst/>
          </a:prstGeom>
          <a:noFill/>
          <a:ln w="9525">
            <a:noFill/>
            <a:miter lim="800000"/>
            <a:headEnd/>
            <a:tailEnd/>
          </a:ln>
        </p:spPr>
      </p:pic>
      <p:sp>
        <p:nvSpPr>
          <p:cNvPr id="9" name="Rectangle 5"/>
          <p:cNvSpPr>
            <a:spLocks noChangeArrowheads="1"/>
          </p:cNvSpPr>
          <p:nvPr/>
        </p:nvSpPr>
        <p:spPr bwMode="auto">
          <a:xfrm rot="21596044">
            <a:off x="3833813" y="3811588"/>
            <a:ext cx="1016000" cy="263525"/>
          </a:xfrm>
          <a:prstGeom prst="rect">
            <a:avLst/>
          </a:prstGeom>
          <a:gradFill rotWithShape="0">
            <a:gsLst>
              <a:gs pos="0">
                <a:schemeClr val="accent2"/>
              </a:gs>
              <a:gs pos="100000">
                <a:schemeClr val="accent1"/>
              </a:gs>
            </a:gsLst>
            <a:lin ang="0" scaled="1"/>
          </a:gradFill>
          <a:ln w="9525">
            <a:noFill/>
            <a:miter lim="800000"/>
            <a:headEnd/>
            <a:tailEnd/>
          </a:ln>
        </p:spPr>
        <p:txBody>
          <a:bodyPr wrap="none" anchor="ctr"/>
          <a:lstStyle/>
          <a:p>
            <a:pPr eaLnBrk="0" hangingPunct="0"/>
            <a:r>
              <a:rPr lang="en-US" altLang="zh-CN"/>
              <a:t> </a:t>
            </a:r>
          </a:p>
        </p:txBody>
      </p:sp>
      <p:sp>
        <p:nvSpPr>
          <p:cNvPr id="10" name="Oval 1028"/>
          <p:cNvSpPr>
            <a:spLocks noChangeArrowheads="1"/>
          </p:cNvSpPr>
          <p:nvPr/>
        </p:nvSpPr>
        <p:spPr bwMode="auto">
          <a:xfrm>
            <a:off x="295275" y="1911350"/>
            <a:ext cx="4152900" cy="4098925"/>
          </a:xfrm>
          <a:prstGeom prst="ellipse">
            <a:avLst/>
          </a:prstGeom>
          <a:solidFill>
            <a:schemeClr val="bg1"/>
          </a:solidFill>
          <a:ln w="34925">
            <a:solidFill>
              <a:srgbClr val="DA972C"/>
            </a:solidFill>
            <a:round/>
            <a:headEnd/>
            <a:tailEnd/>
          </a:ln>
        </p:spPr>
        <p:txBody>
          <a:bodyPr wrap="none" anchor="ctr"/>
          <a:lstStyle/>
          <a:p>
            <a:pPr eaLnBrk="0" hangingPunct="0"/>
            <a:r>
              <a:rPr lang="en-US" altLang="zh-CN" sz="3600"/>
              <a:t>    </a:t>
            </a:r>
          </a:p>
        </p:txBody>
      </p:sp>
      <p:sp>
        <p:nvSpPr>
          <p:cNvPr id="11" name="Rectangle 16"/>
          <p:cNvSpPr>
            <a:spLocks noChangeArrowheads="1"/>
          </p:cNvSpPr>
          <p:nvPr/>
        </p:nvSpPr>
        <p:spPr bwMode="auto">
          <a:xfrm>
            <a:off x="4624031" y="2033588"/>
            <a:ext cx="697628" cy="246221"/>
          </a:xfrm>
          <a:prstGeom prst="rect">
            <a:avLst/>
          </a:prstGeom>
          <a:noFill/>
          <a:ln w="9525">
            <a:noFill/>
            <a:miter lim="800000"/>
            <a:headEnd/>
            <a:tailEnd/>
          </a:ln>
        </p:spPr>
        <p:txBody>
          <a:bodyPr wrap="none">
            <a:spAutoFit/>
          </a:bodyPr>
          <a:lstStyle/>
          <a:p>
            <a:pPr algn="ctr" eaLnBrk="0" hangingPunct="0"/>
            <a:r>
              <a:rPr lang="zh-CN" altLang="en-US" sz="1000" b="1" dirty="0" smtClean="0"/>
              <a:t>分支机构</a:t>
            </a:r>
            <a:endParaRPr lang="en-US" altLang="zh-CN" sz="1000" b="1" dirty="0"/>
          </a:p>
        </p:txBody>
      </p:sp>
      <p:sp>
        <p:nvSpPr>
          <p:cNvPr id="12" name="Line 12"/>
          <p:cNvSpPr>
            <a:spLocks noChangeShapeType="1"/>
          </p:cNvSpPr>
          <p:nvPr/>
        </p:nvSpPr>
        <p:spPr bwMode="auto">
          <a:xfrm flipH="1">
            <a:off x="5942013" y="3019425"/>
            <a:ext cx="203200" cy="355600"/>
          </a:xfrm>
          <a:prstGeom prst="line">
            <a:avLst/>
          </a:prstGeom>
          <a:noFill/>
          <a:ln w="19050">
            <a:solidFill>
              <a:schemeClr val="accent2"/>
            </a:solidFill>
            <a:round/>
            <a:headEnd/>
            <a:tailEnd/>
          </a:ln>
        </p:spPr>
        <p:txBody>
          <a:bodyPr wrap="none" anchor="ctr"/>
          <a:lstStyle/>
          <a:p>
            <a:endParaRPr lang="zh-CN" altLang="en-US"/>
          </a:p>
        </p:txBody>
      </p:sp>
      <p:sp>
        <p:nvSpPr>
          <p:cNvPr id="13" name="Line 13"/>
          <p:cNvSpPr>
            <a:spLocks noChangeShapeType="1"/>
          </p:cNvSpPr>
          <p:nvPr/>
        </p:nvSpPr>
        <p:spPr bwMode="auto">
          <a:xfrm>
            <a:off x="2433638" y="3544888"/>
            <a:ext cx="739775" cy="0"/>
          </a:xfrm>
          <a:prstGeom prst="line">
            <a:avLst/>
          </a:prstGeom>
          <a:noFill/>
          <a:ln w="9525">
            <a:solidFill>
              <a:schemeClr val="tx1"/>
            </a:solidFill>
            <a:round/>
            <a:headEnd/>
            <a:tailEnd/>
          </a:ln>
        </p:spPr>
        <p:txBody>
          <a:bodyPr wrap="none" anchor="ctr"/>
          <a:lstStyle/>
          <a:p>
            <a:endParaRPr lang="zh-CN" altLang="en-US"/>
          </a:p>
        </p:txBody>
      </p:sp>
      <p:pic>
        <p:nvPicPr>
          <p:cNvPr id="14" name="Picture 14" descr="router"/>
          <p:cNvPicPr>
            <a:picLocks noChangeAspect="1" noChangeArrowheads="1"/>
          </p:cNvPicPr>
          <p:nvPr/>
        </p:nvPicPr>
        <p:blipFill>
          <a:blip r:embed="rId4" cstate="print"/>
          <a:srcRect l="14880" t="31886" r="14172" b="33304"/>
          <a:stretch>
            <a:fillRect/>
          </a:stretch>
        </p:blipFill>
        <p:spPr bwMode="auto">
          <a:xfrm>
            <a:off x="2274888" y="2192338"/>
            <a:ext cx="393700" cy="192087"/>
          </a:xfrm>
          <a:prstGeom prst="rect">
            <a:avLst/>
          </a:prstGeom>
          <a:noFill/>
          <a:ln w="9525">
            <a:noFill/>
            <a:miter lim="800000"/>
            <a:headEnd/>
            <a:tailEnd/>
          </a:ln>
        </p:spPr>
      </p:pic>
      <p:pic>
        <p:nvPicPr>
          <p:cNvPr id="15" name="Picture 15" descr="router"/>
          <p:cNvPicPr>
            <a:picLocks noChangeAspect="1" noChangeArrowheads="1"/>
          </p:cNvPicPr>
          <p:nvPr/>
        </p:nvPicPr>
        <p:blipFill>
          <a:blip r:embed="rId4" cstate="print"/>
          <a:srcRect l="14880" t="31886" r="14172" b="33304"/>
          <a:stretch>
            <a:fillRect/>
          </a:stretch>
        </p:blipFill>
        <p:spPr bwMode="auto">
          <a:xfrm>
            <a:off x="2963863" y="2192338"/>
            <a:ext cx="392112" cy="192087"/>
          </a:xfrm>
          <a:prstGeom prst="rect">
            <a:avLst/>
          </a:prstGeom>
          <a:noFill/>
          <a:ln w="9525">
            <a:noFill/>
            <a:miter lim="800000"/>
            <a:headEnd/>
            <a:tailEnd/>
          </a:ln>
        </p:spPr>
      </p:pic>
      <p:sp>
        <p:nvSpPr>
          <p:cNvPr id="16" name="Line 16"/>
          <p:cNvSpPr>
            <a:spLocks noChangeShapeType="1"/>
          </p:cNvSpPr>
          <p:nvPr/>
        </p:nvSpPr>
        <p:spPr bwMode="auto">
          <a:xfrm>
            <a:off x="2133600" y="4254500"/>
            <a:ext cx="1293813" cy="0"/>
          </a:xfrm>
          <a:prstGeom prst="line">
            <a:avLst/>
          </a:prstGeom>
          <a:noFill/>
          <a:ln w="9525">
            <a:solidFill>
              <a:schemeClr val="tx1"/>
            </a:solidFill>
            <a:round/>
            <a:headEnd/>
            <a:tailEnd/>
          </a:ln>
        </p:spPr>
        <p:txBody>
          <a:bodyPr wrap="none" anchor="ctr"/>
          <a:lstStyle/>
          <a:p>
            <a:endParaRPr lang="zh-CN" altLang="en-US"/>
          </a:p>
        </p:txBody>
      </p:sp>
      <p:sp>
        <p:nvSpPr>
          <p:cNvPr id="17" name="Line 17"/>
          <p:cNvSpPr>
            <a:spLocks noChangeShapeType="1"/>
          </p:cNvSpPr>
          <p:nvPr/>
        </p:nvSpPr>
        <p:spPr bwMode="auto">
          <a:xfrm flipV="1">
            <a:off x="3427413" y="4254500"/>
            <a:ext cx="0" cy="661988"/>
          </a:xfrm>
          <a:prstGeom prst="line">
            <a:avLst/>
          </a:prstGeom>
          <a:noFill/>
          <a:ln w="9525">
            <a:solidFill>
              <a:schemeClr val="tx1"/>
            </a:solidFill>
            <a:round/>
            <a:headEnd/>
            <a:tailEnd/>
          </a:ln>
        </p:spPr>
        <p:txBody>
          <a:bodyPr wrap="none" anchor="ctr"/>
          <a:lstStyle/>
          <a:p>
            <a:endParaRPr lang="zh-CN" altLang="en-US"/>
          </a:p>
        </p:txBody>
      </p:sp>
      <p:sp>
        <p:nvSpPr>
          <p:cNvPr id="18" name="AutoShape 18"/>
          <p:cNvSpPr>
            <a:spLocks noChangeArrowheads="1"/>
          </p:cNvSpPr>
          <p:nvPr/>
        </p:nvSpPr>
        <p:spPr bwMode="auto">
          <a:xfrm>
            <a:off x="1227138" y="3205163"/>
            <a:ext cx="1212850" cy="814387"/>
          </a:xfrm>
          <a:prstGeom prst="roundRect">
            <a:avLst>
              <a:gd name="adj" fmla="val 16667"/>
            </a:avLst>
          </a:prstGeom>
          <a:noFill/>
          <a:ln w="9525">
            <a:solidFill>
              <a:srgbClr val="D3D3D3"/>
            </a:solidFill>
            <a:round/>
            <a:headEnd/>
            <a:tailEnd/>
          </a:ln>
        </p:spPr>
        <p:txBody>
          <a:bodyPr wrap="none" anchor="ctr"/>
          <a:lstStyle/>
          <a:p>
            <a:endParaRPr lang="zh-CN" altLang="zh-CN"/>
          </a:p>
        </p:txBody>
      </p:sp>
      <p:sp>
        <p:nvSpPr>
          <p:cNvPr id="19" name="Line 19"/>
          <p:cNvSpPr>
            <a:spLocks noChangeShapeType="1"/>
          </p:cNvSpPr>
          <p:nvPr/>
        </p:nvSpPr>
        <p:spPr bwMode="auto">
          <a:xfrm>
            <a:off x="2476500" y="2470150"/>
            <a:ext cx="673100" cy="0"/>
          </a:xfrm>
          <a:prstGeom prst="line">
            <a:avLst/>
          </a:prstGeom>
          <a:noFill/>
          <a:ln w="9525">
            <a:solidFill>
              <a:schemeClr val="tx1"/>
            </a:solidFill>
            <a:round/>
            <a:headEnd/>
            <a:tailEnd/>
          </a:ln>
        </p:spPr>
        <p:txBody>
          <a:bodyPr wrap="none" anchor="ctr"/>
          <a:lstStyle/>
          <a:p>
            <a:endParaRPr lang="zh-CN" altLang="en-US"/>
          </a:p>
        </p:txBody>
      </p:sp>
      <p:sp>
        <p:nvSpPr>
          <p:cNvPr id="20" name="Line 20"/>
          <p:cNvSpPr>
            <a:spLocks noChangeShapeType="1"/>
          </p:cNvSpPr>
          <p:nvPr/>
        </p:nvSpPr>
        <p:spPr bwMode="auto">
          <a:xfrm>
            <a:off x="2476500" y="2376488"/>
            <a:ext cx="0" cy="87312"/>
          </a:xfrm>
          <a:prstGeom prst="line">
            <a:avLst/>
          </a:prstGeom>
          <a:noFill/>
          <a:ln w="9525">
            <a:solidFill>
              <a:schemeClr val="tx1"/>
            </a:solidFill>
            <a:round/>
            <a:headEnd/>
            <a:tailEnd/>
          </a:ln>
        </p:spPr>
        <p:txBody>
          <a:bodyPr wrap="none" anchor="ctr"/>
          <a:lstStyle/>
          <a:p>
            <a:endParaRPr lang="zh-CN" altLang="en-US"/>
          </a:p>
        </p:txBody>
      </p:sp>
      <p:sp>
        <p:nvSpPr>
          <p:cNvPr id="21" name="Line 21"/>
          <p:cNvSpPr>
            <a:spLocks noChangeShapeType="1"/>
          </p:cNvSpPr>
          <p:nvPr/>
        </p:nvSpPr>
        <p:spPr bwMode="auto">
          <a:xfrm>
            <a:off x="3149600" y="2376488"/>
            <a:ext cx="0" cy="87312"/>
          </a:xfrm>
          <a:prstGeom prst="line">
            <a:avLst/>
          </a:prstGeom>
          <a:noFill/>
          <a:ln w="9525">
            <a:solidFill>
              <a:schemeClr val="tx1"/>
            </a:solidFill>
            <a:round/>
            <a:headEnd/>
            <a:tailEnd/>
          </a:ln>
        </p:spPr>
        <p:txBody>
          <a:bodyPr wrap="none" anchor="ctr"/>
          <a:lstStyle/>
          <a:p>
            <a:endParaRPr lang="zh-CN" altLang="en-US"/>
          </a:p>
        </p:txBody>
      </p:sp>
      <p:sp>
        <p:nvSpPr>
          <p:cNvPr id="22" name="Line 22"/>
          <p:cNvSpPr>
            <a:spLocks noChangeShapeType="1"/>
          </p:cNvSpPr>
          <p:nvPr/>
        </p:nvSpPr>
        <p:spPr bwMode="auto">
          <a:xfrm flipV="1">
            <a:off x="2801938" y="2481263"/>
            <a:ext cx="0" cy="1784350"/>
          </a:xfrm>
          <a:prstGeom prst="line">
            <a:avLst/>
          </a:prstGeom>
          <a:noFill/>
          <a:ln w="9525">
            <a:solidFill>
              <a:schemeClr val="tx1"/>
            </a:solidFill>
            <a:round/>
            <a:headEnd/>
            <a:tailEnd/>
          </a:ln>
        </p:spPr>
        <p:txBody>
          <a:bodyPr wrap="none" anchor="ctr"/>
          <a:lstStyle/>
          <a:p>
            <a:endParaRPr lang="zh-CN" altLang="en-US"/>
          </a:p>
        </p:txBody>
      </p:sp>
      <p:sp>
        <p:nvSpPr>
          <p:cNvPr id="23" name="Line 23"/>
          <p:cNvSpPr>
            <a:spLocks noChangeShapeType="1"/>
          </p:cNvSpPr>
          <p:nvPr/>
        </p:nvSpPr>
        <p:spPr bwMode="auto">
          <a:xfrm>
            <a:off x="3178175" y="3744913"/>
            <a:ext cx="622300" cy="0"/>
          </a:xfrm>
          <a:prstGeom prst="line">
            <a:avLst/>
          </a:prstGeom>
          <a:noFill/>
          <a:ln w="9525">
            <a:solidFill>
              <a:schemeClr val="tx1"/>
            </a:solidFill>
            <a:round/>
            <a:headEnd/>
            <a:tailEnd/>
          </a:ln>
        </p:spPr>
        <p:txBody>
          <a:bodyPr wrap="none" anchor="ctr"/>
          <a:lstStyle/>
          <a:p>
            <a:endParaRPr lang="zh-CN" altLang="en-US"/>
          </a:p>
        </p:txBody>
      </p:sp>
      <p:sp>
        <p:nvSpPr>
          <p:cNvPr id="24" name="Line 24"/>
          <p:cNvSpPr>
            <a:spLocks noChangeShapeType="1"/>
          </p:cNvSpPr>
          <p:nvPr/>
        </p:nvSpPr>
        <p:spPr bwMode="auto">
          <a:xfrm>
            <a:off x="3178175" y="3352800"/>
            <a:ext cx="0" cy="388938"/>
          </a:xfrm>
          <a:prstGeom prst="line">
            <a:avLst/>
          </a:prstGeom>
          <a:noFill/>
          <a:ln w="9525">
            <a:solidFill>
              <a:schemeClr val="tx1"/>
            </a:solidFill>
            <a:round/>
            <a:headEnd/>
            <a:tailEnd/>
          </a:ln>
        </p:spPr>
        <p:txBody>
          <a:bodyPr wrap="none" anchor="ctr"/>
          <a:lstStyle/>
          <a:p>
            <a:endParaRPr lang="zh-CN" altLang="en-US"/>
          </a:p>
        </p:txBody>
      </p:sp>
      <p:sp>
        <p:nvSpPr>
          <p:cNvPr id="25" name="Line 25"/>
          <p:cNvSpPr>
            <a:spLocks noChangeShapeType="1"/>
          </p:cNvSpPr>
          <p:nvPr/>
        </p:nvSpPr>
        <p:spPr bwMode="auto">
          <a:xfrm>
            <a:off x="3798888" y="3576638"/>
            <a:ext cx="0" cy="160337"/>
          </a:xfrm>
          <a:prstGeom prst="line">
            <a:avLst/>
          </a:prstGeom>
          <a:noFill/>
          <a:ln w="9525">
            <a:solidFill>
              <a:schemeClr val="tx1"/>
            </a:solidFill>
            <a:round/>
            <a:headEnd/>
            <a:tailEnd/>
          </a:ln>
        </p:spPr>
        <p:txBody>
          <a:bodyPr wrap="none" anchor="ctr"/>
          <a:lstStyle/>
          <a:p>
            <a:endParaRPr lang="zh-CN" altLang="en-US"/>
          </a:p>
        </p:txBody>
      </p:sp>
      <p:pic>
        <p:nvPicPr>
          <p:cNvPr id="26" name="Picture 26" descr="firewall"/>
          <p:cNvPicPr>
            <a:picLocks noChangeAspect="1" noChangeArrowheads="1"/>
          </p:cNvPicPr>
          <p:nvPr/>
        </p:nvPicPr>
        <p:blipFill>
          <a:blip r:embed="rId5" cstate="print"/>
          <a:srcRect l="20815" t="9920" r="17360" b="10895"/>
          <a:stretch>
            <a:fillRect/>
          </a:stretch>
        </p:blipFill>
        <p:spPr bwMode="auto">
          <a:xfrm>
            <a:off x="3005138" y="3351213"/>
            <a:ext cx="304800" cy="392112"/>
          </a:xfrm>
          <a:prstGeom prst="rect">
            <a:avLst/>
          </a:prstGeom>
          <a:noFill/>
          <a:ln w="9525">
            <a:noFill/>
            <a:miter lim="800000"/>
            <a:headEnd/>
            <a:tailEnd/>
          </a:ln>
        </p:spPr>
      </p:pic>
      <p:sp>
        <p:nvSpPr>
          <p:cNvPr id="27" name="Line 27"/>
          <p:cNvSpPr>
            <a:spLocks noChangeShapeType="1"/>
          </p:cNvSpPr>
          <p:nvPr/>
        </p:nvSpPr>
        <p:spPr bwMode="auto">
          <a:xfrm>
            <a:off x="3503613" y="3748088"/>
            <a:ext cx="0" cy="87312"/>
          </a:xfrm>
          <a:prstGeom prst="line">
            <a:avLst/>
          </a:prstGeom>
          <a:noFill/>
          <a:ln w="9525">
            <a:solidFill>
              <a:schemeClr val="tx1"/>
            </a:solidFill>
            <a:round/>
            <a:headEnd/>
            <a:tailEnd/>
          </a:ln>
        </p:spPr>
        <p:txBody>
          <a:bodyPr wrap="none" anchor="ctr"/>
          <a:lstStyle/>
          <a:p>
            <a:endParaRPr lang="zh-CN" altLang="en-US"/>
          </a:p>
        </p:txBody>
      </p:sp>
      <p:sp>
        <p:nvSpPr>
          <p:cNvPr id="28" name="Line 28"/>
          <p:cNvSpPr>
            <a:spLocks noChangeShapeType="1"/>
          </p:cNvSpPr>
          <p:nvPr/>
        </p:nvSpPr>
        <p:spPr bwMode="auto">
          <a:xfrm>
            <a:off x="3178175" y="3348038"/>
            <a:ext cx="622300" cy="0"/>
          </a:xfrm>
          <a:prstGeom prst="line">
            <a:avLst/>
          </a:prstGeom>
          <a:noFill/>
          <a:ln w="9525">
            <a:solidFill>
              <a:schemeClr val="tx1"/>
            </a:solidFill>
            <a:round/>
            <a:headEnd/>
            <a:tailEnd/>
          </a:ln>
        </p:spPr>
        <p:txBody>
          <a:bodyPr wrap="none" anchor="ctr"/>
          <a:lstStyle/>
          <a:p>
            <a:endParaRPr lang="zh-CN" altLang="en-US"/>
          </a:p>
        </p:txBody>
      </p:sp>
      <p:sp>
        <p:nvSpPr>
          <p:cNvPr id="29" name="Line 29"/>
          <p:cNvSpPr>
            <a:spLocks noChangeShapeType="1"/>
          </p:cNvSpPr>
          <p:nvPr/>
        </p:nvSpPr>
        <p:spPr bwMode="auto">
          <a:xfrm>
            <a:off x="3798888" y="3352800"/>
            <a:ext cx="0" cy="142875"/>
          </a:xfrm>
          <a:prstGeom prst="line">
            <a:avLst/>
          </a:prstGeom>
          <a:noFill/>
          <a:ln w="9525">
            <a:solidFill>
              <a:schemeClr val="tx1"/>
            </a:solidFill>
            <a:round/>
            <a:headEnd/>
            <a:tailEnd/>
          </a:ln>
        </p:spPr>
        <p:txBody>
          <a:bodyPr wrap="none" anchor="ctr"/>
          <a:lstStyle/>
          <a:p>
            <a:endParaRPr lang="zh-CN" altLang="en-US"/>
          </a:p>
        </p:txBody>
      </p:sp>
      <p:sp>
        <p:nvSpPr>
          <p:cNvPr id="30" name="Line 30"/>
          <p:cNvSpPr>
            <a:spLocks noChangeShapeType="1"/>
          </p:cNvSpPr>
          <p:nvPr/>
        </p:nvSpPr>
        <p:spPr bwMode="auto">
          <a:xfrm>
            <a:off x="2135188" y="4918075"/>
            <a:ext cx="1295400" cy="0"/>
          </a:xfrm>
          <a:prstGeom prst="line">
            <a:avLst/>
          </a:prstGeom>
          <a:noFill/>
          <a:ln w="9525">
            <a:solidFill>
              <a:schemeClr val="tx1"/>
            </a:solidFill>
            <a:round/>
            <a:headEnd/>
            <a:tailEnd/>
          </a:ln>
        </p:spPr>
        <p:txBody>
          <a:bodyPr wrap="none" anchor="ctr"/>
          <a:lstStyle/>
          <a:p>
            <a:endParaRPr lang="zh-CN" altLang="en-US"/>
          </a:p>
        </p:txBody>
      </p:sp>
      <p:sp>
        <p:nvSpPr>
          <p:cNvPr id="31" name="Line 31"/>
          <p:cNvSpPr>
            <a:spLocks noChangeShapeType="1"/>
          </p:cNvSpPr>
          <p:nvPr/>
        </p:nvSpPr>
        <p:spPr bwMode="auto">
          <a:xfrm flipV="1">
            <a:off x="2746375" y="4919663"/>
            <a:ext cx="0" cy="214312"/>
          </a:xfrm>
          <a:prstGeom prst="line">
            <a:avLst/>
          </a:prstGeom>
          <a:noFill/>
          <a:ln w="9525">
            <a:solidFill>
              <a:schemeClr val="tx1"/>
            </a:solidFill>
            <a:round/>
            <a:headEnd/>
            <a:tailEnd/>
          </a:ln>
        </p:spPr>
        <p:txBody>
          <a:bodyPr wrap="none" anchor="ctr"/>
          <a:lstStyle/>
          <a:p>
            <a:endParaRPr lang="zh-CN" altLang="en-US"/>
          </a:p>
        </p:txBody>
      </p:sp>
      <p:sp>
        <p:nvSpPr>
          <p:cNvPr id="32" name="Rectangle 1070"/>
          <p:cNvSpPr>
            <a:spLocks noChangeArrowheads="1"/>
          </p:cNvSpPr>
          <p:nvPr/>
        </p:nvSpPr>
        <p:spPr bwMode="auto">
          <a:xfrm>
            <a:off x="971550" y="2805113"/>
            <a:ext cx="965200" cy="198437"/>
          </a:xfrm>
          <a:prstGeom prst="rect">
            <a:avLst/>
          </a:prstGeom>
          <a:noFill/>
          <a:ln w="9525">
            <a:noFill/>
            <a:miter lim="800000"/>
            <a:headEnd/>
            <a:tailEnd/>
          </a:ln>
        </p:spPr>
        <p:txBody>
          <a:bodyPr wrap="none">
            <a:spAutoFit/>
          </a:bodyPr>
          <a:lstStyle/>
          <a:p>
            <a:pPr algn="ctr" eaLnBrk="0" hangingPunct="0"/>
            <a:r>
              <a:rPr lang="en-US" altLang="zh-CN" sz="700"/>
              <a:t>Enterprise Manager</a:t>
            </a:r>
          </a:p>
        </p:txBody>
      </p:sp>
      <p:sp>
        <p:nvSpPr>
          <p:cNvPr id="34" name="Rectangle 1070"/>
          <p:cNvSpPr>
            <a:spLocks noChangeArrowheads="1"/>
          </p:cNvSpPr>
          <p:nvPr/>
        </p:nvSpPr>
        <p:spPr bwMode="auto">
          <a:xfrm>
            <a:off x="3182938" y="3332163"/>
            <a:ext cx="534987" cy="187325"/>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Firewalls</a:t>
            </a:r>
          </a:p>
        </p:txBody>
      </p:sp>
      <p:pic>
        <p:nvPicPr>
          <p:cNvPr id="35" name="Picture 35" descr="firewall"/>
          <p:cNvPicPr>
            <a:picLocks noChangeAspect="1" noChangeArrowheads="1"/>
          </p:cNvPicPr>
          <p:nvPr/>
        </p:nvPicPr>
        <p:blipFill>
          <a:blip r:embed="rId5" cstate="print"/>
          <a:srcRect l="20815" t="9920" r="17360" b="10895"/>
          <a:stretch>
            <a:fillRect/>
          </a:stretch>
        </p:blipFill>
        <p:spPr bwMode="auto">
          <a:xfrm>
            <a:off x="3644900" y="3375025"/>
            <a:ext cx="304800" cy="392113"/>
          </a:xfrm>
          <a:prstGeom prst="rect">
            <a:avLst/>
          </a:prstGeom>
          <a:noFill/>
          <a:ln w="9525">
            <a:noFill/>
            <a:miter lim="800000"/>
            <a:headEnd/>
            <a:tailEnd/>
          </a:ln>
        </p:spPr>
      </p:pic>
      <p:sp>
        <p:nvSpPr>
          <p:cNvPr id="36" name="Rectangle 1070"/>
          <p:cNvSpPr>
            <a:spLocks noChangeArrowheads="1"/>
          </p:cNvSpPr>
          <p:nvPr/>
        </p:nvSpPr>
        <p:spPr bwMode="auto">
          <a:xfrm>
            <a:off x="1284288" y="3732213"/>
            <a:ext cx="1089025" cy="282575"/>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BIG-IP</a:t>
            </a:r>
          </a:p>
          <a:p>
            <a:pPr algn="ctr" eaLnBrk="0" hangingPunct="0">
              <a:lnSpc>
                <a:spcPct val="90000"/>
              </a:lnSpc>
            </a:pPr>
            <a:r>
              <a:rPr lang="en-US" altLang="zh-CN" sz="700"/>
              <a:t>Global Traffic Manager</a:t>
            </a:r>
          </a:p>
        </p:txBody>
      </p:sp>
      <p:sp>
        <p:nvSpPr>
          <p:cNvPr id="37" name="Rectangle 5"/>
          <p:cNvSpPr>
            <a:spLocks noChangeArrowheads="1"/>
          </p:cNvSpPr>
          <p:nvPr/>
        </p:nvSpPr>
        <p:spPr bwMode="auto">
          <a:xfrm rot="19977780">
            <a:off x="6205538" y="3417888"/>
            <a:ext cx="1370012" cy="69850"/>
          </a:xfrm>
          <a:prstGeom prst="rect">
            <a:avLst/>
          </a:prstGeom>
          <a:gradFill rotWithShape="0">
            <a:gsLst>
              <a:gs pos="0">
                <a:schemeClr val="accent1"/>
              </a:gs>
              <a:gs pos="100000">
                <a:schemeClr val="accent2"/>
              </a:gs>
            </a:gsLst>
            <a:lin ang="0" scaled="1"/>
          </a:gradFill>
          <a:ln w="9525">
            <a:noFill/>
            <a:miter lim="800000"/>
            <a:headEnd/>
            <a:tailEnd/>
          </a:ln>
        </p:spPr>
        <p:txBody>
          <a:bodyPr wrap="none" anchor="ctr"/>
          <a:lstStyle/>
          <a:p>
            <a:pPr eaLnBrk="0" hangingPunct="0"/>
            <a:endParaRPr lang="zh-CN" altLang="zh-CN"/>
          </a:p>
        </p:txBody>
      </p:sp>
      <p:pic>
        <p:nvPicPr>
          <p:cNvPr id="38" name="Picture 38" descr="globe"/>
          <p:cNvPicPr>
            <a:picLocks noChangeAspect="1" noChangeArrowheads="1"/>
          </p:cNvPicPr>
          <p:nvPr/>
        </p:nvPicPr>
        <p:blipFill>
          <a:blip r:embed="rId6" cstate="print"/>
          <a:srcRect l="10057" t="10623" r="11194" b="11757"/>
          <a:stretch>
            <a:fillRect/>
          </a:stretch>
        </p:blipFill>
        <p:spPr bwMode="auto">
          <a:xfrm>
            <a:off x="4679950" y="3263900"/>
            <a:ext cx="1846263" cy="1123950"/>
          </a:xfrm>
          <a:prstGeom prst="rect">
            <a:avLst/>
          </a:prstGeom>
          <a:noFill/>
          <a:ln w="9525">
            <a:noFill/>
            <a:miter lim="800000"/>
            <a:headEnd/>
            <a:tailEnd/>
          </a:ln>
        </p:spPr>
      </p:pic>
      <p:sp>
        <p:nvSpPr>
          <p:cNvPr id="39" name="Rectangle 1062"/>
          <p:cNvSpPr>
            <a:spLocks noChangeArrowheads="1"/>
          </p:cNvSpPr>
          <p:nvPr/>
        </p:nvSpPr>
        <p:spPr bwMode="auto">
          <a:xfrm>
            <a:off x="4941888" y="3765550"/>
            <a:ext cx="1344612" cy="238125"/>
          </a:xfrm>
          <a:prstGeom prst="rect">
            <a:avLst/>
          </a:prstGeom>
          <a:noFill/>
          <a:ln w="9525">
            <a:noFill/>
            <a:miter lim="800000"/>
            <a:headEnd/>
            <a:tailEnd/>
          </a:ln>
        </p:spPr>
        <p:txBody>
          <a:bodyPr wrap="none">
            <a:spAutoFit/>
          </a:bodyPr>
          <a:lstStyle/>
          <a:p>
            <a:pPr algn="ctr" eaLnBrk="0" hangingPunct="0">
              <a:lnSpc>
                <a:spcPct val="80000"/>
              </a:lnSpc>
            </a:pPr>
            <a:r>
              <a:rPr lang="en-US" altLang="zh-CN" sz="1200" b="1"/>
              <a:t>Internet or WAN</a:t>
            </a:r>
          </a:p>
        </p:txBody>
      </p:sp>
      <p:sp>
        <p:nvSpPr>
          <p:cNvPr id="40" name="Rectangle 16"/>
          <p:cNvSpPr>
            <a:spLocks noChangeArrowheads="1"/>
          </p:cNvSpPr>
          <p:nvPr/>
        </p:nvSpPr>
        <p:spPr bwMode="auto">
          <a:xfrm>
            <a:off x="1730217" y="6132513"/>
            <a:ext cx="1313181" cy="261610"/>
          </a:xfrm>
          <a:prstGeom prst="rect">
            <a:avLst/>
          </a:prstGeom>
          <a:noFill/>
          <a:ln w="9525">
            <a:noFill/>
            <a:miter lim="800000"/>
            <a:headEnd/>
            <a:tailEnd/>
          </a:ln>
        </p:spPr>
        <p:txBody>
          <a:bodyPr wrap="none">
            <a:spAutoFit/>
          </a:bodyPr>
          <a:lstStyle/>
          <a:p>
            <a:pPr algn="ctr" eaLnBrk="0" hangingPunct="0"/>
            <a:r>
              <a:rPr lang="zh-CN" altLang="en-US" sz="1100" b="1" dirty="0" smtClean="0"/>
              <a:t>总部生产数据中心</a:t>
            </a:r>
            <a:endParaRPr lang="en-US" altLang="zh-CN" sz="1100" b="1" dirty="0"/>
          </a:p>
        </p:txBody>
      </p:sp>
      <p:sp>
        <p:nvSpPr>
          <p:cNvPr id="41" name="Rectangle 1070"/>
          <p:cNvSpPr>
            <a:spLocks noChangeArrowheads="1"/>
          </p:cNvSpPr>
          <p:nvPr/>
        </p:nvSpPr>
        <p:spPr bwMode="auto">
          <a:xfrm>
            <a:off x="2279650" y="4252913"/>
            <a:ext cx="1044575" cy="282575"/>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BIG-IP</a:t>
            </a:r>
          </a:p>
          <a:p>
            <a:pPr algn="ctr" eaLnBrk="0" hangingPunct="0">
              <a:lnSpc>
                <a:spcPct val="90000"/>
              </a:lnSpc>
            </a:pPr>
            <a:r>
              <a:rPr lang="en-US" altLang="zh-CN" sz="700"/>
              <a:t>Local Traffic Manager</a:t>
            </a:r>
          </a:p>
        </p:txBody>
      </p:sp>
      <p:sp>
        <p:nvSpPr>
          <p:cNvPr id="42" name="Rectangle 16"/>
          <p:cNvSpPr>
            <a:spLocks noChangeArrowheads="1"/>
          </p:cNvSpPr>
          <p:nvPr/>
        </p:nvSpPr>
        <p:spPr bwMode="auto">
          <a:xfrm>
            <a:off x="7804587" y="2716213"/>
            <a:ext cx="697628" cy="246221"/>
          </a:xfrm>
          <a:prstGeom prst="rect">
            <a:avLst/>
          </a:prstGeom>
          <a:noFill/>
          <a:ln w="9525">
            <a:noFill/>
            <a:miter lim="800000"/>
            <a:headEnd/>
            <a:tailEnd/>
          </a:ln>
        </p:spPr>
        <p:txBody>
          <a:bodyPr wrap="none">
            <a:spAutoFit/>
          </a:bodyPr>
          <a:lstStyle/>
          <a:p>
            <a:pPr algn="ctr" eaLnBrk="0" hangingPunct="0"/>
            <a:r>
              <a:rPr lang="zh-CN" altLang="en-US" sz="1000" b="1" dirty="0" smtClean="0"/>
              <a:t>移动用户</a:t>
            </a:r>
            <a:endParaRPr lang="en-US" altLang="zh-CN" sz="1000" b="1" dirty="0"/>
          </a:p>
        </p:txBody>
      </p:sp>
      <p:sp>
        <p:nvSpPr>
          <p:cNvPr id="43" name="Oval 1028"/>
          <p:cNvSpPr>
            <a:spLocks noChangeArrowheads="1"/>
          </p:cNvSpPr>
          <p:nvPr/>
        </p:nvSpPr>
        <p:spPr bwMode="auto">
          <a:xfrm>
            <a:off x="5481638" y="1365250"/>
            <a:ext cx="1692275" cy="1668463"/>
          </a:xfrm>
          <a:prstGeom prst="ellipse">
            <a:avLst/>
          </a:prstGeom>
          <a:solidFill>
            <a:schemeClr val="bg1"/>
          </a:solidFill>
          <a:ln w="34925">
            <a:solidFill>
              <a:srgbClr val="DC9427"/>
            </a:solidFill>
            <a:round/>
            <a:headEnd/>
            <a:tailEnd/>
          </a:ln>
        </p:spPr>
        <p:txBody>
          <a:bodyPr wrap="none" anchor="ctr"/>
          <a:lstStyle/>
          <a:p>
            <a:pPr eaLnBrk="0" hangingPunct="0"/>
            <a:endParaRPr lang="zh-CN" altLang="zh-CN" sz="3600"/>
          </a:p>
        </p:txBody>
      </p:sp>
      <p:sp>
        <p:nvSpPr>
          <p:cNvPr id="44" name="Line 44"/>
          <p:cNvSpPr>
            <a:spLocks noChangeShapeType="1"/>
          </p:cNvSpPr>
          <p:nvPr/>
        </p:nvSpPr>
        <p:spPr bwMode="auto">
          <a:xfrm flipV="1">
            <a:off x="2132013" y="4254500"/>
            <a:ext cx="0" cy="661988"/>
          </a:xfrm>
          <a:prstGeom prst="line">
            <a:avLst/>
          </a:prstGeom>
          <a:noFill/>
          <a:ln w="9525">
            <a:solidFill>
              <a:schemeClr val="tx1"/>
            </a:solidFill>
            <a:round/>
            <a:headEnd/>
            <a:tailEnd/>
          </a:ln>
        </p:spPr>
        <p:txBody>
          <a:bodyPr wrap="none" anchor="ctr"/>
          <a:lstStyle/>
          <a:p>
            <a:endParaRPr lang="zh-CN" altLang="en-US"/>
          </a:p>
        </p:txBody>
      </p:sp>
      <p:sp>
        <p:nvSpPr>
          <p:cNvPr id="45" name="Rectangle 1070"/>
          <p:cNvSpPr>
            <a:spLocks noChangeArrowheads="1"/>
          </p:cNvSpPr>
          <p:nvPr/>
        </p:nvSpPr>
        <p:spPr bwMode="auto">
          <a:xfrm>
            <a:off x="1600200" y="3429000"/>
            <a:ext cx="534988" cy="187325"/>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FirePass</a:t>
            </a:r>
          </a:p>
        </p:txBody>
      </p:sp>
      <p:sp>
        <p:nvSpPr>
          <p:cNvPr id="46" name="Rectangle 1070"/>
          <p:cNvSpPr>
            <a:spLocks noChangeArrowheads="1"/>
          </p:cNvSpPr>
          <p:nvPr/>
        </p:nvSpPr>
        <p:spPr bwMode="auto">
          <a:xfrm>
            <a:off x="3249613" y="2759075"/>
            <a:ext cx="757237" cy="282575"/>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BIG-IP</a:t>
            </a:r>
          </a:p>
          <a:p>
            <a:pPr algn="ctr" eaLnBrk="0" hangingPunct="0">
              <a:lnSpc>
                <a:spcPct val="90000"/>
              </a:lnSpc>
            </a:pPr>
            <a:r>
              <a:rPr lang="en-US" altLang="zh-CN" sz="700"/>
              <a:t>Link Controller</a:t>
            </a:r>
          </a:p>
        </p:txBody>
      </p:sp>
      <p:sp>
        <p:nvSpPr>
          <p:cNvPr id="47" name="Rectangle 1070"/>
          <p:cNvSpPr>
            <a:spLocks noChangeArrowheads="1"/>
          </p:cNvSpPr>
          <p:nvPr/>
        </p:nvSpPr>
        <p:spPr bwMode="auto">
          <a:xfrm>
            <a:off x="550863" y="4368800"/>
            <a:ext cx="965200" cy="377825"/>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BIG-IP</a:t>
            </a:r>
          </a:p>
          <a:p>
            <a:pPr algn="ctr" eaLnBrk="0" hangingPunct="0">
              <a:lnSpc>
                <a:spcPct val="90000"/>
              </a:lnSpc>
            </a:pPr>
            <a:r>
              <a:rPr lang="en-US" altLang="zh-CN" sz="700"/>
              <a:t>Application Security</a:t>
            </a:r>
          </a:p>
          <a:p>
            <a:pPr algn="ctr" eaLnBrk="0" hangingPunct="0">
              <a:lnSpc>
                <a:spcPct val="90000"/>
              </a:lnSpc>
            </a:pPr>
            <a:r>
              <a:rPr lang="en-US" altLang="zh-CN" sz="700"/>
              <a:t>Manager</a:t>
            </a:r>
          </a:p>
        </p:txBody>
      </p:sp>
      <p:sp>
        <p:nvSpPr>
          <p:cNvPr id="48" name="Rectangle 1070"/>
          <p:cNvSpPr>
            <a:spLocks noChangeArrowheads="1"/>
          </p:cNvSpPr>
          <p:nvPr/>
        </p:nvSpPr>
        <p:spPr bwMode="auto">
          <a:xfrm>
            <a:off x="627063" y="4914900"/>
            <a:ext cx="815975" cy="282575"/>
          </a:xfrm>
          <a:prstGeom prst="rect">
            <a:avLst/>
          </a:prstGeom>
          <a:noFill/>
          <a:ln w="9525">
            <a:noFill/>
            <a:miter lim="800000"/>
            <a:headEnd/>
            <a:tailEnd/>
          </a:ln>
        </p:spPr>
        <p:txBody>
          <a:bodyPr wrap="none">
            <a:spAutoFit/>
          </a:bodyPr>
          <a:lstStyle/>
          <a:p>
            <a:pPr algn="ctr" eaLnBrk="0" hangingPunct="0">
              <a:lnSpc>
                <a:spcPct val="90000"/>
              </a:lnSpc>
            </a:pPr>
            <a:r>
              <a:rPr lang="en-US" altLang="zh-CN" sz="700" dirty="0"/>
              <a:t>BIG-IP</a:t>
            </a:r>
          </a:p>
          <a:p>
            <a:pPr algn="ctr" eaLnBrk="0" hangingPunct="0">
              <a:lnSpc>
                <a:spcPct val="90000"/>
              </a:lnSpc>
            </a:pPr>
            <a:r>
              <a:rPr lang="en-US" altLang="zh-CN" sz="700" dirty="0" err="1"/>
              <a:t>WebAccelerator</a:t>
            </a:r>
            <a:endParaRPr lang="en-US" altLang="zh-CN" sz="700" dirty="0"/>
          </a:p>
        </p:txBody>
      </p:sp>
      <p:sp>
        <p:nvSpPr>
          <p:cNvPr id="49" name="Rectangle 1070"/>
          <p:cNvSpPr>
            <a:spLocks noChangeArrowheads="1"/>
          </p:cNvSpPr>
          <p:nvPr/>
        </p:nvSpPr>
        <p:spPr bwMode="auto">
          <a:xfrm>
            <a:off x="1647825" y="3048000"/>
            <a:ext cx="376238" cy="187325"/>
          </a:xfrm>
          <a:prstGeom prst="rect">
            <a:avLst/>
          </a:prstGeom>
          <a:noFill/>
          <a:ln w="9525">
            <a:noFill/>
            <a:miter lim="800000"/>
            <a:headEnd/>
            <a:tailEnd/>
          </a:ln>
        </p:spPr>
        <p:txBody>
          <a:bodyPr wrap="none">
            <a:spAutoFit/>
          </a:bodyPr>
          <a:lstStyle/>
          <a:p>
            <a:pPr algn="ctr" eaLnBrk="0" hangingPunct="0">
              <a:lnSpc>
                <a:spcPct val="90000"/>
              </a:lnSpc>
            </a:pPr>
            <a:r>
              <a:rPr lang="en-US" altLang="zh-CN" sz="700" b="1"/>
              <a:t>DMZ</a:t>
            </a:r>
          </a:p>
        </p:txBody>
      </p:sp>
      <p:sp>
        <p:nvSpPr>
          <p:cNvPr id="50" name="Line 50"/>
          <p:cNvSpPr>
            <a:spLocks noChangeShapeType="1"/>
          </p:cNvSpPr>
          <p:nvPr/>
        </p:nvSpPr>
        <p:spPr bwMode="auto">
          <a:xfrm>
            <a:off x="1520825" y="4297363"/>
            <a:ext cx="65088" cy="0"/>
          </a:xfrm>
          <a:prstGeom prst="line">
            <a:avLst/>
          </a:prstGeom>
          <a:noFill/>
          <a:ln w="9525">
            <a:solidFill>
              <a:schemeClr val="tx1"/>
            </a:solidFill>
            <a:round/>
            <a:headEnd/>
            <a:tailEnd/>
          </a:ln>
        </p:spPr>
        <p:txBody>
          <a:bodyPr wrap="none" anchor="ctr"/>
          <a:lstStyle/>
          <a:p>
            <a:endParaRPr lang="zh-CN" altLang="en-US"/>
          </a:p>
        </p:txBody>
      </p:sp>
      <p:sp>
        <p:nvSpPr>
          <p:cNvPr id="51" name="Line 51"/>
          <p:cNvSpPr>
            <a:spLocks noChangeShapeType="1"/>
          </p:cNvSpPr>
          <p:nvPr/>
        </p:nvSpPr>
        <p:spPr bwMode="auto">
          <a:xfrm>
            <a:off x="1589088" y="4638675"/>
            <a:ext cx="106362" cy="0"/>
          </a:xfrm>
          <a:prstGeom prst="line">
            <a:avLst/>
          </a:prstGeom>
          <a:noFill/>
          <a:ln w="9525">
            <a:solidFill>
              <a:schemeClr val="tx1"/>
            </a:solidFill>
            <a:round/>
            <a:headEnd/>
            <a:tailEnd/>
          </a:ln>
        </p:spPr>
        <p:txBody>
          <a:bodyPr wrap="none" anchor="ctr"/>
          <a:lstStyle/>
          <a:p>
            <a:endParaRPr lang="zh-CN" altLang="en-US"/>
          </a:p>
        </p:txBody>
      </p:sp>
      <p:sp>
        <p:nvSpPr>
          <p:cNvPr id="52" name="Line 52"/>
          <p:cNvSpPr>
            <a:spLocks noChangeShapeType="1"/>
          </p:cNvSpPr>
          <p:nvPr/>
        </p:nvSpPr>
        <p:spPr bwMode="auto">
          <a:xfrm>
            <a:off x="1439863" y="4857750"/>
            <a:ext cx="139700" cy="0"/>
          </a:xfrm>
          <a:prstGeom prst="line">
            <a:avLst/>
          </a:prstGeom>
          <a:noFill/>
          <a:ln w="9525">
            <a:solidFill>
              <a:schemeClr val="tx1"/>
            </a:solidFill>
            <a:round/>
            <a:headEnd/>
            <a:tailEnd/>
          </a:ln>
        </p:spPr>
        <p:txBody>
          <a:bodyPr wrap="none" anchor="ctr"/>
          <a:lstStyle/>
          <a:p>
            <a:endParaRPr lang="zh-CN" altLang="en-US"/>
          </a:p>
        </p:txBody>
      </p:sp>
      <p:sp>
        <p:nvSpPr>
          <p:cNvPr id="53" name="Line 53"/>
          <p:cNvSpPr>
            <a:spLocks noChangeShapeType="1"/>
          </p:cNvSpPr>
          <p:nvPr/>
        </p:nvSpPr>
        <p:spPr bwMode="auto">
          <a:xfrm flipV="1">
            <a:off x="1584325" y="4302125"/>
            <a:ext cx="0" cy="555625"/>
          </a:xfrm>
          <a:prstGeom prst="line">
            <a:avLst/>
          </a:prstGeom>
          <a:noFill/>
          <a:ln w="9525">
            <a:solidFill>
              <a:schemeClr val="tx1"/>
            </a:solidFill>
            <a:round/>
            <a:headEnd/>
            <a:tailEnd/>
          </a:ln>
        </p:spPr>
        <p:txBody>
          <a:bodyPr wrap="none" anchor="ctr"/>
          <a:lstStyle/>
          <a:p>
            <a:endParaRPr lang="zh-CN" altLang="en-US"/>
          </a:p>
        </p:txBody>
      </p:sp>
      <p:sp>
        <p:nvSpPr>
          <p:cNvPr id="54" name="AutoShape 54"/>
          <p:cNvSpPr>
            <a:spLocks noChangeArrowheads="1"/>
          </p:cNvSpPr>
          <p:nvPr/>
        </p:nvSpPr>
        <p:spPr bwMode="auto">
          <a:xfrm>
            <a:off x="3087688" y="3832225"/>
            <a:ext cx="822325" cy="290513"/>
          </a:xfrm>
          <a:prstGeom prst="roundRect">
            <a:avLst>
              <a:gd name="adj" fmla="val 16667"/>
            </a:avLst>
          </a:prstGeom>
          <a:noFill/>
          <a:ln w="9525">
            <a:solidFill>
              <a:srgbClr val="D3D3D3"/>
            </a:solidFill>
            <a:round/>
            <a:headEnd/>
            <a:tailEnd/>
          </a:ln>
        </p:spPr>
        <p:txBody>
          <a:bodyPr wrap="none" anchor="ctr"/>
          <a:lstStyle/>
          <a:p>
            <a:pPr algn="ctr" eaLnBrk="0" hangingPunct="0"/>
            <a:r>
              <a:rPr lang="en-US" altLang="zh-CN"/>
              <a:t>  </a:t>
            </a:r>
          </a:p>
        </p:txBody>
      </p:sp>
      <p:grpSp>
        <p:nvGrpSpPr>
          <p:cNvPr id="3" name="Group 55"/>
          <p:cNvGrpSpPr>
            <a:grpSpLocks/>
          </p:cNvGrpSpPr>
          <p:nvPr/>
        </p:nvGrpSpPr>
        <p:grpSpPr bwMode="auto">
          <a:xfrm>
            <a:off x="3152775" y="3871913"/>
            <a:ext cx="687388" cy="214312"/>
            <a:chOff x="1471" y="2467"/>
            <a:chExt cx="397" cy="124"/>
          </a:xfrm>
        </p:grpSpPr>
        <p:pic>
          <p:nvPicPr>
            <p:cNvPr id="56" name="Picture 56" descr="client"/>
            <p:cNvPicPr>
              <a:picLocks noChangeAspect="1" noChangeArrowheads="1"/>
            </p:cNvPicPr>
            <p:nvPr/>
          </p:nvPicPr>
          <p:blipFill>
            <a:blip r:embed="rId7" cstate="print"/>
            <a:srcRect/>
            <a:stretch>
              <a:fillRect/>
            </a:stretch>
          </p:blipFill>
          <p:spPr bwMode="auto">
            <a:xfrm>
              <a:off x="1620" y="2467"/>
              <a:ext cx="109" cy="124"/>
            </a:xfrm>
            <a:prstGeom prst="rect">
              <a:avLst/>
            </a:prstGeom>
            <a:noFill/>
            <a:ln w="9525">
              <a:noFill/>
              <a:miter lim="800000"/>
              <a:headEnd/>
              <a:tailEnd/>
            </a:ln>
          </p:spPr>
        </p:pic>
        <p:pic>
          <p:nvPicPr>
            <p:cNvPr id="57" name="Picture 57" descr="client"/>
            <p:cNvPicPr>
              <a:picLocks noChangeAspect="1" noChangeArrowheads="1"/>
            </p:cNvPicPr>
            <p:nvPr/>
          </p:nvPicPr>
          <p:blipFill>
            <a:blip r:embed="rId7" cstate="print"/>
            <a:srcRect/>
            <a:stretch>
              <a:fillRect/>
            </a:stretch>
          </p:blipFill>
          <p:spPr bwMode="auto">
            <a:xfrm>
              <a:off x="1471" y="2467"/>
              <a:ext cx="109" cy="124"/>
            </a:xfrm>
            <a:prstGeom prst="rect">
              <a:avLst/>
            </a:prstGeom>
            <a:noFill/>
            <a:ln w="9525">
              <a:noFill/>
              <a:miter lim="800000"/>
              <a:headEnd/>
              <a:tailEnd/>
            </a:ln>
          </p:spPr>
        </p:pic>
        <p:pic>
          <p:nvPicPr>
            <p:cNvPr id="58" name="Picture 58" descr="client"/>
            <p:cNvPicPr>
              <a:picLocks noChangeAspect="1" noChangeArrowheads="1"/>
            </p:cNvPicPr>
            <p:nvPr/>
          </p:nvPicPr>
          <p:blipFill>
            <a:blip r:embed="rId7" cstate="print"/>
            <a:srcRect/>
            <a:stretch>
              <a:fillRect/>
            </a:stretch>
          </p:blipFill>
          <p:spPr bwMode="auto">
            <a:xfrm>
              <a:off x="1759" y="2467"/>
              <a:ext cx="109" cy="124"/>
            </a:xfrm>
            <a:prstGeom prst="rect">
              <a:avLst/>
            </a:prstGeom>
            <a:noFill/>
            <a:ln w="9525">
              <a:noFill/>
              <a:miter lim="800000"/>
              <a:headEnd/>
              <a:tailEnd/>
            </a:ln>
          </p:spPr>
        </p:pic>
      </p:grpSp>
      <p:sp>
        <p:nvSpPr>
          <p:cNvPr id="59" name="AutoShape 59"/>
          <p:cNvSpPr>
            <a:spLocks noChangeArrowheads="1"/>
          </p:cNvSpPr>
          <p:nvPr/>
        </p:nvSpPr>
        <p:spPr bwMode="auto">
          <a:xfrm>
            <a:off x="1585913" y="5046663"/>
            <a:ext cx="1798637" cy="668337"/>
          </a:xfrm>
          <a:prstGeom prst="roundRect">
            <a:avLst>
              <a:gd name="adj" fmla="val 7157"/>
            </a:avLst>
          </a:prstGeom>
          <a:solidFill>
            <a:schemeClr val="bg1"/>
          </a:solidFill>
          <a:ln w="12700">
            <a:solidFill>
              <a:srgbClr val="D3D3D3"/>
            </a:solidFill>
            <a:round/>
            <a:headEnd/>
            <a:tailEnd/>
          </a:ln>
        </p:spPr>
        <p:txBody>
          <a:bodyPr wrap="none" anchor="ctr"/>
          <a:lstStyle/>
          <a:p>
            <a:endParaRPr lang="zh-CN" altLang="zh-CN"/>
          </a:p>
        </p:txBody>
      </p:sp>
      <p:pic>
        <p:nvPicPr>
          <p:cNvPr id="60" name="Picture 60" descr="database"/>
          <p:cNvPicPr>
            <a:picLocks noChangeAspect="1" noChangeArrowheads="1"/>
          </p:cNvPicPr>
          <p:nvPr/>
        </p:nvPicPr>
        <p:blipFill>
          <a:blip r:embed="rId8" cstate="print"/>
          <a:srcRect l="22232" t="17448" r="23561" b="17450"/>
          <a:stretch>
            <a:fillRect/>
          </a:stretch>
        </p:blipFill>
        <p:spPr bwMode="auto">
          <a:xfrm>
            <a:off x="3116263" y="5135563"/>
            <a:ext cx="220662" cy="265112"/>
          </a:xfrm>
          <a:prstGeom prst="rect">
            <a:avLst/>
          </a:prstGeom>
          <a:noFill/>
          <a:ln w="9525">
            <a:noFill/>
            <a:miter lim="800000"/>
            <a:headEnd/>
            <a:tailEnd/>
          </a:ln>
        </p:spPr>
      </p:pic>
      <p:pic>
        <p:nvPicPr>
          <p:cNvPr id="61" name="Picture 61" descr="general-server2"/>
          <p:cNvPicPr>
            <a:picLocks noChangeAspect="1" noChangeArrowheads="1"/>
          </p:cNvPicPr>
          <p:nvPr/>
        </p:nvPicPr>
        <p:blipFill>
          <a:blip r:embed="rId9" cstate="print"/>
          <a:srcRect l="27635" t="7086" r="29761" b="8504"/>
          <a:stretch>
            <a:fillRect/>
          </a:stretch>
        </p:blipFill>
        <p:spPr bwMode="auto">
          <a:xfrm>
            <a:off x="2255838" y="5080000"/>
            <a:ext cx="203200" cy="396875"/>
          </a:xfrm>
          <a:prstGeom prst="rect">
            <a:avLst/>
          </a:prstGeom>
          <a:noFill/>
          <a:ln w="9525">
            <a:noFill/>
            <a:miter lim="800000"/>
            <a:headEnd/>
            <a:tailEnd/>
          </a:ln>
        </p:spPr>
      </p:pic>
      <p:pic>
        <p:nvPicPr>
          <p:cNvPr id="62" name="Picture 62" descr="general-server2"/>
          <p:cNvPicPr>
            <a:picLocks noChangeAspect="1" noChangeArrowheads="1"/>
          </p:cNvPicPr>
          <p:nvPr/>
        </p:nvPicPr>
        <p:blipFill>
          <a:blip r:embed="rId9" cstate="print"/>
          <a:srcRect l="27635" t="7086" r="29761" b="8504"/>
          <a:stretch>
            <a:fillRect/>
          </a:stretch>
        </p:blipFill>
        <p:spPr bwMode="auto">
          <a:xfrm>
            <a:off x="2489200" y="5080000"/>
            <a:ext cx="203200" cy="396875"/>
          </a:xfrm>
          <a:prstGeom prst="rect">
            <a:avLst/>
          </a:prstGeom>
          <a:noFill/>
          <a:ln w="9525">
            <a:noFill/>
            <a:miter lim="800000"/>
            <a:headEnd/>
            <a:tailEnd/>
          </a:ln>
        </p:spPr>
      </p:pic>
      <p:pic>
        <p:nvPicPr>
          <p:cNvPr id="63" name="Picture 63" descr="general-server2"/>
          <p:cNvPicPr>
            <a:picLocks noChangeAspect="1" noChangeArrowheads="1"/>
          </p:cNvPicPr>
          <p:nvPr/>
        </p:nvPicPr>
        <p:blipFill>
          <a:blip r:embed="rId9" cstate="print"/>
          <a:srcRect l="27635" t="7086" r="29761" b="8504"/>
          <a:stretch>
            <a:fillRect/>
          </a:stretch>
        </p:blipFill>
        <p:spPr bwMode="auto">
          <a:xfrm>
            <a:off x="2725738" y="5080000"/>
            <a:ext cx="204787" cy="396875"/>
          </a:xfrm>
          <a:prstGeom prst="rect">
            <a:avLst/>
          </a:prstGeom>
          <a:noFill/>
          <a:ln w="9525">
            <a:noFill/>
            <a:miter lim="800000"/>
            <a:headEnd/>
            <a:tailEnd/>
          </a:ln>
        </p:spPr>
      </p:pic>
      <p:sp>
        <p:nvSpPr>
          <p:cNvPr id="64" name="Rectangle 1070"/>
          <p:cNvSpPr>
            <a:spLocks noChangeArrowheads="1"/>
          </p:cNvSpPr>
          <p:nvPr/>
        </p:nvSpPr>
        <p:spPr bwMode="auto">
          <a:xfrm>
            <a:off x="1509713" y="5454650"/>
            <a:ext cx="704850" cy="285750"/>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OFM, 10gAS</a:t>
            </a:r>
            <a:br>
              <a:rPr lang="en-US" altLang="zh-CN" sz="700"/>
            </a:br>
            <a:r>
              <a:rPr lang="en-US" altLang="zh-CN" sz="700"/>
              <a:t>Portal</a:t>
            </a:r>
          </a:p>
        </p:txBody>
      </p:sp>
      <p:sp>
        <p:nvSpPr>
          <p:cNvPr id="65" name="Rectangle 1070"/>
          <p:cNvSpPr>
            <a:spLocks noChangeArrowheads="1"/>
          </p:cNvSpPr>
          <p:nvPr/>
        </p:nvSpPr>
        <p:spPr bwMode="auto">
          <a:xfrm>
            <a:off x="2149475" y="5440363"/>
            <a:ext cx="361950" cy="188912"/>
          </a:xfrm>
          <a:prstGeom prst="rect">
            <a:avLst/>
          </a:prstGeom>
          <a:noFill/>
          <a:ln w="9525">
            <a:noFill/>
            <a:miter lim="800000"/>
            <a:headEnd/>
            <a:tailEnd/>
          </a:ln>
        </p:spPr>
        <p:txBody>
          <a:bodyPr wrap="none">
            <a:spAutoFit/>
          </a:bodyPr>
          <a:lstStyle/>
          <a:p>
            <a:pPr algn="ctr" eaLnBrk="0" hangingPunct="0">
              <a:lnSpc>
                <a:spcPct val="90000"/>
              </a:lnSpc>
            </a:pPr>
            <a:r>
              <a:rPr lang="en-US" altLang="zh-CN" sz="700" dirty="0"/>
              <a:t>EBS</a:t>
            </a:r>
          </a:p>
        </p:txBody>
      </p:sp>
      <p:sp>
        <p:nvSpPr>
          <p:cNvPr id="66" name="Rectangle 1070"/>
          <p:cNvSpPr>
            <a:spLocks noChangeArrowheads="1"/>
          </p:cNvSpPr>
          <p:nvPr/>
        </p:nvSpPr>
        <p:spPr bwMode="auto">
          <a:xfrm>
            <a:off x="3041650" y="5441950"/>
            <a:ext cx="371475" cy="187325"/>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RAC</a:t>
            </a:r>
          </a:p>
        </p:txBody>
      </p:sp>
      <p:pic>
        <p:nvPicPr>
          <p:cNvPr id="67" name="Picture 67" descr="general-server2"/>
          <p:cNvPicPr>
            <a:picLocks noChangeAspect="1" noChangeArrowheads="1"/>
          </p:cNvPicPr>
          <p:nvPr/>
        </p:nvPicPr>
        <p:blipFill>
          <a:blip r:embed="rId9" cstate="print"/>
          <a:srcRect l="27635" t="7086" r="29761" b="8504"/>
          <a:stretch>
            <a:fillRect/>
          </a:stretch>
        </p:blipFill>
        <p:spPr bwMode="auto">
          <a:xfrm>
            <a:off x="1643063" y="5080000"/>
            <a:ext cx="203200" cy="396875"/>
          </a:xfrm>
          <a:prstGeom prst="rect">
            <a:avLst/>
          </a:prstGeom>
          <a:noFill/>
          <a:ln w="9525">
            <a:noFill/>
            <a:miter lim="800000"/>
            <a:headEnd/>
            <a:tailEnd/>
          </a:ln>
        </p:spPr>
      </p:pic>
      <p:pic>
        <p:nvPicPr>
          <p:cNvPr id="68" name="Picture 68" descr="general-server2"/>
          <p:cNvPicPr>
            <a:picLocks noChangeAspect="1" noChangeArrowheads="1"/>
          </p:cNvPicPr>
          <p:nvPr/>
        </p:nvPicPr>
        <p:blipFill>
          <a:blip r:embed="rId9" cstate="print"/>
          <a:srcRect l="27635" t="7086" r="29761" b="8504"/>
          <a:stretch>
            <a:fillRect/>
          </a:stretch>
        </p:blipFill>
        <p:spPr bwMode="auto">
          <a:xfrm>
            <a:off x="1876425" y="5080000"/>
            <a:ext cx="203200" cy="396875"/>
          </a:xfrm>
          <a:prstGeom prst="rect">
            <a:avLst/>
          </a:prstGeom>
          <a:noFill/>
          <a:ln w="9525">
            <a:noFill/>
            <a:miter lim="800000"/>
            <a:headEnd/>
            <a:tailEnd/>
          </a:ln>
        </p:spPr>
      </p:pic>
      <p:sp>
        <p:nvSpPr>
          <p:cNvPr id="69" name="AutoShape 69"/>
          <p:cNvSpPr>
            <a:spLocks noChangeArrowheads="1"/>
          </p:cNvSpPr>
          <p:nvPr/>
        </p:nvSpPr>
        <p:spPr bwMode="auto">
          <a:xfrm>
            <a:off x="2025650" y="5829300"/>
            <a:ext cx="742950" cy="249238"/>
          </a:xfrm>
          <a:prstGeom prst="roundRect">
            <a:avLst>
              <a:gd name="adj" fmla="val 16667"/>
            </a:avLst>
          </a:prstGeom>
          <a:solidFill>
            <a:schemeClr val="bg1"/>
          </a:solidFill>
          <a:ln w="25400">
            <a:solidFill>
              <a:srgbClr val="DA972C"/>
            </a:solidFill>
            <a:prstDash val="sysDot"/>
            <a:round/>
            <a:headEnd/>
            <a:tailEnd/>
          </a:ln>
        </p:spPr>
        <p:txBody>
          <a:bodyPr wrap="none" anchor="ctr"/>
          <a:lstStyle/>
          <a:p>
            <a:endParaRPr lang="zh-CN" altLang="zh-CN"/>
          </a:p>
        </p:txBody>
      </p:sp>
      <p:sp>
        <p:nvSpPr>
          <p:cNvPr id="70" name="Rectangle 16"/>
          <p:cNvSpPr>
            <a:spLocks noChangeArrowheads="1"/>
          </p:cNvSpPr>
          <p:nvPr/>
        </p:nvSpPr>
        <p:spPr bwMode="auto">
          <a:xfrm>
            <a:off x="2051050" y="5843588"/>
            <a:ext cx="679450" cy="228600"/>
          </a:xfrm>
          <a:prstGeom prst="rect">
            <a:avLst/>
          </a:prstGeom>
          <a:noFill/>
          <a:ln w="9525">
            <a:noFill/>
            <a:miter lim="800000"/>
            <a:headEnd/>
            <a:tailEnd/>
          </a:ln>
        </p:spPr>
        <p:txBody>
          <a:bodyPr wrap="none">
            <a:spAutoFit/>
          </a:bodyPr>
          <a:lstStyle/>
          <a:p>
            <a:pPr algn="ctr" eaLnBrk="0" hangingPunct="0"/>
            <a:r>
              <a:rPr lang="en-US" altLang="zh-CN" sz="900" b="1"/>
              <a:t>F5 TMOS</a:t>
            </a:r>
          </a:p>
        </p:txBody>
      </p:sp>
      <p:pic>
        <p:nvPicPr>
          <p:cNvPr id="72" name="Picture 72" descr="BIG-IP_LinkController"/>
          <p:cNvPicPr>
            <a:picLocks noChangeAspect="1" noChangeArrowheads="1"/>
          </p:cNvPicPr>
          <p:nvPr/>
        </p:nvPicPr>
        <p:blipFill>
          <a:blip r:embed="rId10" cstate="print"/>
          <a:srcRect/>
          <a:stretch>
            <a:fillRect/>
          </a:stretch>
        </p:blipFill>
        <p:spPr bwMode="auto">
          <a:xfrm>
            <a:off x="2316163" y="2840038"/>
            <a:ext cx="960437" cy="119062"/>
          </a:xfrm>
          <a:prstGeom prst="rect">
            <a:avLst/>
          </a:prstGeom>
          <a:noFill/>
          <a:ln w="9525">
            <a:noFill/>
            <a:miter lim="800000"/>
            <a:headEnd/>
            <a:tailEnd/>
          </a:ln>
        </p:spPr>
      </p:pic>
      <p:pic>
        <p:nvPicPr>
          <p:cNvPr id="73" name="Picture 73" descr="FirePass_4100"/>
          <p:cNvPicPr>
            <a:picLocks noChangeAspect="1" noChangeArrowheads="1"/>
          </p:cNvPicPr>
          <p:nvPr/>
        </p:nvPicPr>
        <p:blipFill>
          <a:blip r:embed="rId11" cstate="print"/>
          <a:srcRect/>
          <a:stretch>
            <a:fillRect/>
          </a:stretch>
        </p:blipFill>
        <p:spPr bwMode="auto">
          <a:xfrm>
            <a:off x="1365250" y="3251200"/>
            <a:ext cx="960438" cy="200025"/>
          </a:xfrm>
          <a:prstGeom prst="rect">
            <a:avLst/>
          </a:prstGeom>
          <a:noFill/>
          <a:ln w="9525">
            <a:noFill/>
            <a:miter lim="800000"/>
            <a:headEnd/>
            <a:tailEnd/>
          </a:ln>
        </p:spPr>
      </p:pic>
      <p:pic>
        <p:nvPicPr>
          <p:cNvPr id="74" name="Picture 74" descr="BIG-IP_GTM"/>
          <p:cNvPicPr>
            <a:picLocks noChangeAspect="1" noChangeArrowheads="1"/>
          </p:cNvPicPr>
          <p:nvPr/>
        </p:nvPicPr>
        <p:blipFill>
          <a:blip r:embed="rId12" cstate="print"/>
          <a:srcRect/>
          <a:stretch>
            <a:fillRect/>
          </a:stretch>
        </p:blipFill>
        <p:spPr bwMode="auto">
          <a:xfrm>
            <a:off x="1346200" y="3635375"/>
            <a:ext cx="960438" cy="119063"/>
          </a:xfrm>
          <a:prstGeom prst="rect">
            <a:avLst/>
          </a:prstGeom>
          <a:noFill/>
          <a:ln w="9525">
            <a:noFill/>
            <a:miter lim="800000"/>
            <a:headEnd/>
            <a:tailEnd/>
          </a:ln>
        </p:spPr>
      </p:pic>
      <p:pic>
        <p:nvPicPr>
          <p:cNvPr id="75" name="Picture 75" descr="BIG-IP_ASM"/>
          <p:cNvPicPr>
            <a:picLocks noChangeAspect="1" noChangeArrowheads="1"/>
          </p:cNvPicPr>
          <p:nvPr/>
        </p:nvPicPr>
        <p:blipFill>
          <a:blip r:embed="rId13" cstate="print"/>
          <a:srcRect/>
          <a:stretch>
            <a:fillRect/>
          </a:stretch>
        </p:blipFill>
        <p:spPr bwMode="auto">
          <a:xfrm>
            <a:off x="549275" y="4186238"/>
            <a:ext cx="968375" cy="201612"/>
          </a:xfrm>
          <a:prstGeom prst="rect">
            <a:avLst/>
          </a:prstGeom>
          <a:noFill/>
          <a:ln w="9525">
            <a:noFill/>
            <a:miter lim="800000"/>
            <a:headEnd/>
            <a:tailEnd/>
          </a:ln>
        </p:spPr>
      </p:pic>
      <p:pic>
        <p:nvPicPr>
          <p:cNvPr id="76" name="Picture 76" descr="EnterpriseManager"/>
          <p:cNvPicPr>
            <a:picLocks noChangeAspect="1" noChangeArrowheads="1"/>
          </p:cNvPicPr>
          <p:nvPr/>
        </p:nvPicPr>
        <p:blipFill>
          <a:blip r:embed="rId14" cstate="print"/>
          <a:srcRect/>
          <a:stretch>
            <a:fillRect/>
          </a:stretch>
        </p:blipFill>
        <p:spPr bwMode="auto">
          <a:xfrm>
            <a:off x="974725" y="2635250"/>
            <a:ext cx="960438" cy="200025"/>
          </a:xfrm>
          <a:prstGeom prst="rect">
            <a:avLst/>
          </a:prstGeom>
          <a:noFill/>
          <a:ln w="9525">
            <a:noFill/>
            <a:miter lim="800000"/>
            <a:headEnd/>
            <a:tailEnd/>
          </a:ln>
        </p:spPr>
      </p:pic>
      <p:pic>
        <p:nvPicPr>
          <p:cNvPr id="77" name="Picture 77" descr="BIG-IP_WA"/>
          <p:cNvPicPr>
            <a:picLocks noChangeAspect="1" noChangeArrowheads="1"/>
          </p:cNvPicPr>
          <p:nvPr/>
        </p:nvPicPr>
        <p:blipFill>
          <a:blip r:embed="rId15" cstate="print"/>
          <a:srcRect/>
          <a:stretch>
            <a:fillRect/>
          </a:stretch>
        </p:blipFill>
        <p:spPr bwMode="auto">
          <a:xfrm>
            <a:off x="550863" y="4745038"/>
            <a:ext cx="968375" cy="201612"/>
          </a:xfrm>
          <a:prstGeom prst="rect">
            <a:avLst/>
          </a:prstGeom>
          <a:noFill/>
          <a:ln w="9525">
            <a:noFill/>
            <a:miter lim="800000"/>
            <a:headEnd/>
            <a:tailEnd/>
          </a:ln>
        </p:spPr>
      </p:pic>
      <p:pic>
        <p:nvPicPr>
          <p:cNvPr id="78" name="Picture 78" descr="BIG-IP_LTM"/>
          <p:cNvPicPr>
            <a:picLocks noChangeAspect="1" noChangeArrowheads="1"/>
          </p:cNvPicPr>
          <p:nvPr/>
        </p:nvPicPr>
        <p:blipFill>
          <a:blip r:embed="rId16" cstate="print"/>
          <a:srcRect/>
          <a:stretch>
            <a:fillRect/>
          </a:stretch>
        </p:blipFill>
        <p:spPr bwMode="auto">
          <a:xfrm>
            <a:off x="1682750" y="4541838"/>
            <a:ext cx="960438" cy="198437"/>
          </a:xfrm>
          <a:prstGeom prst="rect">
            <a:avLst/>
          </a:prstGeom>
          <a:noFill/>
          <a:ln w="9525">
            <a:noFill/>
            <a:miter lim="800000"/>
            <a:headEnd/>
            <a:tailEnd/>
          </a:ln>
        </p:spPr>
      </p:pic>
      <p:pic>
        <p:nvPicPr>
          <p:cNvPr id="79" name="Picture 79" descr="BIG-IP_LTM"/>
          <p:cNvPicPr>
            <a:picLocks noChangeAspect="1" noChangeArrowheads="1"/>
          </p:cNvPicPr>
          <p:nvPr/>
        </p:nvPicPr>
        <p:blipFill>
          <a:blip r:embed="rId16" cstate="print"/>
          <a:srcRect/>
          <a:stretch>
            <a:fillRect/>
          </a:stretch>
        </p:blipFill>
        <p:spPr bwMode="auto">
          <a:xfrm>
            <a:off x="2946400" y="4541838"/>
            <a:ext cx="960438" cy="198437"/>
          </a:xfrm>
          <a:prstGeom prst="rect">
            <a:avLst/>
          </a:prstGeom>
          <a:noFill/>
          <a:ln w="9525">
            <a:noFill/>
            <a:miter lim="800000"/>
            <a:headEnd/>
            <a:tailEnd/>
          </a:ln>
        </p:spPr>
      </p:pic>
      <p:sp>
        <p:nvSpPr>
          <p:cNvPr id="80" name="AutoShape 80"/>
          <p:cNvSpPr>
            <a:spLocks noChangeAspect="1" noChangeArrowheads="1"/>
          </p:cNvSpPr>
          <p:nvPr/>
        </p:nvSpPr>
        <p:spPr bwMode="auto">
          <a:xfrm>
            <a:off x="5748338" y="1654175"/>
            <a:ext cx="576262" cy="203200"/>
          </a:xfrm>
          <a:prstGeom prst="roundRect">
            <a:avLst>
              <a:gd name="adj" fmla="val 16667"/>
            </a:avLst>
          </a:prstGeom>
          <a:noFill/>
          <a:ln w="9525">
            <a:solidFill>
              <a:srgbClr val="D3D3D3"/>
            </a:solidFill>
            <a:round/>
            <a:headEnd/>
            <a:tailEnd/>
          </a:ln>
        </p:spPr>
        <p:txBody>
          <a:bodyPr wrap="none" anchor="ctr"/>
          <a:lstStyle/>
          <a:p>
            <a:pPr algn="ctr" eaLnBrk="0" hangingPunct="0"/>
            <a:r>
              <a:rPr lang="en-US" altLang="zh-CN"/>
              <a:t>  </a:t>
            </a:r>
          </a:p>
        </p:txBody>
      </p:sp>
      <p:grpSp>
        <p:nvGrpSpPr>
          <p:cNvPr id="4" name="Group 81"/>
          <p:cNvGrpSpPr>
            <a:grpSpLocks noChangeAspect="1"/>
          </p:cNvGrpSpPr>
          <p:nvPr/>
        </p:nvGrpSpPr>
        <p:grpSpPr bwMode="auto">
          <a:xfrm>
            <a:off x="5794375" y="1682750"/>
            <a:ext cx="482600" cy="149225"/>
            <a:chOff x="1471" y="2467"/>
            <a:chExt cx="397" cy="124"/>
          </a:xfrm>
        </p:grpSpPr>
        <p:pic>
          <p:nvPicPr>
            <p:cNvPr id="82" name="Picture 82" descr="client"/>
            <p:cNvPicPr>
              <a:picLocks noChangeAspect="1" noChangeArrowheads="1"/>
            </p:cNvPicPr>
            <p:nvPr/>
          </p:nvPicPr>
          <p:blipFill>
            <a:blip r:embed="rId17" cstate="print"/>
            <a:srcRect/>
            <a:stretch>
              <a:fillRect/>
            </a:stretch>
          </p:blipFill>
          <p:spPr bwMode="auto">
            <a:xfrm>
              <a:off x="1620" y="2467"/>
              <a:ext cx="109" cy="124"/>
            </a:xfrm>
            <a:prstGeom prst="rect">
              <a:avLst/>
            </a:prstGeom>
            <a:noFill/>
            <a:ln w="9525">
              <a:noFill/>
              <a:miter lim="800000"/>
              <a:headEnd/>
              <a:tailEnd/>
            </a:ln>
          </p:spPr>
        </p:pic>
        <p:pic>
          <p:nvPicPr>
            <p:cNvPr id="83" name="Picture 83" descr="client"/>
            <p:cNvPicPr>
              <a:picLocks noChangeAspect="1" noChangeArrowheads="1"/>
            </p:cNvPicPr>
            <p:nvPr/>
          </p:nvPicPr>
          <p:blipFill>
            <a:blip r:embed="rId17" cstate="print"/>
            <a:srcRect/>
            <a:stretch>
              <a:fillRect/>
            </a:stretch>
          </p:blipFill>
          <p:spPr bwMode="auto">
            <a:xfrm>
              <a:off x="1471" y="2467"/>
              <a:ext cx="109" cy="124"/>
            </a:xfrm>
            <a:prstGeom prst="rect">
              <a:avLst/>
            </a:prstGeom>
            <a:noFill/>
            <a:ln w="9525">
              <a:noFill/>
              <a:miter lim="800000"/>
              <a:headEnd/>
              <a:tailEnd/>
            </a:ln>
          </p:spPr>
        </p:pic>
        <p:pic>
          <p:nvPicPr>
            <p:cNvPr id="84" name="Picture 84" descr="client"/>
            <p:cNvPicPr>
              <a:picLocks noChangeAspect="1" noChangeArrowheads="1"/>
            </p:cNvPicPr>
            <p:nvPr/>
          </p:nvPicPr>
          <p:blipFill>
            <a:blip r:embed="rId17" cstate="print"/>
            <a:srcRect/>
            <a:stretch>
              <a:fillRect/>
            </a:stretch>
          </p:blipFill>
          <p:spPr bwMode="auto">
            <a:xfrm>
              <a:off x="1759" y="2467"/>
              <a:ext cx="109" cy="124"/>
            </a:xfrm>
            <a:prstGeom prst="rect">
              <a:avLst/>
            </a:prstGeom>
            <a:noFill/>
            <a:ln w="9525">
              <a:noFill/>
              <a:miter lim="800000"/>
              <a:headEnd/>
              <a:tailEnd/>
            </a:ln>
          </p:spPr>
        </p:pic>
      </p:grpSp>
      <p:pic>
        <p:nvPicPr>
          <p:cNvPr id="85" name="Picture 85" descr="router"/>
          <p:cNvPicPr>
            <a:picLocks noChangeAspect="1" noChangeArrowheads="1"/>
          </p:cNvPicPr>
          <p:nvPr/>
        </p:nvPicPr>
        <p:blipFill>
          <a:blip r:embed="rId18" cstate="print"/>
          <a:srcRect l="14880" t="31886" r="14172" b="33304"/>
          <a:stretch>
            <a:fillRect/>
          </a:stretch>
        </p:blipFill>
        <p:spPr bwMode="auto">
          <a:xfrm>
            <a:off x="5688013" y="2579688"/>
            <a:ext cx="276225" cy="134937"/>
          </a:xfrm>
          <a:prstGeom prst="rect">
            <a:avLst/>
          </a:prstGeom>
          <a:noFill/>
          <a:ln w="9525">
            <a:noFill/>
            <a:miter lim="800000"/>
            <a:headEnd/>
            <a:tailEnd/>
          </a:ln>
        </p:spPr>
      </p:pic>
      <p:pic>
        <p:nvPicPr>
          <p:cNvPr id="86" name="Picture 86" descr="router"/>
          <p:cNvPicPr>
            <a:picLocks noChangeAspect="1" noChangeArrowheads="1"/>
          </p:cNvPicPr>
          <p:nvPr/>
        </p:nvPicPr>
        <p:blipFill>
          <a:blip r:embed="rId19" cstate="print"/>
          <a:srcRect l="14880" t="31886" r="14172" b="33304"/>
          <a:stretch>
            <a:fillRect/>
          </a:stretch>
        </p:blipFill>
        <p:spPr bwMode="auto">
          <a:xfrm>
            <a:off x="6172200" y="2579688"/>
            <a:ext cx="274638" cy="134937"/>
          </a:xfrm>
          <a:prstGeom prst="rect">
            <a:avLst/>
          </a:prstGeom>
          <a:noFill/>
          <a:ln w="9525">
            <a:noFill/>
            <a:miter lim="800000"/>
            <a:headEnd/>
            <a:tailEnd/>
          </a:ln>
        </p:spPr>
      </p:pic>
      <p:grpSp>
        <p:nvGrpSpPr>
          <p:cNvPr id="33" name="Group 87"/>
          <p:cNvGrpSpPr>
            <a:grpSpLocks/>
          </p:cNvGrpSpPr>
          <p:nvPr/>
        </p:nvGrpSpPr>
        <p:grpSpPr bwMode="auto">
          <a:xfrm flipV="1">
            <a:off x="5821363" y="2522538"/>
            <a:ext cx="473075" cy="65087"/>
            <a:chOff x="3587" y="1666"/>
            <a:chExt cx="298" cy="41"/>
          </a:xfrm>
        </p:grpSpPr>
        <p:sp>
          <p:nvSpPr>
            <p:cNvPr id="88" name="Line 88"/>
            <p:cNvSpPr>
              <a:spLocks noChangeAspect="1" noChangeShapeType="1"/>
            </p:cNvSpPr>
            <p:nvPr/>
          </p:nvSpPr>
          <p:spPr bwMode="auto">
            <a:xfrm>
              <a:off x="3587" y="1707"/>
              <a:ext cx="298" cy="0"/>
            </a:xfrm>
            <a:prstGeom prst="line">
              <a:avLst/>
            </a:prstGeom>
            <a:noFill/>
            <a:ln w="6350">
              <a:solidFill>
                <a:schemeClr val="tx1"/>
              </a:solidFill>
              <a:round/>
              <a:headEnd/>
              <a:tailEnd/>
            </a:ln>
          </p:spPr>
          <p:txBody>
            <a:bodyPr wrap="none" anchor="ctr"/>
            <a:lstStyle/>
            <a:p>
              <a:endParaRPr lang="zh-CN" altLang="en-US"/>
            </a:p>
          </p:txBody>
        </p:sp>
        <p:sp>
          <p:nvSpPr>
            <p:cNvPr id="89" name="Line 89"/>
            <p:cNvSpPr>
              <a:spLocks noChangeAspect="1" noChangeShapeType="1"/>
            </p:cNvSpPr>
            <p:nvPr/>
          </p:nvSpPr>
          <p:spPr bwMode="auto">
            <a:xfrm>
              <a:off x="3587" y="1666"/>
              <a:ext cx="0" cy="38"/>
            </a:xfrm>
            <a:prstGeom prst="line">
              <a:avLst/>
            </a:prstGeom>
            <a:noFill/>
            <a:ln w="6350">
              <a:solidFill>
                <a:schemeClr val="tx1"/>
              </a:solidFill>
              <a:round/>
              <a:headEnd/>
              <a:tailEnd/>
            </a:ln>
          </p:spPr>
          <p:txBody>
            <a:bodyPr wrap="none" anchor="ctr"/>
            <a:lstStyle/>
            <a:p>
              <a:endParaRPr lang="zh-CN" altLang="en-US"/>
            </a:p>
          </p:txBody>
        </p:sp>
        <p:sp>
          <p:nvSpPr>
            <p:cNvPr id="90" name="Line 90"/>
            <p:cNvSpPr>
              <a:spLocks noChangeAspect="1" noChangeShapeType="1"/>
            </p:cNvSpPr>
            <p:nvPr/>
          </p:nvSpPr>
          <p:spPr bwMode="auto">
            <a:xfrm>
              <a:off x="3885" y="1666"/>
              <a:ext cx="0" cy="38"/>
            </a:xfrm>
            <a:prstGeom prst="line">
              <a:avLst/>
            </a:prstGeom>
            <a:noFill/>
            <a:ln w="6350">
              <a:solidFill>
                <a:schemeClr val="tx1"/>
              </a:solidFill>
              <a:round/>
              <a:headEnd/>
              <a:tailEnd/>
            </a:ln>
          </p:spPr>
          <p:txBody>
            <a:bodyPr wrap="none" anchor="ctr"/>
            <a:lstStyle/>
            <a:p>
              <a:endParaRPr lang="zh-CN" altLang="en-US"/>
            </a:p>
          </p:txBody>
        </p:sp>
      </p:grpSp>
      <p:sp>
        <p:nvSpPr>
          <p:cNvPr id="91" name="Line 91"/>
          <p:cNvSpPr>
            <a:spLocks noChangeShapeType="1"/>
          </p:cNvSpPr>
          <p:nvPr/>
        </p:nvSpPr>
        <p:spPr bwMode="auto">
          <a:xfrm flipV="1">
            <a:off x="6057900" y="2220913"/>
            <a:ext cx="0" cy="296862"/>
          </a:xfrm>
          <a:prstGeom prst="line">
            <a:avLst/>
          </a:prstGeom>
          <a:noFill/>
          <a:ln w="6350">
            <a:solidFill>
              <a:schemeClr val="tx1"/>
            </a:solidFill>
            <a:round/>
            <a:headEnd/>
            <a:tailEnd/>
          </a:ln>
        </p:spPr>
        <p:txBody>
          <a:bodyPr wrap="none" anchor="ctr"/>
          <a:lstStyle/>
          <a:p>
            <a:endParaRPr lang="zh-CN" altLang="en-US"/>
          </a:p>
        </p:txBody>
      </p:sp>
      <p:grpSp>
        <p:nvGrpSpPr>
          <p:cNvPr id="55" name="Group 92"/>
          <p:cNvGrpSpPr>
            <a:grpSpLocks/>
          </p:cNvGrpSpPr>
          <p:nvPr/>
        </p:nvGrpSpPr>
        <p:grpSpPr bwMode="auto">
          <a:xfrm flipV="1">
            <a:off x="5821363" y="1930400"/>
            <a:ext cx="473075" cy="65088"/>
            <a:chOff x="3587" y="1666"/>
            <a:chExt cx="298" cy="41"/>
          </a:xfrm>
        </p:grpSpPr>
        <p:sp>
          <p:nvSpPr>
            <p:cNvPr id="93" name="Line 93"/>
            <p:cNvSpPr>
              <a:spLocks noChangeAspect="1" noChangeShapeType="1"/>
            </p:cNvSpPr>
            <p:nvPr/>
          </p:nvSpPr>
          <p:spPr bwMode="auto">
            <a:xfrm>
              <a:off x="3587" y="1707"/>
              <a:ext cx="298" cy="0"/>
            </a:xfrm>
            <a:prstGeom prst="line">
              <a:avLst/>
            </a:prstGeom>
            <a:noFill/>
            <a:ln w="6350">
              <a:solidFill>
                <a:schemeClr val="tx1"/>
              </a:solidFill>
              <a:round/>
              <a:headEnd/>
              <a:tailEnd/>
            </a:ln>
          </p:spPr>
          <p:txBody>
            <a:bodyPr wrap="none" anchor="ctr"/>
            <a:lstStyle/>
            <a:p>
              <a:endParaRPr lang="zh-CN" altLang="en-US"/>
            </a:p>
          </p:txBody>
        </p:sp>
        <p:sp>
          <p:nvSpPr>
            <p:cNvPr id="94" name="Line 94"/>
            <p:cNvSpPr>
              <a:spLocks noChangeAspect="1" noChangeShapeType="1"/>
            </p:cNvSpPr>
            <p:nvPr/>
          </p:nvSpPr>
          <p:spPr bwMode="auto">
            <a:xfrm>
              <a:off x="3587" y="1666"/>
              <a:ext cx="0" cy="38"/>
            </a:xfrm>
            <a:prstGeom prst="line">
              <a:avLst/>
            </a:prstGeom>
            <a:noFill/>
            <a:ln w="6350">
              <a:solidFill>
                <a:schemeClr val="tx1"/>
              </a:solidFill>
              <a:round/>
              <a:headEnd/>
              <a:tailEnd/>
            </a:ln>
          </p:spPr>
          <p:txBody>
            <a:bodyPr wrap="none" anchor="ctr"/>
            <a:lstStyle/>
            <a:p>
              <a:endParaRPr lang="zh-CN" altLang="en-US"/>
            </a:p>
          </p:txBody>
        </p:sp>
        <p:sp>
          <p:nvSpPr>
            <p:cNvPr id="95" name="Line 95"/>
            <p:cNvSpPr>
              <a:spLocks noChangeAspect="1" noChangeShapeType="1"/>
            </p:cNvSpPr>
            <p:nvPr/>
          </p:nvSpPr>
          <p:spPr bwMode="auto">
            <a:xfrm>
              <a:off x="3885" y="1666"/>
              <a:ext cx="0" cy="38"/>
            </a:xfrm>
            <a:prstGeom prst="line">
              <a:avLst/>
            </a:prstGeom>
            <a:noFill/>
            <a:ln w="6350">
              <a:solidFill>
                <a:schemeClr val="tx1"/>
              </a:solidFill>
              <a:round/>
              <a:headEnd/>
              <a:tailEnd/>
            </a:ln>
          </p:spPr>
          <p:txBody>
            <a:bodyPr wrap="none" anchor="ctr"/>
            <a:lstStyle/>
            <a:p>
              <a:endParaRPr lang="zh-CN" altLang="en-US"/>
            </a:p>
          </p:txBody>
        </p:sp>
      </p:grpSp>
      <p:grpSp>
        <p:nvGrpSpPr>
          <p:cNvPr id="71" name="Group 96"/>
          <p:cNvGrpSpPr>
            <a:grpSpLocks/>
          </p:cNvGrpSpPr>
          <p:nvPr/>
        </p:nvGrpSpPr>
        <p:grpSpPr bwMode="auto">
          <a:xfrm>
            <a:off x="5821363" y="2154238"/>
            <a:ext cx="473075" cy="65087"/>
            <a:chOff x="3587" y="1666"/>
            <a:chExt cx="298" cy="41"/>
          </a:xfrm>
        </p:grpSpPr>
        <p:sp>
          <p:nvSpPr>
            <p:cNvPr id="97" name="Line 97"/>
            <p:cNvSpPr>
              <a:spLocks noChangeAspect="1" noChangeShapeType="1"/>
            </p:cNvSpPr>
            <p:nvPr/>
          </p:nvSpPr>
          <p:spPr bwMode="auto">
            <a:xfrm>
              <a:off x="3587" y="1707"/>
              <a:ext cx="298" cy="0"/>
            </a:xfrm>
            <a:prstGeom prst="line">
              <a:avLst/>
            </a:prstGeom>
            <a:noFill/>
            <a:ln w="6350">
              <a:solidFill>
                <a:schemeClr val="tx1"/>
              </a:solidFill>
              <a:round/>
              <a:headEnd/>
              <a:tailEnd/>
            </a:ln>
          </p:spPr>
          <p:txBody>
            <a:bodyPr wrap="none" anchor="ctr"/>
            <a:lstStyle/>
            <a:p>
              <a:endParaRPr lang="zh-CN" altLang="en-US"/>
            </a:p>
          </p:txBody>
        </p:sp>
        <p:sp>
          <p:nvSpPr>
            <p:cNvPr id="98" name="Line 98"/>
            <p:cNvSpPr>
              <a:spLocks noChangeAspect="1" noChangeShapeType="1"/>
            </p:cNvSpPr>
            <p:nvPr/>
          </p:nvSpPr>
          <p:spPr bwMode="auto">
            <a:xfrm>
              <a:off x="3587" y="1666"/>
              <a:ext cx="0" cy="38"/>
            </a:xfrm>
            <a:prstGeom prst="line">
              <a:avLst/>
            </a:prstGeom>
            <a:noFill/>
            <a:ln w="6350">
              <a:solidFill>
                <a:schemeClr val="tx1"/>
              </a:solidFill>
              <a:round/>
              <a:headEnd/>
              <a:tailEnd/>
            </a:ln>
          </p:spPr>
          <p:txBody>
            <a:bodyPr wrap="none" anchor="ctr"/>
            <a:lstStyle/>
            <a:p>
              <a:endParaRPr lang="zh-CN" altLang="en-US"/>
            </a:p>
          </p:txBody>
        </p:sp>
        <p:sp>
          <p:nvSpPr>
            <p:cNvPr id="99" name="Line 99"/>
            <p:cNvSpPr>
              <a:spLocks noChangeAspect="1" noChangeShapeType="1"/>
            </p:cNvSpPr>
            <p:nvPr/>
          </p:nvSpPr>
          <p:spPr bwMode="auto">
            <a:xfrm>
              <a:off x="3885" y="1666"/>
              <a:ext cx="0" cy="38"/>
            </a:xfrm>
            <a:prstGeom prst="line">
              <a:avLst/>
            </a:prstGeom>
            <a:noFill/>
            <a:ln w="6350">
              <a:solidFill>
                <a:schemeClr val="tx1"/>
              </a:solidFill>
              <a:round/>
              <a:headEnd/>
              <a:tailEnd/>
            </a:ln>
          </p:spPr>
          <p:txBody>
            <a:bodyPr wrap="none" anchor="ctr"/>
            <a:lstStyle/>
            <a:p>
              <a:endParaRPr lang="zh-CN" altLang="en-US"/>
            </a:p>
          </p:txBody>
        </p:sp>
      </p:grpSp>
      <p:pic>
        <p:nvPicPr>
          <p:cNvPr id="100" name="Picture 100" descr="firewall"/>
          <p:cNvPicPr>
            <a:picLocks noChangeAspect="1" noChangeArrowheads="1"/>
          </p:cNvPicPr>
          <p:nvPr/>
        </p:nvPicPr>
        <p:blipFill>
          <a:blip r:embed="rId20" cstate="print"/>
          <a:srcRect l="20815" t="9920" r="17360" b="10895"/>
          <a:stretch>
            <a:fillRect/>
          </a:stretch>
        </p:blipFill>
        <p:spPr bwMode="auto">
          <a:xfrm>
            <a:off x="5738813" y="1925638"/>
            <a:ext cx="212725" cy="274637"/>
          </a:xfrm>
          <a:prstGeom prst="rect">
            <a:avLst/>
          </a:prstGeom>
          <a:noFill/>
          <a:ln w="9525">
            <a:noFill/>
            <a:miter lim="800000"/>
            <a:headEnd/>
            <a:tailEnd/>
          </a:ln>
        </p:spPr>
      </p:pic>
      <p:pic>
        <p:nvPicPr>
          <p:cNvPr id="101" name="Picture 101" descr="firewall"/>
          <p:cNvPicPr>
            <a:picLocks noChangeAspect="1" noChangeArrowheads="1"/>
          </p:cNvPicPr>
          <p:nvPr/>
        </p:nvPicPr>
        <p:blipFill>
          <a:blip r:embed="rId20" cstate="print"/>
          <a:srcRect l="20815" t="9920" r="17360" b="10895"/>
          <a:stretch>
            <a:fillRect/>
          </a:stretch>
        </p:blipFill>
        <p:spPr bwMode="auto">
          <a:xfrm>
            <a:off x="6186488" y="1941513"/>
            <a:ext cx="214312" cy="274637"/>
          </a:xfrm>
          <a:prstGeom prst="rect">
            <a:avLst/>
          </a:prstGeom>
          <a:noFill/>
          <a:ln w="9525">
            <a:noFill/>
            <a:miter lim="800000"/>
            <a:headEnd/>
            <a:tailEnd/>
          </a:ln>
        </p:spPr>
      </p:pic>
      <p:sp>
        <p:nvSpPr>
          <p:cNvPr id="104" name="Line 104"/>
          <p:cNvSpPr>
            <a:spLocks noChangeShapeType="1"/>
          </p:cNvSpPr>
          <p:nvPr/>
        </p:nvSpPr>
        <p:spPr bwMode="auto">
          <a:xfrm rot="16200000" flipV="1">
            <a:off x="6523832" y="1974056"/>
            <a:ext cx="0" cy="296863"/>
          </a:xfrm>
          <a:prstGeom prst="line">
            <a:avLst/>
          </a:prstGeom>
          <a:noFill/>
          <a:ln w="6350">
            <a:solidFill>
              <a:schemeClr val="tx1"/>
            </a:solidFill>
            <a:round/>
            <a:headEnd/>
            <a:tailEnd/>
          </a:ln>
        </p:spPr>
        <p:txBody>
          <a:bodyPr wrap="none" anchor="ctr"/>
          <a:lstStyle/>
          <a:p>
            <a:endParaRPr lang="zh-CN" altLang="en-US"/>
          </a:p>
        </p:txBody>
      </p:sp>
      <p:sp>
        <p:nvSpPr>
          <p:cNvPr id="107" name="AutoShape 107"/>
          <p:cNvSpPr>
            <a:spLocks noChangeArrowheads="1"/>
          </p:cNvSpPr>
          <p:nvPr/>
        </p:nvSpPr>
        <p:spPr bwMode="auto">
          <a:xfrm>
            <a:off x="5956300" y="1292225"/>
            <a:ext cx="742950" cy="249238"/>
          </a:xfrm>
          <a:prstGeom prst="roundRect">
            <a:avLst>
              <a:gd name="adj" fmla="val 16667"/>
            </a:avLst>
          </a:prstGeom>
          <a:solidFill>
            <a:schemeClr val="bg1"/>
          </a:solidFill>
          <a:ln w="25400">
            <a:solidFill>
              <a:srgbClr val="DA972C"/>
            </a:solidFill>
            <a:prstDash val="sysDot"/>
            <a:round/>
            <a:headEnd/>
            <a:tailEnd/>
          </a:ln>
        </p:spPr>
        <p:txBody>
          <a:bodyPr wrap="none" anchor="ctr"/>
          <a:lstStyle/>
          <a:p>
            <a:endParaRPr lang="zh-CN" altLang="zh-CN"/>
          </a:p>
        </p:txBody>
      </p:sp>
      <p:sp>
        <p:nvSpPr>
          <p:cNvPr id="108" name="Rectangle 16"/>
          <p:cNvSpPr>
            <a:spLocks noChangeArrowheads="1"/>
          </p:cNvSpPr>
          <p:nvPr/>
        </p:nvSpPr>
        <p:spPr bwMode="auto">
          <a:xfrm>
            <a:off x="5981700" y="1306513"/>
            <a:ext cx="679450" cy="228600"/>
          </a:xfrm>
          <a:prstGeom prst="rect">
            <a:avLst/>
          </a:prstGeom>
          <a:noFill/>
          <a:ln w="9525">
            <a:noFill/>
            <a:miter lim="800000"/>
            <a:headEnd/>
            <a:tailEnd/>
          </a:ln>
        </p:spPr>
        <p:txBody>
          <a:bodyPr wrap="none">
            <a:spAutoFit/>
          </a:bodyPr>
          <a:lstStyle/>
          <a:p>
            <a:pPr algn="ctr" eaLnBrk="0" hangingPunct="0"/>
            <a:r>
              <a:rPr lang="en-US" altLang="zh-CN" sz="900" b="1"/>
              <a:t>F5 TMOS</a:t>
            </a:r>
          </a:p>
        </p:txBody>
      </p:sp>
      <p:sp>
        <p:nvSpPr>
          <p:cNvPr id="109" name="Oval 1028"/>
          <p:cNvSpPr>
            <a:spLocks noChangeArrowheads="1"/>
          </p:cNvSpPr>
          <p:nvPr/>
        </p:nvSpPr>
        <p:spPr bwMode="auto">
          <a:xfrm>
            <a:off x="7367588" y="2959100"/>
            <a:ext cx="1598612" cy="517525"/>
          </a:xfrm>
          <a:prstGeom prst="roundRect">
            <a:avLst>
              <a:gd name="adj" fmla="val 16667"/>
            </a:avLst>
          </a:prstGeom>
          <a:solidFill>
            <a:schemeClr val="bg1"/>
          </a:solidFill>
          <a:ln w="34925">
            <a:solidFill>
              <a:srgbClr val="DC9427"/>
            </a:solidFill>
            <a:round/>
            <a:headEnd/>
            <a:tailEnd/>
          </a:ln>
        </p:spPr>
        <p:txBody>
          <a:bodyPr wrap="none" anchor="ctr"/>
          <a:lstStyle/>
          <a:p>
            <a:pPr eaLnBrk="0" hangingPunct="0"/>
            <a:endParaRPr lang="zh-CN" altLang="zh-CN" sz="3600"/>
          </a:p>
        </p:txBody>
      </p:sp>
      <p:pic>
        <p:nvPicPr>
          <p:cNvPr id="110" name="Picture 111" descr="skyline"/>
          <p:cNvPicPr>
            <a:picLocks noChangeAspect="1" noChangeArrowheads="1"/>
          </p:cNvPicPr>
          <p:nvPr/>
        </p:nvPicPr>
        <p:blipFill>
          <a:blip r:embed="rId3" cstate="print"/>
          <a:srcRect/>
          <a:stretch>
            <a:fillRect/>
          </a:stretch>
        </p:blipFill>
        <p:spPr bwMode="auto">
          <a:xfrm>
            <a:off x="6694488" y="3663950"/>
            <a:ext cx="1712912" cy="944563"/>
          </a:xfrm>
          <a:prstGeom prst="rect">
            <a:avLst/>
          </a:prstGeom>
          <a:noFill/>
          <a:ln w="9525">
            <a:noFill/>
            <a:miter lim="800000"/>
            <a:headEnd/>
            <a:tailEnd/>
          </a:ln>
        </p:spPr>
      </p:pic>
      <p:sp>
        <p:nvSpPr>
          <p:cNvPr id="111" name="Oval 1028"/>
          <p:cNvSpPr>
            <a:spLocks noChangeArrowheads="1"/>
          </p:cNvSpPr>
          <p:nvPr/>
        </p:nvSpPr>
        <p:spPr bwMode="auto">
          <a:xfrm>
            <a:off x="6296025" y="4064000"/>
            <a:ext cx="2492375" cy="2457450"/>
          </a:xfrm>
          <a:prstGeom prst="ellipse">
            <a:avLst/>
          </a:prstGeom>
          <a:solidFill>
            <a:schemeClr val="bg1"/>
          </a:solidFill>
          <a:ln w="34925">
            <a:solidFill>
              <a:srgbClr val="DA972C"/>
            </a:solidFill>
            <a:round/>
            <a:headEnd/>
            <a:tailEnd/>
          </a:ln>
        </p:spPr>
        <p:txBody>
          <a:bodyPr wrap="none" anchor="ctr"/>
          <a:lstStyle/>
          <a:p>
            <a:pPr eaLnBrk="0" hangingPunct="0"/>
            <a:r>
              <a:rPr lang="en-US" altLang="zh-CN" sz="3600"/>
              <a:t>    </a:t>
            </a:r>
          </a:p>
        </p:txBody>
      </p:sp>
      <p:sp>
        <p:nvSpPr>
          <p:cNvPr id="112" name="Line 113"/>
          <p:cNvSpPr>
            <a:spLocks noChangeShapeType="1"/>
          </p:cNvSpPr>
          <p:nvPr/>
        </p:nvSpPr>
        <p:spPr bwMode="auto">
          <a:xfrm>
            <a:off x="7507288" y="5005388"/>
            <a:ext cx="444500" cy="0"/>
          </a:xfrm>
          <a:prstGeom prst="line">
            <a:avLst/>
          </a:prstGeom>
          <a:noFill/>
          <a:ln w="9525">
            <a:solidFill>
              <a:schemeClr val="tx1"/>
            </a:solidFill>
            <a:round/>
            <a:headEnd/>
            <a:tailEnd/>
          </a:ln>
        </p:spPr>
        <p:txBody>
          <a:bodyPr wrap="none" anchor="ctr"/>
          <a:lstStyle/>
          <a:p>
            <a:endParaRPr lang="zh-CN" altLang="en-US"/>
          </a:p>
        </p:txBody>
      </p:sp>
      <p:pic>
        <p:nvPicPr>
          <p:cNvPr id="113" name="Picture 114" descr="router"/>
          <p:cNvPicPr>
            <a:picLocks noChangeAspect="1" noChangeArrowheads="1"/>
          </p:cNvPicPr>
          <p:nvPr/>
        </p:nvPicPr>
        <p:blipFill>
          <a:blip r:embed="rId21" cstate="print"/>
          <a:srcRect l="14880" t="31886" r="14172" b="33304"/>
          <a:stretch>
            <a:fillRect/>
          </a:stretch>
        </p:blipFill>
        <p:spPr bwMode="auto">
          <a:xfrm>
            <a:off x="7412038" y="4194175"/>
            <a:ext cx="236537" cy="115888"/>
          </a:xfrm>
          <a:prstGeom prst="rect">
            <a:avLst/>
          </a:prstGeom>
          <a:noFill/>
          <a:ln w="9525">
            <a:noFill/>
            <a:miter lim="800000"/>
            <a:headEnd/>
            <a:tailEnd/>
          </a:ln>
        </p:spPr>
      </p:pic>
      <p:pic>
        <p:nvPicPr>
          <p:cNvPr id="114" name="Picture 115" descr="router"/>
          <p:cNvPicPr>
            <a:picLocks noChangeAspect="1" noChangeArrowheads="1"/>
          </p:cNvPicPr>
          <p:nvPr/>
        </p:nvPicPr>
        <p:blipFill>
          <a:blip r:embed="rId21" cstate="print"/>
          <a:srcRect l="14880" t="31886" r="14172" b="33304"/>
          <a:stretch>
            <a:fillRect/>
          </a:stretch>
        </p:blipFill>
        <p:spPr bwMode="auto">
          <a:xfrm>
            <a:off x="7826375" y="4194175"/>
            <a:ext cx="234950" cy="115888"/>
          </a:xfrm>
          <a:prstGeom prst="rect">
            <a:avLst/>
          </a:prstGeom>
          <a:noFill/>
          <a:ln w="9525">
            <a:noFill/>
            <a:miter lim="800000"/>
            <a:headEnd/>
            <a:tailEnd/>
          </a:ln>
        </p:spPr>
      </p:pic>
      <p:sp>
        <p:nvSpPr>
          <p:cNvPr id="115" name="Line 116"/>
          <p:cNvSpPr>
            <a:spLocks noChangeShapeType="1"/>
          </p:cNvSpPr>
          <p:nvPr/>
        </p:nvSpPr>
        <p:spPr bwMode="auto">
          <a:xfrm>
            <a:off x="7327900" y="5430838"/>
            <a:ext cx="776288" cy="0"/>
          </a:xfrm>
          <a:prstGeom prst="line">
            <a:avLst/>
          </a:prstGeom>
          <a:noFill/>
          <a:ln w="9525">
            <a:solidFill>
              <a:schemeClr val="tx1"/>
            </a:solidFill>
            <a:round/>
            <a:headEnd/>
            <a:tailEnd/>
          </a:ln>
        </p:spPr>
        <p:txBody>
          <a:bodyPr wrap="none" anchor="ctr"/>
          <a:lstStyle/>
          <a:p>
            <a:endParaRPr lang="zh-CN" altLang="en-US"/>
          </a:p>
        </p:txBody>
      </p:sp>
      <p:sp>
        <p:nvSpPr>
          <p:cNvPr id="116" name="Line 117"/>
          <p:cNvSpPr>
            <a:spLocks noChangeShapeType="1"/>
          </p:cNvSpPr>
          <p:nvPr/>
        </p:nvSpPr>
        <p:spPr bwMode="auto">
          <a:xfrm flipV="1">
            <a:off x="8104188" y="5430838"/>
            <a:ext cx="0" cy="396875"/>
          </a:xfrm>
          <a:prstGeom prst="line">
            <a:avLst/>
          </a:prstGeom>
          <a:noFill/>
          <a:ln w="9525">
            <a:solidFill>
              <a:schemeClr val="tx1"/>
            </a:solidFill>
            <a:round/>
            <a:headEnd/>
            <a:tailEnd/>
          </a:ln>
        </p:spPr>
        <p:txBody>
          <a:bodyPr wrap="none" anchor="ctr"/>
          <a:lstStyle/>
          <a:p>
            <a:endParaRPr lang="zh-CN" altLang="en-US"/>
          </a:p>
        </p:txBody>
      </p:sp>
      <p:sp>
        <p:nvSpPr>
          <p:cNvPr id="117" name="AutoShape 118"/>
          <p:cNvSpPr>
            <a:spLocks noChangeArrowheads="1"/>
          </p:cNvSpPr>
          <p:nvPr/>
        </p:nvSpPr>
        <p:spPr bwMode="auto">
          <a:xfrm>
            <a:off x="6691313" y="4802188"/>
            <a:ext cx="893762" cy="519112"/>
          </a:xfrm>
          <a:prstGeom prst="roundRect">
            <a:avLst>
              <a:gd name="adj" fmla="val 16667"/>
            </a:avLst>
          </a:prstGeom>
          <a:solidFill>
            <a:schemeClr val="bg1"/>
          </a:solidFill>
          <a:ln w="9525">
            <a:solidFill>
              <a:srgbClr val="D3D3D3"/>
            </a:solidFill>
            <a:round/>
            <a:headEnd/>
            <a:tailEnd/>
          </a:ln>
        </p:spPr>
        <p:txBody>
          <a:bodyPr wrap="none" anchor="ctr"/>
          <a:lstStyle/>
          <a:p>
            <a:endParaRPr lang="zh-CN" altLang="zh-CN"/>
          </a:p>
        </p:txBody>
      </p:sp>
      <p:sp>
        <p:nvSpPr>
          <p:cNvPr id="118" name="Line 119"/>
          <p:cNvSpPr>
            <a:spLocks noChangeShapeType="1"/>
          </p:cNvSpPr>
          <p:nvPr/>
        </p:nvSpPr>
        <p:spPr bwMode="auto">
          <a:xfrm>
            <a:off x="7534275" y="4360863"/>
            <a:ext cx="403225" cy="0"/>
          </a:xfrm>
          <a:prstGeom prst="line">
            <a:avLst/>
          </a:prstGeom>
          <a:noFill/>
          <a:ln w="9525">
            <a:solidFill>
              <a:schemeClr val="tx1"/>
            </a:solidFill>
            <a:round/>
            <a:headEnd/>
            <a:tailEnd/>
          </a:ln>
        </p:spPr>
        <p:txBody>
          <a:bodyPr wrap="none" anchor="ctr"/>
          <a:lstStyle/>
          <a:p>
            <a:endParaRPr lang="zh-CN" altLang="en-US"/>
          </a:p>
        </p:txBody>
      </p:sp>
      <p:sp>
        <p:nvSpPr>
          <p:cNvPr id="119" name="Line 120"/>
          <p:cNvSpPr>
            <a:spLocks noChangeShapeType="1"/>
          </p:cNvSpPr>
          <p:nvPr/>
        </p:nvSpPr>
        <p:spPr bwMode="auto">
          <a:xfrm>
            <a:off x="7534275" y="4305300"/>
            <a:ext cx="0" cy="52388"/>
          </a:xfrm>
          <a:prstGeom prst="line">
            <a:avLst/>
          </a:prstGeom>
          <a:noFill/>
          <a:ln w="9525">
            <a:solidFill>
              <a:schemeClr val="tx1"/>
            </a:solidFill>
            <a:round/>
            <a:headEnd/>
            <a:tailEnd/>
          </a:ln>
        </p:spPr>
        <p:txBody>
          <a:bodyPr wrap="none" anchor="ctr"/>
          <a:lstStyle/>
          <a:p>
            <a:endParaRPr lang="zh-CN" altLang="en-US"/>
          </a:p>
        </p:txBody>
      </p:sp>
      <p:sp>
        <p:nvSpPr>
          <p:cNvPr id="120" name="Line 121"/>
          <p:cNvSpPr>
            <a:spLocks noChangeShapeType="1"/>
          </p:cNvSpPr>
          <p:nvPr/>
        </p:nvSpPr>
        <p:spPr bwMode="auto">
          <a:xfrm>
            <a:off x="7937500" y="4305300"/>
            <a:ext cx="0" cy="52388"/>
          </a:xfrm>
          <a:prstGeom prst="line">
            <a:avLst/>
          </a:prstGeom>
          <a:noFill/>
          <a:ln w="9525">
            <a:solidFill>
              <a:schemeClr val="tx1"/>
            </a:solidFill>
            <a:round/>
            <a:headEnd/>
            <a:tailEnd/>
          </a:ln>
        </p:spPr>
        <p:txBody>
          <a:bodyPr wrap="none" anchor="ctr"/>
          <a:lstStyle/>
          <a:p>
            <a:endParaRPr lang="zh-CN" altLang="en-US"/>
          </a:p>
        </p:txBody>
      </p:sp>
      <p:sp>
        <p:nvSpPr>
          <p:cNvPr id="121" name="Line 122"/>
          <p:cNvSpPr>
            <a:spLocks noChangeShapeType="1"/>
          </p:cNvSpPr>
          <p:nvPr/>
        </p:nvSpPr>
        <p:spPr bwMode="auto">
          <a:xfrm flipV="1">
            <a:off x="7729538" y="4367213"/>
            <a:ext cx="0" cy="1069975"/>
          </a:xfrm>
          <a:prstGeom prst="line">
            <a:avLst/>
          </a:prstGeom>
          <a:noFill/>
          <a:ln w="9525">
            <a:solidFill>
              <a:schemeClr val="tx1"/>
            </a:solidFill>
            <a:round/>
            <a:headEnd/>
            <a:tailEnd/>
          </a:ln>
        </p:spPr>
        <p:txBody>
          <a:bodyPr wrap="none" anchor="ctr"/>
          <a:lstStyle/>
          <a:p>
            <a:endParaRPr lang="zh-CN" altLang="en-US"/>
          </a:p>
        </p:txBody>
      </p:sp>
      <p:sp>
        <p:nvSpPr>
          <p:cNvPr id="122" name="Line 123"/>
          <p:cNvSpPr>
            <a:spLocks noChangeShapeType="1"/>
          </p:cNvSpPr>
          <p:nvPr/>
        </p:nvSpPr>
        <p:spPr bwMode="auto">
          <a:xfrm>
            <a:off x="7907338" y="5124450"/>
            <a:ext cx="458787" cy="0"/>
          </a:xfrm>
          <a:prstGeom prst="line">
            <a:avLst/>
          </a:prstGeom>
          <a:noFill/>
          <a:ln w="9525">
            <a:solidFill>
              <a:schemeClr val="tx1"/>
            </a:solidFill>
            <a:round/>
            <a:headEnd/>
            <a:tailEnd/>
          </a:ln>
        </p:spPr>
        <p:txBody>
          <a:bodyPr wrap="none" anchor="ctr"/>
          <a:lstStyle/>
          <a:p>
            <a:endParaRPr lang="zh-CN" altLang="en-US"/>
          </a:p>
        </p:txBody>
      </p:sp>
      <p:sp>
        <p:nvSpPr>
          <p:cNvPr id="123" name="Line 124"/>
          <p:cNvSpPr>
            <a:spLocks noChangeShapeType="1"/>
          </p:cNvSpPr>
          <p:nvPr/>
        </p:nvSpPr>
        <p:spPr bwMode="auto">
          <a:xfrm>
            <a:off x="7907338" y="4889500"/>
            <a:ext cx="0" cy="233363"/>
          </a:xfrm>
          <a:prstGeom prst="line">
            <a:avLst/>
          </a:prstGeom>
          <a:noFill/>
          <a:ln w="9525">
            <a:solidFill>
              <a:schemeClr val="tx1"/>
            </a:solidFill>
            <a:round/>
            <a:headEnd/>
            <a:tailEnd/>
          </a:ln>
        </p:spPr>
        <p:txBody>
          <a:bodyPr wrap="none" anchor="ctr"/>
          <a:lstStyle/>
          <a:p>
            <a:endParaRPr lang="zh-CN" altLang="en-US"/>
          </a:p>
        </p:txBody>
      </p:sp>
      <p:sp>
        <p:nvSpPr>
          <p:cNvPr id="124" name="Line 125"/>
          <p:cNvSpPr>
            <a:spLocks noChangeShapeType="1"/>
          </p:cNvSpPr>
          <p:nvPr/>
        </p:nvSpPr>
        <p:spPr bwMode="auto">
          <a:xfrm>
            <a:off x="8369300" y="5024438"/>
            <a:ext cx="0" cy="95250"/>
          </a:xfrm>
          <a:prstGeom prst="line">
            <a:avLst/>
          </a:prstGeom>
          <a:noFill/>
          <a:ln w="9525">
            <a:solidFill>
              <a:schemeClr val="tx1"/>
            </a:solidFill>
            <a:round/>
            <a:headEnd/>
            <a:tailEnd/>
          </a:ln>
        </p:spPr>
        <p:txBody>
          <a:bodyPr wrap="none" anchor="ctr"/>
          <a:lstStyle/>
          <a:p>
            <a:endParaRPr lang="zh-CN" altLang="en-US"/>
          </a:p>
        </p:txBody>
      </p:sp>
      <p:pic>
        <p:nvPicPr>
          <p:cNvPr id="125" name="Picture 126" descr="firewall"/>
          <p:cNvPicPr>
            <a:picLocks noChangeAspect="1" noChangeArrowheads="1"/>
          </p:cNvPicPr>
          <p:nvPr/>
        </p:nvPicPr>
        <p:blipFill>
          <a:blip r:embed="rId22" cstate="print"/>
          <a:srcRect l="20815" t="9920" r="17360" b="10895"/>
          <a:stretch>
            <a:fillRect/>
          </a:stretch>
        </p:blipFill>
        <p:spPr bwMode="auto">
          <a:xfrm>
            <a:off x="7816850" y="4876800"/>
            <a:ext cx="182563" cy="234950"/>
          </a:xfrm>
          <a:prstGeom prst="rect">
            <a:avLst/>
          </a:prstGeom>
          <a:noFill/>
          <a:ln w="9525">
            <a:noFill/>
            <a:miter lim="800000"/>
            <a:headEnd/>
            <a:tailEnd/>
          </a:ln>
        </p:spPr>
      </p:pic>
      <p:sp>
        <p:nvSpPr>
          <p:cNvPr id="126" name="Line 127"/>
          <p:cNvSpPr>
            <a:spLocks noChangeShapeType="1"/>
          </p:cNvSpPr>
          <p:nvPr/>
        </p:nvSpPr>
        <p:spPr bwMode="auto">
          <a:xfrm>
            <a:off x="8150225" y="5127625"/>
            <a:ext cx="0" cy="52388"/>
          </a:xfrm>
          <a:prstGeom prst="line">
            <a:avLst/>
          </a:prstGeom>
          <a:noFill/>
          <a:ln w="9525">
            <a:solidFill>
              <a:schemeClr val="tx1"/>
            </a:solidFill>
            <a:round/>
            <a:headEnd/>
            <a:tailEnd/>
          </a:ln>
        </p:spPr>
        <p:txBody>
          <a:bodyPr wrap="none" anchor="ctr"/>
          <a:lstStyle/>
          <a:p>
            <a:endParaRPr lang="zh-CN" altLang="en-US"/>
          </a:p>
        </p:txBody>
      </p:sp>
      <p:sp>
        <p:nvSpPr>
          <p:cNvPr id="127" name="Line 128"/>
          <p:cNvSpPr>
            <a:spLocks noChangeShapeType="1"/>
          </p:cNvSpPr>
          <p:nvPr/>
        </p:nvSpPr>
        <p:spPr bwMode="auto">
          <a:xfrm>
            <a:off x="7904163" y="4887913"/>
            <a:ext cx="465137" cy="3175"/>
          </a:xfrm>
          <a:prstGeom prst="line">
            <a:avLst/>
          </a:prstGeom>
          <a:noFill/>
          <a:ln w="9525">
            <a:solidFill>
              <a:schemeClr val="tx1"/>
            </a:solidFill>
            <a:round/>
            <a:headEnd/>
            <a:tailEnd/>
          </a:ln>
        </p:spPr>
        <p:txBody>
          <a:bodyPr wrap="none" anchor="ctr"/>
          <a:lstStyle/>
          <a:p>
            <a:endParaRPr lang="zh-CN" altLang="en-US"/>
          </a:p>
        </p:txBody>
      </p:sp>
      <p:sp>
        <p:nvSpPr>
          <p:cNvPr id="128" name="Line 129"/>
          <p:cNvSpPr>
            <a:spLocks noChangeShapeType="1"/>
          </p:cNvSpPr>
          <p:nvPr/>
        </p:nvSpPr>
        <p:spPr bwMode="auto">
          <a:xfrm>
            <a:off x="8369300" y="4889500"/>
            <a:ext cx="0" cy="85725"/>
          </a:xfrm>
          <a:prstGeom prst="line">
            <a:avLst/>
          </a:prstGeom>
          <a:noFill/>
          <a:ln w="9525">
            <a:solidFill>
              <a:schemeClr val="tx1"/>
            </a:solidFill>
            <a:round/>
            <a:headEnd/>
            <a:tailEnd/>
          </a:ln>
        </p:spPr>
        <p:txBody>
          <a:bodyPr wrap="none" anchor="ctr"/>
          <a:lstStyle/>
          <a:p>
            <a:endParaRPr lang="zh-CN" altLang="en-US"/>
          </a:p>
        </p:txBody>
      </p:sp>
      <p:sp>
        <p:nvSpPr>
          <p:cNvPr id="129" name="Line 130"/>
          <p:cNvSpPr>
            <a:spLocks noChangeShapeType="1"/>
          </p:cNvSpPr>
          <p:nvPr/>
        </p:nvSpPr>
        <p:spPr bwMode="auto">
          <a:xfrm>
            <a:off x="7329488" y="5827713"/>
            <a:ext cx="776287" cy="0"/>
          </a:xfrm>
          <a:prstGeom prst="line">
            <a:avLst/>
          </a:prstGeom>
          <a:noFill/>
          <a:ln w="9525">
            <a:solidFill>
              <a:schemeClr val="tx1"/>
            </a:solidFill>
            <a:round/>
            <a:headEnd/>
            <a:tailEnd/>
          </a:ln>
        </p:spPr>
        <p:txBody>
          <a:bodyPr wrap="none" anchor="ctr"/>
          <a:lstStyle/>
          <a:p>
            <a:endParaRPr lang="zh-CN" altLang="en-US"/>
          </a:p>
        </p:txBody>
      </p:sp>
      <p:sp>
        <p:nvSpPr>
          <p:cNvPr id="130" name="Line 131"/>
          <p:cNvSpPr>
            <a:spLocks noChangeShapeType="1"/>
          </p:cNvSpPr>
          <p:nvPr/>
        </p:nvSpPr>
        <p:spPr bwMode="auto">
          <a:xfrm flipV="1">
            <a:off x="7696200" y="5829300"/>
            <a:ext cx="0" cy="128588"/>
          </a:xfrm>
          <a:prstGeom prst="line">
            <a:avLst/>
          </a:prstGeom>
          <a:noFill/>
          <a:ln w="9525">
            <a:solidFill>
              <a:schemeClr val="tx1"/>
            </a:solidFill>
            <a:round/>
            <a:headEnd/>
            <a:tailEnd/>
          </a:ln>
        </p:spPr>
        <p:txBody>
          <a:bodyPr wrap="none" anchor="ctr"/>
          <a:lstStyle/>
          <a:p>
            <a:endParaRPr lang="zh-CN" altLang="en-US"/>
          </a:p>
        </p:txBody>
      </p:sp>
      <p:sp>
        <p:nvSpPr>
          <p:cNvPr id="132" name="Rectangle 1070"/>
          <p:cNvSpPr>
            <a:spLocks noChangeArrowheads="1"/>
          </p:cNvSpPr>
          <p:nvPr/>
        </p:nvSpPr>
        <p:spPr bwMode="auto">
          <a:xfrm>
            <a:off x="7915275" y="4913313"/>
            <a:ext cx="434975" cy="160337"/>
          </a:xfrm>
          <a:prstGeom prst="rect">
            <a:avLst/>
          </a:prstGeom>
          <a:noFill/>
          <a:ln w="9525">
            <a:noFill/>
            <a:miter lim="800000"/>
            <a:headEnd/>
            <a:tailEnd/>
          </a:ln>
        </p:spPr>
        <p:txBody>
          <a:bodyPr wrap="none">
            <a:spAutoFit/>
          </a:bodyPr>
          <a:lstStyle/>
          <a:p>
            <a:pPr algn="ctr" eaLnBrk="0" hangingPunct="0">
              <a:lnSpc>
                <a:spcPct val="90000"/>
              </a:lnSpc>
            </a:pPr>
            <a:r>
              <a:rPr lang="en-US" altLang="zh-CN" sz="500"/>
              <a:t>Firewalls</a:t>
            </a:r>
          </a:p>
        </p:txBody>
      </p:sp>
      <p:pic>
        <p:nvPicPr>
          <p:cNvPr id="133" name="Picture 134" descr="firewall"/>
          <p:cNvPicPr>
            <a:picLocks noChangeAspect="1" noChangeArrowheads="1"/>
          </p:cNvPicPr>
          <p:nvPr/>
        </p:nvPicPr>
        <p:blipFill>
          <a:blip r:embed="rId23" cstate="print"/>
          <a:srcRect l="20815" t="9920" r="17360" b="10895"/>
          <a:stretch>
            <a:fillRect/>
          </a:stretch>
        </p:blipFill>
        <p:spPr bwMode="auto">
          <a:xfrm>
            <a:off x="8285163" y="4903788"/>
            <a:ext cx="184150" cy="234950"/>
          </a:xfrm>
          <a:prstGeom prst="rect">
            <a:avLst/>
          </a:prstGeom>
          <a:noFill/>
          <a:ln w="9525">
            <a:noFill/>
            <a:miter lim="800000"/>
            <a:headEnd/>
            <a:tailEnd/>
          </a:ln>
        </p:spPr>
      </p:pic>
      <p:sp>
        <p:nvSpPr>
          <p:cNvPr id="134" name="Rectangle 1070"/>
          <p:cNvSpPr>
            <a:spLocks noChangeArrowheads="1"/>
          </p:cNvSpPr>
          <p:nvPr/>
        </p:nvSpPr>
        <p:spPr bwMode="auto">
          <a:xfrm>
            <a:off x="6731000" y="5118100"/>
            <a:ext cx="830263" cy="228600"/>
          </a:xfrm>
          <a:prstGeom prst="rect">
            <a:avLst/>
          </a:prstGeom>
          <a:noFill/>
          <a:ln w="9525">
            <a:noFill/>
            <a:miter lim="800000"/>
            <a:headEnd/>
            <a:tailEnd/>
          </a:ln>
        </p:spPr>
        <p:txBody>
          <a:bodyPr wrap="none">
            <a:spAutoFit/>
          </a:bodyPr>
          <a:lstStyle/>
          <a:p>
            <a:pPr algn="ctr" eaLnBrk="0" hangingPunct="0">
              <a:lnSpc>
                <a:spcPct val="90000"/>
              </a:lnSpc>
            </a:pPr>
            <a:r>
              <a:rPr lang="en-US" altLang="zh-CN" sz="500"/>
              <a:t>BIG-IP</a:t>
            </a:r>
          </a:p>
          <a:p>
            <a:pPr algn="ctr" eaLnBrk="0" hangingPunct="0">
              <a:lnSpc>
                <a:spcPct val="90000"/>
              </a:lnSpc>
            </a:pPr>
            <a:r>
              <a:rPr lang="en-US" altLang="zh-CN" sz="500"/>
              <a:t>Global Traffic Manager</a:t>
            </a:r>
          </a:p>
        </p:txBody>
      </p:sp>
      <p:sp>
        <p:nvSpPr>
          <p:cNvPr id="135" name="Rectangle 16"/>
          <p:cNvSpPr>
            <a:spLocks noChangeArrowheads="1"/>
          </p:cNvSpPr>
          <p:nvPr/>
        </p:nvSpPr>
        <p:spPr bwMode="auto">
          <a:xfrm>
            <a:off x="5389975" y="4772025"/>
            <a:ext cx="1031051" cy="220573"/>
          </a:xfrm>
          <a:prstGeom prst="rect">
            <a:avLst/>
          </a:prstGeom>
          <a:noFill/>
          <a:ln w="9525">
            <a:noFill/>
            <a:miter lim="800000"/>
            <a:headEnd/>
            <a:tailEnd/>
          </a:ln>
        </p:spPr>
        <p:txBody>
          <a:bodyPr wrap="none">
            <a:spAutoFit/>
          </a:bodyPr>
          <a:lstStyle/>
          <a:p>
            <a:pPr algn="ctr" eaLnBrk="0" hangingPunct="0">
              <a:lnSpc>
                <a:spcPts val="1000"/>
              </a:lnSpc>
            </a:pPr>
            <a:r>
              <a:rPr lang="zh-CN" altLang="en-US" sz="1100" b="1" dirty="0" smtClean="0"/>
              <a:t>灾备数据中心</a:t>
            </a:r>
            <a:endParaRPr lang="en-US" altLang="zh-CN" sz="1100" b="1" dirty="0"/>
          </a:p>
        </p:txBody>
      </p:sp>
      <p:sp>
        <p:nvSpPr>
          <p:cNvPr id="136" name="Rectangle 1070"/>
          <p:cNvSpPr>
            <a:spLocks noChangeArrowheads="1"/>
          </p:cNvSpPr>
          <p:nvPr/>
        </p:nvSpPr>
        <p:spPr bwMode="auto">
          <a:xfrm>
            <a:off x="7331075" y="5410200"/>
            <a:ext cx="798513" cy="228600"/>
          </a:xfrm>
          <a:prstGeom prst="rect">
            <a:avLst/>
          </a:prstGeom>
          <a:noFill/>
          <a:ln w="9525">
            <a:noFill/>
            <a:miter lim="800000"/>
            <a:headEnd/>
            <a:tailEnd/>
          </a:ln>
        </p:spPr>
        <p:txBody>
          <a:bodyPr wrap="none">
            <a:spAutoFit/>
          </a:bodyPr>
          <a:lstStyle/>
          <a:p>
            <a:pPr algn="ctr" eaLnBrk="0" hangingPunct="0">
              <a:lnSpc>
                <a:spcPct val="90000"/>
              </a:lnSpc>
            </a:pPr>
            <a:r>
              <a:rPr lang="en-US" altLang="zh-CN" sz="500"/>
              <a:t>BIG-IP</a:t>
            </a:r>
          </a:p>
          <a:p>
            <a:pPr algn="ctr" eaLnBrk="0" hangingPunct="0">
              <a:lnSpc>
                <a:spcPct val="90000"/>
              </a:lnSpc>
            </a:pPr>
            <a:r>
              <a:rPr lang="en-US" altLang="zh-CN" sz="500"/>
              <a:t>Local Traffic Manager</a:t>
            </a:r>
          </a:p>
        </p:txBody>
      </p:sp>
      <p:sp>
        <p:nvSpPr>
          <p:cNvPr id="137" name="Line 138"/>
          <p:cNvSpPr>
            <a:spLocks noChangeShapeType="1"/>
          </p:cNvSpPr>
          <p:nvPr/>
        </p:nvSpPr>
        <p:spPr bwMode="auto">
          <a:xfrm flipV="1">
            <a:off x="7326313" y="5430838"/>
            <a:ext cx="0" cy="396875"/>
          </a:xfrm>
          <a:prstGeom prst="line">
            <a:avLst/>
          </a:prstGeom>
          <a:noFill/>
          <a:ln w="9525">
            <a:solidFill>
              <a:schemeClr val="tx1"/>
            </a:solidFill>
            <a:round/>
            <a:headEnd/>
            <a:tailEnd/>
          </a:ln>
        </p:spPr>
        <p:txBody>
          <a:bodyPr wrap="none" anchor="ctr"/>
          <a:lstStyle/>
          <a:p>
            <a:endParaRPr lang="zh-CN" altLang="en-US"/>
          </a:p>
        </p:txBody>
      </p:sp>
      <p:sp>
        <p:nvSpPr>
          <p:cNvPr id="138" name="Rectangle 1070"/>
          <p:cNvSpPr>
            <a:spLocks noChangeArrowheads="1"/>
          </p:cNvSpPr>
          <p:nvPr/>
        </p:nvSpPr>
        <p:spPr bwMode="auto">
          <a:xfrm>
            <a:off x="6951663" y="4935538"/>
            <a:ext cx="434975" cy="160337"/>
          </a:xfrm>
          <a:prstGeom prst="rect">
            <a:avLst/>
          </a:prstGeom>
          <a:noFill/>
          <a:ln w="9525">
            <a:noFill/>
            <a:miter lim="800000"/>
            <a:headEnd/>
            <a:tailEnd/>
          </a:ln>
        </p:spPr>
        <p:txBody>
          <a:bodyPr wrap="none">
            <a:spAutoFit/>
          </a:bodyPr>
          <a:lstStyle/>
          <a:p>
            <a:pPr algn="ctr" eaLnBrk="0" hangingPunct="0">
              <a:lnSpc>
                <a:spcPct val="90000"/>
              </a:lnSpc>
            </a:pPr>
            <a:r>
              <a:rPr lang="en-US" altLang="zh-CN" sz="500"/>
              <a:t>FirePass</a:t>
            </a:r>
          </a:p>
        </p:txBody>
      </p:sp>
      <p:sp>
        <p:nvSpPr>
          <p:cNvPr id="139" name="Rectangle 1070"/>
          <p:cNvSpPr>
            <a:spLocks noChangeArrowheads="1"/>
          </p:cNvSpPr>
          <p:nvPr/>
        </p:nvSpPr>
        <p:spPr bwMode="auto">
          <a:xfrm>
            <a:off x="7929563" y="4533900"/>
            <a:ext cx="593725" cy="228600"/>
          </a:xfrm>
          <a:prstGeom prst="rect">
            <a:avLst/>
          </a:prstGeom>
          <a:noFill/>
          <a:ln w="9525">
            <a:noFill/>
            <a:miter lim="800000"/>
            <a:headEnd/>
            <a:tailEnd/>
          </a:ln>
        </p:spPr>
        <p:txBody>
          <a:bodyPr wrap="none">
            <a:spAutoFit/>
          </a:bodyPr>
          <a:lstStyle/>
          <a:p>
            <a:pPr algn="ctr" eaLnBrk="0" hangingPunct="0">
              <a:lnSpc>
                <a:spcPct val="90000"/>
              </a:lnSpc>
            </a:pPr>
            <a:r>
              <a:rPr lang="en-US" altLang="zh-CN" sz="500"/>
              <a:t>BIG-IP</a:t>
            </a:r>
          </a:p>
          <a:p>
            <a:pPr algn="ctr" eaLnBrk="0" hangingPunct="0">
              <a:lnSpc>
                <a:spcPct val="90000"/>
              </a:lnSpc>
            </a:pPr>
            <a:r>
              <a:rPr lang="en-US" altLang="zh-CN" sz="500"/>
              <a:t>Link Controller</a:t>
            </a:r>
          </a:p>
        </p:txBody>
      </p:sp>
      <p:sp>
        <p:nvSpPr>
          <p:cNvPr id="140" name="Rectangle 1070"/>
          <p:cNvSpPr>
            <a:spLocks noChangeArrowheads="1"/>
          </p:cNvSpPr>
          <p:nvPr/>
        </p:nvSpPr>
        <p:spPr bwMode="auto">
          <a:xfrm>
            <a:off x="6988175" y="4681538"/>
            <a:ext cx="322263" cy="160337"/>
          </a:xfrm>
          <a:prstGeom prst="rect">
            <a:avLst/>
          </a:prstGeom>
          <a:noFill/>
          <a:ln w="9525">
            <a:noFill/>
            <a:miter lim="800000"/>
            <a:headEnd/>
            <a:tailEnd/>
          </a:ln>
        </p:spPr>
        <p:txBody>
          <a:bodyPr wrap="none">
            <a:spAutoFit/>
          </a:bodyPr>
          <a:lstStyle/>
          <a:p>
            <a:pPr algn="ctr" eaLnBrk="0" hangingPunct="0">
              <a:lnSpc>
                <a:spcPct val="90000"/>
              </a:lnSpc>
            </a:pPr>
            <a:r>
              <a:rPr lang="en-US" altLang="zh-CN" sz="500" b="1"/>
              <a:t>DMZ</a:t>
            </a:r>
          </a:p>
        </p:txBody>
      </p:sp>
      <p:sp>
        <p:nvSpPr>
          <p:cNvPr id="141" name="AutoShape 142"/>
          <p:cNvSpPr>
            <a:spLocks noChangeArrowheads="1"/>
          </p:cNvSpPr>
          <p:nvPr/>
        </p:nvSpPr>
        <p:spPr bwMode="auto">
          <a:xfrm>
            <a:off x="7900988" y="5176838"/>
            <a:ext cx="493712" cy="174625"/>
          </a:xfrm>
          <a:prstGeom prst="roundRect">
            <a:avLst>
              <a:gd name="adj" fmla="val 16667"/>
            </a:avLst>
          </a:prstGeom>
          <a:noFill/>
          <a:ln w="9525">
            <a:solidFill>
              <a:srgbClr val="D3D3D3"/>
            </a:solidFill>
            <a:round/>
            <a:headEnd/>
            <a:tailEnd/>
          </a:ln>
        </p:spPr>
        <p:txBody>
          <a:bodyPr wrap="none" anchor="ctr"/>
          <a:lstStyle/>
          <a:p>
            <a:pPr algn="ctr" eaLnBrk="0" hangingPunct="0"/>
            <a:r>
              <a:rPr lang="en-US" altLang="zh-CN"/>
              <a:t>  </a:t>
            </a:r>
          </a:p>
        </p:txBody>
      </p:sp>
      <p:grpSp>
        <p:nvGrpSpPr>
          <p:cNvPr id="81" name="Group 143"/>
          <p:cNvGrpSpPr>
            <a:grpSpLocks/>
          </p:cNvGrpSpPr>
          <p:nvPr/>
        </p:nvGrpSpPr>
        <p:grpSpPr bwMode="auto">
          <a:xfrm>
            <a:off x="7939088" y="5200650"/>
            <a:ext cx="412750" cy="128588"/>
            <a:chOff x="1471" y="2467"/>
            <a:chExt cx="397" cy="124"/>
          </a:xfrm>
        </p:grpSpPr>
        <p:pic>
          <p:nvPicPr>
            <p:cNvPr id="143" name="Picture 144" descr="client"/>
            <p:cNvPicPr>
              <a:picLocks noChangeAspect="1" noChangeArrowheads="1"/>
            </p:cNvPicPr>
            <p:nvPr/>
          </p:nvPicPr>
          <p:blipFill>
            <a:blip r:embed="rId24" cstate="print"/>
            <a:srcRect/>
            <a:stretch>
              <a:fillRect/>
            </a:stretch>
          </p:blipFill>
          <p:spPr bwMode="auto">
            <a:xfrm>
              <a:off x="1620" y="2467"/>
              <a:ext cx="109" cy="124"/>
            </a:xfrm>
            <a:prstGeom prst="rect">
              <a:avLst/>
            </a:prstGeom>
            <a:noFill/>
            <a:ln w="9525">
              <a:noFill/>
              <a:miter lim="800000"/>
              <a:headEnd/>
              <a:tailEnd/>
            </a:ln>
          </p:spPr>
        </p:pic>
        <p:pic>
          <p:nvPicPr>
            <p:cNvPr id="144" name="Picture 145" descr="client"/>
            <p:cNvPicPr>
              <a:picLocks noChangeAspect="1" noChangeArrowheads="1"/>
            </p:cNvPicPr>
            <p:nvPr/>
          </p:nvPicPr>
          <p:blipFill>
            <a:blip r:embed="rId24" cstate="print"/>
            <a:srcRect/>
            <a:stretch>
              <a:fillRect/>
            </a:stretch>
          </p:blipFill>
          <p:spPr bwMode="auto">
            <a:xfrm>
              <a:off x="1471" y="2467"/>
              <a:ext cx="109" cy="124"/>
            </a:xfrm>
            <a:prstGeom prst="rect">
              <a:avLst/>
            </a:prstGeom>
            <a:noFill/>
            <a:ln w="9525">
              <a:noFill/>
              <a:miter lim="800000"/>
              <a:headEnd/>
              <a:tailEnd/>
            </a:ln>
          </p:spPr>
        </p:pic>
        <p:pic>
          <p:nvPicPr>
            <p:cNvPr id="145" name="Picture 146" descr="client"/>
            <p:cNvPicPr>
              <a:picLocks noChangeAspect="1" noChangeArrowheads="1"/>
            </p:cNvPicPr>
            <p:nvPr/>
          </p:nvPicPr>
          <p:blipFill>
            <a:blip r:embed="rId24" cstate="print"/>
            <a:srcRect/>
            <a:stretch>
              <a:fillRect/>
            </a:stretch>
          </p:blipFill>
          <p:spPr bwMode="auto">
            <a:xfrm>
              <a:off x="1759" y="2467"/>
              <a:ext cx="109" cy="124"/>
            </a:xfrm>
            <a:prstGeom prst="rect">
              <a:avLst/>
            </a:prstGeom>
            <a:noFill/>
            <a:ln w="9525">
              <a:noFill/>
              <a:miter lim="800000"/>
              <a:headEnd/>
              <a:tailEnd/>
            </a:ln>
          </p:spPr>
        </p:pic>
      </p:grpSp>
      <p:sp>
        <p:nvSpPr>
          <p:cNvPr id="146" name="AutoShape 147"/>
          <p:cNvSpPr>
            <a:spLocks noChangeArrowheads="1"/>
          </p:cNvSpPr>
          <p:nvPr/>
        </p:nvSpPr>
        <p:spPr bwMode="auto">
          <a:xfrm>
            <a:off x="6999288" y="5905500"/>
            <a:ext cx="1079500" cy="425450"/>
          </a:xfrm>
          <a:prstGeom prst="roundRect">
            <a:avLst>
              <a:gd name="adj" fmla="val 7157"/>
            </a:avLst>
          </a:prstGeom>
          <a:solidFill>
            <a:schemeClr val="bg1"/>
          </a:solidFill>
          <a:ln w="12700">
            <a:solidFill>
              <a:srgbClr val="D3D3D3"/>
            </a:solidFill>
            <a:round/>
            <a:headEnd/>
            <a:tailEnd/>
          </a:ln>
        </p:spPr>
        <p:txBody>
          <a:bodyPr wrap="none" anchor="ctr"/>
          <a:lstStyle/>
          <a:p>
            <a:endParaRPr lang="zh-CN" altLang="zh-CN"/>
          </a:p>
        </p:txBody>
      </p:sp>
      <p:pic>
        <p:nvPicPr>
          <p:cNvPr id="147" name="Picture 148" descr="database"/>
          <p:cNvPicPr>
            <a:picLocks noChangeAspect="1" noChangeArrowheads="1"/>
          </p:cNvPicPr>
          <p:nvPr/>
        </p:nvPicPr>
        <p:blipFill>
          <a:blip r:embed="rId25" cstate="print"/>
          <a:srcRect l="22232" t="17448" r="23561" b="17450"/>
          <a:stretch>
            <a:fillRect/>
          </a:stretch>
        </p:blipFill>
        <p:spPr bwMode="auto">
          <a:xfrm>
            <a:off x="7918450" y="5957888"/>
            <a:ext cx="131763" cy="158750"/>
          </a:xfrm>
          <a:prstGeom prst="rect">
            <a:avLst/>
          </a:prstGeom>
          <a:noFill/>
          <a:ln w="9525">
            <a:noFill/>
            <a:miter lim="800000"/>
            <a:headEnd/>
            <a:tailEnd/>
          </a:ln>
        </p:spPr>
      </p:pic>
      <p:pic>
        <p:nvPicPr>
          <p:cNvPr id="148" name="Picture 149" descr="general-server2"/>
          <p:cNvPicPr>
            <a:picLocks noChangeAspect="1" noChangeArrowheads="1"/>
          </p:cNvPicPr>
          <p:nvPr/>
        </p:nvPicPr>
        <p:blipFill>
          <a:blip r:embed="rId26" cstate="print"/>
          <a:srcRect l="27635" t="7086" r="29761" b="8504"/>
          <a:stretch>
            <a:fillRect/>
          </a:stretch>
        </p:blipFill>
        <p:spPr bwMode="auto">
          <a:xfrm>
            <a:off x="7400925" y="5924550"/>
            <a:ext cx="122238" cy="238125"/>
          </a:xfrm>
          <a:prstGeom prst="rect">
            <a:avLst/>
          </a:prstGeom>
          <a:noFill/>
          <a:ln w="9525">
            <a:noFill/>
            <a:miter lim="800000"/>
            <a:headEnd/>
            <a:tailEnd/>
          </a:ln>
        </p:spPr>
      </p:pic>
      <p:pic>
        <p:nvPicPr>
          <p:cNvPr id="149" name="Picture 150" descr="general-server2"/>
          <p:cNvPicPr>
            <a:picLocks noChangeAspect="1" noChangeArrowheads="1"/>
          </p:cNvPicPr>
          <p:nvPr/>
        </p:nvPicPr>
        <p:blipFill>
          <a:blip r:embed="rId26" cstate="print"/>
          <a:srcRect l="27635" t="7086" r="29761" b="8504"/>
          <a:stretch>
            <a:fillRect/>
          </a:stretch>
        </p:blipFill>
        <p:spPr bwMode="auto">
          <a:xfrm>
            <a:off x="7540625" y="5924550"/>
            <a:ext cx="122238" cy="238125"/>
          </a:xfrm>
          <a:prstGeom prst="rect">
            <a:avLst/>
          </a:prstGeom>
          <a:noFill/>
          <a:ln w="9525">
            <a:noFill/>
            <a:miter lim="800000"/>
            <a:headEnd/>
            <a:tailEnd/>
          </a:ln>
        </p:spPr>
      </p:pic>
      <p:pic>
        <p:nvPicPr>
          <p:cNvPr id="150" name="Picture 151" descr="general-server2"/>
          <p:cNvPicPr>
            <a:picLocks noChangeAspect="1" noChangeArrowheads="1"/>
          </p:cNvPicPr>
          <p:nvPr/>
        </p:nvPicPr>
        <p:blipFill>
          <a:blip r:embed="rId26" cstate="print"/>
          <a:srcRect l="27635" t="7086" r="29761" b="8504"/>
          <a:stretch>
            <a:fillRect/>
          </a:stretch>
        </p:blipFill>
        <p:spPr bwMode="auto">
          <a:xfrm>
            <a:off x="7683500" y="5924550"/>
            <a:ext cx="122238" cy="238125"/>
          </a:xfrm>
          <a:prstGeom prst="rect">
            <a:avLst/>
          </a:prstGeom>
          <a:noFill/>
          <a:ln w="9525">
            <a:noFill/>
            <a:miter lim="800000"/>
            <a:headEnd/>
            <a:tailEnd/>
          </a:ln>
        </p:spPr>
      </p:pic>
      <p:sp>
        <p:nvSpPr>
          <p:cNvPr id="151" name="Rectangle 1070"/>
          <p:cNvSpPr>
            <a:spLocks noChangeArrowheads="1"/>
          </p:cNvSpPr>
          <p:nvPr/>
        </p:nvSpPr>
        <p:spPr bwMode="auto">
          <a:xfrm>
            <a:off x="6989763" y="6127750"/>
            <a:ext cx="371475" cy="228600"/>
          </a:xfrm>
          <a:prstGeom prst="rect">
            <a:avLst/>
          </a:prstGeom>
          <a:noFill/>
          <a:ln w="9525">
            <a:noFill/>
            <a:miter lim="800000"/>
            <a:headEnd/>
            <a:tailEnd/>
          </a:ln>
        </p:spPr>
        <p:txBody>
          <a:bodyPr wrap="none">
            <a:spAutoFit/>
          </a:bodyPr>
          <a:lstStyle/>
          <a:p>
            <a:pPr algn="ctr" eaLnBrk="0" hangingPunct="0">
              <a:lnSpc>
                <a:spcPct val="90000"/>
              </a:lnSpc>
            </a:pPr>
            <a:r>
              <a:rPr lang="en-US" altLang="zh-CN" sz="500"/>
              <a:t>Oracle</a:t>
            </a:r>
            <a:br>
              <a:rPr lang="en-US" altLang="zh-CN" sz="500"/>
            </a:br>
            <a:r>
              <a:rPr lang="en-US" altLang="zh-CN" sz="500"/>
              <a:t>Portal</a:t>
            </a:r>
          </a:p>
        </p:txBody>
      </p:sp>
      <p:sp>
        <p:nvSpPr>
          <p:cNvPr id="152" name="Rectangle 1070"/>
          <p:cNvSpPr>
            <a:spLocks noChangeArrowheads="1"/>
          </p:cNvSpPr>
          <p:nvPr/>
        </p:nvSpPr>
        <p:spPr bwMode="auto">
          <a:xfrm>
            <a:off x="7259638" y="6118225"/>
            <a:ext cx="709612" cy="228600"/>
          </a:xfrm>
          <a:prstGeom prst="rect">
            <a:avLst/>
          </a:prstGeom>
          <a:noFill/>
          <a:ln w="9525">
            <a:noFill/>
            <a:miter lim="800000"/>
            <a:headEnd/>
            <a:tailEnd/>
          </a:ln>
        </p:spPr>
        <p:txBody>
          <a:bodyPr wrap="none">
            <a:spAutoFit/>
          </a:bodyPr>
          <a:lstStyle/>
          <a:p>
            <a:pPr algn="ctr" eaLnBrk="0" hangingPunct="0">
              <a:lnSpc>
                <a:spcPct val="90000"/>
              </a:lnSpc>
            </a:pPr>
            <a:r>
              <a:rPr lang="en-US" altLang="zh-CN" sz="500"/>
              <a:t>Oracle E-Business</a:t>
            </a:r>
            <a:br>
              <a:rPr lang="en-US" altLang="zh-CN" sz="500"/>
            </a:br>
            <a:r>
              <a:rPr lang="en-US" altLang="zh-CN" sz="500"/>
              <a:t>Suite Applications</a:t>
            </a:r>
          </a:p>
        </p:txBody>
      </p:sp>
      <p:sp>
        <p:nvSpPr>
          <p:cNvPr id="153" name="Rectangle 1070"/>
          <p:cNvSpPr>
            <a:spLocks noChangeArrowheads="1"/>
          </p:cNvSpPr>
          <p:nvPr/>
        </p:nvSpPr>
        <p:spPr bwMode="auto">
          <a:xfrm>
            <a:off x="7826375" y="6119813"/>
            <a:ext cx="317500" cy="160337"/>
          </a:xfrm>
          <a:prstGeom prst="rect">
            <a:avLst/>
          </a:prstGeom>
          <a:noFill/>
          <a:ln w="9525">
            <a:noFill/>
            <a:miter lim="800000"/>
            <a:headEnd/>
            <a:tailEnd/>
          </a:ln>
        </p:spPr>
        <p:txBody>
          <a:bodyPr wrap="none">
            <a:spAutoFit/>
          </a:bodyPr>
          <a:lstStyle/>
          <a:p>
            <a:pPr algn="ctr" eaLnBrk="0" hangingPunct="0">
              <a:lnSpc>
                <a:spcPct val="90000"/>
              </a:lnSpc>
            </a:pPr>
            <a:r>
              <a:rPr lang="en-US" altLang="zh-CN" sz="500"/>
              <a:t>RAC</a:t>
            </a:r>
          </a:p>
        </p:txBody>
      </p:sp>
      <p:pic>
        <p:nvPicPr>
          <p:cNvPr id="154" name="Picture 155" descr="general-server2"/>
          <p:cNvPicPr>
            <a:picLocks noChangeAspect="1" noChangeArrowheads="1"/>
          </p:cNvPicPr>
          <p:nvPr/>
        </p:nvPicPr>
        <p:blipFill>
          <a:blip r:embed="rId27" cstate="print"/>
          <a:srcRect l="27635" t="7086" r="29761" b="8504"/>
          <a:stretch>
            <a:fillRect/>
          </a:stretch>
        </p:blipFill>
        <p:spPr bwMode="auto">
          <a:xfrm>
            <a:off x="7034213" y="5924550"/>
            <a:ext cx="120650" cy="238125"/>
          </a:xfrm>
          <a:prstGeom prst="rect">
            <a:avLst/>
          </a:prstGeom>
          <a:noFill/>
          <a:ln w="9525">
            <a:noFill/>
            <a:miter lim="800000"/>
            <a:headEnd/>
            <a:tailEnd/>
          </a:ln>
        </p:spPr>
      </p:pic>
      <p:pic>
        <p:nvPicPr>
          <p:cNvPr id="155" name="Picture 156" descr="general-server2"/>
          <p:cNvPicPr>
            <a:picLocks noChangeAspect="1" noChangeArrowheads="1"/>
          </p:cNvPicPr>
          <p:nvPr/>
        </p:nvPicPr>
        <p:blipFill>
          <a:blip r:embed="rId26" cstate="print"/>
          <a:srcRect l="27635" t="7086" r="29761" b="8504"/>
          <a:stretch>
            <a:fillRect/>
          </a:stretch>
        </p:blipFill>
        <p:spPr bwMode="auto">
          <a:xfrm>
            <a:off x="7173913" y="5924550"/>
            <a:ext cx="122237" cy="238125"/>
          </a:xfrm>
          <a:prstGeom prst="rect">
            <a:avLst/>
          </a:prstGeom>
          <a:noFill/>
          <a:ln w="9525">
            <a:noFill/>
            <a:miter lim="800000"/>
            <a:headEnd/>
            <a:tailEnd/>
          </a:ln>
        </p:spPr>
      </p:pic>
      <p:sp>
        <p:nvSpPr>
          <p:cNvPr id="156" name="AutoShape 157"/>
          <p:cNvSpPr>
            <a:spLocks noChangeArrowheads="1"/>
          </p:cNvSpPr>
          <p:nvPr/>
        </p:nvSpPr>
        <p:spPr bwMode="auto">
          <a:xfrm>
            <a:off x="7277100" y="6415088"/>
            <a:ext cx="636588" cy="174625"/>
          </a:xfrm>
          <a:prstGeom prst="roundRect">
            <a:avLst>
              <a:gd name="adj" fmla="val 16667"/>
            </a:avLst>
          </a:prstGeom>
          <a:solidFill>
            <a:schemeClr val="bg1"/>
          </a:solidFill>
          <a:ln w="25400">
            <a:solidFill>
              <a:srgbClr val="DA972C"/>
            </a:solidFill>
            <a:prstDash val="sysDot"/>
            <a:round/>
            <a:headEnd/>
            <a:tailEnd/>
          </a:ln>
        </p:spPr>
        <p:txBody>
          <a:bodyPr wrap="none" anchor="ctr"/>
          <a:lstStyle/>
          <a:p>
            <a:endParaRPr lang="zh-CN" altLang="zh-CN"/>
          </a:p>
        </p:txBody>
      </p:sp>
      <p:sp>
        <p:nvSpPr>
          <p:cNvPr id="157" name="Rectangle 16"/>
          <p:cNvSpPr>
            <a:spLocks noChangeArrowheads="1"/>
          </p:cNvSpPr>
          <p:nvPr/>
        </p:nvSpPr>
        <p:spPr bwMode="auto">
          <a:xfrm>
            <a:off x="7302500" y="6399213"/>
            <a:ext cx="569913" cy="198437"/>
          </a:xfrm>
          <a:prstGeom prst="rect">
            <a:avLst/>
          </a:prstGeom>
          <a:noFill/>
          <a:ln w="9525">
            <a:noFill/>
            <a:miter lim="800000"/>
            <a:headEnd/>
            <a:tailEnd/>
          </a:ln>
        </p:spPr>
        <p:txBody>
          <a:bodyPr wrap="none">
            <a:spAutoFit/>
          </a:bodyPr>
          <a:lstStyle/>
          <a:p>
            <a:pPr algn="ctr" eaLnBrk="0" hangingPunct="0"/>
            <a:r>
              <a:rPr lang="en-US" altLang="zh-CN" sz="700" b="1"/>
              <a:t>F5 TMOS</a:t>
            </a:r>
          </a:p>
        </p:txBody>
      </p:sp>
      <p:pic>
        <p:nvPicPr>
          <p:cNvPr id="159" name="Picture 160" descr="BIG-IP_LinkController"/>
          <p:cNvPicPr>
            <a:picLocks noChangeAspect="1" noChangeArrowheads="1"/>
          </p:cNvPicPr>
          <p:nvPr/>
        </p:nvPicPr>
        <p:blipFill>
          <a:blip r:embed="rId28" cstate="print"/>
          <a:srcRect/>
          <a:stretch>
            <a:fillRect/>
          </a:stretch>
        </p:blipFill>
        <p:spPr bwMode="auto">
          <a:xfrm>
            <a:off x="7437438" y="4583113"/>
            <a:ext cx="576262" cy="71437"/>
          </a:xfrm>
          <a:prstGeom prst="rect">
            <a:avLst/>
          </a:prstGeom>
          <a:noFill/>
          <a:ln w="9525">
            <a:noFill/>
            <a:miter lim="800000"/>
            <a:headEnd/>
            <a:tailEnd/>
          </a:ln>
        </p:spPr>
      </p:pic>
      <p:pic>
        <p:nvPicPr>
          <p:cNvPr id="160" name="Picture 161" descr="FirePass_4100"/>
          <p:cNvPicPr>
            <a:picLocks noChangeAspect="1" noChangeArrowheads="1"/>
          </p:cNvPicPr>
          <p:nvPr/>
        </p:nvPicPr>
        <p:blipFill>
          <a:blip r:embed="rId29" cstate="print"/>
          <a:srcRect/>
          <a:stretch>
            <a:fillRect/>
          </a:stretch>
        </p:blipFill>
        <p:spPr bwMode="auto">
          <a:xfrm>
            <a:off x="6867525" y="4829175"/>
            <a:ext cx="576263" cy="119063"/>
          </a:xfrm>
          <a:prstGeom prst="rect">
            <a:avLst/>
          </a:prstGeom>
          <a:noFill/>
          <a:ln w="9525">
            <a:noFill/>
            <a:miter lim="800000"/>
            <a:headEnd/>
            <a:tailEnd/>
          </a:ln>
        </p:spPr>
      </p:pic>
      <p:pic>
        <p:nvPicPr>
          <p:cNvPr id="161" name="Picture 162" descr="BIG-IP_GTM"/>
          <p:cNvPicPr>
            <a:picLocks noChangeAspect="1" noChangeArrowheads="1"/>
          </p:cNvPicPr>
          <p:nvPr/>
        </p:nvPicPr>
        <p:blipFill>
          <a:blip r:embed="rId30" cstate="print"/>
          <a:srcRect/>
          <a:stretch>
            <a:fillRect/>
          </a:stretch>
        </p:blipFill>
        <p:spPr bwMode="auto">
          <a:xfrm>
            <a:off x="6854825" y="5059363"/>
            <a:ext cx="576263" cy="71437"/>
          </a:xfrm>
          <a:prstGeom prst="rect">
            <a:avLst/>
          </a:prstGeom>
          <a:noFill/>
          <a:ln w="9525">
            <a:noFill/>
            <a:miter lim="800000"/>
            <a:headEnd/>
            <a:tailEnd/>
          </a:ln>
        </p:spPr>
      </p:pic>
      <p:pic>
        <p:nvPicPr>
          <p:cNvPr id="162" name="Picture 163" descr="BIG-IP_LTM"/>
          <p:cNvPicPr>
            <a:picLocks noChangeAspect="1" noChangeArrowheads="1"/>
          </p:cNvPicPr>
          <p:nvPr/>
        </p:nvPicPr>
        <p:blipFill>
          <a:blip r:embed="rId31" cstate="print"/>
          <a:srcRect/>
          <a:stretch>
            <a:fillRect/>
          </a:stretch>
        </p:blipFill>
        <p:spPr bwMode="auto">
          <a:xfrm>
            <a:off x="7058025" y="5602288"/>
            <a:ext cx="576263" cy="119062"/>
          </a:xfrm>
          <a:prstGeom prst="rect">
            <a:avLst/>
          </a:prstGeom>
          <a:noFill/>
          <a:ln w="9525">
            <a:noFill/>
            <a:miter lim="800000"/>
            <a:headEnd/>
            <a:tailEnd/>
          </a:ln>
        </p:spPr>
      </p:pic>
      <p:pic>
        <p:nvPicPr>
          <p:cNvPr id="163" name="Picture 164" descr="BIG-IP_LTM"/>
          <p:cNvPicPr>
            <a:picLocks noChangeAspect="1" noChangeArrowheads="1"/>
          </p:cNvPicPr>
          <p:nvPr/>
        </p:nvPicPr>
        <p:blipFill>
          <a:blip r:embed="rId31" cstate="print"/>
          <a:srcRect/>
          <a:stretch>
            <a:fillRect/>
          </a:stretch>
        </p:blipFill>
        <p:spPr bwMode="auto">
          <a:xfrm>
            <a:off x="7815263" y="5602288"/>
            <a:ext cx="576262" cy="119062"/>
          </a:xfrm>
          <a:prstGeom prst="rect">
            <a:avLst/>
          </a:prstGeom>
          <a:noFill/>
          <a:ln w="9525">
            <a:noFill/>
            <a:miter lim="800000"/>
            <a:headEnd/>
            <a:tailEnd/>
          </a:ln>
        </p:spPr>
      </p:pic>
      <p:grpSp>
        <p:nvGrpSpPr>
          <p:cNvPr id="87" name="Group 170"/>
          <p:cNvGrpSpPr>
            <a:grpSpLocks noChangeAspect="1"/>
          </p:cNvGrpSpPr>
          <p:nvPr/>
        </p:nvGrpSpPr>
        <p:grpSpPr bwMode="auto">
          <a:xfrm>
            <a:off x="7621588" y="3036888"/>
            <a:ext cx="1152525" cy="371475"/>
            <a:chOff x="4721" y="1885"/>
            <a:chExt cx="902" cy="291"/>
          </a:xfrm>
        </p:grpSpPr>
        <p:pic>
          <p:nvPicPr>
            <p:cNvPr id="165" name="Picture 110" descr="client"/>
            <p:cNvPicPr>
              <a:picLocks noChangeAspect="1" noChangeArrowheads="1"/>
            </p:cNvPicPr>
            <p:nvPr/>
          </p:nvPicPr>
          <p:blipFill>
            <a:blip r:embed="rId7" cstate="print"/>
            <a:srcRect/>
            <a:stretch>
              <a:fillRect/>
            </a:stretch>
          </p:blipFill>
          <p:spPr bwMode="auto">
            <a:xfrm>
              <a:off x="4721" y="1949"/>
              <a:ext cx="160" cy="180"/>
            </a:xfrm>
            <a:prstGeom prst="rect">
              <a:avLst/>
            </a:prstGeom>
            <a:noFill/>
            <a:ln w="9525">
              <a:noFill/>
              <a:miter lim="800000"/>
              <a:headEnd/>
              <a:tailEnd/>
            </a:ln>
          </p:spPr>
        </p:pic>
        <p:pic>
          <p:nvPicPr>
            <p:cNvPr id="166" name="Picture 165" descr="PDA"/>
            <p:cNvPicPr>
              <a:picLocks noChangeAspect="1" noChangeArrowheads="1"/>
            </p:cNvPicPr>
            <p:nvPr/>
          </p:nvPicPr>
          <p:blipFill>
            <a:blip r:embed="rId32" cstate="print"/>
            <a:srcRect/>
            <a:stretch>
              <a:fillRect/>
            </a:stretch>
          </p:blipFill>
          <p:spPr bwMode="auto">
            <a:xfrm>
              <a:off x="5089" y="1905"/>
              <a:ext cx="271" cy="271"/>
            </a:xfrm>
            <a:prstGeom prst="rect">
              <a:avLst/>
            </a:prstGeom>
            <a:noFill/>
            <a:ln w="9525">
              <a:noFill/>
              <a:miter lim="800000"/>
              <a:headEnd/>
              <a:tailEnd/>
            </a:ln>
          </p:spPr>
        </p:pic>
        <p:pic>
          <p:nvPicPr>
            <p:cNvPr id="167" name="Picture 166" descr="cellphone"/>
            <p:cNvPicPr>
              <a:picLocks noChangeAspect="1" noChangeArrowheads="1"/>
            </p:cNvPicPr>
            <p:nvPr/>
          </p:nvPicPr>
          <p:blipFill>
            <a:blip r:embed="rId33" cstate="print"/>
            <a:srcRect/>
            <a:stretch>
              <a:fillRect/>
            </a:stretch>
          </p:blipFill>
          <p:spPr bwMode="auto">
            <a:xfrm>
              <a:off x="4909" y="1885"/>
              <a:ext cx="271" cy="271"/>
            </a:xfrm>
            <a:prstGeom prst="rect">
              <a:avLst/>
            </a:prstGeom>
            <a:noFill/>
            <a:ln w="9525">
              <a:noFill/>
              <a:miter lim="800000"/>
              <a:headEnd/>
              <a:tailEnd/>
            </a:ln>
          </p:spPr>
        </p:pic>
        <p:pic>
          <p:nvPicPr>
            <p:cNvPr id="168" name="Picture 167" descr="laptop"/>
            <p:cNvPicPr>
              <a:picLocks noChangeAspect="1" noChangeArrowheads="1"/>
            </p:cNvPicPr>
            <p:nvPr/>
          </p:nvPicPr>
          <p:blipFill>
            <a:blip r:embed="rId34" cstate="print"/>
            <a:srcRect/>
            <a:stretch>
              <a:fillRect/>
            </a:stretch>
          </p:blipFill>
          <p:spPr bwMode="auto">
            <a:xfrm>
              <a:off x="5345" y="1895"/>
              <a:ext cx="278" cy="278"/>
            </a:xfrm>
            <a:prstGeom prst="rect">
              <a:avLst/>
            </a:prstGeom>
            <a:noFill/>
            <a:ln w="9525">
              <a:noFill/>
              <a:miter lim="800000"/>
              <a:headEnd/>
              <a:tailEnd/>
            </a:ln>
          </p:spPr>
        </p:pic>
      </p:grpSp>
      <p:sp>
        <p:nvSpPr>
          <p:cNvPr id="169" name="Line 169"/>
          <p:cNvSpPr>
            <a:spLocks noChangeShapeType="1"/>
          </p:cNvSpPr>
          <p:nvPr/>
        </p:nvSpPr>
        <p:spPr bwMode="auto">
          <a:xfrm flipV="1">
            <a:off x="6054725" y="1857375"/>
            <a:ext cx="1588" cy="68263"/>
          </a:xfrm>
          <a:prstGeom prst="line">
            <a:avLst/>
          </a:prstGeom>
          <a:noFill/>
          <a:ln w="6350">
            <a:solidFill>
              <a:schemeClr val="tx1"/>
            </a:solidFill>
            <a:round/>
            <a:headEnd/>
            <a:tailEnd/>
          </a:ln>
        </p:spPr>
        <p:txBody>
          <a:bodyPr wrap="none" anchor="ctr"/>
          <a:lstStyle/>
          <a:p>
            <a:endParaRPr lang="zh-CN" altLang="en-US"/>
          </a:p>
        </p:txBody>
      </p:sp>
      <p:sp>
        <p:nvSpPr>
          <p:cNvPr id="170" name="Rectangle 1070"/>
          <p:cNvSpPr>
            <a:spLocks noChangeArrowheads="1"/>
          </p:cNvSpPr>
          <p:nvPr/>
        </p:nvSpPr>
        <p:spPr bwMode="auto">
          <a:xfrm>
            <a:off x="2432050" y="5435600"/>
            <a:ext cx="341313" cy="188913"/>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Psft</a:t>
            </a:r>
          </a:p>
        </p:txBody>
      </p:sp>
      <p:sp>
        <p:nvSpPr>
          <p:cNvPr id="171" name="Rectangle 1070"/>
          <p:cNvSpPr>
            <a:spLocks noChangeArrowheads="1"/>
          </p:cNvSpPr>
          <p:nvPr/>
        </p:nvSpPr>
        <p:spPr bwMode="auto">
          <a:xfrm>
            <a:off x="2676525" y="5445125"/>
            <a:ext cx="431800" cy="188913"/>
          </a:xfrm>
          <a:prstGeom prst="rect">
            <a:avLst/>
          </a:prstGeom>
          <a:noFill/>
          <a:ln w="9525">
            <a:noFill/>
            <a:miter lim="800000"/>
            <a:headEnd/>
            <a:tailEnd/>
          </a:ln>
        </p:spPr>
        <p:txBody>
          <a:bodyPr wrap="none">
            <a:spAutoFit/>
          </a:bodyPr>
          <a:lstStyle/>
          <a:p>
            <a:pPr algn="ctr" eaLnBrk="0" hangingPunct="0">
              <a:lnSpc>
                <a:spcPct val="90000"/>
              </a:lnSpc>
            </a:pPr>
            <a:r>
              <a:rPr lang="en-US" altLang="zh-CN" sz="700"/>
              <a:t>Siebel</a:t>
            </a:r>
          </a:p>
        </p:txBody>
      </p:sp>
      <p:sp>
        <p:nvSpPr>
          <p:cNvPr id="172" name="Rectangle 1070"/>
          <p:cNvSpPr>
            <a:spLocks noChangeArrowheads="1"/>
          </p:cNvSpPr>
          <p:nvPr/>
        </p:nvSpPr>
        <p:spPr bwMode="auto">
          <a:xfrm>
            <a:off x="6440675" y="2178424"/>
            <a:ext cx="815975" cy="258532"/>
          </a:xfrm>
          <a:prstGeom prst="rect">
            <a:avLst/>
          </a:prstGeom>
          <a:noFill/>
          <a:ln w="9525">
            <a:noFill/>
            <a:miter lim="800000"/>
            <a:headEnd/>
            <a:tailEnd/>
          </a:ln>
        </p:spPr>
        <p:txBody>
          <a:bodyPr wrap="square">
            <a:spAutoFit/>
          </a:bodyPr>
          <a:lstStyle/>
          <a:p>
            <a:pPr algn="ctr" eaLnBrk="0" hangingPunct="0">
              <a:lnSpc>
                <a:spcPct val="90000"/>
              </a:lnSpc>
            </a:pPr>
            <a:r>
              <a:rPr lang="en-US" altLang="zh-CN" sz="600" dirty="0"/>
              <a:t>BIG-IP</a:t>
            </a:r>
          </a:p>
          <a:p>
            <a:pPr algn="ctr" eaLnBrk="0" hangingPunct="0">
              <a:lnSpc>
                <a:spcPct val="90000"/>
              </a:lnSpc>
            </a:pPr>
            <a:r>
              <a:rPr lang="en-US" altLang="zh-CN" sz="600" dirty="0" err="1"/>
              <a:t>WebAccelerator</a:t>
            </a:r>
            <a:endParaRPr lang="en-US" altLang="zh-CN" sz="600" dirty="0"/>
          </a:p>
        </p:txBody>
      </p:sp>
      <p:pic>
        <p:nvPicPr>
          <p:cNvPr id="173" name="Picture 77" descr="BIG-IP_WA"/>
          <p:cNvPicPr>
            <a:picLocks noChangeAspect="1" noChangeArrowheads="1"/>
          </p:cNvPicPr>
          <p:nvPr/>
        </p:nvPicPr>
        <p:blipFill>
          <a:blip r:embed="rId35" cstate="print"/>
          <a:srcRect/>
          <a:stretch>
            <a:fillRect/>
          </a:stretch>
        </p:blipFill>
        <p:spPr bwMode="auto">
          <a:xfrm>
            <a:off x="6472051" y="2060108"/>
            <a:ext cx="632879" cy="131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交付为目标的统一交付架构</a:t>
            </a:r>
            <a:endParaRPr lang="zh-CN" altLang="en-US" dirty="0"/>
          </a:p>
        </p:txBody>
      </p:sp>
      <p:sp>
        <p:nvSpPr>
          <p:cNvPr id="4" name="灯片编号占位符 3"/>
          <p:cNvSpPr>
            <a:spLocks noGrp="1"/>
          </p:cNvSpPr>
          <p:nvPr>
            <p:ph type="sldNum" sz="quarter" idx="4294967295"/>
          </p:nvPr>
        </p:nvSpPr>
        <p:spPr>
          <a:xfrm>
            <a:off x="6553200" y="6356350"/>
            <a:ext cx="2133600" cy="365125"/>
          </a:xfrm>
          <a:prstGeom prst="rect">
            <a:avLst/>
          </a:prstGeom>
        </p:spPr>
        <p:txBody>
          <a:bodyPr/>
          <a:lstStyle/>
          <a:p>
            <a:fld id="{D0A837A3-AB63-6543-B331-A2675DD81497}" type="slidenum">
              <a:rPr lang="en-US" smtClean="0"/>
              <a:pPr/>
              <a:t>91</a:t>
            </a:fld>
            <a:endParaRPr lang="en-US" dirty="0"/>
          </a:p>
        </p:txBody>
      </p:sp>
      <p:pic>
        <p:nvPicPr>
          <p:cNvPr id="138242" name="Picture 2"/>
          <p:cNvPicPr>
            <a:picLocks noChangeAspect="1" noChangeArrowheads="1"/>
          </p:cNvPicPr>
          <p:nvPr/>
        </p:nvPicPr>
        <p:blipFill>
          <a:blip r:embed="rId2" cstate="print"/>
          <a:srcRect/>
          <a:stretch>
            <a:fillRect/>
          </a:stretch>
        </p:blipFill>
        <p:spPr bwMode="auto">
          <a:xfrm>
            <a:off x="276225" y="503538"/>
            <a:ext cx="8867775" cy="4581525"/>
          </a:xfrm>
          <a:prstGeom prst="rect">
            <a:avLst/>
          </a:prstGeom>
          <a:noFill/>
          <a:ln w="9525">
            <a:noFill/>
            <a:miter lim="800000"/>
            <a:headEnd/>
            <a:tailEnd/>
          </a:ln>
        </p:spPr>
      </p:pic>
      <p:pic>
        <p:nvPicPr>
          <p:cNvPr id="116738" name="Picture 2"/>
          <p:cNvPicPr>
            <a:picLocks noChangeAspect="1" noChangeArrowheads="1"/>
          </p:cNvPicPr>
          <p:nvPr/>
        </p:nvPicPr>
        <p:blipFill>
          <a:blip r:embed="rId3" cstate="print"/>
          <a:srcRect/>
          <a:stretch>
            <a:fillRect/>
          </a:stretch>
        </p:blipFill>
        <p:spPr bwMode="auto">
          <a:xfrm>
            <a:off x="2920211" y="4946740"/>
            <a:ext cx="4474677" cy="1501350"/>
          </a:xfrm>
          <a:prstGeom prst="rect">
            <a:avLst/>
          </a:prstGeom>
          <a:noFill/>
          <a:ln w="9525">
            <a:noFill/>
            <a:miter lim="800000"/>
            <a:headEnd/>
            <a:tailEnd/>
          </a:ln>
        </p:spPr>
      </p:pic>
      <p:pic>
        <p:nvPicPr>
          <p:cNvPr id="116739" name="Picture 3"/>
          <p:cNvPicPr>
            <a:picLocks noChangeAspect="1" noChangeArrowheads="1"/>
          </p:cNvPicPr>
          <p:nvPr/>
        </p:nvPicPr>
        <p:blipFill>
          <a:blip r:embed="rId4" cstate="print"/>
          <a:srcRect/>
          <a:stretch>
            <a:fillRect/>
          </a:stretch>
        </p:blipFill>
        <p:spPr bwMode="auto">
          <a:xfrm>
            <a:off x="6517618" y="3945428"/>
            <a:ext cx="2409825" cy="1028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0" y="228600"/>
            <a:ext cx="8305800" cy="808037"/>
          </a:xfrm>
        </p:spPr>
        <p:txBody>
          <a:bodyPr/>
          <a:lstStyle/>
          <a:p>
            <a:r>
              <a:rPr lang="zh-CN" altLang="en-US" dirty="0" smtClean="0">
                <a:cs typeface="Arial" charset="0"/>
              </a:rPr>
              <a:t>双活数据中心</a:t>
            </a:r>
            <a:endParaRPr lang="en-US" altLang="zh-CN" dirty="0" smtClean="0">
              <a:cs typeface="Arial" charset="0"/>
            </a:endParaRPr>
          </a:p>
        </p:txBody>
      </p:sp>
      <p:pic>
        <p:nvPicPr>
          <p:cNvPr id="7" name="Picture 4"/>
          <p:cNvPicPr>
            <a:picLocks noChangeAspect="1" noChangeArrowheads="1"/>
          </p:cNvPicPr>
          <p:nvPr/>
        </p:nvPicPr>
        <p:blipFill>
          <a:blip r:embed="rId2" cstate="print"/>
          <a:srcRect/>
          <a:stretch>
            <a:fillRect/>
          </a:stretch>
        </p:blipFill>
        <p:spPr bwMode="auto">
          <a:xfrm>
            <a:off x="1219200" y="1066800"/>
            <a:ext cx="6943725"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椭圆 3"/>
          <p:cNvSpPr/>
          <p:nvPr/>
        </p:nvSpPr>
        <p:spPr>
          <a:xfrm>
            <a:off x="2143092" y="2428868"/>
            <a:ext cx="4857784" cy="2571768"/>
          </a:xfrm>
          <a:prstGeom prst="ellipse">
            <a:avLst/>
          </a:prstGeom>
          <a:gradFill>
            <a:gsLst>
              <a:gs pos="63000">
                <a:srgbClr val="8488C4">
                  <a:alpha val="8000"/>
                </a:srgbClr>
              </a:gs>
              <a:gs pos="53000">
                <a:srgbClr val="D4DEFF"/>
              </a:gs>
              <a:gs pos="83000">
                <a:srgbClr val="D4DEFF"/>
              </a:gs>
              <a:gs pos="100000">
                <a:srgbClr val="96AB94"/>
              </a:gs>
            </a:gsLst>
            <a:lin ang="5400000" scaled="0"/>
          </a:gradFill>
          <a:ln>
            <a:solidFill>
              <a:schemeClr val="accent6">
                <a:lumMod val="60000"/>
                <a:lumOff val="40000"/>
                <a:alpha val="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Picture 84" descr="cloud.png"/>
          <p:cNvPicPr>
            <a:picLocks noChangeAspect="1"/>
          </p:cNvPicPr>
          <p:nvPr/>
        </p:nvPicPr>
        <p:blipFill>
          <a:blip r:embed="rId2" cstate="print"/>
          <a:srcRect/>
          <a:stretch>
            <a:fillRect/>
          </a:stretch>
        </p:blipFill>
        <p:spPr bwMode="auto">
          <a:xfrm>
            <a:off x="4071918" y="3357562"/>
            <a:ext cx="1050925" cy="671512"/>
          </a:xfrm>
          <a:prstGeom prst="rect">
            <a:avLst/>
          </a:prstGeom>
          <a:noFill/>
          <a:ln w="9525">
            <a:noFill/>
            <a:miter lim="800000"/>
            <a:headEnd/>
            <a:tailEnd/>
          </a:ln>
        </p:spPr>
      </p:pic>
      <p:grpSp>
        <p:nvGrpSpPr>
          <p:cNvPr id="6" name="组合 5"/>
          <p:cNvGrpSpPr/>
          <p:nvPr/>
        </p:nvGrpSpPr>
        <p:grpSpPr>
          <a:xfrm>
            <a:off x="428580" y="3786191"/>
            <a:ext cx="3357586" cy="2714644"/>
            <a:chOff x="5000628" y="2857496"/>
            <a:chExt cx="3929090" cy="3571900"/>
          </a:xfrm>
        </p:grpSpPr>
        <p:sp>
          <p:nvSpPr>
            <p:cNvPr id="48" name="圆角矩形 47"/>
            <p:cNvSpPr/>
            <p:nvPr/>
          </p:nvSpPr>
          <p:spPr>
            <a:xfrm>
              <a:off x="7524789" y="4190295"/>
              <a:ext cx="1333491" cy="881779"/>
            </a:xfrm>
            <a:prstGeom prst="roundRect">
              <a:avLst/>
            </a:prstGeom>
            <a:solidFill>
              <a:srgbClr val="FF0000">
                <a:alpha val="7000"/>
              </a:srgbClr>
            </a:solidFill>
            <a:ln>
              <a:solidFill>
                <a:srgbClr val="FF000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9" name="直接连接符 48"/>
            <p:cNvCxnSpPr/>
            <p:nvPr/>
          </p:nvCxnSpPr>
          <p:spPr>
            <a:xfrm rot="10800000">
              <a:off x="6863699" y="4616790"/>
              <a:ext cx="661090" cy="118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0800000" flipV="1">
              <a:off x="6262708" y="4510166"/>
              <a:ext cx="1449022" cy="13821"/>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5481420" y="5309844"/>
              <a:ext cx="2792583" cy="976675"/>
            </a:xfrm>
            <a:prstGeom prst="ellipse">
              <a:avLst/>
            </a:prstGeom>
            <a:gradFill>
              <a:gsLst>
                <a:gs pos="0">
                  <a:srgbClr val="FFEFD1"/>
                </a:gs>
                <a:gs pos="64999">
                  <a:srgbClr val="F0EBD5"/>
                </a:gs>
                <a:gs pos="100000">
                  <a:srgbClr val="D1C39F"/>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52" name="Rectangle 4"/>
            <p:cNvSpPr/>
            <p:nvPr/>
          </p:nvSpPr>
          <p:spPr>
            <a:xfrm>
              <a:off x="5878081" y="5575214"/>
              <a:ext cx="790631" cy="35541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800" dirty="0"/>
                <a:t>Application</a:t>
              </a:r>
              <a:endParaRPr lang="en-US" sz="800" dirty="0"/>
            </a:p>
          </p:txBody>
        </p:sp>
        <p:sp>
          <p:nvSpPr>
            <p:cNvPr id="53" name="Rectangle 4"/>
            <p:cNvSpPr/>
            <p:nvPr/>
          </p:nvSpPr>
          <p:spPr>
            <a:xfrm>
              <a:off x="7006972" y="5583420"/>
              <a:ext cx="790631" cy="35541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800" dirty="0"/>
                <a:t>Application</a:t>
              </a:r>
              <a:endParaRPr lang="en-US" sz="800" dirty="0"/>
            </a:p>
          </p:txBody>
        </p:sp>
        <p:sp>
          <p:nvSpPr>
            <p:cNvPr id="54" name="TextBox 7"/>
            <p:cNvSpPr txBox="1">
              <a:spLocks noChangeArrowheads="1"/>
            </p:cNvSpPr>
            <p:nvPr/>
          </p:nvSpPr>
          <p:spPr bwMode="auto">
            <a:xfrm>
              <a:off x="5950199" y="5953134"/>
              <a:ext cx="1737417" cy="344224"/>
            </a:xfrm>
            <a:prstGeom prst="rect">
              <a:avLst/>
            </a:prstGeom>
            <a:no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Enterprise  Application</a:t>
              </a:r>
            </a:p>
          </p:txBody>
        </p:sp>
        <p:cxnSp>
          <p:nvCxnSpPr>
            <p:cNvPr id="55" name="Straight Connector 12"/>
            <p:cNvCxnSpPr/>
            <p:nvPr/>
          </p:nvCxnSpPr>
          <p:spPr>
            <a:xfrm rot="16200000" flipH="1">
              <a:off x="6550432" y="4983369"/>
              <a:ext cx="638554" cy="1202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16"/>
            <p:cNvSpPr txBox="1">
              <a:spLocks noChangeArrowheads="1"/>
            </p:cNvSpPr>
            <p:nvPr/>
          </p:nvSpPr>
          <p:spPr bwMode="auto">
            <a:xfrm>
              <a:off x="7508558" y="4737443"/>
              <a:ext cx="1332232" cy="344224"/>
            </a:xfrm>
            <a:prstGeom prst="rect">
              <a:avLst/>
            </a:prstGeom>
            <a:no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a:t>
              </a:r>
              <a:r>
                <a:rPr lang="en-US" altLang="zh-CN" sz="1100" dirty="0" smtClean="0"/>
                <a:t>LTM 3900</a:t>
              </a:r>
              <a:endParaRPr lang="en-US" altLang="zh-CN" sz="1100" dirty="0"/>
            </a:p>
          </p:txBody>
        </p:sp>
        <p:sp>
          <p:nvSpPr>
            <p:cNvPr id="57" name="TextBox 67"/>
            <p:cNvSpPr txBox="1">
              <a:spLocks noChangeArrowheads="1"/>
            </p:cNvSpPr>
            <p:nvPr/>
          </p:nvSpPr>
          <p:spPr bwMode="auto">
            <a:xfrm>
              <a:off x="7508558" y="4173459"/>
              <a:ext cx="1332232" cy="344224"/>
            </a:xfrm>
            <a:prstGeom prst="rect">
              <a:avLst/>
            </a:prstGeom>
            <a:noFill/>
            <a:ln w="9525">
              <a:noFill/>
              <a:miter lim="800000"/>
              <a:headEnd/>
              <a:tailEnd/>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a:t>
              </a:r>
              <a:r>
                <a:rPr lang="en-US" altLang="zh-CN" sz="1100" dirty="0" smtClean="0"/>
                <a:t>LTM 3900</a:t>
              </a:r>
              <a:endParaRPr lang="en-US" altLang="zh-CN" sz="1100" dirty="0"/>
            </a:p>
          </p:txBody>
        </p:sp>
        <p:cxnSp>
          <p:nvCxnSpPr>
            <p:cNvPr id="58" name="直接连接符 57"/>
            <p:cNvCxnSpPr/>
            <p:nvPr/>
          </p:nvCxnSpPr>
          <p:spPr>
            <a:xfrm rot="5400000">
              <a:off x="6225286" y="3709157"/>
              <a:ext cx="1279487" cy="266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59" name="Picture 51" descr="router.png"/>
            <p:cNvPicPr>
              <a:picLocks noChangeAspect="1"/>
            </p:cNvPicPr>
            <p:nvPr/>
          </p:nvPicPr>
          <p:blipFill>
            <a:blip r:embed="rId3"/>
            <a:srcRect t="31407" b="26717"/>
            <a:stretch>
              <a:fillRect/>
            </a:stretch>
          </p:blipFill>
          <p:spPr bwMode="auto">
            <a:xfrm>
              <a:off x="6443005" y="3710487"/>
              <a:ext cx="861413" cy="319869"/>
            </a:xfrm>
            <a:prstGeom prst="rect">
              <a:avLst/>
            </a:prstGeom>
            <a:noFill/>
            <a:ln w="9525">
              <a:noFill/>
              <a:miter lim="800000"/>
              <a:headEnd/>
              <a:tailEnd/>
            </a:ln>
          </p:spPr>
        </p:pic>
        <p:pic>
          <p:nvPicPr>
            <p:cNvPr id="60" name="Picture 5" descr="C:\Documents and Settings\liuhao\桌面\未命名.jpg"/>
            <p:cNvPicPr>
              <a:picLocks noChangeAspect="1" noChangeArrowheads="1"/>
            </p:cNvPicPr>
            <p:nvPr/>
          </p:nvPicPr>
          <p:blipFill>
            <a:blip r:embed="rId4"/>
            <a:srcRect/>
            <a:stretch>
              <a:fillRect/>
            </a:stretch>
          </p:blipFill>
          <p:spPr bwMode="auto">
            <a:xfrm>
              <a:off x="5060727" y="4403542"/>
              <a:ext cx="1255410" cy="185606"/>
            </a:xfrm>
            <a:prstGeom prst="rect">
              <a:avLst/>
            </a:prstGeom>
            <a:noFill/>
          </p:spPr>
        </p:pic>
        <p:sp>
          <p:nvSpPr>
            <p:cNvPr id="61" name="TextBox 16"/>
            <p:cNvSpPr txBox="1">
              <a:spLocks noChangeArrowheads="1"/>
            </p:cNvSpPr>
            <p:nvPr/>
          </p:nvSpPr>
          <p:spPr bwMode="auto">
            <a:xfrm>
              <a:off x="7006972" y="3045491"/>
              <a:ext cx="1716782" cy="485963"/>
            </a:xfrm>
            <a:prstGeom prst="rect">
              <a:avLst/>
            </a:prstGeom>
            <a:no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世纪互联</a:t>
              </a:r>
              <a:r>
                <a:rPr lang="en-US" altLang="zh-CN" dirty="0" smtClean="0"/>
                <a:t>B28</a:t>
              </a:r>
            </a:p>
          </p:txBody>
        </p:sp>
        <p:pic>
          <p:nvPicPr>
            <p:cNvPr id="62" name="Picture 5" descr="C:\Documents and Settings\liuhao\桌面\未命名.jpg"/>
            <p:cNvPicPr>
              <a:picLocks noChangeAspect="1" noChangeArrowheads="1"/>
            </p:cNvPicPr>
            <p:nvPr/>
          </p:nvPicPr>
          <p:blipFill>
            <a:blip r:embed="rId4"/>
            <a:srcRect/>
            <a:stretch>
              <a:fillRect/>
            </a:stretch>
          </p:blipFill>
          <p:spPr bwMode="auto">
            <a:xfrm>
              <a:off x="7531432" y="4616790"/>
              <a:ext cx="1255410" cy="185606"/>
            </a:xfrm>
            <a:prstGeom prst="rect">
              <a:avLst/>
            </a:prstGeom>
            <a:noFill/>
          </p:spPr>
        </p:pic>
        <p:sp>
          <p:nvSpPr>
            <p:cNvPr id="63" name="圆角矩形 62"/>
            <p:cNvSpPr/>
            <p:nvPr/>
          </p:nvSpPr>
          <p:spPr>
            <a:xfrm>
              <a:off x="5000628" y="2857496"/>
              <a:ext cx="3929090" cy="3571900"/>
            </a:xfrm>
            <a:prstGeom prst="roundRect">
              <a:avLst/>
            </a:prstGeom>
            <a:noFill/>
            <a:ln>
              <a:solidFill>
                <a:srgbClr val="002060"/>
              </a:solidFill>
              <a:prstDash val="dash"/>
            </a:ln>
          </p:spPr>
          <p:style>
            <a:lnRef idx="3">
              <a:schemeClr val="lt1"/>
            </a:lnRef>
            <a:fillRef idx="1">
              <a:schemeClr val="dk1"/>
            </a:fillRef>
            <a:effectRef idx="1">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64" name="Picture 5" descr="C:\Documents and Settings\liuhao\桌面\未命名.jpg"/>
            <p:cNvPicPr>
              <a:picLocks noChangeAspect="1" noChangeArrowheads="1"/>
            </p:cNvPicPr>
            <p:nvPr/>
          </p:nvPicPr>
          <p:blipFill>
            <a:blip r:embed="rId4"/>
            <a:srcRect/>
            <a:stretch>
              <a:fillRect/>
            </a:stretch>
          </p:blipFill>
          <p:spPr bwMode="auto">
            <a:xfrm>
              <a:off x="7531432" y="4456854"/>
              <a:ext cx="1255410" cy="185606"/>
            </a:xfrm>
            <a:prstGeom prst="rect">
              <a:avLst/>
            </a:prstGeom>
            <a:noFill/>
          </p:spPr>
        </p:pic>
        <p:pic>
          <p:nvPicPr>
            <p:cNvPr id="65" name="Picture 3"/>
            <p:cNvPicPr>
              <a:picLocks noChangeAspect="1" noChangeArrowheads="1"/>
            </p:cNvPicPr>
            <p:nvPr/>
          </p:nvPicPr>
          <p:blipFill>
            <a:blip r:embed="rId5" cstate="print"/>
            <a:srcRect/>
            <a:stretch>
              <a:fillRect/>
            </a:stretch>
          </p:blipFill>
          <p:spPr bwMode="auto">
            <a:xfrm>
              <a:off x="5060727" y="4616790"/>
              <a:ext cx="1261088" cy="213248"/>
            </a:xfrm>
            <a:prstGeom prst="rect">
              <a:avLst/>
            </a:prstGeom>
            <a:noFill/>
            <a:ln w="9525">
              <a:noFill/>
              <a:miter lim="800000"/>
              <a:headEnd/>
              <a:tailEnd/>
            </a:ln>
          </p:spPr>
        </p:pic>
        <p:sp>
          <p:nvSpPr>
            <p:cNvPr id="66" name="TextBox 67"/>
            <p:cNvSpPr txBox="1">
              <a:spLocks noChangeArrowheads="1"/>
            </p:cNvSpPr>
            <p:nvPr/>
          </p:nvSpPr>
          <p:spPr bwMode="auto">
            <a:xfrm>
              <a:off x="5084226" y="4831441"/>
              <a:ext cx="1298491" cy="344224"/>
            </a:xfrm>
            <a:prstGeom prst="rect">
              <a:avLst/>
            </a:prstGeom>
            <a:noFill/>
            <a:ln w="9525">
              <a:noFill/>
              <a:miter lim="800000"/>
              <a:headEnd/>
              <a:tailEnd/>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a:t>
              </a:r>
              <a:r>
                <a:rPr lang="en-US" altLang="zh-CN" sz="1100" dirty="0" smtClean="0"/>
                <a:t>ASM</a:t>
              </a:r>
              <a:endParaRPr lang="en-US" altLang="zh-CN" sz="1100" dirty="0"/>
            </a:p>
          </p:txBody>
        </p:sp>
        <p:sp>
          <p:nvSpPr>
            <p:cNvPr id="67" name="TextBox 67"/>
            <p:cNvSpPr txBox="1">
              <a:spLocks noChangeArrowheads="1"/>
            </p:cNvSpPr>
            <p:nvPr/>
          </p:nvSpPr>
          <p:spPr bwMode="auto">
            <a:xfrm>
              <a:off x="5084226" y="4079462"/>
              <a:ext cx="1298491" cy="344224"/>
            </a:xfrm>
            <a:prstGeom prst="rect">
              <a:avLst/>
            </a:prstGeom>
            <a:noFill/>
            <a:ln w="9525">
              <a:noFill/>
              <a:miter lim="800000"/>
              <a:headEnd/>
              <a:tailEnd/>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GTM</a:t>
              </a:r>
            </a:p>
          </p:txBody>
        </p:sp>
        <p:cxnSp>
          <p:nvCxnSpPr>
            <p:cNvPr id="68" name="直接连接符 67"/>
            <p:cNvCxnSpPr/>
            <p:nvPr/>
          </p:nvCxnSpPr>
          <p:spPr>
            <a:xfrm rot="10800000" flipV="1">
              <a:off x="6262708" y="4723414"/>
              <a:ext cx="661090" cy="13821"/>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pic>
          <p:nvPicPr>
            <p:cNvPr id="69" name="Picture 20" descr="routeswtchproc"/>
            <p:cNvPicPr>
              <a:picLocks noChangeAspect="1" noChangeArrowheads="1"/>
            </p:cNvPicPr>
            <p:nvPr/>
          </p:nvPicPr>
          <p:blipFill>
            <a:blip r:embed="rId6"/>
            <a:srcRect/>
            <a:stretch>
              <a:fillRect/>
            </a:stretch>
          </p:blipFill>
          <p:spPr bwMode="auto">
            <a:xfrm>
              <a:off x="6683402" y="4350230"/>
              <a:ext cx="451143" cy="586431"/>
            </a:xfrm>
            <a:prstGeom prst="rect">
              <a:avLst/>
            </a:prstGeom>
            <a:noFill/>
            <a:ln w="9525">
              <a:noFill/>
              <a:miter lim="800000"/>
              <a:headEnd/>
              <a:tailEnd/>
            </a:ln>
          </p:spPr>
        </p:pic>
      </p:grpSp>
      <p:grpSp>
        <p:nvGrpSpPr>
          <p:cNvPr id="7" name="组合 6"/>
          <p:cNvGrpSpPr/>
          <p:nvPr/>
        </p:nvGrpSpPr>
        <p:grpSpPr>
          <a:xfrm>
            <a:off x="5643554" y="3786190"/>
            <a:ext cx="3357586" cy="2714643"/>
            <a:chOff x="5000628" y="2857496"/>
            <a:chExt cx="3929090" cy="3571900"/>
          </a:xfrm>
        </p:grpSpPr>
        <p:sp>
          <p:nvSpPr>
            <p:cNvPr id="29" name="圆角矩形 28"/>
            <p:cNvSpPr/>
            <p:nvPr/>
          </p:nvSpPr>
          <p:spPr>
            <a:xfrm>
              <a:off x="7524789" y="4190295"/>
              <a:ext cx="1333491" cy="881779"/>
            </a:xfrm>
            <a:prstGeom prst="roundRect">
              <a:avLst/>
            </a:prstGeom>
            <a:solidFill>
              <a:srgbClr val="FF0000">
                <a:alpha val="7000"/>
              </a:srgbClr>
            </a:solidFill>
            <a:ln>
              <a:solidFill>
                <a:srgbClr val="FF000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0" name="直接连接符 29"/>
            <p:cNvCxnSpPr/>
            <p:nvPr/>
          </p:nvCxnSpPr>
          <p:spPr>
            <a:xfrm rot="10800000">
              <a:off x="6863699" y="4616790"/>
              <a:ext cx="661090" cy="118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0800000" flipV="1">
              <a:off x="6262708" y="4510166"/>
              <a:ext cx="1449022" cy="13821"/>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5481420" y="5309844"/>
              <a:ext cx="2792583" cy="976675"/>
            </a:xfrm>
            <a:prstGeom prst="ellipse">
              <a:avLst/>
            </a:prstGeom>
            <a:gradFill>
              <a:gsLst>
                <a:gs pos="0">
                  <a:srgbClr val="FFEFD1"/>
                </a:gs>
                <a:gs pos="64999">
                  <a:srgbClr val="F0EBD5"/>
                </a:gs>
                <a:gs pos="100000">
                  <a:srgbClr val="D1C39F"/>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33" name="Rectangle 4"/>
            <p:cNvSpPr/>
            <p:nvPr/>
          </p:nvSpPr>
          <p:spPr>
            <a:xfrm>
              <a:off x="5878081" y="5575214"/>
              <a:ext cx="790631" cy="35541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800" dirty="0"/>
                <a:t>Application</a:t>
              </a:r>
              <a:endParaRPr lang="en-US" sz="800" dirty="0"/>
            </a:p>
          </p:txBody>
        </p:sp>
        <p:sp>
          <p:nvSpPr>
            <p:cNvPr id="34" name="Rectangle 4"/>
            <p:cNvSpPr/>
            <p:nvPr/>
          </p:nvSpPr>
          <p:spPr>
            <a:xfrm>
              <a:off x="7090569" y="5583420"/>
              <a:ext cx="790631" cy="35541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800" dirty="0"/>
                <a:t>Application</a:t>
              </a:r>
              <a:endParaRPr lang="en-US" sz="800" dirty="0"/>
            </a:p>
          </p:txBody>
        </p:sp>
        <p:sp>
          <p:nvSpPr>
            <p:cNvPr id="35" name="TextBox 7"/>
            <p:cNvSpPr txBox="1">
              <a:spLocks noChangeArrowheads="1"/>
            </p:cNvSpPr>
            <p:nvPr/>
          </p:nvSpPr>
          <p:spPr bwMode="auto">
            <a:xfrm>
              <a:off x="5950199" y="5953134"/>
              <a:ext cx="1737417" cy="344224"/>
            </a:xfrm>
            <a:prstGeom prst="rect">
              <a:avLst/>
            </a:prstGeom>
            <a:no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Enterprise  Application</a:t>
              </a:r>
            </a:p>
          </p:txBody>
        </p:sp>
        <p:cxnSp>
          <p:nvCxnSpPr>
            <p:cNvPr id="36" name="Straight Connector 12"/>
            <p:cNvCxnSpPr/>
            <p:nvPr/>
          </p:nvCxnSpPr>
          <p:spPr>
            <a:xfrm rot="16200000" flipH="1">
              <a:off x="6550432" y="4983369"/>
              <a:ext cx="638554" cy="12020"/>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16"/>
            <p:cNvSpPr txBox="1">
              <a:spLocks noChangeArrowheads="1"/>
            </p:cNvSpPr>
            <p:nvPr/>
          </p:nvSpPr>
          <p:spPr bwMode="auto">
            <a:xfrm>
              <a:off x="7508558" y="4737443"/>
              <a:ext cx="1332232" cy="344224"/>
            </a:xfrm>
            <a:prstGeom prst="rect">
              <a:avLst/>
            </a:prstGeom>
            <a:no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a:t>
              </a:r>
              <a:r>
                <a:rPr lang="en-US" altLang="zh-CN" sz="1100" dirty="0" smtClean="0"/>
                <a:t>LTM 3900</a:t>
              </a:r>
              <a:endParaRPr lang="en-US" altLang="zh-CN" sz="1100" dirty="0"/>
            </a:p>
          </p:txBody>
        </p:sp>
        <p:sp>
          <p:nvSpPr>
            <p:cNvPr id="38" name="TextBox 67"/>
            <p:cNvSpPr txBox="1">
              <a:spLocks noChangeArrowheads="1"/>
            </p:cNvSpPr>
            <p:nvPr/>
          </p:nvSpPr>
          <p:spPr bwMode="auto">
            <a:xfrm>
              <a:off x="7508558" y="4173459"/>
              <a:ext cx="1332232" cy="344224"/>
            </a:xfrm>
            <a:prstGeom prst="rect">
              <a:avLst/>
            </a:prstGeom>
            <a:noFill/>
            <a:ln w="9525">
              <a:noFill/>
              <a:miter lim="800000"/>
              <a:headEnd/>
              <a:tailEnd/>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a:t>
              </a:r>
              <a:r>
                <a:rPr lang="en-US" altLang="zh-CN" sz="1100" dirty="0" smtClean="0"/>
                <a:t>LTM 3900</a:t>
              </a:r>
              <a:endParaRPr lang="en-US" altLang="zh-CN" sz="1100" dirty="0"/>
            </a:p>
          </p:txBody>
        </p:sp>
        <p:cxnSp>
          <p:nvCxnSpPr>
            <p:cNvPr id="39" name="直接连接符 38"/>
            <p:cNvCxnSpPr/>
            <p:nvPr/>
          </p:nvCxnSpPr>
          <p:spPr>
            <a:xfrm rot="5400000">
              <a:off x="6225286" y="3709157"/>
              <a:ext cx="1279487" cy="266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0" name="Picture 51" descr="router.png"/>
            <p:cNvPicPr>
              <a:picLocks noChangeAspect="1"/>
            </p:cNvPicPr>
            <p:nvPr/>
          </p:nvPicPr>
          <p:blipFill>
            <a:blip r:embed="rId3"/>
            <a:srcRect t="31407" b="26717"/>
            <a:stretch>
              <a:fillRect/>
            </a:stretch>
          </p:blipFill>
          <p:spPr bwMode="auto">
            <a:xfrm>
              <a:off x="6443005" y="3710487"/>
              <a:ext cx="861413" cy="319869"/>
            </a:xfrm>
            <a:prstGeom prst="rect">
              <a:avLst/>
            </a:prstGeom>
            <a:noFill/>
            <a:ln w="9525">
              <a:noFill/>
              <a:miter lim="800000"/>
              <a:headEnd/>
              <a:tailEnd/>
            </a:ln>
          </p:spPr>
        </p:pic>
        <p:pic>
          <p:nvPicPr>
            <p:cNvPr id="41" name="Picture 5" descr="C:\Documents and Settings\liuhao\桌面\未命名.jpg"/>
            <p:cNvPicPr>
              <a:picLocks noChangeAspect="1" noChangeArrowheads="1"/>
            </p:cNvPicPr>
            <p:nvPr/>
          </p:nvPicPr>
          <p:blipFill>
            <a:blip r:embed="rId4"/>
            <a:srcRect/>
            <a:stretch>
              <a:fillRect/>
            </a:stretch>
          </p:blipFill>
          <p:spPr bwMode="auto">
            <a:xfrm>
              <a:off x="5060727" y="4403542"/>
              <a:ext cx="1255410" cy="185606"/>
            </a:xfrm>
            <a:prstGeom prst="rect">
              <a:avLst/>
            </a:prstGeom>
            <a:noFill/>
          </p:spPr>
        </p:pic>
        <p:sp>
          <p:nvSpPr>
            <p:cNvPr id="42" name="TextBox 16"/>
            <p:cNvSpPr txBox="1">
              <a:spLocks noChangeArrowheads="1"/>
            </p:cNvSpPr>
            <p:nvPr/>
          </p:nvSpPr>
          <p:spPr bwMode="auto">
            <a:xfrm>
              <a:off x="7104095" y="3017432"/>
              <a:ext cx="1296591" cy="485963"/>
            </a:xfrm>
            <a:prstGeom prst="rect">
              <a:avLst/>
            </a:prstGeom>
            <a:no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兆维机房</a:t>
              </a:r>
              <a:endParaRPr lang="en-US" altLang="zh-CN" dirty="0" smtClean="0"/>
            </a:p>
          </p:txBody>
        </p:sp>
        <p:pic>
          <p:nvPicPr>
            <p:cNvPr id="43" name="Picture 5" descr="C:\Documents and Settings\liuhao\桌面\未命名.jpg"/>
            <p:cNvPicPr>
              <a:picLocks noChangeAspect="1" noChangeArrowheads="1"/>
            </p:cNvPicPr>
            <p:nvPr/>
          </p:nvPicPr>
          <p:blipFill>
            <a:blip r:embed="rId4"/>
            <a:srcRect/>
            <a:stretch>
              <a:fillRect/>
            </a:stretch>
          </p:blipFill>
          <p:spPr bwMode="auto">
            <a:xfrm>
              <a:off x="7531432" y="4616790"/>
              <a:ext cx="1255410" cy="185606"/>
            </a:xfrm>
            <a:prstGeom prst="rect">
              <a:avLst/>
            </a:prstGeom>
            <a:noFill/>
          </p:spPr>
        </p:pic>
        <p:sp>
          <p:nvSpPr>
            <p:cNvPr id="44" name="圆角矩形 43"/>
            <p:cNvSpPr/>
            <p:nvPr/>
          </p:nvSpPr>
          <p:spPr>
            <a:xfrm>
              <a:off x="5000628" y="2857496"/>
              <a:ext cx="3929090" cy="3571900"/>
            </a:xfrm>
            <a:prstGeom prst="roundRect">
              <a:avLst/>
            </a:prstGeom>
            <a:noFill/>
            <a:ln>
              <a:solidFill>
                <a:srgbClr val="FF0000"/>
              </a:solidFill>
              <a:prstDash val="dash"/>
            </a:ln>
          </p:spPr>
          <p:style>
            <a:lnRef idx="3">
              <a:schemeClr val="lt1"/>
            </a:lnRef>
            <a:fillRef idx="1">
              <a:schemeClr val="dk1"/>
            </a:fillRef>
            <a:effectRef idx="1">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5" name="Picture 5" descr="C:\Documents and Settings\liuhao\桌面\未命名.jpg"/>
            <p:cNvPicPr>
              <a:picLocks noChangeAspect="1" noChangeArrowheads="1"/>
            </p:cNvPicPr>
            <p:nvPr/>
          </p:nvPicPr>
          <p:blipFill>
            <a:blip r:embed="rId4"/>
            <a:srcRect/>
            <a:stretch>
              <a:fillRect/>
            </a:stretch>
          </p:blipFill>
          <p:spPr bwMode="auto">
            <a:xfrm>
              <a:off x="7531432" y="4456854"/>
              <a:ext cx="1255410" cy="185606"/>
            </a:xfrm>
            <a:prstGeom prst="rect">
              <a:avLst/>
            </a:prstGeom>
            <a:noFill/>
          </p:spPr>
        </p:pic>
        <p:sp>
          <p:nvSpPr>
            <p:cNvPr id="46" name="TextBox 67"/>
            <p:cNvSpPr txBox="1">
              <a:spLocks noChangeArrowheads="1"/>
            </p:cNvSpPr>
            <p:nvPr/>
          </p:nvSpPr>
          <p:spPr bwMode="auto">
            <a:xfrm>
              <a:off x="5084226" y="4079462"/>
              <a:ext cx="1298491" cy="344224"/>
            </a:xfrm>
            <a:prstGeom prst="rect">
              <a:avLst/>
            </a:prstGeom>
            <a:noFill/>
            <a:ln w="9525">
              <a:noFill/>
              <a:miter lim="800000"/>
              <a:headEnd/>
              <a:tailEnd/>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GTM</a:t>
              </a:r>
            </a:p>
          </p:txBody>
        </p:sp>
        <p:pic>
          <p:nvPicPr>
            <p:cNvPr id="47" name="Picture 20" descr="routeswtchproc"/>
            <p:cNvPicPr>
              <a:picLocks noChangeAspect="1" noChangeArrowheads="1"/>
            </p:cNvPicPr>
            <p:nvPr/>
          </p:nvPicPr>
          <p:blipFill>
            <a:blip r:embed="rId6"/>
            <a:srcRect/>
            <a:stretch>
              <a:fillRect/>
            </a:stretch>
          </p:blipFill>
          <p:spPr bwMode="auto">
            <a:xfrm>
              <a:off x="6683402" y="4350230"/>
              <a:ext cx="451143" cy="586431"/>
            </a:xfrm>
            <a:prstGeom prst="rect">
              <a:avLst/>
            </a:prstGeom>
            <a:noFill/>
            <a:ln w="9525">
              <a:noFill/>
              <a:miter lim="800000"/>
              <a:headEnd/>
              <a:tailEnd/>
            </a:ln>
          </p:spPr>
        </p:pic>
      </p:grpSp>
      <p:grpSp>
        <p:nvGrpSpPr>
          <p:cNvPr id="8" name="组合 7"/>
          <p:cNvGrpSpPr/>
          <p:nvPr/>
        </p:nvGrpSpPr>
        <p:grpSpPr>
          <a:xfrm>
            <a:off x="142859" y="357167"/>
            <a:ext cx="6301051" cy="2714644"/>
            <a:chOff x="1573161" y="2857496"/>
            <a:chExt cx="7373576" cy="3571900"/>
          </a:xfrm>
        </p:grpSpPr>
        <p:sp>
          <p:nvSpPr>
            <p:cNvPr id="9" name="圆角矩形 8"/>
            <p:cNvSpPr/>
            <p:nvPr/>
          </p:nvSpPr>
          <p:spPr>
            <a:xfrm>
              <a:off x="7524789" y="4190295"/>
              <a:ext cx="1333491" cy="881779"/>
            </a:xfrm>
            <a:prstGeom prst="roundRect">
              <a:avLst/>
            </a:prstGeom>
            <a:solidFill>
              <a:srgbClr val="FF0000">
                <a:alpha val="7000"/>
              </a:srgbClr>
            </a:solidFill>
            <a:ln>
              <a:solidFill>
                <a:srgbClr val="FF000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0" name="直接连接符 9"/>
            <p:cNvCxnSpPr/>
            <p:nvPr/>
          </p:nvCxnSpPr>
          <p:spPr>
            <a:xfrm rot="10800000">
              <a:off x="6863699" y="4616790"/>
              <a:ext cx="661090" cy="118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0800000" flipV="1">
              <a:off x="6262708" y="4510166"/>
              <a:ext cx="1449022" cy="13821"/>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5481420" y="5309844"/>
              <a:ext cx="2792583" cy="976675"/>
            </a:xfrm>
            <a:prstGeom prst="ellipse">
              <a:avLst/>
            </a:prstGeom>
            <a:gradFill>
              <a:gsLst>
                <a:gs pos="0">
                  <a:srgbClr val="FFEFD1"/>
                </a:gs>
                <a:gs pos="64999">
                  <a:srgbClr val="F0EBD5"/>
                </a:gs>
                <a:gs pos="100000">
                  <a:srgbClr val="D1C39F"/>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13" name="Rectangle 4"/>
            <p:cNvSpPr/>
            <p:nvPr/>
          </p:nvSpPr>
          <p:spPr>
            <a:xfrm>
              <a:off x="5920202" y="5583420"/>
              <a:ext cx="790631" cy="35541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800" dirty="0"/>
                <a:t>Application</a:t>
              </a:r>
              <a:endParaRPr lang="en-US" sz="800" dirty="0"/>
            </a:p>
          </p:txBody>
        </p:sp>
        <p:sp>
          <p:nvSpPr>
            <p:cNvPr id="14" name="Rectangle 4"/>
            <p:cNvSpPr/>
            <p:nvPr/>
          </p:nvSpPr>
          <p:spPr>
            <a:xfrm>
              <a:off x="7006972" y="5583420"/>
              <a:ext cx="790631" cy="35541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800" dirty="0"/>
                <a:t>Application</a:t>
              </a:r>
              <a:endParaRPr lang="en-US" sz="800" dirty="0"/>
            </a:p>
          </p:txBody>
        </p:sp>
        <p:sp>
          <p:nvSpPr>
            <p:cNvPr id="15" name="TextBox 7"/>
            <p:cNvSpPr txBox="1">
              <a:spLocks noChangeArrowheads="1"/>
            </p:cNvSpPr>
            <p:nvPr/>
          </p:nvSpPr>
          <p:spPr bwMode="auto">
            <a:xfrm>
              <a:off x="5950199" y="5953134"/>
              <a:ext cx="1737417" cy="344224"/>
            </a:xfrm>
            <a:prstGeom prst="rect">
              <a:avLst/>
            </a:prstGeom>
            <a:no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Enterprise  Application</a:t>
              </a:r>
            </a:p>
          </p:txBody>
        </p:sp>
        <p:cxnSp>
          <p:nvCxnSpPr>
            <p:cNvPr id="16" name="Straight Connector 12"/>
            <p:cNvCxnSpPr/>
            <p:nvPr/>
          </p:nvCxnSpPr>
          <p:spPr>
            <a:xfrm rot="16200000" flipH="1">
              <a:off x="6550432" y="4983369"/>
              <a:ext cx="638554" cy="1202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a:spLocks noChangeArrowheads="1"/>
            </p:cNvSpPr>
            <p:nvPr/>
          </p:nvSpPr>
          <p:spPr bwMode="auto">
            <a:xfrm>
              <a:off x="7508558" y="4737443"/>
              <a:ext cx="1332232" cy="344224"/>
            </a:xfrm>
            <a:prstGeom prst="rect">
              <a:avLst/>
            </a:prstGeom>
            <a:no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a:t>
              </a:r>
              <a:r>
                <a:rPr lang="en-US" altLang="zh-CN" sz="1100" dirty="0" smtClean="0"/>
                <a:t>LTM 3900</a:t>
              </a:r>
              <a:endParaRPr lang="en-US" altLang="zh-CN" sz="1100" dirty="0"/>
            </a:p>
          </p:txBody>
        </p:sp>
        <p:sp>
          <p:nvSpPr>
            <p:cNvPr id="18" name="TextBox 67"/>
            <p:cNvSpPr txBox="1">
              <a:spLocks noChangeArrowheads="1"/>
            </p:cNvSpPr>
            <p:nvPr/>
          </p:nvSpPr>
          <p:spPr bwMode="auto">
            <a:xfrm>
              <a:off x="7508558" y="4173459"/>
              <a:ext cx="1332232" cy="344224"/>
            </a:xfrm>
            <a:prstGeom prst="rect">
              <a:avLst/>
            </a:prstGeom>
            <a:noFill/>
            <a:ln w="9525">
              <a:noFill/>
              <a:miter lim="800000"/>
              <a:headEnd/>
              <a:tailEnd/>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a:t>
              </a:r>
              <a:r>
                <a:rPr lang="en-US" altLang="zh-CN" sz="1100" dirty="0" smtClean="0"/>
                <a:t>LTM 3900</a:t>
              </a:r>
              <a:endParaRPr lang="en-US" altLang="zh-CN" sz="1100" dirty="0"/>
            </a:p>
          </p:txBody>
        </p:sp>
        <p:cxnSp>
          <p:nvCxnSpPr>
            <p:cNvPr id="19" name="直接连接符 18"/>
            <p:cNvCxnSpPr/>
            <p:nvPr/>
          </p:nvCxnSpPr>
          <p:spPr>
            <a:xfrm rot="5400000">
              <a:off x="6225286" y="3709157"/>
              <a:ext cx="1279487" cy="266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20" name="Picture 51" descr="router.png"/>
            <p:cNvPicPr>
              <a:picLocks noChangeAspect="1"/>
            </p:cNvPicPr>
            <p:nvPr/>
          </p:nvPicPr>
          <p:blipFill>
            <a:blip r:embed="rId3"/>
            <a:srcRect t="31407" b="26717"/>
            <a:stretch>
              <a:fillRect/>
            </a:stretch>
          </p:blipFill>
          <p:spPr bwMode="auto">
            <a:xfrm>
              <a:off x="6443005" y="3710487"/>
              <a:ext cx="861413" cy="319869"/>
            </a:xfrm>
            <a:prstGeom prst="rect">
              <a:avLst/>
            </a:prstGeom>
            <a:noFill/>
            <a:ln w="9525">
              <a:noFill/>
              <a:miter lim="800000"/>
              <a:headEnd/>
              <a:tailEnd/>
            </a:ln>
          </p:spPr>
        </p:pic>
        <p:pic>
          <p:nvPicPr>
            <p:cNvPr id="21" name="Picture 5" descr="C:\Documents and Settings\liuhao\桌面\未命名.jpg"/>
            <p:cNvPicPr>
              <a:picLocks noChangeAspect="1" noChangeArrowheads="1"/>
            </p:cNvPicPr>
            <p:nvPr/>
          </p:nvPicPr>
          <p:blipFill>
            <a:blip r:embed="rId4"/>
            <a:srcRect/>
            <a:stretch>
              <a:fillRect/>
            </a:stretch>
          </p:blipFill>
          <p:spPr bwMode="auto">
            <a:xfrm>
              <a:off x="5060727" y="4403542"/>
              <a:ext cx="1255410" cy="185606"/>
            </a:xfrm>
            <a:prstGeom prst="rect">
              <a:avLst/>
            </a:prstGeom>
            <a:noFill/>
          </p:spPr>
        </p:pic>
        <p:sp>
          <p:nvSpPr>
            <p:cNvPr id="22" name="TextBox 16"/>
            <p:cNvSpPr txBox="1">
              <a:spLocks noChangeArrowheads="1"/>
            </p:cNvSpPr>
            <p:nvPr/>
          </p:nvSpPr>
          <p:spPr bwMode="auto">
            <a:xfrm>
              <a:off x="6839777" y="3045491"/>
              <a:ext cx="2106960" cy="485963"/>
            </a:xfrm>
            <a:prstGeom prst="rect">
              <a:avLst/>
            </a:prstGeom>
            <a:noFill/>
            <a:ln w="9525">
              <a:noFill/>
              <a:miter lim="800000"/>
              <a:headEnd/>
              <a:tailEnd/>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雍和宫移动机房</a:t>
              </a:r>
              <a:endParaRPr lang="en-US" altLang="zh-CN" dirty="0" smtClean="0"/>
            </a:p>
          </p:txBody>
        </p:sp>
        <p:pic>
          <p:nvPicPr>
            <p:cNvPr id="23" name="Picture 5" descr="C:\Documents and Settings\liuhao\桌面\未命名.jpg"/>
            <p:cNvPicPr>
              <a:picLocks noChangeAspect="1" noChangeArrowheads="1"/>
            </p:cNvPicPr>
            <p:nvPr/>
          </p:nvPicPr>
          <p:blipFill>
            <a:blip r:embed="rId4"/>
            <a:srcRect/>
            <a:stretch>
              <a:fillRect/>
            </a:stretch>
          </p:blipFill>
          <p:spPr bwMode="auto">
            <a:xfrm>
              <a:off x="7531432" y="4616790"/>
              <a:ext cx="1255410" cy="185606"/>
            </a:xfrm>
            <a:prstGeom prst="rect">
              <a:avLst/>
            </a:prstGeom>
            <a:noFill/>
          </p:spPr>
        </p:pic>
        <p:sp>
          <p:nvSpPr>
            <p:cNvPr id="24" name="圆角矩形 23"/>
            <p:cNvSpPr/>
            <p:nvPr/>
          </p:nvSpPr>
          <p:spPr>
            <a:xfrm>
              <a:off x="5000628" y="2857496"/>
              <a:ext cx="3929090" cy="3571900"/>
            </a:xfrm>
            <a:prstGeom prst="roundRect">
              <a:avLst/>
            </a:prstGeom>
            <a:noFill/>
            <a:ln>
              <a:solidFill>
                <a:srgbClr val="92D050"/>
              </a:solidFill>
              <a:prstDash val="dash"/>
            </a:ln>
          </p:spPr>
          <p:style>
            <a:lnRef idx="3">
              <a:schemeClr val="lt1"/>
            </a:lnRef>
            <a:fillRef idx="1">
              <a:schemeClr val="dk1"/>
            </a:fillRef>
            <a:effectRef idx="1">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5" name="Picture 5" descr="C:\Documents and Settings\liuhao\桌面\未命名.jpg"/>
            <p:cNvPicPr>
              <a:picLocks noChangeAspect="1" noChangeArrowheads="1"/>
            </p:cNvPicPr>
            <p:nvPr/>
          </p:nvPicPr>
          <p:blipFill>
            <a:blip r:embed="rId4"/>
            <a:srcRect/>
            <a:stretch>
              <a:fillRect/>
            </a:stretch>
          </p:blipFill>
          <p:spPr bwMode="auto">
            <a:xfrm>
              <a:off x="7531432" y="4456854"/>
              <a:ext cx="1255410" cy="185606"/>
            </a:xfrm>
            <a:prstGeom prst="rect">
              <a:avLst/>
            </a:prstGeom>
            <a:noFill/>
          </p:spPr>
        </p:pic>
        <p:sp>
          <p:nvSpPr>
            <p:cNvPr id="26" name="TextBox 67"/>
            <p:cNvSpPr txBox="1">
              <a:spLocks noChangeArrowheads="1"/>
            </p:cNvSpPr>
            <p:nvPr/>
          </p:nvSpPr>
          <p:spPr bwMode="auto">
            <a:xfrm>
              <a:off x="5084226" y="4079462"/>
              <a:ext cx="1298491" cy="344224"/>
            </a:xfrm>
            <a:prstGeom prst="rect">
              <a:avLst/>
            </a:prstGeom>
            <a:noFill/>
            <a:ln w="9525">
              <a:noFill/>
              <a:miter lim="800000"/>
              <a:headEnd/>
              <a:tailEnd/>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a:t>BIG-IP GTM</a:t>
              </a:r>
            </a:p>
          </p:txBody>
        </p:sp>
        <p:pic>
          <p:nvPicPr>
            <p:cNvPr id="27" name="Picture 20" descr="routeswtchproc"/>
            <p:cNvPicPr>
              <a:picLocks noChangeAspect="1" noChangeArrowheads="1"/>
            </p:cNvPicPr>
            <p:nvPr/>
          </p:nvPicPr>
          <p:blipFill>
            <a:blip r:embed="rId6"/>
            <a:srcRect/>
            <a:stretch>
              <a:fillRect/>
            </a:stretch>
          </p:blipFill>
          <p:spPr bwMode="auto">
            <a:xfrm>
              <a:off x="6683402" y="4350230"/>
              <a:ext cx="451143" cy="586431"/>
            </a:xfrm>
            <a:prstGeom prst="rect">
              <a:avLst/>
            </a:prstGeom>
            <a:noFill/>
            <a:ln w="9525">
              <a:noFill/>
              <a:miter lim="800000"/>
              <a:headEnd/>
              <a:tailEnd/>
            </a:ln>
          </p:spPr>
        </p:pic>
        <p:sp>
          <p:nvSpPr>
            <p:cNvPr id="28" name="TextBox 16"/>
            <p:cNvSpPr txBox="1">
              <a:spLocks noChangeArrowheads="1"/>
            </p:cNvSpPr>
            <p:nvPr/>
          </p:nvSpPr>
          <p:spPr bwMode="auto">
            <a:xfrm>
              <a:off x="1573161" y="2951493"/>
              <a:ext cx="3093077" cy="607454"/>
            </a:xfrm>
            <a:prstGeom prst="rect">
              <a:avLst/>
            </a:prstGeom>
            <a:noFill/>
            <a:ln w="9525">
              <a:noFill/>
              <a:miter lim="800000"/>
              <a:headEnd/>
              <a:tailEnd/>
            </a:ln>
          </p:spPr>
          <p:txBody>
            <a:bodyPr wrap="square">
              <a:spAutoFit/>
              <a:scene3d>
                <a:camera prst="orthographicFront"/>
                <a:lightRig rig="twoPt" dir="t"/>
              </a:scene3d>
              <a:sp3d prstMaterial="metal">
                <a:bevelT w="6350" h="82550"/>
                <a:bevelB w="6350" h="38100" prst="angle"/>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schemeClr val="tx2">
                      <a:lumMod val="60000"/>
                      <a:lumOff val="40000"/>
                    </a:schemeClr>
                  </a:solidFill>
                  <a:effectLst>
                    <a:outerShdw blurRad="50800" dist="38100" dir="10800000" algn="r" rotWithShape="0">
                      <a:prstClr val="black">
                        <a:alpha val="55000"/>
                      </a:prstClr>
                    </a:outerShdw>
                  </a:effectLst>
                  <a:latin typeface="华文彩云" pitchFamily="2" charset="-122"/>
                  <a:ea typeface="华文彩云" pitchFamily="2" charset="-122"/>
                </a:rPr>
                <a:t>世纪佳缘网络拓扑</a:t>
              </a:r>
              <a:endParaRPr lang="en-US" altLang="zh-CN" sz="2400" b="1" dirty="0" smtClean="0">
                <a:solidFill>
                  <a:schemeClr val="tx2">
                    <a:lumMod val="60000"/>
                    <a:lumOff val="40000"/>
                  </a:schemeClr>
                </a:solidFill>
                <a:effectLst>
                  <a:outerShdw blurRad="50800" dist="38100" dir="10800000" algn="r" rotWithShape="0">
                    <a:prstClr val="black">
                      <a:alpha val="55000"/>
                    </a:prstClr>
                  </a:outerShdw>
                </a:effectLst>
                <a:latin typeface="华文彩云" pitchFamily="2" charset="-122"/>
                <a:ea typeface="华文彩云" pitchFamily="2" charset="-122"/>
              </a:endParaRPr>
            </a:p>
          </p:txBody>
        </p:sp>
      </p:gr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304800" y="228600"/>
            <a:ext cx="8229600" cy="808037"/>
          </a:xfrm>
        </p:spPr>
        <p:txBody>
          <a:bodyPr/>
          <a:lstStyle/>
          <a:p>
            <a:pPr>
              <a:defRPr/>
            </a:pPr>
            <a:r>
              <a:rPr lang="zh-CN" altLang="en-US" sz="4400" dirty="0" smtClean="0">
                <a:solidFill>
                  <a:schemeClr val="tx1"/>
                </a:solidFill>
                <a:effectLst>
                  <a:outerShdw blurRad="38100" dist="38100" dir="2700000" algn="tl">
                    <a:srgbClr val="000000">
                      <a:alpha val="43137"/>
                    </a:srgbClr>
                  </a:outerShdw>
                </a:effectLst>
                <a:latin typeface="华文新魏" pitchFamily="2" charset="-122"/>
                <a:ea typeface="华文新魏" pitchFamily="2" charset="-122"/>
                <a:cs typeface="Arial" charset="0"/>
              </a:rPr>
              <a:t>保险行业的特点和机会点</a:t>
            </a:r>
            <a:endParaRPr lang="en-US" altLang="zh-CN" sz="4400" dirty="0" smtClean="0">
              <a:solidFill>
                <a:schemeClr val="tx1"/>
              </a:solidFill>
              <a:effectLst>
                <a:outerShdw blurRad="38100" dist="38100" dir="2700000" algn="tl">
                  <a:srgbClr val="000000">
                    <a:alpha val="43137"/>
                  </a:srgbClr>
                </a:outerShdw>
              </a:effectLst>
              <a:latin typeface="华文新魏" pitchFamily="2" charset="-122"/>
              <a:ea typeface="华文新魏" pitchFamily="2" charset="-122"/>
              <a:cs typeface="Arial" charset="0"/>
            </a:endParaRPr>
          </a:p>
        </p:txBody>
      </p:sp>
      <p:sp>
        <p:nvSpPr>
          <p:cNvPr id="7" name="Content Placeholder 2"/>
          <p:cNvSpPr>
            <a:spLocks noGrp="1"/>
          </p:cNvSpPr>
          <p:nvPr>
            <p:ph idx="1"/>
          </p:nvPr>
        </p:nvSpPr>
        <p:spPr>
          <a:xfrm>
            <a:off x="990600" y="1143000"/>
            <a:ext cx="3641725" cy="5367338"/>
          </a:xfrm>
        </p:spPr>
        <p:txBody>
          <a:bodyPr/>
          <a:lstStyle/>
          <a:p>
            <a:pPr>
              <a:buNone/>
            </a:pPr>
            <a:r>
              <a:rPr lang="zh-CN" altLang="en-US" sz="2000" dirty="0" smtClean="0"/>
              <a:t>产险关键应用：</a:t>
            </a:r>
            <a:endParaRPr lang="en-US" altLang="zh-CN" sz="2000" dirty="0" smtClean="0"/>
          </a:p>
          <a:p>
            <a:r>
              <a:rPr lang="zh-CN" altLang="zh-CN" sz="2000" dirty="0" smtClean="0"/>
              <a:t>核心业务系统</a:t>
            </a:r>
            <a:r>
              <a:rPr lang="en-US" altLang="zh-CN" sz="2000" dirty="0" smtClean="0"/>
              <a:t>-</a:t>
            </a:r>
            <a:r>
              <a:rPr lang="zh-CN" altLang="zh-CN" sz="2000" dirty="0" smtClean="0"/>
              <a:t>车险及财产险</a:t>
            </a:r>
          </a:p>
          <a:p>
            <a:r>
              <a:rPr lang="zh-CN" altLang="zh-CN" sz="2000" dirty="0" smtClean="0"/>
              <a:t>核心业务系统</a:t>
            </a:r>
            <a:r>
              <a:rPr lang="en-US" altLang="zh-CN" sz="2000" dirty="0" smtClean="0"/>
              <a:t>-</a:t>
            </a:r>
            <a:r>
              <a:rPr lang="zh-CN" altLang="zh-CN" sz="2000" dirty="0" smtClean="0"/>
              <a:t>人身险</a:t>
            </a:r>
          </a:p>
          <a:p>
            <a:r>
              <a:rPr lang="zh-CN" altLang="zh-CN" sz="2000" dirty="0" smtClean="0"/>
              <a:t>核心业务系统</a:t>
            </a:r>
            <a:r>
              <a:rPr lang="en-US" altLang="zh-CN" sz="2000" dirty="0" smtClean="0"/>
              <a:t>-</a:t>
            </a:r>
            <a:r>
              <a:rPr lang="zh-CN" altLang="zh-CN" sz="2000" dirty="0" smtClean="0"/>
              <a:t>意外险</a:t>
            </a:r>
          </a:p>
          <a:p>
            <a:r>
              <a:rPr lang="zh-CN" altLang="zh-CN" sz="2000" dirty="0" smtClean="0"/>
              <a:t>财务处理系统</a:t>
            </a:r>
          </a:p>
          <a:p>
            <a:r>
              <a:rPr lang="zh-CN" altLang="zh-CN" sz="2000" dirty="0" smtClean="0"/>
              <a:t>核保核赔系统</a:t>
            </a:r>
          </a:p>
          <a:p>
            <a:r>
              <a:rPr lang="zh-CN" altLang="zh-CN" sz="2000" dirty="0" smtClean="0"/>
              <a:t>业绩考核系统</a:t>
            </a:r>
          </a:p>
          <a:p>
            <a:r>
              <a:rPr lang="zh-CN" altLang="zh-CN" sz="2000" dirty="0" smtClean="0"/>
              <a:t>单证管理系统</a:t>
            </a:r>
          </a:p>
          <a:p>
            <a:r>
              <a:rPr lang="zh-CN" altLang="zh-CN" sz="2000" dirty="0" smtClean="0"/>
              <a:t>核保工作流</a:t>
            </a:r>
          </a:p>
          <a:p>
            <a:r>
              <a:rPr lang="zh-CN" altLang="zh-CN" sz="2000" dirty="0" smtClean="0"/>
              <a:t>理赔工作流</a:t>
            </a:r>
          </a:p>
          <a:p>
            <a:r>
              <a:rPr lang="zh-CN" altLang="zh-CN" sz="2000" dirty="0" smtClean="0"/>
              <a:t>中介管理系统</a:t>
            </a:r>
          </a:p>
          <a:p>
            <a:r>
              <a:rPr lang="zh-CN" altLang="zh-CN" sz="2000" dirty="0" smtClean="0"/>
              <a:t>综合查询系统</a:t>
            </a:r>
          </a:p>
          <a:p>
            <a:r>
              <a:rPr lang="zh-CN" altLang="zh-CN" sz="2000" dirty="0" smtClean="0"/>
              <a:t>报表系统</a:t>
            </a:r>
          </a:p>
          <a:p>
            <a:r>
              <a:rPr lang="zh-CN" altLang="zh-CN" sz="2000" dirty="0" smtClean="0"/>
              <a:t>精算系统</a:t>
            </a:r>
          </a:p>
        </p:txBody>
      </p:sp>
      <p:sp>
        <p:nvSpPr>
          <p:cNvPr id="8" name="TextBox 7"/>
          <p:cNvSpPr txBox="1"/>
          <p:nvPr/>
        </p:nvSpPr>
        <p:spPr>
          <a:xfrm>
            <a:off x="3962400" y="1828800"/>
            <a:ext cx="1676400" cy="461665"/>
          </a:xfrm>
          <a:prstGeom prst="rect">
            <a:avLst/>
          </a:prstGeom>
          <a:noFill/>
        </p:spPr>
        <p:txBody>
          <a:bodyPr wrap="square" rtlCol="0">
            <a:spAutoFit/>
          </a:bodyPr>
          <a:lstStyle/>
          <a:p>
            <a:r>
              <a:rPr lang="en-US" altLang="zh-CN" b="1" dirty="0" smtClean="0">
                <a:solidFill>
                  <a:srgbClr val="FF0000"/>
                </a:solidFill>
              </a:rPr>
              <a:t>LTM/ASM</a:t>
            </a:r>
            <a:endParaRPr lang="zh-CN" altLang="en-US" b="1" dirty="0">
              <a:solidFill>
                <a:srgbClr val="FF0000"/>
              </a:solidFill>
            </a:endParaRPr>
          </a:p>
        </p:txBody>
      </p:sp>
      <p:sp>
        <p:nvSpPr>
          <p:cNvPr id="9" name="TextBox 8"/>
          <p:cNvSpPr txBox="1"/>
          <p:nvPr/>
        </p:nvSpPr>
        <p:spPr>
          <a:xfrm>
            <a:off x="3276600" y="3352800"/>
            <a:ext cx="1447800" cy="461665"/>
          </a:xfrm>
          <a:prstGeom prst="rect">
            <a:avLst/>
          </a:prstGeom>
          <a:noFill/>
        </p:spPr>
        <p:txBody>
          <a:bodyPr wrap="square" rtlCol="0">
            <a:spAutoFit/>
          </a:bodyPr>
          <a:lstStyle/>
          <a:p>
            <a:r>
              <a:rPr lang="en-US" altLang="zh-CN" b="1" dirty="0" smtClean="0">
                <a:solidFill>
                  <a:srgbClr val="FF0000"/>
                </a:solidFill>
              </a:rPr>
              <a:t>LTM</a:t>
            </a:r>
            <a:endParaRPr lang="zh-CN" altLang="en-US" b="1" dirty="0">
              <a:solidFill>
                <a:srgbClr val="FF0000"/>
              </a:solidFill>
            </a:endParaRPr>
          </a:p>
        </p:txBody>
      </p:sp>
      <p:sp>
        <p:nvSpPr>
          <p:cNvPr id="10" name="TextBox 9"/>
          <p:cNvSpPr txBox="1"/>
          <p:nvPr/>
        </p:nvSpPr>
        <p:spPr>
          <a:xfrm>
            <a:off x="3200400" y="5181600"/>
            <a:ext cx="1447800" cy="830997"/>
          </a:xfrm>
          <a:prstGeom prst="rect">
            <a:avLst/>
          </a:prstGeom>
          <a:noFill/>
        </p:spPr>
        <p:txBody>
          <a:bodyPr wrap="square" rtlCol="0">
            <a:spAutoFit/>
          </a:bodyPr>
          <a:lstStyle/>
          <a:p>
            <a:r>
              <a:rPr lang="en-US" altLang="zh-CN" b="1" dirty="0" smtClean="0">
                <a:solidFill>
                  <a:srgbClr val="FF0000"/>
                </a:solidFill>
              </a:rPr>
              <a:t>LTM/LC/GTM</a:t>
            </a:r>
            <a:endParaRPr lang="zh-CN" altLang="en-US" b="1" dirty="0">
              <a:solidFill>
                <a:srgbClr val="FF0000"/>
              </a:solidFill>
            </a:endParaRPr>
          </a:p>
        </p:txBody>
      </p:sp>
      <p:sp>
        <p:nvSpPr>
          <p:cNvPr id="13" name="TextBox 12"/>
          <p:cNvSpPr txBox="1"/>
          <p:nvPr/>
        </p:nvSpPr>
        <p:spPr>
          <a:xfrm>
            <a:off x="3276600" y="4038600"/>
            <a:ext cx="2438400" cy="830997"/>
          </a:xfrm>
          <a:prstGeom prst="rect">
            <a:avLst/>
          </a:prstGeom>
          <a:noFill/>
        </p:spPr>
        <p:txBody>
          <a:bodyPr wrap="square" rtlCol="0">
            <a:spAutoFit/>
          </a:bodyPr>
          <a:lstStyle/>
          <a:p>
            <a:r>
              <a:rPr lang="en-US" altLang="zh-CN" b="1" dirty="0" smtClean="0">
                <a:solidFill>
                  <a:srgbClr val="FF0000"/>
                </a:solidFill>
              </a:rPr>
              <a:t>LTM/ARX</a:t>
            </a:r>
          </a:p>
          <a:p>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47650" y="152400"/>
            <a:ext cx="8382000" cy="820737"/>
          </a:xfrm>
        </p:spPr>
        <p:txBody>
          <a:bodyPr/>
          <a:lstStyle/>
          <a:p>
            <a:r>
              <a:rPr lang="zh-CN" altLang="en-US" dirty="0" smtClean="0"/>
              <a:t>基于应用交付的</a:t>
            </a:r>
            <a:r>
              <a:rPr lang="en-US" altLang="zh-CN" dirty="0" smtClean="0"/>
              <a:t>ADN</a:t>
            </a:r>
            <a:r>
              <a:rPr lang="zh-CN" altLang="en-US" dirty="0" smtClean="0"/>
              <a:t>规划</a:t>
            </a:r>
          </a:p>
        </p:txBody>
      </p:sp>
      <p:pic>
        <p:nvPicPr>
          <p:cNvPr id="17411" name="图片 3" descr="1.JPG"/>
          <p:cNvPicPr>
            <a:picLocks noChangeAspect="1"/>
          </p:cNvPicPr>
          <p:nvPr/>
        </p:nvPicPr>
        <p:blipFill>
          <a:blip r:embed="rId2" cstate="print"/>
          <a:srcRect/>
          <a:stretch>
            <a:fillRect/>
          </a:stretch>
        </p:blipFill>
        <p:spPr bwMode="auto">
          <a:xfrm>
            <a:off x="522288" y="971550"/>
            <a:ext cx="8020050" cy="566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1981200"/>
            <a:ext cx="2724150" cy="2089150"/>
          </a:xfrm>
        </p:spPr>
        <p:txBody>
          <a:bodyPr/>
          <a:lstStyle/>
          <a:p>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核心业务应用体系</a:t>
            </a:r>
          </a:p>
        </p:txBody>
      </p:sp>
      <p:pic>
        <p:nvPicPr>
          <p:cNvPr id="25603" name="图片 3" descr="4.JPG"/>
          <p:cNvPicPr>
            <a:picLocks noChangeAspect="1"/>
          </p:cNvPicPr>
          <p:nvPr/>
        </p:nvPicPr>
        <p:blipFill>
          <a:blip r:embed="rId2" cstate="print"/>
          <a:srcRect/>
          <a:stretch>
            <a:fillRect/>
          </a:stretch>
        </p:blipFill>
        <p:spPr bwMode="auto">
          <a:xfrm>
            <a:off x="4133850" y="315913"/>
            <a:ext cx="4533900" cy="6305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04800" y="368300"/>
            <a:ext cx="8539163" cy="817563"/>
          </a:xfrm>
        </p:spPr>
        <p:txBody>
          <a:bodyPr/>
          <a:lstStyle/>
          <a:p>
            <a:r>
              <a:rPr lang="en-US" altLang="zh-CN" dirty="0" smtClean="0">
                <a:solidFill>
                  <a:srgbClr val="FF0000"/>
                </a:solidFill>
              </a:rPr>
              <a:t>SSL VPN</a:t>
            </a:r>
            <a:r>
              <a:rPr lang="zh-CN" altLang="en-US" dirty="0" smtClean="0">
                <a:solidFill>
                  <a:srgbClr val="FF0000"/>
                </a:solidFill>
              </a:rPr>
              <a:t>业务应用体系</a:t>
            </a:r>
          </a:p>
        </p:txBody>
      </p:sp>
      <p:pic>
        <p:nvPicPr>
          <p:cNvPr id="28675" name="图片 3" descr="5.JPG"/>
          <p:cNvPicPr>
            <a:picLocks noChangeAspect="1"/>
          </p:cNvPicPr>
          <p:nvPr/>
        </p:nvPicPr>
        <p:blipFill>
          <a:blip r:embed="rId2" cstate="print"/>
          <a:srcRect/>
          <a:stretch>
            <a:fillRect/>
          </a:stretch>
        </p:blipFill>
        <p:spPr bwMode="auto">
          <a:xfrm>
            <a:off x="123825" y="1271588"/>
            <a:ext cx="902017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卫生信息化系统</a:t>
            </a:r>
            <a:endParaRPr lang="zh-CN" altLang="en-US" dirty="0"/>
          </a:p>
        </p:txBody>
      </p:sp>
      <p:sp>
        <p:nvSpPr>
          <p:cNvPr id="3" name="内容占位符 2"/>
          <p:cNvSpPr>
            <a:spLocks noGrp="1"/>
          </p:cNvSpPr>
          <p:nvPr>
            <p:ph idx="1"/>
          </p:nvPr>
        </p:nvSpPr>
        <p:spPr/>
        <p:txBody>
          <a:bodyPr/>
          <a:lstStyle/>
          <a:p>
            <a:r>
              <a:rPr lang="en-US" altLang="zh-CN" sz="1800" dirty="0" smtClean="0"/>
              <a:t>2003</a:t>
            </a:r>
            <a:r>
              <a:rPr lang="zh-CN" altLang="en-US" sz="1800" dirty="0" smtClean="0"/>
              <a:t>年 “非典”疫情暴露出信息不通、指挥不灵、公共卫生信息系统薄弱等问题之后，卫生部及时提出了</a:t>
            </a:r>
            <a:r>
              <a:rPr lang="en-US" altLang="zh-CN" sz="1800" b="1" dirty="0" smtClean="0"/>
              <a:t>《</a:t>
            </a:r>
            <a:r>
              <a:rPr lang="zh-CN" altLang="en-US" sz="1800" b="1" dirty="0" smtClean="0">
                <a:solidFill>
                  <a:srgbClr val="FF0000"/>
                </a:solidFill>
              </a:rPr>
              <a:t>国家公共卫生信息系统建设方案</a:t>
            </a:r>
            <a:r>
              <a:rPr lang="en-US" altLang="zh-CN" sz="1800" b="1" dirty="0" smtClean="0">
                <a:solidFill>
                  <a:srgbClr val="FF0000"/>
                </a:solidFill>
              </a:rPr>
              <a:t>》</a:t>
            </a:r>
            <a:r>
              <a:rPr lang="zh-CN" altLang="en-US" sz="1800" dirty="0" smtClean="0"/>
              <a:t>，促进了信息化工作的发展，信息化基础建设得到加强，建立了</a:t>
            </a:r>
            <a:endParaRPr lang="en-US" altLang="zh-CN" sz="1800" dirty="0" smtClean="0"/>
          </a:p>
          <a:p>
            <a:r>
              <a:rPr lang="zh-CN" altLang="en-US" sz="1800" b="1" dirty="0" smtClean="0"/>
              <a:t>全国疾病预防控制与突发公共卫生事件报告系统</a:t>
            </a:r>
            <a:r>
              <a:rPr lang="zh-CN" altLang="en-US" sz="1800" dirty="0" smtClean="0"/>
              <a:t>、</a:t>
            </a:r>
            <a:endParaRPr lang="en-US" altLang="zh-CN" sz="1800" dirty="0" smtClean="0"/>
          </a:p>
          <a:p>
            <a:r>
              <a:rPr lang="zh-CN" altLang="en-US" sz="1800" b="1" dirty="0" smtClean="0"/>
              <a:t>部（省）级应急指挥与决策信息系统</a:t>
            </a:r>
            <a:r>
              <a:rPr lang="zh-CN" altLang="en-US" sz="1800" dirty="0" smtClean="0"/>
              <a:t>、</a:t>
            </a:r>
            <a:endParaRPr lang="en-US" altLang="zh-CN" sz="1800" dirty="0" smtClean="0"/>
          </a:p>
          <a:p>
            <a:r>
              <a:rPr lang="zh-CN" altLang="en-US" sz="1800" b="1" dirty="0" smtClean="0"/>
              <a:t>卫生统计网络直报系统</a:t>
            </a:r>
            <a:r>
              <a:rPr lang="zh-CN" altLang="en-US" sz="1800" dirty="0" smtClean="0"/>
              <a:t>、</a:t>
            </a:r>
            <a:endParaRPr lang="en-US" altLang="zh-CN" sz="1800" dirty="0" smtClean="0"/>
          </a:p>
          <a:p>
            <a:r>
              <a:rPr lang="zh-CN" altLang="en-US" sz="1800" b="1" dirty="0" smtClean="0"/>
              <a:t>新型农村合作医疗信息系统</a:t>
            </a:r>
            <a:r>
              <a:rPr lang="zh-CN" altLang="en-US" sz="1800" dirty="0" smtClean="0"/>
              <a:t>、</a:t>
            </a:r>
            <a:endParaRPr lang="en-US" altLang="zh-CN" sz="1800" dirty="0" smtClean="0"/>
          </a:p>
          <a:p>
            <a:r>
              <a:rPr lang="zh-CN" altLang="en-US" sz="1800" b="1" dirty="0" smtClean="0"/>
              <a:t>医疗救治信息系统</a:t>
            </a:r>
            <a:r>
              <a:rPr lang="zh-CN" altLang="en-US" sz="1800" dirty="0" smtClean="0"/>
              <a:t>、</a:t>
            </a:r>
            <a:endParaRPr lang="en-US" altLang="zh-CN" sz="1800" dirty="0" smtClean="0"/>
          </a:p>
          <a:p>
            <a:r>
              <a:rPr lang="zh-CN" altLang="en-US" sz="1800" b="1" dirty="0" smtClean="0"/>
              <a:t>卫生执法监督</a:t>
            </a:r>
            <a:r>
              <a:rPr lang="zh-CN" altLang="en-US" sz="1800" dirty="0" smtClean="0"/>
              <a:t>等系统。</a:t>
            </a:r>
          </a:p>
          <a:p>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a:t>
            </a:r>
            <a:r>
              <a:rPr lang="en-US" altLang="zh-CN" dirty="0" smtClean="0"/>
              <a:t>3521</a:t>
            </a:r>
            <a:r>
              <a:rPr lang="zh-CN" altLang="zh-CN" dirty="0" smtClean="0"/>
              <a:t>”</a:t>
            </a:r>
            <a:r>
              <a:rPr lang="zh-CN" altLang="zh-CN" dirty="0"/>
              <a:t>工程</a:t>
            </a:r>
            <a:endParaRPr lang="zh-CN" altLang="en-US" dirty="0"/>
          </a:p>
        </p:txBody>
      </p:sp>
      <p:sp>
        <p:nvSpPr>
          <p:cNvPr id="3" name="内容占位符 2"/>
          <p:cNvSpPr>
            <a:spLocks noGrp="1"/>
          </p:cNvSpPr>
          <p:nvPr>
            <p:ph idx="1"/>
          </p:nvPr>
        </p:nvSpPr>
        <p:spPr>
          <a:xfrm>
            <a:off x="609600" y="1828800"/>
            <a:ext cx="7863840" cy="3002281"/>
          </a:xfrm>
        </p:spPr>
        <p:txBody>
          <a:bodyPr/>
          <a:lstStyle/>
          <a:p>
            <a:r>
              <a:rPr lang="en-US" altLang="zh-CN" dirty="0" smtClean="0"/>
              <a:t>--- </a:t>
            </a:r>
            <a:r>
              <a:rPr lang="zh-CN" altLang="zh-CN" dirty="0" smtClean="0"/>
              <a:t>国家</a:t>
            </a:r>
            <a:r>
              <a:rPr lang="zh-CN" altLang="zh-CN" dirty="0"/>
              <a:t>、省、地市县</a:t>
            </a:r>
            <a:r>
              <a:rPr lang="en-US" altLang="zh-CN" dirty="0">
                <a:solidFill>
                  <a:srgbClr val="FF0000"/>
                </a:solidFill>
              </a:rPr>
              <a:t>3</a:t>
            </a:r>
            <a:r>
              <a:rPr lang="zh-CN" altLang="zh-CN" dirty="0"/>
              <a:t>级卫生信息</a:t>
            </a:r>
            <a:r>
              <a:rPr lang="zh-CN" altLang="zh-CN" dirty="0" smtClean="0"/>
              <a:t>平台</a:t>
            </a:r>
            <a:endParaRPr lang="en-US" altLang="zh-CN" dirty="0" smtClean="0"/>
          </a:p>
          <a:p>
            <a:r>
              <a:rPr lang="en-US" altLang="zh-CN" dirty="0" smtClean="0"/>
              <a:t>---</a:t>
            </a:r>
            <a:r>
              <a:rPr lang="zh-CN" altLang="zh-CN" dirty="0" smtClean="0"/>
              <a:t>公共卫生</a:t>
            </a:r>
            <a:r>
              <a:rPr lang="zh-CN" altLang="zh-CN" dirty="0"/>
              <a:t>、医疗服务、医疗保障、药品监管和综合</a:t>
            </a:r>
            <a:r>
              <a:rPr lang="zh-CN" altLang="zh-CN" dirty="0" smtClean="0"/>
              <a:t>管理</a:t>
            </a:r>
            <a:r>
              <a:rPr lang="en-US" altLang="zh-CN" dirty="0" smtClean="0"/>
              <a:t>  </a:t>
            </a:r>
            <a:r>
              <a:rPr lang="en-US" altLang="zh-CN" dirty="0" smtClean="0">
                <a:solidFill>
                  <a:srgbClr val="FF0000"/>
                </a:solidFill>
              </a:rPr>
              <a:t>5</a:t>
            </a:r>
            <a:r>
              <a:rPr lang="zh-CN" altLang="zh-CN" dirty="0"/>
              <a:t>项业务</a:t>
            </a:r>
            <a:r>
              <a:rPr lang="zh-CN" altLang="zh-CN" dirty="0" smtClean="0"/>
              <a:t>应用</a:t>
            </a:r>
            <a:endParaRPr lang="en-US" altLang="zh-CN" dirty="0" smtClean="0"/>
          </a:p>
          <a:p>
            <a:r>
              <a:rPr lang="en-US" altLang="zh-CN" dirty="0" smtClean="0"/>
              <a:t>---</a:t>
            </a:r>
            <a:r>
              <a:rPr lang="zh-CN" altLang="zh-CN" dirty="0" smtClean="0"/>
              <a:t>居民</a:t>
            </a:r>
            <a:r>
              <a:rPr lang="zh-CN" altLang="zh-CN" dirty="0"/>
              <a:t>电子健康档案、电子</a:t>
            </a:r>
            <a:r>
              <a:rPr lang="zh-CN" altLang="zh-CN" dirty="0" smtClean="0"/>
              <a:t>病历</a:t>
            </a:r>
            <a:r>
              <a:rPr lang="en-US" altLang="zh-CN" dirty="0" smtClean="0"/>
              <a:t>  </a:t>
            </a:r>
            <a:r>
              <a:rPr lang="en-US" altLang="zh-CN" dirty="0" smtClean="0">
                <a:solidFill>
                  <a:srgbClr val="FF0000"/>
                </a:solidFill>
              </a:rPr>
              <a:t>2</a:t>
            </a:r>
            <a:r>
              <a:rPr lang="zh-CN" altLang="zh-CN" dirty="0"/>
              <a:t>个基础</a:t>
            </a:r>
            <a:r>
              <a:rPr lang="zh-CN" altLang="zh-CN" dirty="0" smtClean="0"/>
              <a:t>数据库</a:t>
            </a:r>
            <a:endParaRPr lang="en-US" altLang="zh-CN" dirty="0" smtClean="0"/>
          </a:p>
          <a:p>
            <a:r>
              <a:rPr lang="en-US" altLang="zh-CN" dirty="0" smtClean="0">
                <a:solidFill>
                  <a:srgbClr val="FF0000"/>
                </a:solidFill>
              </a:rPr>
              <a:t>---1</a:t>
            </a:r>
            <a:r>
              <a:rPr lang="zh-CN" altLang="zh-CN" dirty="0"/>
              <a:t>个专用网络</a:t>
            </a:r>
            <a:endParaRPr lang="zh-CN" altLang="en-US" dirty="0"/>
          </a:p>
        </p:txBody>
      </p:sp>
    </p:spTree>
    <p:extLst>
      <p:ext uri="{BB962C8B-B14F-4D97-AF65-F5344CB8AC3E}">
        <p14:creationId xmlns="" xmlns:p14="http://schemas.microsoft.com/office/powerpoint/2010/main" val="11894179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3GFp919uZkepnr.n5TxR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FwswJbTuKUmrwmZCZSKjY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FwswJbTuKUmrwmZCZSKjY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FwswJbTuKUmrwmZCZSKjY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FwswJbTuKUmrwmZCZSKjY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11086</TotalTime>
  <Words>5593</Words>
  <Application>Microsoft Office PowerPoint</Application>
  <PresentationFormat>全屏显示(4:3)</PresentationFormat>
  <Paragraphs>1858</Paragraphs>
  <Slides>116</Slides>
  <Notes>47</Notes>
  <HiddenSlides>1</HiddenSlides>
  <MMClips>0</MMClips>
  <ScaleCrop>false</ScaleCrop>
  <HeadingPairs>
    <vt:vector size="4" baseType="variant">
      <vt:variant>
        <vt:lpstr>主题</vt:lpstr>
      </vt:variant>
      <vt:variant>
        <vt:i4>1</vt:i4>
      </vt:variant>
      <vt:variant>
        <vt:lpstr>幻灯片标题</vt:lpstr>
      </vt:variant>
      <vt:variant>
        <vt:i4>116</vt:i4>
      </vt:variant>
    </vt:vector>
  </HeadingPairs>
  <TitlesOfParts>
    <vt:vector size="117" baseType="lpstr">
      <vt:lpstr>Office Theme</vt:lpstr>
      <vt:lpstr>F5-应用交付专家</vt:lpstr>
      <vt:lpstr>到底什么是应用交付！</vt:lpstr>
      <vt:lpstr> 当今的IT现状</vt:lpstr>
      <vt:lpstr> 当今的IT现状</vt:lpstr>
      <vt:lpstr>当今的IT系统低效率</vt:lpstr>
      <vt:lpstr>F5如何面对这些问题？</vt:lpstr>
      <vt:lpstr> F5如何面对这些问题</vt:lpstr>
      <vt:lpstr> F5如何面对这些问题</vt:lpstr>
      <vt:lpstr>F5如何面对这些问题</vt:lpstr>
      <vt:lpstr> F5如何面对这些问题</vt:lpstr>
      <vt:lpstr>F5如何面对这些问题</vt:lpstr>
      <vt:lpstr>    F5：一体化的应用交付架构 </vt:lpstr>
      <vt:lpstr>F5作为ADN（应用交付网络）业界的领导者 为用户提供优秀的解决方案</vt:lpstr>
      <vt:lpstr>F5 简介</vt:lpstr>
      <vt:lpstr>多年的市场变化和F5持续领先的地位</vt:lpstr>
      <vt:lpstr>幻灯片 16</vt:lpstr>
      <vt:lpstr>F5中国大客户</vt:lpstr>
      <vt:lpstr>F5 Dominates in Advanced Platform ADC Segment for CY Q110</vt:lpstr>
      <vt:lpstr>幻灯片 19</vt:lpstr>
      <vt:lpstr>BIG-IP 平台系列</vt:lpstr>
      <vt:lpstr>BIG-IP Platforms:  Appliances</vt:lpstr>
      <vt:lpstr>BIG-IP Platforms:  Chassis</vt:lpstr>
      <vt:lpstr>F5 LTM本地流量管理加速器</vt:lpstr>
      <vt:lpstr>F5拓扑示意图</vt:lpstr>
      <vt:lpstr>LTM功能介绍</vt:lpstr>
      <vt:lpstr>F5 GTM数据中心负载均衡</vt:lpstr>
      <vt:lpstr>城域网和广域网冗灾系统建设</vt:lpstr>
      <vt:lpstr>GTM功能介绍</vt:lpstr>
      <vt:lpstr>F5 LC多链路负载均衡</vt:lpstr>
      <vt:lpstr>幻灯片 30</vt:lpstr>
      <vt:lpstr>模块选型</vt:lpstr>
      <vt:lpstr>根据用户需求灵选线路</vt:lpstr>
      <vt:lpstr>F5 WA应用加速器</vt:lpstr>
      <vt:lpstr>Increase Revenue and Productivity with BIG-IP WebAccelerator</vt:lpstr>
      <vt:lpstr>WA功能</vt:lpstr>
      <vt:lpstr>访问中国移动主页 http://www.chinamobile.com</vt:lpstr>
      <vt:lpstr>F5 WebAccelerator Centralized, Efficient Web Application Acceleration</vt:lpstr>
      <vt:lpstr>Web Accelerator 加速效果</vt:lpstr>
      <vt:lpstr>业界首个对Web应用进行打包、预配置和认证策略的优化设备</vt:lpstr>
      <vt:lpstr>F5 APM远程接入管理</vt:lpstr>
      <vt:lpstr>APM功能</vt:lpstr>
      <vt:lpstr>统一的应用访问 with BIG-IP Access Policy Manager (APM)</vt:lpstr>
      <vt:lpstr>客户端安全－APM端点检查</vt:lpstr>
      <vt:lpstr>F5 ASM应用安全防火墙</vt:lpstr>
      <vt:lpstr>SSL封装的Web 攻击对防火墙/IPS和IDS来说是不可见的</vt:lpstr>
      <vt:lpstr>当网络防火墙应用在Web上</vt:lpstr>
      <vt:lpstr>WEB应用攻击防护</vt:lpstr>
      <vt:lpstr>BIG-IP Application Security Manager 针对最新的网络威胁提供攻击防护  </vt:lpstr>
      <vt:lpstr>F5 WOM广域网加速器</vt:lpstr>
      <vt:lpstr>WOM支持的平台</vt:lpstr>
      <vt:lpstr>WOM总体介绍</vt:lpstr>
      <vt:lpstr>BIG-IP Wan Optimization Module 连接通过网络和应用代理、压缩和重复数据删除的方式被加密和加速 </vt:lpstr>
      <vt:lpstr>EDGE GATEWAY</vt:lpstr>
      <vt:lpstr>EDGE Gateway的硬件平台</vt:lpstr>
      <vt:lpstr>EDGE Gateway</vt:lpstr>
      <vt:lpstr>统一的数据中心接入管理</vt:lpstr>
      <vt:lpstr>更大的范围？</vt:lpstr>
      <vt:lpstr>EM实现集中管理</vt:lpstr>
      <vt:lpstr>Enterprise Manager实现集中管理</vt:lpstr>
      <vt:lpstr>Enterprise Manager的功能</vt:lpstr>
      <vt:lpstr>LTM VE</vt:lpstr>
      <vt:lpstr>LTM VE-运行在虚拟机版本上的LTM</vt:lpstr>
      <vt:lpstr>LTM VE 市场定位</vt:lpstr>
      <vt:lpstr>Viprion平台</vt:lpstr>
      <vt:lpstr>幻灯片 65</vt:lpstr>
      <vt:lpstr>第9代应用交付控制器 VIPRION 2400</vt:lpstr>
      <vt:lpstr>第9代应用交付控制器 VIPRION 2400</vt:lpstr>
      <vt:lpstr>Platform Line-up</vt:lpstr>
      <vt:lpstr>VIPRION 2400 企业级 – 按需扩展</vt:lpstr>
      <vt:lpstr>vCMP介绍  </vt:lpstr>
      <vt:lpstr>Introducing the BIG-IP 11000 最大的加速性能</vt:lpstr>
      <vt:lpstr>全面的虚拟化支持</vt:lpstr>
      <vt:lpstr>问题： 众口难调</vt:lpstr>
      <vt:lpstr>问题：  独立的设备</vt:lpstr>
      <vt:lpstr>解决方案：  虚拟集群多处理（vCMP） </vt:lpstr>
      <vt:lpstr>幻灯片 76</vt:lpstr>
      <vt:lpstr>vCMP 使用案例 </vt:lpstr>
      <vt:lpstr>幻灯片 78</vt:lpstr>
      <vt:lpstr>动态服务平台化的最佳选择</vt:lpstr>
      <vt:lpstr>幻灯片 80</vt:lpstr>
      <vt:lpstr>按需扩容, Zero Reconfig</vt:lpstr>
      <vt:lpstr>纵向扩展：CMP （Clustered MultiProcessing）   – 提供线性的性能扩展</vt:lpstr>
      <vt:lpstr>VIPRION 2400 为杰出而设计</vt:lpstr>
      <vt:lpstr>vCMP + VIPRION</vt:lpstr>
      <vt:lpstr>按需扩展</vt:lpstr>
      <vt:lpstr>vCMP架构</vt:lpstr>
      <vt:lpstr>资源分离</vt:lpstr>
      <vt:lpstr>Route Domains</vt:lpstr>
      <vt:lpstr>数据中心防火墙</vt:lpstr>
      <vt:lpstr>F5与企业解决方案一览</vt:lpstr>
      <vt:lpstr>交付为目标的统一交付架构</vt:lpstr>
      <vt:lpstr>双活数据中心</vt:lpstr>
      <vt:lpstr>幻灯片 93</vt:lpstr>
      <vt:lpstr>保险行业的特点和机会点</vt:lpstr>
      <vt:lpstr>基于应用交付的ADN规划</vt:lpstr>
      <vt:lpstr> 核心业务应用体系</vt:lpstr>
      <vt:lpstr>SSL VPN业务应用体系</vt:lpstr>
      <vt:lpstr>卫生信息化系统</vt:lpstr>
      <vt:lpstr>“3521”工程</vt:lpstr>
      <vt:lpstr>幻灯片 100</vt:lpstr>
      <vt:lpstr>E-Medical Record Architecture</vt:lpstr>
      <vt:lpstr>幻灯片 102</vt:lpstr>
      <vt:lpstr>应用级容灾</vt:lpstr>
      <vt:lpstr>幻灯片 104</vt:lpstr>
      <vt:lpstr>传统出口链路解决方案</vt:lpstr>
      <vt:lpstr>传统出口链路解决方案</vt:lpstr>
      <vt:lpstr>F5解决方案主要特点</vt:lpstr>
      <vt:lpstr>F5解决方案主要特点</vt:lpstr>
      <vt:lpstr>F5解决方案主要特点</vt:lpstr>
      <vt:lpstr>F5解决方案主要特点</vt:lpstr>
      <vt:lpstr>案例：湖北广电</vt:lpstr>
      <vt:lpstr>案例：湖南广电</vt:lpstr>
      <vt:lpstr>幻灯片 113</vt:lpstr>
      <vt:lpstr>挑战</vt:lpstr>
      <vt:lpstr>自动适应机顶盒</vt:lpstr>
      <vt:lpstr>F5的解决方案</vt:lpstr>
    </vt:vector>
  </TitlesOfParts>
  <Company>F5</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F5</dc:creator>
  <cp:lastModifiedBy>培训介绍</cp:lastModifiedBy>
  <cp:revision>496</cp:revision>
  <dcterms:created xsi:type="dcterms:W3CDTF">2009-04-07T22:27:27Z</dcterms:created>
  <dcterms:modified xsi:type="dcterms:W3CDTF">2012-08-05T13:59:38Z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4eed1396-652e-48af-a096-58850838b021-2">
    <vt:lpwstr>3fca7be4cc261066f48e29c176fd6c9a</vt:lpwstr>
  </property>
</Properties>
</file>